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 id="2147483721" r:id="rId3"/>
    <p:sldMasterId id="2147483730" r:id="rId4"/>
    <p:sldMasterId id="2147483742" r:id="rId5"/>
    <p:sldMasterId id="2147483754" r:id="rId6"/>
    <p:sldMasterId id="2147483772" r:id="rId7"/>
    <p:sldMasterId id="2147483853" r:id="rId8"/>
    <p:sldMasterId id="2147483859" r:id="rId9"/>
    <p:sldMasterId id="2147483876" r:id="rId10"/>
    <p:sldMasterId id="2147483889" r:id="rId11"/>
    <p:sldMasterId id="2147483901" r:id="rId12"/>
    <p:sldMasterId id="2147483918" r:id="rId13"/>
    <p:sldMasterId id="2147483952" r:id="rId14"/>
    <p:sldMasterId id="2147483964" r:id="rId15"/>
    <p:sldMasterId id="2147483987" r:id="rId16"/>
    <p:sldMasterId id="2147484011" r:id="rId17"/>
    <p:sldMasterId id="2147484023" r:id="rId18"/>
    <p:sldMasterId id="2147484060" r:id="rId19"/>
    <p:sldMasterId id="2147484074" r:id="rId20"/>
    <p:sldMasterId id="2147484087" r:id="rId21"/>
    <p:sldMasterId id="2147484099" r:id="rId22"/>
    <p:sldMasterId id="2147484111" r:id="rId23"/>
    <p:sldMasterId id="2147484123" r:id="rId24"/>
  </p:sldMasterIdLst>
  <p:notesMasterIdLst>
    <p:notesMasterId r:id="rId76"/>
  </p:notesMasterIdLst>
  <p:sldIdLst>
    <p:sldId id="1172" r:id="rId25"/>
    <p:sldId id="1142" r:id="rId26"/>
    <p:sldId id="1159" r:id="rId27"/>
    <p:sldId id="1160" r:id="rId28"/>
    <p:sldId id="1161" r:id="rId29"/>
    <p:sldId id="1163" r:id="rId30"/>
    <p:sldId id="1174" r:id="rId31"/>
    <p:sldId id="1164" r:id="rId32"/>
    <p:sldId id="1177" r:id="rId33"/>
    <p:sldId id="1175" r:id="rId34"/>
    <p:sldId id="1165" r:id="rId35"/>
    <p:sldId id="1166" r:id="rId36"/>
    <p:sldId id="1178" r:id="rId37"/>
    <p:sldId id="268" r:id="rId38"/>
    <p:sldId id="1147" r:id="rId39"/>
    <p:sldId id="274" r:id="rId40"/>
    <p:sldId id="275" r:id="rId41"/>
    <p:sldId id="363" r:id="rId42"/>
    <p:sldId id="1148" r:id="rId43"/>
    <p:sldId id="279" r:id="rId44"/>
    <p:sldId id="281" r:id="rId45"/>
    <p:sldId id="1131" r:id="rId46"/>
    <p:sldId id="367" r:id="rId47"/>
    <p:sldId id="1149" r:id="rId48"/>
    <p:sldId id="1133" r:id="rId49"/>
    <p:sldId id="1136" r:id="rId50"/>
    <p:sldId id="370" r:id="rId51"/>
    <p:sldId id="369" r:id="rId52"/>
    <p:sldId id="1154" r:id="rId53"/>
    <p:sldId id="1150" r:id="rId54"/>
    <p:sldId id="256" r:id="rId55"/>
    <p:sldId id="1132" r:id="rId56"/>
    <p:sldId id="258" r:id="rId57"/>
    <p:sldId id="1151" r:id="rId58"/>
    <p:sldId id="362" r:id="rId59"/>
    <p:sldId id="278" r:id="rId60"/>
    <p:sldId id="294" r:id="rId61"/>
    <p:sldId id="1135" r:id="rId62"/>
    <p:sldId id="1153" r:id="rId63"/>
    <p:sldId id="1134" r:id="rId64"/>
    <p:sldId id="306" r:id="rId65"/>
    <p:sldId id="482" r:id="rId66"/>
    <p:sldId id="267" r:id="rId67"/>
    <p:sldId id="1156" r:id="rId68"/>
    <p:sldId id="1176" r:id="rId69"/>
    <p:sldId id="1173" r:id="rId70"/>
    <p:sldId id="1119" r:id="rId71"/>
    <p:sldId id="1179" r:id="rId72"/>
    <p:sldId id="262" r:id="rId73"/>
    <p:sldId id="1180" r:id="rId74"/>
    <p:sldId id="1155" r:id="rId75"/>
  </p:sldIdLst>
  <p:sldSz cx="12192000" cy="6858000"/>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5" autoAdjust="0"/>
    <p:restoredTop sz="94693" autoAdjust="0"/>
  </p:normalViewPr>
  <p:slideViewPr>
    <p:cSldViewPr snapToGrid="0">
      <p:cViewPr>
        <p:scale>
          <a:sx n="90" d="100"/>
          <a:sy n="90" d="100"/>
        </p:scale>
        <p:origin x="-556" y="-21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77C69A31-3619-4075-BD56-AADBC23FD1A0}" type="datetimeFigureOut">
              <a:rPr lang="ru-RU" smtClean="0"/>
              <a:t>02.02.2020</a:t>
            </a:fld>
            <a:endParaRPr lang="ru-RU"/>
          </a:p>
        </p:txBody>
      </p:sp>
      <p:sp>
        <p:nvSpPr>
          <p:cNvPr id="4" name="Образ слайда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27610EDE-633A-43E5-B012-90FA3593B429}" type="slidenum">
              <a:rPr lang="ru-RU" smtClean="0"/>
              <a:t>‹Nr.›</a:t>
            </a:fld>
            <a:endParaRPr lang="ru-RU"/>
          </a:p>
        </p:txBody>
      </p:sp>
    </p:spTree>
    <p:extLst>
      <p:ext uri="{BB962C8B-B14F-4D97-AF65-F5344CB8AC3E}">
        <p14:creationId xmlns:p14="http://schemas.microsoft.com/office/powerpoint/2010/main" val="25522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a16="http://schemas.microsoft.com/office/drawing/2014/main" xmlns="" id="{93263231-3076-4BB9-A974-CEC98181715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a:extLst>
              <a:ext uri="{FF2B5EF4-FFF2-40B4-BE49-F238E27FC236}">
                <a16:creationId xmlns:a16="http://schemas.microsoft.com/office/drawing/2014/main" xmlns="" id="{C0DFE485-3EF7-465A-9B99-3BC5E7C05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9700" name="Номер слайда 3">
            <a:extLst>
              <a:ext uri="{FF2B5EF4-FFF2-40B4-BE49-F238E27FC236}">
                <a16:creationId xmlns:a16="http://schemas.microsoft.com/office/drawing/2014/main" xmlns="" id="{FAF2795C-3341-4FBE-9068-7A75D58E0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C8A34AD1-279A-4268-9B33-C7927C611B8B}" type="slidenum">
              <a:rPr lang="ru-RU" altLang="ru-RU" smtClean="0">
                <a:solidFill>
                  <a:srgbClr val="000000"/>
                </a:solidFill>
                <a:latin typeface="Arial" panose="020B0604020202020204" pitchFamily="34" charset="0"/>
              </a:rPr>
              <a:pPr eaLnBrk="1" fontAlgn="base" hangingPunct="1">
                <a:spcBef>
                  <a:spcPct val="0"/>
                </a:spcBef>
                <a:spcAft>
                  <a:spcPct val="0"/>
                </a:spcAft>
                <a:defRPr/>
              </a:pPr>
              <a:t>1</a:t>
            </a:fld>
            <a:endParaRPr lang="ru-RU" altLang="ru-RU">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p:cNvSpPr>
            <a:spLocks noGrp="1" noRot="1" noChangeAspect="1" noChangeArrowheads="1" noTextEdit="1"/>
          </p:cNvSpPr>
          <p:nvPr>
            <p:ph type="sldImg"/>
          </p:nvPr>
        </p:nvSpPr>
        <p:spPr>
          <a:xfrm>
            <a:off x="88900" y="744538"/>
            <a:ext cx="6619875" cy="3724275"/>
          </a:xfrm>
          <a:ln/>
        </p:spPr>
      </p:sp>
      <p:sp>
        <p:nvSpPr>
          <p:cNvPr id="3" name="Заметки 2"/>
          <p:cNvSpPr>
            <a:spLocks noGrp="1"/>
          </p:cNvSpPr>
          <p:nvPr>
            <p:ph type="body" idx="1"/>
          </p:nvPr>
        </p:nvSpPr>
        <p:spPr/>
        <p:txBody>
          <a:bodyPr>
            <a:normAutofit/>
          </a:bodyPr>
          <a:lstStyle/>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Reflecting modern trends in radiobiology, the following fields are of top priority of the JINR radiobiological research activities: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fundamental radiobiological research,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radiation safety of deep space flights,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nuclear medicine. </a:t>
            </a:r>
          </a:p>
          <a:p>
            <a:pPr algn="just" eaLnBrk="1" fontAlgn="auto" hangingPunct="1">
              <a:spcBef>
                <a:spcPts val="0"/>
              </a:spcBef>
              <a:spcAft>
                <a:spcPts val="0"/>
              </a:spcAft>
              <a:defRPr/>
            </a:pPr>
            <a:endParaRPr lang="en-US" sz="1400" dirty="0">
              <a:latin typeface="Arial" panose="020B0604020202020204" pitchFamily="34" charset="0"/>
              <a:ea typeface="ＭＳ Ｐゴシック" charset="-128"/>
              <a:cs typeface="Arial" panose="020B0604020202020204" pitchFamily="34" charset="0"/>
            </a:endParaRPr>
          </a:p>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In the current Seven-Year Plan, studies will be mainly focused on the response of different structures of the central nervous system to radiation exposure determining the specifics of the cognitive and behavioral functions of laboratory animals.</a:t>
            </a:r>
            <a:endParaRPr lang="ru-RU" sz="1400" dirty="0">
              <a:latin typeface="Arial" panose="020B0604020202020204" pitchFamily="34" charset="0"/>
              <a:ea typeface="ＭＳ Ｐゴシック" charset="-128"/>
              <a:cs typeface="Arial" panose="020B0604020202020204" pitchFamily="34" charset="0"/>
            </a:endParaRPr>
          </a:p>
        </p:txBody>
      </p:sp>
      <p:sp>
        <p:nvSpPr>
          <p:cNvPr id="1863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itchFamily="34" charset="0"/>
                <a:ea typeface="MS PGothic" pitchFamily="34" charset="-128"/>
              </a:defRPr>
            </a:lvl1pPr>
            <a:lvl2pPr marL="742950" indent="-285750" defTabSz="922338">
              <a:spcBef>
                <a:spcPct val="30000"/>
              </a:spcBef>
              <a:defRPr sz="1200">
                <a:solidFill>
                  <a:schemeClr val="tx1"/>
                </a:solidFill>
                <a:latin typeface="Arial" pitchFamily="34" charset="0"/>
                <a:ea typeface="MS PGothic" pitchFamily="34" charset="-128"/>
              </a:defRPr>
            </a:lvl2pPr>
            <a:lvl3pPr marL="1143000" indent="-228600" defTabSz="922338">
              <a:spcBef>
                <a:spcPct val="30000"/>
              </a:spcBef>
              <a:defRPr sz="1200">
                <a:solidFill>
                  <a:schemeClr val="tx1"/>
                </a:solidFill>
                <a:latin typeface="Arial" pitchFamily="34" charset="0"/>
                <a:ea typeface="MS PGothic" pitchFamily="34" charset="-128"/>
              </a:defRPr>
            </a:lvl3pPr>
            <a:lvl4pPr marL="1600200" indent="-228600" defTabSz="922338">
              <a:spcBef>
                <a:spcPct val="30000"/>
              </a:spcBef>
              <a:defRPr sz="1200">
                <a:solidFill>
                  <a:schemeClr val="tx1"/>
                </a:solidFill>
                <a:latin typeface="Arial" pitchFamily="34" charset="0"/>
                <a:ea typeface="MS PGothic" pitchFamily="34" charset="-128"/>
              </a:defRPr>
            </a:lvl4pPr>
            <a:lvl5pPr marL="2057400" indent="-228600" defTabSz="922338">
              <a:spcBef>
                <a:spcPct val="30000"/>
              </a:spcBef>
              <a:defRPr sz="1200">
                <a:solidFill>
                  <a:schemeClr val="tx1"/>
                </a:solidFill>
                <a:latin typeface="Arial" pitchFamily="34" charset="0"/>
                <a:ea typeface="MS PGothic" pitchFamily="34" charset="-128"/>
              </a:defRPr>
            </a:lvl5pPr>
            <a:lvl6pPr marL="25146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1A9A9C59-A067-483C-9A9C-0B99043ABFAA}" type="slidenum">
              <a:rPr lang="ru-RU" altLang="pl-PL" sz="1300">
                <a:solidFill>
                  <a:srgbClr val="000000"/>
                </a:solidFill>
                <a:latin typeface="Calibri" pitchFamily="34" charset="0"/>
              </a:rPr>
              <a:pPr>
                <a:spcBef>
                  <a:spcPct val="0"/>
                </a:spcBef>
              </a:pPr>
              <a:t>32</a:t>
            </a:fld>
            <a:endParaRPr lang="ru-RU" altLang="pl-PL" sz="130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0688" y="1241425"/>
            <a:ext cx="5956300" cy="335121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15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34</a:t>
            </a:fld>
            <a:endParaRPr lang="ru-RU" altLang="ru-R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39</a:t>
            </a:fld>
            <a:endParaRPr lang="ru-RU" altLang="ru-R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Образ слайда 1"/>
          <p:cNvSpPr>
            <a:spLocks noGrp="1" noRot="1" noChangeAspect="1" noChangeArrowheads="1" noTextEdit="1"/>
          </p:cNvSpPr>
          <p:nvPr>
            <p:ph type="sldImg"/>
          </p:nvPr>
        </p:nvSpPr>
        <p:spPr>
          <a:xfrm>
            <a:off x="88900" y="744538"/>
            <a:ext cx="6619875" cy="3724275"/>
          </a:xfrm>
          <a:ln/>
        </p:spPr>
      </p:sp>
      <p:sp>
        <p:nvSpPr>
          <p:cNvPr id="2201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itchFamily="34" charset="0"/>
              </a:rPr>
              <a:t>Наряду с оценкой текущих показателей работы Института, в ОИЯИ проводится работа по долговременному планированию и определению приоритетов развития Института на отдаленные периоды (до 2030 года). На слайде представлено текущее видение приоритетных проектов будущего.</a:t>
            </a:r>
          </a:p>
        </p:txBody>
      </p:sp>
      <p:sp>
        <p:nvSpPr>
          <p:cNvPr id="2201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332D9667-F2D0-4AED-AFC3-AF5B208A3A1E}" type="slidenum">
              <a:rPr lang="ru-RU" altLang="ru-RU">
                <a:solidFill>
                  <a:prstClr val="black"/>
                </a:solidFill>
              </a:rPr>
              <a:pPr>
                <a:spcBef>
                  <a:spcPct val="0"/>
                </a:spcBef>
              </a:pPr>
              <a:t>44</a:t>
            </a:fld>
            <a:endParaRPr lang="ru-RU" altLang="ru-R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6774A21D-DAF7-734D-956A-AB6C5552C2DA}"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338593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ChangeArrowheads="1" noTextEdit="1"/>
          </p:cNvSpPr>
          <p:nvPr>
            <p:ph type="sldImg"/>
          </p:nvPr>
        </p:nvSpPr>
        <p:spPr bwMode="auto">
          <a:xfrm>
            <a:off x="889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9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B23C40-97EA-4386-8A5A-17BF0A0872CF}" type="slidenum">
              <a:rPr lang="ru-RU" altLang="ru-RU">
                <a:solidFill>
                  <a:srgbClr val="000000"/>
                </a:solidFill>
                <a:ea typeface="SimSun" pitchFamily="2" charset="-122"/>
              </a:rPr>
              <a:pPr>
                <a:defRPr/>
              </a:pPr>
              <a:t>12</a:t>
            </a:fld>
            <a:endParaRPr lang="ru-RU" altLang="ru-RU">
              <a:solidFill>
                <a:srgbClr val="000000"/>
              </a:solidFill>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15</a:t>
            </a:fld>
            <a:endParaRPr lang="ru-RU" alt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76486" y="8607563"/>
            <a:ext cx="2945659" cy="45684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88530B0-E613-4B26-AABE-361B88B767C3}" type="slidenum">
              <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4914" name="Rectangle 2"/>
          <p:cNvSpPr>
            <a:spLocks noGrp="1" noRot="1" noChangeAspect="1" noChangeArrowheads="1" noTextEdit="1"/>
          </p:cNvSpPr>
          <p:nvPr>
            <p:ph type="sldImg"/>
          </p:nvPr>
        </p:nvSpPr>
        <p:spPr bwMode="auto">
          <a:xfrm>
            <a:off x="420688" y="1241425"/>
            <a:ext cx="5956300" cy="3351213"/>
          </a:xfr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a:t>Beam intensity of Ca-48 up to 2.5 mkA</a:t>
            </a:r>
          </a:p>
          <a:p>
            <a:r>
              <a:rPr lang="en-US" altLang="ru-RU"/>
              <a:t>Ion energy variation on the target with factor 5</a:t>
            </a:r>
          </a:p>
          <a:p>
            <a:r>
              <a:rPr lang="en-US" altLang="ru-RU"/>
              <a:t>Cyclotron average magnetic field from 1.8 up to 0.8 T</a:t>
            </a:r>
            <a:endParaRPr lang="ru-RU" altLang="ru-RU"/>
          </a:p>
        </p:txBody>
      </p:sp>
    </p:spTree>
    <p:extLst>
      <p:ext uri="{BB962C8B-B14F-4D97-AF65-F5344CB8AC3E}">
        <p14:creationId xmlns:p14="http://schemas.microsoft.com/office/powerpoint/2010/main" val="58022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19</a:t>
            </a:fld>
            <a:endParaRPr lang="ru-RU" alt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24</a:t>
            </a:fld>
            <a:endParaRPr lang="ru-RU" alt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Образ слайда 1"/>
          <p:cNvSpPr>
            <a:spLocks noGrp="1" noRot="1" noChangeAspect="1" noChangeArrowheads="1" noTextEdit="1"/>
          </p:cNvSpPr>
          <p:nvPr>
            <p:ph type="sldImg"/>
          </p:nvPr>
        </p:nvSpPr>
        <p:spPr>
          <a:xfrm>
            <a:off x="65088" y="723900"/>
            <a:ext cx="6437312" cy="3621088"/>
          </a:xfrm>
          <a:ln/>
        </p:spPr>
      </p:sp>
      <p:sp>
        <p:nvSpPr>
          <p:cNvPr id="47309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sz="800" smtClean="0">
                <a:latin typeface="Arial" pitchFamily="34" charset="0"/>
                <a:cs typeface="Arial" pitchFamily="34" charset="0"/>
              </a:rPr>
              <a:t>The pioneering research towards neutrino astronomy in Lake Baikal, Siberia, was initiated more than 35 years ago. First atmospheric neutrinos under water were identified in 1993. This important proof of principle stimulated the construction of other current neutrino telescopes world-wide (ANTARES, IceCube, KM3NeT).</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In 2013, the IceCube Neutrino Project at the South Pole announced the revolutionary discovery of ultrahigh-energy neutrinos of astrophysical origin. The observed flux and energy cannot be explained by terrestrial sources. Therefore the identification of the cosmic sources of these neutrinos is now the top priority in the field of neutrino astronomy. Once the sources are identified, ultrahigh-energy neutrinos will open a new astronomical observation channel and will allow studying phenomena which are not accessible by other means.</a:t>
            </a:r>
          </a:p>
          <a:p>
            <a:r>
              <a:rPr lang="en-US" altLang="ru-RU" sz="800" smtClean="0">
                <a:latin typeface="Arial" pitchFamily="34" charset="0"/>
                <a:cs typeface="Arial" pitchFamily="34" charset="0"/>
              </a:rPr>
              <a:t>From 2014 on, the BAIKAL Neutrino project has gained significant momentum towards the construction of a cubic kilometer array of optical modules (OM) in Lake Baikal. This array will be capable to study cosmic ultrahigh-energy neutrinos in much detail. The main advantage of the Baikal Gigaton Volume Detector (Baikal GVD) is its superior accuracy for the neutrino arrival direction –– a key element for the discovery of point-like neutrino sources. The experiment has a unique perspective in obtaining first-class physics results and identifying the sources of ultrahigh-energy astrophysical neutrinos.</a:t>
            </a:r>
          </a:p>
          <a:p>
            <a:r>
              <a:rPr lang="en-US" altLang="ru-RU" sz="800" smtClean="0">
                <a:latin typeface="Arial" pitchFamily="34" charset="0"/>
                <a:cs typeface="Arial" pitchFamily="34" charset="0"/>
              </a:rPr>
              <a:t>The Baikal–GVD (Gigaton Volume Detector) project at Baikal Lake is a logical continuation and development of the investigations that have been carried out by the Baikal collaboration in the past several years. Its experience gives a reliable basis for creation of a new kilometer-sized detector.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At the beginning of April 2015 the Dubna cluster was put into operation at Baikal, which is larger than the Eiffel Tower in size. In April 2016 an extended cluster will be brought into operation, which will be larger than the Ostankino TV tower height.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Early in April 2016 the Baikal collaboration extended the Dubna cluster by increasing the number of optical modules (OMs) from 192 to 288. This is a final version of the cluster for the projected cubic-kilometer Baikal–GVD neutrino telescope and one of three largest high-energy neutrino detectors in the world.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Further development suggests extension of the detector site infrastructure and increase in the number of participating organizations. In 2015 a test bed for long-term testing of electronic systems for the detector was built and an OM assembly and test line was launched at DLNP.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In summer 2016 a new coast data-acquisition center will be assembled.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The building bought in Baikalsk is prepared for the use as local storage facilities for finished facility elements and laboratory premises. This will simplify delivery of finished detector elements to the assembly site in 2016. </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The first two of the 8 clusters of Baikal-GVD are already taking data and will release first scientific results in summer 2017. This research infrastructure is presently funded by JINR and Russia. By 2020, Baikal GVD will be instrumented with about 2300 OMs and reach a volume of 0.4 cubic kilometers.</a:t>
            </a:r>
            <a:r>
              <a:rPr lang="ru-RU" altLang="ru-RU" sz="800" smtClean="0">
                <a:latin typeface="Arial" pitchFamily="34" charset="0"/>
                <a:cs typeface="Arial" pitchFamily="34" charset="0"/>
              </a:rPr>
              <a:t> </a:t>
            </a:r>
            <a:r>
              <a:rPr lang="en-US" altLang="ru-RU" sz="800" smtClean="0">
                <a:latin typeface="Arial" pitchFamily="34" charset="0"/>
                <a:cs typeface="Arial" pitchFamily="34" charset="0"/>
              </a:rPr>
              <a:t>Baikal GVD is a member of the Global Neutrino Network and follows a common worldwide strategy within this network, which also includes the projects IceCube, ANTARES and KM3NeT. By now, the GVD project itself has foreign partners from the Czech Republic, Germany, Poland, Russia, and Slovakia. In addition, researchers from IceCube and from the Mediterranean Sea region have been using the Baikal infrastructure for common measurements and for prototype tests.</a:t>
            </a:r>
            <a:endParaRPr lang="ru-RU" altLang="ru-RU" sz="800" smtClean="0">
              <a:latin typeface="Arial" pitchFamily="34" charset="0"/>
              <a:cs typeface="Arial" pitchFamily="34" charset="0"/>
            </a:endParaRPr>
          </a:p>
          <a:p>
            <a:r>
              <a:rPr lang="en-US" altLang="ru-RU" sz="800" smtClean="0">
                <a:latin typeface="Arial" pitchFamily="34" charset="0"/>
                <a:cs typeface="Arial" pitchFamily="34" charset="0"/>
              </a:rPr>
              <a:t>The expected top-class results of Baikal-GVD, its active and regular scale expansions and the upgrade of the full local infrastructure make the project a unique opportunity for a collaboration of EU and Russia institutions and JINR.</a:t>
            </a:r>
            <a:endParaRPr lang="ru-RU" altLang="ru-RU" sz="800" smtClean="0">
              <a:latin typeface="Arial" pitchFamily="34" charset="0"/>
              <a:cs typeface="Arial" pitchFamily="34" charset="0"/>
            </a:endParaRPr>
          </a:p>
          <a:p>
            <a:pPr algn="just"/>
            <a:endParaRPr lang="en-US" altLang="ru-RU" sz="1400" smtClean="0">
              <a:latin typeface="Arial" pitchFamily="34" charset="0"/>
            </a:endParaRPr>
          </a:p>
          <a:p>
            <a:endParaRPr lang="ru-RU" altLang="ru-RU" smtClean="0">
              <a:latin typeface="Arial" pitchFamily="34" charset="0"/>
            </a:endParaRPr>
          </a:p>
        </p:txBody>
      </p:sp>
      <p:sp>
        <p:nvSpPr>
          <p:cNvPr id="47309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000">
              <a:defRPr sz="1600">
                <a:solidFill>
                  <a:schemeClr val="tx1"/>
                </a:solidFill>
                <a:latin typeface="Arial" pitchFamily="34" charset="0"/>
              </a:defRPr>
            </a:lvl1pPr>
            <a:lvl2pPr marL="742950" indent="-285750" defTabSz="889000">
              <a:defRPr sz="1600">
                <a:solidFill>
                  <a:schemeClr val="tx1"/>
                </a:solidFill>
                <a:latin typeface="Arial" pitchFamily="34" charset="0"/>
              </a:defRPr>
            </a:lvl2pPr>
            <a:lvl3pPr marL="1143000" indent="-228600" defTabSz="889000">
              <a:defRPr sz="1600">
                <a:solidFill>
                  <a:schemeClr val="tx1"/>
                </a:solidFill>
                <a:latin typeface="Arial" pitchFamily="34" charset="0"/>
              </a:defRPr>
            </a:lvl3pPr>
            <a:lvl4pPr marL="1600200" indent="-228600" defTabSz="889000">
              <a:defRPr sz="1600">
                <a:solidFill>
                  <a:schemeClr val="tx1"/>
                </a:solidFill>
                <a:latin typeface="Arial" pitchFamily="34" charset="0"/>
              </a:defRPr>
            </a:lvl4pPr>
            <a:lvl5pPr marL="2057400" indent="-228600" defTabSz="889000">
              <a:defRPr sz="1600">
                <a:solidFill>
                  <a:schemeClr val="tx1"/>
                </a:solidFill>
                <a:latin typeface="Arial" pitchFamily="34" charset="0"/>
              </a:defRPr>
            </a:lvl5pPr>
            <a:lvl6pPr marL="2514600" indent="-228600" defTabSz="889000" eaLnBrk="0" fontAlgn="base" hangingPunct="0">
              <a:spcBef>
                <a:spcPct val="0"/>
              </a:spcBef>
              <a:spcAft>
                <a:spcPct val="0"/>
              </a:spcAft>
              <a:defRPr sz="1600">
                <a:solidFill>
                  <a:schemeClr val="tx1"/>
                </a:solidFill>
                <a:latin typeface="Arial" pitchFamily="34" charset="0"/>
              </a:defRPr>
            </a:lvl6pPr>
            <a:lvl7pPr marL="2971800" indent="-228600" defTabSz="889000" eaLnBrk="0" fontAlgn="base" hangingPunct="0">
              <a:spcBef>
                <a:spcPct val="0"/>
              </a:spcBef>
              <a:spcAft>
                <a:spcPct val="0"/>
              </a:spcAft>
              <a:defRPr sz="1600">
                <a:solidFill>
                  <a:schemeClr val="tx1"/>
                </a:solidFill>
                <a:latin typeface="Arial" pitchFamily="34" charset="0"/>
              </a:defRPr>
            </a:lvl7pPr>
            <a:lvl8pPr marL="3429000" indent="-228600" defTabSz="889000" eaLnBrk="0" fontAlgn="base" hangingPunct="0">
              <a:spcBef>
                <a:spcPct val="0"/>
              </a:spcBef>
              <a:spcAft>
                <a:spcPct val="0"/>
              </a:spcAft>
              <a:defRPr sz="1600">
                <a:solidFill>
                  <a:schemeClr val="tx1"/>
                </a:solidFill>
                <a:latin typeface="Arial" pitchFamily="34" charset="0"/>
              </a:defRPr>
            </a:lvl8pPr>
            <a:lvl9pPr marL="3886200" indent="-228600" defTabSz="889000" eaLnBrk="0" fontAlgn="base" hangingPunct="0">
              <a:spcBef>
                <a:spcPct val="0"/>
              </a:spcBef>
              <a:spcAft>
                <a:spcPct val="0"/>
              </a:spcAft>
              <a:defRPr sz="1600">
                <a:solidFill>
                  <a:schemeClr val="tx1"/>
                </a:solidFill>
                <a:latin typeface="Arial" pitchFamily="34" charset="0"/>
              </a:defRPr>
            </a:lvl9pPr>
          </a:lstStyle>
          <a:p>
            <a:fld id="{56B61FC3-C088-4CB6-91B1-8E8103098B26}" type="slidenum">
              <a:rPr lang="ru-RU" altLang="ru-RU" sz="1100">
                <a:solidFill>
                  <a:srgbClr val="000000"/>
                </a:solidFill>
                <a:cs typeface="Arial" pitchFamily="34" charset="0"/>
              </a:rPr>
              <a:pPr/>
              <a:t>25</a:t>
            </a:fld>
            <a:endParaRPr lang="ru-RU" altLang="ru-RU" sz="1100">
              <a:solidFill>
                <a:srgbClr val="000000"/>
              </a:solidFill>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30</a:t>
            </a:fld>
            <a:endParaRPr lang="ru-RU" altLang="ru-R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0688" y="1241425"/>
            <a:ext cx="5956300" cy="335121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1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0"/>
            <a:ext cx="10363200" cy="1470025"/>
          </a:xfrm>
        </p:spPr>
        <p:txBody>
          <a:bodyPr/>
          <a:lstStyle/>
          <a:p>
            <a:r>
              <a:rPr lang="x-none"/>
              <a:t>Mastertitelformat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Master-Untertitelformat bearbeiten</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02.02.2020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79491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02.02.2020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31674746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A569B0C7-9B2A-47E7-B1B1-F17CE076BA55}" type="slidenum">
              <a:rPr lang="ru-RU" altLang="ru-RU"/>
              <a:pPr>
                <a:defRPr/>
              </a:pPr>
              <a:t>‹Nr.›</a:t>
            </a:fld>
            <a:endParaRPr lang="ru-RU" altLang="ru-RU"/>
          </a:p>
        </p:txBody>
      </p:sp>
    </p:spTree>
    <p:extLst>
      <p:ext uri="{BB962C8B-B14F-4D97-AF65-F5344CB8AC3E}">
        <p14:creationId xmlns:p14="http://schemas.microsoft.com/office/powerpoint/2010/main" val="971987038"/>
      </p:ext>
    </p:extLst>
  </p:cSld>
  <p:clrMapOvr>
    <a:masterClrMapping/>
  </p:clrMapOvr>
  <p:hf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8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8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4AF8DDBF-5103-420C-BDEC-B42A0E395178}" type="slidenum">
              <a:rPr lang="ru-RU" altLang="ru-RU"/>
              <a:pPr>
                <a:defRPr/>
              </a:pPr>
              <a:t>‹Nr.›</a:t>
            </a:fld>
            <a:endParaRPr lang="ru-RU" altLang="ru-RU"/>
          </a:p>
        </p:txBody>
      </p:sp>
    </p:spTree>
    <p:extLst>
      <p:ext uri="{BB962C8B-B14F-4D97-AF65-F5344CB8AC3E}">
        <p14:creationId xmlns:p14="http://schemas.microsoft.com/office/powerpoint/2010/main" val="3415446358"/>
      </p:ext>
    </p:extLst>
  </p:cSld>
  <p:clrMapOvr>
    <a:masterClrMapping/>
  </p:clrMapOvr>
  <p:hf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r>
              <a:t>Текст заголовка</a:t>
            </a:r>
          </a:p>
        </p:txBody>
      </p:sp>
      <p:sp>
        <p:nvSpPr>
          <p:cNvPr id="33" name="Shape 33"/>
          <p:cNvSpPr>
            <a:spLocks noGrp="1"/>
          </p:cNvSpPr>
          <p:nvPr>
            <p:ph type="body" idx="1"/>
          </p:nvPr>
        </p:nvSpPr>
        <p:spPr>
          <a:xfrm>
            <a:off x="476288" y="1919883"/>
            <a:ext cx="5453063" cy="4464844"/>
          </a:xfrm>
          <a:prstGeom prst="rect">
            <a:avLst/>
          </a:prstGeom>
        </p:spPr>
        <p:txBody>
          <a:bodyPr/>
          <a:lstStyle>
            <a:lvl1pPr marL="173507" indent="-173507">
              <a:spcBef>
                <a:spcPts val="794"/>
              </a:spcBef>
              <a:buSzPct val="65000"/>
              <a:defRPr sz="1350"/>
            </a:lvl1pPr>
            <a:lvl2pPr marL="347013" indent="-173507">
              <a:spcBef>
                <a:spcPts val="794"/>
              </a:spcBef>
              <a:buSzPct val="65000"/>
              <a:defRPr sz="1350"/>
            </a:lvl2pPr>
            <a:lvl3pPr marL="520520" indent="-173507">
              <a:spcBef>
                <a:spcPts val="794"/>
              </a:spcBef>
              <a:buSzPct val="65000"/>
              <a:defRPr sz="1350"/>
            </a:lvl3pPr>
            <a:lvl4pPr marL="694026" indent="-173507">
              <a:spcBef>
                <a:spcPts val="794"/>
              </a:spcBef>
              <a:buSzPct val="65000"/>
              <a:defRPr sz="1350"/>
            </a:lvl4pPr>
            <a:lvl5pPr marL="867533" indent="-173507">
              <a:spcBef>
                <a:spcPts val="794"/>
              </a:spcBef>
              <a:buSzPct val="65000"/>
              <a:defRPr sz="1350"/>
            </a:lvl5pPr>
          </a:lstStyle>
          <a:p>
            <a:pPr lvl="0"/>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extLst>
      <p:ext uri="{BB962C8B-B14F-4D97-AF65-F5344CB8AC3E}">
        <p14:creationId xmlns:p14="http://schemas.microsoft.com/office/powerpoint/2010/main" val="179828663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8"/>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205940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40121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33"/>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042932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16269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496893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7277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0661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03"/>
            <a:ext cx="2743200" cy="5851525"/>
          </a:xfrm>
        </p:spPr>
        <p:txBody>
          <a:bodyPr vert="eaVert"/>
          <a:lstStyle/>
          <a:p>
            <a:r>
              <a:rPr lang="x-none"/>
              <a:t>Mastertitelformat bearbeiten</a:t>
            </a:r>
            <a:endParaRPr lang="de-DE"/>
          </a:p>
        </p:txBody>
      </p:sp>
      <p:sp>
        <p:nvSpPr>
          <p:cNvPr id="3" name="Vertikaler Textplatzhalter 2"/>
          <p:cNvSpPr>
            <a:spLocks noGrp="1"/>
          </p:cNvSpPr>
          <p:nvPr>
            <p:ph type="body" orient="vert" idx="1"/>
          </p:nvPr>
        </p:nvSpPr>
        <p:spPr>
          <a:xfrm>
            <a:off x="609600" y="274703"/>
            <a:ext cx="8026400" cy="5851525"/>
          </a:xfrm>
        </p:spPr>
        <p:txBody>
          <a:bodyPr vert="eaVert"/>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02.02.2020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879857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78975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08490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42527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71"/>
            <a:ext cx="27432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4671"/>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453999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3DB9E-062B-4DEB-B3BC-D91C382B3FF5}"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150345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F1EE1-DC41-4190-8C29-1A72B6089E7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857127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53096-E129-4651-9DE7-532A74EBA197}"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205889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DF46D-6924-4608-B802-A5BB32DFB89D}"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2229539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2FFA62-E941-47EE-8F42-E1D2AAE59654}"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0936812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DB051D-C3C2-4BF9-9B55-F04CA33D45A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74813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65"/>
            <a:ext cx="103632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3023497272"/>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D0937AD-6922-40E8-870C-5688B84A292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4851869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E5A49580-2281-41FD-AEC3-C31D2AF64219}"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39702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A287A-EA6B-4419-9CA7-EFCE8F3ADEE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1563818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9987A0-E043-4B48-8E2B-93811E6CED49}"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563148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E9ADD8E-DE2C-495A-97C3-BCF00656280F}"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184950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66CDFB9-FB00-4006-B0BD-D4D1AE52DBC0}"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977949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8D07C565-2AED-494A-BC0F-24B227CB5316}"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2594932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5C95A481-7275-4EF9-8525-A944D652532E}"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5374767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4C59C7AE-6E11-4AEC-BB94-5B4B81876350}"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12006081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21" y="265113"/>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405" tIns="38404" rIns="38405" bIns="38404"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88"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405" tIns="38404" rIns="38405" bIns="38404"/>
          <a:lstStyle/>
          <a:p>
            <a:pPr defTabSz="767619">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38" y="1460500"/>
            <a:ext cx="9129183" cy="1320800"/>
          </a:xfrm>
          <a:prstGeom prst="rect">
            <a:avLst/>
          </a:prstGeom>
          <a:noFill/>
          <a:ln>
            <a:noFill/>
          </a:ln>
        </p:spPr>
        <p:txBody>
          <a:bodyPr lIns="38405" tIns="38404" rIns="38405" bIns="38404"/>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05" y="3175"/>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8" name="Shape 32"/>
          <p:cNvSpPr>
            <a:spLocks/>
          </p:cNvSpPr>
          <p:nvPr/>
        </p:nvSpPr>
        <p:spPr bwMode="auto">
          <a:xfrm rot="10800000">
            <a:off x="1447800"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9" name="Shape 33"/>
          <p:cNvSpPr>
            <a:spLocks noChangeShapeType="1"/>
          </p:cNvSpPr>
          <p:nvPr/>
        </p:nvSpPr>
        <p:spPr bwMode="auto">
          <a:xfrm flipV="1">
            <a:off x="1485900" y="-17463"/>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0" name="Shape 34"/>
          <p:cNvSpPr>
            <a:spLocks noChangeShapeType="1"/>
          </p:cNvSpPr>
          <p:nvPr/>
        </p:nvSpPr>
        <p:spPr bwMode="auto">
          <a:xfrm flipH="1">
            <a:off x="3318933" y="-12700"/>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1" name="Shape 35"/>
          <p:cNvSpPr>
            <a:spLocks noChangeShapeType="1"/>
          </p:cNvSpPr>
          <p:nvPr/>
        </p:nvSpPr>
        <p:spPr bwMode="auto">
          <a:xfrm flipH="1">
            <a:off x="1528233" y="582644"/>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06"/>
            <a:ext cx="8229600" cy="4525963"/>
          </a:xfrm>
          <a:prstGeom prst="rect">
            <a:avLst/>
          </a:prstGeom>
        </p:spPr>
        <p:txBody>
          <a:bodyPr lIns="38381" tIns="38381" rIns="38381" bIns="38381">
            <a:normAutofit/>
          </a:bodyPr>
          <a:lstStyle>
            <a:lvl1pPr marL="286703" indent="-286703">
              <a:spcBef>
                <a:spcPts val="462"/>
              </a:spcBef>
              <a:buClr>
                <a:srgbClr val="FF9933"/>
              </a:buClr>
              <a:buSzPct val="70000"/>
              <a:buChar char="◆"/>
              <a:defRPr sz="2000"/>
            </a:lvl1pPr>
            <a:lvl2pPr marL="430721" indent="-238697">
              <a:spcBef>
                <a:spcPts val="462"/>
              </a:spcBef>
              <a:buClr>
                <a:srgbClr val="FF9933"/>
              </a:buClr>
              <a:buSzPct val="70000"/>
              <a:buChar char=""/>
              <a:defRPr sz="2000"/>
            </a:lvl2pPr>
            <a:lvl3pPr marL="612877" indent="-228829">
              <a:spcBef>
                <a:spcPts val="462"/>
              </a:spcBef>
              <a:buClr>
                <a:srgbClr val="FF9933"/>
              </a:buClr>
              <a:buSzPct val="70000"/>
              <a:buChar char="◆"/>
              <a:defRPr sz="2000"/>
            </a:lvl3pPr>
            <a:lvl4pPr marL="804901" indent="-228829">
              <a:spcBef>
                <a:spcPts val="462"/>
              </a:spcBef>
              <a:buClr>
                <a:srgbClr val="FF9933"/>
              </a:buClr>
              <a:buSzPct val="70000"/>
              <a:buChar char="◆"/>
              <a:defRPr sz="2000"/>
            </a:lvl4pPr>
            <a:lvl5pPr marL="1022351" indent="-254255">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5EFED86A-C95C-4D2B-B10A-3215549F278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1197545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31526943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3DB9E-062B-4DEB-B3BC-D91C382B3FF5}"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9959753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F1EE1-DC41-4190-8C29-1A72B6089E7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209299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53096-E129-4651-9DE7-532A74EBA197}"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6018705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DF46D-6924-4608-B802-A5BB32DFB89D}"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703440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2FFA62-E941-47EE-8F42-E1D2AAE59654}"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878225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DB051D-C3C2-4BF9-9B55-F04CA33D45A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9759538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D0937AD-6922-40E8-870C-5688B84A292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656377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E5A49580-2281-41FD-AEC3-C31D2AF64219}"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2864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A287A-EA6B-4419-9CA7-EFCE8F3ADEE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0005781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9987A0-E043-4B48-8E2B-93811E6CED49}"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154753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8"/>
            <a:ext cx="103632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endParaRPr lang="ru-RU" sz="2400" b="0" strike="noStrike" spc="-1">
              <a:latin typeface="Times New Roman"/>
            </a:endParaRPr>
          </a:p>
        </p:txBody>
      </p:sp>
      <p:sp>
        <p:nvSpPr>
          <p:cNvPr id="8" name="Slide Number Placeholder 7"/>
          <p:cNvSpPr>
            <a:spLocks noGrp="1"/>
          </p:cNvSpPr>
          <p:nvPr>
            <p:ph type="sldNum" sz="quarter" idx="11"/>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
        <p:nvSpPr>
          <p:cNvPr id="9" name="Footer Placeholder 8"/>
          <p:cNvSpPr>
            <a:spLocks noGrp="1"/>
          </p:cNvSpPr>
          <p:nvPr>
            <p:ph type="ftr" sz="quarter" idx="12"/>
          </p:nvPr>
        </p:nvSpPr>
        <p:spPr/>
        <p:txBody>
          <a:bodyPr/>
          <a:lstStyle/>
          <a:p>
            <a:pPr algn="ctr">
              <a:lnSpc>
                <a:spcPct val="100000"/>
              </a:lnSpc>
            </a:pPr>
            <a:endParaRPr lang="ru-RU" sz="1200" b="0" strike="noStrike" spc="-1">
              <a:latin typeface="Times New Roman"/>
            </a:endParaRPr>
          </a:p>
        </p:txBody>
      </p:sp>
    </p:spTree>
    <p:extLst>
      <p:ext uri="{BB962C8B-B14F-4D97-AF65-F5344CB8AC3E}">
        <p14:creationId xmlns:p14="http://schemas.microsoft.com/office/powerpoint/2010/main" val="4169242013"/>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E9ADD8E-DE2C-495A-97C3-BCF00656280F}"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8325939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66CDFB9-FB00-4006-B0BD-D4D1AE52DBC0}"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4044976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8D07C565-2AED-494A-BC0F-24B227CB5316}"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613036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5C95A481-7275-4EF9-8525-A944D652532E}"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2873508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4C59C7AE-6E11-4AEC-BB94-5B4B81876350}"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048728406"/>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18" y="265113"/>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405" tIns="38404" rIns="38405" bIns="38404"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88"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405" tIns="38404" rIns="38405" bIns="38404"/>
          <a:lstStyle/>
          <a:p>
            <a:pPr defTabSz="767619">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35" y="1460500"/>
            <a:ext cx="9129183" cy="1320800"/>
          </a:xfrm>
          <a:prstGeom prst="rect">
            <a:avLst/>
          </a:prstGeom>
          <a:noFill/>
          <a:ln>
            <a:noFill/>
          </a:ln>
        </p:spPr>
        <p:txBody>
          <a:bodyPr lIns="38405" tIns="38404" rIns="38405" bIns="38404"/>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02" y="3175"/>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8" name="Shape 32"/>
          <p:cNvSpPr>
            <a:spLocks/>
          </p:cNvSpPr>
          <p:nvPr/>
        </p:nvSpPr>
        <p:spPr bwMode="auto">
          <a:xfrm rot="10800000">
            <a:off x="1447800"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9" name="Shape 33"/>
          <p:cNvSpPr>
            <a:spLocks noChangeShapeType="1"/>
          </p:cNvSpPr>
          <p:nvPr/>
        </p:nvSpPr>
        <p:spPr bwMode="auto">
          <a:xfrm flipV="1">
            <a:off x="1485900" y="-17463"/>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0" name="Shape 34"/>
          <p:cNvSpPr>
            <a:spLocks noChangeShapeType="1"/>
          </p:cNvSpPr>
          <p:nvPr/>
        </p:nvSpPr>
        <p:spPr bwMode="auto">
          <a:xfrm flipH="1">
            <a:off x="3318933" y="-12700"/>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1" name="Shape 35"/>
          <p:cNvSpPr>
            <a:spLocks noChangeShapeType="1"/>
          </p:cNvSpPr>
          <p:nvPr/>
        </p:nvSpPr>
        <p:spPr bwMode="auto">
          <a:xfrm flipH="1">
            <a:off x="1528233" y="582640"/>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06"/>
            <a:ext cx="8229600" cy="4525963"/>
          </a:xfrm>
          <a:prstGeom prst="rect">
            <a:avLst/>
          </a:prstGeom>
        </p:spPr>
        <p:txBody>
          <a:bodyPr lIns="38381" tIns="38381" rIns="38381" bIns="38381">
            <a:normAutofit/>
          </a:bodyPr>
          <a:lstStyle>
            <a:lvl1pPr marL="286703" indent="-286703">
              <a:spcBef>
                <a:spcPts val="462"/>
              </a:spcBef>
              <a:buClr>
                <a:srgbClr val="FF9933"/>
              </a:buClr>
              <a:buSzPct val="70000"/>
              <a:buChar char="◆"/>
              <a:defRPr sz="2000"/>
            </a:lvl1pPr>
            <a:lvl2pPr marL="430721" indent="-238697">
              <a:spcBef>
                <a:spcPts val="462"/>
              </a:spcBef>
              <a:buClr>
                <a:srgbClr val="FF9933"/>
              </a:buClr>
              <a:buSzPct val="70000"/>
              <a:buChar char=""/>
              <a:defRPr sz="2000"/>
            </a:lvl2pPr>
            <a:lvl3pPr marL="612877" indent="-228829">
              <a:spcBef>
                <a:spcPts val="462"/>
              </a:spcBef>
              <a:buClr>
                <a:srgbClr val="FF9933"/>
              </a:buClr>
              <a:buSzPct val="70000"/>
              <a:buChar char="◆"/>
              <a:defRPr sz="2000"/>
            </a:lvl3pPr>
            <a:lvl4pPr marL="804901" indent="-228829">
              <a:spcBef>
                <a:spcPts val="462"/>
              </a:spcBef>
              <a:buClr>
                <a:srgbClr val="FF9933"/>
              </a:buClr>
              <a:buSzPct val="70000"/>
              <a:buChar char="◆"/>
              <a:defRPr sz="2000"/>
            </a:lvl4pPr>
            <a:lvl5pPr marL="1022351" indent="-254255">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5EFED86A-C95C-4D2B-B10A-3215549F278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10958249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5DA67556-7D70-47D1-ACFF-2669C2F250A4}"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61DD4-3850-47D0-BBDC-A2B3C9D27E8C}"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4174000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DFC9F20-2C8D-42FA-A892-B4347C9F6328}"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6548873-7316-4F17-BFDF-2D1BF2C3AD4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4186036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2221B6A-DC06-40E2-BBBA-D0FF66721A0D}"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9B1E222-E31D-4A30-98E9-1BF7067481C3}"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7484110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40B174C-02DB-4081-B8F4-8F168E3B0C19}" type="datetimeFigureOut">
              <a:rPr lang="ru-RU">
                <a:solidFill>
                  <a:prstClr val="black">
                    <a:tint val="75000"/>
                  </a:prstClr>
                </a:solidFill>
              </a:rPr>
              <a:pPr>
                <a:defRPr/>
              </a:pPr>
              <a:t>02.02.2020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9B3E09C-2E7E-4771-8A6F-6BE8DD280B2B}"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694120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3344818050"/>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6B06976-7E20-4679-B341-A2CD227A1303}" type="datetimeFigureOut">
              <a:rPr lang="ru-RU">
                <a:solidFill>
                  <a:prstClr val="black">
                    <a:tint val="75000"/>
                  </a:prstClr>
                </a:solidFill>
              </a:rPr>
              <a:pPr>
                <a:defRPr/>
              </a:pPr>
              <a:t>02.02.2020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3870DE3-DF2D-4D5B-8040-10D0428B63CD}"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41254828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A2237B64-4D89-4A8F-B5C8-9EABF43E7A3B}" type="datetimeFigureOut">
              <a:rPr lang="ru-RU">
                <a:solidFill>
                  <a:prstClr val="black">
                    <a:tint val="75000"/>
                  </a:prstClr>
                </a:solidFill>
              </a:rPr>
              <a:pPr>
                <a:defRPr/>
              </a:pPr>
              <a:t>02.02.2020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6EE25811-D079-4807-BD1F-534FAF7CC1FD}"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179036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DDF75EA-0F08-4FA7-BB98-143ECFE96D10}" type="datetimeFigureOut">
              <a:rPr lang="ru-RU">
                <a:solidFill>
                  <a:prstClr val="black">
                    <a:tint val="75000"/>
                  </a:prstClr>
                </a:solidFill>
              </a:rPr>
              <a:pPr>
                <a:defRPr/>
              </a:pPr>
              <a:t>02.02.2020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E69721E-776A-4D46-8F6B-AF5D20E3619C}"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035371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7A790A0-C4CF-4C9E-8E71-7F18BE181871}" type="datetimeFigureOut">
              <a:rPr lang="ru-RU">
                <a:solidFill>
                  <a:prstClr val="black">
                    <a:tint val="75000"/>
                  </a:prstClr>
                </a:solidFill>
              </a:rPr>
              <a:pPr>
                <a:defRPr/>
              </a:pPr>
              <a:t>02.02.2020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3C1A6C-06EF-40D6-BBCB-E1B04D04193E}"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7434440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F1AEB8B-5FF2-492A-BB03-E024CCB4F07E}" type="datetimeFigureOut">
              <a:rPr lang="ru-RU">
                <a:solidFill>
                  <a:prstClr val="black">
                    <a:tint val="75000"/>
                  </a:prstClr>
                </a:solidFill>
              </a:rPr>
              <a:pPr>
                <a:defRPr/>
              </a:pPr>
              <a:t>02.02.2020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0CE9527-B82E-4521-8F43-88584DC8F469}"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7131767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AE8FE90-A6BC-4A90-87F2-43F7E6F99CE0}"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FC97B6-14D8-4C24-B936-7034A5A095D3}"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2745605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51"/>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51"/>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92B9174-EC89-44B6-8A25-07926F082F47}"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115A1AC-593C-4F83-BB0E-CC0F99BE665D}"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2326816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19EC5-25C7-4D83-855E-215CCBA1C73F}"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029652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DA8FDD-6F31-40ED-8F0C-C5C214D1D36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3194944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8B9C0-AE6E-4869-849B-7B2331F14923}"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48826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ru-RU" sz="2400" b="0" strike="noStrike" spc="-1">
              <a:latin typeface="Times New Roman"/>
            </a:endParaRPr>
          </a:p>
        </p:txBody>
      </p:sp>
      <p:sp>
        <p:nvSpPr>
          <p:cNvPr id="8" name="Footer Placeholder 7"/>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2791827200"/>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3944EF-8F0E-4416-AD45-7BD208F36085}"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5367204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064F9A-18F5-4B8E-8F7D-D09B40765846}"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505359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332E34-DFF7-448B-89D4-FC3D1093EB54}"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7064834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7D7B67C-3631-4E45-B886-D11430C26B01}"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6488988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24691973-0704-4CA3-9162-6525127E246A}"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3905728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DFC59-2CE4-4C57-A734-4F94C81B8ADD}"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16714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0762003-9955-4DB9-A6F8-840E1CC7BAAC}"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7271114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2528062-B7C4-499F-B048-DCCACD9060FA}"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3985947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AACA15-558B-4744-8661-6C5AEEB415AC}"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3328275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01BCD5E-7372-4EFA-B58F-090894994C7B}"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299575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endParaRPr lang="ru-RU" sz="2400" b="0" strike="noStrike" spc="-1">
              <a:latin typeface="Times New Roman"/>
            </a:endParaRPr>
          </a:p>
        </p:txBody>
      </p:sp>
      <p:sp>
        <p:nvSpPr>
          <p:cNvPr id="4" name="Footer Placeholder 3"/>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155966268"/>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4C82AB4-DFFE-4C85-BC86-6CD3FA9C6D2A}"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4109858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272322C0-91F2-4552-9331-2A3B42006142}"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93760808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02" y="265113"/>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405" tIns="38404" rIns="38405" bIns="38404"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88"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405" tIns="38404" rIns="38405" bIns="38404"/>
          <a:lstStyle/>
          <a:p>
            <a:pPr defTabSz="767619">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19" y="1460500"/>
            <a:ext cx="9129183" cy="1320800"/>
          </a:xfrm>
          <a:prstGeom prst="rect">
            <a:avLst/>
          </a:prstGeom>
          <a:noFill/>
          <a:ln>
            <a:noFill/>
          </a:ln>
        </p:spPr>
        <p:txBody>
          <a:bodyPr lIns="38405" tIns="38404" rIns="38405" bIns="38404"/>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286" y="3175"/>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8" name="Shape 32"/>
          <p:cNvSpPr>
            <a:spLocks/>
          </p:cNvSpPr>
          <p:nvPr/>
        </p:nvSpPr>
        <p:spPr bwMode="auto">
          <a:xfrm rot="10800000">
            <a:off x="1447800"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9" name="Shape 33"/>
          <p:cNvSpPr>
            <a:spLocks noChangeShapeType="1"/>
          </p:cNvSpPr>
          <p:nvPr/>
        </p:nvSpPr>
        <p:spPr bwMode="auto">
          <a:xfrm flipV="1">
            <a:off x="1485900" y="-17463"/>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0" name="Shape 34"/>
          <p:cNvSpPr>
            <a:spLocks noChangeShapeType="1"/>
          </p:cNvSpPr>
          <p:nvPr/>
        </p:nvSpPr>
        <p:spPr bwMode="auto">
          <a:xfrm flipH="1">
            <a:off x="3318933" y="-12700"/>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1" name="Shape 35"/>
          <p:cNvSpPr>
            <a:spLocks noChangeShapeType="1"/>
          </p:cNvSpPr>
          <p:nvPr/>
        </p:nvSpPr>
        <p:spPr bwMode="auto">
          <a:xfrm flipH="1">
            <a:off x="1528233" y="582616"/>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06"/>
            <a:ext cx="8229600" cy="4525963"/>
          </a:xfrm>
          <a:prstGeom prst="rect">
            <a:avLst/>
          </a:prstGeom>
        </p:spPr>
        <p:txBody>
          <a:bodyPr lIns="38381" tIns="38381" rIns="38381" bIns="38381">
            <a:normAutofit/>
          </a:bodyPr>
          <a:lstStyle>
            <a:lvl1pPr marL="286703" indent="-286703">
              <a:spcBef>
                <a:spcPts val="462"/>
              </a:spcBef>
              <a:buClr>
                <a:srgbClr val="FF9933"/>
              </a:buClr>
              <a:buSzPct val="70000"/>
              <a:buChar char="◆"/>
              <a:defRPr sz="2000"/>
            </a:lvl1pPr>
            <a:lvl2pPr marL="430721" indent="-238697">
              <a:spcBef>
                <a:spcPts val="462"/>
              </a:spcBef>
              <a:buClr>
                <a:srgbClr val="FF9933"/>
              </a:buClr>
              <a:buSzPct val="70000"/>
              <a:buChar char=""/>
              <a:defRPr sz="2000"/>
            </a:lvl2pPr>
            <a:lvl3pPr marL="612877" indent="-228829">
              <a:spcBef>
                <a:spcPts val="462"/>
              </a:spcBef>
              <a:buClr>
                <a:srgbClr val="FF9933"/>
              </a:buClr>
              <a:buSzPct val="70000"/>
              <a:buChar char="◆"/>
              <a:defRPr sz="2000"/>
            </a:lvl3pPr>
            <a:lvl4pPr marL="804901" indent="-228829">
              <a:spcBef>
                <a:spcPts val="462"/>
              </a:spcBef>
              <a:buClr>
                <a:srgbClr val="FF9933"/>
              </a:buClr>
              <a:buSzPct val="70000"/>
              <a:buChar char="◆"/>
              <a:defRPr sz="2000"/>
            </a:lvl4pPr>
            <a:lvl5pPr marL="1022351" indent="-254255">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FDD7E902-3BB0-4E69-A540-4C24D1DBA351}" type="slidenum">
              <a:rPr lang="ru-RU" altLang="ru-RU">
                <a:solidFill>
                  <a:srgbClr val="000000"/>
                </a:solidFill>
              </a:rPr>
              <a:pPr>
                <a:defRPr/>
              </a:pPr>
              <a:t>‹Nr.›</a:t>
            </a:fld>
            <a:endParaRPr lang="ru-RU" altLang="ru-RU">
              <a:solidFill>
                <a:srgbClr val="000000"/>
              </a:solidFill>
            </a:endParaRPr>
          </a:p>
        </p:txBody>
      </p:sp>
    </p:spTree>
    <p:extLst>
      <p:ext uri="{BB962C8B-B14F-4D97-AF65-F5344CB8AC3E}">
        <p14:creationId xmlns:p14="http://schemas.microsoft.com/office/powerpoint/2010/main" val="168794228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90"/>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106177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431859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65"/>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7944131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8515460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529339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090362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64656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sz="2400" b="0" strike="noStrike" spc="-1">
              <a:latin typeface="Times New Roman"/>
            </a:endParaRPr>
          </a:p>
        </p:txBody>
      </p:sp>
      <p:sp>
        <p:nvSpPr>
          <p:cNvPr id="3" name="Footer Placeholder 2"/>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141219313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446927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097997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84060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03"/>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0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8877850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0"/>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xmlns="" id="{CB7289ED-0D8A-427A-A7E6-B4A352970A37}"/>
              </a:ext>
            </a:extLst>
          </p:cNvPr>
          <p:cNvSpPr>
            <a:spLocks noGrp="1"/>
          </p:cNvSpPr>
          <p:nvPr>
            <p:ph type="dt" sz="half" idx="10"/>
          </p:nvPr>
        </p:nvSpPr>
        <p:spPr/>
        <p:txBody>
          <a:bodyPr/>
          <a:lstStyle>
            <a:lvl1pPr>
              <a:defRPr/>
            </a:lvl1pPr>
          </a:lstStyle>
          <a:p>
            <a:pPr>
              <a:defRPr/>
            </a:pPr>
            <a:fld id="{3CB91935-F4DF-47DF-810F-14B5B60412BF}"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2593A01B-4486-419B-AA5D-3784B63E6AE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xmlns="" id="{251E862C-4491-4E96-ABD2-7342B1CB4E9B}"/>
              </a:ext>
            </a:extLst>
          </p:cNvPr>
          <p:cNvSpPr>
            <a:spLocks noGrp="1"/>
          </p:cNvSpPr>
          <p:nvPr>
            <p:ph type="sldNum" sz="quarter" idx="12"/>
          </p:nvPr>
        </p:nvSpPr>
        <p:spPr/>
        <p:txBody>
          <a:bodyPr/>
          <a:lstStyle>
            <a:lvl1pPr>
              <a:defRPr/>
            </a:lvl1pPr>
          </a:lstStyle>
          <a:p>
            <a:fld id="{648AAFE9-78C4-4E53-BC3E-4A156158E00E}" type="slidenum">
              <a:rPr lang="de-DE" altLang="ru-RU"/>
              <a:pPr/>
              <a:t>‹Nr.›</a:t>
            </a:fld>
            <a:endParaRPr lang="de-DE" altLang="ru-RU"/>
          </a:p>
        </p:txBody>
      </p:sp>
    </p:spTree>
    <p:extLst>
      <p:ext uri="{BB962C8B-B14F-4D97-AF65-F5344CB8AC3E}">
        <p14:creationId xmlns:p14="http://schemas.microsoft.com/office/powerpoint/2010/main" val="32593393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10C0ADC1-5B5B-4594-B4BC-E538CB6C837A}"/>
              </a:ext>
            </a:extLst>
          </p:cNvPr>
          <p:cNvSpPr>
            <a:spLocks noGrp="1"/>
          </p:cNvSpPr>
          <p:nvPr>
            <p:ph type="dt" sz="half" idx="10"/>
          </p:nvPr>
        </p:nvSpPr>
        <p:spPr/>
        <p:txBody>
          <a:bodyPr/>
          <a:lstStyle>
            <a:lvl1pPr>
              <a:defRPr/>
            </a:lvl1pPr>
          </a:lstStyle>
          <a:p>
            <a:pPr>
              <a:defRPr/>
            </a:pPr>
            <a:fld id="{D91EAACA-A8EC-4BC2-9DD6-A5D6029DDE76}"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21C320C7-1F0B-4C62-A5D5-D7A97E869B3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xmlns="" id="{4F87D54C-48D3-4710-8FED-0F3299FDAEB2}"/>
              </a:ext>
            </a:extLst>
          </p:cNvPr>
          <p:cNvSpPr>
            <a:spLocks noGrp="1"/>
          </p:cNvSpPr>
          <p:nvPr>
            <p:ph type="sldNum" sz="quarter" idx="12"/>
          </p:nvPr>
        </p:nvSpPr>
        <p:spPr/>
        <p:txBody>
          <a:bodyPr/>
          <a:lstStyle>
            <a:lvl1pPr>
              <a:defRPr/>
            </a:lvl1pPr>
          </a:lstStyle>
          <a:p>
            <a:fld id="{7827F91B-90E6-44E5-8810-456B3743B885}" type="slidenum">
              <a:rPr lang="de-DE" altLang="ru-RU"/>
              <a:pPr/>
              <a:t>‹Nr.›</a:t>
            </a:fld>
            <a:endParaRPr lang="de-DE" altLang="ru-RU"/>
          </a:p>
        </p:txBody>
      </p:sp>
    </p:spTree>
    <p:extLst>
      <p:ext uri="{BB962C8B-B14F-4D97-AF65-F5344CB8AC3E}">
        <p14:creationId xmlns:p14="http://schemas.microsoft.com/office/powerpoint/2010/main" val="3357115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65"/>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xmlns="" id="{4FCE2A4C-8958-47B4-86E0-85717EF49B8B}"/>
              </a:ext>
            </a:extLst>
          </p:cNvPr>
          <p:cNvSpPr>
            <a:spLocks noGrp="1"/>
          </p:cNvSpPr>
          <p:nvPr>
            <p:ph type="dt" sz="half" idx="10"/>
          </p:nvPr>
        </p:nvSpPr>
        <p:spPr/>
        <p:txBody>
          <a:bodyPr/>
          <a:lstStyle>
            <a:lvl1pPr>
              <a:defRPr/>
            </a:lvl1pPr>
          </a:lstStyle>
          <a:p>
            <a:pPr>
              <a:defRPr/>
            </a:pPr>
            <a:fld id="{AFA2C3ED-7CCC-495C-B1DE-50A53EEA1A8A}"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AC3F1BDD-4D91-49D4-A367-75FEC886EAA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xmlns="" id="{92A7D855-7EF6-49E6-A032-CA637EAA8D4D}"/>
              </a:ext>
            </a:extLst>
          </p:cNvPr>
          <p:cNvSpPr>
            <a:spLocks noGrp="1"/>
          </p:cNvSpPr>
          <p:nvPr>
            <p:ph type="sldNum" sz="quarter" idx="12"/>
          </p:nvPr>
        </p:nvSpPr>
        <p:spPr/>
        <p:txBody>
          <a:bodyPr/>
          <a:lstStyle>
            <a:lvl1pPr>
              <a:defRPr/>
            </a:lvl1pPr>
          </a:lstStyle>
          <a:p>
            <a:fld id="{D777D946-093F-4020-ADD1-B3A9B1E52AC6}" type="slidenum">
              <a:rPr lang="de-DE" altLang="ru-RU"/>
              <a:pPr/>
              <a:t>‹Nr.›</a:t>
            </a:fld>
            <a:endParaRPr lang="de-DE" altLang="ru-RU"/>
          </a:p>
        </p:txBody>
      </p:sp>
    </p:spTree>
    <p:extLst>
      <p:ext uri="{BB962C8B-B14F-4D97-AF65-F5344CB8AC3E}">
        <p14:creationId xmlns:p14="http://schemas.microsoft.com/office/powerpoint/2010/main" val="2868121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xmlns="" id="{E5E0FE96-B249-4C94-8A79-498D766783C2}"/>
              </a:ext>
            </a:extLst>
          </p:cNvPr>
          <p:cNvSpPr>
            <a:spLocks noGrp="1"/>
          </p:cNvSpPr>
          <p:nvPr>
            <p:ph type="dt" sz="half" idx="10"/>
          </p:nvPr>
        </p:nvSpPr>
        <p:spPr/>
        <p:txBody>
          <a:bodyPr/>
          <a:lstStyle>
            <a:lvl1pPr>
              <a:defRPr/>
            </a:lvl1pPr>
          </a:lstStyle>
          <a:p>
            <a:pPr>
              <a:defRPr/>
            </a:pPr>
            <a:fld id="{27DA507D-96EB-4B4E-92F5-39D92A77CA3D}" type="datetimeFigureOut">
              <a:rPr lang="de-DE"/>
              <a:pPr>
                <a:defRPr/>
              </a:pPr>
              <a:t>02.02.2020</a:t>
            </a:fld>
            <a:endParaRPr lang="de-DE"/>
          </a:p>
        </p:txBody>
      </p:sp>
      <p:sp>
        <p:nvSpPr>
          <p:cNvPr id="6" name="Fußzeilenplatzhalter 4">
            <a:extLst>
              <a:ext uri="{FF2B5EF4-FFF2-40B4-BE49-F238E27FC236}">
                <a16:creationId xmlns:a16="http://schemas.microsoft.com/office/drawing/2014/main" xmlns="" id="{E6AC89B5-397F-4E23-BA5E-BD8972162147}"/>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xmlns="" id="{50025239-E22B-458D-BE2C-E20A84E554AA}"/>
              </a:ext>
            </a:extLst>
          </p:cNvPr>
          <p:cNvSpPr>
            <a:spLocks noGrp="1"/>
          </p:cNvSpPr>
          <p:nvPr>
            <p:ph type="sldNum" sz="quarter" idx="12"/>
          </p:nvPr>
        </p:nvSpPr>
        <p:spPr/>
        <p:txBody>
          <a:bodyPr/>
          <a:lstStyle>
            <a:lvl1pPr>
              <a:defRPr/>
            </a:lvl1pPr>
          </a:lstStyle>
          <a:p>
            <a:fld id="{28F63910-2E82-43CB-9F47-3154290517F7}" type="slidenum">
              <a:rPr lang="de-DE" altLang="ru-RU"/>
              <a:pPr/>
              <a:t>‹Nr.›</a:t>
            </a:fld>
            <a:endParaRPr lang="de-DE" altLang="ru-RU"/>
          </a:p>
        </p:txBody>
      </p:sp>
    </p:spTree>
    <p:extLst>
      <p:ext uri="{BB962C8B-B14F-4D97-AF65-F5344CB8AC3E}">
        <p14:creationId xmlns:p14="http://schemas.microsoft.com/office/powerpoint/2010/main" val="19245728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xmlns="" id="{6E3E9D76-B061-416F-83B7-13AD10A165F8}"/>
              </a:ext>
            </a:extLst>
          </p:cNvPr>
          <p:cNvSpPr>
            <a:spLocks noGrp="1"/>
          </p:cNvSpPr>
          <p:nvPr>
            <p:ph type="dt" sz="half" idx="10"/>
          </p:nvPr>
        </p:nvSpPr>
        <p:spPr/>
        <p:txBody>
          <a:bodyPr/>
          <a:lstStyle>
            <a:lvl1pPr>
              <a:defRPr/>
            </a:lvl1pPr>
          </a:lstStyle>
          <a:p>
            <a:pPr>
              <a:defRPr/>
            </a:pPr>
            <a:fld id="{693A81F4-CAAB-4ACC-A380-CBF9F92D356A}" type="datetimeFigureOut">
              <a:rPr lang="de-DE"/>
              <a:pPr>
                <a:defRPr/>
              </a:pPr>
              <a:t>02.02.2020</a:t>
            </a:fld>
            <a:endParaRPr lang="de-DE"/>
          </a:p>
        </p:txBody>
      </p:sp>
      <p:sp>
        <p:nvSpPr>
          <p:cNvPr id="8" name="Fußzeilenplatzhalter 4">
            <a:extLst>
              <a:ext uri="{FF2B5EF4-FFF2-40B4-BE49-F238E27FC236}">
                <a16:creationId xmlns:a16="http://schemas.microsoft.com/office/drawing/2014/main" xmlns="" id="{F1CC0B68-1FD9-4845-9968-E8980D4B412A}"/>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xmlns="" id="{EDB6EDB0-F1D2-4292-B4B0-638439A00230}"/>
              </a:ext>
            </a:extLst>
          </p:cNvPr>
          <p:cNvSpPr>
            <a:spLocks noGrp="1"/>
          </p:cNvSpPr>
          <p:nvPr>
            <p:ph type="sldNum" sz="quarter" idx="12"/>
          </p:nvPr>
        </p:nvSpPr>
        <p:spPr/>
        <p:txBody>
          <a:bodyPr/>
          <a:lstStyle>
            <a:lvl1pPr>
              <a:defRPr/>
            </a:lvl1pPr>
          </a:lstStyle>
          <a:p>
            <a:fld id="{4690FA22-CA9F-411C-B47D-D90C0C5CF3D7}" type="slidenum">
              <a:rPr lang="de-DE" altLang="ru-RU"/>
              <a:pPr/>
              <a:t>‹Nr.›</a:t>
            </a:fld>
            <a:endParaRPr lang="de-DE" altLang="ru-RU"/>
          </a:p>
        </p:txBody>
      </p:sp>
    </p:spTree>
    <p:extLst>
      <p:ext uri="{BB962C8B-B14F-4D97-AF65-F5344CB8AC3E}">
        <p14:creationId xmlns:p14="http://schemas.microsoft.com/office/powerpoint/2010/main" val="31208579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xmlns="" id="{1D4300BC-6AD4-488A-9792-E723BC2956EA}"/>
              </a:ext>
            </a:extLst>
          </p:cNvPr>
          <p:cNvSpPr>
            <a:spLocks noGrp="1"/>
          </p:cNvSpPr>
          <p:nvPr>
            <p:ph type="dt" sz="half" idx="10"/>
          </p:nvPr>
        </p:nvSpPr>
        <p:spPr/>
        <p:txBody>
          <a:bodyPr/>
          <a:lstStyle>
            <a:lvl1pPr>
              <a:defRPr/>
            </a:lvl1pPr>
          </a:lstStyle>
          <a:p>
            <a:pPr>
              <a:defRPr/>
            </a:pPr>
            <a:fld id="{C6116608-B494-4AE7-85D1-BFA32EFD88F4}" type="datetimeFigureOut">
              <a:rPr lang="de-DE"/>
              <a:pPr>
                <a:defRPr/>
              </a:pPr>
              <a:t>02.02.2020</a:t>
            </a:fld>
            <a:endParaRPr lang="de-DE"/>
          </a:p>
        </p:txBody>
      </p:sp>
      <p:sp>
        <p:nvSpPr>
          <p:cNvPr id="4" name="Fußzeilenplatzhalter 4">
            <a:extLst>
              <a:ext uri="{FF2B5EF4-FFF2-40B4-BE49-F238E27FC236}">
                <a16:creationId xmlns:a16="http://schemas.microsoft.com/office/drawing/2014/main" xmlns="" id="{6F8CB9E0-A540-4EAE-B765-B7CF6C2E64C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xmlns="" id="{AE740CF5-46E6-4BE7-B96A-4C95FC48C4D9}"/>
              </a:ext>
            </a:extLst>
          </p:cNvPr>
          <p:cNvSpPr>
            <a:spLocks noGrp="1"/>
          </p:cNvSpPr>
          <p:nvPr>
            <p:ph type="sldNum" sz="quarter" idx="12"/>
          </p:nvPr>
        </p:nvSpPr>
        <p:spPr/>
        <p:txBody>
          <a:bodyPr/>
          <a:lstStyle>
            <a:lvl1pPr>
              <a:defRPr/>
            </a:lvl1pPr>
          </a:lstStyle>
          <a:p>
            <a:fld id="{4B087983-2394-4899-AB59-D70974FFAFE2}" type="slidenum">
              <a:rPr lang="de-DE" altLang="ru-RU"/>
              <a:pPr/>
              <a:t>‹Nr.›</a:t>
            </a:fld>
            <a:endParaRPr lang="de-DE" altLang="ru-RU"/>
          </a:p>
        </p:txBody>
      </p:sp>
    </p:spTree>
    <p:extLst>
      <p:ext uri="{BB962C8B-B14F-4D97-AF65-F5344CB8AC3E}">
        <p14:creationId xmlns:p14="http://schemas.microsoft.com/office/powerpoint/2010/main" val="2426427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603"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
        <p:nvSpPr>
          <p:cNvPr id="8" name="Title 7"/>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11920326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xmlns="" id="{480DC294-B1A1-44F4-B755-C14DAD7835DF}"/>
              </a:ext>
            </a:extLst>
          </p:cNvPr>
          <p:cNvSpPr>
            <a:spLocks noGrp="1"/>
          </p:cNvSpPr>
          <p:nvPr>
            <p:ph type="dt" sz="half" idx="10"/>
          </p:nvPr>
        </p:nvSpPr>
        <p:spPr/>
        <p:txBody>
          <a:bodyPr/>
          <a:lstStyle>
            <a:lvl1pPr>
              <a:defRPr/>
            </a:lvl1pPr>
          </a:lstStyle>
          <a:p>
            <a:pPr>
              <a:defRPr/>
            </a:pPr>
            <a:fld id="{3B8DDD52-7A5B-4885-84CE-E6F7A5DD78A6}" type="datetimeFigureOut">
              <a:rPr lang="de-DE"/>
              <a:pPr>
                <a:defRPr/>
              </a:pPr>
              <a:t>02.02.2020</a:t>
            </a:fld>
            <a:endParaRPr lang="de-DE"/>
          </a:p>
        </p:txBody>
      </p:sp>
      <p:sp>
        <p:nvSpPr>
          <p:cNvPr id="3" name="Fußzeilenplatzhalter 4">
            <a:extLst>
              <a:ext uri="{FF2B5EF4-FFF2-40B4-BE49-F238E27FC236}">
                <a16:creationId xmlns:a16="http://schemas.microsoft.com/office/drawing/2014/main" xmlns="" id="{77529E66-982B-49D2-8E57-C025592757EC}"/>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xmlns="" id="{4EDA1E23-806E-4EED-90F9-4748669D30B0}"/>
              </a:ext>
            </a:extLst>
          </p:cNvPr>
          <p:cNvSpPr>
            <a:spLocks noGrp="1"/>
          </p:cNvSpPr>
          <p:nvPr>
            <p:ph type="sldNum" sz="quarter" idx="12"/>
          </p:nvPr>
        </p:nvSpPr>
        <p:spPr/>
        <p:txBody>
          <a:bodyPr/>
          <a:lstStyle>
            <a:lvl1pPr>
              <a:defRPr/>
            </a:lvl1pPr>
          </a:lstStyle>
          <a:p>
            <a:fld id="{56FCA213-9AF9-4194-8362-C98C6523EFE1}" type="slidenum">
              <a:rPr lang="de-DE" altLang="ru-RU"/>
              <a:pPr/>
              <a:t>‹Nr.›</a:t>
            </a:fld>
            <a:endParaRPr lang="de-DE" altLang="ru-RU"/>
          </a:p>
        </p:txBody>
      </p:sp>
    </p:spTree>
    <p:extLst>
      <p:ext uri="{BB962C8B-B14F-4D97-AF65-F5344CB8AC3E}">
        <p14:creationId xmlns:p14="http://schemas.microsoft.com/office/powerpoint/2010/main" val="12764861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xmlns="" id="{C83157D6-76E3-44F9-B9C2-944DBB186C40}"/>
              </a:ext>
            </a:extLst>
          </p:cNvPr>
          <p:cNvSpPr>
            <a:spLocks noGrp="1"/>
          </p:cNvSpPr>
          <p:nvPr>
            <p:ph type="dt" sz="half" idx="10"/>
          </p:nvPr>
        </p:nvSpPr>
        <p:spPr/>
        <p:txBody>
          <a:bodyPr/>
          <a:lstStyle>
            <a:lvl1pPr>
              <a:defRPr/>
            </a:lvl1pPr>
          </a:lstStyle>
          <a:p>
            <a:pPr>
              <a:defRPr/>
            </a:pPr>
            <a:fld id="{B80ED210-69B2-4936-A934-084DCC97B4E6}" type="datetimeFigureOut">
              <a:rPr lang="de-DE"/>
              <a:pPr>
                <a:defRPr/>
              </a:pPr>
              <a:t>02.02.2020</a:t>
            </a:fld>
            <a:endParaRPr lang="de-DE"/>
          </a:p>
        </p:txBody>
      </p:sp>
      <p:sp>
        <p:nvSpPr>
          <p:cNvPr id="6" name="Fußzeilenplatzhalter 4">
            <a:extLst>
              <a:ext uri="{FF2B5EF4-FFF2-40B4-BE49-F238E27FC236}">
                <a16:creationId xmlns:a16="http://schemas.microsoft.com/office/drawing/2014/main" xmlns="" id="{010EADF5-A1C1-499E-AEF4-12614075A38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xmlns="" id="{8ABFA567-CCFC-4A66-AAD9-57814425F5AA}"/>
              </a:ext>
            </a:extLst>
          </p:cNvPr>
          <p:cNvSpPr>
            <a:spLocks noGrp="1"/>
          </p:cNvSpPr>
          <p:nvPr>
            <p:ph type="sldNum" sz="quarter" idx="12"/>
          </p:nvPr>
        </p:nvSpPr>
        <p:spPr/>
        <p:txBody>
          <a:bodyPr/>
          <a:lstStyle>
            <a:lvl1pPr>
              <a:defRPr/>
            </a:lvl1pPr>
          </a:lstStyle>
          <a:p>
            <a:fld id="{648A17DA-8BD9-4B3C-AF27-412151C27DA8}" type="slidenum">
              <a:rPr lang="de-DE" altLang="ru-RU"/>
              <a:pPr/>
              <a:t>‹Nr.›</a:t>
            </a:fld>
            <a:endParaRPr lang="de-DE" altLang="ru-RU"/>
          </a:p>
        </p:txBody>
      </p:sp>
    </p:spTree>
    <p:extLst>
      <p:ext uri="{BB962C8B-B14F-4D97-AF65-F5344CB8AC3E}">
        <p14:creationId xmlns:p14="http://schemas.microsoft.com/office/powerpoint/2010/main" val="40929967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xmlns="" id="{EBBEEA24-90CE-470D-9BC8-3B49524ABBFB}"/>
              </a:ext>
            </a:extLst>
          </p:cNvPr>
          <p:cNvSpPr>
            <a:spLocks noGrp="1"/>
          </p:cNvSpPr>
          <p:nvPr>
            <p:ph type="dt" sz="half" idx="10"/>
          </p:nvPr>
        </p:nvSpPr>
        <p:spPr/>
        <p:txBody>
          <a:bodyPr/>
          <a:lstStyle>
            <a:lvl1pPr>
              <a:defRPr/>
            </a:lvl1pPr>
          </a:lstStyle>
          <a:p>
            <a:pPr>
              <a:defRPr/>
            </a:pPr>
            <a:fld id="{40EAD31F-5FA5-42A2-82F9-B58E047BBE8C}" type="datetimeFigureOut">
              <a:rPr lang="de-DE"/>
              <a:pPr>
                <a:defRPr/>
              </a:pPr>
              <a:t>02.02.2020</a:t>
            </a:fld>
            <a:endParaRPr lang="de-DE"/>
          </a:p>
        </p:txBody>
      </p:sp>
      <p:sp>
        <p:nvSpPr>
          <p:cNvPr id="6" name="Fußzeilenplatzhalter 4">
            <a:extLst>
              <a:ext uri="{FF2B5EF4-FFF2-40B4-BE49-F238E27FC236}">
                <a16:creationId xmlns:a16="http://schemas.microsoft.com/office/drawing/2014/main" xmlns="" id="{F7BF5015-2076-486E-913C-60368FBBC0E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xmlns="" id="{FF1AE731-75C4-4B69-BB75-6082BFBB725C}"/>
              </a:ext>
            </a:extLst>
          </p:cNvPr>
          <p:cNvSpPr>
            <a:spLocks noGrp="1"/>
          </p:cNvSpPr>
          <p:nvPr>
            <p:ph type="sldNum" sz="quarter" idx="12"/>
          </p:nvPr>
        </p:nvSpPr>
        <p:spPr/>
        <p:txBody>
          <a:bodyPr/>
          <a:lstStyle>
            <a:lvl1pPr>
              <a:defRPr/>
            </a:lvl1pPr>
          </a:lstStyle>
          <a:p>
            <a:fld id="{05DA9CA2-21EE-4482-B5A6-A3C8B031232A}" type="slidenum">
              <a:rPr lang="de-DE" altLang="ru-RU"/>
              <a:pPr/>
              <a:t>‹Nr.›</a:t>
            </a:fld>
            <a:endParaRPr lang="de-DE" altLang="ru-RU"/>
          </a:p>
        </p:txBody>
      </p:sp>
    </p:spTree>
    <p:extLst>
      <p:ext uri="{BB962C8B-B14F-4D97-AF65-F5344CB8AC3E}">
        <p14:creationId xmlns:p14="http://schemas.microsoft.com/office/powerpoint/2010/main" val="2695438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FB308955-38E7-4529-8CBC-F47D33EB294F}"/>
              </a:ext>
            </a:extLst>
          </p:cNvPr>
          <p:cNvSpPr>
            <a:spLocks noGrp="1"/>
          </p:cNvSpPr>
          <p:nvPr>
            <p:ph type="dt" sz="half" idx="10"/>
          </p:nvPr>
        </p:nvSpPr>
        <p:spPr/>
        <p:txBody>
          <a:bodyPr/>
          <a:lstStyle>
            <a:lvl1pPr>
              <a:defRPr/>
            </a:lvl1pPr>
          </a:lstStyle>
          <a:p>
            <a:pPr>
              <a:defRPr/>
            </a:pPr>
            <a:fld id="{8ADE27CF-DD7D-4DDC-BD97-04FB8C316215}"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F321837C-0C22-4337-A085-BF2BAA7D0DF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xmlns="" id="{86A6871E-3368-4B57-AFA6-44FEFE75658F}"/>
              </a:ext>
            </a:extLst>
          </p:cNvPr>
          <p:cNvSpPr>
            <a:spLocks noGrp="1"/>
          </p:cNvSpPr>
          <p:nvPr>
            <p:ph type="sldNum" sz="quarter" idx="12"/>
          </p:nvPr>
        </p:nvSpPr>
        <p:spPr/>
        <p:txBody>
          <a:bodyPr/>
          <a:lstStyle>
            <a:lvl1pPr>
              <a:defRPr/>
            </a:lvl1pPr>
          </a:lstStyle>
          <a:p>
            <a:fld id="{B341E28E-2CFE-445E-95FA-FB751A010969}" type="slidenum">
              <a:rPr lang="de-DE" altLang="ru-RU"/>
              <a:pPr/>
              <a:t>‹Nr.›</a:t>
            </a:fld>
            <a:endParaRPr lang="de-DE" altLang="ru-RU"/>
          </a:p>
        </p:txBody>
      </p:sp>
    </p:spTree>
    <p:extLst>
      <p:ext uri="{BB962C8B-B14F-4D97-AF65-F5344CB8AC3E}">
        <p14:creationId xmlns:p14="http://schemas.microsoft.com/office/powerpoint/2010/main" val="8253267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0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0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4E046449-3C45-4C6D-A070-2DF08A90C3FE}"/>
              </a:ext>
            </a:extLst>
          </p:cNvPr>
          <p:cNvSpPr>
            <a:spLocks noGrp="1"/>
          </p:cNvSpPr>
          <p:nvPr>
            <p:ph type="dt" sz="half" idx="10"/>
          </p:nvPr>
        </p:nvSpPr>
        <p:spPr/>
        <p:txBody>
          <a:bodyPr/>
          <a:lstStyle>
            <a:lvl1pPr>
              <a:defRPr/>
            </a:lvl1pPr>
          </a:lstStyle>
          <a:p>
            <a:pPr>
              <a:defRPr/>
            </a:pPr>
            <a:fld id="{1B02132D-7132-4764-8D35-70AD381CAD5C}"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F43EC324-48D0-45FB-B208-8AAC3FF5185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xmlns="" id="{78A96D08-F47E-457B-9CEB-CFF3893C29AF}"/>
              </a:ext>
            </a:extLst>
          </p:cNvPr>
          <p:cNvSpPr>
            <a:spLocks noGrp="1"/>
          </p:cNvSpPr>
          <p:nvPr>
            <p:ph type="sldNum" sz="quarter" idx="12"/>
          </p:nvPr>
        </p:nvSpPr>
        <p:spPr/>
        <p:txBody>
          <a:bodyPr/>
          <a:lstStyle>
            <a:lvl1pPr>
              <a:defRPr/>
            </a:lvl1pPr>
          </a:lstStyle>
          <a:p>
            <a:fld id="{04D7C630-81F1-4F9D-B086-37E1FC0F1671}" type="slidenum">
              <a:rPr lang="de-DE" altLang="ru-RU"/>
              <a:pPr/>
              <a:t>‹Nr.›</a:t>
            </a:fld>
            <a:endParaRPr lang="de-DE" altLang="ru-RU"/>
          </a:p>
        </p:txBody>
      </p:sp>
    </p:spTree>
    <p:extLst>
      <p:ext uri="{BB962C8B-B14F-4D97-AF65-F5344CB8AC3E}">
        <p14:creationId xmlns:p14="http://schemas.microsoft.com/office/powerpoint/2010/main" val="17062165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8"/>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306433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543391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73"/>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814017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38284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28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Inhaltsplatzhalter 2"/>
          <p:cNvSpPr>
            <a:spLocks noGrp="1"/>
          </p:cNvSpPr>
          <p:nvPr>
            <p:ph idx="1"/>
          </p:nvPr>
        </p:nvSpPr>
        <p:spPr/>
        <p:txBody>
          <a:body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02.02.2020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342863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583327"/>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372331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235446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1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92389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604547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391240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08"/>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08"/>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475750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73"/>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1167485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7302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7" y="4406948"/>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7"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3857803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45935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4291320023"/>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73" y="1535113"/>
            <a:ext cx="538903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73"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6785352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1122033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41710747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7" y="27309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9373238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21"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2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2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7198307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5242617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82"/>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82"/>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982411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7887" y="1443550"/>
            <a:ext cx="10903663"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9149055" y="6383856"/>
            <a:ext cx="28448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pPr algn="r"/>
              <a:t>‹Nr.›</a:t>
            </a:fld>
            <a:endParaRPr lang="en-US" dirty="0"/>
          </a:p>
        </p:txBody>
      </p:sp>
      <p:sp>
        <p:nvSpPr>
          <p:cNvPr id="11" name="Title 1"/>
          <p:cNvSpPr>
            <a:spLocks noGrp="1"/>
          </p:cNvSpPr>
          <p:nvPr>
            <p:ph type="title"/>
          </p:nvPr>
        </p:nvSpPr>
        <p:spPr>
          <a:xfrm>
            <a:off x="1108369" y="773550"/>
            <a:ext cx="9975275" cy="500303"/>
          </a:xfrm>
          <a:prstGeom prst="rect">
            <a:avLst/>
          </a:prstGeom>
        </p:spPr>
        <p:txBody>
          <a:bodyPr vert="horz" lIns="0" tIns="0" rIns="0" bIns="0"/>
          <a:lstStyle>
            <a:lvl1pPr algn="l">
              <a:defRPr sz="2700" b="1">
                <a:latin typeface="+mj-lt"/>
                <a:cs typeface="Arial"/>
              </a:defRPr>
            </a:lvl1pPr>
          </a:lstStyle>
          <a:p>
            <a:r>
              <a:rPr lang="en-US" dirty="0"/>
              <a:t>Click to edit Master title style</a:t>
            </a:r>
          </a:p>
        </p:txBody>
      </p:sp>
      <p:sp>
        <p:nvSpPr>
          <p:cNvPr id="13" name="Date Placeholder 3"/>
          <p:cNvSpPr>
            <a:spLocks noGrp="1"/>
          </p:cNvSpPr>
          <p:nvPr>
            <p:ph type="dt" sz="half" idx="2"/>
          </p:nvPr>
        </p:nvSpPr>
        <p:spPr>
          <a:xfrm>
            <a:off x="277696" y="6383856"/>
            <a:ext cx="2804571"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altLang="ja-JP"/>
              <a:t>A. Yamamoto, 190513b</a:t>
            </a:r>
            <a:endParaRPr lang="en-US" dirty="0"/>
          </a:p>
        </p:txBody>
      </p:sp>
      <p:sp>
        <p:nvSpPr>
          <p:cNvPr id="14" name="Footer Placeholder 4"/>
          <p:cNvSpPr>
            <a:spLocks noGrp="1"/>
          </p:cNvSpPr>
          <p:nvPr>
            <p:ph type="ftr" sz="quarter" idx="3"/>
          </p:nvPr>
        </p:nvSpPr>
        <p:spPr>
          <a:xfrm>
            <a:off x="4968967" y="6383856"/>
            <a:ext cx="2185940" cy="365125"/>
          </a:xfrm>
          <a:prstGeom prst="rect">
            <a:avLst/>
          </a:prstGeom>
        </p:spPr>
        <p:txBody>
          <a:bodyPr vert="horz" lIns="0" tIns="0" rIns="0" bIns="0" rtlCol="0" anchor="ctr"/>
          <a:lstStyle>
            <a:lvl1pPr algn="l">
              <a:defRPr sz="1000">
                <a:solidFill>
                  <a:srgbClr val="7F7F7F"/>
                </a:solidFill>
                <a:latin typeface="+mn-lt"/>
                <a:cs typeface="Arial"/>
              </a:defRPr>
            </a:lvl1pPr>
          </a:lstStyle>
          <a:p>
            <a:endParaRPr lang="en-US" dirty="0"/>
          </a:p>
        </p:txBody>
      </p:sp>
    </p:spTree>
    <p:extLst>
      <p:ext uri="{BB962C8B-B14F-4D97-AF65-F5344CB8AC3E}">
        <p14:creationId xmlns:p14="http://schemas.microsoft.com/office/powerpoint/2010/main" val="195294436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549F"/>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solidFill>
                  <a:prstClr val="black">
                    <a:tint val="75000"/>
                  </a:prstClr>
                </a:solidFill>
              </a:rPr>
              <a:t>A. Yamamoto, 190513b</a:t>
            </a:r>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99BD"/>
                </a:solidFill>
                <a:latin typeface="Arial"/>
                <a:cs typeface="Arial"/>
              </a:defRPr>
            </a:lvl1pPr>
          </a:lstStyle>
          <a:p>
            <a:pPr marL="25400">
              <a:lnSpc>
                <a:spcPts val="1430"/>
              </a:lnSpc>
            </a:pPr>
            <a:fld id="{81D60167-4931-47E6-BA6A-407CBD079E47}" type="slidenum">
              <a:rPr lang="en-US" altLang="ja-JP" smtClean="0"/>
              <a:pPr marL="25400">
                <a:lnSpc>
                  <a:spcPts val="1430"/>
                </a:lnSpc>
              </a:pPr>
              <a:t>‹Nr.›</a:t>
            </a:fld>
            <a:endParaRPr lang="en-US" altLang="ja-JP" dirty="0"/>
          </a:p>
        </p:txBody>
      </p:sp>
    </p:spTree>
    <p:extLst>
      <p:ext uri="{BB962C8B-B14F-4D97-AF65-F5344CB8AC3E}">
        <p14:creationId xmlns:p14="http://schemas.microsoft.com/office/powerpoint/2010/main" val="21545562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3">
            <a:extLst>
              <a:ext uri="{FF2B5EF4-FFF2-40B4-BE49-F238E27FC236}">
                <a16:creationId xmlns:a16="http://schemas.microsoft.com/office/drawing/2014/main" xmlns="" id="{A6F222E5-999F-4670-BBC4-4FAEFB0C1B7B}"/>
              </a:ext>
            </a:extLst>
          </p:cNvPr>
          <p:cNvSpPr/>
          <p:nvPr userDrawn="1"/>
        </p:nvSpPr>
        <p:spPr>
          <a:xfrm>
            <a:off x="0" y="6553203"/>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5" name="Прямоугольник 4">
            <a:extLst>
              <a:ext uri="{FF2B5EF4-FFF2-40B4-BE49-F238E27FC236}">
                <a16:creationId xmlns:a16="http://schemas.microsoft.com/office/drawing/2014/main" xmlns="" id="{CCB3CB2A-E701-405B-AA31-58A1FECC879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6" name="Дата 3">
            <a:extLst>
              <a:ext uri="{FF2B5EF4-FFF2-40B4-BE49-F238E27FC236}">
                <a16:creationId xmlns:a16="http://schemas.microsoft.com/office/drawing/2014/main" xmlns="" id="{E200F729-84F4-4B86-9DF8-E42C550511D6}"/>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4">
            <a:extLst>
              <a:ext uri="{FF2B5EF4-FFF2-40B4-BE49-F238E27FC236}">
                <a16:creationId xmlns:a16="http://schemas.microsoft.com/office/drawing/2014/main" xmlns="" id="{100461FF-4BFE-49F4-BCAB-C617C0F0AF5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5">
            <a:extLst>
              <a:ext uri="{FF2B5EF4-FFF2-40B4-BE49-F238E27FC236}">
                <a16:creationId xmlns:a16="http://schemas.microsoft.com/office/drawing/2014/main" xmlns="" id="{0B5A82BC-C851-42A6-8118-817D75A24A7A}"/>
              </a:ext>
            </a:extLst>
          </p:cNvPr>
          <p:cNvSpPr>
            <a:spLocks noGrp="1"/>
          </p:cNvSpPr>
          <p:nvPr>
            <p:ph type="sldNum" sz="quarter" idx="12"/>
          </p:nvPr>
        </p:nvSpPr>
        <p:spPr>
          <a:xfrm>
            <a:off x="9347200" y="6530975"/>
            <a:ext cx="2844800" cy="476250"/>
          </a:xfrm>
        </p:spPr>
        <p:txBody>
          <a:bodyPr/>
          <a:lstStyle>
            <a:lvl1pPr>
              <a:defRPr>
                <a:solidFill>
                  <a:srgbClr val="FFFFFF"/>
                </a:solidFill>
              </a:defRPr>
            </a:lvl1pPr>
          </a:lstStyle>
          <a:p>
            <a:fld id="{D484ACDA-E27D-445B-B45B-C881184433D0}" type="slidenum">
              <a:rPr lang="es-ES" altLang="ru-RU"/>
              <a:pPr/>
              <a:t>‹Nr.›</a:t>
            </a:fld>
            <a:endParaRPr lang="es-ES" altLang="ru-RU"/>
          </a:p>
        </p:txBody>
      </p:sp>
    </p:spTree>
    <p:extLst>
      <p:ext uri="{BB962C8B-B14F-4D97-AF65-F5344CB8AC3E}">
        <p14:creationId xmlns:p14="http://schemas.microsoft.com/office/powerpoint/2010/main" val="269273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3"/>
            <a:ext cx="27432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09600" y="27470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‹Nr.›</a:t>
            </a:fld>
            <a:endParaRPr lang="ru-RU" sz="1200" b="0" strike="noStrike" spc="-1">
              <a:latin typeface="Times New Roman"/>
            </a:endParaRPr>
          </a:p>
        </p:txBody>
      </p:sp>
    </p:spTree>
    <p:extLst>
      <p:ext uri="{BB962C8B-B14F-4D97-AF65-F5344CB8AC3E}">
        <p14:creationId xmlns:p14="http://schemas.microsoft.com/office/powerpoint/2010/main" val="451315633"/>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101BD238-61DA-4CBC-81B0-1B9494EE1B8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xmlns="" id="{123FFEB7-BAA6-45E2-9D36-7BBE84645CD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xmlns="" id="{4AAE4066-FE72-49D5-8821-F9CE90720F5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xmlns="" id="{1FBFBC09-EC32-465A-B8DC-997F047313AC}"/>
              </a:ext>
            </a:extLst>
          </p:cNvPr>
          <p:cNvSpPr>
            <a:spLocks noGrp="1"/>
          </p:cNvSpPr>
          <p:nvPr>
            <p:ph type="sldNum" sz="quarter" idx="12"/>
          </p:nvPr>
        </p:nvSpPr>
        <p:spPr>
          <a:xfrm>
            <a:off x="9364133" y="6534150"/>
            <a:ext cx="2844800" cy="476250"/>
          </a:xfrm>
        </p:spPr>
        <p:txBody>
          <a:bodyPr/>
          <a:lstStyle>
            <a:lvl1pPr>
              <a:defRPr>
                <a:solidFill>
                  <a:srgbClr val="FFFFFF"/>
                </a:solidFill>
              </a:defRPr>
            </a:lvl1pPr>
          </a:lstStyle>
          <a:p>
            <a:fld id="{61CC3ED0-56F5-4F53-B765-AAB710865EC1}" type="slidenum">
              <a:rPr lang="es-ES" altLang="ru-RU"/>
              <a:pPr/>
              <a:t>‹Nr.›</a:t>
            </a:fld>
            <a:endParaRPr lang="es-ES" altLang="ru-RU"/>
          </a:p>
        </p:txBody>
      </p:sp>
    </p:spTree>
    <p:extLst>
      <p:ext uri="{BB962C8B-B14F-4D97-AF65-F5344CB8AC3E}">
        <p14:creationId xmlns:p14="http://schemas.microsoft.com/office/powerpoint/2010/main" val="4197959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F7114955-30BF-4D58-8EB2-87A214A9AA0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a:xfrm>
            <a:off x="831851" y="1709795"/>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2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5" name="Дата 3">
            <a:extLst>
              <a:ext uri="{FF2B5EF4-FFF2-40B4-BE49-F238E27FC236}">
                <a16:creationId xmlns:a16="http://schemas.microsoft.com/office/drawing/2014/main" xmlns="" id="{EBB0AE0D-97A4-43A2-A0B0-A34F1EFFC478}"/>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xmlns="" id="{6E3DCA5A-BACF-4838-B87A-CEFA210670A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xmlns="" id="{2E4E8D2F-2BDB-4024-85BE-323084CD78FA}"/>
              </a:ext>
            </a:extLst>
          </p:cNvPr>
          <p:cNvSpPr>
            <a:spLocks noGrp="1"/>
          </p:cNvSpPr>
          <p:nvPr>
            <p:ph type="sldNum" sz="quarter" idx="12"/>
          </p:nvPr>
        </p:nvSpPr>
        <p:spPr>
          <a:xfrm>
            <a:off x="9347200" y="6546850"/>
            <a:ext cx="2844800" cy="476250"/>
          </a:xfrm>
        </p:spPr>
        <p:txBody>
          <a:bodyPr/>
          <a:lstStyle>
            <a:lvl1pPr>
              <a:defRPr>
                <a:solidFill>
                  <a:srgbClr val="FFFFFF"/>
                </a:solidFill>
              </a:defRPr>
            </a:lvl1pPr>
          </a:lstStyle>
          <a:p>
            <a:fld id="{49D5307B-638C-4323-A869-693B2BCF7498}" type="slidenum">
              <a:rPr lang="es-ES" altLang="ru-RU"/>
              <a:pPr/>
              <a:t>‹Nr.›</a:t>
            </a:fld>
            <a:endParaRPr lang="es-ES" altLang="ru-RU"/>
          </a:p>
        </p:txBody>
      </p:sp>
    </p:spTree>
    <p:extLst>
      <p:ext uri="{BB962C8B-B14F-4D97-AF65-F5344CB8AC3E}">
        <p14:creationId xmlns:p14="http://schemas.microsoft.com/office/powerpoint/2010/main" val="25065859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7C6ADDEA-7AD2-44BF-BB15-F4F11B3AE52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a:extLst>
              <a:ext uri="{FF2B5EF4-FFF2-40B4-BE49-F238E27FC236}">
                <a16:creationId xmlns:a16="http://schemas.microsoft.com/office/drawing/2014/main" xmlns="" id="{A6A4161D-11D9-4019-9912-9C89F94C3FC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xmlns="" id="{310EB348-BE19-4F83-A0CB-EDC2F8C9374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xmlns="" id="{BE7ECDD4-335D-49C7-B5E9-21E06247258B}"/>
              </a:ext>
            </a:extLst>
          </p:cNvPr>
          <p:cNvSpPr>
            <a:spLocks noGrp="1"/>
          </p:cNvSpPr>
          <p:nvPr>
            <p:ph type="sldNum" sz="quarter" idx="12"/>
          </p:nvPr>
        </p:nvSpPr>
        <p:spPr>
          <a:xfrm>
            <a:off x="9364133" y="6534150"/>
            <a:ext cx="2844800" cy="476250"/>
          </a:xfrm>
        </p:spPr>
        <p:txBody>
          <a:bodyPr/>
          <a:lstStyle>
            <a:lvl1pPr>
              <a:defRPr>
                <a:solidFill>
                  <a:srgbClr val="FFFFFF"/>
                </a:solidFill>
              </a:defRPr>
            </a:lvl1pPr>
          </a:lstStyle>
          <a:p>
            <a:fld id="{6237EB55-7B21-4970-9B2B-340E614AE17A}" type="slidenum">
              <a:rPr lang="es-ES" altLang="ru-RU"/>
              <a:pPr/>
              <a:t>‹Nr.›</a:t>
            </a:fld>
            <a:endParaRPr lang="es-ES" altLang="ru-RU"/>
          </a:p>
        </p:txBody>
      </p:sp>
    </p:spTree>
    <p:extLst>
      <p:ext uri="{BB962C8B-B14F-4D97-AF65-F5344CB8AC3E}">
        <p14:creationId xmlns:p14="http://schemas.microsoft.com/office/powerpoint/2010/main" val="8674475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67F621A2-EB40-4922-9D17-71639B84F3D2}"/>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a:xfrm>
            <a:off x="840317"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6">
            <a:extLst>
              <a:ext uri="{FF2B5EF4-FFF2-40B4-BE49-F238E27FC236}">
                <a16:creationId xmlns:a16="http://schemas.microsoft.com/office/drawing/2014/main" xmlns="" id="{144601CE-1D25-4484-BBA5-155D0FE76953}"/>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9" name="Нижний колонтитул 7">
            <a:extLst>
              <a:ext uri="{FF2B5EF4-FFF2-40B4-BE49-F238E27FC236}">
                <a16:creationId xmlns:a16="http://schemas.microsoft.com/office/drawing/2014/main" xmlns="" id="{970E317E-E362-45FE-ADCE-566E7022CFCD}"/>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10" name="Номер слайда 8">
            <a:extLst>
              <a:ext uri="{FF2B5EF4-FFF2-40B4-BE49-F238E27FC236}">
                <a16:creationId xmlns:a16="http://schemas.microsoft.com/office/drawing/2014/main" xmlns="" id="{F41B0B2B-8D4E-4313-8546-9F34D966DEA7}"/>
              </a:ext>
            </a:extLst>
          </p:cNvPr>
          <p:cNvSpPr>
            <a:spLocks noGrp="1"/>
          </p:cNvSpPr>
          <p:nvPr>
            <p:ph type="sldNum" sz="quarter" idx="12"/>
          </p:nvPr>
        </p:nvSpPr>
        <p:spPr/>
        <p:txBody>
          <a:bodyPr/>
          <a:lstStyle>
            <a:lvl1pPr>
              <a:defRPr/>
            </a:lvl1pPr>
          </a:lstStyle>
          <a:p>
            <a:fld id="{15822F12-AB07-4BE8-9AF2-3C007DBC5535}" type="slidenum">
              <a:rPr lang="es-ES" altLang="ru-RU"/>
              <a:pPr/>
              <a:t>‹Nr.›</a:t>
            </a:fld>
            <a:endParaRPr lang="es-ES" altLang="ru-RU"/>
          </a:p>
        </p:txBody>
      </p:sp>
    </p:spTree>
    <p:extLst>
      <p:ext uri="{BB962C8B-B14F-4D97-AF65-F5344CB8AC3E}">
        <p14:creationId xmlns:p14="http://schemas.microsoft.com/office/powerpoint/2010/main" val="7061862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A07B0B6-E4F4-4C40-A6A2-BE603CF7160C}"/>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4" name="Дата 2">
            <a:extLst>
              <a:ext uri="{FF2B5EF4-FFF2-40B4-BE49-F238E27FC236}">
                <a16:creationId xmlns:a16="http://schemas.microsoft.com/office/drawing/2014/main" xmlns="" id="{EB1B2957-A6AA-45A6-B532-26B11C7FEEBB}"/>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5" name="Нижний колонтитул 3">
            <a:extLst>
              <a:ext uri="{FF2B5EF4-FFF2-40B4-BE49-F238E27FC236}">
                <a16:creationId xmlns:a16="http://schemas.microsoft.com/office/drawing/2014/main" xmlns="" id="{6C4B7C53-A7A7-488E-8A5A-EE0CCC30A1A0}"/>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6" name="Номер слайда 4">
            <a:extLst>
              <a:ext uri="{FF2B5EF4-FFF2-40B4-BE49-F238E27FC236}">
                <a16:creationId xmlns:a16="http://schemas.microsoft.com/office/drawing/2014/main" xmlns="" id="{BC158378-366F-4CF5-ABB8-43AF08AFD7D4}"/>
              </a:ext>
            </a:extLst>
          </p:cNvPr>
          <p:cNvSpPr>
            <a:spLocks noGrp="1"/>
          </p:cNvSpPr>
          <p:nvPr>
            <p:ph type="sldNum" sz="quarter" idx="12"/>
          </p:nvPr>
        </p:nvSpPr>
        <p:spPr/>
        <p:txBody>
          <a:bodyPr/>
          <a:lstStyle>
            <a:lvl1pPr>
              <a:defRPr/>
            </a:lvl1pPr>
          </a:lstStyle>
          <a:p>
            <a:fld id="{8DBB38D6-4ABD-426E-9007-D2DE576532C8}" type="slidenum">
              <a:rPr lang="es-ES" altLang="ru-RU"/>
              <a:pPr/>
              <a:t>‹Nr.›</a:t>
            </a:fld>
            <a:endParaRPr lang="es-ES" altLang="ru-RU"/>
          </a:p>
        </p:txBody>
      </p:sp>
    </p:spTree>
    <p:extLst>
      <p:ext uri="{BB962C8B-B14F-4D97-AF65-F5344CB8AC3E}">
        <p14:creationId xmlns:p14="http://schemas.microsoft.com/office/powerpoint/2010/main" val="15391946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A528DF3C-5477-4F8D-BA6B-F26720BB1D3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 name="Дата 1">
            <a:extLst>
              <a:ext uri="{FF2B5EF4-FFF2-40B4-BE49-F238E27FC236}">
                <a16:creationId xmlns:a16="http://schemas.microsoft.com/office/drawing/2014/main" xmlns="" id="{76954065-1554-4FA0-A9B6-6E52189640A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4" name="Нижний колонтитул 2">
            <a:extLst>
              <a:ext uri="{FF2B5EF4-FFF2-40B4-BE49-F238E27FC236}">
                <a16:creationId xmlns:a16="http://schemas.microsoft.com/office/drawing/2014/main" xmlns="" id="{080EF135-7B11-4148-8D1F-5A1D7C361B9E}"/>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5" name="Номер слайда 3">
            <a:extLst>
              <a:ext uri="{FF2B5EF4-FFF2-40B4-BE49-F238E27FC236}">
                <a16:creationId xmlns:a16="http://schemas.microsoft.com/office/drawing/2014/main" xmlns="" id="{78186D22-DAC7-4CC5-B21B-8B732DD31D91}"/>
              </a:ext>
            </a:extLst>
          </p:cNvPr>
          <p:cNvSpPr>
            <a:spLocks noGrp="1"/>
          </p:cNvSpPr>
          <p:nvPr>
            <p:ph type="sldNum" sz="quarter" idx="12"/>
          </p:nvPr>
        </p:nvSpPr>
        <p:spPr/>
        <p:txBody>
          <a:bodyPr/>
          <a:lstStyle>
            <a:lvl1pPr>
              <a:defRPr/>
            </a:lvl1pPr>
          </a:lstStyle>
          <a:p>
            <a:fld id="{CBD3C317-6451-4468-A354-7E8BEEE7790F}" type="slidenum">
              <a:rPr lang="es-ES" altLang="ru-RU"/>
              <a:pPr/>
              <a:t>‹Nr.›</a:t>
            </a:fld>
            <a:endParaRPr lang="es-ES" altLang="ru-RU"/>
          </a:p>
        </p:txBody>
      </p:sp>
    </p:spTree>
    <p:extLst>
      <p:ext uri="{BB962C8B-B14F-4D97-AF65-F5344CB8AC3E}">
        <p14:creationId xmlns:p14="http://schemas.microsoft.com/office/powerpoint/2010/main" val="12335673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1">
            <a:extLst>
              <a:ext uri="{FF2B5EF4-FFF2-40B4-BE49-F238E27FC236}">
                <a16:creationId xmlns:a16="http://schemas.microsoft.com/office/drawing/2014/main" xmlns="" id="{B0614B3A-681E-4481-B251-8B27DBD28213}"/>
              </a:ext>
            </a:extLst>
          </p:cNvPr>
          <p:cNvSpPr/>
          <p:nvPr userDrawn="1"/>
        </p:nvSpPr>
        <p:spPr>
          <a:xfrm>
            <a:off x="0" y="6553203"/>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 name="Прямоугольник 2">
            <a:extLst>
              <a:ext uri="{FF2B5EF4-FFF2-40B4-BE49-F238E27FC236}">
                <a16:creationId xmlns:a16="http://schemas.microsoft.com/office/drawing/2014/main" xmlns="" id="{B2EB5FCC-9AB5-401B-B7B1-9BFD41FFDB68}"/>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pic>
        <p:nvPicPr>
          <p:cNvPr id="4" name="Рисунок 8">
            <a:extLst>
              <a:ext uri="{FF2B5EF4-FFF2-40B4-BE49-F238E27FC236}">
                <a16:creationId xmlns:a16="http://schemas.microsoft.com/office/drawing/2014/main" xmlns="" id="{28A2BDA5-9802-457F-A81C-BBA729CCE49A}"/>
              </a:ext>
            </a:extLst>
          </p:cNvPr>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a:extLst>
              <a:ext uri="{FF2B5EF4-FFF2-40B4-BE49-F238E27FC236}">
                <a16:creationId xmlns:a16="http://schemas.microsoft.com/office/drawing/2014/main" xmlns="" id="{EE1B916B-3933-431D-A574-76A73BD34F1A}"/>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2">
            <a:extLst>
              <a:ext uri="{FF2B5EF4-FFF2-40B4-BE49-F238E27FC236}">
                <a16:creationId xmlns:a16="http://schemas.microsoft.com/office/drawing/2014/main" xmlns="" id="{D5278878-B67B-4114-B3AA-8AD0E8707D8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3">
            <a:extLst>
              <a:ext uri="{FF2B5EF4-FFF2-40B4-BE49-F238E27FC236}">
                <a16:creationId xmlns:a16="http://schemas.microsoft.com/office/drawing/2014/main" xmlns="" id="{D2278876-653D-43EF-B6C4-3F97B180FD58}"/>
              </a:ext>
            </a:extLst>
          </p:cNvPr>
          <p:cNvSpPr>
            <a:spLocks noGrp="1"/>
          </p:cNvSpPr>
          <p:nvPr>
            <p:ph type="sldNum" sz="quarter" idx="12"/>
          </p:nvPr>
        </p:nvSpPr>
        <p:spPr>
          <a:xfrm>
            <a:off x="9330267" y="6572250"/>
            <a:ext cx="2844800" cy="476250"/>
          </a:xfrm>
        </p:spPr>
        <p:txBody>
          <a:bodyPr/>
          <a:lstStyle>
            <a:lvl1pPr>
              <a:defRPr>
                <a:solidFill>
                  <a:srgbClr val="FFFFFF"/>
                </a:solidFill>
              </a:defRPr>
            </a:lvl1pPr>
          </a:lstStyle>
          <a:p>
            <a:fld id="{DAEA82F1-C311-4A72-BC3D-FFE292F38F4F}" type="slidenum">
              <a:rPr lang="es-ES" altLang="ru-RU"/>
              <a:pPr/>
              <a:t>‹Nr.›</a:t>
            </a:fld>
            <a:endParaRPr lang="es-ES" altLang="ru-RU"/>
          </a:p>
        </p:txBody>
      </p:sp>
    </p:spTree>
    <p:extLst>
      <p:ext uri="{BB962C8B-B14F-4D97-AF65-F5344CB8AC3E}">
        <p14:creationId xmlns:p14="http://schemas.microsoft.com/office/powerpoint/2010/main" val="2570343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3CCDD603-DFC5-4AFA-BAE6-9AE5F68D47E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a:xfrm>
            <a:off x="84035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5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Дата 4">
            <a:extLst>
              <a:ext uri="{FF2B5EF4-FFF2-40B4-BE49-F238E27FC236}">
                <a16:creationId xmlns:a16="http://schemas.microsoft.com/office/drawing/2014/main" xmlns="" id="{13CE5277-9A77-4DB8-9A69-6431AE493D1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xmlns="" id="{B03C1724-6029-4390-AB6B-C961D0C9B5F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xmlns="" id="{C5EFCCD2-FE8A-48E1-9EAD-3836BD4F9915}"/>
              </a:ext>
            </a:extLst>
          </p:cNvPr>
          <p:cNvSpPr>
            <a:spLocks noGrp="1"/>
          </p:cNvSpPr>
          <p:nvPr>
            <p:ph type="sldNum" sz="quarter" idx="12"/>
          </p:nvPr>
        </p:nvSpPr>
        <p:spPr/>
        <p:txBody>
          <a:bodyPr/>
          <a:lstStyle>
            <a:lvl1pPr>
              <a:defRPr/>
            </a:lvl1pPr>
          </a:lstStyle>
          <a:p>
            <a:fld id="{0CD1C992-6C43-4538-9332-4DA05AFC2CD6}" type="slidenum">
              <a:rPr lang="es-ES" altLang="ru-RU"/>
              <a:pPr/>
              <a:t>‹Nr.›</a:t>
            </a:fld>
            <a:endParaRPr lang="es-ES" altLang="ru-RU"/>
          </a:p>
        </p:txBody>
      </p:sp>
    </p:spTree>
    <p:extLst>
      <p:ext uri="{BB962C8B-B14F-4D97-AF65-F5344CB8AC3E}">
        <p14:creationId xmlns:p14="http://schemas.microsoft.com/office/powerpoint/2010/main" val="26201032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823C7D69-60E9-4236-BEE6-D662D858EA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a:xfrm>
            <a:off x="84035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5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Дата 4">
            <a:extLst>
              <a:ext uri="{FF2B5EF4-FFF2-40B4-BE49-F238E27FC236}">
                <a16:creationId xmlns:a16="http://schemas.microsoft.com/office/drawing/2014/main" xmlns="" id="{191E78F2-87A3-493D-843C-5E2344A49BC7}"/>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xmlns="" id="{10431245-658A-4A79-8967-99B6DA493B8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xmlns="" id="{C1F7B0AC-F54D-4F5A-977C-712622381E8A}"/>
              </a:ext>
            </a:extLst>
          </p:cNvPr>
          <p:cNvSpPr>
            <a:spLocks noGrp="1"/>
          </p:cNvSpPr>
          <p:nvPr>
            <p:ph type="sldNum" sz="quarter" idx="12"/>
          </p:nvPr>
        </p:nvSpPr>
        <p:spPr/>
        <p:txBody>
          <a:bodyPr/>
          <a:lstStyle>
            <a:lvl1pPr>
              <a:defRPr/>
            </a:lvl1pPr>
          </a:lstStyle>
          <a:p>
            <a:fld id="{5B45A859-10ED-4DB6-93F3-BA002CFF0DAD}" type="slidenum">
              <a:rPr lang="es-ES" altLang="ru-RU"/>
              <a:pPr/>
              <a:t>‹Nr.›</a:t>
            </a:fld>
            <a:endParaRPr lang="es-ES" altLang="ru-RU"/>
          </a:p>
        </p:txBody>
      </p:sp>
    </p:spTree>
    <p:extLst>
      <p:ext uri="{BB962C8B-B14F-4D97-AF65-F5344CB8AC3E}">
        <p14:creationId xmlns:p14="http://schemas.microsoft.com/office/powerpoint/2010/main" val="29574505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1DB30D71-0FF1-4674-8956-9611866B22D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xmlns="" id="{E1B31DB6-5410-47B5-ACF3-4754C57AA042}"/>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xmlns="" id="{03E129D0-290C-4037-AA47-18A8274DD8C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xmlns="" id="{F4E0DADD-71D5-4B5D-85D1-7386B5379B58}"/>
              </a:ext>
            </a:extLst>
          </p:cNvPr>
          <p:cNvSpPr>
            <a:spLocks noGrp="1"/>
          </p:cNvSpPr>
          <p:nvPr>
            <p:ph type="sldNum" sz="quarter" idx="12"/>
          </p:nvPr>
        </p:nvSpPr>
        <p:spPr/>
        <p:txBody>
          <a:bodyPr/>
          <a:lstStyle>
            <a:lvl1pPr>
              <a:defRPr/>
            </a:lvl1pPr>
          </a:lstStyle>
          <a:p>
            <a:fld id="{6794E294-344F-4F28-9A63-2455EA3176C8}" type="slidenum">
              <a:rPr lang="es-ES" altLang="ru-RU"/>
              <a:pPr/>
              <a:t>‹Nr.›</a:t>
            </a:fld>
            <a:endParaRPr lang="es-ES" altLang="ru-RU"/>
          </a:p>
        </p:txBody>
      </p:sp>
    </p:spTree>
    <p:extLst>
      <p:ext uri="{BB962C8B-B14F-4D97-AF65-F5344CB8AC3E}">
        <p14:creationId xmlns:p14="http://schemas.microsoft.com/office/powerpoint/2010/main" val="65667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0"/>
            <a:ext cx="10363200" cy="1470025"/>
          </a:xfrm>
          <a:prstGeom prst="rect">
            <a:avLst/>
          </a:prstGeom>
        </p:spPr>
        <p:txBody>
          <a:bodyPr/>
          <a:lstStyle/>
          <a:p>
            <a:r>
              <a:rPr lang="de-D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20461763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C3A9DF6E-8FF6-4EF8-924F-6DADCBA4DF60}"/>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696"/>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96"/>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xmlns="" id="{CD1AE0DC-D7F6-432C-B201-2A513B25A069}"/>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xmlns="" id="{6F6AD875-53BF-4665-A0C0-DD7FCF114638}"/>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xmlns="" id="{EF071980-39CE-48C9-B768-FE493F4CF152}"/>
              </a:ext>
            </a:extLst>
          </p:cNvPr>
          <p:cNvSpPr>
            <a:spLocks noGrp="1"/>
          </p:cNvSpPr>
          <p:nvPr>
            <p:ph type="sldNum" sz="quarter" idx="12"/>
          </p:nvPr>
        </p:nvSpPr>
        <p:spPr/>
        <p:txBody>
          <a:bodyPr/>
          <a:lstStyle>
            <a:lvl1pPr>
              <a:defRPr/>
            </a:lvl1pPr>
          </a:lstStyle>
          <a:p>
            <a:fld id="{0179F921-2CE3-44D3-8A44-BA7799C77431}" type="slidenum">
              <a:rPr lang="es-ES" altLang="ru-RU"/>
              <a:pPr/>
              <a:t>‹Nr.›</a:t>
            </a:fld>
            <a:endParaRPr lang="es-ES" altLang="ru-RU"/>
          </a:p>
        </p:txBody>
      </p:sp>
    </p:spTree>
    <p:extLst>
      <p:ext uri="{BB962C8B-B14F-4D97-AF65-F5344CB8AC3E}">
        <p14:creationId xmlns:p14="http://schemas.microsoft.com/office/powerpoint/2010/main" val="29075059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8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126337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0685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6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246547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916413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982419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634629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668764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1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025225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89519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16496132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59194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96"/>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96"/>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88497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47714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539523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057369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83881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555251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727039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188071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42618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5"/>
            <a:ext cx="10363200" cy="1362075"/>
          </a:xfrm>
          <a:prstGeom prst="rect">
            <a:avLst/>
          </a:prstGeom>
        </p:spPr>
        <p:txBody>
          <a:bodyPr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51020F4A-C79C-914A-9DE9-E41796F1F064}"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13386021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124538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005357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6"/>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6"/>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709599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1103581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692478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3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6566699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2227135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915981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9487332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210177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de-DE"/>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51020F4A-C79C-914A-9DE9-E41796F1F064}"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24976924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9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755454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9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3628727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9272986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384239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8"/>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806807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071884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73"/>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73828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185135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109529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08413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51020F4A-C79C-914A-9DE9-E41796F1F064}" type="datetimeFigureOut">
              <a:rPr lang="en-US" smtClean="0"/>
              <a:t>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30279094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737025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1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59948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553471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113525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08"/>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08"/>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49973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de-DE"/>
              <a:t>Click to edit Master title style</a:t>
            </a:r>
            <a:endParaRPr lang="en-US"/>
          </a:p>
        </p:txBody>
      </p:sp>
      <p:sp>
        <p:nvSpPr>
          <p:cNvPr id="3" name="Date Placeholder 2"/>
          <p:cNvSpPr>
            <a:spLocks noGrp="1"/>
          </p:cNvSpPr>
          <p:nvPr>
            <p:ph type="dt" sz="half" idx="10"/>
          </p:nvPr>
        </p:nvSpPr>
        <p:spPr/>
        <p:txBody>
          <a:bodyPr/>
          <a:lstStyle/>
          <a:p>
            <a:fld id="{51020F4A-C79C-914A-9DE9-E41796F1F064}" type="datetimeFigureOut">
              <a:rPr lang="en-US" smtClean="0"/>
              <a:t>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4094721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20F4A-C79C-914A-9DE9-E41796F1F064}" type="datetimeFigureOut">
              <a:rPr lang="en-US" smtClean="0"/>
              <a:t>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275520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65"/>
            <a:ext cx="10363200" cy="1362075"/>
          </a:xfrm>
        </p:spPr>
        <p:txBody>
          <a:bodyPr anchor="t"/>
          <a:lstStyle>
            <a:lvl1pPr algn="l">
              <a:defRPr sz="4000" b="1" cap="all"/>
            </a:lvl1pPr>
          </a:lstStyle>
          <a:p>
            <a:r>
              <a:rPr lang="x-none"/>
              <a:t>Mastertitelformat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Mastertextformat bearbeiten</a:t>
            </a:r>
          </a:p>
        </p:txBody>
      </p:sp>
      <p:sp>
        <p:nvSpPr>
          <p:cNvPr id="4" name="Datumsplatzhalter 3"/>
          <p:cNvSpPr>
            <a:spLocks noGrp="1"/>
          </p:cNvSpPr>
          <p:nvPr>
            <p:ph type="dt" sz="half" idx="10"/>
          </p:nvPr>
        </p:nvSpPr>
        <p:spPr/>
        <p:txBody>
          <a:bodyPr/>
          <a:lstStyle/>
          <a:p>
            <a:fld id="{4D4022F0-4EA4-3E45-8677-51DA89DE7C8E}" type="datetimeFigureOut">
              <a:rPr lang="de-DE" smtClean="0"/>
              <a:t>02.02.2020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2930662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51020F4A-C79C-914A-9DE9-E41796F1F064}"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78E78-4591-D04B-A809-F08DC28AE0FC}" type="slidenum">
              <a:rPr lang="en-US" smtClean="0"/>
              <a:t>‹Nr.›</a:t>
            </a:fld>
            <a:endParaRPr lang="en-US"/>
          </a:p>
        </p:txBody>
      </p:sp>
    </p:spTree>
    <p:extLst>
      <p:ext uri="{BB962C8B-B14F-4D97-AF65-F5344CB8AC3E}">
        <p14:creationId xmlns:p14="http://schemas.microsoft.com/office/powerpoint/2010/main" val="512783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2997323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3381198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2"/>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937824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A779F91-68BF-4CAA-91D5-725C6E3E21EE}" type="datetimeFigureOut">
              <a:rPr lang="ru-RU" smtClean="0"/>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1802958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A779F91-68BF-4CAA-91D5-725C6E3E21EE}" type="datetimeFigureOut">
              <a:rPr lang="ru-RU" smtClean="0"/>
              <a:t>02.02.2020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540316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A779F91-68BF-4CAA-91D5-725C6E3E21EE}" type="datetimeFigureOut">
              <a:rPr lang="ru-RU" smtClean="0"/>
              <a:t>02.02.2020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2754812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779F91-68BF-4CAA-91D5-725C6E3E21EE}" type="datetimeFigureOut">
              <a:rPr lang="ru-RU" smtClean="0"/>
              <a:t>02.02.2020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3958048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8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A779F91-68BF-4CAA-91D5-725C6E3E21EE}" type="datetimeFigureOut">
              <a:rPr lang="ru-RU" smtClean="0"/>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2239514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8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A779F91-68BF-4CAA-91D5-725C6E3E21EE}" type="datetimeFigureOut">
              <a:rPr lang="ru-RU" smtClean="0"/>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376056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5" name="Datumsplatzhalter 4"/>
          <p:cNvSpPr>
            <a:spLocks noGrp="1"/>
          </p:cNvSpPr>
          <p:nvPr>
            <p:ph type="dt" sz="half" idx="10"/>
          </p:nvPr>
        </p:nvSpPr>
        <p:spPr/>
        <p:txBody>
          <a:bodyPr/>
          <a:lstStyle/>
          <a:p>
            <a:fld id="{4D4022F0-4EA4-3E45-8677-51DA89DE7C8E}" type="datetimeFigureOut">
              <a:rPr lang="de-DE" smtClean="0"/>
              <a:t>02.02.2020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2067013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115371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‹Nr.›</a:t>
            </a:fld>
            <a:endParaRPr lang="ru-RU"/>
          </a:p>
        </p:txBody>
      </p:sp>
    </p:spTree>
    <p:extLst>
      <p:ext uri="{BB962C8B-B14F-4D97-AF65-F5344CB8AC3E}">
        <p14:creationId xmlns:p14="http://schemas.microsoft.com/office/powerpoint/2010/main" val="29832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90"/>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4131847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3389588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65"/>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3157229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801196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4157723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1987294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2532705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39416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x-none"/>
              <a:t>Mastertitelformat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5" name="Textplatzhalter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Mastertextformat bearbeiten</a:t>
            </a:r>
          </a:p>
        </p:txBody>
      </p:sp>
      <p:sp>
        <p:nvSpPr>
          <p:cNvPr id="6" name="Inhaltsplatzhalt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7" name="Datumsplatzhalter 6"/>
          <p:cNvSpPr>
            <a:spLocks noGrp="1"/>
          </p:cNvSpPr>
          <p:nvPr>
            <p:ph type="dt" sz="half" idx="10"/>
          </p:nvPr>
        </p:nvSpPr>
        <p:spPr/>
        <p:txBody>
          <a:bodyPr/>
          <a:lstStyle/>
          <a:p>
            <a:fld id="{4D4022F0-4EA4-3E45-8677-51DA89DE7C8E}" type="datetimeFigureOut">
              <a:rPr lang="de-DE" smtClean="0"/>
              <a:t>02.02.2020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713269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2886267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1750357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03"/>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0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‹Nr.›</a:t>
            </a:fld>
            <a:endParaRPr lang="ru-RU"/>
          </a:p>
        </p:txBody>
      </p:sp>
    </p:spTree>
    <p:extLst>
      <p:ext uri="{BB962C8B-B14F-4D97-AF65-F5344CB8AC3E}">
        <p14:creationId xmlns:p14="http://schemas.microsoft.com/office/powerpoint/2010/main" val="3622919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7221"/>
            <a:ext cx="10363200" cy="556434"/>
          </a:xfrm>
        </p:spPr>
        <p:txBody>
          <a:bodyPr/>
          <a:lstStyle/>
          <a:p>
            <a:r>
              <a:rPr lang="en-US" dirty="0"/>
              <a:t>Click to edit Master title style</a:t>
            </a:r>
            <a:endParaRPr lang="bg-BG"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bg-BG"/>
          </a:p>
        </p:txBody>
      </p:sp>
    </p:spTree>
    <p:extLst>
      <p:ext uri="{BB962C8B-B14F-4D97-AF65-F5344CB8AC3E}">
        <p14:creationId xmlns:p14="http://schemas.microsoft.com/office/powerpoint/2010/main" val="4193807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endParaRPr lang="bg-BG"/>
          </a:p>
        </p:txBody>
      </p:sp>
      <p:sp>
        <p:nvSpPr>
          <p:cNvPr id="3" name="Content Placeholder 2"/>
          <p:cNvSpPr>
            <a:spLocks noGrp="1"/>
          </p:cNvSpPr>
          <p:nvPr>
            <p:ph idx="1"/>
          </p:nvPr>
        </p:nvSpPr>
        <p:spPr>
          <a:xfrm>
            <a:off x="719668" y="1268413"/>
            <a:ext cx="10847917" cy="194309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612741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Tree>
    <p:extLst>
      <p:ext uri="{BB962C8B-B14F-4D97-AF65-F5344CB8AC3E}">
        <p14:creationId xmlns:p14="http://schemas.microsoft.com/office/powerpoint/2010/main" val="3795330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6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68527" y="295665"/>
            <a:ext cx="8549217" cy="556434"/>
          </a:xfrm>
        </p:spPr>
        <p:txBody>
          <a:bodyPr/>
          <a:lstStyle/>
          <a:p>
            <a:r>
              <a:rPr lang="en-US"/>
              <a:t>Click to edit Master title style</a:t>
            </a:r>
            <a:endParaRPr lang="bg-BG"/>
          </a:p>
        </p:txBody>
      </p:sp>
      <p:sp>
        <p:nvSpPr>
          <p:cNvPr id="3" name="Table Placeholder 2"/>
          <p:cNvSpPr>
            <a:spLocks noGrp="1"/>
          </p:cNvSpPr>
          <p:nvPr>
            <p:ph type="tbl" idx="1"/>
          </p:nvPr>
        </p:nvSpPr>
        <p:spPr>
          <a:xfrm>
            <a:off x="719668" y="1268420"/>
            <a:ext cx="10847917" cy="4968875"/>
          </a:xfrm>
        </p:spPr>
        <p:txBody>
          <a:bodyPr/>
          <a:lstStyle/>
          <a:p>
            <a:endParaRPr lang="bg-BG" dirty="0"/>
          </a:p>
        </p:txBody>
      </p:sp>
    </p:spTree>
    <p:extLst>
      <p:ext uri="{BB962C8B-B14F-4D97-AF65-F5344CB8AC3E}">
        <p14:creationId xmlns:p14="http://schemas.microsoft.com/office/powerpoint/2010/main" val="1908726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101"/>
            <a:ext cx="9144000" cy="1655763"/>
          </a:xfrm>
        </p:spPr>
        <p:txBody>
          <a:bodyPr/>
          <a:lstStyle>
            <a:lvl1pPr marL="0" indent="0" algn="ctr">
              <a:buNone/>
              <a:defRPr sz="2400"/>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CFE21B69-F3F2-469B-A049-69682BAAB8B2}"/>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D3431806-7279-4E32-91F5-FE7CD6CC7B0D}"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EEAB1E77-C42E-4F77-9602-8C782771B8C2}"/>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 xmlns:a16="http://schemas.microsoft.com/office/drawing/2014/main" id="{978211D6-C6E8-4118-B6BE-A040C6498AD1}"/>
              </a:ext>
            </a:extLst>
          </p:cNvPr>
          <p:cNvSpPr>
            <a:spLocks noGrp="1"/>
          </p:cNvSpPr>
          <p:nvPr>
            <p:ph type="sldNum" sz="quarter" idx="12"/>
          </p:nvPr>
        </p:nvSpPr>
        <p:spPr/>
        <p:txBody>
          <a:bodyPr/>
          <a:lstStyle>
            <a:lvl1pPr>
              <a:defRPr/>
            </a:lvl1pPr>
          </a:lstStyle>
          <a:p>
            <a:fld id="{2BDBC59C-86D5-43BE-AD6F-B9C5E48FA4E2}" type="slidenum">
              <a:rPr lang="ru-RU" altLang="ru-RU"/>
              <a:pPr/>
              <a:t>‹Nr.›</a:t>
            </a:fld>
            <a:endParaRPr lang="ru-RU" altLang="ru-RU"/>
          </a:p>
        </p:txBody>
      </p:sp>
    </p:spTree>
    <p:extLst>
      <p:ext uri="{BB962C8B-B14F-4D97-AF65-F5344CB8AC3E}">
        <p14:creationId xmlns:p14="http://schemas.microsoft.com/office/powerpoint/2010/main" val="3303942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BF55DB8-84D3-496D-B62C-85E0A5A724D8}"/>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F5C6B179-6035-4897-84E0-911C38CCE18C}"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1F0B003E-87D8-47BC-AC27-A10C9A6C181F}"/>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 xmlns:a16="http://schemas.microsoft.com/office/drawing/2014/main" id="{1661D8F8-6344-4BD4-8D67-DFDC45FE35E6}"/>
              </a:ext>
            </a:extLst>
          </p:cNvPr>
          <p:cNvSpPr>
            <a:spLocks noGrp="1"/>
          </p:cNvSpPr>
          <p:nvPr>
            <p:ph type="sldNum" sz="quarter" idx="12"/>
          </p:nvPr>
        </p:nvSpPr>
        <p:spPr/>
        <p:txBody>
          <a:bodyPr/>
          <a:lstStyle>
            <a:lvl1pPr>
              <a:defRPr/>
            </a:lvl1pPr>
          </a:lstStyle>
          <a:p>
            <a:fld id="{D6A7E93B-4450-4AD4-B75B-59848DA986E8}" type="slidenum">
              <a:rPr lang="ru-RU" altLang="ru-RU"/>
              <a:pPr/>
              <a:t>‹Nr.›</a:t>
            </a:fld>
            <a:endParaRPr lang="ru-RU" altLang="ru-RU"/>
          </a:p>
        </p:txBody>
      </p:sp>
    </p:spTree>
    <p:extLst>
      <p:ext uri="{BB962C8B-B14F-4D97-AF65-F5344CB8AC3E}">
        <p14:creationId xmlns:p14="http://schemas.microsoft.com/office/powerpoint/2010/main" val="2581594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Datumsplatzhalter 2"/>
          <p:cNvSpPr>
            <a:spLocks noGrp="1"/>
          </p:cNvSpPr>
          <p:nvPr>
            <p:ph type="dt" sz="half" idx="10"/>
          </p:nvPr>
        </p:nvSpPr>
        <p:spPr/>
        <p:txBody>
          <a:bodyPr/>
          <a:lstStyle/>
          <a:p>
            <a:fld id="{4D4022F0-4EA4-3E45-8677-51DA89DE7C8E}" type="datetimeFigureOut">
              <a:rPr lang="de-DE" smtClean="0"/>
              <a:t>02.02.2020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76453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6"/>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29"/>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67">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3F3DE2C1-A559-42D5-AB11-4F18CF6D066B}"/>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3FA41753-4414-41E6-B648-A53CE9833247}"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CE775AB5-FF56-488E-8B32-CE32CE35730E}"/>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 xmlns:a16="http://schemas.microsoft.com/office/drawing/2014/main" id="{362B9830-0D6C-4F48-8669-D3327F9255D6}"/>
              </a:ext>
            </a:extLst>
          </p:cNvPr>
          <p:cNvSpPr>
            <a:spLocks noGrp="1"/>
          </p:cNvSpPr>
          <p:nvPr>
            <p:ph type="sldNum" sz="quarter" idx="12"/>
          </p:nvPr>
        </p:nvSpPr>
        <p:spPr/>
        <p:txBody>
          <a:bodyPr/>
          <a:lstStyle>
            <a:lvl1pPr>
              <a:defRPr/>
            </a:lvl1pPr>
          </a:lstStyle>
          <a:p>
            <a:fld id="{656C5908-39C1-454E-BDE2-F5804EB738FE}" type="slidenum">
              <a:rPr lang="ru-RU" altLang="ru-RU"/>
              <a:pPr/>
              <a:t>‹Nr.›</a:t>
            </a:fld>
            <a:endParaRPr lang="ru-RU" altLang="ru-RU"/>
          </a:p>
        </p:txBody>
      </p:sp>
    </p:spTree>
    <p:extLst>
      <p:ext uri="{BB962C8B-B14F-4D97-AF65-F5344CB8AC3E}">
        <p14:creationId xmlns:p14="http://schemas.microsoft.com/office/powerpoint/2010/main" val="919376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5D5034B-8E07-400D-94B5-C83F3B853739}"/>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15CA36BF-4AD3-4449-9823-D6F0FF058E2D}" type="datetimeFigureOut">
              <a:rPr lang="ru-RU"/>
              <a:pPr>
                <a:defRPr/>
              </a:pPr>
              <a:t>02.02.2020</a:t>
            </a:fld>
            <a:endParaRPr lang="ru-RU"/>
          </a:p>
        </p:txBody>
      </p:sp>
      <p:sp>
        <p:nvSpPr>
          <p:cNvPr id="6" name="Нижний колонтитул 5">
            <a:extLst>
              <a:ext uri="{FF2B5EF4-FFF2-40B4-BE49-F238E27FC236}">
                <a16:creationId xmlns="" xmlns:a16="http://schemas.microsoft.com/office/drawing/2014/main" id="{412A8066-739D-49C8-BD7B-8C0752230F79}"/>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 xmlns:a16="http://schemas.microsoft.com/office/drawing/2014/main" id="{980188A2-8485-4700-825F-533A6CC47582}"/>
              </a:ext>
            </a:extLst>
          </p:cNvPr>
          <p:cNvSpPr>
            <a:spLocks noGrp="1"/>
          </p:cNvSpPr>
          <p:nvPr>
            <p:ph type="sldNum" sz="quarter" idx="12"/>
          </p:nvPr>
        </p:nvSpPr>
        <p:spPr/>
        <p:txBody>
          <a:bodyPr/>
          <a:lstStyle>
            <a:lvl1pPr>
              <a:defRPr/>
            </a:lvl1pPr>
          </a:lstStyle>
          <a:p>
            <a:fld id="{2CF9EBBB-0D24-45A3-844B-CD471DC6E016}" type="slidenum">
              <a:rPr lang="ru-RU" altLang="ru-RU"/>
              <a:pPr/>
              <a:t>‹Nr.›</a:t>
            </a:fld>
            <a:endParaRPr lang="ru-RU" altLang="ru-RU"/>
          </a:p>
        </p:txBody>
      </p:sp>
    </p:spTree>
    <p:extLst>
      <p:ext uri="{BB962C8B-B14F-4D97-AF65-F5344CB8AC3E}">
        <p14:creationId xmlns:p14="http://schemas.microsoft.com/office/powerpoint/2010/main" val="818639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C133BF5A-9378-4823-867A-6517DB903D60}"/>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A74A2756-60AF-4552-AFB1-B1586F9499DD}" type="datetimeFigureOut">
              <a:rPr lang="ru-RU"/>
              <a:pPr>
                <a:defRPr/>
              </a:pPr>
              <a:t>02.02.2020</a:t>
            </a:fld>
            <a:endParaRPr lang="ru-RU"/>
          </a:p>
        </p:txBody>
      </p:sp>
      <p:sp>
        <p:nvSpPr>
          <p:cNvPr id="8" name="Нижний колонтитул 7">
            <a:extLst>
              <a:ext uri="{FF2B5EF4-FFF2-40B4-BE49-F238E27FC236}">
                <a16:creationId xmlns="" xmlns:a16="http://schemas.microsoft.com/office/drawing/2014/main" id="{D3BBFE52-214B-47F5-A3FB-72792456BC1A}"/>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9" name="Номер слайда 8">
            <a:extLst>
              <a:ext uri="{FF2B5EF4-FFF2-40B4-BE49-F238E27FC236}">
                <a16:creationId xmlns="" xmlns:a16="http://schemas.microsoft.com/office/drawing/2014/main" id="{6E7FDF0F-773C-44A7-B692-086BFF7CEF2D}"/>
              </a:ext>
            </a:extLst>
          </p:cNvPr>
          <p:cNvSpPr>
            <a:spLocks noGrp="1"/>
          </p:cNvSpPr>
          <p:nvPr>
            <p:ph type="sldNum" sz="quarter" idx="12"/>
          </p:nvPr>
        </p:nvSpPr>
        <p:spPr/>
        <p:txBody>
          <a:bodyPr/>
          <a:lstStyle>
            <a:lvl1pPr>
              <a:defRPr/>
            </a:lvl1pPr>
          </a:lstStyle>
          <a:p>
            <a:fld id="{E6D45AEA-6353-4B0D-A753-5679C5C3A195}" type="slidenum">
              <a:rPr lang="ru-RU" altLang="ru-RU"/>
              <a:pPr/>
              <a:t>‹Nr.›</a:t>
            </a:fld>
            <a:endParaRPr lang="ru-RU" altLang="ru-RU"/>
          </a:p>
        </p:txBody>
      </p:sp>
    </p:spTree>
    <p:extLst>
      <p:ext uri="{BB962C8B-B14F-4D97-AF65-F5344CB8AC3E}">
        <p14:creationId xmlns:p14="http://schemas.microsoft.com/office/powerpoint/2010/main" val="717063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27ED6B80-51E6-4080-BF5F-F27C09FA1ED6}"/>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1D5AF5E8-CD16-41F1-8F49-A135905DE760}" type="datetimeFigureOut">
              <a:rPr lang="ru-RU"/>
              <a:pPr>
                <a:defRPr/>
              </a:pPr>
              <a:t>02.02.2020</a:t>
            </a:fld>
            <a:endParaRPr lang="ru-RU"/>
          </a:p>
        </p:txBody>
      </p:sp>
      <p:sp>
        <p:nvSpPr>
          <p:cNvPr id="4" name="Нижний колонтитул 3">
            <a:extLst>
              <a:ext uri="{FF2B5EF4-FFF2-40B4-BE49-F238E27FC236}">
                <a16:creationId xmlns="" xmlns:a16="http://schemas.microsoft.com/office/drawing/2014/main" id="{DC124F1B-7B93-4871-B139-D904A05A2D69}"/>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5" name="Номер слайда 4">
            <a:extLst>
              <a:ext uri="{FF2B5EF4-FFF2-40B4-BE49-F238E27FC236}">
                <a16:creationId xmlns="" xmlns:a16="http://schemas.microsoft.com/office/drawing/2014/main" id="{FA4B632C-90A6-44D5-9F6D-D4FC06F3DBAB}"/>
              </a:ext>
            </a:extLst>
          </p:cNvPr>
          <p:cNvSpPr>
            <a:spLocks noGrp="1"/>
          </p:cNvSpPr>
          <p:nvPr>
            <p:ph type="sldNum" sz="quarter" idx="12"/>
          </p:nvPr>
        </p:nvSpPr>
        <p:spPr/>
        <p:txBody>
          <a:bodyPr/>
          <a:lstStyle>
            <a:lvl1pPr>
              <a:defRPr/>
            </a:lvl1pPr>
          </a:lstStyle>
          <a:p>
            <a:fld id="{AFB3AD5A-9521-4825-9F93-B3CDA060D4DD}" type="slidenum">
              <a:rPr lang="ru-RU" altLang="ru-RU"/>
              <a:pPr/>
              <a:t>‹Nr.›</a:t>
            </a:fld>
            <a:endParaRPr lang="ru-RU" altLang="ru-RU"/>
          </a:p>
        </p:txBody>
      </p:sp>
    </p:spTree>
    <p:extLst>
      <p:ext uri="{BB962C8B-B14F-4D97-AF65-F5344CB8AC3E}">
        <p14:creationId xmlns:p14="http://schemas.microsoft.com/office/powerpoint/2010/main" val="3815253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D91C083B-5D55-4AE1-B134-DF8BCDEFAE5D}"/>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8AE7F937-D426-4D89-80BB-B7BBA473BC66}" type="datetimeFigureOut">
              <a:rPr lang="ru-RU"/>
              <a:pPr>
                <a:defRPr/>
              </a:pPr>
              <a:t>02.02.2020</a:t>
            </a:fld>
            <a:endParaRPr lang="ru-RU"/>
          </a:p>
        </p:txBody>
      </p:sp>
      <p:sp>
        <p:nvSpPr>
          <p:cNvPr id="3" name="Нижний колонтитул 2">
            <a:extLst>
              <a:ext uri="{FF2B5EF4-FFF2-40B4-BE49-F238E27FC236}">
                <a16:creationId xmlns="" xmlns:a16="http://schemas.microsoft.com/office/drawing/2014/main" id="{3F39E38A-2249-44F3-9121-7363573FEE51}"/>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4" name="Номер слайда 3">
            <a:extLst>
              <a:ext uri="{FF2B5EF4-FFF2-40B4-BE49-F238E27FC236}">
                <a16:creationId xmlns="" xmlns:a16="http://schemas.microsoft.com/office/drawing/2014/main" id="{C31CB1DB-8489-4592-A4A0-F0D322E341C0}"/>
              </a:ext>
            </a:extLst>
          </p:cNvPr>
          <p:cNvSpPr>
            <a:spLocks noGrp="1"/>
          </p:cNvSpPr>
          <p:nvPr>
            <p:ph type="sldNum" sz="quarter" idx="12"/>
          </p:nvPr>
        </p:nvSpPr>
        <p:spPr/>
        <p:txBody>
          <a:bodyPr/>
          <a:lstStyle>
            <a:lvl1pPr>
              <a:defRPr/>
            </a:lvl1pPr>
          </a:lstStyle>
          <a:p>
            <a:fld id="{B180568E-161C-4498-9D80-E7119755487D}" type="slidenum">
              <a:rPr lang="ru-RU" altLang="ru-RU"/>
              <a:pPr/>
              <a:t>‹Nr.›</a:t>
            </a:fld>
            <a:endParaRPr lang="ru-RU" altLang="ru-RU"/>
          </a:p>
        </p:txBody>
      </p:sp>
    </p:spTree>
    <p:extLst>
      <p:ext uri="{BB962C8B-B14F-4D97-AF65-F5344CB8AC3E}">
        <p14:creationId xmlns:p14="http://schemas.microsoft.com/office/powerpoint/2010/main" val="1173551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9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467"/>
            </a:lvl2pPr>
            <a:lvl3pPr marL="914332" indent="0">
              <a:buNone/>
              <a:defRPr sz="1200"/>
            </a:lvl3pPr>
            <a:lvl4pPr marL="1371498" indent="0">
              <a:buNone/>
              <a:defRPr sz="1067"/>
            </a:lvl4pPr>
            <a:lvl5pPr marL="1828664" indent="0">
              <a:buNone/>
              <a:defRPr sz="1067"/>
            </a:lvl5pPr>
            <a:lvl6pPr marL="2285830" indent="0">
              <a:buNone/>
              <a:defRPr sz="1067"/>
            </a:lvl6pPr>
            <a:lvl7pPr marL="2742994" indent="0">
              <a:buNone/>
              <a:defRPr sz="1067"/>
            </a:lvl7pPr>
            <a:lvl8pPr marL="3200160" indent="0">
              <a:buNone/>
              <a:defRPr sz="1067"/>
            </a:lvl8pPr>
            <a:lvl9pPr marL="3657327" indent="0">
              <a:buNone/>
              <a:defRPr sz="1067"/>
            </a:lvl9pPr>
          </a:lstStyle>
          <a:p>
            <a:pPr lvl="0"/>
            <a:r>
              <a:rPr lang="ru-RU"/>
              <a:t>Образец текста</a:t>
            </a:r>
          </a:p>
        </p:txBody>
      </p:sp>
      <p:sp>
        <p:nvSpPr>
          <p:cNvPr id="5" name="Дата 4">
            <a:extLst>
              <a:ext uri="{FF2B5EF4-FFF2-40B4-BE49-F238E27FC236}">
                <a16:creationId xmlns="" xmlns:a16="http://schemas.microsoft.com/office/drawing/2014/main" id="{7323B9EA-7B16-4491-8AC6-5B0E96169DC2}"/>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9421B598-8DFA-41DE-81A2-1C7EFE2B0A3C}" type="datetimeFigureOut">
              <a:rPr lang="ru-RU"/>
              <a:pPr>
                <a:defRPr/>
              </a:pPr>
              <a:t>02.02.2020</a:t>
            </a:fld>
            <a:endParaRPr lang="ru-RU"/>
          </a:p>
        </p:txBody>
      </p:sp>
      <p:sp>
        <p:nvSpPr>
          <p:cNvPr id="6" name="Нижний колонтитул 5">
            <a:extLst>
              <a:ext uri="{FF2B5EF4-FFF2-40B4-BE49-F238E27FC236}">
                <a16:creationId xmlns="" xmlns:a16="http://schemas.microsoft.com/office/drawing/2014/main" id="{B9C29058-06E5-4EDF-BF8F-7FD9CF240559}"/>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 xmlns:a16="http://schemas.microsoft.com/office/drawing/2014/main" id="{BAC45E72-BA99-4D18-9F62-937B3AD7E1AA}"/>
              </a:ext>
            </a:extLst>
          </p:cNvPr>
          <p:cNvSpPr>
            <a:spLocks noGrp="1"/>
          </p:cNvSpPr>
          <p:nvPr>
            <p:ph type="sldNum" sz="quarter" idx="12"/>
          </p:nvPr>
        </p:nvSpPr>
        <p:spPr/>
        <p:txBody>
          <a:bodyPr/>
          <a:lstStyle>
            <a:lvl1pPr>
              <a:defRPr/>
            </a:lvl1pPr>
          </a:lstStyle>
          <a:p>
            <a:fld id="{14D640DD-CA9F-40D0-A302-CE3287ACDDD3}" type="slidenum">
              <a:rPr lang="ru-RU" altLang="ru-RU"/>
              <a:pPr/>
              <a:t>‹Nr.›</a:t>
            </a:fld>
            <a:endParaRPr lang="ru-RU" altLang="ru-RU"/>
          </a:p>
        </p:txBody>
      </p:sp>
    </p:spTree>
    <p:extLst>
      <p:ext uri="{BB962C8B-B14F-4D97-AF65-F5344CB8AC3E}">
        <p14:creationId xmlns:p14="http://schemas.microsoft.com/office/powerpoint/2010/main" val="2961286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92"/>
            <a:ext cx="6172200" cy="4873625"/>
          </a:xfrm>
        </p:spPr>
        <p:txBody>
          <a:bodyPr rtlCol="0">
            <a:normAutofit/>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pPr lvl="0"/>
            <a:endParaRPr lang="ru-RU" noProof="0"/>
          </a:p>
        </p:txBody>
      </p:sp>
      <p:sp>
        <p:nvSpPr>
          <p:cNvPr id="4" name="Текст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467"/>
            </a:lvl2pPr>
            <a:lvl3pPr marL="914332" indent="0">
              <a:buNone/>
              <a:defRPr sz="1200"/>
            </a:lvl3pPr>
            <a:lvl4pPr marL="1371498" indent="0">
              <a:buNone/>
              <a:defRPr sz="1067"/>
            </a:lvl4pPr>
            <a:lvl5pPr marL="1828664" indent="0">
              <a:buNone/>
              <a:defRPr sz="1067"/>
            </a:lvl5pPr>
            <a:lvl6pPr marL="2285830" indent="0">
              <a:buNone/>
              <a:defRPr sz="1067"/>
            </a:lvl6pPr>
            <a:lvl7pPr marL="2742994" indent="0">
              <a:buNone/>
              <a:defRPr sz="1067"/>
            </a:lvl7pPr>
            <a:lvl8pPr marL="3200160" indent="0">
              <a:buNone/>
              <a:defRPr sz="1067"/>
            </a:lvl8pPr>
            <a:lvl9pPr marL="3657327" indent="0">
              <a:buNone/>
              <a:defRPr sz="1067"/>
            </a:lvl9pPr>
          </a:lstStyle>
          <a:p>
            <a:pPr lvl="0"/>
            <a:r>
              <a:rPr lang="ru-RU"/>
              <a:t>Образец текста</a:t>
            </a:r>
          </a:p>
        </p:txBody>
      </p:sp>
      <p:sp>
        <p:nvSpPr>
          <p:cNvPr id="5" name="Дата 4">
            <a:extLst>
              <a:ext uri="{FF2B5EF4-FFF2-40B4-BE49-F238E27FC236}">
                <a16:creationId xmlns="" xmlns:a16="http://schemas.microsoft.com/office/drawing/2014/main" id="{FDC1ABD9-7D4B-4E3B-BE63-3365DDEEA048}"/>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888213F3-2CB6-42F8-A985-7E29E8280C6C}" type="datetimeFigureOut">
              <a:rPr lang="ru-RU"/>
              <a:pPr>
                <a:defRPr/>
              </a:pPr>
              <a:t>02.02.2020</a:t>
            </a:fld>
            <a:endParaRPr lang="ru-RU"/>
          </a:p>
        </p:txBody>
      </p:sp>
      <p:sp>
        <p:nvSpPr>
          <p:cNvPr id="6" name="Нижний колонтитул 5">
            <a:extLst>
              <a:ext uri="{FF2B5EF4-FFF2-40B4-BE49-F238E27FC236}">
                <a16:creationId xmlns="" xmlns:a16="http://schemas.microsoft.com/office/drawing/2014/main" id="{00FA474B-712F-43CC-A485-890CCC5BEADE}"/>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 xmlns:a16="http://schemas.microsoft.com/office/drawing/2014/main" id="{A1561204-277B-419B-8E88-5BA90A01C0A2}"/>
              </a:ext>
            </a:extLst>
          </p:cNvPr>
          <p:cNvSpPr>
            <a:spLocks noGrp="1"/>
          </p:cNvSpPr>
          <p:nvPr>
            <p:ph type="sldNum" sz="quarter" idx="12"/>
          </p:nvPr>
        </p:nvSpPr>
        <p:spPr/>
        <p:txBody>
          <a:bodyPr/>
          <a:lstStyle>
            <a:lvl1pPr>
              <a:defRPr/>
            </a:lvl1pPr>
          </a:lstStyle>
          <a:p>
            <a:fld id="{3C750221-D879-4523-BAD0-B2F1BE98050C}" type="slidenum">
              <a:rPr lang="ru-RU" altLang="ru-RU"/>
              <a:pPr/>
              <a:t>‹Nr.›</a:t>
            </a:fld>
            <a:endParaRPr lang="ru-RU" altLang="ru-RU"/>
          </a:p>
        </p:txBody>
      </p:sp>
    </p:spTree>
    <p:extLst>
      <p:ext uri="{BB962C8B-B14F-4D97-AF65-F5344CB8AC3E}">
        <p14:creationId xmlns:p14="http://schemas.microsoft.com/office/powerpoint/2010/main" val="1010579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E755B3B3-9BAC-4821-8D49-CF11F33874AA}"/>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47AEED0F-DFFF-48D7-9AFF-0610DEF494DB}"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DBEFE47E-B4AA-494D-8DDC-D8B45CE6A263}"/>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 xmlns:a16="http://schemas.microsoft.com/office/drawing/2014/main" id="{CBA3285D-7DF7-403F-8B87-43FE0A5A5B2E}"/>
              </a:ext>
            </a:extLst>
          </p:cNvPr>
          <p:cNvSpPr>
            <a:spLocks noGrp="1"/>
          </p:cNvSpPr>
          <p:nvPr>
            <p:ph type="sldNum" sz="quarter" idx="12"/>
          </p:nvPr>
        </p:nvSpPr>
        <p:spPr/>
        <p:txBody>
          <a:bodyPr/>
          <a:lstStyle>
            <a:lvl1pPr>
              <a:defRPr/>
            </a:lvl1pPr>
          </a:lstStyle>
          <a:p>
            <a:fld id="{21740F3F-DE99-4B38-8BA6-76FBEE039F58}" type="slidenum">
              <a:rPr lang="ru-RU" altLang="ru-RU"/>
              <a:pPr/>
              <a:t>‹Nr.›</a:t>
            </a:fld>
            <a:endParaRPr lang="ru-RU" altLang="ru-RU"/>
          </a:p>
        </p:txBody>
      </p:sp>
    </p:spTree>
    <p:extLst>
      <p:ext uri="{BB962C8B-B14F-4D97-AF65-F5344CB8AC3E}">
        <p14:creationId xmlns:p14="http://schemas.microsoft.com/office/powerpoint/2010/main" val="3326327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93"/>
            <a:ext cx="2628900"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93"/>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CDD3866-F8CF-42E5-993A-E7ED1A284EF3}"/>
              </a:ext>
            </a:extLst>
          </p:cNvPr>
          <p:cNvSpPr>
            <a:spLocks noGrp="1"/>
          </p:cNvSpPr>
          <p:nvPr>
            <p:ph type="dt" sz="half" idx="10"/>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fld id="{112D80CE-1B73-4AB7-9188-95F9E9088F30}"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9A736511-5CDF-4E5A-A7F2-1C8BDFE496D3}"/>
              </a:ext>
            </a:extLst>
          </p:cNvPr>
          <p:cNvSpPr>
            <a:spLocks noGrp="1"/>
          </p:cNvSpPr>
          <p:nvPr>
            <p:ph type="ftr" sz="quarter" idx="11"/>
          </p:nvPr>
        </p:nvSpPr>
        <p:spPr/>
        <p:txBody>
          <a:bodyPr rtlCol="0"/>
          <a:lstStyle>
            <a:lvl1pPr defTabSz="1217370"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 xmlns:a16="http://schemas.microsoft.com/office/drawing/2014/main" id="{D7204801-912C-4012-AFD0-97D57137ED4E}"/>
              </a:ext>
            </a:extLst>
          </p:cNvPr>
          <p:cNvSpPr>
            <a:spLocks noGrp="1"/>
          </p:cNvSpPr>
          <p:nvPr>
            <p:ph type="sldNum" sz="quarter" idx="12"/>
          </p:nvPr>
        </p:nvSpPr>
        <p:spPr/>
        <p:txBody>
          <a:bodyPr/>
          <a:lstStyle>
            <a:lvl1pPr>
              <a:defRPr/>
            </a:lvl1pPr>
          </a:lstStyle>
          <a:p>
            <a:fld id="{79924589-0DC3-489F-B093-D2B15E20B4C8}" type="slidenum">
              <a:rPr lang="ru-RU" altLang="ru-RU"/>
              <a:pPr/>
              <a:t>‹Nr.›</a:t>
            </a:fld>
            <a:endParaRPr lang="ru-RU" altLang="ru-RU"/>
          </a:p>
        </p:txBody>
      </p:sp>
    </p:spTree>
    <p:extLst>
      <p:ext uri="{BB962C8B-B14F-4D97-AF65-F5344CB8AC3E}">
        <p14:creationId xmlns:p14="http://schemas.microsoft.com/office/powerpoint/2010/main" val="2352191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a:extLst>
              <a:ext uri="{FF2B5EF4-FFF2-40B4-BE49-F238E27FC236}">
                <a16:creationId xmlns="" xmlns:a16="http://schemas.microsoft.com/office/drawing/2014/main" id="{308F44B4-A757-48E8-94DC-174FFAD4CA1A}"/>
              </a:ext>
            </a:extLst>
          </p:cNvPr>
          <p:cNvSpPr txBox="1">
            <a:spLocks noGrp="1"/>
          </p:cNvSpPr>
          <p:nvPr>
            <p:ph type="sldNum" sz="quarter" idx="10"/>
          </p:nvPr>
        </p:nvSpPr>
        <p:spPr/>
        <p:txBody>
          <a:bodyPr/>
          <a:lstStyle>
            <a:lvl1pPr>
              <a:defRPr/>
            </a:lvl1pPr>
          </a:lstStyle>
          <a:p>
            <a:fld id="{CB35A9E5-48F0-4512-BB8D-3398C55294D3}" type="slidenum">
              <a:rPr lang="ru-RU" altLang="ru-RU"/>
              <a:pPr/>
              <a:t>‹Nr.›</a:t>
            </a:fld>
            <a:endParaRPr lang="ru-RU" altLang="ru-RU"/>
          </a:p>
        </p:txBody>
      </p:sp>
    </p:spTree>
    <p:extLst>
      <p:ext uri="{BB962C8B-B14F-4D97-AF65-F5344CB8AC3E}">
        <p14:creationId xmlns:p14="http://schemas.microsoft.com/office/powerpoint/2010/main" val="385746053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4022F0-4EA4-3E45-8677-51DA89DE7C8E}" type="datetimeFigureOut">
              <a:rPr lang="de-DE" smtClean="0"/>
              <a:t>02.02.2020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85749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7221"/>
            <a:ext cx="10363200" cy="556434"/>
          </a:xfrm>
        </p:spPr>
        <p:txBody>
          <a:bodyPr/>
          <a:lstStyle/>
          <a:p>
            <a:r>
              <a:rPr lang="en-US" dirty="0"/>
              <a:t>Click to edit Master title style</a:t>
            </a:r>
            <a:endParaRPr lang="bg-BG"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bg-BG"/>
          </a:p>
        </p:txBody>
      </p:sp>
    </p:spTree>
    <p:extLst>
      <p:ext uri="{BB962C8B-B14F-4D97-AF65-F5344CB8AC3E}">
        <p14:creationId xmlns:p14="http://schemas.microsoft.com/office/powerpoint/2010/main" val="3315180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endParaRPr lang="bg-BG"/>
          </a:p>
        </p:txBody>
      </p:sp>
      <p:sp>
        <p:nvSpPr>
          <p:cNvPr id="3" name="Content Placeholder 2"/>
          <p:cNvSpPr>
            <a:spLocks noGrp="1"/>
          </p:cNvSpPr>
          <p:nvPr>
            <p:ph idx="1"/>
          </p:nvPr>
        </p:nvSpPr>
        <p:spPr>
          <a:xfrm>
            <a:off x="719668" y="1268413"/>
            <a:ext cx="10847917" cy="194309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3265340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Tree>
    <p:extLst>
      <p:ext uri="{BB962C8B-B14F-4D97-AF65-F5344CB8AC3E}">
        <p14:creationId xmlns:p14="http://schemas.microsoft.com/office/powerpoint/2010/main" val="679442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870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68527" y="295665"/>
            <a:ext cx="8549217" cy="556434"/>
          </a:xfrm>
        </p:spPr>
        <p:txBody>
          <a:bodyPr/>
          <a:lstStyle/>
          <a:p>
            <a:r>
              <a:rPr lang="en-US"/>
              <a:t>Click to edit Master title style</a:t>
            </a:r>
            <a:endParaRPr lang="bg-BG"/>
          </a:p>
        </p:txBody>
      </p:sp>
      <p:sp>
        <p:nvSpPr>
          <p:cNvPr id="3" name="Table Placeholder 2"/>
          <p:cNvSpPr>
            <a:spLocks noGrp="1"/>
          </p:cNvSpPr>
          <p:nvPr>
            <p:ph type="tbl" idx="1"/>
          </p:nvPr>
        </p:nvSpPr>
        <p:spPr>
          <a:xfrm>
            <a:off x="719668" y="1268420"/>
            <a:ext cx="10847917" cy="4968875"/>
          </a:xfrm>
        </p:spPr>
        <p:txBody>
          <a:bodyPr/>
          <a:lstStyle/>
          <a:p>
            <a:endParaRPr lang="bg-BG" dirty="0"/>
          </a:p>
        </p:txBody>
      </p:sp>
    </p:spTree>
    <p:extLst>
      <p:ext uri="{BB962C8B-B14F-4D97-AF65-F5344CB8AC3E}">
        <p14:creationId xmlns:p14="http://schemas.microsoft.com/office/powerpoint/2010/main" val="514480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D9B2DF-EF3B-43F5-9359-233EBF40B994}"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3957486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34E2E7-965A-43D3-8A10-49FE8444E7C0}"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808223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FD7A10-1197-475F-B2D9-3716428F0670}"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995506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189E39-4137-4CE4-B7DC-C8EFB14D655C}"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4037557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14C28CD-ECC2-4720-8D5F-1721FD1D5D5C}"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367076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x-none"/>
              <a:t>Mastertitelformat bearbeiten</a:t>
            </a:r>
            <a:endParaRPr lang="de-DE"/>
          </a:p>
        </p:txBody>
      </p:sp>
      <p:sp>
        <p:nvSpPr>
          <p:cNvPr id="3" name="Inhaltsplatzhalter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Mastertextformat bearbeiten</a:t>
            </a:r>
          </a:p>
        </p:txBody>
      </p:sp>
      <p:sp>
        <p:nvSpPr>
          <p:cNvPr id="5" name="Datumsplatzhalter 4"/>
          <p:cNvSpPr>
            <a:spLocks noGrp="1"/>
          </p:cNvSpPr>
          <p:nvPr>
            <p:ph type="dt" sz="half" idx="10"/>
          </p:nvPr>
        </p:nvSpPr>
        <p:spPr/>
        <p:txBody>
          <a:bodyPr/>
          <a:lstStyle/>
          <a:p>
            <a:fld id="{4D4022F0-4EA4-3E45-8677-51DA89DE7C8E}" type="datetimeFigureOut">
              <a:rPr lang="de-DE" smtClean="0"/>
              <a:t>02.02.2020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1210785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B52C8BB-A411-4C58-9B98-356A2E40BDFB}"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574757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61DFE88-612D-4522-A199-37CB3A7ABD14}"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3012158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fld id="{98BC3751-4063-44D9-92C5-24FBA1462C08}"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3004677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D2BF6E-7608-4E74-87BE-E7DF08C8FDF2}"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1056010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562E4FB-FE8B-48D4-90E8-C641EDAB63C6}"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2478663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3FEF3FB-0CBA-4413-A2F2-D84CB6ED018A}"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3145494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3431F-053C-42BD-A160-C1D8F1720610}"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517079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8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B6F75E9-CD5D-4A50-A749-951D1C2104B7}"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259922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524A73F-A6A6-472D-ABBF-BE270CE63946}"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989595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a:lvl1pPr>
          </a:lstStyle>
          <a:p>
            <a:fld id="{C384657C-43C9-40A5-A9FE-E6951343D07A}"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196569622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x-none"/>
              <a:t>Mastertitelformat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Mastertextformat bearbeiten</a:t>
            </a:r>
          </a:p>
        </p:txBody>
      </p:sp>
      <p:sp>
        <p:nvSpPr>
          <p:cNvPr id="5" name="Datumsplatzhalter 4"/>
          <p:cNvSpPr>
            <a:spLocks noGrp="1"/>
          </p:cNvSpPr>
          <p:nvPr>
            <p:ph type="dt" sz="half" idx="10"/>
          </p:nvPr>
        </p:nvSpPr>
        <p:spPr/>
        <p:txBody>
          <a:bodyPr/>
          <a:lstStyle/>
          <a:p>
            <a:fld id="{4D4022F0-4EA4-3E45-8677-51DA89DE7C8E}" type="datetimeFigureOut">
              <a:rPr lang="de-DE" smtClean="0"/>
              <a:t>02.02.2020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‹Nr.›</a:t>
            </a:fld>
            <a:endParaRPr lang="de-DE"/>
          </a:p>
        </p:txBody>
      </p:sp>
    </p:spTree>
    <p:extLst>
      <p:ext uri="{BB962C8B-B14F-4D97-AF65-F5344CB8AC3E}">
        <p14:creationId xmlns:p14="http://schemas.microsoft.com/office/powerpoint/2010/main" val="3770060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33" y="265113"/>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405" tIns="38404" rIns="38405" bIns="38404"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88"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405" tIns="38404" rIns="38405" bIns="38404"/>
          <a:lstStyle/>
          <a:p>
            <a:pPr defTabSz="767619">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50" y="1460500"/>
            <a:ext cx="9129183" cy="1320800"/>
          </a:xfrm>
          <a:prstGeom prst="rect">
            <a:avLst/>
          </a:prstGeom>
          <a:noFill/>
          <a:ln>
            <a:noFill/>
          </a:ln>
        </p:spPr>
        <p:txBody>
          <a:bodyPr lIns="38405" tIns="38404" rIns="38405" bIns="38404"/>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17" y="3175"/>
            <a:ext cx="3297767" cy="6851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8" name="Shape 32"/>
          <p:cNvSpPr>
            <a:spLocks/>
          </p:cNvSpPr>
          <p:nvPr/>
        </p:nvSpPr>
        <p:spPr bwMode="auto">
          <a:xfrm rot="10800000">
            <a:off x="1447800" y="-7938"/>
            <a:ext cx="2184400" cy="15319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405" tIns="38404" rIns="38405" bIns="38404" anchor="ct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9" name="Shape 33"/>
          <p:cNvSpPr>
            <a:spLocks noChangeShapeType="1"/>
          </p:cNvSpPr>
          <p:nvPr/>
        </p:nvSpPr>
        <p:spPr bwMode="auto">
          <a:xfrm flipV="1">
            <a:off x="1485900" y="-17463"/>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0" name="Shape 34"/>
          <p:cNvSpPr>
            <a:spLocks noChangeShapeType="1"/>
          </p:cNvSpPr>
          <p:nvPr/>
        </p:nvSpPr>
        <p:spPr bwMode="auto">
          <a:xfrm flipH="1">
            <a:off x="3318933" y="-12700"/>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1" name="Shape 35"/>
          <p:cNvSpPr>
            <a:spLocks noChangeShapeType="1"/>
          </p:cNvSpPr>
          <p:nvPr/>
        </p:nvSpPr>
        <p:spPr bwMode="auto">
          <a:xfrm flipH="1">
            <a:off x="1528233" y="582662"/>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405" tIns="38404" rIns="38405" bIns="38404"/>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06"/>
            <a:ext cx="8229600" cy="4525963"/>
          </a:xfrm>
          <a:prstGeom prst="rect">
            <a:avLst/>
          </a:prstGeom>
        </p:spPr>
        <p:txBody>
          <a:bodyPr lIns="38381" tIns="38381" rIns="38381" bIns="38381">
            <a:normAutofit/>
          </a:bodyPr>
          <a:lstStyle>
            <a:lvl1pPr marL="286703" indent="-286703">
              <a:spcBef>
                <a:spcPts val="462"/>
              </a:spcBef>
              <a:buClr>
                <a:srgbClr val="FF9933"/>
              </a:buClr>
              <a:buSzPct val="70000"/>
              <a:buChar char="◆"/>
              <a:defRPr sz="2000"/>
            </a:lvl1pPr>
            <a:lvl2pPr marL="430721" indent="-238697">
              <a:spcBef>
                <a:spcPts val="462"/>
              </a:spcBef>
              <a:buClr>
                <a:srgbClr val="FF9933"/>
              </a:buClr>
              <a:buSzPct val="70000"/>
              <a:buChar char=""/>
              <a:defRPr sz="2000"/>
            </a:lvl2pPr>
            <a:lvl3pPr marL="612877" indent="-228829">
              <a:spcBef>
                <a:spcPts val="462"/>
              </a:spcBef>
              <a:buClr>
                <a:srgbClr val="FF9933"/>
              </a:buClr>
              <a:buSzPct val="70000"/>
              <a:buChar char="◆"/>
              <a:defRPr sz="2000"/>
            </a:lvl3pPr>
            <a:lvl4pPr marL="804901" indent="-228829">
              <a:spcBef>
                <a:spcPts val="462"/>
              </a:spcBef>
              <a:buClr>
                <a:srgbClr val="FF9933"/>
              </a:buClr>
              <a:buSzPct val="70000"/>
              <a:buChar char="◆"/>
              <a:defRPr sz="2000"/>
            </a:lvl4pPr>
            <a:lvl5pPr marL="1022351" indent="-254255">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a:lvl1pPr>
          </a:lstStyle>
          <a:p>
            <a:fld id="{FC4B6F58-DBF5-4352-8B9D-26BC4C16BED2}" type="slidenum">
              <a:rPr lang="ru-RU" altLang="ru-RU">
                <a:solidFill>
                  <a:srgbClr val="000000"/>
                </a:solidFill>
              </a:rPr>
              <a:pPr/>
              <a:t>‹Nr.›</a:t>
            </a:fld>
            <a:endParaRPr lang="ru-RU" altLang="ru-RU">
              <a:solidFill>
                <a:srgbClr val="000000"/>
              </a:solidFill>
            </a:endParaRPr>
          </a:p>
        </p:txBody>
      </p:sp>
    </p:spTree>
    <p:extLst>
      <p:ext uri="{BB962C8B-B14F-4D97-AF65-F5344CB8AC3E}">
        <p14:creationId xmlns:p14="http://schemas.microsoft.com/office/powerpoint/2010/main" val="9427533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7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F45966D2-35EC-462E-A12B-2126AE3E48D0}" type="slidenum">
              <a:rPr lang="ru-RU" altLang="ru-RU"/>
              <a:pPr>
                <a:defRPr/>
              </a:pPr>
              <a:t>‹Nr.›</a:t>
            </a:fld>
            <a:endParaRPr lang="ru-RU" altLang="ru-RU"/>
          </a:p>
        </p:txBody>
      </p:sp>
    </p:spTree>
    <p:extLst>
      <p:ext uri="{BB962C8B-B14F-4D97-AF65-F5344CB8AC3E}">
        <p14:creationId xmlns:p14="http://schemas.microsoft.com/office/powerpoint/2010/main" val="3166941840"/>
      </p:ext>
    </p:extLst>
  </p:cSld>
  <p:clrMapOvr>
    <a:masterClrMapping/>
  </p:clrMapOvr>
  <p:hf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solidFill>
                  <a:prstClr val="black">
                    <a:tint val="75000"/>
                  </a:prstClr>
                </a:solidFill>
                <a:latin typeface="Arial" panose="020B0604020202020204" pitchFamily="34" charset="0"/>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a:defRPr>
                <a:solidFill>
                  <a:prstClr val="black">
                    <a:tint val="75000"/>
                  </a:prstClr>
                </a:solidFill>
                <a:latin typeface="Arial" panose="020B0604020202020204" pitchFamily="34" charset="0"/>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Arial" pitchFamily="34" charset="0"/>
              </a:defRPr>
            </a:lvl1pPr>
          </a:lstStyle>
          <a:p>
            <a:pPr>
              <a:defRPr/>
            </a:pPr>
            <a:fld id="{84451103-53DE-4927-A123-3A63D10BE377}" type="slidenum">
              <a:rPr lang="ru-RU" altLang="ru-RU"/>
              <a:pPr>
                <a:defRPr/>
              </a:pPr>
              <a:t>‹Nr.›</a:t>
            </a:fld>
            <a:endParaRPr lang="ru-RU" altLang="ru-RU"/>
          </a:p>
        </p:txBody>
      </p:sp>
    </p:spTree>
    <p:extLst>
      <p:ext uri="{BB962C8B-B14F-4D97-AF65-F5344CB8AC3E}">
        <p14:creationId xmlns:p14="http://schemas.microsoft.com/office/powerpoint/2010/main" val="187884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49"/>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9ABAE615-D91B-4FFE-83D4-B8878B35DD5E}" type="slidenum">
              <a:rPr lang="ru-RU" altLang="ru-RU"/>
              <a:pPr>
                <a:defRPr/>
              </a:pPr>
              <a:t>‹Nr.›</a:t>
            </a:fld>
            <a:endParaRPr lang="ru-RU" altLang="ru-RU"/>
          </a:p>
        </p:txBody>
      </p:sp>
    </p:spTree>
    <p:extLst>
      <p:ext uri="{BB962C8B-B14F-4D97-AF65-F5344CB8AC3E}">
        <p14:creationId xmlns:p14="http://schemas.microsoft.com/office/powerpoint/2010/main" val="2338090385"/>
      </p:ext>
    </p:extLst>
  </p:cSld>
  <p:clrMapOvr>
    <a:masterClrMapping/>
  </p:clrMapOvr>
  <p:hf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6E77A2B4-6221-4E8D-93DF-5C59F15F77ED}" type="slidenum">
              <a:rPr lang="ru-RU" altLang="ru-RU"/>
              <a:pPr>
                <a:defRPr/>
              </a:pPr>
              <a:t>‹Nr.›</a:t>
            </a:fld>
            <a:endParaRPr lang="ru-RU" altLang="ru-RU"/>
          </a:p>
        </p:txBody>
      </p:sp>
    </p:spTree>
    <p:extLst>
      <p:ext uri="{BB962C8B-B14F-4D97-AF65-F5344CB8AC3E}">
        <p14:creationId xmlns:p14="http://schemas.microsoft.com/office/powerpoint/2010/main" val="3584798743"/>
      </p:ext>
    </p:extLst>
  </p:cSld>
  <p:clrMapOvr>
    <a:masterClrMapping/>
  </p:clrMapOvr>
  <p:hf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8" name="Нижний колонтитул 7">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9" name="Номер слайда 8">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C9E68AD6-8DB8-4908-8889-4D1FB5A30EDF}" type="slidenum">
              <a:rPr lang="ru-RU" altLang="ru-RU"/>
              <a:pPr>
                <a:defRPr/>
              </a:pPr>
              <a:t>‹Nr.›</a:t>
            </a:fld>
            <a:endParaRPr lang="ru-RU" altLang="ru-RU"/>
          </a:p>
        </p:txBody>
      </p:sp>
    </p:spTree>
    <p:extLst>
      <p:ext uri="{BB962C8B-B14F-4D97-AF65-F5344CB8AC3E}">
        <p14:creationId xmlns:p14="http://schemas.microsoft.com/office/powerpoint/2010/main" val="3798168594"/>
      </p:ext>
    </p:extLst>
  </p:cSld>
  <p:clrMapOvr>
    <a:masterClrMapping/>
  </p:clrMapOvr>
  <p:hf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4" name="Нижний колонтитул 3">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5" name="Номер слайда 4">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A24D1128-6DD8-4818-98F4-3443C2560F60}" type="slidenum">
              <a:rPr lang="ru-RU" altLang="ru-RU"/>
              <a:pPr>
                <a:defRPr/>
              </a:pPr>
              <a:t>‹Nr.›</a:t>
            </a:fld>
            <a:endParaRPr lang="ru-RU" altLang="ru-RU"/>
          </a:p>
        </p:txBody>
      </p:sp>
    </p:spTree>
    <p:extLst>
      <p:ext uri="{BB962C8B-B14F-4D97-AF65-F5344CB8AC3E}">
        <p14:creationId xmlns:p14="http://schemas.microsoft.com/office/powerpoint/2010/main" val="2017907884"/>
      </p:ext>
    </p:extLst>
  </p:cSld>
  <p:clrMapOvr>
    <a:masterClrMapping/>
  </p:clrMapOvr>
  <p:hf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3" name="Нижний колонтитул 2">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4" name="Номер слайда 3">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AC7EC64F-72D6-45FE-8E16-E233900F826F}" type="slidenum">
              <a:rPr lang="ru-RU" altLang="ru-RU"/>
              <a:pPr>
                <a:defRPr/>
              </a:pPr>
              <a:t>‹Nr.›</a:t>
            </a:fld>
            <a:endParaRPr lang="ru-RU" altLang="ru-RU"/>
          </a:p>
        </p:txBody>
      </p:sp>
    </p:spTree>
    <p:extLst>
      <p:ext uri="{BB962C8B-B14F-4D97-AF65-F5344CB8AC3E}">
        <p14:creationId xmlns:p14="http://schemas.microsoft.com/office/powerpoint/2010/main" val="2379015520"/>
      </p:ext>
    </p:extLst>
  </p:cSld>
  <p:clrMapOvr>
    <a:masterClrMapping/>
  </p:clrMapOvr>
  <p:hf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ADC2E191-9250-44DF-9CDC-3EC3A7A8F9FA}" type="slidenum">
              <a:rPr lang="ru-RU" altLang="ru-RU"/>
              <a:pPr>
                <a:defRPr/>
              </a:pPr>
              <a:t>‹Nr.›</a:t>
            </a:fld>
            <a:endParaRPr lang="ru-RU" altLang="ru-RU"/>
          </a:p>
        </p:txBody>
      </p:sp>
    </p:spTree>
    <p:extLst>
      <p:ext uri="{BB962C8B-B14F-4D97-AF65-F5344CB8AC3E}">
        <p14:creationId xmlns:p14="http://schemas.microsoft.com/office/powerpoint/2010/main" val="587686438"/>
      </p:ext>
    </p:extLst>
  </p:cSld>
  <p:clrMapOvr>
    <a:masterClrMapping/>
  </p:clrMapOvr>
  <p:hf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BDDA9E88-11F5-4BF7-AE5B-7AC196AD5E1F}" type="slidenum">
              <a:rPr lang="ru-RU" altLang="ru-RU"/>
              <a:pPr>
                <a:defRPr/>
              </a:pPr>
              <a:t>‹Nr.›</a:t>
            </a:fld>
            <a:endParaRPr lang="ru-RU" altLang="ru-RU"/>
          </a:p>
        </p:txBody>
      </p:sp>
    </p:spTree>
    <p:extLst>
      <p:ext uri="{BB962C8B-B14F-4D97-AF65-F5344CB8AC3E}">
        <p14:creationId xmlns:p14="http://schemas.microsoft.com/office/powerpoint/2010/main" val="151259759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12.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heme" Target="../theme/theme13.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5.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0.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5.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4.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4.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x-none"/>
              <a:t>Mastertitelformat bearbeiten</a:t>
            </a:r>
            <a:endParaRPr lang="de-DE"/>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022F0-4EA4-3E45-8677-51DA89DE7C8E}" type="datetimeFigureOut">
              <a:rPr lang="de-DE" smtClean="0"/>
              <a:t>02.02.2020</a:t>
            </a:fld>
            <a:endParaRPr lang="de-DE"/>
          </a:p>
        </p:txBody>
      </p:sp>
      <p:sp>
        <p:nvSpPr>
          <p:cNvPr id="5" name="Fußzeilenplatzhalter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4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4FE52-41FC-8443-8E13-AEC8E61C6DD9}" type="slidenum">
              <a:rPr lang="de-DE" smtClean="0"/>
              <a:t>‹Nr.›</a:t>
            </a:fld>
            <a:endParaRPr lang="de-DE"/>
          </a:p>
        </p:txBody>
      </p:sp>
    </p:spTree>
    <p:extLst>
      <p:ext uri="{BB962C8B-B14F-4D97-AF65-F5344CB8AC3E}">
        <p14:creationId xmlns:p14="http://schemas.microsoft.com/office/powerpoint/2010/main" val="6451215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7891" name="Текст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extLst>
          </p:cNvPr>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fld id="{31421437-A231-4163-B630-DC4BE65068A8}" type="datetimeFigureOut">
              <a:rPr lang="ru-RU"/>
              <a:pPr fontAlgn="base">
                <a:spcBef>
                  <a:spcPct val="0"/>
                </a:spcBef>
                <a:spcAft>
                  <a:spcPct val="0"/>
                </a:spcAft>
                <a:defRPr/>
              </a:pPr>
              <a:t>02.02.2020</a:t>
            </a:fld>
            <a:endParaRPr lang="ru-RU"/>
          </a:p>
        </p:txBody>
      </p:sp>
      <p:sp>
        <p:nvSpPr>
          <p:cNvPr id="5" name="Нижний колонтитул 4">
            <a:extLst>
              <a:ext uri="{FF2B5EF4-FFF2-40B4-BE49-F238E27FC236}"/>
            </a:extLst>
          </p:cNvPr>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endParaRPr lang="ru-RU"/>
          </a:p>
        </p:txBody>
      </p:sp>
      <p:sp>
        <p:nvSpPr>
          <p:cNvPr id="6" name="Номер слайда 5">
            <a:extLst>
              <a:ext uri="{FF2B5EF4-FFF2-40B4-BE49-F238E27FC236}"/>
            </a:extLst>
          </p:cNvPr>
          <p:cNvSpPr>
            <a:spLocks noGrp="1"/>
          </p:cNvSpPr>
          <p:nvPr>
            <p:ph type="sldNum" sz="quarter" idx="4"/>
          </p:nvPr>
        </p:nvSpPr>
        <p:spPr>
          <a:xfrm>
            <a:off x="8737600" y="635639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itchFamily="18" charset="0"/>
                <a:cs typeface="Arial" pitchFamily="34" charset="0"/>
              </a:defRPr>
            </a:lvl1pPr>
          </a:lstStyle>
          <a:p>
            <a:pPr fontAlgn="base">
              <a:spcBef>
                <a:spcPct val="0"/>
              </a:spcBef>
              <a:spcAft>
                <a:spcPct val="0"/>
              </a:spcAft>
              <a:defRPr/>
            </a:pPr>
            <a:fld id="{D79A5C9F-4779-417E-BB9E-F946AEDCB50D}" type="slidenum">
              <a:rPr lang="ru-RU" altLang="ru-RU"/>
              <a:pPr fontAlgn="base">
                <a:spcBef>
                  <a:spcPct val="0"/>
                </a:spcBef>
                <a:spcAft>
                  <a:spcPct val="0"/>
                </a:spcAft>
                <a:defRPr/>
              </a:pPr>
              <a:t>‹Nr.›</a:t>
            </a:fld>
            <a:endParaRPr lang="ru-RU" altLang="ru-RU"/>
          </a:p>
        </p:txBody>
      </p:sp>
    </p:spTree>
    <p:extLst>
      <p:ext uri="{BB962C8B-B14F-4D97-AF65-F5344CB8AC3E}">
        <p14:creationId xmlns:p14="http://schemas.microsoft.com/office/powerpoint/2010/main" val="195956942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09600" y="63563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FDFA0-0F90-4AAA-9EAF-8225EA0922AA}" type="datetimeFigureOut">
              <a:rPr lang="de-DE" smtClean="0">
                <a:solidFill>
                  <a:prstClr val="black">
                    <a:tint val="75000"/>
                  </a:prstClr>
                </a:solidFill>
              </a:rPr>
              <a:pPr/>
              <a:t>02.02.2020</a:t>
            </a:fld>
            <a:endParaRPr lang="de-DE" smtClean="0">
              <a:solidFill>
                <a:prstClr val="black">
                  <a:tint val="75000"/>
                </a:prstClr>
              </a:solidFill>
            </a:endParaRPr>
          </a:p>
        </p:txBody>
      </p:sp>
      <p:sp>
        <p:nvSpPr>
          <p:cNvPr id="5" name="Fußzeilenplatzhalter 4"/>
          <p:cNvSpPr>
            <a:spLocks noGrp="1"/>
          </p:cNvSpPr>
          <p:nvPr>
            <p:ph type="ftr" sz="quarter" idx="3"/>
          </p:nvPr>
        </p:nvSpPr>
        <p:spPr>
          <a:xfrm>
            <a:off x="4165600" y="63563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smtClean="0">
              <a:solidFill>
                <a:prstClr val="black">
                  <a:tint val="75000"/>
                </a:prstClr>
              </a:solidFill>
            </a:endParaRPr>
          </a:p>
        </p:txBody>
      </p:sp>
      <p:sp>
        <p:nvSpPr>
          <p:cNvPr id="6" name="Foliennummernplatzhalter 5"/>
          <p:cNvSpPr>
            <a:spLocks noGrp="1"/>
          </p:cNvSpPr>
          <p:nvPr>
            <p:ph type="sldNum" sz="quarter" idx="4"/>
          </p:nvPr>
        </p:nvSpPr>
        <p:spPr>
          <a:xfrm>
            <a:off x="8737600" y="63563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EE4CA-F7A4-4E4A-9BA9-26C7877E02EA}" type="slidenum">
              <a:rPr lang="de-DE" smtClean="0">
                <a:solidFill>
                  <a:prstClr val="black">
                    <a:tint val="75000"/>
                  </a:prstClr>
                </a:solidFill>
              </a:rPr>
              <a:pPr/>
              <a:t>‹Nr.›</a:t>
            </a:fld>
            <a:endParaRPr lang="de-DE" smtClean="0">
              <a:solidFill>
                <a:prstClr val="black">
                  <a:tint val="75000"/>
                </a:prstClr>
              </a:solidFill>
            </a:endParaRPr>
          </a:p>
        </p:txBody>
      </p:sp>
    </p:spTree>
    <p:extLst>
      <p:ext uri="{BB962C8B-B14F-4D97-AF65-F5344CB8AC3E}">
        <p14:creationId xmlns:p14="http://schemas.microsoft.com/office/powerpoint/2010/main" val="71968678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1181321-61A5-4485-B8F6-5532C6AECB9A}" type="slidenum">
              <a:rPr lang="ru-RU" altLang="ru-RU">
                <a:solidFill>
                  <a:srgbClr val="000000"/>
                </a:solidFill>
                <a:ea typeface="MS PGothic" pitchFamily="34" charset="-128"/>
              </a:rPr>
              <a:pPr fontAlgn="base">
                <a:spcBef>
                  <a:spcPct val="0"/>
                </a:spcBef>
                <a:spcAft>
                  <a:spcPct val="0"/>
                </a:spcAft>
                <a:defRPr/>
              </a:pPr>
              <a:t>‹Nr.›</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56879995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1181321-61A5-4485-B8F6-5532C6AECB9A}" type="slidenum">
              <a:rPr lang="ru-RU" altLang="ru-RU">
                <a:solidFill>
                  <a:srgbClr val="000000"/>
                </a:solidFill>
                <a:ea typeface="MS PGothic" pitchFamily="34" charset="-128"/>
              </a:rPr>
              <a:pPr fontAlgn="base">
                <a:spcBef>
                  <a:spcPct val="0"/>
                </a:spcBef>
                <a:spcAft>
                  <a:spcPct val="0"/>
                </a:spcAft>
                <a:defRPr/>
              </a:pPr>
              <a:t>‹Nr.›</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253024120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de-DE" smtClean="0"/>
              <a:t>Образец заголовка</a:t>
            </a:r>
          </a:p>
        </p:txBody>
      </p:sp>
      <p:sp>
        <p:nvSpPr>
          <p:cNvPr id="1027" name="Текст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de-DE" smtClean="0"/>
              <a:t>Образец текста</a:t>
            </a:r>
          </a:p>
          <a:p>
            <a:pPr lvl="1"/>
            <a:r>
              <a:rPr lang="ru-RU" altLang="de-DE" smtClean="0"/>
              <a:t>Второй уровень</a:t>
            </a:r>
          </a:p>
          <a:p>
            <a:pPr lvl="2"/>
            <a:r>
              <a:rPr lang="ru-RU" altLang="de-DE" smtClean="0"/>
              <a:t>Третий уровень</a:t>
            </a:r>
          </a:p>
          <a:p>
            <a:pPr lvl="3"/>
            <a:r>
              <a:rPr lang="ru-RU" altLang="de-DE" smtClean="0"/>
              <a:t>Четвертый уровень</a:t>
            </a:r>
          </a:p>
          <a:p>
            <a:pPr lvl="4"/>
            <a:r>
              <a:rPr lang="ru-RU" altLang="de-DE" smtClean="0"/>
              <a:t>Пятый уровень</a:t>
            </a:r>
          </a:p>
        </p:txBody>
      </p:sp>
      <p:sp>
        <p:nvSpPr>
          <p:cNvPr id="4" name="Дата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F924698-F42A-46C6-9D9A-F97B4B85221B}" type="datetimeFigureOut">
              <a:rPr lang="ru-RU">
                <a:solidFill>
                  <a:prstClr val="black">
                    <a:tint val="75000"/>
                  </a:prstClr>
                </a:solidFill>
              </a:rPr>
              <a:pPr>
                <a:defRPr/>
              </a:pPr>
              <a:t>02.02.2020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981E24-2020-476A-BA71-B08428C0A6F2}"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96050341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FC22114-88E2-45AF-B3AC-C336E18C050E}" type="slidenum">
              <a:rPr lang="ru-RU" altLang="ru-RU">
                <a:solidFill>
                  <a:srgbClr val="000000"/>
                </a:solidFill>
                <a:ea typeface="MS PGothic" pitchFamily="34" charset="-128"/>
              </a:rPr>
              <a:pPr fontAlgn="base">
                <a:spcBef>
                  <a:spcPct val="0"/>
                </a:spcBef>
                <a:spcAft>
                  <a:spcPct val="0"/>
                </a:spcAft>
                <a:defRPr/>
              </a:pPr>
              <a:t>‹Nr.›</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288402781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2293C-66AE-4C79-9105-2FC910734C98}"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4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CF934-F631-4034-9FC2-96806253943E}"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3167148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xmlns="" id="{8F9CCDA5-E5B4-4224-9EA4-AF3783308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ru-RU"/>
              <a:t>Titelmasterformat durch Klicken bearbeiten</a:t>
            </a:r>
          </a:p>
        </p:txBody>
      </p:sp>
      <p:sp>
        <p:nvSpPr>
          <p:cNvPr id="2051" name="Textplatzhalter 2">
            <a:extLst>
              <a:ext uri="{FF2B5EF4-FFF2-40B4-BE49-F238E27FC236}">
                <a16:creationId xmlns:a16="http://schemas.microsoft.com/office/drawing/2014/main" xmlns="" id="{CD195058-EB1D-456C-95DC-BE773E2FAD7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ru-RU"/>
              <a:t>Textmasterformat bearbeiten</a:t>
            </a:r>
          </a:p>
          <a:p>
            <a:pPr lvl="1"/>
            <a:r>
              <a:rPr lang="de-DE" altLang="ru-RU"/>
              <a:t>Zweite Ebene</a:t>
            </a:r>
          </a:p>
          <a:p>
            <a:pPr lvl="2"/>
            <a:r>
              <a:rPr lang="de-DE" altLang="ru-RU"/>
              <a:t>Dritte Ebene</a:t>
            </a:r>
          </a:p>
          <a:p>
            <a:pPr lvl="3"/>
            <a:r>
              <a:rPr lang="de-DE" altLang="ru-RU"/>
              <a:t>Vierte Ebene</a:t>
            </a:r>
          </a:p>
          <a:p>
            <a:pPr lvl="4"/>
            <a:r>
              <a:rPr lang="de-DE" altLang="ru-RU"/>
              <a:t>Fünfte Ebene</a:t>
            </a:r>
          </a:p>
        </p:txBody>
      </p:sp>
      <p:sp>
        <p:nvSpPr>
          <p:cNvPr id="4" name="Datumsplatzhalter 3">
            <a:extLst>
              <a:ext uri="{FF2B5EF4-FFF2-40B4-BE49-F238E27FC236}">
                <a16:creationId xmlns:a16="http://schemas.microsoft.com/office/drawing/2014/main" xmlns="" id="{E8551B46-C1E0-47A2-AB32-5A0726524072}"/>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D88CA22-A103-44E5-9F8C-1929D260716D}" type="datetimeFigureOut">
              <a:rPr lang="de-DE"/>
              <a:pPr>
                <a:defRPr/>
              </a:pPr>
              <a:t>02.02.2020</a:t>
            </a:fld>
            <a:endParaRPr lang="de-DE"/>
          </a:p>
        </p:txBody>
      </p:sp>
      <p:sp>
        <p:nvSpPr>
          <p:cNvPr id="5" name="Fußzeilenplatzhalter 4">
            <a:extLst>
              <a:ext uri="{FF2B5EF4-FFF2-40B4-BE49-F238E27FC236}">
                <a16:creationId xmlns:a16="http://schemas.microsoft.com/office/drawing/2014/main" xmlns="" id="{528E1CCD-03AB-4F44-A6CD-A4CEAD163E4E}"/>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de-DE"/>
          </a:p>
        </p:txBody>
      </p:sp>
      <p:sp>
        <p:nvSpPr>
          <p:cNvPr id="6" name="Foliennummernplatzhalter 5">
            <a:extLst>
              <a:ext uri="{FF2B5EF4-FFF2-40B4-BE49-F238E27FC236}">
                <a16:creationId xmlns:a16="http://schemas.microsoft.com/office/drawing/2014/main" xmlns="" id="{C2E98C04-A0C9-4571-9A4B-F17CEC97DFB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CC31F63-1E71-48FD-8825-DF8E00885C1D}" type="slidenum">
              <a:rPr lang="de-DE" altLang="ru-RU"/>
              <a:pPr/>
              <a:t>‹Nr.›</a:t>
            </a:fld>
            <a:endParaRPr lang="de-DE" altLang="ru-RU"/>
          </a:p>
        </p:txBody>
      </p:sp>
    </p:spTree>
    <p:extLst>
      <p:ext uri="{BB962C8B-B14F-4D97-AF65-F5344CB8AC3E}">
        <p14:creationId xmlns:p14="http://schemas.microsoft.com/office/powerpoint/2010/main" val="406393112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2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42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42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4043857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9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ja-JP">
                <a:solidFill>
                  <a:prstClr val="black">
                    <a:tint val="75000"/>
                  </a:prstClr>
                </a:solidFill>
              </a:rPr>
              <a:t>A. Yamamoto, 190513b</a:t>
            </a:r>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9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1" y="635639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CB0898-1056-4046-813E-77E50C8D40D9}" type="slidenum">
              <a:rPr kumimoji="1" lang="ja-JP" altLang="en-US" smtClean="0">
                <a:solidFill>
                  <a:prstClr val="black">
                    <a:tint val="75000"/>
                  </a:prstClr>
                </a:solidFill>
              </a:rPr>
              <a:pPr defTabSz="457200"/>
              <a:t>‹Nr.›</a:t>
            </a:fld>
            <a:endParaRPr kumimoji="1" lang="ja-JP" altLang="en-US">
              <a:solidFill>
                <a:prstClr val="black">
                  <a:tint val="75000"/>
                </a:prstClr>
              </a:solidFill>
            </a:endParaRPr>
          </a:p>
        </p:txBody>
      </p:sp>
    </p:spTree>
    <p:extLst>
      <p:ext uri="{BB962C8B-B14F-4D97-AF65-F5344CB8AC3E}">
        <p14:creationId xmlns:p14="http://schemas.microsoft.com/office/powerpoint/2010/main" val="3020827017"/>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endParaRPr lang="ru-RU" sz="2400" b="0" strike="noStrike" spc="-1">
              <a:latin typeface="Times New Roman"/>
            </a:endParaRPr>
          </a:p>
        </p:txBody>
      </p:sp>
      <p:sp>
        <p:nvSpPr>
          <p:cNvPr id="5" name="Footer Placeholder 4"/>
          <p:cNvSpPr>
            <a:spLocks noGrp="1"/>
          </p:cNvSpPr>
          <p:nvPr>
            <p:ph type="ftr" sz="quarter" idx="3"/>
          </p:nvPr>
        </p:nvSpPr>
        <p:spPr>
          <a:xfrm>
            <a:off x="609600" y="6492940"/>
            <a:ext cx="4572000" cy="283845"/>
          </a:xfrm>
          <a:prstGeom prst="rect">
            <a:avLst/>
          </a:prstGeom>
        </p:spPr>
        <p:txBody>
          <a:bodyPr vert="horz" lIns="91440" tIns="45720" rIns="91440" bIns="45720" rtlCol="0" anchor="t"/>
          <a:lstStyle>
            <a:lvl1pPr algn="l">
              <a:defRPr sz="1000">
                <a:solidFill>
                  <a:schemeClr val="tx1"/>
                </a:solidFill>
              </a:defRPr>
            </a:lvl1p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4"/>
          </p:nvPr>
        </p:nvSpPr>
        <p:spPr>
          <a:xfrm rot="16200000">
            <a:off x="11189166" y="5824708"/>
            <a:ext cx="1315721" cy="486833"/>
          </a:xfrm>
          <a:prstGeom prst="rect">
            <a:avLst/>
          </a:prstGeom>
        </p:spPr>
        <p:txBody>
          <a:bodyPr vert="horz" lIns="91440" tIns="45720" rIns="91440" bIns="45720" rtlCol="0" anchor="ctr"/>
          <a:lstStyle>
            <a:lvl1pPr algn="l">
              <a:defRPr sz="2400" b="1">
                <a:solidFill>
                  <a:schemeClr val="tx2"/>
                </a:solidFill>
              </a:defRPr>
            </a:lvl1pPr>
          </a:lstStyle>
          <a:p>
            <a:pPr algn="r">
              <a:lnSpc>
                <a:spcPct val="100000"/>
              </a:lnSpc>
            </a:pPr>
            <a:fld id="{D92BB1BE-2D83-460E-ABA4-F5DF4BA847D1}" type="slidenum">
              <a:rPr lang="ru-RU" sz="1200" b="0" strike="noStrike" spc="-1" smtClean="0">
                <a:solidFill>
                  <a:srgbClr val="FFFFFF"/>
                </a:solidFill>
                <a:latin typeface="Gill Sans MT"/>
              </a:rPr>
              <a:t>‹Nr.›</a:t>
            </a:fld>
            <a:endParaRPr lang="ru-RU" sz="1200" b="0" strike="noStrike" spc="-1">
              <a:latin typeface="Times New Roman"/>
            </a:endParaRPr>
          </a:p>
        </p:txBody>
      </p:sp>
      <p:sp>
        <p:nvSpPr>
          <p:cNvPr id="7" name="Rectangle 6"/>
          <p:cNvSpPr/>
          <p:nvPr/>
        </p:nvSpPr>
        <p:spPr>
          <a:xfrm>
            <a:off x="12001500"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01500"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6732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670E02B5-3061-4D9F-B133-BE1FEBC994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075" name="Rectangle 2">
            <a:extLst>
              <a:ext uri="{FF2B5EF4-FFF2-40B4-BE49-F238E27FC236}">
                <a16:creationId xmlns:a16="http://schemas.microsoft.com/office/drawing/2014/main" xmlns="" id="{DCFA9109-4C42-4E65-BB94-2B69C92B84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a:t>Haga clic para cambiar el estilo de título	</a:t>
            </a:r>
          </a:p>
        </p:txBody>
      </p:sp>
      <p:sp>
        <p:nvSpPr>
          <p:cNvPr id="3076" name="Rectangle 3">
            <a:extLst>
              <a:ext uri="{FF2B5EF4-FFF2-40B4-BE49-F238E27FC236}">
                <a16:creationId xmlns:a16="http://schemas.microsoft.com/office/drawing/2014/main" xmlns="" id="{1A585CB3-A887-4767-A6AB-C3DD5DCDF115}"/>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2" name="Rectangle 4">
            <a:extLst>
              <a:ext uri="{FF2B5EF4-FFF2-40B4-BE49-F238E27FC236}">
                <a16:creationId xmlns:a16="http://schemas.microsoft.com/office/drawing/2014/main" xmlns="" id="{951A37FF-4EB9-4D39-9AF7-2FB4115C8D2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s-ES" altLang="ru-RU"/>
          </a:p>
        </p:txBody>
      </p:sp>
      <p:sp>
        <p:nvSpPr>
          <p:cNvPr id="1029" name="Rectangle 5">
            <a:extLst>
              <a:ext uri="{FF2B5EF4-FFF2-40B4-BE49-F238E27FC236}">
                <a16:creationId xmlns:a16="http://schemas.microsoft.com/office/drawing/2014/main" xmlns="" id="{DCC49455-E9DC-40FA-8122-0E566F2ED1A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s-ES" altLang="ru-RU"/>
          </a:p>
        </p:txBody>
      </p:sp>
      <p:sp>
        <p:nvSpPr>
          <p:cNvPr id="1030" name="Rectangle 6">
            <a:extLst>
              <a:ext uri="{FF2B5EF4-FFF2-40B4-BE49-F238E27FC236}">
                <a16:creationId xmlns:a16="http://schemas.microsoft.com/office/drawing/2014/main" xmlns="" id="{2B05B82C-C0A2-40DF-9357-216F8D40041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D79D3CA3-E2FD-4276-9028-6E252648E821}" type="slidenum">
              <a:rPr lang="es-ES" altLang="ru-RU"/>
              <a:pPr/>
              <a:t>‹Nr.›</a:t>
            </a:fld>
            <a:endParaRPr lang="es-ES" altLang="ru-RU"/>
          </a:p>
        </p:txBody>
      </p:sp>
    </p:spTree>
    <p:extLst>
      <p:ext uri="{BB962C8B-B14F-4D97-AF65-F5344CB8AC3E}">
        <p14:creationId xmlns:p14="http://schemas.microsoft.com/office/powerpoint/2010/main" val="169414987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47200416"/>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902378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42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AA485-666F-4393-922D-B9FF8DCCE1D3}" type="datetimeFigureOut">
              <a:rPr lang="ru-RU" smtClean="0">
                <a:solidFill>
                  <a:prstClr val="black">
                    <a:tint val="75000"/>
                  </a:prstClr>
                </a:solidFill>
              </a:rPr>
              <a:pPr/>
              <a:t>02.02.2020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42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4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E67AF-1626-44A8-B91A-CF5DDA8FA3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86821070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2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02.02.2020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42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42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49265484"/>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Date Placeholder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20F4A-C79C-914A-9DE9-E41796F1F064}" type="datetimeFigureOut">
              <a:rPr lang="en-US" smtClean="0"/>
              <a:t>2/2/2020</a:t>
            </a:fld>
            <a:endParaRPr lang="en-US"/>
          </a:p>
        </p:txBody>
      </p:sp>
      <p:sp>
        <p:nvSpPr>
          <p:cNvPr id="5" name="Footer Placeholder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78E78-4591-D04B-A809-F08DC28AE0FC}" type="slidenum">
              <a:rPr lang="en-US" smtClean="0"/>
              <a:t>‹Nr.›</a:t>
            </a:fld>
            <a:endParaRPr lang="en-US"/>
          </a:p>
        </p:txBody>
      </p:sp>
      <p:pic>
        <p:nvPicPr>
          <p:cNvPr id="7" name="Picture 6">
            <a:extLst>
              <a:ext uri="{FF2B5EF4-FFF2-40B4-BE49-F238E27FC236}">
                <a16:creationId xmlns="" xmlns:a16="http://schemas.microsoft.com/office/drawing/2014/main" id="{E6675AD8-21D2-4BBB-BF36-4AF60B5CC38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27384"/>
            <a:ext cx="12192000" cy="958596"/>
          </a:xfrm>
          <a:prstGeom prst="rect">
            <a:avLst/>
          </a:prstGeom>
        </p:spPr>
      </p:pic>
      <p:sp>
        <p:nvSpPr>
          <p:cNvPr id="8" name="Rectangle 7"/>
          <p:cNvSpPr/>
          <p:nvPr userDrawn="1"/>
        </p:nvSpPr>
        <p:spPr>
          <a:xfrm>
            <a:off x="5972889" y="3244334"/>
            <a:ext cx="237566" cy="369332"/>
          </a:xfrm>
          <a:prstGeom prst="rect">
            <a:avLst/>
          </a:prstGeom>
        </p:spPr>
        <p:txBody>
          <a:bodyPr wrap="none">
            <a:spAutoFit/>
          </a:bodyPr>
          <a:lstStyle/>
          <a:p>
            <a:r>
              <a:rPr lang="en-US" sz="1800" kern="1200" dirty="0">
                <a:solidFill>
                  <a:schemeClr val="tx1"/>
                </a:solidFill>
                <a:latin typeface="+mn-lt"/>
                <a:ea typeface="+mn-ea"/>
                <a:cs typeface="+mn-cs"/>
              </a:rPr>
              <a:t> </a:t>
            </a:r>
            <a:endParaRPr lang="en-US" sz="1800" dirty="0"/>
          </a:p>
        </p:txBody>
      </p:sp>
      <p:sp>
        <p:nvSpPr>
          <p:cNvPr id="9" name="Rectangle 8"/>
          <p:cNvSpPr/>
          <p:nvPr userDrawn="1"/>
        </p:nvSpPr>
        <p:spPr>
          <a:xfrm>
            <a:off x="5972923" y="3244334"/>
            <a:ext cx="1611689" cy="369332"/>
          </a:xfrm>
          <a:prstGeom prst="rect">
            <a:avLst/>
          </a:prstGeom>
        </p:spPr>
        <p:txBody>
          <a:bodyPr wrap="square">
            <a:spAutoFit/>
          </a:bodyPr>
          <a:lstStyle/>
          <a:p>
            <a:r>
              <a:rPr lang="en-US" sz="1800" kern="1200" dirty="0">
                <a:solidFill>
                  <a:schemeClr val="tx1"/>
                </a:solidFill>
                <a:latin typeface="+mn-lt"/>
                <a:ea typeface="+mn-ea"/>
                <a:cs typeface="+mn-cs"/>
              </a:rPr>
              <a:t> </a:t>
            </a:r>
            <a:endParaRPr lang="en-US" sz="1800" dirty="0"/>
          </a:p>
        </p:txBody>
      </p:sp>
      <p:pic>
        <p:nvPicPr>
          <p:cNvPr id="11" name="Picture 10"/>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57853" y="1"/>
            <a:ext cx="5554224" cy="451340"/>
          </a:xfrm>
          <a:prstGeom prst="rect">
            <a:avLst/>
          </a:prstGeom>
          <a:noFill/>
          <a:ln>
            <a:noFill/>
          </a:ln>
        </p:spPr>
      </p:pic>
    </p:spTree>
    <p:extLst>
      <p:ext uri="{BB962C8B-B14F-4D97-AF65-F5344CB8AC3E}">
        <p14:creationId xmlns:p14="http://schemas.microsoft.com/office/powerpoint/2010/main" val="34114761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4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79F91-68BF-4CAA-91D5-725C6E3E21EE}" type="datetimeFigureOut">
              <a:rPr lang="ru-RU" smtClean="0"/>
              <a:t>02.02.2020</a:t>
            </a:fld>
            <a:endParaRPr lang="ru-RU"/>
          </a:p>
        </p:txBody>
      </p:sp>
      <p:sp>
        <p:nvSpPr>
          <p:cNvPr id="5" name="Нижний колонтитул 4"/>
          <p:cNvSpPr>
            <a:spLocks noGrp="1"/>
          </p:cNvSpPr>
          <p:nvPr>
            <p:ph type="ftr" sz="quarter" idx="3"/>
          </p:nvPr>
        </p:nvSpPr>
        <p:spPr>
          <a:xfrm>
            <a:off x="4038600" y="635641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41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67487-F200-4E5E-8CC0-C366CEF4CDC5}" type="slidenum">
              <a:rPr lang="ru-RU" smtClean="0"/>
              <a:t>‹Nr.›</a:t>
            </a:fld>
            <a:endParaRPr lang="ru-RU"/>
          </a:p>
        </p:txBody>
      </p:sp>
    </p:spTree>
    <p:extLst>
      <p:ext uri="{BB962C8B-B14F-4D97-AF65-F5344CB8AC3E}">
        <p14:creationId xmlns:p14="http://schemas.microsoft.com/office/powerpoint/2010/main" val="66495266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2293C-66AE-4C79-9105-2FC910734C98}" type="datetimeFigureOut">
              <a:rPr lang="ru-RU" smtClean="0"/>
              <a:pPr/>
              <a:t>02.02.2020</a:t>
            </a:fld>
            <a:endParaRPr lang="ru-RU"/>
          </a:p>
        </p:txBody>
      </p:sp>
      <p:sp>
        <p:nvSpPr>
          <p:cNvPr id="5" name="Нижний колонтитул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4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CF934-F631-4034-9FC2-96806253943E}" type="slidenum">
              <a:rPr lang="ru-RU" smtClean="0"/>
              <a:pPr/>
              <a:t>‹Nr.›</a:t>
            </a:fld>
            <a:endParaRPr lang="ru-RU"/>
          </a:p>
        </p:txBody>
      </p:sp>
    </p:spTree>
    <p:extLst>
      <p:ext uri="{BB962C8B-B14F-4D97-AF65-F5344CB8AC3E}">
        <p14:creationId xmlns:p14="http://schemas.microsoft.com/office/powerpoint/2010/main" val="51347264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968527" y="295665"/>
            <a:ext cx="8549217"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a:t>Click to edit the title text format</a:t>
            </a:r>
          </a:p>
        </p:txBody>
      </p:sp>
      <p:sp>
        <p:nvSpPr>
          <p:cNvPr id="1026" name="Rectangle 2"/>
          <p:cNvSpPr>
            <a:spLocks noGrp="1" noChangeArrowheads="1"/>
          </p:cNvSpPr>
          <p:nvPr>
            <p:ph type="body" idx="1"/>
          </p:nvPr>
        </p:nvSpPr>
        <p:spPr bwMode="auto">
          <a:xfrm>
            <a:off x="719668" y="1268420"/>
            <a:ext cx="1084791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a:t>Click to edit the outline text format</a:t>
            </a:r>
          </a:p>
          <a:p>
            <a:pPr lvl="1"/>
            <a:r>
              <a:rPr lang="en-GB" altLang="bg-BG" dirty="0"/>
              <a:t>Second Outline Level</a:t>
            </a:r>
          </a:p>
          <a:p>
            <a:pPr lvl="2"/>
            <a:r>
              <a:rPr lang="en-GB" altLang="bg-BG" dirty="0"/>
              <a:t>Third Outline Level</a:t>
            </a:r>
          </a:p>
          <a:p>
            <a:pPr lvl="3"/>
            <a:r>
              <a:rPr lang="en-GB" altLang="bg-BG" dirty="0"/>
              <a:t>Fourth Outline Level</a:t>
            </a:r>
          </a:p>
          <a:p>
            <a:pPr lvl="4"/>
            <a:r>
              <a:rPr lang="en-GB" altLang="bg-BG" dirty="0"/>
              <a:t>Fifth Outline Level</a:t>
            </a:r>
          </a:p>
          <a:p>
            <a:pPr lvl="4"/>
            <a:r>
              <a:rPr lang="en-GB" altLang="bg-BG" dirty="0"/>
              <a:t>Sixth Outline Level</a:t>
            </a:r>
          </a:p>
          <a:p>
            <a:pPr lvl="4"/>
            <a:r>
              <a:rPr lang="en-GB" altLang="bg-BG" dirty="0"/>
              <a:t>Seventh Outline Level</a:t>
            </a:r>
          </a:p>
          <a:p>
            <a:pPr lvl="4"/>
            <a:r>
              <a:rPr lang="en-GB" altLang="bg-BG" dirty="0"/>
              <a:t>Eighth Outline Level</a:t>
            </a:r>
          </a:p>
          <a:p>
            <a:pPr lvl="4"/>
            <a:r>
              <a:rPr lang="en-GB" altLang="bg-BG" dirty="0"/>
              <a:t>Ninth Outline Level</a:t>
            </a:r>
          </a:p>
        </p:txBody>
      </p:sp>
      <p:sp>
        <p:nvSpPr>
          <p:cNvPr id="1028" name="Text Box 4"/>
          <p:cNvSpPr txBox="1">
            <a:spLocks noChangeArrowheads="1"/>
          </p:cNvSpPr>
          <p:nvPr/>
        </p:nvSpPr>
        <p:spPr bwMode="auto">
          <a:xfrm>
            <a:off x="11751847" y="6538554"/>
            <a:ext cx="34278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u="none">
                <a:solidFill>
                  <a:schemeClr val="accent2"/>
                </a:solidFill>
              </a:rPr>
              <a:pPr algn="r"/>
              <a:t>‹Nr.›</a:t>
            </a:fld>
            <a:endParaRPr lang="en-GB" altLang="bg-BG" sz="1400" u="none" dirty="0">
              <a:solidFill>
                <a:schemeClr val="accent2"/>
              </a:solidFill>
            </a:endParaRPr>
          </a:p>
        </p:txBody>
      </p:sp>
      <p:pic>
        <p:nvPicPr>
          <p:cNvPr id="7" name="Рисунок 4" descr="LHEP-emblema-trans.gif"/>
          <p:cNvPicPr>
            <a:picLocks noChangeAspect="1"/>
          </p:cNvPicPr>
          <p:nvPr userDrawn="1"/>
        </p:nvPicPr>
        <p:blipFill>
          <a:blip r:embed="rId7"/>
          <a:srcRect/>
          <a:stretch>
            <a:fillRect/>
          </a:stretch>
        </p:blipFill>
        <p:spPr bwMode="auto">
          <a:xfrm>
            <a:off x="50803" y="44689"/>
            <a:ext cx="1445684" cy="608487"/>
          </a:xfrm>
          <a:prstGeom prst="rect">
            <a:avLst/>
          </a:prstGeom>
          <a:noFill/>
          <a:ln w="9525">
            <a:noFill/>
            <a:miter lim="800000"/>
            <a:headEnd/>
            <a:tailEnd/>
          </a:ln>
        </p:spPr>
      </p:pic>
      <p:sp>
        <p:nvSpPr>
          <p:cNvPr id="9" name="Text Box 3"/>
          <p:cNvSpPr txBox="1">
            <a:spLocks noChangeArrowheads="1"/>
          </p:cNvSpPr>
          <p:nvPr userDrawn="1"/>
        </p:nvSpPr>
        <p:spPr bwMode="auto">
          <a:xfrm>
            <a:off x="140563" y="6691729"/>
            <a:ext cx="995465" cy="150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nSpc>
                <a:spcPct val="98000"/>
              </a:lnSpc>
            </a:pPr>
            <a:r>
              <a:rPr lang="en-US" altLang="bg-BG" sz="1000" b="1" dirty="0">
                <a:solidFill>
                  <a:schemeClr val="accent2"/>
                </a:solidFill>
                <a:latin typeface="Bitstream Vera Sans" pitchFamily="34" charset="0"/>
              </a:rPr>
              <a:t>Roumen Tsenov</a:t>
            </a:r>
            <a:endParaRPr lang="en-GB" altLang="bg-BG" sz="1000" b="1" dirty="0">
              <a:solidFill>
                <a:schemeClr val="accent2"/>
              </a:solidFill>
              <a:latin typeface="Bitstream Vera Sans" pitchFamily="34" charset="0"/>
            </a:endParaRPr>
          </a:p>
        </p:txBody>
      </p:sp>
      <p:sp>
        <p:nvSpPr>
          <p:cNvPr id="10" name="Text Box 15"/>
          <p:cNvSpPr txBox="1">
            <a:spLocks noChangeArrowheads="1"/>
          </p:cNvSpPr>
          <p:nvPr userDrawn="1"/>
        </p:nvSpPr>
        <p:spPr bwMode="auto">
          <a:xfrm>
            <a:off x="3599724" y="6583975"/>
            <a:ext cx="5376597" cy="2154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spAutoFit/>
          </a:bodyPr>
          <a:lstStyle/>
          <a:p>
            <a:pPr>
              <a:lnSpc>
                <a:spcPct val="100000"/>
              </a:lnSpc>
            </a:pPr>
            <a:r>
              <a:rPr lang="en-US" altLang="bg-BG" sz="1400" b="1" i="1" baseline="0" dirty="0">
                <a:solidFill>
                  <a:schemeClr val="accent2"/>
                </a:solidFill>
              </a:rPr>
              <a:t>Meeting of the JINR Scientific Council</a:t>
            </a:r>
            <a:r>
              <a:rPr lang="ru-RU" altLang="bg-BG" sz="1400" b="1" i="1" baseline="0" dirty="0">
                <a:solidFill>
                  <a:schemeClr val="accent2"/>
                </a:solidFill>
              </a:rPr>
              <a:t>, 1</a:t>
            </a:r>
            <a:r>
              <a:rPr lang="en-US" altLang="bg-BG" sz="1400" b="1" i="1" baseline="0" dirty="0">
                <a:solidFill>
                  <a:schemeClr val="accent2"/>
                </a:solidFill>
              </a:rPr>
              <a:t>9</a:t>
            </a:r>
            <a:r>
              <a:rPr lang="ru-RU" altLang="bg-BG" sz="1400" b="1" i="1" baseline="0" dirty="0">
                <a:solidFill>
                  <a:schemeClr val="accent2"/>
                </a:solidFill>
              </a:rPr>
              <a:t>.0</a:t>
            </a:r>
            <a:r>
              <a:rPr lang="en-US" altLang="bg-BG" sz="1400" b="1" i="1" baseline="0" dirty="0">
                <a:solidFill>
                  <a:schemeClr val="accent2"/>
                </a:solidFill>
              </a:rPr>
              <a:t>9</a:t>
            </a:r>
            <a:r>
              <a:rPr lang="ru-RU" altLang="bg-BG" sz="1400" b="1" i="1" baseline="0" dirty="0">
                <a:solidFill>
                  <a:schemeClr val="accent2"/>
                </a:solidFill>
              </a:rPr>
              <a:t>.</a:t>
            </a:r>
            <a:r>
              <a:rPr lang="en-US" altLang="bg-BG" sz="1400" b="1" i="1" dirty="0">
                <a:solidFill>
                  <a:schemeClr val="accent2"/>
                </a:solidFill>
              </a:rPr>
              <a:t>2019</a:t>
            </a:r>
          </a:p>
        </p:txBody>
      </p:sp>
    </p:spTree>
    <p:extLst>
      <p:ext uri="{BB962C8B-B14F-4D97-AF65-F5344CB8AC3E}">
        <p14:creationId xmlns:p14="http://schemas.microsoft.com/office/powerpoint/2010/main" val="183567456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hf sldNum="0" hdr="0" ftr="0"/>
  <p:txStyles>
    <p:titleStyle>
      <a:lvl1pPr algn="ctr" defTabSz="457200" rtl="0" eaLnBrk="0" fontAlgn="base" hangingPunct="0">
        <a:lnSpc>
          <a:spcPct val="113000"/>
        </a:lnSpc>
        <a:spcBef>
          <a:spcPct val="0"/>
        </a:spcBef>
        <a:spcAft>
          <a:spcPct val="0"/>
        </a:spcAft>
        <a:buClr>
          <a:srgbClr val="3333CC"/>
        </a:buClr>
        <a:buSzPct val="100000"/>
        <a:buFont typeface="Comic Sans MS" pitchFamily="66" charset="0"/>
        <a:defRPr sz="3200">
          <a:solidFill>
            <a:srgbClr val="6600CC"/>
          </a:solidFill>
          <a:latin typeface="+mj-lt"/>
          <a:ea typeface="+mj-ea"/>
          <a:cs typeface="+mj-cs"/>
        </a:defRPr>
      </a:lvl1pPr>
      <a:lvl2pPr marL="4318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7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636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95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36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939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511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9083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Заголовок 1">
            <a:extLst>
              <a:ext uri="{FF2B5EF4-FFF2-40B4-BE49-F238E27FC236}">
                <a16:creationId xmlns="" xmlns:a16="http://schemas.microsoft.com/office/drawing/2014/main" id="{59637EA8-5FFC-4E88-A838-A76F2859D7A4}"/>
              </a:ext>
            </a:extLst>
          </p:cNvPr>
          <p:cNvSpPr>
            <a:spLocks noGrp="1"/>
          </p:cNvSpPr>
          <p:nvPr>
            <p:ph type="title"/>
          </p:nvPr>
        </p:nvSpPr>
        <p:spPr bwMode="auto">
          <a:xfrm>
            <a:off x="838200" y="366186"/>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bodyPr>
          <a:lstStyle/>
          <a:p>
            <a:pPr lvl="0"/>
            <a:r>
              <a:rPr lang="ru-RU" altLang="ru-RU"/>
              <a:t>Образец заголовка</a:t>
            </a:r>
          </a:p>
        </p:txBody>
      </p:sp>
      <p:sp>
        <p:nvSpPr>
          <p:cNvPr id="17411" name="Текст 2">
            <a:extLst>
              <a:ext uri="{FF2B5EF4-FFF2-40B4-BE49-F238E27FC236}">
                <a16:creationId xmlns="" xmlns:a16="http://schemas.microsoft.com/office/drawing/2014/main" id="{297E8BA2-338B-461E-968D-FABA59BEBB08}"/>
              </a:ext>
            </a:extLst>
          </p:cNvPr>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 xmlns:a16="http://schemas.microsoft.com/office/drawing/2014/main" id="{E712AD04-CE31-4E80-A855-C49B1121EC03}"/>
              </a:ext>
            </a:extLst>
          </p:cNvPr>
          <p:cNvSpPr>
            <a:spLocks noGrp="1"/>
          </p:cNvSpPr>
          <p:nvPr>
            <p:ph type="dt" sz="half" idx="2"/>
          </p:nvPr>
        </p:nvSpPr>
        <p:spPr>
          <a:xfrm>
            <a:off x="838200" y="6356415"/>
            <a:ext cx="2743200" cy="366183"/>
          </a:xfrm>
          <a:prstGeom prst="rect">
            <a:avLst/>
          </a:prstGeom>
        </p:spPr>
        <p:txBody>
          <a:bodyPr vert="horz" wrap="square" lIns="68577" tIns="34289" rIns="68577" bIns="34289" numCol="1" anchor="ctr" anchorCtr="0" compatLnSpc="1">
            <a:prstTxWarp prst="textNoShape">
              <a:avLst/>
            </a:prstTxWarp>
          </a:bodyPr>
          <a:lstStyle>
            <a:lvl1pPr>
              <a:defRPr sz="1200" smtClean="0">
                <a:solidFill>
                  <a:srgbClr val="898989"/>
                </a:solidFill>
              </a:defRPr>
            </a:lvl1pPr>
          </a:lstStyle>
          <a:p>
            <a:pPr>
              <a:defRPr/>
            </a:pPr>
            <a:fld id="{8B9E93D5-DE21-43EC-9E21-AE60591C637C}" type="datetimeFigureOut">
              <a:rPr lang="ru-RU"/>
              <a:pPr>
                <a:defRPr/>
              </a:pPr>
              <a:t>02.02.2020</a:t>
            </a:fld>
            <a:endParaRPr lang="ru-RU"/>
          </a:p>
        </p:txBody>
      </p:sp>
      <p:sp>
        <p:nvSpPr>
          <p:cNvPr id="5" name="Нижний колонтитул 4">
            <a:extLst>
              <a:ext uri="{FF2B5EF4-FFF2-40B4-BE49-F238E27FC236}">
                <a16:creationId xmlns="" xmlns:a16="http://schemas.microsoft.com/office/drawing/2014/main" id="{F5A83051-517A-4F0A-B77F-21B7A2C4A34A}"/>
              </a:ext>
            </a:extLst>
          </p:cNvPr>
          <p:cNvSpPr>
            <a:spLocks noGrp="1"/>
          </p:cNvSpPr>
          <p:nvPr>
            <p:ph type="ftr" sz="quarter" idx="3"/>
          </p:nvPr>
        </p:nvSpPr>
        <p:spPr>
          <a:xfrm>
            <a:off x="4038600" y="6356415"/>
            <a:ext cx="4114800" cy="366183"/>
          </a:xfrm>
          <a:prstGeom prst="rect">
            <a:avLst/>
          </a:prstGeom>
        </p:spPr>
        <p:txBody>
          <a:bodyPr vert="horz" wrap="square" lIns="68577" tIns="34289" rIns="68577" bIns="34289" numCol="1" anchor="ctr" anchorCtr="0" compatLnSpc="1">
            <a:prstTxWarp prst="textNoShape">
              <a:avLst/>
            </a:prstTxWarp>
          </a:bodyPr>
          <a:lstStyle>
            <a:lvl1pPr algn="ctr">
              <a:defRPr sz="1200" smtClean="0">
                <a:solidFill>
                  <a:srgbClr val="898989"/>
                </a:solidFill>
              </a:defRPr>
            </a:lvl1pPr>
          </a:lstStyle>
          <a:p>
            <a:pPr>
              <a:defRPr/>
            </a:pPr>
            <a:endParaRPr lang="ru-RU"/>
          </a:p>
        </p:txBody>
      </p:sp>
      <p:sp>
        <p:nvSpPr>
          <p:cNvPr id="6" name="Номер слайда 5">
            <a:extLst>
              <a:ext uri="{FF2B5EF4-FFF2-40B4-BE49-F238E27FC236}">
                <a16:creationId xmlns="" xmlns:a16="http://schemas.microsoft.com/office/drawing/2014/main" id="{5FDA2034-9A39-49E3-B8AF-CE39938D84C3}"/>
              </a:ext>
            </a:extLst>
          </p:cNvPr>
          <p:cNvSpPr>
            <a:spLocks noGrp="1"/>
          </p:cNvSpPr>
          <p:nvPr>
            <p:ph type="sldNum" sz="quarter" idx="4"/>
          </p:nvPr>
        </p:nvSpPr>
        <p:spPr>
          <a:xfrm>
            <a:off x="8610600" y="6356415"/>
            <a:ext cx="2743200" cy="366183"/>
          </a:xfrm>
          <a:prstGeom prst="rect">
            <a:avLst/>
          </a:prstGeom>
        </p:spPr>
        <p:txBody>
          <a:bodyPr vert="horz" wrap="square" lIns="68577" tIns="34289" rIns="68577" bIns="34289" numCol="1" anchor="ctr" anchorCtr="0" compatLnSpc="1">
            <a:prstTxWarp prst="textNoShape">
              <a:avLst/>
            </a:prstTxWarp>
          </a:bodyPr>
          <a:lstStyle>
            <a:lvl1pPr algn="r">
              <a:defRPr sz="1200">
                <a:solidFill>
                  <a:srgbClr val="898989"/>
                </a:solidFill>
              </a:defRPr>
            </a:lvl1pPr>
          </a:lstStyle>
          <a:p>
            <a:fld id="{958A6F0A-79EA-4683-A77B-17BA80F11703}" type="slidenum">
              <a:rPr lang="ru-RU" altLang="ru-RU"/>
              <a:pPr/>
              <a:t>‹Nr.›</a:t>
            </a:fld>
            <a:endParaRPr lang="ru-RU" altLang="ru-RU"/>
          </a:p>
        </p:txBody>
      </p:sp>
    </p:spTree>
    <p:extLst>
      <p:ext uri="{BB962C8B-B14F-4D97-AF65-F5344CB8AC3E}">
        <p14:creationId xmlns:p14="http://schemas.microsoft.com/office/powerpoint/2010/main" val="8484928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912261"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261" rtl="0" eaLnBrk="0" fontAlgn="base" hangingPunct="0">
        <a:lnSpc>
          <a:spcPct val="90000"/>
        </a:lnSpc>
        <a:spcBef>
          <a:spcPct val="0"/>
        </a:spcBef>
        <a:spcAft>
          <a:spcPct val="0"/>
        </a:spcAft>
        <a:defRPr sz="4400">
          <a:solidFill>
            <a:schemeClr val="tx1"/>
          </a:solidFill>
          <a:latin typeface="Calibri Light" pitchFamily="34" charset="0"/>
        </a:defRPr>
      </a:lvl2pPr>
      <a:lvl3pPr algn="l" defTabSz="912261" rtl="0" eaLnBrk="0" fontAlgn="base" hangingPunct="0">
        <a:lnSpc>
          <a:spcPct val="90000"/>
        </a:lnSpc>
        <a:spcBef>
          <a:spcPct val="0"/>
        </a:spcBef>
        <a:spcAft>
          <a:spcPct val="0"/>
        </a:spcAft>
        <a:defRPr sz="4400">
          <a:solidFill>
            <a:schemeClr val="tx1"/>
          </a:solidFill>
          <a:latin typeface="Calibri Light" pitchFamily="34" charset="0"/>
        </a:defRPr>
      </a:lvl3pPr>
      <a:lvl4pPr algn="l" defTabSz="912261" rtl="0" eaLnBrk="0" fontAlgn="base" hangingPunct="0">
        <a:lnSpc>
          <a:spcPct val="90000"/>
        </a:lnSpc>
        <a:spcBef>
          <a:spcPct val="0"/>
        </a:spcBef>
        <a:spcAft>
          <a:spcPct val="0"/>
        </a:spcAft>
        <a:defRPr sz="4400">
          <a:solidFill>
            <a:schemeClr val="tx1"/>
          </a:solidFill>
          <a:latin typeface="Calibri Light" pitchFamily="34" charset="0"/>
        </a:defRPr>
      </a:lvl4pPr>
      <a:lvl5pPr algn="l" defTabSz="912261" rtl="0" eaLnBrk="0" fontAlgn="base" hangingPunct="0">
        <a:lnSpc>
          <a:spcPct val="90000"/>
        </a:lnSpc>
        <a:spcBef>
          <a:spcPct val="0"/>
        </a:spcBef>
        <a:spcAft>
          <a:spcPct val="0"/>
        </a:spcAft>
        <a:defRPr sz="4400">
          <a:solidFill>
            <a:schemeClr val="tx1"/>
          </a:solidFill>
          <a:latin typeface="Calibri Light" pitchFamily="34" charset="0"/>
        </a:defRPr>
      </a:lvl5pPr>
      <a:lvl6pPr marL="609585" algn="l" defTabSz="912261" rtl="0" fontAlgn="base">
        <a:lnSpc>
          <a:spcPct val="90000"/>
        </a:lnSpc>
        <a:spcBef>
          <a:spcPct val="0"/>
        </a:spcBef>
        <a:spcAft>
          <a:spcPct val="0"/>
        </a:spcAft>
        <a:defRPr sz="4400">
          <a:solidFill>
            <a:schemeClr val="tx1"/>
          </a:solidFill>
          <a:latin typeface="Calibri Light" pitchFamily="34" charset="0"/>
        </a:defRPr>
      </a:lvl6pPr>
      <a:lvl7pPr marL="1219170" algn="l" defTabSz="912261" rtl="0" fontAlgn="base">
        <a:lnSpc>
          <a:spcPct val="90000"/>
        </a:lnSpc>
        <a:spcBef>
          <a:spcPct val="0"/>
        </a:spcBef>
        <a:spcAft>
          <a:spcPct val="0"/>
        </a:spcAft>
        <a:defRPr sz="4400">
          <a:solidFill>
            <a:schemeClr val="tx1"/>
          </a:solidFill>
          <a:latin typeface="Calibri Light" pitchFamily="34" charset="0"/>
        </a:defRPr>
      </a:lvl7pPr>
      <a:lvl8pPr marL="1828754" algn="l" defTabSz="912261" rtl="0" fontAlgn="base">
        <a:lnSpc>
          <a:spcPct val="90000"/>
        </a:lnSpc>
        <a:spcBef>
          <a:spcPct val="0"/>
        </a:spcBef>
        <a:spcAft>
          <a:spcPct val="0"/>
        </a:spcAft>
        <a:defRPr sz="4400">
          <a:solidFill>
            <a:schemeClr val="tx1"/>
          </a:solidFill>
          <a:latin typeface="Calibri Light" pitchFamily="34" charset="0"/>
        </a:defRPr>
      </a:lvl8pPr>
      <a:lvl9pPr marL="2438339" algn="l" defTabSz="912261" rtl="0" fontAlgn="base">
        <a:lnSpc>
          <a:spcPct val="90000"/>
        </a:lnSpc>
        <a:spcBef>
          <a:spcPct val="0"/>
        </a:spcBef>
        <a:spcAft>
          <a:spcPct val="0"/>
        </a:spcAft>
        <a:defRPr sz="4400">
          <a:solidFill>
            <a:schemeClr val="tx1"/>
          </a:solidFill>
          <a:latin typeface="Calibri Light" pitchFamily="34" charset="0"/>
        </a:defRPr>
      </a:lvl9pPr>
    </p:titleStyle>
    <p:bodyStyle>
      <a:lvl1pPr marL="226478" indent="-226478" algn="l" defTabSz="912261"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3667" indent="-226478" algn="l" defTabSz="912261"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0855" indent="-226478" algn="l" defTabSz="912261"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044" indent="-226478" algn="l" defTabSz="912261" rtl="0" eaLnBrk="0" fontAlgn="base" hangingPunct="0">
        <a:lnSpc>
          <a:spcPct val="90000"/>
        </a:lnSpc>
        <a:spcBef>
          <a:spcPts val="500"/>
        </a:spcBef>
        <a:spcAft>
          <a:spcPct val="0"/>
        </a:spcAft>
        <a:buFont typeface="Arial" panose="020B0604020202020204" pitchFamily="34" charset="0"/>
        <a:buChar char="•"/>
        <a:defRPr sz="1867" kern="1200">
          <a:solidFill>
            <a:schemeClr val="tx1"/>
          </a:solidFill>
          <a:latin typeface="+mn-lt"/>
          <a:ea typeface="+mn-ea"/>
          <a:cs typeface="+mn-cs"/>
        </a:defRPr>
      </a:lvl4pPr>
      <a:lvl5pPr marL="2055233" indent="-226478" algn="l" defTabSz="912261" rtl="0" eaLnBrk="0" fontAlgn="base" hangingPunct="0">
        <a:lnSpc>
          <a:spcPct val="90000"/>
        </a:lnSpc>
        <a:spcBef>
          <a:spcPts val="500"/>
        </a:spcBef>
        <a:spcAft>
          <a:spcPct val="0"/>
        </a:spcAft>
        <a:buFont typeface="Arial" panose="020B0604020202020204" pitchFamily="34" charset="0"/>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ru-RU"/>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968527" y="295665"/>
            <a:ext cx="8549217"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a:t>Click to edit the title text format</a:t>
            </a:r>
          </a:p>
        </p:txBody>
      </p:sp>
      <p:sp>
        <p:nvSpPr>
          <p:cNvPr id="1026" name="Rectangle 2"/>
          <p:cNvSpPr>
            <a:spLocks noGrp="1" noChangeArrowheads="1"/>
          </p:cNvSpPr>
          <p:nvPr>
            <p:ph type="body" idx="1"/>
          </p:nvPr>
        </p:nvSpPr>
        <p:spPr bwMode="auto">
          <a:xfrm>
            <a:off x="719668" y="1268420"/>
            <a:ext cx="1084791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a:t>Click to edit the outline text format</a:t>
            </a:r>
          </a:p>
          <a:p>
            <a:pPr lvl="1"/>
            <a:r>
              <a:rPr lang="en-GB" altLang="bg-BG" dirty="0"/>
              <a:t>Second Outline Level</a:t>
            </a:r>
          </a:p>
          <a:p>
            <a:pPr lvl="2"/>
            <a:r>
              <a:rPr lang="en-GB" altLang="bg-BG" dirty="0"/>
              <a:t>Third Outline Level</a:t>
            </a:r>
          </a:p>
          <a:p>
            <a:pPr lvl="3"/>
            <a:r>
              <a:rPr lang="en-GB" altLang="bg-BG" dirty="0"/>
              <a:t>Fourth Outline Level</a:t>
            </a:r>
          </a:p>
          <a:p>
            <a:pPr lvl="4"/>
            <a:r>
              <a:rPr lang="en-GB" altLang="bg-BG" dirty="0"/>
              <a:t>Fifth Outline Level</a:t>
            </a:r>
          </a:p>
          <a:p>
            <a:pPr lvl="4"/>
            <a:r>
              <a:rPr lang="en-GB" altLang="bg-BG" dirty="0"/>
              <a:t>Sixth Outline Level</a:t>
            </a:r>
          </a:p>
          <a:p>
            <a:pPr lvl="4"/>
            <a:r>
              <a:rPr lang="en-GB" altLang="bg-BG" dirty="0"/>
              <a:t>Seventh Outline Level</a:t>
            </a:r>
          </a:p>
          <a:p>
            <a:pPr lvl="4"/>
            <a:r>
              <a:rPr lang="en-GB" altLang="bg-BG" dirty="0"/>
              <a:t>Eighth Outline Level</a:t>
            </a:r>
          </a:p>
          <a:p>
            <a:pPr lvl="4"/>
            <a:r>
              <a:rPr lang="en-GB" altLang="bg-BG" dirty="0"/>
              <a:t>Ninth Outline Level</a:t>
            </a:r>
          </a:p>
        </p:txBody>
      </p:sp>
      <p:sp>
        <p:nvSpPr>
          <p:cNvPr id="1028" name="Text Box 4"/>
          <p:cNvSpPr txBox="1">
            <a:spLocks noChangeArrowheads="1"/>
          </p:cNvSpPr>
          <p:nvPr/>
        </p:nvSpPr>
        <p:spPr bwMode="auto">
          <a:xfrm>
            <a:off x="11751847" y="6538554"/>
            <a:ext cx="34278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a:solidFill>
                  <a:srgbClr val="3333CC"/>
                </a:solidFill>
              </a:rPr>
              <a:pPr algn="r"/>
              <a:t>‹Nr.›</a:t>
            </a:fld>
            <a:endParaRPr lang="en-GB" altLang="bg-BG" sz="1400" dirty="0">
              <a:solidFill>
                <a:srgbClr val="3333CC"/>
              </a:solidFill>
            </a:endParaRPr>
          </a:p>
        </p:txBody>
      </p:sp>
      <p:pic>
        <p:nvPicPr>
          <p:cNvPr id="7" name="Рисунок 4" descr="LHEP-emblema-trans.gif"/>
          <p:cNvPicPr>
            <a:picLocks noChangeAspect="1"/>
          </p:cNvPicPr>
          <p:nvPr userDrawn="1"/>
        </p:nvPicPr>
        <p:blipFill>
          <a:blip r:embed="rId7"/>
          <a:srcRect/>
          <a:stretch>
            <a:fillRect/>
          </a:stretch>
        </p:blipFill>
        <p:spPr bwMode="auto">
          <a:xfrm>
            <a:off x="50803" y="44689"/>
            <a:ext cx="1445684" cy="608487"/>
          </a:xfrm>
          <a:prstGeom prst="rect">
            <a:avLst/>
          </a:prstGeom>
          <a:noFill/>
          <a:ln w="9525">
            <a:noFill/>
            <a:miter lim="800000"/>
            <a:headEnd/>
            <a:tailEnd/>
          </a:ln>
        </p:spPr>
      </p:pic>
      <p:sp>
        <p:nvSpPr>
          <p:cNvPr id="9" name="Text Box 3"/>
          <p:cNvSpPr txBox="1">
            <a:spLocks noChangeArrowheads="1"/>
          </p:cNvSpPr>
          <p:nvPr userDrawn="1"/>
        </p:nvSpPr>
        <p:spPr bwMode="auto">
          <a:xfrm>
            <a:off x="140563" y="6691729"/>
            <a:ext cx="995465" cy="150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nSpc>
                <a:spcPct val="98000"/>
              </a:lnSpc>
            </a:pPr>
            <a:r>
              <a:rPr lang="en-US" altLang="bg-BG" sz="1000" b="1" dirty="0">
                <a:solidFill>
                  <a:srgbClr val="3333CC"/>
                </a:solidFill>
                <a:latin typeface="Bitstream Vera Sans" pitchFamily="34" charset="0"/>
              </a:rPr>
              <a:t>Roumen Tsenov</a:t>
            </a:r>
            <a:endParaRPr lang="en-GB" altLang="bg-BG" sz="1000" b="1" dirty="0">
              <a:solidFill>
                <a:srgbClr val="3333CC"/>
              </a:solidFill>
              <a:latin typeface="Bitstream Vera Sans" pitchFamily="34" charset="0"/>
            </a:endParaRPr>
          </a:p>
        </p:txBody>
      </p:sp>
      <p:sp>
        <p:nvSpPr>
          <p:cNvPr id="10" name="Text Box 15"/>
          <p:cNvSpPr txBox="1">
            <a:spLocks noChangeArrowheads="1"/>
          </p:cNvSpPr>
          <p:nvPr userDrawn="1"/>
        </p:nvSpPr>
        <p:spPr bwMode="auto">
          <a:xfrm>
            <a:off x="3599724" y="6583975"/>
            <a:ext cx="5376597" cy="2154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spAutoFit/>
          </a:bodyPr>
          <a:lstStyle/>
          <a:p>
            <a:r>
              <a:rPr lang="en-US" altLang="bg-BG" sz="1400" b="1" i="1" dirty="0">
                <a:solidFill>
                  <a:srgbClr val="3333CC"/>
                </a:solidFill>
              </a:rPr>
              <a:t>Meeting of the JINR Scientific Council</a:t>
            </a:r>
            <a:r>
              <a:rPr lang="ru-RU" altLang="bg-BG" sz="1400" b="1" i="1" dirty="0">
                <a:solidFill>
                  <a:srgbClr val="3333CC"/>
                </a:solidFill>
              </a:rPr>
              <a:t>, 1</a:t>
            </a:r>
            <a:r>
              <a:rPr lang="en-US" altLang="bg-BG" sz="1400" b="1" i="1" dirty="0">
                <a:solidFill>
                  <a:srgbClr val="3333CC"/>
                </a:solidFill>
              </a:rPr>
              <a:t>9</a:t>
            </a:r>
            <a:r>
              <a:rPr lang="ru-RU" altLang="bg-BG" sz="1400" b="1" i="1" dirty="0">
                <a:solidFill>
                  <a:srgbClr val="3333CC"/>
                </a:solidFill>
              </a:rPr>
              <a:t>.0</a:t>
            </a:r>
            <a:r>
              <a:rPr lang="en-US" altLang="bg-BG" sz="1400" b="1" i="1" dirty="0">
                <a:solidFill>
                  <a:srgbClr val="3333CC"/>
                </a:solidFill>
              </a:rPr>
              <a:t>9</a:t>
            </a:r>
            <a:r>
              <a:rPr lang="ru-RU" altLang="bg-BG" sz="1400" b="1" i="1" dirty="0">
                <a:solidFill>
                  <a:srgbClr val="3333CC"/>
                </a:solidFill>
              </a:rPr>
              <a:t>.</a:t>
            </a:r>
            <a:r>
              <a:rPr lang="en-US" altLang="bg-BG" sz="1400" b="1" i="1" dirty="0">
                <a:solidFill>
                  <a:srgbClr val="3333CC"/>
                </a:solidFill>
              </a:rPr>
              <a:t>2019</a:t>
            </a:r>
          </a:p>
        </p:txBody>
      </p:sp>
    </p:spTree>
    <p:extLst>
      <p:ext uri="{BB962C8B-B14F-4D97-AF65-F5344CB8AC3E}">
        <p14:creationId xmlns:p14="http://schemas.microsoft.com/office/powerpoint/2010/main" val="246579856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Lst>
  <p:hf sldNum="0" hdr="0" ftr="0"/>
  <p:txStyles>
    <p:titleStyle>
      <a:lvl1pPr algn="ctr" defTabSz="457200" rtl="0" eaLnBrk="0" fontAlgn="base" hangingPunct="0">
        <a:lnSpc>
          <a:spcPct val="113000"/>
        </a:lnSpc>
        <a:spcBef>
          <a:spcPct val="0"/>
        </a:spcBef>
        <a:spcAft>
          <a:spcPct val="0"/>
        </a:spcAft>
        <a:buClr>
          <a:srgbClr val="3333CC"/>
        </a:buClr>
        <a:buSzPct val="100000"/>
        <a:buFont typeface="Comic Sans MS" pitchFamily="66" charset="0"/>
        <a:defRPr sz="3200">
          <a:solidFill>
            <a:srgbClr val="6600CC"/>
          </a:solidFill>
          <a:latin typeface="+mj-lt"/>
          <a:ea typeface="+mj-ea"/>
          <a:cs typeface="+mj-cs"/>
        </a:defRPr>
      </a:lvl1pPr>
      <a:lvl2pPr marL="4318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7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636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95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36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939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511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9083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itchFamily="34" charset="0"/>
              </a:defRPr>
            </a:lvl1pPr>
          </a:lstStyle>
          <a:p>
            <a:pPr fontAlgn="base">
              <a:spcBef>
                <a:spcPct val="0"/>
              </a:spcBef>
              <a:spcAft>
                <a:spcPct val="0"/>
              </a:spcAft>
            </a:pPr>
            <a:fld id="{6F6D970C-E653-49B8-8BB0-D4A262ECDB5F}" type="slidenum">
              <a:rPr lang="ru-RU" altLang="ru-RU" smtClean="0">
                <a:solidFill>
                  <a:srgbClr val="000000"/>
                </a:solidFill>
                <a:ea typeface="MS PGothic" pitchFamily="34" charset="-128"/>
              </a:rPr>
              <a:pPr fontAlgn="base">
                <a:spcBef>
                  <a:spcPct val="0"/>
                </a:spcBef>
                <a:spcAft>
                  <a:spcPct val="0"/>
                </a:spcAft>
              </a:pPr>
              <a:t>‹Nr.›</a:t>
            </a:fld>
            <a:endParaRPr lang="ru-RU" altLang="ru-RU" smtClean="0">
              <a:solidFill>
                <a:srgbClr val="000000"/>
              </a:solidFill>
              <a:ea typeface="MS PGothic" pitchFamily="34" charset="-128"/>
            </a:endParaRPr>
          </a:p>
        </p:txBody>
      </p:sp>
    </p:spTree>
    <p:extLst>
      <p:ext uri="{BB962C8B-B14F-4D97-AF65-F5344CB8AC3E}">
        <p14:creationId xmlns:p14="http://schemas.microsoft.com/office/powerpoint/2010/main" val="327709273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19.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4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3.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5.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hyperlink" Target="https://indico.jinr.ru/conferenceDisplay.py?confId=296" TargetMode="Externa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6.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8.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openxmlformats.org/officeDocument/2006/relationships/hyperlink" Target="mailto:tim@jinr.ru" TargetMode="External"/><Relationship Id="rId13" Type="http://schemas.openxmlformats.org/officeDocument/2006/relationships/hyperlink" Target="mailto:grigoriev@imbp.ru" TargetMode="External"/><Relationship Id="rId3" Type="http://schemas.openxmlformats.org/officeDocument/2006/relationships/hyperlink" Target="mailto:krasavin@jinr.ru" TargetMode="External"/><Relationship Id="rId7" Type="http://schemas.openxmlformats.org/officeDocument/2006/relationships/hyperlink" Target="mailto:koshlan@yandex.ru" TargetMode="External"/><Relationship Id="rId12" Type="http://schemas.openxmlformats.org/officeDocument/2006/relationships/hyperlink" Target="mailto:gaziev.iteb@gmail.com" TargetMode="Externa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hyperlink" Target="mailto:bugay@jinr.ru" TargetMode="External"/><Relationship Id="rId11" Type="http://schemas.openxmlformats.org/officeDocument/2006/relationships/hyperlink" Target="mailto:z5waligo@cyf-kr.edu.pl" TargetMode="External"/><Relationship Id="rId5" Type="http://schemas.openxmlformats.org/officeDocument/2006/relationships/hyperlink" Target="mailto:aroza@paleo.ru" TargetMode="External"/><Relationship Id="rId15" Type="http://schemas.openxmlformats.org/officeDocument/2006/relationships/hyperlink" Target="mailto:ernesto.dimauro@uniroma1.it" TargetMode="External"/><Relationship Id="rId10" Type="http://schemas.openxmlformats.org/officeDocument/2006/relationships/hyperlink" Target="mailto:rouben_a@hotmail.com" TargetMode="External"/><Relationship Id="rId4" Type="http://schemas.openxmlformats.org/officeDocument/2006/relationships/hyperlink" Target="mailto:ostrovsky3535@mail.ru" TargetMode="External"/><Relationship Id="rId9" Type="http://schemas.openxmlformats.org/officeDocument/2006/relationships/hyperlink" Target="mailto:asonova@jinr.ru" TargetMode="External"/><Relationship Id="rId14" Type="http://schemas.openxmlformats.org/officeDocument/2006/relationships/hyperlink" Target="mailto:Entogonia@aol.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6.xml"/><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0482" name="Группа 11">
            <a:extLst>
              <a:ext uri="{FF2B5EF4-FFF2-40B4-BE49-F238E27FC236}">
                <a16:creationId xmlns:a16="http://schemas.microsoft.com/office/drawing/2014/main" xmlns="" id="{735A9E3D-99B8-48F0-B5F6-30E9774E2720}"/>
              </a:ext>
            </a:extLst>
          </p:cNvPr>
          <p:cNvGrpSpPr>
            <a:grpSpLocks/>
          </p:cNvGrpSpPr>
          <p:nvPr/>
        </p:nvGrpSpPr>
        <p:grpSpPr bwMode="auto">
          <a:xfrm>
            <a:off x="1524001" y="3028953"/>
            <a:ext cx="8027988" cy="3838575"/>
            <a:chOff x="-13253" y="3038299"/>
            <a:chExt cx="9157253" cy="3838356"/>
          </a:xfrm>
        </p:grpSpPr>
        <p:pic>
          <p:nvPicPr>
            <p:cNvPr id="20517" name="Рисунок 8">
              <a:extLst>
                <a:ext uri="{FF2B5EF4-FFF2-40B4-BE49-F238E27FC236}">
                  <a16:creationId xmlns:a16="http://schemas.microsoft.com/office/drawing/2014/main" xmlns="" id="{65703F94-0C13-4BEE-8203-7AABE048A608}"/>
                </a:ext>
              </a:extLst>
            </p:cNvPr>
            <p:cNvPicPr>
              <a:picLocks noChangeAspect="1"/>
            </p:cNvPicPr>
            <p:nvPr/>
          </p:nvPicPr>
          <p:blipFill>
            <a:blip r:embed="rId4">
              <a:extLst>
                <a:ext uri="{28A0092B-C50C-407E-A947-70E740481C1C}">
                  <a14:useLocalDpi xmlns:a14="http://schemas.microsoft.com/office/drawing/2010/main" val="0"/>
                </a:ext>
              </a:extLst>
            </a:blip>
            <a:srcRect r="6720" b="4001"/>
            <a:stretch>
              <a:fillRect/>
            </a:stretch>
          </p:blipFill>
          <p:spPr bwMode="auto">
            <a:xfrm>
              <a:off x="4713925" y="4187014"/>
              <a:ext cx="4430075" cy="26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Рисунок 5">
              <a:extLst>
                <a:ext uri="{FF2B5EF4-FFF2-40B4-BE49-F238E27FC236}">
                  <a16:creationId xmlns:a16="http://schemas.microsoft.com/office/drawing/2014/main" xmlns="" id="{DC27579E-4FB3-4FE8-BFAA-9C1E431E150E}"/>
                </a:ext>
              </a:extLst>
            </p:cNvPr>
            <p:cNvPicPr>
              <a:picLocks noChangeAspect="1"/>
            </p:cNvPicPr>
            <p:nvPr/>
          </p:nvPicPr>
          <p:blipFill>
            <a:blip r:embed="rId5">
              <a:extLst>
                <a:ext uri="{28A0092B-C50C-407E-A947-70E740481C1C}">
                  <a14:useLocalDpi xmlns:a14="http://schemas.microsoft.com/office/drawing/2010/main" val="0"/>
                </a:ext>
              </a:extLst>
            </a:blip>
            <a:srcRect l="21445" b="37965"/>
            <a:stretch>
              <a:fillRect/>
            </a:stretch>
          </p:blipFill>
          <p:spPr bwMode="auto">
            <a:xfrm>
              <a:off x="-13253" y="3038299"/>
              <a:ext cx="7530401" cy="38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8" name="Rectangle 110">
            <a:extLst>
              <a:ext uri="{FF2B5EF4-FFF2-40B4-BE49-F238E27FC236}">
                <a16:creationId xmlns:a16="http://schemas.microsoft.com/office/drawing/2014/main" xmlns="" id="{A4EF8A9D-CCB4-4FB1-B989-6D60CC628CFF}"/>
              </a:ext>
            </a:extLst>
          </p:cNvPr>
          <p:cNvSpPr>
            <a:spLocks noGrp="1" noChangeArrowheads="1"/>
          </p:cNvSpPr>
          <p:nvPr>
            <p:ph type="ctrTitle"/>
          </p:nvPr>
        </p:nvSpPr>
        <p:spPr>
          <a:xfrm>
            <a:off x="6367541" y="2011366"/>
            <a:ext cx="4511675" cy="1800225"/>
          </a:xfrm>
        </p:spPr>
        <p:txBody>
          <a:bodyPr anchor="ctr"/>
          <a:lstStyle/>
          <a:p>
            <a:pPr eaLnBrk="1" hangingPunct="1">
              <a:defRPr/>
            </a:pPr>
            <a: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Strategic Long Range Plan for JINR</a:t>
            </a:r>
            <a:r>
              <a:rPr lang="ru-RU"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ru-RU"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ru-RU" altLang="ru-RU"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ru-RU" altLang="ru-RU"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Boris </a:t>
            </a:r>
            <a:r>
              <a:rPr lang="en-US" altLang="ru-RU"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Sharkov</a:t>
            </a:r>
            <a:endParaRPr lang="es-E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D4F2F041-860F-4618-A91D-CD349A176367}"/>
              </a:ext>
            </a:extLst>
          </p:cNvPr>
          <p:cNvSpPr txBox="1"/>
          <p:nvPr/>
        </p:nvSpPr>
        <p:spPr>
          <a:xfrm>
            <a:off x="1524002" y="3933826"/>
            <a:ext cx="5065713" cy="3054682"/>
          </a:xfrm>
          <a:prstGeom prst="rect">
            <a:avLst/>
          </a:prstGeom>
          <a:noFill/>
        </p:spPr>
        <p:txBody>
          <a:bodyPr>
            <a:spAutoFit/>
          </a:bodyPr>
          <a:lstStyle/>
          <a:p>
            <a:pPr marL="261938" algn="ctr" fontAlgn="base">
              <a:lnSpc>
                <a:spcPts val="3300"/>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The International Working Group</a:t>
            </a:r>
          </a:p>
          <a:p>
            <a:pPr marL="261938" algn="ctr" fontAlgn="base">
              <a:lnSpc>
                <a:spcPts val="3300"/>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has </a:t>
            </a:r>
            <a:r>
              <a:rPr lang="en-US" altLang="ru-RU"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been established</a:t>
            </a:r>
            <a:endPar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a:p>
            <a:pPr marL="261938" algn="ctr" fontAlgn="base">
              <a:lnSpc>
                <a:spcPts val="3300"/>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in order to organize</a:t>
            </a:r>
          </a:p>
          <a:p>
            <a:pPr marL="261938" algn="ctr" fontAlgn="base">
              <a:lnSpc>
                <a:spcPts val="3300"/>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the elaboration of the </a:t>
            </a:r>
            <a:r>
              <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Strategic Long Range Plan </a:t>
            </a:r>
            <a:endPar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a:p>
            <a:pPr marL="261938" algn="ctr" fontAlgn="base">
              <a:lnSpc>
                <a:spcPts val="3300"/>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(SLRP) of JINR</a:t>
            </a:r>
          </a:p>
          <a:p>
            <a:pPr marL="261938" fontAlgn="base">
              <a:lnSpc>
                <a:spcPts val="3300"/>
              </a:lnSpc>
              <a:spcAft>
                <a:spcPct val="0"/>
              </a:spcAft>
              <a:defRPr/>
            </a:pPr>
            <a:endParaRPr lang="en-US" alt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p:txBody>
      </p:sp>
      <p:pic>
        <p:nvPicPr>
          <p:cNvPr id="7" name="Рисунок 6">
            <a:extLst>
              <a:ext uri="{FF2B5EF4-FFF2-40B4-BE49-F238E27FC236}">
                <a16:creationId xmlns:a16="http://schemas.microsoft.com/office/drawing/2014/main" xmlns="" id="{CF53D4E8-B77A-4CCB-9C25-46D17945A14B}"/>
              </a:ext>
            </a:extLst>
          </p:cNvPr>
          <p:cNvPicPr>
            <a:picLocks noChangeAspect="1"/>
          </p:cNvPicPr>
          <p:nvPr/>
        </p:nvPicPr>
        <p:blipFill>
          <a:blip r:embed="rId6" cstate="print">
            <a:duotone>
              <a:schemeClr val="accent6">
                <a:shade val="45000"/>
                <a:satMod val="135000"/>
              </a:schemeClr>
              <a:prstClr val="white"/>
            </a:duotone>
          </a:blip>
          <a:stretch>
            <a:fillRect/>
          </a:stretch>
        </p:blipFill>
        <p:spPr>
          <a:xfrm>
            <a:off x="1515777" y="177094"/>
            <a:ext cx="1875075" cy="1484731"/>
          </a:xfrm>
          <a:prstGeom prst="rect">
            <a:avLst/>
          </a:prstGeom>
        </p:spPr>
      </p:pic>
      <p:sp>
        <p:nvSpPr>
          <p:cNvPr id="20486" name="TextBox 12">
            <a:extLst>
              <a:ext uri="{FF2B5EF4-FFF2-40B4-BE49-F238E27FC236}">
                <a16:creationId xmlns:a16="http://schemas.microsoft.com/office/drawing/2014/main" xmlns="" id="{7A2F8944-1908-47BC-98BC-D236A519B336}"/>
              </a:ext>
            </a:extLst>
          </p:cNvPr>
          <p:cNvSpPr txBox="1">
            <a:spLocks noChangeArrowheads="1"/>
          </p:cNvSpPr>
          <p:nvPr/>
        </p:nvSpPr>
        <p:spPr bwMode="auto">
          <a:xfrm>
            <a:off x="1421942" y="1835857"/>
            <a:ext cx="2300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ru-RU" sz="1200" b="1" dirty="0">
                <a:solidFill>
                  <a:srgbClr val="343456"/>
                </a:solidFill>
                <a:latin typeface="Arial" panose="020B0604020202020204" pitchFamily="34" charset="0"/>
              </a:rPr>
              <a:t>Joint Institute for Nuclear Research</a:t>
            </a:r>
            <a:endParaRPr lang="ru-RU" altLang="ru-RU" sz="1200" b="1" dirty="0">
              <a:solidFill>
                <a:srgbClr val="343456"/>
              </a:solidFill>
              <a:latin typeface="Arial" panose="020B0604020202020204" pitchFamily="34" charset="0"/>
            </a:endParaRPr>
          </a:p>
        </p:txBody>
      </p:sp>
      <p:sp>
        <p:nvSpPr>
          <p:cNvPr id="16" name="TextBox 15">
            <a:extLst>
              <a:ext uri="{FF2B5EF4-FFF2-40B4-BE49-F238E27FC236}">
                <a16:creationId xmlns:a16="http://schemas.microsoft.com/office/drawing/2014/main" xmlns="" id="{05B594CB-2DDC-4ADD-B4FD-DF5D365875B9}"/>
              </a:ext>
            </a:extLst>
          </p:cNvPr>
          <p:cNvSpPr txBox="1"/>
          <p:nvPr/>
        </p:nvSpPr>
        <p:spPr>
          <a:xfrm>
            <a:off x="1159031" y="2420938"/>
            <a:ext cx="2986087" cy="246221"/>
          </a:xfrm>
          <a:prstGeom prst="rect">
            <a:avLst/>
          </a:prstGeom>
          <a:noFill/>
          <a:ln w="12700">
            <a:solidFill>
              <a:srgbClr val="C00000"/>
            </a:solidFill>
          </a:ln>
        </p:spPr>
        <p:txBody>
          <a:bodyPr>
            <a:spAutoFit/>
          </a:bodyPr>
          <a:lstStyle/>
          <a:p>
            <a:pPr algn="ctr" fontAlgn="base">
              <a:spcBef>
                <a:spcPct val="0"/>
              </a:spcBef>
              <a:spcAft>
                <a:spcPct val="0"/>
              </a:spcAft>
              <a:defRPr/>
            </a:pPr>
            <a:r>
              <a:rPr lang="en-US" sz="1000" b="1" spc="50" dirty="0">
                <a:solidFill>
                  <a:srgbClr val="FF0000"/>
                </a:solidFill>
              </a:rPr>
              <a:t>SCIENCE BRINGING NATIONS TOGETHER</a:t>
            </a:r>
            <a:endParaRPr lang="ru-RU" sz="1000" b="1" spc="50" dirty="0">
              <a:solidFill>
                <a:srgbClr val="FF0000"/>
              </a:solidFill>
            </a:endParaRPr>
          </a:p>
        </p:txBody>
      </p:sp>
      <p:cxnSp>
        <p:nvCxnSpPr>
          <p:cNvPr id="15" name="Прямая соединительная линия 14">
            <a:extLst>
              <a:ext uri="{FF2B5EF4-FFF2-40B4-BE49-F238E27FC236}">
                <a16:creationId xmlns:a16="http://schemas.microsoft.com/office/drawing/2014/main" xmlns="" id="{ABD03C4B-57B1-4A6E-99C0-65F3A85227BD}"/>
              </a:ext>
            </a:extLst>
          </p:cNvPr>
          <p:cNvCxnSpPr/>
          <p:nvPr/>
        </p:nvCxnSpPr>
        <p:spPr>
          <a:xfrm>
            <a:off x="2828927" y="2479675"/>
            <a:ext cx="2100263"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489" name="Группа 67">
            <a:extLst>
              <a:ext uri="{FF2B5EF4-FFF2-40B4-BE49-F238E27FC236}">
                <a16:creationId xmlns:a16="http://schemas.microsoft.com/office/drawing/2014/main" xmlns="" id="{3DE20DE5-98F8-44DA-81A4-DE07536B762A}"/>
              </a:ext>
            </a:extLst>
          </p:cNvPr>
          <p:cNvGrpSpPr>
            <a:grpSpLocks/>
          </p:cNvGrpSpPr>
          <p:nvPr/>
        </p:nvGrpSpPr>
        <p:grpSpPr bwMode="auto">
          <a:xfrm>
            <a:off x="6648975" y="21255"/>
            <a:ext cx="3312124" cy="1623723"/>
            <a:chOff x="5007291" y="38770"/>
            <a:chExt cx="3513327" cy="1212212"/>
          </a:xfrm>
        </p:grpSpPr>
        <p:sp>
          <p:nvSpPr>
            <p:cNvPr id="66" name="Скругленный прямоугольник 65">
              <a:extLst>
                <a:ext uri="{FF2B5EF4-FFF2-40B4-BE49-F238E27FC236}">
                  <a16:creationId xmlns:a16="http://schemas.microsoft.com/office/drawing/2014/main" xmlns="" id="{D46BEDDC-370F-4118-AFC2-055311FC60E7}"/>
                </a:ext>
              </a:extLst>
            </p:cNvPr>
            <p:cNvSpPr/>
            <p:nvPr/>
          </p:nvSpPr>
          <p:spPr>
            <a:xfrm>
              <a:off x="5857692" y="1068516"/>
              <a:ext cx="1827345" cy="182466"/>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62" name="Скругленный прямоугольник 61">
              <a:extLst>
                <a:ext uri="{FF2B5EF4-FFF2-40B4-BE49-F238E27FC236}">
                  <a16:creationId xmlns:a16="http://schemas.microsoft.com/office/drawing/2014/main" xmlns="" id="{4F4F7358-742F-4977-B93A-061824337796}"/>
                </a:ext>
              </a:extLst>
            </p:cNvPr>
            <p:cNvSpPr/>
            <p:nvPr/>
          </p:nvSpPr>
          <p:spPr>
            <a:xfrm>
              <a:off x="5319864" y="660743"/>
              <a:ext cx="2869122" cy="345893"/>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0492" name="TextBox 17">
              <a:extLst>
                <a:ext uri="{FF2B5EF4-FFF2-40B4-BE49-F238E27FC236}">
                  <a16:creationId xmlns:a16="http://schemas.microsoft.com/office/drawing/2014/main" xmlns="" id="{34524346-4B6F-4FBF-95C9-9A4837C595C4}"/>
                </a:ext>
              </a:extLst>
            </p:cNvPr>
            <p:cNvSpPr txBox="1">
              <a:spLocks noChangeArrowheads="1"/>
            </p:cNvSpPr>
            <p:nvPr/>
          </p:nvSpPr>
          <p:spPr bwMode="auto">
            <a:xfrm>
              <a:off x="5007291" y="38770"/>
              <a:ext cx="3513327" cy="5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ts val="900"/>
                </a:lnSpc>
                <a:spcBef>
                  <a:spcPct val="0"/>
                </a:spcBef>
                <a:spcAft>
                  <a:spcPct val="0"/>
                </a:spcAft>
              </a:pPr>
              <a:r>
                <a:rPr lang="en-US" altLang="ru-RU" sz="900" b="1">
                  <a:solidFill>
                    <a:srgbClr val="FFFFFF"/>
                  </a:solidFill>
                </a:rPr>
                <a:t>INTERNATIONAL INTERGOVERNMENTAL ORGANIZATION</a:t>
              </a:r>
            </a:p>
            <a:p>
              <a:pPr algn="ctr" eaLnBrk="1" fontAlgn="base" hangingPunct="1">
                <a:lnSpc>
                  <a:spcPts val="900"/>
                </a:lnSpc>
                <a:spcBef>
                  <a:spcPct val="0"/>
                </a:spcBef>
                <a:spcAft>
                  <a:spcPct val="0"/>
                </a:spcAft>
              </a:pPr>
              <a:r>
                <a:rPr lang="ru-RU" altLang="ru-RU" sz="900" b="1">
                  <a:solidFill>
                    <a:srgbClr val="FFFFFF"/>
                  </a:solidFill>
                </a:rPr>
                <a:t>МЕЖДУНАРОДНАЯ МЕЖПРАВИТЕЛЬСТВЕННАЯ ОРГАНИЗАЦИЯ</a:t>
              </a:r>
              <a:endParaRPr lang="ru-RU" altLang="ru-RU" sz="400" b="1">
                <a:solidFill>
                  <a:srgbClr val="FFFFFF"/>
                </a:solidFill>
              </a:endParaRPr>
            </a:p>
            <a:p>
              <a:pPr algn="ctr" eaLnBrk="1" fontAlgn="base" hangingPunct="1">
                <a:spcBef>
                  <a:spcPct val="0"/>
                </a:spcBef>
                <a:spcAft>
                  <a:spcPct val="0"/>
                </a:spcAft>
              </a:pPr>
              <a:endParaRPr lang="en-US" altLang="ru-RU" sz="400" b="1">
                <a:solidFill>
                  <a:srgbClr val="FFFFFF"/>
                </a:solidFill>
              </a:endParaRPr>
            </a:p>
            <a:p>
              <a:pPr algn="ctr" eaLnBrk="1" fontAlgn="base" hangingPunct="1">
                <a:lnSpc>
                  <a:spcPts val="900"/>
                </a:lnSpc>
                <a:spcBef>
                  <a:spcPct val="0"/>
                </a:spcBef>
                <a:spcAft>
                  <a:spcPct val="0"/>
                </a:spcAft>
              </a:pPr>
              <a:r>
                <a:rPr lang="en-US" altLang="ru-RU" sz="900" b="1">
                  <a:solidFill>
                    <a:srgbClr val="CCECFF"/>
                  </a:solidFill>
                </a:rPr>
                <a:t>JOINT INSTITUTE FOR NUCLEAR</a:t>
              </a:r>
              <a:r>
                <a:rPr lang="ru-RU" altLang="ru-RU" sz="900" b="1">
                  <a:solidFill>
                    <a:srgbClr val="CCECFF"/>
                  </a:solidFill>
                </a:rPr>
                <a:t> </a:t>
              </a:r>
              <a:r>
                <a:rPr lang="en-US" altLang="ru-RU" sz="900" b="1">
                  <a:solidFill>
                    <a:srgbClr val="CCECFF"/>
                  </a:solidFill>
                </a:rPr>
                <a:t>RESEARCH</a:t>
              </a:r>
              <a:endParaRPr lang="ru-RU" altLang="ru-RU" sz="900" b="1">
                <a:solidFill>
                  <a:srgbClr val="CCECFF"/>
                </a:solidFill>
              </a:endParaRPr>
            </a:p>
            <a:p>
              <a:pPr algn="ctr" eaLnBrk="1" fontAlgn="base" hangingPunct="1">
                <a:lnSpc>
                  <a:spcPts val="900"/>
                </a:lnSpc>
                <a:spcBef>
                  <a:spcPct val="0"/>
                </a:spcBef>
                <a:spcAft>
                  <a:spcPct val="0"/>
                </a:spcAft>
              </a:pPr>
              <a:r>
                <a:rPr lang="ru-RU" altLang="ru-RU" sz="900" b="1">
                  <a:solidFill>
                    <a:srgbClr val="CCECFF"/>
                  </a:solidFill>
                </a:rPr>
                <a:t>ОБЪЕДИНЕННЫЙ ИНСТИТУТ ЯДЕРНЫХ ИССЛЕДОВАНИЙ</a:t>
              </a:r>
              <a:endParaRPr lang="en-US" altLang="ru-RU" sz="900" b="1">
                <a:solidFill>
                  <a:srgbClr val="CCECFF"/>
                </a:solidFill>
              </a:endParaRPr>
            </a:p>
            <a:p>
              <a:pPr algn="ctr" eaLnBrk="1" fontAlgn="base" hangingPunct="1">
                <a:spcBef>
                  <a:spcPct val="0"/>
                </a:spcBef>
                <a:spcAft>
                  <a:spcPct val="0"/>
                </a:spcAft>
              </a:pPr>
              <a:endParaRPr lang="ru-RU" altLang="ru-RU" sz="1000" b="1">
                <a:solidFill>
                  <a:srgbClr val="002342"/>
                </a:solidFill>
              </a:endParaRPr>
            </a:p>
          </p:txBody>
        </p:sp>
        <p:pic>
          <p:nvPicPr>
            <p:cNvPr id="20493" name="Picture 3">
              <a:extLst>
                <a:ext uri="{FF2B5EF4-FFF2-40B4-BE49-F238E27FC236}">
                  <a16:creationId xmlns:a16="http://schemas.microsoft.com/office/drawing/2014/main" xmlns="" id="{8069A039-CA5C-4DE0-A61E-E48BAED26D1B}"/>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2636" y="69649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a:extLst>
                <a:ext uri="{FF2B5EF4-FFF2-40B4-BE49-F238E27FC236}">
                  <a16:creationId xmlns:a16="http://schemas.microsoft.com/office/drawing/2014/main" xmlns="" id="{D606F278-E0B8-4431-AE07-A5AAC8FDC7C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491"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9" descr="https://upload.wikimedia.org/wikipedia/commons/thumb/2/2f/Flag_of_Armenia.svg/250px-Flag_of_Armenia.svg.png">
              <a:extLst>
                <a:ext uri="{FF2B5EF4-FFF2-40B4-BE49-F238E27FC236}">
                  <a16:creationId xmlns:a16="http://schemas.microsoft.com/office/drawing/2014/main" xmlns="" id="{1C928D4F-2E47-4E30-9A3F-9706614A9FA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6987" y="69703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1">
              <a:extLst>
                <a:ext uri="{FF2B5EF4-FFF2-40B4-BE49-F238E27FC236}">
                  <a16:creationId xmlns:a16="http://schemas.microsoft.com/office/drawing/2014/main" xmlns="" id="{FFA2EC92-CEE7-4019-8DE9-02AE994AB9BF}"/>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254"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3">
              <a:extLst>
                <a:ext uri="{FF2B5EF4-FFF2-40B4-BE49-F238E27FC236}">
                  <a16:creationId xmlns:a16="http://schemas.microsoft.com/office/drawing/2014/main" xmlns="" id="{01DD344F-2F06-44AC-AA8B-50441D2B9024}"/>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3522" y="69339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4">
              <a:extLst>
                <a:ext uri="{FF2B5EF4-FFF2-40B4-BE49-F238E27FC236}">
                  <a16:creationId xmlns:a16="http://schemas.microsoft.com/office/drawing/2014/main" xmlns="" id="{D1B534FF-1EBA-4C1A-A2E3-021754C0AAC1}"/>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1622" y="69411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9">
              <a:extLst>
                <a:ext uri="{FF2B5EF4-FFF2-40B4-BE49-F238E27FC236}">
                  <a16:creationId xmlns:a16="http://schemas.microsoft.com/office/drawing/2014/main" xmlns="" id="{012B4828-CFFC-4D99-A84B-0AC4FE3815D2}"/>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912"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6" descr="https://upload.wikimedia.org/wikipedia/commons/thumb/b/bd/Flag_of_Cuba.svg/250px-Flag_of_Cuba.svg.png">
              <a:extLst>
                <a:ext uri="{FF2B5EF4-FFF2-40B4-BE49-F238E27FC236}">
                  <a16:creationId xmlns:a16="http://schemas.microsoft.com/office/drawing/2014/main" xmlns="" id="{7761FF07-A593-4B2A-8FE8-EA89DD0F7E06}"/>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3656"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Рисунок 18">
              <a:extLst>
                <a:ext uri="{FF2B5EF4-FFF2-40B4-BE49-F238E27FC236}">
                  <a16:creationId xmlns:a16="http://schemas.microsoft.com/office/drawing/2014/main" xmlns="" id="{F360BA61-B73D-459D-A0BA-1E0FBFFE01D2}"/>
                </a:ext>
              </a:extLst>
            </p:cNvPr>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12875" y="69342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4">
              <a:extLst>
                <a:ext uri="{FF2B5EF4-FFF2-40B4-BE49-F238E27FC236}">
                  <a16:creationId xmlns:a16="http://schemas.microsoft.com/office/drawing/2014/main" xmlns="" id="{1F8D8EAB-5774-40DC-A25A-877E478D3699}"/>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2981" y="87121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10">
              <a:extLst>
                <a:ext uri="{FF2B5EF4-FFF2-40B4-BE49-F238E27FC236}">
                  <a16:creationId xmlns:a16="http://schemas.microsoft.com/office/drawing/2014/main" xmlns="" id="{AF8FF558-A26C-4638-AC13-6EC0B6933B49}"/>
                </a:ext>
              </a:extLst>
            </p:cNvPr>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0869" y="87432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12">
              <a:extLst>
                <a:ext uri="{FF2B5EF4-FFF2-40B4-BE49-F238E27FC236}">
                  <a16:creationId xmlns:a16="http://schemas.microsoft.com/office/drawing/2014/main" xmlns="" id="{D14427A3-FA69-450F-BD67-DA7961998BAD}"/>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02540"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18">
              <a:extLst>
                <a:ext uri="{FF2B5EF4-FFF2-40B4-BE49-F238E27FC236}">
                  <a16:creationId xmlns:a16="http://schemas.microsoft.com/office/drawing/2014/main" xmlns="" id="{805E037C-0135-49F1-8B79-23AFB4742F21}"/>
                </a:ext>
              </a:extLst>
            </p:cNvPr>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7418" y="86974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4">
              <a:extLst>
                <a:ext uri="{FF2B5EF4-FFF2-40B4-BE49-F238E27FC236}">
                  <a16:creationId xmlns:a16="http://schemas.microsoft.com/office/drawing/2014/main" xmlns="" id="{7D2DC984-A84A-46E2-96DE-21D42421505C}"/>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85414" y="871925"/>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7">
              <a:extLst>
                <a:ext uri="{FF2B5EF4-FFF2-40B4-BE49-F238E27FC236}">
                  <a16:creationId xmlns:a16="http://schemas.microsoft.com/office/drawing/2014/main" xmlns="" id="{00F514C0-A515-423D-BC33-C43EEE821AE6}"/>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43490" y="87192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Рисунок 21">
              <a:extLst>
                <a:ext uri="{FF2B5EF4-FFF2-40B4-BE49-F238E27FC236}">
                  <a16:creationId xmlns:a16="http://schemas.microsoft.com/office/drawing/2014/main" xmlns="" id="{A15C2B13-EB65-42F3-9208-8CADF03A68FD}"/>
                </a:ext>
              </a:extLst>
            </p:cNvPr>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5254" y="87183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4">
              <a:extLst>
                <a:ext uri="{FF2B5EF4-FFF2-40B4-BE49-F238E27FC236}">
                  <a16:creationId xmlns:a16="http://schemas.microsoft.com/office/drawing/2014/main" xmlns="" id="{9AAA2229-6739-4B59-98F9-B0829F568657}"/>
                </a:ext>
              </a:extLst>
            </p:cNvPr>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63578" y="110296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17">
              <a:extLst>
                <a:ext uri="{FF2B5EF4-FFF2-40B4-BE49-F238E27FC236}">
                  <a16:creationId xmlns:a16="http://schemas.microsoft.com/office/drawing/2014/main" xmlns="" id="{63500065-A67A-425A-B2AC-77F9EEB5CEDE}"/>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22736" y="110316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20">
              <a:extLst>
                <a:ext uri="{FF2B5EF4-FFF2-40B4-BE49-F238E27FC236}">
                  <a16:creationId xmlns:a16="http://schemas.microsoft.com/office/drawing/2014/main" xmlns="" id="{B2B49F26-0E85-40A1-90C0-24CCF9B1671A}"/>
                </a:ext>
              </a:extLst>
            </p:cNvPr>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39786" y="110558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Рисунок 31">
              <a:extLst>
                <a:ext uri="{FF2B5EF4-FFF2-40B4-BE49-F238E27FC236}">
                  <a16:creationId xmlns:a16="http://schemas.microsoft.com/office/drawing/2014/main" xmlns="" id="{7344389A-E24E-487B-A3A1-B8706757670A}"/>
                </a:ext>
              </a:extLst>
            </p:cNvPr>
            <p:cNvPicPr>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8321" y="110211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Рисунок 43">
              <a:extLst>
                <a:ext uri="{FF2B5EF4-FFF2-40B4-BE49-F238E27FC236}">
                  <a16:creationId xmlns:a16="http://schemas.microsoft.com/office/drawing/2014/main" xmlns="" id="{87138FD1-89D3-4B58-904F-C9FA323C8552}"/>
                </a:ext>
              </a:extLst>
            </p:cNvPr>
            <p:cNvPicPr>
              <a:picLocks/>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05685" y="11052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Рисунок 47">
              <a:extLst>
                <a:ext uri="{FF2B5EF4-FFF2-40B4-BE49-F238E27FC236}">
                  <a16:creationId xmlns:a16="http://schemas.microsoft.com/office/drawing/2014/main" xmlns="" id="{BA1E6C2B-12A9-4058-98C2-246456A6EBD3}"/>
                </a:ext>
              </a:extLst>
            </p:cNvPr>
            <p:cNvPicPr>
              <a:picLocks/>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524606"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Рисунок 48">
              <a:extLst>
                <a:ext uri="{FF2B5EF4-FFF2-40B4-BE49-F238E27FC236}">
                  <a16:creationId xmlns:a16="http://schemas.microsoft.com/office/drawing/2014/main" xmlns="" id="{22518171-A6AF-4D32-9107-2A3C3B7FDF5D}"/>
                </a:ext>
              </a:extLst>
            </p:cNvPr>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809714" y="87563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Рисунок 39">
              <a:extLst>
                <a:ext uri="{FF2B5EF4-FFF2-40B4-BE49-F238E27FC236}">
                  <a16:creationId xmlns:a16="http://schemas.microsoft.com/office/drawing/2014/main" xmlns="" id="{C26CA2EA-4C3B-4F10-BAEA-F0A39016B140}"/>
                </a:ext>
              </a:extLst>
            </p:cNvPr>
            <p:cNvPicPr>
              <a:picLocks/>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84109" y="1104253"/>
              <a:ext cx="183600"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799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52400"/>
            <a:ext cx="8229600" cy="1265238"/>
          </a:xfrm>
          <a:solidFill>
            <a:schemeClr val="accent3">
              <a:lumMod val="20000"/>
              <a:lumOff val="80000"/>
            </a:schemeClr>
          </a:solidFill>
        </p:spPr>
        <p:txBody>
          <a:bodyPr>
            <a:normAutofit fontScale="90000"/>
          </a:bodyPr>
          <a:lstStyle/>
          <a:p>
            <a:pPr>
              <a:lnSpc>
                <a:spcPct val="115000"/>
              </a:lnSpc>
              <a:spcBef>
                <a:spcPts val="0"/>
              </a:spcBef>
            </a:pPr>
            <a:r>
              <a:rPr lang="en-GB" sz="3100" dirty="0">
                <a:solidFill>
                  <a:srgbClr val="1F497D"/>
                </a:solidFill>
                <a:latin typeface="Arial"/>
                <a:ea typeface="MS Mincho"/>
                <a:cs typeface="Times New Roman"/>
              </a:rPr>
              <a:t/>
            </a:r>
            <a:br>
              <a:rPr lang="en-GB" sz="3100" dirty="0">
                <a:solidFill>
                  <a:srgbClr val="1F497D"/>
                </a:solidFill>
                <a:latin typeface="Arial"/>
                <a:ea typeface="MS Mincho"/>
                <a:cs typeface="Times New Roman"/>
              </a:rPr>
            </a:br>
            <a:r>
              <a:rPr lang="en-GB" sz="3600" dirty="0">
                <a:solidFill>
                  <a:srgbClr val="1F497D"/>
                </a:solidFill>
                <a:latin typeface="Arial"/>
                <a:ea typeface="MS Mincho"/>
                <a:cs typeface="Times New Roman"/>
              </a:rPr>
              <a:t>Development of JINR as International</a:t>
            </a:r>
            <a:br>
              <a:rPr lang="en-GB" sz="3600" dirty="0">
                <a:solidFill>
                  <a:srgbClr val="1F497D"/>
                </a:solidFill>
                <a:latin typeface="Arial"/>
                <a:ea typeface="MS Mincho"/>
                <a:cs typeface="Times New Roman"/>
              </a:rPr>
            </a:br>
            <a:r>
              <a:rPr lang="en-GB" sz="3600" dirty="0">
                <a:solidFill>
                  <a:srgbClr val="1F497D"/>
                </a:solidFill>
                <a:latin typeface="Arial"/>
                <a:ea typeface="MS Mincho"/>
                <a:cs typeface="Times New Roman"/>
              </a:rPr>
              <a:t> Intergovernmental Organisation</a:t>
            </a:r>
            <a:r>
              <a:rPr lang="de-DE" sz="2000" dirty="0">
                <a:solidFill>
                  <a:srgbClr val="1F497D"/>
                </a:solidFill>
                <a:latin typeface="Times New Roman"/>
                <a:ea typeface="Times New Roman"/>
                <a:cs typeface="Times New Roman"/>
              </a:rPr>
              <a:t/>
            </a:r>
            <a:br>
              <a:rPr lang="de-DE" sz="2000" dirty="0">
                <a:solidFill>
                  <a:srgbClr val="1F497D"/>
                </a:solidFill>
                <a:latin typeface="Times New Roman"/>
                <a:ea typeface="Times New Roman"/>
                <a:cs typeface="Times New Roman"/>
              </a:rPr>
            </a:br>
            <a:endParaRPr lang="de-DE" dirty="0"/>
          </a:p>
        </p:txBody>
      </p:sp>
      <p:sp>
        <p:nvSpPr>
          <p:cNvPr id="3" name="Inhaltsplatzhalter 2"/>
          <p:cNvSpPr>
            <a:spLocks noGrp="1"/>
          </p:cNvSpPr>
          <p:nvPr>
            <p:ph idx="1"/>
          </p:nvPr>
        </p:nvSpPr>
        <p:spPr>
          <a:xfrm>
            <a:off x="1981200" y="2057407"/>
            <a:ext cx="8229600" cy="1219197"/>
          </a:xfrm>
        </p:spPr>
        <p:txBody>
          <a:bodyPr/>
          <a:lstStyle/>
          <a:p>
            <a:r>
              <a:rPr lang="en-US" dirty="0"/>
              <a:t>HR policy, education and development of intellectual potential;                                 </a:t>
            </a:r>
            <a:r>
              <a:rPr lang="en-US" sz="2400" i="1" u="sng" dirty="0" err="1"/>
              <a:t>A.Ruzaev</a:t>
            </a:r>
            <a:endParaRPr lang="en-US" sz="2400" i="1" u="sng" dirty="0"/>
          </a:p>
        </p:txBody>
      </p:sp>
      <p:sp>
        <p:nvSpPr>
          <p:cNvPr id="5" name="Rechteck 4"/>
          <p:cNvSpPr/>
          <p:nvPr/>
        </p:nvSpPr>
        <p:spPr>
          <a:xfrm>
            <a:off x="1981205" y="3352807"/>
            <a:ext cx="8244565" cy="584775"/>
          </a:xfrm>
          <a:prstGeom prst="rect">
            <a:avLst/>
          </a:prstGeom>
        </p:spPr>
        <p:txBody>
          <a:bodyPr wrap="none">
            <a:spAutoFit/>
          </a:bodyPr>
          <a:lstStyle/>
          <a:p>
            <a:pPr marL="457200" indent="-457200">
              <a:buFont typeface="Arial" panose="020B0604020202020204" pitchFamily="34" charset="0"/>
              <a:buChar char="•"/>
              <a:defRPr/>
            </a:pPr>
            <a:r>
              <a:rPr lang="en-US" sz="3200" dirty="0">
                <a:solidFill>
                  <a:prstClr val="black"/>
                </a:solidFill>
              </a:rPr>
              <a:t>social and engineering infrastructure;   </a:t>
            </a:r>
            <a:r>
              <a:rPr lang="en-US" sz="2400" i="1" u="sng" dirty="0" err="1">
                <a:solidFill>
                  <a:prstClr val="black"/>
                </a:solidFill>
              </a:rPr>
              <a:t>S.Kulikov</a:t>
            </a:r>
            <a:endParaRPr lang="en-US" sz="2400" i="1" u="sng" dirty="0">
              <a:solidFill>
                <a:prstClr val="black"/>
              </a:solidFill>
            </a:endParaRPr>
          </a:p>
        </p:txBody>
      </p:sp>
      <p:sp>
        <p:nvSpPr>
          <p:cNvPr id="6" name="Textfeld 5"/>
          <p:cNvSpPr txBox="1"/>
          <p:nvPr/>
        </p:nvSpPr>
        <p:spPr>
          <a:xfrm>
            <a:off x="1981205" y="4114800"/>
            <a:ext cx="8408327" cy="1077218"/>
          </a:xfrm>
          <a:prstGeom prst="rect">
            <a:avLst/>
          </a:prstGeom>
          <a:noFill/>
        </p:spPr>
        <p:txBody>
          <a:bodyPr wrap="none" rtlCol="0">
            <a:spAutoFit/>
          </a:bodyPr>
          <a:lstStyle/>
          <a:p>
            <a:pPr marL="571500" indent="-571500">
              <a:buFont typeface="Arial" panose="020B0604020202020204" pitchFamily="34" charset="0"/>
              <a:buChar char="•"/>
              <a:defRPr/>
            </a:pPr>
            <a:r>
              <a:rPr lang="en-US" sz="3200" dirty="0">
                <a:solidFill>
                  <a:prstClr val="black"/>
                </a:solidFill>
              </a:rPr>
              <a:t>advancement of legal and </a:t>
            </a:r>
            <a:r>
              <a:rPr lang="en-US" sz="3200" dirty="0" err="1">
                <a:solidFill>
                  <a:prstClr val="black"/>
                </a:solidFill>
              </a:rPr>
              <a:t>administrati</a:t>
            </a:r>
            <a:endParaRPr lang="en-US" sz="3200" dirty="0">
              <a:solidFill>
                <a:prstClr val="black"/>
              </a:solidFill>
            </a:endParaRPr>
          </a:p>
          <a:p>
            <a:pPr>
              <a:defRPr/>
            </a:pPr>
            <a:r>
              <a:rPr lang="en-US" sz="3200" dirty="0">
                <a:solidFill>
                  <a:prstClr val="black"/>
                </a:solidFill>
              </a:rPr>
              <a:t>      functions of the institute</a:t>
            </a:r>
            <a:r>
              <a:rPr lang="en-US" sz="2400" dirty="0">
                <a:solidFill>
                  <a:prstClr val="black"/>
                </a:solidFill>
              </a:rPr>
              <a:t>;                                </a:t>
            </a:r>
            <a:r>
              <a:rPr lang="en-US" sz="2400" i="1" u="sng" dirty="0" err="1">
                <a:solidFill>
                  <a:prstClr val="black"/>
                </a:solidFill>
              </a:rPr>
              <a:t>M.Vasiliev</a:t>
            </a:r>
            <a:endParaRPr lang="en-US" sz="2400" i="1" u="sng" dirty="0">
              <a:solidFill>
                <a:prstClr val="black"/>
              </a:solidFill>
            </a:endParaRPr>
          </a:p>
        </p:txBody>
      </p:sp>
      <p:sp>
        <p:nvSpPr>
          <p:cNvPr id="7" name="Textfeld 6"/>
          <p:cNvSpPr txBox="1"/>
          <p:nvPr/>
        </p:nvSpPr>
        <p:spPr>
          <a:xfrm>
            <a:off x="1981205" y="5410200"/>
            <a:ext cx="8479501" cy="1446550"/>
          </a:xfrm>
          <a:prstGeom prst="rect">
            <a:avLst/>
          </a:prstGeom>
          <a:noFill/>
        </p:spPr>
        <p:txBody>
          <a:bodyPr wrap="none" rtlCol="0">
            <a:spAutoFit/>
          </a:bodyPr>
          <a:lstStyle/>
          <a:p>
            <a:pPr marL="457200" indent="-457200">
              <a:buFont typeface="Arial" panose="020B0604020202020204" pitchFamily="34" charset="0"/>
              <a:buChar char="•"/>
              <a:defRPr/>
            </a:pPr>
            <a:r>
              <a:rPr lang="en-US" sz="3200" dirty="0">
                <a:solidFill>
                  <a:prstClr val="black"/>
                </a:solidFill>
              </a:rPr>
              <a:t>international relations and involvement of the </a:t>
            </a:r>
          </a:p>
          <a:p>
            <a:pPr>
              <a:defRPr/>
            </a:pPr>
            <a:r>
              <a:rPr lang="en-US" sz="3200" dirty="0">
                <a:solidFill>
                  <a:prstClr val="black"/>
                </a:solidFill>
              </a:rPr>
              <a:t>     new member states.</a:t>
            </a:r>
          </a:p>
          <a:p>
            <a:pPr>
              <a:defRPr/>
            </a:pPr>
            <a:r>
              <a:rPr lang="en-US" dirty="0">
                <a:solidFill>
                  <a:prstClr val="black"/>
                </a:solidFill>
              </a:rPr>
              <a:t>.                                                                                                                                  </a:t>
            </a:r>
            <a:r>
              <a:rPr lang="en-US" sz="2400" i="1" u="sng" dirty="0" err="1">
                <a:solidFill>
                  <a:prstClr val="black"/>
                </a:solidFill>
              </a:rPr>
              <a:t>D.Kamanin</a:t>
            </a:r>
            <a:endParaRPr lang="de-DE" sz="2400" i="1" u="sng" dirty="0">
              <a:solidFill>
                <a:prstClr val="black"/>
              </a:solidFill>
            </a:endParaRPr>
          </a:p>
        </p:txBody>
      </p:sp>
    </p:spTree>
    <p:extLst>
      <p:ext uri="{BB962C8B-B14F-4D97-AF65-F5344CB8AC3E}">
        <p14:creationId xmlns:p14="http://schemas.microsoft.com/office/powerpoint/2010/main" val="23350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DBEEF4"/>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75176" y="198440"/>
            <a:ext cx="11688233" cy="579437"/>
          </a:xfrm>
          <a:solidFill>
            <a:schemeClr val="accent1">
              <a:lumMod val="40000"/>
              <a:lumOff val="60000"/>
            </a:schemeClr>
          </a:solidFill>
          <a:ln w="38100">
            <a:solidFill>
              <a:srgbClr val="C00000"/>
            </a:solidFill>
          </a:ln>
        </p:spPr>
        <p:txBody>
          <a:bodyPr rtlCol="0">
            <a:normAutofit fontScale="90000"/>
          </a:bodyPr>
          <a:lstStyle/>
          <a:p>
            <a:pPr eaLnBrk="1" fontAlgn="auto" hangingPunct="1">
              <a:spcAft>
                <a:spcPts val="0"/>
              </a:spcAft>
              <a:defRPr/>
            </a:pPr>
            <a:r>
              <a:rPr lang="en-US" dirty="0"/>
              <a:t> </a:t>
            </a:r>
            <a:r>
              <a:rPr lang="en-US" sz="3200" b="1" dirty="0">
                <a:solidFill>
                  <a:srgbClr val="FFFF00"/>
                </a:solidFill>
                <a:latin typeface="Arial Rounded MT Bold" pitchFamily="34" charset="0"/>
                <a:cs typeface="Aharoni" pitchFamily="2" charset="-79"/>
              </a:rPr>
              <a:t>The JINR  Long Range Strategy Plan up to 2030</a:t>
            </a:r>
            <a:endParaRPr lang="ru-RU" b="1" dirty="0">
              <a:solidFill>
                <a:srgbClr val="FFFF00"/>
              </a:solidFill>
              <a:cs typeface="Aharoni" pitchFamily="2" charset="-79"/>
            </a:endParaRPr>
          </a:p>
        </p:txBody>
      </p:sp>
      <p:sp>
        <p:nvSpPr>
          <p:cNvPr id="4099" name="TextBox 4"/>
          <p:cNvSpPr txBox="1">
            <a:spLocks noChangeArrowheads="1"/>
          </p:cNvSpPr>
          <p:nvPr/>
        </p:nvSpPr>
        <p:spPr bwMode="auto">
          <a:xfrm>
            <a:off x="1997347" y="960443"/>
            <a:ext cx="8379108" cy="4524315"/>
          </a:xfrm>
          <a:prstGeom prst="rect">
            <a:avLst/>
          </a:prstGeom>
          <a:solidFill>
            <a:srgbClr val="0070C0"/>
          </a:solidFill>
          <a:ln w="38100">
            <a:solidFill>
              <a:srgbClr val="C00000"/>
            </a:solidFill>
            <a:miter lim="800000"/>
            <a:headEnd/>
            <a:tailEnd/>
          </a:ln>
        </p:spPr>
        <p:txBody>
          <a:bodyPr wrap="square">
            <a:spAutoFit/>
          </a:bodyPr>
          <a:lstStyle/>
          <a:p>
            <a:pPr algn="ctr" fontAlgn="base">
              <a:spcBef>
                <a:spcPct val="0"/>
              </a:spcBef>
              <a:spcAft>
                <a:spcPct val="0"/>
              </a:spcAft>
              <a:defRPr/>
            </a:pPr>
            <a:r>
              <a:rPr lang="en-US" sz="2400" b="1" dirty="0">
                <a:solidFill>
                  <a:prstClr val="white"/>
                </a:solidFill>
                <a:ea typeface="Droid Sans Fallback"/>
                <a:cs typeface="Droid Sans Fallback"/>
              </a:rPr>
              <a:t>         Proposals from JINR Laboratories for the SLRP </a:t>
            </a:r>
          </a:p>
          <a:p>
            <a:pPr algn="ctr" fontAlgn="base">
              <a:spcBef>
                <a:spcPct val="0"/>
              </a:spcBef>
              <a:spcAft>
                <a:spcPct val="0"/>
              </a:spcAft>
              <a:defRPr/>
            </a:pPr>
            <a:r>
              <a:rPr lang="en-US" sz="2400" b="1" dirty="0">
                <a:solidFill>
                  <a:prstClr val="white"/>
                </a:solidFill>
                <a:ea typeface="Droid Sans Fallback"/>
                <a:cs typeface="Droid Sans Fallback"/>
              </a:rPr>
              <a:t>               were  considered at two sessions of the PAC`s,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at the meeting of JINR Technical – Scientific Council. </a:t>
            </a:r>
          </a:p>
          <a:p>
            <a:pPr algn="ctr" fontAlgn="base">
              <a:spcBef>
                <a:spcPct val="0"/>
              </a:spcBef>
              <a:spcAft>
                <a:spcPct val="0"/>
              </a:spcAft>
              <a:defRPr/>
            </a:pPr>
            <a:r>
              <a:rPr lang="en-US" sz="2400" b="1" dirty="0">
                <a:solidFill>
                  <a:prstClr val="white"/>
                </a:solidFill>
                <a:ea typeface="Droid Sans Fallback"/>
                <a:cs typeface="Droid Sans Fallback"/>
              </a:rPr>
              <a:t>The reports of the representatives from the SLRP Working Sub-Groups were discussed in the  session of JINR Scientific Council in September in 2019.</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The whole project of the  SLRP is to be completed at the end of 2019 and shall be considered at the February session of the JINR Scientific Council and then presented for approval  by the </a:t>
            </a:r>
          </a:p>
          <a:p>
            <a:pPr fontAlgn="base">
              <a:spcBef>
                <a:spcPct val="0"/>
              </a:spcBef>
              <a:spcAft>
                <a:spcPct val="0"/>
              </a:spcAft>
              <a:defRPr/>
            </a:pPr>
            <a:r>
              <a:rPr lang="en-US" sz="2400" b="1" dirty="0">
                <a:solidFill>
                  <a:prstClr val="white"/>
                </a:solidFill>
                <a:ea typeface="Droid Sans Fallback"/>
                <a:cs typeface="Droid Sans Fallback"/>
              </a:rPr>
              <a:t>                              JINR Committee of the Plenipotentiaries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in the March session in 2020.</a:t>
            </a:r>
            <a:endParaRPr lang="ru-RU" sz="2400" dirty="0">
              <a:solidFill>
                <a:prstClr val="white"/>
              </a:solidFill>
              <a:ea typeface="Droid Sans Fallback"/>
              <a:cs typeface="Droid Sans Fallback"/>
            </a:endParaRPr>
          </a:p>
        </p:txBody>
      </p:sp>
      <p:sp>
        <p:nvSpPr>
          <p:cNvPr id="4100" name="TextBox 5"/>
          <p:cNvSpPr txBox="1">
            <a:spLocks noChangeArrowheads="1"/>
          </p:cNvSpPr>
          <p:nvPr/>
        </p:nvSpPr>
        <p:spPr bwMode="auto">
          <a:xfrm>
            <a:off x="1804195" y="5643255"/>
            <a:ext cx="8643820" cy="1200329"/>
          </a:xfrm>
          <a:prstGeom prst="rect">
            <a:avLst/>
          </a:prstGeom>
          <a:solidFill>
            <a:schemeClr val="bg1"/>
          </a:solidFill>
          <a:ln w="38100">
            <a:solidFill>
              <a:srgbClr val="7030A0"/>
            </a:solidFill>
            <a:miter lim="800000"/>
            <a:headEnd/>
            <a:tailEnd/>
          </a:ln>
        </p:spPr>
        <p:txBody>
          <a:bodyPr wrap="square">
            <a:spAutoFit/>
          </a:bodyP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b="1"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sym typeface="Wingdings" pitchFamily="2" charset="2"/>
              </a:rPr>
              <a:t></a:t>
            </a:r>
            <a:r>
              <a:rPr lang="en-US" altLang="ru-RU" sz="2000" b="1" dirty="0">
                <a:solidFill>
                  <a:srgbClr val="7030A0"/>
                </a:solidFill>
                <a:latin typeface="Calibri" pitchFamily="34" charset="0"/>
                <a:ea typeface="Droid Sans Fallback"/>
                <a:cs typeface="Droid Sans Fallback"/>
              </a:rPr>
              <a:t>   Working documents of IWG for JINR strategic long-range planning                    </a:t>
            </a:r>
          </a:p>
          <a:p>
            <a:pPr eaLnBrk="1" fontAlgn="base" hangingPunct="1">
              <a:spcBef>
                <a:spcPct val="0"/>
              </a:spcBef>
              <a:spcAft>
                <a:spcPct val="0"/>
              </a:spcAft>
            </a:pPr>
            <a:r>
              <a:rPr lang="en-US" altLang="ru-RU" sz="2000" b="1" dirty="0">
                <a:solidFill>
                  <a:srgbClr val="7030A0"/>
                </a:solidFill>
                <a:latin typeface="Calibri" pitchFamily="34" charset="0"/>
                <a:ea typeface="Droid Sans Fallback"/>
                <a:cs typeface="Droid Sans Fallback"/>
              </a:rPr>
              <a:t>                                       are available at</a:t>
            </a:r>
            <a:r>
              <a:rPr lang="en-US" altLang="ru-RU" sz="2000" b="1" dirty="0">
                <a:solidFill>
                  <a:srgbClr val="C00000"/>
                </a:solidFill>
                <a:latin typeface="Calibri" pitchFamily="34" charset="0"/>
                <a:ea typeface="Droid Sans Fallback"/>
                <a:cs typeface="Droid Sans Fallback"/>
              </a:rPr>
              <a:t> </a:t>
            </a:r>
            <a:r>
              <a:rPr lang="en-US" altLang="ru-RU" sz="2400" b="1" dirty="0">
                <a:solidFill>
                  <a:srgbClr val="C00000"/>
                </a:solidFill>
                <a:latin typeface="Calibri" pitchFamily="34" charset="0"/>
                <a:ea typeface="Droid Sans Fallback"/>
                <a:cs typeface="Droid Sans Fallback"/>
              </a:rPr>
              <a:t>https://indico.jinr.ru/</a:t>
            </a:r>
            <a:endParaRPr lang="en-US" altLang="ru-RU" sz="2000" b="1" dirty="0">
              <a:solidFill>
                <a:srgbClr val="0000FF"/>
              </a:solidFill>
              <a:latin typeface="Calibri" pitchFamily="34" charset="0"/>
              <a:ea typeface="Droid Sans Fallback"/>
              <a:cs typeface="Droid Sans Fallback"/>
            </a:endParaRPr>
          </a:p>
          <a:p>
            <a:pPr eaLnBrk="1" fontAlgn="base" hangingPunct="1">
              <a:spcBef>
                <a:spcPct val="0"/>
              </a:spcBef>
              <a:spcAft>
                <a:spcPct val="0"/>
              </a:spcAft>
            </a:pPr>
            <a:r>
              <a:rPr lang="en-US" altLang="ru-RU" dirty="0">
                <a:solidFill>
                  <a:srgbClr val="7030A0"/>
                </a:solidFill>
                <a:latin typeface="Calibri" pitchFamily="34" charset="0"/>
                <a:ea typeface="Droid Sans Fallback"/>
                <a:cs typeface="Droid Sans Fallback"/>
              </a:rPr>
              <a:t>    </a:t>
            </a:r>
            <a:r>
              <a:rPr lang="en-US" altLang="ru-RU" sz="2400" dirty="0">
                <a:solidFill>
                  <a:srgbClr val="7030A0"/>
                </a:solidFill>
                <a:latin typeface="Calibri" pitchFamily="34" charset="0"/>
                <a:ea typeface="Droid Sans Fallback"/>
                <a:cs typeface="Droid Sans Fallback"/>
              </a:rPr>
              <a:t>  </a:t>
            </a:r>
            <a:r>
              <a:rPr lang="en-US" altLang="ru-RU" sz="2000" dirty="0">
                <a:solidFill>
                  <a:srgbClr val="7030A0"/>
                </a:solidFill>
                <a:latin typeface="Calibri" pitchFamily="34" charset="0"/>
                <a:ea typeface="Droid Sans Fallback"/>
                <a:cs typeface="Droid Sans Fallback"/>
                <a:sym typeface="Wingdings" pitchFamily="2" charset="2"/>
              </a:rPr>
              <a:t></a:t>
            </a:r>
            <a:r>
              <a:rPr lang="en-US" altLang="ru-RU" sz="2400"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rPr>
              <a:t>Direct link:</a:t>
            </a:r>
            <a:r>
              <a:rPr lang="en-US" altLang="ru-RU" sz="1600" b="1" dirty="0">
                <a:solidFill>
                  <a:srgbClr val="7030A0"/>
                </a:solidFill>
                <a:latin typeface="Calibri" pitchFamily="34" charset="0"/>
                <a:ea typeface="Droid Sans Fallback"/>
                <a:cs typeface="Droid Sans Fallback"/>
              </a:rPr>
              <a:t> </a:t>
            </a:r>
            <a:r>
              <a:rPr lang="en-US" altLang="ru-RU" sz="2000" b="1" dirty="0">
                <a:solidFill>
                  <a:srgbClr val="C00000"/>
                </a:solidFill>
                <a:latin typeface="Calibri" pitchFamily="34" charset="0"/>
                <a:ea typeface="Droid Sans Fallback"/>
                <a:cs typeface="Droid Sans Fallback"/>
              </a:rPr>
              <a:t>https://indico.jinr.ru/conferenceDisplay.py?confld=490</a:t>
            </a:r>
            <a:endParaRPr lang="ru-RU" altLang="ru-RU" sz="2000" b="1" u="sng" dirty="0">
              <a:solidFill>
                <a:srgbClr val="0000FF"/>
              </a:solidFill>
              <a:latin typeface="Calibri" pitchFamily="34" charset="0"/>
              <a:ea typeface="Droid Sans Fallback"/>
              <a:cs typeface="Droid Sans Fallback"/>
            </a:endParaRPr>
          </a:p>
        </p:txBody>
      </p:sp>
    </p:spTree>
    <p:extLst>
      <p:ext uri="{BB962C8B-B14F-4D97-AF65-F5344CB8AC3E}">
        <p14:creationId xmlns:p14="http://schemas.microsoft.com/office/powerpoint/2010/main" val="279620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58ED5"/>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26786" y="115889"/>
            <a:ext cx="10938417" cy="720725"/>
          </a:xfrm>
        </p:spPr>
        <p:txBody>
          <a:bodyPr rtlCol="0">
            <a:normAutofit fontScale="90000"/>
          </a:bodyPr>
          <a:lstStyle/>
          <a:p>
            <a:pPr defTabSz="535306" eaLnBrk="1" fontAlgn="auto" hangingPunct="1">
              <a:spcAft>
                <a:spcPts val="0"/>
              </a:spcAft>
              <a:defRPr/>
            </a:pPr>
            <a:r>
              <a:rPr lang="en-US" altLang="ru-RU" sz="3600" b="1" dirty="0">
                <a:solidFill>
                  <a:srgbClr val="FFFF00"/>
                </a:solidFill>
                <a:cs typeface="Times New Roman" panose="02020603050405020304" pitchFamily="18" charset="0"/>
              </a:rPr>
              <a:t>126th session of the Scientific Council</a:t>
            </a:r>
            <a:r>
              <a:rPr lang="en-US" altLang="ru-RU" sz="3840" dirty="0">
                <a:solidFill>
                  <a:srgbClr val="FFFF00"/>
                </a:solidFill>
                <a:cs typeface="Times New Roman" panose="02020603050405020304" pitchFamily="18" charset="0"/>
              </a:rPr>
              <a:t/>
            </a:r>
            <a:br>
              <a:rPr lang="en-US" altLang="ru-RU" sz="3840" dirty="0">
                <a:solidFill>
                  <a:srgbClr val="FFFF00"/>
                </a:solidFill>
                <a:cs typeface="Times New Roman" panose="02020603050405020304" pitchFamily="18" charset="0"/>
              </a:rPr>
            </a:br>
            <a:endParaRPr lang="ru-RU" altLang="ru-RU" sz="2880" b="1" u="sng" dirty="0">
              <a:solidFill>
                <a:srgbClr val="FFFF00"/>
              </a:solidFill>
            </a:endParaRPr>
          </a:p>
        </p:txBody>
      </p:sp>
      <p:sp>
        <p:nvSpPr>
          <p:cNvPr id="19459" name="Rectangle 3"/>
          <p:cNvSpPr>
            <a:spLocks noGrp="1" noChangeArrowheads="1"/>
          </p:cNvSpPr>
          <p:nvPr>
            <p:ph idx="1"/>
          </p:nvPr>
        </p:nvSpPr>
        <p:spPr>
          <a:xfrm>
            <a:off x="626786" y="954248"/>
            <a:ext cx="10938417" cy="4949504"/>
          </a:xfrm>
        </p:spPr>
        <p:txBody>
          <a:bodyPr rtlCol="0">
            <a:normAutofit/>
          </a:bodyPr>
          <a:lstStyle/>
          <a:p>
            <a:pPr marL="0" indent="0" defTabSz="535306" eaLnBrk="1" fontAlgn="auto" hangingPunct="1">
              <a:spcAft>
                <a:spcPts val="1546"/>
              </a:spcAft>
              <a:buFont typeface="Times New Roman" pitchFamily="18" charset="0"/>
              <a:buNone/>
              <a:defRPr/>
            </a:pPr>
            <a:r>
              <a:rPr lang="en-US" altLang="ru-RU" sz="2400" b="1" dirty="0">
                <a:solidFill>
                  <a:srgbClr val="FFC000"/>
                </a:solidFill>
              </a:rPr>
              <a:t>The Working Sub-Groups reports at the 126</a:t>
            </a:r>
            <a:r>
              <a:rPr lang="en-US" altLang="ru-RU" sz="2400" b="1" baseline="30000" dirty="0">
                <a:solidFill>
                  <a:srgbClr val="FFC000"/>
                </a:solidFill>
              </a:rPr>
              <a:t>th</a:t>
            </a:r>
            <a:r>
              <a:rPr lang="en-US" altLang="ru-RU" sz="2400" b="1" dirty="0">
                <a:solidFill>
                  <a:srgbClr val="FFC000"/>
                </a:solidFill>
              </a:rPr>
              <a:t>  session ( 19-20 Sept.,2019) of the JINR Scientific Council on the preparation of the draft Strategic plan for the long-term development of JINR up to 2030.</a:t>
            </a:r>
          </a:p>
          <a:p>
            <a:pPr marL="0" indent="0" algn="just" defTabSz="535306" eaLnBrk="1" fontAlgn="auto" hangingPunct="1">
              <a:spcAft>
                <a:spcPts val="1546"/>
              </a:spcAft>
              <a:buFont typeface="Times New Roman" pitchFamily="18" charset="0"/>
              <a:buNone/>
              <a:defRPr/>
            </a:pPr>
            <a:r>
              <a:rPr lang="en-US" altLang="ru-RU" sz="2000" dirty="0">
                <a:solidFill>
                  <a:schemeClr val="bg1"/>
                </a:solidFill>
              </a:rPr>
              <a:t>The Scientific Council took note of the reports concerning the current preparation of the draft Strategic plan for the long-term development of JINR in its major sections, presented by DLNP Deputy Director </a:t>
            </a:r>
            <a:r>
              <a:rPr lang="en-US" altLang="ru-RU" sz="2000" b="1" dirty="0">
                <a:solidFill>
                  <a:srgbClr val="FFC000"/>
                </a:solidFill>
              </a:rPr>
              <a:t>D. </a:t>
            </a:r>
            <a:r>
              <a:rPr lang="en-US" altLang="ru-RU" sz="2000" b="1" dirty="0" err="1">
                <a:solidFill>
                  <a:srgbClr val="FFC000"/>
                </a:solidFill>
              </a:rPr>
              <a:t>Naumov</a:t>
            </a:r>
            <a:r>
              <a:rPr lang="en-US" altLang="ru-RU" sz="2000" dirty="0">
                <a:solidFill>
                  <a:srgbClr val="FFC000"/>
                </a:solidFill>
              </a:rPr>
              <a:t> </a:t>
            </a:r>
            <a:r>
              <a:rPr lang="en-US" altLang="ru-RU" sz="2000" dirty="0">
                <a:solidFill>
                  <a:schemeClr val="bg1"/>
                </a:solidFill>
              </a:rPr>
              <a:t>(particle physics), VBLHEP Deputy Director </a:t>
            </a:r>
            <a:r>
              <a:rPr lang="en-US" altLang="ru-RU" sz="2000" b="1" dirty="0">
                <a:solidFill>
                  <a:srgbClr val="FFC000"/>
                </a:solidFill>
              </a:rPr>
              <a:t>R. </a:t>
            </a:r>
            <a:r>
              <a:rPr lang="en-US" altLang="ru-RU" sz="2000" b="1" dirty="0" err="1">
                <a:solidFill>
                  <a:srgbClr val="FFC000"/>
                </a:solidFill>
              </a:rPr>
              <a:t>Tsenov</a:t>
            </a:r>
            <a:r>
              <a:rPr lang="en-US" altLang="ru-RU" sz="2000" dirty="0">
                <a:solidFill>
                  <a:srgbClr val="FFC000"/>
                </a:solidFill>
              </a:rPr>
              <a:t> </a:t>
            </a:r>
            <a:r>
              <a:rPr lang="en-US" altLang="ru-RU" sz="2000" dirty="0">
                <a:solidFill>
                  <a:schemeClr val="bg1"/>
                </a:solidFill>
              </a:rPr>
              <a:t>(relativistic heavy-ion physics and spin physics), FLNR Scientific Secretary </a:t>
            </a:r>
            <a:r>
              <a:rPr lang="en-US" altLang="ru-RU" sz="2000" b="1" dirty="0">
                <a:solidFill>
                  <a:srgbClr val="FFC000"/>
                </a:solidFill>
              </a:rPr>
              <a:t>A. </a:t>
            </a:r>
            <a:r>
              <a:rPr lang="en-US" altLang="ru-RU" sz="2000" b="1" dirty="0" err="1">
                <a:solidFill>
                  <a:srgbClr val="FFC000"/>
                </a:solidFill>
              </a:rPr>
              <a:t>Karpov</a:t>
            </a:r>
            <a:r>
              <a:rPr lang="en-US" altLang="ru-RU" sz="2000" dirty="0">
                <a:solidFill>
                  <a:srgbClr val="FFC000"/>
                </a:solidFill>
              </a:rPr>
              <a:t> </a:t>
            </a:r>
            <a:r>
              <a:rPr lang="en-US" altLang="ru-RU" sz="2000" dirty="0">
                <a:solidFill>
                  <a:schemeClr val="bg1"/>
                </a:solidFill>
              </a:rPr>
              <a:t>(nuclear physics at low and intermediate energies), by FLNP Directorate Adviser </a:t>
            </a:r>
            <a:r>
              <a:rPr lang="en-US" altLang="ru-RU" sz="2000" b="1" dirty="0">
                <a:solidFill>
                  <a:srgbClr val="FFC000"/>
                </a:solidFill>
              </a:rPr>
              <a:t>A. </a:t>
            </a:r>
            <a:r>
              <a:rPr lang="en-US" altLang="ru-RU" sz="2000" b="1" dirty="0" err="1">
                <a:solidFill>
                  <a:srgbClr val="FFC000"/>
                </a:solidFill>
              </a:rPr>
              <a:t>Ioffe</a:t>
            </a:r>
            <a:r>
              <a:rPr lang="en-US" altLang="ru-RU" sz="2000" b="1" dirty="0">
                <a:solidFill>
                  <a:srgbClr val="FFC000"/>
                </a:solidFill>
              </a:rPr>
              <a:t> </a:t>
            </a:r>
            <a:r>
              <a:rPr lang="en-US" altLang="ru-RU" sz="2000" dirty="0">
                <a:solidFill>
                  <a:schemeClr val="bg1"/>
                </a:solidFill>
              </a:rPr>
              <a:t>(condensed matter physics and neutron nuclear physics), by LRB Senior Researcher </a:t>
            </a:r>
            <a:r>
              <a:rPr lang="en-US" altLang="ru-RU" sz="2000" b="1" dirty="0">
                <a:solidFill>
                  <a:srgbClr val="FFC000"/>
                </a:solidFill>
              </a:rPr>
              <a:t>E. </a:t>
            </a:r>
            <a:r>
              <a:rPr lang="en-US" altLang="ru-RU" sz="2000" b="1" dirty="0" err="1">
                <a:solidFill>
                  <a:srgbClr val="FFC000"/>
                </a:solidFill>
              </a:rPr>
              <a:t>Nasonova</a:t>
            </a:r>
            <a:r>
              <a:rPr lang="en-US" altLang="ru-RU" sz="2000" dirty="0">
                <a:solidFill>
                  <a:srgbClr val="FFC000"/>
                </a:solidFill>
              </a:rPr>
              <a:t> </a:t>
            </a:r>
            <a:r>
              <a:rPr lang="en-US" altLang="ru-RU" sz="2000" dirty="0">
                <a:solidFill>
                  <a:schemeClr val="bg1"/>
                </a:solidFill>
              </a:rPr>
              <a:t>(radiobiology), and by LIT Researcher </a:t>
            </a:r>
            <a:r>
              <a:rPr lang="en-US" altLang="ru-RU" sz="2000" b="1" dirty="0">
                <a:solidFill>
                  <a:srgbClr val="FFC000"/>
                </a:solidFill>
              </a:rPr>
              <a:t>N. </a:t>
            </a:r>
            <a:r>
              <a:rPr lang="en-US" altLang="ru-RU" sz="2000" b="1" dirty="0" err="1">
                <a:solidFill>
                  <a:srgbClr val="FFC000"/>
                </a:solidFill>
              </a:rPr>
              <a:t>Voytishin</a:t>
            </a:r>
            <a:r>
              <a:rPr lang="en-US" altLang="ru-RU" sz="2000" dirty="0">
                <a:solidFill>
                  <a:srgbClr val="FFC000"/>
                </a:solidFill>
              </a:rPr>
              <a:t> </a:t>
            </a:r>
            <a:r>
              <a:rPr lang="en-US" altLang="ru-RU" sz="2000" dirty="0">
                <a:solidFill>
                  <a:schemeClr val="bg1"/>
                </a:solidFill>
              </a:rPr>
              <a:t>(information technology).</a:t>
            </a:r>
            <a:endParaRPr lang="en-GB" altLang="ru-RU" sz="2000" dirty="0">
              <a:solidFill>
                <a:schemeClr val="bg1"/>
              </a:solidFill>
            </a:endParaRPr>
          </a:p>
        </p:txBody>
      </p:sp>
      <p:pic>
        <p:nvPicPr>
          <p:cNvPr id="7172" name="Рисунок 2"/>
          <p:cNvPicPr>
            <a:picLocks noChangeAspect="1"/>
          </p:cNvPicPr>
          <p:nvPr/>
        </p:nvPicPr>
        <p:blipFill>
          <a:blip r:embed="rId3">
            <a:extLst>
              <a:ext uri="{28A0092B-C50C-407E-A947-70E740481C1C}">
                <a14:useLocalDpi xmlns:a14="http://schemas.microsoft.com/office/drawing/2010/main" val="0"/>
              </a:ext>
            </a:extLst>
          </a:blip>
          <a:srcRect l="19727" r="13068"/>
          <a:stretch>
            <a:fillRect/>
          </a:stretch>
        </p:blipFill>
        <p:spPr bwMode="auto">
          <a:xfrm>
            <a:off x="2639493" y="4724400"/>
            <a:ext cx="1570567" cy="22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3"/>
          <p:cNvPicPr>
            <a:picLocks noChangeAspect="1"/>
          </p:cNvPicPr>
          <p:nvPr/>
        </p:nvPicPr>
        <p:blipFill>
          <a:blip r:embed="rId4">
            <a:extLst>
              <a:ext uri="{28A0092B-C50C-407E-A947-70E740481C1C}">
                <a14:useLocalDpi xmlns:a14="http://schemas.microsoft.com/office/drawing/2010/main" val="0"/>
              </a:ext>
            </a:extLst>
          </a:blip>
          <a:srcRect l="28145" r="4555"/>
          <a:stretch>
            <a:fillRect/>
          </a:stretch>
        </p:blipFill>
        <p:spPr bwMode="auto">
          <a:xfrm>
            <a:off x="4368809" y="4724412"/>
            <a:ext cx="1631951" cy="24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4"/>
          <p:cNvPicPr>
            <a:picLocks noChangeAspect="1"/>
          </p:cNvPicPr>
          <p:nvPr/>
        </p:nvPicPr>
        <p:blipFill>
          <a:blip r:embed="rId5">
            <a:extLst>
              <a:ext uri="{28A0092B-C50C-407E-A947-70E740481C1C}">
                <a14:useLocalDpi xmlns:a14="http://schemas.microsoft.com/office/drawing/2010/main" val="0"/>
              </a:ext>
            </a:extLst>
          </a:blip>
          <a:srcRect l="7971" r="27122"/>
          <a:stretch>
            <a:fillRect/>
          </a:stretch>
        </p:blipFill>
        <p:spPr bwMode="auto">
          <a:xfrm>
            <a:off x="6096009" y="4724413"/>
            <a:ext cx="1631951" cy="226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p:cNvPicPr>
            <a:picLocks noChangeAspect="1"/>
          </p:cNvPicPr>
          <p:nvPr/>
        </p:nvPicPr>
        <p:blipFill>
          <a:blip r:embed="rId6">
            <a:extLst>
              <a:ext uri="{28A0092B-C50C-407E-A947-70E740481C1C}">
                <a14:useLocalDpi xmlns:a14="http://schemas.microsoft.com/office/drawing/2010/main" val="0"/>
              </a:ext>
            </a:extLst>
          </a:blip>
          <a:srcRect l="22523" r="17487"/>
          <a:stretch>
            <a:fillRect/>
          </a:stretch>
        </p:blipFill>
        <p:spPr bwMode="auto">
          <a:xfrm>
            <a:off x="7823200" y="4724399"/>
            <a:ext cx="1729317" cy="246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6"/>
          <p:cNvPicPr>
            <a:picLocks noChangeAspect="1"/>
          </p:cNvPicPr>
          <p:nvPr/>
        </p:nvPicPr>
        <p:blipFill>
          <a:blip r:embed="rId7">
            <a:extLst>
              <a:ext uri="{28A0092B-C50C-407E-A947-70E740481C1C}">
                <a14:useLocalDpi xmlns:a14="http://schemas.microsoft.com/office/drawing/2010/main" val="0"/>
              </a:ext>
            </a:extLst>
          </a:blip>
          <a:srcRect l="11089" r="15775"/>
          <a:stretch>
            <a:fillRect/>
          </a:stretch>
        </p:blipFill>
        <p:spPr bwMode="auto">
          <a:xfrm>
            <a:off x="9647768" y="4724401"/>
            <a:ext cx="1729317" cy="246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Рисунок 7"/>
          <p:cNvPicPr>
            <a:picLocks noChangeAspect="1"/>
          </p:cNvPicPr>
          <p:nvPr/>
        </p:nvPicPr>
        <p:blipFill>
          <a:blip r:embed="rId8">
            <a:extLst>
              <a:ext uri="{28A0092B-C50C-407E-A947-70E740481C1C}">
                <a14:useLocalDpi xmlns:a14="http://schemas.microsoft.com/office/drawing/2010/main" val="0"/>
              </a:ext>
            </a:extLst>
          </a:blip>
          <a:srcRect l="12308"/>
          <a:stretch>
            <a:fillRect/>
          </a:stretch>
        </p:blipFill>
        <p:spPr bwMode="auto">
          <a:xfrm>
            <a:off x="814920" y="4724399"/>
            <a:ext cx="1631949" cy="23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09988CF-AE64-4FA6-84D8-9B9096ADAA97}"/>
              </a:ext>
            </a:extLst>
          </p:cNvPr>
          <p:cNvSpPr>
            <a:spLocks noGrp="1"/>
          </p:cNvSpPr>
          <p:nvPr>
            <p:ph type="title"/>
          </p:nvPr>
        </p:nvSpPr>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Scientific Council 19 -20 September 2019</a:t>
            </a:r>
            <a:br>
              <a:rPr lang="en-US" sz="4000" b="1" dirty="0">
                <a:solidFill>
                  <a:srgbClr val="FF0000"/>
                </a:solidFill>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&lt;</a:t>
            </a:r>
            <a:r>
              <a:rPr lang="en-US" sz="2400" b="1" dirty="0">
                <a:effectLst>
                  <a:outerShdw blurRad="38100" dist="38100" dir="2700000" algn="tl">
                    <a:srgbClr val="000000">
                      <a:alpha val="43137"/>
                    </a:srgbClr>
                  </a:outerShdw>
                </a:effectLst>
              </a:rPr>
              <a:t>resolution&gt;</a:t>
            </a:r>
            <a:endParaRPr lang="ru-RU" sz="4000" b="1" dirty="0">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9C1B1732-880F-4245-9A31-76D207BB23F8}"/>
              </a:ext>
            </a:extLst>
          </p:cNvPr>
          <p:cNvSpPr>
            <a:spLocks noGrp="1"/>
          </p:cNvSpPr>
          <p:nvPr>
            <p:ph idx="1"/>
          </p:nvPr>
        </p:nvSpPr>
        <p:spPr>
          <a:xfrm>
            <a:off x="723900" y="2411111"/>
            <a:ext cx="10515600" cy="2035785"/>
          </a:xfrm>
        </p:spPr>
        <p:txBody>
          <a:bodyPr>
            <a:normAutofit lnSpcReduction="10000"/>
          </a:bodyPr>
          <a:lstStyle/>
          <a:p>
            <a:r>
              <a:rPr lang="en-US" dirty="0"/>
              <a:t>The SC recommends that the international WG ensures preparation of an integrated document based on materials presented by thematic subgroups describing the overall strategy with flagship projects and partnership priorities</a:t>
            </a:r>
            <a:r>
              <a:rPr lang="en-US" dirty="0" smtClean="0"/>
              <a:t>. </a:t>
            </a:r>
          </a:p>
          <a:p>
            <a:r>
              <a:rPr lang="en-US" dirty="0" smtClean="0"/>
              <a:t>Editorial Board has been set up.</a:t>
            </a:r>
            <a:endParaRPr lang="ru-RU" dirty="0"/>
          </a:p>
        </p:txBody>
      </p:sp>
      <p:sp>
        <p:nvSpPr>
          <p:cNvPr id="5" name="TextBox 4">
            <a:extLst>
              <a:ext uri="{FF2B5EF4-FFF2-40B4-BE49-F238E27FC236}">
                <a16:creationId xmlns="" xmlns:a16="http://schemas.microsoft.com/office/drawing/2014/main" id="{8D11AE5E-F9BF-4B2B-BD92-314078244EC3}"/>
              </a:ext>
            </a:extLst>
          </p:cNvPr>
          <p:cNvSpPr txBox="1"/>
          <p:nvPr/>
        </p:nvSpPr>
        <p:spPr>
          <a:xfrm>
            <a:off x="665632" y="4605917"/>
            <a:ext cx="10860741" cy="1384995"/>
          </a:xfrm>
          <a:prstGeom prst="rect">
            <a:avLst/>
          </a:prstGeom>
          <a:noFill/>
        </p:spPr>
        <p:txBody>
          <a:bodyPr wrap="square" rtlCol="0">
            <a:spAutoFit/>
          </a:bodyPr>
          <a:lstStyle/>
          <a:p>
            <a:pPr marL="342900" indent="-342900" algn="just">
              <a:buFont typeface="Arial" panose="020B0604020202020204" pitchFamily="34" charset="0"/>
              <a:buChar char="•"/>
              <a:defRPr/>
            </a:pPr>
            <a:r>
              <a:rPr lang="en-US" sz="2800" dirty="0">
                <a:solidFill>
                  <a:prstClr val="black"/>
                </a:solidFill>
              </a:rPr>
              <a:t>The SC recommends to inform the CPP at its session in November 2019 </a:t>
            </a:r>
          </a:p>
          <a:p>
            <a:pPr algn="just">
              <a:defRPr/>
            </a:pPr>
            <a:r>
              <a:rPr lang="en-US" sz="2800" dirty="0">
                <a:solidFill>
                  <a:prstClr val="black"/>
                </a:solidFill>
              </a:rPr>
              <a:t>     about the progress in preparing the Strategic plan for long-term </a:t>
            </a:r>
          </a:p>
          <a:p>
            <a:pPr algn="just">
              <a:defRPr/>
            </a:pPr>
            <a:r>
              <a:rPr lang="en-US" sz="2800" dirty="0">
                <a:solidFill>
                  <a:prstClr val="black"/>
                </a:solidFill>
              </a:rPr>
              <a:t>     development of JINR.</a:t>
            </a:r>
            <a:endParaRPr lang="ru-RU" sz="2000" dirty="0">
              <a:solidFill>
                <a:prstClr val="black"/>
              </a:solidFill>
            </a:endParaRPr>
          </a:p>
        </p:txBody>
      </p:sp>
    </p:spTree>
    <p:extLst>
      <p:ext uri="{BB962C8B-B14F-4D97-AF65-F5344CB8AC3E}">
        <p14:creationId xmlns:p14="http://schemas.microsoft.com/office/powerpoint/2010/main" val="2935726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60869" y="140340"/>
            <a:ext cx="6004059" cy="577246"/>
          </a:xfrm>
          <a:solidFill>
            <a:srgbClr val="0000FF"/>
          </a:solidFill>
          <a:ln w="57150" cmpd="sng">
            <a:solidFill>
              <a:schemeClr val="accent6"/>
            </a:solidFill>
          </a:ln>
        </p:spPr>
        <p:txBody>
          <a:bodyPr>
            <a:normAutofit fontScale="90000"/>
          </a:bodyPr>
          <a:lstStyle/>
          <a:p>
            <a:pPr>
              <a:lnSpc>
                <a:spcPct val="70000"/>
              </a:lnSpc>
            </a:pPr>
            <a:r>
              <a:rPr lang="en-GB" sz="2800" i="1" dirty="0">
                <a:solidFill>
                  <a:srgbClr val="FFFF00"/>
                </a:solidFill>
              </a:rPr>
              <a:t>Possible Structure of a Laboratory‘s SLRP </a:t>
            </a:r>
          </a:p>
        </p:txBody>
      </p:sp>
      <p:sp>
        <p:nvSpPr>
          <p:cNvPr id="3" name="Inhaltsplatzhalter 2"/>
          <p:cNvSpPr>
            <a:spLocks noGrp="1"/>
          </p:cNvSpPr>
          <p:nvPr>
            <p:ph idx="1"/>
          </p:nvPr>
        </p:nvSpPr>
        <p:spPr>
          <a:xfrm>
            <a:off x="1981200" y="782495"/>
            <a:ext cx="8559800" cy="2062306"/>
          </a:xfrm>
        </p:spPr>
        <p:txBody>
          <a:bodyPr>
            <a:normAutofit/>
          </a:bodyPr>
          <a:lstStyle/>
          <a:p>
            <a:pPr marL="0" indent="0">
              <a:buNone/>
            </a:pPr>
            <a:r>
              <a:rPr lang="en-GB" sz="2400" u="sng" dirty="0">
                <a:latin typeface="Arial"/>
                <a:cs typeface="Arial"/>
              </a:rPr>
              <a:t>A) Executive Summary</a:t>
            </a:r>
            <a:r>
              <a:rPr lang="en-GB" sz="2000" dirty="0">
                <a:latin typeface="Arial"/>
                <a:cs typeface="Arial"/>
              </a:rPr>
              <a:t> </a:t>
            </a:r>
            <a:endParaRPr lang="de-DE" sz="2000" dirty="0">
              <a:latin typeface="Arial"/>
              <a:cs typeface="Arial"/>
            </a:endParaRPr>
          </a:p>
          <a:p>
            <a:pPr marL="0" indent="0">
              <a:buNone/>
            </a:pPr>
            <a:r>
              <a:rPr lang="en-GB" sz="2400" u="sng" dirty="0">
                <a:latin typeface="Arial"/>
                <a:cs typeface="Arial"/>
              </a:rPr>
              <a:t>B) Introduction: What is and has been done in the Laboratory </a:t>
            </a:r>
            <a:r>
              <a:rPr lang="en-GB" sz="2000" dirty="0">
                <a:latin typeface="Arial"/>
                <a:cs typeface="Arial"/>
              </a:rPr>
              <a:t>	</a:t>
            </a:r>
            <a:r>
              <a:rPr lang="en-GB" sz="2400" dirty="0">
                <a:latin typeface="Arial"/>
                <a:cs typeface="Arial"/>
              </a:rPr>
              <a:t>	</a:t>
            </a:r>
            <a:r>
              <a:rPr lang="en-GB" sz="2000" dirty="0">
                <a:latin typeface="Arial"/>
                <a:cs typeface="Arial"/>
              </a:rPr>
              <a:t>a) Past and present Research Projects</a:t>
            </a:r>
            <a:endParaRPr lang="de-DE" sz="2000" dirty="0">
              <a:latin typeface="Arial"/>
              <a:cs typeface="Arial"/>
            </a:endParaRPr>
          </a:p>
          <a:p>
            <a:pPr marL="0" indent="0">
              <a:buNone/>
            </a:pPr>
            <a:r>
              <a:rPr lang="en-GB" sz="2000" dirty="0">
                <a:latin typeface="Arial"/>
                <a:cs typeface="Arial"/>
              </a:rPr>
              <a:t>	       b) National and International networking and </a:t>
            </a:r>
            <a:r>
              <a:rPr lang="x-none" sz="2000" dirty="0">
                <a:latin typeface="Arial"/>
                <a:cs typeface="Arial"/>
              </a:rPr>
              <a:t>context</a:t>
            </a:r>
            <a:endParaRPr lang="de-DE" sz="2000" dirty="0">
              <a:latin typeface="Arial"/>
              <a:cs typeface="Arial"/>
            </a:endParaRPr>
          </a:p>
          <a:p>
            <a:pPr marL="0" indent="0">
              <a:buNone/>
            </a:pPr>
            <a:r>
              <a:rPr lang="en-GB" sz="2000" dirty="0">
                <a:latin typeface="Arial"/>
                <a:cs typeface="Arial"/>
              </a:rPr>
              <a:t>	       c) .. Staff and Equipment today</a:t>
            </a:r>
          </a:p>
        </p:txBody>
      </p:sp>
      <p:sp>
        <p:nvSpPr>
          <p:cNvPr id="4" name="Прямоугольник 3">
            <a:extLst>
              <a:ext uri="{FF2B5EF4-FFF2-40B4-BE49-F238E27FC236}">
                <a16:creationId xmlns="" xmlns:a16="http://schemas.microsoft.com/office/drawing/2014/main" id="{DD028E63-8FBA-4FD3-B7AE-50F8F7971BBE}"/>
              </a:ext>
            </a:extLst>
          </p:cNvPr>
          <p:cNvSpPr/>
          <p:nvPr/>
        </p:nvSpPr>
        <p:spPr>
          <a:xfrm>
            <a:off x="1981200" y="2705149"/>
            <a:ext cx="8890000" cy="16927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Arial"/>
                <a:ea typeface="+mn-ea"/>
                <a:cs typeface="Arial"/>
              </a:rPr>
              <a:t>C) Medium Range </a:t>
            </a:r>
            <a:r>
              <a:rPr kumimoji="0" lang="x-none" sz="2400" b="0" i="0" u="sng" strike="noStrike" kern="1200" cap="none" spc="0" normalizeH="0" baseline="0" noProof="0" dirty="0">
                <a:ln>
                  <a:noFill/>
                </a:ln>
                <a:solidFill>
                  <a:prstClr val="black"/>
                </a:solidFill>
                <a:effectLst/>
                <a:uLnTx/>
                <a:uFillTx/>
                <a:latin typeface="Arial"/>
                <a:ea typeface="+mn-ea"/>
                <a:cs typeface="Arial"/>
              </a:rPr>
              <a:t>Projects</a:t>
            </a:r>
          </a:p>
          <a:p>
            <a:pPr lvl="0" defTabSz="457200">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	a) Project M1 – Motivation, </a:t>
            </a:r>
            <a:r>
              <a:rPr lang="en-GB" sz="2000" dirty="0">
                <a:solidFill>
                  <a:prstClr val="black"/>
                </a:solidFill>
                <a:latin typeface="Arial"/>
                <a:cs typeface="Arial"/>
              </a:rPr>
              <a:t>proposed research, international </a:t>
            </a:r>
            <a:r>
              <a:rPr kumimoji="0" lang="en-GB" sz="2000" b="0" i="0" u="none" strike="noStrike" kern="1200" cap="none" spc="0" normalizeH="0" baseline="0" noProof="0" dirty="0">
                <a:ln>
                  <a:noFill/>
                </a:ln>
                <a:solidFill>
                  <a:prstClr val="black"/>
                </a:solidFill>
                <a:effectLst/>
                <a:uLnTx/>
                <a:uFillTx/>
                <a:latin typeface="Arial"/>
                <a:ea typeface="+mn-ea"/>
                <a:cs typeface="Arial"/>
              </a:rPr>
              <a:t>context , </a:t>
            </a:r>
            <a:r>
              <a:rPr kumimoji="0" lang="en-GB" sz="2000" b="0" i="0" u="none" strike="noStrike" kern="1200" cap="none" spc="0" normalizeH="0" baseline="0" noProof="0" dirty="0" smtClean="0">
                <a:ln>
                  <a:noFill/>
                </a:ln>
                <a:solidFill>
                  <a:prstClr val="black"/>
                </a:solidFill>
                <a:effectLst/>
                <a:uLnTx/>
                <a:uFillTx/>
                <a:latin typeface="Arial"/>
                <a:ea typeface="+mn-ea"/>
                <a:cs typeface="Arial"/>
              </a:rPr>
              <a:t>needed </a:t>
            </a:r>
            <a:r>
              <a:rPr kumimoji="0" lang="en-GB" sz="2000" b="0" i="0" u="none" strike="noStrike" kern="1200" cap="none" spc="0" normalizeH="0" baseline="0" noProof="0" dirty="0">
                <a:ln>
                  <a:noFill/>
                </a:ln>
                <a:solidFill>
                  <a:prstClr val="black"/>
                </a:solidFill>
                <a:effectLst/>
                <a:uLnTx/>
                <a:uFillTx/>
                <a:latin typeface="Arial"/>
                <a:ea typeface="+mn-ea"/>
                <a:cs typeface="Arial"/>
              </a:rPr>
              <a:t>resources (equipment, infrastructure, manpower)</a:t>
            </a:r>
            <a:endParaRPr kumimoji="0" lang="de-DE"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	b) Project M2 </a:t>
            </a:r>
            <a:r>
              <a:rPr kumimoji="0" lang="en-GB" sz="2000" b="0" i="0" u="none" strike="noStrike" kern="1200" cap="none" spc="0" normalizeH="0" baseline="0" noProof="0" dirty="0" smtClean="0">
                <a:ln>
                  <a:noFill/>
                </a:ln>
                <a:solidFill>
                  <a:prstClr val="black"/>
                </a:solidFill>
                <a:effectLst/>
                <a:uLnTx/>
                <a:uFillTx/>
                <a:latin typeface="Arial"/>
                <a:ea typeface="+mn-ea"/>
                <a:cs typeface="Arial"/>
              </a:rPr>
              <a:t>–</a:t>
            </a:r>
            <a:r>
              <a:rPr kumimoji="0" lang="en-GB" sz="2000" b="0" i="0" u="none" strike="noStrike" kern="1200" cap="none" spc="0" normalizeH="0" baseline="0" noProof="0" dirty="0">
                <a:ln>
                  <a:noFill/>
                </a:ln>
                <a:solidFill>
                  <a:prstClr val="black"/>
                </a:solidFill>
                <a:effectLst/>
                <a:uLnTx/>
                <a:uFillTx/>
                <a:latin typeface="Arial"/>
                <a:ea typeface="+mn-ea"/>
                <a:cs typeface="Arial"/>
              </a:rPr>
              <a:t> 	</a:t>
            </a:r>
            <a:r>
              <a:rPr kumimoji="0" lang="en-GB" sz="2000" b="0" i="0" u="none" strike="noStrike" kern="1200" cap="none" spc="0" normalizeH="0" baseline="0" noProof="0" dirty="0" smtClean="0">
                <a:ln>
                  <a:noFill/>
                </a:ln>
                <a:solidFill>
                  <a:prstClr val="black"/>
                </a:solidFill>
                <a:effectLst/>
                <a:uLnTx/>
                <a:uFillTx/>
                <a:latin typeface="Arial"/>
                <a:ea typeface="+mn-ea"/>
                <a:cs typeface="Arial"/>
              </a:rPr>
              <a:t>......................</a:t>
            </a:r>
            <a:endParaRPr kumimoji="0" lang="ru-RU"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dirty="0">
                <a:solidFill>
                  <a:prstClr val="black"/>
                </a:solidFill>
                <a:latin typeface="Arial"/>
                <a:cs typeface="Arial"/>
              </a:rPr>
              <a:t> </a:t>
            </a:r>
            <a:r>
              <a:rPr lang="ru-RU" sz="2000" dirty="0" smtClean="0">
                <a:solidFill>
                  <a:prstClr val="black"/>
                </a:solidFill>
                <a:latin typeface="Arial"/>
                <a:cs typeface="Arial"/>
              </a:rPr>
              <a:t>      </a:t>
            </a:r>
            <a:r>
              <a:rPr kumimoji="0" lang="en-GB" sz="2000" b="0" i="0" u="none" strike="noStrike" kern="1200" cap="none" spc="0" normalizeH="0" baseline="0" noProof="0" dirty="0" smtClean="0">
                <a:ln>
                  <a:noFill/>
                </a:ln>
                <a:solidFill>
                  <a:prstClr val="black"/>
                </a:solidFill>
                <a:effectLst/>
                <a:uLnTx/>
                <a:uFillTx/>
                <a:latin typeface="Arial"/>
                <a:ea typeface="+mn-ea"/>
                <a:cs typeface="Arial"/>
              </a:rPr>
              <a:t>n) Project M</a:t>
            </a:r>
            <a:r>
              <a:rPr lang="de-DE" sz="2000" dirty="0" smtClean="0">
                <a:solidFill>
                  <a:prstClr val="black"/>
                </a:solidFill>
                <a:latin typeface="Arial"/>
                <a:cs typeface="Arial"/>
              </a:rPr>
              <a:t>n </a:t>
            </a:r>
            <a:r>
              <a:rPr kumimoji="0" lang="en-GB" sz="2000" b="0" i="0" u="none" strike="noStrike" kern="1200" cap="none" spc="0" normalizeH="0" baseline="0" noProof="0" dirty="0" smtClean="0">
                <a:ln>
                  <a:noFill/>
                </a:ln>
                <a:solidFill>
                  <a:prstClr val="black"/>
                </a:solidFill>
                <a:effectLst/>
                <a:uLnTx/>
                <a:uFillTx/>
                <a:latin typeface="Arial"/>
                <a:ea typeface="+mn-ea"/>
                <a:cs typeface="Arial"/>
              </a:rPr>
              <a:t>-  ......................</a:t>
            </a:r>
            <a:endParaRPr kumimoji="0" lang="de-DE"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Inhaltsplatzhalter 2">
            <a:extLst>
              <a:ext uri="{FF2B5EF4-FFF2-40B4-BE49-F238E27FC236}">
                <a16:creationId xmlns="" xmlns:a16="http://schemas.microsoft.com/office/drawing/2014/main" id="{64AD81AE-9560-4CA5-86E8-5204F61984B0}"/>
              </a:ext>
            </a:extLst>
          </p:cNvPr>
          <p:cNvSpPr txBox="1">
            <a:spLocks/>
          </p:cNvSpPr>
          <p:nvPr/>
        </p:nvSpPr>
        <p:spPr>
          <a:xfrm>
            <a:off x="2026209" y="4508205"/>
            <a:ext cx="8229600" cy="180940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9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Long Range </a:t>
            </a:r>
            <a:r>
              <a:rPr kumimoji="0" lang="x-none" sz="29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a:t>
            </a:r>
            <a:endParaRPr kumimoji="0" lang="de-DE" sz="29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None/>
              <a:defRPr/>
            </a:pPr>
            <a:r>
              <a:rPr kumimoji="0" lang="en-GB"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Project L1 – Motivation, international </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context, </a:t>
            </a:r>
            <a:r>
              <a:rPr lang="en-GB" sz="2900" dirty="0">
                <a:solidFill>
                  <a:prstClr val="black"/>
                </a:solidFill>
                <a:latin typeface="Arial" panose="020B0604020202020204" pitchFamily="34" charset="0"/>
                <a:cs typeface="Arial" panose="020B0604020202020204" pitchFamily="34" charset="0"/>
              </a:rPr>
              <a:t>proposed research, needed resources (equipment, infrastructure, manpower)</a:t>
            </a:r>
            <a:endParaRPr lang="de-DE" sz="2900"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ndParaRPr>
          </a:p>
          <a:p>
            <a:pPr marL="0" lvl="0" indent="0">
              <a:buNone/>
              <a:defRPr/>
            </a:pPr>
            <a:r>
              <a:rPr lang="en-US" sz="2800" dirty="0">
                <a:solidFill>
                  <a:prstClr val="black"/>
                </a:solidFill>
                <a:latin typeface="Calibri"/>
              </a:rPr>
              <a:t> </a:t>
            </a:r>
            <a:r>
              <a:rPr lang="en-US" sz="2800" dirty="0" smtClean="0">
                <a:solidFill>
                  <a:prstClr val="black"/>
                </a:solidFill>
                <a:latin typeface="Calibri"/>
              </a:rPr>
              <a:t>       </a:t>
            </a:r>
            <a:r>
              <a:rPr lang="en-GB" sz="2800" dirty="0">
                <a:solidFill>
                  <a:prstClr val="black"/>
                </a:solidFill>
                <a:latin typeface="Arial" panose="020B0604020202020204" pitchFamily="34" charset="0"/>
                <a:cs typeface="Arial" panose="020B0604020202020204" pitchFamily="34" charset="0"/>
              </a:rPr>
              <a:t>b</a:t>
            </a:r>
            <a:r>
              <a:rPr lang="en-GB" sz="2800" dirty="0" smtClean="0">
                <a:solidFill>
                  <a:prstClr val="black"/>
                </a:solidFill>
                <a:latin typeface="Arial" panose="020B0604020202020204" pitchFamily="34" charset="0"/>
                <a:cs typeface="Arial" panose="020B0604020202020204" pitchFamily="34" charset="0"/>
              </a:rPr>
              <a:t>) </a:t>
            </a:r>
            <a:r>
              <a:rPr lang="en-GB" sz="2800" dirty="0">
                <a:solidFill>
                  <a:prstClr val="black"/>
                </a:solidFill>
                <a:latin typeface="Arial" panose="020B0604020202020204" pitchFamily="34" charset="0"/>
                <a:cs typeface="Arial" panose="020B0604020202020204" pitchFamily="34" charset="0"/>
              </a:rPr>
              <a:t>Project </a:t>
            </a:r>
            <a:r>
              <a:rPr lang="en-GB" sz="2800" dirty="0" smtClean="0">
                <a:solidFill>
                  <a:prstClr val="black"/>
                </a:solidFill>
                <a:latin typeface="Arial" panose="020B0604020202020204" pitchFamily="34" charset="0"/>
                <a:cs typeface="Arial" panose="020B0604020202020204" pitchFamily="34" charset="0"/>
              </a:rPr>
              <a:t>L2 - .........................</a:t>
            </a:r>
            <a:endParaRPr kumimoji="0" lang="de-DE" sz="2800" b="0" i="0" u="none" strike="noStrike" kern="1200" cap="none" spc="0" normalizeH="0" baseline="0" noProof="0" dirty="0">
              <a:ln>
                <a:noFill/>
              </a:ln>
              <a:solidFill>
                <a:prstClr val="black"/>
              </a:solidFill>
              <a:effectLst/>
              <a:uLnTx/>
              <a:uFillTx/>
              <a:latin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a:t>
            </a: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5A21D53B-573F-4E63-B329-5F075E4AFAD1}"/>
              </a:ext>
            </a:extLst>
          </p:cNvPr>
          <p:cNvSpPr txBox="1"/>
          <p:nvPr/>
        </p:nvSpPr>
        <p:spPr>
          <a:xfrm>
            <a:off x="2026209" y="6317609"/>
            <a:ext cx="7911846" cy="523220"/>
          </a:xfrm>
          <a:prstGeom prst="rect">
            <a:avLst/>
          </a:prstGeom>
          <a:noFill/>
        </p:spPr>
        <p:txBody>
          <a:bodyPr wrap="none" rtlCol="0">
            <a:spAutoFit/>
          </a:bodyPr>
          <a:lstStyle/>
          <a:p>
            <a:r>
              <a:rPr lang="en-US" sz="2800" dirty="0"/>
              <a:t>E)  Summary with </a:t>
            </a:r>
            <a:r>
              <a:rPr lang="en-US" sz="2800" b="1" u="sng" dirty="0"/>
              <a:t>time line </a:t>
            </a:r>
            <a:r>
              <a:rPr lang="en-US" sz="2800" dirty="0"/>
              <a:t>and international context</a:t>
            </a:r>
          </a:p>
        </p:txBody>
      </p:sp>
    </p:spTree>
    <p:extLst>
      <p:ext uri="{BB962C8B-B14F-4D97-AF65-F5344CB8AC3E}">
        <p14:creationId xmlns:p14="http://schemas.microsoft.com/office/powerpoint/2010/main" val="24820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15</a:t>
            </a:fld>
            <a:endParaRPr lang="es-ES" altLang="ru-RU" sz="1400" dirty="0">
              <a:solidFill>
                <a:srgbClr val="000000"/>
              </a:solidFill>
            </a:endParaRPr>
          </a:p>
        </p:txBody>
      </p:sp>
      <p:sp>
        <p:nvSpPr>
          <p:cNvPr id="72708" name="Text Box 7"/>
          <p:cNvSpPr txBox="1">
            <a:spLocks noChangeArrowheads="1"/>
          </p:cNvSpPr>
          <p:nvPr/>
        </p:nvSpPr>
        <p:spPr bwMode="auto">
          <a:xfrm>
            <a:off x="893235" y="20240"/>
            <a:ext cx="1046268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smtClean="0">
                <a:solidFill>
                  <a:srgbClr val="FFFF00"/>
                </a:solidFill>
                <a:cs typeface="Arial" pitchFamily="34" charset="0"/>
              </a:rPr>
              <a:t>Nuclear Physics at Low energies</a:t>
            </a:r>
          </a:p>
          <a:p>
            <a:pPr algn="ctr" fontAlgn="base">
              <a:spcBef>
                <a:spcPct val="0"/>
              </a:spcBef>
              <a:spcAft>
                <a:spcPct val="0"/>
              </a:spcAft>
              <a:buFontTx/>
              <a:buNone/>
            </a:pPr>
            <a:r>
              <a:rPr lang="en-US" altLang="ru-RU" sz="2800" b="1" dirty="0" smtClean="0">
                <a:solidFill>
                  <a:srgbClr val="FFFF00"/>
                </a:solidFill>
                <a:cs typeface="Arial" pitchFamily="34" charset="0"/>
              </a:rPr>
              <a:t> Physics of Supper Heavy Elements</a:t>
            </a:r>
          </a:p>
          <a:p>
            <a:pPr algn="ctr" fontAlgn="base">
              <a:spcBef>
                <a:spcPct val="0"/>
              </a:spcBef>
              <a:spcAft>
                <a:spcPct val="0"/>
              </a:spcAft>
              <a:buFontTx/>
              <a:buNone/>
            </a:pPr>
            <a:r>
              <a:rPr lang="en-US" altLang="ru-RU" sz="2800" b="1" dirty="0" smtClean="0">
                <a:solidFill>
                  <a:srgbClr val="FFFF00"/>
                </a:solidFill>
                <a:cs typeface="Arial" pitchFamily="34" charset="0"/>
              </a:rPr>
              <a:t>Neutron reach </a:t>
            </a:r>
            <a:r>
              <a:rPr lang="en-US" altLang="ru-RU" sz="2800" b="1" dirty="0">
                <a:solidFill>
                  <a:srgbClr val="FFFF00"/>
                </a:solidFill>
                <a:cs typeface="Arial" pitchFamily="34" charset="0"/>
              </a:rPr>
              <a:t>-</a:t>
            </a:r>
            <a:r>
              <a:rPr lang="en-US" altLang="ru-RU" sz="2800" b="1" dirty="0" smtClean="0">
                <a:solidFill>
                  <a:srgbClr val="FFFF00"/>
                </a:solidFill>
                <a:cs typeface="Arial" pitchFamily="34" charset="0"/>
              </a:rPr>
              <a:t> Exotic nuclei</a:t>
            </a:r>
          </a:p>
          <a:p>
            <a:pPr algn="ctr" fontAlgn="base">
              <a:spcBef>
                <a:spcPct val="0"/>
              </a:spcBef>
              <a:spcAft>
                <a:spcPct val="0"/>
              </a:spcAft>
              <a:buNone/>
            </a:pPr>
            <a:r>
              <a:rPr lang="en-US" altLang="ru-RU" sz="2800" b="1" dirty="0">
                <a:solidFill>
                  <a:srgbClr val="FFFF00"/>
                </a:solidFill>
                <a:cs typeface="Arial" pitchFamily="34" charset="0"/>
              </a:rPr>
              <a:t>Nuclear Astrophysics</a:t>
            </a:r>
          </a:p>
          <a:p>
            <a:pPr algn="ctr" fontAlgn="base">
              <a:spcBef>
                <a:spcPct val="0"/>
              </a:spcBef>
              <a:spcAft>
                <a:spcPct val="0"/>
              </a:spcAft>
              <a:buFontTx/>
              <a:buNone/>
            </a:pPr>
            <a:r>
              <a:rPr lang="en-US" altLang="ru-RU" sz="2800" b="1" dirty="0">
                <a:solidFill>
                  <a:srgbClr val="FFFF00"/>
                </a:solidFill>
                <a:cs typeface="Arial" pitchFamily="34" charset="0"/>
              </a:rPr>
              <a:t>N</a:t>
            </a:r>
            <a:r>
              <a:rPr lang="en-US" altLang="ru-RU" sz="2800" b="1" dirty="0" smtClean="0">
                <a:solidFill>
                  <a:srgbClr val="FFFF00"/>
                </a:solidFill>
                <a:cs typeface="Arial" pitchFamily="34" charset="0"/>
              </a:rPr>
              <a:t>uclear chemistry and atomic physics of extreme strong Coulomb fields</a:t>
            </a:r>
          </a:p>
          <a:p>
            <a:pPr algn="ctr" fontAlgn="base">
              <a:spcBef>
                <a:spcPct val="0"/>
              </a:spcBef>
              <a:spcAft>
                <a:spcPct val="0"/>
              </a:spcAft>
              <a:buFontTx/>
              <a:buNone/>
            </a:pPr>
            <a:r>
              <a:rPr lang="en-US" altLang="ru-RU" sz="2400" b="1" dirty="0" err="1" smtClean="0">
                <a:cs typeface="Arial" pitchFamily="34" charset="0"/>
              </a:rPr>
              <a:t>Y.Oganesian</a:t>
            </a:r>
            <a:r>
              <a:rPr lang="en-US" altLang="ru-RU" sz="2400" b="1" dirty="0" smtClean="0">
                <a:cs typeface="Arial" pitchFamily="34" charset="0"/>
              </a:rPr>
              <a:t>, S. </a:t>
            </a:r>
            <a:r>
              <a:rPr lang="en-US" altLang="ru-RU" sz="2400" b="1" dirty="0" err="1" smtClean="0">
                <a:cs typeface="Arial" pitchFamily="34" charset="0"/>
              </a:rPr>
              <a:t>Dmitriev</a:t>
            </a:r>
            <a:r>
              <a:rPr lang="en-US" altLang="ru-RU" sz="2400" b="1" dirty="0" smtClean="0">
                <a:cs typeface="Arial" pitchFamily="34" charset="0"/>
              </a:rPr>
              <a:t>, A. </a:t>
            </a:r>
            <a:r>
              <a:rPr lang="en-US" altLang="ru-RU" sz="2400" b="1" dirty="0" err="1" smtClean="0">
                <a:cs typeface="Arial" pitchFamily="34" charset="0"/>
              </a:rPr>
              <a:t>Karpov</a:t>
            </a:r>
            <a:endParaRPr lang="en-US" altLang="ru-RU" sz="2800" b="1" dirty="0" smtClean="0">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53" y="3111499"/>
            <a:ext cx="6545329" cy="39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686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3340"/>
            <a:ext cx="10515600" cy="541037"/>
          </a:xfrm>
        </p:spPr>
        <p:txBody>
          <a:bodyPr>
            <a:normAutofit/>
          </a:bodyPr>
          <a:lstStyle/>
          <a:p>
            <a:pPr algn="ctr"/>
            <a:r>
              <a:rPr lang="en-US" sz="2400" b="1" dirty="0">
                <a:solidFill>
                  <a:srgbClr val="C00000"/>
                </a:solidFill>
                <a:latin typeface="Arial" panose="020B0604020202020204" pitchFamily="34" charset="0"/>
                <a:ea typeface="+mn-ea"/>
                <a:cs typeface="Arial" panose="020B0604020202020204" pitchFamily="34" charset="0"/>
              </a:rPr>
              <a:t>Sub-group</a:t>
            </a:r>
            <a:endParaRPr lang="ru-RU" sz="2400" dirty="0">
              <a:latin typeface="Arial" panose="020B0604020202020204" pitchFamily="34" charset="0"/>
              <a:cs typeface="Arial" panose="020B0604020202020204" pitchFamily="34" charset="0"/>
            </a:endParaRPr>
          </a:p>
        </p:txBody>
      </p:sp>
      <p:sp>
        <p:nvSpPr>
          <p:cNvPr id="4" name="Прямоугольник 3"/>
          <p:cNvSpPr/>
          <p:nvPr/>
        </p:nvSpPr>
        <p:spPr>
          <a:xfrm>
            <a:off x="1029732" y="742492"/>
            <a:ext cx="10132541" cy="184153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Nuclear physics of low and intermediate energies including atomic physics, nuclear chemistry, and astrophysics</a:t>
            </a:r>
            <a:endPar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Synthesis and properties of superheavy elements</a:t>
            </a:r>
            <a:endPar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Study of exotic nuclei</a:t>
            </a:r>
            <a:endPar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Nuclear reactions induced by heavy ions</a:t>
            </a:r>
            <a:endPar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 name="Таблица 4"/>
          <p:cNvGraphicFramePr>
            <a:graphicFrameLocks noGrp="1"/>
          </p:cNvGraphicFramePr>
          <p:nvPr/>
        </p:nvGraphicFramePr>
        <p:xfrm>
          <a:off x="5471899" y="3164062"/>
          <a:ext cx="6501598" cy="2641473"/>
        </p:xfrm>
        <a:graphic>
          <a:graphicData uri="http://schemas.openxmlformats.org/drawingml/2006/table">
            <a:tbl>
              <a:tblPr firstRow="1" firstCol="1" bandRow="1">
                <a:tableStyleId>{5C22544A-7EE6-4342-B048-85BDC9FD1C3A}</a:tableStyleId>
              </a:tblPr>
              <a:tblGrid>
                <a:gridCol w="635381">
                  <a:extLst>
                    <a:ext uri="{9D8B030D-6E8A-4147-A177-3AD203B41FA5}">
                      <a16:colId xmlns="" xmlns:a16="http://schemas.microsoft.com/office/drawing/2014/main" val="20000"/>
                    </a:ext>
                  </a:extLst>
                </a:gridCol>
                <a:gridCol w="2377972">
                  <a:extLst>
                    <a:ext uri="{9D8B030D-6E8A-4147-A177-3AD203B41FA5}">
                      <a16:colId xmlns="" xmlns:a16="http://schemas.microsoft.com/office/drawing/2014/main" val="20001"/>
                    </a:ext>
                  </a:extLst>
                </a:gridCol>
                <a:gridCol w="3488245">
                  <a:extLst>
                    <a:ext uri="{9D8B030D-6E8A-4147-A177-3AD203B41FA5}">
                      <a16:colId xmlns="" xmlns:a16="http://schemas.microsoft.com/office/drawing/2014/main" val="20002"/>
                    </a:ext>
                  </a:extLst>
                </a:gridCol>
              </a:tblGrid>
              <a:tr h="164117">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Robert </a:t>
                      </a:r>
                      <a:r>
                        <a:rPr lang="en-US" sz="1800" dirty="0" err="1">
                          <a:effectLst/>
                          <a:latin typeface="Arial" panose="020B0604020202020204" pitchFamily="34" charset="0"/>
                          <a:cs typeface="Arial" panose="020B0604020202020204" pitchFamily="34" charset="0"/>
                        </a:rPr>
                        <a:t>Eichler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PSI</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1"/>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Emanuele </a:t>
                      </a:r>
                      <a:r>
                        <a:rPr lang="en-US" sz="1800" dirty="0" err="1">
                          <a:effectLst/>
                          <a:latin typeface="Arial" panose="020B0604020202020204" pitchFamily="34" charset="0"/>
                          <a:cs typeface="Arial" panose="020B0604020202020204" pitchFamily="34" charset="0"/>
                        </a:rPr>
                        <a:t>Vardaci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INFN</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2"/>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Gottfried </a:t>
                      </a:r>
                      <a:r>
                        <a:rPr lang="en-US" sz="1800" dirty="0" err="1">
                          <a:effectLst/>
                          <a:latin typeface="Arial" panose="020B0604020202020204" pitchFamily="34" charset="0"/>
                          <a:cs typeface="Arial" panose="020B0604020202020204" pitchFamily="34" charset="0"/>
                        </a:rPr>
                        <a:t>Münzenberg</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GSI</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3"/>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Ephraim </a:t>
                      </a:r>
                      <a:r>
                        <a:rPr lang="en-US" sz="1800" dirty="0" err="1">
                          <a:effectLst/>
                          <a:latin typeface="Arial" panose="020B0604020202020204" pitchFamily="34" charset="0"/>
                          <a:cs typeface="Arial" panose="020B0604020202020204" pitchFamily="34" charset="0"/>
                        </a:rPr>
                        <a:t>Eliav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School of </a:t>
                      </a:r>
                      <a:r>
                        <a:rPr lang="en-US" sz="1800" dirty="0" err="1">
                          <a:effectLst/>
                          <a:latin typeface="Arial" panose="020B0604020202020204" pitchFamily="34" charset="0"/>
                          <a:cs typeface="Arial" panose="020B0604020202020204" pitchFamily="34" charset="0"/>
                        </a:rPr>
                        <a:t>Chem</a:t>
                      </a:r>
                      <a:r>
                        <a:rPr lang="ru-RU" sz="1800" dirty="0">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Tel Aviv Uni.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4"/>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Mikhail </a:t>
                      </a:r>
                      <a:r>
                        <a:rPr lang="en-US" sz="1800" dirty="0" err="1">
                          <a:effectLst/>
                          <a:latin typeface="Arial" panose="020B0604020202020204" pitchFamily="34" charset="0"/>
                          <a:cs typeface="Arial" panose="020B0604020202020204" pitchFamily="34" charset="0"/>
                        </a:rPr>
                        <a:t>Onegin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NRC KI, Petersburg</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5"/>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James Roberto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ORNL</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6"/>
                  </a:ext>
                </a:extLst>
              </a:tr>
              <a:tr h="24573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Joseph Hamilton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Vanderbilt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7"/>
                  </a:ext>
                </a:extLst>
              </a:tr>
              <a:tr h="222422">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Marek Pfützner</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Warsaw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8"/>
                  </a:ext>
                </a:extLst>
              </a:tr>
            </a:tbl>
          </a:graphicData>
        </a:graphic>
      </p:graphicFrame>
      <p:sp>
        <p:nvSpPr>
          <p:cNvPr id="6" name="Прямоугольник 5"/>
          <p:cNvSpPr/>
          <p:nvPr/>
        </p:nvSpPr>
        <p:spPr>
          <a:xfrm>
            <a:off x="1262068" y="2729714"/>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Local working group</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Таблица 6"/>
          <p:cNvGraphicFramePr>
            <a:graphicFrameLocks noGrp="1"/>
          </p:cNvGraphicFramePr>
          <p:nvPr/>
        </p:nvGraphicFramePr>
        <p:xfrm>
          <a:off x="399541" y="3163998"/>
          <a:ext cx="4431259" cy="3521964"/>
        </p:xfrm>
        <a:graphic>
          <a:graphicData uri="http://schemas.openxmlformats.org/drawingml/2006/table">
            <a:tbl>
              <a:tblPr firstRow="1" firstCol="1" bandRow="1">
                <a:tableStyleId>{5C22544A-7EE6-4342-B048-85BDC9FD1C3A}</a:tableStyleId>
              </a:tblPr>
              <a:tblGrid>
                <a:gridCol w="704647">
                  <a:extLst>
                    <a:ext uri="{9D8B030D-6E8A-4147-A177-3AD203B41FA5}">
                      <a16:colId xmlns="" xmlns:a16="http://schemas.microsoft.com/office/drawing/2014/main" val="20000"/>
                    </a:ext>
                  </a:extLst>
                </a:gridCol>
                <a:gridCol w="2303253">
                  <a:extLst>
                    <a:ext uri="{9D8B030D-6E8A-4147-A177-3AD203B41FA5}">
                      <a16:colId xmlns="" xmlns:a16="http://schemas.microsoft.com/office/drawing/2014/main" val="20001"/>
                    </a:ext>
                  </a:extLst>
                </a:gridCol>
                <a:gridCol w="1423359">
                  <a:extLst>
                    <a:ext uri="{9D8B030D-6E8A-4147-A177-3AD203B41FA5}">
                      <a16:colId xmlns="" xmlns:a16="http://schemas.microsoft.com/office/drawing/2014/main" val="20002"/>
                    </a:ext>
                  </a:extLst>
                </a:gridCol>
              </a:tblGrid>
              <a:tr h="164117">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Alexander Karpov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1"/>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r>
                        <a:rPr lang="en-US" sz="1800" dirty="0">
                          <a:latin typeface="Arial" panose="020B0604020202020204" pitchFamily="34" charset="0"/>
                          <a:cs typeface="Arial" panose="020B0604020202020204" pitchFamily="34" charset="0"/>
                        </a:rPr>
                        <a:t>Sergey </a:t>
                      </a:r>
                      <a:r>
                        <a:rPr lang="en-US" sz="1800" dirty="0" err="1">
                          <a:latin typeface="Arial" panose="020B0604020202020204" pitchFamily="34" charset="0"/>
                          <a:cs typeface="Arial" panose="020B0604020202020204" pitchFamily="34" charset="0"/>
                        </a:rPr>
                        <a:t>Sidorchuk</a:t>
                      </a:r>
                      <a:endParaRPr lang="ru-RU" sz="1800" dirty="0">
                        <a:latin typeface="Arial" panose="020B0604020202020204" pitchFamily="34" charset="0"/>
                        <a:cs typeface="Arial" panose="020B0604020202020204" pitchFamily="34" charset="0"/>
                      </a:endParaRPr>
                    </a:p>
                  </a:txBody>
                  <a:tcPr marL="49187" marR="49187" marT="0" marB="0"/>
                </a:tc>
                <a:tc>
                  <a:txBody>
                    <a:bodyPr/>
                    <a:lstStyle/>
                    <a:p>
                      <a:pPr algn="ct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2"/>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Sergey Dmitriev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3"/>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Utyonkov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4"/>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Alexander </a:t>
                      </a:r>
                      <a:r>
                        <a:rPr lang="en-US" sz="1800" dirty="0" err="1">
                          <a:effectLst/>
                          <a:latin typeface="Arial" panose="020B0604020202020204" pitchFamily="34" charset="0"/>
                          <a:ea typeface="Calibri" panose="020F0502020204030204" pitchFamily="34" charset="0"/>
                          <a:cs typeface="Arial" panose="020B0604020202020204" pitchFamily="34" charset="0"/>
                        </a:rPr>
                        <a:t>Eremin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5"/>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Nikolay </a:t>
                      </a:r>
                      <a:r>
                        <a:rPr lang="en-US" sz="1800" dirty="0" err="1">
                          <a:effectLst/>
                          <a:latin typeface="Arial" panose="020B0604020202020204" pitchFamily="34" charset="0"/>
                          <a:cs typeface="Arial" panose="020B0604020202020204" pitchFamily="34" charset="0"/>
                        </a:rPr>
                        <a:t>Aksenov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6"/>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Alexander Rodin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7"/>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Yuri </a:t>
                      </a:r>
                      <a:r>
                        <a:rPr lang="en-US" sz="1800" dirty="0" err="1">
                          <a:effectLst/>
                          <a:latin typeface="Arial" panose="020B0604020202020204" pitchFamily="34" charset="0"/>
                          <a:ea typeface="Calibri" panose="020F0502020204030204" pitchFamily="34" charset="0"/>
                          <a:cs typeface="Arial" panose="020B0604020202020204" pitchFamily="34" charset="0"/>
                        </a:rPr>
                        <a:t>Penionzhkevich</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8"/>
                  </a:ext>
                </a:extLst>
              </a:tr>
              <a:tr h="22272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Andrey </a:t>
                      </a:r>
                      <a:r>
                        <a:rPr lang="en-US" sz="1800" dirty="0" err="1">
                          <a:effectLst/>
                          <a:latin typeface="Arial" panose="020B0604020202020204" pitchFamily="34" charset="0"/>
                          <a:cs typeface="Arial" panose="020B0604020202020204" pitchFamily="34" charset="0"/>
                        </a:rPr>
                        <a:t>Fomichev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9"/>
                  </a:ext>
                </a:extLst>
              </a:tr>
              <a:tr h="24573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Leonid </a:t>
                      </a:r>
                      <a:r>
                        <a:rPr lang="en-US" sz="1800" dirty="0" err="1">
                          <a:effectLst/>
                          <a:latin typeface="Arial" panose="020B0604020202020204" pitchFamily="34" charset="0"/>
                          <a:cs typeface="Arial" panose="020B0604020202020204" pitchFamily="34" charset="0"/>
                        </a:rPr>
                        <a:t>Grigirenko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0"/>
                  </a:ext>
                </a:extLst>
              </a:tr>
              <a:tr h="238897">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Rachkov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1"/>
                  </a:ext>
                </a:extLst>
              </a:tr>
            </a:tbl>
          </a:graphicData>
        </a:graphic>
      </p:graphicFrame>
      <p:sp>
        <p:nvSpPr>
          <p:cNvPr id="8" name="Прямоугольник 7"/>
          <p:cNvSpPr/>
          <p:nvPr/>
        </p:nvSpPr>
        <p:spPr>
          <a:xfrm>
            <a:off x="7439225" y="2740576"/>
            <a:ext cx="22493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Group of experts</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3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677841" y="4523415"/>
            <a:ext cx="7716443" cy="307777"/>
          </a:xfrm>
          <a:prstGeom prst="rect">
            <a:avLst/>
          </a:prstGeom>
          <a:noFill/>
          <a:ln>
            <a:noFill/>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rPr>
              <a:t>DRIBS-III ACCELERATOR COMPLEX</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2133601" y="1292461"/>
            <a:ext cx="7267771" cy="3186482"/>
          </a:xfrm>
          <a:prstGeom prst="rect">
            <a:avLst/>
          </a:prstGeom>
        </p:spPr>
      </p:pic>
      <p:sp>
        <p:nvSpPr>
          <p:cNvPr id="12" name="Прямоугольник 11"/>
          <p:cNvSpPr/>
          <p:nvPr/>
        </p:nvSpPr>
        <p:spPr>
          <a:xfrm>
            <a:off x="3603835" y="560373"/>
            <a:ext cx="38502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FF3300"/>
              </a:buClr>
              <a:buSzTx/>
              <a:buFontTx/>
              <a:buNone/>
              <a:tabLst/>
              <a:defRPr/>
            </a:pPr>
            <a:r>
              <a:rPr kumimoji="0" lang="en-US" altLang="ru-RU"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FLEROV LABORATORY OF NUCLEAR REACTIONS</a:t>
            </a:r>
          </a:p>
        </p:txBody>
      </p:sp>
      <p:sp>
        <p:nvSpPr>
          <p:cNvPr id="13" name="Text Box 3"/>
          <p:cNvSpPr txBox="1">
            <a:spLocks noChangeArrowheads="1"/>
          </p:cNvSpPr>
          <p:nvPr/>
        </p:nvSpPr>
        <p:spPr bwMode="auto">
          <a:xfrm>
            <a:off x="171468" y="4891485"/>
            <a:ext cx="5832959" cy="1692771"/>
          </a:xfrm>
          <a:prstGeom prst="rect">
            <a:avLst/>
          </a:prstGeom>
          <a:noFill/>
          <a:ln w="9525">
            <a:noFill/>
            <a:miter lim="800000"/>
            <a:headEnd/>
            <a:tailEnd/>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3300"/>
              </a:buClr>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Heavy and superheavy nuclei</a:t>
            </a:r>
          </a:p>
          <a:p>
            <a:pPr marL="342900" marR="0" lvl="0" indent="-342900" algn="l" defTabSz="914400" rtl="0" eaLnBrk="1" fontAlgn="auto" latinLnBrk="0" hangingPunct="1">
              <a:lnSpc>
                <a:spcPct val="100000"/>
              </a:lnSpc>
              <a:spcBef>
                <a:spcPts val="0"/>
              </a:spcBef>
              <a:spcAft>
                <a:spcPts val="0"/>
              </a:spcAft>
              <a:buClr>
                <a:srgbClr val="FF3300"/>
              </a:buClr>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Light exotic nuclei</a:t>
            </a:r>
          </a:p>
          <a:p>
            <a:pPr marL="342900" indent="-342900">
              <a:buClr>
                <a:srgbClr val="FF3300"/>
              </a:buClr>
              <a:buFont typeface="Arial" panose="020B0604020202020204" pitchFamily="34" charset="0"/>
              <a:buChar char="•"/>
              <a:defRPr/>
            </a:pPr>
            <a:r>
              <a:rPr lang="en-US" sz="2800" b="1" dirty="0">
                <a:solidFill>
                  <a:schemeClr val="accent1">
                    <a:lumMod val="50000"/>
                  </a:schemeClr>
                </a:solidFill>
                <a:latin typeface="Arial" panose="020B0604020202020204" pitchFamily="34" charset="0"/>
                <a:cs typeface="Arial" panose="020B0604020202020204" pitchFamily="34" charset="0"/>
              </a:rPr>
              <a:t>Nuclear reaction studies</a:t>
            </a:r>
          </a:p>
          <a:p>
            <a:pPr marL="342900" marR="0" lvl="0" indent="-342900" algn="l" defTabSz="914400" rtl="0" eaLnBrk="1" fontAlgn="auto" latinLnBrk="0" hangingPunct="1">
              <a:lnSpc>
                <a:spcPct val="100000"/>
              </a:lnSpc>
              <a:spcBef>
                <a:spcPts val="0"/>
              </a:spcBef>
              <a:spcAft>
                <a:spcPts val="0"/>
              </a:spcAft>
              <a:buClr>
                <a:srgbClr val="FF33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6" name="Rectangle 2"/>
          <p:cNvSpPr>
            <a:spLocks noChangeArrowheads="1"/>
          </p:cNvSpPr>
          <p:nvPr/>
        </p:nvSpPr>
        <p:spPr bwMode="auto">
          <a:xfrm>
            <a:off x="1488827" y="36498"/>
            <a:ext cx="8080375" cy="523875"/>
          </a:xfrm>
          <a:prstGeom prst="rect">
            <a:avLst/>
          </a:prstGeom>
          <a:noFill/>
          <a:ln w="9525">
            <a:noFill/>
            <a:miter lim="800000"/>
            <a:headEnd/>
            <a:tailEnd/>
          </a:ln>
        </p:spPr>
        <p:txBody>
          <a:bodyPr lIns="36000" rIns="36000"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FLNR’s basic directions of research </a:t>
            </a:r>
            <a:endParaRPr kumimoji="0" lang="ru-RU"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7" name="Text Box 3"/>
          <p:cNvSpPr txBox="1">
            <a:spLocks noChangeArrowheads="1"/>
          </p:cNvSpPr>
          <p:nvPr/>
        </p:nvSpPr>
        <p:spPr bwMode="auto">
          <a:xfrm>
            <a:off x="6004411" y="5037503"/>
            <a:ext cx="6779740" cy="1200329"/>
          </a:xfrm>
          <a:prstGeom prst="rect">
            <a:avLst/>
          </a:prstGeom>
          <a:noFill/>
          <a:ln w="9525">
            <a:noFill/>
            <a:miter lim="800000"/>
            <a:headEnd/>
            <a:tailEnd/>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33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Radiation effects and </a:t>
            </a:r>
            <a:r>
              <a:rPr kumimoji="0" lang="en-US" sz="2400" b="1"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physics</a:t>
            </a:r>
            <a:r>
              <a:rPr kumimoji="0" lang="en-US" sz="2400" b="1" i="0" u="none" strike="noStrike" kern="1200" cap="none" spc="0" normalizeH="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 basics</a:t>
            </a:r>
            <a:endParaRPr kumimoji="0" lang="en-US" sz="2400" b="1"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FF3300"/>
              </a:buClr>
              <a:buSzTx/>
              <a:tabLst/>
              <a:defRPr/>
            </a:pPr>
            <a:r>
              <a:rPr lang="en-US" sz="2400" b="1" dirty="0">
                <a:solidFill>
                  <a:srgbClr val="4472C4">
                    <a:lumMod val="75000"/>
                  </a:srgbClr>
                </a:solidFill>
                <a:latin typeface="Arial" panose="020B0604020202020204" pitchFamily="34" charset="0"/>
                <a:cs typeface="Arial" panose="020B0604020202020204" pitchFamily="34" charset="0"/>
              </a:rPr>
              <a:t> </a:t>
            </a:r>
            <a:r>
              <a:rPr lang="en-US" sz="2400" b="1" dirty="0" smtClean="0">
                <a:solidFill>
                  <a:srgbClr val="4472C4">
                    <a:lumMod val="75000"/>
                  </a:srgb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 of </a:t>
            </a:r>
            <a:r>
              <a:rPr kumimoji="0" 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nanotechnology</a:t>
            </a:r>
          </a:p>
          <a:p>
            <a:pPr marL="342900" marR="0" lvl="0" indent="-342900" algn="l" defTabSz="914400" rtl="0" eaLnBrk="1" fontAlgn="auto" latinLnBrk="0" hangingPunct="1">
              <a:lnSpc>
                <a:spcPct val="100000"/>
              </a:lnSpc>
              <a:spcBef>
                <a:spcPts val="0"/>
              </a:spcBef>
              <a:spcAft>
                <a:spcPts val="0"/>
              </a:spcAft>
              <a:buClr>
                <a:srgbClr val="FF33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Accelerator technologies</a:t>
            </a:r>
            <a:endPar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829" y="133207"/>
            <a:ext cx="1407275" cy="1108952"/>
          </a:xfrm>
          <a:prstGeom prst="rect">
            <a:avLst/>
          </a:prstGeom>
        </p:spPr>
      </p:pic>
    </p:spTree>
    <p:extLst>
      <p:ext uri="{BB962C8B-B14F-4D97-AF65-F5344CB8AC3E}">
        <p14:creationId xmlns:p14="http://schemas.microsoft.com/office/powerpoint/2010/main" val="4015697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4539" y="609220"/>
            <a:ext cx="11697903" cy="2862322"/>
          </a:xfrm>
          <a:prstGeom prst="rect">
            <a:avLst/>
          </a:prstGeom>
        </p:spPr>
        <p:txBody>
          <a:bodyPr wrap="square">
            <a:spAutoFit/>
          </a:bodyPr>
          <a:lstStyle/>
          <a:p>
            <a:pPr marL="342900" indent="-342900" algn="just">
              <a:lnSpc>
                <a:spcPct val="150000"/>
              </a:lnSpc>
              <a:buFont typeface="Wingdings" panose="05000000000000000000" pitchFamily="2" charset="2"/>
              <a:buChar char="Ø"/>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Realization of the experimental program in the area of</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SHE research</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Development of experimental set-ups @ the </a:t>
            </a:r>
            <a:r>
              <a:rPr lang="en-US" sz="20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SHE Factory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2900" lvl="0" indent="-342900"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Construction a specialized radiochemical complex of the 1st class.</a:t>
            </a:r>
          </a:p>
          <a:p>
            <a:pPr marL="342900" indent="-342900" algn="just">
              <a:lnSpc>
                <a:spcPct val="150000"/>
              </a:lnSpc>
              <a:buFont typeface="Wingdings" panose="05000000000000000000" pitchFamily="2" charset="2"/>
              <a:buChar char="Ø"/>
              <a:defRPr/>
            </a:pPr>
            <a:r>
              <a:rPr lang="en-US"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Continuation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of experimental program on light exotic nuclei at the </a:t>
            </a:r>
            <a:r>
              <a:rPr lang="en-US" sz="2000" u="sng" dirty="0">
                <a:solidFill>
                  <a:srgbClr val="002060"/>
                </a:solidFill>
                <a:latin typeface="Arial" panose="020B0604020202020204" pitchFamily="34" charset="0"/>
                <a:ea typeface="Calibri" panose="020F0502020204030204" pitchFamily="34" charset="0"/>
                <a:cs typeface="Arial" panose="020B0604020202020204" pitchFamily="34" charset="0"/>
              </a:rPr>
              <a:t>modernized</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7030A0"/>
                </a:solidFill>
                <a:latin typeface="Arial" panose="020B0604020202020204" pitchFamily="34" charset="0"/>
                <a:ea typeface="Calibri" panose="020F0502020204030204" pitchFamily="34" charset="0"/>
                <a:cs typeface="Arial" panose="020B0604020202020204" pitchFamily="34" charset="0"/>
              </a:rPr>
              <a:t>U-400M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cyclotron with the use of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ACCULINNA-2</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fragment separator.</a:t>
            </a:r>
          </a:p>
          <a:p>
            <a:pPr algn="just">
              <a:lnSpc>
                <a:spcPct val="150000"/>
              </a:lnSpc>
              <a:defRPr/>
            </a:pP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Объект 2"/>
          <p:cNvSpPr>
            <a:spLocks/>
          </p:cNvSpPr>
          <p:nvPr/>
        </p:nvSpPr>
        <p:spPr bwMode="auto">
          <a:xfrm>
            <a:off x="164496" y="32952"/>
            <a:ext cx="1153297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ru-RU" sz="2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Summary for NP </a:t>
            </a:r>
            <a:endParaRPr kumimoji="0" lang="ru-RU" altLang="ru-RU" sz="2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 xmlns:a16="http://schemas.microsoft.com/office/drawing/2014/main" id="{841E36AC-60D5-4F83-ADB8-37FA15C19CE5}"/>
              </a:ext>
            </a:extLst>
          </p:cNvPr>
          <p:cNvSpPr txBox="1"/>
          <p:nvPr/>
        </p:nvSpPr>
        <p:spPr>
          <a:xfrm>
            <a:off x="164506" y="2970458"/>
            <a:ext cx="11561178" cy="1892826"/>
          </a:xfrm>
          <a:prstGeom prst="rect">
            <a:avLst/>
          </a:prstGeom>
          <a:noFill/>
        </p:spPr>
        <p:txBody>
          <a:bodyPr wrap="none" rtlCol="0">
            <a:spAutoFit/>
          </a:bodyPr>
          <a:lstStyle/>
          <a:p>
            <a:pPr marL="342900" lvl="0" indent="-342900" algn="just">
              <a:lnSpc>
                <a:spcPct val="150000"/>
              </a:lnSpc>
              <a:buFont typeface="Wingdings" panose="05000000000000000000" pitchFamily="2" charset="2"/>
              <a:buChar char="Ø"/>
              <a:defRPr/>
            </a:pPr>
            <a:endParaRPr lang="en-US"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Ø"/>
              <a:defRPr/>
            </a:pPr>
            <a:r>
              <a:rPr lang="fr-FR" sz="20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Development</a:t>
            </a:r>
            <a:r>
              <a:rPr lang="fr-FR"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of </a:t>
            </a:r>
            <a:r>
              <a:rPr lang="fr-FR"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ECR ion source </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on 28 GHz for acceleration of ions up to Uranium.</a:t>
            </a:r>
          </a:p>
          <a:p>
            <a:pPr marL="342900" lvl="0" indent="-342900"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Upgrade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U-400</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(U-400R) accelerator, construction of the new experimental hall </a:t>
            </a:r>
          </a:p>
          <a:p>
            <a:pPr lvl="0" algn="just">
              <a:lnSpc>
                <a:spcPct val="150000"/>
              </a:lnSpc>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and equipping it with existing and new set-ups intended mainly for the study of nuclear reactions.</a:t>
            </a:r>
          </a:p>
        </p:txBody>
      </p:sp>
      <p:sp>
        <p:nvSpPr>
          <p:cNvPr id="4" name="TextBox 3">
            <a:extLst>
              <a:ext uri="{FF2B5EF4-FFF2-40B4-BE49-F238E27FC236}">
                <a16:creationId xmlns="" xmlns:a16="http://schemas.microsoft.com/office/drawing/2014/main" id="{CEF8D777-B287-4E2F-B0C7-789D178073F3}"/>
              </a:ext>
            </a:extLst>
          </p:cNvPr>
          <p:cNvSpPr txBox="1"/>
          <p:nvPr/>
        </p:nvSpPr>
        <p:spPr>
          <a:xfrm>
            <a:off x="294404" y="5202965"/>
            <a:ext cx="11499632" cy="1477328"/>
          </a:xfrm>
          <a:prstGeom prst="rect">
            <a:avLst/>
          </a:prstGeom>
          <a:noFill/>
        </p:spPr>
        <p:txBody>
          <a:bodyPr wrap="square" rtlCol="0">
            <a:spAutoFit/>
          </a:bodyPr>
          <a:lstStyle/>
          <a:p>
            <a:pPr marL="342900" lvl="0" indent="-342900"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The total available beam time of three FLNR’s cyclotrons (DC-280, U-400R, and U-400M) is expected to be of about </a:t>
            </a:r>
            <a:r>
              <a:rPr lang="en-US" sz="2000" b="1" dirty="0" smtClean="0">
                <a:solidFill>
                  <a:srgbClr val="7030A0"/>
                </a:solidFill>
                <a:latin typeface="Arial" panose="020B0604020202020204" pitchFamily="34" charset="0"/>
                <a:ea typeface="Calibri" panose="020F0502020204030204" pitchFamily="34" charset="0"/>
                <a:cs typeface="Arial" panose="020B0604020202020204" pitchFamily="34" charset="0"/>
              </a:rPr>
              <a:t>15 </a:t>
            </a:r>
            <a:r>
              <a:rPr lang="en-US" sz="2000" b="1" dirty="0">
                <a:solidFill>
                  <a:srgbClr val="7030A0"/>
                </a:solidFill>
                <a:latin typeface="Arial" panose="020B0604020202020204" pitchFamily="34" charset="0"/>
                <a:ea typeface="Calibri" panose="020F0502020204030204" pitchFamily="34" charset="0"/>
                <a:cs typeface="Arial" panose="020B0604020202020204" pitchFamily="34" charset="0"/>
              </a:rPr>
              <a:t>000 hours annually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This will allow us to formulate a </a:t>
            </a: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user policy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and open the FLNR facilities for external users.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184" y="105316"/>
            <a:ext cx="2688816" cy="198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8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19</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53" y="3111499"/>
            <a:ext cx="6545329" cy="374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712583"/>
            <a:ext cx="8853853" cy="1633397"/>
          </a:xfrm>
          <a:prstGeom prst="rect">
            <a:avLst/>
          </a:prstGeom>
          <a:noFill/>
          <a:ln/>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smtClean="0">
                <a:solidFill>
                  <a:srgbClr val="FFFF00"/>
                </a:solidFill>
              </a:rPr>
              <a:t>Relativistic Heavy Ion and Spin Physics</a:t>
            </a:r>
          </a:p>
          <a:p>
            <a:endParaRPr lang="en-US" sz="3600" b="1" kern="0" dirty="0">
              <a:solidFill>
                <a:srgbClr val="FFFF00"/>
              </a:solidFill>
            </a:endParaRPr>
          </a:p>
          <a:p>
            <a:r>
              <a:rPr lang="en-US" sz="2800" b="1" kern="0" dirty="0" smtClean="0">
                <a:solidFill>
                  <a:schemeClr val="tx1"/>
                </a:solidFill>
              </a:rPr>
              <a:t>V. </a:t>
            </a:r>
            <a:r>
              <a:rPr lang="en-US" sz="2800" b="1" kern="0" dirty="0" err="1" smtClean="0">
                <a:solidFill>
                  <a:schemeClr val="tx1"/>
                </a:solidFill>
              </a:rPr>
              <a:t>Kekelidze</a:t>
            </a:r>
            <a:r>
              <a:rPr lang="en-US" sz="2800" b="1" kern="0" dirty="0" smtClean="0">
                <a:solidFill>
                  <a:schemeClr val="tx1"/>
                </a:solidFill>
              </a:rPr>
              <a:t>, R. </a:t>
            </a:r>
            <a:r>
              <a:rPr lang="en-US" sz="2800" b="1" kern="0" dirty="0" err="1" smtClean="0">
                <a:solidFill>
                  <a:schemeClr val="tx1"/>
                </a:solidFill>
              </a:rPr>
              <a:t>Tsenov</a:t>
            </a:r>
            <a:r>
              <a:rPr lang="en-US" sz="2800" b="1" kern="0" dirty="0" smtClean="0">
                <a:solidFill>
                  <a:schemeClr val="tx1"/>
                </a:solidFill>
              </a:rPr>
              <a:t>, D. </a:t>
            </a:r>
            <a:r>
              <a:rPr lang="en-US" sz="2800" b="1" kern="0" dirty="0" err="1" smtClean="0">
                <a:solidFill>
                  <a:schemeClr val="tx1"/>
                </a:solidFill>
              </a:rPr>
              <a:t>Peshekhonov</a:t>
            </a:r>
            <a:endParaRPr lang="ru-RU" sz="2800" b="1" kern="0" dirty="0">
              <a:solidFill>
                <a:schemeClr val="tx1"/>
              </a:solidFill>
            </a:endParaRPr>
          </a:p>
        </p:txBody>
      </p:sp>
    </p:spTree>
    <p:extLst>
      <p:ext uri="{BB962C8B-B14F-4D97-AF65-F5344CB8AC3E}">
        <p14:creationId xmlns:p14="http://schemas.microsoft.com/office/powerpoint/2010/main" val="3715241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259382" y="83406"/>
            <a:ext cx="11654367" cy="819150"/>
          </a:xfrm>
          <a:solidFill>
            <a:schemeClr val="accent3">
              <a:lumMod val="20000"/>
              <a:lumOff val="80000"/>
            </a:schemeClr>
          </a:solidFill>
          <a:ln>
            <a:solidFill>
              <a:schemeClr val="accent3">
                <a:lumMod val="75000"/>
              </a:schemeClr>
            </a:solidFill>
          </a:ln>
        </p:spPr>
        <p:txBody>
          <a:bodyPr rtlCol="0">
            <a:noAutofit/>
          </a:bodyPr>
          <a:lstStyle/>
          <a:p>
            <a:pPr defTabSz="912261" eaLnBrk="1" fontAlgn="auto" hangingPunct="1">
              <a:spcAft>
                <a:spcPts val="0"/>
              </a:spcAft>
              <a:defRPr/>
            </a:pPr>
            <a:r>
              <a:rPr lang="en-US" sz="2400" b="1" dirty="0">
                <a:latin typeface="Arial" panose="020B0604020202020204" pitchFamily="34" charset="0"/>
                <a:cs typeface="Arial" panose="020B0604020202020204" pitchFamily="34" charset="0"/>
              </a:rPr>
              <a:t>The Long-Range Strategy of JINR </a:t>
            </a:r>
            <a:r>
              <a:rPr lang="en-US" sz="2400" b="1" dirty="0" smtClean="0">
                <a:latin typeface="Arial" panose="020B0604020202020204" pitchFamily="34" charset="0"/>
                <a:cs typeface="Arial" panose="020B0604020202020204" pitchFamily="34" charset="0"/>
              </a:rPr>
              <a:t>development up to 2030 and </a:t>
            </a:r>
            <a:endParaRPr lang="ru-RU" sz="2800" b="1" dirty="0">
              <a:latin typeface="Arial" panose="020B0604020202020204" pitchFamily="34" charset="0"/>
              <a:cs typeface="Arial" panose="020B0604020202020204" pitchFamily="34" charset="0"/>
            </a:endParaRPr>
          </a:p>
        </p:txBody>
      </p:sp>
      <p:sp>
        <p:nvSpPr>
          <p:cNvPr id="3" name="Содержимое 2">
            <a:extLst>
              <a:ext uri="{FF2B5EF4-FFF2-40B4-BE49-F238E27FC236}"/>
            </a:extLst>
          </p:cNvPr>
          <p:cNvSpPr>
            <a:spLocks noGrp="1"/>
          </p:cNvSpPr>
          <p:nvPr>
            <p:ph idx="1"/>
          </p:nvPr>
        </p:nvSpPr>
        <p:spPr>
          <a:xfrm>
            <a:off x="256120" y="998428"/>
            <a:ext cx="11624733" cy="5974866"/>
          </a:xfrm>
          <a:solidFill>
            <a:srgbClr val="FFF2CC"/>
          </a:solidFill>
          <a:ln w="19050">
            <a:solidFill>
              <a:schemeClr val="bg2">
                <a:lumMod val="75000"/>
              </a:schemeClr>
            </a:solidFill>
          </a:ln>
        </p:spPr>
        <p:txBody>
          <a:bodyPr rtlCol="0">
            <a:normAutofit fontScale="32500" lnSpcReduction="20000"/>
          </a:bodyPr>
          <a:lstStyle/>
          <a:p>
            <a:pPr marL="349242" indent="-226478" algn="ctr" defTabSz="912261" eaLnBrk="1" fontAlgn="auto" hangingPunct="1">
              <a:lnSpc>
                <a:spcPct val="120000"/>
              </a:lnSpc>
              <a:spcBef>
                <a:spcPts val="0"/>
              </a:spcBef>
              <a:spcAft>
                <a:spcPts val="0"/>
              </a:spcAft>
              <a:buFont typeface="Arial" pitchFamily="34" charset="0"/>
              <a:buNone/>
              <a:defRPr/>
            </a:pPr>
            <a:r>
              <a:rPr lang="en-US" altLang="ru-RU" sz="6400" b="1" dirty="0" smtClean="0">
                <a:solidFill>
                  <a:srgbClr val="7030A0"/>
                </a:solidFill>
                <a:cs typeface="Calibri" panose="020F0502020204030204" pitchFamily="34" charset="0"/>
                <a:sym typeface="Wingdings" pitchFamily="2" charset="2"/>
              </a:rPr>
              <a:t>                    </a:t>
            </a:r>
          </a:p>
          <a:p>
            <a:pPr marL="349242" indent="-226478" algn="ctr" defTabSz="912261" eaLnBrk="1" fontAlgn="auto" hangingPunct="1">
              <a:lnSpc>
                <a:spcPct val="120000"/>
              </a:lnSpc>
              <a:spcBef>
                <a:spcPts val="0"/>
              </a:spcBef>
              <a:spcAft>
                <a:spcPts val="0"/>
              </a:spcAft>
              <a:buFont typeface="Arial" pitchFamily="34" charset="0"/>
              <a:buNone/>
              <a:defRPr/>
            </a:pPr>
            <a:r>
              <a:rPr lang="en-US" sz="8000" b="1" dirty="0" smtClean="0">
                <a:solidFill>
                  <a:srgbClr val="C00000"/>
                </a:solidFill>
                <a:latin typeface="Arial" pitchFamily="34" charset="0"/>
                <a:cs typeface="Times New Roman" pitchFamily="18" charset="0"/>
              </a:rPr>
              <a:t>The </a:t>
            </a:r>
            <a:r>
              <a:rPr lang="en-US" sz="8000" b="1" dirty="0">
                <a:solidFill>
                  <a:srgbClr val="C00000"/>
                </a:solidFill>
                <a:latin typeface="Arial" pitchFamily="34" charset="0"/>
                <a:cs typeface="Times New Roman" pitchFamily="18" charset="0"/>
              </a:rPr>
              <a:t>SLRP WG membership:</a:t>
            </a:r>
          </a:p>
          <a:p>
            <a:pPr marL="349242" indent="-226478" algn="ctr" defTabSz="912261" eaLnBrk="1" fontAlgn="auto" hangingPunct="1">
              <a:lnSpc>
                <a:spcPts val="4400"/>
              </a:lnSpc>
              <a:spcBef>
                <a:spcPts val="0"/>
              </a:spcBef>
              <a:spcAft>
                <a:spcPts val="0"/>
              </a:spcAft>
              <a:buFont typeface="Arial" pitchFamily="34" charset="0"/>
              <a:buNone/>
              <a:defRPr/>
            </a:pPr>
            <a:r>
              <a:rPr lang="en-US" sz="7200" b="1" i="1" dirty="0">
                <a:latin typeface="Arial" pitchFamily="34" charset="0"/>
                <a:cs typeface="Times New Roman" pitchFamily="18" charset="0"/>
              </a:rPr>
              <a:t>V. </a:t>
            </a:r>
            <a:r>
              <a:rPr lang="en-US" sz="7200" b="1" i="1" dirty="0" err="1">
                <a:latin typeface="Arial" pitchFamily="34" charset="0"/>
                <a:cs typeface="Times New Roman" pitchFamily="18" charset="0"/>
              </a:rPr>
              <a:t>Matveev</a:t>
            </a:r>
            <a:r>
              <a:rPr lang="en-US" sz="7200" b="1" i="1" dirty="0">
                <a:latin typeface="Arial" pitchFamily="34" charset="0"/>
                <a:cs typeface="Times New Roman" pitchFamily="18" charset="0"/>
              </a:rPr>
              <a:t> (chair), B. </a:t>
            </a:r>
            <a:r>
              <a:rPr lang="en-US" sz="7200" b="1" i="1" dirty="0" err="1">
                <a:latin typeface="Arial" pitchFamily="34" charset="0"/>
                <a:cs typeface="Times New Roman" pitchFamily="18" charset="0"/>
              </a:rPr>
              <a:t>Sharkov</a:t>
            </a:r>
            <a:r>
              <a:rPr lang="en-US" sz="7200" b="1" i="1" dirty="0">
                <a:latin typeface="Arial" pitchFamily="34" charset="0"/>
                <a:cs typeface="Times New Roman" pitchFamily="18" charset="0"/>
              </a:rPr>
              <a:t> and N. </a:t>
            </a:r>
            <a:r>
              <a:rPr lang="en-US" sz="7200" b="1" i="1" dirty="0" err="1">
                <a:latin typeface="Arial" pitchFamily="34" charset="0"/>
                <a:cs typeface="Times New Roman" pitchFamily="18" charset="0"/>
              </a:rPr>
              <a:t>Russakovich</a:t>
            </a:r>
            <a:r>
              <a:rPr lang="en-US" sz="7200" b="1" i="1" dirty="0">
                <a:latin typeface="Arial" pitchFamily="34" charset="0"/>
                <a:cs typeface="Times New Roman" pitchFamily="18" charset="0"/>
              </a:rPr>
              <a:t> (vice-chairs),</a:t>
            </a:r>
          </a:p>
          <a:p>
            <a:pPr marL="349242" indent="-226478" algn="ctr" defTabSz="912261" eaLnBrk="1" fontAlgn="auto" hangingPunct="1">
              <a:lnSpc>
                <a:spcPts val="4400"/>
              </a:lnSpc>
              <a:spcBef>
                <a:spcPts val="0"/>
              </a:spcBef>
              <a:spcAft>
                <a:spcPts val="0"/>
              </a:spcAft>
              <a:buFont typeface="Arial" pitchFamily="34" charset="0"/>
              <a:buNone/>
              <a:defRPr/>
            </a:pPr>
            <a:r>
              <a:rPr lang="en-US" sz="7200" b="1" i="1" dirty="0">
                <a:latin typeface="Arial"/>
                <a:ea typeface="Times New Roman"/>
                <a:cs typeface="Times New Roman"/>
              </a:rPr>
              <a:t>V. </a:t>
            </a:r>
            <a:r>
              <a:rPr lang="en-US" sz="7200" b="1" i="1" dirty="0" err="1">
                <a:latin typeface="Arial"/>
                <a:ea typeface="Times New Roman"/>
                <a:cs typeface="Times New Roman"/>
              </a:rPr>
              <a:t>Aksenov</a:t>
            </a:r>
            <a:r>
              <a:rPr lang="en-US" sz="7200" b="1" i="1" dirty="0">
                <a:latin typeface="Arial"/>
                <a:ea typeface="Times New Roman"/>
                <a:cs typeface="Times New Roman"/>
              </a:rPr>
              <a:t>, V. </a:t>
            </a:r>
            <a:r>
              <a:rPr lang="en-US" sz="7200" b="1" i="1" dirty="0" err="1">
                <a:latin typeface="Arial"/>
                <a:ea typeface="Times New Roman"/>
                <a:cs typeface="Times New Roman"/>
              </a:rPr>
              <a:t>Bednyakov</a:t>
            </a:r>
            <a:r>
              <a:rPr lang="en-US" sz="7200" b="1" i="1" dirty="0">
                <a:latin typeface="Arial"/>
                <a:ea typeface="Times New Roman"/>
                <a:cs typeface="Times New Roman"/>
              </a:rPr>
              <a:t>, L. </a:t>
            </a:r>
            <a:r>
              <a:rPr lang="en-US" sz="7200" b="1" i="1" dirty="0" err="1">
                <a:latin typeface="Arial"/>
                <a:ea typeface="Times New Roman"/>
                <a:cs typeface="Times New Roman"/>
              </a:rPr>
              <a:t>Cifarelli</a:t>
            </a:r>
            <a:r>
              <a:rPr lang="en-US" sz="7200" b="1" i="1" dirty="0">
                <a:latin typeface="Arial"/>
                <a:ea typeface="Times New Roman"/>
                <a:cs typeface="Times New Roman"/>
              </a:rPr>
              <a:t>, </a:t>
            </a:r>
            <a:r>
              <a:rPr lang="en-US" sz="7200" b="1" i="1" dirty="0" smtClean="0">
                <a:latin typeface="Arial"/>
                <a:ea typeface="Times New Roman"/>
                <a:cs typeface="Times New Roman"/>
              </a:rPr>
              <a:t>A. </a:t>
            </a:r>
            <a:r>
              <a:rPr lang="en-US" sz="7200" b="1" i="1" dirty="0" err="1">
                <a:latin typeface="Arial"/>
                <a:ea typeface="Times New Roman"/>
                <a:cs typeface="Times New Roman"/>
              </a:rPr>
              <a:t>Dubnickova</a:t>
            </a:r>
            <a:r>
              <a:rPr lang="en-US" sz="7200" b="1" i="1" dirty="0">
                <a:latin typeface="Arial"/>
                <a:ea typeface="Times New Roman"/>
                <a:cs typeface="Times New Roman"/>
              </a:rPr>
              <a:t>, S. Gales, </a:t>
            </a:r>
            <a:r>
              <a:rPr lang="en-US" sz="7200" b="1" i="1" dirty="0" smtClean="0">
                <a:latin typeface="Arial"/>
                <a:ea typeface="Times New Roman"/>
                <a:cs typeface="Times New Roman"/>
              </a:rPr>
              <a:t>H. Gutbrod, </a:t>
            </a:r>
          </a:p>
          <a:p>
            <a:pPr marL="349242" indent="-226478" algn="ctr" defTabSz="912261" eaLnBrk="1" fontAlgn="auto" hangingPunct="1">
              <a:lnSpc>
                <a:spcPts val="4400"/>
              </a:lnSpc>
              <a:spcBef>
                <a:spcPts val="0"/>
              </a:spcBef>
              <a:spcAft>
                <a:spcPts val="0"/>
              </a:spcAft>
              <a:buFont typeface="Arial" pitchFamily="34" charset="0"/>
              <a:buNone/>
              <a:defRPr/>
            </a:pPr>
            <a:r>
              <a:rPr lang="en-US" sz="7200" b="1" i="1" dirty="0" smtClean="0">
                <a:latin typeface="Arial"/>
                <a:ea typeface="Times New Roman"/>
                <a:cs typeface="Times New Roman"/>
              </a:rPr>
              <a:t>M</a:t>
            </a:r>
            <a:r>
              <a:rPr lang="en-US" sz="7200" b="1" i="1" dirty="0">
                <a:latin typeface="Arial"/>
                <a:ea typeface="Times New Roman"/>
                <a:cs typeface="Times New Roman"/>
              </a:rPr>
              <a:t>. </a:t>
            </a:r>
            <a:r>
              <a:rPr lang="en-US" sz="7200" b="1" i="1" dirty="0" err="1" smtClean="0">
                <a:latin typeface="Arial"/>
                <a:ea typeface="Times New Roman"/>
                <a:cs typeface="Times New Roman"/>
              </a:rPr>
              <a:t>Itkis</a:t>
            </a:r>
            <a:r>
              <a:rPr lang="en-US" sz="7200" b="1" i="1" dirty="0" smtClean="0">
                <a:latin typeface="Arial"/>
                <a:ea typeface="Times New Roman"/>
                <a:cs typeface="Times New Roman"/>
              </a:rPr>
              <a:t>, M</a:t>
            </a:r>
            <a:r>
              <a:rPr lang="en-US" sz="7200" b="1" i="1" dirty="0">
                <a:latin typeface="Arial"/>
                <a:ea typeface="Times New Roman"/>
                <a:cs typeface="Times New Roman"/>
              </a:rPr>
              <a:t>. </a:t>
            </a:r>
            <a:r>
              <a:rPr lang="en-US" sz="7200" b="1" i="1" dirty="0" err="1">
                <a:latin typeface="Arial"/>
                <a:ea typeface="Times New Roman"/>
                <a:cs typeface="Times New Roman"/>
              </a:rPr>
              <a:t>Jezabek</a:t>
            </a:r>
            <a:r>
              <a:rPr lang="en-US" sz="7200" b="1" i="1" dirty="0">
                <a:latin typeface="Arial"/>
                <a:ea typeface="Times New Roman"/>
                <a:cs typeface="Times New Roman"/>
              </a:rPr>
              <a:t>, </a:t>
            </a:r>
            <a:r>
              <a:rPr lang="en-US" sz="7200" b="1" i="1" dirty="0" smtClean="0">
                <a:latin typeface="Arial"/>
                <a:ea typeface="Times New Roman"/>
                <a:cs typeface="Times New Roman"/>
              </a:rPr>
              <a:t> R</a:t>
            </a:r>
            <a:r>
              <a:rPr lang="en-US" sz="7200" b="1" i="1" dirty="0">
                <a:latin typeface="Arial"/>
                <a:ea typeface="Times New Roman"/>
                <a:cs typeface="Times New Roman"/>
              </a:rPr>
              <a:t>. </a:t>
            </a:r>
            <a:r>
              <a:rPr lang="en-US" sz="7200" b="1" i="1" dirty="0" err="1">
                <a:latin typeface="Arial"/>
                <a:ea typeface="Times New Roman"/>
                <a:cs typeface="Times New Roman"/>
              </a:rPr>
              <a:t>Jolos</a:t>
            </a:r>
            <a:r>
              <a:rPr lang="en-US" sz="7200" b="1" i="1" dirty="0">
                <a:latin typeface="Arial"/>
                <a:ea typeface="Times New Roman"/>
                <a:cs typeface="Times New Roman"/>
              </a:rPr>
              <a:t>, D. </a:t>
            </a:r>
            <a:r>
              <a:rPr lang="en-US" sz="7200" b="1" i="1" dirty="0" err="1">
                <a:latin typeface="Arial"/>
                <a:ea typeface="Times New Roman"/>
                <a:cs typeface="Times New Roman"/>
              </a:rPr>
              <a:t>Kazakov</a:t>
            </a:r>
            <a:r>
              <a:rPr lang="en-US" sz="7200" b="1" i="1" dirty="0">
                <a:latin typeface="Arial"/>
                <a:ea typeface="Times New Roman"/>
                <a:cs typeface="Times New Roman"/>
              </a:rPr>
              <a:t>,</a:t>
            </a:r>
            <a:r>
              <a:rPr lang="it-IT" sz="7200" b="1" i="1" dirty="0">
                <a:latin typeface="Arial"/>
                <a:ea typeface="Times New Roman"/>
                <a:cs typeface="Times New Roman"/>
              </a:rPr>
              <a:t> </a:t>
            </a:r>
            <a:r>
              <a:rPr lang="en-US" sz="7200" b="1" i="1" dirty="0">
                <a:latin typeface="Arial"/>
                <a:ea typeface="Times New Roman"/>
                <a:cs typeface="Times New Roman"/>
              </a:rPr>
              <a:t>V. </a:t>
            </a:r>
            <a:r>
              <a:rPr lang="en-US" sz="7200" b="1" i="1" dirty="0" err="1">
                <a:latin typeface="Arial"/>
                <a:ea typeface="Times New Roman"/>
                <a:cs typeface="Times New Roman"/>
              </a:rPr>
              <a:t>Kekelidze</a:t>
            </a:r>
            <a:r>
              <a:rPr lang="en-US" sz="7200" b="1" i="1" dirty="0">
                <a:latin typeface="Arial"/>
                <a:ea typeface="Times New Roman"/>
                <a:cs typeface="Times New Roman"/>
              </a:rPr>
              <a:t>, V. </a:t>
            </a:r>
            <a:r>
              <a:rPr lang="en-US" sz="7200" b="1" i="1" dirty="0" err="1">
                <a:latin typeface="Arial"/>
                <a:ea typeface="Times New Roman"/>
                <a:cs typeface="Times New Roman"/>
              </a:rPr>
              <a:t>Korenkov</a:t>
            </a:r>
            <a:r>
              <a:rPr lang="en-US" sz="7200" b="1" i="1" dirty="0" smtClean="0">
                <a:latin typeface="Arial"/>
                <a:ea typeface="Times New Roman"/>
                <a:cs typeface="Times New Roman"/>
              </a:rPr>
              <a:t>, E</a:t>
            </a:r>
            <a:r>
              <a:rPr lang="en-US" sz="7200" b="1" i="1" dirty="0">
                <a:latin typeface="Arial"/>
                <a:ea typeface="Times New Roman"/>
                <a:cs typeface="Times New Roman"/>
              </a:rPr>
              <a:t>. </a:t>
            </a:r>
            <a:r>
              <a:rPr lang="en-US" sz="7200" b="1" i="1" dirty="0" err="1" smtClean="0">
                <a:latin typeface="Arial"/>
                <a:ea typeface="Times New Roman"/>
                <a:cs typeface="Times New Roman"/>
              </a:rPr>
              <a:t>Krasavin</a:t>
            </a:r>
            <a:r>
              <a:rPr lang="en-US" sz="7200" b="1" i="1" dirty="0" smtClean="0">
                <a:latin typeface="Arial"/>
                <a:ea typeface="Times New Roman"/>
                <a:cs typeface="Times New Roman"/>
              </a:rPr>
              <a:t>, R</a:t>
            </a:r>
            <a:r>
              <a:rPr lang="en-US" sz="7200" b="1" i="1" dirty="0">
                <a:latin typeface="Arial"/>
                <a:ea typeface="Times New Roman"/>
                <a:cs typeface="Times New Roman"/>
              </a:rPr>
              <a:t>. </a:t>
            </a:r>
            <a:r>
              <a:rPr lang="en-US" sz="7200" b="1" i="1" dirty="0" err="1">
                <a:latin typeface="Arial"/>
                <a:ea typeface="Times New Roman"/>
                <a:cs typeface="Times New Roman"/>
              </a:rPr>
              <a:t>Lednicky</a:t>
            </a:r>
            <a:r>
              <a:rPr lang="en-US" sz="7200" b="1" i="1" dirty="0">
                <a:latin typeface="Arial"/>
                <a:ea typeface="Times New Roman"/>
                <a:cs typeface="Times New Roman"/>
              </a:rPr>
              <a:t>, </a:t>
            </a:r>
            <a:r>
              <a:rPr lang="it-IT" sz="7200" b="1" i="1" dirty="0">
                <a:latin typeface="Arial"/>
                <a:ea typeface="Times New Roman"/>
                <a:cs typeface="Times New Roman"/>
              </a:rPr>
              <a:t>M. Lewitowicz, D.L. Nagy</a:t>
            </a:r>
            <a:r>
              <a:rPr lang="en-US" sz="7200" b="1" i="1" dirty="0">
                <a:latin typeface="Arial"/>
                <a:ea typeface="Times New Roman"/>
                <a:cs typeface="Times New Roman"/>
              </a:rPr>
              <a:t>, Yu. </a:t>
            </a:r>
            <a:r>
              <a:rPr lang="en-US" sz="7200" b="1" i="1" dirty="0" err="1">
                <a:latin typeface="Arial"/>
                <a:ea typeface="Times New Roman"/>
                <a:cs typeface="Times New Roman"/>
              </a:rPr>
              <a:t>Oganessian</a:t>
            </a:r>
            <a:r>
              <a:rPr lang="en-US" sz="7200" b="1" i="1" dirty="0">
                <a:latin typeface="Arial"/>
                <a:ea typeface="Times New Roman"/>
                <a:cs typeface="Times New Roman"/>
              </a:rPr>
              <a:t>, </a:t>
            </a:r>
            <a:r>
              <a:rPr lang="en-US" sz="7200" b="1" i="1" dirty="0" smtClean="0">
                <a:latin typeface="Arial"/>
                <a:ea typeface="Times New Roman"/>
                <a:cs typeface="Times New Roman"/>
              </a:rPr>
              <a:t>E</a:t>
            </a:r>
            <a:r>
              <a:rPr lang="en-US" sz="7200" b="1" i="1" dirty="0">
                <a:latin typeface="Arial"/>
                <a:ea typeface="Times New Roman"/>
                <a:cs typeface="Times New Roman"/>
              </a:rPr>
              <a:t>. </a:t>
            </a:r>
            <a:r>
              <a:rPr lang="en-US" sz="7200" b="1" i="1" dirty="0" err="1" smtClean="0">
                <a:latin typeface="Arial"/>
                <a:ea typeface="Times New Roman"/>
                <a:cs typeface="Times New Roman"/>
              </a:rPr>
              <a:t>Rabinovici</a:t>
            </a:r>
            <a:r>
              <a:rPr lang="en-US" sz="7200" b="1" i="1" dirty="0" smtClean="0">
                <a:latin typeface="Arial"/>
                <a:ea typeface="Times New Roman"/>
                <a:cs typeface="Times New Roman"/>
              </a:rPr>
              <a:t>,</a:t>
            </a:r>
          </a:p>
          <a:p>
            <a:pPr marL="349242" indent="-226478" algn="ctr" defTabSz="912261" eaLnBrk="1" fontAlgn="auto" hangingPunct="1">
              <a:lnSpc>
                <a:spcPts val="4400"/>
              </a:lnSpc>
              <a:spcBef>
                <a:spcPts val="0"/>
              </a:spcBef>
              <a:spcAft>
                <a:spcPts val="0"/>
              </a:spcAft>
              <a:buFont typeface="Arial" pitchFamily="34" charset="0"/>
              <a:buNone/>
              <a:defRPr/>
            </a:pPr>
            <a:r>
              <a:rPr lang="en-US" sz="7200" b="1" i="1" dirty="0" smtClean="0">
                <a:latin typeface="Arial"/>
                <a:ea typeface="Times New Roman"/>
                <a:cs typeface="Times New Roman"/>
              </a:rPr>
              <a:t>V</a:t>
            </a:r>
            <a:r>
              <a:rPr lang="en-US" sz="7200" b="1" i="1" dirty="0">
                <a:latin typeface="Arial"/>
                <a:ea typeface="Times New Roman"/>
                <a:cs typeface="Times New Roman"/>
              </a:rPr>
              <a:t>. </a:t>
            </a:r>
            <a:r>
              <a:rPr lang="en-US" sz="7200" b="1" i="1" dirty="0" err="1">
                <a:latin typeface="Arial"/>
                <a:ea typeface="Times New Roman"/>
                <a:cs typeface="Times New Roman"/>
              </a:rPr>
              <a:t>Rubakov</a:t>
            </a:r>
            <a:r>
              <a:rPr lang="en-US" sz="7200" b="1" i="1" dirty="0">
                <a:latin typeface="Arial"/>
                <a:ea typeface="Times New Roman"/>
                <a:cs typeface="Times New Roman"/>
              </a:rPr>
              <a:t>, A. Sorin,</a:t>
            </a:r>
            <a:r>
              <a:rPr lang="it-IT" sz="7200" b="1" i="1" dirty="0">
                <a:latin typeface="Arial"/>
                <a:ea typeface="Times New Roman"/>
                <a:cs typeface="Times New Roman"/>
              </a:rPr>
              <a:t> </a:t>
            </a:r>
            <a:r>
              <a:rPr lang="en-US" sz="7200" b="1" i="1" dirty="0">
                <a:latin typeface="Arial"/>
                <a:ea typeface="Times New Roman"/>
                <a:cs typeface="Times New Roman"/>
              </a:rPr>
              <a:t>M. Spiro, H. </a:t>
            </a:r>
            <a:r>
              <a:rPr lang="en-US" sz="7200" b="1" i="1" dirty="0" err="1">
                <a:latin typeface="Arial"/>
                <a:ea typeface="Times New Roman"/>
                <a:cs typeface="Times New Roman"/>
              </a:rPr>
              <a:t>Stoecker</a:t>
            </a:r>
            <a:r>
              <a:rPr lang="en-US" sz="7200" b="1" i="1" dirty="0">
                <a:latin typeface="Arial"/>
                <a:ea typeface="Times New Roman"/>
                <a:cs typeface="Times New Roman"/>
              </a:rPr>
              <a:t>,  G. </a:t>
            </a:r>
            <a:r>
              <a:rPr lang="en-US" sz="7200" b="1" i="1" dirty="0" err="1">
                <a:latin typeface="Arial"/>
                <a:ea typeface="Times New Roman"/>
                <a:cs typeface="Times New Roman"/>
              </a:rPr>
              <a:t>Trubnikov</a:t>
            </a:r>
            <a:r>
              <a:rPr lang="en-US" sz="7200" b="1" i="1" dirty="0">
                <a:latin typeface="Arial"/>
                <a:ea typeface="Times New Roman"/>
                <a:cs typeface="Times New Roman"/>
              </a:rPr>
              <a:t>, </a:t>
            </a:r>
            <a:r>
              <a:rPr lang="en-US" sz="7200" b="1" i="1" dirty="0" smtClean="0">
                <a:latin typeface="Arial"/>
                <a:ea typeface="Times New Roman"/>
                <a:cs typeface="Times New Roman"/>
              </a:rPr>
              <a:t> I</a:t>
            </a:r>
            <a:r>
              <a:rPr lang="en-US" sz="7200" b="1" i="1" dirty="0">
                <a:latin typeface="Arial"/>
                <a:ea typeface="Times New Roman"/>
                <a:cs typeface="Times New Roman"/>
              </a:rPr>
              <a:t>. Tserruya, </a:t>
            </a:r>
            <a:endParaRPr lang="en-US" sz="7200" b="1" i="1" dirty="0" smtClean="0">
              <a:latin typeface="Arial"/>
              <a:ea typeface="Times New Roman"/>
              <a:cs typeface="Times New Roman"/>
            </a:endParaRPr>
          </a:p>
          <a:p>
            <a:pPr marL="349242" indent="-226478" algn="ctr" defTabSz="912261" eaLnBrk="1" fontAlgn="auto" hangingPunct="1">
              <a:lnSpc>
                <a:spcPts val="4400"/>
              </a:lnSpc>
              <a:spcBef>
                <a:spcPts val="0"/>
              </a:spcBef>
              <a:spcAft>
                <a:spcPts val="0"/>
              </a:spcAft>
              <a:buFont typeface="Arial" pitchFamily="34" charset="0"/>
              <a:buNone/>
              <a:defRPr/>
            </a:pPr>
            <a:r>
              <a:rPr lang="en-US" sz="7200" b="1" i="1" dirty="0" smtClean="0">
                <a:latin typeface="Arial"/>
                <a:ea typeface="Times New Roman"/>
                <a:cs typeface="Times New Roman"/>
              </a:rPr>
              <a:t>G</a:t>
            </a:r>
            <a:r>
              <a:rPr lang="en-US" sz="7200" b="1" i="1" dirty="0">
                <a:latin typeface="Arial"/>
                <a:ea typeface="Times New Roman"/>
                <a:cs typeface="Times New Roman"/>
              </a:rPr>
              <a:t>. </a:t>
            </a:r>
            <a:r>
              <a:rPr lang="en-US" sz="7200" b="1" i="1" dirty="0" err="1" smtClean="0">
                <a:latin typeface="Arial"/>
                <a:ea typeface="Times New Roman"/>
                <a:cs typeface="Times New Roman"/>
              </a:rPr>
              <a:t>Zinovjev</a:t>
            </a:r>
            <a:endParaRPr lang="ru-RU" sz="7200" b="1" i="1" dirty="0" smtClean="0">
              <a:latin typeface="Arial"/>
              <a:ea typeface="Times New Roman"/>
              <a:cs typeface="Times New Roman"/>
            </a:endParaRPr>
          </a:p>
          <a:p>
            <a:pPr marL="349242" indent="-226478" algn="ctr" defTabSz="912261" eaLnBrk="1" fontAlgn="auto" hangingPunct="1">
              <a:lnSpc>
                <a:spcPts val="4400"/>
              </a:lnSpc>
              <a:spcBef>
                <a:spcPts val="0"/>
              </a:spcBef>
              <a:spcAft>
                <a:spcPts val="0"/>
              </a:spcAft>
              <a:buFont typeface="Arial" pitchFamily="34" charset="0"/>
              <a:buNone/>
              <a:defRPr/>
            </a:pPr>
            <a:endParaRPr lang="ru-RU" sz="7200" b="1" i="1" dirty="0" smtClean="0">
              <a:latin typeface="Arial"/>
              <a:ea typeface="Times New Roman"/>
              <a:cs typeface="Times New Roman"/>
            </a:endParaRPr>
          </a:p>
          <a:p>
            <a:pPr marL="349242" indent="-226478" algn="ctr" defTabSz="912261" eaLnBrk="1" fontAlgn="auto" hangingPunct="1">
              <a:lnSpc>
                <a:spcPct val="120000"/>
              </a:lnSpc>
              <a:spcBef>
                <a:spcPts val="0"/>
              </a:spcBef>
              <a:spcAft>
                <a:spcPts val="0"/>
              </a:spcAft>
              <a:buNone/>
              <a:defRPr/>
            </a:pPr>
            <a:r>
              <a:rPr lang="en-US" altLang="ru-RU" sz="7200" b="1" dirty="0">
                <a:cs typeface="Calibri" panose="020F0502020204030204" pitchFamily="34" charset="0"/>
                <a:sym typeface="Wingdings" pitchFamily="2" charset="2"/>
              </a:rPr>
              <a:t>The  International Working Sub-Groups where established in 2017                            </a:t>
            </a:r>
          </a:p>
          <a:p>
            <a:pPr marL="349242" indent="-226478" algn="ctr" defTabSz="912261" eaLnBrk="1" fontAlgn="auto" hangingPunct="1">
              <a:lnSpc>
                <a:spcPct val="120000"/>
              </a:lnSpc>
              <a:spcBef>
                <a:spcPts val="0"/>
              </a:spcBef>
              <a:spcAft>
                <a:spcPts val="0"/>
              </a:spcAft>
              <a:buNone/>
              <a:defRPr/>
            </a:pPr>
            <a:r>
              <a:rPr lang="en-US" altLang="ru-RU" sz="7200" b="1" dirty="0">
                <a:cs typeface="Calibri" panose="020F0502020204030204" pitchFamily="34" charset="0"/>
                <a:sym typeface="Wingdings" pitchFamily="2" charset="2"/>
              </a:rPr>
              <a:t>for elaboration of the JINR  Strategic Long Range Plan (SLRP) for the JINR development up to </a:t>
            </a:r>
            <a:r>
              <a:rPr lang="en-US" altLang="ru-RU" sz="7200" b="1" dirty="0" smtClean="0">
                <a:cs typeface="Calibri" panose="020F0502020204030204" pitchFamily="34" charset="0"/>
                <a:sym typeface="Wingdings" pitchFamily="2" charset="2"/>
              </a:rPr>
              <a:t>2030</a:t>
            </a:r>
            <a:r>
              <a:rPr lang="ru-RU" altLang="ru-RU" sz="7200" b="1" dirty="0" smtClean="0">
                <a:cs typeface="Calibri" panose="020F0502020204030204" pitchFamily="34" charset="0"/>
                <a:sym typeface="Wingdings" pitchFamily="2" charset="2"/>
              </a:rPr>
              <a:t>. </a:t>
            </a:r>
            <a:r>
              <a:rPr lang="en-US" altLang="ru-RU" sz="7200" b="1" dirty="0" smtClean="0">
                <a:cs typeface="Calibri" panose="020F0502020204030204" pitchFamily="34" charset="0"/>
                <a:sym typeface="Wingdings" pitchFamily="2" charset="2"/>
              </a:rPr>
              <a:t>SLRP </a:t>
            </a:r>
            <a:r>
              <a:rPr lang="en-US" altLang="ru-RU" sz="7200" b="1" dirty="0">
                <a:cs typeface="Calibri" panose="020F0502020204030204" pitchFamily="34" charset="0"/>
                <a:sym typeface="Wingdings" pitchFamily="2" charset="2"/>
              </a:rPr>
              <a:t>will form the basis of the next  JINR 7-year plan for the period 2024-2030.</a:t>
            </a:r>
          </a:p>
          <a:p>
            <a:pPr marL="349242" indent="-226478" algn="ctr" defTabSz="912261" eaLnBrk="1" fontAlgn="auto" hangingPunct="1">
              <a:lnSpc>
                <a:spcPts val="4400"/>
              </a:lnSpc>
              <a:spcBef>
                <a:spcPts val="0"/>
              </a:spcBef>
              <a:spcAft>
                <a:spcPts val="0"/>
              </a:spcAft>
              <a:buFont typeface="Arial" pitchFamily="34" charset="0"/>
              <a:buNone/>
              <a:defRPr/>
            </a:pPr>
            <a:endParaRPr lang="de-DE" sz="7200" b="1" i="1" dirty="0"/>
          </a:p>
          <a:p>
            <a:pPr marL="349242" indent="-226478" algn="ctr" defTabSz="912261" eaLnBrk="1" fontAlgn="auto" hangingPunct="1">
              <a:lnSpc>
                <a:spcPts val="4400"/>
              </a:lnSpc>
              <a:spcBef>
                <a:spcPts val="0"/>
              </a:spcBef>
              <a:spcAft>
                <a:spcPts val="0"/>
              </a:spcAft>
              <a:buFont typeface="Arial" pitchFamily="34" charset="0"/>
              <a:buNone/>
              <a:defRPr/>
            </a:pPr>
            <a:endParaRPr lang="en-US" altLang="ru-RU" sz="2667" b="1" dirty="0">
              <a:effectLst>
                <a:outerShdw blurRad="38100" dist="38100" dir="2700000" algn="tl">
                  <a:srgbClr val="000000">
                    <a:alpha val="43137"/>
                  </a:srgbClr>
                </a:outerShdw>
              </a:effectLst>
              <a:cs typeface="Calibri" panose="020F0502020204030204" pitchFamily="34" charset="0"/>
              <a:sym typeface="Wingdings" pitchFamily="2" charset="2"/>
            </a:endParaRPr>
          </a:p>
        </p:txBody>
      </p:sp>
      <p:sp>
        <p:nvSpPr>
          <p:cNvPr id="4" name="Pfeil nach rechts 3"/>
          <p:cNvSpPr/>
          <p:nvPr/>
        </p:nvSpPr>
        <p:spPr>
          <a:xfrm>
            <a:off x="10726309" y="393789"/>
            <a:ext cx="978408" cy="29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540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1" y="116697"/>
            <a:ext cx="7746836" cy="1089851"/>
          </a:xfrm>
          <a:solidFill>
            <a:schemeClr val="bg2">
              <a:lumMod val="40000"/>
              <a:lumOff val="60000"/>
              <a:alpha val="86000"/>
            </a:schemeClr>
          </a:solidFill>
        </p:spPr>
        <p:txBody>
          <a:bodyPr>
            <a:noAutofit/>
          </a:bodyPr>
          <a:lstStyle/>
          <a:p>
            <a:r>
              <a:rPr lang="en-GB" b="1" dirty="0">
                <a:solidFill>
                  <a:srgbClr val="7030A0"/>
                </a:solidFill>
                <a:latin typeface="Arial"/>
                <a:ea typeface="MS Mincho"/>
              </a:rPr>
              <a:t>Relativistic Heavy-Ion and Spin Physics </a:t>
            </a:r>
            <a:endParaRPr lang="en-US" b="1" dirty="0">
              <a:solidFill>
                <a:srgbClr val="7030A0"/>
              </a:solidFill>
            </a:endParaRPr>
          </a:p>
        </p:txBody>
      </p:sp>
      <p:sp>
        <p:nvSpPr>
          <p:cNvPr id="3" name="Content Placeholder 2"/>
          <p:cNvSpPr>
            <a:spLocks noGrp="1"/>
          </p:cNvSpPr>
          <p:nvPr>
            <p:ph idx="1"/>
          </p:nvPr>
        </p:nvSpPr>
        <p:spPr>
          <a:xfrm>
            <a:off x="2063552" y="1453643"/>
            <a:ext cx="8135939" cy="5432256"/>
          </a:xfrm>
        </p:spPr>
        <p:txBody>
          <a:bodyPr/>
          <a:lstStyle/>
          <a:p>
            <a:r>
              <a:rPr lang="en-US" sz="2000" dirty="0"/>
              <a:t>Alessandro </a:t>
            </a:r>
            <a:r>
              <a:rPr lang="en-US" sz="2000" dirty="0" err="1"/>
              <a:t>Bachetta</a:t>
            </a:r>
            <a:r>
              <a:rPr lang="en-US" sz="2000" dirty="0"/>
              <a:t> (</a:t>
            </a:r>
            <a:r>
              <a:rPr lang="en-US" sz="2000" dirty="0" err="1"/>
              <a:t>Uni</a:t>
            </a:r>
            <a:r>
              <a:rPr lang="en-US" sz="2000" dirty="0"/>
              <a:t> </a:t>
            </a:r>
            <a:r>
              <a:rPr lang="en-US" sz="2000" dirty="0" err="1"/>
              <a:t>Padova</a:t>
            </a:r>
            <a:r>
              <a:rPr lang="en-US" sz="2000" dirty="0"/>
              <a:t>)</a:t>
            </a:r>
          </a:p>
          <a:p>
            <a:r>
              <a:rPr lang="en-US" sz="2000" dirty="0"/>
              <a:t>Alexander </a:t>
            </a:r>
            <a:r>
              <a:rPr lang="en-US" sz="2000" dirty="0" err="1"/>
              <a:t>Kovalenko</a:t>
            </a:r>
            <a:r>
              <a:rPr lang="en-US" sz="2000" dirty="0"/>
              <a:t> (LHEP JINR) </a:t>
            </a:r>
          </a:p>
          <a:p>
            <a:r>
              <a:rPr lang="en-US" sz="2000" dirty="0"/>
              <a:t>Alexander </a:t>
            </a:r>
            <a:r>
              <a:rPr lang="en-US" sz="2000" dirty="0" err="1"/>
              <a:t>Sorin</a:t>
            </a:r>
            <a:r>
              <a:rPr lang="en-US" sz="2000" dirty="0"/>
              <a:t> (JINR)</a:t>
            </a:r>
          </a:p>
          <a:p>
            <a:r>
              <a:rPr lang="en-US" sz="2000" dirty="0"/>
              <a:t>Gennady </a:t>
            </a:r>
            <a:r>
              <a:rPr lang="en-US" sz="2000" dirty="0" err="1"/>
              <a:t>Zinovjev</a:t>
            </a:r>
            <a:r>
              <a:rPr lang="en-US" sz="2000" dirty="0"/>
              <a:t> (LTP JINR)</a:t>
            </a:r>
          </a:p>
          <a:p>
            <a:r>
              <a:rPr lang="en-US" sz="2000" dirty="0"/>
              <a:t>Horst </a:t>
            </a:r>
            <a:r>
              <a:rPr lang="en-US" sz="2000" dirty="0" err="1"/>
              <a:t>Stoecker</a:t>
            </a:r>
            <a:r>
              <a:rPr lang="en-US" sz="2000" dirty="0"/>
              <a:t> (GSI)</a:t>
            </a:r>
          </a:p>
          <a:p>
            <a:r>
              <a:rPr lang="en-US" sz="2000" dirty="0" err="1"/>
              <a:t>Itzhak</a:t>
            </a:r>
            <a:r>
              <a:rPr lang="en-US" sz="2000" dirty="0"/>
              <a:t> </a:t>
            </a:r>
            <a:r>
              <a:rPr lang="en-US" sz="2000" dirty="0" err="1"/>
              <a:t>Tserruya</a:t>
            </a:r>
            <a:r>
              <a:rPr lang="en-US" sz="2000" dirty="0"/>
              <a:t> (Weizmann Inst.) </a:t>
            </a:r>
          </a:p>
          <a:p>
            <a:r>
              <a:rPr lang="en-US" sz="2000" dirty="0"/>
              <a:t>Luisa </a:t>
            </a:r>
            <a:r>
              <a:rPr lang="en-US" sz="2000" dirty="0" err="1"/>
              <a:t>Cifarelli</a:t>
            </a:r>
            <a:r>
              <a:rPr lang="en-US" sz="2000" dirty="0"/>
              <a:t> (INFN Bologna)</a:t>
            </a:r>
          </a:p>
          <a:p>
            <a:r>
              <a:rPr lang="en-US" sz="2000" dirty="0"/>
              <a:t>Oleg </a:t>
            </a:r>
            <a:r>
              <a:rPr lang="en-US" sz="2000" dirty="0" err="1"/>
              <a:t>Teryaev</a:t>
            </a:r>
            <a:r>
              <a:rPr lang="en-US" sz="2000" dirty="0"/>
              <a:t> (LHEP JINR) </a:t>
            </a:r>
          </a:p>
          <a:p>
            <a:r>
              <a:rPr lang="en-US" sz="2000" dirty="0"/>
              <a:t>Richard </a:t>
            </a:r>
            <a:r>
              <a:rPr lang="en-US" sz="2000" dirty="0" err="1"/>
              <a:t>Lednicky</a:t>
            </a:r>
            <a:r>
              <a:rPr lang="en-US" sz="2000" dirty="0"/>
              <a:t> (JINR)</a:t>
            </a:r>
          </a:p>
          <a:p>
            <a:r>
              <a:rPr lang="en-US" sz="2000" dirty="0"/>
              <a:t>Roumen Tsenov (LHEP JINR) – local coordinator</a:t>
            </a:r>
          </a:p>
          <a:p>
            <a:r>
              <a:rPr lang="en-US" sz="2000" dirty="0"/>
              <a:t>Sergey </a:t>
            </a:r>
            <a:r>
              <a:rPr lang="en-US" sz="2000" dirty="0" err="1"/>
              <a:t>Shmatov</a:t>
            </a:r>
            <a:r>
              <a:rPr lang="en-US" sz="2000" dirty="0"/>
              <a:t> (LHEP JINR)</a:t>
            </a:r>
          </a:p>
          <a:p>
            <a:r>
              <a:rPr lang="en-US" sz="2000" dirty="0"/>
              <a:t>Vladimir </a:t>
            </a:r>
            <a:r>
              <a:rPr lang="en-US" sz="2000" dirty="0" err="1"/>
              <a:t>Kekelidze</a:t>
            </a:r>
            <a:r>
              <a:rPr lang="en-US" sz="2000" dirty="0"/>
              <a:t> (LHEP JINR) - chairman</a:t>
            </a:r>
          </a:p>
          <a:p>
            <a:endParaRPr lang="en-US" sz="2000" dirty="0"/>
          </a:p>
        </p:txBody>
      </p:sp>
    </p:spTree>
    <p:extLst>
      <p:ext uri="{BB962C8B-B14F-4D97-AF65-F5344CB8AC3E}">
        <p14:creationId xmlns:p14="http://schemas.microsoft.com/office/powerpoint/2010/main" val="283135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12" y="309838"/>
            <a:ext cx="5908576" cy="556434"/>
          </a:xfrm>
          <a:solidFill>
            <a:schemeClr val="bg2">
              <a:lumMod val="40000"/>
              <a:lumOff val="60000"/>
              <a:alpha val="86000"/>
            </a:schemeClr>
          </a:solidFill>
        </p:spPr>
        <p:txBody>
          <a:bodyPr/>
          <a:lstStyle/>
          <a:p>
            <a:r>
              <a:rPr lang="en-US" b="1" dirty="0" smtClean="0"/>
              <a:t>Summary  </a:t>
            </a:r>
            <a:endParaRPr lang="en-US" b="1" dirty="0"/>
          </a:p>
        </p:txBody>
      </p:sp>
      <p:sp>
        <p:nvSpPr>
          <p:cNvPr id="6" name="Content Placeholder 2"/>
          <p:cNvSpPr txBox="1">
            <a:spLocks/>
          </p:cNvSpPr>
          <p:nvPr/>
        </p:nvSpPr>
        <p:spPr bwMode="auto">
          <a:xfrm>
            <a:off x="1930041" y="1299723"/>
            <a:ext cx="8202543"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ctr">
              <a:buNone/>
            </a:pPr>
            <a:r>
              <a:rPr lang="en-US" sz="2800" b="1" kern="0" dirty="0">
                <a:latin typeface="Arial Unicode MS"/>
              </a:rPr>
              <a:t>First priority in the next decade is the realization of the NICA scientific program</a:t>
            </a:r>
            <a:r>
              <a:rPr lang="en-US" sz="2800" kern="0" dirty="0">
                <a:latin typeface="Arial Unicode MS"/>
              </a:rPr>
              <a:t> </a:t>
            </a:r>
            <a:endParaRPr lang="en-US" sz="2800" b="1" kern="0" dirty="0">
              <a:latin typeface="Arial Unicode M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041" y="2329069"/>
            <a:ext cx="7917375" cy="436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665" y="2455312"/>
            <a:ext cx="174307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96" y="6191178"/>
            <a:ext cx="10564813" cy="1011237"/>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41842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arn(inVertical)">
                                      <p:cBhvr>
                                        <p:cTn id="13" dur="500"/>
                                        <p:tgtEl>
                                          <p:spTgt spid="1027"/>
                                        </p:tgtEl>
                                      </p:cBhvr>
                                    </p:animEffect>
                                  </p:childTnLst>
                                </p:cTn>
                              </p:par>
                            </p:childTnLst>
                          </p:cTn>
                        </p:par>
                        <p:par>
                          <p:cTn id="14" fill="hold">
                            <p:stCondLst>
                              <p:cond delay="1500"/>
                            </p:stCondLst>
                            <p:childTnLst>
                              <p:par>
                                <p:cTn id="15" presetID="2" presetClass="entr" presetSubtype="4" fill="hold" nodeType="afterEffect">
                                  <p:stCondLst>
                                    <p:cond delay="100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12" y="309838"/>
            <a:ext cx="5908576" cy="556434"/>
          </a:xfrm>
          <a:solidFill>
            <a:schemeClr val="bg2">
              <a:lumMod val="40000"/>
              <a:lumOff val="60000"/>
              <a:alpha val="86000"/>
            </a:schemeClr>
          </a:solidFill>
        </p:spPr>
        <p:txBody>
          <a:bodyPr/>
          <a:lstStyle/>
          <a:p>
            <a:r>
              <a:rPr lang="en-US" b="1" dirty="0" smtClean="0"/>
              <a:t>Summary  </a:t>
            </a:r>
            <a:endParaRPr lang="en-US" b="1" dirty="0"/>
          </a:p>
        </p:txBody>
      </p:sp>
      <p:sp>
        <p:nvSpPr>
          <p:cNvPr id="4" name="TextBox 3"/>
          <p:cNvSpPr txBox="1"/>
          <p:nvPr/>
        </p:nvSpPr>
        <p:spPr>
          <a:xfrm>
            <a:off x="2406860" y="6013753"/>
            <a:ext cx="7248905" cy="546625"/>
          </a:xfrm>
          <a:prstGeom prst="rect">
            <a:avLst/>
          </a:prstGeom>
          <a:noFill/>
          <a:ln w="19050">
            <a:solidFill>
              <a:schemeClr val="accent6"/>
            </a:solidFill>
          </a:ln>
        </p:spPr>
        <p:txBody>
          <a:bodyPr wrap="square" rtlCol="0">
            <a:spAutoFit/>
          </a:bodyPr>
          <a:lstStyle/>
          <a:p>
            <a:pPr defTabSz="457200" eaLnBrk="0" fontAlgn="base" hangingPunct="0">
              <a:lnSpc>
                <a:spcPct val="123000"/>
              </a:lnSpc>
              <a:spcBef>
                <a:spcPct val="0"/>
              </a:spcBef>
              <a:spcAft>
                <a:spcPct val="0"/>
              </a:spcAft>
              <a:buClr>
                <a:srgbClr val="000000"/>
              </a:buClr>
              <a:buSzPct val="100000"/>
            </a:pPr>
            <a:r>
              <a:rPr lang="en-US" sz="2000" dirty="0">
                <a:solidFill>
                  <a:srgbClr val="000000"/>
                </a:solidFill>
                <a:latin typeface="Times New Roman" pitchFamily="18" charset="0"/>
              </a:rPr>
              <a:t>Available at: </a:t>
            </a:r>
            <a:r>
              <a:rPr lang="en-US" sz="2000" i="1" dirty="0">
                <a:solidFill>
                  <a:srgbClr val="000000"/>
                </a:solidFill>
                <a:latin typeface="Times New Roman" pitchFamily="18" charset="0"/>
                <a:hlinkClick r:id="rId2"/>
              </a:rPr>
              <a:t>https://indico.jinr.ru/conferenceDisplay.py?confId=296</a:t>
            </a:r>
            <a:r>
              <a:rPr lang="en-US" sz="2400" i="1" dirty="0">
                <a:solidFill>
                  <a:srgbClr val="000000"/>
                </a:solidFill>
                <a:latin typeface="Times New Roman" pitchFamily="18" charset="0"/>
              </a:rPr>
              <a:t>, </a:t>
            </a:r>
            <a:endParaRPr lang="en-US" sz="3200" i="1" dirty="0">
              <a:solidFill>
                <a:srgbClr val="000000"/>
              </a:solidFill>
            </a:endParaRPr>
          </a:p>
        </p:txBody>
      </p:sp>
      <p:sp>
        <p:nvSpPr>
          <p:cNvPr id="6" name="Content Placeholder 2"/>
          <p:cNvSpPr txBox="1">
            <a:spLocks/>
          </p:cNvSpPr>
          <p:nvPr/>
        </p:nvSpPr>
        <p:spPr bwMode="auto">
          <a:xfrm>
            <a:off x="1930041" y="1299708"/>
            <a:ext cx="8202543" cy="3991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a:buFont typeface="Wingdings" panose="05000000000000000000" pitchFamily="2" charset="2"/>
              <a:buChar char="Ø"/>
            </a:pPr>
            <a:r>
              <a:rPr lang="en-US" sz="2800" b="1" kern="0" dirty="0"/>
              <a:t>First priority in the next decade is the realization of the NICA scientific program</a:t>
            </a:r>
            <a:r>
              <a:rPr lang="en-US" sz="2800" kern="0" dirty="0"/>
              <a:t> </a:t>
            </a:r>
            <a:r>
              <a:rPr lang="en-US" sz="2800" b="1" kern="0" dirty="0"/>
              <a:t>based on:</a:t>
            </a:r>
          </a:p>
          <a:p>
            <a:pPr>
              <a:buFont typeface="Wingdings" panose="05000000000000000000" pitchFamily="2" charset="2"/>
              <a:buChar char="Ø"/>
            </a:pPr>
            <a:endParaRPr lang="en-US" sz="2400" kern="0" dirty="0"/>
          </a:p>
          <a:p>
            <a:pPr marL="857250" lvl="1" indent="-457200">
              <a:buFont typeface="Wingdings" panose="05000000000000000000" pitchFamily="2" charset="2"/>
              <a:buChar char="§"/>
            </a:pPr>
            <a:r>
              <a:rPr lang="en-US" sz="2400" b="1" kern="0" dirty="0"/>
              <a:t>Heavy ion (up to Au</a:t>
            </a:r>
            <a:r>
              <a:rPr lang="en-US" sz="2400" b="1" kern="0" baseline="30000" dirty="0"/>
              <a:t>+79</a:t>
            </a:r>
            <a:r>
              <a:rPr lang="en-US" sz="2400" b="1" kern="0" dirty="0"/>
              <a:t>) collisions at center-of-mass energy in the </a:t>
            </a:r>
            <a:r>
              <a:rPr lang="en-US" sz="2400" b="1" kern="0" dirty="0" smtClean="0"/>
              <a:t>range  2  </a:t>
            </a:r>
            <a:r>
              <a:rPr lang="en-US" sz="2400" b="1" kern="0" dirty="0"/>
              <a:t>– 11  </a:t>
            </a:r>
            <a:r>
              <a:rPr lang="en-US" sz="2400" b="1" kern="0" dirty="0" err="1"/>
              <a:t>AGeV</a:t>
            </a:r>
            <a:r>
              <a:rPr lang="en-US" sz="2400" b="1" kern="0" dirty="0" smtClean="0"/>
              <a:t>;</a:t>
            </a:r>
          </a:p>
          <a:p>
            <a:pPr marL="400050" lvl="1" indent="0">
              <a:buFont typeface="Helvetica" pitchFamily="34" charset="0"/>
              <a:buNone/>
            </a:pPr>
            <a:endParaRPr lang="en-US" sz="2400" b="1" kern="0" dirty="0"/>
          </a:p>
          <a:p>
            <a:pPr marL="857250" lvl="1" indent="-457200">
              <a:buFont typeface="Wingdings" panose="05000000000000000000" pitchFamily="2" charset="2"/>
              <a:buChar char="§"/>
            </a:pPr>
            <a:r>
              <a:rPr lang="en-US" sz="2400" b="1" kern="0" dirty="0"/>
              <a:t>Collisions of transversely and longitudinally polarized protons and deuterons at center-of-mass energy up to 27 GeV</a:t>
            </a:r>
          </a:p>
        </p:txBody>
      </p:sp>
    </p:spTree>
    <p:extLst>
      <p:ext uri="{BB962C8B-B14F-4D97-AF65-F5344CB8AC3E}">
        <p14:creationId xmlns:p14="http://schemas.microsoft.com/office/powerpoint/2010/main" val="12167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9700" y="168667"/>
            <a:ext cx="6411913" cy="486928"/>
          </a:xfrm>
          <a:solidFill>
            <a:schemeClr val="bg2">
              <a:lumMod val="40000"/>
              <a:lumOff val="60000"/>
              <a:alpha val="86000"/>
            </a:schemeClr>
          </a:solidFill>
        </p:spPr>
        <p:txBody>
          <a:bodyPr/>
          <a:lstStyle/>
          <a:p>
            <a:r>
              <a:rPr lang="en-US" sz="2800" b="1" dirty="0" smtClean="0"/>
              <a:t>+ Involvement </a:t>
            </a:r>
            <a:r>
              <a:rPr lang="en-US" sz="2800" b="1" dirty="0"/>
              <a:t>in external experiments</a:t>
            </a:r>
          </a:p>
        </p:txBody>
      </p:sp>
      <p:sp>
        <p:nvSpPr>
          <p:cNvPr id="5" name="Content Placeholder 2"/>
          <p:cNvSpPr txBox="1">
            <a:spLocks/>
          </p:cNvSpPr>
          <p:nvPr/>
        </p:nvSpPr>
        <p:spPr>
          <a:xfrm>
            <a:off x="1923535" y="836712"/>
            <a:ext cx="8136136" cy="2305814"/>
          </a:xfrm>
          <a:prstGeom prst="rect">
            <a:avLst/>
          </a:prstGeom>
          <a:ln w="28575">
            <a:solidFill>
              <a:srgbClr val="0070C0"/>
            </a:solidFill>
          </a:ln>
        </p:spPr>
        <p:txBody>
          <a:bodyPr lIns="144000" tIns="72000" rIns="144000" bIns="72000"/>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Traditionally, the HEP scientific program of JINR includes participation in experiments at accelerator centers around the world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CERN, BNL, DESY, </a:t>
            </a:r>
            <a:r>
              <a:rPr lang="en-US" sz="1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FAIR/GSI</a:t>
            </a:r>
            <a:r>
              <a:rPr lang="en-US" sz="1800" dirty="0">
                <a:latin typeface="Arial" panose="020B0604020202020204" pitchFamily="34" charset="0"/>
                <a:ea typeface="Calibri" panose="020F0502020204030204" pitchFamily="34" charset="0"/>
                <a:cs typeface="Arial" panose="020B0604020202020204" pitchFamily="34" charset="0"/>
              </a:rPr>
              <a:t>) that provide unique conditions to perform studies in the fields of high-energy heavy-ion physics and spin physics. </a:t>
            </a:r>
            <a:r>
              <a:rPr lang="en-US" sz="1800" b="1" dirty="0" smtClean="0">
                <a:solidFill>
                  <a:srgbClr val="CC3300"/>
                </a:solidFill>
                <a:latin typeface="Arial" panose="020B0604020202020204" pitchFamily="34" charset="0"/>
                <a:ea typeface="Calibri" panose="020F0502020204030204" pitchFamily="34" charset="0"/>
                <a:cs typeface="Arial" panose="020B0604020202020204" pitchFamily="34" charset="0"/>
              </a:rPr>
              <a:t>The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key factor here is a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mutual benefit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from the exchange of new scientific information and know-how</a:t>
            </a:r>
            <a:r>
              <a:rPr lang="en-US" sz="1800" dirty="0">
                <a:latin typeface="Arial" panose="020B0604020202020204" pitchFamily="34" charset="0"/>
                <a:ea typeface="Calibri" panose="020F0502020204030204" pitchFamily="34" charset="0"/>
                <a:cs typeface="Arial" panose="020B0604020202020204" pitchFamily="34" charset="0"/>
              </a:rPr>
              <a:t>. JINR participation will depend on the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discovery potential</a:t>
            </a:r>
            <a:r>
              <a:rPr lang="en-US" sz="1800"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of the experiments and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leading role </a:t>
            </a:r>
            <a:r>
              <a:rPr lang="en-US" sz="1800" dirty="0">
                <a:latin typeface="Arial" panose="020B0604020202020204" pitchFamily="34" charset="0"/>
                <a:ea typeface="Calibri" panose="020F0502020204030204" pitchFamily="34" charset="0"/>
                <a:cs typeface="Arial" panose="020B0604020202020204" pitchFamily="34" charset="0"/>
              </a:rPr>
              <a:t>in them of the  JINR researchers </a:t>
            </a:r>
          </a:p>
        </p:txBody>
      </p:sp>
      <p:sp>
        <p:nvSpPr>
          <p:cNvPr id="6" name="Content Placeholder 2"/>
          <p:cNvSpPr txBox="1">
            <a:spLocks/>
          </p:cNvSpPr>
          <p:nvPr/>
        </p:nvSpPr>
        <p:spPr>
          <a:xfrm>
            <a:off x="1913883" y="5341790"/>
            <a:ext cx="8136136" cy="1152128"/>
          </a:xfrm>
          <a:prstGeom prst="rect">
            <a:avLst/>
          </a:prstGeom>
          <a:ln w="28575">
            <a:solidFill>
              <a:srgbClr val="0070C0"/>
            </a:solidFill>
          </a:ln>
        </p:spPr>
        <p:txBody>
          <a:bodyPr lIns="144000" tIns="72000" rIns="144000" bIns="72000"/>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ctr">
              <a:spcAft>
                <a:spcPts val="600"/>
              </a:spcAft>
              <a:buNone/>
            </a:pPr>
            <a:r>
              <a:rPr lang="en-US" sz="2000" b="1" dirty="0">
                <a:latin typeface="Arial" panose="020B0604020202020204" pitchFamily="34" charset="0"/>
                <a:ea typeface="Calibri" panose="020F0502020204030204" pitchFamily="34" charset="0"/>
                <a:cs typeface="Arial" panose="020B0604020202020204" pitchFamily="34" charset="0"/>
              </a:rPr>
              <a:t>The JINR strategy for cooperative research at other accelerator centers should be linked closely to the </a:t>
            </a:r>
            <a:r>
              <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rPr>
              <a:t>updated European Strategy for Particle Physics</a:t>
            </a:r>
            <a:r>
              <a:rPr lang="en-US" sz="2000" b="1" dirty="0">
                <a:latin typeface="Arial" panose="020B0604020202020204" pitchFamily="34" charset="0"/>
                <a:ea typeface="Calibri" panose="020F0502020204030204" pitchFamily="34" charset="0"/>
                <a:cs typeface="Arial" panose="020B0604020202020204" pitchFamily="34" charset="0"/>
              </a:rPr>
              <a:t>, expected to be available in 2020.</a:t>
            </a:r>
            <a:endPar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endParaRPr>
          </a:p>
        </p:txBody>
      </p:sp>
      <p:sp>
        <p:nvSpPr>
          <p:cNvPr id="7" name="Content Placeholder 2"/>
          <p:cNvSpPr txBox="1">
            <a:spLocks/>
          </p:cNvSpPr>
          <p:nvPr/>
        </p:nvSpPr>
        <p:spPr>
          <a:xfrm>
            <a:off x="1913883" y="3270050"/>
            <a:ext cx="8136136" cy="2016224"/>
          </a:xfrm>
          <a:prstGeom prst="rect">
            <a:avLst/>
          </a:prstGeom>
          <a:ln w="28575">
            <a:solidFill>
              <a:srgbClr val="0070C0"/>
            </a:solidFill>
          </a:ln>
        </p:spPr>
        <p:txBody>
          <a:bodyPr lIns="144000" tIns="72000" rIns="144000" bIns="72000"/>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The continuing participation in the experiments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NA61 and COMPASS at SPS, ALICE at LHC and STAR at RHIC</a:t>
            </a:r>
            <a:r>
              <a:rPr lang="en-US" sz="1800" dirty="0">
                <a:latin typeface="Arial" panose="020B0604020202020204" pitchFamily="34" charset="0"/>
                <a:ea typeface="Calibri" panose="020F0502020204030204" pitchFamily="34" charset="0"/>
                <a:cs typeface="Arial" panose="020B0604020202020204" pitchFamily="34" charset="0"/>
              </a:rPr>
              <a:t> is of invaluable importance for preparation and realization of the physics program at the NICA complex.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Strategically important is the JINR participation in experiments at future electron-ion collider (EIC) facility to be built in US and in fixed-target experiments at FAIR-GSI.</a:t>
            </a:r>
          </a:p>
        </p:txBody>
      </p:sp>
    </p:spTree>
    <p:extLst>
      <p:ext uri="{BB962C8B-B14F-4D97-AF65-F5344CB8AC3E}">
        <p14:creationId xmlns:p14="http://schemas.microsoft.com/office/powerpoint/2010/main" val="24481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24</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53" y="3111499"/>
            <a:ext cx="6545329" cy="374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870510" y="765210"/>
            <a:ext cx="8853853" cy="1571842"/>
          </a:xfrm>
          <a:prstGeom prst="rect">
            <a:avLst/>
          </a:prstGeom>
          <a:noFill/>
          <a:ln/>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smtClean="0">
                <a:solidFill>
                  <a:srgbClr val="FFFF00"/>
                </a:solidFill>
              </a:rPr>
              <a:t>Particle Physics and Astrophysics</a:t>
            </a:r>
          </a:p>
          <a:p>
            <a:endParaRPr lang="en-US" sz="3600" b="1" kern="0" dirty="0">
              <a:solidFill>
                <a:srgbClr val="FFFF00"/>
              </a:solidFill>
            </a:endParaRPr>
          </a:p>
          <a:p>
            <a:r>
              <a:rPr lang="en-US" sz="2400" b="1" kern="0" dirty="0" smtClean="0">
                <a:solidFill>
                  <a:schemeClr val="tx1"/>
                </a:solidFill>
              </a:rPr>
              <a:t>V. </a:t>
            </a:r>
            <a:r>
              <a:rPr lang="en-US" sz="2400" b="1" kern="0" dirty="0" err="1" smtClean="0">
                <a:solidFill>
                  <a:schemeClr val="tx1"/>
                </a:solidFill>
              </a:rPr>
              <a:t>Bednyakov</a:t>
            </a:r>
            <a:r>
              <a:rPr lang="en-US" sz="2400" b="1" kern="0" dirty="0" smtClean="0">
                <a:solidFill>
                  <a:schemeClr val="tx1"/>
                </a:solidFill>
              </a:rPr>
              <a:t>, N. </a:t>
            </a:r>
            <a:r>
              <a:rPr lang="en-US" sz="2400" b="1" kern="0" dirty="0" err="1" smtClean="0">
                <a:solidFill>
                  <a:schemeClr val="tx1"/>
                </a:solidFill>
              </a:rPr>
              <a:t>Rusakovitch</a:t>
            </a:r>
            <a:r>
              <a:rPr lang="en-US" sz="2400" b="1" kern="0" dirty="0" smtClean="0">
                <a:solidFill>
                  <a:schemeClr val="tx1"/>
                </a:solidFill>
              </a:rPr>
              <a:t>, D. </a:t>
            </a:r>
            <a:r>
              <a:rPr lang="en-US" sz="2400" b="1" kern="0" dirty="0" err="1" smtClean="0">
                <a:solidFill>
                  <a:schemeClr val="tx1"/>
                </a:solidFill>
              </a:rPr>
              <a:t>Naumov</a:t>
            </a:r>
            <a:endParaRPr lang="ru-RU" sz="2400" b="1" kern="0" dirty="0">
              <a:solidFill>
                <a:schemeClr val="tx1"/>
              </a:solidFill>
            </a:endParaRPr>
          </a:p>
        </p:txBody>
      </p:sp>
    </p:spTree>
    <p:extLst>
      <p:ext uri="{BB962C8B-B14F-4D97-AF65-F5344CB8AC3E}">
        <p14:creationId xmlns:p14="http://schemas.microsoft.com/office/powerpoint/2010/main" val="4278849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8EB4E3"/>
        </a:solidFill>
        <a:effectLst/>
      </p:bgPr>
    </p:bg>
    <p:spTree>
      <p:nvGrpSpPr>
        <p:cNvPr id="1" name=""/>
        <p:cNvGrpSpPr/>
        <p:nvPr/>
      </p:nvGrpSpPr>
      <p:grpSpPr>
        <a:xfrm>
          <a:off x="0" y="0"/>
          <a:ext cx="0" cy="0"/>
          <a:chOff x="0" y="0"/>
          <a:chExt cx="0" cy="0"/>
        </a:xfrm>
      </p:grpSpPr>
      <p:cxnSp>
        <p:nvCxnSpPr>
          <p:cNvPr id="2" name="Прямая соединительная линия 1">
            <a:extLst>
              <a:ext uri="{FF2B5EF4-FFF2-40B4-BE49-F238E27FC236}"/>
            </a:extLst>
          </p:cNvPr>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extLst>
          </p:cNvPr>
          <p:cNvCxnSpPr/>
          <p:nvPr/>
        </p:nvCxnSpPr>
        <p:spPr>
          <a:xfrm flipV="1">
            <a:off x="7253817" y="4970514"/>
            <a:ext cx="1126067" cy="9525"/>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extLst>
          </p:cNvPr>
          <p:cNvSpPr txBox="1"/>
          <p:nvPr/>
        </p:nvSpPr>
        <p:spPr>
          <a:xfrm>
            <a:off x="2717834" y="4292600"/>
            <a:ext cx="184731" cy="300082"/>
          </a:xfrm>
          <a:prstGeom prst="rect">
            <a:avLst/>
          </a:prstGeom>
          <a:noFill/>
        </p:spPr>
        <p:txBody>
          <a:bodyPr wrap="none">
            <a:spAutoFit/>
          </a:bodyPr>
          <a:lstStyle/>
          <a:p>
            <a:pPr>
              <a:defRPr/>
            </a:pPr>
            <a:endParaRPr lang="ru-RU" sz="1350" b="1" dirty="0">
              <a:ln>
                <a:solidFill>
                  <a:prstClr val="white"/>
                </a:solidFill>
              </a:ln>
              <a:solidFill>
                <a:prstClr val="black"/>
              </a:solidFill>
              <a:effectLst>
                <a:outerShdw blurRad="38100" dist="38100" dir="2700000" algn="tl">
                  <a:srgbClr val="000000">
                    <a:alpha val="43137"/>
                  </a:srgbClr>
                </a:outerShdw>
              </a:effectLst>
              <a:cs typeface="Arial" panose="020B0604020202020204" pitchFamily="34" charset="0"/>
            </a:endParaRPr>
          </a:p>
        </p:txBody>
      </p:sp>
      <p:sp>
        <p:nvSpPr>
          <p:cNvPr id="63" name="TextBox 62">
            <a:extLst>
              <a:ext uri="{FF2B5EF4-FFF2-40B4-BE49-F238E27FC236}"/>
            </a:extLst>
          </p:cNvPr>
          <p:cNvSpPr txBox="1"/>
          <p:nvPr/>
        </p:nvSpPr>
        <p:spPr>
          <a:xfrm>
            <a:off x="220167" y="1282744"/>
            <a:ext cx="4288367" cy="4243469"/>
          </a:xfrm>
          <a:prstGeom prst="rect">
            <a:avLst/>
          </a:prstGeom>
          <a:solidFill>
            <a:schemeClr val="bg1">
              <a:alpha val="44000"/>
            </a:schemeClr>
          </a:solidFill>
        </p:spPr>
        <p:txBody>
          <a:bodyPr>
            <a:spAutoFit/>
          </a:bodyPr>
          <a:lstStyle/>
          <a:p>
            <a:pPr>
              <a:defRPr/>
            </a:pPr>
            <a:r>
              <a:rPr lang="en-US" sz="2700" b="1" dirty="0">
                <a:solidFill>
                  <a:prstClr val="black"/>
                </a:solidFill>
                <a:effectLst>
                  <a:outerShdw blurRad="38100" dist="38100" dir="2700000" algn="tl">
                    <a:srgbClr val="000000">
                      <a:alpha val="43137"/>
                    </a:srgbClr>
                  </a:outerShdw>
                </a:effectLst>
                <a:cs typeface="Arial" panose="020B0604020202020204" pitchFamily="34" charset="0"/>
              </a:rPr>
              <a:t>BAIKAL-GVD-1</a:t>
            </a:r>
          </a:p>
          <a:p>
            <a:pPr algn="just">
              <a:defRPr/>
            </a:pPr>
            <a:r>
              <a:rPr lang="en-US" sz="2000" b="1" dirty="0">
                <a:solidFill>
                  <a:prstClr val="black"/>
                </a:solidFill>
                <a:latin typeface="Arial" pitchFamily="34" charset="0"/>
                <a:cs typeface="Arial" panose="020B0604020202020204" pitchFamily="34" charset="0"/>
              </a:rPr>
              <a:t>2304 light sensors </a:t>
            </a:r>
          </a:p>
          <a:p>
            <a:pPr algn="just">
              <a:defRPr/>
            </a:pPr>
            <a:r>
              <a:rPr lang="en-US" sz="2000" b="1" dirty="0">
                <a:solidFill>
                  <a:prstClr val="black"/>
                </a:solidFill>
                <a:latin typeface="Arial" pitchFamily="34" charset="0"/>
                <a:cs typeface="Arial" panose="020B0604020202020204" pitchFamily="34" charset="0"/>
              </a:rPr>
              <a:t>combined in 8 clusters</a:t>
            </a:r>
          </a:p>
          <a:p>
            <a:pPr algn="just">
              <a:defRPr/>
            </a:pPr>
            <a:r>
              <a:rPr lang="en-US" sz="2000" b="1" dirty="0">
                <a:solidFill>
                  <a:prstClr val="black"/>
                </a:solidFill>
                <a:latin typeface="Arial" pitchFamily="34" charset="0"/>
                <a:cs typeface="Arial" panose="020B0604020202020204" pitchFamily="34" charset="0"/>
              </a:rPr>
              <a:t>of vertical strings at</a:t>
            </a:r>
          </a:p>
          <a:p>
            <a:pPr algn="just">
              <a:defRPr/>
            </a:pPr>
            <a:r>
              <a:rPr lang="en-US" sz="2000" b="1" dirty="0">
                <a:solidFill>
                  <a:prstClr val="black"/>
                </a:solidFill>
                <a:latin typeface="Arial" pitchFamily="34" charset="0"/>
                <a:cs typeface="Arial" panose="020B0604020202020204" pitchFamily="34" charset="0"/>
              </a:rPr>
              <a:t>750 – 1300 m depths.</a:t>
            </a:r>
          </a:p>
          <a:p>
            <a:pPr>
              <a:defRPr/>
            </a:pPr>
            <a:endParaRPr lang="en-US" sz="750" b="1" dirty="0">
              <a:solidFill>
                <a:prstClr val="black"/>
              </a:solidFill>
              <a:effectLst>
                <a:outerShdw blurRad="38100" dist="38100" dir="2700000" algn="tl">
                  <a:srgbClr val="000000">
                    <a:alpha val="43137"/>
                  </a:srgbClr>
                </a:outerShdw>
              </a:effectLst>
              <a:cs typeface="Arial" panose="020B0604020202020204" pitchFamily="34" charset="0"/>
            </a:endParaRPr>
          </a:p>
          <a:p>
            <a:pPr>
              <a:defRPr/>
            </a:pPr>
            <a:r>
              <a:rPr lang="en-US" b="1" dirty="0">
                <a:solidFill>
                  <a:srgbClr val="003366"/>
                </a:solidFill>
                <a:latin typeface="Arial" pitchFamily="34" charset="0"/>
                <a:cs typeface="Arial" panose="020B0604020202020204" pitchFamily="34" charset="0"/>
              </a:rPr>
              <a:t>Detection volume 0.4 km</a:t>
            </a:r>
            <a:r>
              <a:rPr lang="en-US" b="1" baseline="30000" dirty="0">
                <a:solidFill>
                  <a:srgbClr val="003366"/>
                </a:solidFill>
                <a:latin typeface="Arial" pitchFamily="34" charset="0"/>
                <a:cs typeface="Arial" panose="020B0604020202020204" pitchFamily="34" charset="0"/>
              </a:rPr>
              <a:t>3</a:t>
            </a:r>
          </a:p>
          <a:p>
            <a:pPr>
              <a:defRPr/>
            </a:pPr>
            <a:endParaRPr lang="en-US" sz="1200" b="1" dirty="0">
              <a:solidFill>
                <a:prstClr val="black"/>
              </a:solidFill>
              <a:effectLst>
                <a:outerShdw blurRad="38100" dist="38100" dir="2700000" algn="tl">
                  <a:srgbClr val="000000">
                    <a:alpha val="43137"/>
                  </a:srgbClr>
                </a:outerShdw>
              </a:effectLst>
              <a:cs typeface="Arial" panose="020B0604020202020204" pitchFamily="34" charset="0"/>
            </a:endParaRPr>
          </a:p>
          <a:p>
            <a:pPr>
              <a:defRPr/>
            </a:pPr>
            <a:r>
              <a:rPr lang="en-US" sz="2700" b="1" u="sng" dirty="0">
                <a:solidFill>
                  <a:prstClr val="black"/>
                </a:solidFill>
                <a:latin typeface="Arial" pitchFamily="34" charset="0"/>
                <a:cs typeface="Arial" panose="020B0604020202020204" pitchFamily="34" charset="0"/>
              </a:rPr>
              <a:t>Objectives</a:t>
            </a:r>
            <a:r>
              <a:rPr lang="ru-RU" sz="2700" b="1" u="sng" dirty="0">
                <a:solidFill>
                  <a:prstClr val="black"/>
                </a:solidFill>
                <a:latin typeface="Arial" pitchFamily="34" charset="0"/>
                <a:cs typeface="Arial" panose="020B0604020202020204" pitchFamily="34" charset="0"/>
              </a:rPr>
              <a:t>:</a:t>
            </a:r>
            <a:endParaRPr lang="en-US" sz="2700" b="1" u="sng" dirty="0">
              <a:solidFill>
                <a:prstClr val="black"/>
              </a:solidFill>
              <a:latin typeface="Arial" pitchFamily="34" charset="0"/>
              <a:cs typeface="Arial" panose="020B0604020202020204" pitchFamily="34" charset="0"/>
            </a:endParaRPr>
          </a:p>
          <a:p>
            <a:pPr marL="214313" indent="-214313">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Neutrino astrophysics above </a:t>
            </a:r>
            <a:r>
              <a:rPr lang="ru-RU" b="1" dirty="0">
                <a:solidFill>
                  <a:prstClr val="black"/>
                </a:solidFill>
                <a:latin typeface="Arial" pitchFamily="34" charset="0"/>
                <a:cs typeface="Arial" panose="020B0604020202020204" pitchFamily="34" charset="0"/>
              </a:rPr>
              <a:t> </a:t>
            </a:r>
            <a:r>
              <a:rPr lang="en-US" b="1" dirty="0">
                <a:solidFill>
                  <a:prstClr val="black"/>
                </a:solidFill>
                <a:latin typeface="Arial" pitchFamily="34" charset="0"/>
                <a:cs typeface="Arial" panose="020B0604020202020204" pitchFamily="34" charset="0"/>
              </a:rPr>
              <a:t>few </a:t>
            </a:r>
            <a:r>
              <a:rPr lang="en-US" b="1" dirty="0" err="1">
                <a:solidFill>
                  <a:prstClr val="black"/>
                </a:solidFill>
                <a:latin typeface="Arial" pitchFamily="34" charset="0"/>
                <a:cs typeface="Arial" panose="020B0604020202020204" pitchFamily="34" charset="0"/>
              </a:rPr>
              <a:t>TeV</a:t>
            </a:r>
            <a:endParaRPr lang="ru-RU" b="1" dirty="0">
              <a:solidFill>
                <a:prstClr val="black"/>
              </a:solidFill>
              <a:latin typeface="Arial" pitchFamily="34" charset="0"/>
              <a:cs typeface="Arial" panose="020B0604020202020204" pitchFamily="34" charset="0"/>
            </a:endParaRPr>
          </a:p>
          <a:p>
            <a:pPr marL="214313" indent="-214313">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Dark matter – indirect search</a:t>
            </a:r>
          </a:p>
          <a:p>
            <a:pPr marL="214313" indent="-214313">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Exotic particles – monopoles, Q-balls, </a:t>
            </a:r>
            <a:r>
              <a:rPr lang="en-US" b="1" dirty="0" err="1">
                <a:solidFill>
                  <a:prstClr val="black"/>
                </a:solidFill>
                <a:latin typeface="Arial" pitchFamily="34" charset="0"/>
                <a:cs typeface="Arial" panose="020B0604020202020204" pitchFamily="34" charset="0"/>
              </a:rPr>
              <a:t>nuclearites</a:t>
            </a:r>
            <a:r>
              <a:rPr lang="en-US" b="1" dirty="0">
                <a:solidFill>
                  <a:prstClr val="black"/>
                </a:solidFill>
                <a:latin typeface="Arial" pitchFamily="34" charset="0"/>
                <a:cs typeface="Arial" panose="020B0604020202020204" pitchFamily="34" charset="0"/>
              </a:rPr>
              <a:t>, …</a:t>
            </a:r>
            <a:endParaRPr lang="ru-RU" b="1" dirty="0">
              <a:solidFill>
                <a:prstClr val="black"/>
              </a:solidFill>
              <a:latin typeface="Arial" pitchFamily="34" charset="0"/>
              <a:cs typeface="Arial" panose="020B0604020202020204" pitchFamily="34" charset="0"/>
            </a:endParaRPr>
          </a:p>
          <a:p>
            <a:pPr>
              <a:defRPr/>
            </a:pPr>
            <a:endParaRPr lang="ru-RU" sz="825" b="1" dirty="0">
              <a:solidFill>
                <a:prstClr val="black"/>
              </a:solidFill>
              <a:effectLst>
                <a:outerShdw blurRad="38100" dist="38100" dir="2700000" algn="tl">
                  <a:srgbClr val="000000">
                    <a:alpha val="43137"/>
                  </a:srgbClr>
                </a:outerShdw>
              </a:effectLst>
              <a:cs typeface="Arial" panose="020B0604020202020204" pitchFamily="34" charset="0"/>
            </a:endParaRPr>
          </a:p>
        </p:txBody>
      </p:sp>
      <p:cxnSp>
        <p:nvCxnSpPr>
          <p:cNvPr id="4" name="Прямая соединительная линия 3">
            <a:extLst>
              <a:ext uri="{FF2B5EF4-FFF2-40B4-BE49-F238E27FC236}"/>
            </a:extLst>
          </p:cNvPr>
          <p:cNvCxnSpPr/>
          <p:nvPr/>
        </p:nvCxnSpPr>
        <p:spPr>
          <a:xfrm>
            <a:off x="6040967" y="5402263"/>
            <a:ext cx="914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extLst>
          </p:cNvPr>
          <p:cNvCxnSpPr/>
          <p:nvPr/>
        </p:nvCxnSpPr>
        <p:spPr>
          <a:xfrm>
            <a:off x="6081184" y="5405438"/>
            <a:ext cx="914400" cy="6858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04488" name="Группа 9"/>
          <p:cNvGrpSpPr>
            <a:grpSpLocks/>
          </p:cNvGrpSpPr>
          <p:nvPr/>
        </p:nvGrpSpPr>
        <p:grpSpPr bwMode="auto">
          <a:xfrm>
            <a:off x="4489483" y="2128888"/>
            <a:ext cx="7559391" cy="4203803"/>
            <a:chOff x="4356675" y="751418"/>
            <a:chExt cx="7559189" cy="5606955"/>
          </a:xfrm>
        </p:grpSpPr>
        <p:grpSp>
          <p:nvGrpSpPr>
            <p:cNvPr id="404497" name="Группа 11"/>
            <p:cNvGrpSpPr>
              <a:grpSpLocks/>
            </p:cNvGrpSpPr>
            <p:nvPr/>
          </p:nvGrpSpPr>
          <p:grpSpPr bwMode="auto">
            <a:xfrm>
              <a:off x="4356675" y="1149567"/>
              <a:ext cx="6231385" cy="4658220"/>
              <a:chOff x="1255464" y="1017383"/>
              <a:chExt cx="6930004" cy="4275667"/>
            </a:xfrm>
          </p:grpSpPr>
          <p:sp>
            <p:nvSpPr>
              <p:cNvPr id="3" name="Цилиндр 2">
                <a:extLst>
                  <a:ext uri="{FF2B5EF4-FFF2-40B4-BE49-F238E27FC236}"/>
                </a:extLst>
              </p:cNvPr>
              <p:cNvSpPr/>
              <p:nvPr/>
            </p:nvSpPr>
            <p:spPr>
              <a:xfrm>
                <a:off x="1255464" y="1184448"/>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46" name="Цилиндр 45">
                <a:extLst>
                  <a:ext uri="{FF2B5EF4-FFF2-40B4-BE49-F238E27FC236}"/>
                </a:extLst>
              </p:cNvPr>
              <p:cNvSpPr/>
              <p:nvPr/>
            </p:nvSpPr>
            <p:spPr>
              <a:xfrm>
                <a:off x="2665456" y="1069782"/>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50" name="Цилиндр 49">
                <a:extLst>
                  <a:ext uri="{FF2B5EF4-FFF2-40B4-BE49-F238E27FC236}"/>
                </a:extLst>
              </p:cNvPr>
              <p:cNvSpPr/>
              <p:nvPr/>
            </p:nvSpPr>
            <p:spPr>
              <a:xfrm>
                <a:off x="4171958" y="1017308"/>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57" name="Цилиндр 56">
                <a:extLst>
                  <a:ext uri="{FF2B5EF4-FFF2-40B4-BE49-F238E27FC236}"/>
                </a:extLst>
              </p:cNvPr>
              <p:cNvSpPr/>
              <p:nvPr/>
            </p:nvSpPr>
            <p:spPr>
              <a:xfrm>
                <a:off x="5657276" y="1036743"/>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49" name="Цилиндр 48">
                <a:extLst>
                  <a:ext uri="{FF2B5EF4-FFF2-40B4-BE49-F238E27FC236}"/>
                </a:extLst>
              </p:cNvPr>
              <p:cNvSpPr/>
              <p:nvPr/>
            </p:nvSpPr>
            <p:spPr>
              <a:xfrm>
                <a:off x="3823579" y="1221374"/>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48" name="Цилиндр 47">
                <a:extLst>
                  <a:ext uri="{FF2B5EF4-FFF2-40B4-BE49-F238E27FC236}"/>
                </a:extLst>
              </p:cNvPr>
              <p:cNvSpPr/>
              <p:nvPr/>
            </p:nvSpPr>
            <p:spPr>
              <a:xfrm>
                <a:off x="2533637" y="1322436"/>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55" name="Цилиндр 54">
                <a:extLst>
                  <a:ext uri="{FF2B5EF4-FFF2-40B4-BE49-F238E27FC236}"/>
                </a:extLst>
              </p:cNvPr>
              <p:cNvSpPr/>
              <p:nvPr/>
            </p:nvSpPr>
            <p:spPr>
              <a:xfrm>
                <a:off x="4871070" y="1332154"/>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sp>
            <p:nvSpPr>
              <p:cNvPr id="53" name="Цилиндр 52">
                <a:extLst>
                  <a:ext uri="{FF2B5EF4-FFF2-40B4-BE49-F238E27FC236}"/>
                </a:extLst>
              </p:cNvPr>
              <p:cNvSpPr/>
              <p:nvPr/>
            </p:nvSpPr>
            <p:spPr>
              <a:xfrm>
                <a:off x="6850708" y="1166956"/>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grpSp>
        <p:grpSp>
          <p:nvGrpSpPr>
            <p:cNvPr id="404498" name="Группа 6"/>
            <p:cNvGrpSpPr>
              <a:grpSpLocks/>
            </p:cNvGrpSpPr>
            <p:nvPr/>
          </p:nvGrpSpPr>
          <p:grpSpPr bwMode="auto">
            <a:xfrm>
              <a:off x="4411707" y="751418"/>
              <a:ext cx="7504157" cy="5606955"/>
              <a:chOff x="2849422" y="1091660"/>
              <a:chExt cx="7504157" cy="5606955"/>
            </a:xfrm>
          </p:grpSpPr>
          <p:cxnSp>
            <p:nvCxnSpPr>
              <p:cNvPr id="8" name="Gerade Verbindung mit Pfeil 7">
                <a:extLst>
                  <a:ext uri="{FF2B5EF4-FFF2-40B4-BE49-F238E27FC236}"/>
                </a:extLst>
              </p:cNvPr>
              <p:cNvCxnSpPr/>
              <p:nvPr/>
            </p:nvCxnSpPr>
            <p:spPr>
              <a:xfrm flipV="1">
                <a:off x="7681644" y="6327935"/>
                <a:ext cx="1265733" cy="25409"/>
              </a:xfrm>
              <a:prstGeom prst="straightConnector1">
                <a:avLst/>
              </a:prstGeom>
              <a:ln w="28575">
                <a:solidFill>
                  <a:schemeClr val="accent1">
                    <a:shade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Цилиндр 32">
                <a:extLst>
                  <a:ext uri="{FF2B5EF4-FFF2-40B4-BE49-F238E27FC236}"/>
                </a:extLst>
              </p:cNvPr>
              <p:cNvSpPr/>
              <p:nvPr/>
            </p:nvSpPr>
            <p:spPr>
              <a:xfrm>
                <a:off x="2849422" y="1449496"/>
                <a:ext cx="6459896" cy="4719636"/>
              </a:xfrm>
              <a:prstGeom prst="can">
                <a:avLst>
                  <a:gd name="adj" fmla="val 12656"/>
                </a:avLst>
              </a:prstGeom>
              <a:solidFill>
                <a:schemeClr val="accent1">
                  <a:lumMod val="20000"/>
                  <a:lumOff val="80000"/>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dirty="0">
                  <a:ln>
                    <a:solidFill>
                      <a:prstClr val="white"/>
                    </a:solidFill>
                  </a:ln>
                  <a:solidFill>
                    <a:prstClr val="white"/>
                  </a:solidFill>
                </a:endParaRPr>
              </a:p>
            </p:txBody>
          </p:sp>
          <p:cxnSp>
            <p:nvCxnSpPr>
              <p:cNvPr id="29" name="Прямая со стрелкой 28">
                <a:extLst>
                  <a:ext uri="{FF2B5EF4-FFF2-40B4-BE49-F238E27FC236}"/>
                </a:extLst>
              </p:cNvPr>
              <p:cNvCxnSpPr/>
              <p:nvPr/>
            </p:nvCxnSpPr>
            <p:spPr>
              <a:xfrm>
                <a:off x="2891755" y="6670950"/>
                <a:ext cx="6576309" cy="0"/>
              </a:xfrm>
              <a:prstGeom prst="straightConnector1">
                <a:avLst/>
              </a:prstGeom>
              <a:ln w="34925">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extLst>
              </p:cNvPr>
              <p:cNvSpPr txBox="1"/>
              <p:nvPr/>
            </p:nvSpPr>
            <p:spPr>
              <a:xfrm>
                <a:off x="5582550" y="6288108"/>
                <a:ext cx="697608" cy="410507"/>
              </a:xfrm>
              <a:prstGeom prst="rect">
                <a:avLst/>
              </a:prstGeom>
              <a:noFill/>
              <a:ln>
                <a:solidFill>
                  <a:schemeClr val="accent1">
                    <a:shade val="50000"/>
                  </a:schemeClr>
                </a:solidFill>
              </a:ln>
            </p:spPr>
            <p:txBody>
              <a:bodyPr wrap="none">
                <a:spAutoFit/>
              </a:bodyPr>
              <a:lstStyle/>
              <a:p>
                <a:pPr>
                  <a:defRPr/>
                </a:pPr>
                <a:r>
                  <a:rPr lang="en-US" sz="1400" b="1" dirty="0">
                    <a:ln>
                      <a:solidFill>
                        <a:prstClr val="white"/>
                      </a:solidFill>
                    </a:ln>
                    <a:solidFill>
                      <a:srgbClr val="003366"/>
                    </a:solidFill>
                    <a:latin typeface="Arial" pitchFamily="34" charset="0"/>
                    <a:cs typeface="Arial" panose="020B0604020202020204" pitchFamily="34" charset="0"/>
                  </a:rPr>
                  <a:t>~1 km</a:t>
                </a:r>
                <a:endParaRPr lang="ru-RU" sz="1400" b="1" dirty="0">
                  <a:ln>
                    <a:solidFill>
                      <a:prstClr val="white"/>
                    </a:solidFill>
                  </a:ln>
                  <a:solidFill>
                    <a:srgbClr val="003366"/>
                  </a:solidFill>
                  <a:latin typeface="Arial" pitchFamily="34" charset="0"/>
                  <a:cs typeface="Arial" panose="020B0604020202020204" pitchFamily="34" charset="0"/>
                </a:endParaRPr>
              </a:p>
            </p:txBody>
          </p:sp>
          <p:grpSp>
            <p:nvGrpSpPr>
              <p:cNvPr id="404503" name="Группа 24"/>
              <p:cNvGrpSpPr>
                <a:grpSpLocks/>
              </p:cNvGrpSpPr>
              <p:nvPr/>
            </p:nvGrpSpPr>
            <p:grpSpPr bwMode="auto">
              <a:xfrm>
                <a:off x="10035307" y="1659117"/>
                <a:ext cx="318272" cy="4346976"/>
                <a:chOff x="9329117" y="-46231"/>
                <a:chExt cx="364873" cy="4437915"/>
              </a:xfrm>
            </p:grpSpPr>
            <p:cxnSp>
              <p:nvCxnSpPr>
                <p:cNvPr id="26" name="Прямая со стрелкой 25">
                  <a:extLst>
                    <a:ext uri="{FF2B5EF4-FFF2-40B4-BE49-F238E27FC236}"/>
                  </a:extLst>
                </p:cNvPr>
                <p:cNvCxnSpPr/>
                <p:nvPr/>
              </p:nvCxnSpPr>
              <p:spPr>
                <a:xfrm flipH="1">
                  <a:off x="9329117" y="-46231"/>
                  <a:ext cx="9706" cy="4437915"/>
                </a:xfrm>
                <a:prstGeom prst="straightConnector1">
                  <a:avLst/>
                </a:prstGeom>
                <a:ln w="34925">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extLst>
                </p:cNvPr>
                <p:cNvSpPr txBox="1"/>
                <p:nvPr/>
              </p:nvSpPr>
              <p:spPr>
                <a:xfrm rot="16200000">
                  <a:off x="9035006" y="1891461"/>
                  <a:ext cx="973958" cy="344010"/>
                </a:xfrm>
                <a:prstGeom prst="rect">
                  <a:avLst/>
                </a:prstGeom>
                <a:noFill/>
                <a:ln>
                  <a:solidFill>
                    <a:schemeClr val="accent1">
                      <a:shade val="50000"/>
                    </a:schemeClr>
                  </a:solidFill>
                </a:ln>
              </p:spPr>
              <p:txBody>
                <a:bodyPr wrap="none">
                  <a:spAutoFit/>
                </a:bodyPr>
                <a:lstStyle/>
                <a:p>
                  <a:pPr>
                    <a:defRPr/>
                  </a:pPr>
                  <a:r>
                    <a:rPr lang="en-US" sz="1350" b="1" dirty="0">
                      <a:ln>
                        <a:solidFill>
                          <a:prstClr val="white"/>
                        </a:solidFill>
                      </a:ln>
                      <a:solidFill>
                        <a:srgbClr val="1F497D">
                          <a:lumMod val="20000"/>
                          <a:lumOff val="80000"/>
                        </a:srgbClr>
                      </a:solidFill>
                      <a:cs typeface="Arial" panose="020B0604020202020204" pitchFamily="34" charset="0"/>
                    </a:rPr>
                    <a:t>~600 m</a:t>
                  </a:r>
                  <a:endParaRPr lang="ru-RU" sz="1350" b="1" dirty="0">
                    <a:ln>
                      <a:solidFill>
                        <a:prstClr val="white"/>
                      </a:solidFill>
                    </a:ln>
                    <a:solidFill>
                      <a:srgbClr val="1F497D">
                        <a:lumMod val="20000"/>
                        <a:lumOff val="80000"/>
                      </a:srgbClr>
                    </a:solidFill>
                    <a:cs typeface="Arial" panose="020B0604020202020204" pitchFamily="34" charset="0"/>
                  </a:endParaRPr>
                </a:p>
              </p:txBody>
            </p:sp>
          </p:grpSp>
          <p:sp>
            <p:nvSpPr>
              <p:cNvPr id="139" name="TextBox 138">
                <a:extLst>
                  <a:ext uri="{FF2B5EF4-FFF2-40B4-BE49-F238E27FC236}"/>
                </a:extLst>
              </p:cNvPr>
              <p:cNvSpPr txBox="1"/>
              <p:nvPr/>
            </p:nvSpPr>
            <p:spPr>
              <a:xfrm>
                <a:off x="7927672" y="6181474"/>
                <a:ext cx="793591" cy="369394"/>
              </a:xfrm>
              <a:prstGeom prst="rect">
                <a:avLst/>
              </a:prstGeom>
              <a:solidFill>
                <a:srgbClr val="6699FF"/>
              </a:solidFill>
              <a:ln>
                <a:solidFill>
                  <a:schemeClr val="accent1">
                    <a:shade val="50000"/>
                  </a:schemeClr>
                </a:solidFill>
              </a:ln>
            </p:spPr>
            <p:txBody>
              <a:bodyPr>
                <a:spAutoFit/>
              </a:bodyPr>
              <a:lstStyle/>
              <a:p>
                <a:pPr>
                  <a:defRPr/>
                </a:pPr>
                <a:r>
                  <a:rPr lang="en-US" sz="1200" dirty="0">
                    <a:ln>
                      <a:solidFill>
                        <a:prstClr val="white"/>
                      </a:solidFill>
                    </a:ln>
                    <a:solidFill>
                      <a:prstClr val="white"/>
                    </a:solidFill>
                    <a:cs typeface="Arial" panose="020B0604020202020204" pitchFamily="34" charset="0"/>
                  </a:rPr>
                  <a:t>120 m</a:t>
                </a:r>
                <a:endParaRPr lang="ru-RU" sz="1200" dirty="0">
                  <a:ln>
                    <a:solidFill>
                      <a:prstClr val="white"/>
                    </a:solidFill>
                  </a:ln>
                  <a:solidFill>
                    <a:prstClr val="white"/>
                  </a:solidFill>
                  <a:cs typeface="Arial" panose="020B0604020202020204" pitchFamily="34" charset="0"/>
                </a:endParaRPr>
              </a:p>
            </p:txBody>
          </p:sp>
          <p:grpSp>
            <p:nvGrpSpPr>
              <p:cNvPr id="404505" name="Группа 31"/>
              <p:cNvGrpSpPr>
                <a:grpSpLocks/>
              </p:cNvGrpSpPr>
              <p:nvPr/>
            </p:nvGrpSpPr>
            <p:grpSpPr bwMode="auto">
              <a:xfrm>
                <a:off x="3372224" y="1091660"/>
                <a:ext cx="1221285" cy="1103170"/>
                <a:chOff x="1887030" y="836712"/>
                <a:chExt cx="1357128" cy="1103170"/>
              </a:xfrm>
            </p:grpSpPr>
            <p:sp>
              <p:nvSpPr>
                <p:cNvPr id="51" name="TextBox 50">
                  <a:extLst>
                    <a:ext uri="{FF2B5EF4-FFF2-40B4-BE49-F238E27FC236}"/>
                  </a:extLst>
                </p:cNvPr>
                <p:cNvSpPr txBox="1"/>
                <p:nvPr/>
              </p:nvSpPr>
              <p:spPr>
                <a:xfrm rot="206125">
                  <a:off x="2181331" y="1567347"/>
                  <a:ext cx="646953" cy="372535"/>
                </a:xfrm>
                <a:prstGeom prst="rect">
                  <a:avLst/>
                </a:prstGeom>
                <a:noFill/>
                <a:ln>
                  <a:solidFill>
                    <a:schemeClr val="accent1">
                      <a:shade val="50000"/>
                    </a:schemeClr>
                  </a:solidFill>
                </a:ln>
              </p:spPr>
              <p:txBody>
                <a:bodyPr wrap="none">
                  <a:spAutoFit/>
                </a:bodyPr>
                <a:lstStyle/>
                <a:p>
                  <a:pPr>
                    <a:defRPr/>
                  </a:pPr>
                  <a:r>
                    <a:rPr lang="en-US" sz="1215" b="1" dirty="0">
                      <a:ln>
                        <a:solidFill>
                          <a:prstClr val="white"/>
                        </a:solidFill>
                      </a:ln>
                      <a:solidFill>
                        <a:prstClr val="black"/>
                      </a:solidFill>
                      <a:cs typeface="Arial" panose="020B0604020202020204" pitchFamily="34" charset="0"/>
                    </a:rPr>
                    <a:t>300 m</a:t>
                  </a:r>
                  <a:endParaRPr lang="ru-RU" sz="1215" b="1" dirty="0">
                    <a:ln>
                      <a:solidFill>
                        <a:prstClr val="white"/>
                      </a:solidFill>
                    </a:ln>
                    <a:solidFill>
                      <a:prstClr val="black"/>
                    </a:solidFill>
                    <a:cs typeface="Arial" panose="020B0604020202020204" pitchFamily="34" charset="0"/>
                  </a:endParaRPr>
                </a:p>
              </p:txBody>
            </p:sp>
            <p:cxnSp>
              <p:nvCxnSpPr>
                <p:cNvPr id="54" name="Прямая соединительная линия 53">
                  <a:extLst>
                    <a:ext uri="{FF2B5EF4-FFF2-40B4-BE49-F238E27FC236}"/>
                  </a:extLst>
                </p:cNvPr>
                <p:cNvCxnSpPr/>
                <p:nvPr/>
              </p:nvCxnSpPr>
              <p:spPr>
                <a:xfrm>
                  <a:off x="1887030" y="864237"/>
                  <a:ext cx="0" cy="827896"/>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extLst>
                </p:cNvPr>
                <p:cNvCxnSpPr/>
                <p:nvPr/>
              </p:nvCxnSpPr>
              <p:spPr>
                <a:xfrm flipV="1">
                  <a:off x="3208877" y="836712"/>
                  <a:ext cx="2353" cy="916824"/>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extLst>
                </p:cNvPr>
                <p:cNvCxnSpPr/>
                <p:nvPr/>
              </p:nvCxnSpPr>
              <p:spPr>
                <a:xfrm>
                  <a:off x="1922312" y="1541798"/>
                  <a:ext cx="1321846" cy="97399"/>
                </a:xfrm>
                <a:prstGeom prst="straightConnector1">
                  <a:avLst/>
                </a:prstGeom>
                <a:ln w="44450">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4" name="Прямоугольник 13">
                <a:extLst>
                  <a:ext uri="{FF2B5EF4-FFF2-40B4-BE49-F238E27FC236}"/>
                </a:extLst>
              </p:cNvPr>
              <p:cNvSpPr/>
              <p:nvPr/>
            </p:nvSpPr>
            <p:spPr>
              <a:xfrm>
                <a:off x="5937557" y="1140359"/>
                <a:ext cx="1257267" cy="753787"/>
              </a:xfrm>
              <a:prstGeom prst="rect">
                <a:avLst/>
              </a:prstGeom>
              <a:solidFill>
                <a:schemeClr val="bg1"/>
              </a:solidFill>
              <a:ln>
                <a:solidFill>
                  <a:schemeClr val="accent1">
                    <a:shade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200" b="1" dirty="0">
                    <a:solidFill>
                      <a:prstClr val="black"/>
                    </a:solidFill>
                    <a:cs typeface="Arial" panose="020B0604020202020204" pitchFamily="34" charset="0"/>
                  </a:rPr>
                  <a:t>April 2017</a:t>
                </a:r>
              </a:p>
              <a:p>
                <a:pPr algn="ctr">
                  <a:defRPr/>
                </a:pPr>
                <a:r>
                  <a:rPr lang="en-US" sz="1200" b="1" dirty="0">
                    <a:solidFill>
                      <a:prstClr val="black"/>
                    </a:solidFill>
                    <a:cs typeface="Arial" panose="020B0604020202020204" pitchFamily="34" charset="0"/>
                  </a:rPr>
                  <a:t>Taking data</a:t>
                </a:r>
                <a:endParaRPr lang="ru-RU" sz="1200" b="1" dirty="0">
                  <a:solidFill>
                    <a:prstClr val="black"/>
                  </a:solidFill>
                  <a:cs typeface="Arial" panose="020B0604020202020204" pitchFamily="34" charset="0"/>
                </a:endParaRPr>
              </a:p>
            </p:txBody>
          </p:sp>
          <p:grpSp>
            <p:nvGrpSpPr>
              <p:cNvPr id="404507" name="Группа 42"/>
              <p:cNvGrpSpPr>
                <a:grpSpLocks/>
              </p:cNvGrpSpPr>
              <p:nvPr/>
            </p:nvGrpSpPr>
            <p:grpSpPr bwMode="auto">
              <a:xfrm>
                <a:off x="7709487" y="1175168"/>
                <a:ext cx="1265849" cy="4922412"/>
                <a:chOff x="6207505" y="822667"/>
                <a:chExt cx="1407767" cy="4518163"/>
              </a:xfrm>
            </p:grpSpPr>
            <p:grpSp>
              <p:nvGrpSpPr>
                <p:cNvPr id="404514" name="Группа 43"/>
                <p:cNvGrpSpPr>
                  <a:grpSpLocks/>
                </p:cNvGrpSpPr>
                <p:nvPr/>
              </p:nvGrpSpPr>
              <p:grpSpPr bwMode="auto">
                <a:xfrm>
                  <a:off x="6207505" y="822667"/>
                  <a:ext cx="1407767" cy="4502135"/>
                  <a:chOff x="6079552" y="-438017"/>
                  <a:chExt cx="1451190" cy="4792091"/>
                </a:xfrm>
              </p:grpSpPr>
              <p:grpSp>
                <p:nvGrpSpPr>
                  <p:cNvPr id="17" name="Группа 57">
                    <a:extLst>
                      <a:ext uri="{FF2B5EF4-FFF2-40B4-BE49-F238E27FC236}"/>
                    </a:extLst>
                  </p:cNvPr>
                  <p:cNvGrpSpPr/>
                  <p:nvPr/>
                </p:nvGrpSpPr>
                <p:grpSpPr>
                  <a:xfrm>
                    <a:off x="6079552" y="-438017"/>
                    <a:ext cx="1451190" cy="4792091"/>
                    <a:chOff x="7249879" y="-510243"/>
                    <a:chExt cx="1451190" cy="4792091"/>
                  </a:xfrm>
                  <a:solidFill>
                    <a:schemeClr val="accent1"/>
                  </a:solidFill>
                </p:grpSpPr>
                <p:sp>
                  <p:nvSpPr>
                    <p:cNvPr id="64" name="TextBox 63">
                      <a:extLst>
                        <a:ext uri="{FF2B5EF4-FFF2-40B4-BE49-F238E27FC236}"/>
                      </a:extLst>
                    </p:cNvPr>
                    <p:cNvSpPr txBox="1"/>
                    <p:nvPr/>
                  </p:nvSpPr>
                  <p:spPr>
                    <a:xfrm>
                      <a:off x="7249879" y="-510243"/>
                      <a:ext cx="1451190" cy="841946"/>
                    </a:xfrm>
                    <a:prstGeom prst="rect">
                      <a:avLst/>
                    </a:prstGeom>
                    <a:solidFill>
                      <a:schemeClr val="bg1"/>
                    </a:solidFill>
                    <a:ln>
                      <a:solidFill>
                        <a:schemeClr val="accent1">
                          <a:shade val="50000"/>
                        </a:schemeClr>
                      </a:solidFill>
                    </a:ln>
                  </p:spPr>
                  <p:txBody>
                    <a:bodyPr>
                      <a:spAutoFit/>
                    </a:bodyPr>
                    <a:lstStyle/>
                    <a:p>
                      <a:pPr algn="ctr">
                        <a:defRPr/>
                      </a:pPr>
                      <a:r>
                        <a:rPr lang="en-US" sz="1200" b="1" dirty="0">
                          <a:solidFill>
                            <a:prstClr val="black"/>
                          </a:solidFill>
                          <a:cs typeface="Arial" panose="020B0604020202020204" pitchFamily="34" charset="0"/>
                        </a:rPr>
                        <a:t>April 2016</a:t>
                      </a:r>
                    </a:p>
                    <a:p>
                      <a:pPr algn="ctr">
                        <a:defRPr/>
                      </a:pPr>
                      <a:r>
                        <a:rPr lang="en-US" sz="1200" b="1" dirty="0">
                          <a:solidFill>
                            <a:prstClr val="black"/>
                          </a:solidFill>
                          <a:cs typeface="Arial" panose="020B0604020202020204" pitchFamily="34" charset="0"/>
                        </a:rPr>
                        <a:t>Taking data</a:t>
                      </a:r>
                      <a:endParaRPr lang="ru-RU" sz="1200" b="1" dirty="0">
                        <a:solidFill>
                          <a:prstClr val="black"/>
                        </a:solidFill>
                        <a:cs typeface="Arial" panose="020B0604020202020204" pitchFamily="34" charset="0"/>
                      </a:endParaRPr>
                    </a:p>
                    <a:p>
                      <a:pPr>
                        <a:defRPr/>
                      </a:pPr>
                      <a:endParaRPr lang="en-US" sz="1200" u="sng" dirty="0">
                        <a:ln>
                          <a:solidFill>
                            <a:prstClr val="white"/>
                          </a:solidFill>
                        </a:ln>
                        <a:solidFill>
                          <a:srgbClr val="C00000"/>
                        </a:solidFill>
                        <a:cs typeface="Arial" panose="020B0604020202020204" pitchFamily="34" charset="0"/>
                      </a:endParaRPr>
                    </a:p>
                  </p:txBody>
                </p:sp>
                <p:pic>
                  <p:nvPicPr>
                    <p:cNvPr id="60" name="Рисунок 59">
                      <a:extLst>
                        <a:ext uri="{FF2B5EF4-FFF2-40B4-BE49-F238E27FC236}"/>
                      </a:extLst>
                    </p:cNvPr>
                    <p:cNvPicPr>
                      <a:picLocks noChangeAspect="1"/>
                    </p:cNvPicPr>
                    <p:nvPr/>
                  </p:nvPicPr>
                  <p:blipFill>
                    <a:blip r:embed="rId3" cstate="print">
                      <a:extLst/>
                    </a:blip>
                    <a:stretch>
                      <a:fillRect/>
                    </a:stretch>
                  </p:blipFill>
                  <p:spPr>
                    <a:xfrm>
                      <a:off x="7265795" y="159766"/>
                      <a:ext cx="1375879" cy="4122082"/>
                    </a:xfrm>
                    <a:prstGeom prst="rect">
                      <a:avLst/>
                    </a:prstGeom>
                    <a:grpFill/>
                    <a:ln w="38100">
                      <a:solidFill>
                        <a:schemeClr val="accent1">
                          <a:shade val="50000"/>
                        </a:schemeClr>
                      </a:solidFill>
                    </a:ln>
                  </p:spPr>
                </p:pic>
              </p:grpSp>
              <p:sp>
                <p:nvSpPr>
                  <p:cNvPr id="59" name="Овал 58">
                    <a:extLst>
                      <a:ext uri="{FF2B5EF4-FFF2-40B4-BE49-F238E27FC236}"/>
                    </a:extLst>
                  </p:cNvPr>
                  <p:cNvSpPr/>
                  <p:nvPr/>
                </p:nvSpPr>
                <p:spPr>
                  <a:xfrm>
                    <a:off x="6096162" y="171328"/>
                    <a:ext cx="1375836" cy="126188"/>
                  </a:xfrm>
                  <a:prstGeom prst="ellipse">
                    <a:avLst/>
                  </a:prstGeom>
                  <a:solidFill>
                    <a:schemeClr val="tx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grpSp>
            <p:sp>
              <p:nvSpPr>
                <p:cNvPr id="52" name="Овал 51">
                  <a:extLst>
                    <a:ext uri="{FF2B5EF4-FFF2-40B4-BE49-F238E27FC236}"/>
                  </a:extLst>
                </p:cNvPr>
                <p:cNvSpPr/>
                <p:nvPr/>
              </p:nvSpPr>
              <p:spPr>
                <a:xfrm>
                  <a:off x="6233034" y="5249083"/>
                  <a:ext cx="1344083" cy="91345"/>
                </a:xfrm>
                <a:prstGeom prst="ellipse">
                  <a:avLst/>
                </a:prstGeom>
                <a:solidFill>
                  <a:schemeClr val="tx2">
                    <a:lumMod val="20000"/>
                    <a:lumOff val="80000"/>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grpSp>
          <p:grpSp>
            <p:nvGrpSpPr>
              <p:cNvPr id="404508" name="Группа 17"/>
              <p:cNvGrpSpPr>
                <a:grpSpLocks/>
              </p:cNvGrpSpPr>
              <p:nvPr/>
            </p:nvGrpSpPr>
            <p:grpSpPr bwMode="auto">
              <a:xfrm>
                <a:off x="5991204" y="1819954"/>
                <a:ext cx="1218809" cy="4299210"/>
                <a:chOff x="6222942" y="1394689"/>
                <a:chExt cx="1355453" cy="3946141"/>
              </a:xfrm>
            </p:grpSpPr>
            <p:grpSp>
              <p:nvGrpSpPr>
                <p:cNvPr id="404510" name="Группа 60"/>
                <p:cNvGrpSpPr>
                  <a:grpSpLocks/>
                </p:cNvGrpSpPr>
                <p:nvPr/>
              </p:nvGrpSpPr>
              <p:grpSpPr bwMode="auto">
                <a:xfrm>
                  <a:off x="6222942" y="1394689"/>
                  <a:ext cx="1334709" cy="3930113"/>
                  <a:chOff x="6095468" y="170845"/>
                  <a:chExt cx="1375879" cy="4183229"/>
                </a:xfrm>
              </p:grpSpPr>
              <p:pic>
                <p:nvPicPr>
                  <p:cNvPr id="5" name="Рисунок 4">
                    <a:extLst>
                      <a:ext uri="{FF2B5EF4-FFF2-40B4-BE49-F238E27FC236}"/>
                    </a:extLst>
                  </p:cNvPr>
                  <p:cNvPicPr>
                    <a:picLocks noChangeAspect="1"/>
                  </p:cNvPicPr>
                  <p:nvPr/>
                </p:nvPicPr>
                <p:blipFill>
                  <a:blip r:embed="rId4"/>
                  <a:stretch>
                    <a:fillRect/>
                  </a:stretch>
                </p:blipFill>
                <p:spPr>
                  <a:xfrm>
                    <a:off x="6109188" y="232987"/>
                    <a:ext cx="1361276" cy="4120769"/>
                  </a:xfrm>
                  <a:prstGeom prst="rect">
                    <a:avLst/>
                  </a:prstGeom>
                  <a:solidFill>
                    <a:schemeClr val="accent1"/>
                  </a:solidFill>
                  <a:ln w="38100">
                    <a:solidFill>
                      <a:schemeClr val="accent1">
                        <a:shade val="50000"/>
                      </a:schemeClr>
                    </a:solidFill>
                  </a:ln>
                </p:spPr>
              </p:pic>
              <p:sp>
                <p:nvSpPr>
                  <p:cNvPr id="37" name="Овал 36">
                    <a:extLst>
                      <a:ext uri="{FF2B5EF4-FFF2-40B4-BE49-F238E27FC236}"/>
                    </a:extLst>
                  </p:cNvPr>
                  <p:cNvSpPr/>
                  <p:nvPr/>
                </p:nvSpPr>
                <p:spPr>
                  <a:xfrm>
                    <a:off x="6109188" y="170927"/>
                    <a:ext cx="1361276" cy="128257"/>
                  </a:xfrm>
                  <a:prstGeom prst="ellipse">
                    <a:avLst/>
                  </a:prstGeom>
                  <a:solidFill>
                    <a:schemeClr val="tx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grpSp>
            <p:sp>
              <p:nvSpPr>
                <p:cNvPr id="136" name="Овал 135">
                  <a:extLst>
                    <a:ext uri="{FF2B5EF4-FFF2-40B4-BE49-F238E27FC236}"/>
                  </a:extLst>
                </p:cNvPr>
                <p:cNvSpPr/>
                <p:nvPr/>
              </p:nvSpPr>
              <p:spPr>
                <a:xfrm>
                  <a:off x="6248020" y="5248707"/>
                  <a:ext cx="1329960" cy="91345"/>
                </a:xfrm>
                <a:prstGeom prst="ellipse">
                  <a:avLst/>
                </a:prstGeom>
                <a:solidFill>
                  <a:schemeClr val="tx2">
                    <a:lumMod val="20000"/>
                    <a:lumOff val="80000"/>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15">
                    <a:ln>
                      <a:solidFill>
                        <a:prstClr val="white"/>
                      </a:solidFill>
                    </a:ln>
                    <a:solidFill>
                      <a:prstClr val="white"/>
                    </a:solidFill>
                  </a:endParaRPr>
                </a:p>
              </p:txBody>
            </p:sp>
          </p:grpSp>
          <p:pic>
            <p:nvPicPr>
              <p:cNvPr id="6" name="Рисунок 5">
                <a:extLst>
                  <a:ext uri="{FF2B5EF4-FFF2-40B4-BE49-F238E27FC236}"/>
                </a:extLst>
              </p:cNvPr>
              <p:cNvPicPr>
                <a:picLocks noChangeAspect="1"/>
              </p:cNvPicPr>
              <p:nvPr/>
            </p:nvPicPr>
            <p:blipFill>
              <a:blip r:embed="rId5"/>
              <a:stretch>
                <a:fillRect/>
              </a:stretch>
            </p:blipFill>
            <p:spPr>
              <a:xfrm>
                <a:off x="7937754" y="3192099"/>
                <a:ext cx="829711" cy="2830934"/>
              </a:xfrm>
              <a:prstGeom prst="rect">
                <a:avLst/>
              </a:prstGeom>
              <a:ln w="38100">
                <a:solidFill>
                  <a:schemeClr val="accent1">
                    <a:shade val="50000"/>
                  </a:schemeClr>
                </a:solidFill>
              </a:ln>
            </p:spPr>
          </p:pic>
        </p:grpSp>
      </p:grpSp>
      <p:grpSp>
        <p:nvGrpSpPr>
          <p:cNvPr id="404489" name="Группа 67"/>
          <p:cNvGrpSpPr>
            <a:grpSpLocks/>
          </p:cNvGrpSpPr>
          <p:nvPr/>
        </p:nvGrpSpPr>
        <p:grpSpPr bwMode="auto">
          <a:xfrm>
            <a:off x="5666317" y="2854328"/>
            <a:ext cx="2082800" cy="1414463"/>
            <a:chOff x="4145737" y="2883467"/>
            <a:chExt cx="2081666" cy="1884472"/>
          </a:xfrm>
        </p:grpSpPr>
        <p:sp>
          <p:nvSpPr>
            <p:cNvPr id="404495" name="Рисунок 68" descr="OM_vid_subcon.png"/>
            <p:cNvSpPr>
              <a:spLocks noChangeAspect="1"/>
            </p:cNvSpPr>
            <p:nvPr/>
          </p:nvSpPr>
          <p:spPr bwMode="auto">
            <a:xfrm>
              <a:off x="4145737" y="2883467"/>
              <a:ext cx="1800225" cy="18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ru-RU" altLang="ru-RU" sz="1600">
                <a:solidFill>
                  <a:prstClr val="black"/>
                </a:solidFill>
                <a:latin typeface="Arial" pitchFamily="34" charset="0"/>
              </a:endParaRPr>
            </a:p>
          </p:txBody>
        </p:sp>
        <p:sp>
          <p:nvSpPr>
            <p:cNvPr id="70" name="Блок-схема: объединение 69">
              <a:extLst>
                <a:ext uri="{FF2B5EF4-FFF2-40B4-BE49-F238E27FC236}"/>
              </a:extLst>
            </p:cNvPr>
            <p:cNvSpPr/>
            <p:nvPr/>
          </p:nvSpPr>
          <p:spPr>
            <a:xfrm rot="16200000">
              <a:off x="5275621" y="3695601"/>
              <a:ext cx="1662396" cy="241169"/>
            </a:xfrm>
            <a:prstGeom prst="flowChartMerg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sz="1350">
                <a:solidFill>
                  <a:prstClr val="black"/>
                </a:solidFill>
              </a:endParaRPr>
            </a:p>
          </p:txBody>
        </p:sp>
      </p:grpSp>
      <p:pic>
        <p:nvPicPr>
          <p:cNvPr id="404490" name="Picture 6" descr="http://km-shop.su/images/sk-00669.jpg"/>
          <p:cNvPicPr>
            <a:picLocks noChangeAspect="1" noChangeArrowheads="1"/>
          </p:cNvPicPr>
          <p:nvPr/>
        </p:nvPicPr>
        <p:blipFill>
          <a:blip r:embed="rId6">
            <a:extLst>
              <a:ext uri="{28A0092B-C50C-407E-A947-70E740481C1C}">
                <a14:useLocalDpi xmlns:a14="http://schemas.microsoft.com/office/drawing/2010/main" val="0"/>
              </a:ext>
            </a:extLst>
          </a:blip>
          <a:srcRect l="43079" t="13010" r="39134"/>
          <a:stretch>
            <a:fillRect/>
          </a:stretch>
        </p:blipFill>
        <p:spPr bwMode="auto">
          <a:xfrm>
            <a:off x="10672233" y="2574925"/>
            <a:ext cx="719667" cy="33337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04491" name="TextBox 1"/>
          <p:cNvSpPr txBox="1">
            <a:spLocks noChangeArrowheads="1"/>
          </p:cNvSpPr>
          <p:nvPr/>
        </p:nvSpPr>
        <p:spPr bwMode="auto">
          <a:xfrm>
            <a:off x="9135568" y="3395663"/>
            <a:ext cx="1629833"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ru-RU" sz="1200" b="1">
                <a:solidFill>
                  <a:srgbClr val="000000"/>
                </a:solidFill>
                <a:cs typeface="Arial" pitchFamily="34" charset="0"/>
              </a:rPr>
              <a:t>“Dubna” </a:t>
            </a:r>
          </a:p>
          <a:p>
            <a:pPr algn="ctr" fontAlgn="base">
              <a:spcBef>
                <a:spcPct val="0"/>
              </a:spcBef>
              <a:spcAft>
                <a:spcPct val="0"/>
              </a:spcAft>
              <a:buFontTx/>
              <a:buNone/>
            </a:pPr>
            <a:r>
              <a:rPr lang="en-US" altLang="ru-RU" sz="1200" b="1">
                <a:solidFill>
                  <a:srgbClr val="000000"/>
                </a:solidFill>
                <a:cs typeface="Arial" pitchFamily="34" charset="0"/>
              </a:rPr>
              <a:t>Demonstration </a:t>
            </a:r>
          </a:p>
          <a:p>
            <a:pPr algn="ctr" fontAlgn="base">
              <a:spcBef>
                <a:spcPct val="0"/>
              </a:spcBef>
              <a:spcAft>
                <a:spcPct val="0"/>
              </a:spcAft>
              <a:buFontTx/>
              <a:buNone/>
            </a:pPr>
            <a:r>
              <a:rPr lang="en-US" altLang="ru-RU" sz="1200" b="1">
                <a:solidFill>
                  <a:srgbClr val="000000"/>
                </a:solidFill>
                <a:cs typeface="Arial" pitchFamily="34" charset="0"/>
              </a:rPr>
              <a:t>Cluster (2015) </a:t>
            </a:r>
            <a:endParaRPr lang="ru-RU" altLang="ru-RU" sz="1200" b="1">
              <a:solidFill>
                <a:srgbClr val="000000"/>
              </a:solidFill>
              <a:cs typeface="Arial" pitchFamily="34" charset="0"/>
            </a:endParaRPr>
          </a:p>
        </p:txBody>
      </p:sp>
      <p:sp>
        <p:nvSpPr>
          <p:cNvPr id="404492" name="Прямоугольник 8"/>
          <p:cNvSpPr>
            <a:spLocks noChangeArrowheads="1"/>
          </p:cNvSpPr>
          <p:nvPr/>
        </p:nvSpPr>
        <p:spPr bwMode="auto">
          <a:xfrm>
            <a:off x="249801" y="168276"/>
            <a:ext cx="87911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ru-RU" sz="4000" b="1" i="1" u="sng">
                <a:solidFill>
                  <a:srgbClr val="FFFF00"/>
                </a:solidFill>
                <a:latin typeface="Arial" pitchFamily="34" charset="0"/>
                <a:cs typeface="Arial" pitchFamily="34" charset="0"/>
              </a:rPr>
              <a:t>Neutrino programme: BAIKAL-GVD</a:t>
            </a:r>
          </a:p>
        </p:txBody>
      </p:sp>
      <p:sp>
        <p:nvSpPr>
          <p:cNvPr id="404493" name="TextBox 10"/>
          <p:cNvSpPr txBox="1">
            <a:spLocks noChangeArrowheads="1"/>
          </p:cNvSpPr>
          <p:nvPr/>
        </p:nvSpPr>
        <p:spPr bwMode="auto">
          <a:xfrm>
            <a:off x="4381534" y="1111301"/>
            <a:ext cx="799676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ru-RU" sz="2400" b="1">
                <a:solidFill>
                  <a:srgbClr val="960000"/>
                </a:solidFill>
                <a:latin typeface="Arial" pitchFamily="34" charset="0"/>
                <a:cs typeface="Arial" pitchFamily="34" charset="0"/>
              </a:rPr>
              <a:t>Detection of ultrahigh-energy</a:t>
            </a:r>
            <a:br>
              <a:rPr lang="en-US" altLang="ru-RU" sz="2400" b="1">
                <a:solidFill>
                  <a:srgbClr val="960000"/>
                </a:solidFill>
                <a:latin typeface="Arial" pitchFamily="34" charset="0"/>
                <a:cs typeface="Arial" pitchFamily="34" charset="0"/>
              </a:rPr>
            </a:br>
            <a:r>
              <a:rPr lang="en-US" altLang="ru-RU" sz="2400" b="1">
                <a:solidFill>
                  <a:srgbClr val="960000"/>
                </a:solidFill>
                <a:latin typeface="Arial" pitchFamily="34" charset="0"/>
                <a:cs typeface="Arial" pitchFamily="34" charset="0"/>
              </a:rPr>
              <a:t>cosmic neutrinos</a:t>
            </a:r>
            <a:endParaRPr lang="ru-RU" altLang="ru-RU" sz="2400" b="1">
              <a:solidFill>
                <a:srgbClr val="960000"/>
              </a:solidFill>
              <a:latin typeface="Arial" pitchFamily="34" charset="0"/>
              <a:cs typeface="Arial" pitchFamily="34" charset="0"/>
            </a:endParaRPr>
          </a:p>
        </p:txBody>
      </p:sp>
      <p:sp>
        <p:nvSpPr>
          <p:cNvPr id="62" name="Прямоугольник 61">
            <a:extLst>
              <a:ext uri="{FF2B5EF4-FFF2-40B4-BE49-F238E27FC236}"/>
            </a:extLst>
          </p:cNvPr>
          <p:cNvSpPr/>
          <p:nvPr/>
        </p:nvSpPr>
        <p:spPr>
          <a:xfrm>
            <a:off x="0" y="6597650"/>
            <a:ext cx="12192000" cy="28733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Tree>
    <p:extLst>
      <p:ext uri="{BB962C8B-B14F-4D97-AF65-F5344CB8AC3E}">
        <p14:creationId xmlns:p14="http://schemas.microsoft.com/office/powerpoint/2010/main" val="307857095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BADDE1"/>
        </a:solidFill>
        <a:effectLst/>
      </p:bgPr>
    </p:bg>
    <p:spTree>
      <p:nvGrpSpPr>
        <p:cNvPr id="1" name=""/>
        <p:cNvGrpSpPr/>
        <p:nvPr/>
      </p:nvGrpSpPr>
      <p:grpSpPr>
        <a:xfrm>
          <a:off x="0" y="0"/>
          <a:ext cx="0" cy="0"/>
          <a:chOff x="0" y="0"/>
          <a:chExt cx="0" cy="0"/>
        </a:xfrm>
      </p:grpSpPr>
      <p:sp>
        <p:nvSpPr>
          <p:cNvPr id="114690"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61D42CC1-112A-4F9B-8CE7-13F0C21BCB66}" type="slidenum">
              <a:rPr lang="ru-RU" altLang="ru-RU" sz="1400">
                <a:solidFill>
                  <a:srgbClr val="000000"/>
                </a:solidFill>
              </a:rPr>
              <a:pPr>
                <a:spcBef>
                  <a:spcPct val="0"/>
                </a:spcBef>
                <a:buFontTx/>
                <a:buNone/>
              </a:pPr>
              <a:t>26</a:t>
            </a:fld>
            <a:endParaRPr lang="ru-RU" altLang="ru-RU" sz="1400">
              <a:solidFill>
                <a:srgbClr val="000000"/>
              </a:solidFill>
            </a:endParaRPr>
          </a:p>
        </p:txBody>
      </p:sp>
      <p:pic>
        <p:nvPicPr>
          <p:cNvPr id="114691" name="Изображение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2" y="231775"/>
            <a:ext cx="1142153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6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2C0B2E-A03E-49DC-B3E4-A9E4DB20C34F}"/>
              </a:ext>
            </a:extLst>
          </p:cNvPr>
          <p:cNvSpPr>
            <a:spLocks noGrp="1"/>
          </p:cNvSpPr>
          <p:nvPr>
            <p:ph type="title"/>
          </p:nvPr>
        </p:nvSpPr>
        <p:spPr>
          <a:xfrm>
            <a:off x="90855" y="-36901"/>
            <a:ext cx="10972800" cy="1143000"/>
          </a:xfrm>
        </p:spPr>
        <p:txBody>
          <a:bodyPr/>
          <a:lstStyle/>
          <a:p>
            <a:r>
              <a:rPr lang="en-US" dirty="0">
                <a:solidFill>
                  <a:srgbClr val="FF0000"/>
                </a:solidFill>
                <a:effectLst>
                  <a:outerShdw blurRad="38100" dist="38100" dir="2700000" algn="tl">
                    <a:srgbClr val="000000">
                      <a:alpha val="43137"/>
                    </a:srgbClr>
                  </a:outerShdw>
                </a:effectLst>
              </a:rPr>
              <a:t>Baikal GVD – Flagship Experiment of JINR</a:t>
            </a:r>
            <a:endParaRPr lang="ru-RU" dirty="0">
              <a:solidFill>
                <a:srgbClr val="FF0000"/>
              </a:solidFill>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183ADB61-ED19-43AB-832E-0F39B0037A7A}"/>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534278F2-9478-4533-A521-21D573FB7CAA}"/>
              </a:ext>
            </a:extLst>
          </p:cNvPr>
          <p:cNvPicPr>
            <a:picLocks noChangeAspect="1"/>
          </p:cNvPicPr>
          <p:nvPr/>
        </p:nvPicPr>
        <p:blipFill>
          <a:blip r:embed="rId2"/>
          <a:stretch>
            <a:fillRect/>
          </a:stretch>
        </p:blipFill>
        <p:spPr>
          <a:xfrm>
            <a:off x="1128387" y="1106107"/>
            <a:ext cx="9525527" cy="5751901"/>
          </a:xfrm>
          <a:prstGeom prst="rect">
            <a:avLst/>
          </a:prstGeom>
        </p:spPr>
      </p:pic>
    </p:spTree>
    <p:extLst>
      <p:ext uri="{BB962C8B-B14F-4D97-AF65-F5344CB8AC3E}">
        <p14:creationId xmlns:p14="http://schemas.microsoft.com/office/powerpoint/2010/main" val="121625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1E1AA76-B9AD-4DF0-9180-81E50E2A42E8}"/>
              </a:ext>
            </a:extLst>
          </p:cNvPr>
          <p:cNvSpPr>
            <a:spLocks noGrp="1"/>
          </p:cNvSpPr>
          <p:nvPr>
            <p:ph idx="1"/>
          </p:nvPr>
        </p:nvSpPr>
        <p:spPr>
          <a:xfrm>
            <a:off x="520871" y="1359114"/>
            <a:ext cx="10972800" cy="2664246"/>
          </a:xfrm>
        </p:spPr>
        <p:txBody>
          <a:bodyPr>
            <a:normAutofit fontScale="25000" lnSpcReduction="20000"/>
          </a:bodyPr>
          <a:lstStyle/>
          <a:p>
            <a:pPr marL="0" indent="0">
              <a:buNone/>
            </a:pPr>
            <a:r>
              <a:rPr lang="en-US" sz="11200" b="1" dirty="0" smtClean="0">
                <a:solidFill>
                  <a:srgbClr val="C00000"/>
                </a:solidFill>
              </a:rPr>
              <a:t>Mid-term plans</a:t>
            </a:r>
          </a:p>
          <a:p>
            <a:r>
              <a:rPr lang="en-US" sz="8000" b="1" dirty="0" smtClean="0">
                <a:latin typeface="Arial" panose="020B0604020202020204" pitchFamily="34" charset="0"/>
                <a:cs typeface="Arial" panose="020B0604020202020204" pitchFamily="34" charset="0"/>
              </a:rPr>
              <a:t>ATLAS  </a:t>
            </a:r>
            <a:r>
              <a:rPr lang="en-US" sz="8000" b="1" dirty="0">
                <a:latin typeface="Arial" panose="020B0604020202020204" pitchFamily="34" charset="0"/>
                <a:cs typeface="Arial" panose="020B0604020202020204" pitchFamily="34" charset="0"/>
              </a:rPr>
              <a:t>-  Phase 1 </a:t>
            </a:r>
            <a:r>
              <a:rPr lang="en-US" sz="8000" b="1" dirty="0" smtClean="0">
                <a:latin typeface="Arial" panose="020B0604020202020204" pitchFamily="34" charset="0"/>
                <a:cs typeface="Arial" panose="020B0604020202020204" pitchFamily="34" charset="0"/>
              </a:rPr>
              <a:t>, </a:t>
            </a:r>
            <a:r>
              <a:rPr lang="en-US" sz="8000" b="1" dirty="0">
                <a:latin typeface="Arial" panose="020B0604020202020204" pitchFamily="34" charset="0"/>
                <a:cs typeface="Arial" panose="020B0604020202020204" pitchFamily="34" charset="0"/>
              </a:rPr>
              <a:t>Phase 2 </a:t>
            </a:r>
            <a:endParaRPr lang="en-US" sz="8000" b="1" dirty="0" smtClean="0">
              <a:latin typeface="Arial" panose="020B0604020202020204" pitchFamily="34" charset="0"/>
              <a:cs typeface="Arial" panose="020B0604020202020204" pitchFamily="34" charset="0"/>
            </a:endParaRPr>
          </a:p>
          <a:p>
            <a:r>
              <a:rPr lang="en-US" sz="8000" b="1" dirty="0" smtClean="0">
                <a:latin typeface="Arial" panose="020B0604020202020204" pitchFamily="34" charset="0"/>
                <a:cs typeface="Arial" panose="020B0604020202020204" pitchFamily="34" charset="0"/>
              </a:rPr>
              <a:t>CMS</a:t>
            </a:r>
            <a:endParaRPr lang="en-US" sz="8000" b="1" dirty="0">
              <a:latin typeface="Arial" panose="020B0604020202020204" pitchFamily="34" charset="0"/>
              <a:cs typeface="Arial" panose="020B0604020202020204" pitchFamily="34" charset="0"/>
            </a:endParaRPr>
          </a:p>
          <a:p>
            <a:r>
              <a:rPr lang="en-US" sz="8000" b="1" dirty="0">
                <a:latin typeface="Arial" panose="020B0604020202020204" pitchFamily="34" charset="0"/>
                <a:cs typeface="Arial" panose="020B0604020202020204" pitchFamily="34" charset="0"/>
              </a:rPr>
              <a:t>JUNO  -  </a:t>
            </a:r>
            <a:r>
              <a:rPr lang="en-US" sz="8000" b="1" dirty="0" smtClean="0">
                <a:latin typeface="Arial" panose="020B0604020202020204" pitchFamily="34" charset="0"/>
                <a:cs typeface="Arial" panose="020B0604020202020204" pitchFamily="34" charset="0"/>
              </a:rPr>
              <a:t>JINR is the major </a:t>
            </a:r>
            <a:r>
              <a:rPr lang="en-US" sz="8000" b="1" dirty="0" err="1" smtClean="0">
                <a:latin typeface="Arial" panose="020B0604020202020204" pitchFamily="34" charset="0"/>
                <a:cs typeface="Arial" panose="020B0604020202020204" pitchFamily="34" charset="0"/>
              </a:rPr>
              <a:t>collaboratior</a:t>
            </a:r>
            <a:endParaRPr lang="en-US" sz="8000" b="1" dirty="0" smtClean="0">
              <a:latin typeface="Arial" panose="020B0604020202020204" pitchFamily="34" charset="0"/>
              <a:cs typeface="Arial" panose="020B0604020202020204" pitchFamily="34" charset="0"/>
            </a:endParaRPr>
          </a:p>
          <a:p>
            <a:r>
              <a:rPr lang="en-US" sz="8000" b="1" dirty="0" smtClean="0">
                <a:latin typeface="Arial" panose="020B0604020202020204" pitchFamily="34" charset="0"/>
                <a:cs typeface="Arial" panose="020B0604020202020204" pitchFamily="34" charset="0"/>
              </a:rPr>
              <a:t>Dark Matter – </a:t>
            </a:r>
            <a:r>
              <a:rPr lang="en-US" sz="8000" b="1" dirty="0" err="1" smtClean="0">
                <a:latin typeface="Arial" panose="020B0604020202020204" pitchFamily="34" charset="0"/>
                <a:cs typeface="Arial" panose="020B0604020202020204" pitchFamily="34" charset="0"/>
              </a:rPr>
              <a:t>Edelweis</a:t>
            </a:r>
            <a:r>
              <a:rPr lang="en-US" sz="8000" b="1" dirty="0" smtClean="0">
                <a:latin typeface="Arial" panose="020B0604020202020204" pitchFamily="34" charset="0"/>
                <a:cs typeface="Arial" panose="020B0604020202020204" pitchFamily="34" charset="0"/>
              </a:rPr>
              <a:t>, </a:t>
            </a:r>
            <a:r>
              <a:rPr lang="en-US" sz="8000" b="1" dirty="0" err="1" smtClean="0">
                <a:latin typeface="Arial" panose="020B0604020202020204" pitchFamily="34" charset="0"/>
                <a:cs typeface="Arial" panose="020B0604020202020204" pitchFamily="34" charset="0"/>
              </a:rPr>
              <a:t>DarkSide</a:t>
            </a:r>
            <a:endParaRPr lang="en-US" sz="8000" b="1" dirty="0" smtClean="0">
              <a:latin typeface="Arial" panose="020B0604020202020204" pitchFamily="34" charset="0"/>
              <a:cs typeface="Arial" panose="020B0604020202020204" pitchFamily="34" charset="0"/>
            </a:endParaRPr>
          </a:p>
          <a:p>
            <a:r>
              <a:rPr lang="en-US" sz="8000" b="1" dirty="0" smtClean="0">
                <a:latin typeface="Arial" panose="020B0604020202020204" pitchFamily="34" charset="0"/>
                <a:cs typeface="Arial" panose="020B0604020202020204" pitchFamily="34" charset="0"/>
              </a:rPr>
              <a:t>CP-violation – </a:t>
            </a:r>
            <a:r>
              <a:rPr lang="en-US" sz="8000" b="1" dirty="0" err="1" smtClean="0">
                <a:latin typeface="Arial" panose="020B0604020202020204" pitchFamily="34" charset="0"/>
                <a:cs typeface="Arial" panose="020B0604020202020204" pitchFamily="34" charset="0"/>
              </a:rPr>
              <a:t>NOvA</a:t>
            </a:r>
            <a:r>
              <a:rPr lang="en-US" sz="8000" b="1" dirty="0" smtClean="0">
                <a:latin typeface="Arial" panose="020B0604020202020204" pitchFamily="34" charset="0"/>
                <a:cs typeface="Arial" panose="020B0604020202020204" pitchFamily="34" charset="0"/>
              </a:rPr>
              <a:t>, MO</a:t>
            </a:r>
          </a:p>
          <a:p>
            <a:r>
              <a:rPr lang="en-US" sz="8000" b="1" dirty="0" smtClean="0">
                <a:latin typeface="Arial" panose="020B0604020202020204" pitchFamily="34" charset="0"/>
                <a:cs typeface="Arial" panose="020B0604020202020204" pitchFamily="34" charset="0"/>
              </a:rPr>
              <a:t>Kalinin PP – magnetic moment, coherent, sterile</a:t>
            </a:r>
          </a:p>
          <a:p>
            <a:r>
              <a:rPr lang="en-US" sz="8000" b="1" dirty="0" smtClean="0">
                <a:latin typeface="Arial" panose="020B0604020202020204" pitchFamily="34" charset="0"/>
                <a:cs typeface="Arial" panose="020B0604020202020204" pitchFamily="34" charset="0"/>
              </a:rPr>
              <a:t>Taiga – 100 </a:t>
            </a:r>
            <a:r>
              <a:rPr lang="en-US" sz="8000" b="1" dirty="0" err="1" smtClean="0">
                <a:latin typeface="Arial" panose="020B0604020202020204" pitchFamily="34" charset="0"/>
                <a:cs typeface="Arial" panose="020B0604020202020204" pitchFamily="34" charset="0"/>
              </a:rPr>
              <a:t>TeV</a:t>
            </a:r>
            <a:r>
              <a:rPr lang="en-US" sz="8000" b="1" dirty="0" smtClean="0">
                <a:latin typeface="Arial" panose="020B0604020202020204" pitchFamily="34" charset="0"/>
                <a:cs typeface="Arial" panose="020B0604020202020204" pitchFamily="34" charset="0"/>
              </a:rPr>
              <a:t> gamma rays</a:t>
            </a:r>
          </a:p>
          <a:p>
            <a:r>
              <a:rPr lang="en-US" sz="8000" b="1" dirty="0" smtClean="0">
                <a:latin typeface="Arial" panose="020B0604020202020204" pitchFamily="34" charset="0"/>
                <a:cs typeface="Arial" panose="020B0604020202020204" pitchFamily="34" charset="0"/>
              </a:rPr>
              <a:t>Gerda, </a:t>
            </a:r>
            <a:r>
              <a:rPr lang="en-US" sz="8000" b="1" dirty="0" err="1" smtClean="0">
                <a:latin typeface="Arial" panose="020B0604020202020204" pitchFamily="34" charset="0"/>
                <a:cs typeface="Arial" panose="020B0604020202020204" pitchFamily="34" charset="0"/>
              </a:rPr>
              <a:t>SuperNEMO</a:t>
            </a:r>
            <a:r>
              <a:rPr lang="en-US" sz="8000" b="1" dirty="0" smtClean="0">
                <a:latin typeface="Arial" panose="020B0604020202020204" pitchFamily="34" charset="0"/>
                <a:cs typeface="Arial" panose="020B0604020202020204" pitchFamily="34" charset="0"/>
              </a:rPr>
              <a:t> – 0vbb</a:t>
            </a:r>
            <a:endParaRPr lang="en-US" sz="8000" b="1" dirty="0">
              <a:latin typeface="Arial" panose="020B0604020202020204" pitchFamily="34" charset="0"/>
              <a:cs typeface="Arial" panose="020B0604020202020204" pitchFamily="34" charset="0"/>
            </a:endParaRPr>
          </a:p>
          <a:p>
            <a:pPr marL="0" indent="0">
              <a:buNone/>
            </a:pPr>
            <a:endParaRPr lang="en-US" dirty="0"/>
          </a:p>
        </p:txBody>
      </p:sp>
      <p:sp>
        <p:nvSpPr>
          <p:cNvPr id="4" name="Textfeld 3"/>
          <p:cNvSpPr txBox="1"/>
          <p:nvPr/>
        </p:nvSpPr>
        <p:spPr>
          <a:xfrm>
            <a:off x="461182" y="4367080"/>
            <a:ext cx="10304885" cy="2646878"/>
          </a:xfrm>
          <a:prstGeom prst="rect">
            <a:avLst/>
          </a:prstGeom>
          <a:noFill/>
        </p:spPr>
        <p:txBody>
          <a:bodyPr wrap="square" rtlCol="0">
            <a:spAutoFit/>
          </a:bodyPr>
          <a:lstStyle/>
          <a:p>
            <a:r>
              <a:rPr lang="en-US" sz="2800" b="1" dirty="0" smtClean="0">
                <a:solidFill>
                  <a:srgbClr val="C00000"/>
                </a:solidFill>
              </a:rPr>
              <a:t>Long-term plans</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BAIKAL GVD </a:t>
            </a:r>
          </a:p>
          <a:p>
            <a:pPr marL="285750" indent="-285750">
              <a:buFont typeface="Arial" panose="020B0604020202020204" pitchFamily="34" charset="0"/>
              <a:buChar char="•"/>
            </a:pPr>
            <a:r>
              <a:rPr lang="en-US" sz="2000" b="1" dirty="0" err="1" smtClean="0">
                <a:latin typeface="Arial" panose="020B0604020202020204" pitchFamily="34" charset="0"/>
                <a:cs typeface="Arial" panose="020B0604020202020204" pitchFamily="34" charset="0"/>
              </a:rPr>
              <a:t>NOvA</a:t>
            </a:r>
            <a:r>
              <a:rPr lang="en-US" sz="2000" b="1" dirty="0" smtClean="0">
                <a:latin typeface="Arial" panose="020B0604020202020204" pitchFamily="34" charset="0"/>
                <a:cs typeface="Arial" panose="020B0604020202020204" pitchFamily="34" charset="0"/>
              </a:rPr>
              <a:t>  -  DUNE or </a:t>
            </a:r>
            <a:r>
              <a:rPr lang="en-US" sz="2000" b="1" dirty="0" err="1" smtClean="0">
                <a:latin typeface="Arial" panose="020B0604020202020204" pitchFamily="34" charset="0"/>
                <a:cs typeface="Arial" panose="020B0604020202020204" pitchFamily="34" charset="0"/>
              </a:rPr>
              <a:t>HyperK</a:t>
            </a:r>
            <a:endParaRPr lang="en-US" sz="20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JUNO</a:t>
            </a: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ATLAS, CMS – HL LHC</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Gravitational waves interferometers – LIGO, VIRGO, Einstein</a:t>
            </a:r>
          </a:p>
          <a:p>
            <a:endParaRPr lang="de-DE" dirty="0"/>
          </a:p>
        </p:txBody>
      </p:sp>
      <p:sp>
        <p:nvSpPr>
          <p:cNvPr id="11" name="Titel 1"/>
          <p:cNvSpPr txBox="1">
            <a:spLocks/>
          </p:cNvSpPr>
          <p:nvPr/>
        </p:nvSpPr>
        <p:spPr>
          <a:xfrm>
            <a:off x="1932174" y="75866"/>
            <a:ext cx="8587409" cy="989619"/>
          </a:xfrm>
          <a:prstGeom prst="rect">
            <a:avLst/>
          </a:prstGeom>
          <a:solidFill>
            <a:schemeClr val="tx2">
              <a:lumMod val="20000"/>
              <a:lumOff val="80000"/>
            </a:schemeClr>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Summary - Particle Physics and Astrophysics</a:t>
            </a:r>
            <a:endParaRPr lang="de-DE" sz="4000" b="1" dirty="0"/>
          </a:p>
        </p:txBody>
      </p:sp>
    </p:spTree>
    <p:extLst>
      <p:ext uri="{BB962C8B-B14F-4D97-AF65-F5344CB8AC3E}">
        <p14:creationId xmlns:p14="http://schemas.microsoft.com/office/powerpoint/2010/main" val="64133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6B6BCF"/>
        </a:solidFill>
        <a:effectLst/>
      </p:bgPr>
    </p:bg>
    <p:spTree>
      <p:nvGrpSpPr>
        <p:cNvPr id="1" name=""/>
        <p:cNvGrpSpPr/>
        <p:nvPr/>
      </p:nvGrpSpPr>
      <p:grpSpPr>
        <a:xfrm>
          <a:off x="0" y="0"/>
          <a:ext cx="0" cy="0"/>
          <a:chOff x="0" y="0"/>
          <a:chExt cx="0" cy="0"/>
        </a:xfrm>
      </p:grpSpPr>
      <p:sp>
        <p:nvSpPr>
          <p:cNvPr id="140290" name="Заголовок 1"/>
          <p:cNvSpPr>
            <a:spLocks noGrp="1" noChangeArrowheads="1"/>
          </p:cNvSpPr>
          <p:nvPr>
            <p:ph type="title"/>
          </p:nvPr>
        </p:nvSpPr>
        <p:spPr>
          <a:xfrm>
            <a:off x="273066" y="0"/>
            <a:ext cx="11525249" cy="882650"/>
          </a:xfrm>
        </p:spPr>
        <p:txBody>
          <a:bodyPr/>
          <a:lstStyle/>
          <a:p>
            <a:r>
              <a:rPr lang="en-US" altLang="ru-RU" sz="3400" dirty="0" smtClean="0">
                <a:solidFill>
                  <a:srgbClr val="FFFF00"/>
                </a:solidFill>
              </a:rPr>
              <a:t>JINR – CERN strategic partnerships</a:t>
            </a:r>
            <a:endParaRPr lang="ru-RU" altLang="ru-RU" sz="3400" dirty="0" smtClean="0">
              <a:solidFill>
                <a:srgbClr val="FFFF00"/>
              </a:solidFill>
            </a:endParaRPr>
          </a:p>
        </p:txBody>
      </p:sp>
      <p:sp>
        <p:nvSpPr>
          <p:cNvPr id="140291" name="Содержимое 2"/>
          <p:cNvSpPr>
            <a:spLocks noGrp="1" noChangeArrowheads="1"/>
          </p:cNvSpPr>
          <p:nvPr>
            <p:ph idx="1"/>
          </p:nvPr>
        </p:nvSpPr>
        <p:spPr>
          <a:xfrm>
            <a:off x="162999" y="749301"/>
            <a:ext cx="11846983" cy="6278563"/>
          </a:xfrm>
          <a:solidFill>
            <a:srgbClr val="0070C0"/>
          </a:solidFill>
        </p:spPr>
        <p:txBody>
          <a:bodyPr/>
          <a:lstStyle/>
          <a:p>
            <a:r>
              <a:rPr lang="en-US" altLang="ru-RU" sz="2500" dirty="0" smtClean="0">
                <a:solidFill>
                  <a:srgbClr val="FFFF00"/>
                </a:solidFill>
              </a:rPr>
              <a:t>JINR actively participates in the LHC  </a:t>
            </a:r>
            <a:r>
              <a:rPr lang="en-US" altLang="ru-RU" sz="2500" dirty="0" err="1" smtClean="0">
                <a:solidFill>
                  <a:srgbClr val="FFFF00"/>
                </a:solidFill>
              </a:rPr>
              <a:t>programmes</a:t>
            </a:r>
            <a:r>
              <a:rPr lang="en-US" altLang="ru-RU" sz="2500" dirty="0" smtClean="0">
                <a:solidFill>
                  <a:srgbClr val="FFFF00"/>
                </a:solidFill>
              </a:rPr>
              <a:t> including the </a:t>
            </a:r>
            <a:r>
              <a:rPr lang="en-US" altLang="ru-RU" sz="2500" dirty="0" smtClean="0">
                <a:solidFill>
                  <a:srgbClr val="FFC000"/>
                </a:solidFill>
              </a:rPr>
              <a:t>ATLAS, CMS , ALICE </a:t>
            </a:r>
            <a:r>
              <a:rPr lang="en-US" altLang="ru-RU" sz="2500" dirty="0" smtClean="0">
                <a:solidFill>
                  <a:srgbClr val="FFFF00"/>
                </a:solidFill>
              </a:rPr>
              <a:t>and the </a:t>
            </a:r>
            <a:r>
              <a:rPr lang="en-US" altLang="ru-RU" sz="2500" dirty="0" smtClean="0">
                <a:solidFill>
                  <a:srgbClr val="FFC000"/>
                </a:solidFill>
              </a:rPr>
              <a:t>Collider</a:t>
            </a:r>
            <a:r>
              <a:rPr lang="en-US" altLang="ru-RU" sz="2500" dirty="0" smtClean="0">
                <a:solidFill>
                  <a:srgbClr val="FFFF00"/>
                </a:solidFill>
              </a:rPr>
              <a:t> itself and planning to contribute to the </a:t>
            </a:r>
            <a:r>
              <a:rPr lang="en-US" altLang="ru-RU" sz="2500" dirty="0" smtClean="0">
                <a:solidFill>
                  <a:srgbClr val="FFC000"/>
                </a:solidFill>
              </a:rPr>
              <a:t>LHC detectors upgrade</a:t>
            </a:r>
            <a:r>
              <a:rPr lang="en-US" altLang="ru-RU" sz="2500" dirty="0" smtClean="0"/>
              <a:t>.</a:t>
            </a:r>
          </a:p>
          <a:p>
            <a:r>
              <a:rPr lang="en-US" altLang="ru-RU" sz="2500" dirty="0" smtClean="0">
                <a:solidFill>
                  <a:srgbClr val="FFFF00"/>
                </a:solidFill>
              </a:rPr>
              <a:t>Besides, JINR participate in the four </a:t>
            </a:r>
            <a:r>
              <a:rPr lang="en-US" altLang="ru-RU" sz="2500" dirty="0" smtClean="0">
                <a:solidFill>
                  <a:srgbClr val="FFC000"/>
                </a:solidFill>
              </a:rPr>
              <a:t>SPS</a:t>
            </a:r>
            <a:r>
              <a:rPr lang="en-US" altLang="ru-RU" sz="2500" dirty="0" smtClean="0"/>
              <a:t> </a:t>
            </a:r>
            <a:r>
              <a:rPr lang="en-US" altLang="ru-RU" sz="2500" dirty="0" smtClean="0">
                <a:solidFill>
                  <a:srgbClr val="FFFF00"/>
                </a:solidFill>
              </a:rPr>
              <a:t>projects: </a:t>
            </a:r>
          </a:p>
          <a:p>
            <a:r>
              <a:rPr lang="en-US" altLang="ru-RU" sz="2500" dirty="0" smtClean="0">
                <a:solidFill>
                  <a:srgbClr val="FFC000"/>
                </a:solidFill>
              </a:rPr>
              <a:t>Compass-II</a:t>
            </a:r>
            <a:r>
              <a:rPr lang="en-US" altLang="ru-RU" sz="2500" dirty="0" smtClean="0"/>
              <a:t> </a:t>
            </a:r>
            <a:r>
              <a:rPr lang="en-US" altLang="ru-RU" sz="2500" dirty="0" smtClean="0">
                <a:solidFill>
                  <a:srgbClr val="FFFF00"/>
                </a:solidFill>
              </a:rPr>
              <a:t>(</a:t>
            </a:r>
            <a:r>
              <a:rPr lang="en-US" altLang="ru-RU" sz="2500" dirty="0" smtClean="0">
                <a:solidFill>
                  <a:srgbClr val="FFC000"/>
                </a:solidFill>
              </a:rPr>
              <a:t>NA58</a:t>
            </a:r>
            <a:r>
              <a:rPr lang="en-US" altLang="ru-RU" sz="2500" dirty="0" smtClean="0">
                <a:solidFill>
                  <a:srgbClr val="FFFF00"/>
                </a:solidFill>
              </a:rPr>
              <a:t>)</a:t>
            </a:r>
            <a:r>
              <a:rPr lang="en-US" altLang="ru-RU" sz="2500" dirty="0" smtClean="0"/>
              <a:t> </a:t>
            </a:r>
            <a:r>
              <a:rPr lang="en-US" altLang="ru-RU" sz="2500" dirty="0" smtClean="0">
                <a:solidFill>
                  <a:srgbClr val="FFFF00"/>
                </a:solidFill>
              </a:rPr>
              <a:t>– nucleon spin structure, hadron spectroscopy (with interests to future </a:t>
            </a:r>
            <a:r>
              <a:rPr lang="en-US" altLang="ru-RU" sz="2500" dirty="0" smtClean="0">
                <a:solidFill>
                  <a:srgbClr val="FFC000"/>
                </a:solidFill>
              </a:rPr>
              <a:t>SPD at NICA</a:t>
            </a:r>
            <a:r>
              <a:rPr lang="en-US" altLang="ru-RU" sz="2500" dirty="0" smtClean="0">
                <a:solidFill>
                  <a:srgbClr val="FFFF00"/>
                </a:solidFill>
              </a:rPr>
              <a:t>);</a:t>
            </a:r>
          </a:p>
          <a:p>
            <a:r>
              <a:rPr lang="en-US" altLang="ru-RU" sz="2500" dirty="0" smtClean="0">
                <a:solidFill>
                  <a:srgbClr val="FFC000"/>
                </a:solidFill>
              </a:rPr>
              <a:t>NA61 </a:t>
            </a:r>
            <a:r>
              <a:rPr lang="en-US" altLang="ru-RU" sz="2500" dirty="0" smtClean="0">
                <a:solidFill>
                  <a:srgbClr val="FFFF00"/>
                </a:solidFill>
              </a:rPr>
              <a:t>– (intersects with </a:t>
            </a:r>
            <a:r>
              <a:rPr lang="en-US" altLang="ru-RU" sz="2500" dirty="0" err="1" smtClean="0">
                <a:solidFill>
                  <a:srgbClr val="FFC000"/>
                </a:solidFill>
              </a:rPr>
              <a:t>BM@Nuclotrone</a:t>
            </a:r>
            <a:r>
              <a:rPr lang="en-US" altLang="ru-RU" sz="2500" dirty="0" smtClean="0">
                <a:solidFill>
                  <a:srgbClr val="FFC000"/>
                </a:solidFill>
              </a:rPr>
              <a:t> </a:t>
            </a:r>
            <a:r>
              <a:rPr lang="en-US" altLang="ru-RU" sz="2500" dirty="0" smtClean="0">
                <a:solidFill>
                  <a:srgbClr val="FFFF00"/>
                </a:solidFill>
              </a:rPr>
              <a:t>and</a:t>
            </a:r>
            <a:r>
              <a:rPr lang="en-US" altLang="ru-RU" sz="2500" dirty="0" smtClean="0">
                <a:solidFill>
                  <a:srgbClr val="FFC000"/>
                </a:solidFill>
              </a:rPr>
              <a:t> MPD</a:t>
            </a:r>
            <a:r>
              <a:rPr lang="en-US" altLang="ru-RU" sz="2500" dirty="0" smtClean="0">
                <a:solidFill>
                  <a:srgbClr val="FFFF00"/>
                </a:solidFill>
              </a:rPr>
              <a:t>);</a:t>
            </a:r>
          </a:p>
          <a:p>
            <a:r>
              <a:rPr lang="en-US" altLang="ru-RU" sz="2500" dirty="0" smtClean="0">
                <a:solidFill>
                  <a:srgbClr val="FFC000"/>
                </a:solidFill>
              </a:rPr>
              <a:t>NA62</a:t>
            </a:r>
            <a:r>
              <a:rPr lang="en-US" altLang="ru-RU" sz="2500" dirty="0" smtClean="0"/>
              <a:t> </a:t>
            </a:r>
            <a:r>
              <a:rPr lang="en-US" altLang="ru-RU" sz="2500" dirty="0" smtClean="0">
                <a:solidFill>
                  <a:srgbClr val="FFFF00"/>
                </a:solidFill>
              </a:rPr>
              <a:t>– CP-violation and rare decays;</a:t>
            </a:r>
          </a:p>
          <a:p>
            <a:r>
              <a:rPr lang="en-US" altLang="ru-RU" sz="2500" dirty="0" smtClean="0">
                <a:solidFill>
                  <a:srgbClr val="FFC000"/>
                </a:solidFill>
              </a:rPr>
              <a:t>NA64</a:t>
            </a:r>
            <a:r>
              <a:rPr lang="en-US" altLang="ru-RU" sz="2500" dirty="0" smtClean="0"/>
              <a:t> </a:t>
            </a:r>
            <a:r>
              <a:rPr lang="en-US" altLang="ru-RU" sz="2500" dirty="0" smtClean="0">
                <a:solidFill>
                  <a:srgbClr val="FFFF00"/>
                </a:solidFill>
              </a:rPr>
              <a:t>– search for the dark sector;</a:t>
            </a:r>
          </a:p>
          <a:p>
            <a:r>
              <a:rPr lang="en-US" altLang="ru-RU" sz="2500" dirty="0" smtClean="0">
                <a:solidFill>
                  <a:srgbClr val="FFFF00"/>
                </a:solidFill>
              </a:rPr>
              <a:t>Accelerator development: </a:t>
            </a:r>
            <a:r>
              <a:rPr lang="en-US" altLang="ru-RU" sz="2500" b="1" dirty="0" smtClean="0">
                <a:solidFill>
                  <a:srgbClr val="FFC000"/>
                </a:solidFill>
              </a:rPr>
              <a:t>HL-LHC</a:t>
            </a:r>
            <a:r>
              <a:rPr lang="en-US" altLang="ru-RU" sz="2500" dirty="0" smtClean="0">
                <a:solidFill>
                  <a:srgbClr val="FFFF00"/>
                </a:solidFill>
              </a:rPr>
              <a:t> </a:t>
            </a:r>
            <a:r>
              <a:rPr lang="en-US" altLang="ru-RU" sz="2500" b="1" dirty="0" smtClean="0">
                <a:solidFill>
                  <a:srgbClr val="FFC000"/>
                </a:solidFill>
              </a:rPr>
              <a:t>CLIC</a:t>
            </a:r>
            <a:r>
              <a:rPr lang="en-US" altLang="ru-RU" sz="2500" dirty="0" smtClean="0"/>
              <a:t>,</a:t>
            </a:r>
            <a:r>
              <a:rPr lang="en-US" altLang="ru-RU" sz="2500" b="1" dirty="0" smtClean="0">
                <a:solidFill>
                  <a:srgbClr val="FFC000"/>
                </a:solidFill>
              </a:rPr>
              <a:t>ILC </a:t>
            </a:r>
            <a:r>
              <a:rPr lang="en-US" altLang="ru-RU" sz="2500" b="1" dirty="0" err="1" smtClean="0">
                <a:solidFill>
                  <a:srgbClr val="FFC000"/>
                </a:solidFill>
              </a:rPr>
              <a:t>LHeC</a:t>
            </a:r>
            <a:r>
              <a:rPr lang="en-US" altLang="ru-RU" sz="2500" dirty="0" smtClean="0"/>
              <a:t>, </a:t>
            </a:r>
            <a:r>
              <a:rPr lang="en-US" altLang="ru-RU" sz="2500" b="1" dirty="0" smtClean="0">
                <a:solidFill>
                  <a:srgbClr val="FFC000"/>
                </a:solidFill>
              </a:rPr>
              <a:t>FCC</a:t>
            </a:r>
            <a:r>
              <a:rPr lang="en-US" altLang="ru-RU" sz="2500" dirty="0" smtClean="0"/>
              <a:t>,                   </a:t>
            </a:r>
            <a:r>
              <a:rPr lang="en-US" altLang="ru-RU" sz="2500" dirty="0" smtClean="0">
                <a:solidFill>
                  <a:srgbClr val="FFFF00"/>
                </a:solidFill>
              </a:rPr>
              <a:t>Precise laser metrology (super sensitive  </a:t>
            </a:r>
            <a:r>
              <a:rPr lang="en-US" altLang="ru-RU" sz="2500" dirty="0" err="1" smtClean="0">
                <a:solidFill>
                  <a:srgbClr val="FFFF00"/>
                </a:solidFill>
              </a:rPr>
              <a:t>inclinometr</a:t>
            </a:r>
            <a:r>
              <a:rPr lang="en-US" altLang="ru-RU" sz="2500" dirty="0" smtClean="0">
                <a:solidFill>
                  <a:srgbClr val="FFFF00"/>
                </a:solidFill>
              </a:rPr>
              <a:t>) ,  </a:t>
            </a:r>
          </a:p>
          <a:p>
            <a:r>
              <a:rPr lang="en-US" altLang="ru-RU" sz="2500" dirty="0" smtClean="0">
                <a:solidFill>
                  <a:srgbClr val="FFFF00"/>
                </a:solidFill>
              </a:rPr>
              <a:t>Computing and Information Technologies, </a:t>
            </a:r>
            <a:r>
              <a:rPr lang="en-US" altLang="ru-RU" sz="2500" b="1" dirty="0" smtClean="0">
                <a:solidFill>
                  <a:srgbClr val="FFC000"/>
                </a:solidFill>
              </a:rPr>
              <a:t>WLCG, Tier-1,2</a:t>
            </a:r>
          </a:p>
          <a:p>
            <a:r>
              <a:rPr lang="en-US" altLang="ru-RU" sz="2500" dirty="0" smtClean="0">
                <a:solidFill>
                  <a:srgbClr val="FFFF00"/>
                </a:solidFill>
              </a:rPr>
              <a:t>Neutrino platform, DUNE;  other - </a:t>
            </a:r>
            <a:r>
              <a:rPr lang="en-US" altLang="ru-RU" sz="2500" dirty="0" err="1" smtClean="0">
                <a:solidFill>
                  <a:srgbClr val="FFC000"/>
                </a:solidFill>
              </a:rPr>
              <a:t>nTOF</a:t>
            </a:r>
            <a:r>
              <a:rPr lang="en-US" altLang="ru-RU" sz="2500" dirty="0" smtClean="0">
                <a:solidFill>
                  <a:srgbClr val="FFC000"/>
                </a:solidFill>
              </a:rPr>
              <a:t>, DIRAC, </a:t>
            </a:r>
          </a:p>
          <a:p>
            <a:r>
              <a:rPr lang="en-US" altLang="ru-RU" sz="2500" dirty="0" smtClean="0">
                <a:solidFill>
                  <a:srgbClr val="FFFF00"/>
                </a:solidFill>
              </a:rPr>
              <a:t>Education and Teachers programs etc.</a:t>
            </a:r>
          </a:p>
          <a:p>
            <a:pPr>
              <a:buFont typeface="Wingdings 2" pitchFamily="18" charset="2"/>
              <a:buNone/>
            </a:pPr>
            <a:r>
              <a:rPr lang="en-US" altLang="ru-RU" dirty="0" smtClean="0"/>
              <a:t>  </a:t>
            </a:r>
            <a:endParaRPr lang="ru-RU" altLang="ru-RU" dirty="0" smtClean="0"/>
          </a:p>
        </p:txBody>
      </p:sp>
    </p:spTree>
    <p:extLst>
      <p:ext uri="{BB962C8B-B14F-4D97-AF65-F5344CB8AC3E}">
        <p14:creationId xmlns:p14="http://schemas.microsoft.com/office/powerpoint/2010/main" val="1943957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xmlns="" id="{5532B69D-412E-45B5-8E55-EAE0D4887BFD}"/>
              </a:ext>
            </a:extLst>
          </p:cNvPr>
          <p:cNvSpPr>
            <a:spLocks noGrp="1"/>
          </p:cNvSpPr>
          <p:nvPr>
            <p:ph type="title"/>
          </p:nvPr>
        </p:nvSpPr>
        <p:spPr>
          <a:xfrm>
            <a:off x="3017839" y="115888"/>
            <a:ext cx="6172200" cy="1143000"/>
          </a:xfrm>
        </p:spPr>
        <p:txBody>
          <a:bodyPr/>
          <a:lstStyle/>
          <a:p>
            <a:pPr eaLnBrk="1" hangingPunct="1"/>
            <a:r>
              <a:rPr lang="ru-RU" altLang="ru-RU" sz="3100" b="1">
                <a:solidFill>
                  <a:schemeClr val="tx2"/>
                </a:solidFill>
                <a:latin typeface="Arial" panose="020B0604020202020204" pitchFamily="34" charset="0"/>
                <a:ea typeface="Calibri" panose="020F0502020204030204" pitchFamily="34" charset="0"/>
                <a:cs typeface="Times New Roman" panose="02020603050405020304" pitchFamily="18" charset="0"/>
              </a:rPr>
              <a:t> Стратегическая цель развития ОИЯИ до 2030 года</a:t>
            </a:r>
            <a:endParaRPr lang="de-DE" altLang="ru-RU">
              <a:solidFill>
                <a:schemeClr val="tx2"/>
              </a:solidFill>
              <a:ea typeface="Calibri" panose="020F0502020204030204" pitchFamily="34" charset="0"/>
              <a:cs typeface="Times New Roman" panose="02020603050405020304" pitchFamily="18" charset="0"/>
            </a:endParaRPr>
          </a:p>
        </p:txBody>
      </p:sp>
      <p:sp>
        <p:nvSpPr>
          <p:cNvPr id="21507" name="Inhaltsplatzhalter 2">
            <a:extLst>
              <a:ext uri="{FF2B5EF4-FFF2-40B4-BE49-F238E27FC236}">
                <a16:creationId xmlns:a16="http://schemas.microsoft.com/office/drawing/2014/main" xmlns="" id="{AAB6FD00-2B38-4695-9DC1-C21723DDB43D}"/>
              </a:ext>
            </a:extLst>
          </p:cNvPr>
          <p:cNvSpPr>
            <a:spLocks noGrp="1"/>
          </p:cNvSpPr>
          <p:nvPr>
            <p:ph idx="1"/>
          </p:nvPr>
        </p:nvSpPr>
        <p:spPr>
          <a:xfrm>
            <a:off x="1919288" y="1557341"/>
            <a:ext cx="8280400" cy="5832475"/>
          </a:xfrm>
        </p:spPr>
        <p:txBody>
          <a:bodyPr/>
          <a:lstStyle/>
          <a:p>
            <a:pPr marL="0" indent="0" algn="ctr" eaLnBrk="1" hangingPunct="1">
              <a:lnSpc>
                <a:spcPct val="107000"/>
              </a:lnSpc>
              <a:spcAft>
                <a:spcPts val="800"/>
              </a:spcAft>
              <a:buNone/>
            </a:pPr>
            <a:r>
              <a:rPr lang="ru-RU" altLang="ru-RU" sz="2800">
                <a:solidFill>
                  <a:schemeClr val="tx2"/>
                </a:solidFill>
                <a:latin typeface="Arial" panose="020B0604020202020204" pitchFamily="34" charset="0"/>
                <a:cs typeface="Times New Roman" panose="02020603050405020304" pitchFamily="18" charset="0"/>
              </a:rPr>
              <a:t>Стратегической целью является развитие ОИЯИ как научного центра мирового уровня, занимающего лидирующие позиции в области </a:t>
            </a:r>
            <a:r>
              <a:rPr lang="ru-RU" altLang="ru-RU" sz="2800">
                <a:solidFill>
                  <a:schemeClr val="tx2"/>
                </a:solidFill>
                <a:latin typeface="Arial" panose="020B0604020202020204" pitchFamily="34" charset="0"/>
                <a:cs typeface="Arial" panose="020B0604020202020204" pitchFamily="34" charset="0"/>
              </a:rPr>
              <a:t>физики высоких энергий, ядерной физики и физики тяжелых ионов, физики нейтрино и астрофизики, физики конденсированного состояния, радиационной биологии, информационных технологий и высокопроизводительного компьютинга</a:t>
            </a:r>
            <a:r>
              <a:rPr lang="en-US" altLang="ru-RU" sz="2800">
                <a:solidFill>
                  <a:schemeClr val="tx2"/>
                </a:solidFill>
                <a:latin typeface="Arial" panose="020B0604020202020204" pitchFamily="34" charset="0"/>
                <a:cs typeface="Arial" panose="020B0604020202020204" pitchFamily="34" charset="0"/>
              </a:rPr>
              <a:t>, </a:t>
            </a:r>
            <a:r>
              <a:rPr lang="ru-RU" altLang="ru-RU" sz="2800">
                <a:solidFill>
                  <a:schemeClr val="tx2"/>
                </a:solidFill>
                <a:latin typeface="Arial" panose="020B0604020202020204" pitchFamily="34" charset="0"/>
                <a:cs typeface="Arial" panose="020B0604020202020204" pitchFamily="34" charset="0"/>
              </a:rPr>
              <a:t>а также в области междисциплинарных исследований и инновационных технологий. </a:t>
            </a:r>
            <a:endParaRPr lang="en-US" altLang="ru-RU" sz="28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0" indent="0" algn="ctr" eaLnBrk="1" hangingPunct="1">
              <a:lnSpc>
                <a:spcPct val="107000"/>
              </a:lnSpc>
              <a:spcAft>
                <a:spcPts val="800"/>
              </a:spcAft>
              <a:buNone/>
            </a:pPr>
            <a:endParaRPr lang="en-US" altLang="ru-RU" sz="2400">
              <a:solidFill>
                <a:schemeClr val="tx2"/>
              </a:solidFill>
              <a:latin typeface="Arial" panose="020B0604020202020204" pitchFamily="34" charset="0"/>
              <a:cs typeface="Times New Roman" panose="02020603050405020304" pitchFamily="18" charset="0"/>
            </a:endParaRPr>
          </a:p>
          <a:p>
            <a:pPr marL="0" indent="0" algn="ctr" eaLnBrk="1" hangingPunct="1">
              <a:lnSpc>
                <a:spcPct val="107000"/>
              </a:lnSpc>
              <a:spcAft>
                <a:spcPts val="800"/>
              </a:spcAft>
              <a:buNone/>
            </a:pPr>
            <a:endParaRPr lang="de-DE" altLang="ru-RU" sz="1800">
              <a:solidFill>
                <a:schemeClr val="tx2"/>
              </a:solidFill>
              <a:latin typeface="Times New Roman" panose="02020603050405020304" pitchFamily="18" charset="0"/>
              <a:cs typeface="Times New Roman" panose="02020603050405020304" pitchFamily="18" charset="0"/>
            </a:endParaRPr>
          </a:p>
        </p:txBody>
      </p:sp>
      <p:grpSp>
        <p:nvGrpSpPr>
          <p:cNvPr id="21508" name="Group 1">
            <a:extLst>
              <a:ext uri="{FF2B5EF4-FFF2-40B4-BE49-F238E27FC236}">
                <a16:creationId xmlns:a16="http://schemas.microsoft.com/office/drawing/2014/main" xmlns="" id="{ED70BA72-E726-432C-A088-2ADFF868A592}"/>
              </a:ext>
            </a:extLst>
          </p:cNvPr>
          <p:cNvGrpSpPr>
            <a:grpSpLocks/>
          </p:cNvGrpSpPr>
          <p:nvPr/>
        </p:nvGrpSpPr>
        <p:grpSpPr bwMode="auto">
          <a:xfrm>
            <a:off x="9336088" y="188913"/>
            <a:ext cx="1122363" cy="958850"/>
            <a:chOff x="0" y="0"/>
            <a:chExt cx="2077" cy="1368"/>
          </a:xfrm>
        </p:grpSpPr>
        <p:sp>
          <p:nvSpPr>
            <p:cNvPr id="21509" name="Line 30">
              <a:extLst>
                <a:ext uri="{FF2B5EF4-FFF2-40B4-BE49-F238E27FC236}">
                  <a16:creationId xmlns:a16="http://schemas.microsoft.com/office/drawing/2014/main" xmlns="" id="{6C84C6BC-684A-4914-8F81-61ED5B2523CE}"/>
                </a:ext>
              </a:extLst>
            </p:cNvPr>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0" name="Line 29">
              <a:extLst>
                <a:ext uri="{FF2B5EF4-FFF2-40B4-BE49-F238E27FC236}">
                  <a16:creationId xmlns:a16="http://schemas.microsoft.com/office/drawing/2014/main" xmlns="" id="{E45CBCD9-4C12-453C-9781-AE7298CB6B8A}"/>
                </a:ext>
              </a:extLst>
            </p:cNvPr>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1" name="Line 28">
              <a:extLst>
                <a:ext uri="{FF2B5EF4-FFF2-40B4-BE49-F238E27FC236}">
                  <a16:creationId xmlns:a16="http://schemas.microsoft.com/office/drawing/2014/main" xmlns="" id="{5A22D62D-F2E0-4DA6-B1E8-30704D60E4C3}"/>
                </a:ext>
              </a:extLst>
            </p:cNvPr>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2" name="Line 27">
              <a:extLst>
                <a:ext uri="{FF2B5EF4-FFF2-40B4-BE49-F238E27FC236}">
                  <a16:creationId xmlns:a16="http://schemas.microsoft.com/office/drawing/2014/main" xmlns="" id="{A5E850D1-B1DA-4E4B-8BBF-0B5395494FBC}"/>
                </a:ext>
              </a:extLst>
            </p:cNvPr>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3" name="Line 26">
              <a:extLst>
                <a:ext uri="{FF2B5EF4-FFF2-40B4-BE49-F238E27FC236}">
                  <a16:creationId xmlns:a16="http://schemas.microsoft.com/office/drawing/2014/main" xmlns="" id="{DB386A8D-781D-4E51-BEAC-A4BBA68C81EB}"/>
                </a:ext>
              </a:extLst>
            </p:cNvPr>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4" name="Line 25">
              <a:extLst>
                <a:ext uri="{FF2B5EF4-FFF2-40B4-BE49-F238E27FC236}">
                  <a16:creationId xmlns:a16="http://schemas.microsoft.com/office/drawing/2014/main" xmlns="" id="{40B10CD6-1B92-4B49-9859-B27E772E363D}"/>
                </a:ext>
              </a:extLst>
            </p:cNvPr>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5" name="Line 24">
              <a:extLst>
                <a:ext uri="{FF2B5EF4-FFF2-40B4-BE49-F238E27FC236}">
                  <a16:creationId xmlns:a16="http://schemas.microsoft.com/office/drawing/2014/main" xmlns="" id="{A8F5B259-A1CC-4477-ACEA-3D50E504E175}"/>
                </a:ext>
              </a:extLst>
            </p:cNvPr>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6" name="Line 23">
              <a:extLst>
                <a:ext uri="{FF2B5EF4-FFF2-40B4-BE49-F238E27FC236}">
                  <a16:creationId xmlns:a16="http://schemas.microsoft.com/office/drawing/2014/main" xmlns="" id="{E1CDD125-86EE-4F12-A72B-E1FDD01085DA}"/>
                </a:ext>
              </a:extLst>
            </p:cNvPr>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7" name="Line 22">
              <a:extLst>
                <a:ext uri="{FF2B5EF4-FFF2-40B4-BE49-F238E27FC236}">
                  <a16:creationId xmlns:a16="http://schemas.microsoft.com/office/drawing/2014/main" xmlns="" id="{DC26CF73-8FDB-4E8A-84AB-BCF27F169BAD}"/>
                </a:ext>
              </a:extLst>
            </p:cNvPr>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8" name="Line 21">
              <a:extLst>
                <a:ext uri="{FF2B5EF4-FFF2-40B4-BE49-F238E27FC236}">
                  <a16:creationId xmlns:a16="http://schemas.microsoft.com/office/drawing/2014/main" xmlns="" id="{E1EBCEC5-D8C2-47A8-BA21-8F90FE07B691}"/>
                </a:ext>
              </a:extLst>
            </p:cNvPr>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9" name="Line 20">
              <a:extLst>
                <a:ext uri="{FF2B5EF4-FFF2-40B4-BE49-F238E27FC236}">
                  <a16:creationId xmlns:a16="http://schemas.microsoft.com/office/drawing/2014/main" xmlns="" id="{32EF5435-03F1-4109-A3F8-5E95D455CDFD}"/>
                </a:ext>
              </a:extLst>
            </p:cNvPr>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0" name="Line 19">
              <a:extLst>
                <a:ext uri="{FF2B5EF4-FFF2-40B4-BE49-F238E27FC236}">
                  <a16:creationId xmlns:a16="http://schemas.microsoft.com/office/drawing/2014/main" xmlns="" id="{50721371-AA58-41A4-8200-238FF3DE0B4D}"/>
                </a:ext>
              </a:extLst>
            </p:cNvPr>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1" name="Line 18">
              <a:extLst>
                <a:ext uri="{FF2B5EF4-FFF2-40B4-BE49-F238E27FC236}">
                  <a16:creationId xmlns:a16="http://schemas.microsoft.com/office/drawing/2014/main" xmlns="" id="{5CABA153-C2D3-436A-8825-391CC17FD4CD}"/>
                </a:ext>
              </a:extLst>
            </p:cNvPr>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2" name="Line 17">
              <a:extLst>
                <a:ext uri="{FF2B5EF4-FFF2-40B4-BE49-F238E27FC236}">
                  <a16:creationId xmlns:a16="http://schemas.microsoft.com/office/drawing/2014/main" xmlns="" id="{62171382-99FB-483C-B354-5815BE7AAA57}"/>
                </a:ext>
              </a:extLst>
            </p:cNvPr>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3" name="Line 16">
              <a:extLst>
                <a:ext uri="{FF2B5EF4-FFF2-40B4-BE49-F238E27FC236}">
                  <a16:creationId xmlns:a16="http://schemas.microsoft.com/office/drawing/2014/main" xmlns="" id="{E6EBAD3E-3F50-49BC-ACD3-977C56F1E8AD}"/>
                </a:ext>
              </a:extLst>
            </p:cNvPr>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4" name="Line 15">
              <a:extLst>
                <a:ext uri="{FF2B5EF4-FFF2-40B4-BE49-F238E27FC236}">
                  <a16:creationId xmlns:a16="http://schemas.microsoft.com/office/drawing/2014/main" xmlns="" id="{CD13B01F-4777-4582-9C75-6699FC07BAF9}"/>
                </a:ext>
              </a:extLst>
            </p:cNvPr>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5" name="Line 14">
              <a:extLst>
                <a:ext uri="{FF2B5EF4-FFF2-40B4-BE49-F238E27FC236}">
                  <a16:creationId xmlns:a16="http://schemas.microsoft.com/office/drawing/2014/main" xmlns="" id="{BB8DFB94-4167-4D6C-8B31-6913E3869AEF}"/>
                </a:ext>
              </a:extLst>
            </p:cNvPr>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6" name="Line 13">
              <a:extLst>
                <a:ext uri="{FF2B5EF4-FFF2-40B4-BE49-F238E27FC236}">
                  <a16:creationId xmlns:a16="http://schemas.microsoft.com/office/drawing/2014/main" xmlns="" id="{919E7C8D-CEFB-4710-A887-75D462F57BBB}"/>
                </a:ext>
              </a:extLst>
            </p:cNvPr>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7" name="Line 12">
              <a:extLst>
                <a:ext uri="{FF2B5EF4-FFF2-40B4-BE49-F238E27FC236}">
                  <a16:creationId xmlns:a16="http://schemas.microsoft.com/office/drawing/2014/main" xmlns="" id="{44BBEC88-75CF-4CBB-BCE3-D24F914604C1}"/>
                </a:ext>
              </a:extLst>
            </p:cNvPr>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8" name="Line 11">
              <a:extLst>
                <a:ext uri="{FF2B5EF4-FFF2-40B4-BE49-F238E27FC236}">
                  <a16:creationId xmlns:a16="http://schemas.microsoft.com/office/drawing/2014/main" xmlns="" id="{573D8DA2-8DD0-4A53-920D-CA1736D73F69}"/>
                </a:ext>
              </a:extLst>
            </p:cNvPr>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9" name="Line 10">
              <a:extLst>
                <a:ext uri="{FF2B5EF4-FFF2-40B4-BE49-F238E27FC236}">
                  <a16:creationId xmlns:a16="http://schemas.microsoft.com/office/drawing/2014/main" xmlns="" id="{8267B9A6-69B7-48A8-8CF3-332FB3A9D784}"/>
                </a:ext>
              </a:extLst>
            </p:cNvPr>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0" name="Line 9">
              <a:extLst>
                <a:ext uri="{FF2B5EF4-FFF2-40B4-BE49-F238E27FC236}">
                  <a16:creationId xmlns:a16="http://schemas.microsoft.com/office/drawing/2014/main" xmlns="" id="{43508B9E-B313-471E-B11E-FA310858ABC4}"/>
                </a:ext>
              </a:extLst>
            </p:cNvPr>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1" name="Line 8">
              <a:extLst>
                <a:ext uri="{FF2B5EF4-FFF2-40B4-BE49-F238E27FC236}">
                  <a16:creationId xmlns:a16="http://schemas.microsoft.com/office/drawing/2014/main" xmlns="" id="{99599E6D-D13F-4B46-9E15-B452D10B9210}"/>
                </a:ext>
              </a:extLst>
            </p:cNvPr>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2" name="Line 7">
              <a:extLst>
                <a:ext uri="{FF2B5EF4-FFF2-40B4-BE49-F238E27FC236}">
                  <a16:creationId xmlns:a16="http://schemas.microsoft.com/office/drawing/2014/main" xmlns="" id="{76B5E835-DDA3-4AF7-AA90-60F005E47572}"/>
                </a:ext>
              </a:extLst>
            </p:cNvPr>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3" name="Line 6">
              <a:extLst>
                <a:ext uri="{FF2B5EF4-FFF2-40B4-BE49-F238E27FC236}">
                  <a16:creationId xmlns:a16="http://schemas.microsoft.com/office/drawing/2014/main" xmlns="" id="{AC767CE3-1788-45EE-B75A-DDA1E53F415E}"/>
                </a:ext>
              </a:extLst>
            </p:cNvPr>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4" name="Line 5">
              <a:extLst>
                <a:ext uri="{FF2B5EF4-FFF2-40B4-BE49-F238E27FC236}">
                  <a16:creationId xmlns:a16="http://schemas.microsoft.com/office/drawing/2014/main" xmlns="" id="{9D8EBB60-A2AF-4CC3-9A23-2C411B367D8A}"/>
                </a:ext>
              </a:extLst>
            </p:cNvPr>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5" name="Line 4">
              <a:extLst>
                <a:ext uri="{FF2B5EF4-FFF2-40B4-BE49-F238E27FC236}">
                  <a16:creationId xmlns:a16="http://schemas.microsoft.com/office/drawing/2014/main" xmlns="" id="{9873B7C0-E735-4A83-B7FF-05A134A11636}"/>
                </a:ext>
              </a:extLst>
            </p:cNvPr>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6" name="Line 3">
              <a:extLst>
                <a:ext uri="{FF2B5EF4-FFF2-40B4-BE49-F238E27FC236}">
                  <a16:creationId xmlns:a16="http://schemas.microsoft.com/office/drawing/2014/main" xmlns="" id="{1E838730-9306-4562-A3D9-D74CD3CFC39D}"/>
                </a:ext>
              </a:extLst>
            </p:cNvPr>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7" name="AutoShape 2">
              <a:extLst>
                <a:ext uri="{FF2B5EF4-FFF2-40B4-BE49-F238E27FC236}">
                  <a16:creationId xmlns:a16="http://schemas.microsoft.com/office/drawing/2014/main" xmlns="" id="{95790F63-DB57-437F-B236-DE00C86E322E}"/>
                </a:ext>
              </a:extLst>
            </p:cNvPr>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7"/>
                <a:gd name="T190" fmla="*/ 0 h 1368"/>
                <a:gd name="T191" fmla="*/ 2077 w 2077"/>
                <a:gd name="T192" fmla="*/ 1368 h 13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grpSp>
    </p:spTree>
    <p:extLst>
      <p:ext uri="{BB962C8B-B14F-4D97-AF65-F5344CB8AC3E}">
        <p14:creationId xmlns:p14="http://schemas.microsoft.com/office/powerpoint/2010/main" val="16905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30</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53" y="2729132"/>
            <a:ext cx="6545329" cy="41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627288" y="684131"/>
            <a:ext cx="8853853" cy="2310505"/>
          </a:xfrm>
          <a:prstGeom prst="rect">
            <a:avLst/>
          </a:prstGeom>
          <a:noFill/>
          <a:ln/>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de-DE" sz="3600" b="1" kern="0" dirty="0" err="1" smtClean="0">
                <a:solidFill>
                  <a:srgbClr val="FFFF00"/>
                </a:solidFill>
              </a:rPr>
              <a:t>Radiobiology</a:t>
            </a:r>
            <a:r>
              <a:rPr lang="de-DE" sz="3600" b="1" kern="0" dirty="0" smtClean="0">
                <a:solidFill>
                  <a:srgbClr val="FFFF00"/>
                </a:solidFill>
              </a:rPr>
              <a:t> </a:t>
            </a:r>
            <a:r>
              <a:rPr lang="de-DE" sz="3600" b="1" kern="0" dirty="0">
                <a:solidFill>
                  <a:srgbClr val="FFFF00"/>
                </a:solidFill>
              </a:rPr>
              <a:t>— </a:t>
            </a:r>
            <a:r>
              <a:rPr lang="de-DE" sz="3600" b="1" kern="0" dirty="0" err="1" smtClean="0">
                <a:solidFill>
                  <a:srgbClr val="FFFF00"/>
                </a:solidFill>
              </a:rPr>
              <a:t>Astrobiology</a:t>
            </a:r>
            <a:endParaRPr lang="de-DE" sz="3600" b="1" kern="0" dirty="0" smtClean="0">
              <a:solidFill>
                <a:srgbClr val="FFFF00"/>
              </a:solidFill>
            </a:endParaRPr>
          </a:p>
          <a:p>
            <a:endParaRPr lang="de-DE" sz="3600" b="1" kern="0" dirty="0">
              <a:solidFill>
                <a:srgbClr val="FFFF00"/>
              </a:solidFill>
            </a:endParaRPr>
          </a:p>
          <a:p>
            <a:r>
              <a:rPr lang="de-DE" sz="3600" b="1" kern="0" dirty="0" smtClean="0">
                <a:solidFill>
                  <a:srgbClr val="FFFF00"/>
                </a:solidFill>
              </a:rPr>
              <a:t> </a:t>
            </a:r>
            <a:r>
              <a:rPr lang="en-US" sz="2400" b="1" dirty="0">
                <a:solidFill>
                  <a:srgbClr val="002060"/>
                </a:solidFill>
                <a:latin typeface="Arial" panose="020B0604020202020204" pitchFamily="34" charset="0"/>
                <a:cs typeface="Arial" panose="020B0604020202020204" pitchFamily="34" charset="0"/>
              </a:rPr>
              <a:t>E. </a:t>
            </a:r>
            <a:r>
              <a:rPr lang="en-US" sz="2400" b="1" dirty="0" err="1">
                <a:solidFill>
                  <a:srgbClr val="002060"/>
                </a:solidFill>
                <a:latin typeface="Arial" panose="020B0604020202020204" pitchFamily="34" charset="0"/>
                <a:cs typeface="Arial" panose="020B0604020202020204" pitchFamily="34" charset="0"/>
              </a:rPr>
              <a:t>Krasavin</a:t>
            </a:r>
            <a:r>
              <a:rPr lang="en-US" sz="2400" b="1" dirty="0">
                <a:solidFill>
                  <a:srgbClr val="002060"/>
                </a:solidFill>
                <a:latin typeface="Arial" panose="020B0604020202020204" pitchFamily="34" charset="0"/>
                <a:cs typeface="Arial" panose="020B0604020202020204" pitchFamily="34" charset="0"/>
              </a:rPr>
              <a:t>, A. </a:t>
            </a:r>
            <a:r>
              <a:rPr lang="en-US" sz="2400" b="1" dirty="0" err="1">
                <a:solidFill>
                  <a:srgbClr val="002060"/>
                </a:solidFill>
                <a:latin typeface="Arial" panose="020B0604020202020204" pitchFamily="34" charset="0"/>
                <a:cs typeface="Arial" panose="020B0604020202020204" pitchFamily="34" charset="0"/>
              </a:rPr>
              <a:t>Bugay</a:t>
            </a:r>
            <a:r>
              <a:rPr lang="en-US" sz="2400" b="1" dirty="0">
                <a:solidFill>
                  <a:srgbClr val="002060"/>
                </a:solidFill>
                <a:latin typeface="Arial" panose="020B0604020202020204" pitchFamily="34" charset="0"/>
                <a:cs typeface="Arial" panose="020B0604020202020204" pitchFamily="34" charset="0"/>
              </a:rPr>
              <a:t>, </a:t>
            </a:r>
            <a:r>
              <a:rPr lang="en-US" altLang="ru-RU" sz="2400" b="1" dirty="0">
                <a:solidFill>
                  <a:schemeClr val="tx1"/>
                </a:solidFill>
                <a:latin typeface="Arial" panose="020B0604020202020204" pitchFamily="34" charset="0"/>
                <a:cs typeface="Arial" panose="020B0604020202020204" pitchFamily="34" charset="0"/>
              </a:rPr>
              <a:t>E. </a:t>
            </a:r>
            <a:r>
              <a:rPr lang="en-US" altLang="ru-RU" sz="2400" b="1" dirty="0" err="1">
                <a:solidFill>
                  <a:schemeClr val="tx1"/>
                </a:solidFill>
                <a:latin typeface="Arial" panose="020B0604020202020204" pitchFamily="34" charset="0"/>
                <a:cs typeface="Arial" panose="020B0604020202020204" pitchFamily="34" charset="0"/>
              </a:rPr>
              <a:t>Nasonova</a:t>
            </a:r>
            <a:endParaRPr lang="ru-RU" altLang="ru-RU" sz="2400" b="1" dirty="0">
              <a:solidFill>
                <a:schemeClr val="tx1"/>
              </a:solidFill>
              <a:latin typeface="Arial" panose="020B0604020202020204" pitchFamily="34" charset="0"/>
              <a:cs typeface="Arial" panose="020B0604020202020204" pitchFamily="34" charset="0"/>
            </a:endParaRPr>
          </a:p>
          <a:p>
            <a:endParaRPr lang="ru-RU" sz="3600" b="1" kern="0" dirty="0">
              <a:solidFill>
                <a:srgbClr val="FFFF00"/>
              </a:solidFill>
            </a:endParaRPr>
          </a:p>
        </p:txBody>
      </p:sp>
    </p:spTree>
    <p:extLst>
      <p:ext uri="{BB962C8B-B14F-4D97-AF65-F5344CB8AC3E}">
        <p14:creationId xmlns:p14="http://schemas.microsoft.com/office/powerpoint/2010/main" val="3853330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991544" y="692704"/>
            <a:ext cx="8352928" cy="5663089"/>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Expert Group in the Radiobiology — Astrobiology field</a:t>
            </a:r>
            <a:endParaRPr lang="ru-RU" sz="2400" dirty="0">
              <a:solidFill>
                <a:srgbClr val="002060"/>
              </a:solidFill>
              <a:latin typeface="Times New Roman" panose="02020603050405020304" pitchFamily="18" charset="0"/>
              <a:cs typeface="Times New Roman" panose="02020603050405020304" pitchFamily="18" charset="0"/>
            </a:endParaRPr>
          </a:p>
          <a:p>
            <a:r>
              <a:rPr lang="en-US" b="1" dirty="0">
                <a:solidFill>
                  <a:prstClr val="black"/>
                </a:solidFill>
                <a:latin typeface="Times New Roman" panose="02020603050405020304" pitchFamily="18" charset="0"/>
                <a:cs typeface="Times New Roman" panose="02020603050405020304" pitchFamily="18" charset="0"/>
              </a:rPr>
              <a:t> </a:t>
            </a:r>
          </a:p>
          <a:p>
            <a:endParaRPr lang="ru-RU" dirty="0">
              <a:solidFill>
                <a:prstClr val="black"/>
              </a:solidFill>
              <a:latin typeface="Times New Roman" panose="02020603050405020304" pitchFamily="18" charset="0"/>
              <a:cs typeface="Times New Roman" panose="02020603050405020304" pitchFamily="18" charset="0"/>
            </a:endParaRPr>
          </a:p>
          <a:p>
            <a:r>
              <a:rPr lang="en-US" b="1" u="sng" dirty="0">
                <a:solidFill>
                  <a:srgbClr val="002060"/>
                </a:solidFill>
                <a:latin typeface="Times New Roman" panose="02020603050405020304" pitchFamily="18" charset="0"/>
                <a:cs typeface="Times New Roman" panose="02020603050405020304" pitchFamily="18" charset="0"/>
              </a:rPr>
              <a:t>Chairman</a:t>
            </a:r>
            <a:r>
              <a:rPr lang="en-US" dirty="0">
                <a:solidFill>
                  <a:srgbClr val="002060"/>
                </a:solidFill>
                <a:latin typeface="Times New Roman" panose="02020603050405020304" pitchFamily="18" charset="0"/>
                <a:cs typeface="Times New Roman" panose="02020603050405020304" pitchFamily="18" charset="0"/>
              </a:rPr>
              <a:t> E. Krasavin (JINR), Corr. Member RAS, Lab. Dir. </a:t>
            </a:r>
            <a:r>
              <a:rPr lang="en-US" sz="1400" u="sng" dirty="0">
                <a:solidFill>
                  <a:srgbClr val="002060"/>
                </a:solidFill>
                <a:latin typeface="Times New Roman" panose="02020603050405020304" pitchFamily="18" charset="0"/>
                <a:cs typeface="Times New Roman" panose="02020603050405020304" pitchFamily="18" charset="0"/>
                <a:hlinkClick r:id="rId3"/>
              </a:rPr>
              <a:t>krasavin@jinr.ru</a:t>
            </a:r>
            <a:r>
              <a:rPr lang="en-US" sz="1400" u="sng" dirty="0">
                <a:solidFill>
                  <a:srgbClr val="002060"/>
                </a:solidFill>
                <a:latin typeface="Times New Roman" panose="02020603050405020304" pitchFamily="18" charset="0"/>
                <a:cs typeface="Times New Roman" panose="02020603050405020304" pitchFamily="18" charset="0"/>
              </a:rPr>
              <a:t> </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M. </a:t>
            </a:r>
            <a:r>
              <a:rPr lang="en-US" dirty="0" err="1">
                <a:solidFill>
                  <a:srgbClr val="002060"/>
                </a:solidFill>
                <a:latin typeface="Times New Roman" panose="02020603050405020304" pitchFamily="18" charset="0"/>
                <a:cs typeface="Times New Roman" panose="02020603050405020304" pitchFamily="18" charset="0"/>
              </a:rPr>
              <a:t>Ostrovsky</a:t>
            </a:r>
            <a:r>
              <a:rPr lang="en-US" dirty="0">
                <a:solidFill>
                  <a:srgbClr val="002060"/>
                </a:solidFill>
                <a:latin typeface="Times New Roman" panose="02020603050405020304" pitchFamily="18" charset="0"/>
                <a:cs typeface="Times New Roman" panose="02020603050405020304" pitchFamily="18" charset="0"/>
              </a:rPr>
              <a:t> (JINR), Acad. </a:t>
            </a:r>
            <a:r>
              <a:rPr lang="en-US" sz="1400" dirty="0">
                <a:solidFill>
                  <a:srgbClr val="002060"/>
                </a:solidFill>
                <a:latin typeface="Times New Roman" panose="02020603050405020304" pitchFamily="18" charset="0"/>
                <a:cs typeface="Times New Roman" panose="02020603050405020304" pitchFamily="18" charset="0"/>
              </a:rPr>
              <a:t>RAS    </a:t>
            </a:r>
            <a:r>
              <a:rPr lang="en-US" sz="1400" u="sng" dirty="0">
                <a:solidFill>
                  <a:srgbClr val="002060"/>
                </a:solidFill>
                <a:latin typeface="Times New Roman" panose="02020603050405020304" pitchFamily="18" charset="0"/>
                <a:cs typeface="Times New Roman" panose="02020603050405020304" pitchFamily="18" charset="0"/>
                <a:hlinkClick r:id="rId4"/>
              </a:rPr>
              <a:t>ostrovsky3535@mail.ru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Rozanov</a:t>
            </a:r>
            <a:r>
              <a:rPr lang="en-US" dirty="0">
                <a:solidFill>
                  <a:srgbClr val="002060"/>
                </a:solidFill>
                <a:latin typeface="Times New Roman" panose="02020603050405020304" pitchFamily="18" charset="0"/>
                <a:cs typeface="Times New Roman" panose="02020603050405020304" pitchFamily="18" charset="0"/>
              </a:rPr>
              <a:t> (JINR), Acad. RAS   </a:t>
            </a:r>
            <a:r>
              <a:rPr lang="en-US" sz="1400" u="sng" dirty="0">
                <a:solidFill>
                  <a:srgbClr val="002060"/>
                </a:solidFill>
                <a:latin typeface="Times New Roman" panose="02020603050405020304" pitchFamily="18" charset="0"/>
                <a:cs typeface="Times New Roman" panose="02020603050405020304" pitchFamily="18" charset="0"/>
                <a:hlinkClick r:id="rId5"/>
              </a:rPr>
              <a:t>aroza@paleo.ru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Bugay</a:t>
            </a:r>
            <a:r>
              <a:rPr lang="en-US" dirty="0">
                <a:solidFill>
                  <a:srgbClr val="002060"/>
                </a:solidFill>
                <a:latin typeface="Times New Roman" panose="02020603050405020304" pitchFamily="18" charset="0"/>
                <a:cs typeface="Times New Roman" panose="02020603050405020304" pitchFamily="18" charset="0"/>
              </a:rPr>
              <a:t> (JINR), Dr.       </a:t>
            </a:r>
            <a:r>
              <a:rPr lang="en-US" sz="1400" u="sng" dirty="0">
                <a:solidFill>
                  <a:srgbClr val="002060"/>
                </a:solidFill>
                <a:latin typeface="Times New Roman" panose="02020603050405020304" pitchFamily="18" charset="0"/>
                <a:cs typeface="Times New Roman" panose="02020603050405020304" pitchFamily="18" charset="0"/>
                <a:hlinkClick r:id="rId6"/>
              </a:rPr>
              <a:t>bugay@jinr.ru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I. </a:t>
            </a:r>
            <a:r>
              <a:rPr lang="en-US" dirty="0" err="1">
                <a:solidFill>
                  <a:srgbClr val="002060"/>
                </a:solidFill>
                <a:latin typeface="Times New Roman" panose="02020603050405020304" pitchFamily="18" charset="0"/>
                <a:cs typeface="Times New Roman" panose="02020603050405020304" pitchFamily="18" charset="0"/>
              </a:rPr>
              <a:t>Koshlan</a:t>
            </a:r>
            <a:r>
              <a:rPr lang="en-US" dirty="0">
                <a:solidFill>
                  <a:srgbClr val="002060"/>
                </a:solidFill>
                <a:latin typeface="Times New Roman" panose="02020603050405020304" pitchFamily="18" charset="0"/>
                <a:cs typeface="Times New Roman" panose="02020603050405020304" pitchFamily="18" charset="0"/>
              </a:rPr>
              <a:t> (JINR), Dr.      </a:t>
            </a:r>
            <a:r>
              <a:rPr lang="en-US" sz="1400" u="sng" dirty="0">
                <a:solidFill>
                  <a:srgbClr val="002060"/>
                </a:solidFill>
                <a:latin typeface="Times New Roman" panose="02020603050405020304" pitchFamily="18" charset="0"/>
                <a:cs typeface="Times New Roman" panose="02020603050405020304" pitchFamily="18" charset="0"/>
                <a:hlinkClick r:id="rId7"/>
              </a:rPr>
              <a:t>koshlan@yandex.ru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G. Timoshenko (JINR), Dr.     </a:t>
            </a:r>
            <a:r>
              <a:rPr lang="en-US" sz="1400" u="sng" dirty="0">
                <a:solidFill>
                  <a:srgbClr val="002060"/>
                </a:solidFill>
                <a:latin typeface="Times New Roman" panose="02020603050405020304" pitchFamily="18" charset="0"/>
                <a:cs typeface="Times New Roman" panose="02020603050405020304" pitchFamily="18" charset="0"/>
                <a:hlinkClick r:id="rId8"/>
              </a:rPr>
              <a:t>tim@jinr.ru</a:t>
            </a:r>
            <a:endParaRPr lang="ru-RU" sz="1400" u="sng"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E. Nasonova (JINR), Dr</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a:solidFill>
                  <a:srgbClr val="0070C0"/>
                </a:solidFill>
                <a:latin typeface="Times New Roman" panose="02020603050405020304" pitchFamily="18" charset="0"/>
                <a:cs typeface="Times New Roman" panose="02020603050405020304" pitchFamily="18" charset="0"/>
              </a:rPr>
              <a:t>      </a:t>
            </a:r>
            <a:r>
              <a:rPr lang="en-US" sz="1400" u="sng" dirty="0">
                <a:solidFill>
                  <a:srgbClr val="0070C0"/>
                </a:solidFill>
                <a:latin typeface="Times New Roman" panose="02020603050405020304" pitchFamily="18" charset="0"/>
                <a:cs typeface="Times New Roman" panose="02020603050405020304" pitchFamily="18" charset="0"/>
              </a:rPr>
              <a:t>n</a:t>
            </a:r>
            <a:r>
              <a:rPr lang="en-US" sz="1400" u="sng" dirty="0">
                <a:solidFill>
                  <a:srgbClr val="0070C0"/>
                </a:solidFill>
                <a:latin typeface="Times New Roman" panose="02020603050405020304" pitchFamily="18" charset="0"/>
                <a:cs typeface="Times New Roman" panose="02020603050405020304" pitchFamily="18" charset="0"/>
                <a:hlinkClick r:id="rId9"/>
              </a:rPr>
              <a:t>asonova@jinr.ru</a:t>
            </a:r>
            <a:endParaRPr lang="ru-RU" sz="1400" dirty="0">
              <a:solidFill>
                <a:srgbClr val="0070C0"/>
              </a:solidFill>
              <a:latin typeface="Times New Roman" panose="02020603050405020304" pitchFamily="18" charset="0"/>
              <a:cs typeface="Times New Roman" panose="02020603050405020304" pitchFamily="18" charset="0"/>
            </a:endParaRPr>
          </a:p>
          <a:p>
            <a:r>
              <a:rPr lang="en-US" b="1" u="sng" dirty="0">
                <a:solidFill>
                  <a:srgbClr val="002060"/>
                </a:solidFill>
                <a:latin typeface="Times New Roman" panose="02020603050405020304" pitchFamily="18" charset="0"/>
                <a:cs typeface="Times New Roman" panose="02020603050405020304" pitchFamily="18" charset="0"/>
              </a:rPr>
              <a:t>Co-chairman</a:t>
            </a:r>
            <a:r>
              <a:rPr lang="en-US" dirty="0">
                <a:solidFill>
                  <a:srgbClr val="002060"/>
                </a:solidFill>
                <a:latin typeface="Times New Roman" panose="02020603050405020304" pitchFamily="18"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R. </a:t>
            </a:r>
            <a:r>
              <a:rPr lang="en-US" b="1" i="1" dirty="0" err="1">
                <a:solidFill>
                  <a:srgbClr val="002060"/>
                </a:solidFill>
                <a:latin typeface="Times New Roman" panose="02020603050405020304" pitchFamily="18" charset="0"/>
                <a:cs typeface="Times New Roman" panose="02020603050405020304" pitchFamily="18" charset="0"/>
              </a:rPr>
              <a:t>Arutyunyan</a:t>
            </a:r>
            <a:r>
              <a:rPr lang="en-US" dirty="0">
                <a:solidFill>
                  <a:srgbClr val="002060"/>
                </a:solidFill>
                <a:latin typeface="Times New Roman" panose="02020603050405020304" pitchFamily="18" charset="0"/>
                <a:cs typeface="Times New Roman" panose="02020603050405020304" pitchFamily="18" charset="0"/>
              </a:rPr>
              <a:t>, Corresponding Member of the National Academy of Sciences of Armenia, Yerevan University (Armenia) </a:t>
            </a:r>
            <a:r>
              <a:rPr lang="en-US" sz="1400" u="sng" dirty="0">
                <a:solidFill>
                  <a:srgbClr val="002060"/>
                </a:solidFill>
                <a:latin typeface="Times New Roman" panose="02020603050405020304" pitchFamily="18" charset="0"/>
                <a:cs typeface="Times New Roman" panose="02020603050405020304" pitchFamily="18" charset="0"/>
                <a:hlinkClick r:id="rId10"/>
              </a:rPr>
              <a:t>rouben_a@hotmail.com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M. </a:t>
            </a:r>
            <a:r>
              <a:rPr lang="en-US" b="1" i="1" dirty="0" err="1">
                <a:solidFill>
                  <a:srgbClr val="002060"/>
                </a:solidFill>
                <a:latin typeface="Times New Roman" panose="02020603050405020304" pitchFamily="18" charset="0"/>
                <a:cs typeface="Times New Roman" panose="02020603050405020304" pitchFamily="18" charset="0"/>
              </a:rPr>
              <a:t>Waligórski</a:t>
            </a:r>
            <a:r>
              <a:rPr lang="en-US" dirty="0">
                <a:solidFill>
                  <a:srgbClr val="002060"/>
                </a:solidFill>
                <a:latin typeface="Times New Roman" panose="02020603050405020304" pitchFamily="18" charset="0"/>
                <a:cs typeface="Times New Roman" panose="02020603050405020304" pitchFamily="18" charset="0"/>
              </a:rPr>
              <a:t>, Prof., Institute of Nuclear Physics, Krakow (Poland) </a:t>
            </a:r>
            <a:r>
              <a:rPr lang="en-US" sz="1400" u="sng" dirty="0">
                <a:solidFill>
                  <a:srgbClr val="002060"/>
                </a:solidFill>
                <a:latin typeface="Times New Roman" panose="02020603050405020304" pitchFamily="18" charset="0"/>
                <a:cs typeface="Times New Roman" panose="02020603050405020304" pitchFamily="18" charset="0"/>
                <a:hlinkClick r:id="rId11"/>
              </a:rPr>
              <a:t>z5waligo@cyf-kr.edu.pl</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A.I. </a:t>
            </a:r>
            <a:r>
              <a:rPr lang="en-US" b="1" i="1" dirty="0" err="1">
                <a:solidFill>
                  <a:srgbClr val="002060"/>
                </a:solidFill>
                <a:latin typeface="Times New Roman" panose="02020603050405020304" pitchFamily="18" charset="0"/>
                <a:cs typeface="Times New Roman" panose="02020603050405020304" pitchFamily="18" charset="0"/>
              </a:rPr>
              <a:t>Gaziev</a:t>
            </a:r>
            <a:r>
              <a:rPr lang="en-US" dirty="0">
                <a:solidFill>
                  <a:srgbClr val="002060"/>
                </a:solidFill>
                <a:latin typeface="Times New Roman" panose="02020603050405020304" pitchFamily="18" charset="0"/>
                <a:cs typeface="Times New Roman" panose="02020603050405020304" pitchFamily="18" charset="0"/>
              </a:rPr>
              <a:t>, Prof., Institute of Cell Biophysics, the Russian Academy of Sciences (RAS), </a:t>
            </a:r>
            <a:r>
              <a:rPr lang="en-US" dirty="0" err="1">
                <a:solidFill>
                  <a:srgbClr val="002060"/>
                </a:solidFill>
                <a:latin typeface="Times New Roman" panose="02020603050405020304" pitchFamily="18" charset="0"/>
                <a:cs typeface="Times New Roman" panose="02020603050405020304" pitchFamily="18" charset="0"/>
              </a:rPr>
              <a:t>Pushchino</a:t>
            </a:r>
            <a:r>
              <a:rPr lang="en-US" dirty="0">
                <a:solidFill>
                  <a:srgbClr val="002060"/>
                </a:solidFill>
                <a:latin typeface="Times New Roman" panose="02020603050405020304" pitchFamily="18" charset="0"/>
                <a:cs typeface="Times New Roman" panose="02020603050405020304" pitchFamily="18" charset="0"/>
              </a:rPr>
              <a:t>  (Russia) </a:t>
            </a:r>
            <a:r>
              <a:rPr lang="en-US" sz="1400" u="sng" dirty="0">
                <a:solidFill>
                  <a:srgbClr val="002060"/>
                </a:solidFill>
                <a:latin typeface="Times New Roman" panose="02020603050405020304" pitchFamily="18" charset="0"/>
                <a:cs typeface="Times New Roman" panose="02020603050405020304" pitchFamily="18" charset="0"/>
                <a:hlinkClick r:id="rId12"/>
              </a:rPr>
              <a:t>gaziev.iteb@gmail.com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A.I. </a:t>
            </a:r>
            <a:r>
              <a:rPr lang="en-US" b="1" i="1" dirty="0" err="1">
                <a:solidFill>
                  <a:srgbClr val="002060"/>
                </a:solidFill>
                <a:latin typeface="Times New Roman" panose="02020603050405020304" pitchFamily="18" charset="0"/>
                <a:cs typeface="Times New Roman" panose="02020603050405020304" pitchFamily="18" charset="0"/>
              </a:rPr>
              <a:t>Grigoryev</a:t>
            </a:r>
            <a:r>
              <a:rPr lang="en-US" dirty="0">
                <a:solidFill>
                  <a:srgbClr val="002060"/>
                </a:solidFill>
                <a:latin typeface="Times New Roman" panose="02020603050405020304" pitchFamily="18" charset="0"/>
                <a:cs typeface="Times New Roman" panose="02020603050405020304" pitchFamily="18" charset="0"/>
              </a:rPr>
              <a:t>, Acad. RAS, Institute of Biomedical Problems RAS (Russia) </a:t>
            </a:r>
            <a:r>
              <a:rPr lang="en-US" sz="1400" u="sng" dirty="0">
                <a:solidFill>
                  <a:srgbClr val="002060"/>
                </a:solidFill>
                <a:latin typeface="Times New Roman" panose="02020603050405020304" pitchFamily="18" charset="0"/>
                <a:cs typeface="Times New Roman" panose="02020603050405020304" pitchFamily="18" charset="0"/>
                <a:hlinkClick r:id="rId13"/>
              </a:rPr>
              <a:t>grigoriev@imbp.ru</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R. Hoover</a:t>
            </a:r>
            <a:r>
              <a:rPr lang="en-US" dirty="0">
                <a:solidFill>
                  <a:srgbClr val="002060"/>
                </a:solidFill>
                <a:latin typeface="Times New Roman" panose="02020603050405020304" pitchFamily="18" charset="0"/>
                <a:cs typeface="Times New Roman" panose="02020603050405020304" pitchFamily="18" charset="0"/>
              </a:rPr>
              <a:t>, Prof., Athens State University (the U.S.)   </a:t>
            </a:r>
            <a:r>
              <a:rPr lang="en-US" sz="1400" u="sng" dirty="0">
                <a:solidFill>
                  <a:srgbClr val="002060"/>
                </a:solidFill>
                <a:latin typeface="Times New Roman" panose="02020603050405020304" pitchFamily="18" charset="0"/>
                <a:cs typeface="Times New Roman" panose="02020603050405020304" pitchFamily="18" charset="0"/>
                <a:hlinkClick r:id="rId14"/>
              </a:rPr>
              <a:t>Entogonia@aol.com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E. Di Mauro</a:t>
            </a:r>
            <a:r>
              <a:rPr lang="en-US" dirty="0">
                <a:solidFill>
                  <a:srgbClr val="002060"/>
                </a:solidFill>
                <a:latin typeface="Times New Roman" panose="02020603050405020304" pitchFamily="18" charset="0"/>
                <a:cs typeface="Times New Roman" panose="02020603050405020304" pitchFamily="18" charset="0"/>
              </a:rPr>
              <a:t>, Prof., La </a:t>
            </a:r>
            <a:r>
              <a:rPr lang="en-US" dirty="0" err="1">
                <a:solidFill>
                  <a:srgbClr val="002060"/>
                </a:solidFill>
                <a:latin typeface="Times New Roman" panose="02020603050405020304" pitchFamily="18" charset="0"/>
                <a:cs typeface="Times New Roman" panose="02020603050405020304" pitchFamily="18" charset="0"/>
              </a:rPr>
              <a:t>Sapienza</a:t>
            </a:r>
            <a:r>
              <a:rPr lang="en-US" dirty="0">
                <a:solidFill>
                  <a:srgbClr val="002060"/>
                </a:solidFill>
                <a:latin typeface="Times New Roman" panose="02020603050405020304" pitchFamily="18" charset="0"/>
                <a:cs typeface="Times New Roman" panose="02020603050405020304" pitchFamily="18" charset="0"/>
              </a:rPr>
              <a:t> University of Rome (Italy) </a:t>
            </a:r>
            <a:r>
              <a:rPr lang="en-US" sz="1400" u="sng" dirty="0">
                <a:solidFill>
                  <a:srgbClr val="002060"/>
                </a:solidFill>
                <a:latin typeface="Times New Roman" panose="02020603050405020304" pitchFamily="18" charset="0"/>
                <a:cs typeface="Times New Roman" panose="02020603050405020304" pitchFamily="18" charset="0"/>
                <a:hlinkClick r:id="rId15"/>
              </a:rPr>
              <a:t>ernesto.dimauro@uniroma1.it</a:t>
            </a:r>
            <a:endParaRPr lang="ru-RU" sz="1400" dirty="0">
              <a:solidFill>
                <a:srgbClr val="002060"/>
              </a:solidFill>
              <a:latin typeface="Times New Roman" panose="02020603050405020304" pitchFamily="18" charset="0"/>
              <a:cs typeface="Times New Roman" panose="02020603050405020304" pitchFamily="18" charset="0"/>
            </a:endParaRPr>
          </a:p>
          <a:p>
            <a:endParaRPr lang="ru-RU" dirty="0">
              <a:solidFill>
                <a:srgbClr val="002060"/>
              </a:solidFill>
              <a:latin typeface="Calibri"/>
            </a:endParaRPr>
          </a:p>
        </p:txBody>
      </p:sp>
    </p:spTree>
    <p:extLst>
      <p:ext uri="{BB962C8B-B14F-4D97-AF65-F5344CB8AC3E}">
        <p14:creationId xmlns:p14="http://schemas.microsoft.com/office/powerpoint/2010/main" val="209252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вал 32"/>
          <p:cNvSpPr/>
          <p:nvPr/>
        </p:nvSpPr>
        <p:spPr>
          <a:xfrm>
            <a:off x="4028017" y="2873375"/>
            <a:ext cx="4224867" cy="2160588"/>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solidFill>
                <a:prstClr val="white"/>
              </a:solidFill>
            </a:endParaRPr>
          </a:p>
        </p:txBody>
      </p:sp>
      <p:sp>
        <p:nvSpPr>
          <p:cNvPr id="308227" name="TextBox 3"/>
          <p:cNvSpPr txBox="1">
            <a:spLocks noChangeArrowheads="1"/>
          </p:cNvSpPr>
          <p:nvPr/>
        </p:nvSpPr>
        <p:spPr bwMode="auto">
          <a:xfrm>
            <a:off x="304800" y="130226"/>
            <a:ext cx="11887200" cy="52387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defRPr/>
            </a:pPr>
            <a:r>
              <a:rPr lang="en-US" altLang="ru-RU" sz="2800" b="1" dirty="0">
                <a:solidFill>
                  <a:srgbClr val="002060"/>
                </a:solidFill>
                <a:latin typeface="Arial" charset="0"/>
              </a:rPr>
              <a:t>Modern trends in radiobiology</a:t>
            </a:r>
            <a:endParaRPr lang="ru-RU" altLang="ru-RU" sz="2800" b="1" dirty="0">
              <a:solidFill>
                <a:srgbClr val="002060"/>
              </a:solidFill>
              <a:latin typeface="Arial" charset="0"/>
            </a:endParaRPr>
          </a:p>
        </p:txBody>
      </p:sp>
      <p:sp>
        <p:nvSpPr>
          <p:cNvPr id="308228" name="TextBox 5"/>
          <p:cNvSpPr txBox="1">
            <a:spLocks noChangeArrowheads="1"/>
          </p:cNvSpPr>
          <p:nvPr/>
        </p:nvSpPr>
        <p:spPr bwMode="auto">
          <a:xfrm>
            <a:off x="239187" y="836639"/>
            <a:ext cx="5183716" cy="1231106"/>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radiobiological research</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studying mechanisms of radiation action at the molecular, cellular, tissue, and organismal levels of biological organization</a:t>
            </a:r>
            <a:endParaRPr lang="ru-RU" altLang="ru-RU" sz="1800" dirty="0">
              <a:solidFill>
                <a:srgbClr val="000000"/>
              </a:solidFill>
              <a:latin typeface="Arial" charset="0"/>
            </a:endParaRPr>
          </a:p>
        </p:txBody>
      </p:sp>
      <p:pic>
        <p:nvPicPr>
          <p:cNvPr id="185349"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351" y="2979789"/>
            <a:ext cx="1206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0" name="TextBox 26"/>
          <p:cNvSpPr txBox="1">
            <a:spLocks noChangeArrowheads="1"/>
          </p:cNvSpPr>
          <p:nvPr/>
        </p:nvSpPr>
        <p:spPr bwMode="auto">
          <a:xfrm>
            <a:off x="6265333" y="793794"/>
            <a:ext cx="5926667" cy="1508105"/>
          </a:xfrm>
          <a:prstGeom prst="rect">
            <a:avLst/>
          </a:prstGeom>
          <a:ln/>
        </p:spPr>
        <p:style>
          <a:lnRef idx="1">
            <a:schemeClr val="dk1"/>
          </a:lnRef>
          <a:fillRef idx="2">
            <a:schemeClr val="dk1"/>
          </a:fillRef>
          <a:effectRef idx="1">
            <a:schemeClr val="dk1"/>
          </a:effectRef>
          <a:fontRef idx="minor">
            <a:schemeClr val="dk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2000" b="1" dirty="0">
                <a:solidFill>
                  <a:srgbClr val="7030A0"/>
                </a:solidFill>
                <a:latin typeface="Arial" charset="0"/>
              </a:rPr>
              <a:t>Radiation and nuclear medicine</a:t>
            </a:r>
            <a:r>
              <a:rPr lang="ru-RU" altLang="ru-RU" sz="2000" b="1" dirty="0">
                <a:solidFill>
                  <a:srgbClr val="002060"/>
                </a:solidFill>
                <a:latin typeface="Arial" charset="0"/>
              </a:rPr>
              <a:t>: </a:t>
            </a:r>
            <a:r>
              <a:rPr lang="ru-RU" altLang="ru-RU" sz="2000" dirty="0">
                <a:solidFill>
                  <a:srgbClr val="002060"/>
                </a:solidFill>
                <a:latin typeface="Arial" charset="0"/>
              </a:rPr>
              <a:t> </a:t>
            </a:r>
            <a:r>
              <a:rPr lang="en-US" altLang="ru-RU" sz="1800" i="1" dirty="0">
                <a:solidFill>
                  <a:srgbClr val="002060"/>
                </a:solidFill>
                <a:latin typeface="Arial" charset="0"/>
              </a:rPr>
              <a:t>refinement of tumor radiation therapy techniques (proton and carbon therapy); designing new radio sensitizers and radio protectors; extension of the list of the radionuclide pharmaceuticals for diagnostics and treatment</a:t>
            </a:r>
            <a:endParaRPr lang="ru-RU" altLang="ru-RU" sz="1800" dirty="0">
              <a:solidFill>
                <a:srgbClr val="000000"/>
              </a:solidFill>
              <a:latin typeface="Arial" charset="0"/>
            </a:endParaRPr>
          </a:p>
        </p:txBody>
      </p:sp>
      <p:sp>
        <p:nvSpPr>
          <p:cNvPr id="308231" name="TextBox 27"/>
          <p:cNvSpPr txBox="1">
            <a:spLocks noChangeArrowheads="1"/>
          </p:cNvSpPr>
          <p:nvPr/>
        </p:nvSpPr>
        <p:spPr bwMode="auto">
          <a:xfrm>
            <a:off x="239218" y="2708275"/>
            <a:ext cx="3744383" cy="1261884"/>
          </a:xfrm>
          <a:prstGeom prst="rect">
            <a:avLst/>
          </a:prstGeom>
          <a:ln/>
        </p:spPr>
        <p:style>
          <a:lnRef idx="1">
            <a:schemeClr val="dk1"/>
          </a:lnRef>
          <a:fillRef idx="2">
            <a:schemeClr val="dk1"/>
          </a:fillRef>
          <a:effectRef idx="1">
            <a:schemeClr val="dk1"/>
          </a:effectRef>
          <a:fontRef idx="minor">
            <a:schemeClr val="dk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Radiation safety of deep space flights</a:t>
            </a:r>
            <a:r>
              <a:rPr lang="en-US" altLang="ru-RU" sz="2000" b="1" dirty="0">
                <a:solidFill>
                  <a:srgbClr val="002060"/>
                </a:solidFill>
                <a:latin typeface="Arial" charset="0"/>
              </a:rPr>
              <a:t>: </a:t>
            </a:r>
            <a:r>
              <a:rPr lang="en-US" altLang="ru-RU" sz="1800" i="1" dirty="0">
                <a:solidFill>
                  <a:srgbClr val="002060"/>
                </a:solidFill>
                <a:latin typeface="Arial" charset="0"/>
              </a:rPr>
              <a:t>refinement of the approaches to human protection from heavy charged particles</a:t>
            </a:r>
            <a:endParaRPr lang="ru-RU" altLang="ru-RU" sz="1800" i="1" dirty="0">
              <a:solidFill>
                <a:srgbClr val="000000"/>
              </a:solidFill>
              <a:latin typeface="Arial" charset="0"/>
            </a:endParaRPr>
          </a:p>
        </p:txBody>
      </p:sp>
      <p:sp>
        <p:nvSpPr>
          <p:cNvPr id="308232" name="TextBox 28"/>
          <p:cNvSpPr txBox="1">
            <a:spLocks noChangeArrowheads="1"/>
          </p:cNvSpPr>
          <p:nvPr/>
        </p:nvSpPr>
        <p:spPr bwMode="auto">
          <a:xfrm>
            <a:off x="319617" y="4905401"/>
            <a:ext cx="4572000" cy="126188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aspects of radioecology</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research at </a:t>
            </a:r>
            <a:r>
              <a:rPr lang="en-US" altLang="ru-RU" sz="1800" i="1" dirty="0" err="1">
                <a:solidFill>
                  <a:srgbClr val="002060"/>
                </a:solidFill>
                <a:latin typeface="Arial" charset="0"/>
              </a:rPr>
              <a:t>thelevel</a:t>
            </a:r>
            <a:r>
              <a:rPr lang="en-US" altLang="ru-RU" sz="1800" i="1" dirty="0">
                <a:solidFill>
                  <a:srgbClr val="002060"/>
                </a:solidFill>
                <a:latin typeface="Arial" charset="0"/>
              </a:rPr>
              <a:t> of ecosystems and populations, participation in EU programs</a:t>
            </a:r>
            <a:endParaRPr lang="ru-RU" altLang="ru-RU" sz="1800" dirty="0">
              <a:solidFill>
                <a:srgbClr val="000000"/>
              </a:solidFill>
              <a:latin typeface="Arial" charset="0"/>
            </a:endParaRPr>
          </a:p>
        </p:txBody>
      </p:sp>
      <p:sp>
        <p:nvSpPr>
          <p:cNvPr id="185353" name="TextBox 30"/>
          <p:cNvSpPr txBox="1">
            <a:spLocks noChangeArrowheads="1"/>
          </p:cNvSpPr>
          <p:nvPr/>
        </p:nvSpPr>
        <p:spPr bwMode="auto">
          <a:xfrm>
            <a:off x="4078817" y="3789363"/>
            <a:ext cx="422486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000" b="1" i="1" smtClean="0">
                <a:solidFill>
                  <a:srgbClr val="C00000"/>
                </a:solidFill>
                <a:cs typeface="Arial" pitchFamily="34" charset="0"/>
              </a:rPr>
              <a:t>JINR’s Laboratory of Radiation Biology</a:t>
            </a:r>
            <a:endParaRPr lang="ru-RU" altLang="ru-RU" sz="2000" b="1" smtClean="0">
              <a:solidFill>
                <a:srgbClr val="C00000"/>
              </a:solidFill>
              <a:cs typeface="Arial" pitchFamily="34" charset="0"/>
            </a:endParaRPr>
          </a:p>
        </p:txBody>
      </p:sp>
      <p:sp>
        <p:nvSpPr>
          <p:cNvPr id="308234" name="TextBox 31"/>
          <p:cNvSpPr txBox="1">
            <a:spLocks noChangeArrowheads="1"/>
          </p:cNvSpPr>
          <p:nvPr/>
        </p:nvSpPr>
        <p:spPr bwMode="auto">
          <a:xfrm>
            <a:off x="7285601" y="4853013"/>
            <a:ext cx="4906433" cy="1384995"/>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1800" b="1" dirty="0">
                <a:solidFill>
                  <a:srgbClr val="7030A0"/>
                </a:solidFill>
                <a:latin typeface="Arial" charset="0"/>
              </a:rPr>
              <a:t>Applied  radiation technologies</a:t>
            </a:r>
            <a:r>
              <a:rPr lang="en-US" altLang="ru-RU" sz="1800" b="1" dirty="0">
                <a:solidFill>
                  <a:srgbClr val="002060"/>
                </a:solidFill>
                <a:latin typeface="Arial" charset="0"/>
              </a:rPr>
              <a:t>:</a:t>
            </a:r>
            <a:r>
              <a:rPr lang="en-US" altLang="ru-RU" sz="1800" dirty="0">
                <a:solidFill>
                  <a:srgbClr val="002060"/>
                </a:solidFill>
                <a:latin typeface="Arial" charset="0"/>
              </a:rPr>
              <a:t> </a:t>
            </a:r>
            <a:r>
              <a:rPr lang="en-US" altLang="ru-RU" sz="1600" i="1" dirty="0">
                <a:solidFill>
                  <a:srgbClr val="002060"/>
                </a:solidFill>
                <a:latin typeface="Arial" charset="0"/>
              </a:rPr>
              <a:t>development of methods of raising crop capacity and improvement of agricultural product quality; elimination of pathogenic micro- and </a:t>
            </a:r>
            <a:r>
              <a:rPr lang="en-US" altLang="ru-RU" sz="1600" i="1" dirty="0" err="1">
                <a:solidFill>
                  <a:srgbClr val="002060"/>
                </a:solidFill>
                <a:latin typeface="Arial" charset="0"/>
              </a:rPr>
              <a:t>macroflora</a:t>
            </a:r>
            <a:r>
              <a:rPr lang="en-US" altLang="ru-RU" sz="1600" i="1" dirty="0">
                <a:solidFill>
                  <a:srgbClr val="002060"/>
                </a:solidFill>
                <a:latin typeface="Arial" charset="0"/>
              </a:rPr>
              <a:t>; disinfection of agricultural waste, etc</a:t>
            </a:r>
            <a:r>
              <a:rPr lang="en-US" altLang="ru-RU" sz="1800" i="1" dirty="0">
                <a:solidFill>
                  <a:srgbClr val="002060"/>
                </a:solidFill>
                <a:latin typeface="Arial" charset="0"/>
              </a:rPr>
              <a:t>.</a:t>
            </a:r>
            <a:endParaRPr lang="ru-RU" altLang="ru-RU" sz="1800" dirty="0">
              <a:solidFill>
                <a:srgbClr val="000000"/>
              </a:solidFill>
              <a:latin typeface="Arial" charset="0"/>
            </a:endParaRPr>
          </a:p>
        </p:txBody>
      </p:sp>
      <p:cxnSp>
        <p:nvCxnSpPr>
          <p:cNvPr id="35" name="Прямая со стрелкой 34"/>
          <p:cNvCxnSpPr/>
          <p:nvPr/>
        </p:nvCxnSpPr>
        <p:spPr>
          <a:xfrm flipH="1" flipV="1">
            <a:off x="4144467" y="2344789"/>
            <a:ext cx="1047751" cy="623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flipV="1">
            <a:off x="3570819" y="3786190"/>
            <a:ext cx="546100" cy="22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V="1">
            <a:off x="8060268" y="2924175"/>
            <a:ext cx="1492251"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0" y="6597650"/>
            <a:ext cx="12192000" cy="28733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Прямоугольник 1"/>
          <p:cNvSpPr/>
          <p:nvPr/>
        </p:nvSpPr>
        <p:spPr>
          <a:xfrm>
            <a:off x="0" y="0"/>
            <a:ext cx="143933" cy="65976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85360" name="Прямоугольник 17"/>
          <p:cNvSpPr>
            <a:spLocks noChangeArrowheads="1"/>
          </p:cNvSpPr>
          <p:nvPr/>
        </p:nvSpPr>
        <p:spPr bwMode="auto">
          <a:xfrm>
            <a:off x="5253567" y="6551664"/>
            <a:ext cx="10642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r>
              <a:rPr lang="en-US" altLang="ru-RU" sz="1400" smtClean="0">
                <a:solidFill>
                  <a:srgbClr val="FFFFFF"/>
                </a:solidFill>
                <a:cs typeface="Arial" pitchFamily="34" charset="0"/>
              </a:rPr>
              <a:t>V. Matveev</a:t>
            </a:r>
            <a:endParaRPr lang="ru-RU" altLang="ru-RU" sz="1400" smtClean="0">
              <a:solidFill>
                <a:srgbClr val="FFFFFF"/>
              </a:solidFill>
              <a:cs typeface="Arial" pitchFamily="34" charset="0"/>
            </a:endParaRPr>
          </a:p>
        </p:txBody>
      </p:sp>
      <p:pic>
        <p:nvPicPr>
          <p:cNvPr id="19" name="Picture 5"/>
          <p:cNvPicPr>
            <a:picLocks noChangeAspect="1" noChangeArrowheads="1"/>
          </p:cNvPicPr>
          <p:nvPr/>
        </p:nvPicPr>
        <p:blipFill>
          <a:blip r:embed="rId4" cstate="print"/>
          <a:srcRect/>
          <a:stretch>
            <a:fillRect/>
          </a:stretch>
        </p:blipFill>
        <p:spPr bwMode="auto">
          <a:xfrm>
            <a:off x="12421892" y="6242914"/>
            <a:ext cx="3052039" cy="216000"/>
          </a:xfrm>
          <a:prstGeom prst="rect">
            <a:avLst/>
          </a:prstGeom>
          <a:solidFill>
            <a:srgbClr val="003366"/>
          </a:solidFill>
          <a:ln>
            <a:noFill/>
          </a:ln>
          <a:effectLst>
            <a:glow rad="101600">
              <a:srgbClr val="336699">
                <a:alpha val="60000"/>
              </a:srgbClr>
            </a:glow>
          </a:effectLst>
        </p:spPr>
      </p:pic>
      <p:sp>
        <p:nvSpPr>
          <p:cNvPr id="185362" name="Номер слайда 6"/>
          <p:cNvSpPr>
            <a:spLocks noGrp="1"/>
          </p:cNvSpPr>
          <p:nvPr>
            <p:ph type="sldNum" sz="quarter" idx="12"/>
          </p:nvPr>
        </p:nvSpPr>
        <p:spPr>
          <a:xfrm>
            <a:off x="11279717" y="6577064"/>
            <a:ext cx="912283"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E1CE2AAE-353A-4E51-828A-559842612107}" type="slidenum">
              <a:rPr lang="ru-RU" altLang="ru-RU" sz="1400">
                <a:solidFill>
                  <a:srgbClr val="FFFFFF"/>
                </a:solidFill>
              </a:rPr>
              <a:pPr>
                <a:spcBef>
                  <a:spcPct val="0"/>
                </a:spcBef>
                <a:buFontTx/>
                <a:buNone/>
              </a:pPr>
              <a:t>32</a:t>
            </a:fld>
            <a:endParaRPr lang="ru-RU" altLang="ru-RU" sz="1400">
              <a:solidFill>
                <a:srgbClr val="FFFFFF"/>
              </a:solidFill>
            </a:endParaRPr>
          </a:p>
        </p:txBody>
      </p:sp>
      <p:cxnSp>
        <p:nvCxnSpPr>
          <p:cNvPr id="22" name="Прямая со стрелкой 21"/>
          <p:cNvCxnSpPr/>
          <p:nvPr/>
        </p:nvCxnSpPr>
        <p:spPr>
          <a:xfrm flipH="1">
            <a:off x="3263900" y="4583113"/>
            <a:ext cx="1210733" cy="3111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8049718" y="4356151"/>
            <a:ext cx="1824567" cy="504825"/>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5365" name="Rectangle 22"/>
          <p:cNvSpPr>
            <a:spLocks noChangeArrowheads="1"/>
          </p:cNvSpPr>
          <p:nvPr/>
        </p:nvSpPr>
        <p:spPr bwMode="auto">
          <a:xfrm>
            <a:off x="0" y="74713"/>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smtClean="0">
                <a:solidFill>
                  <a:srgbClr val="000000"/>
                </a:solidFill>
                <a:cs typeface="Times New Roman" pitchFamily="18" charset="0"/>
              </a:rPr>
              <a:t>       </a:t>
            </a:r>
            <a:endParaRPr lang="ru-RU" altLang="ru-RU" sz="1800" smtClean="0">
              <a:solidFill>
                <a:srgbClr val="000000"/>
              </a:solidFill>
              <a:cs typeface="Arial" pitchFamily="34" charset="0"/>
            </a:endParaRPr>
          </a:p>
        </p:txBody>
      </p:sp>
      <p:sp>
        <p:nvSpPr>
          <p:cNvPr id="185366" name="Rectangle 23"/>
          <p:cNvSpPr>
            <a:spLocks noChangeArrowheads="1"/>
          </p:cNvSpPr>
          <p:nvPr/>
        </p:nvSpPr>
        <p:spPr bwMode="auto">
          <a:xfrm>
            <a:off x="34"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endParaRPr lang="ru-RU" altLang="ru-RU" sz="1800" smtClean="0">
              <a:solidFill>
                <a:srgbClr val="000000"/>
              </a:solidFill>
              <a:cs typeface="Arial" pitchFamily="34" charset="0"/>
            </a:endParaRPr>
          </a:p>
        </p:txBody>
      </p:sp>
      <p:sp>
        <p:nvSpPr>
          <p:cNvPr id="185367" name="Rectangle 24"/>
          <p:cNvSpPr>
            <a:spLocks noChangeArrowheads="1"/>
          </p:cNvSpPr>
          <p:nvPr/>
        </p:nvSpPr>
        <p:spPr bwMode="auto">
          <a:xfrm>
            <a:off x="-2065864" y="206375"/>
            <a:ext cx="2774951"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smtClean="0">
                <a:solidFill>
                  <a:srgbClr val="000000"/>
                </a:solidFill>
                <a:cs typeface="Times New Roman" pitchFamily="18" charset="0"/>
              </a:rPr>
              <a:t>       </a:t>
            </a:r>
            <a:endParaRPr lang="ru-RU" altLang="ru-RU" sz="1800" smtClean="0">
              <a:solidFill>
                <a:srgbClr val="000000"/>
              </a:solidFill>
              <a:cs typeface="Arial" pitchFamily="34" charset="0"/>
            </a:endParaRPr>
          </a:p>
        </p:txBody>
      </p:sp>
      <p:sp>
        <p:nvSpPr>
          <p:cNvPr id="185368" name="Rectangle 26"/>
          <p:cNvSpPr>
            <a:spLocks noChangeArrowheads="1"/>
          </p:cNvSpPr>
          <p:nvPr/>
        </p:nvSpPr>
        <p:spPr bwMode="auto">
          <a:xfrm>
            <a:off x="-2540000" y="617589"/>
            <a:ext cx="22182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smtClean="0">
                <a:solidFill>
                  <a:srgbClr val="000000"/>
                </a:solidFill>
                <a:cs typeface="Times New Roman" pitchFamily="18" charset="0"/>
              </a:rPr>
              <a:t>      </a:t>
            </a:r>
            <a:endParaRPr lang="ru-RU" altLang="ru-RU" sz="1800" smtClean="0">
              <a:solidFill>
                <a:srgbClr val="000000"/>
              </a:solidFill>
              <a:cs typeface="Arial" pitchFamily="34" charset="0"/>
            </a:endParaRPr>
          </a:p>
        </p:txBody>
      </p:sp>
      <p:sp>
        <p:nvSpPr>
          <p:cNvPr id="28" name="Прямоугольник 27"/>
          <p:cNvSpPr/>
          <p:nvPr/>
        </p:nvSpPr>
        <p:spPr>
          <a:xfrm>
            <a:off x="9332384" y="3119444"/>
            <a:ext cx="2673349" cy="1184275"/>
          </a:xfrm>
          <a:prstGeom prst="rect">
            <a:avLst/>
          </a:prstGeom>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dirty="0">
                <a:solidFill>
                  <a:srgbClr val="FFFFFF"/>
                </a:solidFill>
              </a:rPr>
              <a:t> </a:t>
            </a:r>
          </a:p>
          <a:p>
            <a:pPr algn="ctr" fontAlgn="base">
              <a:spcBef>
                <a:spcPct val="0"/>
              </a:spcBef>
              <a:spcAft>
                <a:spcPct val="0"/>
              </a:spcAft>
              <a:defRPr/>
            </a:pPr>
            <a:r>
              <a:rPr lang="en-US" sz="2000" b="1" dirty="0">
                <a:solidFill>
                  <a:srgbClr val="7030A0"/>
                </a:solidFill>
              </a:rPr>
              <a:t>Origin of Life </a:t>
            </a:r>
          </a:p>
          <a:p>
            <a:pPr algn="ctr" fontAlgn="base">
              <a:spcBef>
                <a:spcPct val="0"/>
              </a:spcBef>
              <a:spcAft>
                <a:spcPct val="0"/>
              </a:spcAft>
              <a:defRPr/>
            </a:pPr>
            <a:r>
              <a:rPr lang="en-US" sz="2000" b="1" dirty="0">
                <a:solidFill>
                  <a:srgbClr val="7030A0"/>
                </a:solidFill>
              </a:rPr>
              <a:t>on the Earth,</a:t>
            </a:r>
          </a:p>
          <a:p>
            <a:pPr algn="ctr" fontAlgn="base">
              <a:spcBef>
                <a:spcPct val="0"/>
              </a:spcBef>
              <a:spcAft>
                <a:spcPct val="0"/>
              </a:spcAft>
              <a:defRPr/>
            </a:pPr>
            <a:r>
              <a:rPr lang="en-US" sz="2000" b="1" dirty="0">
                <a:solidFill>
                  <a:srgbClr val="7030A0"/>
                </a:solidFill>
              </a:rPr>
              <a:t>Astrobiology</a:t>
            </a:r>
          </a:p>
          <a:p>
            <a:pPr algn="ctr" fontAlgn="base">
              <a:spcBef>
                <a:spcPct val="0"/>
              </a:spcBef>
              <a:spcAft>
                <a:spcPct val="0"/>
              </a:spcAft>
              <a:defRPr/>
            </a:pPr>
            <a:endParaRPr lang="ru-RU" sz="2000" b="1" i="1" dirty="0">
              <a:solidFill>
                <a:srgbClr val="7030A0"/>
              </a:solidFill>
            </a:endParaRPr>
          </a:p>
        </p:txBody>
      </p:sp>
      <p:cxnSp>
        <p:nvCxnSpPr>
          <p:cNvPr id="30" name="Прямая со стрелкой 29"/>
          <p:cNvCxnSpPr/>
          <p:nvPr/>
        </p:nvCxnSpPr>
        <p:spPr>
          <a:xfrm>
            <a:off x="8297336" y="3835400"/>
            <a:ext cx="1032933" cy="1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85371" name="Group 1"/>
          <p:cNvGrpSpPr>
            <a:grpSpLocks/>
          </p:cNvGrpSpPr>
          <p:nvPr/>
        </p:nvGrpSpPr>
        <p:grpSpPr bwMode="auto">
          <a:xfrm>
            <a:off x="361951" y="182614"/>
            <a:ext cx="1043516" cy="452437"/>
            <a:chOff x="0" y="0"/>
            <a:chExt cx="2077" cy="1368"/>
          </a:xfrm>
        </p:grpSpPr>
        <p:sp>
          <p:nvSpPr>
            <p:cNvPr id="185372" name="Line 30"/>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3" name="Line 29"/>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4" name="Line 28"/>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5" name="Line 27"/>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6" name="Line 26"/>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7" name="Line 25"/>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8" name="Line 24"/>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79" name="Line 23"/>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0" name="Line 22"/>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1" name="Line 21"/>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2" name="Line 20"/>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3" name="Line 19"/>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4" name="Line 18"/>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5" name="Line 17"/>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6" name="Line 16"/>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7" name="Line 15"/>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8" name="Line 14"/>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89" name="Line 13"/>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0" name="Line 12"/>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1" name="Line 11"/>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2" name="Line 10"/>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3" name="Line 9"/>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4" name="Line 8"/>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5" name="Line 7"/>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6" name="Line 6"/>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7" name="Line 5"/>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8" name="Line 4"/>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399" name="Line 3"/>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sp>
          <p:nvSpPr>
            <p:cNvPr id="185400" name="AutoShape 2"/>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7"/>
                <a:gd name="T190" fmla="*/ 0 h 1368"/>
                <a:gd name="T191" fmla="*/ 2077 w 2077"/>
                <a:gd name="T192" fmla="*/ 1368 h 13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mtClean="0">
                <a:solidFill>
                  <a:srgbClr val="000000"/>
                </a:solidFill>
                <a:ea typeface="MS PGothic" pitchFamily="34" charset="-128"/>
              </a:endParaRPr>
            </a:p>
          </p:txBody>
        </p:sp>
      </p:grpSp>
    </p:spTree>
    <p:extLst>
      <p:ext uri="{BB962C8B-B14F-4D97-AF65-F5344CB8AC3E}">
        <p14:creationId xmlns:p14="http://schemas.microsoft.com/office/powerpoint/2010/main" val="1234708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8311" y="208299"/>
            <a:ext cx="8352928" cy="584775"/>
          </a:xfrm>
          <a:prstGeom prst="rect">
            <a:avLst/>
          </a:prstGeom>
          <a:solidFill>
            <a:schemeClr val="tx2">
              <a:lumMod val="20000"/>
              <a:lumOff val="80000"/>
            </a:schemeClr>
          </a:solidFill>
        </p:spPr>
        <p:txBody>
          <a:bodyPr wrap="square" rtlCol="0">
            <a:spAutoFit/>
          </a:bodyPr>
          <a:lstStyle/>
          <a:p>
            <a:pPr algn="ctr"/>
            <a:r>
              <a:rPr lang="en-US" sz="3200" b="1" cap="all"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endParaRPr lang="ru-RU" sz="32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1175937" y="882377"/>
            <a:ext cx="8352928" cy="800219"/>
          </a:xfrm>
          <a:prstGeom prst="rect">
            <a:avLst/>
          </a:prstGeom>
          <a:noFill/>
        </p:spPr>
        <p:txBody>
          <a:bodyPr wrap="square" rtlCol="0">
            <a:spAutoFit/>
          </a:bodyPr>
          <a:lstStyle/>
          <a:p>
            <a:pPr algn="ctr"/>
            <a:r>
              <a:rPr lang="en-US" sz="2600" b="1" dirty="0">
                <a:solidFill>
                  <a:srgbClr val="002060"/>
                </a:solidFill>
                <a:latin typeface="Arial" panose="020B0604020202020204" pitchFamily="34" charset="0"/>
                <a:cs typeface="Arial" panose="020B0604020202020204" pitchFamily="34" charset="0"/>
              </a:rPr>
              <a:t>Molecular radiobiology</a:t>
            </a:r>
            <a:endParaRPr lang="ru-RU" sz="2600" dirty="0">
              <a:solidFill>
                <a:srgbClr val="002060"/>
              </a:solidFill>
              <a:latin typeface="Arial" panose="020B0604020202020204" pitchFamily="34" charset="0"/>
              <a:cs typeface="Arial" panose="020B0604020202020204" pitchFamily="34" charset="0"/>
            </a:endParaRPr>
          </a:p>
          <a:p>
            <a:endParaRPr lang="ru-RU" sz="2000" dirty="0">
              <a:solidFill>
                <a:prstClr val="black"/>
              </a:solidFill>
              <a:latin typeface="Calibri"/>
            </a:endParaRPr>
          </a:p>
        </p:txBody>
      </p:sp>
      <p:sp>
        <p:nvSpPr>
          <p:cNvPr id="4" name="TextBox 3"/>
          <p:cNvSpPr txBox="1"/>
          <p:nvPr/>
        </p:nvSpPr>
        <p:spPr>
          <a:xfrm>
            <a:off x="1698343" y="6317377"/>
            <a:ext cx="8986799" cy="461665"/>
          </a:xfrm>
          <a:prstGeom prst="rect">
            <a:avLst/>
          </a:prstGeom>
          <a:noFill/>
          <a:ln>
            <a:no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Main  future topics </a:t>
            </a:r>
            <a:r>
              <a:rPr lang="en-US" sz="2400" b="1" dirty="0" smtClean="0">
                <a:solidFill>
                  <a:srgbClr val="FF0000"/>
                </a:solidFill>
                <a:latin typeface="Arial" panose="020B0604020202020204" pitchFamily="34" charset="0"/>
                <a:cs typeface="Arial" panose="020B0604020202020204" pitchFamily="34" charset="0"/>
              </a:rPr>
              <a:t>and required infrastructure identified </a:t>
            </a:r>
            <a:endParaRPr lang="en-US"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F73B4E13-AE6E-4817-BDE3-C2AAC78A1E0A}"/>
              </a:ext>
            </a:extLst>
          </p:cNvPr>
          <p:cNvSpPr txBox="1"/>
          <p:nvPr/>
        </p:nvSpPr>
        <p:spPr>
          <a:xfrm>
            <a:off x="1402335" y="1521007"/>
            <a:ext cx="7632848" cy="738664"/>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cytogenetics</a:t>
            </a:r>
            <a:r>
              <a:rPr lang="en-US" sz="2400" b="1" u="sng" dirty="0">
                <a:solidFill>
                  <a:srgbClr val="002060"/>
                </a:solidFill>
                <a:latin typeface="Arial" panose="020B0604020202020204" pitchFamily="34" charset="0"/>
                <a:cs typeface="Arial" panose="020B0604020202020204" pitchFamily="34" charset="0"/>
              </a:rPr>
              <a:t> </a:t>
            </a:r>
            <a:endParaRPr lang="ru-RU" sz="2800" dirty="0">
              <a:solidFill>
                <a:srgbClr val="002060"/>
              </a:solidFill>
              <a:latin typeface="Arial" panose="020B0604020202020204" pitchFamily="34" charset="0"/>
              <a:cs typeface="Arial" panose="020B0604020202020204" pitchFamily="34" charset="0"/>
            </a:endParaRPr>
          </a:p>
          <a:p>
            <a:endParaRPr lang="ru-RU" dirty="0">
              <a:solidFill>
                <a:srgbClr val="002060"/>
              </a:solidFill>
            </a:endParaRPr>
          </a:p>
        </p:txBody>
      </p:sp>
      <p:sp>
        <p:nvSpPr>
          <p:cNvPr id="5" name="Прямоугольник 4">
            <a:extLst>
              <a:ext uri="{FF2B5EF4-FFF2-40B4-BE49-F238E27FC236}">
                <a16:creationId xmlns="" xmlns:a16="http://schemas.microsoft.com/office/drawing/2014/main" id="{CA1BF5FA-289F-43C9-9AD4-1B9852D665E1}"/>
              </a:ext>
            </a:extLst>
          </p:cNvPr>
          <p:cNvSpPr/>
          <p:nvPr/>
        </p:nvSpPr>
        <p:spPr>
          <a:xfrm>
            <a:off x="3874405" y="2251197"/>
            <a:ext cx="7792915" cy="830997"/>
          </a:xfrm>
          <a:prstGeom prst="rect">
            <a:avLst/>
          </a:prstGeom>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Radiation Physiological studies on primates</a:t>
            </a:r>
          </a:p>
          <a:p>
            <a:pPr algn="ctr"/>
            <a:r>
              <a:rPr lang="en-US" sz="2400" b="1" dirty="0">
                <a:solidFill>
                  <a:srgbClr val="FF0000"/>
                </a:solidFill>
                <a:latin typeface="Arial" panose="020B0604020202020204" pitchFamily="34" charset="0"/>
                <a:cs typeface="Arial" panose="020B0604020202020204" pitchFamily="34" charset="0"/>
              </a:rPr>
              <a:t>                                         top priority research! </a:t>
            </a:r>
            <a:endParaRPr lang="ru-RU"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6BA0A69B-2B35-45CF-A9CD-3B72BF1AE045}"/>
              </a:ext>
            </a:extLst>
          </p:cNvPr>
          <p:cNvSpPr txBox="1"/>
          <p:nvPr/>
        </p:nvSpPr>
        <p:spPr>
          <a:xfrm>
            <a:off x="1845803" y="3351453"/>
            <a:ext cx="6120680" cy="738664"/>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Medicine</a:t>
            </a:r>
            <a:endParaRPr lang="ru-RU" sz="2400" b="1" dirty="0">
              <a:solidFill>
                <a:srgbClr val="002060"/>
              </a:solidFill>
              <a:latin typeface="Arial" panose="020B0604020202020204" pitchFamily="34" charset="0"/>
              <a:cs typeface="Arial" panose="020B0604020202020204" pitchFamily="34" charset="0"/>
            </a:endParaRPr>
          </a:p>
          <a:p>
            <a:pPr algn="ctr"/>
            <a:endParaRPr lang="ru-RU" dirty="0"/>
          </a:p>
        </p:txBody>
      </p:sp>
      <p:sp>
        <p:nvSpPr>
          <p:cNvPr id="13" name="TextBox 12">
            <a:extLst>
              <a:ext uri="{FF2B5EF4-FFF2-40B4-BE49-F238E27FC236}">
                <a16:creationId xmlns="" xmlns:a16="http://schemas.microsoft.com/office/drawing/2014/main" id="{DE8A26E4-CE97-46B4-9952-5586BB34414C}"/>
              </a:ext>
            </a:extLst>
          </p:cNvPr>
          <p:cNvSpPr txBox="1"/>
          <p:nvPr/>
        </p:nvSpPr>
        <p:spPr>
          <a:xfrm>
            <a:off x="1292023" y="4173533"/>
            <a:ext cx="8759216" cy="461665"/>
          </a:xfrm>
          <a:prstGeom prst="rect">
            <a:avLst/>
          </a:prstGeom>
          <a:noFill/>
        </p:spPr>
        <p:txBody>
          <a:bodyPr wrap="square" rtlCol="0">
            <a:spAutoFit/>
          </a:bodyPr>
          <a:lstStyle/>
          <a:p>
            <a:pPr algn="ctr"/>
            <a:r>
              <a:rPr lang="en-US" sz="2400" b="1" dirty="0" smtClean="0">
                <a:solidFill>
                  <a:srgbClr val="002060"/>
                </a:solidFill>
                <a:latin typeface="Arial" panose="020B0604020202020204" pitchFamily="34" charset="0"/>
                <a:cs typeface="Arial" panose="020B0604020202020204" pitchFamily="34" charset="0"/>
              </a:rPr>
              <a:t>Mathematical </a:t>
            </a:r>
            <a:r>
              <a:rPr lang="en-US" sz="2400" b="1" dirty="0">
                <a:solidFill>
                  <a:srgbClr val="002060"/>
                </a:solidFill>
                <a:latin typeface="Arial" panose="020B0604020202020204" pitchFamily="34" charset="0"/>
                <a:cs typeface="Arial" panose="020B0604020202020204" pitchFamily="34" charset="0"/>
              </a:rPr>
              <a:t>modeling of radiation-induced effects</a:t>
            </a:r>
            <a:endParaRPr lang="ru-RU" sz="2400"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544EEA3-8550-456F-B854-9DBCD741B8D2}"/>
              </a:ext>
            </a:extLst>
          </p:cNvPr>
          <p:cNvSpPr txBox="1"/>
          <p:nvPr/>
        </p:nvSpPr>
        <p:spPr>
          <a:xfrm>
            <a:off x="3482923" y="4842363"/>
            <a:ext cx="2081019" cy="461665"/>
          </a:xfrm>
          <a:prstGeom prst="rect">
            <a:avLst/>
          </a:prstGeom>
          <a:noFill/>
        </p:spPr>
        <p:txBody>
          <a:bodyPr wrap="none" rtlCol="0">
            <a:spAutoFit/>
          </a:bodyPr>
          <a:lstStyle/>
          <a:p>
            <a:pPr algn="ctr"/>
            <a:r>
              <a:rPr lang="en-US" sz="2400" b="1" dirty="0">
                <a:solidFill>
                  <a:srgbClr val="002060"/>
                </a:solidFill>
                <a:latin typeface="Arial" panose="020B0604020202020204" pitchFamily="34" charset="0"/>
                <a:cs typeface="Arial" panose="020B0604020202020204" pitchFamily="34" charset="0"/>
              </a:rPr>
              <a:t>Astrobiology</a:t>
            </a:r>
            <a:endParaRPr lang="ru-RU" sz="2400" b="1"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18E8B4ED-3A62-4B2A-BD47-D6D7B290CDCC}"/>
              </a:ext>
            </a:extLst>
          </p:cNvPr>
          <p:cNvSpPr txBox="1"/>
          <p:nvPr/>
        </p:nvSpPr>
        <p:spPr>
          <a:xfrm>
            <a:off x="1014274" y="5412507"/>
            <a:ext cx="9501359" cy="954107"/>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a:t>
            </a:r>
            <a:r>
              <a:rPr lang="en-US" sz="2400" b="1" dirty="0" smtClean="0">
                <a:solidFill>
                  <a:srgbClr val="002060"/>
                </a:solidFill>
                <a:latin typeface="Arial" panose="020B0604020202020204" pitchFamily="34" charset="0"/>
                <a:cs typeface="Arial" panose="020B0604020202020204" pitchFamily="34" charset="0"/>
              </a:rPr>
              <a:t>protection research</a:t>
            </a:r>
            <a:endParaRPr lang="en-US" sz="2400" b="1" dirty="0">
              <a:solidFill>
                <a:srgbClr val="002060"/>
              </a:solidFill>
              <a:latin typeface="Arial" panose="020B0604020202020204" pitchFamily="34" charset="0"/>
              <a:cs typeface="Arial" panose="020B0604020202020204" pitchFamily="34" charset="0"/>
            </a:endParaRPr>
          </a:p>
          <a:p>
            <a:r>
              <a:rPr lang="en-US" b="1" i="1" dirty="0">
                <a:solidFill>
                  <a:srgbClr val="002060"/>
                </a:solidFill>
                <a:latin typeface="Times New Roman" pitchFamily="18" charset="0"/>
                <a:cs typeface="Times New Roman" pitchFamily="18" charset="0"/>
              </a:rPr>
              <a:t>                 Radiation Protection </a:t>
            </a:r>
            <a:r>
              <a:rPr lang="en-US" sz="1600" b="1" dirty="0">
                <a:solidFill>
                  <a:srgbClr val="002060"/>
                </a:solidFill>
                <a:latin typeface="Times New Roman" pitchFamily="18" charset="0"/>
                <a:cs typeface="Times New Roman" pitchFamily="18" charset="0"/>
              </a:rPr>
              <a:t>management and shielding at new nuclear facilities (incl. NICA) </a:t>
            </a:r>
          </a:p>
          <a:p>
            <a:endParaRPr lang="en-US" sz="1400" b="1" dirty="0">
              <a:solidFill>
                <a:srgbClr val="002060"/>
              </a:solidFill>
            </a:endParaRPr>
          </a:p>
        </p:txBody>
      </p:sp>
      <p:sp>
        <p:nvSpPr>
          <p:cNvPr id="11" name="TextBox 10">
            <a:extLst>
              <a:ext uri="{FF2B5EF4-FFF2-40B4-BE49-F238E27FC236}">
                <a16:creationId xmlns="" xmlns:a16="http://schemas.microsoft.com/office/drawing/2014/main" id="{2EB1DDA0-193C-4A43-8D1F-4213AF5896A5}"/>
              </a:ext>
            </a:extLst>
          </p:cNvPr>
          <p:cNvSpPr txBox="1"/>
          <p:nvPr/>
        </p:nvSpPr>
        <p:spPr>
          <a:xfrm>
            <a:off x="6890891" y="3222258"/>
            <a:ext cx="2376264" cy="830997"/>
          </a:xfrm>
          <a:prstGeom prst="rect">
            <a:avLst/>
          </a:prstGeom>
          <a:solidFill>
            <a:schemeClr val="bg1"/>
          </a:solidFill>
          <a:ln>
            <a:solidFill>
              <a:schemeClr val="tx1">
                <a:lumMod val="65000"/>
                <a:lumOff val="35000"/>
              </a:schemeClr>
            </a:solidFill>
          </a:ln>
        </p:spPr>
        <p:txBody>
          <a:bodyPr wrap="square" rtlCol="0">
            <a:spAutoFit/>
          </a:bodyPr>
          <a:lstStyle/>
          <a:p>
            <a:pPr algn="just"/>
            <a:r>
              <a:rPr lang="en-US" sz="1600" b="1" i="1" dirty="0">
                <a:solidFill>
                  <a:srgbClr val="FF0000"/>
                </a:solidFill>
                <a:latin typeface="Times New Roman" panose="02020603050405020304" pitchFamily="18" charset="0"/>
                <a:cs typeface="Times New Roman" panose="02020603050405020304" pitchFamily="18" charset="0"/>
              </a:rPr>
              <a:t>15-fold increase of </a:t>
            </a:r>
            <a:r>
              <a:rPr lang="ru-RU" sz="1600" b="1" i="1" dirty="0" err="1">
                <a:solidFill>
                  <a:srgbClr val="FF0000"/>
                </a:solidFill>
                <a:latin typeface="Times New Roman" panose="02020603050405020304" pitchFamily="18" charset="0"/>
                <a:cs typeface="Times New Roman" panose="02020603050405020304" pitchFamily="18" charset="0"/>
              </a:rPr>
              <a:t>proton</a:t>
            </a:r>
            <a:r>
              <a:rPr lang="ru-RU"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beam</a:t>
            </a:r>
            <a:r>
              <a:rPr lang="en-US"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efficiency</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a:solidFill>
                  <a:srgbClr val="002060"/>
                </a:solidFill>
                <a:latin typeface="Times New Roman" panose="02020603050405020304" pitchFamily="18" charset="0"/>
                <a:cs typeface="Times New Roman" panose="02020603050405020304" pitchFamily="18" charset="0"/>
              </a:rPr>
              <a:t>by DNA</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synthesis</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inhibitors</a:t>
            </a:r>
            <a:r>
              <a:rPr lang="ru-RU" sz="1600" b="1" i="1" dirty="0">
                <a:solidFill>
                  <a:srgbClr val="002060"/>
                </a:solidFill>
                <a:latin typeface="Times New Roman" panose="02020603050405020304" pitchFamily="18" charset="0"/>
                <a:cs typeface="Times New Roman" panose="02020603050405020304" pitchFamily="18" charset="0"/>
              </a:rPr>
              <a:t> </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938" y="1893939"/>
            <a:ext cx="5248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9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12" grpId="0"/>
      <p:bldP spid="13" grpId="0"/>
      <p:bldP spid="14" grpId="0"/>
      <p:bldP spid="15"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34</a:t>
            </a:fld>
            <a:endParaRPr lang="es-ES" altLang="ru-RU" sz="1400" dirty="0">
              <a:solidFill>
                <a:srgbClr val="000000"/>
              </a:solidFill>
            </a:endParaRPr>
          </a:p>
        </p:txBody>
      </p:sp>
      <p:sp>
        <p:nvSpPr>
          <p:cNvPr id="72708" name="Text Box 7"/>
          <p:cNvSpPr txBox="1">
            <a:spLocks noChangeArrowheads="1"/>
          </p:cNvSpPr>
          <p:nvPr/>
        </p:nvSpPr>
        <p:spPr bwMode="auto">
          <a:xfrm>
            <a:off x="893235" y="1141374"/>
            <a:ext cx="104626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smtClean="0">
                <a:solidFill>
                  <a:srgbClr val="FFFF00"/>
                </a:solidFill>
                <a:cs typeface="Arial" pitchFamily="34" charset="0"/>
              </a:rPr>
              <a:t>Condensed </a:t>
            </a:r>
            <a:r>
              <a:rPr lang="en-US" altLang="ru-RU" sz="2800" b="1" dirty="0">
                <a:solidFill>
                  <a:srgbClr val="FFFF00"/>
                </a:solidFill>
                <a:cs typeface="Arial" pitchFamily="34" charset="0"/>
              </a:rPr>
              <a:t>matter and neutron </a:t>
            </a:r>
            <a:r>
              <a:rPr lang="en-US" altLang="ru-RU" sz="2800" b="1" dirty="0" smtClean="0">
                <a:solidFill>
                  <a:srgbClr val="FFFF00"/>
                </a:solidFill>
                <a:cs typeface="Arial" pitchFamily="34" charset="0"/>
              </a:rPr>
              <a:t>physics</a:t>
            </a:r>
          </a:p>
          <a:p>
            <a:pPr algn="ctr" fontAlgn="base">
              <a:spcBef>
                <a:spcPct val="0"/>
              </a:spcBef>
              <a:spcAft>
                <a:spcPct val="0"/>
              </a:spcAft>
              <a:buFontTx/>
              <a:buNone/>
            </a:pPr>
            <a:endParaRPr lang="en-US" altLang="ru-RU" sz="2800" b="1" dirty="0">
              <a:solidFill>
                <a:srgbClr val="FFFF00"/>
              </a:solidFill>
              <a:cs typeface="Arial" pitchFamily="34" charset="0"/>
            </a:endParaRPr>
          </a:p>
          <a:p>
            <a:pPr algn="ctr" fontAlgn="base">
              <a:spcBef>
                <a:spcPct val="0"/>
              </a:spcBef>
              <a:spcAft>
                <a:spcPct val="0"/>
              </a:spcAft>
              <a:buNone/>
            </a:pPr>
            <a:r>
              <a:rPr lang="en-US" sz="2800" b="1" dirty="0" smtClean="0">
                <a:latin typeface="Arial"/>
                <a:cs typeface="Arial"/>
              </a:rPr>
              <a:t>V. </a:t>
            </a:r>
            <a:r>
              <a:rPr lang="en-US" sz="2800" b="1" dirty="0" err="1" smtClean="0">
                <a:latin typeface="Arial"/>
                <a:cs typeface="Arial"/>
              </a:rPr>
              <a:t>Aksenov</a:t>
            </a:r>
            <a:r>
              <a:rPr lang="en-US" sz="2800" b="1" dirty="0" smtClean="0">
                <a:latin typeface="Arial"/>
                <a:cs typeface="Arial"/>
              </a:rPr>
              <a:t>, </a:t>
            </a:r>
            <a:r>
              <a:rPr lang="en-US" sz="2800" b="1" dirty="0" err="1" smtClean="0">
                <a:latin typeface="Arial"/>
                <a:cs typeface="Arial"/>
              </a:rPr>
              <a:t>V.Shvetsov</a:t>
            </a:r>
            <a:r>
              <a:rPr lang="en-US" sz="2800" b="1" dirty="0" smtClean="0">
                <a:latin typeface="Arial"/>
                <a:cs typeface="Arial"/>
              </a:rPr>
              <a:t>, A. </a:t>
            </a:r>
            <a:r>
              <a:rPr lang="en-US" sz="2800" b="1" dirty="0" err="1" smtClean="0">
                <a:latin typeface="Arial"/>
                <a:cs typeface="Arial"/>
              </a:rPr>
              <a:t>Ioffe</a:t>
            </a:r>
            <a:r>
              <a:rPr lang="en-US" sz="2800" b="1" dirty="0" smtClean="0">
                <a:latin typeface="Arial"/>
                <a:cs typeface="Arial"/>
              </a:rPr>
              <a:t>,</a:t>
            </a:r>
            <a:endParaRPr lang="en-US" sz="2800" b="1" dirty="0">
              <a:latin typeface="Arial"/>
              <a:cs typeface="Arial"/>
            </a:endParaRPr>
          </a:p>
          <a:p>
            <a:pPr algn="ctr" fontAlgn="base">
              <a:spcBef>
                <a:spcPct val="0"/>
              </a:spcBef>
              <a:spcAft>
                <a:spcPct val="0"/>
              </a:spcAft>
              <a:buFontTx/>
              <a:buNone/>
            </a:pPr>
            <a:r>
              <a:rPr lang="en-US" altLang="ru-RU" sz="2800" b="1" dirty="0" smtClean="0">
                <a:solidFill>
                  <a:srgbClr val="FFFF00"/>
                </a:solidFill>
                <a:cs typeface="Arial" pitchFamily="34" charset="0"/>
              </a:rPr>
              <a:t> </a:t>
            </a:r>
            <a:endParaRPr lang="en-US" altLang="ru-RU" b="1" dirty="0" smtClean="0">
              <a:solidFill>
                <a:srgbClr val="FFFF00"/>
              </a:solidFill>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548" y="2700997"/>
            <a:ext cx="6545329" cy="427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83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2A43DC0-ABE1-41DA-B5D7-D259BBEEF5A4}"/>
              </a:ext>
            </a:extLst>
          </p:cNvPr>
          <p:cNvSpPr txBox="1"/>
          <p:nvPr/>
        </p:nvSpPr>
        <p:spPr>
          <a:xfrm>
            <a:off x="1643380" y="1542282"/>
            <a:ext cx="9102685" cy="5115246"/>
          </a:xfrm>
          <a:prstGeom prst="rect">
            <a:avLst/>
          </a:prstGeom>
          <a:noFill/>
        </p:spPr>
        <p:txBody>
          <a:bodyPr wrap="none" rtlCol="0">
            <a:spAutoFit/>
          </a:bodyPr>
          <a:lstStyle/>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 Ioffe (Germany) –</a:t>
            </a:r>
            <a:r>
              <a:rPr lang="en-US" sz="1600" dirty="0">
                <a:solidFill>
                  <a:prstClr val="black"/>
                </a:solidFill>
                <a:latin typeface="Arial Narrow" panose="020B0606020202030204" pitchFamily="34" charset="0"/>
                <a:cs typeface="Arial" panose="020B0604020202020204" pitchFamily="34" charset="0"/>
              </a:rPr>
              <a:t>  </a:t>
            </a:r>
            <a:r>
              <a:rPr lang="en-US" sz="1600" dirty="0" err="1">
                <a:solidFill>
                  <a:prstClr val="black"/>
                </a:solidFill>
                <a:latin typeface="Arial Narrow" panose="020B0606020202030204" pitchFamily="34" charset="0"/>
                <a:cs typeface="Arial" panose="020B0604020202020204" pitchFamily="34" charset="0"/>
              </a:rPr>
              <a:t>Jülich</a:t>
            </a:r>
            <a:r>
              <a:rPr lang="en-US" sz="1600" dirty="0">
                <a:solidFill>
                  <a:prstClr val="black"/>
                </a:solidFill>
                <a:latin typeface="Arial Narrow" panose="020B0606020202030204" pitchFamily="34" charset="0"/>
                <a:cs typeface="Arial" panose="020B0604020202020204" pitchFamily="34" charset="0"/>
              </a:rPr>
              <a:t> Center for Neutron Science at Heinz Maier-Leibnitz </a:t>
            </a:r>
            <a:r>
              <a:rPr lang="en-US" sz="1600" dirty="0" err="1">
                <a:solidFill>
                  <a:prstClr val="black"/>
                </a:solidFill>
                <a:latin typeface="Arial Narrow" panose="020B0606020202030204" pitchFamily="34" charset="0"/>
                <a:cs typeface="Arial" panose="020B0604020202020204" pitchFamily="34" charset="0"/>
              </a:rPr>
              <a:t>Zentrum</a:t>
            </a:r>
            <a:r>
              <a:rPr lang="en-US" sz="1600" dirty="0">
                <a:solidFill>
                  <a:prstClr val="black"/>
                </a:solidFill>
                <a:latin typeface="Arial Narrow" panose="020B0606020202030204" pitchFamily="34" charset="0"/>
                <a:cs typeface="Arial" panose="020B0604020202020204" pitchFamily="34" charset="0"/>
              </a:rPr>
              <a:t>, </a:t>
            </a:r>
            <a:r>
              <a:rPr lang="en-US" sz="1600" dirty="0" err="1">
                <a:solidFill>
                  <a:prstClr val="black"/>
                </a:solidFill>
                <a:latin typeface="Arial Narrow" panose="020B0606020202030204" pitchFamily="34" charset="0"/>
                <a:cs typeface="Arial" panose="020B0604020202020204" pitchFamily="34" charset="0"/>
              </a:rPr>
              <a:t>München</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r>
              <a:rPr lang="en-US" sz="1600" dirty="0">
                <a:solidFill>
                  <a:prstClr val="black"/>
                </a:solidFill>
                <a:latin typeface="Arial Narrow" panose="020B0606020202030204" pitchFamily="34" charset="0"/>
                <a:cs typeface="Arial" panose="020B0604020202020204" pitchFamily="34" charset="0"/>
              </a:rPr>
              <a:t> (Chairman)</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V.L. </a:t>
            </a:r>
            <a:r>
              <a:rPr lang="en-US" sz="1600" b="1" dirty="0" err="1">
                <a:solidFill>
                  <a:srgbClr val="4F81BD">
                    <a:lumMod val="75000"/>
                  </a:srgbClr>
                </a:solidFill>
                <a:latin typeface="Arial Narrow" panose="020B0606020202030204" pitchFamily="34" charset="0"/>
                <a:cs typeface="Arial" panose="020B0604020202020204" pitchFamily="34" charset="0"/>
              </a:rPr>
              <a:t>Aksenov</a:t>
            </a:r>
            <a:r>
              <a:rPr lang="en-US" sz="1600" b="1" dirty="0">
                <a:solidFill>
                  <a:srgbClr val="4F81BD">
                    <a:lumMod val="75000"/>
                  </a:srgbClr>
                </a:solidFill>
                <a:latin typeface="Arial Narrow" panose="020B0606020202030204" pitchFamily="34" charset="0"/>
                <a:cs typeface="Arial" panose="020B0604020202020204" pitchFamily="34" charset="0"/>
              </a:rPr>
              <a:t> (Russia) </a:t>
            </a:r>
            <a:r>
              <a:rPr lang="en-US" sz="1600" dirty="0">
                <a:solidFill>
                  <a:srgbClr val="008000"/>
                </a:solidFill>
                <a:latin typeface="Arial Narrow" panose="020B0606020202030204" pitchFamily="34" charset="0"/>
                <a:cs typeface="Arial" panose="020B0604020202020204" pitchFamily="34" charset="0"/>
              </a:rPr>
              <a:t>– </a:t>
            </a:r>
            <a:r>
              <a:rPr lang="en-US" sz="1600" dirty="0">
                <a:solidFill>
                  <a:prstClr val="black"/>
                </a:solidFill>
                <a:latin typeface="Arial Narrow" panose="020B0606020202030204" pitchFamily="34" charset="0"/>
                <a:cs typeface="Arial" panose="020B0604020202020204" pitchFamily="34" charset="0"/>
              </a:rPr>
              <a:t>National Research Center “</a:t>
            </a:r>
            <a:r>
              <a:rPr lang="en-US" sz="1600" dirty="0" err="1">
                <a:solidFill>
                  <a:prstClr val="black"/>
                </a:solidFill>
                <a:latin typeface="Arial Narrow" panose="020B0606020202030204" pitchFamily="34" charset="0"/>
                <a:cs typeface="Arial" panose="020B0604020202020204" pitchFamily="34" charset="0"/>
              </a:rPr>
              <a:t>Kurchatov</a:t>
            </a:r>
            <a:r>
              <a:rPr lang="en-US" sz="1600" dirty="0">
                <a:solidFill>
                  <a:prstClr val="black"/>
                </a:solidFill>
                <a:latin typeface="Arial Narrow" panose="020B0606020202030204" pitchFamily="34" charset="0"/>
                <a:cs typeface="Arial" panose="020B0604020202020204" pitchFamily="34" charset="0"/>
              </a:rPr>
              <a:t> Institute”, Moscow;</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J. Carpenter (USA) – </a:t>
            </a:r>
            <a:r>
              <a:rPr lang="en-US" sz="1600" dirty="0">
                <a:solidFill>
                  <a:prstClr val="black"/>
                </a:solidFill>
                <a:latin typeface="Arial Narrow" panose="020B0606020202030204" pitchFamily="34" charset="0"/>
                <a:cs typeface="Arial" panose="020B0604020202020204" pitchFamily="34" charset="0"/>
              </a:rPr>
              <a:t>Argonne National Laboratory, Chicago</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 Harrison (UK) – </a:t>
            </a:r>
            <a:r>
              <a:rPr lang="en-US" sz="1600" dirty="0">
                <a:solidFill>
                  <a:prstClr val="black"/>
                </a:solidFill>
                <a:latin typeface="Arial Narrow" panose="020B0606020202030204" pitchFamily="34" charset="0"/>
                <a:cs typeface="Arial" panose="020B0604020202020204" pitchFamily="34" charset="0"/>
              </a:rPr>
              <a:t>Diamond Light Source, </a:t>
            </a:r>
            <a:r>
              <a:rPr lang="en-US" sz="1600" dirty="0" err="1">
                <a:solidFill>
                  <a:prstClr val="black"/>
                </a:solidFill>
                <a:latin typeface="Arial Narrow" panose="020B0606020202030204" pitchFamily="34" charset="0"/>
                <a:cs typeface="Arial" panose="020B0604020202020204" pitchFamily="34" charset="0"/>
              </a:rPr>
              <a:t>Didcot</a:t>
            </a:r>
            <a:r>
              <a:rPr lang="en-US" sz="1600" dirty="0">
                <a:solidFill>
                  <a:prstClr val="black"/>
                </a:solidFill>
                <a:latin typeface="Arial Narrow" panose="020B0606020202030204" pitchFamily="34" charset="0"/>
                <a:cs typeface="Arial" panose="020B0604020202020204" pitchFamily="34" charset="0"/>
              </a:rPr>
              <a:t>, Member of JINR Scientific Council</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N. Kucerka (Slovakia) – </a:t>
            </a:r>
            <a:r>
              <a:rPr lang="en-US" sz="1600" dirty="0">
                <a:solidFill>
                  <a:prstClr val="black"/>
                </a:solidFill>
                <a:latin typeface="Arial Narrow" panose="020B0606020202030204" pitchFamily="34" charset="0"/>
                <a:cs typeface="Arial" panose="020B0604020202020204" pitchFamily="34" charset="0"/>
              </a:rPr>
              <a:t>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T.V. </a:t>
            </a:r>
            <a:r>
              <a:rPr lang="en-US" sz="1600" b="1" dirty="0" err="1">
                <a:solidFill>
                  <a:srgbClr val="4F81BD">
                    <a:lumMod val="75000"/>
                  </a:srgbClr>
                </a:solidFill>
                <a:latin typeface="Arial Narrow" panose="020B0606020202030204" pitchFamily="34" charset="0"/>
                <a:cs typeface="Arial" panose="020B0604020202020204" pitchFamily="34" charset="0"/>
              </a:rPr>
              <a:t>Kulevoy</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National Research Center “</a:t>
            </a:r>
            <a:r>
              <a:rPr lang="en-US" sz="1600" dirty="0" err="1">
                <a:solidFill>
                  <a:prstClr val="black"/>
                </a:solidFill>
                <a:latin typeface="Arial Narrow" panose="020B0606020202030204" pitchFamily="34" charset="0"/>
                <a:cs typeface="Arial" panose="020B0604020202020204" pitchFamily="34" charset="0"/>
              </a:rPr>
              <a:t>Kurchatov</a:t>
            </a:r>
            <a:r>
              <a:rPr lang="en-US" sz="1600" dirty="0">
                <a:solidFill>
                  <a:prstClr val="black"/>
                </a:solidFill>
                <a:latin typeface="Arial Narrow" panose="020B0606020202030204" pitchFamily="34" charset="0"/>
                <a:cs typeface="Arial" panose="020B0604020202020204" pitchFamily="34" charset="0"/>
              </a:rPr>
              <a:t> Institute” – ITEP, Moscow</a:t>
            </a: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A.V. </a:t>
            </a:r>
            <a:r>
              <a:rPr lang="en-US" sz="1600" b="1" dirty="0" err="1">
                <a:solidFill>
                  <a:srgbClr val="4F81BD">
                    <a:lumMod val="75000"/>
                  </a:srgbClr>
                </a:solidFill>
                <a:latin typeface="Arial Narrow" panose="020B0606020202030204" pitchFamily="34" charset="0"/>
                <a:cs typeface="Arial" panose="020B0604020202020204" pitchFamily="34" charset="0"/>
              </a:rPr>
              <a:t>Lopatkin</a:t>
            </a:r>
            <a:r>
              <a:rPr lang="en-US" sz="1600" b="1" dirty="0">
                <a:solidFill>
                  <a:srgbClr val="4F81BD">
                    <a:lumMod val="75000"/>
                  </a:srgbClr>
                </a:solidFill>
                <a:latin typeface="Arial Narrow" panose="020B0606020202030204" pitchFamily="34" charset="0"/>
                <a:cs typeface="Arial" panose="020B0604020202020204" pitchFamily="34" charset="0"/>
              </a:rPr>
              <a:t> (Russia)</a:t>
            </a:r>
            <a:r>
              <a:rPr lang="en-US" sz="1600" b="1" dirty="0">
                <a:solidFill>
                  <a:srgbClr val="000000"/>
                </a:solidFill>
                <a:latin typeface="Arial Narrow" panose="020B0606020202030204" pitchFamily="34" charset="0"/>
                <a:cs typeface="Arial" panose="020B0604020202020204" pitchFamily="34" charset="0"/>
              </a:rPr>
              <a:t> </a:t>
            </a:r>
            <a:r>
              <a:rPr lang="en-US" sz="1600" dirty="0">
                <a:solidFill>
                  <a:srgbClr val="000000"/>
                </a:solidFill>
                <a:latin typeface="Arial Narrow" panose="020B0606020202030204" pitchFamily="34" charset="0"/>
                <a:cs typeface="Arial" panose="020B0604020202020204" pitchFamily="34" charset="0"/>
              </a:rPr>
              <a:t>–</a:t>
            </a:r>
            <a:r>
              <a:rPr lang="en-US" sz="1600" dirty="0">
                <a:solidFill>
                  <a:srgbClr val="FF0000"/>
                </a:solidFill>
                <a:latin typeface="Arial Narrow" panose="020B0606020202030204" pitchFamily="34" charset="0"/>
                <a:cs typeface="Arial" panose="020B0604020202020204" pitchFamily="34" charset="0"/>
              </a:rPr>
              <a:t> </a:t>
            </a:r>
            <a:r>
              <a:rPr lang="en-US" sz="1600" dirty="0">
                <a:solidFill>
                  <a:prstClr val="black"/>
                </a:solidFill>
                <a:latin typeface="Arial Narrow" panose="020B0606020202030204" pitchFamily="34" charset="0"/>
                <a:cs typeface="Arial" panose="020B0604020202020204" pitchFamily="34" charset="0"/>
              </a:rPr>
              <a:t>N.A. </a:t>
            </a:r>
            <a:r>
              <a:rPr lang="en-US" sz="1600" dirty="0" err="1">
                <a:solidFill>
                  <a:prstClr val="black"/>
                </a:solidFill>
                <a:latin typeface="Arial Narrow" panose="020B0606020202030204" pitchFamily="34" charset="0"/>
                <a:cs typeface="Arial" panose="020B0604020202020204" pitchFamily="34" charset="0"/>
              </a:rPr>
              <a:t>Dollezhal</a:t>
            </a:r>
            <a:r>
              <a:rPr lang="en-US" sz="1600" dirty="0">
                <a:solidFill>
                  <a:prstClr val="black"/>
                </a:solidFill>
                <a:latin typeface="Arial Narrow" panose="020B0606020202030204" pitchFamily="34" charset="0"/>
                <a:cs typeface="Arial" panose="020B0604020202020204" pitchFamily="34" charset="0"/>
              </a:rPr>
              <a:t> Research and Development Institute of Power Engineering (NIKIET), Moscow</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F. </a:t>
            </a:r>
            <a:r>
              <a:rPr lang="en-US" sz="1600" b="1" dirty="0" err="1">
                <a:solidFill>
                  <a:srgbClr val="4F81BD">
                    <a:lumMod val="75000"/>
                  </a:srgbClr>
                </a:solidFill>
                <a:latin typeface="Arial Narrow" panose="020B0606020202030204" pitchFamily="34" charset="0"/>
                <a:cs typeface="Arial" panose="020B0604020202020204" pitchFamily="34" charset="0"/>
              </a:rPr>
              <a:t>Mezei</a:t>
            </a:r>
            <a:r>
              <a:rPr lang="en-US" sz="1600" b="1" dirty="0">
                <a:solidFill>
                  <a:srgbClr val="4F81BD">
                    <a:lumMod val="75000"/>
                  </a:srgbClr>
                </a:solidFill>
                <a:latin typeface="Arial Narrow" panose="020B0606020202030204" pitchFamily="34" charset="0"/>
                <a:cs typeface="Arial" panose="020B0604020202020204" pitchFamily="34" charset="0"/>
              </a:rPr>
              <a:t> (Sweden) – </a:t>
            </a:r>
            <a:r>
              <a:rPr lang="en-US" sz="1600" dirty="0">
                <a:solidFill>
                  <a:prstClr val="black"/>
                </a:solidFill>
                <a:latin typeface="Arial Narrow" panose="020B0606020202030204" pitchFamily="34" charset="0"/>
                <a:cs typeface="Arial" panose="020B0604020202020204" pitchFamily="34" charset="0"/>
              </a:rPr>
              <a:t>European Spallation Source, Lund</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P. </a:t>
            </a:r>
            <a:r>
              <a:rPr lang="en-US" sz="1600" b="1" dirty="0" err="1">
                <a:solidFill>
                  <a:srgbClr val="4F81BD">
                    <a:lumMod val="75000"/>
                  </a:srgbClr>
                </a:solidFill>
                <a:latin typeface="Arial Narrow" panose="020B0606020202030204" pitchFamily="34" charset="0"/>
                <a:cs typeface="Arial" panose="020B0604020202020204" pitchFamily="34" charset="0"/>
              </a:rPr>
              <a:t>Mikula</a:t>
            </a:r>
            <a:r>
              <a:rPr lang="en-US" sz="1600" b="1" dirty="0">
                <a:solidFill>
                  <a:srgbClr val="4F81BD">
                    <a:lumMod val="75000"/>
                  </a:srgbClr>
                </a:solidFill>
                <a:latin typeface="Arial Narrow" panose="020B0606020202030204" pitchFamily="34" charset="0"/>
                <a:cs typeface="Arial" panose="020B0604020202020204" pitchFamily="34" charset="0"/>
              </a:rPr>
              <a:t> (Czech. Rep.) – </a:t>
            </a:r>
            <a:r>
              <a:rPr lang="en-US" sz="1600" dirty="0">
                <a:solidFill>
                  <a:prstClr val="black"/>
                </a:solidFill>
                <a:latin typeface="Arial Narrow" panose="020B0606020202030204" pitchFamily="34" charset="0"/>
                <a:cs typeface="Arial" panose="020B0604020202020204" pitchFamily="34" charset="0"/>
              </a:rPr>
              <a:t>Nuclear Physics Institute – </a:t>
            </a:r>
            <a:r>
              <a:rPr lang="en-US" sz="1600" dirty="0" err="1">
                <a:solidFill>
                  <a:prstClr val="black"/>
                </a:solidFill>
                <a:latin typeface="Arial Narrow" panose="020B0606020202030204" pitchFamily="34" charset="0"/>
                <a:cs typeface="Arial" panose="020B0604020202020204" pitchFamily="34" charset="0"/>
              </a:rPr>
              <a:t>Řež</a:t>
            </a:r>
            <a:r>
              <a:rPr lang="en-US" sz="1600" dirty="0">
                <a:solidFill>
                  <a:prstClr val="black"/>
                </a:solidFill>
                <a:latin typeface="Arial Narrow" panose="020B0606020202030204" pitchFamily="34" charset="0"/>
                <a:cs typeface="Arial" panose="020B0604020202020204" pitchFamily="34" charset="0"/>
              </a:rPr>
              <a:t>, Member of the JINR PAC on Condensed Matter Physics</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D. Nagy (Hungary) – </a:t>
            </a:r>
            <a:r>
              <a:rPr lang="en-US" sz="1600" dirty="0">
                <a:solidFill>
                  <a:prstClr val="black"/>
                </a:solidFill>
                <a:latin typeface="Arial Narrow" panose="020B0606020202030204" pitchFamily="34" charset="0"/>
                <a:cs typeface="Arial" panose="020B0604020202020204" pitchFamily="34" charset="0"/>
              </a:rPr>
              <a:t>Wigner Research Centre for Physics, Budapest (Chairman of JINR PAC on Cond. Matter Physics)</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V. Nesvizhevsky (France) – </a:t>
            </a:r>
            <a:r>
              <a:rPr lang="en-US" sz="1600" dirty="0">
                <a:solidFill>
                  <a:prstClr val="black"/>
                </a:solidFill>
                <a:latin typeface="Arial Narrow" panose="020B0606020202030204" pitchFamily="34" charset="0"/>
                <a:cs typeface="Arial" panose="020B0604020202020204" pitchFamily="34" charset="0"/>
              </a:rPr>
              <a:t>Institute Laue-Langevin, Grenoble, Member of JINR PAC on Nuclear Physics</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L. </a:t>
            </a:r>
            <a:r>
              <a:rPr lang="en-US" sz="1600" b="1" dirty="0" err="1">
                <a:solidFill>
                  <a:srgbClr val="4F81BD">
                    <a:lumMod val="75000"/>
                  </a:srgbClr>
                </a:solidFill>
                <a:latin typeface="Arial Narrow" panose="020B0606020202030204" pitchFamily="34" charset="0"/>
                <a:cs typeface="Arial" panose="020B0604020202020204" pitchFamily="34" charset="0"/>
              </a:rPr>
              <a:t>Rosta</a:t>
            </a:r>
            <a:r>
              <a:rPr lang="en-US" sz="1600" b="1" dirty="0">
                <a:solidFill>
                  <a:srgbClr val="4F81BD">
                    <a:lumMod val="75000"/>
                  </a:srgbClr>
                </a:solidFill>
                <a:latin typeface="Arial Narrow" panose="020B0606020202030204" pitchFamily="34" charset="0"/>
                <a:cs typeface="Arial" panose="020B0604020202020204" pitchFamily="34" charset="0"/>
              </a:rPr>
              <a:t> (Hungary) – </a:t>
            </a:r>
            <a:r>
              <a:rPr lang="en-US" sz="1600" dirty="0">
                <a:solidFill>
                  <a:prstClr val="black"/>
                </a:solidFill>
                <a:latin typeface="Arial Narrow" panose="020B0606020202030204" pitchFamily="34" charset="0"/>
                <a:cs typeface="Arial" panose="020B0604020202020204" pitchFamily="34" charset="0"/>
              </a:rPr>
              <a:t>Budapest Neutron  Center, Budapest</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S.F. </a:t>
            </a:r>
            <a:r>
              <a:rPr lang="en-US" sz="1600" b="1" dirty="0" err="1">
                <a:solidFill>
                  <a:srgbClr val="4F81BD">
                    <a:lumMod val="75000"/>
                  </a:srgbClr>
                </a:solidFill>
                <a:latin typeface="Arial Narrow" panose="020B0606020202030204" pitchFamily="34" charset="0"/>
                <a:cs typeface="Arial" panose="020B0604020202020204" pitchFamily="34" charset="0"/>
              </a:rPr>
              <a:t>Sidorkin</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Institute for Nuclear Research of Russian Academy of Sciences, </a:t>
            </a:r>
            <a:r>
              <a:rPr lang="en-US" sz="1600" dirty="0" err="1">
                <a:solidFill>
                  <a:prstClr val="black"/>
                </a:solidFill>
                <a:latin typeface="Arial Narrow" panose="020B0606020202030204" pitchFamily="34" charset="0"/>
                <a:cs typeface="Arial" panose="020B0604020202020204" pitchFamily="34" charset="0"/>
              </a:rPr>
              <a:t>Troitsk</a:t>
            </a:r>
            <a:r>
              <a:rPr lang="en-US" sz="1600" dirty="0">
                <a:solidFill>
                  <a:prstClr val="black"/>
                </a:solidFill>
                <a:latin typeface="Arial Narrow" panose="020B0606020202030204" pitchFamily="34" charset="0"/>
                <a:cs typeface="Arial" panose="020B0604020202020204" pitchFamily="34" charset="0"/>
              </a:rPr>
              <a:t> Moscow Reg.</a:t>
            </a:r>
            <a:endParaRPr lang="ru-RU" sz="1600" dirty="0">
              <a:solidFill>
                <a:prstClr val="black"/>
              </a:solidFill>
              <a:latin typeface="Arial Narrow" panose="020B0606020202030204" pitchFamily="34" charset="0"/>
              <a:cs typeface="Arial" panose="020B0604020202020204" pitchFamily="34" charset="0"/>
            </a:endParaRP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I.T. </a:t>
            </a:r>
            <a:r>
              <a:rPr lang="en-US" sz="1600" b="1" dirty="0" err="1">
                <a:solidFill>
                  <a:srgbClr val="4F81BD">
                    <a:lumMod val="75000"/>
                  </a:srgbClr>
                </a:solidFill>
                <a:latin typeface="Arial Narrow" panose="020B0606020202030204" pitchFamily="34" charset="0"/>
                <a:cs typeface="Arial" panose="020B0604020202020204" pitchFamily="34" charset="0"/>
              </a:rPr>
              <a:t>Tretyakov</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N.A. </a:t>
            </a:r>
            <a:r>
              <a:rPr lang="en-US" sz="1600" dirty="0" err="1">
                <a:solidFill>
                  <a:prstClr val="black"/>
                </a:solidFill>
                <a:latin typeface="Arial Narrow" panose="020B0606020202030204" pitchFamily="34" charset="0"/>
                <a:cs typeface="Arial" panose="020B0604020202020204" pitchFamily="34" charset="0"/>
              </a:rPr>
              <a:t>Dollezhal</a:t>
            </a:r>
            <a:r>
              <a:rPr lang="en-US" sz="1600" dirty="0">
                <a:solidFill>
                  <a:prstClr val="black"/>
                </a:solidFill>
                <a:latin typeface="Arial Narrow" panose="020B0606020202030204" pitchFamily="34" charset="0"/>
                <a:cs typeface="Arial" panose="020B0604020202020204" pitchFamily="34" charset="0"/>
              </a:rPr>
              <a:t> Research and Development Institute of Power Engineering (NIKIET), Moscow</a:t>
            </a:r>
          </a:p>
          <a:p>
            <a:pPr defTabSz="457200">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D. </a:t>
            </a:r>
            <a:r>
              <a:rPr lang="en-US" sz="1600" b="1" dirty="0" err="1">
                <a:solidFill>
                  <a:srgbClr val="4F81BD">
                    <a:lumMod val="75000"/>
                  </a:srgbClr>
                </a:solidFill>
                <a:latin typeface="Arial Narrow" panose="020B0606020202030204" pitchFamily="34" charset="0"/>
                <a:cs typeface="Arial" panose="020B0604020202020204" pitchFamily="34" charset="0"/>
              </a:rPr>
              <a:t>Chudoba</a:t>
            </a:r>
            <a:r>
              <a:rPr lang="en-US" sz="1600" b="1" dirty="0">
                <a:solidFill>
                  <a:srgbClr val="4F81BD">
                    <a:lumMod val="75000"/>
                  </a:srgbClr>
                </a:solidFill>
                <a:latin typeface="Arial Narrow" panose="020B0606020202030204" pitchFamily="34" charset="0"/>
                <a:cs typeface="Arial" panose="020B0604020202020204" pitchFamily="34" charset="0"/>
              </a:rPr>
              <a:t> (Poland) </a:t>
            </a: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r>
              <a:rPr lang="en-US" sz="1600" dirty="0">
                <a:solidFill>
                  <a:prstClr val="black"/>
                </a:solidFill>
                <a:latin typeface="Arial Narrow" panose="020B0606020202030204" pitchFamily="34" charset="0"/>
                <a:cs typeface="Arial" panose="020B0604020202020204" pitchFamily="34" charset="0"/>
              </a:rPr>
              <a:t> (scientific secretary)</a:t>
            </a:r>
            <a:endParaRPr lang="ru-RU" sz="1600" dirty="0">
              <a:solidFill>
                <a:prstClr val="black"/>
              </a:solidFill>
              <a:latin typeface="Arial Narrow" panose="020B0606020202030204" pitchFamily="34" charset="0"/>
              <a:cs typeface="Arial" panose="020B0604020202020204" pitchFamily="34" charset="0"/>
            </a:endParaRPr>
          </a:p>
        </p:txBody>
      </p:sp>
      <p:sp>
        <p:nvSpPr>
          <p:cNvPr id="5" name="Rectangle 4"/>
          <p:cNvSpPr/>
          <p:nvPr/>
        </p:nvSpPr>
        <p:spPr>
          <a:xfrm>
            <a:off x="1896090" y="498898"/>
            <a:ext cx="8415943" cy="978729"/>
          </a:xfrm>
          <a:prstGeom prst="rect">
            <a:avLst/>
          </a:prstGeom>
        </p:spPr>
        <p:txBody>
          <a:bodyPr wrap="square">
            <a:spAutoFit/>
          </a:bodyPr>
          <a:lstStyle/>
          <a:p>
            <a:pPr algn="ctr" defTabSz="457200">
              <a:lnSpc>
                <a:spcPct val="120000"/>
              </a:lnSpc>
            </a:pPr>
            <a:r>
              <a:rPr lang="en-US" sz="2400" b="1" dirty="0">
                <a:solidFill>
                  <a:srgbClr val="FF0000"/>
                </a:solidFill>
                <a:latin typeface="Arial"/>
                <a:cs typeface="Arial"/>
              </a:rPr>
              <a:t>Contribution on behalf of 					 				      	  WSG-5 on condensed matter and neutron physics:</a:t>
            </a:r>
          </a:p>
        </p:txBody>
      </p:sp>
    </p:spTree>
    <p:extLst>
      <p:ext uri="{BB962C8B-B14F-4D97-AF65-F5344CB8AC3E}">
        <p14:creationId xmlns:p14="http://schemas.microsoft.com/office/powerpoint/2010/main" val="94921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024" y="-84793"/>
            <a:ext cx="6604471" cy="561600"/>
          </a:xfrm>
          <a:solidFill>
            <a:srgbClr val="78C0ED"/>
          </a:solidFill>
        </p:spPr>
        <p:txBody>
          <a:bodyPr>
            <a:noAutofit/>
          </a:bodyPr>
          <a:lstStyle/>
          <a:p>
            <a:r>
              <a:rPr lang="en-GB" sz="3200" b="1" dirty="0"/>
              <a:t>New </a:t>
            </a:r>
            <a:r>
              <a:rPr lang="en-GB" sz="3200" b="1" dirty="0" err="1"/>
              <a:t>Dubna</a:t>
            </a:r>
            <a:r>
              <a:rPr lang="en-GB" sz="3200" b="1" dirty="0"/>
              <a:t> Neutron Source: DNS-IV</a:t>
            </a:r>
            <a:r>
              <a:rPr lang="en-GB" sz="3200" dirty="0">
                <a:solidFill>
                  <a:srgbClr val="FF0000"/>
                </a:solidFill>
              </a:rPr>
              <a:t/>
            </a:r>
            <a:br>
              <a:rPr lang="en-GB" sz="3200" dirty="0">
                <a:solidFill>
                  <a:srgbClr val="FF0000"/>
                </a:solidFill>
              </a:rPr>
            </a:br>
            <a:endParaRPr lang="en-GB" sz="3200" dirty="0">
              <a:solidFill>
                <a:srgbClr val="FF0000"/>
              </a:solidFill>
            </a:endParaRPr>
          </a:p>
        </p:txBody>
      </p:sp>
      <p:grpSp>
        <p:nvGrpSpPr>
          <p:cNvPr id="96" name="Group 95"/>
          <p:cNvGrpSpPr/>
          <p:nvPr/>
        </p:nvGrpSpPr>
        <p:grpSpPr>
          <a:xfrm>
            <a:off x="-157704" y="3255805"/>
            <a:ext cx="5538631" cy="3983269"/>
            <a:chOff x="395536" y="2344392"/>
            <a:chExt cx="7036360" cy="4927263"/>
          </a:xfrm>
        </p:grpSpPr>
        <p:sp>
          <p:nvSpPr>
            <p:cNvPr id="97" name="Rectangle 96"/>
            <p:cNvSpPr/>
            <p:nvPr/>
          </p:nvSpPr>
          <p:spPr>
            <a:xfrm>
              <a:off x="395536" y="3140968"/>
              <a:ext cx="3024336" cy="571075"/>
            </a:xfrm>
            <a:prstGeom prst="rect">
              <a:avLst/>
            </a:prstGeom>
          </p:spPr>
          <p:txBody>
            <a:bodyPr wrap="square">
              <a:spAutoFit/>
            </a:bodyPr>
            <a:lstStyle/>
            <a:p>
              <a:pPr defTabSz="457200"/>
              <a:endParaRPr lang="en-US" sz="2400" dirty="0">
                <a:solidFill>
                  <a:prstClr val="black"/>
                </a:solidFill>
                <a:latin typeface="Calibri"/>
              </a:endParaRPr>
            </a:p>
          </p:txBody>
        </p:sp>
        <p:sp>
          <p:nvSpPr>
            <p:cNvPr id="98" name="Равнобедренный треугольник 7"/>
            <p:cNvSpPr/>
            <p:nvPr/>
          </p:nvSpPr>
          <p:spPr>
            <a:xfrm>
              <a:off x="3923928" y="3566128"/>
              <a:ext cx="342439" cy="27791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6" y="0"/>
                  </a:lnTo>
                  <a:lnTo>
                    <a:pt x="21600" y="21600"/>
                  </a:lnTo>
                  <a:close/>
                </a:path>
              </a:pathLst>
            </a:custGeom>
            <a:solidFill>
              <a:srgbClr val="3366FF"/>
            </a:solidFill>
            <a:ln w="9525" cap="rnd" cmpd="sng">
              <a:solidFill>
                <a:schemeClr val="tx1"/>
              </a:solidFill>
            </a:ln>
          </p:spPr>
          <p:txBody>
            <a:bodyPr lIns="45719" rIns="45719" anchor="ctr"/>
            <a:lstStyle/>
            <a:p>
              <a:pPr algn="ctr" defTabSz="457200">
                <a:defRPr>
                  <a:solidFill>
                    <a:srgbClr val="FFFFFF"/>
                  </a:solidFill>
                </a:defRPr>
              </a:pPr>
              <a:endParaRPr>
                <a:solidFill>
                  <a:srgbClr val="FFFFFF"/>
                </a:solidFill>
                <a:latin typeface="Calibri"/>
              </a:endParaRPr>
            </a:p>
          </p:txBody>
        </p:sp>
        <p:grpSp>
          <p:nvGrpSpPr>
            <p:cNvPr id="99" name="Group 98"/>
            <p:cNvGrpSpPr/>
            <p:nvPr/>
          </p:nvGrpSpPr>
          <p:grpSpPr>
            <a:xfrm>
              <a:off x="663144" y="2344392"/>
              <a:ext cx="6768752" cy="4927263"/>
              <a:chOff x="1691680" y="2344392"/>
              <a:chExt cx="6768752" cy="4927263"/>
            </a:xfrm>
          </p:grpSpPr>
          <p:grpSp>
            <p:nvGrpSpPr>
              <p:cNvPr id="101" name="Group 100"/>
              <p:cNvGrpSpPr/>
              <p:nvPr/>
            </p:nvGrpSpPr>
            <p:grpSpPr>
              <a:xfrm>
                <a:off x="1691680" y="2909556"/>
                <a:ext cx="6768752" cy="4362099"/>
                <a:chOff x="2876370" y="2060918"/>
                <a:chExt cx="6592174" cy="4826103"/>
              </a:xfrm>
            </p:grpSpPr>
            <p:grpSp>
              <p:nvGrpSpPr>
                <p:cNvPr id="105" name="Group 104"/>
                <p:cNvGrpSpPr/>
                <p:nvPr/>
              </p:nvGrpSpPr>
              <p:grpSpPr>
                <a:xfrm>
                  <a:off x="2876370" y="2060918"/>
                  <a:ext cx="6536177" cy="4826103"/>
                  <a:chOff x="763867" y="1510339"/>
                  <a:chExt cx="7924801" cy="5851419"/>
                </a:xfrm>
              </p:grpSpPr>
              <p:pic>
                <p:nvPicPr>
                  <p:cNvPr id="108" name="Picture 3" descr="Picture 3"/>
                  <p:cNvPicPr>
                    <a:picLocks noChangeAspect="1"/>
                  </p:cNvPicPr>
                  <p:nvPr/>
                </p:nvPicPr>
                <p:blipFill>
                  <a:blip r:embed="rId2"/>
                  <a:stretch>
                    <a:fillRect/>
                  </a:stretch>
                </p:blipFill>
                <p:spPr>
                  <a:xfrm>
                    <a:off x="763867" y="1989656"/>
                    <a:ext cx="7924801" cy="5372102"/>
                  </a:xfrm>
                  <a:prstGeom prst="rect">
                    <a:avLst/>
                  </a:prstGeom>
                  <a:ln w="12700">
                    <a:miter lim="400000"/>
                  </a:ln>
                </p:spPr>
              </p:pic>
              <p:sp>
                <p:nvSpPr>
                  <p:cNvPr id="109" name="Равнобедренный треугольник 8"/>
                  <p:cNvSpPr/>
                  <p:nvPr/>
                </p:nvSpPr>
                <p:spPr>
                  <a:xfrm>
                    <a:off x="3348849" y="1510339"/>
                    <a:ext cx="476050" cy="4673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FF0000">
                      <a:alpha val="38000"/>
                    </a:srgbClr>
                  </a:solidFill>
                  <a:ln w="15875" cap="rnd">
                    <a:solidFill>
                      <a:srgbClr val="9E8234"/>
                    </a:solidFill>
                  </a:ln>
                </p:spPr>
                <p:txBody>
                  <a:bodyPr lIns="45719" rIns="45719" anchor="ctr"/>
                  <a:lstStyle/>
                  <a:p>
                    <a:pPr algn="ctr" defTabSz="457200">
                      <a:defRPr>
                        <a:solidFill>
                          <a:srgbClr val="FFFFFF"/>
                        </a:solidFill>
                      </a:defRPr>
                    </a:pPr>
                    <a:endParaRPr>
                      <a:solidFill>
                        <a:srgbClr val="FFFFFF"/>
                      </a:solidFill>
                      <a:latin typeface="Calibri"/>
                    </a:endParaRPr>
                  </a:p>
                </p:txBody>
              </p:sp>
              <p:sp>
                <p:nvSpPr>
                  <p:cNvPr id="110" name="Равнобедренный треугольник 8"/>
                  <p:cNvSpPr/>
                  <p:nvPr/>
                </p:nvSpPr>
                <p:spPr>
                  <a:xfrm>
                    <a:off x="5015299" y="2152852"/>
                    <a:ext cx="476050" cy="4022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0000FF">
                      <a:alpha val="33000"/>
                    </a:srgbClr>
                  </a:solidFill>
                  <a:ln w="15875" cap="rnd">
                    <a:solidFill>
                      <a:srgbClr val="9E8234"/>
                    </a:solidFill>
                  </a:ln>
                </p:spPr>
                <p:txBody>
                  <a:bodyPr lIns="45719" rIns="45719" anchor="ctr"/>
                  <a:lstStyle/>
                  <a:p>
                    <a:pPr algn="ctr" defTabSz="457200">
                      <a:defRPr>
                        <a:solidFill>
                          <a:srgbClr val="FFFFFF"/>
                        </a:solidFill>
                      </a:defRPr>
                    </a:pPr>
                    <a:endParaRPr>
                      <a:solidFill>
                        <a:srgbClr val="FFFFFF"/>
                      </a:solidFill>
                      <a:latin typeface="Calibri"/>
                    </a:endParaRPr>
                  </a:p>
                </p:txBody>
              </p:sp>
            </p:grpSp>
            <p:sp>
              <p:nvSpPr>
                <p:cNvPr id="106" name="Rectangle 105"/>
                <p:cNvSpPr/>
                <p:nvPr/>
              </p:nvSpPr>
              <p:spPr>
                <a:xfrm>
                  <a:off x="7236296" y="3068960"/>
                  <a:ext cx="2232248" cy="172819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7" name="Rectangle 106"/>
                <p:cNvSpPr/>
                <p:nvPr/>
              </p:nvSpPr>
              <p:spPr>
                <a:xfrm>
                  <a:off x="3059832" y="6209928"/>
                  <a:ext cx="6192688" cy="60344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102" name="object 2"/>
              <p:cNvSpPr txBox="1"/>
              <p:nvPr/>
            </p:nvSpPr>
            <p:spPr>
              <a:xfrm>
                <a:off x="1925272" y="2344392"/>
                <a:ext cx="3069655"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indent="352425" algn="ctr" defTabSz="457200">
                  <a:defRPr sz="3600">
                    <a:latin typeface="+mj-lt"/>
                    <a:ea typeface="+mj-ea"/>
                    <a:cs typeface="+mj-cs"/>
                    <a:sym typeface="Calibri"/>
                  </a:defRPr>
                </a:pPr>
                <a:r>
                  <a:rPr lang="de-DE" sz="2000" dirty="0">
                    <a:solidFill>
                      <a:srgbClr val="FF0000"/>
                    </a:solidFill>
                    <a:latin typeface="Calibri"/>
                    <a:sym typeface="Calibri"/>
                  </a:rPr>
                  <a:t>DNS-IV: </a:t>
                </a:r>
                <a:r>
                  <a:rPr lang="en-US" sz="2000" dirty="0">
                    <a:solidFill>
                      <a:srgbClr val="FF0000"/>
                    </a:solidFill>
                    <a:latin typeface="Times New Roman"/>
                    <a:cs typeface="Times New Roman"/>
                    <a:sym typeface="Calibri"/>
                  </a:rPr>
                  <a:t>Φ</a:t>
                </a:r>
                <a:r>
                  <a:rPr lang="en-US" sz="2000" baseline="-25000" dirty="0">
                    <a:solidFill>
                      <a:srgbClr val="FF0000"/>
                    </a:solidFill>
                    <a:latin typeface="Times New Roman"/>
                    <a:cs typeface="Times New Roman"/>
                    <a:sym typeface="Calibri"/>
                  </a:rPr>
                  <a:t>peak</a:t>
                </a:r>
                <a:r>
                  <a:rPr sz="2000" dirty="0">
                    <a:solidFill>
                      <a:srgbClr val="FF0000"/>
                    </a:solidFill>
                    <a:latin typeface="Times New Roman"/>
                    <a:ea typeface="Arial"/>
                    <a:cs typeface="Times New Roman"/>
                    <a:sym typeface="Arial"/>
                  </a:rPr>
                  <a:t>~</a:t>
                </a:r>
                <a:r>
                  <a:rPr sz="2000" dirty="0">
                    <a:solidFill>
                      <a:srgbClr val="FF0000"/>
                    </a:solidFill>
                    <a:latin typeface="Times New Roman"/>
                    <a:cs typeface="Times New Roman"/>
                    <a:sym typeface="Calibri"/>
                  </a:rPr>
                  <a:t>10</a:t>
                </a:r>
                <a:r>
                  <a:rPr sz="2000" baseline="30000" dirty="0">
                    <a:solidFill>
                      <a:srgbClr val="FF0000"/>
                    </a:solidFill>
                    <a:latin typeface="Times New Roman"/>
                    <a:cs typeface="Times New Roman"/>
                    <a:sym typeface="Calibri"/>
                  </a:rPr>
                  <a:t>16</a:t>
                </a:r>
              </a:p>
            </p:txBody>
          </p:sp>
          <p:sp>
            <p:nvSpPr>
              <p:cNvPr id="103" name="TextBox 5"/>
              <p:cNvSpPr txBox="1"/>
              <p:nvPr/>
            </p:nvSpPr>
            <p:spPr>
              <a:xfrm>
                <a:off x="5220072" y="2956883"/>
                <a:ext cx="1393986" cy="4949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lvl1pPr>
              </a:lstStyle>
              <a:p>
                <a:pPr defTabSz="457200"/>
                <a:r>
                  <a:rPr sz="2000" dirty="0">
                    <a:solidFill>
                      <a:srgbClr val="0000FF"/>
                    </a:solidFill>
                    <a:latin typeface="Calibri"/>
                  </a:rPr>
                  <a:t>IBR-2M</a:t>
                </a:r>
              </a:p>
            </p:txBody>
          </p:sp>
          <p:sp>
            <p:nvSpPr>
              <p:cNvPr id="104" name="object 2"/>
              <p:cNvSpPr txBox="1"/>
              <p:nvPr/>
            </p:nvSpPr>
            <p:spPr>
              <a:xfrm>
                <a:off x="4158278" y="3257278"/>
                <a:ext cx="580261"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457200">
                  <a:defRPr sz="3600">
                    <a:latin typeface="+mj-lt"/>
                    <a:ea typeface="+mj-ea"/>
                    <a:cs typeface="+mj-cs"/>
                    <a:sym typeface="Calibri"/>
                  </a:defRPr>
                </a:pPr>
                <a:r>
                  <a:rPr lang="de-DE" sz="2000" dirty="0">
                    <a:solidFill>
                      <a:srgbClr val="FF0000"/>
                    </a:solidFill>
                    <a:latin typeface="Calibri"/>
                    <a:sym typeface="Calibri"/>
                  </a:rPr>
                  <a:t>x</a:t>
                </a:r>
                <a:r>
                  <a:rPr sz="2000" dirty="0">
                    <a:solidFill>
                      <a:srgbClr val="FF0000"/>
                    </a:solidFill>
                    <a:latin typeface="Calibri"/>
                    <a:sym typeface="Calibri"/>
                  </a:rPr>
                  <a:t>10</a:t>
                </a:r>
                <a:endParaRPr sz="2000" baseline="30000" dirty="0">
                  <a:solidFill>
                    <a:srgbClr val="FF0000"/>
                  </a:solidFill>
                  <a:latin typeface="Calibri"/>
                  <a:sym typeface="Calibri"/>
                </a:endParaRPr>
              </a:p>
            </p:txBody>
          </p:sp>
        </p:grpSp>
        <p:sp>
          <p:nvSpPr>
            <p:cNvPr id="100" name="TextBox 99"/>
            <p:cNvSpPr txBox="1"/>
            <p:nvPr/>
          </p:nvSpPr>
          <p:spPr>
            <a:xfrm>
              <a:off x="1939854" y="4221089"/>
              <a:ext cx="969024" cy="380717"/>
            </a:xfrm>
            <a:prstGeom prst="rect">
              <a:avLst/>
            </a:prstGeom>
            <a:solidFill>
              <a:schemeClr val="bg1"/>
            </a:solidFill>
          </p:spPr>
          <p:txBody>
            <a:bodyPr wrap="square" rtlCol="0">
              <a:spAutoFit/>
            </a:bodyPr>
            <a:lstStyle/>
            <a:p>
              <a:pPr defTabSz="457200"/>
              <a:r>
                <a:rPr lang="de-DE" sz="1400" dirty="0">
                  <a:solidFill>
                    <a:prstClr val="black"/>
                  </a:solidFill>
                  <a:latin typeface="Calibri"/>
                </a:rPr>
                <a:t> </a:t>
              </a:r>
              <a:r>
                <a:rPr lang="el-GR" sz="1400" dirty="0">
                  <a:solidFill>
                    <a:prstClr val="black"/>
                  </a:solidFill>
                  <a:latin typeface="Calibri"/>
                </a:rPr>
                <a:t>λ</a:t>
              </a:r>
              <a:r>
                <a:rPr lang="en-US" sz="1400" dirty="0">
                  <a:solidFill>
                    <a:prstClr val="black"/>
                  </a:solidFill>
                  <a:latin typeface="Calibri"/>
                </a:rPr>
                <a:t>=1.5Å</a:t>
              </a:r>
            </a:p>
          </p:txBody>
        </p:sp>
      </p:grpSp>
      <p:sp>
        <p:nvSpPr>
          <p:cNvPr id="111" name="Rectangle 110"/>
          <p:cNvSpPr/>
          <p:nvPr/>
        </p:nvSpPr>
        <p:spPr>
          <a:xfrm>
            <a:off x="3873783" y="5671608"/>
            <a:ext cx="1507144" cy="338554"/>
          </a:xfrm>
          <a:prstGeom prst="rect">
            <a:avLst/>
          </a:prstGeom>
        </p:spPr>
        <p:txBody>
          <a:bodyPr wrap="none">
            <a:spAutoFit/>
          </a:bodyPr>
          <a:lstStyle/>
          <a:p>
            <a:pPr defTabSz="457200"/>
            <a:r>
              <a:rPr lang="en-GB" sz="1600" dirty="0">
                <a:solidFill>
                  <a:srgbClr val="F79646">
                    <a:lumMod val="75000"/>
                  </a:srgbClr>
                </a:solidFill>
                <a:latin typeface="Calibri"/>
              </a:rPr>
              <a:t>Mean flux of ILL</a:t>
            </a:r>
            <a:endParaRPr lang="en-US" sz="1600" dirty="0">
              <a:solidFill>
                <a:srgbClr val="F79646">
                  <a:lumMod val="75000"/>
                </a:srgbClr>
              </a:solidFill>
              <a:latin typeface="Calibri"/>
            </a:endParaRPr>
          </a:p>
        </p:txBody>
      </p:sp>
      <p:sp>
        <p:nvSpPr>
          <p:cNvPr id="3" name="Rectangle 2"/>
          <p:cNvSpPr/>
          <p:nvPr/>
        </p:nvSpPr>
        <p:spPr>
          <a:xfrm>
            <a:off x="142017" y="630288"/>
            <a:ext cx="4118987" cy="2462213"/>
          </a:xfrm>
          <a:prstGeom prst="rect">
            <a:avLst/>
          </a:prstGeom>
          <a:noFill/>
        </p:spPr>
        <p:txBody>
          <a:bodyPr wrap="square">
            <a:spAutoFit/>
          </a:bodyPr>
          <a:lstStyle/>
          <a:p>
            <a:pPr algn="ctr" defTabSz="457200"/>
            <a:r>
              <a:rPr lang="de-DE" sz="2000" b="1" dirty="0">
                <a:solidFill>
                  <a:prstClr val="black"/>
                </a:solidFill>
                <a:effectLst>
                  <a:outerShdw blurRad="38100" dist="38100" dir="2700000" algn="tl">
                    <a:srgbClr val="000000">
                      <a:alpha val="43137"/>
                    </a:srgbClr>
                  </a:outerShdw>
                </a:effectLst>
                <a:latin typeface="Calibri"/>
              </a:rPr>
              <a:t>New </a:t>
            </a:r>
            <a:r>
              <a:rPr lang="en-GB" sz="2000" b="1" dirty="0" err="1">
                <a:solidFill>
                  <a:prstClr val="black"/>
                </a:solidFill>
                <a:effectLst>
                  <a:outerShdw blurRad="38100" dist="38100" dir="2700000" algn="tl">
                    <a:srgbClr val="000000">
                      <a:alpha val="43137"/>
                    </a:srgbClr>
                  </a:outerShdw>
                </a:effectLst>
                <a:latin typeface="Calibri"/>
              </a:rPr>
              <a:t>Dubna</a:t>
            </a:r>
            <a:r>
              <a:rPr lang="en-GB" sz="2000" b="1" dirty="0">
                <a:solidFill>
                  <a:prstClr val="black"/>
                </a:solidFill>
                <a:effectLst>
                  <a:outerShdw blurRad="38100" dist="38100" dir="2700000" algn="tl">
                    <a:srgbClr val="000000">
                      <a:alpha val="43137"/>
                    </a:srgbClr>
                  </a:outerShdw>
                </a:effectLst>
                <a:latin typeface="Calibri"/>
              </a:rPr>
              <a:t> source will provide shorter neutron pulses, however containing the same number of neutrons as at ESS. </a:t>
            </a:r>
          </a:p>
          <a:p>
            <a:pPr algn="ctr" defTabSz="457200">
              <a:lnSpc>
                <a:spcPct val="70000"/>
              </a:lnSpc>
            </a:pPr>
            <a:r>
              <a:rPr lang="en-GB" sz="2000" b="1" dirty="0">
                <a:solidFill>
                  <a:prstClr val="black"/>
                </a:solidFill>
                <a:effectLst>
                  <a:outerShdw blurRad="38100" dist="38100" dir="2700000" algn="tl">
                    <a:srgbClr val="000000">
                      <a:alpha val="43137"/>
                    </a:srgbClr>
                  </a:outerShdw>
                </a:effectLst>
                <a:latin typeface="Calibri"/>
              </a:rPr>
              <a:t>   </a:t>
            </a:r>
          </a:p>
          <a:p>
            <a:pPr algn="ctr" defTabSz="457200"/>
            <a:r>
              <a:rPr lang="en-GB" sz="2000" b="1" dirty="0">
                <a:solidFill>
                  <a:prstClr val="black"/>
                </a:solidFill>
                <a:effectLst>
                  <a:outerShdw blurRad="38100" dist="38100" dir="2700000" algn="tl">
                    <a:srgbClr val="000000">
                      <a:alpha val="43137"/>
                    </a:srgbClr>
                  </a:outerShdw>
                </a:effectLst>
                <a:latin typeface="Calibri"/>
              </a:rPr>
              <a:t>=&gt; it will be as good as ESS for low resolution experiments and better for high resolution experiments. </a:t>
            </a:r>
          </a:p>
        </p:txBody>
      </p:sp>
      <p:cxnSp>
        <p:nvCxnSpPr>
          <p:cNvPr id="122" name="Straight Arrow Connector 121"/>
          <p:cNvCxnSpPr/>
          <p:nvPr/>
        </p:nvCxnSpPr>
        <p:spPr>
          <a:xfrm>
            <a:off x="3025976" y="3605832"/>
            <a:ext cx="398749" cy="293875"/>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
            <a:extLst>
              <a:ext uri="{FF2B5EF4-FFF2-40B4-BE49-F238E27FC236}">
                <a16:creationId xmlns="" xmlns:a16="http://schemas.microsoft.com/office/drawing/2014/main" id="{B044ECB9-884D-4EB1-975D-DD2D789D2DBE}"/>
              </a:ext>
            </a:extLst>
          </p:cNvPr>
          <p:cNvSpPr/>
          <p:nvPr/>
        </p:nvSpPr>
        <p:spPr>
          <a:xfrm>
            <a:off x="5335701" y="5194602"/>
            <a:ext cx="6933137" cy="954107"/>
          </a:xfrm>
          <a:prstGeom prst="rect">
            <a:avLst/>
          </a:prstGeom>
          <a:solidFill>
            <a:schemeClr val="accent3">
              <a:lumMod val="20000"/>
              <a:lumOff val="80000"/>
            </a:schemeClr>
          </a:solidFill>
        </p:spPr>
        <p:txBody>
          <a:bodyPr wrap="square">
            <a:spAutoFit/>
          </a:bodyPr>
          <a:lstStyle/>
          <a:p>
            <a:pPr algn="ctr" defTabSz="457200"/>
            <a:r>
              <a:rPr lang="en-GB" sz="2800" b="1" dirty="0">
                <a:solidFill>
                  <a:prstClr val="black"/>
                </a:solidFill>
                <a:effectLst>
                  <a:outerShdw blurRad="38100" dist="38100" dir="2700000" algn="tl">
                    <a:srgbClr val="000000">
                      <a:alpha val="43137"/>
                    </a:srgbClr>
                  </a:outerShdw>
                </a:effectLst>
                <a:latin typeface="Calibri"/>
              </a:rPr>
              <a:t>DNS-IV - not just another neutron source, </a:t>
            </a:r>
            <a:endParaRPr lang="en-GB" sz="2800" b="1" dirty="0" smtClean="0">
              <a:solidFill>
                <a:prstClr val="black"/>
              </a:solidFill>
              <a:effectLst>
                <a:outerShdw blurRad="38100" dist="38100" dir="2700000" algn="tl">
                  <a:srgbClr val="000000">
                    <a:alpha val="43137"/>
                  </a:srgbClr>
                </a:outerShdw>
              </a:effectLst>
              <a:latin typeface="Calibri"/>
            </a:endParaRPr>
          </a:p>
          <a:p>
            <a:pPr algn="ctr" defTabSz="457200"/>
            <a:r>
              <a:rPr lang="en-GB" sz="2800" b="1" dirty="0" smtClean="0">
                <a:solidFill>
                  <a:prstClr val="black"/>
                </a:solidFill>
                <a:effectLst>
                  <a:outerShdw blurRad="38100" dist="38100" dir="2700000" algn="tl">
                    <a:srgbClr val="000000">
                      <a:alpha val="43137"/>
                    </a:srgbClr>
                  </a:outerShdw>
                </a:effectLst>
                <a:latin typeface="Calibri"/>
              </a:rPr>
              <a:t>but </a:t>
            </a:r>
            <a:r>
              <a:rPr lang="en-GB" sz="2800" b="1" dirty="0">
                <a:solidFill>
                  <a:prstClr val="black"/>
                </a:solidFill>
                <a:effectLst>
                  <a:outerShdw blurRad="38100" dist="38100" dir="2700000" algn="tl">
                    <a:srgbClr val="000000">
                      <a:alpha val="43137"/>
                    </a:srgbClr>
                  </a:outerShdw>
                </a:effectLst>
                <a:latin typeface="Calibri"/>
              </a:rPr>
              <a:t>one of the best in the world!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368" y="1275817"/>
            <a:ext cx="40481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2"/>
          <p:cNvSpPr txBox="1"/>
          <p:nvPr/>
        </p:nvSpPr>
        <p:spPr>
          <a:xfrm>
            <a:off x="6050429" y="778416"/>
            <a:ext cx="5760640" cy="400110"/>
          </a:xfrm>
          <a:prstGeom prst="rect">
            <a:avLst/>
          </a:prstGeom>
          <a:noFill/>
        </p:spPr>
        <p:txBody>
          <a:bodyPr wrap="square" rtlCol="0">
            <a:spAutoFit/>
          </a:bodyPr>
          <a:lstStyle/>
          <a:p>
            <a:pPr defTabSz="457200"/>
            <a:r>
              <a:rPr lang="de-DE" sz="2000" b="1" dirty="0" smtClean="0">
                <a:solidFill>
                  <a:srgbClr val="FF0000"/>
                </a:solidFill>
                <a:cs typeface="Times New Roman"/>
              </a:rPr>
              <a:t> </a:t>
            </a:r>
            <a:r>
              <a:rPr lang="de-DE" sz="2000" b="1" dirty="0">
                <a:solidFill>
                  <a:srgbClr val="FF0000"/>
                </a:solidFill>
                <a:cs typeface="Times New Roman"/>
              </a:rPr>
              <a:t>P</a:t>
            </a:r>
            <a:r>
              <a:rPr lang="en-US" sz="2000" b="1" dirty="0" err="1">
                <a:solidFill>
                  <a:srgbClr val="FF0000"/>
                </a:solidFill>
                <a:cs typeface="Times New Roman"/>
              </a:rPr>
              <a:t>ulsed</a:t>
            </a:r>
            <a:r>
              <a:rPr lang="en-US" sz="2000" b="1" dirty="0">
                <a:solidFill>
                  <a:srgbClr val="FF0000"/>
                </a:solidFill>
                <a:cs typeface="Times New Roman"/>
              </a:rPr>
              <a:t> reactor IBR-3</a:t>
            </a:r>
          </a:p>
        </p:txBody>
      </p:sp>
      <p:sp>
        <p:nvSpPr>
          <p:cNvPr id="25" name="TextBox 23"/>
          <p:cNvSpPr txBox="1"/>
          <p:nvPr/>
        </p:nvSpPr>
        <p:spPr>
          <a:xfrm>
            <a:off x="9996912" y="1183009"/>
            <a:ext cx="1656184" cy="707886"/>
          </a:xfrm>
          <a:prstGeom prst="rect">
            <a:avLst/>
          </a:prstGeom>
          <a:noFill/>
        </p:spPr>
        <p:txBody>
          <a:bodyPr wrap="square" rtlCol="0">
            <a:spAutoFit/>
          </a:bodyPr>
          <a:lstStyle/>
          <a:p>
            <a:pPr defTabSz="457200"/>
            <a:r>
              <a:rPr lang="en-US" sz="2000" dirty="0">
                <a:solidFill>
                  <a:prstClr val="black"/>
                </a:solidFill>
              </a:rPr>
              <a:t>Reactivity modulator</a:t>
            </a:r>
          </a:p>
        </p:txBody>
      </p:sp>
      <p:sp>
        <p:nvSpPr>
          <p:cNvPr id="26" name="TextBox 21"/>
          <p:cNvSpPr txBox="1"/>
          <p:nvPr/>
        </p:nvSpPr>
        <p:spPr>
          <a:xfrm>
            <a:off x="6205175" y="2800801"/>
            <a:ext cx="1512168" cy="707886"/>
          </a:xfrm>
          <a:prstGeom prst="rect">
            <a:avLst/>
          </a:prstGeom>
          <a:noFill/>
        </p:spPr>
        <p:txBody>
          <a:bodyPr wrap="square" rtlCol="0">
            <a:spAutoFit/>
          </a:bodyPr>
          <a:lstStyle/>
          <a:p>
            <a:pPr algn="ctr" defTabSz="457200"/>
            <a:r>
              <a:rPr lang="en-US" sz="2000" dirty="0">
                <a:solidFill>
                  <a:prstClr val="black"/>
                </a:solidFill>
              </a:rPr>
              <a:t>Core +reflector</a:t>
            </a:r>
          </a:p>
        </p:txBody>
      </p:sp>
    </p:spTree>
    <p:extLst>
      <p:ext uri="{BB962C8B-B14F-4D97-AF65-F5344CB8AC3E}">
        <p14:creationId xmlns:p14="http://schemas.microsoft.com/office/powerpoint/2010/main" val="29986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836FCB69-A8FF-4198-9A95-A1842FCE743A}"/>
              </a:ext>
            </a:extLst>
          </p:cNvPr>
          <p:cNvPicPr>
            <a:picLocks noChangeAspect="1"/>
          </p:cNvPicPr>
          <p:nvPr/>
        </p:nvPicPr>
        <p:blipFill>
          <a:blip r:embed="rId2"/>
          <a:stretch>
            <a:fillRect/>
          </a:stretch>
        </p:blipFill>
        <p:spPr>
          <a:xfrm>
            <a:off x="1856212" y="1782994"/>
            <a:ext cx="7568469" cy="4906034"/>
          </a:xfrm>
          <a:prstGeom prst="rect">
            <a:avLst/>
          </a:prstGeom>
        </p:spPr>
      </p:pic>
      <p:pic>
        <p:nvPicPr>
          <p:cNvPr id="4" name="Picture 48">
            <a:extLst>
              <a:ext uri="{FF2B5EF4-FFF2-40B4-BE49-F238E27FC236}">
                <a16:creationId xmlns="" xmlns:a16="http://schemas.microsoft.com/office/drawing/2014/main" id="{1BEBB4DF-3549-4942-89FB-2761A985070A}"/>
              </a:ext>
            </a:extLst>
          </p:cNvPr>
          <p:cNvPicPr>
            <a:picLocks noChangeAspect="1"/>
          </p:cNvPicPr>
          <p:nvPr/>
        </p:nvPicPr>
        <p:blipFill>
          <a:blip r:embed="rId3"/>
          <a:stretch>
            <a:fillRect/>
          </a:stretch>
        </p:blipFill>
        <p:spPr>
          <a:xfrm>
            <a:off x="2300945" y="1968629"/>
            <a:ext cx="7964635" cy="4243599"/>
          </a:xfrm>
          <a:prstGeom prst="rect">
            <a:avLst/>
          </a:prstGeom>
          <a:solidFill>
            <a:schemeClr val="bg2">
              <a:lumMod val="75000"/>
            </a:schemeClr>
          </a:solidFill>
          <a:ln w="38100" cmpd="sng">
            <a:solidFill>
              <a:srgbClr val="FF0000"/>
            </a:solidFill>
          </a:ln>
        </p:spPr>
      </p:pic>
      <p:sp>
        <p:nvSpPr>
          <p:cNvPr id="7" name="Content Placeholder 2"/>
          <p:cNvSpPr>
            <a:spLocks noGrp="1"/>
          </p:cNvSpPr>
          <p:nvPr>
            <p:ph idx="1"/>
          </p:nvPr>
        </p:nvSpPr>
        <p:spPr>
          <a:xfrm>
            <a:off x="1856211" y="856854"/>
            <a:ext cx="8229600" cy="713494"/>
          </a:xfrm>
        </p:spPr>
        <p:txBody>
          <a:bodyPr>
            <a:noAutofit/>
          </a:bodyPr>
          <a:lstStyle/>
          <a:p>
            <a:pPr>
              <a:lnSpc>
                <a:spcPct val="90000"/>
              </a:lnSpc>
            </a:pPr>
            <a:r>
              <a:rPr lang="en-US" sz="1800" b="1" dirty="0"/>
              <a:t>Both options are under the feasibility study in </a:t>
            </a:r>
            <a:r>
              <a:rPr lang="en-US" sz="1800" b="1" dirty="0">
                <a:cs typeface="Arial" panose="020B0604020202020204" pitchFamily="34" charset="0"/>
              </a:rPr>
              <a:t>N.A. </a:t>
            </a:r>
            <a:r>
              <a:rPr lang="en-US" sz="1800" b="1" dirty="0" err="1">
                <a:cs typeface="Arial" panose="020B0604020202020204" pitchFamily="34" charset="0"/>
              </a:rPr>
              <a:t>Dollezhal</a:t>
            </a:r>
            <a:r>
              <a:rPr lang="en-US" sz="1800" b="1" dirty="0">
                <a:cs typeface="Arial" panose="020B0604020202020204" pitchFamily="34" charset="0"/>
              </a:rPr>
              <a:t> Research and Development Institute of Power Engineering (NIKIET), Moscow</a:t>
            </a:r>
          </a:p>
        </p:txBody>
      </p:sp>
      <p:sp>
        <p:nvSpPr>
          <p:cNvPr id="8" name="TextBox 7"/>
          <p:cNvSpPr txBox="1"/>
          <p:nvPr/>
        </p:nvSpPr>
        <p:spPr>
          <a:xfrm>
            <a:off x="9180567" y="6319728"/>
            <a:ext cx="1085012" cy="369332"/>
          </a:xfrm>
          <a:prstGeom prst="rect">
            <a:avLst/>
          </a:prstGeom>
          <a:noFill/>
        </p:spPr>
        <p:txBody>
          <a:bodyPr wrap="square" rtlCol="0">
            <a:spAutoFit/>
          </a:bodyPr>
          <a:lstStyle/>
          <a:p>
            <a:pPr defTabSz="457200"/>
            <a:r>
              <a:rPr lang="en-US" i="1" dirty="0">
                <a:solidFill>
                  <a:prstClr val="black"/>
                </a:solidFill>
                <a:latin typeface="Calibri"/>
              </a:rPr>
              <a:t>©NIKIET</a:t>
            </a:r>
          </a:p>
        </p:txBody>
      </p:sp>
      <p:sp>
        <p:nvSpPr>
          <p:cNvPr id="3" name="TextBox 2">
            <a:extLst>
              <a:ext uri="{FF2B5EF4-FFF2-40B4-BE49-F238E27FC236}">
                <a16:creationId xmlns="" xmlns:a16="http://schemas.microsoft.com/office/drawing/2014/main" id="{278FB8C3-5A50-41FD-89EB-8FCD0913662C}"/>
              </a:ext>
            </a:extLst>
          </p:cNvPr>
          <p:cNvSpPr txBox="1"/>
          <p:nvPr/>
        </p:nvSpPr>
        <p:spPr>
          <a:xfrm>
            <a:off x="3892200" y="-23340"/>
            <a:ext cx="3228128" cy="523220"/>
          </a:xfrm>
          <a:prstGeom prst="rect">
            <a:avLst/>
          </a:prstGeom>
          <a:noFill/>
        </p:spPr>
        <p:txBody>
          <a:bodyPr wrap="none" rtlCol="0">
            <a:spAutoFit/>
          </a:bodyPr>
          <a:lstStyle/>
          <a:p>
            <a:r>
              <a:rPr lang="en-US" sz="2800" b="1" dirty="0">
                <a:solidFill>
                  <a:srgbClr val="FF0000"/>
                </a:solidFill>
              </a:rPr>
              <a:t>Time-line for DNS-IV</a:t>
            </a:r>
            <a:endParaRPr lang="ru-RU" sz="2800" b="1" dirty="0">
              <a:solidFill>
                <a:srgbClr val="FF0000"/>
              </a:solidFill>
            </a:endParaRPr>
          </a:p>
        </p:txBody>
      </p:sp>
    </p:spTree>
    <p:extLst>
      <p:ext uri="{BB962C8B-B14F-4D97-AF65-F5344CB8AC3E}">
        <p14:creationId xmlns:p14="http://schemas.microsoft.com/office/powerpoint/2010/main" val="300574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3" y="174625"/>
            <a:ext cx="11554884" cy="682625"/>
          </a:xfr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a:lstStyle/>
          <a:p>
            <a:pPr>
              <a:defRPr/>
            </a:pPr>
            <a:r>
              <a:rPr lang="en-US" sz="3600" b="1" dirty="0" smtClean="0"/>
              <a:t>Summary for CM and neutron physics</a:t>
            </a:r>
            <a:endParaRPr lang="ru-RU" sz="3600" b="1" dirty="0"/>
          </a:p>
        </p:txBody>
      </p:sp>
      <p:sp>
        <p:nvSpPr>
          <p:cNvPr id="3" name="Объект 2"/>
          <p:cNvSpPr>
            <a:spLocks noGrp="1"/>
          </p:cNvSpPr>
          <p:nvPr>
            <p:ph idx="1"/>
          </p:nvPr>
        </p:nvSpPr>
        <p:spPr>
          <a:xfrm>
            <a:off x="400052" y="1019601"/>
            <a:ext cx="11599333" cy="5708229"/>
          </a:xfrm>
          <a:solidFill>
            <a:schemeClr val="accent5">
              <a:lumMod val="2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dk1"/>
          </a:lnRef>
          <a:fillRef idx="2">
            <a:schemeClr val="dk1"/>
          </a:fillRef>
          <a:effectRef idx="1">
            <a:schemeClr val="dk1"/>
          </a:effectRef>
          <a:fontRef idx="minor">
            <a:schemeClr val="dk1"/>
          </a:fontRef>
        </p:style>
        <p:txBody>
          <a:bodyPr>
            <a:normAutofit fontScale="85000" lnSpcReduction="10000"/>
          </a:bodyPr>
          <a:lstStyle/>
          <a:p>
            <a:pPr>
              <a:lnSpc>
                <a:spcPct val="150000"/>
              </a:lnSpc>
              <a:defRPr/>
            </a:pPr>
            <a:endParaRPr lang="en-US" b="1" dirty="0" smtClean="0">
              <a:solidFill>
                <a:srgbClr val="FFC000"/>
              </a:solidFill>
            </a:endParaRPr>
          </a:p>
          <a:p>
            <a:pPr>
              <a:lnSpc>
                <a:spcPct val="150000"/>
              </a:lnSpc>
              <a:defRPr/>
            </a:pPr>
            <a:r>
              <a:rPr lang="en-US" b="1" dirty="0" smtClean="0">
                <a:solidFill>
                  <a:srgbClr val="FFC000"/>
                </a:solidFill>
              </a:rPr>
              <a:t>Short </a:t>
            </a:r>
            <a:r>
              <a:rPr lang="en-US" b="1" dirty="0">
                <a:solidFill>
                  <a:srgbClr val="FFC000"/>
                </a:solidFill>
              </a:rPr>
              <a:t>term perspectives</a:t>
            </a:r>
            <a:r>
              <a:rPr lang="en-US" b="1" dirty="0">
                <a:solidFill>
                  <a:srgbClr val="FFFF00"/>
                </a:solidFill>
              </a:rPr>
              <a:t>:</a:t>
            </a:r>
          </a:p>
          <a:p>
            <a:pPr lvl="1">
              <a:lnSpc>
                <a:spcPct val="150000"/>
              </a:lnSpc>
              <a:defRPr/>
            </a:pPr>
            <a:r>
              <a:rPr lang="en-US" b="1" dirty="0">
                <a:solidFill>
                  <a:srgbClr val="FFFF00"/>
                </a:solidFill>
              </a:rPr>
              <a:t>Development and upgrade of the IBR-2 instruments. Already now there are examples at JINR of more than 10-fold increase in efficiency</a:t>
            </a:r>
          </a:p>
          <a:p>
            <a:pPr lvl="1">
              <a:lnSpc>
                <a:spcPct val="150000"/>
              </a:lnSpc>
              <a:defRPr/>
            </a:pPr>
            <a:r>
              <a:rPr lang="en-US" b="1" dirty="0">
                <a:solidFill>
                  <a:srgbClr val="FFFF00"/>
                </a:solidFill>
              </a:rPr>
              <a:t>Startup of the IREN source at designed parameters</a:t>
            </a:r>
            <a:r>
              <a:rPr lang="en-US" dirty="0" smtClean="0">
                <a:solidFill>
                  <a:srgbClr val="FFFF00"/>
                </a:solidFill>
              </a:rPr>
              <a:t>;</a:t>
            </a:r>
          </a:p>
          <a:p>
            <a:pPr marL="457200" lvl="1" indent="0">
              <a:lnSpc>
                <a:spcPct val="150000"/>
              </a:lnSpc>
              <a:buNone/>
              <a:defRPr/>
            </a:pPr>
            <a:endParaRPr lang="en-US" dirty="0">
              <a:solidFill>
                <a:srgbClr val="FFFF00"/>
              </a:solidFill>
            </a:endParaRPr>
          </a:p>
          <a:p>
            <a:pPr>
              <a:lnSpc>
                <a:spcPct val="150000"/>
              </a:lnSpc>
              <a:defRPr/>
            </a:pPr>
            <a:r>
              <a:rPr lang="en-US" b="1" dirty="0">
                <a:solidFill>
                  <a:srgbClr val="FFC000"/>
                </a:solidFill>
              </a:rPr>
              <a:t>Long term perspectives </a:t>
            </a:r>
            <a:r>
              <a:rPr lang="en-US" b="1" dirty="0">
                <a:solidFill>
                  <a:srgbClr val="FFFF00"/>
                </a:solidFill>
              </a:rPr>
              <a:t>– new </a:t>
            </a:r>
            <a:r>
              <a:rPr lang="en-US" b="1" dirty="0" smtClean="0">
                <a:solidFill>
                  <a:srgbClr val="FFFF00"/>
                </a:solidFill>
              </a:rPr>
              <a:t>neutron </a:t>
            </a:r>
            <a:r>
              <a:rPr lang="en-US" b="1" dirty="0">
                <a:solidFill>
                  <a:srgbClr val="FFFF00"/>
                </a:solidFill>
              </a:rPr>
              <a:t>source in order to replace IBR-2 after the end of its lifetime &gt; </a:t>
            </a:r>
            <a:r>
              <a:rPr lang="en-US" b="1" dirty="0" smtClean="0">
                <a:solidFill>
                  <a:srgbClr val="FFC000"/>
                </a:solidFill>
              </a:rPr>
              <a:t> </a:t>
            </a:r>
            <a:r>
              <a:rPr lang="en-US" b="1" dirty="0" err="1" smtClean="0">
                <a:solidFill>
                  <a:srgbClr val="FFC000"/>
                </a:solidFill>
              </a:rPr>
              <a:t>superbooster</a:t>
            </a:r>
            <a:r>
              <a:rPr lang="en-US" b="1" dirty="0" smtClean="0">
                <a:solidFill>
                  <a:srgbClr val="A0FFF6"/>
                </a:solidFill>
              </a:rPr>
              <a:t>  </a:t>
            </a:r>
            <a:r>
              <a:rPr lang="en-US" b="1" dirty="0">
                <a:solidFill>
                  <a:srgbClr val="FF0000"/>
                </a:solidFill>
              </a:rPr>
              <a:t>NEPTUN </a:t>
            </a:r>
          </a:p>
          <a:p>
            <a:pPr marL="0" indent="0">
              <a:lnSpc>
                <a:spcPct val="150000"/>
              </a:lnSpc>
              <a:buFontTx/>
              <a:buNone/>
              <a:defRPr/>
            </a:pPr>
            <a:r>
              <a:rPr lang="en-US" b="1" dirty="0">
                <a:solidFill>
                  <a:srgbClr val="FF0000"/>
                </a:solidFill>
              </a:rPr>
              <a:t> </a:t>
            </a:r>
            <a:endParaRPr lang="ru-RU" b="1" dirty="0">
              <a:solidFill>
                <a:srgbClr val="FF0000"/>
              </a:solidFill>
            </a:endParaRPr>
          </a:p>
        </p:txBody>
      </p:sp>
      <p:sp>
        <p:nvSpPr>
          <p:cNvPr id="101382" name="Номер слайда 5"/>
          <p:cNvSpPr>
            <a:spLocks noGrp="1"/>
          </p:cNvSpPr>
          <p:nvPr>
            <p:ph type="sldNum" sz="quarter" idx="12"/>
          </p:nvPr>
        </p:nvSpPr>
        <p:spPr>
          <a:xfrm flipH="1">
            <a:off x="13538200" y="6245225"/>
            <a:ext cx="61384" cy="476250"/>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FB2A6BC4-DAB8-4F82-A5AC-F6007A34063E}" type="slidenum">
              <a:rPr lang="ru-RU" altLang="ru-RU" sz="1400">
                <a:solidFill>
                  <a:srgbClr val="000000"/>
                </a:solidFill>
              </a:rPr>
              <a:pPr>
                <a:spcBef>
                  <a:spcPct val="0"/>
                </a:spcBef>
                <a:buFontTx/>
                <a:buNone/>
              </a:pPr>
              <a:t>38</a:t>
            </a:fld>
            <a:endParaRPr lang="ru-RU" altLang="ru-RU" sz="1400">
              <a:solidFill>
                <a:srgbClr val="000000"/>
              </a:solidFill>
            </a:endParaRPr>
          </a:p>
        </p:txBody>
      </p:sp>
    </p:spTree>
    <p:extLst>
      <p:ext uri="{BB962C8B-B14F-4D97-AF65-F5344CB8AC3E}">
        <p14:creationId xmlns:p14="http://schemas.microsoft.com/office/powerpoint/2010/main" val="323988282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39</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571" y="2771335"/>
            <a:ext cx="6545329" cy="422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70" y="656431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smtClean="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435586"/>
            <a:ext cx="8853853" cy="2187395"/>
          </a:xfrm>
          <a:prstGeom prst="rect">
            <a:avLst/>
          </a:prstGeom>
          <a:noFill/>
          <a:ln/>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smtClean="0">
                <a:solidFill>
                  <a:srgbClr val="FFFF00"/>
                </a:solidFill>
              </a:rPr>
              <a:t>Information Technology and Scientific Computing</a:t>
            </a:r>
          </a:p>
          <a:p>
            <a:endParaRPr lang="en-US" sz="3600" b="1" kern="0" dirty="0">
              <a:solidFill>
                <a:srgbClr val="FFFF00"/>
              </a:solidFill>
            </a:endParaRPr>
          </a:p>
          <a:p>
            <a:r>
              <a:rPr lang="en-US" sz="2800" b="1" kern="0" dirty="0" smtClean="0">
                <a:solidFill>
                  <a:srgbClr val="000000"/>
                </a:solidFill>
              </a:rPr>
              <a:t>V. </a:t>
            </a:r>
            <a:r>
              <a:rPr lang="en-US" sz="2800" b="1" kern="0" dirty="0" err="1" smtClean="0">
                <a:solidFill>
                  <a:srgbClr val="000000"/>
                </a:solidFill>
              </a:rPr>
              <a:t>Korenkov</a:t>
            </a:r>
            <a:r>
              <a:rPr lang="en-US" sz="2800" b="1" kern="0" dirty="0" smtClean="0">
                <a:solidFill>
                  <a:srgbClr val="000000"/>
                </a:solidFill>
              </a:rPr>
              <a:t>, N. </a:t>
            </a:r>
            <a:r>
              <a:rPr lang="en-US" sz="2800" b="1" kern="0" dirty="0" err="1" smtClean="0">
                <a:solidFill>
                  <a:srgbClr val="000000"/>
                </a:solidFill>
              </a:rPr>
              <a:t>Voytishin</a:t>
            </a:r>
            <a:endParaRPr lang="ru-RU" sz="2800" b="1" kern="0" dirty="0">
              <a:solidFill>
                <a:srgbClr val="000000"/>
              </a:solidFill>
            </a:endParaRPr>
          </a:p>
        </p:txBody>
      </p:sp>
    </p:spTree>
    <p:extLst>
      <p:ext uri="{BB962C8B-B14F-4D97-AF65-F5344CB8AC3E}">
        <p14:creationId xmlns:p14="http://schemas.microsoft.com/office/powerpoint/2010/main" val="1492913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Заголовок 1">
            <a:extLst>
              <a:ext uri="{FF2B5EF4-FFF2-40B4-BE49-F238E27FC236}">
                <a16:creationId xmlns:a16="http://schemas.microsoft.com/office/drawing/2014/main" xmlns="" id="{9AD58D4C-67CC-466F-A910-5CE4665E3287}"/>
              </a:ext>
            </a:extLst>
          </p:cNvPr>
          <p:cNvSpPr>
            <a:spLocks noGrp="1"/>
          </p:cNvSpPr>
          <p:nvPr>
            <p:ph type="title"/>
          </p:nvPr>
        </p:nvSpPr>
        <p:spPr>
          <a:xfrm>
            <a:off x="1992315" y="188915"/>
            <a:ext cx="8207375" cy="1425575"/>
          </a:xfrm>
          <a:ln>
            <a:solidFill>
              <a:schemeClr val="tx1"/>
            </a:solidFill>
            <a:miter lim="800000"/>
            <a:headEnd/>
            <a:tailEnd/>
          </a:ln>
        </p:spPr>
        <p:txBody>
          <a:bodyPr/>
          <a:lstStyle/>
          <a:p>
            <a:r>
              <a:rPr lang="ru-RU" altLang="ru-RU" sz="2800"/>
              <a:t>Развитие ОИЯИ                                                                  как международной межправительственной   научно-исследовательской организации</a:t>
            </a:r>
          </a:p>
        </p:txBody>
      </p:sp>
      <p:sp>
        <p:nvSpPr>
          <p:cNvPr id="22531" name="Содержимое 2">
            <a:extLst>
              <a:ext uri="{FF2B5EF4-FFF2-40B4-BE49-F238E27FC236}">
                <a16:creationId xmlns:a16="http://schemas.microsoft.com/office/drawing/2014/main" xmlns="" id="{49E8DE18-FE39-4117-9873-6066A471DB1F}"/>
              </a:ext>
            </a:extLst>
          </p:cNvPr>
          <p:cNvSpPr>
            <a:spLocks noGrp="1"/>
          </p:cNvSpPr>
          <p:nvPr>
            <p:ph idx="1"/>
          </p:nvPr>
        </p:nvSpPr>
        <p:spPr>
          <a:xfrm>
            <a:off x="1981200" y="1773241"/>
            <a:ext cx="8229600" cy="4968875"/>
          </a:xfrm>
          <a:ln>
            <a:solidFill>
              <a:schemeClr val="tx1"/>
            </a:solidFill>
            <a:miter lim="800000"/>
            <a:headEnd/>
            <a:tailEnd/>
          </a:ln>
        </p:spPr>
        <p:txBody>
          <a:bodyPr/>
          <a:lstStyle/>
          <a:p>
            <a:pPr>
              <a:buFont typeface="Arial" panose="020B0604020202020204" pitchFamily="34" charset="0"/>
              <a:buNone/>
            </a:pPr>
            <a:r>
              <a:rPr lang="ru-RU" altLang="ru-RU"/>
              <a:t>    </a:t>
            </a:r>
            <a:r>
              <a:rPr lang="ru-RU" altLang="ru-RU" sz="2400"/>
              <a:t>Вместе со стратегическими планами достижения лидирующих позиций на приоритетных для ОИЯИ   научных направлениях стоит важная цель совершенствования всех сторон деятельности нашего научного центра, включая современные методы подготовки высококвалифицированных кадров как для самого Института, так и в интересах государств-членов ОИЯИ, опираясь на современные научно-организационные методы управления деятельностью лабораторий и Института в целом, учитывая опыт крупнейших международных центров мира, добиваясь привлекательности работы в ОИЯИ для талантливой молодежи, создавая для этого необходимые условия.   </a:t>
            </a:r>
            <a:endParaRPr lang="ru-RU" altLang="ru-RU"/>
          </a:p>
        </p:txBody>
      </p:sp>
    </p:spTree>
    <p:extLst>
      <p:ext uri="{BB962C8B-B14F-4D97-AF65-F5344CB8AC3E}">
        <p14:creationId xmlns:p14="http://schemas.microsoft.com/office/powerpoint/2010/main" val="266208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69" y="198784"/>
            <a:ext cx="12594865" cy="665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60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4"/>
          <p:cNvPicPr/>
          <p:nvPr/>
        </p:nvPicPr>
        <p:blipFill>
          <a:blip r:embed="rId2"/>
          <a:srcRect l="15143" r="14545"/>
          <a:stretch/>
        </p:blipFill>
        <p:spPr>
          <a:xfrm>
            <a:off x="667911" y="908720"/>
            <a:ext cx="6822220" cy="5949280"/>
          </a:xfrm>
          <a:prstGeom prst="rect">
            <a:avLst/>
          </a:prstGeom>
          <a:ln>
            <a:noFill/>
          </a:ln>
        </p:spPr>
      </p:pic>
      <p:sp>
        <p:nvSpPr>
          <p:cNvPr id="3" name="TextBox 2"/>
          <p:cNvSpPr txBox="1"/>
          <p:nvPr/>
        </p:nvSpPr>
        <p:spPr>
          <a:xfrm>
            <a:off x="8287599" y="692713"/>
            <a:ext cx="36004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4584D3">
                    <a:lumMod val="50000"/>
                  </a:srgbClr>
                </a:solidFill>
                <a:effectLst/>
                <a:uLnTx/>
                <a:uFillTx/>
                <a:ea typeface="+mn-ea"/>
                <a:cs typeface="+mn-cs"/>
              </a:rPr>
              <a:t>AIM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C00000"/>
                </a:solidFill>
                <a:effectLst/>
                <a:uLnTx/>
                <a:uFillTx/>
                <a:ea typeface="+mn-ea"/>
                <a:cs typeface="+mn-cs"/>
              </a:rPr>
              <a:t>Expandable worldwide dynamically evolving </a:t>
            </a:r>
            <a:r>
              <a:rPr kumimoji="0" lang="ru-RU" sz="20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ea typeface="+mn-ea"/>
                <a:cs typeface="+mn-cs"/>
              </a:rPr>
              <a:t>IT</a:t>
            </a:r>
            <a:r>
              <a:rPr kumimoji="0" lang="ru-RU" sz="2000" b="1" i="0" u="none" strike="noStrike" kern="1200" cap="none" spc="-1" normalizeH="0" baseline="0" noProof="0" dirty="0">
                <a:ln>
                  <a:noFill/>
                </a:ln>
                <a:solidFill>
                  <a:srgbClr val="C00000"/>
                </a:solidFill>
                <a:effectLst/>
                <a:uLnTx/>
                <a:uFillTx/>
                <a:ea typeface="+mn-ea"/>
                <a:cs typeface="+mn-cs"/>
              </a:rPr>
              <a:t>-</a:t>
            </a:r>
            <a:r>
              <a:rPr kumimoji="0" lang="ru-RU" sz="2400" b="1" i="0" u="none" strike="noStrike" kern="1200" cap="none" spc="-1" normalizeH="0" baseline="0" noProof="0" dirty="0" err="1">
                <a:ln>
                  <a:noFill/>
                </a:ln>
                <a:solidFill>
                  <a:srgbClr val="C00000"/>
                </a:solidFill>
                <a:effectLst>
                  <a:outerShdw blurRad="38100" dist="38100" dir="2700000" algn="tl">
                    <a:srgbClr val="000000">
                      <a:alpha val="43137"/>
                    </a:srgbClr>
                  </a:outerShdw>
                </a:effectLst>
                <a:uLnTx/>
                <a:uFillTx/>
                <a:ea typeface="+mn-ea"/>
                <a:cs typeface="+mn-cs"/>
              </a:rPr>
              <a:t>ecosystem</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that</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combines</a:t>
            </a:r>
            <a:r>
              <a:rPr kumimoji="0" lang="ru-RU" sz="2000" b="1" i="0" u="none" strike="noStrike" kern="1200" cap="none" spc="-1" normalizeH="0" baseline="0" noProof="0" dirty="0">
                <a:ln>
                  <a:noFill/>
                </a:ln>
                <a:solidFill>
                  <a:srgbClr val="C00000"/>
                </a:solidFill>
                <a:effectLst/>
                <a:uLnTx/>
                <a:uFillTx/>
                <a:ea typeface="+mn-ea"/>
                <a:cs typeface="+mn-cs"/>
              </a:rPr>
              <a:t> a </a:t>
            </a:r>
            <a:r>
              <a:rPr kumimoji="0" lang="ru-RU" sz="2000" b="1" i="0" u="none" strike="noStrike" kern="1200" cap="none" spc="-1" normalizeH="0" baseline="0" noProof="0" dirty="0" err="1">
                <a:ln>
                  <a:noFill/>
                </a:ln>
                <a:solidFill>
                  <a:srgbClr val="C00000"/>
                </a:solidFill>
                <a:effectLst/>
                <a:uLnTx/>
                <a:uFillTx/>
                <a:ea typeface="+mn-ea"/>
                <a:cs typeface="+mn-cs"/>
              </a:rPr>
              <a:t>variety</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of</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technological</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solutions</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en-US" sz="2000" b="1" i="0" u="none" strike="noStrike" kern="1200" cap="none" spc="-1" normalizeH="0" baseline="0" noProof="0" dirty="0">
                <a:ln>
                  <a:noFill/>
                </a:ln>
                <a:solidFill>
                  <a:srgbClr val="C00000"/>
                </a:solidFill>
                <a:effectLst/>
                <a:uLnTx/>
                <a:uFillTx/>
                <a:ea typeface="+mn-ea"/>
                <a:cs typeface="+mn-cs"/>
              </a:rPr>
              <a:t>state-of-art computing </a:t>
            </a:r>
            <a:r>
              <a:rPr kumimoji="0" lang="ru-RU" sz="2000" b="1" i="0" u="none" strike="noStrike" kern="1200" cap="none" spc="-1" normalizeH="0" baseline="0" noProof="0" dirty="0" err="1">
                <a:ln>
                  <a:noFill/>
                </a:ln>
                <a:solidFill>
                  <a:srgbClr val="C00000"/>
                </a:solidFill>
                <a:effectLst/>
                <a:uLnTx/>
                <a:uFillTx/>
                <a:ea typeface="+mn-ea"/>
                <a:cs typeface="+mn-cs"/>
              </a:rPr>
              <a:t>concepts</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and</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methodologies</a:t>
            </a:r>
            <a:r>
              <a:rPr kumimoji="0" lang="ru-RU" sz="2000" b="0" i="0" u="none" strike="noStrike" kern="1200" cap="none" spc="-1" normalizeH="0" baseline="0" noProof="0" dirty="0">
                <a:ln>
                  <a:noFill/>
                </a:ln>
                <a:solidFill>
                  <a:srgbClr val="C00000"/>
                </a:solidFill>
                <a:effectLst/>
                <a:uLnTx/>
                <a:uFillTx/>
                <a:ea typeface="+mn-ea"/>
                <a:cs typeface="+mn-cs"/>
              </a:rPr>
              <a:t>.</a:t>
            </a:r>
            <a:endParaRPr kumimoji="0" lang="ru-RU" sz="2000" b="0" i="0" u="none" strike="noStrike" kern="1200" cap="none" spc="-1"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4584D3">
                    <a:lumMod val="50000"/>
                  </a:srgbClr>
                </a:solidFill>
                <a:effectLst/>
                <a:uLnTx/>
                <a:uFillTx/>
                <a:ea typeface="+mn-ea"/>
                <a:cs typeface="+mn-cs"/>
              </a:rPr>
              <a:t>PURPOSES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err="1">
                <a:ln>
                  <a:noFill/>
                </a:ln>
                <a:solidFill>
                  <a:srgbClr val="C00000"/>
                </a:solidFill>
                <a:effectLst/>
                <a:uLnTx/>
                <a:uFillTx/>
                <a:ea typeface="+mn-ea"/>
                <a:cs typeface="+mn-cs"/>
              </a:rPr>
              <a:t>S</a:t>
            </a:r>
            <a:r>
              <a:rPr kumimoji="0" lang="ru-RU" sz="2000" b="1" i="0" u="none" strike="noStrike" kern="1200" cap="none" spc="-1" normalizeH="0" baseline="0" noProof="0" dirty="0" err="1">
                <a:ln>
                  <a:noFill/>
                </a:ln>
                <a:solidFill>
                  <a:srgbClr val="C00000"/>
                </a:solidFill>
                <a:effectLst/>
                <a:uLnTx/>
                <a:uFillTx/>
                <a:ea typeface="+mn-ea"/>
                <a:cs typeface="+mn-cs"/>
              </a:rPr>
              <a:t>ignificantly</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reduce</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the</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time</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spent</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on</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the</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implementation</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of</a:t>
            </a:r>
            <a:r>
              <a:rPr kumimoji="0" lang="ru-RU" sz="2000" b="1" i="0" u="none" strike="noStrike" kern="1200" cap="none" spc="-1" normalizeH="0" baseline="0" noProof="0" dirty="0">
                <a:ln>
                  <a:noFill/>
                </a:ln>
                <a:solidFill>
                  <a:srgbClr val="C00000"/>
                </a:solidFill>
                <a:effectLst/>
                <a:uLnTx/>
                <a:uFillTx/>
                <a:ea typeface="+mn-ea"/>
                <a:cs typeface="+mn-cs"/>
              </a:rPr>
              <a:t> </a:t>
            </a:r>
            <a:r>
              <a:rPr kumimoji="0" lang="ru-RU" sz="2000" b="1" i="0" u="none" strike="noStrike" kern="1200" cap="none" spc="-1" normalizeH="0" baseline="0" noProof="0" dirty="0" err="1">
                <a:ln>
                  <a:noFill/>
                </a:ln>
                <a:solidFill>
                  <a:srgbClr val="C00000"/>
                </a:solidFill>
                <a:effectLst/>
                <a:uLnTx/>
                <a:uFillTx/>
                <a:ea typeface="+mn-ea"/>
                <a:cs typeface="+mn-cs"/>
              </a:rPr>
              <a:t>projects</a:t>
            </a:r>
            <a:r>
              <a:rPr kumimoji="0" lang="en-US" sz="2000" b="1" i="0" u="none" strike="noStrike" kern="1200" cap="none" spc="-1" normalizeH="0" baseline="0" noProof="0" dirty="0">
                <a:ln>
                  <a:noFill/>
                </a:ln>
                <a:solidFill>
                  <a:srgbClr val="C00000"/>
                </a:solidFill>
                <a:effectLst/>
                <a:uLnTx/>
                <a:uFillTx/>
                <a:ea typeface="+mn-ea"/>
                <a:cs typeface="+mn-cs"/>
              </a:rPr>
              <a:t> that require computing resources and IT expertise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 normalizeH="0" baseline="0" noProof="0" dirty="0">
              <a:ln>
                <a:noFill/>
              </a:ln>
              <a:solidFill>
                <a:srgbClr val="000000"/>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4584D3">
                    <a:lumMod val="50000"/>
                  </a:srgbClr>
                </a:solidFill>
                <a:effectLst/>
                <a:uLnTx/>
                <a:uFillTx/>
                <a:ea typeface="+mn-ea"/>
                <a:cs typeface="+mn-cs"/>
              </a:rPr>
              <a:t>BENEFICIARIES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C00000"/>
                </a:solidFill>
                <a:effectLst/>
                <a:uLnTx/>
                <a:uFillTx/>
                <a:ea typeface="+mn-ea"/>
                <a:cs typeface="+mn-cs"/>
              </a:rPr>
              <a:t>JINR, its Member States and international collaborators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81" y="26"/>
            <a:ext cx="8586896"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617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p15="http://schemas.microsoft.com/office/powerpoint/2012/main">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B2DB04-4D67-4792-8CE5-EE62EDA6A438}"/>
              </a:ext>
            </a:extLst>
          </p:cNvPr>
          <p:cNvSpPr>
            <a:spLocks noGrp="1"/>
          </p:cNvSpPr>
          <p:nvPr>
            <p:ph type="title"/>
          </p:nvPr>
        </p:nvSpPr>
        <p:spPr>
          <a:xfrm>
            <a:off x="609600" y="125968"/>
            <a:ext cx="10972800" cy="1143000"/>
          </a:xfrm>
          <a:solidFill>
            <a:schemeClr val="bg2"/>
          </a:solidFill>
        </p:spPr>
        <p:txBody>
          <a:bodyPr/>
          <a:lstStyle/>
          <a:p>
            <a:r>
              <a:rPr lang="en-US" dirty="0"/>
              <a:t>WG Members Input</a:t>
            </a:r>
            <a:endParaRPr lang="ru-RU" dirty="0"/>
          </a:p>
        </p:txBody>
      </p:sp>
      <p:sp>
        <p:nvSpPr>
          <p:cNvPr id="3" name="Объект 2">
            <a:extLst>
              <a:ext uri="{FF2B5EF4-FFF2-40B4-BE49-F238E27FC236}">
                <a16:creationId xmlns="" xmlns:a16="http://schemas.microsoft.com/office/drawing/2014/main" id="{9C696C19-C746-42E3-B1E5-4907E02C0F95}"/>
              </a:ext>
            </a:extLst>
          </p:cNvPr>
          <p:cNvSpPr>
            <a:spLocks noGrp="1"/>
          </p:cNvSpPr>
          <p:nvPr>
            <p:ph idx="1"/>
          </p:nvPr>
        </p:nvSpPr>
        <p:spPr>
          <a:xfrm>
            <a:off x="386080" y="1102424"/>
            <a:ext cx="4490720" cy="4262119"/>
          </a:xfrm>
        </p:spPr>
        <p:txBody>
          <a:bodyPr>
            <a:normAutofit/>
          </a:bodyPr>
          <a:lstStyle/>
          <a:p>
            <a:endParaRPr lang="en-US" sz="3600" dirty="0"/>
          </a:p>
          <a:p>
            <a:r>
              <a:rPr lang="en-US" sz="2800" dirty="0"/>
              <a:t>Victor </a:t>
            </a:r>
            <a:r>
              <a:rPr lang="en-US" sz="2800" dirty="0" err="1"/>
              <a:t>Matveev</a:t>
            </a:r>
            <a:endParaRPr lang="en-US" sz="2800" dirty="0"/>
          </a:p>
          <a:p>
            <a:r>
              <a:rPr lang="en-US" sz="2800" dirty="0"/>
              <a:t>Itzhak </a:t>
            </a:r>
            <a:r>
              <a:rPr lang="en-US" sz="2800" dirty="0" err="1"/>
              <a:t>Tserruya</a:t>
            </a:r>
            <a:endParaRPr lang="en-US" sz="2800" dirty="0"/>
          </a:p>
          <a:p>
            <a:r>
              <a:rPr lang="en-US" sz="2800" dirty="0"/>
              <a:t>Valery </a:t>
            </a:r>
            <a:r>
              <a:rPr lang="en-US" sz="2800" dirty="0" err="1"/>
              <a:t>Rubakov</a:t>
            </a:r>
            <a:endParaRPr lang="en-US" sz="2800" dirty="0"/>
          </a:p>
          <a:p>
            <a:r>
              <a:rPr lang="en-US" sz="2800" dirty="0"/>
              <a:t>Horst </a:t>
            </a:r>
            <a:r>
              <a:rPr lang="en-US" sz="2800" dirty="0" err="1"/>
              <a:t>Stoecker</a:t>
            </a:r>
            <a:endParaRPr lang="en-US" sz="2800" dirty="0"/>
          </a:p>
          <a:p>
            <a:r>
              <a:rPr lang="en-US" sz="2800" dirty="0" err="1"/>
              <a:t>Grigory</a:t>
            </a:r>
            <a:r>
              <a:rPr lang="en-US" sz="2800" dirty="0"/>
              <a:t> </a:t>
            </a:r>
            <a:r>
              <a:rPr lang="en-US" sz="2800" dirty="0" err="1"/>
              <a:t>Trubnikov</a:t>
            </a:r>
            <a:endParaRPr lang="en-US" sz="2800" dirty="0"/>
          </a:p>
          <a:p>
            <a:r>
              <a:rPr lang="en-US" sz="2800" dirty="0"/>
              <a:t>Sidney Gales</a:t>
            </a:r>
          </a:p>
          <a:p>
            <a:r>
              <a:rPr lang="en-US" sz="2800" dirty="0"/>
              <a:t>Michel Spiro</a:t>
            </a:r>
          </a:p>
        </p:txBody>
      </p:sp>
      <p:sp>
        <p:nvSpPr>
          <p:cNvPr id="5" name="TextBox 4">
            <a:extLst>
              <a:ext uri="{FF2B5EF4-FFF2-40B4-BE49-F238E27FC236}">
                <a16:creationId xmlns="" xmlns:a16="http://schemas.microsoft.com/office/drawing/2014/main" id="{2C0B881D-EC99-4B29-9607-8B6013C61E8E}"/>
              </a:ext>
            </a:extLst>
          </p:cNvPr>
          <p:cNvSpPr txBox="1"/>
          <p:nvPr/>
        </p:nvSpPr>
        <p:spPr>
          <a:xfrm>
            <a:off x="6096000" y="1486748"/>
            <a:ext cx="5931877" cy="6247864"/>
          </a:xfrm>
          <a:prstGeom prst="rect">
            <a:avLst/>
          </a:prstGeom>
          <a:noFill/>
        </p:spPr>
        <p:txBody>
          <a:bodyPr wrap="square" rtlCol="0">
            <a:spAutoFit/>
          </a:bodyPr>
          <a:lstStyle/>
          <a:p>
            <a:pPr marL="457200" indent="-457200">
              <a:buFont typeface="Arial" panose="020B0604020202020204" pitchFamily="34" charset="0"/>
              <a:buChar char="•"/>
            </a:pPr>
            <a:r>
              <a:rPr lang="en-US" sz="2800" dirty="0"/>
              <a:t>Structure – coherence/homogeneity</a:t>
            </a:r>
          </a:p>
          <a:p>
            <a:pPr marL="457200" indent="-457200">
              <a:buFont typeface="Arial" panose="020B0604020202020204" pitchFamily="34" charset="0"/>
              <a:buChar char="•"/>
            </a:pPr>
            <a:r>
              <a:rPr lang="en-US" sz="2800" dirty="0"/>
              <a:t>Priorities</a:t>
            </a:r>
          </a:p>
          <a:p>
            <a:pPr marL="457200" indent="-457200">
              <a:buFont typeface="Arial" panose="020B0604020202020204" pitchFamily="34" charset="0"/>
              <a:buChar char="•"/>
            </a:pPr>
            <a:r>
              <a:rPr lang="en-GB" sz="2800" dirty="0">
                <a:solidFill>
                  <a:prstClr val="black"/>
                </a:solidFill>
                <a:latin typeface="+mj-lt"/>
                <a:cs typeface="Arial"/>
              </a:rPr>
              <a:t>Motivation, international context</a:t>
            </a:r>
          </a:p>
          <a:p>
            <a:pPr marL="457200" indent="-457200">
              <a:buFont typeface="Arial" panose="020B0604020202020204" pitchFamily="34" charset="0"/>
              <a:buChar char="•"/>
            </a:pPr>
            <a:r>
              <a:rPr lang="en-GB" sz="2800" dirty="0">
                <a:solidFill>
                  <a:prstClr val="black"/>
                </a:solidFill>
                <a:latin typeface="+mj-lt"/>
                <a:cs typeface="Arial"/>
              </a:rPr>
              <a:t>Uniqueness, leadership…</a:t>
            </a:r>
          </a:p>
          <a:p>
            <a:pPr marL="457200" indent="-457200">
              <a:buFont typeface="Arial" panose="020B0604020202020204" pitchFamily="34" charset="0"/>
              <a:buChar char="•"/>
            </a:pPr>
            <a:r>
              <a:rPr lang="en-US" sz="2800" dirty="0"/>
              <a:t>Balance of research at home and outside</a:t>
            </a:r>
          </a:p>
          <a:p>
            <a:pPr marL="457200" indent="-457200">
              <a:buFont typeface="Arial" panose="020B0604020202020204" pitchFamily="34" charset="0"/>
              <a:buChar char="•"/>
            </a:pPr>
            <a:r>
              <a:rPr lang="en-US" sz="2800" dirty="0"/>
              <a:t>Inter-laboratories co-operation</a:t>
            </a:r>
          </a:p>
          <a:p>
            <a:pPr marL="457200" indent="-457200">
              <a:buFont typeface="Arial" panose="020B0604020202020204" pitchFamily="34" charset="0"/>
              <a:buChar char="•"/>
            </a:pPr>
            <a:r>
              <a:rPr lang="en-US" sz="2800" dirty="0"/>
              <a:t>Neutrino physics  enhancement</a:t>
            </a:r>
          </a:p>
          <a:p>
            <a:pPr marL="457200" indent="-457200">
              <a:buFont typeface="Arial" panose="020B0604020202020204" pitchFamily="34" charset="0"/>
              <a:buChar char="•"/>
            </a:pPr>
            <a:r>
              <a:rPr lang="en-US" sz="2800" dirty="0"/>
              <a:t>CMS, fixed target experiments enhancement</a:t>
            </a:r>
          </a:p>
          <a:p>
            <a:pPr marL="457200" indent="-457200">
              <a:buFont typeface="Arial" panose="020B0604020202020204" pitchFamily="34" charset="0"/>
              <a:buChar char="•"/>
            </a:pPr>
            <a:r>
              <a:rPr lang="en-US" sz="2800" b="1" dirty="0">
                <a:solidFill>
                  <a:srgbClr val="7030A0"/>
                </a:solidFill>
                <a:effectLst>
                  <a:outerShdw blurRad="38100" dist="38100" dir="2700000" algn="tl">
                    <a:srgbClr val="000000">
                      <a:alpha val="43137"/>
                    </a:srgbClr>
                  </a:outerShdw>
                </a:effectLst>
              </a:rPr>
              <a:t>Time lines  !!!</a:t>
            </a:r>
          </a:p>
          <a:p>
            <a:endParaRPr lang="en-US" sz="2800" dirty="0"/>
          </a:p>
          <a:p>
            <a:endParaRPr lang="en-US" sz="2800" dirty="0"/>
          </a:p>
          <a:p>
            <a:endParaRPr lang="en-US" dirty="0"/>
          </a:p>
          <a:p>
            <a:endParaRPr lang="ru-RU" dirty="0"/>
          </a:p>
        </p:txBody>
      </p:sp>
    </p:spTree>
    <p:extLst>
      <p:ext uri="{BB962C8B-B14F-4D97-AF65-F5344CB8AC3E}">
        <p14:creationId xmlns:p14="http://schemas.microsoft.com/office/powerpoint/2010/main" val="211653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89999"/>
            <a:ext cx="8229600" cy="790060"/>
          </a:xfrm>
          <a:solidFill>
            <a:schemeClr val="accent1">
              <a:lumMod val="20000"/>
              <a:lumOff val="80000"/>
            </a:schemeClr>
          </a:solidFill>
        </p:spPr>
        <p:txBody>
          <a:bodyPr>
            <a:normAutofit/>
          </a:bodyPr>
          <a:lstStyle/>
          <a:p>
            <a:r>
              <a:rPr lang="de-DE" sz="3200" b="1" dirty="0"/>
              <a:t>EB :  </a:t>
            </a:r>
            <a:r>
              <a:rPr lang="de-DE" sz="3200" b="1" dirty="0" err="1"/>
              <a:t>Structure</a:t>
            </a:r>
            <a:r>
              <a:rPr lang="de-DE" sz="3200" b="1" dirty="0"/>
              <a:t> </a:t>
            </a:r>
            <a:r>
              <a:rPr lang="de-DE" sz="3200" b="1" dirty="0" err="1"/>
              <a:t>of</a:t>
            </a:r>
            <a:r>
              <a:rPr lang="de-DE" sz="3200" b="1" dirty="0"/>
              <a:t> a Strategic Long Range Plan</a:t>
            </a:r>
          </a:p>
        </p:txBody>
      </p:sp>
      <p:sp>
        <p:nvSpPr>
          <p:cNvPr id="3" name="Inhaltsplatzhalter 2"/>
          <p:cNvSpPr>
            <a:spLocks noGrp="1"/>
          </p:cNvSpPr>
          <p:nvPr>
            <p:ph idx="1"/>
          </p:nvPr>
        </p:nvSpPr>
        <p:spPr>
          <a:xfrm>
            <a:off x="609600" y="1064705"/>
            <a:ext cx="10972800" cy="5532437"/>
          </a:xfrm>
        </p:spPr>
        <p:txBody>
          <a:bodyPr>
            <a:normAutofit fontScale="92500" lnSpcReduction="20000"/>
          </a:bodyPr>
          <a:lstStyle/>
          <a:p>
            <a:r>
              <a:rPr lang="en-GB" dirty="0">
                <a:solidFill>
                  <a:srgbClr val="7030A0"/>
                </a:solidFill>
                <a:effectLst>
                  <a:outerShdw blurRad="38100" dist="38100" dir="2700000" algn="tl">
                    <a:srgbClr val="000000">
                      <a:alpha val="43137"/>
                    </a:srgbClr>
                  </a:outerShdw>
                </a:effectLst>
              </a:rPr>
              <a:t>Executive </a:t>
            </a:r>
            <a:r>
              <a:rPr lang="en-GB" dirty="0" smtClean="0">
                <a:solidFill>
                  <a:srgbClr val="7030A0"/>
                </a:solidFill>
                <a:effectLst>
                  <a:outerShdw blurRad="38100" dist="38100" dir="2700000" algn="tl">
                    <a:srgbClr val="000000">
                      <a:alpha val="43137"/>
                    </a:srgbClr>
                  </a:outerShdw>
                </a:effectLst>
              </a:rPr>
              <a:t>Summary</a:t>
            </a:r>
            <a:endParaRPr lang="en-GB" sz="2800" dirty="0">
              <a:solidFill>
                <a:srgbClr val="0000FF"/>
              </a:solidFill>
            </a:endParaRPr>
          </a:p>
          <a:p>
            <a:pPr marL="0" indent="0">
              <a:buNone/>
            </a:pPr>
            <a:endParaRPr lang="en-GB" dirty="0" smtClean="0"/>
          </a:p>
          <a:p>
            <a:pPr marL="0" indent="0">
              <a:buNone/>
            </a:pPr>
            <a:r>
              <a:rPr lang="en-GB" smtClean="0"/>
              <a:t>•</a:t>
            </a:r>
            <a:r>
              <a:rPr lang="en-GB" dirty="0"/>
              <a:t> </a:t>
            </a:r>
            <a:r>
              <a:rPr lang="en-GB" smtClean="0"/>
              <a:t>Nuclear </a:t>
            </a:r>
            <a:r>
              <a:rPr lang="en-GB" dirty="0"/>
              <a:t>Physics at low and intermediate energies </a:t>
            </a:r>
            <a:endParaRPr lang="en-GB" dirty="0" smtClean="0"/>
          </a:p>
          <a:p>
            <a:r>
              <a:rPr lang="en-GB" dirty="0" smtClean="0"/>
              <a:t>Particle </a:t>
            </a:r>
            <a:r>
              <a:rPr lang="en-GB" dirty="0"/>
              <a:t>Physics </a:t>
            </a:r>
            <a:r>
              <a:rPr lang="en-GB" dirty="0" smtClean="0"/>
              <a:t>(HEP </a:t>
            </a:r>
            <a:r>
              <a:rPr lang="en-GB" dirty="0"/>
              <a:t>on large </a:t>
            </a:r>
            <a:r>
              <a:rPr lang="en-GB" dirty="0" smtClean="0"/>
              <a:t>scale </a:t>
            </a:r>
            <a:r>
              <a:rPr lang="en-GB" dirty="0"/>
              <a:t>international facilities</a:t>
            </a:r>
            <a:r>
              <a:rPr lang="en-GB" dirty="0" smtClean="0"/>
              <a:t>).</a:t>
            </a:r>
          </a:p>
          <a:p>
            <a:r>
              <a:rPr lang="en-GB" dirty="0" smtClean="0"/>
              <a:t>Neutrino and astrophysics</a:t>
            </a:r>
            <a:endParaRPr lang="en-GB" dirty="0"/>
          </a:p>
          <a:p>
            <a:r>
              <a:rPr lang="en-GB" dirty="0" smtClean="0"/>
              <a:t>Relativistic </a:t>
            </a:r>
            <a:r>
              <a:rPr lang="en-GB" dirty="0"/>
              <a:t>Heavy Ion and Spin Physics</a:t>
            </a:r>
            <a:r>
              <a:rPr lang="en-GB" dirty="0" smtClean="0"/>
              <a:t>.</a:t>
            </a:r>
          </a:p>
          <a:p>
            <a:r>
              <a:rPr lang="en-GB" dirty="0" smtClean="0"/>
              <a:t>Condensed </a:t>
            </a:r>
            <a:r>
              <a:rPr lang="en-GB" dirty="0"/>
              <a:t>Matter and Neutron Nuclear Physics</a:t>
            </a:r>
            <a:r>
              <a:rPr lang="en-GB" dirty="0" smtClean="0"/>
              <a:t>.</a:t>
            </a:r>
          </a:p>
          <a:p>
            <a:pPr marL="0" indent="0">
              <a:buNone/>
            </a:pPr>
            <a:r>
              <a:rPr lang="en-GB" dirty="0" smtClean="0"/>
              <a:t>•</a:t>
            </a:r>
            <a:r>
              <a:rPr lang="en-GB" dirty="0"/>
              <a:t> </a:t>
            </a:r>
            <a:r>
              <a:rPr lang="en-GB" dirty="0" smtClean="0"/>
              <a:t> Theoretical Physics </a:t>
            </a:r>
          </a:p>
          <a:p>
            <a:r>
              <a:rPr lang="en-GB" dirty="0" smtClean="0"/>
              <a:t>Radiobiology </a:t>
            </a:r>
            <a:r>
              <a:rPr lang="en-GB" dirty="0"/>
              <a:t>(including astrobiology</a:t>
            </a:r>
            <a:r>
              <a:rPr lang="en-GB" dirty="0" smtClean="0"/>
              <a:t>)</a:t>
            </a:r>
          </a:p>
          <a:p>
            <a:r>
              <a:rPr lang="en-GB" dirty="0" smtClean="0"/>
              <a:t>IT</a:t>
            </a:r>
            <a:r>
              <a:rPr lang="en-GB" dirty="0"/>
              <a:t>, Big Data and High Performance Computing.</a:t>
            </a:r>
          </a:p>
          <a:p>
            <a:pPr marL="0" indent="0">
              <a:buNone/>
            </a:pPr>
            <a:r>
              <a:rPr lang="en-GB" dirty="0"/>
              <a:t/>
            </a:r>
            <a:br>
              <a:rPr lang="en-GB" dirty="0"/>
            </a:br>
            <a:r>
              <a:rPr lang="en-GB" dirty="0"/>
              <a:t>•	</a:t>
            </a:r>
            <a:r>
              <a:rPr lang="en-GB" dirty="0" smtClean="0">
                <a:solidFill>
                  <a:srgbClr val="7030A0"/>
                </a:solidFill>
                <a:effectLst>
                  <a:outerShdw blurRad="38100" dist="38100" dir="2700000" algn="tl">
                    <a:srgbClr val="000000">
                      <a:alpha val="43137"/>
                    </a:srgbClr>
                  </a:outerShdw>
                </a:effectLst>
              </a:rPr>
              <a:t>Conclusions</a:t>
            </a:r>
            <a:endParaRPr lang="en-GB" dirty="0"/>
          </a:p>
        </p:txBody>
      </p:sp>
    </p:spTree>
    <p:extLst>
      <p:ext uri="{BB962C8B-B14F-4D97-AF65-F5344CB8AC3E}">
        <p14:creationId xmlns:p14="http://schemas.microsoft.com/office/powerpoint/2010/main" val="850617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C8C93"/>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940" y="152423"/>
            <a:ext cx="11690351" cy="773113"/>
          </a:xfrm>
          <a:solidFill>
            <a:schemeClr val="accent6">
              <a:lumMod val="20000"/>
              <a:lumOff val="80000"/>
            </a:schemeClr>
          </a:solidFill>
        </p:spPr>
        <p:txBody>
          <a:bodyPr/>
          <a:lstStyle/>
          <a:p>
            <a:pPr>
              <a:defRPr/>
            </a:pPr>
            <a:r>
              <a:rPr lang="en-US" sz="3600" b="1" dirty="0"/>
              <a:t/>
            </a:r>
            <a:br>
              <a:rPr lang="en-US" sz="3600" b="1" dirty="0"/>
            </a:br>
            <a:r>
              <a:rPr lang="en-US" sz="3600" b="1" dirty="0"/>
              <a:t/>
            </a:r>
            <a:br>
              <a:rPr lang="en-US" sz="3600" b="1" dirty="0"/>
            </a:br>
            <a:r>
              <a:rPr lang="en-US" sz="3200" b="1" i="1" dirty="0">
                <a:solidFill>
                  <a:srgbClr val="C00000"/>
                </a:solidFill>
              </a:rPr>
              <a:t>JINR’s </a:t>
            </a:r>
            <a:r>
              <a:rPr lang="en-US" sz="2800" b="1" i="1" dirty="0">
                <a:solidFill>
                  <a:srgbClr val="C00000"/>
                </a:solidFill>
              </a:rPr>
              <a:t>Long Range Strategy plan for up to 2030</a:t>
            </a:r>
            <a:r>
              <a:rPr lang="en-US" b="1" i="1" dirty="0"/>
              <a:t/>
            </a:r>
            <a:br>
              <a:rPr lang="en-US" b="1" i="1" dirty="0"/>
            </a:br>
            <a:r>
              <a:rPr lang="en-US" sz="3600" b="1" i="1" dirty="0"/>
              <a:t/>
            </a:r>
            <a:br>
              <a:rPr lang="en-US" sz="3600" b="1" i="1" dirty="0"/>
            </a:br>
            <a:endParaRPr lang="ru-RU" sz="3600" b="1" i="1" dirty="0"/>
          </a:p>
        </p:txBody>
      </p:sp>
      <p:sp>
        <p:nvSpPr>
          <p:cNvPr id="3" name="Содержимое 2"/>
          <p:cNvSpPr>
            <a:spLocks noGrp="1"/>
          </p:cNvSpPr>
          <p:nvPr>
            <p:ph idx="4294967295"/>
          </p:nvPr>
        </p:nvSpPr>
        <p:spPr>
          <a:xfrm>
            <a:off x="287867" y="1073150"/>
            <a:ext cx="11684000" cy="5572125"/>
          </a:xfrm>
          <a:solidFill>
            <a:schemeClr val="accent1">
              <a:lumMod val="40000"/>
              <a:lumOff val="60000"/>
            </a:schemeClr>
          </a:solidFill>
        </p:spPr>
        <p:txBody>
          <a:bodyPr/>
          <a:lstStyle/>
          <a:p>
            <a:pPr>
              <a:defRPr/>
            </a:pPr>
            <a:r>
              <a:rPr lang="en-US" sz="2400" b="1" dirty="0"/>
              <a:t>NICA – II ( </a:t>
            </a:r>
            <a:r>
              <a:rPr lang="en-US" sz="2400" b="1" dirty="0" err="1"/>
              <a:t>SpinPD</a:t>
            </a:r>
            <a:r>
              <a:rPr lang="en-US" sz="2400" b="1" dirty="0"/>
              <a:t>, MPD-</a:t>
            </a:r>
            <a:r>
              <a:rPr lang="en-US" sz="2400" b="1" dirty="0" err="1"/>
              <a:t>Upgr</a:t>
            </a:r>
            <a:r>
              <a:rPr lang="en-US" sz="2400" b="1" dirty="0"/>
              <a:t>., NICA-HL, </a:t>
            </a:r>
            <a:r>
              <a:rPr lang="en-US" sz="2400" b="1" dirty="0" err="1"/>
              <a:t>Innov.Centre</a:t>
            </a:r>
            <a:r>
              <a:rPr lang="en-US" sz="2400" b="1" dirty="0"/>
              <a:t>  )</a:t>
            </a:r>
          </a:p>
          <a:p>
            <a:pPr>
              <a:defRPr/>
            </a:pPr>
            <a:r>
              <a:rPr lang="en-US" sz="2400" b="1" dirty="0"/>
              <a:t>DRIBS-III (Dubna Radioactive Beam Complex </a:t>
            </a:r>
            <a:r>
              <a:rPr lang="en-US" sz="2400" b="1" dirty="0" smtClean="0"/>
              <a:t>for Super-Heavy </a:t>
            </a:r>
            <a:r>
              <a:rPr lang="en-US" sz="2400" b="1" dirty="0"/>
              <a:t>Elements and Exotic Nuclei studies)</a:t>
            </a:r>
          </a:p>
          <a:p>
            <a:pPr>
              <a:defRPr/>
            </a:pPr>
            <a:r>
              <a:rPr lang="en-US" sz="2400" b="1" dirty="0"/>
              <a:t>SC HI LINAC-100  and DERICA Project  </a:t>
            </a:r>
            <a:r>
              <a:rPr lang="en-US" sz="2400" b="1" dirty="0" smtClean="0"/>
              <a:t>                                                                         </a:t>
            </a:r>
            <a:r>
              <a:rPr lang="en-US" sz="2000" b="1" dirty="0" smtClean="0"/>
              <a:t>(</a:t>
            </a:r>
            <a:r>
              <a:rPr lang="en-US" sz="2000" b="1" dirty="0">
                <a:solidFill>
                  <a:srgbClr val="FF0000"/>
                </a:solidFill>
              </a:rPr>
              <a:t>D</a:t>
            </a:r>
            <a:r>
              <a:rPr lang="en-US" sz="2000" b="1" dirty="0"/>
              <a:t>ubna </a:t>
            </a:r>
            <a:r>
              <a:rPr lang="en-US" sz="2000" b="1" dirty="0">
                <a:solidFill>
                  <a:srgbClr val="FF0000"/>
                </a:solidFill>
              </a:rPr>
              <a:t>E</a:t>
            </a:r>
            <a:r>
              <a:rPr lang="en-US" sz="2000" b="1" dirty="0"/>
              <a:t>lectron </a:t>
            </a:r>
            <a:r>
              <a:rPr lang="en-US" sz="2000" b="1" dirty="0">
                <a:solidFill>
                  <a:srgbClr val="FF0000"/>
                </a:solidFill>
              </a:rPr>
              <a:t>R</a:t>
            </a:r>
            <a:r>
              <a:rPr lang="en-US" sz="2000" b="1" dirty="0"/>
              <a:t>adioactive </a:t>
            </a:r>
            <a:r>
              <a:rPr lang="en-US" sz="2000" b="1" dirty="0">
                <a:solidFill>
                  <a:srgbClr val="FF0000"/>
                </a:solidFill>
              </a:rPr>
              <a:t>I</a:t>
            </a:r>
            <a:r>
              <a:rPr lang="en-US" sz="2000" b="1" dirty="0"/>
              <a:t>on </a:t>
            </a:r>
            <a:r>
              <a:rPr lang="en-US" sz="2000" b="1" dirty="0">
                <a:solidFill>
                  <a:srgbClr val="FF0000"/>
                </a:solidFill>
              </a:rPr>
              <a:t>C</a:t>
            </a:r>
            <a:r>
              <a:rPr lang="en-US" sz="2000" b="1" dirty="0"/>
              <a:t>ollider </a:t>
            </a:r>
            <a:r>
              <a:rPr lang="en-US" sz="2000" b="1" dirty="0" err="1"/>
              <a:t>f</a:t>
            </a:r>
            <a:r>
              <a:rPr lang="en-US" sz="2000" b="1" dirty="0" err="1">
                <a:solidFill>
                  <a:srgbClr val="FF0000"/>
                </a:solidFill>
              </a:rPr>
              <a:t>A</a:t>
            </a:r>
            <a:r>
              <a:rPr lang="en-US" sz="2000" b="1" dirty="0" err="1"/>
              <a:t>cility</a:t>
            </a:r>
            <a:r>
              <a:rPr lang="en-US" sz="2000" b="1" dirty="0"/>
              <a:t>)</a:t>
            </a:r>
            <a:endParaRPr lang="en-US" sz="2400" b="1" dirty="0"/>
          </a:p>
          <a:p>
            <a:pPr>
              <a:defRPr/>
            </a:pPr>
            <a:r>
              <a:rPr lang="en-US" sz="2400" b="1" dirty="0"/>
              <a:t>Physics with the ultra cold neutrons at IBR-2M</a:t>
            </a:r>
          </a:p>
          <a:p>
            <a:pPr>
              <a:defRPr/>
            </a:pPr>
            <a:r>
              <a:rPr lang="en-US" sz="2400" b="1" dirty="0" err="1"/>
              <a:t>Dubna</a:t>
            </a:r>
            <a:r>
              <a:rPr lang="en-US" sz="2400" b="1" dirty="0"/>
              <a:t> </a:t>
            </a:r>
            <a:r>
              <a:rPr lang="en-US" sz="2400" b="1" dirty="0" smtClean="0"/>
              <a:t>NS-IV</a:t>
            </a:r>
            <a:r>
              <a:rPr lang="en-US" sz="2400" b="1" dirty="0"/>
              <a:t>:  Super booster  “NEPTUN</a:t>
            </a:r>
            <a:r>
              <a:rPr lang="en-US" sz="2400" b="1" dirty="0" smtClean="0"/>
              <a:t>” - Pulsed  </a:t>
            </a:r>
            <a:r>
              <a:rPr lang="en-US" sz="2400" b="1" dirty="0"/>
              <a:t>Np-237 Neutron </a:t>
            </a:r>
            <a:r>
              <a:rPr lang="en-US" sz="2400" b="1" dirty="0" smtClean="0"/>
              <a:t>Reactor</a:t>
            </a:r>
            <a:endParaRPr lang="en-US" sz="2400" b="1" dirty="0"/>
          </a:p>
          <a:p>
            <a:pPr>
              <a:defRPr/>
            </a:pPr>
            <a:r>
              <a:rPr lang="en-US" sz="2400" b="1" dirty="0"/>
              <a:t>Baikal–GVD Neutrino Telescope Upgrade above 1 km</a:t>
            </a:r>
            <a:r>
              <a:rPr lang="en-US" sz="2400" b="1" baseline="30000" dirty="0"/>
              <a:t>3</a:t>
            </a:r>
            <a:endParaRPr lang="en-US" sz="2400" b="1" dirty="0"/>
          </a:p>
          <a:p>
            <a:pPr>
              <a:defRPr/>
            </a:pPr>
            <a:r>
              <a:rPr lang="en-US" sz="2400" b="1" dirty="0"/>
              <a:t>BIG DATA and DATA LAKES  IT Technologies Center, Supercomputer “</a:t>
            </a:r>
            <a:r>
              <a:rPr lang="en-US" sz="2400" b="1" dirty="0" err="1"/>
              <a:t>Govorun</a:t>
            </a:r>
            <a:r>
              <a:rPr lang="en-US" sz="2400" b="1" dirty="0"/>
              <a:t>” Upgrade</a:t>
            </a:r>
          </a:p>
          <a:p>
            <a:pPr>
              <a:defRPr/>
            </a:pPr>
            <a:r>
              <a:rPr lang="en-US" sz="2400" b="1" dirty="0" err="1"/>
              <a:t>Hadron</a:t>
            </a:r>
            <a:r>
              <a:rPr lang="en-US" sz="2400" b="1" dirty="0"/>
              <a:t> Therapy research complex, Radiobiology Center</a:t>
            </a:r>
          </a:p>
          <a:p>
            <a:pPr>
              <a:defRPr/>
            </a:pPr>
            <a:r>
              <a:rPr lang="en-US" sz="2400" b="1" dirty="0"/>
              <a:t>Participation in the World Global Projects ( ILC, </a:t>
            </a:r>
            <a:r>
              <a:rPr lang="en-US" sz="2400" b="1" dirty="0" err="1" smtClean="0"/>
              <a:t>FCC,etc</a:t>
            </a:r>
            <a:r>
              <a:rPr lang="en-US" sz="2400" b="1" dirty="0"/>
              <a:t>)</a:t>
            </a:r>
          </a:p>
          <a:p>
            <a:pPr>
              <a:buFontTx/>
              <a:buNone/>
              <a:defRPr/>
            </a:pPr>
            <a:endParaRPr lang="ru-RU" b="1" dirty="0"/>
          </a:p>
        </p:txBody>
      </p:sp>
      <p:sp>
        <p:nvSpPr>
          <p:cNvPr id="139268" name="Номер слайда 3"/>
          <p:cNvSpPr>
            <a:spLocks noGrp="1"/>
          </p:cNvSpPr>
          <p:nvPr>
            <p:ph type="sldNum" sz="quarter" idx="12"/>
          </p:nvPr>
        </p:nvSpPr>
        <p:spPr>
          <a:xfrm>
            <a:off x="9448800" y="6570686"/>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l">
              <a:spcBef>
                <a:spcPct val="0"/>
              </a:spcBef>
              <a:buFontTx/>
              <a:buNone/>
            </a:pPr>
            <a:fld id="{33D682C8-6964-462F-9425-1C44ECAFB9A6}" type="slidenum">
              <a:rPr lang="ru-RU" altLang="ru-RU" sz="1400">
                <a:solidFill>
                  <a:srgbClr val="898989"/>
                </a:solidFill>
                <a:latin typeface="Calibri" pitchFamily="34" charset="0"/>
              </a:rPr>
              <a:pPr algn="l">
                <a:spcBef>
                  <a:spcPct val="0"/>
                </a:spcBef>
                <a:buFontTx/>
                <a:buNone/>
              </a:pPr>
              <a:t>44</a:t>
            </a:fld>
            <a:endParaRPr lang="ru-RU" altLang="ru-RU" sz="1400">
              <a:solidFill>
                <a:srgbClr val="898989"/>
              </a:solidFill>
              <a:latin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3433" y="1535115"/>
            <a:ext cx="110066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38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935" y="115888"/>
            <a:ext cx="11808884" cy="792162"/>
          </a:xfrm>
          <a:solidFill>
            <a:schemeClr val="accent3">
              <a:lumMod val="20000"/>
              <a:lumOff val="80000"/>
            </a:schemeClr>
          </a:solidFill>
          <a:ln w="28575">
            <a:solidFill>
              <a:schemeClr val="accent3">
                <a:lumMod val="60000"/>
                <a:lumOff val="40000"/>
              </a:schemeClr>
            </a:solidFill>
          </a:ln>
        </p:spPr>
        <p:txBody>
          <a:bodyPr rtlCol="0">
            <a:noAutofit/>
          </a:bodyPr>
          <a:lstStyle/>
          <a:p>
            <a:pPr defTabSz="912261" eaLnBrk="1" fontAlgn="auto" hangingPunct="1">
              <a:spcAft>
                <a:spcPts val="0"/>
              </a:spcAft>
              <a:defRPr/>
            </a:pPr>
            <a:r>
              <a:rPr lang="en-US" sz="2400" b="1" dirty="0">
                <a:solidFill>
                  <a:srgbClr val="C00000"/>
                </a:solidFill>
                <a:latin typeface="Arial" panose="020B0604020202020204" pitchFamily="34" charset="0"/>
                <a:cs typeface="Arial" panose="020B0604020202020204" pitchFamily="34" charset="0"/>
              </a:rPr>
              <a:t>Proposals for the JINR Long-Range Strategy Plan </a:t>
            </a:r>
            <a:endParaRPr lang="ru-RU" sz="2400" b="1" dirty="0">
              <a:latin typeface="Arial" panose="020B0604020202020204" pitchFamily="34" charset="0"/>
              <a:cs typeface="Arial" panose="020B0604020202020204" pitchFamily="34" charset="0"/>
            </a:endParaRPr>
          </a:p>
        </p:txBody>
      </p:sp>
      <p:sp>
        <p:nvSpPr>
          <p:cNvPr id="5" name="Прямоугольник 4"/>
          <p:cNvSpPr/>
          <p:nvPr/>
        </p:nvSpPr>
        <p:spPr>
          <a:xfrm>
            <a:off x="211675" y="1030288"/>
            <a:ext cx="11654367" cy="5740400"/>
          </a:xfrm>
          <a:prstGeom prst="rect">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87396" name="Содержимое 2"/>
          <p:cNvSpPr txBox="1">
            <a:spLocks noChangeArrowheads="1"/>
          </p:cNvSpPr>
          <p:nvPr/>
        </p:nvSpPr>
        <p:spPr bwMode="auto">
          <a:xfrm>
            <a:off x="143933" y="1169988"/>
            <a:ext cx="11770784" cy="5688012"/>
          </a:xfrm>
          <a:prstGeom prst="rect">
            <a:avLst/>
          </a:prstGeom>
          <a:solidFill>
            <a:schemeClr val="accent5">
              <a:lumMod val="20000"/>
              <a:lumOff val="80000"/>
            </a:schemeClr>
          </a:solidFill>
          <a:ln w="28575">
            <a:solidFill>
              <a:schemeClr val="accent3">
                <a:lumMod val="60000"/>
                <a:lumOff val="40000"/>
              </a:schemeClr>
            </a:solidFill>
            <a:miter lim="800000"/>
            <a:headEnd/>
            <a:tailEnd/>
          </a:ln>
        </p:spPr>
        <p:txBody>
          <a:bodyPr lIns="68577" tIns="34289" rIns="68577" bIns="34289"/>
          <a:lstStyle/>
          <a:p>
            <a:pPr marL="225425" indent="-225425" defTabSz="911225">
              <a:lnSpc>
                <a:spcPct val="90000"/>
              </a:lnSpc>
              <a:spcBef>
                <a:spcPts val="1000"/>
              </a:spcBef>
              <a:buFont typeface="Arial" pitchFamily="34" charset="0"/>
              <a:buChar char="•"/>
              <a:defRPr/>
            </a:pPr>
            <a:r>
              <a:rPr lang="en-US" altLang="ru-RU" sz="2000" b="1" dirty="0">
                <a:solidFill>
                  <a:srgbClr val="C00000"/>
                </a:solidFill>
                <a:cs typeface="Arial" pitchFamily="34" charset="0"/>
              </a:rPr>
              <a:t> NICA-II </a:t>
            </a:r>
            <a:r>
              <a:rPr lang="en-US" altLang="ru-RU" sz="2000" b="1" dirty="0">
                <a:solidFill>
                  <a:prstClr val="black"/>
                </a:solidFill>
                <a:cs typeface="Arial" pitchFamily="34" charset="0"/>
              </a:rPr>
              <a:t>( SPD, MPD-Upgrade, NICA-HL, Innovation Centre  )</a:t>
            </a:r>
          </a:p>
          <a:p>
            <a:pPr marL="225425" indent="-225425" defTabSz="911225">
              <a:lnSpc>
                <a:spcPct val="90000"/>
              </a:lnSpc>
              <a:spcBef>
                <a:spcPts val="1000"/>
              </a:spcBef>
              <a:buFont typeface="Arial" pitchFamily="34" charset="0"/>
              <a:buChar char="•"/>
              <a:defRPr/>
            </a:pPr>
            <a:r>
              <a:rPr lang="en-US" altLang="ru-RU" sz="2000" b="1" dirty="0">
                <a:solidFill>
                  <a:srgbClr val="C00000"/>
                </a:solidFill>
                <a:cs typeface="Arial" pitchFamily="34" charset="0"/>
              </a:rPr>
              <a:t> DRIBS-III</a:t>
            </a:r>
            <a:r>
              <a:rPr lang="en-US" altLang="ru-RU" sz="2000" b="1" dirty="0">
                <a:solidFill>
                  <a:prstClr val="black"/>
                </a:solidFill>
                <a:cs typeface="Arial" pitchFamily="34" charset="0"/>
              </a:rPr>
              <a:t> (Dubna Radioactive Beam Complex </a:t>
            </a:r>
            <a:r>
              <a:rPr lang="en-US" altLang="ru-RU" sz="2000" b="1" dirty="0" smtClean="0">
                <a:solidFill>
                  <a:prstClr val="black"/>
                </a:solidFill>
                <a:cs typeface="Arial" pitchFamily="34" charset="0"/>
              </a:rPr>
              <a:t>for Super-Heavy </a:t>
            </a:r>
            <a:r>
              <a:rPr lang="en-US" altLang="ru-RU" sz="2000" b="1" dirty="0">
                <a:solidFill>
                  <a:prstClr val="black"/>
                </a:solidFill>
                <a:cs typeface="Arial" pitchFamily="34" charset="0"/>
              </a:rPr>
              <a:t>Elements and Exotic Nuclei </a:t>
            </a:r>
            <a:r>
              <a:rPr lang="en-US" altLang="ru-RU" sz="2000" b="1" dirty="0" smtClean="0">
                <a:solidFill>
                  <a:prstClr val="black"/>
                </a:solidFill>
                <a:cs typeface="Arial" pitchFamily="34" charset="0"/>
              </a:rPr>
              <a:t>studies)</a:t>
            </a:r>
          </a:p>
          <a:p>
            <a:pPr defTabSz="911225">
              <a:lnSpc>
                <a:spcPct val="90000"/>
              </a:lnSpc>
              <a:spcBef>
                <a:spcPts val="1000"/>
              </a:spcBef>
              <a:defRPr/>
            </a:pPr>
            <a:r>
              <a:rPr lang="en-US" altLang="ru-RU" sz="2000" b="1" dirty="0">
                <a:solidFill>
                  <a:prstClr val="black"/>
                </a:solidFill>
                <a:cs typeface="Arial" pitchFamily="34" charset="0"/>
              </a:rPr>
              <a:t> </a:t>
            </a:r>
            <a:r>
              <a:rPr lang="en-US" altLang="ru-RU" sz="2000" b="1" dirty="0" smtClean="0">
                <a:solidFill>
                  <a:prstClr val="black"/>
                </a:solidFill>
                <a:cs typeface="Arial" pitchFamily="34" charset="0"/>
              </a:rPr>
              <a:t>     </a:t>
            </a:r>
            <a:r>
              <a:rPr lang="en-US" altLang="ru-RU" sz="2000" b="1" dirty="0">
                <a:solidFill>
                  <a:prstClr val="black"/>
                </a:solidFill>
                <a:cs typeface="Arial" pitchFamily="34" charset="0"/>
              </a:rPr>
              <a:t>and </a:t>
            </a:r>
            <a:r>
              <a:rPr lang="en-US" altLang="ru-RU" sz="2000" b="1" dirty="0" smtClean="0">
                <a:solidFill>
                  <a:srgbClr val="C00000"/>
                </a:solidFill>
                <a:cs typeface="Arial" pitchFamily="34" charset="0"/>
              </a:rPr>
              <a:t>SHE Factory  </a:t>
            </a:r>
            <a:r>
              <a:rPr lang="en-US" altLang="ru-RU" sz="2000" b="1" dirty="0">
                <a:solidFill>
                  <a:prstClr val="black"/>
                </a:solidFill>
                <a:cs typeface="Arial" pitchFamily="34" charset="0"/>
              </a:rPr>
              <a:t>upgrade</a:t>
            </a:r>
          </a:p>
          <a:p>
            <a:pPr marL="225425" indent="-225425" defTabSz="911225">
              <a:lnSpc>
                <a:spcPct val="90000"/>
              </a:lnSpc>
              <a:spcBef>
                <a:spcPts val="1000"/>
              </a:spcBef>
              <a:buFont typeface="Arial" pitchFamily="34" charset="0"/>
              <a:buChar char="•"/>
              <a:defRPr/>
            </a:pPr>
            <a:r>
              <a:rPr lang="en-US" altLang="ru-RU" sz="2000" b="1" dirty="0">
                <a:solidFill>
                  <a:srgbClr val="C00000"/>
                </a:solidFill>
                <a:cs typeface="Arial" pitchFamily="34" charset="0"/>
              </a:rPr>
              <a:t> SC HI LINAC-100  </a:t>
            </a:r>
            <a:r>
              <a:rPr lang="en-US" altLang="ru-RU" sz="2000" b="1" dirty="0">
                <a:solidFill>
                  <a:prstClr val="black"/>
                </a:solidFill>
                <a:cs typeface="Arial" pitchFamily="34" charset="0"/>
              </a:rPr>
              <a:t>and DERICA Project  (Dubna Electron </a:t>
            </a:r>
            <a:r>
              <a:rPr lang="en-US" altLang="ru-RU" sz="2000" b="1" dirty="0" smtClean="0">
                <a:solidFill>
                  <a:prstClr val="black"/>
                </a:solidFill>
                <a:cs typeface="Arial" pitchFamily="34" charset="0"/>
              </a:rPr>
              <a:t>Rare Isotope </a:t>
            </a:r>
            <a:r>
              <a:rPr lang="en-US" altLang="ru-RU" sz="2000" b="1" dirty="0">
                <a:solidFill>
                  <a:prstClr val="black"/>
                </a:solidFill>
                <a:cs typeface="Arial" pitchFamily="34" charset="0"/>
              </a:rPr>
              <a:t>Collider </a:t>
            </a:r>
            <a:r>
              <a:rPr lang="en-US" altLang="ru-RU" sz="2000" b="1" dirty="0" err="1">
                <a:solidFill>
                  <a:prstClr val="black"/>
                </a:solidFill>
                <a:cs typeface="Arial" pitchFamily="34" charset="0"/>
              </a:rPr>
              <a:t>fAcility</a:t>
            </a:r>
            <a:r>
              <a:rPr lang="en-US" altLang="ru-RU" sz="2000" b="1" dirty="0">
                <a:solidFill>
                  <a:prstClr val="black"/>
                </a:solidFill>
                <a:cs typeface="Arial" pitchFamily="34" charset="0"/>
              </a:rPr>
              <a:t>)</a:t>
            </a:r>
          </a:p>
          <a:p>
            <a:pPr marL="225425" indent="-225425" defTabSz="911225">
              <a:lnSpc>
                <a:spcPct val="90000"/>
              </a:lnSpc>
              <a:spcBef>
                <a:spcPts val="1000"/>
              </a:spcBef>
              <a:defRPr/>
            </a:pPr>
            <a:r>
              <a:rPr lang="en-US" altLang="ru-RU" sz="1600" b="1" dirty="0">
                <a:solidFill>
                  <a:prstClr val="black"/>
                </a:solidFill>
                <a:cs typeface="Arial" pitchFamily="34" charset="0"/>
                <a:sym typeface="Wingdings"/>
              </a:rPr>
              <a:t></a:t>
            </a:r>
            <a:r>
              <a:rPr lang="en-US" altLang="ru-RU" sz="2000" b="1" dirty="0">
                <a:solidFill>
                  <a:prstClr val="black"/>
                </a:solidFill>
                <a:cs typeface="Arial" pitchFamily="34" charset="0"/>
              </a:rPr>
              <a:t>   Physics with the ultra cold neutrons at </a:t>
            </a:r>
            <a:r>
              <a:rPr lang="en-US" altLang="ru-RU" sz="2000" b="1" dirty="0">
                <a:solidFill>
                  <a:srgbClr val="C00000"/>
                </a:solidFill>
                <a:cs typeface="Arial" pitchFamily="34" charset="0"/>
              </a:rPr>
              <a:t>IBR-2M</a:t>
            </a:r>
          </a:p>
          <a:p>
            <a:pPr marL="225425" indent="-225425" defTabSz="911225">
              <a:lnSpc>
                <a:spcPct val="90000"/>
              </a:lnSpc>
              <a:spcBef>
                <a:spcPts val="1000"/>
              </a:spcBef>
              <a:buFont typeface="Arial" pitchFamily="34" charset="0"/>
              <a:buChar char="•"/>
              <a:defRPr/>
            </a:pPr>
            <a:r>
              <a:rPr lang="en-US" altLang="ru-RU" sz="2000" b="1" dirty="0">
                <a:solidFill>
                  <a:prstClr val="black"/>
                </a:solidFill>
                <a:cs typeface="Arial" pitchFamily="34" charset="0"/>
              </a:rPr>
              <a:t> Dubna </a:t>
            </a:r>
            <a:r>
              <a:rPr lang="en-US" altLang="ru-RU" sz="2000" b="1" dirty="0">
                <a:solidFill>
                  <a:srgbClr val="C00000"/>
                </a:solidFill>
                <a:cs typeface="Arial" pitchFamily="34" charset="0"/>
              </a:rPr>
              <a:t>PNS-IV</a:t>
            </a:r>
            <a:r>
              <a:rPr lang="en-US" altLang="ru-RU" sz="2000" b="1" dirty="0">
                <a:solidFill>
                  <a:prstClr val="black"/>
                </a:solidFill>
                <a:cs typeface="Arial" pitchFamily="34" charset="0"/>
              </a:rPr>
              <a:t>:  Super booster  </a:t>
            </a:r>
            <a:r>
              <a:rPr lang="en-US" altLang="ru-RU" sz="2000" b="1" dirty="0">
                <a:solidFill>
                  <a:srgbClr val="C00000"/>
                </a:solidFill>
                <a:cs typeface="Arial" pitchFamily="34" charset="0"/>
              </a:rPr>
              <a:t>“NEPTUN” </a:t>
            </a:r>
            <a:r>
              <a:rPr lang="en-US" altLang="ru-RU" sz="2000" b="1" dirty="0">
                <a:solidFill>
                  <a:prstClr val="black"/>
                </a:solidFill>
                <a:cs typeface="Arial" pitchFamily="34" charset="0"/>
              </a:rPr>
              <a:t>(Pulsed  </a:t>
            </a:r>
            <a:r>
              <a:rPr lang="en-US" altLang="ru-RU" sz="2000" b="1" dirty="0">
                <a:solidFill>
                  <a:srgbClr val="C00000"/>
                </a:solidFill>
                <a:cs typeface="Arial" pitchFamily="34" charset="0"/>
              </a:rPr>
              <a:t>Np-237</a:t>
            </a:r>
            <a:r>
              <a:rPr lang="en-US" altLang="ru-RU" sz="2000" b="1" dirty="0">
                <a:solidFill>
                  <a:prstClr val="black"/>
                </a:solidFill>
                <a:cs typeface="Arial" pitchFamily="34" charset="0"/>
              </a:rPr>
              <a:t> Neutron Reactor)</a:t>
            </a:r>
          </a:p>
          <a:p>
            <a:pPr marL="225425" indent="-225425" defTabSz="911225">
              <a:lnSpc>
                <a:spcPct val="90000"/>
              </a:lnSpc>
              <a:spcBef>
                <a:spcPts val="1000"/>
              </a:spcBef>
              <a:buFont typeface="Arial" pitchFamily="34" charset="0"/>
              <a:buChar char="•"/>
              <a:defRPr/>
            </a:pPr>
            <a:r>
              <a:rPr lang="en-US" altLang="ru-RU" sz="2000" b="1" dirty="0">
                <a:solidFill>
                  <a:srgbClr val="C00000"/>
                </a:solidFill>
                <a:cs typeface="Arial" pitchFamily="34" charset="0"/>
              </a:rPr>
              <a:t>Baikal–GVD</a:t>
            </a:r>
            <a:r>
              <a:rPr lang="en-US" altLang="ru-RU" sz="2000" b="1" dirty="0">
                <a:solidFill>
                  <a:prstClr val="black"/>
                </a:solidFill>
                <a:cs typeface="Arial" pitchFamily="34" charset="0"/>
              </a:rPr>
              <a:t>  Deep Underwater Neutrino Telescope Upgrade (above 1 km</a:t>
            </a:r>
            <a:r>
              <a:rPr lang="en-US" altLang="ru-RU" sz="2000" b="1" baseline="30000" dirty="0">
                <a:solidFill>
                  <a:prstClr val="black"/>
                </a:solidFill>
                <a:cs typeface="Arial" pitchFamily="34" charset="0"/>
              </a:rPr>
              <a:t>3)</a:t>
            </a:r>
            <a:endParaRPr lang="en-US" altLang="ru-RU" sz="2000" b="1" dirty="0">
              <a:solidFill>
                <a:prstClr val="black"/>
              </a:solidFill>
              <a:cs typeface="Arial" pitchFamily="34" charset="0"/>
            </a:endParaRPr>
          </a:p>
          <a:p>
            <a:pPr marL="225425" indent="-225425" defTabSz="911225">
              <a:lnSpc>
                <a:spcPct val="90000"/>
              </a:lnSpc>
              <a:spcBef>
                <a:spcPts val="1000"/>
              </a:spcBef>
              <a:buFont typeface="Arial" pitchFamily="34" charset="0"/>
              <a:buChar char="•"/>
              <a:defRPr/>
            </a:pPr>
            <a:r>
              <a:rPr lang="en-US" altLang="ru-RU" sz="2000" b="1" dirty="0">
                <a:solidFill>
                  <a:srgbClr val="C00000"/>
                </a:solidFill>
                <a:cs typeface="Arial" pitchFamily="34" charset="0"/>
              </a:rPr>
              <a:t>BIG DATA </a:t>
            </a:r>
            <a:r>
              <a:rPr lang="en-US" altLang="ru-RU" sz="2000" b="1" dirty="0">
                <a:solidFill>
                  <a:prstClr val="black"/>
                </a:solidFill>
                <a:cs typeface="Arial" pitchFamily="34" charset="0"/>
              </a:rPr>
              <a:t>@ </a:t>
            </a:r>
            <a:r>
              <a:rPr lang="en-US" altLang="ru-RU" sz="2000" b="1" dirty="0">
                <a:solidFill>
                  <a:srgbClr val="C00000"/>
                </a:solidFill>
                <a:cs typeface="Arial" pitchFamily="34" charset="0"/>
              </a:rPr>
              <a:t>IT Technologies Center</a:t>
            </a:r>
            <a:r>
              <a:rPr lang="en-US" altLang="ru-RU" sz="2000" b="1" dirty="0">
                <a:solidFill>
                  <a:prstClr val="black"/>
                </a:solidFill>
                <a:cs typeface="Arial" pitchFamily="34" charset="0"/>
              </a:rPr>
              <a:t>, Supercomputer </a:t>
            </a:r>
            <a:r>
              <a:rPr lang="en-US" altLang="ru-RU" sz="2000" b="1" dirty="0">
                <a:solidFill>
                  <a:srgbClr val="C00000"/>
                </a:solidFill>
                <a:cs typeface="Arial" pitchFamily="34" charset="0"/>
              </a:rPr>
              <a:t>“GOVORUN” </a:t>
            </a:r>
            <a:r>
              <a:rPr lang="en-US" altLang="ru-RU" sz="2000" b="1" dirty="0">
                <a:solidFill>
                  <a:prstClr val="black"/>
                </a:solidFill>
                <a:cs typeface="Arial" pitchFamily="34" charset="0"/>
              </a:rPr>
              <a:t>Upgrade</a:t>
            </a:r>
          </a:p>
          <a:p>
            <a:pPr marL="225425" indent="-225425" defTabSz="911225">
              <a:lnSpc>
                <a:spcPct val="90000"/>
              </a:lnSpc>
              <a:spcBef>
                <a:spcPts val="1000"/>
              </a:spcBef>
              <a:buFont typeface="Arial" pitchFamily="34" charset="0"/>
              <a:buChar char="•"/>
              <a:defRPr/>
            </a:pPr>
            <a:r>
              <a:rPr lang="en-US" altLang="ru-RU" sz="2000" b="1" dirty="0" err="1">
                <a:solidFill>
                  <a:srgbClr val="C00000"/>
                </a:solidFill>
                <a:cs typeface="Arial" pitchFamily="34" charset="0"/>
              </a:rPr>
              <a:t>Hadron</a:t>
            </a:r>
            <a:r>
              <a:rPr lang="en-US" altLang="ru-RU" sz="2000" b="1" dirty="0">
                <a:solidFill>
                  <a:srgbClr val="C00000"/>
                </a:solidFill>
                <a:cs typeface="Arial" pitchFamily="34" charset="0"/>
              </a:rPr>
              <a:t> Therapy </a:t>
            </a:r>
            <a:r>
              <a:rPr lang="en-US" altLang="ru-RU" sz="2000" b="1" dirty="0">
                <a:solidFill>
                  <a:prstClr val="black"/>
                </a:solidFill>
                <a:cs typeface="Arial" pitchFamily="34" charset="0"/>
              </a:rPr>
              <a:t>research complex, Radiobiology Center, </a:t>
            </a:r>
            <a:endParaRPr lang="en-US" altLang="ru-RU" sz="2400" b="1" dirty="0">
              <a:solidFill>
                <a:prstClr val="black"/>
              </a:solidFill>
              <a:cs typeface="Arial" pitchFamily="34" charset="0"/>
            </a:endParaRPr>
          </a:p>
          <a:p>
            <a:pPr marL="225425" indent="-225425" defTabSz="911225">
              <a:lnSpc>
                <a:spcPct val="90000"/>
              </a:lnSpc>
              <a:spcBef>
                <a:spcPts val="1000"/>
              </a:spcBef>
              <a:buFont typeface="Arial" pitchFamily="34" charset="0"/>
              <a:buChar char="•"/>
              <a:defRPr/>
            </a:pPr>
            <a:r>
              <a:rPr lang="en-US" altLang="ru-RU" sz="2000" b="1" dirty="0">
                <a:solidFill>
                  <a:prstClr val="black"/>
                </a:solidFill>
                <a:cs typeface="Arial" pitchFamily="34" charset="0"/>
              </a:rPr>
              <a:t>Participation in the World Global Projects ( </a:t>
            </a:r>
            <a:r>
              <a:rPr lang="en-US" altLang="ru-RU" sz="2000" b="1" dirty="0">
                <a:solidFill>
                  <a:srgbClr val="C00000"/>
                </a:solidFill>
                <a:cs typeface="Arial" pitchFamily="34" charset="0"/>
              </a:rPr>
              <a:t>HL-LHC, ILC, </a:t>
            </a:r>
            <a:r>
              <a:rPr lang="en-US" altLang="ru-RU" sz="2000" b="1" dirty="0" err="1">
                <a:solidFill>
                  <a:srgbClr val="C00000"/>
                </a:solidFill>
                <a:cs typeface="Arial" pitchFamily="34" charset="0"/>
              </a:rPr>
              <a:t>ClIC</a:t>
            </a:r>
            <a:r>
              <a:rPr lang="en-US" altLang="ru-RU" sz="2000" b="1" dirty="0">
                <a:solidFill>
                  <a:srgbClr val="C00000"/>
                </a:solidFill>
                <a:cs typeface="Arial" pitchFamily="34" charset="0"/>
              </a:rPr>
              <a:t>, FCC, etc </a:t>
            </a:r>
            <a:r>
              <a:rPr lang="en-US" altLang="ru-RU" sz="2000" b="1" dirty="0">
                <a:solidFill>
                  <a:prstClr val="black"/>
                </a:solidFill>
                <a:cs typeface="Arial" pitchFamily="34" charset="0"/>
              </a:rPr>
              <a:t> )</a:t>
            </a:r>
          </a:p>
          <a:p>
            <a:pPr marL="225425" indent="-225425" defTabSz="911225">
              <a:lnSpc>
                <a:spcPct val="90000"/>
              </a:lnSpc>
              <a:spcBef>
                <a:spcPts val="1000"/>
              </a:spcBef>
              <a:buFont typeface="Arial" pitchFamily="34" charset="0"/>
              <a:buChar char="•"/>
              <a:defRPr/>
            </a:pPr>
            <a:r>
              <a:rPr lang="en-US" altLang="ru-RU" sz="2000" b="1" dirty="0">
                <a:solidFill>
                  <a:prstClr val="black"/>
                </a:solidFill>
                <a:cs typeface="Arial" pitchFamily="34" charset="0"/>
              </a:rPr>
              <a:t>Deep Underground  Law background Neutrino  and </a:t>
            </a:r>
            <a:r>
              <a:rPr lang="en-US" altLang="ru-RU" sz="2000" b="1" dirty="0" err="1">
                <a:solidFill>
                  <a:prstClr val="black"/>
                </a:solidFill>
                <a:cs typeface="Arial" pitchFamily="34" charset="0"/>
              </a:rPr>
              <a:t>Astroparticle</a:t>
            </a:r>
            <a:r>
              <a:rPr lang="en-US" altLang="ru-RU" sz="2000" b="1" dirty="0">
                <a:solidFill>
                  <a:prstClr val="black"/>
                </a:solidFill>
                <a:cs typeface="Arial" pitchFamily="34" charset="0"/>
              </a:rPr>
              <a:t> Physics   (</a:t>
            </a:r>
            <a:r>
              <a:rPr lang="en-US" altLang="ru-RU" sz="2000" b="1" dirty="0">
                <a:solidFill>
                  <a:srgbClr val="C00000"/>
                </a:solidFill>
                <a:cs typeface="Arial" pitchFamily="34" charset="0"/>
              </a:rPr>
              <a:t>JUNO, Neutrino Platform, T2K, BNO, etc </a:t>
            </a:r>
            <a:r>
              <a:rPr lang="en-US" altLang="ru-RU" sz="2000" b="1" dirty="0">
                <a:solidFill>
                  <a:prstClr val="black"/>
                </a:solidFill>
                <a:cs typeface="Arial" pitchFamily="34" charset="0"/>
              </a:rPr>
              <a:t>)</a:t>
            </a:r>
          </a:p>
          <a:p>
            <a:pPr marL="225425" indent="-225425" defTabSz="911225">
              <a:lnSpc>
                <a:spcPct val="90000"/>
              </a:lnSpc>
              <a:spcBef>
                <a:spcPts val="1000"/>
              </a:spcBef>
              <a:buFont typeface="Arial" pitchFamily="34" charset="0"/>
              <a:buChar char="•"/>
              <a:defRPr/>
            </a:pPr>
            <a:r>
              <a:rPr lang="en-US" altLang="ru-RU" sz="2000" b="1" dirty="0">
                <a:solidFill>
                  <a:prstClr val="black"/>
                </a:solidFill>
                <a:cs typeface="Arial" pitchFamily="34" charset="0"/>
              </a:rPr>
              <a:t>Other</a:t>
            </a:r>
          </a:p>
        </p:txBody>
      </p:sp>
    </p:spTree>
    <p:extLst>
      <p:ext uri="{BB962C8B-B14F-4D97-AF65-F5344CB8AC3E}">
        <p14:creationId xmlns:p14="http://schemas.microsoft.com/office/powerpoint/2010/main" val="322441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5D58E8F-530A-CE40-8AF3-701109BC787D}"/>
              </a:ext>
            </a:extLst>
          </p:cNvPr>
          <p:cNvSpPr>
            <a:spLocks noGrp="1"/>
          </p:cNvSpPr>
          <p:nvPr>
            <p:ph type="title"/>
          </p:nvPr>
        </p:nvSpPr>
        <p:spPr>
          <a:xfrm>
            <a:off x="609599" y="218478"/>
            <a:ext cx="10972800" cy="546227"/>
          </a:xfrm>
        </p:spPr>
        <p:txBody>
          <a:bodyPr>
            <a:normAutofit fontScale="90000"/>
          </a:bodyPr>
          <a:lstStyle/>
          <a:p>
            <a:r>
              <a:rPr lang="en-US" altLang="ja-JP" sz="3600" b="1" dirty="0">
                <a:latin typeface="Helvetica" pitchFamily="2" charset="0"/>
              </a:rPr>
              <a:t>Timelines for major projects of JINR</a:t>
            </a:r>
            <a:endParaRPr kumimoji="1" lang="ja-JP" altLang="en-US" sz="3600" b="1" dirty="0">
              <a:latin typeface="Helvetica" pitchFamily="2" charset="0"/>
            </a:endParaRPr>
          </a:p>
        </p:txBody>
      </p:sp>
      <p:graphicFrame>
        <p:nvGraphicFramePr>
          <p:cNvPr id="6" name="コンテンツ プレースホルダー 5">
            <a:extLst>
              <a:ext uri="{FF2B5EF4-FFF2-40B4-BE49-F238E27FC236}">
                <a16:creationId xmlns:a16="http://schemas.microsoft.com/office/drawing/2014/main" xmlns="" id="{44DBD454-AEDC-ED40-844D-2203DD4C316E}"/>
              </a:ext>
            </a:extLst>
          </p:cNvPr>
          <p:cNvGraphicFramePr>
            <a:graphicFrameLocks noGrp="1"/>
          </p:cNvGraphicFramePr>
          <p:nvPr>
            <p:ph idx="1"/>
            <p:extLst>
              <p:ext uri="{D42A27DB-BD31-4B8C-83A1-F6EECF244321}">
                <p14:modId xmlns:p14="http://schemas.microsoft.com/office/powerpoint/2010/main" val="3369974904"/>
              </p:ext>
            </p:extLst>
          </p:nvPr>
        </p:nvGraphicFramePr>
        <p:xfrm>
          <a:off x="64598" y="1052737"/>
          <a:ext cx="12212135" cy="5845818"/>
        </p:xfrm>
        <a:graphic>
          <a:graphicData uri="http://schemas.openxmlformats.org/drawingml/2006/table">
            <a:tbl>
              <a:tblPr firstRow="1">
                <a:tableStyleId>{5C22544A-7EE6-4342-B048-85BDC9FD1C3A}</a:tableStyleId>
              </a:tblPr>
              <a:tblGrid>
                <a:gridCol w="1578761">
                  <a:extLst>
                    <a:ext uri="{9D8B030D-6E8A-4147-A177-3AD203B41FA5}">
                      <a16:colId xmlns:a16="http://schemas.microsoft.com/office/drawing/2014/main" xmlns="" val="2183073539"/>
                    </a:ext>
                  </a:extLst>
                </a:gridCol>
                <a:gridCol w="1424839">
                  <a:extLst>
                    <a:ext uri="{9D8B030D-6E8A-4147-A177-3AD203B41FA5}">
                      <a16:colId xmlns:a16="http://schemas.microsoft.com/office/drawing/2014/main" xmlns="" val="3946105079"/>
                    </a:ext>
                  </a:extLst>
                </a:gridCol>
                <a:gridCol w="616833">
                  <a:extLst>
                    <a:ext uri="{9D8B030D-6E8A-4147-A177-3AD203B41FA5}">
                      <a16:colId xmlns:a16="http://schemas.microsoft.com/office/drawing/2014/main" xmlns="" val="1813617358"/>
                    </a:ext>
                  </a:extLst>
                </a:gridCol>
                <a:gridCol w="1101052">
                  <a:extLst>
                    <a:ext uri="{9D8B030D-6E8A-4147-A177-3AD203B41FA5}">
                      <a16:colId xmlns:a16="http://schemas.microsoft.com/office/drawing/2014/main" xmlns="" val="1790351134"/>
                    </a:ext>
                  </a:extLst>
                </a:gridCol>
                <a:gridCol w="141431">
                  <a:extLst>
                    <a:ext uri="{9D8B030D-6E8A-4147-A177-3AD203B41FA5}">
                      <a16:colId xmlns:a16="http://schemas.microsoft.com/office/drawing/2014/main" xmlns="" val="3821005061"/>
                    </a:ext>
                  </a:extLst>
                </a:gridCol>
                <a:gridCol w="784444">
                  <a:extLst>
                    <a:ext uri="{9D8B030D-6E8A-4147-A177-3AD203B41FA5}">
                      <a16:colId xmlns:a16="http://schemas.microsoft.com/office/drawing/2014/main" xmlns="" val="3288128908"/>
                    </a:ext>
                  </a:extLst>
                </a:gridCol>
                <a:gridCol w="707355"/>
                <a:gridCol w="444773">
                  <a:extLst>
                    <a:ext uri="{9D8B030D-6E8A-4147-A177-3AD203B41FA5}">
                      <a16:colId xmlns:a16="http://schemas.microsoft.com/office/drawing/2014/main" xmlns="" val="1375098152"/>
                    </a:ext>
                  </a:extLst>
                </a:gridCol>
                <a:gridCol w="768085">
                  <a:extLst>
                    <a:ext uri="{9D8B030D-6E8A-4147-A177-3AD203B41FA5}">
                      <a16:colId xmlns:a16="http://schemas.microsoft.com/office/drawing/2014/main" xmlns="" val="3494506013"/>
                    </a:ext>
                  </a:extLst>
                </a:gridCol>
                <a:gridCol w="217037"/>
                <a:gridCol w="647059">
                  <a:extLst>
                    <a:ext uri="{9D8B030D-6E8A-4147-A177-3AD203B41FA5}">
                      <a16:colId xmlns:a16="http://schemas.microsoft.com/office/drawing/2014/main" xmlns="" val="3337433433"/>
                    </a:ext>
                  </a:extLst>
                </a:gridCol>
                <a:gridCol w="797984"/>
                <a:gridCol w="268996">
                  <a:extLst>
                    <a:ext uri="{9D8B030D-6E8A-4147-A177-3AD203B41FA5}">
                      <a16:colId xmlns:a16="http://schemas.microsoft.com/office/drawing/2014/main" xmlns="" val="1152114191"/>
                    </a:ext>
                  </a:extLst>
                </a:gridCol>
                <a:gridCol w="429216">
                  <a:extLst>
                    <a:ext uri="{9D8B030D-6E8A-4147-A177-3AD203B41FA5}">
                      <a16:colId xmlns:a16="http://schemas.microsoft.com/office/drawing/2014/main" xmlns="" val="1269600352"/>
                    </a:ext>
                  </a:extLst>
                </a:gridCol>
                <a:gridCol w="171445">
                  <a:extLst>
                    <a:ext uri="{9D8B030D-6E8A-4147-A177-3AD203B41FA5}">
                      <a16:colId xmlns:a16="http://schemas.microsoft.com/office/drawing/2014/main" xmlns="" val="2899597504"/>
                    </a:ext>
                  </a:extLst>
                </a:gridCol>
                <a:gridCol w="726046"/>
                <a:gridCol w="294612">
                  <a:extLst>
                    <a:ext uri="{9D8B030D-6E8A-4147-A177-3AD203B41FA5}">
                      <a16:colId xmlns:a16="http://schemas.microsoft.com/office/drawing/2014/main" xmlns="" val="2195375051"/>
                    </a:ext>
                  </a:extLst>
                </a:gridCol>
                <a:gridCol w="1092167"/>
              </a:tblGrid>
              <a:tr h="468583">
                <a:tc>
                  <a:txBody>
                    <a:bodyPr/>
                    <a:lstStyle/>
                    <a:p>
                      <a:pPr algn="ctr"/>
                      <a:r>
                        <a:rPr kumimoji="1" lang="en-US" altLang="ja-JP" sz="2000" dirty="0">
                          <a:latin typeface="Times New Roman" panose="02020603050405020304" pitchFamily="18" charset="0"/>
                          <a:cs typeface="Times New Roman" panose="02020603050405020304" pitchFamily="18" charset="0"/>
                        </a:rPr>
                        <a:t>Timeline</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a:txBody>
                    <a:bodyPr/>
                    <a:lstStyle/>
                    <a:p>
                      <a:pPr algn="r"/>
                      <a:r>
                        <a:rPr kumimoji="1" lang="en-US" altLang="ja-JP" sz="2000" dirty="0">
                          <a:latin typeface="Times New Roman" panose="02020603050405020304" pitchFamily="18" charset="0"/>
                          <a:cs typeface="Times New Roman" panose="02020603050405020304" pitchFamily="18" charset="0"/>
                        </a:rPr>
                        <a:t>2020</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2023</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2026</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2029</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 2032</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4">
                  <a:txBody>
                    <a:bodyPr/>
                    <a:lstStyle/>
                    <a:p>
                      <a:pPr algn="r"/>
                      <a:r>
                        <a:rPr kumimoji="1" lang="en-US" altLang="ja-JP" sz="2000" dirty="0">
                          <a:latin typeface="Times New Roman" panose="02020603050405020304" pitchFamily="18" charset="0"/>
                          <a:cs typeface="Times New Roman" panose="02020603050405020304" pitchFamily="18" charset="0"/>
                        </a:rPr>
                        <a:t>~ 2035</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r"/>
                      <a:r>
                        <a:rPr kumimoji="1" lang="en-US" altLang="ja-JP" sz="2400" dirty="0">
                          <a:latin typeface="Times New Roman" panose="02020603050405020304" pitchFamily="18" charset="0"/>
                          <a:cs typeface="Times New Roman" panose="02020603050405020304" pitchFamily="18" charset="0"/>
                        </a:rPr>
                        <a:t>~</a:t>
                      </a:r>
                      <a:r>
                        <a:rPr kumimoji="1" lang="en-US" altLang="ja-JP" sz="2000" dirty="0">
                          <a:latin typeface="Times New Roman" panose="02020603050405020304" pitchFamily="18" charset="0"/>
                          <a:cs typeface="Times New Roman" panose="02020603050405020304" pitchFamily="18" charset="0"/>
                        </a:rPr>
                        <a:t>2038</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extLst>
                  <a:ext uri="{0D108BD9-81ED-4DB2-BD59-A6C34878D82A}">
                    <a16:rowId xmlns:a16="http://schemas.microsoft.com/office/drawing/2014/main" xmlns="" val="747097045"/>
                  </a:ext>
                </a:extLst>
              </a:tr>
              <a:tr h="718494">
                <a:tc gridSpan="18">
                  <a:txBody>
                    <a:bodyPr/>
                    <a:lstStyle/>
                    <a:p>
                      <a:endParaRPr kumimoji="1" lang="en-US" altLang="ja-JP" sz="2000" b="1" dirty="0">
                        <a:latin typeface="Times New Roman" panose="02020603050405020304" pitchFamily="18" charset="0"/>
                        <a:cs typeface="Times New Roman" panose="02020603050405020304" pitchFamily="18" charset="0"/>
                      </a:endParaRPr>
                    </a:p>
                    <a:p>
                      <a:r>
                        <a:rPr kumimoji="1" lang="en-US" altLang="ja-JP" sz="2000" b="1" dirty="0">
                          <a:latin typeface="Times New Roman" panose="02020603050405020304" pitchFamily="18" charset="0"/>
                          <a:cs typeface="Times New Roman" panose="02020603050405020304" pitchFamily="18" charset="0"/>
                        </a:rPr>
                        <a:t>Project</a:t>
                      </a:r>
                    </a:p>
                  </a:txBody>
                  <a:tcPr anchor="ctr">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tcPr>
                </a:tc>
                <a:tc hMerge="1">
                  <a:txBody>
                    <a:bodyPr/>
                    <a:lstStyle/>
                    <a:p>
                      <a:pPr algn="ctr"/>
                      <a:endParaRPr kumimoji="1" lang="ja-JP" altLang="en-US" sz="2400"/>
                    </a:p>
                  </a:txBody>
                  <a:tcPr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p>
                  </a:txBody>
                  <a:tcPr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extLst>
                  <a:ext uri="{0D108BD9-81ED-4DB2-BD59-A6C34878D82A}">
                    <a16:rowId xmlns:a16="http://schemas.microsoft.com/office/drawing/2014/main" xmlns="" val="4042456899"/>
                  </a:ext>
                </a:extLst>
              </a:tr>
              <a:tr h="636829">
                <a:tc>
                  <a:txBody>
                    <a:bodyPr/>
                    <a:lstStyle/>
                    <a:p>
                      <a:r>
                        <a:rPr kumimoji="1" lang="en-US" altLang="ja-JP" sz="1800" dirty="0">
                          <a:latin typeface="Times New Roman" panose="02020603050405020304" pitchFamily="18" charset="0"/>
                          <a:cs typeface="Times New Roman" panose="02020603050405020304" pitchFamily="18" charset="0"/>
                        </a:rPr>
                        <a:t>SHE-Factory</a:t>
                      </a:r>
                    </a:p>
                  </a:txBody>
                  <a:tcPr anchor="ctr"/>
                </a:tc>
                <a:tc gridSpan="14">
                  <a:txBody>
                    <a:bodyPr/>
                    <a:lstStyle/>
                    <a:p>
                      <a:pPr algn="ctr"/>
                      <a:r>
                        <a:rPr kumimoji="1" lang="en-US" altLang="ja-JP" sz="1600" b="1" dirty="0" smtClean="0">
                          <a:solidFill>
                            <a:schemeClr val="tx1"/>
                          </a:solidFill>
                          <a:latin typeface="Times New Roman" panose="02020603050405020304" pitchFamily="18" charset="0"/>
                          <a:cs typeface="Times New Roman" panose="02020603050405020304" pitchFamily="18" charset="0"/>
                        </a:rPr>
                        <a:t>Operation</a:t>
                      </a:r>
                      <a:r>
                        <a:rPr kumimoji="1" lang="en-US" altLang="ja-JP" sz="1600" b="1" baseline="0" dirty="0" smtClean="0">
                          <a:solidFill>
                            <a:schemeClr val="tx1"/>
                          </a:solidFill>
                          <a:latin typeface="Times New Roman" panose="02020603050405020304" pitchFamily="18" charset="0"/>
                          <a:cs typeface="Times New Roman" panose="02020603050405020304" pitchFamily="18" charset="0"/>
                        </a:rPr>
                        <a:t> and Development</a:t>
                      </a: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anchor="ctr">
                    <a:gradFill>
                      <a:gsLst>
                        <a:gs pos="0">
                          <a:schemeClr val="accent3">
                            <a:lumMod val="40000"/>
                            <a:lumOff val="60000"/>
                          </a:schemeClr>
                        </a:gs>
                        <a:gs pos="0">
                          <a:srgbClr val="00B050"/>
                        </a:gs>
                        <a:gs pos="74000">
                          <a:srgbClr val="FFFF00"/>
                        </a:gs>
                      </a:gsLst>
                      <a:lin ang="10800000" scaled="1"/>
                    </a:gradFill>
                  </a:tcPr>
                </a:tc>
                <a:tc hMerge="1">
                  <a:txBody>
                    <a:bodyPr/>
                    <a:lstStyle/>
                    <a:p>
                      <a:pPr algn="ctr"/>
                      <a:endParaRPr kumimoji="1" lang="ja-JP" altLang="en-US" sz="2400"/>
                    </a:p>
                  </a:txBody>
                  <a:tcPr anchor="ctr">
                    <a:solidFill>
                      <a:srgbClr val="FFFF00"/>
                    </a:solidFill>
                  </a:tcPr>
                </a:tc>
                <a:tc hMerge="1">
                  <a:txBody>
                    <a:bodyPr/>
                    <a:lstStyle/>
                    <a:p>
                      <a:pPr algn="ct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0">
                          <a:schemeClr val="accent3">
                            <a:lumMod val="40000"/>
                            <a:lumOff val="60000"/>
                          </a:schemeClr>
                        </a:gs>
                        <a:gs pos="0">
                          <a:schemeClr val="accent3">
                            <a:lumMod val="20000"/>
                            <a:lumOff val="80000"/>
                          </a:schemeClr>
                        </a:gs>
                        <a:gs pos="74000">
                          <a:srgbClr val="FFFF00"/>
                        </a:gs>
                      </a:gsLst>
                      <a:lin ang="10800000" scaled="1"/>
                    </a:gradFill>
                  </a:tcPr>
                </a:tc>
                <a:tc hMerge="1">
                  <a:txBody>
                    <a:bodyPr/>
                    <a:lstStyle/>
                    <a:p>
                      <a:endParaRPr lang="de-DE"/>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anchor="ctr">
                    <a:gradFill>
                      <a:gsLst>
                        <a:gs pos="97000">
                          <a:schemeClr val="accent3">
                            <a:lumMod val="40000"/>
                            <a:lumOff val="60000"/>
                          </a:schemeClr>
                        </a:gs>
                        <a:gs pos="1000">
                          <a:srgbClr val="00B050"/>
                        </a:gs>
                        <a:gs pos="92000">
                          <a:srgbClr val="00B050"/>
                        </a:gs>
                      </a:gsLst>
                      <a:lin ang="10800000" scaled="1"/>
                    </a:gradFill>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anchor="ctr">
                    <a:gradFill>
                      <a:gsLst>
                        <a:gs pos="97000">
                          <a:schemeClr val="accent3">
                            <a:lumMod val="40000"/>
                            <a:lumOff val="60000"/>
                          </a:schemeClr>
                        </a:gs>
                        <a:gs pos="1000">
                          <a:srgbClr val="00B050"/>
                        </a:gs>
                        <a:gs pos="92000">
                          <a:srgbClr val="00B050"/>
                        </a:gs>
                      </a:gsLst>
                      <a:lin ang="10800000" scaled="1"/>
                    </a:gradFill>
                  </a:tcPr>
                </a:tc>
                <a:tc hMerge="1">
                  <a:txBody>
                    <a:bodyPr/>
                    <a:lstStyle/>
                    <a:p>
                      <a:pPr algn="ctr"/>
                      <a:endParaRPr kumimoji="1" lang="ja-JP" altLang="en-US"/>
                    </a:p>
                  </a:txBody>
                  <a:tcPr/>
                </a:tc>
                <a:tc hMerge="1">
                  <a:txBody>
                    <a:bodyPr/>
                    <a:lstStyle/>
                    <a:p>
                      <a:endParaRPr lang="de-DE"/>
                    </a:p>
                  </a:txBody>
                  <a:tcPr/>
                </a:tc>
                <a:extLst>
                  <a:ext uri="{0D108BD9-81ED-4DB2-BD59-A6C34878D82A}">
                    <a16:rowId xmlns:a16="http://schemas.microsoft.com/office/drawing/2014/main" xmlns="" val="1638078304"/>
                  </a:ext>
                </a:extLst>
              </a:tr>
              <a:tr h="558621">
                <a:tc>
                  <a:txBody>
                    <a:bodyPr/>
                    <a:lstStyle/>
                    <a:p>
                      <a:r>
                        <a:rPr kumimoji="1" lang="en-US" altLang="ja-JP" sz="1600" dirty="0">
                          <a:latin typeface="Times New Roman" panose="02020603050405020304" pitchFamily="18" charset="0"/>
                          <a:cs typeface="Times New Roman" panose="02020603050405020304" pitchFamily="18" charset="0"/>
                        </a:rPr>
                        <a:t>DERICA</a:t>
                      </a:r>
                    </a:p>
                  </a:txBody>
                  <a:tcPr anchor="ctr"/>
                </a:tc>
                <a:tc gridSpan="2">
                  <a:txBody>
                    <a:bodyPr/>
                    <a:lstStyle/>
                    <a:p>
                      <a:pPr algn="ctr"/>
                      <a:r>
                        <a:rPr kumimoji="1" lang="de-DE" altLang="ja-JP" sz="1600" b="0" dirty="0">
                          <a:latin typeface="Times New Roman" panose="02020603050405020304" pitchFamily="18" charset="0"/>
                          <a:cs typeface="Times New Roman" panose="02020603050405020304" pitchFamily="18" charset="0"/>
                        </a:rPr>
                        <a:t>R&amp;D</a:t>
                      </a:r>
                      <a:endParaRPr kumimoji="1" lang="ja-JP" altLang="en-US" sz="1600" b="0">
                        <a:latin typeface="Times New Roman" panose="02020603050405020304" pitchFamily="18" charset="0"/>
                        <a:cs typeface="Times New Roman" panose="02020603050405020304" pitchFamily="18" charset="0"/>
                      </a:endParaRPr>
                    </a:p>
                  </a:txBody>
                  <a:tcPr anchor="ctr">
                    <a:gradFill>
                      <a:gsLst>
                        <a:gs pos="1000">
                          <a:schemeClr val="accent5">
                            <a:lumMod val="60000"/>
                            <a:lumOff val="40000"/>
                          </a:schemeClr>
                        </a:gs>
                        <a:gs pos="0">
                          <a:schemeClr val="accent3">
                            <a:lumMod val="20000"/>
                            <a:lumOff val="80000"/>
                          </a:schemeClr>
                        </a:gs>
                        <a:gs pos="0">
                          <a:schemeClr val="tx2">
                            <a:lumMod val="20000"/>
                            <a:lumOff val="80000"/>
                          </a:schemeClr>
                        </a:gs>
                      </a:gsLst>
                      <a:lin ang="10800000" scaled="1"/>
                    </a:gradFill>
                  </a:tcPr>
                </a:tc>
                <a:tc hMerge="1">
                  <a:txBody>
                    <a:bodyPr/>
                    <a:lstStyle/>
                    <a:p>
                      <a:pPr algn="ctr"/>
                      <a:endParaRPr kumimoji="1" lang="ja-JP" altLang="en-US" sz="2400"/>
                    </a:p>
                  </a:txBody>
                  <a:tcPr anchor="ctr">
                    <a:solidFill>
                      <a:srgbClr val="FFFF00"/>
                    </a:solidFill>
                  </a:tcPr>
                </a:tc>
                <a:tc gridSpan="3">
                  <a:txBody>
                    <a:bodyPr/>
                    <a:lstStyle/>
                    <a:p>
                      <a:pPr algn="ctr"/>
                      <a:r>
                        <a:rPr kumimoji="1" lang="de-DE" altLang="ja-JP" sz="1600" b="0" dirty="0">
                          <a:latin typeface="Times New Roman" panose="02020603050405020304" pitchFamily="18" charset="0"/>
                          <a:cs typeface="Times New Roman" panose="02020603050405020304" pitchFamily="18" charset="0"/>
                        </a:rPr>
                        <a:t>Design &amp; </a:t>
                      </a:r>
                      <a:r>
                        <a:rPr kumimoji="1" lang="de-DE" altLang="ja-JP" sz="1600" b="0" dirty="0" err="1">
                          <a:latin typeface="Times New Roman" panose="02020603050405020304" pitchFamily="18" charset="0"/>
                          <a:cs typeface="Times New Roman" panose="02020603050405020304" pitchFamily="18" charset="0"/>
                        </a:rPr>
                        <a:t>Prototyping</a:t>
                      </a:r>
                      <a:endParaRPr lang="de-DE" dirty="0"/>
                    </a:p>
                  </a:txBody>
                  <a:tcPr anchor="ctr">
                    <a:gradFill>
                      <a:gsLst>
                        <a:gs pos="2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endParaRPr lang="de-DE"/>
                    </a:p>
                  </a:txBody>
                  <a:tcPr/>
                </a:tc>
                <a:tc hMerge="1">
                  <a:txBody>
                    <a:bodyPr/>
                    <a:lstStyle/>
                    <a:p>
                      <a:pPr algn="ct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a:txBody>
                    <a:bodyPr/>
                    <a:lstStyle/>
                    <a:p>
                      <a:r>
                        <a:rPr lang="en-GB" sz="1200" noProof="0" dirty="0">
                          <a:latin typeface="Times New Roman" panose="02020603050405020304" pitchFamily="18" charset="0"/>
                          <a:cs typeface="Times New Roman" panose="02020603050405020304" pitchFamily="18" charset="0"/>
                        </a:rPr>
                        <a:t>Decision</a:t>
                      </a:r>
                    </a:p>
                  </a:txBody>
                  <a:tcPr anchor="ctr">
                    <a:gradFill>
                      <a:gsLst>
                        <a:gs pos="2000">
                          <a:srgbClr val="FF0000"/>
                        </a:gs>
                        <a:gs pos="0">
                          <a:schemeClr val="accent3">
                            <a:lumMod val="20000"/>
                            <a:lumOff val="80000"/>
                          </a:schemeClr>
                        </a:gs>
                        <a:gs pos="0">
                          <a:srgbClr val="FFFF00"/>
                        </a:gs>
                      </a:gsLst>
                      <a:lin ang="10800000" scaled="1"/>
                    </a:gradFill>
                  </a:tcPr>
                </a:tc>
                <a:tc gridSpan="7">
                  <a:txBody>
                    <a:bodyPr/>
                    <a:lstStyle/>
                    <a:p>
                      <a:pPr algn="ctr"/>
                      <a:r>
                        <a:rPr kumimoji="1" lang="en-US" altLang="ja-JP" sz="1800" b="0" dirty="0">
                          <a:latin typeface="Times New Roman" panose="02020603050405020304" pitchFamily="18" charset="0"/>
                          <a:cs typeface="Times New Roman" panose="02020603050405020304" pitchFamily="18" charset="0"/>
                        </a:rPr>
                        <a:t>Phased Construction</a:t>
                      </a:r>
                      <a:endParaRPr kumimoji="1" lang="ja-JP" altLang="en-US" sz="2000" b="1">
                        <a:solidFill>
                          <a:srgbClr val="FF0000"/>
                        </a:solidFill>
                        <a:latin typeface="Helvetica" pitchFamily="2" charset="0"/>
                      </a:endParaRPr>
                    </a:p>
                  </a:txBody>
                  <a:tcPr anchor="ctr">
                    <a:gradFill flip="none" rotWithShape="1">
                      <a:gsLst>
                        <a:gs pos="96000">
                          <a:srgbClr val="00B050"/>
                        </a:gs>
                        <a:gs pos="0">
                          <a:schemeClr val="accent3">
                            <a:lumMod val="20000"/>
                            <a:lumOff val="80000"/>
                          </a:schemeClr>
                        </a:gs>
                        <a:gs pos="52000">
                          <a:srgbClr val="FFFF00"/>
                        </a:gs>
                      </a:gsLst>
                      <a:lin ang="0" scaled="1"/>
                      <a:tileRect/>
                    </a:gradFill>
                  </a:tcPr>
                </a:tc>
                <a:tc hMerge="1">
                  <a:txBody>
                    <a:bodyPr/>
                    <a:lstStyle/>
                    <a:p>
                      <a:pPr algn="ctr"/>
                      <a:endParaRPr lang="de-DE" dirty="0"/>
                    </a:p>
                  </a:txBody>
                  <a:tcPr marL="68580" marR="68580" anchor="ctr">
                    <a:gradFill flip="none" rotWithShape="1">
                      <a:gsLst>
                        <a:gs pos="0">
                          <a:schemeClr val="accent3">
                            <a:lumMod val="40000"/>
                            <a:lumOff val="60000"/>
                          </a:schemeClr>
                        </a:gs>
                        <a:gs pos="0">
                          <a:schemeClr val="accent3">
                            <a:lumMod val="20000"/>
                            <a:lumOff val="80000"/>
                          </a:schemeClr>
                        </a:gs>
                        <a:gs pos="0">
                          <a:srgbClr val="FFFF00"/>
                        </a:gs>
                      </a:gsLst>
                      <a:lin ang="10800000" scaled="1"/>
                      <a:tileRect/>
                    </a:gradFill>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de-DE" altLang="ja-JP" sz="1800" b="0" dirty="0">
                          <a:solidFill>
                            <a:schemeClr val="bg1"/>
                          </a:solidFill>
                          <a:latin typeface="Times New Roman" panose="02020603050405020304" pitchFamily="18" charset="0"/>
                          <a:cs typeface="Times New Roman" panose="02020603050405020304" pitchFamily="18" charset="0"/>
                        </a:rPr>
                        <a:t>Operation</a:t>
                      </a:r>
                      <a:endParaRPr lang="de-DE" dirty="0">
                        <a:solidFill>
                          <a:schemeClr val="bg1"/>
                        </a:solidFill>
                      </a:endParaRPr>
                    </a:p>
                  </a:txBody>
                  <a:tcPr anchor="ctr">
                    <a:gradFill>
                      <a:gsLst>
                        <a:gs pos="2000">
                          <a:srgbClr val="00B050"/>
                        </a:gs>
                        <a:gs pos="0">
                          <a:schemeClr val="accent3">
                            <a:lumMod val="20000"/>
                            <a:lumOff val="80000"/>
                          </a:schemeClr>
                        </a:gs>
                        <a:gs pos="0">
                          <a:srgbClr val="FFFF00"/>
                        </a:gs>
                      </a:gsLst>
                      <a:lin ang="10800000" scaled="1"/>
                    </a:gradFill>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extLst>
                  <a:ext uri="{0D108BD9-81ED-4DB2-BD59-A6C34878D82A}">
                    <a16:rowId xmlns:a16="http://schemas.microsoft.com/office/drawing/2014/main" xmlns="" val="1848666729"/>
                  </a:ext>
                </a:extLst>
              </a:tr>
              <a:tr h="619863">
                <a:tc>
                  <a:txBody>
                    <a:bodyPr/>
                    <a:lstStyle/>
                    <a:p>
                      <a:r>
                        <a:rPr kumimoji="1" lang="en-US" altLang="ja-JP" sz="1800" b="0" dirty="0">
                          <a:solidFill>
                            <a:schemeClr val="tx1"/>
                          </a:solidFill>
                          <a:latin typeface="Times New Roman" panose="02020603050405020304" pitchFamily="18" charset="0"/>
                          <a:cs typeface="Times New Roman" panose="02020603050405020304" pitchFamily="18" charset="0"/>
                        </a:rPr>
                        <a:t>NICA MPD</a:t>
                      </a:r>
                      <a:endParaRPr kumimoji="1" lang="ja-JP" altLang="en-US" sz="1600" b="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endParaRPr kumimoji="1" lang="ja-JP" altLang="en-US" sz="1600">
                        <a:solidFill>
                          <a:schemeClr val="tx1"/>
                        </a:solidFill>
                      </a:endParaRPr>
                    </a:p>
                  </a:txBody>
                  <a:tcPr anchor="ctr">
                    <a:gradFill>
                      <a:gsLst>
                        <a:gs pos="0">
                          <a:schemeClr val="accent3">
                            <a:lumMod val="40000"/>
                            <a:lumOff val="60000"/>
                          </a:schemeClr>
                        </a:gs>
                        <a:gs pos="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gridSpan="4">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tx1"/>
                          </a:solidFill>
                          <a:latin typeface="Times New Roman" panose="02020603050405020304" pitchFamily="18" charset="0"/>
                          <a:cs typeface="Times New Roman" panose="02020603050405020304" pitchFamily="18" charset="0"/>
                        </a:rPr>
                        <a:t> </a:t>
                      </a:r>
                      <a:endParaRPr kumimoji="1" lang="ja-JP" altLang="en-US" sz="1600" dirty="0">
                        <a:solidFill>
                          <a:schemeClr val="tx1"/>
                        </a:solidFill>
                      </a:endParaRPr>
                    </a:p>
                  </a:txBody>
                  <a:tcPr anchor="ctr">
                    <a:gradFill flip="none" rotWithShape="1">
                      <a:gsLst>
                        <a:gs pos="41000">
                          <a:srgbClr val="00B050"/>
                        </a:gs>
                        <a:gs pos="0">
                          <a:schemeClr val="accent3">
                            <a:lumMod val="40000"/>
                            <a:lumOff val="60000"/>
                          </a:schemeClr>
                        </a:gs>
                        <a:gs pos="0">
                          <a:schemeClr val="accent3">
                            <a:lumMod val="40000"/>
                            <a:lumOff val="60000"/>
                          </a:schemeClr>
                        </a:gs>
                      </a:gsLst>
                      <a:lin ang="5400000" scaled="1"/>
                      <a:tileRect/>
                    </a:gradFill>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tx1"/>
                          </a:solidFill>
                          <a:latin typeface="Times New Roman" panose="02020603050405020304" pitchFamily="18" charset="0"/>
                          <a:cs typeface="Times New Roman" panose="02020603050405020304" pitchFamily="18" charset="0"/>
                        </a:rPr>
                        <a:t>Upgrade</a:t>
                      </a:r>
                      <a:endParaRPr kumimoji="1" lang="ja-JP" altLang="en-US" sz="1600">
                        <a:solidFill>
                          <a:schemeClr val="tx1"/>
                        </a:solidFill>
                      </a:endParaRPr>
                    </a:p>
                  </a:txBody>
                  <a:tcPr anchor="ctr">
                    <a:gradFill flip="none" rotWithShape="1">
                      <a:gsLst>
                        <a:gs pos="51000">
                          <a:srgbClr val="00B050"/>
                        </a:gs>
                        <a:gs pos="4000">
                          <a:schemeClr val="accent6">
                            <a:lumMod val="75000"/>
                          </a:schemeClr>
                        </a:gs>
                        <a:gs pos="0">
                          <a:schemeClr val="accent3">
                            <a:lumMod val="40000"/>
                            <a:lumOff val="60000"/>
                          </a:schemeClr>
                        </a:gs>
                      </a:gsLst>
                      <a:lin ang="16200000" scaled="1"/>
                      <a:tileRect/>
                    </a:gradFill>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bg1"/>
                          </a:solidFill>
                          <a:latin typeface="Times New Roman" panose="02020603050405020304" pitchFamily="18" charset="0"/>
                          <a:cs typeface="Times New Roman" panose="02020603050405020304" pitchFamily="18" charset="0"/>
                        </a:rPr>
                        <a:t> </a:t>
                      </a:r>
                      <a:endParaRPr kumimoji="1" lang="ja-JP" altLang="en-US" sz="1600">
                        <a:solidFill>
                          <a:schemeClr val="bg1"/>
                        </a:solidFill>
                      </a:endParaRPr>
                    </a:p>
                  </a:txBody>
                  <a:tcPr anchor="ctr">
                    <a:gradFill>
                      <a:gsLst>
                        <a:gs pos="0">
                          <a:schemeClr val="accent6">
                            <a:lumMod val="75000"/>
                          </a:schemeClr>
                        </a:gs>
                        <a:gs pos="1000">
                          <a:srgbClr val="00B050"/>
                        </a:gs>
                        <a:gs pos="0">
                          <a:schemeClr val="accent3">
                            <a:lumMod val="40000"/>
                            <a:lumOff val="60000"/>
                          </a:schemeClr>
                        </a:gs>
                      </a:gsLst>
                      <a:lin ang="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extLst>
                  <a:ext uri="{0D108BD9-81ED-4DB2-BD59-A6C34878D82A}">
                    <a16:rowId xmlns:a16="http://schemas.microsoft.com/office/drawing/2014/main" xmlns="" val="582159790"/>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NICA</a:t>
                      </a:r>
                      <a:r>
                        <a:rPr kumimoji="1" lang="en-US" altLang="ja-JP" sz="1800" baseline="0" dirty="0">
                          <a:latin typeface="Times New Roman" panose="02020603050405020304" pitchFamily="18" charset="0"/>
                          <a:cs typeface="Times New Roman" panose="02020603050405020304" pitchFamily="18" charset="0"/>
                        </a:rPr>
                        <a:t> SPD</a:t>
                      </a:r>
                      <a:endParaRPr kumimoji="1" lang="en-US" altLang="ja-JP" sz="1800" dirty="0">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de-DE" altLang="ja-JP" sz="1800" dirty="0">
                          <a:latin typeface="Times New Roman" panose="02020603050405020304" pitchFamily="18" charset="0"/>
                          <a:cs typeface="Times New Roman" panose="02020603050405020304" pitchFamily="18" charset="0"/>
                        </a:rPr>
                        <a:t>R&amp;D </a:t>
                      </a:r>
                      <a:r>
                        <a:rPr kumimoji="1" lang="de-DE" altLang="ja-JP" sz="1800" dirty="0" smtClean="0">
                          <a:latin typeface="Times New Roman" panose="02020603050405020304" pitchFamily="18" charset="0"/>
                          <a:cs typeface="Times New Roman" panose="02020603050405020304" pitchFamily="18" charset="0"/>
                        </a:rPr>
                        <a:t>&amp; </a:t>
                      </a:r>
                      <a:r>
                        <a:rPr kumimoji="1" lang="de-DE" altLang="ja-JP" sz="1800" dirty="0">
                          <a:latin typeface="Times New Roman" panose="02020603050405020304" pitchFamily="18" charset="0"/>
                          <a:cs typeface="Times New Roman" panose="02020603050405020304" pitchFamily="18" charset="0"/>
                        </a:rPr>
                        <a:t>Design</a:t>
                      </a:r>
                      <a:endParaRPr kumimoji="1" lang="ja-JP" altLang="en-US" sz="1800" dirty="0">
                        <a:latin typeface="Times New Roman" panose="02020603050405020304" pitchFamily="18" charset="0"/>
                        <a:cs typeface="Times New Roman" panose="02020603050405020304" pitchFamily="18" charset="0"/>
                      </a:endParaRPr>
                    </a:p>
                  </a:txBody>
                  <a:tcPr anchor="ctr">
                    <a:gradFill>
                      <a:gsLst>
                        <a:gs pos="4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r>
                        <a:rPr kumimoji="1" lang="en-US" altLang="ja-JP" sz="1600" b="1" dirty="0">
                          <a:solidFill>
                            <a:srgbClr val="00B050"/>
                          </a:solidFill>
                          <a:latin typeface="Helvetica" pitchFamily="2" charset="0"/>
                        </a:rPr>
                        <a:t>Construction</a:t>
                      </a:r>
                      <a:r>
                        <a:rPr kumimoji="1" lang="en-US" altLang="ja-JP" sz="2000" b="1" dirty="0">
                          <a:solidFill>
                            <a:srgbClr val="00B050"/>
                          </a:solidFill>
                          <a:latin typeface="Helvetica" pitchFamily="2" charset="0"/>
                        </a:rPr>
                        <a:t>   &amp;</a:t>
                      </a:r>
                      <a:r>
                        <a:rPr kumimoji="1" lang="en-US" altLang="ja-JP" sz="2000" b="1" baseline="0" dirty="0">
                          <a:solidFill>
                            <a:srgbClr val="00B050"/>
                          </a:solidFill>
                          <a:latin typeface="Helvetica" pitchFamily="2" charset="0"/>
                        </a:rPr>
                        <a:t>    </a:t>
                      </a:r>
                      <a:r>
                        <a:rPr kumimoji="1" lang="en-US" altLang="ja-JP" sz="1600" b="1" dirty="0">
                          <a:solidFill>
                            <a:srgbClr val="00B050"/>
                          </a:solidFill>
                          <a:latin typeface="Helvetica" pitchFamily="2" charset="0"/>
                        </a:rPr>
                        <a:t>Commissioning</a:t>
                      </a:r>
                      <a:endParaRPr kumimoji="1" lang="ja-JP" altLang="en-US" sz="12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gridSpan="7">
                  <a:txBody>
                    <a:bodyPr/>
                    <a:lstStyle/>
                    <a:p>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r>
                        <a:rPr kumimoji="1" lang="en-US" altLang="ja-JP" sz="2000" b="1" dirty="0">
                          <a:solidFill>
                            <a:schemeClr val="tx1"/>
                          </a:solidFill>
                          <a:latin typeface="Times New Roman" panose="02020603050405020304" pitchFamily="18" charset="0"/>
                          <a:cs typeface="Times New Roman" panose="02020603050405020304" pitchFamily="18" charset="0"/>
                        </a:rPr>
                        <a:t>   </a:t>
                      </a:r>
                      <a:r>
                        <a:rPr kumimoji="1" lang="en-US" altLang="ja-JP" sz="1600" b="0" dirty="0">
                          <a:solidFill>
                            <a:schemeClr val="tx1"/>
                          </a:solidFill>
                          <a:latin typeface="Times New Roman" panose="02020603050405020304" pitchFamily="18" charset="0"/>
                          <a:cs typeface="Times New Roman" panose="02020603050405020304" pitchFamily="18" charset="0"/>
                        </a:rPr>
                        <a:t>&amp;</a:t>
                      </a:r>
                      <a:r>
                        <a:rPr kumimoji="1" lang="en-US" altLang="ja-JP" sz="2000" b="1" baseline="0" dirty="0">
                          <a:solidFill>
                            <a:schemeClr val="tx1"/>
                          </a:solidFill>
                          <a:latin typeface="Times New Roman" panose="02020603050405020304" pitchFamily="18" charset="0"/>
                          <a:cs typeface="Times New Roman" panose="02020603050405020304" pitchFamily="18" charset="0"/>
                        </a:rPr>
                        <a:t>    </a:t>
                      </a:r>
                      <a:r>
                        <a:rPr kumimoji="1" lang="en-US" altLang="ja-JP" sz="2000" b="1" baseline="0" dirty="0" smtClean="0">
                          <a:solidFill>
                            <a:schemeClr val="tx1"/>
                          </a:solidFill>
                          <a:latin typeface="Times New Roman" panose="02020603050405020304" pitchFamily="18" charset="0"/>
                          <a:cs typeface="Times New Roman" panose="02020603050405020304" pitchFamily="18" charset="0"/>
                        </a:rPr>
                        <a:t> </a:t>
                      </a:r>
                      <a:r>
                        <a:rPr kumimoji="1" lang="en-US" altLang="ja-JP" sz="1600" b="1" dirty="0" smtClean="0">
                          <a:solidFill>
                            <a:schemeClr val="tx1"/>
                          </a:solidFill>
                          <a:latin typeface="Times New Roman" panose="02020603050405020304" pitchFamily="18" charset="0"/>
                          <a:cs typeface="Times New Roman" panose="02020603050405020304" pitchFamily="18" charset="0"/>
                        </a:rPr>
                        <a:t>Commissioning</a:t>
                      </a:r>
                      <a:endParaRPr lang="de-DE" dirty="0">
                        <a:solidFill>
                          <a:schemeClr val="tx1"/>
                        </a:solidFill>
                        <a:latin typeface="Times New Roman" panose="02020603050405020304" pitchFamily="18" charset="0"/>
                        <a:cs typeface="Times New Roman" panose="02020603050405020304" pitchFamily="18" charset="0"/>
                      </a:endParaRPr>
                    </a:p>
                  </a:txBody>
                  <a:tcPr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a:p>
                  </a:txBody>
                  <a:tcPr/>
                </a:tc>
                <a:tc hMerge="1">
                  <a:txBody>
                    <a:bodyPr/>
                    <a:lstStyle/>
                    <a:p>
                      <a:pPr algn="ctr"/>
                      <a:r>
                        <a:rPr kumimoji="1" lang="en-US" altLang="ja-JP" dirty="0"/>
                        <a:t>Physics Experiment</a:t>
                      </a:r>
                      <a:endParaRPr kumimoji="1" lang="ja-JP" altLang="en-US"/>
                    </a:p>
                  </a:txBody>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gridSpan="6">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20000">
                          <a:srgbClr val="00B050"/>
                        </a:gs>
                        <a:gs pos="0">
                          <a:schemeClr val="accent6">
                            <a:lumMod val="40000"/>
                            <a:lumOff val="60000"/>
                          </a:schemeClr>
                        </a:gs>
                        <a:gs pos="0">
                          <a:schemeClr val="accent6">
                            <a:lumMod val="40000"/>
                            <a:lumOff val="60000"/>
                          </a:schemeClr>
                        </a:gs>
                      </a:gsLst>
                      <a:lin ang="0" scaled="1"/>
                      <a:tileRect/>
                    </a:gradFill>
                  </a:tcPr>
                </a:tc>
                <a:tc hMerge="1">
                  <a:txBody>
                    <a:bodyPr/>
                    <a:lstStyle/>
                    <a:p>
                      <a:pPr algn="ctr"/>
                      <a:endParaRPr kumimoji="1" lang="ja-JP" altLang="en-US"/>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a:solidFill>
                            <a:schemeClr val="tx1"/>
                          </a:solidFill>
                          <a:latin typeface="Times New Roman" panose="02020603050405020304" pitchFamily="18" charset="0"/>
                          <a:cs typeface="Times New Roman" panose="02020603050405020304" pitchFamily="18" charset="0"/>
                        </a:rPr>
                        <a:t>Up-grade</a:t>
                      </a:r>
                      <a:endParaRPr kumimoji="1" lang="ja-JP" altLang="en-US" sz="2000">
                        <a:solidFill>
                          <a:schemeClr val="bg1"/>
                        </a:solidFill>
                      </a:endParaRPr>
                    </a:p>
                  </a:txBody>
                  <a:tcPr marL="68580" marR="68580"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tc>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Up-grade</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extLst>
                  <a:ext uri="{0D108BD9-81ED-4DB2-BD59-A6C34878D82A}">
                    <a16:rowId xmlns:a16="http://schemas.microsoft.com/office/drawing/2014/main" xmlns="" val="889918752"/>
                  </a:ext>
                </a:extLst>
              </a:tr>
              <a:tr h="687946">
                <a:tc>
                  <a:txBody>
                    <a:bodyPr/>
                    <a:lstStyle/>
                    <a:p>
                      <a:r>
                        <a:rPr kumimoji="1" lang="en-US" altLang="ja-JP" sz="1800" dirty="0">
                          <a:latin typeface="Times New Roman" panose="02020603050405020304" pitchFamily="18" charset="0"/>
                          <a:cs typeface="Times New Roman" panose="02020603050405020304" pitchFamily="18" charset="0"/>
                        </a:rPr>
                        <a:t>IBR-3</a:t>
                      </a:r>
                    </a:p>
                  </a:txBody>
                  <a:tcPr anchor="ctr"/>
                </a:tc>
                <a:tc gridSpan="3">
                  <a:txBody>
                    <a:bodyPr/>
                    <a:lstStyle/>
                    <a:p>
                      <a:pPr algn="ctr"/>
                      <a:r>
                        <a:rPr kumimoji="1" lang="en-US" altLang="ja-JP" sz="1600" b="1" dirty="0">
                          <a:latin typeface="Times New Roman" panose="02020603050405020304" pitchFamily="18" charset="0"/>
                          <a:cs typeface="Times New Roman" panose="02020603050405020304" pitchFamily="18" charset="0"/>
                        </a:rPr>
                        <a:t> Technical Design &amp; Prototyping</a:t>
                      </a:r>
                      <a:endParaRPr kumimoji="1" lang="ja-JP" altLang="en-US" sz="1600" b="1" dirty="0">
                        <a:latin typeface="Times New Roman" panose="02020603050405020304" pitchFamily="18" charset="0"/>
                        <a:cs typeface="Times New Roman" panose="02020603050405020304" pitchFamily="18" charset="0"/>
                      </a:endParaRPr>
                    </a:p>
                  </a:txBody>
                  <a:tcPr anchor="ctr">
                    <a:gradFill>
                      <a:gsLst>
                        <a:gs pos="3000">
                          <a:schemeClr val="tx2">
                            <a:lumMod val="40000"/>
                            <a:lumOff val="60000"/>
                          </a:schemeClr>
                        </a:gs>
                        <a:gs pos="0">
                          <a:schemeClr val="accent3">
                            <a:lumMod val="40000"/>
                            <a:lumOff val="6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gridSpan="2">
                  <a:txBody>
                    <a:bodyPr/>
                    <a:lstStyle/>
                    <a:p>
                      <a:pPr algn="ctr"/>
                      <a:r>
                        <a:rPr kumimoji="1" lang="de-DE" altLang="ja-JP" sz="1600" b="1" dirty="0" err="1" smtClean="0">
                          <a:latin typeface="Times New Roman" panose="02020603050405020304" pitchFamily="18" charset="0"/>
                          <a:cs typeface="Times New Roman" panose="02020603050405020304" pitchFamily="18" charset="0"/>
                        </a:rPr>
                        <a:t>Decision</a:t>
                      </a:r>
                      <a:endParaRPr kumimoji="1" lang="ja-JP" altLang="en-US" sz="1600" b="1" dirty="0">
                        <a:latin typeface="Times New Roman" panose="02020603050405020304" pitchFamily="18" charset="0"/>
                        <a:cs typeface="Times New Roman" panose="02020603050405020304" pitchFamily="18" charset="0"/>
                      </a:endParaRPr>
                    </a:p>
                  </a:txBody>
                  <a:tcPr anchor="ctr">
                    <a:solidFill>
                      <a:srgbClr val="FF0000"/>
                    </a:solidFill>
                  </a:tcPr>
                </a:tc>
                <a:tc hMerge="1">
                  <a:txBody>
                    <a:bodyPr/>
                    <a:lstStyle/>
                    <a:p>
                      <a:pPr algn="ctr"/>
                      <a:endParaRPr kumimoji="1" lang="ja-JP" altLang="en-US" sz="1200" b="1" dirty="0">
                        <a:latin typeface="Times New Roman" panose="02020603050405020304" pitchFamily="18" charset="0"/>
                        <a:cs typeface="Times New Roman" panose="02020603050405020304" pitchFamily="18" charset="0"/>
                      </a:endParaRPr>
                    </a:p>
                  </a:txBody>
                  <a:tcPr marL="68580" marR="68580" anchor="ctr">
                    <a:solidFill>
                      <a:srgbClr val="FF0000"/>
                    </a:solidFill>
                  </a:tcPr>
                </a:tc>
                <a:tc gridSpan="11">
                  <a:txBody>
                    <a:bodyPr/>
                    <a:lstStyle/>
                    <a:p>
                      <a:pPr algn="ctr"/>
                      <a:r>
                        <a:rPr kumimoji="1" lang="en-US" altLang="ja-JP" sz="1600" b="1" dirty="0">
                          <a:latin typeface="Times New Roman" panose="02020603050405020304" pitchFamily="18" charset="0"/>
                          <a:cs typeface="Times New Roman" panose="02020603050405020304" pitchFamily="18" charset="0"/>
                        </a:rPr>
                        <a:t>Construction</a:t>
                      </a:r>
                      <a:endParaRPr lang="de-DE" dirty="0"/>
                    </a:p>
                  </a:txBody>
                  <a:tcPr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pPr algn="ctr"/>
                      <a:endParaRPr kumimoji="1" lang="ja-JP" altLang="en-US" sz="1200" b="1">
                        <a:latin typeface="Times New Roman" panose="02020603050405020304" pitchFamily="18" charset="0"/>
                        <a:cs typeface="Times New Roman" panose="02020603050405020304" pitchFamily="18" charset="0"/>
                      </a:endParaRPr>
                    </a:p>
                  </a:txBody>
                  <a:tcPr marL="68580" marR="68580" anchor="ctr">
                    <a:solidFill>
                      <a:srgbClr val="FF0000"/>
                    </a:solidFill>
                  </a:tcPr>
                </a:tc>
                <a:tc hMerge="1">
                  <a:txBody>
                    <a:bodyPr/>
                    <a:lstStyle/>
                    <a:p>
                      <a:r>
                        <a:rPr kumimoji="1" lang="en-US" altLang="ja-JP" sz="1600" b="1" dirty="0">
                          <a:latin typeface="Times New Roman" panose="02020603050405020304" pitchFamily="18" charset="0"/>
                          <a:cs typeface="Times New Roman" panose="02020603050405020304" pitchFamily="18" charset="0"/>
                        </a:rPr>
                        <a:t>Construction</a:t>
                      </a:r>
                      <a:endParaRPr lang="de-DE" dirty="0"/>
                    </a:p>
                  </a:txBody>
                  <a:tcPr marL="68580" marR="68580"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dirty="0">
                        <a:solidFill>
                          <a:schemeClr val="bg1"/>
                        </a:solidFill>
                        <a:latin typeface="Times New Roman" panose="02020603050405020304" pitchFamily="18" charset="0"/>
                        <a:cs typeface="Times New Roman" panose="02020603050405020304" pitchFamily="18" charset="0"/>
                      </a:endParaRPr>
                    </a:p>
                  </a:txBody>
                  <a:tcPr marL="68580" marR="68580" anchor="ctr">
                    <a:solidFill>
                      <a:srgbClr val="00B050"/>
                    </a:solidFill>
                  </a:tcPr>
                </a:tc>
                <a:tc>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dirty="0"/>
                    </a:p>
                  </a:txBody>
                  <a:tcPr anchor="ctr">
                    <a:solidFill>
                      <a:srgbClr val="00B050"/>
                    </a:solidFill>
                  </a:tcPr>
                </a:tc>
                <a:extLst>
                  <a:ext uri="{0D108BD9-81ED-4DB2-BD59-A6C34878D82A}">
                    <a16:rowId xmlns:a16="http://schemas.microsoft.com/office/drawing/2014/main" xmlns="" val="426359382"/>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Baikal-</a:t>
                      </a:r>
                      <a:r>
                        <a:rPr kumimoji="1" lang="en-US" altLang="ja-JP" sz="1800" baseline="0" dirty="0">
                          <a:latin typeface="Times New Roman" panose="02020603050405020304" pitchFamily="18" charset="0"/>
                          <a:cs typeface="Times New Roman" panose="02020603050405020304" pitchFamily="18" charset="0"/>
                        </a:rPr>
                        <a:t> GVD</a:t>
                      </a:r>
                      <a:endParaRPr kumimoji="1" lang="en-US" altLang="ja-JP" sz="1800" dirty="0">
                        <a:latin typeface="Times New Roman" panose="02020603050405020304" pitchFamily="18" charset="0"/>
                        <a:cs typeface="Times New Roman" panose="02020603050405020304" pitchFamily="18" charset="0"/>
                      </a:endParaRPr>
                    </a:p>
                  </a:txBody>
                  <a:tcPr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Times New Roman" panose="02020603050405020304" pitchFamily="18" charset="0"/>
                          <a:cs typeface="Times New Roman" panose="02020603050405020304" pitchFamily="18" charset="0"/>
                        </a:rPr>
                        <a:t>Construction</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p>
                      <a:pPr algn="ctr"/>
                      <a:r>
                        <a:rPr kumimoji="1" lang="en-US" altLang="ja-JP" sz="1600" b="1" dirty="0">
                          <a:solidFill>
                            <a:schemeClr val="bg1"/>
                          </a:solidFill>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a:solidFill>
                            <a:schemeClr val="bg1"/>
                          </a:solidFill>
                          <a:latin typeface="Times New Roman" panose="02020603050405020304" pitchFamily="18" charset="0"/>
                          <a:cs typeface="Times New Roman" panose="02020603050405020304" pitchFamily="18" charset="0"/>
                        </a:rPr>
                        <a:t>Data Taking</a:t>
                      </a:r>
                      <a:endParaRPr kumimoji="1" lang="ja-JP" altLang="en-US" sz="1600" dirty="0">
                        <a:solidFill>
                          <a:schemeClr val="bg1"/>
                        </a:solidFill>
                        <a:latin typeface="Times New Roman" panose="02020603050405020304" pitchFamily="18" charset="0"/>
                        <a:cs typeface="Times New Roman" panose="02020603050405020304" pitchFamily="18" charset="0"/>
                      </a:endParaRPr>
                    </a:p>
                  </a:txBody>
                  <a:tcPr anchor="ctr">
                    <a:gradFill>
                      <a:gsLst>
                        <a:gs pos="1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gridSpan="1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dirty="0"/>
                    </a:p>
                  </a:txBody>
                  <a:tcPr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dirty="0"/>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endParaRPr kumimoji="1" lang="ja-JP" altLang="en-US" sz="20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kumimoji="1" lang="ja-JP" altLang="en-US" dirty="0"/>
                    </a:p>
                  </a:txBody>
                  <a:tcPr marL="68580" marR="68580" anchor="ctr">
                    <a:gradFill>
                      <a:gsLst>
                        <a:gs pos="8000">
                          <a:srgbClr val="00B050"/>
                        </a:gs>
                        <a:gs pos="0">
                          <a:schemeClr val="accent3">
                            <a:lumMod val="20000"/>
                            <a:lumOff val="80000"/>
                          </a:schemeClr>
                        </a:gs>
                        <a:gs pos="0">
                          <a:schemeClr val="accent3">
                            <a:lumMod val="40000"/>
                            <a:lumOff val="60000"/>
                          </a:schemeClr>
                        </a:gs>
                      </a:gsLst>
                      <a:lin ang="10800000" scaled="1"/>
                    </a:gradFill>
                  </a:tcPr>
                </a:tc>
                <a:tc>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lang="de-DE" dirty="0"/>
                    </a:p>
                  </a:txBody>
                  <a:tcPr anchor="ctr">
                    <a:gradFill>
                      <a:gsLst>
                        <a:gs pos="8000">
                          <a:srgbClr val="00B050"/>
                        </a:gs>
                        <a:gs pos="0">
                          <a:schemeClr val="accent3">
                            <a:lumMod val="20000"/>
                            <a:lumOff val="80000"/>
                          </a:schemeClr>
                        </a:gs>
                        <a:gs pos="0">
                          <a:schemeClr val="accent3">
                            <a:lumMod val="40000"/>
                            <a:lumOff val="60000"/>
                          </a:schemeClr>
                        </a:gs>
                      </a:gsLst>
                      <a:lin ang="10800000" scaled="1"/>
                    </a:gradFill>
                  </a:tcPr>
                </a:tc>
                <a:extLst>
                  <a:ext uri="{0D108BD9-81ED-4DB2-BD59-A6C34878D82A}">
                    <a16:rowId xmlns:a16="http://schemas.microsoft.com/office/drawing/2014/main" xmlns="" val="1397057641"/>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FCC </a:t>
                      </a:r>
                      <a:r>
                        <a:rPr kumimoji="1" lang="en-US" altLang="ja-JP" sz="1800">
                          <a:latin typeface="Times New Roman" panose="02020603050405020304" pitchFamily="18" charset="0"/>
                          <a:cs typeface="Times New Roman" panose="02020603050405020304" pitchFamily="18" charset="0"/>
                        </a:rPr>
                        <a:t>or ILC</a:t>
                      </a:r>
                      <a:endParaRPr kumimoji="1" lang="en-US" altLang="ja-JP" sz="1800" dirty="0">
                        <a:latin typeface="Times New Roman" panose="02020603050405020304" pitchFamily="18" charset="0"/>
                        <a:cs typeface="Times New Roman" panose="02020603050405020304" pitchFamily="18" charset="0"/>
                      </a:endParaRPr>
                    </a:p>
                  </a:txBody>
                  <a:tcPr anchor="ctr"/>
                </a:tc>
                <a:tc gridSpan="6">
                  <a:txBody>
                    <a:bodyPr/>
                    <a:lstStyle/>
                    <a:p>
                      <a:pPr algn="ct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Participation in </a:t>
                      </a: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Design-Study</a:t>
                      </a:r>
                    </a:p>
                  </a:txBody>
                  <a:tcPr anchor="ctr">
                    <a:gradFill>
                      <a:gsLst>
                        <a:gs pos="2000">
                          <a:schemeClr val="tx2">
                            <a:lumMod val="40000"/>
                            <a:lumOff val="60000"/>
                          </a:schemeClr>
                        </a:gs>
                        <a:gs pos="100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r>
                        <a:rPr kumimoji="1" lang="en-GB" altLang="ja-JP" sz="1400" noProof="0" dirty="0">
                          <a:latin typeface="Times New Roman" panose="02020603050405020304" pitchFamily="18" charset="0"/>
                          <a:cs typeface="Times New Roman" panose="02020603050405020304" pitchFamily="18" charset="0"/>
                        </a:rPr>
                        <a:t>Decision</a:t>
                      </a:r>
                      <a:r>
                        <a:rPr kumimoji="1" lang="en-GB" altLang="ja-JP" sz="1600" noProof="0" dirty="0">
                          <a:latin typeface="Times New Roman" panose="02020603050405020304" pitchFamily="18" charset="0"/>
                          <a:cs typeface="Times New Roman" panose="02020603050405020304" pitchFamily="18" charset="0"/>
                        </a:rPr>
                        <a:t> </a:t>
                      </a:r>
                      <a:endParaRPr lang="de-DE" dirty="0"/>
                    </a:p>
                  </a:txBody>
                  <a:tcPr anchor="ctr">
                    <a:gradFill>
                      <a:gsLst>
                        <a:gs pos="0">
                          <a:schemeClr val="bg1"/>
                        </a:gs>
                        <a:gs pos="11000">
                          <a:srgbClr val="FF0000"/>
                        </a:gs>
                        <a:gs pos="0">
                          <a:schemeClr val="accent3">
                            <a:lumMod val="40000"/>
                            <a:lumOff val="60000"/>
                          </a:schemeClr>
                        </a:gs>
                      </a:gsLst>
                      <a:lin ang="10800000" scaled="1"/>
                    </a:gradFill>
                  </a:tcPr>
                </a:tc>
                <a:tc hMerge="1">
                  <a:txBody>
                    <a:bodyPr/>
                    <a:lstStyle/>
                    <a:p>
                      <a:endParaRPr lang="de-DE" dirty="0"/>
                    </a:p>
                  </a:txBody>
                  <a:tcPr marL="68580" marR="68580" anchor="ctr">
                    <a:gradFill>
                      <a:gsLst>
                        <a:gs pos="0">
                          <a:schemeClr val="bg1"/>
                        </a:gs>
                        <a:gs pos="11000">
                          <a:srgbClr val="FF0000"/>
                        </a:gs>
                        <a:gs pos="0">
                          <a:schemeClr val="accent3">
                            <a:lumMod val="40000"/>
                            <a:lumOff val="60000"/>
                          </a:schemeClr>
                        </a:gs>
                      </a:gsLst>
                      <a:lin ang="10800000" scaled="1"/>
                    </a:gradFill>
                  </a:tcPr>
                </a:tc>
                <a:tc gridSpan="8">
                  <a:txBody>
                    <a:bodyPr/>
                    <a:lstStyle/>
                    <a:p>
                      <a:pPr algn="ctr"/>
                      <a:r>
                        <a:rPr kumimoji="1" lang="en-GB" altLang="ja-JP" sz="1600" noProof="0" dirty="0">
                          <a:latin typeface="Times New Roman" panose="02020603050405020304" pitchFamily="18" charset="0"/>
                          <a:cs typeface="Times New Roman" panose="02020603050405020304" pitchFamily="18" charset="0"/>
                        </a:rPr>
                        <a:t>Participation in Construction</a:t>
                      </a:r>
                      <a:endParaRPr lang="de-DE" dirty="0"/>
                    </a:p>
                  </a:txBody>
                  <a:tcPr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pPr algn="ctr"/>
                      <a:endParaRPr lang="de-DE" dirty="0"/>
                    </a:p>
                  </a:txBody>
                  <a:tcPr marL="68580" marR="68580"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dirty="0"/>
                    </a:p>
                  </a:txBody>
                  <a:tcPr marL="68580" marR="68580"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tc>
                  <a:txBody>
                    <a:bodyPr/>
                    <a:lstStyle/>
                    <a:p>
                      <a:pPr algn="ctr"/>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dirty="0"/>
                    </a:p>
                  </a:txBody>
                  <a:tcPr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extLst>
                  <a:ext uri="{0D108BD9-81ED-4DB2-BD59-A6C34878D82A}">
                    <a16:rowId xmlns:a16="http://schemas.microsoft.com/office/drawing/2014/main" xmlns="" val="2830665276"/>
                  </a:ext>
                </a:extLst>
              </a:tr>
            </a:tbl>
          </a:graphicData>
        </a:graphic>
      </p:graphicFrame>
      <p:sp>
        <p:nvSpPr>
          <p:cNvPr id="5" name="スライド番号プレースホルダー 4">
            <a:extLst>
              <a:ext uri="{FF2B5EF4-FFF2-40B4-BE49-F238E27FC236}">
                <a16:creationId xmlns:a16="http://schemas.microsoft.com/office/drawing/2014/main" xmlns="" id="{9EE4E992-4A41-9149-914A-DFBA165AAAE6}"/>
              </a:ext>
            </a:extLst>
          </p:cNvPr>
          <p:cNvSpPr>
            <a:spLocks noGrp="1"/>
          </p:cNvSpPr>
          <p:nvPr>
            <p:ph type="sldNum" sz="quarter" idx="12"/>
          </p:nvPr>
        </p:nvSpPr>
        <p:spPr>
          <a:xfrm>
            <a:off x="9164321" y="6447838"/>
            <a:ext cx="2844800" cy="365125"/>
          </a:xfrm>
        </p:spPr>
        <p:txBody>
          <a:bodyPr/>
          <a:lstStyle/>
          <a:p>
            <a:fld id="{31CB0898-1056-4046-813E-77E50C8D40D9}" type="slidenum">
              <a:rPr lang="ja-JP" altLang="en-US" smtClean="0">
                <a:solidFill>
                  <a:prstClr val="black">
                    <a:tint val="75000"/>
                  </a:prstClr>
                </a:solidFill>
                <a:latin typeface="Helvetica" pitchFamily="2" charset="0"/>
              </a:rPr>
              <a:pPr/>
              <a:t>46</a:t>
            </a:fld>
            <a:endParaRPr lang="ja-JP" altLang="en-US">
              <a:solidFill>
                <a:prstClr val="black">
                  <a:tint val="75000"/>
                </a:prstClr>
              </a:solidFill>
              <a:latin typeface="Helvetica" pitchFamily="2" charset="0"/>
            </a:endParaRPr>
          </a:p>
        </p:txBody>
      </p:sp>
    </p:spTree>
    <p:extLst>
      <p:ext uri="{BB962C8B-B14F-4D97-AF65-F5344CB8AC3E}">
        <p14:creationId xmlns:p14="http://schemas.microsoft.com/office/powerpoint/2010/main" val="27019346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3A7918C-ADC5-4FEB-A040-2D6A4EB0D8C4}"/>
              </a:ext>
            </a:extLst>
          </p:cNvPr>
          <p:cNvSpPr>
            <a:spLocks noGrp="1"/>
          </p:cNvSpPr>
          <p:nvPr>
            <p:ph type="title"/>
          </p:nvPr>
        </p:nvSpPr>
        <p:spPr>
          <a:xfrm>
            <a:off x="838200" y="-1628"/>
            <a:ext cx="10515600" cy="1325033"/>
          </a:xfrm>
        </p:spPr>
        <p:txBody>
          <a:bodyPr/>
          <a:lstStyle/>
          <a:p>
            <a:pPr algn="ctr"/>
            <a:r>
              <a:rPr lang="ru-RU" b="1" dirty="0">
                <a:solidFill>
                  <a:srgbClr val="7030A0"/>
                </a:solidFill>
                <a:effectLst>
                  <a:outerShdw blurRad="38100" dist="38100" dir="2700000" algn="tl">
                    <a:srgbClr val="000000">
                      <a:alpha val="43137"/>
                    </a:srgbClr>
                  </a:outerShdw>
                </a:effectLst>
              </a:rPr>
              <a:t>Заключение </a:t>
            </a:r>
          </a:p>
        </p:txBody>
      </p:sp>
      <p:sp>
        <p:nvSpPr>
          <p:cNvPr id="3" name="Объект 2">
            <a:extLst>
              <a:ext uri="{FF2B5EF4-FFF2-40B4-BE49-F238E27FC236}">
                <a16:creationId xmlns="" xmlns:a16="http://schemas.microsoft.com/office/drawing/2014/main" id="{2CB40E34-B48F-4F0D-96AE-DF242826EEBE}"/>
              </a:ext>
            </a:extLst>
          </p:cNvPr>
          <p:cNvSpPr>
            <a:spLocks noGrp="1"/>
          </p:cNvSpPr>
          <p:nvPr>
            <p:ph idx="1"/>
          </p:nvPr>
        </p:nvSpPr>
        <p:spPr>
          <a:xfrm>
            <a:off x="781091" y="1280162"/>
            <a:ext cx="10996247" cy="4889455"/>
          </a:xfrm>
        </p:spPr>
        <p:txBody>
          <a:bodyPr/>
          <a:lstStyle/>
          <a:p>
            <a:pPr algn="ctr"/>
            <a:r>
              <a:rPr lang="ru-RU" b="1" dirty="0" smtClean="0"/>
              <a:t>Редакционная Группа</a:t>
            </a:r>
            <a:r>
              <a:rPr lang="en-US" b="1" dirty="0" smtClean="0"/>
              <a:t> </a:t>
            </a:r>
            <a:r>
              <a:rPr lang="ru-RU" b="1" dirty="0"/>
              <a:t>активно работает над подготовкой интегрального, сбалансированного </a:t>
            </a:r>
            <a:r>
              <a:rPr lang="ru-RU" b="1" dirty="0" smtClean="0"/>
              <a:t>текста.</a:t>
            </a:r>
          </a:p>
          <a:p>
            <a:pPr algn="ctr"/>
            <a:endParaRPr lang="ru-RU" b="1" dirty="0"/>
          </a:p>
          <a:p>
            <a:pPr algn="ctr">
              <a:lnSpc>
                <a:spcPct val="100000"/>
              </a:lnSpc>
            </a:pPr>
            <a:r>
              <a:rPr lang="ru-RU" b="1" dirty="0" smtClean="0"/>
              <a:t>Стратегический </a:t>
            </a:r>
            <a:r>
              <a:rPr lang="ru-RU" b="1" dirty="0"/>
              <a:t>План Развития ОИЯИ - должен послужить основой разработки следующей 7-летки, </a:t>
            </a:r>
            <a:endParaRPr lang="en-US" b="1" dirty="0" smtClean="0"/>
          </a:p>
          <a:p>
            <a:pPr marL="0" indent="0" algn="ctr">
              <a:lnSpc>
                <a:spcPct val="100000"/>
              </a:lnSpc>
              <a:buNone/>
            </a:pPr>
            <a:r>
              <a:rPr lang="ru-RU" b="1" dirty="0" smtClean="0"/>
              <a:t>а </a:t>
            </a:r>
            <a:r>
              <a:rPr lang="ru-RU" b="1" dirty="0"/>
              <a:t>также </a:t>
            </a:r>
            <a:r>
              <a:rPr lang="ru-RU" b="1" dirty="0" smtClean="0"/>
              <a:t>стать основой </a:t>
            </a:r>
            <a:r>
              <a:rPr lang="ru-RU" b="1" dirty="0"/>
              <a:t>для принятия </a:t>
            </a:r>
            <a:r>
              <a:rPr lang="ru-RU" b="1" dirty="0" smtClean="0"/>
              <a:t>Руководящими </a:t>
            </a:r>
            <a:r>
              <a:rPr lang="ru-RU" b="1" dirty="0"/>
              <a:t>Органами Института мудрых решений, ведущих </a:t>
            </a:r>
            <a:r>
              <a:rPr lang="ru-RU" b="1" dirty="0" smtClean="0"/>
              <a:t>ОИЯИ </a:t>
            </a:r>
            <a:r>
              <a:rPr lang="ru-RU" b="1" dirty="0"/>
              <a:t>к новым </a:t>
            </a:r>
            <a:r>
              <a:rPr lang="ru-RU" b="1" dirty="0" smtClean="0"/>
              <a:t>научным достижениям</a:t>
            </a:r>
            <a:r>
              <a:rPr lang="en-US" b="1" dirty="0" smtClean="0"/>
              <a:t>,</a:t>
            </a:r>
            <a:endParaRPr lang="ru-RU" b="1" dirty="0" smtClean="0"/>
          </a:p>
          <a:p>
            <a:pPr marL="0" indent="0" algn="ctr">
              <a:lnSpc>
                <a:spcPct val="100000"/>
              </a:lnSpc>
              <a:buNone/>
            </a:pPr>
            <a:r>
              <a:rPr lang="ru-RU" b="1" dirty="0"/>
              <a:t> </a:t>
            </a:r>
            <a:r>
              <a:rPr lang="ru-RU" b="1" dirty="0" smtClean="0"/>
              <a:t>                                                                       </a:t>
            </a:r>
            <a:r>
              <a:rPr lang="ru-RU" b="1" dirty="0"/>
              <a:t>к </a:t>
            </a:r>
            <a:r>
              <a:rPr lang="ru-RU" b="1" dirty="0" smtClean="0"/>
              <a:t>научному </a:t>
            </a:r>
            <a:r>
              <a:rPr lang="ru-RU" b="1" dirty="0"/>
              <a:t>лидерству </a:t>
            </a:r>
            <a:r>
              <a:rPr lang="ru-RU" b="1" dirty="0" smtClean="0"/>
              <a:t>,</a:t>
            </a:r>
          </a:p>
          <a:p>
            <a:pPr marL="0" indent="0" algn="ctr">
              <a:lnSpc>
                <a:spcPct val="100000"/>
              </a:lnSpc>
              <a:buNone/>
            </a:pPr>
            <a:r>
              <a:rPr lang="ru-RU" b="1" dirty="0"/>
              <a:t>	</a:t>
            </a:r>
            <a:r>
              <a:rPr lang="ru-RU" b="1" dirty="0" smtClean="0"/>
              <a:t>				                                           </a:t>
            </a:r>
            <a:r>
              <a:rPr lang="ru-RU" b="1" dirty="0"/>
              <a:t>к научной </a:t>
            </a:r>
            <a:r>
              <a:rPr lang="ru-RU" b="1" dirty="0" smtClean="0"/>
              <a:t>славе. </a:t>
            </a:r>
            <a:r>
              <a:rPr lang="ru-RU" sz="4000" b="1" dirty="0" smtClean="0"/>
              <a:t>    </a:t>
            </a:r>
            <a:endParaRPr lang="ru-RU" sz="4000" b="1" dirty="0"/>
          </a:p>
        </p:txBody>
      </p:sp>
    </p:spTree>
    <p:extLst>
      <p:ext uri="{BB962C8B-B14F-4D97-AF65-F5344CB8AC3E}">
        <p14:creationId xmlns:p14="http://schemas.microsoft.com/office/powerpoint/2010/main" val="3361559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2E98AD-9645-468F-98D1-6EE91D4FF9BF}"/>
              </a:ext>
            </a:extLst>
          </p:cNvPr>
          <p:cNvSpPr>
            <a:spLocks noGrp="1"/>
          </p:cNvSpPr>
          <p:nvPr>
            <p:ph type="title"/>
          </p:nvPr>
        </p:nvSpPr>
        <p:spPr>
          <a:xfrm>
            <a:off x="609600" y="160332"/>
            <a:ext cx="10972800" cy="1143000"/>
          </a:xfrm>
        </p:spPr>
        <p:txBody>
          <a:bodyPr>
            <a:normAutofit/>
          </a:bodyPr>
          <a:lstStyle/>
          <a:p>
            <a:r>
              <a:rPr lang="en-US" sz="3600" dirty="0">
                <a:solidFill>
                  <a:srgbClr val="FF0000"/>
                </a:solidFill>
                <a:effectLst>
                  <a:outerShdw blurRad="38100" dist="38100" dir="2700000" algn="tl">
                    <a:srgbClr val="000000">
                      <a:alpha val="43137"/>
                    </a:srgbClr>
                  </a:outerShdw>
                </a:effectLst>
              </a:rPr>
              <a:t>Procedural timeline </a:t>
            </a:r>
            <a:endParaRPr lang="ru-RU" sz="3600" dirty="0">
              <a:solidFill>
                <a:srgbClr val="FF0000"/>
              </a:solidFill>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9AEC562B-09ED-4068-881B-425D1CC3505C}"/>
              </a:ext>
            </a:extLst>
          </p:cNvPr>
          <p:cNvSpPr>
            <a:spLocks noGrp="1"/>
          </p:cNvSpPr>
          <p:nvPr>
            <p:ph idx="1"/>
          </p:nvPr>
        </p:nvSpPr>
        <p:spPr>
          <a:xfrm>
            <a:off x="609642" y="1600206"/>
            <a:ext cx="11224847" cy="4525963"/>
          </a:xfrm>
        </p:spPr>
        <p:txBody>
          <a:bodyPr>
            <a:normAutofit fontScale="85000" lnSpcReduction="20000"/>
          </a:bodyPr>
          <a:lstStyle/>
          <a:p>
            <a:r>
              <a:rPr lang="en-US" dirty="0">
                <a:solidFill>
                  <a:srgbClr val="0070C0"/>
                </a:solidFill>
                <a:effectLst>
                  <a:outerShdw blurRad="38100" dist="38100" dir="2700000" algn="tl">
                    <a:srgbClr val="000000">
                      <a:alpha val="43137"/>
                    </a:srgbClr>
                  </a:outerShdw>
                </a:effectLst>
              </a:rPr>
              <a:t>Status reports of the topical sub-groups.      SC – September 2019</a:t>
            </a:r>
          </a:p>
          <a:p>
            <a:r>
              <a:rPr lang="en-US" dirty="0">
                <a:solidFill>
                  <a:srgbClr val="0070C0"/>
                </a:solidFill>
                <a:effectLst>
                  <a:outerShdw blurRad="38100" dist="38100" dir="2700000" algn="tl">
                    <a:srgbClr val="000000">
                      <a:alpha val="43137"/>
                    </a:srgbClr>
                  </a:outerShdw>
                </a:effectLst>
              </a:rPr>
              <a:t>International WG meeting –recommendations for sub-groups  and for editorial board (EB)   -                                       September 2019</a:t>
            </a:r>
          </a:p>
          <a:p>
            <a:r>
              <a:rPr lang="en-US" dirty="0">
                <a:solidFill>
                  <a:srgbClr val="0070C0"/>
                </a:solidFill>
                <a:effectLst>
                  <a:outerShdw blurRad="38100" dist="38100" dir="2700000" algn="tl">
                    <a:srgbClr val="000000">
                      <a:alpha val="43137"/>
                    </a:srgbClr>
                  </a:outerShdw>
                </a:effectLst>
              </a:rPr>
              <a:t>Discussion in S-T-Committee of JINR, recommendations for EB –    					                                               October 2019</a:t>
            </a:r>
          </a:p>
          <a:p>
            <a:pPr marL="0" indent="0">
              <a:buNone/>
            </a:pPr>
            <a:endParaRPr lang="en-US" dirty="0">
              <a:solidFill>
                <a:srgbClr val="0070C0"/>
              </a:solidFill>
              <a:effectLst>
                <a:outerShdw blurRad="38100" dist="38100" dir="2700000" algn="tl">
                  <a:srgbClr val="000000">
                    <a:alpha val="43137"/>
                  </a:srgbClr>
                </a:outerShdw>
              </a:effectLst>
            </a:endParaRPr>
          </a:p>
          <a:p>
            <a:r>
              <a:rPr lang="en-US" dirty="0">
                <a:solidFill>
                  <a:srgbClr val="0070C0"/>
                </a:solidFill>
                <a:effectLst>
                  <a:outerShdw blurRad="38100" dist="38100" dir="2700000" algn="tl">
                    <a:srgbClr val="000000">
                      <a:alpha val="43137"/>
                    </a:srgbClr>
                  </a:outerShdw>
                </a:effectLst>
              </a:rPr>
              <a:t>Status report in CPP –                                           November 2019</a:t>
            </a:r>
          </a:p>
          <a:p>
            <a:r>
              <a:rPr lang="en-US" dirty="0">
                <a:solidFill>
                  <a:srgbClr val="0070C0"/>
                </a:solidFill>
                <a:effectLst>
                  <a:outerShdw blurRad="38100" dist="38100" dir="2700000" algn="tl">
                    <a:srgbClr val="000000">
                      <a:alpha val="43137"/>
                    </a:srgbClr>
                  </a:outerShdw>
                </a:effectLst>
              </a:rPr>
              <a:t>Integration and final text</a:t>
            </a:r>
            <a:r>
              <a:rPr lang="ru-RU" dirty="0">
                <a:solidFill>
                  <a:srgbClr val="0070C0"/>
                </a:solidFill>
                <a:effectLst>
                  <a:outerShdw blurRad="38100" dist="38100" dir="2700000" algn="tl">
                    <a:srgbClr val="000000">
                      <a:alpha val="43137"/>
                    </a:srgbClr>
                  </a:outerShdw>
                </a:effectLst>
              </a:rPr>
              <a:t> </a:t>
            </a:r>
            <a:r>
              <a:rPr lang="en-US" dirty="0">
                <a:solidFill>
                  <a:srgbClr val="0070C0"/>
                </a:solidFill>
                <a:effectLst>
                  <a:outerShdw blurRad="38100" dist="38100" dir="2700000" algn="tl">
                    <a:srgbClr val="000000">
                      <a:alpha val="43137"/>
                    </a:srgbClr>
                  </a:outerShdw>
                </a:effectLst>
              </a:rPr>
              <a:t>editing -      November 2019 – January 2020</a:t>
            </a:r>
          </a:p>
          <a:p>
            <a:r>
              <a:rPr lang="en-US" dirty="0">
                <a:solidFill>
                  <a:srgbClr val="7030A0"/>
                </a:solidFill>
                <a:effectLst>
                  <a:outerShdw blurRad="38100" dist="38100" dir="2700000" algn="tl">
                    <a:srgbClr val="000000">
                      <a:alpha val="43137"/>
                    </a:srgbClr>
                  </a:outerShdw>
                </a:effectLst>
              </a:rPr>
              <a:t>Presentation in SC  for approval -                        February 2020</a:t>
            </a:r>
          </a:p>
          <a:p>
            <a:r>
              <a:rPr lang="en-US" dirty="0">
                <a:solidFill>
                  <a:srgbClr val="7030A0"/>
                </a:solidFill>
                <a:effectLst>
                  <a:outerShdw blurRad="38100" dist="38100" dir="2700000" algn="tl">
                    <a:srgbClr val="000000">
                      <a:alpha val="43137"/>
                    </a:srgbClr>
                  </a:outerShdw>
                </a:effectLst>
              </a:rPr>
              <a:t>Approval by CPP  -                                                  March 2020</a:t>
            </a:r>
          </a:p>
          <a:p>
            <a:r>
              <a:rPr lang="en-US" dirty="0">
                <a:solidFill>
                  <a:srgbClr val="7030A0"/>
                </a:solidFill>
                <a:effectLst>
                  <a:outerShdw blurRad="38100" dist="38100" dir="2700000" algn="tl">
                    <a:srgbClr val="000000">
                      <a:alpha val="43137"/>
                    </a:srgbClr>
                  </a:outerShdw>
                </a:effectLst>
              </a:rPr>
              <a:t>Printing of the SLRP  </a:t>
            </a:r>
            <a:r>
              <a:rPr lang="en-US" dirty="0" smtClean="0">
                <a:solidFill>
                  <a:srgbClr val="7030A0"/>
                </a:solidFill>
                <a:effectLst>
                  <a:outerShdw blurRad="38100" dist="38100" dir="2700000" algn="tl">
                    <a:srgbClr val="000000">
                      <a:alpha val="43137"/>
                    </a:srgbClr>
                  </a:outerShdw>
                </a:effectLst>
              </a:rPr>
              <a:t>book (scientific part).</a:t>
            </a:r>
            <a:endParaRPr lang="en-US" dirty="0">
              <a:solidFill>
                <a:srgbClr val="7030A0"/>
              </a:solidFill>
              <a:effectLst>
                <a:outerShdw blurRad="38100" dist="38100" dir="2700000" algn="tl">
                  <a:srgbClr val="000000">
                    <a:alpha val="43137"/>
                  </a:srgbClr>
                </a:outerShdw>
              </a:effectLst>
            </a:endParaRPr>
          </a:p>
          <a:p>
            <a:endParaRPr lang="en-US" dirty="0"/>
          </a:p>
          <a:p>
            <a:endParaRPr lang="ru-RU" dirty="0"/>
          </a:p>
        </p:txBody>
      </p:sp>
    </p:spTree>
    <p:extLst>
      <p:ext uri="{BB962C8B-B14F-4D97-AF65-F5344CB8AC3E}">
        <p14:creationId xmlns:p14="http://schemas.microsoft.com/office/powerpoint/2010/main" val="27981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520" y="3209442"/>
            <a:ext cx="7112149" cy="2368398"/>
          </a:xfrm>
          <a:solidFill>
            <a:schemeClr val="accent3">
              <a:lumMod val="20000"/>
              <a:lumOff val="80000"/>
            </a:schemeClr>
          </a:solidFill>
        </p:spPr>
        <p:txBody>
          <a:bodyPr>
            <a:normAutofit/>
          </a:bodyPr>
          <a:lstStyle/>
          <a:p>
            <a:r>
              <a:rPr lang="en-US" sz="2400" dirty="0"/>
              <a:t>The current versions of working documents from the sub-groups are posted :</a:t>
            </a:r>
            <a:br>
              <a:rPr lang="en-US" sz="2400" dirty="0"/>
            </a:br>
            <a:r>
              <a:rPr lang="en-US" sz="2400" dirty="0"/>
              <a:t>https://</a:t>
            </a:r>
            <a:r>
              <a:rPr lang="en-US" sz="2400" dirty="0" smtClean="0"/>
              <a:t>indico.jinr.ru/event/1121/</a:t>
            </a:r>
            <a:endParaRPr lang="de-DE" sz="3600" dirty="0"/>
          </a:p>
        </p:txBody>
      </p:sp>
      <p:sp>
        <p:nvSpPr>
          <p:cNvPr id="3" name="Inhaltsplatzhalter 2"/>
          <p:cNvSpPr>
            <a:spLocks noGrp="1"/>
          </p:cNvSpPr>
          <p:nvPr>
            <p:ph idx="1"/>
          </p:nvPr>
        </p:nvSpPr>
        <p:spPr>
          <a:xfrm>
            <a:off x="447040" y="5881141"/>
            <a:ext cx="11440160" cy="1688123"/>
          </a:xfrm>
        </p:spPr>
        <p:txBody>
          <a:bodyPr>
            <a:normAutofit/>
          </a:bodyPr>
          <a:lstStyle/>
          <a:p>
            <a:pPr marL="0" indent="0" algn="ctr">
              <a:spcAft>
                <a:spcPts val="600"/>
              </a:spcAft>
              <a:buNone/>
            </a:pPr>
            <a:r>
              <a:rPr lang="en-US" sz="2000" dirty="0">
                <a:latin typeface="Arial"/>
                <a:ea typeface="Times New Roman"/>
                <a:cs typeface="Times New Roman"/>
              </a:rPr>
              <a:t> </a:t>
            </a:r>
            <a:r>
              <a:rPr lang="en-US" sz="1600" dirty="0">
                <a:latin typeface="Arial"/>
                <a:ea typeface="Times New Roman"/>
                <a:cs typeface="Times New Roman"/>
              </a:rPr>
              <a:t>SLRP is a forward look enabling JINR scientific community, in interaction with policy makers of JINR member States, to </a:t>
            </a:r>
            <a:r>
              <a:rPr lang="en-US" sz="1600" b="1" dirty="0">
                <a:solidFill>
                  <a:srgbClr val="FF0000"/>
                </a:solidFill>
                <a:latin typeface="Arial"/>
                <a:ea typeface="Times New Roman"/>
                <a:cs typeface="Times New Roman"/>
              </a:rPr>
              <a:t>develop long-term views </a:t>
            </a:r>
            <a:r>
              <a:rPr lang="en-US" sz="1600" dirty="0">
                <a:latin typeface="Arial"/>
                <a:ea typeface="Times New Roman"/>
                <a:cs typeface="Times New Roman"/>
              </a:rPr>
              <a:t>and </a:t>
            </a:r>
            <a:r>
              <a:rPr lang="en-US" sz="1600" b="1" dirty="0">
                <a:solidFill>
                  <a:srgbClr val="FF0000"/>
                </a:solidFill>
                <a:latin typeface="Arial"/>
                <a:ea typeface="Times New Roman"/>
                <a:cs typeface="Times New Roman"/>
              </a:rPr>
              <a:t>analyses of future research developments</a:t>
            </a:r>
            <a:r>
              <a:rPr lang="en-US" sz="1600" dirty="0">
                <a:latin typeface="Arial"/>
                <a:ea typeface="Times New Roman"/>
                <a:cs typeface="Times New Roman"/>
              </a:rPr>
              <a:t> with the aim of defining research agendas of JINR laboratories </a:t>
            </a:r>
            <a:r>
              <a:rPr lang="en-US" sz="1600" b="1" dirty="0">
                <a:solidFill>
                  <a:srgbClr val="FF0000"/>
                </a:solidFill>
                <a:latin typeface="Arial"/>
                <a:ea typeface="Times New Roman"/>
                <a:cs typeface="Times New Roman"/>
              </a:rPr>
              <a:t>in national and international context. </a:t>
            </a:r>
            <a:endParaRPr lang="de-DE" sz="1800" b="1" dirty="0">
              <a:solidFill>
                <a:srgbClr val="FF0000"/>
              </a:solidFill>
              <a:latin typeface="Times New Roman"/>
              <a:ea typeface="Times New Roman"/>
              <a:cs typeface="Times New Roman"/>
            </a:endParaRPr>
          </a:p>
        </p:txBody>
      </p:sp>
      <p:pic>
        <p:nvPicPr>
          <p:cNvPr id="4" name="Рисунок 2">
            <a:extLst>
              <a:ext uri="{FF2B5EF4-FFF2-40B4-BE49-F238E27FC236}">
                <a16:creationId xmlns="" xmlns:a16="http://schemas.microsoft.com/office/drawing/2014/main" id="{1ECDC7B5-3FAD-4D97-BFA3-F5DA281D844D}"/>
              </a:ext>
            </a:extLst>
          </p:cNvPr>
          <p:cNvPicPr>
            <a:picLocks noChangeAspect="1"/>
          </p:cNvPicPr>
          <p:nvPr/>
        </p:nvPicPr>
        <p:blipFill>
          <a:blip r:embed="rId2">
            <a:extLst>
              <a:ext uri="{28A0092B-C50C-407E-A947-70E740481C1C}">
                <a14:useLocalDpi xmlns:a14="http://schemas.microsoft.com/office/drawing/2010/main" val="0"/>
              </a:ext>
            </a:extLst>
          </a:blip>
          <a:srcRect l="11461" r="29865"/>
          <a:stretch>
            <a:fillRect/>
          </a:stretch>
        </p:blipFill>
        <p:spPr bwMode="auto">
          <a:xfrm>
            <a:off x="1" y="64"/>
            <a:ext cx="5445659" cy="306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5657557" y="1122291"/>
            <a:ext cx="6096000" cy="1569660"/>
          </a:xfrm>
          <a:prstGeom prst="rect">
            <a:avLst/>
          </a:prstGeom>
        </p:spPr>
        <p:txBody>
          <a:bodyPr>
            <a:spAutoFit/>
          </a:bodyPr>
          <a:lstStyle/>
          <a:p>
            <a:pPr algn="ctr"/>
            <a:r>
              <a:rPr lang="en-US" sz="3200" b="1" dirty="0">
                <a:solidFill>
                  <a:srgbClr val="FF0000"/>
                </a:solidFill>
                <a:effectLst>
                  <a:outerShdw blurRad="38100" dist="38100" dir="2700000" algn="tl">
                    <a:srgbClr val="000000">
                      <a:alpha val="43137"/>
                    </a:srgbClr>
                  </a:outerShdw>
                </a:effectLst>
              </a:rPr>
              <a:t>SLRP will form the basis of the next  </a:t>
            </a:r>
            <a:r>
              <a:rPr lang="en-US" sz="3200" b="1" dirty="0" smtClean="0">
                <a:solidFill>
                  <a:srgbClr val="FF0000"/>
                </a:solidFill>
                <a:effectLst>
                  <a:outerShdw blurRad="38100" dist="38100" dir="2700000" algn="tl">
                    <a:srgbClr val="000000">
                      <a:alpha val="43137"/>
                    </a:srgbClr>
                  </a:outerShdw>
                </a:effectLst>
              </a:rPr>
              <a:t>JINR </a:t>
            </a:r>
            <a:r>
              <a:rPr lang="en-US" sz="3200" b="1" dirty="0">
                <a:solidFill>
                  <a:srgbClr val="FF0000"/>
                </a:solidFill>
                <a:effectLst>
                  <a:outerShdw blurRad="38100" dist="38100" dir="2700000" algn="tl">
                    <a:srgbClr val="000000">
                      <a:alpha val="43137"/>
                    </a:srgbClr>
                  </a:outerShdw>
                </a:effectLst>
              </a:rPr>
              <a:t>7-year plan for the period 2024-2030</a:t>
            </a:r>
            <a:endParaRPr lang="de-DE"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726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xmlns="" id="{ADF0660D-7305-44DA-9631-7905D02C528D}"/>
              </a:ext>
            </a:extLst>
          </p:cNvPr>
          <p:cNvSpPr>
            <a:spLocks noGrp="1"/>
          </p:cNvSpPr>
          <p:nvPr>
            <p:ph type="title"/>
          </p:nvPr>
        </p:nvSpPr>
        <p:spPr>
          <a:xfrm>
            <a:off x="1992313" y="115891"/>
            <a:ext cx="8229600" cy="1800225"/>
          </a:xfrm>
          <a:ln w="19050">
            <a:solidFill>
              <a:schemeClr val="tx1"/>
            </a:solidFill>
            <a:miter lim="800000"/>
            <a:headEnd/>
            <a:tailEnd/>
          </a:ln>
        </p:spPr>
        <p:txBody>
          <a:bodyPr/>
          <a:lstStyle/>
          <a:p>
            <a:pPr eaLnBrk="1" hangingPunct="1"/>
            <a:r>
              <a:rPr lang="ru-RU" altLang="ru-RU" sz="2800"/>
              <a:t>Миссия</a:t>
            </a:r>
            <a:br>
              <a:rPr lang="ru-RU" altLang="ru-RU" sz="2800"/>
            </a:br>
            <a:r>
              <a:rPr lang="ru-RU" altLang="ru-RU" sz="2800"/>
              <a:t>Международной Рабочей Группы </a:t>
            </a:r>
            <a:br>
              <a:rPr lang="ru-RU" altLang="ru-RU" sz="2800"/>
            </a:br>
            <a:r>
              <a:rPr lang="ru-RU" altLang="ru-RU" sz="2800"/>
              <a:t>по разработке долгосрочной стратегии развития ОИЯИ до 2030 года (</a:t>
            </a:r>
            <a:r>
              <a:rPr lang="en-US" altLang="ru-RU" sz="2800"/>
              <a:t>SLRP</a:t>
            </a:r>
            <a:r>
              <a:rPr lang="ru-RU" altLang="ru-RU" sz="2800"/>
              <a:t>) </a:t>
            </a:r>
          </a:p>
        </p:txBody>
      </p:sp>
      <p:sp>
        <p:nvSpPr>
          <p:cNvPr id="23555" name="Объект 2">
            <a:extLst>
              <a:ext uri="{FF2B5EF4-FFF2-40B4-BE49-F238E27FC236}">
                <a16:creationId xmlns:a16="http://schemas.microsoft.com/office/drawing/2014/main" xmlns="" id="{1224A35C-E649-490E-8820-F642EFA91DF7}"/>
              </a:ext>
            </a:extLst>
          </p:cNvPr>
          <p:cNvSpPr>
            <a:spLocks noGrp="1"/>
          </p:cNvSpPr>
          <p:nvPr>
            <p:ph idx="1"/>
          </p:nvPr>
        </p:nvSpPr>
        <p:spPr>
          <a:xfrm>
            <a:off x="1992315" y="2060578"/>
            <a:ext cx="8207375" cy="4608513"/>
          </a:xfrm>
          <a:ln w="19050">
            <a:solidFill>
              <a:schemeClr val="tx1"/>
            </a:solidFill>
            <a:miter lim="800000"/>
            <a:headEnd/>
            <a:tailEnd/>
          </a:ln>
        </p:spPr>
        <p:txBody>
          <a:bodyPr/>
          <a:lstStyle/>
          <a:p>
            <a:pPr eaLnBrk="1" hangingPunct="1"/>
            <a:r>
              <a:rPr lang="ru-RU" altLang="ru-RU" sz="2000"/>
              <a:t>SLRP-это взгляд в будущее, позволяющий научному сообществу ОИЯИ во взаимодействии с его партнерами в государствах-членах ОИЯИ и других странах, а также учитывая координируемые  ведущими  международными научными организациями планы развития исследований в области фундаментальной физики на глобальном уровне, разрабатывать долгосрочные планы развития фундаментальных и прикладных, инновационных исследований ОИЯИ, на основе анализа и изучения  перспектив развития существующих и создания новых базовых экспериментальных установок и научных комплексов, а также возможного расширения и обновления научной программы ОИЯИ с целью определения приоритетов  исследовательских программ лабораторий ОИЯИ в национальном, с учетом интересов государств-членов Института,  и в международном контексте.</a:t>
            </a:r>
          </a:p>
        </p:txBody>
      </p:sp>
    </p:spTree>
    <p:extLst>
      <p:ext uri="{BB962C8B-B14F-4D97-AF65-F5344CB8AC3E}">
        <p14:creationId xmlns:p14="http://schemas.microsoft.com/office/powerpoint/2010/main" val="206835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5" y="3343691"/>
            <a:ext cx="3695700" cy="29432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00" r="32276"/>
          <a:stretch/>
        </p:blipFill>
        <p:spPr>
          <a:xfrm>
            <a:off x="6817779" y="3424854"/>
            <a:ext cx="2232248" cy="230428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457" b="4546"/>
          <a:stretch/>
        </p:blipFill>
        <p:spPr>
          <a:xfrm>
            <a:off x="2368341" y="690785"/>
            <a:ext cx="2857843" cy="1957001"/>
          </a:xfrm>
          <a:prstGeom prst="rect">
            <a:avLst/>
          </a:prstGeom>
        </p:spPr>
      </p:pic>
      <p:sp>
        <p:nvSpPr>
          <p:cNvPr id="3" name="TextBox 2"/>
          <p:cNvSpPr txBox="1"/>
          <p:nvPr/>
        </p:nvSpPr>
        <p:spPr>
          <a:xfrm>
            <a:off x="4812565" y="190328"/>
            <a:ext cx="1558760" cy="1000915"/>
          </a:xfrm>
          <a:prstGeom prst="rect">
            <a:avLst/>
          </a:prstGeom>
          <a:solidFill>
            <a:srgbClr val="FFCC00"/>
          </a:solidFill>
          <a:ln w="28575">
            <a:solidFill>
              <a:srgbClr val="CC3300"/>
            </a:solidFill>
          </a:ln>
        </p:spPr>
        <p:txBody>
          <a:bodyPr wrap="square" rtlCol="0">
            <a:spAutoFit/>
          </a:bodyPr>
          <a:lstStyle/>
          <a:p>
            <a:pPr defTabSz="457200" eaLnBrk="0" fontAlgn="base" hangingPunct="0">
              <a:lnSpc>
                <a:spcPct val="123000"/>
              </a:lnSpc>
              <a:spcBef>
                <a:spcPct val="0"/>
              </a:spcBef>
              <a:spcAft>
                <a:spcPct val="0"/>
              </a:spcAft>
              <a:buClr>
                <a:srgbClr val="000000"/>
              </a:buClr>
              <a:buSzPct val="100000"/>
            </a:pPr>
            <a:r>
              <a:rPr lang="en-US" sz="4800" dirty="0">
                <a:solidFill>
                  <a:srgbClr val="000000"/>
                </a:solidFill>
                <a:effectLst>
                  <a:outerShdw blurRad="38100" dist="38100" dir="2700000" algn="tl">
                    <a:srgbClr val="000000">
                      <a:alpha val="43137"/>
                    </a:srgbClr>
                  </a:outerShdw>
                </a:effectLst>
                <a:latin typeface="Times New Roman" pitchFamily="18" charset="0"/>
              </a:rPr>
              <a:t>2030</a:t>
            </a:r>
          </a:p>
        </p:txBody>
      </p:sp>
      <p:sp>
        <p:nvSpPr>
          <p:cNvPr id="7" name="TextBox 6"/>
          <p:cNvSpPr txBox="1"/>
          <p:nvPr/>
        </p:nvSpPr>
        <p:spPr>
          <a:xfrm>
            <a:off x="7248131" y="1062900"/>
            <a:ext cx="4400531" cy="773738"/>
          </a:xfrm>
          <a:prstGeom prst="rect">
            <a:avLst/>
          </a:prstGeom>
          <a:solidFill>
            <a:srgbClr val="FFCC00"/>
          </a:solidFill>
          <a:ln w="28575">
            <a:solidFill>
              <a:srgbClr val="CC3300"/>
            </a:solidFill>
          </a:ln>
        </p:spPr>
        <p:txBody>
          <a:bodyPr wrap="square" rtlCol="0">
            <a:spAutoFit/>
          </a:bodyPr>
          <a:lstStyle/>
          <a:p>
            <a:pPr defTabSz="457200" eaLnBrk="0" fontAlgn="base" hangingPunct="0">
              <a:lnSpc>
                <a:spcPct val="123000"/>
              </a:lnSpc>
              <a:spcBef>
                <a:spcPct val="0"/>
              </a:spcBef>
              <a:spcAft>
                <a:spcPct val="0"/>
              </a:spcAft>
              <a:buClr>
                <a:srgbClr val="000000"/>
              </a:buClr>
              <a:buSzPct val="100000"/>
            </a:pPr>
            <a:r>
              <a:rPr lang="en-US" sz="3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a </a:t>
            </a:r>
            <a:r>
              <a:rPr lang="en-US" sz="360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strategy !</a:t>
            </a:r>
            <a:endParaRPr lang="en-US" sz="3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9" name="Straight Arrow Connector 8"/>
          <p:cNvCxnSpPr/>
          <p:nvPr/>
        </p:nvCxnSpPr>
        <p:spPr bwMode="auto">
          <a:xfrm flipV="1">
            <a:off x="4223793" y="1772816"/>
            <a:ext cx="3145051" cy="2016224"/>
          </a:xfrm>
          <a:prstGeom prst="straightConnector1">
            <a:avLst/>
          </a:prstGeom>
          <a:solidFill>
            <a:srgbClr val="00B8FF"/>
          </a:solidFill>
          <a:ln w="666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2"/>
          <p:cNvSpPr txBox="1"/>
          <p:nvPr/>
        </p:nvSpPr>
        <p:spPr>
          <a:xfrm>
            <a:off x="1454352" y="4356266"/>
            <a:ext cx="1558760" cy="1000915"/>
          </a:xfrm>
          <a:prstGeom prst="rect">
            <a:avLst/>
          </a:prstGeom>
          <a:solidFill>
            <a:srgbClr val="FFCC00"/>
          </a:solidFill>
          <a:ln w="28575">
            <a:solidFill>
              <a:srgbClr val="CC3300"/>
            </a:solidFill>
          </a:ln>
        </p:spPr>
        <p:txBody>
          <a:bodyPr wrap="square" rtlCol="0">
            <a:spAutoFit/>
          </a:bodyPr>
          <a:lstStyle/>
          <a:p>
            <a:pPr defTabSz="457200" eaLnBrk="0" fontAlgn="base" hangingPunct="0">
              <a:lnSpc>
                <a:spcPct val="123000"/>
              </a:lnSpc>
              <a:spcBef>
                <a:spcPct val="0"/>
              </a:spcBef>
              <a:spcAft>
                <a:spcPct val="0"/>
              </a:spcAft>
              <a:buClr>
                <a:srgbClr val="000000"/>
              </a:buClr>
              <a:buSzPct val="100000"/>
            </a:pPr>
            <a:r>
              <a:rPr lang="en-US" sz="4800" dirty="0" smtClean="0">
                <a:solidFill>
                  <a:srgbClr val="000000"/>
                </a:solidFill>
                <a:effectLst>
                  <a:outerShdw blurRad="38100" dist="38100" dir="2700000" algn="tl">
                    <a:srgbClr val="000000">
                      <a:alpha val="43137"/>
                    </a:srgbClr>
                  </a:outerShdw>
                </a:effectLst>
                <a:latin typeface="Times New Roman" pitchFamily="18" charset="0"/>
              </a:rPr>
              <a:t>2020</a:t>
            </a:r>
            <a:endParaRPr lang="en-US" sz="4800"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52874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6" presetClass="entr" presetSubtype="16"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FCE3D5-89C7-477C-A329-EBC4C2D62CC2}"/>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70B8F5B7-F4F8-438E-8D09-8A011AC48478}"/>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34EEC9A7-E114-4226-8675-DAA1FFCE32AA}"/>
              </a:ext>
            </a:extLst>
          </p:cNvPr>
          <p:cNvPicPr>
            <a:picLocks noChangeAspect="1"/>
          </p:cNvPicPr>
          <p:nvPr/>
        </p:nvPicPr>
        <p:blipFill>
          <a:blip r:embed="rId2"/>
          <a:stretch>
            <a:fillRect/>
          </a:stretch>
        </p:blipFill>
        <p:spPr>
          <a:xfrm>
            <a:off x="0" y="142857"/>
            <a:ext cx="12192000" cy="6593401"/>
          </a:xfrm>
          <a:prstGeom prst="rect">
            <a:avLst/>
          </a:prstGeom>
        </p:spPr>
      </p:pic>
    </p:spTree>
    <p:extLst>
      <p:ext uri="{BB962C8B-B14F-4D97-AF65-F5344CB8AC3E}">
        <p14:creationId xmlns:p14="http://schemas.microsoft.com/office/powerpoint/2010/main" val="136410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675" y="115888"/>
            <a:ext cx="11654367" cy="819150"/>
          </a:xfrm>
          <a:solidFill>
            <a:schemeClr val="accent4">
              <a:lumMod val="20000"/>
              <a:lumOff val="80000"/>
            </a:schemeClr>
          </a:solidFill>
          <a:ln w="28575">
            <a:solidFill>
              <a:schemeClr val="tx2">
                <a:lumMod val="75000"/>
              </a:schemeClr>
            </a:solidFill>
          </a:ln>
        </p:spPr>
        <p:txBody>
          <a:bodyPr rtlCol="0">
            <a:normAutofit/>
          </a:bodyPr>
          <a:lstStyle/>
          <a:p>
            <a:pPr defTabSz="912261" eaLnBrk="1" fontAlgn="auto" hangingPunct="1">
              <a:spcAft>
                <a:spcPts val="0"/>
              </a:spcAft>
              <a:defRPr/>
            </a:pPr>
            <a:r>
              <a:rPr lang="en-US" sz="2400" b="1" dirty="0">
                <a:latin typeface="Arial" panose="020B0604020202020204" pitchFamily="34" charset="0"/>
                <a:cs typeface="Arial" panose="020B0604020202020204" pitchFamily="34" charset="0"/>
              </a:rPr>
              <a:t>The Long-Range Strategy of JINR </a:t>
            </a:r>
            <a:endParaRPr lang="ru-RU" sz="2400" b="1" dirty="0">
              <a:latin typeface="Arial" panose="020B0604020202020204" pitchFamily="34" charset="0"/>
              <a:cs typeface="Arial" panose="020B0604020202020204" pitchFamily="34" charset="0"/>
            </a:endParaRPr>
          </a:p>
        </p:txBody>
      </p:sp>
      <p:sp>
        <p:nvSpPr>
          <p:cNvPr id="5" name="Прямоугольник 4"/>
          <p:cNvSpPr/>
          <p:nvPr/>
        </p:nvSpPr>
        <p:spPr>
          <a:xfrm>
            <a:off x="211675" y="1117600"/>
            <a:ext cx="11654367" cy="5557838"/>
          </a:xfrm>
          <a:prstGeom prst="rect">
            <a:avLst/>
          </a:prstGeom>
          <a:solidFill>
            <a:srgbClr val="FFF2CC"/>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6148" name="Заголовок 1"/>
          <p:cNvSpPr txBox="1">
            <a:spLocks/>
          </p:cNvSpPr>
          <p:nvPr/>
        </p:nvSpPr>
        <p:spPr bwMode="auto">
          <a:xfrm>
            <a:off x="751417" y="1196977"/>
            <a:ext cx="10515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90000"/>
              </a:lnSpc>
              <a:spcBef>
                <a:spcPct val="0"/>
              </a:spcBef>
              <a:spcAft>
                <a:spcPct val="0"/>
              </a:spcAft>
            </a:pPr>
            <a:r>
              <a:rPr lang="en-US" altLang="ru-RU" sz="4400" b="1" dirty="0">
                <a:solidFill>
                  <a:prstClr val="black"/>
                </a:solidFill>
                <a:latin typeface="Calibri Light" pitchFamily="34" charset="0"/>
              </a:rPr>
              <a:t>                   </a:t>
            </a:r>
            <a:r>
              <a:rPr lang="en-US" altLang="ru-RU" sz="3200" b="1" dirty="0">
                <a:solidFill>
                  <a:prstClr val="black"/>
                </a:solidFill>
                <a:latin typeface="Calibri Light" pitchFamily="34" charset="0"/>
              </a:rPr>
              <a:t>SLRP  International Working  Group</a:t>
            </a:r>
            <a:endParaRPr lang="ru-RU" altLang="ru-RU" sz="2800" b="1" dirty="0">
              <a:solidFill>
                <a:prstClr val="black"/>
              </a:solidFill>
              <a:latin typeface="Calibri Light" pitchFamily="34" charset="0"/>
            </a:endParaRPr>
          </a:p>
        </p:txBody>
      </p:sp>
      <p:sp>
        <p:nvSpPr>
          <p:cNvPr id="20" name="Прямоугольник 19"/>
          <p:cNvSpPr/>
          <p:nvPr/>
        </p:nvSpPr>
        <p:spPr>
          <a:xfrm>
            <a:off x="1678523" y="2968625"/>
            <a:ext cx="3378513"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054">
              <a:defRPr/>
            </a:pPr>
            <a:endParaRPr lang="ru-RU" sz="2400">
              <a:solidFill>
                <a:prstClr val="white"/>
              </a:solidFill>
            </a:endParaRPr>
          </a:p>
        </p:txBody>
      </p:sp>
      <p:sp>
        <p:nvSpPr>
          <p:cNvPr id="21" name="Прямоугольник 20"/>
          <p:cNvSpPr/>
          <p:nvPr/>
        </p:nvSpPr>
        <p:spPr>
          <a:xfrm>
            <a:off x="6383867" y="2954338"/>
            <a:ext cx="39370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054">
              <a:defRPr/>
            </a:pPr>
            <a:endParaRPr lang="ru-RU" sz="2400">
              <a:solidFill>
                <a:prstClr val="white"/>
              </a:solidFill>
            </a:endParaRPr>
          </a:p>
        </p:txBody>
      </p:sp>
      <p:sp>
        <p:nvSpPr>
          <p:cNvPr id="6151" name="TextBox 7"/>
          <p:cNvSpPr txBox="1">
            <a:spLocks noChangeArrowheads="1"/>
          </p:cNvSpPr>
          <p:nvPr/>
        </p:nvSpPr>
        <p:spPr bwMode="auto">
          <a:xfrm>
            <a:off x="1742128" y="2997200"/>
            <a:ext cx="31325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b="1">
                <a:solidFill>
                  <a:srgbClr val="000000"/>
                </a:solidFill>
                <a:latin typeface="Calibri" pitchFamily="34" charset="0"/>
              </a:rPr>
              <a:t>    SLRP for  Basic Science,</a:t>
            </a:r>
          </a:p>
          <a:p>
            <a:pPr eaLnBrk="1" fontAlgn="base" hangingPunct="1">
              <a:spcBef>
                <a:spcPct val="0"/>
              </a:spcBef>
              <a:spcAft>
                <a:spcPct val="0"/>
              </a:spcAft>
            </a:pPr>
            <a:r>
              <a:rPr lang="en-US" altLang="ru-RU" b="1">
                <a:solidFill>
                  <a:srgbClr val="000000"/>
                </a:solidFill>
                <a:latin typeface="Calibri" pitchFamily="34" charset="0"/>
              </a:rPr>
              <a:t>Innovative development and</a:t>
            </a:r>
          </a:p>
          <a:p>
            <a:pPr eaLnBrk="1" fontAlgn="base" hangingPunct="1">
              <a:spcBef>
                <a:spcPct val="0"/>
              </a:spcBef>
              <a:spcAft>
                <a:spcPct val="0"/>
              </a:spcAft>
            </a:pPr>
            <a:r>
              <a:rPr lang="en-US" altLang="ru-RU" b="1">
                <a:solidFill>
                  <a:srgbClr val="000000"/>
                </a:solidFill>
                <a:latin typeface="Calibri" pitchFamily="34" charset="0"/>
              </a:rPr>
              <a:t>      advanced Education</a:t>
            </a:r>
            <a:endParaRPr lang="ru-RU" altLang="ru-RU" b="1">
              <a:solidFill>
                <a:srgbClr val="000000"/>
              </a:solidFill>
              <a:latin typeface="Calibri" pitchFamily="34" charset="0"/>
            </a:endParaRPr>
          </a:p>
        </p:txBody>
      </p:sp>
      <p:sp>
        <p:nvSpPr>
          <p:cNvPr id="6152" name="TextBox 8"/>
          <p:cNvSpPr txBox="1">
            <a:spLocks noChangeArrowheads="1"/>
          </p:cNvSpPr>
          <p:nvPr/>
        </p:nvSpPr>
        <p:spPr bwMode="auto">
          <a:xfrm>
            <a:off x="6383869" y="2997205"/>
            <a:ext cx="403225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1600" b="1">
                <a:solidFill>
                  <a:srgbClr val="000000"/>
                </a:solidFill>
                <a:latin typeface="Calibri" pitchFamily="34" charset="0"/>
              </a:rPr>
              <a:t>   Development of  JINR as the International Intergovernmental Scientific Research Organization</a:t>
            </a:r>
            <a:endParaRPr lang="ru-RU" altLang="ru-RU" sz="1600" b="1">
              <a:solidFill>
                <a:srgbClr val="000000"/>
              </a:solidFill>
              <a:latin typeface="Calibri" pitchFamily="34" charset="0"/>
            </a:endParaRPr>
          </a:p>
          <a:p>
            <a:pPr eaLnBrk="1" fontAlgn="base" hangingPunct="1">
              <a:spcBef>
                <a:spcPct val="0"/>
              </a:spcBef>
              <a:spcAft>
                <a:spcPct val="0"/>
              </a:spcAft>
            </a:pPr>
            <a:endParaRPr lang="ru-RU" altLang="ru-RU" sz="1600" b="1">
              <a:solidFill>
                <a:srgbClr val="000000"/>
              </a:solidFill>
              <a:latin typeface="Calibri" pitchFamily="34" charset="0"/>
            </a:endParaRPr>
          </a:p>
        </p:txBody>
      </p:sp>
      <p:sp>
        <p:nvSpPr>
          <p:cNvPr id="24" name="Скругленный прямоугольник 9"/>
          <p:cNvSpPr/>
          <p:nvPr/>
        </p:nvSpPr>
        <p:spPr>
          <a:xfrm>
            <a:off x="1488026" y="1557338"/>
            <a:ext cx="8832849" cy="723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054">
              <a:defRPr/>
            </a:pPr>
            <a:endParaRPr lang="ru-RU" sz="2400">
              <a:solidFill>
                <a:prstClr val="white"/>
              </a:solidFill>
            </a:endParaRPr>
          </a:p>
        </p:txBody>
      </p:sp>
      <p:cxnSp>
        <p:nvCxnSpPr>
          <p:cNvPr id="25" name="Прямая со стрелкой 24"/>
          <p:cNvCxnSpPr>
            <a:cxnSpLocks/>
          </p:cNvCxnSpPr>
          <p:nvPr/>
        </p:nvCxnSpPr>
        <p:spPr>
          <a:xfrm flipH="1">
            <a:off x="3433242" y="2346325"/>
            <a:ext cx="1545167" cy="571500"/>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cxnSpLocks/>
          </p:cNvCxnSpPr>
          <p:nvPr/>
        </p:nvCxnSpPr>
        <p:spPr>
          <a:xfrm>
            <a:off x="6720426" y="2357451"/>
            <a:ext cx="1367367" cy="573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Блок-схема: несколько документов 26"/>
          <p:cNvSpPr/>
          <p:nvPr/>
        </p:nvSpPr>
        <p:spPr>
          <a:xfrm>
            <a:off x="1858433" y="4568838"/>
            <a:ext cx="3016251"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054">
              <a:defRPr/>
            </a:pPr>
            <a:endParaRPr lang="ru-RU" sz="2400">
              <a:solidFill>
                <a:prstClr val="white"/>
              </a:solidFill>
            </a:endParaRPr>
          </a:p>
        </p:txBody>
      </p:sp>
      <p:cxnSp>
        <p:nvCxnSpPr>
          <p:cNvPr id="28" name="Прямая со стрелкой 27"/>
          <p:cNvCxnSpPr>
            <a:cxnSpLocks/>
          </p:cNvCxnSpPr>
          <p:nvPr/>
        </p:nvCxnSpPr>
        <p:spPr>
          <a:xfrm>
            <a:off x="3390900" y="3868751"/>
            <a:ext cx="0" cy="700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58" name="TextBox 18"/>
          <p:cNvSpPr txBox="1">
            <a:spLocks noChangeArrowheads="1"/>
          </p:cNvSpPr>
          <p:nvPr/>
        </p:nvSpPr>
        <p:spPr bwMode="auto">
          <a:xfrm>
            <a:off x="1947336" y="4884738"/>
            <a:ext cx="24151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a:solidFill>
                  <a:srgbClr val="000000"/>
                </a:solidFill>
                <a:latin typeface="Calibri" pitchFamily="34" charset="0"/>
              </a:rPr>
              <a:t>Thematically </a:t>
            </a:r>
          </a:p>
          <a:p>
            <a:pPr eaLnBrk="1" fontAlgn="base" hangingPunct="1">
              <a:spcBef>
                <a:spcPct val="0"/>
              </a:spcBef>
              <a:spcAft>
                <a:spcPct val="0"/>
              </a:spcAft>
            </a:pPr>
            <a:r>
              <a:rPr lang="en-US" altLang="ru-RU" sz="2400">
                <a:solidFill>
                  <a:srgbClr val="000000"/>
                </a:solidFill>
                <a:latin typeface="Calibri" pitchFamily="34" charset="0"/>
              </a:rPr>
              <a:t>oriented </a:t>
            </a:r>
          </a:p>
          <a:p>
            <a:pPr eaLnBrk="1" fontAlgn="base" hangingPunct="1">
              <a:spcBef>
                <a:spcPct val="0"/>
              </a:spcBef>
              <a:spcAft>
                <a:spcPct val="0"/>
              </a:spcAft>
            </a:pPr>
            <a:r>
              <a:rPr lang="en-US" altLang="ru-RU" sz="2400">
                <a:solidFill>
                  <a:srgbClr val="000000"/>
                </a:solidFill>
                <a:latin typeface="Calibri" pitchFamily="34" charset="0"/>
              </a:rPr>
              <a:t>sub-groups</a:t>
            </a:r>
            <a:endParaRPr lang="ru-RU" altLang="ru-RU" sz="2400">
              <a:solidFill>
                <a:srgbClr val="000000"/>
              </a:solidFill>
              <a:latin typeface="Calibri" pitchFamily="34" charset="0"/>
            </a:endParaRPr>
          </a:p>
        </p:txBody>
      </p:sp>
      <p:sp>
        <p:nvSpPr>
          <p:cNvPr id="30" name="Блок-схема: несколько документов 29"/>
          <p:cNvSpPr/>
          <p:nvPr/>
        </p:nvSpPr>
        <p:spPr>
          <a:xfrm>
            <a:off x="7137409" y="4614876"/>
            <a:ext cx="2823633"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054">
              <a:defRPr/>
            </a:pPr>
            <a:endParaRPr lang="ru-RU" sz="2400">
              <a:solidFill>
                <a:prstClr val="white"/>
              </a:solidFill>
            </a:endParaRPr>
          </a:p>
        </p:txBody>
      </p:sp>
      <p:cxnSp>
        <p:nvCxnSpPr>
          <p:cNvPr id="31" name="Прямая со стрелкой 30"/>
          <p:cNvCxnSpPr>
            <a:cxnSpLocks/>
          </p:cNvCxnSpPr>
          <p:nvPr/>
        </p:nvCxnSpPr>
        <p:spPr>
          <a:xfrm>
            <a:off x="8460317" y="3863988"/>
            <a:ext cx="0" cy="760413"/>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61" name="TextBox 16"/>
          <p:cNvSpPr txBox="1">
            <a:spLocks noChangeArrowheads="1"/>
          </p:cNvSpPr>
          <p:nvPr/>
        </p:nvSpPr>
        <p:spPr bwMode="auto">
          <a:xfrm>
            <a:off x="7152228" y="4941900"/>
            <a:ext cx="17693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a:solidFill>
                  <a:srgbClr val="000000"/>
                </a:solidFill>
                <a:latin typeface="Calibri" pitchFamily="34" charset="0"/>
              </a:rPr>
              <a:t>Thematically</a:t>
            </a:r>
          </a:p>
          <a:p>
            <a:pPr eaLnBrk="1" fontAlgn="base" hangingPunct="1">
              <a:spcBef>
                <a:spcPct val="0"/>
              </a:spcBef>
              <a:spcAft>
                <a:spcPct val="0"/>
              </a:spcAft>
            </a:pPr>
            <a:r>
              <a:rPr lang="en-US" altLang="ru-RU" sz="2400">
                <a:solidFill>
                  <a:srgbClr val="000000"/>
                </a:solidFill>
                <a:latin typeface="Calibri" pitchFamily="34" charset="0"/>
              </a:rPr>
              <a:t>oriented </a:t>
            </a:r>
          </a:p>
          <a:p>
            <a:pPr eaLnBrk="1" fontAlgn="base" hangingPunct="1">
              <a:spcBef>
                <a:spcPct val="0"/>
              </a:spcBef>
              <a:spcAft>
                <a:spcPct val="0"/>
              </a:spcAft>
            </a:pPr>
            <a:r>
              <a:rPr lang="en-US" altLang="ru-RU" sz="2400">
                <a:solidFill>
                  <a:srgbClr val="000000"/>
                </a:solidFill>
                <a:latin typeface="Calibri" pitchFamily="34" charset="0"/>
              </a:rPr>
              <a:t>sub-groups</a:t>
            </a:r>
            <a:endParaRPr lang="ru-RU" altLang="ru-RU" sz="2400">
              <a:solidFill>
                <a:srgbClr val="000000"/>
              </a:solidFill>
              <a:latin typeface="Calibri" pitchFamily="34" charset="0"/>
            </a:endParaRPr>
          </a:p>
        </p:txBody>
      </p:sp>
    </p:spTree>
    <p:extLst>
      <p:ext uri="{BB962C8B-B14F-4D97-AF65-F5344CB8AC3E}">
        <p14:creationId xmlns:p14="http://schemas.microsoft.com/office/powerpoint/2010/main" val="1425944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SLRP IWG</a:t>
            </a:r>
            <a:endParaRPr lang="ru-RU" dirty="0"/>
          </a:p>
        </p:txBody>
      </p:sp>
      <p:sp>
        <p:nvSpPr>
          <p:cNvPr id="5" name="Прямоугольник 4"/>
          <p:cNvSpPr/>
          <p:nvPr/>
        </p:nvSpPr>
        <p:spPr>
          <a:xfrm>
            <a:off x="2235200" y="1981200"/>
            <a:ext cx="25400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 name="Прямоугольник 5"/>
          <p:cNvSpPr/>
          <p:nvPr/>
        </p:nvSpPr>
        <p:spPr>
          <a:xfrm>
            <a:off x="6705638" y="1765300"/>
            <a:ext cx="2823473" cy="1130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8" name="TextBox 7"/>
          <p:cNvSpPr txBox="1"/>
          <p:nvPr/>
        </p:nvSpPr>
        <p:spPr>
          <a:xfrm>
            <a:off x="2608983" y="2084457"/>
            <a:ext cx="1863231" cy="707886"/>
          </a:xfrm>
          <a:prstGeom prst="rect">
            <a:avLst/>
          </a:prstGeom>
          <a:noFill/>
        </p:spPr>
        <p:txBody>
          <a:bodyPr wrap="square" rtlCol="0">
            <a:spAutoFit/>
          </a:bodyPr>
          <a:lstStyle/>
          <a:p>
            <a:pPr>
              <a:defRPr/>
            </a:pPr>
            <a:r>
              <a:rPr lang="en-US" sz="2000" b="1" dirty="0">
                <a:solidFill>
                  <a:prstClr val="black"/>
                </a:solidFill>
              </a:rPr>
              <a:t>SLRP for Science</a:t>
            </a:r>
            <a:endParaRPr lang="ru-RU" sz="2000" b="1" dirty="0">
              <a:solidFill>
                <a:prstClr val="black"/>
              </a:solidFill>
            </a:endParaRPr>
          </a:p>
        </p:txBody>
      </p:sp>
      <p:sp>
        <p:nvSpPr>
          <p:cNvPr id="9" name="TextBox 8"/>
          <p:cNvSpPr txBox="1"/>
          <p:nvPr/>
        </p:nvSpPr>
        <p:spPr>
          <a:xfrm>
            <a:off x="7018623" y="1695323"/>
            <a:ext cx="2197461" cy="1200329"/>
          </a:xfrm>
          <a:prstGeom prst="rect">
            <a:avLst/>
          </a:prstGeom>
          <a:noFill/>
        </p:spPr>
        <p:txBody>
          <a:bodyPr wrap="none" rtlCol="0">
            <a:spAutoFit/>
          </a:bodyPr>
          <a:lstStyle/>
          <a:p>
            <a:pPr>
              <a:defRPr/>
            </a:pPr>
            <a:r>
              <a:rPr lang="en-US" b="1" dirty="0">
                <a:solidFill>
                  <a:prstClr val="black"/>
                </a:solidFill>
              </a:rPr>
              <a:t>Development of JINR</a:t>
            </a:r>
          </a:p>
          <a:p>
            <a:pPr>
              <a:defRPr/>
            </a:pPr>
            <a:r>
              <a:rPr lang="en-US" b="1" dirty="0">
                <a:solidFill>
                  <a:prstClr val="black"/>
                </a:solidFill>
              </a:rPr>
              <a:t>as </a:t>
            </a:r>
            <a:r>
              <a:rPr lang="en-US" b="1" dirty="0" smtClean="0">
                <a:solidFill>
                  <a:prstClr val="black"/>
                </a:solidFill>
              </a:rPr>
              <a:t>International </a:t>
            </a:r>
          </a:p>
          <a:p>
            <a:pPr>
              <a:defRPr/>
            </a:pPr>
            <a:r>
              <a:rPr lang="en-US" b="1" dirty="0" smtClean="0">
                <a:solidFill>
                  <a:prstClr val="black"/>
                </a:solidFill>
              </a:rPr>
              <a:t>Intergovernmental </a:t>
            </a:r>
          </a:p>
          <a:p>
            <a:pPr>
              <a:defRPr/>
            </a:pPr>
            <a:r>
              <a:rPr lang="en-US" b="1" dirty="0" err="1" smtClean="0">
                <a:solidFill>
                  <a:prstClr val="black"/>
                </a:solidFill>
              </a:rPr>
              <a:t>Organisation</a:t>
            </a:r>
            <a:endParaRPr lang="ru-RU" sz="2000" b="1" dirty="0">
              <a:solidFill>
                <a:prstClr val="black"/>
              </a:solidFill>
            </a:endParaRPr>
          </a:p>
        </p:txBody>
      </p:sp>
      <p:sp>
        <p:nvSpPr>
          <p:cNvPr id="10" name="Скругленный прямоугольник 9"/>
          <p:cNvSpPr/>
          <p:nvPr/>
        </p:nvSpPr>
        <p:spPr>
          <a:xfrm>
            <a:off x="4365293" y="552381"/>
            <a:ext cx="3419971"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cxnSp>
        <p:nvCxnSpPr>
          <p:cNvPr id="12" name="Прямая со стрелкой 11"/>
          <p:cNvCxnSpPr>
            <a:endCxn id="5" idx="0"/>
          </p:cNvCxnSpPr>
          <p:nvPr/>
        </p:nvCxnSpPr>
        <p:spPr>
          <a:xfrm flipH="1">
            <a:off x="3505200" y="1295400"/>
            <a:ext cx="17780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965985" y="1314433"/>
            <a:ext cx="1246639" cy="45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Блок-схема: несколько документов 15"/>
          <p:cNvSpPr/>
          <p:nvPr/>
        </p:nvSpPr>
        <p:spPr>
          <a:xfrm>
            <a:off x="1567111" y="3581400"/>
            <a:ext cx="3309692" cy="16002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cxnSp>
        <p:nvCxnSpPr>
          <p:cNvPr id="18" name="Прямая со стрелкой 17"/>
          <p:cNvCxnSpPr>
            <a:stCxn id="5" idx="2"/>
          </p:cNvCxnSpPr>
          <p:nvPr/>
        </p:nvCxnSpPr>
        <p:spPr>
          <a:xfrm>
            <a:off x="3505200" y="2895600"/>
            <a:ext cx="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53382" y="4058338"/>
            <a:ext cx="1455590" cy="923330"/>
          </a:xfrm>
          <a:prstGeom prst="rect">
            <a:avLst/>
          </a:prstGeom>
          <a:noFill/>
        </p:spPr>
        <p:txBody>
          <a:bodyPr wrap="none" rtlCol="0">
            <a:spAutoFit/>
          </a:bodyPr>
          <a:lstStyle/>
          <a:p>
            <a:pPr algn="ctr">
              <a:defRPr/>
            </a:pPr>
            <a:r>
              <a:rPr lang="en-US" b="1" dirty="0">
                <a:solidFill>
                  <a:prstClr val="black"/>
                </a:solidFill>
              </a:rPr>
              <a:t>Thematically </a:t>
            </a:r>
          </a:p>
          <a:p>
            <a:pPr algn="ctr">
              <a:defRPr/>
            </a:pPr>
            <a:r>
              <a:rPr lang="en-US" b="1" dirty="0">
                <a:solidFill>
                  <a:prstClr val="black"/>
                </a:solidFill>
              </a:rPr>
              <a:t>o</a:t>
            </a:r>
            <a:r>
              <a:rPr lang="en-US" b="1" dirty="0" err="1">
                <a:solidFill>
                  <a:prstClr val="black"/>
                </a:solidFill>
              </a:rPr>
              <a:t>riented</a:t>
            </a:r>
            <a:r>
              <a:rPr lang="en-US" b="1" dirty="0">
                <a:solidFill>
                  <a:prstClr val="black"/>
                </a:solidFill>
              </a:rPr>
              <a:t> </a:t>
            </a:r>
          </a:p>
          <a:p>
            <a:pPr algn="ctr">
              <a:defRPr/>
            </a:pPr>
            <a:r>
              <a:rPr lang="en-US" b="1" dirty="0">
                <a:solidFill>
                  <a:prstClr val="black"/>
                </a:solidFill>
              </a:rPr>
              <a:t>sub-groups</a:t>
            </a:r>
            <a:endParaRPr lang="ru-RU" b="1" dirty="0">
              <a:solidFill>
                <a:prstClr val="black"/>
              </a:solidFill>
            </a:endParaRPr>
          </a:p>
        </p:txBody>
      </p:sp>
      <p:sp>
        <p:nvSpPr>
          <p:cNvPr id="20" name="Блок-схема: несколько документов 19"/>
          <p:cNvSpPr/>
          <p:nvPr/>
        </p:nvSpPr>
        <p:spPr>
          <a:xfrm>
            <a:off x="7620000" y="3627478"/>
            <a:ext cx="2641600" cy="1554181"/>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cxnSp>
        <p:nvCxnSpPr>
          <p:cNvPr id="23" name="Прямая со стрелкой 22"/>
          <p:cNvCxnSpPr>
            <a:stCxn id="6" idx="2"/>
          </p:cNvCxnSpPr>
          <p:nvPr/>
        </p:nvCxnSpPr>
        <p:spPr>
          <a:xfrm>
            <a:off x="8117343" y="2895600"/>
            <a:ext cx="87426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99431" y="4003958"/>
            <a:ext cx="1402692" cy="923330"/>
          </a:xfrm>
          <a:prstGeom prst="rect">
            <a:avLst/>
          </a:prstGeom>
          <a:noFill/>
        </p:spPr>
        <p:txBody>
          <a:bodyPr wrap="none" rtlCol="0">
            <a:spAutoFit/>
          </a:bodyPr>
          <a:lstStyle/>
          <a:p>
            <a:pPr algn="ctr">
              <a:defRPr/>
            </a:pPr>
            <a:r>
              <a:rPr lang="en-US" b="1" dirty="0">
                <a:solidFill>
                  <a:prstClr val="black"/>
                </a:solidFill>
              </a:rPr>
              <a:t>Thematically</a:t>
            </a:r>
          </a:p>
          <a:p>
            <a:pPr algn="ctr">
              <a:defRPr/>
            </a:pPr>
            <a:r>
              <a:rPr lang="en-US" b="1" dirty="0">
                <a:solidFill>
                  <a:prstClr val="black"/>
                </a:solidFill>
              </a:rPr>
              <a:t>oriented </a:t>
            </a:r>
          </a:p>
          <a:p>
            <a:pPr algn="ctr">
              <a:defRPr/>
            </a:pPr>
            <a:r>
              <a:rPr lang="en-US" b="1" dirty="0">
                <a:solidFill>
                  <a:prstClr val="black"/>
                </a:solidFill>
              </a:rPr>
              <a:t>sub-groups</a:t>
            </a:r>
            <a:endParaRPr lang="ru-RU" b="1" dirty="0">
              <a:solidFill>
                <a:prstClr val="black"/>
              </a:solidFill>
            </a:endParaRPr>
          </a:p>
        </p:txBody>
      </p:sp>
      <p:sp>
        <p:nvSpPr>
          <p:cNvPr id="21" name="Ellipse 20"/>
          <p:cNvSpPr/>
          <p:nvPr/>
        </p:nvSpPr>
        <p:spPr>
          <a:xfrm>
            <a:off x="1203871" y="1295400"/>
            <a:ext cx="4079332" cy="4591050"/>
          </a:xfrm>
          <a:prstGeom prst="ellipse">
            <a:avLst/>
          </a:prstGeom>
          <a:solidFill>
            <a:schemeClr val="accent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722165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3574" y="152400"/>
            <a:ext cx="8826343" cy="1393304"/>
          </a:xfrm>
          <a:solidFill>
            <a:schemeClr val="accent3">
              <a:lumMod val="20000"/>
              <a:lumOff val="80000"/>
            </a:schemeClr>
          </a:solidFill>
          <a:ln w="15875">
            <a:solidFill>
              <a:schemeClr val="accent3">
                <a:lumMod val="75000"/>
              </a:schemeClr>
            </a:solidFill>
          </a:ln>
        </p:spPr>
        <p:txBody>
          <a:bodyPr>
            <a:normAutofit fontScale="90000"/>
          </a:bodyPr>
          <a:lstStyle/>
          <a:p>
            <a:pPr lvl="0"/>
            <a:r>
              <a:rPr lang="en-US" dirty="0"/>
              <a:t/>
            </a:r>
            <a:br>
              <a:rPr lang="en-US" dirty="0"/>
            </a:br>
            <a:r>
              <a:rPr lang="en-US" sz="4000" dirty="0"/>
              <a:t>Thematical sub-groups cover core research areas of the JINR scientific program </a:t>
            </a:r>
            <a:r>
              <a:rPr lang="de-DE" dirty="0"/>
              <a:t/>
            </a:r>
            <a:br>
              <a:rPr lang="de-DE" dirty="0"/>
            </a:br>
            <a:endParaRPr lang="de-DE" dirty="0">
              <a:solidFill>
                <a:schemeClr val="tx2"/>
              </a:solidFill>
            </a:endParaRPr>
          </a:p>
        </p:txBody>
      </p:sp>
      <p:sp>
        <p:nvSpPr>
          <p:cNvPr id="3" name="Inhaltsplatzhalter 2"/>
          <p:cNvSpPr>
            <a:spLocks noGrp="1"/>
          </p:cNvSpPr>
          <p:nvPr>
            <p:ph idx="1"/>
          </p:nvPr>
        </p:nvSpPr>
        <p:spPr>
          <a:xfrm>
            <a:off x="1818928" y="1124816"/>
            <a:ext cx="8229600" cy="2188839"/>
          </a:xfrm>
        </p:spPr>
        <p:txBody>
          <a:bodyPr>
            <a:normAutofit/>
          </a:bodyPr>
          <a:lstStyle/>
          <a:p>
            <a:pPr marL="0" indent="0" algn="just">
              <a:lnSpc>
                <a:spcPct val="115000"/>
              </a:lnSpc>
              <a:spcAft>
                <a:spcPts val="600"/>
              </a:spcAft>
              <a:buNone/>
            </a:pPr>
            <a:r>
              <a:rPr lang="en-US" dirty="0"/>
              <a:t> </a:t>
            </a:r>
            <a:endParaRPr lang="de-DE" dirty="0"/>
          </a:p>
        </p:txBody>
      </p:sp>
      <p:sp>
        <p:nvSpPr>
          <p:cNvPr id="5" name="Rechteck 4"/>
          <p:cNvSpPr/>
          <p:nvPr/>
        </p:nvSpPr>
        <p:spPr>
          <a:xfrm>
            <a:off x="1543573" y="1786384"/>
            <a:ext cx="8829499" cy="4339650"/>
          </a:xfrm>
          <a:prstGeom prst="rect">
            <a:avLst/>
          </a:prstGeom>
          <a:ln w="15875">
            <a:solidFill>
              <a:srgbClr val="7030A0"/>
            </a:solidFill>
          </a:ln>
        </p:spPr>
        <p:txBody>
          <a:bodyPr wrap="square">
            <a:spAutoFit/>
          </a:bodyPr>
          <a:lstStyle/>
          <a:p>
            <a:pPr marL="342900" indent="-342900">
              <a:lnSpc>
                <a:spcPct val="115000"/>
              </a:lnSpc>
              <a:buFont typeface="+mj-lt"/>
              <a:buAutoNum type="arabicPeriod"/>
            </a:pPr>
            <a:endParaRPr lang="ru-RU" sz="2400" dirty="0">
              <a:solidFill>
                <a:srgbClr val="1F497D"/>
              </a:solidFill>
              <a:latin typeface="Arial"/>
              <a:ea typeface="MS Mincho"/>
            </a:endParaRPr>
          </a:p>
          <a:p>
            <a:pPr marL="342900" indent="-342900">
              <a:lnSpc>
                <a:spcPct val="115000"/>
              </a:lnSpc>
              <a:buFont typeface="+mj-lt"/>
              <a:buAutoNum type="arabicPeriod"/>
            </a:pPr>
            <a:r>
              <a:rPr lang="en-GB" sz="2400" dirty="0">
                <a:solidFill>
                  <a:srgbClr val="1F497D"/>
                </a:solidFill>
                <a:latin typeface="Arial"/>
                <a:ea typeface="MS Mincho"/>
              </a:rPr>
              <a:t>Nuclear </a:t>
            </a:r>
            <a:r>
              <a:rPr lang="en-GB" sz="2400" dirty="0" smtClean="0">
                <a:solidFill>
                  <a:srgbClr val="1F497D"/>
                </a:solidFill>
                <a:latin typeface="Arial"/>
                <a:ea typeface="MS Mincho"/>
              </a:rPr>
              <a:t>Physics</a:t>
            </a:r>
            <a:r>
              <a:rPr lang="en-US" sz="2400" dirty="0" smtClean="0">
                <a:solidFill>
                  <a:srgbClr val="1F497D"/>
                </a:solidFill>
                <a:latin typeface="Arial"/>
                <a:ea typeface="MS Mincho"/>
              </a:rPr>
              <a:t> </a:t>
            </a:r>
            <a:r>
              <a:rPr lang="en-US" sz="2400" dirty="0">
                <a:solidFill>
                  <a:srgbClr val="1F497D"/>
                </a:solidFill>
                <a:latin typeface="Arial"/>
                <a:ea typeface="MS Mincho"/>
              </a:rPr>
              <a:t>at low and intermediate </a:t>
            </a:r>
            <a:r>
              <a:rPr lang="en-US" sz="2400" dirty="0" smtClean="0">
                <a:solidFill>
                  <a:srgbClr val="1F497D"/>
                </a:solidFill>
                <a:latin typeface="Arial"/>
                <a:ea typeface="MS Mincho"/>
              </a:rPr>
              <a:t>energies.</a:t>
            </a:r>
            <a:endParaRPr lang="de-DE" sz="2400" dirty="0">
              <a:solidFill>
                <a:srgbClr val="1F497D"/>
              </a:solidFill>
            </a:endParaRPr>
          </a:p>
          <a:p>
            <a:pPr marL="342900" indent="-342900">
              <a:lnSpc>
                <a:spcPct val="115000"/>
              </a:lnSpc>
              <a:buFont typeface="+mj-lt"/>
              <a:buAutoNum type="arabicPeriod"/>
            </a:pPr>
            <a:r>
              <a:rPr lang="en-GB" sz="2400" dirty="0" smtClean="0">
                <a:solidFill>
                  <a:srgbClr val="C00000"/>
                </a:solidFill>
                <a:effectLst>
                  <a:outerShdw blurRad="38100" dist="38100" dir="2700000" algn="tl">
                    <a:srgbClr val="000000">
                      <a:alpha val="43137"/>
                    </a:srgbClr>
                  </a:outerShdw>
                </a:effectLst>
                <a:latin typeface="Arial"/>
                <a:ea typeface="MS Mincho"/>
              </a:rPr>
              <a:t>Particle, High-Energy and Neutrino  </a:t>
            </a:r>
            <a:r>
              <a:rPr lang="en-GB" sz="2400" dirty="0">
                <a:solidFill>
                  <a:srgbClr val="C00000"/>
                </a:solidFill>
                <a:effectLst>
                  <a:outerShdw blurRad="38100" dist="38100" dir="2700000" algn="tl">
                    <a:srgbClr val="000000">
                      <a:alpha val="43137"/>
                    </a:srgbClr>
                  </a:outerShdw>
                </a:effectLst>
                <a:latin typeface="Arial"/>
                <a:ea typeface="MS Mincho"/>
              </a:rPr>
              <a:t>Physics.</a:t>
            </a:r>
          </a:p>
          <a:p>
            <a:pPr marL="342900" indent="-342900">
              <a:lnSpc>
                <a:spcPct val="115000"/>
              </a:lnSpc>
              <a:buFont typeface="+mj-lt"/>
              <a:buAutoNum type="arabicPeriod"/>
            </a:pPr>
            <a:r>
              <a:rPr lang="en-US" sz="2400" dirty="0">
                <a:solidFill>
                  <a:srgbClr val="C00000"/>
                </a:solidFill>
                <a:effectLst>
                  <a:outerShdw blurRad="38100" dist="38100" dir="2700000" algn="tl">
                    <a:srgbClr val="000000">
                      <a:alpha val="43137"/>
                    </a:srgbClr>
                  </a:outerShdw>
                </a:effectLst>
                <a:latin typeface="Arial"/>
                <a:ea typeface="MS Mincho"/>
              </a:rPr>
              <a:t>Relativistic </a:t>
            </a:r>
            <a:r>
              <a:rPr lang="en-GB" sz="2400" dirty="0">
                <a:solidFill>
                  <a:srgbClr val="C00000"/>
                </a:solidFill>
                <a:effectLst>
                  <a:outerShdw blurRad="38100" dist="38100" dir="2700000" algn="tl">
                    <a:srgbClr val="000000">
                      <a:alpha val="43137"/>
                    </a:srgbClr>
                  </a:outerShdw>
                </a:effectLst>
                <a:latin typeface="Arial"/>
                <a:ea typeface="MS Mincho"/>
              </a:rPr>
              <a:t>Heavy-Ion </a:t>
            </a:r>
            <a:r>
              <a:rPr lang="en-US" sz="2000" dirty="0">
                <a:solidFill>
                  <a:srgbClr val="C00000"/>
                </a:solidFill>
                <a:effectLst>
                  <a:outerShdw blurRad="38100" dist="38100" dir="2700000" algn="tl">
                    <a:srgbClr val="000000">
                      <a:alpha val="43137"/>
                    </a:srgbClr>
                  </a:outerShdw>
                </a:effectLst>
                <a:latin typeface="Arial"/>
                <a:ea typeface="MS Mincho"/>
              </a:rPr>
              <a:t>and </a:t>
            </a:r>
            <a:r>
              <a:rPr lang="en-US" sz="2400" dirty="0">
                <a:solidFill>
                  <a:srgbClr val="C00000"/>
                </a:solidFill>
                <a:effectLst>
                  <a:outerShdw blurRad="38100" dist="38100" dir="2700000" algn="tl">
                    <a:srgbClr val="000000">
                      <a:alpha val="43137"/>
                    </a:srgbClr>
                  </a:outerShdw>
                </a:effectLst>
                <a:latin typeface="Arial"/>
                <a:ea typeface="MS Mincho"/>
              </a:rPr>
              <a:t>SPIN</a:t>
            </a:r>
            <a:r>
              <a:rPr lang="en-US" sz="2000" dirty="0">
                <a:solidFill>
                  <a:srgbClr val="C00000"/>
                </a:solidFill>
                <a:effectLst>
                  <a:outerShdw blurRad="38100" dist="38100" dir="2700000" algn="tl">
                    <a:srgbClr val="000000">
                      <a:alpha val="43137"/>
                    </a:srgbClr>
                  </a:outerShdw>
                </a:effectLst>
                <a:latin typeface="Arial"/>
                <a:ea typeface="MS Mincho"/>
              </a:rPr>
              <a:t> </a:t>
            </a:r>
            <a:r>
              <a:rPr lang="en-GB" sz="2400" dirty="0">
                <a:solidFill>
                  <a:srgbClr val="C00000"/>
                </a:solidFill>
                <a:effectLst>
                  <a:outerShdw blurRad="38100" dist="38100" dir="2700000" algn="tl">
                    <a:srgbClr val="000000">
                      <a:alpha val="43137"/>
                    </a:srgbClr>
                  </a:outerShdw>
                </a:effectLst>
                <a:latin typeface="Arial"/>
                <a:ea typeface="MS Mincho"/>
              </a:rPr>
              <a:t>Physics.</a:t>
            </a:r>
            <a:endParaRPr lang="de-DE" sz="2400" dirty="0">
              <a:solidFill>
                <a:srgbClr val="C00000"/>
              </a:solidFill>
              <a:effectLst>
                <a:outerShdw blurRad="38100" dist="38100" dir="2700000" algn="tl">
                  <a:srgbClr val="000000">
                    <a:alpha val="43137"/>
                  </a:srgbClr>
                </a:outerShdw>
              </a:effectLst>
            </a:endParaRPr>
          </a:p>
          <a:p>
            <a:pPr marL="342900" indent="-342900">
              <a:lnSpc>
                <a:spcPct val="115000"/>
              </a:lnSpc>
              <a:buFont typeface="+mj-lt"/>
              <a:buAutoNum type="arabicPeriod"/>
            </a:pPr>
            <a:r>
              <a:rPr lang="en-US" sz="2400" dirty="0" smtClean="0">
                <a:solidFill>
                  <a:srgbClr val="1F497D"/>
                </a:solidFill>
                <a:latin typeface="Arial"/>
                <a:ea typeface="MS Mincho"/>
              </a:rPr>
              <a:t>Condensed </a:t>
            </a:r>
            <a:r>
              <a:rPr lang="en-US" sz="2400" dirty="0">
                <a:solidFill>
                  <a:srgbClr val="1F497D"/>
                </a:solidFill>
                <a:latin typeface="Arial"/>
                <a:ea typeface="MS Mincho"/>
              </a:rPr>
              <a:t>Matter and Neutron Nuclear Physics.</a:t>
            </a:r>
          </a:p>
          <a:p>
            <a:pPr marL="342900" indent="-342900">
              <a:lnSpc>
                <a:spcPct val="115000"/>
              </a:lnSpc>
              <a:buFont typeface="+mj-lt"/>
              <a:buAutoNum type="arabicPeriod"/>
            </a:pPr>
            <a:r>
              <a:rPr lang="en-GB" sz="2400" dirty="0">
                <a:solidFill>
                  <a:srgbClr val="1F497D"/>
                </a:solidFill>
                <a:latin typeface="Arial"/>
                <a:ea typeface="MS Mincho"/>
              </a:rPr>
              <a:t>Theoretical Physics.</a:t>
            </a:r>
          </a:p>
          <a:p>
            <a:pPr marL="342900" indent="-342900">
              <a:lnSpc>
                <a:spcPct val="115000"/>
              </a:lnSpc>
              <a:buFont typeface="+mj-lt"/>
              <a:buAutoNum type="arabicPeriod"/>
            </a:pPr>
            <a:r>
              <a:rPr lang="en-GB" sz="2400" dirty="0" smtClean="0">
                <a:solidFill>
                  <a:srgbClr val="1F497D"/>
                </a:solidFill>
                <a:latin typeface="Arial"/>
                <a:ea typeface="MS Mincho"/>
              </a:rPr>
              <a:t>Radio- </a:t>
            </a:r>
            <a:r>
              <a:rPr lang="en-GB" sz="2400" dirty="0">
                <a:solidFill>
                  <a:srgbClr val="1F497D"/>
                </a:solidFill>
                <a:latin typeface="Arial"/>
                <a:ea typeface="MS Mincho"/>
              </a:rPr>
              <a:t>and Astrobiology.</a:t>
            </a:r>
          </a:p>
          <a:p>
            <a:pPr marL="342900" indent="-342900">
              <a:lnSpc>
                <a:spcPct val="115000"/>
              </a:lnSpc>
              <a:buFont typeface="+mj-lt"/>
              <a:buAutoNum type="arabicPeriod"/>
            </a:pPr>
            <a:r>
              <a:rPr lang="en-GB" sz="2400" dirty="0" smtClean="0">
                <a:solidFill>
                  <a:srgbClr val="1F497D"/>
                </a:solidFill>
                <a:latin typeface="Arial"/>
                <a:ea typeface="MS Mincho"/>
              </a:rPr>
              <a:t>Information </a:t>
            </a:r>
            <a:r>
              <a:rPr lang="en-GB" sz="2400" dirty="0">
                <a:solidFill>
                  <a:srgbClr val="1F497D"/>
                </a:solidFill>
                <a:latin typeface="Arial"/>
                <a:ea typeface="MS Mincho"/>
              </a:rPr>
              <a:t>Technologies </a:t>
            </a:r>
            <a:r>
              <a:rPr lang="en-GB" sz="2400" dirty="0" smtClean="0">
                <a:solidFill>
                  <a:srgbClr val="1F497D"/>
                </a:solidFill>
                <a:latin typeface="Arial"/>
                <a:ea typeface="MS Mincho"/>
              </a:rPr>
              <a:t>and </a:t>
            </a:r>
            <a:r>
              <a:rPr lang="en-GB" sz="2400" dirty="0">
                <a:solidFill>
                  <a:srgbClr val="1F497D"/>
                </a:solidFill>
                <a:latin typeface="Arial"/>
                <a:ea typeface="MS Mincho"/>
              </a:rPr>
              <a:t>High </a:t>
            </a:r>
            <a:r>
              <a:rPr lang="en-GB" sz="2400" dirty="0" smtClean="0">
                <a:solidFill>
                  <a:srgbClr val="1F497D"/>
                </a:solidFill>
                <a:latin typeface="Arial"/>
                <a:ea typeface="MS Mincho"/>
              </a:rPr>
              <a:t>Performance Computing.</a:t>
            </a:r>
            <a:endParaRPr lang="en-GB" sz="2400" dirty="0">
              <a:solidFill>
                <a:srgbClr val="1F497D"/>
              </a:solidFill>
              <a:latin typeface="Arial"/>
              <a:ea typeface="MS Mincho"/>
            </a:endParaRPr>
          </a:p>
          <a:p>
            <a:pPr>
              <a:lnSpc>
                <a:spcPct val="115000"/>
              </a:lnSpc>
            </a:pPr>
            <a:endParaRPr lang="en-GB" sz="2400" dirty="0">
              <a:solidFill>
                <a:srgbClr val="1F497D"/>
              </a:solidFill>
              <a:latin typeface="Arial"/>
              <a:ea typeface="MS Mincho"/>
            </a:endParaRPr>
          </a:p>
          <a:p>
            <a:pPr>
              <a:lnSpc>
                <a:spcPct val="115000"/>
              </a:lnSpc>
            </a:pPr>
            <a:endParaRPr lang="en-GB" sz="2400" dirty="0">
              <a:solidFill>
                <a:srgbClr val="1F497D"/>
              </a:solidFill>
              <a:latin typeface="Arial"/>
              <a:ea typeface="MS Mincho"/>
              <a:cs typeface="Times New Roman"/>
            </a:endParaRPr>
          </a:p>
        </p:txBody>
      </p:sp>
      <p:sp>
        <p:nvSpPr>
          <p:cNvPr id="4" name="Rectangle 31"/>
          <p:cNvSpPr>
            <a:spLocks noChangeArrowheads="1"/>
          </p:cNvSpPr>
          <p:nvPr/>
        </p:nvSpPr>
        <p:spPr bwMode="auto">
          <a:xfrm>
            <a:off x="1676447"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grpSp>
        <p:nvGrpSpPr>
          <p:cNvPr id="7" name="Group 1"/>
          <p:cNvGrpSpPr>
            <a:grpSpLocks/>
          </p:cNvGrpSpPr>
          <p:nvPr/>
        </p:nvGrpSpPr>
        <p:grpSpPr bwMode="auto">
          <a:xfrm>
            <a:off x="10514325" y="210352"/>
            <a:ext cx="1388587" cy="914400"/>
            <a:chOff x="0" y="0"/>
            <a:chExt cx="2077" cy="1368"/>
          </a:xfrm>
        </p:grpSpPr>
        <p:sp>
          <p:nvSpPr>
            <p:cNvPr id="8" name="Line 30"/>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Line 29"/>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 name="Line 28"/>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1" name="Line 27"/>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2" name="Line 26"/>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3" name="Line 25"/>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4" name="Line 24"/>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5" name="Line 23"/>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6" name="Line 22"/>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Line 21"/>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Line 20"/>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9" name="Line 19"/>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0" name="Line 18"/>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1" name="Line 17"/>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2" name="Line 16"/>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3" name="Line 15"/>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4" name="Line 14"/>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5" name="Line 13"/>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6" name="Line 12"/>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7" name="Line 11"/>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8" name="Line 10"/>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9" name="Line 9"/>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0" name="Line 8"/>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1" name="Line 7"/>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2" name="Line 6"/>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3" name="Line 5"/>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4" name="Line 4"/>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5" name="Line 3"/>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6" name="AutoShape 2"/>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grpSp>
      <p:sp>
        <p:nvSpPr>
          <p:cNvPr id="6" name="Textfeld 5"/>
          <p:cNvSpPr txBox="1"/>
          <p:nvPr/>
        </p:nvSpPr>
        <p:spPr>
          <a:xfrm>
            <a:off x="5638847" y="6172200"/>
            <a:ext cx="184731" cy="369332"/>
          </a:xfrm>
          <a:prstGeom prst="rect">
            <a:avLst/>
          </a:prstGeom>
          <a:noFill/>
        </p:spPr>
        <p:txBody>
          <a:bodyPr wrap="none" rtlCol="0">
            <a:spAutoFit/>
          </a:bodyPr>
          <a:lstStyle/>
          <a:p>
            <a:endParaRPr lang="de-DE" dirty="0">
              <a:solidFill>
                <a:prstClr val="black"/>
              </a:solidFill>
            </a:endParaRPr>
          </a:p>
        </p:txBody>
      </p:sp>
      <p:sp>
        <p:nvSpPr>
          <p:cNvPr id="37" name="TextBox 36">
            <a:extLst>
              <a:ext uri="{FF2B5EF4-FFF2-40B4-BE49-F238E27FC236}">
                <a16:creationId xmlns:a16="http://schemas.microsoft.com/office/drawing/2014/main" xmlns="" id="{81714FE9-742F-4850-97B2-8FE179AADCAA}"/>
              </a:ext>
            </a:extLst>
          </p:cNvPr>
          <p:cNvSpPr txBox="1"/>
          <p:nvPr/>
        </p:nvSpPr>
        <p:spPr>
          <a:xfrm>
            <a:off x="347314" y="6247538"/>
            <a:ext cx="11555599" cy="400110"/>
          </a:xfrm>
          <a:prstGeom prst="rect">
            <a:avLst/>
          </a:prstGeom>
          <a:noFill/>
        </p:spPr>
        <p:txBody>
          <a:bodyPr wrap="none" rtlCol="0">
            <a:spAutoFit/>
          </a:bodyPr>
          <a:lstStyle/>
          <a:p>
            <a:r>
              <a:rPr lang="en-US" sz="2000" b="1" dirty="0">
                <a:solidFill>
                  <a:srgbClr val="C00000"/>
                </a:solidFill>
              </a:rPr>
              <a:t>Members of the sub-groups – outstanding experts from JINR, member states and world science community</a:t>
            </a:r>
            <a:endParaRPr lang="ru-RU" sz="2000" b="1" dirty="0">
              <a:solidFill>
                <a:srgbClr val="C00000"/>
              </a:solidFill>
            </a:endParaRPr>
          </a:p>
        </p:txBody>
      </p:sp>
    </p:spTree>
    <p:extLst>
      <p:ext uri="{BB962C8B-B14F-4D97-AF65-F5344CB8AC3E}">
        <p14:creationId xmlns:p14="http://schemas.microsoft.com/office/powerpoint/2010/main" val="1116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116776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585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Главная">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0.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7030A0"/>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7030A0"/>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3814</Words>
  <Application>Microsoft Office PowerPoint</Application>
  <PresentationFormat>Benutzerdefiniert</PresentationFormat>
  <Paragraphs>561</Paragraphs>
  <Slides>51</Slides>
  <Notes>15</Notes>
  <HiddenSlides>21</HiddenSlides>
  <MMClips>0</MMClips>
  <ScaleCrop>false</ScaleCrop>
  <HeadingPairs>
    <vt:vector size="4" baseType="variant">
      <vt:variant>
        <vt:lpstr>Design</vt:lpstr>
      </vt:variant>
      <vt:variant>
        <vt:i4>24</vt:i4>
      </vt:variant>
      <vt:variant>
        <vt:lpstr>Folientitel</vt:lpstr>
      </vt:variant>
      <vt:variant>
        <vt:i4>51</vt:i4>
      </vt:variant>
    </vt:vector>
  </HeadingPairs>
  <TitlesOfParts>
    <vt:vector size="75" baseType="lpstr">
      <vt:lpstr>Office-Design</vt:lpstr>
      <vt:lpstr>Главная</vt:lpstr>
      <vt:lpstr>Office Theme</vt:lpstr>
      <vt:lpstr>1_Тема Office</vt:lpstr>
      <vt:lpstr>2_Тема Office</vt:lpstr>
      <vt:lpstr>Default Design</vt:lpstr>
      <vt:lpstr>12_Тема Office</vt:lpstr>
      <vt:lpstr>1_Default Design</vt:lpstr>
      <vt:lpstr>Оформление по умолчанию</vt:lpstr>
      <vt:lpstr>41_Тема Office</vt:lpstr>
      <vt:lpstr>3_Larissa</vt:lpstr>
      <vt:lpstr>1_Оформление по умолчанию</vt:lpstr>
      <vt:lpstr>2_Оформление по умолчанию</vt:lpstr>
      <vt:lpstr>3_Тема Office</vt:lpstr>
      <vt:lpstr>4_Оформление по умолчанию</vt:lpstr>
      <vt:lpstr>4_Тема Office</vt:lpstr>
      <vt:lpstr>5_Larissa</vt:lpstr>
      <vt:lpstr>6_Larissa</vt:lpstr>
      <vt:lpstr>3_ホワイト</vt:lpstr>
      <vt:lpstr>2_Diseño predeterminado</vt:lpstr>
      <vt:lpstr>2_Larissa</vt:lpstr>
      <vt:lpstr>1_Larissa</vt:lpstr>
      <vt:lpstr>Тема Office</vt:lpstr>
      <vt:lpstr>Larissa</vt:lpstr>
      <vt:lpstr> Strategic Long Range Plan for JINR  Boris Sharkov</vt:lpstr>
      <vt:lpstr>The Long-Range Strategy of JINR development up to 2030 and </vt:lpstr>
      <vt:lpstr> Стратегическая цель развития ОИЯИ до 2030 года</vt:lpstr>
      <vt:lpstr>Развитие ОИЯИ                                                                  как международной межправительственной   научно-исследовательской организации</vt:lpstr>
      <vt:lpstr>Миссия Международной Рабочей Группы  по разработке долгосрочной стратегии развития ОИЯИ до 2030 года (SLRP) </vt:lpstr>
      <vt:lpstr>The Long-Range Strategy of JINR </vt:lpstr>
      <vt:lpstr>SLRP IWG</vt:lpstr>
      <vt:lpstr> Thematical sub-groups cover core research areas of the JINR scientific program  </vt:lpstr>
      <vt:lpstr>PowerPoint-Präsentation</vt:lpstr>
      <vt:lpstr> Development of JINR as International  Intergovernmental Organisation </vt:lpstr>
      <vt:lpstr> The JINR  Long Range Strategy Plan up to 2030</vt:lpstr>
      <vt:lpstr>126th session of the Scientific Council </vt:lpstr>
      <vt:lpstr>Scientific Council 19 -20 September 2019 &lt;resolution&gt;</vt:lpstr>
      <vt:lpstr>Possible Structure of a Laboratory‘s SLRP </vt:lpstr>
      <vt:lpstr>PowerPoint-Präsentation</vt:lpstr>
      <vt:lpstr>Sub-group</vt:lpstr>
      <vt:lpstr>PowerPoint-Präsentation</vt:lpstr>
      <vt:lpstr>PowerPoint-Präsentation</vt:lpstr>
      <vt:lpstr>PowerPoint-Präsentation</vt:lpstr>
      <vt:lpstr>Relativistic Heavy-Ion and Spin Physics </vt:lpstr>
      <vt:lpstr>Summary  </vt:lpstr>
      <vt:lpstr>Summary  </vt:lpstr>
      <vt:lpstr>+ Involvement in external experiments</vt:lpstr>
      <vt:lpstr>PowerPoint-Präsentation</vt:lpstr>
      <vt:lpstr>PowerPoint-Präsentation</vt:lpstr>
      <vt:lpstr>PowerPoint-Präsentation</vt:lpstr>
      <vt:lpstr>Baikal GVD – Flagship Experiment of JINR</vt:lpstr>
      <vt:lpstr>PowerPoint-Präsentation</vt:lpstr>
      <vt:lpstr>JINR – CERN strategic partnerships</vt:lpstr>
      <vt:lpstr>PowerPoint-Präsentation</vt:lpstr>
      <vt:lpstr>PowerPoint-Präsentation</vt:lpstr>
      <vt:lpstr>PowerPoint-Präsentation</vt:lpstr>
      <vt:lpstr>PowerPoint-Präsentation</vt:lpstr>
      <vt:lpstr>PowerPoint-Präsentation</vt:lpstr>
      <vt:lpstr>PowerPoint-Präsentation</vt:lpstr>
      <vt:lpstr>New Dubna Neutron Source: DNS-IV </vt:lpstr>
      <vt:lpstr>PowerPoint-Präsentation</vt:lpstr>
      <vt:lpstr>Summary for CM and neutron physics</vt:lpstr>
      <vt:lpstr>PowerPoint-Präsentation</vt:lpstr>
      <vt:lpstr>PowerPoint-Präsentation</vt:lpstr>
      <vt:lpstr>PowerPoint-Präsentation</vt:lpstr>
      <vt:lpstr>WG Members Input</vt:lpstr>
      <vt:lpstr>EB :  Structure of a Strategic Long Range Plan</vt:lpstr>
      <vt:lpstr>  JINR’s Long Range Strategy plan for up to 2030  </vt:lpstr>
      <vt:lpstr>Proposals for the JINR Long-Range Strategy Plan </vt:lpstr>
      <vt:lpstr>Timelines for major projects of JINR</vt:lpstr>
      <vt:lpstr>Заключение </vt:lpstr>
      <vt:lpstr>Procedural timeline </vt:lpstr>
      <vt:lpstr>The current versions of working documents from the sub-groups are posted : https://indico.jinr.ru/event/1121/</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Sharkov, Boris Prof.</cp:lastModifiedBy>
  <cp:revision>208</cp:revision>
  <cp:lastPrinted>2019-10-11T06:48:57Z</cp:lastPrinted>
  <dcterms:created xsi:type="dcterms:W3CDTF">2018-02-19T15:55:19Z</dcterms:created>
  <dcterms:modified xsi:type="dcterms:W3CDTF">2020-02-02T17:08:54Z</dcterms:modified>
</cp:coreProperties>
</file>