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7" r:id="rId2"/>
    <p:sldId id="346" r:id="rId3"/>
    <p:sldId id="298" r:id="rId4"/>
    <p:sldId id="270" r:id="rId5"/>
    <p:sldId id="340" r:id="rId6"/>
    <p:sldId id="299" r:id="rId7"/>
    <p:sldId id="347" r:id="rId8"/>
    <p:sldId id="348" r:id="rId9"/>
    <p:sldId id="331" r:id="rId10"/>
    <p:sldId id="352" r:id="rId11"/>
    <p:sldId id="311" r:id="rId12"/>
    <p:sldId id="313" r:id="rId13"/>
    <p:sldId id="314" r:id="rId14"/>
    <p:sldId id="317" r:id="rId15"/>
    <p:sldId id="318" r:id="rId16"/>
    <p:sldId id="356" r:id="rId17"/>
    <p:sldId id="349" r:id="rId18"/>
    <p:sldId id="321" r:id="rId19"/>
    <p:sldId id="357" r:id="rId20"/>
    <p:sldId id="319" r:id="rId21"/>
    <p:sldId id="350" r:id="rId22"/>
    <p:sldId id="315" r:id="rId23"/>
    <p:sldId id="316" r:id="rId24"/>
    <p:sldId id="334" r:id="rId25"/>
    <p:sldId id="351" r:id="rId26"/>
    <p:sldId id="269" r:id="rId27"/>
    <p:sldId id="358" r:id="rId28"/>
    <p:sldId id="274" r:id="rId29"/>
    <p:sldId id="353" r:id="rId30"/>
    <p:sldId id="354" r:id="rId31"/>
    <p:sldId id="355" r:id="rId32"/>
    <p:sldId id="360" r:id="rId3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2A20EC"/>
    <a:srgbClr val="9CAAEE"/>
    <a:srgbClr val="00682F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A36EDA-CA70-4FB9-B7B0-DF034FC331AD}" type="datetimeFigureOut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3ACA5A-B46F-4854-8C18-638AE4B40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22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4DA32-FC6F-4226-8664-D1060FFCFB43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410B-2839-48FF-AF2D-12F0281A3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01E8-DEE1-4C1E-9B91-95C8056C362B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02CB-28C2-4689-B95C-CDAE4C565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6B90-2984-4A48-87FA-83AEAD9ECD1A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49B6-6DDF-4B4B-BC58-9392740C1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28A7-AFB7-4827-821D-EFDE772BEF4E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6C7F-EB42-4144-8EA1-EE6E151D6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2A19-4695-46E9-88DC-5603BDABCF77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3A59-8B5D-47B1-B59E-E6B3ADD0A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A89E-6C36-44DA-BE5D-2E5CEC8D279C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645F-1125-475B-9EAB-07EF99AA4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761C-DC32-4610-BFAC-47E460E942A3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5212-0017-4149-B97C-2B9E32050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344F-D930-489C-9E85-D36177CDC230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993-5958-4D98-B44E-3A74027FE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FD44-A12C-4A19-98DC-0168EEB3A779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F350-3255-48DA-981B-A56A5FC5E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2196-9925-4A7B-8464-6EF12023BE95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2143-5383-4C13-A19D-817986ABE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1669-2413-4D13-80C3-DE428AA65216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C418F-4415-4024-9E1B-EEC761709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E83579-B3F1-47C3-9CA3-8FC21A51F02C}" type="datetime1">
              <a:rPr lang="ru-RU"/>
              <a:pPr>
                <a:defRPr/>
              </a:pPr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9A432C-5B33-489B-8FC6-3C6CF53AA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nucloweb.jinr.ru/nica/MAC/20Jan16_Rpt_to_MAC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B8566-3288-4FCB-A85F-20DBF16ABB4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2571736" y="3286124"/>
            <a:ext cx="3929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latin typeface="Calibri" pitchFamily="34" charset="0"/>
              </a:rPr>
              <a:t>A.Sidorin</a:t>
            </a:r>
            <a:r>
              <a:rPr lang="en-US" sz="2800" dirty="0">
                <a:latin typeface="Calibri" pitchFamily="34" charset="0"/>
              </a:rPr>
              <a:t> for the </a:t>
            </a:r>
            <a:r>
              <a:rPr lang="en-US" sz="2800" dirty="0" smtClean="0">
                <a:latin typeface="Calibri" pitchFamily="34" charset="0"/>
              </a:rPr>
              <a:t>AD team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046979" y="6143625"/>
            <a:ext cx="5221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2400" b="1" dirty="0">
                <a:solidFill>
                  <a:srgbClr val="002060"/>
                </a:solidFill>
                <a:latin typeface="Calibri" pitchFamily="34" charset="0"/>
              </a:rPr>
              <a:t>PP PAC, JINR, </a:t>
            </a:r>
            <a:r>
              <a:rPr lang="en-US" altLang="ru-RU" sz="2400" b="1" dirty="0" err="1">
                <a:solidFill>
                  <a:srgbClr val="002060"/>
                </a:solidFill>
                <a:latin typeface="Calibri" pitchFamily="34" charset="0"/>
              </a:rPr>
              <a:t>Dubna</a:t>
            </a:r>
            <a:r>
              <a:rPr lang="en-US" altLang="ru-RU" sz="24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ru-RU" sz="2400" b="1" dirty="0" smtClean="0">
                <a:solidFill>
                  <a:srgbClr val="002060"/>
                </a:solidFill>
                <a:latin typeface="Calibri" pitchFamily="34" charset="0"/>
              </a:rPr>
              <a:t>3-4 February 2020</a:t>
            </a:r>
            <a:endParaRPr lang="ru-RU" alt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4" name="Picture 2" descr="http://jinrmag.jinr.ru/foto/2019/by5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35" y="1277288"/>
            <a:ext cx="7041782" cy="48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50" y="23142"/>
            <a:ext cx="89356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Calibri" panose="020F0502020204030204" pitchFamily="34" charset="0"/>
              </a:rPr>
              <a:t>Progress towards realization of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the</a:t>
            </a:r>
            <a:r>
              <a:rPr lang="en-US" sz="2800" b="1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Calibri" panose="020F0502020204030204" pitchFamily="34" charset="0"/>
              </a:rPr>
              <a:t>Nuclotron</a:t>
            </a:r>
            <a:r>
              <a:rPr lang="en-US" sz="2800" b="1" dirty="0">
                <a:solidFill>
                  <a:srgbClr val="000066"/>
                </a:solidFill>
                <a:latin typeface="Calibri" panose="020F0502020204030204" pitchFamily="34" charset="0"/>
              </a:rPr>
              <a:t>-NICA project</a:t>
            </a:r>
            <a:endParaRPr lang="ru-RU" sz="2800" b="1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48985" y="613483"/>
            <a:ext cx="49614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2800" b="1" dirty="0" err="1">
                <a:solidFill>
                  <a:srgbClr val="FF0000"/>
                </a:solidFill>
                <a:latin typeface="Calibri" pitchFamily="34" charset="0"/>
              </a:rPr>
              <a:t>A.Sidorin</a:t>
            </a:r>
            <a:r>
              <a:rPr lang="en-US" altLang="ru-RU" sz="2800" b="1" dirty="0">
                <a:solidFill>
                  <a:srgbClr val="FF0000"/>
                </a:solidFill>
                <a:latin typeface="Calibri" pitchFamily="34" charset="0"/>
              </a:rPr>
              <a:t>, on behalf of the team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33359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</a:t>
            </a:r>
            <a:r>
              <a:rPr lang="en-US" altLang="ru-RU" sz="3200" b="1" dirty="0" err="1">
                <a:cs typeface="Arial" pitchFamily="34" charset="0"/>
              </a:rPr>
              <a:t>Cryo</a:t>
            </a:r>
            <a:r>
              <a:rPr lang="en-US" altLang="ru-RU" sz="3200" b="1" dirty="0">
                <a:cs typeface="Arial" pitchFamily="34" charset="0"/>
              </a:rPr>
              <a:t>-magnetic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43" y="836712"/>
            <a:ext cx="7362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Pick-up stations were purchased in FMB (Berlin):</a:t>
            </a:r>
          </a:p>
          <a:p>
            <a:r>
              <a:rPr lang="en-US" dirty="0"/>
              <a:t> </a:t>
            </a:r>
            <a:r>
              <a:rPr lang="en-US" sz="2000" dirty="0" smtClean="0"/>
              <a:t>term of delivery – October 2018,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first serial pick-up was transferred to </a:t>
            </a:r>
            <a:r>
              <a:rPr lang="en-US" sz="2000" dirty="0" err="1" smtClean="0"/>
              <a:t>Dubna</a:t>
            </a:r>
            <a:r>
              <a:rPr lang="en-US" sz="2000" dirty="0" smtClean="0"/>
              <a:t> in May 2019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44050" y="2348880"/>
            <a:ext cx="90043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During cryogenic tests at a few lenses were measured </a:t>
            </a:r>
          </a:p>
          <a:p>
            <a:r>
              <a:rPr lang="en-US" dirty="0" smtClean="0"/>
              <a:t> </a:t>
            </a:r>
            <a:r>
              <a:rPr lang="en-US" sz="2000" dirty="0" smtClean="0"/>
              <a:t>displacement of optical axis (up to 0.5 mm) after cycle of cooling and heating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613086"/>
            <a:ext cx="6567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reason: displacement of the winding inside the yoke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4050" y="4221088"/>
            <a:ext cx="9121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All 24 blocks were reassembled with more strong fixation of the windings</a:t>
            </a:r>
          </a:p>
          <a:p>
            <a:r>
              <a:rPr lang="en-US" sz="2000" b="1" dirty="0" smtClean="0"/>
              <a:t>and passed through the cryogenic tests again 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5373216"/>
            <a:ext cx="6136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Now all the magnets are at the ring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6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BA492-CF77-4855-9655-EE510EA66F6A}" type="slidenum">
              <a:rPr lang="ru-RU"/>
              <a:pPr>
                <a:defRPr/>
              </a:pPr>
              <a:t>11</a:t>
            </a:fld>
            <a:endParaRPr lang="ru-RU"/>
          </a:p>
        </p:txBody>
      </p:sp>
      <p:pic>
        <p:nvPicPr>
          <p:cNvPr id="26627" name="Picture 2" descr="D:\Lib\RI\_Проекты\NICA\MAC\2019-06-06_07\Presentation\Galimov\Data\1 Участо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214438"/>
            <a:ext cx="914400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3214678" y="642918"/>
            <a:ext cx="2664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First warm gap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43500" y="4857750"/>
            <a:ext cx="1643063" cy="482600"/>
          </a:xfrm>
          <a:prstGeom prst="wedgeRoundRectCallout">
            <a:avLst>
              <a:gd name="adj1" fmla="val -148386"/>
              <a:gd name="adj2" fmla="val -26875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Electrostatic septum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143250" y="5021263"/>
            <a:ext cx="1928813" cy="693737"/>
          </a:xfrm>
          <a:prstGeom prst="wedgeRoundRectCallout">
            <a:avLst>
              <a:gd name="adj1" fmla="val -87531"/>
              <a:gd name="adj2" fmla="val -15187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Injection channel from HILAC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473700" y="4214813"/>
            <a:ext cx="884238" cy="303212"/>
          </a:xfrm>
          <a:prstGeom prst="wedgeRoundRectCallout">
            <a:avLst>
              <a:gd name="adj1" fmla="val -117588"/>
              <a:gd name="adj2" fmla="val -33018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Kicker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164388" y="2455863"/>
            <a:ext cx="1408112" cy="401637"/>
          </a:xfrm>
          <a:prstGeom prst="wedgeRoundRectCallout">
            <a:avLst>
              <a:gd name="adj1" fmla="val 5501"/>
              <a:gd name="adj2" fmla="val -240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Quadrant I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71500" y="4086225"/>
            <a:ext cx="1357313" cy="414338"/>
          </a:xfrm>
          <a:prstGeom prst="wedgeRoundRectCallout">
            <a:avLst>
              <a:gd name="adj1" fmla="val 5501"/>
              <a:gd name="adj2" fmla="val -240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Quadrant IV</a:t>
            </a:r>
            <a:endParaRPr lang="ru-RU" sz="1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568700" y="2860675"/>
            <a:ext cx="976313" cy="327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ая прямоугольная выноска 10"/>
          <p:cNvSpPr/>
          <p:nvPr/>
        </p:nvSpPr>
        <p:spPr>
          <a:xfrm>
            <a:off x="3000375" y="2357438"/>
            <a:ext cx="927100" cy="317500"/>
          </a:xfrm>
          <a:prstGeom prst="wedgeRoundRectCallout">
            <a:avLst>
              <a:gd name="adj1" fmla="val 87254"/>
              <a:gd name="adj2" fmla="val 2258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Bypass</a:t>
            </a:r>
            <a:endParaRPr lang="ru-RU" dirty="0"/>
          </a:p>
        </p:txBody>
      </p:sp>
      <p:sp>
        <p:nvSpPr>
          <p:cNvPr id="26636" name="Прямоугольник 1"/>
          <p:cNvSpPr>
            <a:spLocks noChangeArrowheads="1"/>
          </p:cNvSpPr>
          <p:nvPr/>
        </p:nvSpPr>
        <p:spPr bwMode="auto">
          <a:xfrm>
            <a:off x="0" y="-1"/>
            <a:ext cx="505619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injection system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244407" cy="542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DCD81-67FC-4C76-8205-738BEF49E89A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3692363" y="995370"/>
            <a:ext cx="4778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Calibri" pitchFamily="34" charset="0"/>
              </a:rPr>
              <a:t>Vacuum test </a:t>
            </a:r>
            <a:r>
              <a:rPr lang="en-US" sz="2400" b="1" dirty="0">
                <a:solidFill>
                  <a:srgbClr val="FFFF99"/>
                </a:solidFill>
                <a:latin typeface="Calibri" pitchFamily="34" charset="0"/>
              </a:rPr>
              <a:t>of electrostatic septum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307166" y="5976640"/>
            <a:ext cx="42460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•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Cryosystems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HiVac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companies</a:t>
            </a:r>
            <a:endParaRPr lang="ru-RU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8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101076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injection </a:t>
            </a:r>
            <a:r>
              <a:rPr lang="en-US" altLang="ru-RU" sz="3200" b="1" dirty="0" smtClean="0">
                <a:cs typeface="Arial" pitchFamily="34" charset="0"/>
              </a:rPr>
              <a:t>septum</a:t>
            </a:r>
            <a:endParaRPr lang="en-US" altLang="ru-RU" sz="32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46213-67A6-4091-A663-433E9EF26E7D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13"/>
            <a:ext cx="5778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254530" y="1157287"/>
            <a:ext cx="25192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Electrostatic </a:t>
            </a:r>
            <a:r>
              <a:rPr lang="en-US" sz="2400" dirty="0" smtClean="0">
                <a:latin typeface="Calibri" pitchFamily="34" charset="0"/>
              </a:rPr>
              <a:t>kicker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9701" name="Picture 2" descr="D:\Lib\RI\_Проекты\NICA\MAC\2019-06-06_07\Presentation\Galimov\Data\Тузиков\Камера ИП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13" y="1928813"/>
            <a:ext cx="30019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71438" y="550703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•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BEVATECH/PINK companies</a:t>
            </a:r>
            <a:endParaRPr lang="ru-RU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70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828566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injection </a:t>
            </a:r>
            <a:r>
              <a:rPr lang="en-US" altLang="ru-RU" sz="3200" b="1" dirty="0" smtClean="0">
                <a:cs typeface="Arial" pitchFamily="34" charset="0"/>
              </a:rPr>
              <a:t>kicker</a:t>
            </a:r>
            <a:endParaRPr lang="en-US" altLang="ru-RU" sz="32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9D256-C5DC-4ABE-89CD-99E4B36E4360}" type="slidenum">
              <a:rPr lang="ru-RU"/>
              <a:pPr>
                <a:defRPr/>
              </a:pPr>
              <a:t>14</a:t>
            </a:fld>
            <a:endParaRPr lang="ru-RU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785938"/>
            <a:ext cx="7200900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887912" y="4306888"/>
            <a:ext cx="1184285" cy="336558"/>
          </a:xfrm>
          <a:prstGeom prst="wedgeRoundRectCallout">
            <a:avLst>
              <a:gd name="adj1" fmla="val -122250"/>
              <a:gd name="adj2" fmla="val 23602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RF tanks</a:t>
            </a:r>
            <a:endParaRPr lang="ru-RU" sz="2000" dirty="0"/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3071802" y="928670"/>
            <a:ext cx="31550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Second warm gap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871788" y="4286256"/>
            <a:ext cx="1771650" cy="496882"/>
          </a:xfrm>
          <a:prstGeom prst="wedgeRoundRectCallout">
            <a:avLst>
              <a:gd name="adj1" fmla="val -86992"/>
              <a:gd name="adj2" fmla="val 1800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Pump stations</a:t>
            </a:r>
            <a:endParaRPr lang="ru-RU" sz="2000" dirty="0"/>
          </a:p>
        </p:txBody>
      </p:sp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2800" b="1" dirty="0">
                <a:cs typeface="Arial" pitchFamily="34" charset="0"/>
              </a:rPr>
              <a:t>Booster acceleration </a:t>
            </a:r>
            <a:r>
              <a:rPr lang="en-US" altLang="ru-RU" sz="2800" b="1" dirty="0" smtClean="0">
                <a:cs typeface="Arial" pitchFamily="34" charset="0"/>
              </a:rPr>
              <a:t>stations + </a:t>
            </a:r>
            <a:r>
              <a:rPr lang="en-US" sz="2800" b="1" dirty="0" smtClean="0"/>
              <a:t>Measurement period</a:t>
            </a:r>
            <a:endParaRPr lang="en-US" altLang="ru-RU" sz="28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0E7E5-0AA3-4807-9FB4-C44D294D584E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31747" name="Picture 2" descr="D:\Photos\Work\Проекты\NICA\Booster\RF\2018-04-19, Сборка с откачкой, ОИЯИ\DSC01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77692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216275" y="1071563"/>
            <a:ext cx="536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Testing of accelerating stations</a:t>
            </a:r>
            <a:endParaRPr lang="ru-RU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912813" y="5608638"/>
            <a:ext cx="54312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•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Budker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Institute of Nuclear Physics</a:t>
            </a:r>
            <a:endParaRPr lang="ru-RU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5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92021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acceleration stations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95375"/>
            <a:ext cx="85058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92021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acceleration stations</a:t>
            </a:r>
          </a:p>
        </p:txBody>
      </p:sp>
    </p:spTree>
    <p:extLst>
      <p:ext uri="{BB962C8B-B14F-4D97-AF65-F5344CB8AC3E}">
        <p14:creationId xmlns:p14="http://schemas.microsoft.com/office/powerpoint/2010/main" val="554332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33648"/>
            <a:ext cx="7740352" cy="5805264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941894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acceleration </a:t>
            </a:r>
            <a:r>
              <a:rPr lang="en-US" altLang="ru-RU" sz="3200" b="1" dirty="0" smtClean="0">
                <a:cs typeface="Arial" pitchFamily="34" charset="0"/>
              </a:rPr>
              <a:t>stations</a:t>
            </a:r>
            <a:endParaRPr lang="en-US" altLang="ru-RU" sz="3200" b="1" dirty="0">
              <a:solidFill>
                <a:srgbClr val="00682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2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E1685-9308-4545-AB55-B982E09C6D86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36867" name="Picture 1" descr="D:\Photos\Разобрать\2019\22490529\JPG\DSC05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1052736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164288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Elements of </a:t>
            </a:r>
            <a:r>
              <a:rPr lang="en-US" sz="3200" b="1" dirty="0">
                <a:cs typeface="Arial" pitchFamily="34" charset="0"/>
              </a:rPr>
              <a:t>Power supply system</a:t>
            </a:r>
            <a:endParaRPr lang="en-US" altLang="ru-RU" sz="32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E1685-9308-4545-AB55-B982E09C6D86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Рисунок 5" descr="IMG_20191011_100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5283200" cy="3962400"/>
          </a:xfrm>
          <a:prstGeom prst="rect">
            <a:avLst/>
          </a:prstGeom>
        </p:spPr>
      </p:pic>
      <p:pic>
        <p:nvPicPr>
          <p:cNvPr id="7" name="Рисунок 6" descr="IMG_20191011_100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500306"/>
            <a:ext cx="52832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7884" y="1285860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Room in the basement</a:t>
            </a:r>
            <a:endParaRPr lang="ru-RU" sz="2000" dirty="0"/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164288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Elements of </a:t>
            </a:r>
            <a:r>
              <a:rPr lang="en-US" sz="3200" b="1" dirty="0">
                <a:cs typeface="Arial" pitchFamily="34" charset="0"/>
              </a:rPr>
              <a:t>Power supply system</a:t>
            </a:r>
            <a:endParaRPr lang="en-US" altLang="ru-RU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7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833914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Status of the Booster assembly and commissioning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sz="2000" dirty="0" smtClean="0"/>
              <a:t>- </a:t>
            </a:r>
            <a:r>
              <a:rPr lang="en-US" sz="2000" dirty="0" err="1" smtClean="0"/>
              <a:t>HILAc</a:t>
            </a:r>
            <a:r>
              <a:rPr lang="en-US" sz="2000" dirty="0" smtClean="0"/>
              <a:t>-Booster transport line</a:t>
            </a:r>
          </a:p>
          <a:p>
            <a:endParaRPr lang="en-US" sz="2000" dirty="0"/>
          </a:p>
          <a:p>
            <a:r>
              <a:rPr lang="en-US" sz="2000" dirty="0" smtClean="0"/>
              <a:t>- </a:t>
            </a:r>
            <a:r>
              <a:rPr lang="en-US" sz="2000" dirty="0" err="1" smtClean="0"/>
              <a:t>Cryo</a:t>
            </a:r>
            <a:r>
              <a:rPr lang="en-US" sz="2000" dirty="0" smtClean="0"/>
              <a:t>-magnetic system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- Plans of the commissioning works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97971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Contents</a:t>
            </a:r>
            <a:endParaRPr lang="en-US" altLang="ru-RU" sz="3200" b="1" dirty="0"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528" y="4429153"/>
            <a:ext cx="6284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Preparations for the Collider </a:t>
            </a:r>
            <a:r>
              <a:rPr lang="en-US" sz="2800" dirty="0" smtClean="0"/>
              <a:t>assembly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4330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977606"/>
            <a:ext cx="2133600" cy="365125"/>
          </a:xfrm>
        </p:spPr>
        <p:txBody>
          <a:bodyPr/>
          <a:lstStyle/>
          <a:p>
            <a:pPr>
              <a:defRPr/>
            </a:pPr>
            <a:fld id="{955E42C2-1204-486E-9B94-7D70EFD61CE9}" type="slidenum">
              <a:rPr lang="ru-RU"/>
              <a:pPr>
                <a:defRPr/>
              </a:pPr>
              <a:t>20</a:t>
            </a:fld>
            <a:endParaRPr lang="ru-RU"/>
          </a:p>
        </p:txBody>
      </p:sp>
      <p:pic>
        <p:nvPicPr>
          <p:cNvPr id="32771" name="Picture 2" descr="D:\Lib\RI\_Проекты\NICA\MAC\2019-06-06_07\Presentation\Galimov\Data\3 участо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07281"/>
            <a:ext cx="9144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12"/>
          <p:cNvSpPr txBox="1">
            <a:spLocks noChangeArrowheads="1"/>
          </p:cNvSpPr>
          <p:nvPr/>
        </p:nvSpPr>
        <p:spPr bwMode="auto">
          <a:xfrm>
            <a:off x="3214678" y="907248"/>
            <a:ext cx="2476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Third warm gap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643688" y="4750594"/>
            <a:ext cx="2143125" cy="714375"/>
          </a:xfrm>
          <a:prstGeom prst="wedgeRoundRectCallout">
            <a:avLst>
              <a:gd name="adj1" fmla="val -17099"/>
              <a:gd name="adj2" fmla="val -2134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Extraction channel to </a:t>
            </a:r>
            <a:r>
              <a:rPr lang="en-US" dirty="0" err="1"/>
              <a:t>Nuclotron</a:t>
            </a: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85750" y="1964531"/>
            <a:ext cx="1403350" cy="438150"/>
          </a:xfrm>
          <a:prstGeom prst="wedgeRoundRectCallout">
            <a:avLst>
              <a:gd name="adj1" fmla="val 5501"/>
              <a:gd name="adj2" fmla="val -240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Quadrant II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7377113" y="2035969"/>
            <a:ext cx="1409700" cy="366712"/>
          </a:xfrm>
          <a:prstGeom prst="wedgeRoundRectCallout">
            <a:avLst>
              <a:gd name="adj1" fmla="val 5501"/>
              <a:gd name="adj2" fmla="val -240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Quadrant III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065588" y="2186781"/>
            <a:ext cx="12414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ая прямоугольная выноска 17"/>
          <p:cNvSpPr/>
          <p:nvPr/>
        </p:nvSpPr>
        <p:spPr>
          <a:xfrm>
            <a:off x="2571736" y="4275931"/>
            <a:ext cx="1031889" cy="331788"/>
          </a:xfrm>
          <a:prstGeom prst="wedgeRoundRectCallout">
            <a:avLst>
              <a:gd name="adj1" fmla="val -18492"/>
              <a:gd name="adj2" fmla="val -47756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Kicker</a:t>
            </a:r>
            <a:endParaRPr lang="ru-RU" sz="2000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5033963" y="4275931"/>
            <a:ext cx="1466850" cy="331788"/>
          </a:xfrm>
          <a:prstGeom prst="wedgeRoundRectCallout">
            <a:avLst>
              <a:gd name="adj1" fmla="val -100745"/>
              <a:gd name="adj2" fmla="val -49158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Septum 1,2</a:t>
            </a:r>
            <a:endParaRPr lang="ru-RU" sz="20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871913" y="4275931"/>
            <a:ext cx="1008062" cy="260350"/>
          </a:xfrm>
          <a:prstGeom prst="wedgeRoundRectCallout">
            <a:avLst>
              <a:gd name="adj1" fmla="val -86544"/>
              <a:gd name="adj2" fmla="val -6067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Pickup</a:t>
            </a:r>
            <a:endParaRPr lang="ru-RU" dirty="0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2000250" y="1678781"/>
            <a:ext cx="1138238" cy="471488"/>
          </a:xfrm>
          <a:prstGeom prst="wedgeRoundRectCallout">
            <a:avLst>
              <a:gd name="adj1" fmla="val 77860"/>
              <a:gd name="adj2" fmla="val 15878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Bypass</a:t>
            </a:r>
            <a:endParaRPr lang="ru-RU" sz="2000" dirty="0"/>
          </a:p>
        </p:txBody>
      </p:sp>
      <p:sp>
        <p:nvSpPr>
          <p:cNvPr id="3278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230563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2000">
                <a:solidFill>
                  <a:srgbClr val="00682F"/>
                </a:solidFill>
                <a:cs typeface="Arial" pitchFamily="34" charset="0"/>
              </a:rPr>
              <a:t>Booster </a:t>
            </a:r>
            <a:r>
              <a:rPr lang="en-US" sz="2000">
                <a:cs typeface="Arial" pitchFamily="34" charset="0"/>
              </a:rPr>
              <a:t>Extraction system </a:t>
            </a:r>
            <a:endParaRPr lang="en-US" altLang="ru-RU" sz="2000">
              <a:solidFill>
                <a:srgbClr val="00682F"/>
              </a:solidFill>
              <a:cs typeface="Arial" pitchFamily="34" charset="0"/>
            </a:endParaRPr>
          </a:p>
        </p:txBody>
      </p:sp>
      <p:sp>
        <p:nvSpPr>
          <p:cNvPr id="3278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17188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fast extraction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653" y="5681717"/>
            <a:ext cx="851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kicker and septum will be delivered from BINP at the end of February</a:t>
            </a:r>
            <a:endParaRPr lang="ru-RU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84301" cy="5463226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17188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fast extraction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1576" y="6268670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Assembly of the bypass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205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725E4-FD82-4233-A532-0C624F17119F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Номер слайда 3"/>
          <p:cNvSpPr txBox="1">
            <a:spLocks/>
          </p:cNvSpPr>
          <p:nvPr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793BDFA-F401-48C1-834C-F4F5DE6D694E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34820" name="Picture 2" descr="D:\Lib\RI\_Проекты\NICA\MAC\2019-06-06_07\Presentation\Galimov\Data\4 учасок СЭ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21443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286116" y="1214422"/>
            <a:ext cx="2627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4-th warm gap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3482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535764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electron cooling system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B71E-A49A-4444-9529-5523B6F10513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3584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535764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electron cooling system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380312" cy="5535234"/>
          </a:xfrm>
          <a:prstGeom prst="rect">
            <a:avLst/>
          </a:prstGeom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827584" y="5512179"/>
            <a:ext cx="5529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Calibri" pitchFamily="34" charset="0"/>
              </a:rPr>
              <a:t>Budker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Institute of Nuclear Physics</a:t>
            </a:r>
            <a:endParaRPr lang="ru-RU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5DB39-2D3E-4E80-AFF4-EB75AC7259A1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40963" name="Picture 2" descr="C:\Users\Artem\Desktop\2019-06-06_07\Presentation\Galimov\Data\Photos\IMG_20190604_112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428750"/>
            <a:ext cx="18573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C:\Users\Artem\Desktop\2019-06-06_07\Presentation\Galimov\Data\Photos\IMG_20190604_112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38" y="1414463"/>
            <a:ext cx="18732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C:\Users\Artem\Desktop\2019-06-06_07\Presentation\Galimov\Data\Photos\IMG_20190604_112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447800"/>
            <a:ext cx="29241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7863" y="5535613"/>
            <a:ext cx="181292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Control rack of correctors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1025" y="5535613"/>
            <a:ext cx="2043113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Measuring rack of BPM and thermometry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4775" y="5535613"/>
            <a:ext cx="181292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Control rack of vacuum system</a:t>
            </a:r>
          </a:p>
        </p:txBody>
      </p:sp>
      <p:sp>
        <p:nvSpPr>
          <p:cNvPr id="40969" name="Прямоугольник 1"/>
          <p:cNvSpPr>
            <a:spLocks noChangeArrowheads="1"/>
          </p:cNvSpPr>
          <p:nvPr/>
        </p:nvSpPr>
        <p:spPr bwMode="auto">
          <a:xfrm>
            <a:off x="0" y="-1"/>
            <a:ext cx="873125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</a:t>
            </a:r>
            <a:r>
              <a:rPr lang="en-US" altLang="ru-RU" sz="3200" b="1" dirty="0">
                <a:solidFill>
                  <a:srgbClr val="00682F"/>
                </a:solidFill>
                <a:cs typeface="Arial" pitchFamily="34" charset="0"/>
              </a:rPr>
              <a:t> </a:t>
            </a:r>
            <a:r>
              <a:rPr lang="en-US" sz="3200" b="1" dirty="0">
                <a:cs typeface="Arial" pitchFamily="34" charset="0"/>
              </a:rPr>
              <a:t>Control and diagnostic systems</a:t>
            </a:r>
            <a:endParaRPr lang="en-US" altLang="ru-RU" sz="3200" b="1" dirty="0">
              <a:solidFill>
                <a:srgbClr val="00682F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" y="764704"/>
            <a:ext cx="7344817" cy="5508613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-1"/>
            <a:ext cx="873125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</a:t>
            </a:r>
            <a:r>
              <a:rPr lang="en-US" altLang="ru-RU" sz="3200" b="1" dirty="0">
                <a:solidFill>
                  <a:srgbClr val="00682F"/>
                </a:solidFill>
                <a:cs typeface="Arial" pitchFamily="34" charset="0"/>
              </a:rPr>
              <a:t> </a:t>
            </a:r>
            <a:r>
              <a:rPr lang="en-US" sz="3200" b="1" dirty="0" smtClean="0">
                <a:cs typeface="Arial" pitchFamily="34" charset="0"/>
              </a:rPr>
              <a:t>vacuum system</a:t>
            </a:r>
            <a:endParaRPr lang="en-US" altLang="ru-RU" sz="3200" b="1" dirty="0">
              <a:solidFill>
                <a:srgbClr val="00682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52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C5A3C-A341-4F2F-8789-8EE64C05075E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4198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85261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commissioning</a:t>
            </a:r>
            <a:endParaRPr lang="en-US" altLang="ru-RU" sz="3200" b="1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02" y="692696"/>
            <a:ext cx="943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23 December official start of the booster commissioning: </a:t>
            </a:r>
            <a:endParaRPr lang="ru-RU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233065"/>
            <a:ext cx="891603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Tuning of power supply and test of energy evacuation system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on equivalent load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Quadrant by quadrant test of vacuum system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(In parallel: assembly of measurement period)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Cooling of </a:t>
            </a:r>
            <a:r>
              <a:rPr lang="en-US" sz="2400" dirty="0" err="1" smtClean="0"/>
              <a:t>cryo</a:t>
            </a:r>
            <a:r>
              <a:rPr lang="en-US" sz="2400" dirty="0" smtClean="0"/>
              <a:t>-magnetic system, test of thermometry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and quench detectors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Test of </a:t>
            </a:r>
            <a:r>
              <a:rPr lang="en-US" sz="2400" dirty="0" err="1"/>
              <a:t>cryo</a:t>
            </a:r>
            <a:r>
              <a:rPr lang="en-US" sz="2400" dirty="0"/>
              <a:t>-magnetic </a:t>
            </a:r>
            <a:r>
              <a:rPr lang="en-US" sz="2400" dirty="0" smtClean="0"/>
              <a:t>system with current</a:t>
            </a:r>
          </a:p>
          <a:p>
            <a:endParaRPr lang="en-US" sz="2400" dirty="0" smtClean="0"/>
          </a:p>
          <a:p>
            <a:r>
              <a:rPr lang="en-US" sz="2400" dirty="0" smtClean="0"/>
              <a:t>(In parallel: Completion of the beam pipe assembly)</a:t>
            </a:r>
          </a:p>
          <a:p>
            <a:endParaRPr lang="en-US" sz="2400" dirty="0"/>
          </a:p>
          <a:p>
            <a:r>
              <a:rPr lang="en-US" sz="2400" dirty="0" smtClean="0"/>
              <a:t>-   Test with ion beam (</a:t>
            </a:r>
            <a:r>
              <a:rPr lang="en-US" sz="2400" i="1" dirty="0" smtClean="0"/>
              <a:t>May - June 2020</a:t>
            </a:r>
            <a:r>
              <a:rPr lang="en-US" sz="2400" dirty="0" smtClean="0"/>
              <a:t>)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597"/>
            <a:ext cx="9144000" cy="483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85261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commissioning</a:t>
            </a:r>
            <a:endParaRPr lang="en-US" altLang="ru-RU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ED513-728E-4D24-80B3-AF7A9E1F977D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649577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Booster-Nuclotron transport </a:t>
            </a:r>
            <a:r>
              <a:rPr lang="en-US" altLang="ru-RU" sz="3200" b="1" dirty="0" smtClean="0">
                <a:cs typeface="Arial" pitchFamily="34" charset="0"/>
              </a:rPr>
              <a:t>line </a:t>
            </a:r>
            <a:endParaRPr lang="en-US" altLang="ru-RU" sz="3200" b="1" dirty="0"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5857" y="4291541"/>
            <a:ext cx="3492613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under contract with BINP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Channel delivery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      </a:t>
            </a:r>
            <a:r>
              <a:rPr lang="en-US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September 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620713"/>
            <a:ext cx="8982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82713"/>
            <a:ext cx="4752776" cy="444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45"/>
          <p:cNvSpPr txBox="1">
            <a:spLocks noChangeArrowheads="1"/>
          </p:cNvSpPr>
          <p:nvPr/>
        </p:nvSpPr>
        <p:spPr bwMode="auto">
          <a:xfrm>
            <a:off x="5292080" y="1500188"/>
            <a:ext cx="3709045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beam transport with minimal ion losses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Separation of neighbor charge states.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03" y="5890544"/>
            <a:ext cx="7733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Stable operation of the Booster and </a:t>
            </a:r>
            <a:r>
              <a:rPr lang="en-US" sz="2400" dirty="0" err="1" smtClean="0"/>
              <a:t>Nuclotron</a:t>
            </a:r>
            <a:r>
              <a:rPr lang="en-US" sz="2400" dirty="0" smtClean="0"/>
              <a:t> together </a:t>
            </a:r>
          </a:p>
          <a:p>
            <a:r>
              <a:rPr lang="en-US" sz="2400" dirty="0" smtClean="0"/>
              <a:t>depends on compressor power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0886" y="980728"/>
            <a:ext cx="822532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This summer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depending on building completion</a:t>
            </a:r>
            <a:r>
              <a:rPr lang="en-US" sz="2800" dirty="0" smtClean="0"/>
              <a:t>):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Mounting dipole magnets of the Collider first arc section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Assembly of the </a:t>
            </a:r>
            <a:r>
              <a:rPr lang="en-US" sz="2400" dirty="0" err="1" smtClean="0"/>
              <a:t>Nuclotron</a:t>
            </a:r>
            <a:r>
              <a:rPr lang="en-US" sz="2400" dirty="0" smtClean="0"/>
              <a:t>-Collider beam transport line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Mounting of </a:t>
            </a:r>
            <a:r>
              <a:rPr lang="en-GB" sz="2400" dirty="0"/>
              <a:t>RF-1 stations</a:t>
            </a:r>
            <a:endParaRPr lang="ru-RU" sz="2400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218369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/>
              <a:t>Plans for the collider assembly</a:t>
            </a:r>
            <a:endParaRPr lang="ru-RU" sz="3200" b="1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6" y="4023559"/>
            <a:ext cx="54525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68" y="3530208"/>
            <a:ext cx="2241637" cy="171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6988"/>
            <a:ext cx="1601528" cy="17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2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7F648-72CA-4979-B633-7482FFF84073}" type="slidenum">
              <a:rPr lang="ru-RU"/>
              <a:pPr>
                <a:defRPr/>
              </a:pPr>
              <a:t>3</a:t>
            </a:fld>
            <a:endParaRPr lang="ru-RU"/>
          </a:p>
        </p:txBody>
      </p:sp>
      <p:pic>
        <p:nvPicPr>
          <p:cNvPr id="11267" name="Picture 2" descr="D:\Lib\RI\_Проекты\NICA\MAC\2019-06-06_07\Presentation\Galimov\Data\полный 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357313"/>
            <a:ext cx="8702675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3214678" y="571480"/>
            <a:ext cx="2909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Booster 3D view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550025" y="1285860"/>
            <a:ext cx="2022503" cy="317515"/>
          </a:xfrm>
          <a:prstGeom prst="wedgeRoundRectCallout">
            <a:avLst>
              <a:gd name="adj1" fmla="val -77407"/>
              <a:gd name="adj2" fmla="val 14570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E-cooling</a:t>
            </a:r>
            <a:r>
              <a:rPr lang="ru-RU" sz="2000" dirty="0"/>
              <a:t> </a:t>
            </a:r>
            <a:r>
              <a:rPr lang="en-US" sz="2000" dirty="0"/>
              <a:t>system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786050" y="2571744"/>
            <a:ext cx="1785950" cy="515941"/>
          </a:xfrm>
          <a:prstGeom prst="wedgeRoundRectCallout">
            <a:avLst>
              <a:gd name="adj1" fmla="val -78425"/>
              <a:gd name="adj2" fmla="val 19532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Measurement period</a:t>
            </a:r>
            <a:endParaRPr lang="ru-RU" sz="2000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715272" y="5389562"/>
            <a:ext cx="1285883" cy="325453"/>
          </a:xfrm>
          <a:prstGeom prst="wedgeRoundRectCallout">
            <a:avLst>
              <a:gd name="adj1" fmla="val -39831"/>
              <a:gd name="adj2" fmla="val -1128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Nuclotron</a:t>
            </a:r>
            <a:endParaRPr lang="ru-RU" sz="20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00034" y="1285860"/>
            <a:ext cx="1800255" cy="530241"/>
          </a:xfrm>
          <a:prstGeom prst="wedgeRoundRectCallout">
            <a:avLst>
              <a:gd name="adj1" fmla="val 72890"/>
              <a:gd name="adj2" fmla="val 993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Injection system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786182" y="3214686"/>
            <a:ext cx="1614494" cy="341315"/>
          </a:xfrm>
          <a:prstGeom prst="wedgeRoundRectCallout">
            <a:avLst>
              <a:gd name="adj1" fmla="val -57261"/>
              <a:gd name="adj2" fmla="val 18551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Power supply</a:t>
            </a:r>
            <a:endParaRPr lang="ru-RU" sz="20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14282" y="5715016"/>
            <a:ext cx="1643074" cy="619136"/>
          </a:xfrm>
          <a:prstGeom prst="wedgeRoundRectCallout">
            <a:avLst>
              <a:gd name="adj1" fmla="val 56993"/>
              <a:gd name="adj2" fmla="val -31206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Accelerating station</a:t>
            </a:r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143504" y="2786058"/>
            <a:ext cx="2125659" cy="357190"/>
          </a:xfrm>
          <a:prstGeom prst="wedgeRoundRectCallout">
            <a:avLst>
              <a:gd name="adj1" fmla="val 69865"/>
              <a:gd name="adj2" fmla="val 18905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Extraction system</a:t>
            </a:r>
            <a:endParaRPr lang="ru-RU" sz="2000" dirty="0"/>
          </a:p>
        </p:txBody>
      </p:sp>
      <p:sp>
        <p:nvSpPr>
          <p:cNvPr id="1127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733167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858148" y="1857364"/>
            <a:ext cx="1143008" cy="317515"/>
          </a:xfrm>
          <a:prstGeom prst="wedgeRoundRectCallout">
            <a:avLst>
              <a:gd name="adj1" fmla="val 7732"/>
              <a:gd name="adj2" fmla="val 40377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BNBTL</a:t>
            </a:r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136" y="997730"/>
            <a:ext cx="6048672" cy="4464496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67147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/>
              <a:t>Collider barrier bucket 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14894" y="5557940"/>
            <a:ext cx="731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Tested at BINP, transported to JINR in January 2020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2723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6672" y="0"/>
            <a:ext cx="80736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According to request of the Machine Advisory Committee </a:t>
            </a:r>
          </a:p>
          <a:p>
            <a:endParaRPr lang="en-US" sz="2000" dirty="0" smtClean="0"/>
          </a:p>
          <a:p>
            <a:pPr algn="ctr"/>
            <a:r>
              <a:rPr lang="en-US" sz="2000" dirty="0" smtClean="0"/>
              <a:t>Interim report on NICA project progress (under edition by I. </a:t>
            </a:r>
            <a:r>
              <a:rPr lang="en-US" sz="2000" dirty="0" err="1" smtClean="0"/>
              <a:t>Meshkov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prepared in January 2020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9389" y="6043504"/>
            <a:ext cx="8230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http://nucloweb.jinr.ru/nica/MAC/20Jan16_Rpt_to_MAC.pdf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3"/>
          <a:stretch/>
        </p:blipFill>
        <p:spPr bwMode="auto">
          <a:xfrm>
            <a:off x="970276" y="1478308"/>
            <a:ext cx="5002290" cy="460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r="17560"/>
          <a:stretch/>
        </p:blipFill>
        <p:spPr>
          <a:xfrm>
            <a:off x="6553200" y="1478308"/>
            <a:ext cx="1713884" cy="46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6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56C7F-EB42-4144-8EA1-EE6E151D692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76128" y="404664"/>
            <a:ext cx="72755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Thank your for attention</a:t>
            </a:r>
            <a:endParaRPr lang="ru-RU" sz="4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0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814CF-25C6-4763-8ACF-F2D656367B67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F0"/>
              </a:clrFrom>
              <a:clrTo>
                <a:srgbClr val="FFFCF0">
                  <a:alpha val="0"/>
                </a:srgbClr>
              </a:clrTo>
            </a:clrChange>
          </a:blip>
          <a:srcRect l="4292" r="7318"/>
          <a:stretch>
            <a:fillRect/>
          </a:stretch>
        </p:blipFill>
        <p:spPr bwMode="auto">
          <a:xfrm>
            <a:off x="971550" y="1611313"/>
            <a:ext cx="265906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244099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err="1">
                <a:cs typeface="Arial" pitchFamily="34" charset="0"/>
              </a:rPr>
              <a:t>HILAc</a:t>
            </a:r>
            <a:r>
              <a:rPr lang="en-US" altLang="ru-RU" sz="3200" b="1" dirty="0">
                <a:cs typeface="Arial" pitchFamily="34" charset="0"/>
              </a:rPr>
              <a:t>-Booster </a:t>
            </a:r>
            <a:r>
              <a:rPr lang="en-US" altLang="ru-RU" sz="3200" b="1" dirty="0" smtClean="0">
                <a:cs typeface="Arial" pitchFamily="34" charset="0"/>
              </a:rPr>
              <a:t>Beam Transport Line</a:t>
            </a:r>
            <a:endParaRPr lang="en-US" altLang="ru-RU" sz="3200" b="1" dirty="0">
              <a:cs typeface="Arial" pitchFamily="34" charset="0"/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25" y="1557338"/>
            <a:ext cx="49434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2088" y="4019550"/>
            <a:ext cx="492442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Прямоугольник 1"/>
          <p:cNvSpPr>
            <a:spLocks noChangeArrowheads="1"/>
          </p:cNvSpPr>
          <p:nvPr/>
        </p:nvSpPr>
        <p:spPr bwMode="auto">
          <a:xfrm>
            <a:off x="4002088" y="6080125"/>
            <a:ext cx="5005387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SzPct val="100000"/>
              <a:buFont typeface="Wingdings" pitchFamily="2" charset="2"/>
              <a:buChar char="q"/>
            </a:pPr>
            <a:r>
              <a:rPr lang="en-US" altLang="ru-RU" sz="2000" b="1" dirty="0">
                <a:cs typeface="Arial" pitchFamily="34" charset="0"/>
              </a:rPr>
              <a:t>Mounting was finished in July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651450"/>
            <a:ext cx="8905874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45"/>
          <p:cNvSpPr txBox="1">
            <a:spLocks noChangeArrowheads="1"/>
          </p:cNvSpPr>
          <p:nvPr/>
        </p:nvSpPr>
        <p:spPr bwMode="auto">
          <a:xfrm>
            <a:off x="142875" y="5072063"/>
            <a:ext cx="3767138" cy="138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</a:rPr>
              <a:t>transport with minimal ion losses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 err="1">
                <a:latin typeface="Calibri" pitchFamily="34" charset="0"/>
              </a:rPr>
              <a:t>debunching</a:t>
            </a:r>
            <a:endParaRPr lang="en-US" sz="1200" dirty="0">
              <a:latin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</a:rPr>
              <a:t>matching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</a:rPr>
              <a:t>Separation and adsorption of neighbor charge states of ions.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</a:rPr>
              <a:t>Provide different schemes of the beam injection into the Booster.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D9DF5-6453-42FF-A351-DCDAB55361D9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024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099473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2800" b="1" dirty="0" err="1">
                <a:cs typeface="Arial" pitchFamily="34" charset="0"/>
              </a:rPr>
              <a:t>HILAc</a:t>
            </a:r>
            <a:r>
              <a:rPr lang="en-US" altLang="ru-RU" sz="2800" b="1" dirty="0">
                <a:cs typeface="Arial" pitchFamily="34" charset="0"/>
              </a:rPr>
              <a:t>-Booster transport </a:t>
            </a:r>
            <a:r>
              <a:rPr lang="en-US" altLang="ru-RU" sz="2800" b="1" dirty="0" smtClean="0">
                <a:cs typeface="Arial" pitchFamily="34" charset="0"/>
              </a:rPr>
              <a:t>line</a:t>
            </a:r>
            <a:endParaRPr lang="en-US" altLang="ru-RU" sz="2800" b="1" dirty="0">
              <a:cs typeface="Arial" pitchFamily="34" charset="0"/>
            </a:endParaRPr>
          </a:p>
        </p:txBody>
      </p:sp>
      <p:pic>
        <p:nvPicPr>
          <p:cNvPr id="11" name="Рисунок 10" descr="IMG_20191011_095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90542"/>
            <a:ext cx="4143974" cy="3107981"/>
          </a:xfrm>
          <a:prstGeom prst="rect">
            <a:avLst/>
          </a:prstGeom>
        </p:spPr>
      </p:pic>
      <p:pic>
        <p:nvPicPr>
          <p:cNvPr id="13" name="Рисунок 12" descr="IMG_20191011_095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276" y="523220"/>
            <a:ext cx="3583491" cy="4777988"/>
          </a:xfrm>
          <a:prstGeom prst="rect">
            <a:avLst/>
          </a:prstGeom>
        </p:spPr>
      </p:pic>
      <p:pic>
        <p:nvPicPr>
          <p:cNvPr id="14" name="Рисунок 13" descr="IMG_20191011_095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33814"/>
            <a:ext cx="4143974" cy="3107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9433" y="5301208"/>
            <a:ext cx="4312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October:</a:t>
            </a:r>
          </a:p>
          <a:p>
            <a:r>
              <a:rPr lang="en-US" sz="2400" dirty="0" smtClean="0"/>
              <a:t>preparation for commissioning</a:t>
            </a:r>
          </a:p>
          <a:p>
            <a:r>
              <a:rPr lang="en-US" sz="2400" dirty="0" smtClean="0"/>
              <a:t>December:</a:t>
            </a:r>
          </a:p>
          <a:p>
            <a:r>
              <a:rPr lang="en-US" sz="2400" dirty="0" smtClean="0"/>
              <a:t>commissioned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85D6C-2D04-4A43-8746-FD1F0F9FE136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237" y="1160764"/>
            <a:ext cx="8455025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627784" y="732473"/>
            <a:ext cx="4238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The booster tunnel cross section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1229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68388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2000">
                <a:solidFill>
                  <a:srgbClr val="00682F"/>
                </a:solidFill>
                <a:cs typeface="Arial" pitchFamily="34" charset="0"/>
              </a:rPr>
              <a:t>Booster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33359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</a:t>
            </a:r>
            <a:r>
              <a:rPr lang="en-US" altLang="ru-RU" sz="3200" b="1" dirty="0" err="1">
                <a:cs typeface="Arial" pitchFamily="34" charset="0"/>
              </a:rPr>
              <a:t>Cryo</a:t>
            </a:r>
            <a:r>
              <a:rPr lang="en-US" altLang="ru-RU" sz="3200" b="1" dirty="0">
                <a:cs typeface="Arial" pitchFamily="34" charset="0"/>
              </a:rPr>
              <a:t>-magnetic system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Рисунок 17" descr="20180928_114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20313"/>
          <a:stretch>
            <a:fillRect/>
          </a:stretch>
        </p:blipFill>
        <p:spPr bwMode="auto">
          <a:xfrm>
            <a:off x="1693494" y="1612119"/>
            <a:ext cx="58578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65" y="914915"/>
            <a:ext cx="9188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dipole magnet was installed in SFT yoke in September 2018 </a:t>
            </a:r>
            <a:endParaRPr lang="ru-RU" sz="2400" dirty="0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33359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</a:t>
            </a:r>
            <a:r>
              <a:rPr lang="en-US" altLang="ru-RU" sz="3200" b="1" dirty="0" err="1">
                <a:cs typeface="Arial" pitchFamily="34" charset="0"/>
              </a:rPr>
              <a:t>Cryo</a:t>
            </a:r>
            <a:r>
              <a:rPr lang="en-US" altLang="ru-RU" sz="3200" b="1" dirty="0">
                <a:cs typeface="Arial" pitchFamily="34" charset="0"/>
              </a:rPr>
              <a:t>-magnetic system</a:t>
            </a:r>
          </a:p>
        </p:txBody>
      </p:sp>
    </p:spTree>
    <p:extLst>
      <p:ext uri="{BB962C8B-B14F-4D97-AF65-F5344CB8AC3E}">
        <p14:creationId xmlns:p14="http://schemas.microsoft.com/office/powerpoint/2010/main" val="258334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925" y="542582"/>
            <a:ext cx="17653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Time-schedule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4857" y="152273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Booster</a:t>
            </a:r>
            <a:endParaRPr lang="ru-RU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8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-260796" y="3104936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69721" y="1341652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734779" y="1238465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79"/>
          <p:cNvSpPr>
            <a:spLocks noChangeArrowheads="1"/>
          </p:cNvSpPr>
          <p:nvPr/>
        </p:nvSpPr>
        <p:spPr bwMode="auto">
          <a:xfrm>
            <a:off x="418741" y="1412573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2" name="Line 89"/>
          <p:cNvSpPr>
            <a:spLocks noChangeShapeType="1"/>
          </p:cNvSpPr>
          <p:nvPr/>
        </p:nvSpPr>
        <p:spPr bwMode="auto">
          <a:xfrm flipH="1">
            <a:off x="421917" y="2671461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399692" y="3806524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auto">
          <a:xfrm>
            <a:off x="418742" y="1412573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59234" y="2077294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 flipV="1">
            <a:off x="1722079" y="1431623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4528150"/>
            <a:ext cx="3111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 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Apr-May 2019 </a:t>
            </a:r>
            <a:r>
              <a:rPr lang="en-US" altLang="ru-RU" sz="1800" dirty="0" smtClean="0"/>
              <a:t>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technological run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1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0000CC"/>
                </a:solidFill>
              </a:rPr>
              <a:t>Oct-Nov 2019 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- commissioning with the beam </a:t>
            </a:r>
            <a:endParaRPr lang="ru-RU" alt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97" y="1892062"/>
            <a:ext cx="60388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371" y="0"/>
            <a:ext cx="6496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/>
              <a:t>S</a:t>
            </a:r>
            <a:r>
              <a:rPr lang="en-US" sz="3200" b="1" i="1" dirty="0" err="1" smtClean="0"/>
              <a:t>.Kostromin</a:t>
            </a:r>
            <a:r>
              <a:rPr lang="en-US" sz="3200" b="1" i="1" dirty="0" smtClean="0"/>
              <a:t>, PP PAC 20.01.2019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2586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D80F2-DC2D-4292-92F5-629F1EAA0520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15363" name="Picture 3" descr="J:\Lib\Личное\Education\Семинары, школы, конференции, тренинги\2017-05-22_23 MAC\Fig\BM-035.00.000_Регулярный период Бустер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2680" r="-14102"/>
          <a:stretch>
            <a:fillRect/>
          </a:stretch>
        </p:blipFill>
        <p:spPr bwMode="auto">
          <a:xfrm>
            <a:off x="428596" y="1071546"/>
            <a:ext cx="1018857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10"/>
          <p:cNvSpPr txBox="1">
            <a:spLocks noChangeArrowheads="1"/>
          </p:cNvSpPr>
          <p:nvPr/>
        </p:nvSpPr>
        <p:spPr bwMode="auto">
          <a:xfrm>
            <a:off x="3578633" y="1268760"/>
            <a:ext cx="23215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Regular </a:t>
            </a:r>
            <a:r>
              <a:rPr lang="en-US" sz="2800" dirty="0" smtClean="0">
                <a:latin typeface="Calibri" pitchFamily="34" charset="0"/>
              </a:rPr>
              <a:t>period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662" y="3286124"/>
            <a:ext cx="234859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Quadrupole doublet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3286124"/>
            <a:ext cx="171232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Dipole module</a:t>
            </a:r>
            <a:endParaRPr lang="ru-RU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3702" y="3286124"/>
            <a:ext cx="171232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Dipole module</a:t>
            </a:r>
            <a:endParaRPr lang="ru-RU" sz="200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31113" y="4714875"/>
            <a:ext cx="1512887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9" name="Picture 3" descr="J:\Lib\Личное\Education\Семинары, школы, конференции, тренинги\2017-05-22_23 MAC\Fig\BM-035.00.000_Регулярный период Бустер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1438" y="5143512"/>
            <a:ext cx="9215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57620" y="6215082"/>
            <a:ext cx="176362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Beam chamber</a:t>
            </a:r>
            <a:endParaRPr lang="ru-RU" sz="2000" dirty="0">
              <a:latin typeface="+mn-lt"/>
            </a:endParaRPr>
          </a:p>
        </p:txBody>
      </p:sp>
      <p:sp>
        <p:nvSpPr>
          <p:cNvPr id="1537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33359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 smtClean="0">
                <a:cs typeface="Arial" pitchFamily="34" charset="0"/>
              </a:rPr>
              <a:t>Booster </a:t>
            </a:r>
            <a:r>
              <a:rPr lang="en-US" altLang="ru-RU" sz="3200" b="1" dirty="0" err="1">
                <a:cs typeface="Arial" pitchFamily="34" charset="0"/>
              </a:rPr>
              <a:t>Cryo</a:t>
            </a:r>
            <a:r>
              <a:rPr lang="en-US" altLang="ru-RU" sz="3200" b="1" dirty="0">
                <a:cs typeface="Arial" pitchFamily="34" charset="0"/>
              </a:rPr>
              <a:t>-magnetic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49411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Lenses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496634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Pick-up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96634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Corrector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3" idx="0"/>
          </p:cNvCxnSpPr>
          <p:nvPr/>
        </p:nvCxnSpPr>
        <p:spPr>
          <a:xfrm flipV="1">
            <a:off x="787758" y="4293096"/>
            <a:ext cx="759906" cy="6480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0"/>
          </p:cNvCxnSpPr>
          <p:nvPr/>
        </p:nvCxnSpPr>
        <p:spPr>
          <a:xfrm flipV="1">
            <a:off x="1904874" y="4293096"/>
            <a:ext cx="174904" cy="67324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0"/>
          </p:cNvCxnSpPr>
          <p:nvPr/>
        </p:nvCxnSpPr>
        <p:spPr>
          <a:xfrm flipH="1" flipV="1">
            <a:off x="2339752" y="4293097"/>
            <a:ext cx="797146" cy="67324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0"/>
          </p:cNvCxnSpPr>
          <p:nvPr/>
        </p:nvCxnSpPr>
        <p:spPr>
          <a:xfrm flipV="1">
            <a:off x="787758" y="4293097"/>
            <a:ext cx="1950567" cy="6480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671</Words>
  <Application>Microsoft Office PowerPoint</Application>
  <PresentationFormat>Экран (4:3)</PresentationFormat>
  <Paragraphs>194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MS PGothic</vt:lpstr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User</cp:lastModifiedBy>
  <cp:revision>150</cp:revision>
  <cp:lastPrinted>2019-06-04T15:57:44Z</cp:lastPrinted>
  <dcterms:created xsi:type="dcterms:W3CDTF">2019-04-25T09:57:14Z</dcterms:created>
  <dcterms:modified xsi:type="dcterms:W3CDTF">2020-02-02T12:33:49Z</dcterms:modified>
</cp:coreProperties>
</file>