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Lst>
  <p:notesMasterIdLst>
    <p:notesMasterId r:id="rId55"/>
  </p:notesMasterIdLst>
  <p:handoutMasterIdLst>
    <p:handoutMasterId r:id="rId56"/>
  </p:handoutMasterIdLst>
  <p:sldIdLst>
    <p:sldId id="296" r:id="rId3"/>
    <p:sldId id="556" r:id="rId4"/>
    <p:sldId id="505" r:id="rId5"/>
    <p:sldId id="1193" r:id="rId6"/>
    <p:sldId id="573" r:id="rId7"/>
    <p:sldId id="967" r:id="rId8"/>
    <p:sldId id="1133" r:id="rId9"/>
    <p:sldId id="1206" r:id="rId10"/>
    <p:sldId id="1199" r:id="rId11"/>
    <p:sldId id="316" r:id="rId12"/>
    <p:sldId id="315" r:id="rId13"/>
    <p:sldId id="335" r:id="rId14"/>
    <p:sldId id="1129" r:id="rId15"/>
    <p:sldId id="345" r:id="rId16"/>
    <p:sldId id="1195" r:id="rId17"/>
    <p:sldId id="364" r:id="rId18"/>
    <p:sldId id="1134" r:id="rId19"/>
    <p:sldId id="1135" r:id="rId20"/>
    <p:sldId id="1180" r:id="rId21"/>
    <p:sldId id="1175" r:id="rId22"/>
    <p:sldId id="256" r:id="rId23"/>
    <p:sldId id="1198" r:id="rId24"/>
    <p:sldId id="1141" r:id="rId25"/>
    <p:sldId id="337" r:id="rId26"/>
    <p:sldId id="1203" r:id="rId27"/>
    <p:sldId id="1091" r:id="rId28"/>
    <p:sldId id="1090" r:id="rId29"/>
    <p:sldId id="428" r:id="rId30"/>
    <p:sldId id="1123" r:id="rId31"/>
    <p:sldId id="1194" r:id="rId32"/>
    <p:sldId id="1202" r:id="rId33"/>
    <p:sldId id="1207" r:id="rId34"/>
    <p:sldId id="1088" r:id="rId35"/>
    <p:sldId id="1102" r:id="rId36"/>
    <p:sldId id="1177" r:id="rId37"/>
    <p:sldId id="301" r:id="rId38"/>
    <p:sldId id="531" r:id="rId39"/>
    <p:sldId id="558" r:id="rId40"/>
    <p:sldId id="557" r:id="rId41"/>
    <p:sldId id="574" r:id="rId42"/>
    <p:sldId id="581" r:id="rId43"/>
    <p:sldId id="1200" r:id="rId44"/>
    <p:sldId id="539" r:id="rId45"/>
    <p:sldId id="540" r:id="rId46"/>
    <p:sldId id="1201" r:id="rId47"/>
    <p:sldId id="582" r:id="rId48"/>
    <p:sldId id="1205" r:id="rId49"/>
    <p:sldId id="1196" r:id="rId50"/>
    <p:sldId id="1204" r:id="rId51"/>
    <p:sldId id="1197" r:id="rId52"/>
    <p:sldId id="584" r:id="rId53"/>
    <p:sldId id="452" r:id="rId54"/>
  </p:sldIdLst>
  <p:sldSz cx="9144000" cy="6858000" type="screen4x3"/>
  <p:notesSz cx="6718300" cy="9855200"/>
  <p:defaultTextStyle>
    <a:defPPr>
      <a:defRPr lang="ru-RU"/>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E7"/>
    <a:srgbClr val="A6F8FF"/>
    <a:srgbClr val="ECFF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20"/>
    <p:restoredTop sz="95144" autoAdjust="0"/>
  </p:normalViewPr>
  <p:slideViewPr>
    <p:cSldViewPr>
      <p:cViewPr varScale="1">
        <p:scale>
          <a:sx n="108" d="100"/>
          <a:sy n="108" d="100"/>
        </p:scale>
        <p:origin x="1128" y="192"/>
      </p:cViewPr>
      <p:guideLst>
        <p:guide orient="horz" pos="2160"/>
        <p:guide pos="2880"/>
      </p:guideLst>
    </p:cSldViewPr>
  </p:slideViewPr>
  <p:notesTextViewPr>
    <p:cViewPr>
      <p:scale>
        <a:sx n="1" d="1"/>
        <a:sy n="1" d="1"/>
      </p:scale>
      <p:origin x="0" y="0"/>
    </p:cViewPr>
  </p:notesTextViewPr>
  <p:sorterViewPr>
    <p:cViewPr>
      <p:scale>
        <a:sx n="66" d="100"/>
        <a:sy n="66" d="100"/>
      </p:scale>
      <p:origin x="0" y="59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potreb/Documents/JINR/LHEP/fin/2019/ZP_2019/&#1057;&#1088;&#1077;&#1076;&#1085;&#1080;&#1077;&#1047;&#1055;_15_19.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bar3DChart>
        <c:barDir val="col"/>
        <c:grouping val="clustered"/>
        <c:varyColors val="0"/>
        <c:ser>
          <c:idx val="0"/>
          <c:order val="0"/>
          <c:tx>
            <c:strRef>
              <c:f>'On years'!$C$1:$C$3</c:f>
              <c:strCache>
                <c:ptCount val="3"/>
              </c:strCache>
            </c:strRef>
          </c:tx>
          <c:spPr>
            <a:noFill/>
            <a:ln>
              <a:noFill/>
            </a:ln>
            <a:effectLst/>
            <a:sp3d/>
          </c:spPr>
          <c:invertIfNegative val="0"/>
          <c:cat>
            <c:multiLvlStrRef>
              <c:f>'On years'!$B$4:$C$32</c:f>
              <c:multiLvlStrCache>
                <c:ptCount val="29"/>
                <c:lvl>
                  <c:pt idx="0">
                    <c:v>Год</c:v>
                  </c:pt>
                  <c:pt idx="2">
                    <c:v>2015</c:v>
                  </c:pt>
                  <c:pt idx="3">
                    <c:v>2016</c:v>
                  </c:pt>
                  <c:pt idx="4">
                    <c:v>2017</c:v>
                  </c:pt>
                  <c:pt idx="5">
                    <c:v>2018</c:v>
                  </c:pt>
                  <c:pt idx="6">
                    <c:v>2019</c:v>
                  </c:pt>
                  <c:pt idx="7">
                    <c:v>&gt; 01.04</c:v>
                  </c:pt>
                  <c:pt idx="9">
                    <c:v>2015</c:v>
                  </c:pt>
                  <c:pt idx="10">
                    <c:v>2016</c:v>
                  </c:pt>
                  <c:pt idx="11">
                    <c:v>2017</c:v>
                  </c:pt>
                  <c:pt idx="12">
                    <c:v>2018</c:v>
                  </c:pt>
                  <c:pt idx="13">
                    <c:v>2019</c:v>
                  </c:pt>
                  <c:pt idx="14">
                    <c:v>&gt; 01.04</c:v>
                  </c:pt>
                  <c:pt idx="16">
                    <c:v>2015</c:v>
                  </c:pt>
                  <c:pt idx="17">
                    <c:v>2016</c:v>
                  </c:pt>
                  <c:pt idx="18">
                    <c:v>2017</c:v>
                  </c:pt>
                  <c:pt idx="19">
                    <c:v>2018</c:v>
                  </c:pt>
                  <c:pt idx="20">
                    <c:v>2019</c:v>
                  </c:pt>
                  <c:pt idx="21">
                    <c:v>&gt; 01.04</c:v>
                  </c:pt>
                  <c:pt idx="23">
                    <c:v>2015</c:v>
                  </c:pt>
                  <c:pt idx="24">
                    <c:v>2016</c:v>
                  </c:pt>
                  <c:pt idx="25">
                    <c:v>2017</c:v>
                  </c:pt>
                  <c:pt idx="26">
                    <c:v>2018</c:v>
                  </c:pt>
                  <c:pt idx="27">
                    <c:v>2019</c:v>
                  </c:pt>
                  <c:pt idx="28">
                    <c:v>&gt; 01.04</c:v>
                  </c:pt>
                </c:lvl>
                <c:lvl>
                  <c:pt idx="1">
                    <c:v>Рабочие</c:v>
                  </c:pt>
                  <c:pt idx="8">
                    <c:v>Специалисты</c:v>
                  </c:pt>
                  <c:pt idx="15">
                    <c:v>Научные и научно-педагогические работники</c:v>
                  </c:pt>
                  <c:pt idx="22">
                    <c:v>Руководители</c:v>
                  </c:pt>
                </c:lvl>
              </c:multiLvlStrCache>
            </c:multiLvlStrRef>
          </c:cat>
          <c:val>
            <c:numRef>
              <c:f>'On years'!$C$4:$C$32</c:f>
              <c:numCache>
                <c:formatCode>General</c:formatCode>
                <c:ptCount val="29"/>
                <c:pt idx="0">
                  <c:v>0</c:v>
                </c:pt>
                <c:pt idx="2">
                  <c:v>2015</c:v>
                </c:pt>
                <c:pt idx="3">
                  <c:v>2016</c:v>
                </c:pt>
                <c:pt idx="4">
                  <c:v>2017</c:v>
                </c:pt>
                <c:pt idx="5">
                  <c:v>2018</c:v>
                </c:pt>
                <c:pt idx="6">
                  <c:v>2019</c:v>
                </c:pt>
                <c:pt idx="7">
                  <c:v>0</c:v>
                </c:pt>
                <c:pt idx="9">
                  <c:v>2015</c:v>
                </c:pt>
                <c:pt idx="10">
                  <c:v>2016</c:v>
                </c:pt>
                <c:pt idx="11">
                  <c:v>2017</c:v>
                </c:pt>
                <c:pt idx="12">
                  <c:v>2018</c:v>
                </c:pt>
                <c:pt idx="13">
                  <c:v>2019</c:v>
                </c:pt>
                <c:pt idx="14">
                  <c:v>0</c:v>
                </c:pt>
                <c:pt idx="16">
                  <c:v>2015</c:v>
                </c:pt>
                <c:pt idx="17">
                  <c:v>2016</c:v>
                </c:pt>
                <c:pt idx="18">
                  <c:v>2017</c:v>
                </c:pt>
                <c:pt idx="19">
                  <c:v>2018</c:v>
                </c:pt>
                <c:pt idx="20">
                  <c:v>2019</c:v>
                </c:pt>
                <c:pt idx="21">
                  <c:v>0</c:v>
                </c:pt>
                <c:pt idx="23">
                  <c:v>2015</c:v>
                </c:pt>
                <c:pt idx="24">
                  <c:v>2016</c:v>
                </c:pt>
                <c:pt idx="25">
                  <c:v>2017</c:v>
                </c:pt>
                <c:pt idx="26">
                  <c:v>2018</c:v>
                </c:pt>
                <c:pt idx="27">
                  <c:v>2019</c:v>
                </c:pt>
                <c:pt idx="28">
                  <c:v>0</c:v>
                </c:pt>
              </c:numCache>
            </c:numRef>
          </c:val>
          <c:extLst>
            <c:ext xmlns:c16="http://schemas.microsoft.com/office/drawing/2014/chart" uri="{C3380CC4-5D6E-409C-BE32-E72D297353CC}">
              <c16:uniqueId val="{00000000-D6C1-D445-8EFE-568798885625}"/>
            </c:ext>
          </c:extLst>
        </c:ser>
        <c:ser>
          <c:idx val="1"/>
          <c:order val="1"/>
          <c:tx>
            <c:strRef>
              <c:f>'On years'!$D$1:$D$3</c:f>
              <c:strCache>
                <c:ptCount val="3"/>
              </c:strCache>
            </c:strRef>
          </c:tx>
          <c:spPr>
            <a:solidFill>
              <a:schemeClr val="accent2"/>
            </a:solidFill>
            <a:ln>
              <a:noFill/>
            </a:ln>
            <a:effectLst/>
            <a:sp3d/>
          </c:spPr>
          <c:invertIfNegative val="0"/>
          <c:cat>
            <c:multiLvlStrRef>
              <c:f>'On years'!$B$4:$C$32</c:f>
              <c:multiLvlStrCache>
                <c:ptCount val="29"/>
                <c:lvl>
                  <c:pt idx="0">
                    <c:v>Год</c:v>
                  </c:pt>
                  <c:pt idx="2">
                    <c:v>2015</c:v>
                  </c:pt>
                  <c:pt idx="3">
                    <c:v>2016</c:v>
                  </c:pt>
                  <c:pt idx="4">
                    <c:v>2017</c:v>
                  </c:pt>
                  <c:pt idx="5">
                    <c:v>2018</c:v>
                  </c:pt>
                  <c:pt idx="6">
                    <c:v>2019</c:v>
                  </c:pt>
                  <c:pt idx="7">
                    <c:v>&gt; 01.04</c:v>
                  </c:pt>
                  <c:pt idx="9">
                    <c:v>2015</c:v>
                  </c:pt>
                  <c:pt idx="10">
                    <c:v>2016</c:v>
                  </c:pt>
                  <c:pt idx="11">
                    <c:v>2017</c:v>
                  </c:pt>
                  <c:pt idx="12">
                    <c:v>2018</c:v>
                  </c:pt>
                  <c:pt idx="13">
                    <c:v>2019</c:v>
                  </c:pt>
                  <c:pt idx="14">
                    <c:v>&gt; 01.04</c:v>
                  </c:pt>
                  <c:pt idx="16">
                    <c:v>2015</c:v>
                  </c:pt>
                  <c:pt idx="17">
                    <c:v>2016</c:v>
                  </c:pt>
                  <c:pt idx="18">
                    <c:v>2017</c:v>
                  </c:pt>
                  <c:pt idx="19">
                    <c:v>2018</c:v>
                  </c:pt>
                  <c:pt idx="20">
                    <c:v>2019</c:v>
                  </c:pt>
                  <c:pt idx="21">
                    <c:v>&gt; 01.04</c:v>
                  </c:pt>
                  <c:pt idx="23">
                    <c:v>2015</c:v>
                  </c:pt>
                  <c:pt idx="24">
                    <c:v>2016</c:v>
                  </c:pt>
                  <c:pt idx="25">
                    <c:v>2017</c:v>
                  </c:pt>
                  <c:pt idx="26">
                    <c:v>2018</c:v>
                  </c:pt>
                  <c:pt idx="27">
                    <c:v>2019</c:v>
                  </c:pt>
                  <c:pt idx="28">
                    <c:v>&gt; 01.04</c:v>
                  </c:pt>
                </c:lvl>
                <c:lvl>
                  <c:pt idx="1">
                    <c:v>Рабочие</c:v>
                  </c:pt>
                  <c:pt idx="8">
                    <c:v>Специалисты</c:v>
                  </c:pt>
                  <c:pt idx="15">
                    <c:v>Научные и научно-педагогические работники</c:v>
                  </c:pt>
                  <c:pt idx="22">
                    <c:v>Руководители</c:v>
                  </c:pt>
                </c:lvl>
              </c:multiLvlStrCache>
            </c:multiLvlStrRef>
          </c:cat>
          <c:val>
            <c:numRef>
              <c:f>'On years'!$D$4:$D$32</c:f>
            </c:numRef>
          </c:val>
          <c:extLst>
            <c:ext xmlns:c16="http://schemas.microsoft.com/office/drawing/2014/chart" uri="{C3380CC4-5D6E-409C-BE32-E72D297353CC}">
              <c16:uniqueId val="{00000001-D6C1-D445-8EFE-568798885625}"/>
            </c:ext>
          </c:extLst>
        </c:ser>
        <c:ser>
          <c:idx val="2"/>
          <c:order val="2"/>
          <c:tx>
            <c:strRef>
              <c:f>'On years'!$E$1:$E$3</c:f>
              <c:strCache>
                <c:ptCount val="3"/>
              </c:strCache>
            </c:strRef>
          </c:tx>
          <c:spPr>
            <a:solidFill>
              <a:srgbClr val="00B0F0"/>
            </a:solidFill>
            <a:ln>
              <a:noFill/>
            </a:ln>
            <a:effectLst/>
            <a:sp3d/>
          </c:spPr>
          <c:invertIfNegative val="0"/>
          <c:cat>
            <c:multiLvlStrRef>
              <c:f>'On years'!$B$4:$C$32</c:f>
              <c:multiLvlStrCache>
                <c:ptCount val="29"/>
                <c:lvl>
                  <c:pt idx="0">
                    <c:v>Год</c:v>
                  </c:pt>
                  <c:pt idx="2">
                    <c:v>2015</c:v>
                  </c:pt>
                  <c:pt idx="3">
                    <c:v>2016</c:v>
                  </c:pt>
                  <c:pt idx="4">
                    <c:v>2017</c:v>
                  </c:pt>
                  <c:pt idx="5">
                    <c:v>2018</c:v>
                  </c:pt>
                  <c:pt idx="6">
                    <c:v>2019</c:v>
                  </c:pt>
                  <c:pt idx="7">
                    <c:v>&gt; 01.04</c:v>
                  </c:pt>
                  <c:pt idx="9">
                    <c:v>2015</c:v>
                  </c:pt>
                  <c:pt idx="10">
                    <c:v>2016</c:v>
                  </c:pt>
                  <c:pt idx="11">
                    <c:v>2017</c:v>
                  </c:pt>
                  <c:pt idx="12">
                    <c:v>2018</c:v>
                  </c:pt>
                  <c:pt idx="13">
                    <c:v>2019</c:v>
                  </c:pt>
                  <c:pt idx="14">
                    <c:v>&gt; 01.04</c:v>
                  </c:pt>
                  <c:pt idx="16">
                    <c:v>2015</c:v>
                  </c:pt>
                  <c:pt idx="17">
                    <c:v>2016</c:v>
                  </c:pt>
                  <c:pt idx="18">
                    <c:v>2017</c:v>
                  </c:pt>
                  <c:pt idx="19">
                    <c:v>2018</c:v>
                  </c:pt>
                  <c:pt idx="20">
                    <c:v>2019</c:v>
                  </c:pt>
                  <c:pt idx="21">
                    <c:v>&gt; 01.04</c:v>
                  </c:pt>
                  <c:pt idx="23">
                    <c:v>2015</c:v>
                  </c:pt>
                  <c:pt idx="24">
                    <c:v>2016</c:v>
                  </c:pt>
                  <c:pt idx="25">
                    <c:v>2017</c:v>
                  </c:pt>
                  <c:pt idx="26">
                    <c:v>2018</c:v>
                  </c:pt>
                  <c:pt idx="27">
                    <c:v>2019</c:v>
                  </c:pt>
                  <c:pt idx="28">
                    <c:v>&gt; 01.04</c:v>
                  </c:pt>
                </c:lvl>
                <c:lvl>
                  <c:pt idx="1">
                    <c:v>Рабочие</c:v>
                  </c:pt>
                  <c:pt idx="8">
                    <c:v>Специалисты</c:v>
                  </c:pt>
                  <c:pt idx="15">
                    <c:v>Научные и научно-педагогические работники</c:v>
                  </c:pt>
                  <c:pt idx="22">
                    <c:v>Руководители</c:v>
                  </c:pt>
                </c:lvl>
              </c:multiLvlStrCache>
            </c:multiLvlStrRef>
          </c:cat>
          <c:val>
            <c:numRef>
              <c:f>'On years'!$E$4:$E$32</c:f>
              <c:numCache>
                <c:formatCode>General</c:formatCode>
                <c:ptCount val="29"/>
                <c:pt idx="0" formatCode="#,##0">
                  <c:v>0</c:v>
                </c:pt>
                <c:pt idx="2" formatCode="#,##0">
                  <c:v>13757</c:v>
                </c:pt>
                <c:pt idx="3" formatCode="#,##0">
                  <c:v>18877</c:v>
                </c:pt>
                <c:pt idx="4" formatCode="#,##0">
                  <c:v>20802</c:v>
                </c:pt>
                <c:pt idx="5" formatCode="#,##0">
                  <c:v>23195</c:v>
                </c:pt>
                <c:pt idx="6" formatCode="#,##0">
                  <c:v>26195</c:v>
                </c:pt>
                <c:pt idx="7" formatCode="#,##0">
                  <c:v>31377</c:v>
                </c:pt>
                <c:pt idx="9" formatCode="#,##0">
                  <c:v>17316</c:v>
                </c:pt>
                <c:pt idx="10" formatCode="#,##0">
                  <c:v>22970</c:v>
                </c:pt>
                <c:pt idx="11" formatCode="#,##0">
                  <c:v>25288</c:v>
                </c:pt>
                <c:pt idx="12" formatCode="#,##0">
                  <c:v>28837</c:v>
                </c:pt>
                <c:pt idx="13" formatCode="#,##0">
                  <c:v>32151</c:v>
                </c:pt>
                <c:pt idx="14" formatCode="#,##0">
                  <c:v>37817</c:v>
                </c:pt>
                <c:pt idx="16" formatCode="#,##0">
                  <c:v>22323</c:v>
                </c:pt>
                <c:pt idx="17" formatCode="#,##0">
                  <c:v>31118</c:v>
                </c:pt>
                <c:pt idx="18" formatCode="#,##0">
                  <c:v>33799</c:v>
                </c:pt>
                <c:pt idx="19" formatCode="#,##0">
                  <c:v>39923</c:v>
                </c:pt>
                <c:pt idx="20" formatCode="#,##0">
                  <c:v>52568</c:v>
                </c:pt>
                <c:pt idx="21" formatCode="#,##0">
                  <c:v>58761</c:v>
                </c:pt>
                <c:pt idx="23" formatCode="#,##0">
                  <c:v>30212</c:v>
                </c:pt>
                <c:pt idx="24" formatCode="#,##0">
                  <c:v>38211</c:v>
                </c:pt>
                <c:pt idx="25" formatCode="#,##0">
                  <c:v>43282</c:v>
                </c:pt>
                <c:pt idx="26" formatCode="#,##0">
                  <c:v>48599</c:v>
                </c:pt>
                <c:pt idx="27" formatCode="#,##0">
                  <c:v>56290</c:v>
                </c:pt>
                <c:pt idx="28" formatCode="#,##0">
                  <c:v>65019</c:v>
                </c:pt>
              </c:numCache>
            </c:numRef>
          </c:val>
          <c:extLst>
            <c:ext xmlns:c16="http://schemas.microsoft.com/office/drawing/2014/chart" uri="{C3380CC4-5D6E-409C-BE32-E72D297353CC}">
              <c16:uniqueId val="{00000002-D6C1-D445-8EFE-568798885625}"/>
            </c:ext>
          </c:extLst>
        </c:ser>
        <c:ser>
          <c:idx val="3"/>
          <c:order val="3"/>
          <c:tx>
            <c:strRef>
              <c:f>'On years'!$F$1:$F$3</c:f>
              <c:strCache>
                <c:ptCount val="3"/>
              </c:strCache>
            </c:strRef>
          </c:tx>
          <c:spPr>
            <a:solidFill>
              <a:srgbClr val="C00000"/>
            </a:solidFill>
            <a:ln>
              <a:noFill/>
            </a:ln>
            <a:effectLst/>
            <a:sp3d/>
          </c:spPr>
          <c:invertIfNegative val="0"/>
          <c:cat>
            <c:multiLvlStrRef>
              <c:f>'On years'!$B$4:$C$32</c:f>
              <c:multiLvlStrCache>
                <c:ptCount val="29"/>
                <c:lvl>
                  <c:pt idx="0">
                    <c:v>Год</c:v>
                  </c:pt>
                  <c:pt idx="2">
                    <c:v>2015</c:v>
                  </c:pt>
                  <c:pt idx="3">
                    <c:v>2016</c:v>
                  </c:pt>
                  <c:pt idx="4">
                    <c:v>2017</c:v>
                  </c:pt>
                  <c:pt idx="5">
                    <c:v>2018</c:v>
                  </c:pt>
                  <c:pt idx="6">
                    <c:v>2019</c:v>
                  </c:pt>
                  <c:pt idx="7">
                    <c:v>&gt; 01.04</c:v>
                  </c:pt>
                  <c:pt idx="9">
                    <c:v>2015</c:v>
                  </c:pt>
                  <c:pt idx="10">
                    <c:v>2016</c:v>
                  </c:pt>
                  <c:pt idx="11">
                    <c:v>2017</c:v>
                  </c:pt>
                  <c:pt idx="12">
                    <c:v>2018</c:v>
                  </c:pt>
                  <c:pt idx="13">
                    <c:v>2019</c:v>
                  </c:pt>
                  <c:pt idx="14">
                    <c:v>&gt; 01.04</c:v>
                  </c:pt>
                  <c:pt idx="16">
                    <c:v>2015</c:v>
                  </c:pt>
                  <c:pt idx="17">
                    <c:v>2016</c:v>
                  </c:pt>
                  <c:pt idx="18">
                    <c:v>2017</c:v>
                  </c:pt>
                  <c:pt idx="19">
                    <c:v>2018</c:v>
                  </c:pt>
                  <c:pt idx="20">
                    <c:v>2019</c:v>
                  </c:pt>
                  <c:pt idx="21">
                    <c:v>&gt; 01.04</c:v>
                  </c:pt>
                  <c:pt idx="23">
                    <c:v>2015</c:v>
                  </c:pt>
                  <c:pt idx="24">
                    <c:v>2016</c:v>
                  </c:pt>
                  <c:pt idx="25">
                    <c:v>2017</c:v>
                  </c:pt>
                  <c:pt idx="26">
                    <c:v>2018</c:v>
                  </c:pt>
                  <c:pt idx="27">
                    <c:v>2019</c:v>
                  </c:pt>
                  <c:pt idx="28">
                    <c:v>&gt; 01.04</c:v>
                  </c:pt>
                </c:lvl>
                <c:lvl>
                  <c:pt idx="1">
                    <c:v>Рабочие</c:v>
                  </c:pt>
                  <c:pt idx="8">
                    <c:v>Специалисты</c:v>
                  </c:pt>
                  <c:pt idx="15">
                    <c:v>Научные и научно-педагогические работники</c:v>
                  </c:pt>
                  <c:pt idx="22">
                    <c:v>Руководители</c:v>
                  </c:pt>
                </c:lvl>
              </c:multiLvlStrCache>
            </c:multiLvlStrRef>
          </c:cat>
          <c:val>
            <c:numRef>
              <c:f>'On years'!$F$4:$F$32</c:f>
              <c:numCache>
                <c:formatCode>General</c:formatCode>
                <c:ptCount val="29"/>
                <c:pt idx="0" formatCode="#,##0">
                  <c:v>0</c:v>
                </c:pt>
                <c:pt idx="2" formatCode="#,##0">
                  <c:v>29445</c:v>
                </c:pt>
                <c:pt idx="3" formatCode="#,##0">
                  <c:v>40056</c:v>
                </c:pt>
                <c:pt idx="4" formatCode="#,##0">
                  <c:v>46348</c:v>
                </c:pt>
                <c:pt idx="5" formatCode="#,##0">
                  <c:v>53322</c:v>
                </c:pt>
                <c:pt idx="6" formatCode="#,##0">
                  <c:v>56351</c:v>
                </c:pt>
                <c:pt idx="7" formatCode="#,##0">
                  <c:v>58216</c:v>
                </c:pt>
                <c:pt idx="9" formatCode="#,##0">
                  <c:v>36365</c:v>
                </c:pt>
                <c:pt idx="10" formatCode="#,##0">
                  <c:v>47664</c:v>
                </c:pt>
                <c:pt idx="11" formatCode="#,##0">
                  <c:v>54439</c:v>
                </c:pt>
                <c:pt idx="12" formatCode="#,##0">
                  <c:v>61513</c:v>
                </c:pt>
                <c:pt idx="13" formatCode="#,##0">
                  <c:v>64483</c:v>
                </c:pt>
                <c:pt idx="14" formatCode="#,##0">
                  <c:v>69212</c:v>
                </c:pt>
                <c:pt idx="16" formatCode="#,##0">
                  <c:v>59833</c:v>
                </c:pt>
                <c:pt idx="17" formatCode="#,##0">
                  <c:v>82678</c:v>
                </c:pt>
                <c:pt idx="18" formatCode="#,##0">
                  <c:v>92979</c:v>
                </c:pt>
                <c:pt idx="19" formatCode="#,##0">
                  <c:v>103563</c:v>
                </c:pt>
                <c:pt idx="20" formatCode="#,##0">
                  <c:v>119784</c:v>
                </c:pt>
                <c:pt idx="21" formatCode="#,##0">
                  <c:v>127115</c:v>
                </c:pt>
                <c:pt idx="23" formatCode="#,##0">
                  <c:v>67633</c:v>
                </c:pt>
                <c:pt idx="24" formatCode="#,##0">
                  <c:v>88568</c:v>
                </c:pt>
                <c:pt idx="25" formatCode="#,##0">
                  <c:v>102432</c:v>
                </c:pt>
                <c:pt idx="26" formatCode="#,##0">
                  <c:v>114605</c:v>
                </c:pt>
                <c:pt idx="27" formatCode="#,##0">
                  <c:v>127353</c:v>
                </c:pt>
                <c:pt idx="28" formatCode="#,##0">
                  <c:v>130687</c:v>
                </c:pt>
              </c:numCache>
            </c:numRef>
          </c:val>
          <c:extLst>
            <c:ext xmlns:c16="http://schemas.microsoft.com/office/drawing/2014/chart" uri="{C3380CC4-5D6E-409C-BE32-E72D297353CC}">
              <c16:uniqueId val="{00000003-D6C1-D445-8EFE-568798885625}"/>
            </c:ext>
          </c:extLst>
        </c:ser>
        <c:dLbls>
          <c:showLegendKey val="0"/>
          <c:showVal val="0"/>
          <c:showCatName val="0"/>
          <c:showSerName val="0"/>
          <c:showPercent val="0"/>
          <c:showBubbleSize val="0"/>
        </c:dLbls>
        <c:gapWidth val="150"/>
        <c:shape val="box"/>
        <c:axId val="1012338608"/>
        <c:axId val="1011892256"/>
        <c:axId val="0"/>
      </c:bar3DChart>
      <c:catAx>
        <c:axId val="10123386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011892256"/>
        <c:crosses val="autoZero"/>
        <c:auto val="0"/>
        <c:lblAlgn val="ctr"/>
        <c:lblOffset val="100"/>
        <c:noMultiLvlLbl val="0"/>
      </c:catAx>
      <c:valAx>
        <c:axId val="1011892256"/>
        <c:scaling>
          <c:orientation val="minMax"/>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012338608"/>
        <c:crosses val="max"/>
        <c:crossBetween val="between"/>
      </c:valAx>
      <c:spPr>
        <a:noFill/>
        <a:ln>
          <a:noFill/>
        </a:ln>
        <a:effectLst/>
      </c:spPr>
    </c:plotArea>
    <c:legend>
      <c:legendPos val="b"/>
      <c:legendEntry>
        <c:idx val="0"/>
        <c:delete val="1"/>
      </c:legendEntry>
      <c:layout>
        <c:manualLayout>
          <c:xMode val="edge"/>
          <c:yMode val="edge"/>
          <c:x val="0.48416735354557716"/>
          <c:y val="0.96300820834402923"/>
          <c:w val="0.36796614629196772"/>
          <c:h val="3.69917916559707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475" cy="4921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05238" y="0"/>
            <a:ext cx="2911475" cy="492125"/>
          </a:xfrm>
          <a:prstGeom prst="rect">
            <a:avLst/>
          </a:prstGeom>
        </p:spPr>
        <p:txBody>
          <a:bodyPr vert="horz" lIns="91440" tIns="45720" rIns="91440" bIns="45720" rtlCol="0"/>
          <a:lstStyle>
            <a:lvl1pPr algn="r">
              <a:defRPr sz="1200"/>
            </a:lvl1pPr>
          </a:lstStyle>
          <a:p>
            <a:fld id="{0DED9D1A-2796-CA4F-A3AC-3FF1313F009D}" type="datetimeFigureOut">
              <a:rPr lang="en-US" smtClean="0"/>
              <a:t>12/27/19</a:t>
            </a:fld>
            <a:endParaRPr lang="en-US"/>
          </a:p>
        </p:txBody>
      </p:sp>
      <p:sp>
        <p:nvSpPr>
          <p:cNvPr id="4" name="Footer Placeholder 3"/>
          <p:cNvSpPr>
            <a:spLocks noGrp="1"/>
          </p:cNvSpPr>
          <p:nvPr>
            <p:ph type="ftr" sz="quarter" idx="2"/>
          </p:nvPr>
        </p:nvSpPr>
        <p:spPr>
          <a:xfrm>
            <a:off x="0" y="9361488"/>
            <a:ext cx="2911475" cy="4921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05238" y="9361488"/>
            <a:ext cx="2911475" cy="492125"/>
          </a:xfrm>
          <a:prstGeom prst="rect">
            <a:avLst/>
          </a:prstGeom>
        </p:spPr>
        <p:txBody>
          <a:bodyPr vert="horz" lIns="91440" tIns="45720" rIns="91440" bIns="45720" rtlCol="0" anchor="b"/>
          <a:lstStyle>
            <a:lvl1pPr algn="r">
              <a:defRPr sz="1200"/>
            </a:lvl1pPr>
          </a:lstStyle>
          <a:p>
            <a:fld id="{5CB2D3D7-A4F1-AB40-BD90-5F992B4FD880}" type="slidenum">
              <a:rPr lang="en-US" smtClean="0"/>
              <a:t>‹#›</a:t>
            </a:fld>
            <a:endParaRPr lang="en-US"/>
          </a:p>
        </p:txBody>
      </p:sp>
    </p:spTree>
    <p:extLst>
      <p:ext uri="{BB962C8B-B14F-4D97-AF65-F5344CB8AC3E}">
        <p14:creationId xmlns:p14="http://schemas.microsoft.com/office/powerpoint/2010/main" val="408726927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23T06:17:02.641"/>
    </inkml:context>
    <inkml:brush xml:id="br0">
      <inkml:brushProperty name="width" value="0.3" units="cm"/>
      <inkml:brushProperty name="height" value="0.6" units="cm"/>
      <inkml:brushProperty name="color" value="#00FDFF"/>
      <inkml:brushProperty name="tip" value="rectangle"/>
      <inkml:brushProperty name="rasterOp" value="maskPen"/>
    </inkml:brush>
  </inkml:definitions>
  <inkml:trace contextRef="#ctx0" brushRef="#br0">0 3,'44'-1,"-5"-1,-14 2,-4 0,5 0,-6 0,-3 0,0 0,-3 1,2 0,-4-1,-1 0,2 0,-4 0,4 0,0 0,-3 0,2 0,0 2,0-2,0 1,-1-1,5 0,-4 0,4 0,-5 0,1 0,3-1,-4 0,2 0,-2 1,-1 0,4 0,-1 0,-2 0,1 0,-2 3,4-3,-4 2,4-2,-3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23T06:26:16.351"/>
    </inkml:context>
    <inkml:brush xml:id="br0">
      <inkml:brushProperty name="width" value="0.3" units="cm"/>
      <inkml:brushProperty name="height" value="0.6" units="cm"/>
      <inkml:brushProperty name="color" value="#C00000"/>
      <inkml:brushProperty name="tip" value="rectangle"/>
      <inkml:brushProperty name="rasterOp" value="maskPen"/>
    </inkml:brush>
  </inkml:definitions>
  <inkml:trace contextRef="#ctx0" brushRef="#br0">1 0,'41'0,"-5"0,-13 0,-2 0,-4 1,0 0,-5-1,-2 0,2 0,-3 1,10-1,-10 1,5-1,-1 0,-4 0,7 1,-3-1,3 1,-2-1,-2 0,-1 0,4 0,0 1,4-1,-5 1,-2 0,0 0,-1-1,0 0,1 0,0 0,2 0,-2 0,0 0,-1 0,-1 0,3 1,-2-2,1 2,1-2,0 1,-3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7" name="PlaceHolder 1"/>
          <p:cNvSpPr>
            <a:spLocks noGrp="1"/>
          </p:cNvSpPr>
          <p:nvPr>
            <p:ph type="body"/>
          </p:nvPr>
        </p:nvSpPr>
        <p:spPr>
          <a:xfrm>
            <a:off x="755650" y="5078413"/>
            <a:ext cx="6048375" cy="4811712"/>
          </a:xfrm>
          <a:prstGeom prst="rect">
            <a:avLst/>
          </a:prstGeom>
        </p:spPr>
        <p:txBody>
          <a:bodyPr lIns="0" tIns="0" rIns="0" bIns="0"/>
          <a:lstStyle/>
          <a:p>
            <a:pPr lvl="0"/>
            <a:r>
              <a:rPr lang="en-US" noProof="0"/>
              <a:t>Click to edit the notes format</a:t>
            </a:r>
            <a:endParaRPr noProof="0"/>
          </a:p>
        </p:txBody>
      </p:sp>
      <p:sp>
        <p:nvSpPr>
          <p:cNvPr id="238" name="PlaceHolder 2"/>
          <p:cNvSpPr>
            <a:spLocks noGrp="1"/>
          </p:cNvSpPr>
          <p:nvPr>
            <p:ph type="hdr"/>
          </p:nvPr>
        </p:nvSpPr>
        <p:spPr>
          <a:xfrm>
            <a:off x="0" y="0"/>
            <a:ext cx="3281363" cy="534988"/>
          </a:xfrm>
          <a:prstGeom prst="rect">
            <a:avLst/>
          </a:prstGeom>
        </p:spPr>
        <p:txBody>
          <a:bodyPr lIns="0" tIns="0" rIns="0" bIns="0"/>
          <a:lstStyle>
            <a:lvl1pPr fontAlgn="auto">
              <a:spcBef>
                <a:spcPts val="0"/>
              </a:spcBef>
              <a:spcAft>
                <a:spcPts val="0"/>
              </a:spcAft>
              <a:defRPr sz="1400">
                <a:latin typeface="Times New Roman"/>
                <a:ea typeface="+mn-ea"/>
                <a:cs typeface="+mn-cs"/>
              </a:defRPr>
            </a:lvl1pPr>
          </a:lstStyle>
          <a:p>
            <a:pPr>
              <a:defRPr/>
            </a:pPr>
            <a:r>
              <a:rPr lang="en-US"/>
              <a:t>&lt;header&gt;</a:t>
            </a:r>
            <a:endParaRPr sz="1800">
              <a:latin typeface="+mn-lt"/>
            </a:endParaRPr>
          </a:p>
        </p:txBody>
      </p:sp>
      <p:sp>
        <p:nvSpPr>
          <p:cNvPr id="239" name="PlaceHolder 3"/>
          <p:cNvSpPr>
            <a:spLocks noGrp="1"/>
          </p:cNvSpPr>
          <p:nvPr>
            <p:ph type="dt"/>
          </p:nvPr>
        </p:nvSpPr>
        <p:spPr>
          <a:xfrm>
            <a:off x="4278313" y="0"/>
            <a:ext cx="3281362" cy="534988"/>
          </a:xfrm>
          <a:prstGeom prst="rect">
            <a:avLst/>
          </a:prstGeom>
        </p:spPr>
        <p:txBody>
          <a:bodyPr lIns="0" tIns="0" rIns="0" bIns="0"/>
          <a:lstStyle>
            <a:lvl1pPr algn="r" fontAlgn="auto">
              <a:spcBef>
                <a:spcPts val="0"/>
              </a:spcBef>
              <a:spcAft>
                <a:spcPts val="0"/>
              </a:spcAft>
              <a:defRPr sz="1400">
                <a:latin typeface="Times New Roman"/>
                <a:ea typeface="+mn-ea"/>
                <a:cs typeface="+mn-cs"/>
              </a:defRPr>
            </a:lvl1pPr>
          </a:lstStyle>
          <a:p>
            <a:pPr>
              <a:defRPr/>
            </a:pPr>
            <a:r>
              <a:rPr lang="en-US"/>
              <a:t>&lt;date/time&gt;</a:t>
            </a:r>
            <a:endParaRPr sz="1800">
              <a:latin typeface="+mn-lt"/>
            </a:endParaRPr>
          </a:p>
        </p:txBody>
      </p:sp>
      <p:sp>
        <p:nvSpPr>
          <p:cNvPr id="240" name="PlaceHolder 4"/>
          <p:cNvSpPr>
            <a:spLocks noGrp="1"/>
          </p:cNvSpPr>
          <p:nvPr>
            <p:ph type="ftr"/>
          </p:nvPr>
        </p:nvSpPr>
        <p:spPr>
          <a:xfrm>
            <a:off x="0" y="10156825"/>
            <a:ext cx="3281363" cy="534988"/>
          </a:xfrm>
          <a:prstGeom prst="rect">
            <a:avLst/>
          </a:prstGeom>
        </p:spPr>
        <p:txBody>
          <a:bodyPr lIns="0" tIns="0" rIns="0" bIns="0" anchor="b"/>
          <a:lstStyle>
            <a:lvl1pPr fontAlgn="auto">
              <a:spcBef>
                <a:spcPts val="0"/>
              </a:spcBef>
              <a:spcAft>
                <a:spcPts val="0"/>
              </a:spcAft>
              <a:defRPr sz="1400">
                <a:latin typeface="Times New Roman"/>
                <a:ea typeface="+mn-ea"/>
                <a:cs typeface="+mn-cs"/>
              </a:defRPr>
            </a:lvl1pPr>
          </a:lstStyle>
          <a:p>
            <a:pPr>
              <a:defRPr/>
            </a:pPr>
            <a:r>
              <a:rPr lang="en-US"/>
              <a:t>&lt;footer&gt;</a:t>
            </a:r>
            <a:endParaRPr sz="1800">
              <a:latin typeface="+mn-lt"/>
            </a:endParaRPr>
          </a:p>
        </p:txBody>
      </p:sp>
      <p:sp>
        <p:nvSpPr>
          <p:cNvPr id="241" name="PlaceHolder 5"/>
          <p:cNvSpPr>
            <a:spLocks noGrp="1"/>
          </p:cNvSpPr>
          <p:nvPr>
            <p:ph type="sldNum"/>
          </p:nvPr>
        </p:nvSpPr>
        <p:spPr>
          <a:xfrm>
            <a:off x="4278313" y="10156825"/>
            <a:ext cx="3281362" cy="534988"/>
          </a:xfrm>
          <a:prstGeom prst="rect">
            <a:avLst/>
          </a:prstGeom>
        </p:spPr>
        <p:txBody>
          <a:bodyPr vert="horz" wrap="square" lIns="0" tIns="0" rIns="0" bIns="0" numCol="1" anchor="b" anchorCtr="0" compatLnSpc="1">
            <a:prstTxWarp prst="textNoShape">
              <a:avLst/>
            </a:prstTxWarp>
          </a:bodyPr>
          <a:lstStyle>
            <a:lvl1pPr algn="r">
              <a:defRPr sz="1400" smtClean="0">
                <a:latin typeface="Times New Roman" charset="0"/>
                <a:cs typeface="DejaVu Sans" charset="0"/>
              </a:defRPr>
            </a:lvl1pPr>
          </a:lstStyle>
          <a:p>
            <a:pPr>
              <a:defRPr/>
            </a:pPr>
            <a:fld id="{D480D30B-C354-114B-ADD4-BCC726620090}" type="slidenum">
              <a:rPr lang="en-US"/>
              <a:pPr>
                <a:defRPr/>
              </a:pPr>
              <a:t>‹#›</a:t>
            </a:fld>
            <a:endParaRPr lang="en-US" sz="1800">
              <a:latin typeface="Arial" charset="0"/>
            </a:endParaRPr>
          </a:p>
        </p:txBody>
      </p:sp>
    </p:spTree>
    <p:extLst>
      <p:ext uri="{BB962C8B-B14F-4D97-AF65-F5344CB8AC3E}">
        <p14:creationId xmlns:p14="http://schemas.microsoft.com/office/powerpoint/2010/main" val="42187660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Образ слайда 1"/>
          <p:cNvSpPr>
            <a:spLocks noGrp="1" noRot="1" noChangeAspect="1" noTextEdit="1"/>
          </p:cNvSpPr>
          <p:nvPr>
            <p:ph type="sldImg"/>
          </p:nvPr>
        </p:nvSpPr>
        <p:spPr bwMode="auto">
          <a:xfrm>
            <a:off x="896938" y="739775"/>
            <a:ext cx="4924425" cy="3694113"/>
          </a:xfrm>
          <a:prstGeom prst="rect">
            <a:avLst/>
          </a:prstGeo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1203" name="Заметки 2"/>
          <p:cNvSpPr>
            <a:spLocks noGrp="1"/>
          </p:cNvSpPr>
          <p:nvPr>
            <p:ph type="body" idx="1"/>
          </p:nvPr>
        </p:nvSpPr>
        <p:spPr bwMode="auto">
          <a:xfrm>
            <a:off x="537584" y="4680723"/>
            <a:ext cx="5713709" cy="4434611"/>
          </a:xfrm>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eaLnBrk="1" hangingPunct="1">
              <a:spcBef>
                <a:spcPct val="0"/>
              </a:spcBef>
            </a:pPr>
            <a:endParaRPr lang="ru-RU" sz="1400" dirty="0">
              <a:latin typeface="Arial" charset="0"/>
              <a:cs typeface="Arial" charset="0"/>
            </a:endParaRPr>
          </a:p>
        </p:txBody>
      </p:sp>
      <p:sp>
        <p:nvSpPr>
          <p:cNvPr id="37891"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defRPr>
            </a:lvl1pPr>
            <a:lvl2pPr marL="710186" indent="-273148" eaLnBrk="0" hangingPunct="0">
              <a:defRPr>
                <a:solidFill>
                  <a:schemeClr val="tx1"/>
                </a:solidFill>
                <a:latin typeface="Arial" charset="0"/>
                <a:ea typeface="ＭＳ Ｐゴシック" charset="0"/>
              </a:defRPr>
            </a:lvl2pPr>
            <a:lvl3pPr marL="1092594" indent="-218519" eaLnBrk="0" hangingPunct="0">
              <a:defRPr>
                <a:solidFill>
                  <a:schemeClr val="tx1"/>
                </a:solidFill>
                <a:latin typeface="Arial" charset="0"/>
                <a:ea typeface="ＭＳ Ｐゴシック" charset="0"/>
              </a:defRPr>
            </a:lvl3pPr>
            <a:lvl4pPr marL="1529631" indent="-218519" eaLnBrk="0" hangingPunct="0">
              <a:defRPr>
                <a:solidFill>
                  <a:schemeClr val="tx1"/>
                </a:solidFill>
                <a:latin typeface="Arial" charset="0"/>
                <a:ea typeface="ＭＳ Ｐゴシック" charset="0"/>
              </a:defRPr>
            </a:lvl4pPr>
            <a:lvl5pPr marL="1966669" indent="-218519" eaLnBrk="0" hangingPunct="0">
              <a:defRPr>
                <a:solidFill>
                  <a:schemeClr val="tx1"/>
                </a:solidFill>
                <a:latin typeface="Arial" charset="0"/>
                <a:ea typeface="ＭＳ Ｐゴシック" charset="0"/>
              </a:defRPr>
            </a:lvl5pPr>
            <a:lvl6pPr marL="2403706" indent="-218519" eaLnBrk="0" fontAlgn="base" hangingPunct="0">
              <a:spcBef>
                <a:spcPct val="0"/>
              </a:spcBef>
              <a:spcAft>
                <a:spcPct val="0"/>
              </a:spcAft>
              <a:defRPr>
                <a:solidFill>
                  <a:schemeClr val="tx1"/>
                </a:solidFill>
                <a:latin typeface="Arial" charset="0"/>
                <a:ea typeface="ＭＳ Ｐゴシック" charset="0"/>
              </a:defRPr>
            </a:lvl6pPr>
            <a:lvl7pPr marL="2840744" indent="-218519" eaLnBrk="0" fontAlgn="base" hangingPunct="0">
              <a:spcBef>
                <a:spcPct val="0"/>
              </a:spcBef>
              <a:spcAft>
                <a:spcPct val="0"/>
              </a:spcAft>
              <a:defRPr>
                <a:solidFill>
                  <a:schemeClr val="tx1"/>
                </a:solidFill>
                <a:latin typeface="Arial" charset="0"/>
                <a:ea typeface="ＭＳ Ｐゴシック" charset="0"/>
              </a:defRPr>
            </a:lvl7pPr>
            <a:lvl8pPr marL="3277781" indent="-218519" eaLnBrk="0" fontAlgn="base" hangingPunct="0">
              <a:spcBef>
                <a:spcPct val="0"/>
              </a:spcBef>
              <a:spcAft>
                <a:spcPct val="0"/>
              </a:spcAft>
              <a:defRPr>
                <a:solidFill>
                  <a:schemeClr val="tx1"/>
                </a:solidFill>
                <a:latin typeface="Arial" charset="0"/>
                <a:ea typeface="ＭＳ Ｐゴシック" charset="0"/>
              </a:defRPr>
            </a:lvl8pPr>
            <a:lvl9pPr marL="3714819" indent="-218519"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DFEE4D-A45B-D143-B9E3-C566BBEE270C}" type="slidenum">
              <a:rPr lang="ru-RU">
                <a:latin typeface="Calibri" charset="0"/>
              </a:rPr>
              <a:pPr eaLnBrk="1" hangingPunct="1"/>
              <a:t>1</a:t>
            </a:fld>
            <a:endParaRPr lang="ru-RU">
              <a:latin typeface="Calibri" charset="0"/>
            </a:endParaRPr>
          </a:p>
        </p:txBody>
      </p:sp>
    </p:spTree>
    <p:extLst>
      <p:ext uri="{BB962C8B-B14F-4D97-AF65-F5344CB8AC3E}">
        <p14:creationId xmlns:p14="http://schemas.microsoft.com/office/powerpoint/2010/main" val="866976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874713" y="747713"/>
            <a:ext cx="4914900" cy="368617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ChangeArrowheads="1"/>
          </p:cNvSpPr>
          <p:nvPr/>
        </p:nvSpPr>
        <p:spPr bwMode="auto">
          <a:xfrm>
            <a:off x="666750" y="4670425"/>
            <a:ext cx="5330825" cy="4424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p>
        </p:txBody>
      </p:sp>
    </p:spTree>
    <p:extLst>
      <p:ext uri="{BB962C8B-B14F-4D97-AF65-F5344CB8AC3E}">
        <p14:creationId xmlns:p14="http://schemas.microsoft.com/office/powerpoint/2010/main" val="1998753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a:prstGeom prst="rect">
            <a:avLst/>
          </a:prstGeom>
        </p:spPr>
      </p:sp>
      <p:sp>
        <p:nvSpPr>
          <p:cNvPr id="3" name="Заметки 2"/>
          <p:cNvSpPr>
            <a:spLocks noGrp="1"/>
          </p:cNvSpPr>
          <p:nvPr>
            <p:ph type="body" idx="1"/>
          </p:nvPr>
        </p:nvSpPr>
        <p:spPr/>
        <p:txBody>
          <a:bodyPr/>
          <a:lstStyle/>
          <a:p>
            <a:r>
              <a:rPr lang="ru-RU" dirty="0"/>
              <a:t>Про пучок</a:t>
            </a:r>
            <a:r>
              <a:rPr lang="ru-RU" baseline="0" dirty="0"/>
              <a:t> электронов:</a:t>
            </a:r>
          </a:p>
          <a:p>
            <a:r>
              <a:rPr lang="ru-RU" baseline="0" dirty="0"/>
              <a:t>Протоны на </a:t>
            </a:r>
            <a:r>
              <a:rPr lang="ru-RU" baseline="0" dirty="0" err="1"/>
              <a:t>берилиевую</a:t>
            </a:r>
            <a:r>
              <a:rPr lang="ru-RU" baseline="0" dirty="0"/>
              <a:t> мишень </a:t>
            </a:r>
            <a:r>
              <a:rPr lang="mr-IN" baseline="0" dirty="0"/>
              <a:t>–</a:t>
            </a:r>
            <a:r>
              <a:rPr lang="ru-RU" baseline="0" dirty="0"/>
              <a:t> рождаются в том числе нейтральные пионы, которые дают пару, из которой сепарируется электрон.</a:t>
            </a:r>
            <a:endParaRPr lang="ru-RU" dirty="0"/>
          </a:p>
        </p:txBody>
      </p:sp>
      <p:sp>
        <p:nvSpPr>
          <p:cNvPr id="4" name="Номер слайда 3"/>
          <p:cNvSpPr>
            <a:spLocks noGrp="1"/>
          </p:cNvSpPr>
          <p:nvPr>
            <p:ph type="sldNum" sz="quarter" idx="10"/>
          </p:nvPr>
        </p:nvSpPr>
        <p:spPr/>
        <p:txBody>
          <a:bodyPr/>
          <a:lstStyle/>
          <a:p>
            <a:fld id="{D5D5DB4D-4C0B-EE4A-A059-BE304B7DC622}" type="slidenum">
              <a:rPr lang="ru-RU" smtClean="0"/>
              <a:t>43</a:t>
            </a:fld>
            <a:endParaRPr lang="ru-RU"/>
          </a:p>
        </p:txBody>
      </p:sp>
    </p:spTree>
    <p:extLst>
      <p:ext uri="{BB962C8B-B14F-4D97-AF65-F5344CB8AC3E}">
        <p14:creationId xmlns:p14="http://schemas.microsoft.com/office/powerpoint/2010/main" val="418907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371600" y="1143000"/>
            <a:ext cx="4114800" cy="3086100"/>
          </a:xfrm>
          <a:prstGeom prst="rect">
            <a:avLst/>
          </a:prstGeo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5D5DB4D-4C0B-EE4A-A059-BE304B7DC622}" type="slidenum">
              <a:rPr lang="ru-RU" smtClean="0"/>
              <a:t>44</a:t>
            </a:fld>
            <a:endParaRPr lang="ru-RU"/>
          </a:p>
        </p:txBody>
      </p:sp>
    </p:spTree>
    <p:extLst>
      <p:ext uri="{BB962C8B-B14F-4D97-AF65-F5344CB8AC3E}">
        <p14:creationId xmlns:p14="http://schemas.microsoft.com/office/powerpoint/2010/main" val="981613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1413" y="1231900"/>
            <a:ext cx="4435475" cy="3325813"/>
          </a:xfrm>
          <a:prstGeom prst="rect">
            <a:avLst/>
          </a:prstGeom>
          <a:noFill/>
          <a:ln w="12700">
            <a:solidFill>
              <a:prstClr val="black"/>
            </a:solidFill>
          </a:ln>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idx="10"/>
          </p:nvPr>
        </p:nvSpPr>
        <p:spPr/>
        <p:txBody>
          <a:bodyPr/>
          <a:lstStyle/>
          <a:p>
            <a:pPr>
              <a:defRPr/>
            </a:pPr>
            <a:fld id="{D480D30B-C354-114B-ADD4-BCC726620090}" type="slidenum">
              <a:rPr lang="en-US" smtClean="0"/>
              <a:pPr>
                <a:defRPr/>
              </a:pPr>
              <a:t>49</a:t>
            </a:fld>
            <a:endParaRPr lang="en-US" sz="1800">
              <a:latin typeface="Arial" charset="0"/>
            </a:endParaRPr>
          </a:p>
        </p:txBody>
      </p:sp>
    </p:spTree>
    <p:extLst>
      <p:ext uri="{BB962C8B-B14F-4D97-AF65-F5344CB8AC3E}">
        <p14:creationId xmlns:p14="http://schemas.microsoft.com/office/powerpoint/2010/main" val="4207593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a:prstGeom prst="rect">
            <a:avLst/>
          </a:prstGeom>
        </p:spPr>
      </p:sp>
      <p:sp>
        <p:nvSpPr>
          <p:cNvPr id="3" name="Notes Placeholder 2"/>
          <p:cNvSpPr>
            <a:spLocks noGrp="1"/>
          </p:cNvSpPr>
          <p:nvPr>
            <p:ph type="body" idx="1"/>
          </p:nvPr>
        </p:nvSpPr>
        <p:spPr/>
        <p:txBody>
          <a:bodyPr/>
          <a:lstStyle/>
          <a:p>
            <a:r>
              <a:rPr lang="en-US" dirty="0"/>
              <a:t>This is a view of major NICA facilities. The </a:t>
            </a:r>
            <a:r>
              <a:rPr lang="en-US" dirty="0" err="1"/>
              <a:t>Nuclotron</a:t>
            </a:r>
            <a:r>
              <a:rPr lang="en-US" dirty="0"/>
              <a:t> – </a:t>
            </a:r>
            <a:r>
              <a:rPr lang="en-US" dirty="0" err="1"/>
              <a:t>supercoducting</a:t>
            </a:r>
            <a:r>
              <a:rPr lang="en-US" dirty="0"/>
              <a:t> synchrotron with circumference</a:t>
            </a:r>
            <a:r>
              <a:rPr lang="en-US" baseline="0" dirty="0"/>
              <a:t> of 250 meters was put in operation 24 years ago. The beams from </a:t>
            </a:r>
            <a:r>
              <a:rPr lang="en-US" baseline="0" dirty="0" err="1"/>
              <a:t>Nuclotron</a:t>
            </a:r>
            <a:r>
              <a:rPr lang="en-US" baseline="0" dirty="0"/>
              <a:t> are extracted to the experimental hall, where the first experiment of NICA program BM@N is located. The plan is to put in operation a booster in 2019, and collider - in 2020 simultaneously with the MPD.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a:t>
            </a:fld>
            <a:endParaRPr lang="ru-RU"/>
          </a:p>
        </p:txBody>
      </p:sp>
    </p:spTree>
    <p:extLst>
      <p:ext uri="{BB962C8B-B14F-4D97-AF65-F5344CB8AC3E}">
        <p14:creationId xmlns:p14="http://schemas.microsoft.com/office/powerpoint/2010/main" val="2450957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a:extLst>
              <a:ext uri="{FF2B5EF4-FFF2-40B4-BE49-F238E27FC236}">
                <a16:creationId xmlns:a16="http://schemas.microsoft.com/office/drawing/2014/main" id="{9E017D8D-6237-3946-BA25-C812827013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Заметки 2">
            <a:extLst>
              <a:ext uri="{FF2B5EF4-FFF2-40B4-BE49-F238E27FC236}">
                <a16:creationId xmlns:a16="http://schemas.microsoft.com/office/drawing/2014/main" id="{2FA6901D-664A-F945-BEA7-4A4321943E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9220" name="Номер слайда 3">
            <a:extLst>
              <a:ext uri="{FF2B5EF4-FFF2-40B4-BE49-F238E27FC236}">
                <a16:creationId xmlns:a16="http://schemas.microsoft.com/office/drawing/2014/main" id="{0791C43B-9605-0B46-B033-1824710E29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8263A6-C73E-2B40-B32F-5A835DB26271}" type="slidenum">
              <a:rPr lang="ru-RU" altLang="ru-RU"/>
              <a:pPr>
                <a:spcBef>
                  <a:spcPct val="0"/>
                </a:spcBef>
              </a:pPr>
              <a:t>10</a:t>
            </a:fld>
            <a:endParaRPr lang="ru-RU" altLang="ru-RU"/>
          </a:p>
        </p:txBody>
      </p:sp>
    </p:spTree>
    <p:extLst>
      <p:ext uri="{BB962C8B-B14F-4D97-AF65-F5344CB8AC3E}">
        <p14:creationId xmlns:p14="http://schemas.microsoft.com/office/powerpoint/2010/main" val="288223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p:spPr>
        <p:txBody>
          <a:bodyPr/>
          <a:lstStyle/>
          <a:p>
            <a:r>
              <a:rPr lang="en-US">
                <a:ea typeface="ＭＳ Ｐゴシック" charset="0"/>
                <a:cs typeface="ＭＳ Ｐゴシック" charset="0"/>
              </a:rPr>
              <a:t>The major part of MPD is SC solenoiodal magnet. It is a challenging project due to very high requirement for the magnetic field homogeneity – better that a permill.</a:t>
            </a:r>
          </a:p>
          <a:p>
            <a:r>
              <a:rPr lang="en-US">
                <a:ea typeface="ＭＳ Ｐゴシック" charset="0"/>
                <a:cs typeface="ＭＳ Ｐゴシック" charset="0"/>
              </a:rPr>
              <a:t>After long negotiations a contract is signed with the ASG sc company – the one which produced  a big solenoid for CMS. The ASG is responsible for production of coils, cryostat control system etc. In addition the company takes responsibility for the overall supervision and final characteristics.</a:t>
            </a:r>
          </a:p>
          <a:p>
            <a:endParaRPr lang="en-US">
              <a:ea typeface="ＭＳ Ｐゴシック" charset="0"/>
              <a:cs typeface="ＭＳ Ｐゴシック" charset="0"/>
            </a:endParaRPr>
          </a:p>
        </p:txBody>
      </p:sp>
      <p:sp>
        <p:nvSpPr>
          <p:cNvPr id="96259"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877" indent="-285722" eaLnBrk="0" hangingPunct="0">
              <a:defRPr sz="2400">
                <a:solidFill>
                  <a:schemeClr val="tx1"/>
                </a:solidFill>
                <a:latin typeface="Arial" charset="0"/>
                <a:ea typeface="ＭＳ Ｐゴシック" charset="0"/>
              </a:defRPr>
            </a:lvl2pPr>
            <a:lvl3pPr marL="1142888" indent="-228578" eaLnBrk="0" hangingPunct="0">
              <a:defRPr sz="2400">
                <a:solidFill>
                  <a:schemeClr val="tx1"/>
                </a:solidFill>
                <a:latin typeface="Arial" charset="0"/>
                <a:ea typeface="ＭＳ Ｐゴシック" charset="0"/>
              </a:defRPr>
            </a:lvl3pPr>
            <a:lvl4pPr marL="1600043" indent="-228578" eaLnBrk="0" hangingPunct="0">
              <a:defRPr sz="2400">
                <a:solidFill>
                  <a:schemeClr val="tx1"/>
                </a:solidFill>
                <a:latin typeface="Arial" charset="0"/>
                <a:ea typeface="ＭＳ Ｐゴシック" charset="0"/>
              </a:defRPr>
            </a:lvl4pPr>
            <a:lvl5pPr marL="2057199" indent="-228578" eaLnBrk="0" hangingPunct="0">
              <a:defRPr sz="2400">
                <a:solidFill>
                  <a:schemeClr val="tx1"/>
                </a:solidFill>
                <a:latin typeface="Arial" charset="0"/>
                <a:ea typeface="ＭＳ Ｐゴシック" charset="0"/>
              </a:defRPr>
            </a:lvl5pPr>
            <a:lvl6pPr marL="2514354" indent="-228578" eaLnBrk="0" fontAlgn="base" hangingPunct="0">
              <a:spcBef>
                <a:spcPct val="0"/>
              </a:spcBef>
              <a:spcAft>
                <a:spcPct val="0"/>
              </a:spcAft>
              <a:defRPr sz="2400">
                <a:solidFill>
                  <a:schemeClr val="tx1"/>
                </a:solidFill>
                <a:latin typeface="Arial" charset="0"/>
                <a:ea typeface="ＭＳ Ｐゴシック" charset="0"/>
              </a:defRPr>
            </a:lvl6pPr>
            <a:lvl7pPr marL="2971509" indent="-228578" eaLnBrk="0" fontAlgn="base" hangingPunct="0">
              <a:spcBef>
                <a:spcPct val="0"/>
              </a:spcBef>
              <a:spcAft>
                <a:spcPct val="0"/>
              </a:spcAft>
              <a:defRPr sz="2400">
                <a:solidFill>
                  <a:schemeClr val="tx1"/>
                </a:solidFill>
                <a:latin typeface="Arial" charset="0"/>
                <a:ea typeface="ＭＳ Ｐゴシック" charset="0"/>
              </a:defRPr>
            </a:lvl7pPr>
            <a:lvl8pPr marL="3428664" indent="-228578" eaLnBrk="0" fontAlgn="base" hangingPunct="0">
              <a:spcBef>
                <a:spcPct val="0"/>
              </a:spcBef>
              <a:spcAft>
                <a:spcPct val="0"/>
              </a:spcAft>
              <a:defRPr sz="2400">
                <a:solidFill>
                  <a:schemeClr val="tx1"/>
                </a:solidFill>
                <a:latin typeface="Arial" charset="0"/>
                <a:ea typeface="ＭＳ Ｐゴシック" charset="0"/>
              </a:defRPr>
            </a:lvl8pPr>
            <a:lvl9pPr marL="3885819" indent="-22857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32C8BD-70D0-D545-8B47-FF89934A6E05}" type="slidenum">
              <a:rPr lang="ru-RU" sz="1200"/>
              <a:pPr eaLnBrk="1" hangingPunct="1"/>
              <a:t>20</a:t>
            </a:fld>
            <a:endParaRPr lang="ru-RU" sz="1200"/>
          </a:p>
        </p:txBody>
      </p:sp>
    </p:spTree>
    <p:extLst>
      <p:ext uri="{BB962C8B-B14F-4D97-AF65-F5344CB8AC3E}">
        <p14:creationId xmlns:p14="http://schemas.microsoft.com/office/powerpoint/2010/main" val="2373939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civil construction of the collider complex is going on in accordance with the plans. the MPD hall will be ready by the summer of 2018, and   the entire complex will be completed in 2019.</a:t>
            </a:r>
            <a:endParaRPr lang="ru-RU" sz="1400"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29</a:t>
            </a:fld>
            <a:endParaRPr lang="ru-RU"/>
          </a:p>
        </p:txBody>
      </p:sp>
    </p:spTree>
    <p:extLst>
      <p:ext uri="{BB962C8B-B14F-4D97-AF65-F5344CB8AC3E}">
        <p14:creationId xmlns:p14="http://schemas.microsoft.com/office/powerpoint/2010/main" val="2677449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DF03F893-00B8-CB43-B1EE-01CE93DA6C1A}" type="slidenum">
              <a:rPr lang="ru-RU" smtClean="0"/>
              <a:pPr>
                <a:defRPr/>
              </a:pPr>
              <a:t>32</a:t>
            </a:fld>
            <a:endParaRPr lang="ru-RU"/>
          </a:p>
        </p:txBody>
      </p:sp>
    </p:spTree>
    <p:extLst>
      <p:ext uri="{BB962C8B-B14F-4D97-AF65-F5344CB8AC3E}">
        <p14:creationId xmlns:p14="http://schemas.microsoft.com/office/powerpoint/2010/main" val="755201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xfrm>
            <a:off x="890588" y="725488"/>
            <a:ext cx="4960937" cy="3721100"/>
          </a:xfrm>
          <a:prstGeom prst="rect">
            <a:avLst/>
          </a:prstGeom>
          <a:ln/>
        </p:spPr>
      </p:sp>
      <p:sp>
        <p:nvSpPr>
          <p:cNvPr id="9219" name="Rectangle 3"/>
          <p:cNvSpPr>
            <a:spLocks noGrp="1" noChangeArrowheads="1"/>
          </p:cNvSpPr>
          <p:nvPr>
            <p:ph type="body" idx="1"/>
          </p:nvPr>
        </p:nvSpPr>
        <p:spPr>
          <a:xfrm>
            <a:off x="887413" y="4692650"/>
            <a:ext cx="5024437" cy="4449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kumimoji="0" lang="en-US" altLang="ru-RU">
              <a:latin typeface="Arial" charset="0"/>
            </a:endParaRPr>
          </a:p>
        </p:txBody>
      </p:sp>
    </p:spTree>
    <p:extLst>
      <p:ext uri="{BB962C8B-B14F-4D97-AF65-F5344CB8AC3E}">
        <p14:creationId xmlns:p14="http://schemas.microsoft.com/office/powerpoint/2010/main" val="825112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05"/>
          <p:cNvSpPr>
            <a:spLocks noGrp="1" noChangeArrowheads="1"/>
          </p:cNvSpPr>
          <p:nvPr>
            <p:ph type="sldNum"/>
          </p:nvPr>
        </p:nvSpPr>
        <p:spPr>
          <a:ln/>
        </p:spPr>
        <p:txBody>
          <a:bodyPr/>
          <a:lstStyle/>
          <a:p>
            <a:fld id="{31214C38-82DA-F94D-8C90-8C323D7F043F}" type="slidenum">
              <a:rPr lang="en-US" altLang="ru-RU"/>
              <a:pPr/>
              <a:t>39</a:t>
            </a:fld>
            <a:endParaRPr lang="en-US" altLang="ru-RU"/>
          </a:p>
        </p:txBody>
      </p:sp>
      <p:sp>
        <p:nvSpPr>
          <p:cNvPr id="10241" name="Text Box 1"/>
          <p:cNvSpPr txBox="1">
            <a:spLocks noGrp="1" noRot="1" noChangeAspect="1" noChangeArrowheads="1"/>
          </p:cNvSpPr>
          <p:nvPr>
            <p:ph type="sldImg"/>
          </p:nvPr>
        </p:nvSpPr>
        <p:spPr bwMode="auto">
          <a:xfrm>
            <a:off x="1154113" y="685800"/>
            <a:ext cx="4486275" cy="33655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242" name="Text Box 2"/>
          <p:cNvSpPr txBox="1">
            <a:spLocks noChangeArrowheads="1"/>
          </p:cNvSpPr>
          <p:nvPr/>
        </p:nvSpPr>
        <p:spPr bwMode="auto">
          <a:xfrm>
            <a:off x="685800" y="4343400"/>
            <a:ext cx="5422900"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p>
        </p:txBody>
      </p:sp>
    </p:spTree>
    <p:extLst>
      <p:ext uri="{BB962C8B-B14F-4D97-AF65-F5344CB8AC3E}">
        <p14:creationId xmlns:p14="http://schemas.microsoft.com/office/powerpoint/2010/main" val="790260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4189670-DEE8-1A4D-B843-7E5E9A1D51D8}" type="slidenum">
              <a:rPr lang="en-US" altLang="ru-RU"/>
              <a:pPr/>
              <a:t>40</a:t>
            </a:fld>
            <a:endParaRPr lang="en-US" altLang="ru-RU"/>
          </a:p>
        </p:txBody>
      </p:sp>
      <p:sp>
        <p:nvSpPr>
          <p:cNvPr id="614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ltLang="ru-RU"/>
          </a:p>
        </p:txBody>
      </p:sp>
    </p:spTree>
    <p:extLst>
      <p:ext uri="{BB962C8B-B14F-4D97-AF65-F5344CB8AC3E}">
        <p14:creationId xmlns:p14="http://schemas.microsoft.com/office/powerpoint/2010/main" val="2083631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412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28" name="PlaceHolder 2"/>
          <p:cNvSpPr>
            <a:spLocks noGrp="1"/>
          </p:cNvSpPr>
          <p:nvPr>
            <p:ph type="body"/>
          </p:nvPr>
        </p:nvSpPr>
        <p:spPr>
          <a:xfrm>
            <a:off x="457200" y="1600200"/>
            <a:ext cx="8229240" cy="2158560"/>
          </a:xfrm>
          <a:prstGeom prst="rect">
            <a:avLst/>
          </a:prstGeom>
        </p:spPr>
        <p:txBody>
          <a:bodyPr lIns="0" tIns="0" rIns="0" bIns="0"/>
          <a:lstStyle/>
          <a:p>
            <a:endParaRPr/>
          </a:p>
        </p:txBody>
      </p:sp>
      <p:sp>
        <p:nvSpPr>
          <p:cNvPr id="29" name="PlaceHolder 3"/>
          <p:cNvSpPr>
            <a:spLocks noGrp="1"/>
          </p:cNvSpPr>
          <p:nvPr>
            <p:ph type="body"/>
          </p:nvPr>
        </p:nvSpPr>
        <p:spPr>
          <a:xfrm>
            <a:off x="457200" y="3964320"/>
            <a:ext cx="8229240" cy="2158560"/>
          </a:xfrm>
          <a:prstGeom prst="rect">
            <a:avLst/>
          </a:prstGeom>
        </p:spPr>
        <p:txBody>
          <a:bodyPr lIns="0" tIns="0" rIns="0" bIns="0"/>
          <a:lstStyle/>
          <a:p>
            <a:endParaRPr/>
          </a:p>
        </p:txBody>
      </p:sp>
    </p:spTree>
    <p:extLst>
      <p:ext uri="{BB962C8B-B14F-4D97-AF65-F5344CB8AC3E}">
        <p14:creationId xmlns:p14="http://schemas.microsoft.com/office/powerpoint/2010/main" val="2414789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31"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32"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33" name="PlaceHolder 4"/>
          <p:cNvSpPr>
            <a:spLocks noGrp="1"/>
          </p:cNvSpPr>
          <p:nvPr>
            <p:ph type="body"/>
          </p:nvPr>
        </p:nvSpPr>
        <p:spPr>
          <a:xfrm>
            <a:off x="4674240" y="3964320"/>
            <a:ext cx="4015800" cy="2158560"/>
          </a:xfrm>
          <a:prstGeom prst="rect">
            <a:avLst/>
          </a:prstGeom>
        </p:spPr>
        <p:txBody>
          <a:bodyPr lIns="0" tIns="0" rIns="0" bIns="0"/>
          <a:lstStyle/>
          <a:p>
            <a:endParaRPr/>
          </a:p>
        </p:txBody>
      </p:sp>
      <p:sp>
        <p:nvSpPr>
          <p:cNvPr id="34" name="PlaceHolder 5"/>
          <p:cNvSpPr>
            <a:spLocks noGrp="1"/>
          </p:cNvSpPr>
          <p:nvPr>
            <p:ph type="body"/>
          </p:nvPr>
        </p:nvSpPr>
        <p:spPr>
          <a:xfrm>
            <a:off x="457200" y="3964320"/>
            <a:ext cx="4015800" cy="2158560"/>
          </a:xfrm>
          <a:prstGeom prst="rect">
            <a:avLst/>
          </a:prstGeom>
        </p:spPr>
        <p:txBody>
          <a:bodyPr lIns="0" tIns="0" rIns="0" bIns="0"/>
          <a:lstStyle/>
          <a:p>
            <a:endParaRPr/>
          </a:p>
        </p:txBody>
      </p:sp>
    </p:spTree>
    <p:extLst>
      <p:ext uri="{BB962C8B-B14F-4D97-AF65-F5344CB8AC3E}">
        <p14:creationId xmlns:p14="http://schemas.microsoft.com/office/powerpoint/2010/main" val="141741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36" name="PlaceHolder 2"/>
          <p:cNvSpPr>
            <a:spLocks noGrp="1"/>
          </p:cNvSpPr>
          <p:nvPr>
            <p:ph type="body"/>
          </p:nvPr>
        </p:nvSpPr>
        <p:spPr>
          <a:xfrm>
            <a:off x="457200" y="1600200"/>
            <a:ext cx="8229240" cy="4525560"/>
          </a:xfrm>
          <a:prstGeom prst="rect">
            <a:avLst/>
          </a:prstGeom>
        </p:spPr>
        <p:txBody>
          <a:bodyPr lIns="0" tIns="0" rIns="0" bIns="0"/>
          <a:lstStyle/>
          <a:p>
            <a:endParaRPr/>
          </a:p>
        </p:txBody>
      </p:sp>
      <p:sp>
        <p:nvSpPr>
          <p:cNvPr id="37" name="PlaceHolder 3"/>
          <p:cNvSpPr>
            <a:spLocks noGrp="1"/>
          </p:cNvSpPr>
          <p:nvPr>
            <p:ph type="body"/>
          </p:nvPr>
        </p:nvSpPr>
        <p:spPr>
          <a:xfrm>
            <a:off x="457200" y="1600200"/>
            <a:ext cx="8229240" cy="4525560"/>
          </a:xfrm>
          <a:prstGeom prst="rect">
            <a:avLst/>
          </a:prstGeom>
        </p:spPr>
        <p:txBody>
          <a:bodyPr lIns="0" tIns="0" rIns="0" bIns="0"/>
          <a:lstStyle/>
          <a:p>
            <a:endParaRPr/>
          </a:p>
        </p:txBody>
      </p:sp>
    </p:spTree>
    <p:extLst>
      <p:ext uri="{BB962C8B-B14F-4D97-AF65-F5344CB8AC3E}">
        <p14:creationId xmlns:p14="http://schemas.microsoft.com/office/powerpoint/2010/main" val="3158938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r>
              <a:rPr lang="ru-RU"/>
              <a:t>27 декабря, 2019</a:t>
            </a:r>
          </a:p>
        </p:txBody>
      </p:sp>
      <p:sp>
        <p:nvSpPr>
          <p:cNvPr id="5" name="Нижний колонтитул 4"/>
          <p:cNvSpPr>
            <a:spLocks noGrp="1"/>
          </p:cNvSpPr>
          <p:nvPr>
            <p:ph type="ftr" sz="quarter" idx="11"/>
          </p:nvPr>
        </p:nvSpPr>
        <p:spPr/>
        <p:txBody>
          <a:bodyPr/>
          <a:lstStyle/>
          <a:p>
            <a:r>
              <a:rPr lang="ru-RU"/>
              <a:t>В. Кекелидзе, ЛФВЭ: Итоги года </a:t>
            </a:r>
          </a:p>
        </p:txBody>
      </p:sp>
      <p:sp>
        <p:nvSpPr>
          <p:cNvPr id="6" name="Номер слайда 5"/>
          <p:cNvSpPr>
            <a:spLocks noGrp="1"/>
          </p:cNvSpPr>
          <p:nvPr>
            <p:ph type="sldNum" sz="quarter" idx="12"/>
          </p:nvPr>
        </p:nvSpPr>
        <p:spPr/>
        <p:txBody>
          <a:bodyPr/>
          <a:lstStyle/>
          <a:p>
            <a:fld id="{432D6898-0A46-4AB4-8E0F-EC70D0D57769}" type="slidenum">
              <a:rPr lang="ru-RU" smtClean="0"/>
              <a:pPr/>
              <a:t>‹#›</a:t>
            </a:fld>
            <a:endParaRPr lang="ru-RU"/>
          </a:p>
        </p:txBody>
      </p:sp>
    </p:spTree>
    <p:extLst>
      <p:ext uri="{BB962C8B-B14F-4D97-AF65-F5344CB8AC3E}">
        <p14:creationId xmlns:p14="http://schemas.microsoft.com/office/powerpoint/2010/main" val="3739907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ru-RU"/>
              <a:t>27 декабря, 2019</a:t>
            </a:r>
            <a:endParaRPr lang="en-US"/>
          </a:p>
        </p:txBody>
      </p:sp>
      <p:sp>
        <p:nvSpPr>
          <p:cNvPr id="5" name="Footer Placeholder 4"/>
          <p:cNvSpPr>
            <a:spLocks noGrp="1"/>
          </p:cNvSpPr>
          <p:nvPr>
            <p:ph type="ftr" sz="quarter" idx="11"/>
          </p:nvPr>
        </p:nvSpPr>
        <p:spPr/>
        <p:txBody>
          <a:bodyPr/>
          <a:lstStyle/>
          <a:p>
            <a:r>
              <a:rPr lang="ru-RU"/>
              <a:t>В. Кекелидзе, ЛФВЭ: Итоги года </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a:t>
            </a:fld>
            <a:endParaRPr lang="en-US"/>
          </a:p>
        </p:txBody>
      </p:sp>
    </p:spTree>
    <p:extLst>
      <p:ext uri="{BB962C8B-B14F-4D97-AF65-F5344CB8AC3E}">
        <p14:creationId xmlns:p14="http://schemas.microsoft.com/office/powerpoint/2010/main" val="6588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33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46" name="PlaceHolder 2"/>
          <p:cNvSpPr>
            <a:spLocks noGrp="1"/>
          </p:cNvSpPr>
          <p:nvPr>
            <p:ph type="subTitle"/>
          </p:nvPr>
        </p:nvSpPr>
        <p:spPr>
          <a:xfrm>
            <a:off x="457200" y="1600200"/>
            <a:ext cx="8229240" cy="4525560"/>
          </a:xfrm>
          <a:prstGeom prst="rect">
            <a:avLst/>
          </a:prstGeom>
        </p:spPr>
        <p:txBody>
          <a:bodyPr lIns="0" tIns="0" rIns="0" bIns="0" anchor="ctr"/>
          <a:lstStyle/>
          <a:p>
            <a:endParaRPr/>
          </a:p>
        </p:txBody>
      </p:sp>
    </p:spTree>
    <p:extLst>
      <p:ext uri="{BB962C8B-B14F-4D97-AF65-F5344CB8AC3E}">
        <p14:creationId xmlns:p14="http://schemas.microsoft.com/office/powerpoint/2010/main" val="1303108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48" name="PlaceHolder 2"/>
          <p:cNvSpPr>
            <a:spLocks noGrp="1"/>
          </p:cNvSpPr>
          <p:nvPr>
            <p:ph type="body"/>
          </p:nvPr>
        </p:nvSpPr>
        <p:spPr>
          <a:xfrm>
            <a:off x="457200" y="1600200"/>
            <a:ext cx="8229240" cy="4525560"/>
          </a:xfrm>
          <a:prstGeom prst="rect">
            <a:avLst/>
          </a:prstGeom>
        </p:spPr>
        <p:txBody>
          <a:bodyPr lIns="0" tIns="0" rIns="0" bIns="0"/>
          <a:lstStyle/>
          <a:p>
            <a:endParaRPr/>
          </a:p>
        </p:txBody>
      </p:sp>
    </p:spTree>
    <p:extLst>
      <p:ext uri="{BB962C8B-B14F-4D97-AF65-F5344CB8AC3E}">
        <p14:creationId xmlns:p14="http://schemas.microsoft.com/office/powerpoint/2010/main" val="4269244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50"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51" name="PlaceHolder 3"/>
          <p:cNvSpPr>
            <a:spLocks noGrp="1"/>
          </p:cNvSpPr>
          <p:nvPr>
            <p:ph type="body"/>
          </p:nvPr>
        </p:nvSpPr>
        <p:spPr>
          <a:xfrm>
            <a:off x="4674240" y="1600200"/>
            <a:ext cx="4015800" cy="4525560"/>
          </a:xfrm>
          <a:prstGeom prst="rect">
            <a:avLst/>
          </a:prstGeom>
        </p:spPr>
        <p:txBody>
          <a:bodyPr lIns="0" tIns="0" rIns="0" bIns="0"/>
          <a:lstStyle/>
          <a:p>
            <a:endParaRPr/>
          </a:p>
        </p:txBody>
      </p:sp>
    </p:spTree>
    <p:extLst>
      <p:ext uri="{BB962C8B-B14F-4D97-AF65-F5344CB8AC3E}">
        <p14:creationId xmlns:p14="http://schemas.microsoft.com/office/powerpoint/2010/main" val="740500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4680"/>
            <a:ext cx="8229240" cy="1142640"/>
          </a:xfrm>
          <a:prstGeom prst="rect">
            <a:avLst/>
          </a:prstGeom>
        </p:spPr>
        <p:txBody>
          <a:bodyPr lIns="0" tIns="0" rIns="0" bIns="0"/>
          <a:lstStyle/>
          <a:p>
            <a:endParaRPr/>
          </a:p>
        </p:txBody>
      </p:sp>
    </p:spTree>
    <p:extLst>
      <p:ext uri="{BB962C8B-B14F-4D97-AF65-F5344CB8AC3E}">
        <p14:creationId xmlns:p14="http://schemas.microsoft.com/office/powerpoint/2010/main" val="623612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7" name="PlaceHolder 2"/>
          <p:cNvSpPr>
            <a:spLocks noGrp="1"/>
          </p:cNvSpPr>
          <p:nvPr>
            <p:ph type="subTitle"/>
          </p:nvPr>
        </p:nvSpPr>
        <p:spPr>
          <a:xfrm>
            <a:off x="457200" y="1600200"/>
            <a:ext cx="8229240" cy="4525560"/>
          </a:xfrm>
          <a:prstGeom prst="rect">
            <a:avLst/>
          </a:prstGeom>
        </p:spPr>
        <p:txBody>
          <a:bodyPr lIns="0" tIns="0" rIns="0" bIns="0" anchor="ctr"/>
          <a:lstStyle/>
          <a:p>
            <a:endParaRPr/>
          </a:p>
        </p:txBody>
      </p:sp>
    </p:spTree>
    <p:extLst>
      <p:ext uri="{BB962C8B-B14F-4D97-AF65-F5344CB8AC3E}">
        <p14:creationId xmlns:p14="http://schemas.microsoft.com/office/powerpoint/2010/main" val="2712288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457200" y="274680"/>
            <a:ext cx="8229240" cy="5297760"/>
          </a:xfrm>
          <a:prstGeom prst="rect">
            <a:avLst/>
          </a:prstGeom>
        </p:spPr>
        <p:txBody>
          <a:bodyPr lIns="0" tIns="0" rIns="0" bIns="0" anchor="ctr"/>
          <a:lstStyle/>
          <a:p>
            <a:endParaRPr/>
          </a:p>
        </p:txBody>
      </p:sp>
    </p:spTree>
    <p:extLst>
      <p:ext uri="{BB962C8B-B14F-4D97-AF65-F5344CB8AC3E}">
        <p14:creationId xmlns:p14="http://schemas.microsoft.com/office/powerpoint/2010/main" val="2287013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55"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56" name="PlaceHolder 3"/>
          <p:cNvSpPr>
            <a:spLocks noGrp="1"/>
          </p:cNvSpPr>
          <p:nvPr>
            <p:ph type="body"/>
          </p:nvPr>
        </p:nvSpPr>
        <p:spPr>
          <a:xfrm>
            <a:off x="457200" y="3964320"/>
            <a:ext cx="4015800" cy="2158560"/>
          </a:xfrm>
          <a:prstGeom prst="rect">
            <a:avLst/>
          </a:prstGeom>
        </p:spPr>
        <p:txBody>
          <a:bodyPr lIns="0" tIns="0" rIns="0" bIns="0"/>
          <a:lstStyle/>
          <a:p>
            <a:endParaRPr/>
          </a:p>
        </p:txBody>
      </p:sp>
      <p:sp>
        <p:nvSpPr>
          <p:cNvPr id="57" name="PlaceHolder 4"/>
          <p:cNvSpPr>
            <a:spLocks noGrp="1"/>
          </p:cNvSpPr>
          <p:nvPr>
            <p:ph type="body"/>
          </p:nvPr>
        </p:nvSpPr>
        <p:spPr>
          <a:xfrm>
            <a:off x="4674240" y="1600200"/>
            <a:ext cx="4015800" cy="4525560"/>
          </a:xfrm>
          <a:prstGeom prst="rect">
            <a:avLst/>
          </a:prstGeom>
        </p:spPr>
        <p:txBody>
          <a:bodyPr lIns="0" tIns="0" rIns="0" bIns="0"/>
          <a:lstStyle/>
          <a:p>
            <a:endParaRPr/>
          </a:p>
        </p:txBody>
      </p:sp>
    </p:spTree>
    <p:extLst>
      <p:ext uri="{BB962C8B-B14F-4D97-AF65-F5344CB8AC3E}">
        <p14:creationId xmlns:p14="http://schemas.microsoft.com/office/powerpoint/2010/main" val="3723087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59"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60"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61" name="PlaceHolder 4"/>
          <p:cNvSpPr>
            <a:spLocks noGrp="1"/>
          </p:cNvSpPr>
          <p:nvPr>
            <p:ph type="body"/>
          </p:nvPr>
        </p:nvSpPr>
        <p:spPr>
          <a:xfrm>
            <a:off x="4674240" y="3964320"/>
            <a:ext cx="4015800" cy="2158560"/>
          </a:xfrm>
          <a:prstGeom prst="rect">
            <a:avLst/>
          </a:prstGeom>
        </p:spPr>
        <p:txBody>
          <a:bodyPr lIns="0" tIns="0" rIns="0" bIns="0"/>
          <a:lstStyle/>
          <a:p>
            <a:endParaRPr/>
          </a:p>
        </p:txBody>
      </p:sp>
    </p:spTree>
    <p:extLst>
      <p:ext uri="{BB962C8B-B14F-4D97-AF65-F5344CB8AC3E}">
        <p14:creationId xmlns:p14="http://schemas.microsoft.com/office/powerpoint/2010/main" val="1252145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63"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64"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65" name="PlaceHolder 4"/>
          <p:cNvSpPr>
            <a:spLocks noGrp="1"/>
          </p:cNvSpPr>
          <p:nvPr>
            <p:ph type="body"/>
          </p:nvPr>
        </p:nvSpPr>
        <p:spPr>
          <a:xfrm>
            <a:off x="457200" y="3964320"/>
            <a:ext cx="8229240" cy="2158560"/>
          </a:xfrm>
          <a:prstGeom prst="rect">
            <a:avLst/>
          </a:prstGeom>
        </p:spPr>
        <p:txBody>
          <a:bodyPr lIns="0" tIns="0" rIns="0" bIns="0"/>
          <a:lstStyle/>
          <a:p>
            <a:endParaRPr/>
          </a:p>
        </p:txBody>
      </p:sp>
    </p:spTree>
    <p:extLst>
      <p:ext uri="{BB962C8B-B14F-4D97-AF65-F5344CB8AC3E}">
        <p14:creationId xmlns:p14="http://schemas.microsoft.com/office/powerpoint/2010/main" val="12475093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67" name="PlaceHolder 2"/>
          <p:cNvSpPr>
            <a:spLocks noGrp="1"/>
          </p:cNvSpPr>
          <p:nvPr>
            <p:ph type="body"/>
          </p:nvPr>
        </p:nvSpPr>
        <p:spPr>
          <a:xfrm>
            <a:off x="457200" y="1600200"/>
            <a:ext cx="8229240" cy="2158560"/>
          </a:xfrm>
          <a:prstGeom prst="rect">
            <a:avLst/>
          </a:prstGeom>
        </p:spPr>
        <p:txBody>
          <a:bodyPr lIns="0" tIns="0" rIns="0" bIns="0"/>
          <a:lstStyle/>
          <a:p>
            <a:endParaRPr/>
          </a:p>
        </p:txBody>
      </p:sp>
      <p:sp>
        <p:nvSpPr>
          <p:cNvPr id="68" name="PlaceHolder 3"/>
          <p:cNvSpPr>
            <a:spLocks noGrp="1"/>
          </p:cNvSpPr>
          <p:nvPr>
            <p:ph type="body"/>
          </p:nvPr>
        </p:nvSpPr>
        <p:spPr>
          <a:xfrm>
            <a:off x="457200" y="3964320"/>
            <a:ext cx="8229240" cy="2158560"/>
          </a:xfrm>
          <a:prstGeom prst="rect">
            <a:avLst/>
          </a:prstGeom>
        </p:spPr>
        <p:txBody>
          <a:bodyPr lIns="0" tIns="0" rIns="0" bIns="0"/>
          <a:lstStyle/>
          <a:p>
            <a:endParaRPr/>
          </a:p>
        </p:txBody>
      </p:sp>
    </p:spTree>
    <p:extLst>
      <p:ext uri="{BB962C8B-B14F-4D97-AF65-F5344CB8AC3E}">
        <p14:creationId xmlns:p14="http://schemas.microsoft.com/office/powerpoint/2010/main" val="4192603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70"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71"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72" name="PlaceHolder 4"/>
          <p:cNvSpPr>
            <a:spLocks noGrp="1"/>
          </p:cNvSpPr>
          <p:nvPr>
            <p:ph type="body"/>
          </p:nvPr>
        </p:nvSpPr>
        <p:spPr>
          <a:xfrm>
            <a:off x="4674240" y="3964320"/>
            <a:ext cx="4015800" cy="2158560"/>
          </a:xfrm>
          <a:prstGeom prst="rect">
            <a:avLst/>
          </a:prstGeom>
        </p:spPr>
        <p:txBody>
          <a:bodyPr lIns="0" tIns="0" rIns="0" bIns="0"/>
          <a:lstStyle/>
          <a:p>
            <a:endParaRPr/>
          </a:p>
        </p:txBody>
      </p:sp>
      <p:sp>
        <p:nvSpPr>
          <p:cNvPr id="73" name="PlaceHolder 5"/>
          <p:cNvSpPr>
            <a:spLocks noGrp="1"/>
          </p:cNvSpPr>
          <p:nvPr>
            <p:ph type="body"/>
          </p:nvPr>
        </p:nvSpPr>
        <p:spPr>
          <a:xfrm>
            <a:off x="457200" y="3964320"/>
            <a:ext cx="4015800" cy="2158560"/>
          </a:xfrm>
          <a:prstGeom prst="rect">
            <a:avLst/>
          </a:prstGeom>
        </p:spPr>
        <p:txBody>
          <a:bodyPr lIns="0" tIns="0" rIns="0" bIns="0"/>
          <a:lstStyle/>
          <a:p>
            <a:endParaRPr/>
          </a:p>
        </p:txBody>
      </p:sp>
    </p:spTree>
    <p:extLst>
      <p:ext uri="{BB962C8B-B14F-4D97-AF65-F5344CB8AC3E}">
        <p14:creationId xmlns:p14="http://schemas.microsoft.com/office/powerpoint/2010/main" val="4088976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75" name="PlaceHolder 2"/>
          <p:cNvSpPr>
            <a:spLocks noGrp="1"/>
          </p:cNvSpPr>
          <p:nvPr>
            <p:ph type="body"/>
          </p:nvPr>
        </p:nvSpPr>
        <p:spPr>
          <a:xfrm>
            <a:off x="457200" y="1600200"/>
            <a:ext cx="8229240" cy="4525560"/>
          </a:xfrm>
          <a:prstGeom prst="rect">
            <a:avLst/>
          </a:prstGeom>
        </p:spPr>
        <p:txBody>
          <a:bodyPr lIns="0" tIns="0" rIns="0" bIns="0"/>
          <a:lstStyle/>
          <a:p>
            <a:endParaRPr/>
          </a:p>
        </p:txBody>
      </p:sp>
      <p:sp>
        <p:nvSpPr>
          <p:cNvPr id="76" name="PlaceHolder 3"/>
          <p:cNvSpPr>
            <a:spLocks noGrp="1"/>
          </p:cNvSpPr>
          <p:nvPr>
            <p:ph type="body"/>
          </p:nvPr>
        </p:nvSpPr>
        <p:spPr>
          <a:xfrm>
            <a:off x="457200" y="1600200"/>
            <a:ext cx="8229240" cy="4525560"/>
          </a:xfrm>
          <a:prstGeom prst="rect">
            <a:avLst/>
          </a:prstGeom>
        </p:spPr>
        <p:txBody>
          <a:bodyPr lIns="0" tIns="0" rIns="0" bIns="0"/>
          <a:lstStyle/>
          <a:p>
            <a:endParaRPr/>
          </a:p>
        </p:txBody>
      </p:sp>
    </p:spTree>
    <p:extLst>
      <p:ext uri="{BB962C8B-B14F-4D97-AF65-F5344CB8AC3E}">
        <p14:creationId xmlns:p14="http://schemas.microsoft.com/office/powerpoint/2010/main" val="794657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r>
              <a:rPr lang="ru-RU"/>
              <a:t>27 декабря, 2019</a:t>
            </a:r>
          </a:p>
        </p:txBody>
      </p:sp>
      <p:sp>
        <p:nvSpPr>
          <p:cNvPr id="5" name="Нижний колонтитул 4"/>
          <p:cNvSpPr>
            <a:spLocks noGrp="1"/>
          </p:cNvSpPr>
          <p:nvPr>
            <p:ph type="ftr" sz="quarter" idx="11"/>
          </p:nvPr>
        </p:nvSpPr>
        <p:spPr/>
        <p:txBody>
          <a:bodyPr/>
          <a:lstStyle/>
          <a:p>
            <a:r>
              <a:rPr lang="ru-RU"/>
              <a:t>В. Кекелидзе, ЛФВЭ: Итоги года </a:t>
            </a:r>
          </a:p>
        </p:txBody>
      </p:sp>
      <p:sp>
        <p:nvSpPr>
          <p:cNvPr id="6" name="Номер слайда 5"/>
          <p:cNvSpPr>
            <a:spLocks noGrp="1"/>
          </p:cNvSpPr>
          <p:nvPr>
            <p:ph type="sldNum" sz="quarter" idx="12"/>
          </p:nvPr>
        </p:nvSpPr>
        <p:spPr/>
        <p:txBody>
          <a:bodyPr/>
          <a:lstStyle/>
          <a:p>
            <a:fld id="{603E918C-E656-4CF3-9B76-771F1A7BF3AC}" type="slidenum">
              <a:rPr lang="ru-RU" smtClean="0"/>
              <a:t>‹#›</a:t>
            </a:fld>
            <a:endParaRPr lang="ru-RU"/>
          </a:p>
        </p:txBody>
      </p:sp>
    </p:spTree>
    <p:extLst>
      <p:ext uri="{BB962C8B-B14F-4D97-AF65-F5344CB8AC3E}">
        <p14:creationId xmlns:p14="http://schemas.microsoft.com/office/powerpoint/2010/main" val="41927546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6425" cy="1141413"/>
          </a:xfrm>
        </p:spPr>
        <p:txBody>
          <a:bodyPr/>
          <a:lstStyle/>
          <a:p>
            <a:r>
              <a:rPr lang="en-US"/>
              <a:t>Образец заголовка</a:t>
            </a:r>
            <a:endParaRPr lang="ru-RU"/>
          </a:p>
        </p:txBody>
      </p:sp>
      <p:sp>
        <p:nvSpPr>
          <p:cNvPr id="3" name="Дата 2"/>
          <p:cNvSpPr>
            <a:spLocks noGrp="1"/>
          </p:cNvSpPr>
          <p:nvPr>
            <p:ph type="dt" idx="10"/>
          </p:nvPr>
        </p:nvSpPr>
        <p:spPr>
          <a:xfrm>
            <a:off x="457200" y="6246813"/>
            <a:ext cx="2127250" cy="469900"/>
          </a:xfrm>
        </p:spPr>
        <p:txBody>
          <a:bodyPr/>
          <a:lstStyle>
            <a:lvl1pPr>
              <a:defRPr/>
            </a:lvl1pPr>
          </a:lstStyle>
          <a:p>
            <a:r>
              <a:rPr lang="ru-RU" altLang="ru-RU"/>
              <a:t>27 декабря, 2019</a:t>
            </a:r>
            <a:endParaRPr lang="en-US" altLang="ru-RU"/>
          </a:p>
        </p:txBody>
      </p:sp>
      <p:sp>
        <p:nvSpPr>
          <p:cNvPr id="4" name="Нижний колонтитул 3"/>
          <p:cNvSpPr>
            <a:spLocks noGrp="1"/>
          </p:cNvSpPr>
          <p:nvPr>
            <p:ph type="ftr" idx="11"/>
          </p:nvPr>
        </p:nvSpPr>
        <p:spPr>
          <a:xfrm>
            <a:off x="3127375" y="6246813"/>
            <a:ext cx="2895600" cy="469900"/>
          </a:xfrm>
        </p:spPr>
        <p:txBody>
          <a:bodyPr/>
          <a:lstStyle>
            <a:lvl1pPr>
              <a:defRPr/>
            </a:lvl1pPr>
          </a:lstStyle>
          <a:p>
            <a:r>
              <a:rPr lang="ru-RU" altLang="ru-RU"/>
              <a:t>В. Кекелидзе, ЛФВЭ: Итоги года </a:t>
            </a:r>
          </a:p>
        </p:txBody>
      </p:sp>
      <p:sp>
        <p:nvSpPr>
          <p:cNvPr id="5" name="Номер слайда 4"/>
          <p:cNvSpPr>
            <a:spLocks noGrp="1"/>
          </p:cNvSpPr>
          <p:nvPr>
            <p:ph type="sldNum" idx="12"/>
          </p:nvPr>
        </p:nvSpPr>
        <p:spPr>
          <a:xfrm>
            <a:off x="7920038" y="6535738"/>
            <a:ext cx="1193800" cy="301625"/>
          </a:xfrm>
        </p:spPr>
        <p:txBody>
          <a:bodyPr/>
          <a:lstStyle>
            <a:lvl1pPr>
              <a:defRPr/>
            </a:lvl1pPr>
          </a:lstStyle>
          <a:p>
            <a:fld id="{CE732FD3-C05D-0149-9F43-F70E6D65740B}" type="slidenum">
              <a:rPr lang="ru-RU" altLang="ru-RU"/>
              <a:pPr/>
              <a:t>‹#›</a:t>
            </a:fld>
            <a:endParaRPr lang="ru-RU" altLang="ru-RU"/>
          </a:p>
        </p:txBody>
      </p:sp>
    </p:spTree>
    <p:extLst>
      <p:ext uri="{BB962C8B-B14F-4D97-AF65-F5344CB8AC3E}">
        <p14:creationId xmlns:p14="http://schemas.microsoft.com/office/powerpoint/2010/main" val="2051799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ru-RU"/>
              <a:t>27 декабря, 2019</a:t>
            </a:r>
            <a:endParaRPr lang="en-US"/>
          </a:p>
        </p:txBody>
      </p:sp>
      <p:sp>
        <p:nvSpPr>
          <p:cNvPr id="5" name="Footer Placeholder 4"/>
          <p:cNvSpPr>
            <a:spLocks noGrp="1"/>
          </p:cNvSpPr>
          <p:nvPr>
            <p:ph type="ftr" sz="quarter" idx="11"/>
          </p:nvPr>
        </p:nvSpPr>
        <p:spPr/>
        <p:txBody>
          <a:bodyPr/>
          <a:lstStyle/>
          <a:p>
            <a:r>
              <a:rPr lang="ru-RU"/>
              <a:t>В. Кекелидзе, ЛФВЭ: Итоги года </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a:t>
            </a:fld>
            <a:endParaRPr lang="en-US"/>
          </a:p>
        </p:txBody>
      </p:sp>
    </p:spTree>
    <p:extLst>
      <p:ext uri="{BB962C8B-B14F-4D97-AF65-F5344CB8AC3E}">
        <p14:creationId xmlns:p14="http://schemas.microsoft.com/office/powerpoint/2010/main" val="1735757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9" name="PlaceHolder 2"/>
          <p:cNvSpPr>
            <a:spLocks noGrp="1"/>
          </p:cNvSpPr>
          <p:nvPr>
            <p:ph type="body"/>
          </p:nvPr>
        </p:nvSpPr>
        <p:spPr>
          <a:xfrm>
            <a:off x="457200" y="1600200"/>
            <a:ext cx="8229240" cy="4525560"/>
          </a:xfrm>
          <a:prstGeom prst="rect">
            <a:avLst/>
          </a:prstGeom>
        </p:spPr>
        <p:txBody>
          <a:bodyPr lIns="0" tIns="0" rIns="0" bIns="0"/>
          <a:lstStyle/>
          <a:p>
            <a:endParaRPr/>
          </a:p>
        </p:txBody>
      </p:sp>
    </p:spTree>
    <p:extLst>
      <p:ext uri="{BB962C8B-B14F-4D97-AF65-F5344CB8AC3E}">
        <p14:creationId xmlns:p14="http://schemas.microsoft.com/office/powerpoint/2010/main" val="3596911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11"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12" name="PlaceHolder 3"/>
          <p:cNvSpPr>
            <a:spLocks noGrp="1"/>
          </p:cNvSpPr>
          <p:nvPr>
            <p:ph type="body"/>
          </p:nvPr>
        </p:nvSpPr>
        <p:spPr>
          <a:xfrm>
            <a:off x="4674240" y="1600200"/>
            <a:ext cx="4015800" cy="4525560"/>
          </a:xfrm>
          <a:prstGeom prst="rect">
            <a:avLst/>
          </a:prstGeom>
        </p:spPr>
        <p:txBody>
          <a:bodyPr lIns="0" tIns="0" rIns="0" bIns="0"/>
          <a:lstStyle/>
          <a:p>
            <a:endParaRPr/>
          </a:p>
        </p:txBody>
      </p:sp>
    </p:spTree>
    <p:extLst>
      <p:ext uri="{BB962C8B-B14F-4D97-AF65-F5344CB8AC3E}">
        <p14:creationId xmlns:p14="http://schemas.microsoft.com/office/powerpoint/2010/main" val="2406312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4680"/>
            <a:ext cx="8229240" cy="1142640"/>
          </a:xfrm>
          <a:prstGeom prst="rect">
            <a:avLst/>
          </a:prstGeom>
        </p:spPr>
        <p:txBody>
          <a:bodyPr lIns="0" tIns="0" rIns="0" bIns="0"/>
          <a:lstStyle/>
          <a:p>
            <a:endParaRPr/>
          </a:p>
        </p:txBody>
      </p:sp>
    </p:spTree>
    <p:extLst>
      <p:ext uri="{BB962C8B-B14F-4D97-AF65-F5344CB8AC3E}">
        <p14:creationId xmlns:p14="http://schemas.microsoft.com/office/powerpoint/2010/main" val="2505767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4680"/>
            <a:ext cx="8229240" cy="5297760"/>
          </a:xfrm>
          <a:prstGeom prst="rect">
            <a:avLst/>
          </a:prstGeom>
        </p:spPr>
        <p:txBody>
          <a:bodyPr lIns="0" tIns="0" rIns="0" bIns="0" anchor="ctr"/>
          <a:lstStyle/>
          <a:p>
            <a:endParaRPr/>
          </a:p>
        </p:txBody>
      </p:sp>
    </p:spTree>
    <p:extLst>
      <p:ext uri="{BB962C8B-B14F-4D97-AF65-F5344CB8AC3E}">
        <p14:creationId xmlns:p14="http://schemas.microsoft.com/office/powerpoint/2010/main" val="3298706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16"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17" name="PlaceHolder 3"/>
          <p:cNvSpPr>
            <a:spLocks noGrp="1"/>
          </p:cNvSpPr>
          <p:nvPr>
            <p:ph type="body"/>
          </p:nvPr>
        </p:nvSpPr>
        <p:spPr>
          <a:xfrm>
            <a:off x="457200" y="3964320"/>
            <a:ext cx="4015800" cy="2158560"/>
          </a:xfrm>
          <a:prstGeom prst="rect">
            <a:avLst/>
          </a:prstGeom>
        </p:spPr>
        <p:txBody>
          <a:bodyPr lIns="0" tIns="0" rIns="0" bIns="0"/>
          <a:lstStyle/>
          <a:p>
            <a:endParaRPr/>
          </a:p>
        </p:txBody>
      </p:sp>
      <p:sp>
        <p:nvSpPr>
          <p:cNvPr id="18" name="PlaceHolder 4"/>
          <p:cNvSpPr>
            <a:spLocks noGrp="1"/>
          </p:cNvSpPr>
          <p:nvPr>
            <p:ph type="body"/>
          </p:nvPr>
        </p:nvSpPr>
        <p:spPr>
          <a:xfrm>
            <a:off x="4674240" y="1600200"/>
            <a:ext cx="4015800" cy="4525560"/>
          </a:xfrm>
          <a:prstGeom prst="rect">
            <a:avLst/>
          </a:prstGeom>
        </p:spPr>
        <p:txBody>
          <a:bodyPr lIns="0" tIns="0" rIns="0" bIns="0"/>
          <a:lstStyle/>
          <a:p>
            <a:endParaRPr/>
          </a:p>
        </p:txBody>
      </p:sp>
    </p:spTree>
    <p:extLst>
      <p:ext uri="{BB962C8B-B14F-4D97-AF65-F5344CB8AC3E}">
        <p14:creationId xmlns:p14="http://schemas.microsoft.com/office/powerpoint/2010/main" val="2844440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20"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21"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22" name="PlaceHolder 4"/>
          <p:cNvSpPr>
            <a:spLocks noGrp="1"/>
          </p:cNvSpPr>
          <p:nvPr>
            <p:ph type="body"/>
          </p:nvPr>
        </p:nvSpPr>
        <p:spPr>
          <a:xfrm>
            <a:off x="4674240" y="3964320"/>
            <a:ext cx="4015800" cy="2158560"/>
          </a:xfrm>
          <a:prstGeom prst="rect">
            <a:avLst/>
          </a:prstGeom>
        </p:spPr>
        <p:txBody>
          <a:bodyPr lIns="0" tIns="0" rIns="0" bIns="0"/>
          <a:lstStyle/>
          <a:p>
            <a:endParaRPr/>
          </a:p>
        </p:txBody>
      </p:sp>
    </p:spTree>
    <p:extLst>
      <p:ext uri="{BB962C8B-B14F-4D97-AF65-F5344CB8AC3E}">
        <p14:creationId xmlns:p14="http://schemas.microsoft.com/office/powerpoint/2010/main" val="2987480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24"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25"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26" name="PlaceHolder 4"/>
          <p:cNvSpPr>
            <a:spLocks noGrp="1"/>
          </p:cNvSpPr>
          <p:nvPr>
            <p:ph type="body"/>
          </p:nvPr>
        </p:nvSpPr>
        <p:spPr>
          <a:xfrm>
            <a:off x="457200" y="3964320"/>
            <a:ext cx="8229240" cy="2158560"/>
          </a:xfrm>
          <a:prstGeom prst="rect">
            <a:avLst/>
          </a:prstGeom>
        </p:spPr>
        <p:txBody>
          <a:bodyPr lIns="0" tIns="0" rIns="0" bIns="0"/>
          <a:lstStyle/>
          <a:p>
            <a:endParaRPr/>
          </a:p>
        </p:txBody>
      </p:sp>
    </p:spTree>
    <p:extLst>
      <p:ext uri="{BB962C8B-B14F-4D97-AF65-F5344CB8AC3E}">
        <p14:creationId xmlns:p14="http://schemas.microsoft.com/office/powerpoint/2010/main" val="477937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cs typeface="+mn-cs"/>
              </a:defRPr>
            </a:lvl1pPr>
          </a:lstStyle>
          <a:p>
            <a:pPr>
              <a:defRPr/>
            </a:pPr>
            <a:r>
              <a:rPr lang="ru-RU"/>
              <a:t>27 декабря, 2019</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ru-RU"/>
              <a:t>В. Кекелидзе, ЛФВЭ: Итоги года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cs typeface="+mn-cs"/>
              </a:defRPr>
            </a:lvl1pPr>
          </a:lstStyle>
          <a:p>
            <a:pPr>
              <a:defRPr/>
            </a:pPr>
            <a:fld id="{84B8E872-D97E-ED4F-A0DE-68A85FBF171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 id="2147484529" r:id="rId12"/>
    <p:sldLayoutId id="2147484591" r:id="rId13"/>
    <p:sldLayoutId id="2147484593" r:id="rId14"/>
  </p:sldLayoutIdLst>
  <p:hf hdr="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41" name="PlaceHolder 2"/>
          <p:cNvSpPr>
            <a:spLocks noGrp="1"/>
          </p:cNvSpPr>
          <p:nvPr>
            <p:ph type="body"/>
          </p:nvPr>
        </p:nvSpPr>
        <p:spPr>
          <a:xfrm>
            <a:off x="457200" y="1600200"/>
            <a:ext cx="8229600" cy="4525963"/>
          </a:xfrm>
          <a:prstGeom prst="rect">
            <a:avLst/>
          </a:prstGeom>
        </p:spPr>
        <p:txBody>
          <a:bodyPr/>
          <a:lstStyle/>
          <a:p>
            <a:r>
              <a:rPr lang="en-US"/>
              <a:t>Click to edit the outline text format</a:t>
            </a:r>
            <a:endParaRPr/>
          </a:p>
          <a:p>
            <a:pPr lvl="1"/>
            <a:r>
              <a:rPr lang="en-US"/>
              <a:t>Second Outline Level</a:t>
            </a:r>
            <a:endParaRPr/>
          </a:p>
          <a:p>
            <a:pPr lvl="2"/>
            <a:r>
              <a:rPr lang="en-US"/>
              <a:t>Third Outline Level</a:t>
            </a:r>
            <a:endParaRPr/>
          </a:p>
          <a:p>
            <a:pPr lvl="3"/>
            <a:r>
              <a:rPr lang="en-US"/>
              <a:t>Fourth Outline Level</a:t>
            </a:r>
            <a:endParaRPr/>
          </a:p>
          <a:p>
            <a:pPr lvl="4"/>
            <a:r>
              <a:rPr lang="en-US"/>
              <a:t>Fifth Outline Level</a:t>
            </a:r>
            <a:endParaRPr/>
          </a:p>
          <a:p>
            <a:pPr lvl="5"/>
            <a:r>
              <a:rPr lang="en-US"/>
              <a:t>Sixth Outline Level</a:t>
            </a:r>
            <a:endParaRPr/>
          </a:p>
          <a:p>
            <a:r>
              <a:rPr lang="en-US"/>
              <a:t>Seventh Outline LevelClick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endParaRPr/>
          </a:p>
        </p:txBody>
      </p:sp>
      <p:sp>
        <p:nvSpPr>
          <p:cNvPr id="42" name="PlaceHolder 3"/>
          <p:cNvSpPr>
            <a:spLocks noGrp="1"/>
          </p:cNvSpPr>
          <p:nvPr>
            <p:ph type="dt"/>
          </p:nvPr>
        </p:nvSpPr>
        <p:spPr>
          <a:xfrm>
            <a:off x="457200" y="6356350"/>
            <a:ext cx="2133600" cy="365125"/>
          </a:xfrm>
          <a:prstGeom prst="rect">
            <a:avLst/>
          </a:prstGeom>
        </p:spPr>
        <p:txBody>
          <a:bodyPr anchor="ctr"/>
          <a:lstStyle>
            <a:lvl1pPr fontAlgn="auto">
              <a:spcBef>
                <a:spcPts val="0"/>
              </a:spcBef>
              <a:spcAft>
                <a:spcPts val="0"/>
              </a:spcAft>
              <a:defRPr sz="1200">
                <a:solidFill>
                  <a:srgbClr val="8B8B8B"/>
                </a:solidFill>
                <a:latin typeface="Calibri"/>
                <a:ea typeface="+mn-ea"/>
                <a:cs typeface="+mn-cs"/>
              </a:defRPr>
            </a:lvl1pPr>
          </a:lstStyle>
          <a:p>
            <a:pPr>
              <a:defRPr/>
            </a:pPr>
            <a:r>
              <a:rPr lang="ru-RU"/>
              <a:t>27 декабря, 2019</a:t>
            </a:r>
            <a:endParaRPr sz="1800">
              <a:solidFill>
                <a:schemeClr val="tx1"/>
              </a:solidFill>
              <a:latin typeface="+mn-lt"/>
            </a:endParaRPr>
          </a:p>
        </p:txBody>
      </p:sp>
      <p:sp>
        <p:nvSpPr>
          <p:cNvPr id="43" name="PlaceHolder 4"/>
          <p:cNvSpPr>
            <a:spLocks noGrp="1"/>
          </p:cNvSpPr>
          <p:nvPr>
            <p:ph type="ftr"/>
          </p:nvPr>
        </p:nvSpPr>
        <p:spPr>
          <a:xfrm>
            <a:off x="3124200" y="6356350"/>
            <a:ext cx="2895600" cy="365125"/>
          </a:xfrm>
          <a:prstGeom prst="rect">
            <a:avLst/>
          </a:prstGeom>
        </p:spPr>
        <p:txBody>
          <a:bodyPr anchor="ctr"/>
          <a:lstStyle>
            <a:lvl1pPr fontAlgn="auto">
              <a:spcBef>
                <a:spcPts val="0"/>
              </a:spcBef>
              <a:spcAft>
                <a:spcPts val="0"/>
              </a:spcAft>
              <a:defRPr>
                <a:latin typeface="+mn-lt"/>
                <a:ea typeface="+mn-ea"/>
                <a:cs typeface="+mn-cs"/>
              </a:defRPr>
            </a:lvl1pPr>
          </a:lstStyle>
          <a:p>
            <a:pPr>
              <a:defRPr/>
            </a:pPr>
            <a:r>
              <a:rPr lang="ru-RU"/>
              <a:t>В. Кекелидзе, ЛФВЭ: Итоги года </a:t>
            </a:r>
            <a:endParaRPr/>
          </a:p>
        </p:txBody>
      </p:sp>
      <p:sp>
        <p:nvSpPr>
          <p:cNvPr id="44" name="PlaceHolder 5"/>
          <p:cNvSpPr>
            <a:spLocks noGrp="1"/>
          </p:cNvSpPr>
          <p:nvPr>
            <p:ph type="sldNum"/>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B8B8B"/>
                </a:solidFill>
                <a:latin typeface="Calibri" charset="0"/>
                <a:cs typeface="DejaVu Sans" charset="0"/>
              </a:defRPr>
            </a:lvl1pPr>
          </a:lstStyle>
          <a:p>
            <a:pPr>
              <a:defRPr/>
            </a:pPr>
            <a:fld id="{435C1917-1AAE-8147-9EBC-0482141E56CB}" type="slidenum">
              <a:rPr lang="en-US"/>
              <a:pPr>
                <a:defRPr/>
              </a:pPr>
              <a:t>‹#›</a:t>
            </a:fld>
            <a:endParaRPr lang="en-US" sz="1800">
              <a:solidFill>
                <a:schemeClr val="tx1"/>
              </a:solidFill>
              <a:latin typeface="Arial" charset="0"/>
            </a:endParaRPr>
          </a:p>
        </p:txBody>
      </p:sp>
    </p:spTree>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 id="2147484590" r:id="rId13"/>
    <p:sldLayoutId id="2147484592" r:id="rId14"/>
    <p:sldLayoutId id="2147484594" r:id="rId15"/>
  </p:sldLayoutIdLst>
  <p:hf hdr="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em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2.jpeg"/><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 Id="rId5" Type="http://schemas.openxmlformats.org/officeDocument/2006/relationships/image" Target="../media/image77.jpeg"/><Relationship Id="rId4" Type="http://schemas.openxmlformats.org/officeDocument/2006/relationships/image" Target="../media/image76.jpeg"/></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2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3.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89.jpeg"/><Relationship Id="rId4" Type="http://schemas.openxmlformats.org/officeDocument/2006/relationships/image" Target="../media/image84.png"/><Relationship Id="rId9" Type="http://schemas.openxmlformats.org/officeDocument/2006/relationships/image" Target="../media/image88.jpeg"/></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4.png"/><Relationship Id="rId2" Type="http://schemas.openxmlformats.org/officeDocument/2006/relationships/image" Target="../media/image90.pn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93.png"/><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slideLayout" Target="../slideLayouts/slideLayout29.xml"/><Relationship Id="rId1" Type="http://schemas.openxmlformats.org/officeDocument/2006/relationships/vmlDrawing" Target="../drawings/vmlDrawing1.vml"/><Relationship Id="rId5" Type="http://schemas.openxmlformats.org/officeDocument/2006/relationships/image" Target="../media/image96.png"/><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image" Target="../media/image103.jpeg"/><Relationship Id="rId1" Type="http://schemas.openxmlformats.org/officeDocument/2006/relationships/slideLayout" Target="../slideLayouts/slideLayout13.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3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9.jpe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14.xml"/><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link.springer.com/article/10.1007/JHEP05(2019)141" TargetMode="External"/><Relationship Id="rId1" Type="http://schemas.openxmlformats.org/officeDocument/2006/relationships/slideLayout" Target="../slideLayouts/slideLayout15.xml"/><Relationship Id="rId4" Type="http://schemas.openxmlformats.org/officeDocument/2006/relationships/image" Target="../media/image121.png"/></Relationships>
</file>

<file path=ppt/slides/_rels/slide3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2.png"/><Relationship Id="rId7" Type="http://schemas.openxmlformats.org/officeDocument/2006/relationships/image" Target="../media/image124.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https://cms-results.web.cern.ch/cms-results/public-results/publications/SMP-17-001/CMS-SMP-17-001_Figure_006.png" TargetMode="External"/><Relationship Id="rId5" Type="http://schemas.openxmlformats.org/officeDocument/2006/relationships/image" Target="../media/image123.png"/><Relationship Id="rId4" Type="http://schemas.openxmlformats.org/officeDocument/2006/relationships/image" Target="https://cms-results.web.cern.ch/cms-results/public-results/preliminary-results/EXO-19-019/CMS-PAS-EXO-19-019_Figure_002-b.png" TargetMode="External"/><Relationship Id="rId9" Type="http://schemas.openxmlformats.org/officeDocument/2006/relationships/image" Target="../media/image126.png"/></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33.png"/><Relationship Id="rId4" Type="http://schemas.openxmlformats.org/officeDocument/2006/relationships/image" Target="../media/image132.png"/></Relationships>
</file>

<file path=ppt/slides/_rels/slide4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7.xml"/><Relationship Id="rId1" Type="http://schemas.openxmlformats.org/officeDocument/2006/relationships/vmlDrawing" Target="../drawings/vmlDrawing2.v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png"/></Relationships>
</file>

<file path=ppt/slides/_rels/slide43.xml.rels><?xml version="1.0" encoding="UTF-8" standalone="yes"?>
<Relationships xmlns="http://schemas.openxmlformats.org/package/2006/relationships"><Relationship Id="rId3" Type="http://schemas.openxmlformats.org/officeDocument/2006/relationships/image" Target="../media/image141.emf"/><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143.jpeg"/><Relationship Id="rId4" Type="http://schemas.openxmlformats.org/officeDocument/2006/relationships/image" Target="../media/image142.png"/></Relationships>
</file>

<file path=ppt/slides/_rels/slide44.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4.png"/><Relationship Id="rId7" Type="http://schemas.openxmlformats.org/officeDocument/2006/relationships/image" Target="../media/image147.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146.emf"/><Relationship Id="rId5" Type="http://schemas.openxmlformats.org/officeDocument/2006/relationships/image" Target="../media/image141.emf"/><Relationship Id="rId4" Type="http://schemas.openxmlformats.org/officeDocument/2006/relationships/image" Target="../media/image145.png"/></Relationships>
</file>

<file path=ppt/slides/_rels/slide4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hyperlink" Target="https://ep-news.web.cern.ch/sites/ep-news.web.cern.ch/files/NA61-a.JPG" TargetMode="Externa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9.png"/><Relationship Id="rId2" Type="http://schemas.openxmlformats.org/officeDocument/2006/relationships/image" Target="../media/image150.png"/><Relationship Id="rId1" Type="http://schemas.openxmlformats.org/officeDocument/2006/relationships/slideLayout" Target="../slideLayouts/slideLayout17.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wmf"/><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chart" Target="../charts/chart1.xml"/><Relationship Id="rId1" Type="http://schemas.openxmlformats.org/officeDocument/2006/relationships/slideLayout" Target="../slideLayouts/slideLayout29.xml"/><Relationship Id="rId6" Type="http://schemas.openxmlformats.org/officeDocument/2006/relationships/image" Target="../media/image168.png"/><Relationship Id="rId5" Type="http://schemas.openxmlformats.org/officeDocument/2006/relationships/customXml" Target="../ink/ink2.xml"/><Relationship Id="rId4" Type="http://schemas.openxmlformats.org/officeDocument/2006/relationships/image" Target="../media/image16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4.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emf"/><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8"/>
          <p:cNvSpPr txBox="1">
            <a:spLocks noChangeArrowheads="1"/>
          </p:cNvSpPr>
          <p:nvPr/>
        </p:nvSpPr>
        <p:spPr bwMode="auto">
          <a:xfrm>
            <a:off x="3429000" y="6215063"/>
            <a:ext cx="2228850" cy="400050"/>
          </a:xfrm>
          <a:prstGeom prst="rect">
            <a:avLst/>
          </a:prstGeom>
          <a:solidFill>
            <a:srgbClr val="0033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ru-RU" sz="2000" b="1">
                <a:solidFill>
                  <a:schemeClr val="bg1"/>
                </a:solidFill>
                <a:latin typeface="Arial" charset="0"/>
                <a:cs typeface="Arial" charset="0"/>
              </a:rPr>
              <a:t>28</a:t>
            </a:r>
            <a:r>
              <a:rPr lang="en-US" sz="2000" b="1">
                <a:solidFill>
                  <a:schemeClr val="bg1"/>
                </a:solidFill>
                <a:latin typeface="Arial" charset="0"/>
                <a:cs typeface="Arial" charset="0"/>
              </a:rPr>
              <a:t> </a:t>
            </a:r>
            <a:r>
              <a:rPr lang="ru-RU" sz="2000" b="1">
                <a:solidFill>
                  <a:schemeClr val="bg1"/>
                </a:solidFill>
                <a:latin typeface="Arial" charset="0"/>
                <a:cs typeface="Arial" charset="0"/>
              </a:rPr>
              <a:t>Декабря</a:t>
            </a:r>
            <a:r>
              <a:rPr lang="en-US" sz="2000" b="1">
                <a:solidFill>
                  <a:schemeClr val="bg1"/>
                </a:solidFill>
                <a:latin typeface="Arial" charset="0"/>
                <a:cs typeface="Arial" charset="0"/>
              </a:rPr>
              <a:t> 2011</a:t>
            </a:r>
            <a:endParaRPr lang="ru-RU" sz="2000">
              <a:solidFill>
                <a:schemeClr val="bg1"/>
              </a:solidFill>
              <a:latin typeface="Arial" charset="0"/>
              <a:cs typeface="Arial" charset="0"/>
            </a:endParaRPr>
          </a:p>
        </p:txBody>
      </p:sp>
      <p:pic>
        <p:nvPicPr>
          <p:cNvPr id="3075" name="Picture 6" descr="_MG_0835_2a_pri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68413"/>
            <a:ext cx="9144000" cy="558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26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AutoShape 2"/>
          <p:cNvSpPr>
            <a:spLocks noGrp="1" noChangeAspect="1" noChangeArrowheads="1"/>
          </p:cNvSpPr>
          <p:nvPr>
            <p:ph type="ctrTitle"/>
          </p:nvPr>
        </p:nvSpPr>
        <p:spPr>
          <a:xfrm>
            <a:off x="899592" y="1196752"/>
            <a:ext cx="7272808" cy="1440160"/>
          </a:xfrm>
        </p:spPr>
        <p:txBody>
          <a:bodyPr>
            <a:normAutofit fontScale="90000"/>
          </a:bodyPr>
          <a:lstStyle/>
          <a:p>
            <a:pPr eaLnBrk="1" hangingPunct="1"/>
            <a:r>
              <a:rPr lang="ru-RU" sz="3600" b="1" dirty="0">
                <a:solidFill>
                  <a:srgbClr val="000090"/>
                </a:solidFill>
                <a:effectLst>
                  <a:outerShdw blurRad="38100" dist="38100" dir="2700000" algn="tl">
                    <a:srgbClr val="FFFFFF"/>
                  </a:outerShdw>
                </a:effectLst>
                <a:latin typeface="Calibri" charset="0"/>
              </a:rPr>
              <a:t>Лаборатория физики высоких энергий</a:t>
            </a:r>
            <a:br>
              <a:rPr lang="ru-RU" sz="3600" b="1" dirty="0">
                <a:solidFill>
                  <a:srgbClr val="000090"/>
                </a:solidFill>
                <a:effectLst>
                  <a:outerShdw blurRad="38100" dist="38100" dir="2700000" algn="tl">
                    <a:srgbClr val="FFFFFF"/>
                  </a:outerShdw>
                </a:effectLst>
                <a:latin typeface="Calibri" charset="0"/>
              </a:rPr>
            </a:br>
            <a:r>
              <a:rPr lang="ru-RU" sz="3600" b="1" dirty="0">
                <a:solidFill>
                  <a:srgbClr val="000090"/>
                </a:solidFill>
                <a:effectLst>
                  <a:outerShdw blurRad="38100" dist="38100" dir="2700000" algn="tl">
                    <a:srgbClr val="FFFFFF"/>
                  </a:outerShdw>
                </a:effectLst>
                <a:latin typeface="Calibri" charset="0"/>
              </a:rPr>
              <a:t>им. В.И. Векслера и А.М. </a:t>
            </a:r>
            <a:r>
              <a:rPr lang="ru-RU" sz="3600" b="1" dirty="0" err="1">
                <a:solidFill>
                  <a:srgbClr val="000090"/>
                </a:solidFill>
                <a:effectLst>
                  <a:outerShdw blurRad="38100" dist="38100" dir="2700000" algn="tl">
                    <a:srgbClr val="FFFFFF"/>
                  </a:outerShdw>
                </a:effectLst>
                <a:latin typeface="Calibri" charset="0"/>
              </a:rPr>
              <a:t>Балдина</a:t>
            </a:r>
            <a:br>
              <a:rPr lang="ru-RU" sz="3600" b="1" dirty="0">
                <a:solidFill>
                  <a:srgbClr val="000090"/>
                </a:solidFill>
                <a:effectLst>
                  <a:outerShdw blurRad="38100" dist="38100" dir="2700000" algn="tl">
                    <a:srgbClr val="FFFFFF"/>
                  </a:outerShdw>
                </a:effectLst>
                <a:latin typeface="Calibri" charset="0"/>
              </a:rPr>
            </a:br>
            <a:r>
              <a:rPr lang="ru-RU" sz="3600" b="1" dirty="0">
                <a:solidFill>
                  <a:srgbClr val="000090"/>
                </a:solidFill>
                <a:effectLst>
                  <a:outerShdw blurRad="38100" dist="38100" dir="2700000" algn="tl">
                    <a:srgbClr val="FFFFFF"/>
                  </a:outerShdw>
                </a:effectLst>
                <a:latin typeface="Calibri" charset="0"/>
              </a:rPr>
              <a:t>Итоги 201</a:t>
            </a:r>
            <a:r>
              <a:rPr lang="en-US" sz="3600" b="1" dirty="0">
                <a:solidFill>
                  <a:srgbClr val="000090"/>
                </a:solidFill>
                <a:effectLst>
                  <a:outerShdw blurRad="38100" dist="38100" dir="2700000" algn="tl">
                    <a:srgbClr val="FFFFFF"/>
                  </a:outerShdw>
                </a:effectLst>
                <a:latin typeface="Calibri" charset="0"/>
              </a:rPr>
              <a:t>9</a:t>
            </a:r>
            <a:r>
              <a:rPr lang="ru-RU" sz="3600" b="1" dirty="0">
                <a:solidFill>
                  <a:srgbClr val="000090"/>
                </a:solidFill>
                <a:effectLst>
                  <a:outerShdw blurRad="38100" dist="38100" dir="2700000" algn="tl">
                    <a:srgbClr val="FFFFFF"/>
                  </a:outerShdw>
                </a:effectLst>
                <a:latin typeface="Calibri" charset="0"/>
              </a:rPr>
              <a:t> года</a:t>
            </a:r>
            <a:endParaRPr lang="en-US" sz="3600" b="1" i="1" dirty="0">
              <a:solidFill>
                <a:srgbClr val="000090"/>
              </a:solidFill>
              <a:latin typeface="Calibri" charset="0"/>
            </a:endParaRPr>
          </a:p>
        </p:txBody>
      </p:sp>
      <p:sp>
        <p:nvSpPr>
          <p:cNvPr id="3078" name="AutoShape 11"/>
          <p:cNvSpPr>
            <a:spLocks noChangeAspect="1" noChangeArrowheads="1"/>
          </p:cNvSpPr>
          <p:nvPr/>
        </p:nvSpPr>
        <p:spPr bwMode="auto">
          <a:xfrm>
            <a:off x="6902896" y="2780928"/>
            <a:ext cx="2133600" cy="457200"/>
          </a:xfrm>
          <a:prstGeom prst="rect">
            <a:avLst/>
          </a:prstGeom>
          <a:noFill/>
          <a:ln w="9525">
            <a:noFill/>
            <a:miter lim="800000"/>
            <a:headEnd/>
            <a:tailEnd/>
          </a:ln>
        </p:spPr>
        <p:txBody>
          <a:bodyPr anchor="ctr"/>
          <a:lstStyle/>
          <a:p>
            <a:pPr algn="ctr"/>
            <a:r>
              <a:rPr lang="ru-RU" sz="2000" i="1" dirty="0">
                <a:solidFill>
                  <a:srgbClr val="0E1480"/>
                </a:solidFill>
                <a:latin typeface="Arial"/>
                <a:cs typeface="Arial"/>
              </a:rPr>
              <a:t>В.Д.</a:t>
            </a:r>
            <a:r>
              <a:rPr lang="en-US" sz="2000" i="1" dirty="0">
                <a:solidFill>
                  <a:srgbClr val="0E1480"/>
                </a:solidFill>
                <a:latin typeface="Arial"/>
                <a:cs typeface="Arial"/>
              </a:rPr>
              <a:t> </a:t>
            </a:r>
            <a:r>
              <a:rPr lang="ru-RU" sz="2000" i="1" dirty="0" err="1">
                <a:solidFill>
                  <a:srgbClr val="0E1480"/>
                </a:solidFill>
                <a:latin typeface="Arial"/>
                <a:cs typeface="Arial"/>
              </a:rPr>
              <a:t>Кекелидзе</a:t>
            </a:r>
            <a:endParaRPr lang="en-US" sz="2000" i="1" dirty="0">
              <a:solidFill>
                <a:srgbClr val="0E1480"/>
              </a:solidFill>
              <a:latin typeface="Arial"/>
              <a:cs typeface="Arial"/>
            </a:endParaRPr>
          </a:p>
        </p:txBody>
      </p:sp>
      <p:pic>
        <p:nvPicPr>
          <p:cNvPr id="3079" name="Рисунок 21" descr="lhep-emblem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763713" cy="104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ru-RU"/>
              <a:t>27 декабря, 2019</a:t>
            </a:r>
            <a:endParaRPr lang="ru-RU" dirty="0"/>
          </a:p>
        </p:txBody>
      </p:sp>
      <p:sp>
        <p:nvSpPr>
          <p:cNvPr id="3" name="Footer Placeholder 2"/>
          <p:cNvSpPr>
            <a:spLocks noGrp="1"/>
          </p:cNvSpPr>
          <p:nvPr>
            <p:ph type="ftr" sz="quarter" idx="11"/>
          </p:nvPr>
        </p:nvSpPr>
        <p:spPr/>
        <p:txBody>
          <a:bodyPr/>
          <a:lstStyle/>
          <a:p>
            <a:r>
              <a:rPr lang="ru-RU"/>
              <a:t>В. Кекелидзе, ЛФВЭ: Итоги года </a:t>
            </a:r>
          </a:p>
        </p:txBody>
      </p:sp>
      <p:sp>
        <p:nvSpPr>
          <p:cNvPr id="4" name="Slide Number Placeholder 3"/>
          <p:cNvSpPr>
            <a:spLocks noGrp="1"/>
          </p:cNvSpPr>
          <p:nvPr>
            <p:ph type="sldNum" sz="quarter" idx="12"/>
          </p:nvPr>
        </p:nvSpPr>
        <p:spPr/>
        <p:txBody>
          <a:bodyPr/>
          <a:lstStyle/>
          <a:p>
            <a:fld id="{432D6898-0A46-4AB4-8E0F-EC70D0D57769}" type="slidenum">
              <a:rPr lang="ru-RU" smtClean="0"/>
              <a:pPr/>
              <a:t>1</a:t>
            </a:fld>
            <a:endParaRPr lang="ru-RU"/>
          </a:p>
        </p:txBody>
      </p:sp>
    </p:spTree>
    <p:extLst>
      <p:ext uri="{BB962C8B-B14F-4D97-AF65-F5344CB8AC3E}">
        <p14:creationId xmlns:p14="http://schemas.microsoft.com/office/powerpoint/2010/main" val="3850262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D:\Photos\Work\Проекты\NICA\Booster\Cостояние\20190329, Серочкина\IMG_2807.JPG">
            <a:extLst>
              <a:ext uri="{FF2B5EF4-FFF2-40B4-BE49-F238E27FC236}">
                <a16:creationId xmlns:a16="http://schemas.microsoft.com/office/drawing/2014/main" id="{C16642C5-E891-6D42-94C9-3B09261E6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802165"/>
            <a:ext cx="84931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Номер слайда 3">
            <a:extLst>
              <a:ext uri="{FF2B5EF4-FFF2-40B4-BE49-F238E27FC236}">
                <a16:creationId xmlns:a16="http://schemas.microsoft.com/office/drawing/2014/main" id="{70B2404B-B68E-7148-8638-61718DFA9734}"/>
              </a:ext>
            </a:extLst>
          </p:cNvPr>
          <p:cNvSpPr txBox="1">
            <a:spLocks/>
          </p:cNvSpPr>
          <p:nvPr/>
        </p:nvSpPr>
        <p:spPr bwMode="auto">
          <a:xfrm>
            <a:off x="701040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AFCF214A-FA2D-AC4A-9BC6-B160F252928B}" type="slidenum">
              <a:rPr lang="ru-RU" altLang="ru-RU" sz="1200">
                <a:solidFill>
                  <a:srgbClr val="898989"/>
                </a:solidFill>
              </a:rPr>
              <a:pPr algn="r" eaLnBrk="1" hangingPunct="1">
                <a:spcBef>
                  <a:spcPct val="0"/>
                </a:spcBef>
                <a:buFontTx/>
                <a:buNone/>
              </a:pPr>
              <a:t>10</a:t>
            </a:fld>
            <a:endParaRPr lang="ru-RU" altLang="ru-RU" sz="1200">
              <a:solidFill>
                <a:srgbClr val="898989"/>
              </a:solidFill>
            </a:endParaRPr>
          </a:p>
        </p:txBody>
      </p:sp>
      <p:pic>
        <p:nvPicPr>
          <p:cNvPr id="17" name="Picture 2" descr="C:\Users\Artem\Desktop\2019-06-06_07\Presentation\Galimov\Data\Photos\IMG_20190517_091636.jpg">
            <a:extLst>
              <a:ext uri="{FF2B5EF4-FFF2-40B4-BE49-F238E27FC236}">
                <a16:creationId xmlns:a16="http://schemas.microsoft.com/office/drawing/2014/main" id="{1142F3E7-BB9C-9F4D-B9F3-91F95F3993D9}"/>
              </a:ext>
            </a:extLst>
          </p:cNvPr>
          <p:cNvPicPr>
            <a:picLocks noChangeAspect="1" noChangeArrowheads="1"/>
          </p:cNvPicPr>
          <p:nvPr/>
        </p:nvPicPr>
        <p:blipFill>
          <a:blip r:embed="rId4"/>
          <a:srcRect/>
          <a:stretch>
            <a:fillRect/>
          </a:stretch>
        </p:blipFill>
        <p:spPr bwMode="auto">
          <a:xfrm>
            <a:off x="47625" y="4451350"/>
            <a:ext cx="2749550" cy="1920875"/>
          </a:xfrm>
          <a:prstGeom prst="rect">
            <a:avLst/>
          </a:prstGeom>
          <a:ln>
            <a:solidFill>
              <a:schemeClr val="bg1"/>
            </a:solidFill>
          </a:ln>
          <a:effectLst>
            <a:outerShdw blurRad="292100" dist="139700" dir="2700000" sx="99000" sy="99000" algn="tl" rotWithShape="0">
              <a:srgbClr val="333333"/>
            </a:outerShdw>
          </a:effectLst>
        </p:spPr>
      </p:pic>
      <p:pic>
        <p:nvPicPr>
          <p:cNvPr id="18" name="Picture 2" descr="D:\Photos\Разобрать\2019\0521\DSC05291.JPG">
            <a:extLst>
              <a:ext uri="{FF2B5EF4-FFF2-40B4-BE49-F238E27FC236}">
                <a16:creationId xmlns:a16="http://schemas.microsoft.com/office/drawing/2014/main" id="{3242064F-B283-9D40-84E2-E140E4C94907}"/>
              </a:ext>
            </a:extLst>
          </p:cNvPr>
          <p:cNvPicPr>
            <a:picLocks noChangeAspect="1" noChangeArrowheads="1"/>
          </p:cNvPicPr>
          <p:nvPr/>
        </p:nvPicPr>
        <p:blipFill rotWithShape="1">
          <a:blip r:embed="rId5"/>
          <a:srcRect/>
          <a:stretch/>
        </p:blipFill>
        <p:spPr bwMode="auto">
          <a:xfrm>
            <a:off x="6035675" y="4630737"/>
            <a:ext cx="2706688" cy="1658938"/>
          </a:xfrm>
          <a:prstGeom prst="rect">
            <a:avLst/>
          </a:prstGeom>
          <a:ln>
            <a:solidFill>
              <a:schemeClr val="bg1"/>
            </a:solidFill>
          </a:ln>
          <a:effectLst>
            <a:outerShdw blurRad="292100" dist="139700" dir="2700000" sx="99000" sy="99000" algn="tl" rotWithShape="0">
              <a:srgbClr val="333333"/>
            </a:outerShdw>
          </a:effectLst>
        </p:spPr>
      </p:pic>
      <p:sp>
        <p:nvSpPr>
          <p:cNvPr id="20" name="TextBox 19">
            <a:extLst>
              <a:ext uri="{FF2B5EF4-FFF2-40B4-BE49-F238E27FC236}">
                <a16:creationId xmlns:a16="http://schemas.microsoft.com/office/drawing/2014/main" id="{ED441E4E-8D9D-004E-B8B6-CF212B394700}"/>
              </a:ext>
            </a:extLst>
          </p:cNvPr>
          <p:cNvSpPr txBox="1"/>
          <p:nvPr/>
        </p:nvSpPr>
        <p:spPr>
          <a:xfrm>
            <a:off x="5564460" y="868363"/>
            <a:ext cx="3177904" cy="923330"/>
          </a:xfrm>
          <a:prstGeom prst="rect">
            <a:avLst/>
          </a:prstGeom>
          <a:solidFill>
            <a:srgbClr val="002060">
              <a:alpha val="49000"/>
            </a:srgbClr>
          </a:solidFill>
          <a:ln>
            <a:solidFill>
              <a:srgbClr val="9CAAEE"/>
            </a:solidFill>
          </a:ln>
          <a:effectLst>
            <a:outerShdw blurRad="114300" sx="104000" sy="104000" algn="ctr" rotWithShape="0">
              <a:prstClr val="black">
                <a:alpha val="65000"/>
              </a:prstClr>
            </a:outerShdw>
          </a:effectLst>
        </p:spPr>
        <p:txBody>
          <a:bodyPr wrap="square">
            <a:spAutoFit/>
          </a:bodyPr>
          <a:lstStyle/>
          <a:p>
            <a:pPr eaLnBrk="1" fontAlgn="auto" hangingPunct="1">
              <a:spcBef>
                <a:spcPts val="0"/>
              </a:spcBef>
              <a:spcAft>
                <a:spcPts val="0"/>
              </a:spcAft>
              <a:buClr>
                <a:srgbClr val="FF0000"/>
              </a:buClr>
              <a:defRPr/>
            </a:pPr>
            <a:r>
              <a:rPr lang="ru-RU"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все магниты произведены, испытаны и установлены </a:t>
            </a:r>
          </a:p>
          <a:p>
            <a:pPr eaLnBrk="1" fontAlgn="auto" hangingPunct="1">
              <a:spcBef>
                <a:spcPts val="0"/>
              </a:spcBef>
              <a:spcAft>
                <a:spcPts val="0"/>
              </a:spcAft>
              <a:buClr>
                <a:srgbClr val="FF0000"/>
              </a:buClr>
              <a:defRPr/>
            </a:pPr>
            <a:r>
              <a:rPr lang="ru-RU"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в туннеле</a:t>
            </a:r>
          </a:p>
        </p:txBody>
      </p:sp>
      <p:sp>
        <p:nvSpPr>
          <p:cNvPr id="21" name="TextBox 3">
            <a:extLst>
              <a:ext uri="{FF2B5EF4-FFF2-40B4-BE49-F238E27FC236}">
                <a16:creationId xmlns:a16="http://schemas.microsoft.com/office/drawing/2014/main" id="{4648ADD6-EDFC-D344-8C01-8E82B0958864}"/>
              </a:ext>
            </a:extLst>
          </p:cNvPr>
          <p:cNvSpPr txBox="1"/>
          <p:nvPr/>
        </p:nvSpPr>
        <p:spPr>
          <a:xfrm>
            <a:off x="1237785" y="130175"/>
            <a:ext cx="5363737" cy="461665"/>
          </a:xfrm>
          <a:prstGeom prst="rect">
            <a:avLst/>
          </a:prstGeom>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eaLnBrk="1" fontAlgn="auto" hangingPunct="1">
              <a:spcBef>
                <a:spcPts val="0"/>
              </a:spcBef>
              <a:spcAft>
                <a:spcPts val="0"/>
              </a:spcAft>
              <a:defRPr/>
            </a:pPr>
            <a:r>
              <a:rPr lang="ru-RU" altLang="ru-RU" sz="2400" b="1" dirty="0">
                <a:solidFill>
                  <a:srgbClr val="140076"/>
                </a:solidFill>
                <a:latin typeface="Arial" panose="020B0604020202020204" pitchFamily="34" charset="0"/>
                <a:cs typeface="Arial" panose="020B0604020202020204" pitchFamily="34" charset="0"/>
              </a:rPr>
              <a:t>Магнитная структура Бустера</a:t>
            </a:r>
            <a:endParaRPr lang="en-US" altLang="ru-RU" sz="2400" b="1" dirty="0">
              <a:solidFill>
                <a:srgbClr val="140076"/>
              </a:solidFill>
              <a:latin typeface="Arial" panose="020B0604020202020204" pitchFamily="34" charset="0"/>
              <a:cs typeface="Arial" panose="020B0604020202020204" pitchFamily="34" charset="0"/>
            </a:endParaRPr>
          </a:p>
        </p:txBody>
      </p:sp>
      <p:pic>
        <p:nvPicPr>
          <p:cNvPr id="8205" name="Picture 13" descr="D:\Загрузки Chrom\IMG_20191111_101715.jpg">
            <a:extLst>
              <a:ext uri="{FF2B5EF4-FFF2-40B4-BE49-F238E27FC236}">
                <a16:creationId xmlns:a16="http://schemas.microsoft.com/office/drawing/2014/main" id="{A3D7CD48-E15F-D24A-AD8D-FABDB82DB97A}"/>
              </a:ext>
            </a:extLst>
          </p:cNvPr>
          <p:cNvPicPr>
            <a:picLocks noChangeAspect="1" noChangeArrowheads="1"/>
          </p:cNvPicPr>
          <p:nvPr/>
        </p:nvPicPr>
        <p:blipFill>
          <a:blip r:embed="rId6"/>
          <a:srcRect/>
          <a:stretch>
            <a:fillRect/>
          </a:stretch>
        </p:blipFill>
        <p:spPr bwMode="auto">
          <a:xfrm>
            <a:off x="2963069" y="4422815"/>
            <a:ext cx="2906712" cy="1960563"/>
          </a:xfrm>
          <a:prstGeom prst="rect">
            <a:avLst/>
          </a:prstGeom>
          <a:ln>
            <a:solidFill>
              <a:schemeClr val="bg1"/>
            </a:solidFill>
          </a:ln>
          <a:effectLst>
            <a:outerShdw blurRad="292100" dist="139700" dir="2700000" sx="99000" sy="99000" algn="tl" rotWithShape="0">
              <a:srgbClr val="333333"/>
            </a:outerShdw>
          </a:effectLst>
        </p:spPr>
      </p:pic>
      <p:pic>
        <p:nvPicPr>
          <p:cNvPr id="13" name="Picture 6" descr="NICA-Logo_4c">
            <a:extLst>
              <a:ext uri="{FF2B5EF4-FFF2-40B4-BE49-F238E27FC236}">
                <a16:creationId xmlns:a16="http://schemas.microsoft.com/office/drawing/2014/main" id="{20491334-2268-4C4D-BA7D-808EDF42C2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C10F6CBE-4F29-0244-9021-0187504285E7}"/>
              </a:ext>
            </a:extLst>
          </p:cNvPr>
          <p:cNvSpPr>
            <a:spLocks noGrp="1"/>
          </p:cNvSpPr>
          <p:nvPr>
            <p:ph type="dt" sz="half" idx="10"/>
          </p:nvPr>
        </p:nvSpPr>
        <p:spPr/>
        <p:txBody>
          <a:bodyPr/>
          <a:lstStyle/>
          <a:p>
            <a:r>
              <a:rPr lang="ru-RU"/>
              <a:t>27 декабря, 2019</a:t>
            </a:r>
            <a:endParaRPr lang="en-US"/>
          </a:p>
        </p:txBody>
      </p:sp>
      <p:sp>
        <p:nvSpPr>
          <p:cNvPr id="3" name="Footer Placeholder 2">
            <a:extLst>
              <a:ext uri="{FF2B5EF4-FFF2-40B4-BE49-F238E27FC236}">
                <a16:creationId xmlns:a16="http://schemas.microsoft.com/office/drawing/2014/main" id="{80A0B515-5E57-BC4C-B489-83B1CF8640CA}"/>
              </a:ext>
            </a:extLst>
          </p:cNvPr>
          <p:cNvSpPr>
            <a:spLocks noGrp="1"/>
          </p:cNvSpPr>
          <p:nvPr>
            <p:ph type="ftr" sz="quarter" idx="11"/>
          </p:nvPr>
        </p:nvSpPr>
        <p:spPr/>
        <p:txBody>
          <a:bodyPr/>
          <a:lstStyle/>
          <a:p>
            <a:r>
              <a:rPr lang="ru-RU"/>
              <a:t>В. Кекелидзе, ЛФВЭ: Итоги года </a:t>
            </a:r>
            <a:endParaRPr lang="en-US"/>
          </a:p>
        </p:txBody>
      </p:sp>
      <p:sp>
        <p:nvSpPr>
          <p:cNvPr id="4" name="Slide Number Placeholder 3">
            <a:extLst>
              <a:ext uri="{FF2B5EF4-FFF2-40B4-BE49-F238E27FC236}">
                <a16:creationId xmlns:a16="http://schemas.microsoft.com/office/drawing/2014/main" id="{410CF8E5-6A6E-AE40-B51F-A702D6131678}"/>
              </a:ext>
            </a:extLst>
          </p:cNvPr>
          <p:cNvSpPr>
            <a:spLocks noGrp="1"/>
          </p:cNvSpPr>
          <p:nvPr>
            <p:ph type="sldNum" sz="quarter" idx="12"/>
          </p:nvPr>
        </p:nvSpPr>
        <p:spPr/>
        <p:txBody>
          <a:bodyPr/>
          <a:lstStyle/>
          <a:p>
            <a:fld id="{B48C6A6B-7DAE-D543-9180-0B8DAED66F63}" type="slidenum">
              <a:rPr lang="en-US" smtClean="0"/>
              <a:t>10</a:t>
            </a:fld>
            <a:endParaRPr lang="en-US"/>
          </a:p>
        </p:txBody>
      </p:sp>
    </p:spTree>
    <p:extLst>
      <p:ext uri="{BB962C8B-B14F-4D97-AF65-F5344CB8AC3E}">
        <p14:creationId xmlns:p14="http://schemas.microsoft.com/office/powerpoint/2010/main" val="1988345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3">
            <a:extLst>
              <a:ext uri="{FF2B5EF4-FFF2-40B4-BE49-F238E27FC236}">
                <a16:creationId xmlns:a16="http://schemas.microsoft.com/office/drawing/2014/main" id="{44BC79B5-0261-464B-AC87-3F6BCEA5E280}"/>
              </a:ext>
            </a:extLst>
          </p:cNvPr>
          <p:cNvSpPr txBox="1"/>
          <p:nvPr/>
        </p:nvSpPr>
        <p:spPr>
          <a:xfrm>
            <a:off x="165099" y="104775"/>
            <a:ext cx="8785460" cy="523875"/>
          </a:xfrm>
          <a:prstGeom prst="rect">
            <a:avLst/>
          </a:prstGeom>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eaLnBrk="1" fontAlgn="auto" hangingPunct="1">
              <a:spcBef>
                <a:spcPts val="0"/>
              </a:spcBef>
              <a:spcAft>
                <a:spcPts val="0"/>
              </a:spcAft>
              <a:defRPr/>
            </a:pPr>
            <a:r>
              <a:rPr lang="ru-RU" altLang="ru-RU" sz="2800" b="1" dirty="0">
                <a:solidFill>
                  <a:srgbClr val="140076"/>
                </a:solidFill>
              </a:rPr>
              <a:t>Измерительный период  и ускоряющие станции</a:t>
            </a:r>
            <a:endParaRPr lang="en-US" altLang="ru-RU" sz="2800" b="1" dirty="0">
              <a:solidFill>
                <a:srgbClr val="140076"/>
              </a:solidFill>
            </a:endParaRPr>
          </a:p>
        </p:txBody>
      </p:sp>
      <p:sp>
        <p:nvSpPr>
          <p:cNvPr id="10247" name="Номер слайда 3">
            <a:extLst>
              <a:ext uri="{FF2B5EF4-FFF2-40B4-BE49-F238E27FC236}">
                <a16:creationId xmlns:a16="http://schemas.microsoft.com/office/drawing/2014/main" id="{637EE3E0-0F09-014A-BDE4-BF9AC15AC75B}"/>
              </a:ext>
            </a:extLst>
          </p:cNvPr>
          <p:cNvSpPr txBox="1">
            <a:spLocks/>
          </p:cNvSpPr>
          <p:nvPr/>
        </p:nvSpPr>
        <p:spPr bwMode="auto">
          <a:xfrm>
            <a:off x="6705600" y="5400997"/>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43349CE7-6B42-FA47-BFF0-CCE4C7651F04}" type="slidenum">
              <a:rPr lang="ru-RU" altLang="ru-RU" sz="1200">
                <a:solidFill>
                  <a:srgbClr val="898989"/>
                </a:solidFill>
              </a:rPr>
              <a:pPr algn="r" eaLnBrk="1" hangingPunct="1">
                <a:spcBef>
                  <a:spcPct val="0"/>
                </a:spcBef>
                <a:buFontTx/>
                <a:buNone/>
              </a:pPr>
              <a:t>11</a:t>
            </a:fld>
            <a:endParaRPr lang="ru-RU" altLang="ru-RU" sz="1200">
              <a:solidFill>
                <a:srgbClr val="898989"/>
              </a:solidFill>
            </a:endParaRPr>
          </a:p>
        </p:txBody>
      </p:sp>
      <p:pic>
        <p:nvPicPr>
          <p:cNvPr id="10248" name="Picture 2" descr="D:\Lib\RI\_Проекты\NICA\MAC\2019-06-06_07\Presentation\Galimov\Data\2 участок ИП.jpg">
            <a:extLst>
              <a:ext uri="{FF2B5EF4-FFF2-40B4-BE49-F238E27FC236}">
                <a16:creationId xmlns:a16="http://schemas.microsoft.com/office/drawing/2014/main" id="{589C6955-0228-3D4F-9408-B8093EF5492C}"/>
              </a:ext>
            </a:extLst>
          </p:cNvPr>
          <p:cNvPicPr>
            <a:picLocks noChangeAspect="1" noChangeArrowheads="1"/>
          </p:cNvPicPr>
          <p:nvPr/>
        </p:nvPicPr>
        <p:blipFill>
          <a:blip r:embed="rId2">
            <a:clrChange>
              <a:clrFrom>
                <a:srgbClr val="C2DCF5"/>
              </a:clrFrom>
              <a:clrTo>
                <a:srgbClr val="C2DCF5">
                  <a:alpha val="0"/>
                </a:srgbClr>
              </a:clrTo>
            </a:clrChange>
            <a:extLst>
              <a:ext uri="{28A0092B-C50C-407E-A947-70E740481C1C}">
                <a14:useLocalDpi xmlns:a14="http://schemas.microsoft.com/office/drawing/2010/main" val="0"/>
              </a:ext>
            </a:extLst>
          </a:blip>
          <a:srcRect l="20990" r="2344"/>
          <a:stretch>
            <a:fillRect/>
          </a:stretch>
        </p:blipFill>
        <p:spPr bwMode="auto">
          <a:xfrm>
            <a:off x="2362434" y="628650"/>
            <a:ext cx="6588125"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D2B916D6-9042-EC4C-B896-633FE804EF94}"/>
              </a:ext>
            </a:extLst>
          </p:cNvPr>
          <p:cNvSpPr txBox="1"/>
          <p:nvPr/>
        </p:nvSpPr>
        <p:spPr>
          <a:xfrm>
            <a:off x="4673087" y="1856496"/>
            <a:ext cx="1538178" cy="276999"/>
          </a:xfrm>
          <a:prstGeom prst="rect">
            <a:avLst/>
          </a:prstGeom>
          <a:solidFill>
            <a:schemeClr val="bg1">
              <a:lumMod val="95000"/>
            </a:schemeClr>
          </a:solidFill>
          <a:ln>
            <a:solidFill>
              <a:schemeClr val="tx1"/>
            </a:solidFill>
          </a:ln>
        </p:spPr>
        <p:txBody>
          <a:bodyPr wrap="none">
            <a:spAutoFit/>
          </a:bodyPr>
          <a:lstStyle/>
          <a:p>
            <a:pPr eaLnBrk="1" fontAlgn="auto" hangingPunct="1">
              <a:spcBef>
                <a:spcPts val="0"/>
              </a:spcBef>
              <a:spcAft>
                <a:spcPts val="0"/>
              </a:spcAft>
              <a:defRPr/>
            </a:pPr>
            <a:r>
              <a:rPr lang="ru-RU" sz="1200" dirty="0"/>
              <a:t>загрузочная емкость</a:t>
            </a:r>
            <a:endParaRPr lang="ru-RU" sz="1200" dirty="0">
              <a:latin typeface="+mn-lt"/>
              <a:cs typeface="+mn-cs"/>
            </a:endParaRPr>
          </a:p>
        </p:txBody>
      </p:sp>
      <p:sp>
        <p:nvSpPr>
          <p:cNvPr id="29" name="TextBox 28">
            <a:extLst>
              <a:ext uri="{FF2B5EF4-FFF2-40B4-BE49-F238E27FC236}">
                <a16:creationId xmlns:a16="http://schemas.microsoft.com/office/drawing/2014/main" id="{3188002F-DD3B-1942-B00E-CAC2B8174EFE}"/>
              </a:ext>
            </a:extLst>
          </p:cNvPr>
          <p:cNvSpPr txBox="1"/>
          <p:nvPr/>
        </p:nvSpPr>
        <p:spPr>
          <a:xfrm>
            <a:off x="7027863" y="1717997"/>
            <a:ext cx="1532984" cy="276999"/>
          </a:xfrm>
          <a:prstGeom prst="rect">
            <a:avLst/>
          </a:prstGeom>
          <a:solidFill>
            <a:schemeClr val="bg1">
              <a:lumMod val="95000"/>
            </a:schemeClr>
          </a:solidFill>
          <a:ln>
            <a:solidFill>
              <a:schemeClr val="tx1"/>
            </a:solidFill>
          </a:ln>
        </p:spPr>
        <p:txBody>
          <a:bodyPr wrap="none">
            <a:spAutoFit/>
          </a:bodyPr>
          <a:lstStyle/>
          <a:p>
            <a:pPr eaLnBrk="1" fontAlgn="auto" hangingPunct="1">
              <a:spcBef>
                <a:spcPts val="0"/>
              </a:spcBef>
              <a:spcAft>
                <a:spcPts val="0"/>
              </a:spcAft>
              <a:defRPr/>
            </a:pPr>
            <a:r>
              <a:rPr lang="ru-RU" sz="1200" dirty="0"/>
              <a:t>к</a:t>
            </a:r>
            <a:r>
              <a:rPr lang="ru-RU" sz="1200" dirty="0">
                <a:latin typeface="+mn-lt"/>
                <a:cs typeface="+mn-cs"/>
              </a:rPr>
              <a:t>риогенные фидеры</a:t>
            </a:r>
            <a:endParaRPr lang="en-US" sz="1200" dirty="0">
              <a:latin typeface="+mn-lt"/>
              <a:cs typeface="+mn-cs"/>
            </a:endParaRPr>
          </a:p>
        </p:txBody>
      </p:sp>
      <p:sp>
        <p:nvSpPr>
          <p:cNvPr id="30" name="Скругленная прямоугольная выноска 29">
            <a:extLst>
              <a:ext uri="{FF2B5EF4-FFF2-40B4-BE49-F238E27FC236}">
                <a16:creationId xmlns:a16="http://schemas.microsoft.com/office/drawing/2014/main" id="{F79DBD40-0303-2046-B930-47F6E16B9061}"/>
              </a:ext>
            </a:extLst>
          </p:cNvPr>
          <p:cNvSpPr/>
          <p:nvPr/>
        </p:nvSpPr>
        <p:spPr>
          <a:xfrm>
            <a:off x="3519627" y="5469973"/>
            <a:ext cx="1590805" cy="287337"/>
          </a:xfrm>
          <a:prstGeom prst="wedgeRoundRectCallout">
            <a:avLst>
              <a:gd name="adj1" fmla="val 64282"/>
              <a:gd name="adj2" fmla="val -457991"/>
              <a:gd name="adj3" fmla="val 16667"/>
            </a:avLst>
          </a:prstGeom>
          <a:solidFill>
            <a:srgbClr val="FFF5E7"/>
          </a:solidFill>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dirty="0">
                <a:solidFill>
                  <a:srgbClr val="002060"/>
                </a:solidFill>
              </a:rPr>
              <a:t>2 ВЧ станции</a:t>
            </a:r>
          </a:p>
        </p:txBody>
      </p:sp>
      <p:sp>
        <p:nvSpPr>
          <p:cNvPr id="31" name="Скругленная прямоугольная выноска 30">
            <a:extLst>
              <a:ext uri="{FF2B5EF4-FFF2-40B4-BE49-F238E27FC236}">
                <a16:creationId xmlns:a16="http://schemas.microsoft.com/office/drawing/2014/main" id="{BA1F9B1A-4F6F-F34D-99AB-06AC9CEE5E1A}"/>
              </a:ext>
            </a:extLst>
          </p:cNvPr>
          <p:cNvSpPr/>
          <p:nvPr/>
        </p:nvSpPr>
        <p:spPr>
          <a:xfrm>
            <a:off x="2362434" y="750368"/>
            <a:ext cx="1523532" cy="223084"/>
          </a:xfrm>
          <a:prstGeom prst="wedgeRoundRectCallout">
            <a:avLst>
              <a:gd name="adj1" fmla="val 3599"/>
              <a:gd name="adj2" fmla="val 358877"/>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эталонный магнит</a:t>
            </a:r>
          </a:p>
        </p:txBody>
      </p:sp>
      <p:sp>
        <p:nvSpPr>
          <p:cNvPr id="33" name="Скругленная прямоугольная выноска 32">
            <a:extLst>
              <a:ext uri="{FF2B5EF4-FFF2-40B4-BE49-F238E27FC236}">
                <a16:creationId xmlns:a16="http://schemas.microsoft.com/office/drawing/2014/main" id="{FA5F8E01-38A5-744B-B12D-D0170CB61185}"/>
              </a:ext>
            </a:extLst>
          </p:cNvPr>
          <p:cNvSpPr/>
          <p:nvPr/>
        </p:nvSpPr>
        <p:spPr>
          <a:xfrm>
            <a:off x="7612916" y="2520130"/>
            <a:ext cx="1451595" cy="274637"/>
          </a:xfrm>
          <a:prstGeom prst="wedgeRoundRectCallout">
            <a:avLst>
              <a:gd name="adj1" fmla="val -22405"/>
              <a:gd name="adj2" fmla="val 317258"/>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эталонный магнит</a:t>
            </a:r>
          </a:p>
        </p:txBody>
      </p:sp>
      <p:pic>
        <p:nvPicPr>
          <p:cNvPr id="21" name="Picture 2" descr="D:\Photos\Work\Проекты\NICA\Booster\RF\2018-04-19, Сборка с откачкой, ОИЯИ\DSC01328.JPG">
            <a:extLst>
              <a:ext uri="{FF2B5EF4-FFF2-40B4-BE49-F238E27FC236}">
                <a16:creationId xmlns:a16="http://schemas.microsoft.com/office/drawing/2014/main" id="{BEA63D0C-AC57-3842-84B0-3BF6C925D921}"/>
              </a:ext>
            </a:extLst>
          </p:cNvPr>
          <p:cNvPicPr>
            <a:picLocks noChangeAspect="1" noChangeArrowheads="1"/>
          </p:cNvPicPr>
          <p:nvPr/>
        </p:nvPicPr>
        <p:blipFill>
          <a:blip r:embed="rId3">
            <a:lum bright="10000"/>
          </a:blip>
          <a:srcRect/>
          <a:stretch>
            <a:fillRect/>
          </a:stretch>
        </p:blipFill>
        <p:spPr bwMode="auto">
          <a:xfrm>
            <a:off x="5826185" y="4602162"/>
            <a:ext cx="3248025" cy="215106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21D1F061-B025-674C-9EDD-40814F0E08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40" y="2971328"/>
            <a:ext cx="2895786" cy="3861048"/>
          </a:xfrm>
          <a:prstGeom prst="rect">
            <a:avLst/>
          </a:prstGeom>
        </p:spPr>
      </p:pic>
      <p:sp>
        <p:nvSpPr>
          <p:cNvPr id="14" name="TextBox 13">
            <a:extLst>
              <a:ext uri="{FF2B5EF4-FFF2-40B4-BE49-F238E27FC236}">
                <a16:creationId xmlns:a16="http://schemas.microsoft.com/office/drawing/2014/main" id="{853A773F-594A-C94B-B892-8DF359A80B89}"/>
              </a:ext>
            </a:extLst>
          </p:cNvPr>
          <p:cNvSpPr txBox="1"/>
          <p:nvPr/>
        </p:nvSpPr>
        <p:spPr>
          <a:xfrm>
            <a:off x="0" y="1084831"/>
            <a:ext cx="2883633" cy="2031325"/>
          </a:xfrm>
          <a:prstGeom prst="rect">
            <a:avLst/>
          </a:prstGeom>
          <a:solidFill>
            <a:srgbClr val="002060"/>
          </a:solidFill>
        </p:spPr>
        <p:txBody>
          <a:bodyPr wrap="square">
            <a:spAutoFit/>
          </a:bodyPr>
          <a:lstStyle/>
          <a:p>
            <a:pPr marL="285750" indent="-285750" eaLnBrk="1" fontAlgn="auto" hangingPunct="1">
              <a:spcBef>
                <a:spcPts val="0"/>
              </a:spcBef>
              <a:spcAft>
                <a:spcPts val="0"/>
              </a:spcAft>
              <a:buClr>
                <a:srgbClr val="FF0000"/>
              </a:buClr>
              <a:buFont typeface="Arial" panose="020B0604020202020204" pitchFamily="34" charset="0"/>
              <a:buChar char="•"/>
              <a:defRPr/>
            </a:pPr>
            <a:r>
              <a:rPr lang="ru-RU" b="1" i="1" dirty="0">
                <a:solidFill>
                  <a:schemeClr val="bg1"/>
                </a:solidFill>
                <a:latin typeface="Arial" panose="020B0604020202020204" pitchFamily="34" charset="0"/>
                <a:cs typeface="Arial" panose="020B0604020202020204" pitchFamily="34" charset="0"/>
              </a:rPr>
              <a:t>2</a:t>
            </a:r>
            <a:r>
              <a:rPr lang="en-US" b="1" i="1" dirty="0">
                <a:solidFill>
                  <a:schemeClr val="bg1"/>
                </a:solidFill>
                <a:latin typeface="Arial" panose="020B0604020202020204" pitchFamily="34" charset="0"/>
                <a:cs typeface="Arial" panose="020B0604020202020204" pitchFamily="34" charset="0"/>
              </a:rPr>
              <a:t> </a:t>
            </a:r>
            <a:r>
              <a:rPr lang="ru-RU" b="1" i="1" dirty="0">
                <a:solidFill>
                  <a:schemeClr val="bg1"/>
                </a:solidFill>
                <a:latin typeface="Arial" panose="020B0604020202020204" pitchFamily="34" charset="0"/>
                <a:cs typeface="Arial" panose="020B0604020202020204" pitchFamily="34" charset="0"/>
              </a:rPr>
              <a:t>ВЧ </a:t>
            </a:r>
            <a:r>
              <a:rPr lang="ru-RU" i="1" dirty="0">
                <a:solidFill>
                  <a:schemeClr val="bg1"/>
                </a:solidFill>
                <a:latin typeface="Arial" panose="020B0604020202020204" pitchFamily="34" charset="0"/>
                <a:cs typeface="Arial" panose="020B0604020202020204" pitchFamily="34" charset="0"/>
              </a:rPr>
              <a:t>станции</a:t>
            </a:r>
            <a:r>
              <a:rPr lang="en-US" i="1" dirty="0">
                <a:solidFill>
                  <a:schemeClr val="bg1"/>
                </a:solidFill>
                <a:latin typeface="Arial" panose="020B0604020202020204" pitchFamily="34" charset="0"/>
                <a:cs typeface="Arial" panose="020B0604020202020204" pitchFamily="34" charset="0"/>
              </a:rPr>
              <a:t> </a:t>
            </a:r>
            <a:r>
              <a:rPr lang="ru-RU" i="1" dirty="0">
                <a:solidFill>
                  <a:schemeClr val="bg1"/>
                </a:solidFill>
                <a:latin typeface="Arial" panose="020B0604020202020204" pitchFamily="34" charset="0"/>
                <a:cs typeface="Arial" panose="020B0604020202020204" pitchFamily="34" charset="0"/>
              </a:rPr>
              <a:t>(ИЯФ)</a:t>
            </a:r>
            <a:r>
              <a:rPr lang="en-US" i="1" dirty="0">
                <a:solidFill>
                  <a:schemeClr val="bg1"/>
                </a:solidFill>
                <a:latin typeface="Arial" panose="020B0604020202020204" pitchFamily="34" charset="0"/>
                <a:cs typeface="Arial" panose="020B0604020202020204" pitchFamily="34" charset="0"/>
              </a:rPr>
              <a:t> </a:t>
            </a:r>
            <a:endParaRPr lang="ru-RU" i="1" dirty="0">
              <a:solidFill>
                <a:schemeClr val="bg1"/>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ru-RU" i="1" dirty="0">
                <a:solidFill>
                  <a:schemeClr val="bg1"/>
                </a:solidFill>
                <a:latin typeface="Arial" panose="020B0604020202020204" pitchFamily="34" charset="0"/>
                <a:cs typeface="Arial" panose="020B0604020202020204" pitchFamily="34" charset="0"/>
              </a:rPr>
              <a:t>испытаны и готовы </a:t>
            </a:r>
            <a:endParaRPr lang="en-US" i="1" dirty="0">
              <a:solidFill>
                <a:schemeClr val="bg1"/>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ru-RU" i="1" dirty="0">
                <a:solidFill>
                  <a:schemeClr val="bg1"/>
                </a:solidFill>
                <a:latin typeface="Arial" panose="020B0604020202020204" pitchFamily="34" charset="0"/>
                <a:cs typeface="Arial" panose="020B0604020202020204" pitchFamily="34" charset="0"/>
              </a:rPr>
              <a:t>к установке</a:t>
            </a:r>
            <a:endParaRPr lang="en-US" i="1" dirty="0">
              <a:solidFill>
                <a:schemeClr val="bg1"/>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Clr>
                <a:srgbClr val="FF0000"/>
              </a:buClr>
              <a:buFont typeface="Arial" panose="020B0604020202020204" pitchFamily="34" charset="0"/>
              <a:buChar char="•"/>
              <a:defRPr/>
            </a:pPr>
            <a:endParaRPr lang="ru-RU" i="1" dirty="0">
              <a:solidFill>
                <a:schemeClr val="bg1"/>
              </a:solidFill>
              <a:latin typeface="Arial" panose="020B0604020202020204" pitchFamily="34" charset="0"/>
              <a:cs typeface="Arial" panose="020B0604020202020204" pitchFamily="34" charset="0"/>
            </a:endParaRPr>
          </a:p>
          <a:p>
            <a:pPr marL="342900" indent="-342900" eaLnBrk="1" fontAlgn="auto" hangingPunct="1">
              <a:spcBef>
                <a:spcPts val="0"/>
              </a:spcBef>
              <a:spcAft>
                <a:spcPts val="0"/>
              </a:spcAft>
              <a:buClr>
                <a:srgbClr val="FF0000"/>
              </a:buClr>
              <a:buFont typeface="Arial" panose="020B0604020202020204" pitchFamily="34" charset="0"/>
              <a:buChar char="•"/>
              <a:defRPr/>
            </a:pPr>
            <a:r>
              <a:rPr lang="ru-RU" i="1" dirty="0">
                <a:solidFill>
                  <a:schemeClr val="bg1"/>
                </a:solidFill>
                <a:latin typeface="Arial" panose="020B0604020202020204" pitchFamily="34" charset="0"/>
                <a:cs typeface="Arial" panose="020B0604020202020204" pitchFamily="34" charset="0"/>
              </a:rPr>
              <a:t>«Измерительный период» </a:t>
            </a:r>
          </a:p>
          <a:p>
            <a:pPr algn="r" eaLnBrk="1" fontAlgn="auto" hangingPunct="1">
              <a:spcBef>
                <a:spcPts val="0"/>
              </a:spcBef>
              <a:spcAft>
                <a:spcPts val="0"/>
              </a:spcAft>
              <a:buClr>
                <a:srgbClr val="FF0000"/>
              </a:buClr>
              <a:defRPr/>
            </a:pPr>
            <a:r>
              <a:rPr lang="ru-RU" i="1" dirty="0">
                <a:solidFill>
                  <a:schemeClr val="bg1"/>
                </a:solidFill>
                <a:latin typeface="Arial" panose="020B0604020202020204" pitchFamily="34" charset="0"/>
                <a:cs typeface="Arial" panose="020B0604020202020204" pitchFamily="34" charset="0"/>
              </a:rPr>
              <a:t>- в стадии сборки.</a:t>
            </a:r>
            <a:r>
              <a:rPr lang="en-US" i="1" dirty="0">
                <a:solidFill>
                  <a:schemeClr val="bg1"/>
                </a:solidFill>
                <a:latin typeface="Arial" panose="020B0604020202020204" pitchFamily="34" charset="0"/>
                <a:cs typeface="Arial" panose="020B0604020202020204" pitchFamily="34" charset="0"/>
              </a:rPr>
              <a:t> </a:t>
            </a:r>
          </a:p>
        </p:txBody>
      </p:sp>
      <p:sp>
        <p:nvSpPr>
          <p:cNvPr id="4" name="Right Arrow 3">
            <a:extLst>
              <a:ext uri="{FF2B5EF4-FFF2-40B4-BE49-F238E27FC236}">
                <a16:creationId xmlns:a16="http://schemas.microsoft.com/office/drawing/2014/main" id="{67CE1115-C2F4-8B41-8A20-9E6D2E2E07E6}"/>
              </a:ext>
            </a:extLst>
          </p:cNvPr>
          <p:cNvSpPr/>
          <p:nvPr/>
        </p:nvSpPr>
        <p:spPr>
          <a:xfrm>
            <a:off x="5148064" y="5517232"/>
            <a:ext cx="567965" cy="142475"/>
          </a:xfrm>
          <a:prstGeom prst="rightArrow">
            <a:avLst/>
          </a:prstGeom>
          <a:solidFill>
            <a:srgbClr val="FFF5E7"/>
          </a:solidFill>
          <a:ln>
            <a:solidFill>
              <a:srgbClr val="FFF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Left Arrow 4">
            <a:extLst>
              <a:ext uri="{FF2B5EF4-FFF2-40B4-BE49-F238E27FC236}">
                <a16:creationId xmlns:a16="http://schemas.microsoft.com/office/drawing/2014/main" id="{D45A238F-9A7E-9B41-961D-B8346F132737}"/>
              </a:ext>
            </a:extLst>
          </p:cNvPr>
          <p:cNvSpPr/>
          <p:nvPr/>
        </p:nvSpPr>
        <p:spPr>
          <a:xfrm>
            <a:off x="2987824" y="5517232"/>
            <a:ext cx="492046" cy="143670"/>
          </a:xfrm>
          <a:prstGeom prst="leftArrow">
            <a:avLst/>
          </a:prstGeom>
          <a:solidFill>
            <a:srgbClr val="FFF5E7"/>
          </a:solidFill>
          <a:ln>
            <a:solidFill>
              <a:srgbClr val="FFF5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98847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TextBox 3">
            <a:extLst>
              <a:ext uri="{FF2B5EF4-FFF2-40B4-BE49-F238E27FC236}">
                <a16:creationId xmlns:a16="http://schemas.microsoft.com/office/drawing/2014/main" id="{383C46F6-AAFD-A94C-A205-C6605F2228B8}"/>
              </a:ext>
            </a:extLst>
          </p:cNvPr>
          <p:cNvSpPr txBox="1">
            <a:spLocks noChangeArrowheads="1"/>
          </p:cNvSpPr>
          <p:nvPr/>
        </p:nvSpPr>
        <p:spPr bwMode="auto">
          <a:xfrm>
            <a:off x="1342254" y="68452"/>
            <a:ext cx="6122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400" b="1" dirty="0">
                <a:solidFill>
                  <a:srgbClr val="140076"/>
                </a:solidFill>
                <a:latin typeface="Arial" panose="020B0604020202020204" pitchFamily="34" charset="0"/>
                <a:cs typeface="Arial" panose="020B0604020202020204" pitchFamily="34" charset="0"/>
              </a:rPr>
              <a:t>Система питания и эвакуации энергии</a:t>
            </a:r>
            <a:endParaRPr lang="en-US" altLang="ru-RU" sz="2400" b="1" dirty="0">
              <a:solidFill>
                <a:srgbClr val="140076"/>
              </a:solidFill>
              <a:latin typeface="Arial" panose="020B0604020202020204" pitchFamily="34" charset="0"/>
              <a:cs typeface="Arial" panose="020B0604020202020204" pitchFamily="34" charset="0"/>
            </a:endParaRPr>
          </a:p>
        </p:txBody>
      </p:sp>
      <p:pic>
        <p:nvPicPr>
          <p:cNvPr id="14342" name="Picture 9" descr="D:\Загрузки Chrom\IMG_20191111_100435.jpg">
            <a:extLst>
              <a:ext uri="{FF2B5EF4-FFF2-40B4-BE49-F238E27FC236}">
                <a16:creationId xmlns:a16="http://schemas.microsoft.com/office/drawing/2014/main" id="{8841CB7E-9E0B-E449-86EE-1287626A1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097"/>
          <a:stretch>
            <a:fillRect/>
          </a:stretch>
        </p:blipFill>
        <p:spPr bwMode="auto">
          <a:xfrm>
            <a:off x="118292" y="620688"/>
            <a:ext cx="7231016"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Скругленная прямоугольная выноска 11">
            <a:extLst>
              <a:ext uri="{FF2B5EF4-FFF2-40B4-BE49-F238E27FC236}">
                <a16:creationId xmlns:a16="http://schemas.microsoft.com/office/drawing/2014/main" id="{FFAD77FA-0060-DA46-BF7A-40E1F204E6FB}"/>
              </a:ext>
            </a:extLst>
          </p:cNvPr>
          <p:cNvSpPr/>
          <p:nvPr/>
        </p:nvSpPr>
        <p:spPr>
          <a:xfrm>
            <a:off x="118292" y="3145549"/>
            <a:ext cx="1223962" cy="320253"/>
          </a:xfrm>
          <a:prstGeom prst="wedgeRoundRectCallout">
            <a:avLst>
              <a:gd name="adj1" fmla="val 17799"/>
              <a:gd name="adj2" fmla="val -270197"/>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эквивалентная нагрузка</a:t>
            </a:r>
          </a:p>
        </p:txBody>
      </p:sp>
      <p:sp>
        <p:nvSpPr>
          <p:cNvPr id="13" name="Скругленная прямоугольная выноска 12">
            <a:extLst>
              <a:ext uri="{FF2B5EF4-FFF2-40B4-BE49-F238E27FC236}">
                <a16:creationId xmlns:a16="http://schemas.microsoft.com/office/drawing/2014/main" id="{55342328-4A2A-844D-A359-95FA118F19B1}"/>
              </a:ext>
            </a:extLst>
          </p:cNvPr>
          <p:cNvSpPr/>
          <p:nvPr/>
        </p:nvSpPr>
        <p:spPr>
          <a:xfrm>
            <a:off x="3348037" y="1748552"/>
            <a:ext cx="1223963" cy="185738"/>
          </a:xfrm>
          <a:prstGeom prst="wedgeRoundRectCallout">
            <a:avLst>
              <a:gd name="adj1" fmla="val -85260"/>
              <a:gd name="adj2" fmla="val 302664"/>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коммутаторы</a:t>
            </a:r>
          </a:p>
        </p:txBody>
      </p:sp>
      <p:sp>
        <p:nvSpPr>
          <p:cNvPr id="14" name="Скругленная прямоугольная выноска 13">
            <a:extLst>
              <a:ext uri="{FF2B5EF4-FFF2-40B4-BE49-F238E27FC236}">
                <a16:creationId xmlns:a16="http://schemas.microsoft.com/office/drawing/2014/main" id="{017597AB-ABC3-004A-852C-E36FFB5EF515}"/>
              </a:ext>
            </a:extLst>
          </p:cNvPr>
          <p:cNvSpPr/>
          <p:nvPr/>
        </p:nvSpPr>
        <p:spPr>
          <a:xfrm>
            <a:off x="2181269" y="1079495"/>
            <a:ext cx="1449658" cy="402784"/>
          </a:xfrm>
          <a:prstGeom prst="wedgeRoundRectCallout">
            <a:avLst>
              <a:gd name="adj1" fmla="val -57047"/>
              <a:gd name="adj2" fmla="val 250755"/>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ключи эвакуации энергии</a:t>
            </a:r>
          </a:p>
        </p:txBody>
      </p:sp>
      <p:sp>
        <p:nvSpPr>
          <p:cNvPr id="15" name="Скругленная прямоугольная выноска 14">
            <a:extLst>
              <a:ext uri="{FF2B5EF4-FFF2-40B4-BE49-F238E27FC236}">
                <a16:creationId xmlns:a16="http://schemas.microsoft.com/office/drawing/2014/main" id="{89658F87-0FBE-8D45-B6D8-F582FC91F38B}"/>
              </a:ext>
            </a:extLst>
          </p:cNvPr>
          <p:cNvSpPr/>
          <p:nvPr/>
        </p:nvSpPr>
        <p:spPr>
          <a:xfrm>
            <a:off x="4716463" y="1745196"/>
            <a:ext cx="1223962" cy="185738"/>
          </a:xfrm>
          <a:prstGeom prst="wedgeRoundRectCallout">
            <a:avLst>
              <a:gd name="adj1" fmla="val -64507"/>
              <a:gd name="adj2" fmla="val 406596"/>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err="1"/>
              <a:t>шино</a:t>
            </a:r>
            <a:r>
              <a:rPr lang="ru-RU" sz="1200" dirty="0"/>
              <a:t>-проводы</a:t>
            </a:r>
          </a:p>
        </p:txBody>
      </p:sp>
      <p:pic>
        <p:nvPicPr>
          <p:cNvPr id="16" name="Рисунок 8" descr="IMG_20191011_100323.jpg">
            <a:extLst>
              <a:ext uri="{FF2B5EF4-FFF2-40B4-BE49-F238E27FC236}">
                <a16:creationId xmlns:a16="http://schemas.microsoft.com/office/drawing/2014/main" id="{B16B453F-AFD5-E241-B49E-A41861E4F4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32" y="3571459"/>
            <a:ext cx="4347814" cy="326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0" descr="IMG_20191011_100242.jpg">
            <a:extLst>
              <a:ext uri="{FF2B5EF4-FFF2-40B4-BE49-F238E27FC236}">
                <a16:creationId xmlns:a16="http://schemas.microsoft.com/office/drawing/2014/main" id="{543A2A40-45E9-0340-BD7C-3DF6C1E4F139}"/>
              </a:ext>
            </a:extLst>
          </p:cNvPr>
          <p:cNvPicPr>
            <a:picLocks noChangeAspect="1"/>
          </p:cNvPicPr>
          <p:nvPr/>
        </p:nvPicPr>
        <p:blipFill>
          <a:blip r:embed="rId4">
            <a:extLst>
              <a:ext uri="{28A0092B-C50C-407E-A947-70E740481C1C}">
                <a14:useLocalDpi xmlns:a14="http://schemas.microsoft.com/office/drawing/2010/main" val="0"/>
              </a:ext>
            </a:extLst>
          </a:blip>
          <a:srcRect t="4922" r="27815" b="9770"/>
          <a:stretch>
            <a:fillRect/>
          </a:stretch>
        </p:blipFill>
        <p:spPr bwMode="auto">
          <a:xfrm>
            <a:off x="1475656" y="3960120"/>
            <a:ext cx="3211536" cy="284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B82FB78-1B60-A645-8D65-18BB308A49EF}"/>
              </a:ext>
            </a:extLst>
          </p:cNvPr>
          <p:cNvSpPr txBox="1"/>
          <p:nvPr/>
        </p:nvSpPr>
        <p:spPr>
          <a:xfrm>
            <a:off x="6303544" y="814608"/>
            <a:ext cx="2787805" cy="1754326"/>
          </a:xfrm>
          <a:prstGeom prst="rect">
            <a:avLst/>
          </a:prstGeom>
          <a:solidFill>
            <a:schemeClr val="bg2">
              <a:lumMod val="20000"/>
              <a:lumOff val="80000"/>
            </a:schemeClr>
          </a:solidFill>
        </p:spPr>
        <p:txBody>
          <a:bodyPr wrap="square">
            <a:spAutoFit/>
          </a:bodyPr>
          <a:lstStyle/>
          <a:p>
            <a:pPr eaLnBrk="1" fontAlgn="auto" hangingPunct="1">
              <a:spcBef>
                <a:spcPts val="0"/>
              </a:spcBef>
              <a:spcAft>
                <a:spcPts val="0"/>
              </a:spcAft>
              <a:buClr>
                <a:srgbClr val="FF0000"/>
              </a:buClr>
              <a:defRPr/>
            </a:pPr>
            <a:r>
              <a:rPr lang="ru-RU" dirty="0">
                <a:solidFill>
                  <a:srgbClr val="002060"/>
                </a:solidFill>
                <a:latin typeface="Arial" panose="020B0604020202020204" pitchFamily="34" charset="0"/>
                <a:cs typeface="Arial" panose="020B0604020202020204" pitchFamily="34" charset="0"/>
              </a:rPr>
              <a:t>Готовность:</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основные ИП -98%</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системы</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a:t>
            </a:r>
            <a:r>
              <a:rPr lang="ru-RU" i="1" dirty="0" err="1">
                <a:solidFill>
                  <a:srgbClr val="002060"/>
                </a:solidFill>
                <a:latin typeface="Arial" panose="020B0604020202020204" pitchFamily="34" charset="0"/>
                <a:cs typeface="Arial" panose="020B0604020202020204" pitchFamily="34" charset="0"/>
              </a:rPr>
              <a:t>шино</a:t>
            </a:r>
            <a:r>
              <a:rPr lang="ru-RU" i="1" dirty="0">
                <a:solidFill>
                  <a:srgbClr val="002060"/>
                </a:solidFill>
                <a:latin typeface="Arial" panose="020B0604020202020204" pitchFamily="34" charset="0"/>
                <a:cs typeface="Arial" panose="020B0604020202020204" pitchFamily="34" charset="0"/>
              </a:rPr>
              <a:t>-проводов - 80%</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управляющая</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аппаратура - 95%</a:t>
            </a:r>
            <a:endParaRPr lang="en-US" i="1" dirty="0">
              <a:solidFill>
                <a:srgbClr val="00206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2C06E1C-ED8A-C74E-BCD4-60DA1CFAADC3}"/>
              </a:ext>
            </a:extLst>
          </p:cNvPr>
          <p:cNvSpPr/>
          <p:nvPr/>
        </p:nvSpPr>
        <p:spPr>
          <a:xfrm>
            <a:off x="269386" y="5750111"/>
            <a:ext cx="1945083" cy="707886"/>
          </a:xfrm>
          <a:prstGeom prst="rect">
            <a:avLst/>
          </a:prstGeom>
          <a:solidFill>
            <a:srgbClr val="CBFFFB"/>
          </a:solidFill>
        </p:spPr>
        <p:txBody>
          <a:bodyPr wrap="square">
            <a:spAutoFit/>
          </a:bodyPr>
          <a:lstStyle/>
          <a:p>
            <a:pPr algn="ctr">
              <a:buClr>
                <a:srgbClr val="FF0000"/>
              </a:buClr>
              <a:defRPr/>
            </a:pPr>
            <a:r>
              <a:rPr lang="ru-RU" sz="2000" b="1" dirty="0">
                <a:solidFill>
                  <a:srgbClr val="002060"/>
                </a:solidFill>
                <a:latin typeface="Arial" panose="020B0604020202020204" pitchFamily="34" charset="0"/>
                <a:cs typeface="Arial" panose="020B0604020202020204" pitchFamily="34" charset="0"/>
              </a:rPr>
              <a:t>Запуск и </a:t>
            </a:r>
          </a:p>
          <a:p>
            <a:pPr algn="ctr">
              <a:buClr>
                <a:srgbClr val="FF0000"/>
              </a:buClr>
              <a:defRPr/>
            </a:pPr>
            <a:r>
              <a:rPr lang="ru-RU" sz="2000" b="1" dirty="0">
                <a:solidFill>
                  <a:srgbClr val="002060"/>
                </a:solidFill>
                <a:latin typeface="Arial" panose="020B0604020202020204" pitchFamily="34" charset="0"/>
                <a:cs typeface="Arial" panose="020B0604020202020204" pitchFamily="34" charset="0"/>
              </a:rPr>
              <a:t>наладка</a:t>
            </a:r>
          </a:p>
        </p:txBody>
      </p:sp>
      <p:sp>
        <p:nvSpPr>
          <p:cNvPr id="11" name="Скругленная прямоугольная выноска 10">
            <a:extLst>
              <a:ext uri="{FF2B5EF4-FFF2-40B4-BE49-F238E27FC236}">
                <a16:creationId xmlns:a16="http://schemas.microsoft.com/office/drawing/2014/main" id="{508AE976-DF9F-0844-B4D7-94A57B97AEE9}"/>
              </a:ext>
            </a:extLst>
          </p:cNvPr>
          <p:cNvSpPr/>
          <p:nvPr/>
        </p:nvSpPr>
        <p:spPr>
          <a:xfrm>
            <a:off x="457200" y="4050852"/>
            <a:ext cx="1569457" cy="232822"/>
          </a:xfrm>
          <a:prstGeom prst="wedgeRoundRectCallout">
            <a:avLst>
              <a:gd name="adj1" fmla="val -47583"/>
              <a:gd name="adj2" fmla="val 253970"/>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источники питания</a:t>
            </a:r>
          </a:p>
        </p:txBody>
      </p:sp>
    </p:spTree>
    <p:extLst>
      <p:ext uri="{BB962C8B-B14F-4D97-AF65-F5344CB8AC3E}">
        <p14:creationId xmlns:p14="http://schemas.microsoft.com/office/powerpoint/2010/main" val="2137589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3">
            <a:extLst>
              <a:ext uri="{FF2B5EF4-FFF2-40B4-BE49-F238E27FC236}">
                <a16:creationId xmlns:a16="http://schemas.microsoft.com/office/drawing/2014/main" id="{C64F9302-6AFA-7449-9CA4-4605D6A720E1}"/>
              </a:ext>
            </a:extLst>
          </p:cNvPr>
          <p:cNvSpPr txBox="1"/>
          <p:nvPr/>
        </p:nvSpPr>
        <p:spPr>
          <a:xfrm>
            <a:off x="1297462" y="32830"/>
            <a:ext cx="6073891" cy="461665"/>
          </a:xfrm>
          <a:prstGeom prst="rect">
            <a:avLst/>
          </a:prstGeom>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eaLnBrk="1" fontAlgn="auto" hangingPunct="1">
              <a:spcBef>
                <a:spcPts val="0"/>
              </a:spcBef>
              <a:spcAft>
                <a:spcPts val="0"/>
              </a:spcAft>
              <a:defRPr/>
            </a:pPr>
            <a:r>
              <a:rPr lang="ru-RU" altLang="ru-RU" sz="2400" b="1" dirty="0">
                <a:solidFill>
                  <a:srgbClr val="140076"/>
                </a:solidFill>
                <a:latin typeface="Arial" panose="020B0604020202020204" pitchFamily="34" charset="0"/>
                <a:cs typeface="Arial" panose="020B0604020202020204" pitchFamily="34" charset="0"/>
              </a:rPr>
              <a:t>Система электронного охлаждения</a:t>
            </a:r>
            <a:endParaRPr lang="en-US" altLang="ru-RU" sz="2400" b="1" dirty="0">
              <a:solidFill>
                <a:srgbClr val="140076"/>
              </a:solidFill>
              <a:latin typeface="Arial" panose="020B0604020202020204" pitchFamily="34" charset="0"/>
              <a:cs typeface="Arial" panose="020B0604020202020204" pitchFamily="34" charset="0"/>
            </a:endParaRPr>
          </a:p>
        </p:txBody>
      </p:sp>
      <p:pic>
        <p:nvPicPr>
          <p:cNvPr id="27" name="Picture 2">
            <a:extLst>
              <a:ext uri="{FF2B5EF4-FFF2-40B4-BE49-F238E27FC236}">
                <a16:creationId xmlns:a16="http://schemas.microsoft.com/office/drawing/2014/main" id="{56394225-5A21-B041-A277-849A96767652}"/>
              </a:ext>
            </a:extLst>
          </p:cNvPr>
          <p:cNvPicPr>
            <a:picLocks noChangeAspect="1" noChangeArrowheads="1"/>
          </p:cNvPicPr>
          <p:nvPr/>
        </p:nvPicPr>
        <p:blipFill>
          <a:blip r:embed="rId2"/>
          <a:srcRect/>
          <a:stretch>
            <a:fillRect/>
          </a:stretch>
        </p:blipFill>
        <p:spPr bwMode="auto">
          <a:xfrm>
            <a:off x="2079625" y="474678"/>
            <a:ext cx="6956425" cy="3884612"/>
          </a:xfrm>
          <a:prstGeom prst="rect">
            <a:avLst/>
          </a:prstGeom>
          <a:ln>
            <a:noFill/>
          </a:ln>
          <a:effectLst>
            <a:outerShdw blurRad="292100" dist="139700" dir="2700000" algn="tl" rotWithShape="0">
              <a:srgbClr val="333333">
                <a:alpha val="65000"/>
              </a:srgbClr>
            </a:outerShdw>
          </a:effectLst>
        </p:spPr>
      </p:pic>
      <p:pic>
        <p:nvPicPr>
          <p:cNvPr id="11271" name="Picture 2" descr="D:\Lib\RI\_Проекты\NICA\MAC\2019-06-06_07\Presentation\Galimov\Data\4 учасок СЭО.jpg">
            <a:extLst>
              <a:ext uri="{FF2B5EF4-FFF2-40B4-BE49-F238E27FC236}">
                <a16:creationId xmlns:a16="http://schemas.microsoft.com/office/drawing/2014/main" id="{47371075-5FE8-FE43-B7A4-F3960200107E}"/>
              </a:ext>
            </a:extLst>
          </p:cNvPr>
          <p:cNvPicPr>
            <a:picLocks noChangeAspect="1" noChangeArrowheads="1"/>
          </p:cNvPicPr>
          <p:nvPr/>
        </p:nvPicPr>
        <p:blipFill>
          <a:blip r:embed="rId3">
            <a:clrChange>
              <a:clrFrom>
                <a:srgbClr val="C2DCF5"/>
              </a:clrFrom>
              <a:clrTo>
                <a:srgbClr val="C2DCF5">
                  <a:alpha val="0"/>
                </a:srgbClr>
              </a:clrTo>
            </a:clrChange>
            <a:extLst>
              <a:ext uri="{28A0092B-C50C-407E-A947-70E740481C1C}">
                <a14:useLocalDpi xmlns:a14="http://schemas.microsoft.com/office/drawing/2010/main" val="0"/>
              </a:ext>
            </a:extLst>
          </a:blip>
          <a:srcRect l="4742" r="7745"/>
          <a:stretch>
            <a:fillRect/>
          </a:stretch>
        </p:blipFill>
        <p:spPr bwMode="auto">
          <a:xfrm>
            <a:off x="136274" y="1695262"/>
            <a:ext cx="3311525" cy="21288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593890C3-633F-ED4A-B1BA-2518BA8BE4F6}"/>
              </a:ext>
            </a:extLst>
          </p:cNvPr>
          <p:cNvSpPr/>
          <p:nvPr/>
        </p:nvSpPr>
        <p:spPr>
          <a:xfrm>
            <a:off x="345263" y="562467"/>
            <a:ext cx="2594982" cy="646331"/>
          </a:xfrm>
          <a:prstGeom prst="rect">
            <a:avLst/>
          </a:prstGeom>
          <a:solidFill>
            <a:srgbClr val="002060"/>
          </a:solidFill>
        </p:spPr>
        <p:txBody>
          <a:bodyPr wrap="square">
            <a:spAutoFit/>
          </a:bodyPr>
          <a:lstStyle/>
          <a:p>
            <a:pPr eaLnBrk="1" fontAlgn="auto" hangingPunct="1">
              <a:spcBef>
                <a:spcPts val="0"/>
              </a:spcBef>
              <a:spcAft>
                <a:spcPts val="0"/>
              </a:spcAft>
              <a:buClr>
                <a:srgbClr val="FF0000"/>
              </a:buClr>
              <a:defRPr/>
            </a:pPr>
            <a:r>
              <a:rPr lang="ru-RU" dirty="0">
                <a:solidFill>
                  <a:schemeClr val="bg1"/>
                </a:solidFill>
              </a:rPr>
              <a:t>СЭО  -  установлена и испытана  </a:t>
            </a:r>
            <a:r>
              <a:rPr lang="en-US" dirty="0">
                <a:solidFill>
                  <a:schemeClr val="bg1"/>
                </a:solidFill>
              </a:rPr>
              <a:t>(</a:t>
            </a:r>
            <a:r>
              <a:rPr lang="ru-RU" dirty="0">
                <a:solidFill>
                  <a:schemeClr val="bg1"/>
                </a:solidFill>
              </a:rPr>
              <a:t>ИЯФ</a:t>
            </a:r>
            <a:r>
              <a:rPr lang="en-US" dirty="0">
                <a:solidFill>
                  <a:schemeClr val="bg1"/>
                </a:solidFill>
              </a:rPr>
              <a:t>)</a:t>
            </a:r>
          </a:p>
        </p:txBody>
      </p:sp>
      <p:pic>
        <p:nvPicPr>
          <p:cNvPr id="11" name="Picture 2" descr="C:\Users\Artem\Desktop\2019-06-06_07\Presentation\Galimov\Data\Photos\IMG_20190604_112643.jpg">
            <a:extLst>
              <a:ext uri="{FF2B5EF4-FFF2-40B4-BE49-F238E27FC236}">
                <a16:creationId xmlns:a16="http://schemas.microsoft.com/office/drawing/2014/main" id="{D03765C5-1E46-294A-AEB2-682D3F68BB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023" y="4424781"/>
            <a:ext cx="832908" cy="184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C:\Users\Artem\Desktop\2019-06-06_07\Presentation\Galimov\Data\Photos\IMG_20190604_112703.jpg">
            <a:extLst>
              <a:ext uri="{FF2B5EF4-FFF2-40B4-BE49-F238E27FC236}">
                <a16:creationId xmlns:a16="http://schemas.microsoft.com/office/drawing/2014/main" id="{241D3A7C-F9D5-A242-9DBD-66D1A9CA95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7511" y="4096868"/>
            <a:ext cx="1462920" cy="205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3">
            <a:extLst>
              <a:ext uri="{FF2B5EF4-FFF2-40B4-BE49-F238E27FC236}">
                <a16:creationId xmlns:a16="http://schemas.microsoft.com/office/drawing/2014/main" id="{AF627AE0-82F0-D241-9BCE-9BFCE0577169}"/>
              </a:ext>
            </a:extLst>
          </p:cNvPr>
          <p:cNvSpPr txBox="1"/>
          <p:nvPr/>
        </p:nvSpPr>
        <p:spPr>
          <a:xfrm>
            <a:off x="1222062" y="3876465"/>
            <a:ext cx="7851637" cy="461665"/>
          </a:xfrm>
          <a:prstGeom prst="rect">
            <a:avLst/>
          </a:prstGeom>
          <a:solidFill>
            <a:schemeClr val="bg1"/>
          </a:solidFill>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eaLnBrk="1" fontAlgn="auto" hangingPunct="1">
              <a:spcBef>
                <a:spcPts val="0"/>
              </a:spcBef>
              <a:spcAft>
                <a:spcPts val="0"/>
              </a:spcAft>
              <a:defRPr/>
            </a:pPr>
            <a:r>
              <a:rPr lang="ru-RU" altLang="ru-RU" sz="2400" b="1" dirty="0">
                <a:solidFill>
                  <a:srgbClr val="140076"/>
                </a:solidFill>
                <a:latin typeface="Arial" panose="020B0604020202020204" pitchFamily="34" charset="0"/>
                <a:cs typeface="Arial" panose="020B0604020202020204" pitchFamily="34" charset="0"/>
              </a:rPr>
              <a:t>Системы управления и диагностики </a:t>
            </a:r>
            <a:r>
              <a:rPr lang="ru-RU" altLang="ru-RU" sz="2400" i="1" dirty="0">
                <a:solidFill>
                  <a:srgbClr val="140076"/>
                </a:solidFill>
                <a:latin typeface="Arial" panose="020B0604020202020204" pitchFamily="34" charset="0"/>
                <a:cs typeface="Arial" panose="020B0604020202020204" pitchFamily="34" charset="0"/>
              </a:rPr>
              <a:t>(в стойках)</a:t>
            </a:r>
            <a:endParaRPr lang="en-US" altLang="ru-RU" sz="2400" i="1" dirty="0">
              <a:solidFill>
                <a:srgbClr val="140076"/>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CB57A0F-34A2-FB40-A202-E07F62870D3E}"/>
              </a:ext>
            </a:extLst>
          </p:cNvPr>
          <p:cNvSpPr txBox="1"/>
          <p:nvPr/>
        </p:nvSpPr>
        <p:spPr>
          <a:xfrm>
            <a:off x="2332383" y="4430255"/>
            <a:ext cx="1625544" cy="830997"/>
          </a:xfrm>
          <a:prstGeom prst="rect">
            <a:avLst/>
          </a:prstGeom>
          <a:solidFill>
            <a:schemeClr val="bg1">
              <a:lumMod val="95000"/>
            </a:schemeClr>
          </a:solidFill>
          <a:ln>
            <a:solidFill>
              <a:schemeClr val="tx1"/>
            </a:solidFill>
          </a:ln>
        </p:spPr>
        <p:txBody>
          <a:bodyPr wrap="square">
            <a:spAutoFit/>
          </a:bodyPr>
          <a:lstStyle/>
          <a:p>
            <a:pPr algn="ctr" eaLnBrk="1" fontAlgn="auto" hangingPunct="1">
              <a:spcBef>
                <a:spcPts val="0"/>
              </a:spcBef>
              <a:spcAft>
                <a:spcPts val="0"/>
              </a:spcAft>
              <a:defRPr/>
            </a:pPr>
            <a:r>
              <a:rPr lang="ru-RU" sz="1600" i="1" dirty="0">
                <a:latin typeface="Arial" panose="020B0604020202020204" pitchFamily="34" charset="0"/>
                <a:cs typeface="Arial" panose="020B0604020202020204" pitchFamily="34" charset="0"/>
              </a:rPr>
              <a:t>измерения</a:t>
            </a:r>
          </a:p>
          <a:p>
            <a:pPr algn="ctr" eaLnBrk="1" fontAlgn="auto" hangingPunct="1">
              <a:spcBef>
                <a:spcPts val="0"/>
              </a:spcBef>
              <a:spcAft>
                <a:spcPts val="0"/>
              </a:spcAft>
              <a:defRPr/>
            </a:pPr>
            <a:r>
              <a:rPr lang="en-US" sz="1600" i="1" dirty="0">
                <a:latin typeface="Arial" panose="020B0604020202020204" pitchFamily="34" charset="0"/>
                <a:cs typeface="Arial" panose="020B0604020202020204" pitchFamily="34" charset="0"/>
              </a:rPr>
              <a:t>BPM </a:t>
            </a:r>
            <a:r>
              <a:rPr lang="ru-RU" sz="1600" i="1" dirty="0">
                <a:latin typeface="Arial" panose="020B0604020202020204" pitchFamily="34" charset="0"/>
                <a:cs typeface="Arial" panose="020B0604020202020204" pitchFamily="34" charset="0"/>
              </a:rPr>
              <a:t>и термометрия</a:t>
            </a:r>
            <a:endParaRPr lang="en-US" sz="1600" i="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FD79BCD-7DFB-634D-BE96-AF7240D1DA8F}"/>
              </a:ext>
            </a:extLst>
          </p:cNvPr>
          <p:cNvSpPr txBox="1"/>
          <p:nvPr/>
        </p:nvSpPr>
        <p:spPr>
          <a:xfrm>
            <a:off x="5715684" y="4508128"/>
            <a:ext cx="3311338" cy="1892826"/>
          </a:xfrm>
          <a:prstGeom prst="rect">
            <a:avLst/>
          </a:prstGeom>
          <a:solidFill>
            <a:srgbClr val="FEECE7"/>
          </a:solidFill>
        </p:spPr>
        <p:txBody>
          <a:bodyPr wrap="square">
            <a:spAutoFit/>
          </a:bodyPr>
          <a:lstStyle/>
          <a:p>
            <a:pPr eaLnBrk="1" fontAlgn="auto" hangingPunct="1">
              <a:spcBef>
                <a:spcPts val="0"/>
              </a:spcBef>
              <a:spcAft>
                <a:spcPts val="0"/>
              </a:spcAft>
              <a:buClr>
                <a:srgbClr val="FF0000"/>
              </a:buClr>
              <a:defRPr/>
            </a:pPr>
            <a:r>
              <a:rPr lang="ru-RU" b="1" i="1" dirty="0">
                <a:solidFill>
                  <a:srgbClr val="002060"/>
                </a:solidFill>
                <a:latin typeface="Arial" panose="020B0604020202020204" pitchFamily="34" charset="0"/>
                <a:cs typeface="Arial" panose="020B0604020202020204" pitchFamily="34" charset="0"/>
              </a:rPr>
              <a:t>Готовность</a:t>
            </a:r>
            <a:r>
              <a:rPr lang="ru-RU" i="1" dirty="0">
                <a:solidFill>
                  <a:srgbClr val="002060"/>
                </a:solidFill>
                <a:latin typeface="Arial" panose="020B0604020202020204" pitchFamily="34" charset="0"/>
                <a:cs typeface="Arial" panose="020B0604020202020204" pitchFamily="34" charset="0"/>
              </a:rPr>
              <a:t>:</a:t>
            </a:r>
          </a:p>
          <a:p>
            <a:pPr marL="285750" indent="-285750" eaLnBrk="1" fontAlgn="auto" hangingPunct="1">
              <a:lnSpc>
                <a:spcPct val="150000"/>
              </a:lnSpc>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диагностика пучка - 90%</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системы контроля </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и упр. - 90%</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асу откачки пучковой </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камеры - 30%</a:t>
            </a:r>
            <a:endParaRPr lang="en-US" i="1" dirty="0">
              <a:solidFill>
                <a:srgbClr val="002060"/>
              </a:solidFill>
              <a:latin typeface="Arial" panose="020B0604020202020204" pitchFamily="34" charset="0"/>
              <a:cs typeface="Arial" panose="020B0604020202020204" pitchFamily="34" charset="0"/>
            </a:endParaRPr>
          </a:p>
        </p:txBody>
      </p:sp>
      <p:pic>
        <p:nvPicPr>
          <p:cNvPr id="12" name="Picture 3" descr="C:\Users\Artem\Desktop\2019-06-06_07\Presentation\Galimov\Data\Photos\IMG_20190604_112650.jpg">
            <a:extLst>
              <a:ext uri="{FF2B5EF4-FFF2-40B4-BE49-F238E27FC236}">
                <a16:creationId xmlns:a16="http://schemas.microsoft.com/office/drawing/2014/main" id="{DC5535A2-9B8D-2040-8B38-1D1AB34DA5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688" y="3831183"/>
            <a:ext cx="927415" cy="2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43DD7875-84D2-844D-8E22-1B15BB7170AD}"/>
              </a:ext>
            </a:extLst>
          </p:cNvPr>
          <p:cNvSpPr txBox="1"/>
          <p:nvPr/>
        </p:nvSpPr>
        <p:spPr>
          <a:xfrm>
            <a:off x="59027" y="5866297"/>
            <a:ext cx="1642791" cy="584775"/>
          </a:xfrm>
          <a:prstGeom prst="rect">
            <a:avLst/>
          </a:prstGeom>
          <a:solidFill>
            <a:schemeClr val="bg1">
              <a:lumMod val="95000"/>
            </a:schemeClr>
          </a:solidFill>
          <a:ln>
            <a:solidFill>
              <a:schemeClr val="tx1"/>
            </a:solidFill>
          </a:ln>
        </p:spPr>
        <p:txBody>
          <a:bodyPr wrap="square">
            <a:spAutoFit/>
          </a:bodyPr>
          <a:lstStyle/>
          <a:p>
            <a:pPr algn="ctr" eaLnBrk="1" fontAlgn="auto" hangingPunct="1">
              <a:spcBef>
                <a:spcPts val="0"/>
              </a:spcBef>
              <a:spcAft>
                <a:spcPts val="0"/>
              </a:spcAft>
              <a:defRPr/>
            </a:pPr>
            <a:r>
              <a:rPr lang="ru-RU" sz="1600" i="1" dirty="0">
                <a:latin typeface="Arial" panose="020B0604020202020204" pitchFamily="34" charset="0"/>
                <a:cs typeface="Arial" panose="020B0604020202020204" pitchFamily="34" charset="0"/>
              </a:rPr>
              <a:t>управление</a:t>
            </a:r>
          </a:p>
          <a:p>
            <a:pPr algn="ctr" eaLnBrk="1" fontAlgn="auto" hangingPunct="1">
              <a:spcBef>
                <a:spcPts val="0"/>
              </a:spcBef>
              <a:spcAft>
                <a:spcPts val="0"/>
              </a:spcAft>
              <a:defRPr/>
            </a:pPr>
            <a:r>
              <a:rPr lang="ru-RU" sz="1600" i="1" dirty="0">
                <a:latin typeface="Arial" panose="020B0604020202020204" pitchFamily="34" charset="0"/>
                <a:cs typeface="Arial" panose="020B0604020202020204" pitchFamily="34" charset="0"/>
              </a:rPr>
              <a:t>корректорами</a:t>
            </a:r>
            <a:endParaRPr lang="en-US" sz="1600" i="1"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F3742A9-D718-A548-BBE5-C7B926AE725D}"/>
              </a:ext>
            </a:extLst>
          </p:cNvPr>
          <p:cNvSpPr txBox="1"/>
          <p:nvPr/>
        </p:nvSpPr>
        <p:spPr>
          <a:xfrm>
            <a:off x="3415531" y="5938568"/>
            <a:ext cx="2133600" cy="584775"/>
          </a:xfrm>
          <a:prstGeom prst="rect">
            <a:avLst/>
          </a:prstGeom>
          <a:solidFill>
            <a:schemeClr val="bg1"/>
          </a:solidFill>
          <a:ln>
            <a:solidFill>
              <a:schemeClr val="tx1"/>
            </a:solidFill>
          </a:ln>
        </p:spPr>
        <p:txBody>
          <a:bodyPr wrap="square">
            <a:spAutoFit/>
          </a:bodyPr>
          <a:lstStyle/>
          <a:p>
            <a:pPr algn="ctr" eaLnBrk="1" fontAlgn="auto" hangingPunct="1">
              <a:spcBef>
                <a:spcPts val="0"/>
              </a:spcBef>
              <a:spcAft>
                <a:spcPts val="0"/>
              </a:spcAft>
              <a:defRPr/>
            </a:pPr>
            <a:r>
              <a:rPr lang="ru-RU" sz="1600" i="1" dirty="0">
                <a:latin typeface="Arial" panose="020B0604020202020204" pitchFamily="34" charset="0"/>
                <a:cs typeface="Arial" panose="020B0604020202020204" pitchFamily="34" charset="0"/>
              </a:rPr>
              <a:t>управление вакуум</a:t>
            </a:r>
          </a:p>
          <a:p>
            <a:pPr algn="ctr" eaLnBrk="1" fontAlgn="auto" hangingPunct="1">
              <a:spcBef>
                <a:spcPts val="0"/>
              </a:spcBef>
              <a:spcAft>
                <a:spcPts val="0"/>
              </a:spcAft>
              <a:defRPr/>
            </a:pPr>
            <a:r>
              <a:rPr lang="ru-RU" sz="1600" i="1" dirty="0">
                <a:latin typeface="Arial" panose="020B0604020202020204" pitchFamily="34" charset="0"/>
                <a:cs typeface="Arial" panose="020B0604020202020204" pitchFamily="34" charset="0"/>
              </a:rPr>
              <a:t>- системами</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837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Box 3">
            <a:extLst>
              <a:ext uri="{FF2B5EF4-FFF2-40B4-BE49-F238E27FC236}">
                <a16:creationId xmlns:a16="http://schemas.microsoft.com/office/drawing/2014/main" id="{FA0EDB68-3E61-8A47-8556-819CF8628D60}"/>
              </a:ext>
            </a:extLst>
          </p:cNvPr>
          <p:cNvSpPr txBox="1">
            <a:spLocks noChangeArrowheads="1"/>
          </p:cNvSpPr>
          <p:nvPr/>
        </p:nvSpPr>
        <p:spPr bwMode="auto">
          <a:xfrm>
            <a:off x="1143000" y="167928"/>
            <a:ext cx="6035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400" b="1" dirty="0">
                <a:solidFill>
                  <a:srgbClr val="140076"/>
                </a:solidFill>
                <a:latin typeface="Arial" panose="020B0604020202020204" pitchFamily="34" charset="0"/>
              </a:rPr>
              <a:t>Система криогенного обеспечения</a:t>
            </a:r>
            <a:endParaRPr lang="en-US" altLang="ru-RU" sz="2400" b="1" dirty="0">
              <a:solidFill>
                <a:srgbClr val="140076"/>
              </a:solidFill>
              <a:latin typeface="Arial" panose="020B0604020202020204" pitchFamily="34" charset="0"/>
            </a:endParaRPr>
          </a:p>
        </p:txBody>
      </p:sp>
      <p:pic>
        <p:nvPicPr>
          <p:cNvPr id="16390" name="Picture 3" descr="D:\Lib\RI\_Проекты\NICA\MAC\2019-06-06_07\Presentation\Galimov\Data\Криотрубопровод.jpg">
            <a:extLst>
              <a:ext uri="{FF2B5EF4-FFF2-40B4-BE49-F238E27FC236}">
                <a16:creationId xmlns:a16="http://schemas.microsoft.com/office/drawing/2014/main" id="{57A292E0-15D2-3447-825F-8D6B1B53161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49600" y="1781402"/>
            <a:ext cx="7743825"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Скругленная прямоугольная выноска 10">
            <a:extLst>
              <a:ext uri="{FF2B5EF4-FFF2-40B4-BE49-F238E27FC236}">
                <a16:creationId xmlns:a16="http://schemas.microsoft.com/office/drawing/2014/main" id="{21C74C81-3B82-C043-8D9B-0B05969C5A90}"/>
              </a:ext>
            </a:extLst>
          </p:cNvPr>
          <p:cNvSpPr/>
          <p:nvPr/>
        </p:nvSpPr>
        <p:spPr>
          <a:xfrm>
            <a:off x="6437022" y="4008611"/>
            <a:ext cx="1882775" cy="455612"/>
          </a:xfrm>
          <a:prstGeom prst="wedgeRoundRectCallout">
            <a:avLst>
              <a:gd name="adj1" fmla="val 30538"/>
              <a:gd name="adj2" fmla="val -185247"/>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ru-RU" sz="1400" dirty="0"/>
              <a:t>расширительная машина д/гелия </a:t>
            </a:r>
          </a:p>
        </p:txBody>
      </p:sp>
      <p:sp>
        <p:nvSpPr>
          <p:cNvPr id="12" name="Скругленная прямоугольная выноска 11">
            <a:extLst>
              <a:ext uri="{FF2B5EF4-FFF2-40B4-BE49-F238E27FC236}">
                <a16:creationId xmlns:a16="http://schemas.microsoft.com/office/drawing/2014/main" id="{C350CA81-3BCB-5741-9A71-075669630092}"/>
              </a:ext>
            </a:extLst>
          </p:cNvPr>
          <p:cNvSpPr/>
          <p:nvPr/>
        </p:nvSpPr>
        <p:spPr>
          <a:xfrm>
            <a:off x="4571998" y="3517067"/>
            <a:ext cx="1865023" cy="279132"/>
          </a:xfrm>
          <a:prstGeom prst="wedgeRoundRectCallout">
            <a:avLst>
              <a:gd name="adj1" fmla="val 51442"/>
              <a:gd name="adj2" fmla="val -258039"/>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400" dirty="0"/>
              <a:t>Трубопроводы гелия</a:t>
            </a:r>
          </a:p>
        </p:txBody>
      </p:sp>
      <p:sp>
        <p:nvSpPr>
          <p:cNvPr id="13" name="Скругленная прямоугольная выноска 12">
            <a:extLst>
              <a:ext uri="{FF2B5EF4-FFF2-40B4-BE49-F238E27FC236}">
                <a16:creationId xmlns:a16="http://schemas.microsoft.com/office/drawing/2014/main" id="{4DCBC818-1DA4-524F-9E8A-428EB80BEF04}"/>
              </a:ext>
            </a:extLst>
          </p:cNvPr>
          <p:cNvSpPr/>
          <p:nvPr/>
        </p:nvSpPr>
        <p:spPr>
          <a:xfrm>
            <a:off x="2266950" y="3406700"/>
            <a:ext cx="1714500" cy="428625"/>
          </a:xfrm>
          <a:prstGeom prst="wedgeRoundRectCallout">
            <a:avLst>
              <a:gd name="adj1" fmla="val -68661"/>
              <a:gd name="adj2" fmla="val -204673"/>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400" dirty="0"/>
              <a:t>сепараторы гелия</a:t>
            </a:r>
          </a:p>
        </p:txBody>
      </p:sp>
      <p:pic>
        <p:nvPicPr>
          <p:cNvPr id="16394" name="Picture 2" descr="C:\Users\Artem\Desktop\2019-06-06_07\Presentation\Galimov\Data\Константинов\Шкафы управления.jpg">
            <a:extLst>
              <a:ext uri="{FF2B5EF4-FFF2-40B4-BE49-F238E27FC236}">
                <a16:creationId xmlns:a16="http://schemas.microsoft.com/office/drawing/2014/main" id="{9EA8E857-1F9B-6E4E-8D23-BA9AD7D2D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7" r="11261"/>
          <a:stretch>
            <a:fillRect/>
          </a:stretch>
        </p:blipFill>
        <p:spPr bwMode="auto">
          <a:xfrm>
            <a:off x="3468959" y="4097034"/>
            <a:ext cx="2786062" cy="25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3" descr="C:\Users\Artem\Desktop\2019-06-06_07\Presentation\Galimov\Data\Константинов\Блоки рефрижератора в сборе.jpg">
            <a:extLst>
              <a:ext uri="{FF2B5EF4-FFF2-40B4-BE49-F238E27FC236}">
                <a16:creationId xmlns:a16="http://schemas.microsoft.com/office/drawing/2014/main" id="{1D099EB8-3CD6-8E41-B5C3-9CF7891FCB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677" b="12347"/>
          <a:stretch>
            <a:fillRect/>
          </a:stretch>
        </p:blipFill>
        <p:spPr bwMode="auto">
          <a:xfrm>
            <a:off x="178071" y="3998176"/>
            <a:ext cx="1782763"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702A02B7-300B-9744-8329-A5DBF52A1B9C}"/>
              </a:ext>
            </a:extLst>
          </p:cNvPr>
          <p:cNvSpPr txBox="1"/>
          <p:nvPr/>
        </p:nvSpPr>
        <p:spPr>
          <a:xfrm>
            <a:off x="3890110" y="1323599"/>
            <a:ext cx="2701925" cy="646331"/>
          </a:xfrm>
          <a:prstGeom prst="rect">
            <a:avLst/>
          </a:prstGeom>
          <a:solidFill>
            <a:schemeClr val="accent6">
              <a:lumMod val="20000"/>
              <a:lumOff val="80000"/>
            </a:schemeClr>
          </a:solidFill>
        </p:spPr>
        <p:txBody>
          <a:bodyPr>
            <a:spAutoFit/>
          </a:bodyPr>
          <a:lstStyle/>
          <a:p>
            <a:pPr algn="ctr">
              <a:buClr>
                <a:srgbClr val="FF0000"/>
              </a:buClr>
              <a:defRPr/>
            </a:pPr>
            <a:r>
              <a:rPr lang="ru-RU" i="1" dirty="0">
                <a:solidFill>
                  <a:srgbClr val="002060"/>
                </a:solidFill>
                <a:latin typeface="Arial" panose="020B0604020202020204" pitchFamily="34" charset="0"/>
                <a:cs typeface="Arial" panose="020B0604020202020204" pitchFamily="34" charset="0"/>
              </a:rPr>
              <a:t>штатная система</a:t>
            </a:r>
          </a:p>
          <a:p>
            <a:pPr algn="ctr">
              <a:buClr>
                <a:srgbClr val="FF0000"/>
              </a:buClr>
              <a:defRPr/>
            </a:pPr>
            <a:r>
              <a:rPr lang="ru-RU" i="1" dirty="0">
                <a:solidFill>
                  <a:srgbClr val="002060"/>
                </a:solidFill>
                <a:latin typeface="Arial" panose="020B0604020202020204" pitchFamily="34" charset="0"/>
                <a:cs typeface="Arial" panose="020B0604020202020204" pitchFamily="34" charset="0"/>
              </a:rPr>
              <a:t>спроектирована</a:t>
            </a:r>
            <a:endParaRPr lang="en-US" i="1" dirty="0">
              <a:solidFill>
                <a:srgbClr val="002060"/>
              </a:solidFill>
              <a:latin typeface="Arial" panose="020B0604020202020204" pitchFamily="34" charset="0"/>
              <a:cs typeface="Arial" panose="020B0604020202020204" pitchFamily="34" charset="0"/>
            </a:endParaRPr>
          </a:p>
        </p:txBody>
      </p:sp>
      <p:sp>
        <p:nvSpPr>
          <p:cNvPr id="16397" name="Прямоугольник 14">
            <a:extLst>
              <a:ext uri="{FF2B5EF4-FFF2-40B4-BE49-F238E27FC236}">
                <a16:creationId xmlns:a16="http://schemas.microsoft.com/office/drawing/2014/main" id="{B063F94C-6816-5144-AE86-0D62B644D05B}"/>
              </a:ext>
            </a:extLst>
          </p:cNvPr>
          <p:cNvSpPr>
            <a:spLocks noChangeArrowheads="1"/>
          </p:cNvSpPr>
          <p:nvPr/>
        </p:nvSpPr>
        <p:spPr bwMode="auto">
          <a:xfrm>
            <a:off x="578642" y="725225"/>
            <a:ext cx="79867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FF0000"/>
              </a:buClr>
              <a:buFontTx/>
              <a:buNone/>
            </a:pPr>
            <a:r>
              <a:rPr lang="ru-RU" altLang="ru-RU" sz="1800" i="1" dirty="0">
                <a:solidFill>
                  <a:srgbClr val="002060"/>
                </a:solidFill>
                <a:latin typeface="Arial" panose="020B0604020202020204" pitchFamily="34" charset="0"/>
              </a:rPr>
              <a:t>запуск и испытания Бустера планируются со временной системой </a:t>
            </a:r>
          </a:p>
          <a:p>
            <a:pPr>
              <a:spcBef>
                <a:spcPct val="0"/>
              </a:spcBef>
              <a:buClr>
                <a:srgbClr val="FF0000"/>
              </a:buClr>
              <a:buNone/>
            </a:pPr>
            <a:r>
              <a:rPr lang="ru-RU" altLang="ru-RU" sz="1800" i="1" dirty="0">
                <a:solidFill>
                  <a:srgbClr val="002060"/>
                </a:solidFill>
                <a:latin typeface="Arial" panose="020B0604020202020204" pitchFamily="34" charset="0"/>
              </a:rPr>
              <a:t>КО</a:t>
            </a:r>
            <a:r>
              <a:rPr lang="ru-RU" altLang="ru-RU" sz="1800" dirty="0"/>
              <a:t> </a:t>
            </a:r>
            <a:r>
              <a:rPr lang="ru-RU" altLang="ru-RU" sz="1800" i="1" dirty="0" err="1">
                <a:solidFill>
                  <a:srgbClr val="002060"/>
                </a:solidFill>
                <a:latin typeface="Arial" panose="020B0604020202020204" pitchFamily="34" charset="0"/>
              </a:rPr>
              <a:t>Нуклотрона</a:t>
            </a:r>
            <a:r>
              <a:rPr lang="ru-RU" altLang="ru-RU" sz="1800" i="1" dirty="0">
                <a:solidFill>
                  <a:srgbClr val="002060"/>
                </a:solidFill>
                <a:latin typeface="Arial" panose="020B0604020202020204" pitchFamily="34" charset="0"/>
              </a:rPr>
              <a:t>  </a:t>
            </a:r>
            <a:r>
              <a:rPr lang="ru-RU" altLang="ru-RU" sz="1800" b="1" i="1" dirty="0">
                <a:solidFill>
                  <a:srgbClr val="002060"/>
                </a:solidFill>
                <a:latin typeface="Arial" panose="020B0604020202020204" pitchFamily="34" charset="0"/>
              </a:rPr>
              <a:t>02.2020</a:t>
            </a:r>
            <a:endParaRPr lang="en-US" altLang="ru-RU" sz="1800" b="1" i="1" dirty="0">
              <a:solidFill>
                <a:srgbClr val="002060"/>
              </a:solidFill>
              <a:latin typeface="Arial" panose="020B0604020202020204" pitchFamily="34" charset="0"/>
            </a:endParaRPr>
          </a:p>
        </p:txBody>
      </p:sp>
      <p:sp>
        <p:nvSpPr>
          <p:cNvPr id="16" name="TextBox 15">
            <a:extLst>
              <a:ext uri="{FF2B5EF4-FFF2-40B4-BE49-F238E27FC236}">
                <a16:creationId xmlns:a16="http://schemas.microsoft.com/office/drawing/2014/main" id="{161FA330-8744-3F4F-A84F-F4895CF80057}"/>
              </a:ext>
            </a:extLst>
          </p:cNvPr>
          <p:cNvSpPr txBox="1"/>
          <p:nvPr/>
        </p:nvSpPr>
        <p:spPr>
          <a:xfrm>
            <a:off x="5241073" y="5743828"/>
            <a:ext cx="3693220" cy="400110"/>
          </a:xfrm>
          <a:prstGeom prst="rect">
            <a:avLst/>
          </a:prstGeom>
          <a:solidFill>
            <a:srgbClr val="CBFFFB"/>
          </a:solidFill>
        </p:spPr>
        <p:txBody>
          <a:bodyPr wrap="square">
            <a:spAutoFit/>
          </a:bodyPr>
          <a:lstStyle/>
          <a:p>
            <a:pPr algn="ctr" eaLnBrk="1" fontAlgn="auto" hangingPunct="1">
              <a:spcBef>
                <a:spcPts val="0"/>
              </a:spcBef>
              <a:spcAft>
                <a:spcPts val="0"/>
              </a:spcAft>
              <a:buClr>
                <a:srgbClr val="FF0000"/>
              </a:buClr>
              <a:defRPr/>
            </a:pPr>
            <a:r>
              <a:rPr lang="ru-RU" sz="2000" dirty="0">
                <a:solidFill>
                  <a:srgbClr val="002060"/>
                </a:solidFill>
                <a:latin typeface="Arial" panose="020B0604020202020204" pitchFamily="34" charset="0"/>
                <a:cs typeface="Arial" panose="020B0604020202020204" pitchFamily="34" charset="0"/>
              </a:rPr>
              <a:t>запуск и наладка  </a:t>
            </a:r>
            <a:r>
              <a:rPr lang="ru-RU" sz="2000" b="1" dirty="0">
                <a:solidFill>
                  <a:srgbClr val="FF0000"/>
                </a:solidFill>
                <a:latin typeface="Arial" panose="020B0604020202020204" pitchFamily="34" charset="0"/>
                <a:cs typeface="Arial" panose="020B0604020202020204" pitchFamily="34" charset="0"/>
              </a:rPr>
              <a:t>09.2020</a:t>
            </a:r>
            <a:endParaRPr lang="en-US" sz="2000" b="1" dirty="0">
              <a:solidFill>
                <a:srgbClr val="FF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6F0D307-5C2B-1C40-AE63-02BB44D9B791}"/>
              </a:ext>
            </a:extLst>
          </p:cNvPr>
          <p:cNvSpPr/>
          <p:nvPr/>
        </p:nvSpPr>
        <p:spPr>
          <a:xfrm>
            <a:off x="7901599" y="763072"/>
            <a:ext cx="248786" cy="369332"/>
          </a:xfrm>
          <a:prstGeom prst="rect">
            <a:avLst/>
          </a:prstGeom>
        </p:spPr>
        <p:txBody>
          <a:bodyPr wrap="none">
            <a:spAutoFit/>
          </a:bodyPr>
          <a:lstStyle/>
          <a:p>
            <a:r>
              <a:rPr lang="ru-RU" altLang="ru-RU" i="1" dirty="0">
                <a:solidFill>
                  <a:srgbClr val="002060"/>
                </a:solidFill>
                <a:latin typeface="Arial" panose="020B0604020202020204" pitchFamily="34" charset="0"/>
              </a:rPr>
              <a:t> </a:t>
            </a:r>
          </a:p>
        </p:txBody>
      </p:sp>
    </p:spTree>
    <p:extLst>
      <p:ext uri="{BB962C8B-B14F-4D97-AF65-F5344CB8AC3E}">
        <p14:creationId xmlns:p14="http://schemas.microsoft.com/office/powerpoint/2010/main" val="1643773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2355B2-E2A1-CB45-9A0A-881291163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872" y="1143844"/>
            <a:ext cx="8302256" cy="5544616"/>
          </a:xfrm>
          <a:prstGeom prst="rect">
            <a:avLst/>
          </a:prstGeom>
        </p:spPr>
      </p:pic>
      <p:sp>
        <p:nvSpPr>
          <p:cNvPr id="6" name="TextBox 5">
            <a:extLst>
              <a:ext uri="{FF2B5EF4-FFF2-40B4-BE49-F238E27FC236}">
                <a16:creationId xmlns:a16="http://schemas.microsoft.com/office/drawing/2014/main" id="{BA87AB91-F346-D648-891C-352C1108164E}"/>
              </a:ext>
            </a:extLst>
          </p:cNvPr>
          <p:cNvSpPr txBox="1"/>
          <p:nvPr/>
        </p:nvSpPr>
        <p:spPr>
          <a:xfrm>
            <a:off x="420872" y="138023"/>
            <a:ext cx="6846788" cy="1200329"/>
          </a:xfrm>
          <a:prstGeom prst="rect">
            <a:avLst/>
          </a:prstGeom>
          <a:solidFill>
            <a:srgbClr val="A6F8FF"/>
          </a:solidFill>
        </p:spPr>
        <p:txBody>
          <a:bodyPr wrap="square" rtlCol="0">
            <a:spAutoFit/>
          </a:bodyPr>
          <a:lstStyle/>
          <a:p>
            <a:r>
              <a:rPr lang="ru-RU" sz="2400" b="1" i="1" dirty="0">
                <a:solidFill>
                  <a:srgbClr val="002060"/>
                </a:solidFill>
              </a:rPr>
              <a:t>Начало технологических испытаний </a:t>
            </a:r>
          </a:p>
          <a:p>
            <a:r>
              <a:rPr lang="ru-RU" sz="2400" b="1" i="1" dirty="0">
                <a:solidFill>
                  <a:srgbClr val="002060"/>
                </a:solidFill>
              </a:rPr>
              <a:t>систем Бустера</a:t>
            </a:r>
          </a:p>
          <a:p>
            <a:pPr algn="r"/>
            <a:r>
              <a:rPr lang="en-US" sz="2400" b="1" i="1" dirty="0">
                <a:solidFill>
                  <a:srgbClr val="002060"/>
                </a:solidFill>
              </a:rPr>
              <a:t> – </a:t>
            </a:r>
            <a:r>
              <a:rPr lang="ru-RU" sz="2400" b="1" i="1" dirty="0">
                <a:solidFill>
                  <a:srgbClr val="002060"/>
                </a:solidFill>
              </a:rPr>
              <a:t>церемония запуска </a:t>
            </a:r>
            <a:r>
              <a:rPr lang="en-US" sz="2400" b="1" i="1" dirty="0">
                <a:solidFill>
                  <a:srgbClr val="002060"/>
                </a:solidFill>
              </a:rPr>
              <a:t>23 </a:t>
            </a:r>
            <a:r>
              <a:rPr lang="ru-RU" sz="2400" b="1" i="1" dirty="0">
                <a:solidFill>
                  <a:srgbClr val="002060"/>
                </a:solidFill>
              </a:rPr>
              <a:t>декабря </a:t>
            </a:r>
            <a:r>
              <a:rPr lang="en-US" sz="2400" b="1" i="1" dirty="0">
                <a:solidFill>
                  <a:srgbClr val="002060"/>
                </a:solidFill>
              </a:rPr>
              <a:t>2019 </a:t>
            </a:r>
          </a:p>
        </p:txBody>
      </p:sp>
      <p:pic>
        <p:nvPicPr>
          <p:cNvPr id="7" name="Picture 6" descr="NICA-Logo_4c">
            <a:extLst>
              <a:ext uri="{FF2B5EF4-FFF2-40B4-BE49-F238E27FC236}">
                <a16:creationId xmlns:a16="http://schemas.microsoft.com/office/drawing/2014/main" id="{B7259C39-FBE6-8C45-AD9A-B6AE7F4E4C8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7669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
            <a:extLst>
              <a:ext uri="{FF2B5EF4-FFF2-40B4-BE49-F238E27FC236}">
                <a16:creationId xmlns:a16="http://schemas.microsoft.com/office/drawing/2014/main" id="{927FDF81-5A9A-6C4D-A5AE-CDAB5EB3F2D5}"/>
              </a:ext>
            </a:extLst>
          </p:cNvPr>
          <p:cNvSpPr>
            <a:spLocks noChangeArrowheads="1"/>
          </p:cNvSpPr>
          <p:nvPr/>
        </p:nvSpPr>
        <p:spPr bwMode="auto">
          <a:xfrm>
            <a:off x="1341852" y="92075"/>
            <a:ext cx="6244402" cy="830997"/>
          </a:xfrm>
          <a:prstGeom prst="rect">
            <a:avLst/>
          </a:prstGeom>
          <a:no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Каналы транспортировки пучка </a:t>
            </a:r>
          </a:p>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из Нуклотрона в </a:t>
            </a:r>
            <a:r>
              <a:rPr lang="ru-RU" altLang="ru-RU" sz="2400" b="1" dirty="0" err="1">
                <a:solidFill>
                  <a:srgbClr val="140076"/>
                </a:solidFill>
                <a:effectLst>
                  <a:outerShdw blurRad="38100" dist="38100" dir="2700000" rotWithShape="0">
                    <a:srgbClr val="000000">
                      <a:alpha val="43137"/>
                    </a:srgbClr>
                  </a:outerShdw>
                </a:effectLst>
                <a:latin typeface="Arial" pitchFamily="34" charset="0"/>
              </a:rPr>
              <a:t>Коллайдер</a:t>
            </a:r>
            <a:r>
              <a:rPr lang="ru-RU" altLang="ru-RU" sz="2400" b="1" dirty="0">
                <a:solidFill>
                  <a:srgbClr val="140076"/>
                </a:solidFill>
                <a:effectLst>
                  <a:outerShdw blurRad="38100" dist="38100" dir="2700000" rotWithShape="0">
                    <a:srgbClr val="000000">
                      <a:alpha val="43137"/>
                    </a:srgbClr>
                  </a:outerShdw>
                </a:effectLst>
                <a:latin typeface="Arial" pitchFamily="34" charset="0"/>
              </a:rPr>
              <a:t> </a:t>
            </a:r>
            <a:r>
              <a:rPr lang="ru-RU" altLang="ru-RU" sz="2400" i="1" dirty="0">
                <a:solidFill>
                  <a:srgbClr val="140076"/>
                </a:solidFill>
                <a:effectLst>
                  <a:outerShdw blurRad="38100" dist="38100" dir="2700000" rotWithShape="0">
                    <a:srgbClr val="000000">
                      <a:alpha val="43137"/>
                    </a:srgbClr>
                  </a:outerShdw>
                </a:effectLst>
                <a:latin typeface="Arial" pitchFamily="34" charset="0"/>
              </a:rPr>
              <a:t>(</a:t>
            </a:r>
            <a:r>
              <a:rPr lang="en-US" altLang="ru-RU" sz="2400" i="1" dirty="0">
                <a:solidFill>
                  <a:srgbClr val="140076"/>
                </a:solidFill>
                <a:effectLst>
                  <a:outerShdw blurRad="38100" dist="38100" dir="2700000" rotWithShape="0">
                    <a:srgbClr val="000000">
                      <a:alpha val="43137"/>
                    </a:srgbClr>
                  </a:outerShdw>
                </a:effectLst>
                <a:latin typeface="Arial" pitchFamily="34" charset="0"/>
              </a:rPr>
              <a:t>Sigma-Phi)</a:t>
            </a:r>
            <a:endParaRPr lang="ru-RU" altLang="ru-RU" sz="2400" i="1" dirty="0">
              <a:solidFill>
                <a:srgbClr val="140076"/>
              </a:solidFill>
              <a:effectLst>
                <a:outerShdw blurRad="38100" dist="38100" dir="2700000" rotWithShape="0">
                  <a:srgbClr val="000000">
                    <a:alpha val="43137"/>
                  </a:srgbClr>
                </a:outerShdw>
              </a:effectLst>
              <a:latin typeface="Arial" pitchFamily="34" charset="0"/>
            </a:endParaRPr>
          </a:p>
        </p:txBody>
      </p:sp>
      <p:sp>
        <p:nvSpPr>
          <p:cNvPr id="26631" name="Номер слайда 1">
            <a:extLst>
              <a:ext uri="{FF2B5EF4-FFF2-40B4-BE49-F238E27FC236}">
                <a16:creationId xmlns:a16="http://schemas.microsoft.com/office/drawing/2014/main" id="{2ED5488C-D08B-224F-BC3D-3E662AB7B637}"/>
              </a:ext>
            </a:extLst>
          </p:cNvPr>
          <p:cNvSpPr txBox="1">
            <a:spLocks/>
          </p:cNvSpPr>
          <p:nvPr/>
        </p:nvSpPr>
        <p:spPr bwMode="auto">
          <a:xfrm>
            <a:off x="6553200" y="64276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42A6498-FE77-A74A-B865-15B9A4479493}" type="slidenum">
              <a:rPr lang="ru-RU" altLang="ru-RU" sz="1200">
                <a:solidFill>
                  <a:srgbClr val="898989"/>
                </a:solidFill>
              </a:rPr>
              <a:pPr algn="r" eaLnBrk="1" hangingPunct="1">
                <a:spcBef>
                  <a:spcPct val="0"/>
                </a:spcBef>
                <a:buFontTx/>
                <a:buNone/>
              </a:pPr>
              <a:t>16</a:t>
            </a:fld>
            <a:endParaRPr lang="ru-RU" altLang="ru-RU" sz="1200">
              <a:solidFill>
                <a:srgbClr val="898989"/>
              </a:solidFill>
            </a:endParaRPr>
          </a:p>
        </p:txBody>
      </p:sp>
      <p:graphicFrame>
        <p:nvGraphicFramePr>
          <p:cNvPr id="11" name="Таблица 10">
            <a:extLst>
              <a:ext uri="{FF2B5EF4-FFF2-40B4-BE49-F238E27FC236}">
                <a16:creationId xmlns:a16="http://schemas.microsoft.com/office/drawing/2014/main" id="{2F6BE680-287E-F247-9260-015B296E4653}"/>
              </a:ext>
            </a:extLst>
          </p:cNvPr>
          <p:cNvGraphicFramePr>
            <a:graphicFrameLocks noGrp="1"/>
          </p:cNvGraphicFramePr>
          <p:nvPr/>
        </p:nvGraphicFramePr>
        <p:xfrm>
          <a:off x="2895600" y="4558466"/>
          <a:ext cx="5938838" cy="1984839"/>
        </p:xfrm>
        <a:graphic>
          <a:graphicData uri="http://schemas.openxmlformats.org/drawingml/2006/table">
            <a:tbl>
              <a:tblPr firstRow="1" firstCol="1" bandRow="1">
                <a:tableStyleId>{5C22544A-7EE6-4342-B048-85BDC9FD1C3A}</a:tableStyleId>
              </a:tblPr>
              <a:tblGrid>
                <a:gridCol w="1613580">
                  <a:extLst>
                    <a:ext uri="{9D8B030D-6E8A-4147-A177-3AD203B41FA5}">
                      <a16:colId xmlns:a16="http://schemas.microsoft.com/office/drawing/2014/main" val="20000"/>
                    </a:ext>
                  </a:extLst>
                </a:gridCol>
                <a:gridCol w="851840">
                  <a:extLst>
                    <a:ext uri="{9D8B030D-6E8A-4147-A177-3AD203B41FA5}">
                      <a16:colId xmlns:a16="http://schemas.microsoft.com/office/drawing/2014/main" val="20001"/>
                    </a:ext>
                  </a:extLst>
                </a:gridCol>
                <a:gridCol w="1403031">
                  <a:extLst>
                    <a:ext uri="{9D8B030D-6E8A-4147-A177-3AD203B41FA5}">
                      <a16:colId xmlns:a16="http://schemas.microsoft.com/office/drawing/2014/main" val="20002"/>
                    </a:ext>
                  </a:extLst>
                </a:gridCol>
                <a:gridCol w="2070387">
                  <a:extLst>
                    <a:ext uri="{9D8B030D-6E8A-4147-A177-3AD203B41FA5}">
                      <a16:colId xmlns:a16="http://schemas.microsoft.com/office/drawing/2014/main" val="20003"/>
                    </a:ext>
                  </a:extLst>
                </a:gridCol>
              </a:tblGrid>
              <a:tr h="670209">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Magnetic element</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tc>
                <a:tc>
                  <a:txBody>
                    <a:bodyPr/>
                    <a:lstStyle/>
                    <a:p>
                      <a:pPr algn="ctr">
                        <a:spcBef>
                          <a:spcPts val="300"/>
                        </a:spcBef>
                        <a:spcAft>
                          <a:spcPts val="300"/>
                        </a:spcAft>
                      </a:pPr>
                      <a:r>
                        <a:rPr lang="en-US" sz="1400" b="1" dirty="0">
                          <a:effectLst/>
                          <a:latin typeface="Arial" panose="020B0604020202020204" pitchFamily="34" charset="0"/>
                          <a:cs typeface="Arial" panose="020B0604020202020204" pitchFamily="34" charset="0"/>
                        </a:rPr>
                        <a:t>Number</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tc>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Effective length,</a:t>
                      </a:r>
                      <a:r>
                        <a:rPr lang="ru-RU" sz="1400" b="1" kern="800" dirty="0">
                          <a:effectLst/>
                          <a:latin typeface="Arial" panose="020B0604020202020204" pitchFamily="34" charset="0"/>
                          <a:cs typeface="Arial" panose="020B0604020202020204" pitchFamily="34" charset="0"/>
                        </a:rPr>
                        <a:t>  </a:t>
                      </a:r>
                      <a:r>
                        <a:rPr lang="en-US" sz="1400" b="1" kern="800" dirty="0">
                          <a:effectLst/>
                          <a:latin typeface="Arial" panose="020B0604020202020204" pitchFamily="34" charset="0"/>
                          <a:cs typeface="Arial" panose="020B0604020202020204" pitchFamily="34" charset="0"/>
                        </a:rPr>
                        <a:t>m</a:t>
                      </a:r>
                      <a:r>
                        <a:rPr lang="ru-RU" sz="1400" b="1" kern="800" dirty="0">
                          <a:effectLst/>
                          <a:latin typeface="Arial" panose="020B0604020202020204" pitchFamily="34" charset="0"/>
                          <a:cs typeface="Arial" panose="020B0604020202020204" pitchFamily="34" charset="0"/>
                        </a:rPr>
                        <a:t> </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tc>
                <a:tc>
                  <a:txBody>
                    <a:bodyPr/>
                    <a:lstStyle/>
                    <a:p>
                      <a:pPr algn="ctr">
                        <a:spcBef>
                          <a:spcPts val="300"/>
                        </a:spcBef>
                        <a:spcAft>
                          <a:spcPts val="300"/>
                        </a:spcAft>
                      </a:pPr>
                      <a:r>
                        <a:rPr lang="en-US" sz="1400" b="1" dirty="0">
                          <a:effectLst/>
                          <a:latin typeface="Arial" panose="020B0604020202020204" pitchFamily="34" charset="0"/>
                          <a:cs typeface="Arial" panose="020B0604020202020204" pitchFamily="34" charset="0"/>
                        </a:rPr>
                        <a:t>Max. magnetic field (gradient), T (T/m)</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tc>
                <a:extLst>
                  <a:ext uri="{0D108BD9-81ED-4DB2-BD59-A6C34878D82A}">
                    <a16:rowId xmlns:a16="http://schemas.microsoft.com/office/drawing/2014/main" val="10000"/>
                  </a:ext>
                </a:extLst>
              </a:tr>
              <a:tr h="262926">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Long dipole</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21</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2</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1</a:t>
                      </a:r>
                      <a:r>
                        <a:rPr lang="en-US" sz="1400" b="1" kern="1200" dirty="0">
                          <a:solidFill>
                            <a:srgbClr val="002060"/>
                          </a:solidFill>
                          <a:effectLst/>
                          <a:latin typeface="Arial" panose="020B0604020202020204" pitchFamily="34" charset="0"/>
                          <a:cs typeface="Arial" panose="020B0604020202020204" pitchFamily="34" charset="0"/>
                        </a:rPr>
                        <a:t>.5</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1"/>
                  </a:ext>
                </a:extLst>
              </a:tr>
              <a:tr h="262926">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Short</a:t>
                      </a:r>
                      <a:r>
                        <a:rPr lang="en-US" sz="1400" b="1" kern="800" baseline="0" dirty="0">
                          <a:effectLst/>
                          <a:latin typeface="Arial" panose="020B0604020202020204" pitchFamily="34" charset="0"/>
                          <a:cs typeface="Arial" panose="020B0604020202020204" pitchFamily="34" charset="0"/>
                        </a:rPr>
                        <a:t> dipole</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6</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1.2</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1</a:t>
                      </a:r>
                      <a:r>
                        <a:rPr lang="en-US" sz="1400" b="1" kern="1200" dirty="0">
                          <a:solidFill>
                            <a:srgbClr val="002060"/>
                          </a:solidFill>
                          <a:effectLst/>
                          <a:latin typeface="Arial" panose="020B0604020202020204" pitchFamily="34" charset="0"/>
                          <a:cs typeface="Arial" panose="020B0604020202020204" pitchFamily="34" charset="0"/>
                        </a:rPr>
                        <a:t>.</a:t>
                      </a:r>
                      <a:r>
                        <a:rPr lang="ru-RU" sz="1400" b="1" kern="1200" dirty="0">
                          <a:solidFill>
                            <a:srgbClr val="002060"/>
                          </a:solidFill>
                          <a:effectLst/>
                          <a:latin typeface="Arial" panose="020B0604020202020204" pitchFamily="34" charset="0"/>
                          <a:cs typeface="Arial" panose="020B0604020202020204" pitchFamily="34" charset="0"/>
                        </a:rPr>
                        <a:t>5</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2"/>
                  </a:ext>
                </a:extLst>
              </a:tr>
              <a:tr h="262926">
                <a:tc>
                  <a:txBody>
                    <a:bodyPr/>
                    <a:lstStyle/>
                    <a:p>
                      <a:pPr algn="ctr">
                        <a:spcBef>
                          <a:spcPts val="300"/>
                        </a:spcBef>
                        <a:spcAft>
                          <a:spcPts val="300"/>
                        </a:spcAft>
                      </a:pPr>
                      <a:r>
                        <a:rPr lang="en-US" sz="1400" b="1" kern="800" dirty="0" err="1">
                          <a:effectLst/>
                          <a:latin typeface="Arial" panose="020B0604020202020204" pitchFamily="34" charset="0"/>
                          <a:cs typeface="Arial" panose="020B0604020202020204" pitchFamily="34" charset="0"/>
                        </a:rPr>
                        <a:t>Quadrupole</a:t>
                      </a:r>
                      <a:r>
                        <a:rPr lang="en-US" sz="1400" b="1" kern="800" dirty="0">
                          <a:effectLst/>
                          <a:latin typeface="Arial" panose="020B0604020202020204" pitchFamily="34" charset="0"/>
                          <a:cs typeface="Arial" panose="020B0604020202020204" pitchFamily="34" charset="0"/>
                        </a:rPr>
                        <a:t> Q10</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22</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0</a:t>
                      </a:r>
                      <a:r>
                        <a:rPr lang="en-US" sz="1400" b="1" kern="1200" dirty="0">
                          <a:solidFill>
                            <a:srgbClr val="002060"/>
                          </a:solidFill>
                          <a:effectLst/>
                          <a:latin typeface="Arial" panose="020B0604020202020204" pitchFamily="34" charset="0"/>
                          <a:cs typeface="Arial" panose="020B0604020202020204" pitchFamily="34" charset="0"/>
                        </a:rPr>
                        <a:t>.353</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31</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3"/>
                  </a:ext>
                </a:extLst>
              </a:tr>
              <a:tr h="262926">
                <a:tc>
                  <a:txBody>
                    <a:bodyPr/>
                    <a:lstStyle/>
                    <a:p>
                      <a:pPr algn="ctr">
                        <a:spcBef>
                          <a:spcPts val="300"/>
                        </a:spcBef>
                        <a:spcAft>
                          <a:spcPts val="300"/>
                        </a:spcAft>
                      </a:pPr>
                      <a:r>
                        <a:rPr lang="en-US" sz="1400" b="1" kern="800" dirty="0" err="1">
                          <a:effectLst/>
                          <a:latin typeface="Arial" panose="020B0604020202020204" pitchFamily="34" charset="0"/>
                          <a:cs typeface="Arial" panose="020B0604020202020204" pitchFamily="34" charset="0"/>
                        </a:rPr>
                        <a:t>Quadrupole</a:t>
                      </a:r>
                      <a:r>
                        <a:rPr lang="en-US" sz="1400" b="1" kern="800" dirty="0">
                          <a:effectLst/>
                          <a:latin typeface="Arial" panose="020B0604020202020204" pitchFamily="34" charset="0"/>
                          <a:cs typeface="Arial" panose="020B0604020202020204" pitchFamily="34" charset="0"/>
                        </a:rPr>
                        <a:t> Q15</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6</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0</a:t>
                      </a:r>
                      <a:r>
                        <a:rPr lang="en-US" sz="1400" b="1" kern="1200" dirty="0">
                          <a:solidFill>
                            <a:srgbClr val="002060"/>
                          </a:solidFill>
                          <a:effectLst/>
                          <a:latin typeface="Arial" panose="020B0604020202020204" pitchFamily="34" charset="0"/>
                          <a:cs typeface="Arial" panose="020B0604020202020204" pitchFamily="34" charset="0"/>
                        </a:rPr>
                        <a:t>.519</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31</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4"/>
                  </a:ext>
                </a:extLst>
              </a:tr>
              <a:tr h="262926">
                <a:tc>
                  <a:txBody>
                    <a:bodyPr/>
                    <a:lstStyle/>
                    <a:p>
                      <a:pPr algn="ctr">
                        <a:spcBef>
                          <a:spcPts val="300"/>
                        </a:spcBef>
                        <a:spcAft>
                          <a:spcPts val="300"/>
                        </a:spcAft>
                      </a:pPr>
                      <a:r>
                        <a:rPr lang="en-US" sz="1400" b="1" kern="800" dirty="0" err="1">
                          <a:effectLst/>
                          <a:latin typeface="Arial" panose="020B0604020202020204" pitchFamily="34" charset="0"/>
                          <a:cs typeface="Arial" panose="020B0604020202020204" pitchFamily="34" charset="0"/>
                        </a:rPr>
                        <a:t>Steerer</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33</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0</a:t>
                      </a:r>
                      <a:r>
                        <a:rPr lang="en-US" sz="1400" b="1" kern="1200" dirty="0">
                          <a:solidFill>
                            <a:srgbClr val="002060"/>
                          </a:solidFill>
                          <a:effectLst/>
                          <a:latin typeface="Arial" panose="020B0604020202020204" pitchFamily="34" charset="0"/>
                          <a:cs typeface="Arial" panose="020B0604020202020204" pitchFamily="34" charset="0"/>
                        </a:rPr>
                        <a:t>.466</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ea typeface="+mn-ea"/>
                          <a:cs typeface="Arial" panose="020B0604020202020204" pitchFamily="34" charset="0"/>
                        </a:rPr>
                        <a:t>0.114</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5"/>
                  </a:ext>
                </a:extLst>
              </a:tr>
            </a:tbl>
          </a:graphicData>
        </a:graphic>
      </p:graphicFrame>
      <p:pic>
        <p:nvPicPr>
          <p:cNvPr id="26669" name="Рисунок 20">
            <a:extLst>
              <a:ext uri="{FF2B5EF4-FFF2-40B4-BE49-F238E27FC236}">
                <a16:creationId xmlns:a16="http://schemas.microsoft.com/office/drawing/2014/main" id="{37353782-7695-9341-A39A-62B88BF99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5027613"/>
            <a:ext cx="1516063" cy="1328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575E062-B0D8-4545-A63C-DA8436C29D5A}"/>
              </a:ext>
            </a:extLst>
          </p:cNvPr>
          <p:cNvSpPr txBox="1"/>
          <p:nvPr/>
        </p:nvSpPr>
        <p:spPr>
          <a:xfrm>
            <a:off x="3935168" y="1032609"/>
            <a:ext cx="4974616" cy="3139321"/>
          </a:xfrm>
          <a:prstGeom prst="rect">
            <a:avLst/>
          </a:prstGeom>
          <a:solidFill>
            <a:srgbClr val="FFF7E5"/>
          </a:solidFill>
        </p:spPr>
        <p:txBody>
          <a:bodyPr wrap="square">
            <a:spAutoFit/>
          </a:bodyPr>
          <a:lstStyle/>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магниты - готовность 95%</a:t>
            </a:r>
            <a:endParaRPr lang="en-US" i="1" dirty="0">
              <a:solidFill>
                <a:srgbClr val="002060"/>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ru-RU" i="1" dirty="0">
                <a:solidFill>
                  <a:srgbClr val="FF0000"/>
                </a:solidFill>
                <a:latin typeface="Arial" panose="020B0604020202020204" pitchFamily="34" charset="0"/>
                <a:cs typeface="Arial" panose="020B0604020202020204" pitchFamily="34" charset="0"/>
              </a:rPr>
              <a:t>поставка  03.2020</a:t>
            </a:r>
            <a:endParaRPr lang="en-US"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вакуумные камеры и диагностика</a:t>
            </a:r>
          </a:p>
          <a:p>
            <a:pP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 готовность 70%</a:t>
            </a:r>
            <a:endParaRPr lang="en-US" i="1" dirty="0">
              <a:solidFill>
                <a:srgbClr val="002060"/>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ru-RU" i="1" dirty="0">
                <a:solidFill>
                  <a:srgbClr val="FF0000"/>
                </a:solidFill>
                <a:latin typeface="Arial" panose="020B0604020202020204" pitchFamily="34" charset="0"/>
                <a:cs typeface="Arial" panose="020B0604020202020204" pitchFamily="34" charset="0"/>
              </a:rPr>
              <a:t>поставка  06.2020</a:t>
            </a: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источники питания - готовность 10%</a:t>
            </a:r>
            <a:endParaRPr lang="en-US" i="1" dirty="0">
              <a:solidFill>
                <a:srgbClr val="002060"/>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ru-RU" i="1" dirty="0">
                <a:solidFill>
                  <a:srgbClr val="FF0000"/>
                </a:solidFill>
                <a:latin typeface="Arial" panose="020B0604020202020204" pitchFamily="34" charset="0"/>
                <a:cs typeface="Arial" panose="020B0604020202020204" pitchFamily="34" charset="0"/>
              </a:rPr>
              <a:t>поставка  08.2020</a:t>
            </a:r>
          </a:p>
          <a:p>
            <a:pPr marL="285750" indent="-285750" eaLnBrk="1" fontAlgn="auto" hangingPunct="1">
              <a:spcBef>
                <a:spcPts val="0"/>
              </a:spcBef>
              <a:spcAft>
                <a:spcPts val="0"/>
              </a:spcAft>
              <a:buClr>
                <a:srgbClr val="FF0000"/>
              </a:buClr>
              <a:buFont typeface="Arial" panose="020B0604020202020204" pitchFamily="34" charset="0"/>
              <a:buChar char="•"/>
              <a:defRPr/>
            </a:pPr>
            <a:endParaRPr lang="en-US"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монтаж и наладка </a:t>
            </a:r>
            <a:r>
              <a:rPr lang="ru-RU" i="1">
                <a:solidFill>
                  <a:srgbClr val="002060"/>
                </a:solidFill>
                <a:latin typeface="Arial" panose="020B0604020202020204" pitchFamily="34" charset="0"/>
                <a:cs typeface="Arial" panose="020B0604020202020204" pitchFamily="34" charset="0"/>
              </a:rPr>
              <a:t>-      </a:t>
            </a:r>
            <a:r>
              <a:rPr lang="ru-RU" b="1" i="1">
                <a:solidFill>
                  <a:srgbClr val="FF0000"/>
                </a:solidFill>
                <a:latin typeface="Arial" panose="020B0604020202020204" pitchFamily="34" charset="0"/>
                <a:cs typeface="Arial" panose="020B0604020202020204" pitchFamily="34" charset="0"/>
              </a:rPr>
              <a:t>08.2020 </a:t>
            </a:r>
            <a:r>
              <a:rPr lang="en-US" b="1" i="1" dirty="0">
                <a:solidFill>
                  <a:srgbClr val="FF0000"/>
                </a:solidFill>
                <a:latin typeface="Arial" panose="020B0604020202020204" pitchFamily="34" charset="0"/>
                <a:cs typeface="Arial" panose="020B0604020202020204" pitchFamily="34" charset="0"/>
              </a:rPr>
              <a:t>&gt;</a:t>
            </a:r>
            <a:r>
              <a:rPr lang="ru-RU" b="1" i="1" dirty="0">
                <a:solidFill>
                  <a:srgbClr val="FF0000"/>
                </a:solidFill>
                <a:latin typeface="Arial" panose="020B0604020202020204" pitchFamily="34" charset="0"/>
                <a:cs typeface="Arial" panose="020B0604020202020204" pitchFamily="34" charset="0"/>
              </a:rPr>
              <a:t> 02.2021</a:t>
            </a:r>
            <a:endParaRPr lang="en-US" b="1" i="1" dirty="0">
              <a:solidFill>
                <a:srgbClr val="FF0000"/>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6FF89003-AF5C-AA42-822B-6A14246BA6F9}"/>
              </a:ext>
            </a:extLst>
          </p:cNvPr>
          <p:cNvPicPr>
            <a:picLocks noChangeAspect="1"/>
          </p:cNvPicPr>
          <p:nvPr/>
        </p:nvPicPr>
        <p:blipFill rotWithShape="1">
          <a:blip r:embed="rId3"/>
          <a:srcRect l="10854" t="5210" r="14024" b="-60"/>
          <a:stretch/>
        </p:blipFill>
        <p:spPr>
          <a:xfrm rot="21263596">
            <a:off x="356412" y="985044"/>
            <a:ext cx="3186113" cy="1954213"/>
          </a:xfrm>
          <a:prstGeom prst="rect">
            <a:avLst/>
          </a:prstGeom>
          <a:ln>
            <a:noFill/>
          </a:ln>
          <a:effectLst/>
          <a:scene3d>
            <a:camera prst="orthographicFront">
              <a:rot lat="0" lon="0" rev="21299999"/>
            </a:camera>
            <a:lightRig rig="threePt" dir="t"/>
          </a:scene3d>
        </p:spPr>
      </p:pic>
      <p:pic>
        <p:nvPicPr>
          <p:cNvPr id="6" name="Рисунок 5">
            <a:extLst>
              <a:ext uri="{FF2B5EF4-FFF2-40B4-BE49-F238E27FC236}">
                <a16:creationId xmlns:a16="http://schemas.microsoft.com/office/drawing/2014/main" id="{7C17AB20-4F0F-874A-AAD9-89F5F939EA4A}"/>
              </a:ext>
            </a:extLst>
          </p:cNvPr>
          <p:cNvPicPr>
            <a:picLocks noChangeAspect="1"/>
          </p:cNvPicPr>
          <p:nvPr/>
        </p:nvPicPr>
        <p:blipFill rotWithShape="1">
          <a:blip r:embed="rId4"/>
          <a:srcRect l="632" t="21951" r="5339" b="15610"/>
          <a:stretch/>
        </p:blipFill>
        <p:spPr>
          <a:xfrm rot="374356">
            <a:off x="325695" y="3014469"/>
            <a:ext cx="2097015" cy="1856197"/>
          </a:xfrm>
          <a:prstGeom prst="rect">
            <a:avLst/>
          </a:prstGeom>
          <a:ln>
            <a:noFill/>
          </a:ln>
          <a:effectLst/>
          <a:scene3d>
            <a:camera prst="orthographicFront">
              <a:rot lat="0" lon="0" rev="420000"/>
            </a:camera>
            <a:lightRig rig="threePt" dir="t"/>
          </a:scene3d>
        </p:spPr>
      </p:pic>
      <p:pic>
        <p:nvPicPr>
          <p:cNvPr id="19" name="Picture 6" descr="NICA-Logo_4c">
            <a:extLst>
              <a:ext uri="{FF2B5EF4-FFF2-40B4-BE49-F238E27FC236}">
                <a16:creationId xmlns:a16="http://schemas.microsoft.com/office/drawing/2014/main" id="{DF249917-2AE5-AA41-BDDC-EE8C8238F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5784" y="22225"/>
            <a:ext cx="1218216" cy="6000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929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
            <a:extLst>
              <a:ext uri="{FF2B5EF4-FFF2-40B4-BE49-F238E27FC236}">
                <a16:creationId xmlns:a16="http://schemas.microsoft.com/office/drawing/2014/main" id="{46FF3363-7B97-E646-B303-2052A5DA055C}"/>
              </a:ext>
            </a:extLst>
          </p:cNvPr>
          <p:cNvSpPr>
            <a:spLocks noChangeArrowheads="1"/>
          </p:cNvSpPr>
          <p:nvPr/>
        </p:nvSpPr>
        <p:spPr bwMode="auto">
          <a:xfrm>
            <a:off x="1807369" y="179779"/>
            <a:ext cx="5030544" cy="461665"/>
          </a:xfrm>
          <a:prstGeom prst="rect">
            <a:avLst/>
          </a:prstGeom>
          <a:no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Магнитная система </a:t>
            </a:r>
            <a:r>
              <a:rPr lang="ru-RU" altLang="ru-RU" sz="2400" b="1" dirty="0" err="1">
                <a:solidFill>
                  <a:srgbClr val="140076"/>
                </a:solidFill>
                <a:effectLst>
                  <a:outerShdw blurRad="38100" dist="38100" dir="2700000" rotWithShape="0">
                    <a:srgbClr val="000000">
                      <a:alpha val="43137"/>
                    </a:srgbClr>
                  </a:outerShdw>
                </a:effectLst>
                <a:latin typeface="Arial" pitchFamily="34" charset="0"/>
              </a:rPr>
              <a:t>коллайдера</a:t>
            </a:r>
            <a:endParaRPr lang="ru-RU" altLang="ru-RU" sz="2400" b="1" dirty="0">
              <a:solidFill>
                <a:srgbClr val="140076"/>
              </a:solidFill>
              <a:effectLst>
                <a:outerShdw blurRad="38100" dist="38100" dir="2700000" rotWithShape="0">
                  <a:srgbClr val="000000">
                    <a:alpha val="43137"/>
                  </a:srgbClr>
                </a:outerShdw>
              </a:effectLst>
              <a:latin typeface="Arial" pitchFamily="34" charset="0"/>
            </a:endParaRPr>
          </a:p>
        </p:txBody>
      </p:sp>
      <p:sp>
        <p:nvSpPr>
          <p:cNvPr id="27654" name="Номер слайда 1">
            <a:extLst>
              <a:ext uri="{FF2B5EF4-FFF2-40B4-BE49-F238E27FC236}">
                <a16:creationId xmlns:a16="http://schemas.microsoft.com/office/drawing/2014/main" id="{C9B9F0D6-A6EB-CE49-82C8-FF243AF7D67D}"/>
              </a:ext>
            </a:extLst>
          </p:cNvPr>
          <p:cNvSpPr txBox="1">
            <a:spLocks/>
          </p:cNvSpPr>
          <p:nvPr/>
        </p:nvSpPr>
        <p:spPr bwMode="auto">
          <a:xfrm>
            <a:off x="6553200" y="64387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DB95CA7F-F886-1845-A793-E15CEB864F88}" type="slidenum">
              <a:rPr lang="ru-RU" altLang="ru-RU" sz="1200">
                <a:solidFill>
                  <a:srgbClr val="898989"/>
                </a:solidFill>
              </a:rPr>
              <a:pPr algn="r" eaLnBrk="1" hangingPunct="1">
                <a:spcBef>
                  <a:spcPct val="0"/>
                </a:spcBef>
                <a:buFontTx/>
                <a:buNone/>
              </a:pPr>
              <a:t>17</a:t>
            </a:fld>
            <a:endParaRPr lang="ru-RU" altLang="ru-RU" sz="1200">
              <a:solidFill>
                <a:srgbClr val="898989"/>
              </a:solidFill>
            </a:endParaRPr>
          </a:p>
        </p:txBody>
      </p:sp>
      <p:sp>
        <p:nvSpPr>
          <p:cNvPr id="18" name="TextBox 17">
            <a:extLst>
              <a:ext uri="{FF2B5EF4-FFF2-40B4-BE49-F238E27FC236}">
                <a16:creationId xmlns:a16="http://schemas.microsoft.com/office/drawing/2014/main" id="{4C3230B9-0F32-504B-9BB7-AF25974EEBF8}"/>
              </a:ext>
            </a:extLst>
          </p:cNvPr>
          <p:cNvSpPr txBox="1"/>
          <p:nvPr/>
        </p:nvSpPr>
        <p:spPr>
          <a:xfrm>
            <a:off x="3947533" y="807584"/>
            <a:ext cx="5030544" cy="2585323"/>
          </a:xfrm>
          <a:prstGeom prst="rect">
            <a:avLst/>
          </a:prstGeom>
          <a:solidFill>
            <a:srgbClr val="FEECE7"/>
          </a:solidFill>
        </p:spPr>
        <p:txBody>
          <a:bodyPr wrap="square">
            <a:spAutoFit/>
          </a:bodyPr>
          <a:lstStyle/>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дипольные магниты - сборка, испытания</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прогресс </a:t>
            </a:r>
            <a:r>
              <a:rPr lang="ru-RU" b="1" i="1" dirty="0">
                <a:solidFill>
                  <a:srgbClr val="002060"/>
                </a:solidFill>
                <a:latin typeface="Arial" panose="020B0604020202020204" pitchFamily="34" charset="0"/>
                <a:cs typeface="Arial" panose="020B0604020202020204" pitchFamily="34" charset="0"/>
              </a:rPr>
              <a:t>35%</a:t>
            </a:r>
            <a:endParaRPr lang="en-US" b="1"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квадруполи - сборка прототипа</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прогресс </a:t>
            </a:r>
            <a:r>
              <a:rPr lang="ru-RU" b="1" i="1" dirty="0">
                <a:solidFill>
                  <a:srgbClr val="002060"/>
                </a:solidFill>
                <a:latin typeface="Arial" panose="020B0604020202020204" pitchFamily="34" charset="0"/>
                <a:cs typeface="Arial" panose="020B0604020202020204" pitchFamily="34" charset="0"/>
              </a:rPr>
              <a:t>10%</a:t>
            </a:r>
            <a:endParaRPr lang="en-US" b="1"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элементы фин. фокуса         прогресс </a:t>
            </a:r>
            <a:r>
              <a:rPr lang="ru-RU" b="1" i="1" dirty="0">
                <a:solidFill>
                  <a:srgbClr val="002060"/>
                </a:solidFill>
                <a:latin typeface="Arial" panose="020B0604020202020204" pitchFamily="34" charset="0"/>
                <a:cs typeface="Arial" panose="020B0604020202020204" pitchFamily="34" charset="0"/>
              </a:rPr>
              <a:t>5%</a:t>
            </a:r>
            <a:endParaRPr lang="en-US" b="1"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en-US"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монтаж и наладка:        </a:t>
            </a:r>
            <a:r>
              <a:rPr lang="ru-RU" b="1" i="1" dirty="0">
                <a:solidFill>
                  <a:srgbClr val="FF0000"/>
                </a:solidFill>
                <a:latin typeface="Arial" panose="020B0604020202020204" pitchFamily="34" charset="0"/>
                <a:cs typeface="Arial" panose="020B0604020202020204" pitchFamily="34" charset="0"/>
              </a:rPr>
              <a:t>07.2020 </a:t>
            </a:r>
            <a:r>
              <a:rPr lang="en-US" b="1" i="1" dirty="0">
                <a:solidFill>
                  <a:srgbClr val="FF0000"/>
                </a:solidFill>
                <a:latin typeface="Arial" panose="020B0604020202020204" pitchFamily="34" charset="0"/>
                <a:cs typeface="Arial" panose="020B0604020202020204" pitchFamily="34" charset="0"/>
              </a:rPr>
              <a:t>&gt;</a:t>
            </a:r>
            <a:r>
              <a:rPr lang="ru-RU" b="1" i="1" dirty="0">
                <a:solidFill>
                  <a:srgbClr val="FF0000"/>
                </a:solidFill>
                <a:latin typeface="Arial" panose="020B0604020202020204" pitchFamily="34" charset="0"/>
                <a:cs typeface="Arial" panose="020B0604020202020204" pitchFamily="34" charset="0"/>
              </a:rPr>
              <a:t> 07.2021</a:t>
            </a:r>
            <a:endParaRPr lang="en-US" b="1" i="1" dirty="0">
              <a:solidFill>
                <a:srgbClr val="FF0000"/>
              </a:solidFill>
              <a:latin typeface="Arial" panose="020B0604020202020204" pitchFamily="34" charset="0"/>
              <a:cs typeface="Arial" panose="020B0604020202020204" pitchFamily="34" charset="0"/>
            </a:endParaRPr>
          </a:p>
        </p:txBody>
      </p:sp>
      <p:pic>
        <p:nvPicPr>
          <p:cNvPr id="27658" name="Picture 2">
            <a:extLst>
              <a:ext uri="{FF2B5EF4-FFF2-40B4-BE49-F238E27FC236}">
                <a16:creationId xmlns:a16="http://schemas.microsoft.com/office/drawing/2014/main" id="{C1C8308B-C561-1748-9031-34202715B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201"/>
          <a:stretch>
            <a:fillRect/>
          </a:stretch>
        </p:blipFill>
        <p:spPr bwMode="auto">
          <a:xfrm>
            <a:off x="339890" y="807584"/>
            <a:ext cx="34178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3">
            <a:extLst>
              <a:ext uri="{FF2B5EF4-FFF2-40B4-BE49-F238E27FC236}">
                <a16:creationId xmlns:a16="http://schemas.microsoft.com/office/drawing/2014/main" id="{04C6440F-1C56-B44C-9E03-EA18E143B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20" r="13631"/>
          <a:stretch>
            <a:fillRect/>
          </a:stretch>
        </p:blipFill>
        <p:spPr bwMode="auto">
          <a:xfrm>
            <a:off x="328778" y="2737984"/>
            <a:ext cx="34099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Таблица 26">
            <a:extLst>
              <a:ext uri="{FF2B5EF4-FFF2-40B4-BE49-F238E27FC236}">
                <a16:creationId xmlns:a16="http://schemas.microsoft.com/office/drawing/2014/main" id="{CF4817F6-0E56-0D44-87B2-ADE1FAC93414}"/>
              </a:ext>
            </a:extLst>
          </p:cNvPr>
          <p:cNvGraphicFramePr>
            <a:graphicFrameLocks noGrp="1"/>
          </p:cNvGraphicFramePr>
          <p:nvPr>
            <p:extLst>
              <p:ext uri="{D42A27DB-BD31-4B8C-83A1-F6EECF244321}">
                <p14:modId xmlns:p14="http://schemas.microsoft.com/office/powerpoint/2010/main" val="2987345503"/>
              </p:ext>
            </p:extLst>
          </p:nvPr>
        </p:nvGraphicFramePr>
        <p:xfrm>
          <a:off x="4193628" y="3420717"/>
          <a:ext cx="4538353" cy="1251712"/>
        </p:xfrm>
        <a:graphic>
          <a:graphicData uri="http://schemas.openxmlformats.org/drawingml/2006/table">
            <a:tbl>
              <a:tblPr/>
              <a:tblGrid>
                <a:gridCol w="2263504">
                  <a:extLst>
                    <a:ext uri="{9D8B030D-6E8A-4147-A177-3AD203B41FA5}">
                      <a16:colId xmlns:a16="http://schemas.microsoft.com/office/drawing/2014/main" val="20000"/>
                    </a:ext>
                  </a:extLst>
                </a:gridCol>
                <a:gridCol w="1277146">
                  <a:extLst>
                    <a:ext uri="{9D8B030D-6E8A-4147-A177-3AD203B41FA5}">
                      <a16:colId xmlns:a16="http://schemas.microsoft.com/office/drawing/2014/main" val="20001"/>
                    </a:ext>
                  </a:extLst>
                </a:gridCol>
                <a:gridCol w="997703">
                  <a:extLst>
                    <a:ext uri="{9D8B030D-6E8A-4147-A177-3AD203B41FA5}">
                      <a16:colId xmlns:a16="http://schemas.microsoft.com/office/drawing/2014/main" val="20002"/>
                    </a:ext>
                  </a:extLst>
                </a:gridCol>
              </a:tblGrid>
              <a:tr h="304754">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диполи</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линзы</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815">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ts val="1200"/>
                        </a:lnSpc>
                        <a:spcBef>
                          <a:spcPct val="0"/>
                        </a:spcBef>
                        <a:spcAft>
                          <a:spcPct val="0"/>
                        </a:spcAft>
                        <a:buClrTx/>
                        <a:buSzTx/>
                        <a:buFontTx/>
                        <a:buNone/>
                        <a:tabLst/>
                      </a:pP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количество</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80</a:t>
                      </a: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+8*</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78</a:t>
                      </a: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+12**</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15">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ts val="1200"/>
                        </a:lnSpc>
                        <a:spcBef>
                          <a:spcPct val="0"/>
                        </a:spcBef>
                        <a:spcAft>
                          <a:spcPct val="0"/>
                        </a:spcAft>
                        <a:buClrTx/>
                        <a:buSzTx/>
                        <a:buFontTx/>
                        <a:buNone/>
                        <a:tabLst/>
                      </a:pP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макс. поле / градиент</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1</a:t>
                      </a: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a:t>
                      </a: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8 T</a:t>
                      </a: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23</a:t>
                      </a:r>
                      <a:r>
                        <a:rPr kumimoji="0" lang="ru-RU" sz="1600" b="0" i="0" u="none" strike="noStrike" cap="none" normalizeH="0" baseline="0">
                          <a:ln>
                            <a:noFill/>
                          </a:ln>
                          <a:solidFill>
                            <a:srgbClr val="002060"/>
                          </a:solidFill>
                          <a:effectLst/>
                          <a:latin typeface="Arial" panose="020B0604020202020204" pitchFamily="34" charset="0"/>
                          <a:cs typeface="Arial" panose="020B0604020202020204" pitchFamily="34" charset="0"/>
                        </a:rPr>
                        <a:t>,1</a:t>
                      </a: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T/</a:t>
                      </a: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м</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15">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ts val="1200"/>
                        </a:lnSpc>
                        <a:spcBef>
                          <a:spcPct val="0"/>
                        </a:spcBef>
                        <a:spcAft>
                          <a:spcPct val="0"/>
                        </a:spcAft>
                        <a:buClrTx/>
                        <a:buSzTx/>
                        <a:buFontTx/>
                        <a:buNone/>
                        <a:tabLst/>
                      </a:pP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вес элемента</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rPr>
                        <a:t>1670 kg</a:t>
                      </a:r>
                      <a:endParaRPr kumimoji="0" lang="ru-RU"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240 kg</a:t>
                      </a: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12" name="Рисунок 3">
            <a:extLst>
              <a:ext uri="{FF2B5EF4-FFF2-40B4-BE49-F238E27FC236}">
                <a16:creationId xmlns:a16="http://schemas.microsoft.com/office/drawing/2014/main" id="{F98D335A-D2D3-0C4B-A652-5906112086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1496" y="4785123"/>
            <a:ext cx="2783408" cy="17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a:extLst>
              <a:ext uri="{FF2B5EF4-FFF2-40B4-BE49-F238E27FC236}">
                <a16:creationId xmlns:a16="http://schemas.microsoft.com/office/drawing/2014/main" id="{E654A18C-03DE-B14C-A06E-12681F09F3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7890" y="4698547"/>
            <a:ext cx="2741397" cy="195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NICA-Logo_4c">
            <a:extLst>
              <a:ext uri="{FF2B5EF4-FFF2-40B4-BE49-F238E27FC236}">
                <a16:creationId xmlns:a16="http://schemas.microsoft.com/office/drawing/2014/main" id="{04363F98-F80B-3A48-8C56-E3A8C306D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784" y="22225"/>
            <a:ext cx="1218216" cy="6000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68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
            <a:extLst>
              <a:ext uri="{FF2B5EF4-FFF2-40B4-BE49-F238E27FC236}">
                <a16:creationId xmlns:a16="http://schemas.microsoft.com/office/drawing/2014/main" id="{85584A76-CBC2-044E-AE60-7F09EDA93984}"/>
              </a:ext>
            </a:extLst>
          </p:cNvPr>
          <p:cNvSpPr>
            <a:spLocks noChangeArrowheads="1"/>
          </p:cNvSpPr>
          <p:nvPr/>
        </p:nvSpPr>
        <p:spPr bwMode="auto">
          <a:xfrm>
            <a:off x="1814225" y="109609"/>
            <a:ext cx="5011052" cy="461665"/>
          </a:xfrm>
          <a:prstGeom prst="rect">
            <a:avLst/>
          </a:prstGeom>
          <a:no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ВЧ системы </a:t>
            </a:r>
            <a:r>
              <a:rPr lang="ru-RU" altLang="ru-RU" sz="2400" b="1" dirty="0" err="1">
                <a:solidFill>
                  <a:srgbClr val="140076"/>
                </a:solidFill>
                <a:effectLst>
                  <a:outerShdw blurRad="38100" dist="38100" dir="2700000" rotWithShape="0">
                    <a:srgbClr val="000000">
                      <a:alpha val="43137"/>
                    </a:srgbClr>
                  </a:outerShdw>
                </a:effectLst>
                <a:latin typeface="Arial" pitchFamily="34" charset="0"/>
              </a:rPr>
              <a:t>коллайдера</a:t>
            </a:r>
            <a:r>
              <a:rPr lang="ru-RU" altLang="ru-RU" sz="2400" b="1" dirty="0">
                <a:solidFill>
                  <a:srgbClr val="140076"/>
                </a:solidFill>
                <a:effectLst>
                  <a:outerShdw blurRad="38100" dist="38100" dir="2700000" rotWithShape="0">
                    <a:srgbClr val="000000">
                      <a:alpha val="43137"/>
                    </a:srgbClr>
                  </a:outerShdw>
                </a:effectLst>
                <a:latin typeface="Arial" pitchFamily="34" charset="0"/>
              </a:rPr>
              <a:t> (ИЯФ) </a:t>
            </a:r>
          </a:p>
        </p:txBody>
      </p:sp>
      <p:sp>
        <p:nvSpPr>
          <p:cNvPr id="28678" name="Номер слайда 1">
            <a:extLst>
              <a:ext uri="{FF2B5EF4-FFF2-40B4-BE49-F238E27FC236}">
                <a16:creationId xmlns:a16="http://schemas.microsoft.com/office/drawing/2014/main" id="{0F72CB76-174C-2645-AC66-6653F38ED9E6}"/>
              </a:ext>
            </a:extLst>
          </p:cNvPr>
          <p:cNvSpPr txBox="1">
            <a:spLocks/>
          </p:cNvSpPr>
          <p:nvPr/>
        </p:nvSpPr>
        <p:spPr bwMode="auto">
          <a:xfrm>
            <a:off x="6553200" y="641210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03495B5D-6250-704F-BE40-BEE4103F68A9}" type="slidenum">
              <a:rPr lang="ru-RU" altLang="ru-RU" sz="1200">
                <a:solidFill>
                  <a:srgbClr val="898989"/>
                </a:solidFill>
              </a:rPr>
              <a:pPr algn="r" eaLnBrk="1" hangingPunct="1">
                <a:spcBef>
                  <a:spcPct val="0"/>
                </a:spcBef>
                <a:buFontTx/>
                <a:buNone/>
              </a:pPr>
              <a:t>18</a:t>
            </a:fld>
            <a:endParaRPr lang="ru-RU" altLang="ru-RU" sz="1200">
              <a:solidFill>
                <a:srgbClr val="898989"/>
              </a:solidFill>
            </a:endParaRPr>
          </a:p>
        </p:txBody>
      </p:sp>
      <p:pic>
        <p:nvPicPr>
          <p:cNvPr id="28681" name="Рисунок 23">
            <a:extLst>
              <a:ext uri="{FF2B5EF4-FFF2-40B4-BE49-F238E27FC236}">
                <a16:creationId xmlns:a16="http://schemas.microsoft.com/office/drawing/2014/main" id="{ED464083-FACB-4C4D-A1A1-B7EADE47573F}"/>
              </a:ext>
            </a:extLst>
          </p:cNvPr>
          <p:cNvPicPr>
            <a:picLocks noChangeAspect="1"/>
          </p:cNvPicPr>
          <p:nvPr/>
        </p:nvPicPr>
        <p:blipFill>
          <a:blip r:embed="rId2">
            <a:extLst>
              <a:ext uri="{28A0092B-C50C-407E-A947-70E740481C1C}">
                <a14:useLocalDpi xmlns:a14="http://schemas.microsoft.com/office/drawing/2010/main" val="0"/>
              </a:ext>
            </a:extLst>
          </a:blip>
          <a:srcRect l="1334" t="10870" r="4398"/>
          <a:stretch>
            <a:fillRect/>
          </a:stretch>
        </p:blipFill>
        <p:spPr bwMode="auto">
          <a:xfrm>
            <a:off x="182250" y="1153489"/>
            <a:ext cx="3916585" cy="277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E6A72B3E-D914-F04A-A289-39A03B51F436}"/>
              </a:ext>
            </a:extLst>
          </p:cNvPr>
          <p:cNvSpPr txBox="1"/>
          <p:nvPr/>
        </p:nvSpPr>
        <p:spPr>
          <a:xfrm>
            <a:off x="132748" y="3599753"/>
            <a:ext cx="4015587" cy="369332"/>
          </a:xfrm>
          <a:prstGeom prst="rect">
            <a:avLst/>
          </a:prstGeom>
          <a:solidFill>
            <a:srgbClr val="E8FFF4"/>
          </a:solidFill>
        </p:spPr>
        <p:txBody>
          <a:bodyPr wrap="square">
            <a:spAutoFit/>
          </a:bodyPr>
          <a:lstStyle/>
          <a:p>
            <a:pPr algn="ctr" eaLnBrk="1" fontAlgn="auto" hangingPunct="1">
              <a:spcBef>
                <a:spcPts val="0"/>
              </a:spcBef>
              <a:spcAft>
                <a:spcPts val="0"/>
              </a:spcAft>
              <a:buClr>
                <a:srgbClr val="FF0000"/>
              </a:buClr>
              <a:defRPr/>
            </a:pPr>
            <a:r>
              <a:rPr lang="ru-RU" dirty="0">
                <a:solidFill>
                  <a:srgbClr val="002060"/>
                </a:solidFill>
              </a:rPr>
              <a:t>монтаж и наладка:  </a:t>
            </a:r>
            <a:r>
              <a:rPr lang="ru-RU" b="1" dirty="0">
                <a:solidFill>
                  <a:srgbClr val="FF0000"/>
                </a:solidFill>
              </a:rPr>
              <a:t>07.2020 </a:t>
            </a:r>
            <a:r>
              <a:rPr lang="en-US" b="1" dirty="0">
                <a:solidFill>
                  <a:srgbClr val="FF0000"/>
                </a:solidFill>
              </a:rPr>
              <a:t>&gt;</a:t>
            </a:r>
            <a:r>
              <a:rPr lang="ru-RU" b="1" dirty="0">
                <a:solidFill>
                  <a:srgbClr val="FF0000"/>
                </a:solidFill>
              </a:rPr>
              <a:t> 11.2020</a:t>
            </a:r>
            <a:endParaRPr lang="en-US" b="1" dirty="0">
              <a:solidFill>
                <a:srgbClr val="FF0000"/>
              </a:solidFill>
            </a:endParaRPr>
          </a:p>
        </p:txBody>
      </p:sp>
      <p:sp>
        <p:nvSpPr>
          <p:cNvPr id="5" name="Rectangle 4">
            <a:extLst>
              <a:ext uri="{FF2B5EF4-FFF2-40B4-BE49-F238E27FC236}">
                <a16:creationId xmlns:a16="http://schemas.microsoft.com/office/drawing/2014/main" id="{6FDFABA7-C3C3-3241-B88A-F7AF84DE6775}"/>
              </a:ext>
            </a:extLst>
          </p:cNvPr>
          <p:cNvSpPr/>
          <p:nvPr/>
        </p:nvSpPr>
        <p:spPr>
          <a:xfrm>
            <a:off x="4391709" y="572053"/>
            <a:ext cx="4183581" cy="369332"/>
          </a:xfrm>
          <a:prstGeom prst="rect">
            <a:avLst/>
          </a:prstGeom>
        </p:spPr>
        <p:txBody>
          <a:bodyPr wrap="none">
            <a:spAutoFit/>
          </a:bodyPr>
          <a:lstStyle/>
          <a:p>
            <a:r>
              <a:rPr lang="ru-RU" altLang="ru-RU" dirty="0">
                <a:solidFill>
                  <a:srgbClr val="140076"/>
                </a:solidFill>
                <a:effectLst>
                  <a:outerShdw blurRad="38100" dist="38100" dir="2700000" rotWithShape="0">
                    <a:srgbClr val="000000">
                      <a:alpha val="43137"/>
                    </a:srgbClr>
                  </a:outerShdw>
                </a:effectLst>
                <a:latin typeface="Arial" pitchFamily="34" charset="0"/>
              </a:rPr>
              <a:t>гармонические системы - испытания </a:t>
            </a:r>
            <a:endParaRPr lang="ru-RU" dirty="0"/>
          </a:p>
        </p:txBody>
      </p:sp>
      <p:pic>
        <p:nvPicPr>
          <p:cNvPr id="17" name="Рисунок 10">
            <a:extLst>
              <a:ext uri="{FF2B5EF4-FFF2-40B4-BE49-F238E27FC236}">
                <a16:creationId xmlns:a16="http://schemas.microsoft.com/office/drawing/2014/main" id="{EA6C8FD8-0CC5-074F-B0F4-BBD6D30D2E95}"/>
              </a:ext>
            </a:extLst>
          </p:cNvPr>
          <p:cNvPicPr>
            <a:picLocks noChangeAspect="1"/>
          </p:cNvPicPr>
          <p:nvPr/>
        </p:nvPicPr>
        <p:blipFill>
          <a:blip r:embed="rId3">
            <a:extLst>
              <a:ext uri="{28A0092B-C50C-407E-A947-70E740481C1C}">
                <a14:useLocalDpi xmlns:a14="http://schemas.microsoft.com/office/drawing/2010/main" val="0"/>
              </a:ext>
            </a:extLst>
          </a:blip>
          <a:srcRect r="6224"/>
          <a:stretch>
            <a:fillRect/>
          </a:stretch>
        </p:blipFill>
        <p:spPr bwMode="auto">
          <a:xfrm>
            <a:off x="4260966" y="1176289"/>
            <a:ext cx="2201789" cy="234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Рисунок 12">
            <a:extLst>
              <a:ext uri="{FF2B5EF4-FFF2-40B4-BE49-F238E27FC236}">
                <a16:creationId xmlns:a16="http://schemas.microsoft.com/office/drawing/2014/main" id="{29BC9CEC-C75A-484B-91C1-691D8FDB8CA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7591" y="1176289"/>
            <a:ext cx="1991538" cy="234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C147FAC-511D-1F4D-84BB-59CC4A30FA98}"/>
              </a:ext>
            </a:extLst>
          </p:cNvPr>
          <p:cNvSpPr/>
          <p:nvPr/>
        </p:nvSpPr>
        <p:spPr>
          <a:xfrm>
            <a:off x="4785166" y="3249578"/>
            <a:ext cx="1761892" cy="369332"/>
          </a:xfrm>
          <a:prstGeom prst="rect">
            <a:avLst/>
          </a:prstGeom>
          <a:solidFill>
            <a:srgbClr val="FEECE7"/>
          </a:solidFill>
        </p:spPr>
        <p:txBody>
          <a:bodyPr wrap="square">
            <a:spAutoFit/>
          </a:bodyPr>
          <a:lstStyle/>
          <a:p>
            <a:pPr>
              <a:buClr>
                <a:srgbClr val="FF0000"/>
              </a:buClr>
              <a:defRPr/>
            </a:pPr>
            <a:r>
              <a:rPr lang="ru-RU" i="1" dirty="0">
                <a:solidFill>
                  <a:srgbClr val="002060"/>
                </a:solidFill>
                <a:latin typeface="Arial" panose="020B0604020202020204" pitchFamily="34" charset="0"/>
                <a:cs typeface="Arial" panose="020B0604020202020204" pitchFamily="34" charset="0"/>
              </a:rPr>
              <a:t>прогресс 15%</a:t>
            </a:r>
            <a:endParaRPr lang="en-US" i="1" dirty="0">
              <a:solidFill>
                <a:srgbClr val="00206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609131C3-0807-294D-8315-F157ABD6E267}"/>
              </a:ext>
            </a:extLst>
          </p:cNvPr>
          <p:cNvSpPr/>
          <p:nvPr/>
        </p:nvSpPr>
        <p:spPr>
          <a:xfrm>
            <a:off x="6924908" y="3226289"/>
            <a:ext cx="1761892" cy="369332"/>
          </a:xfrm>
          <a:prstGeom prst="rect">
            <a:avLst/>
          </a:prstGeom>
          <a:solidFill>
            <a:srgbClr val="FEECE7"/>
          </a:solidFill>
        </p:spPr>
        <p:txBody>
          <a:bodyPr wrap="square">
            <a:spAutoFit/>
          </a:bodyPr>
          <a:lstStyle/>
          <a:p>
            <a:pPr>
              <a:buClr>
                <a:srgbClr val="FF0000"/>
              </a:buClr>
              <a:defRPr/>
            </a:pPr>
            <a:r>
              <a:rPr lang="ru-RU" i="1" dirty="0">
                <a:solidFill>
                  <a:srgbClr val="002060"/>
                </a:solidFill>
                <a:latin typeface="Arial" panose="020B0604020202020204" pitchFamily="34" charset="0"/>
                <a:cs typeface="Arial" panose="020B0604020202020204" pitchFamily="34" charset="0"/>
              </a:rPr>
              <a:t>прогресс 10%</a:t>
            </a:r>
            <a:endParaRPr lang="en-US" i="1"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28C5352-A23C-BB4B-BEE1-92E05B2E9A30}"/>
              </a:ext>
            </a:extLst>
          </p:cNvPr>
          <p:cNvSpPr txBox="1"/>
          <p:nvPr/>
        </p:nvSpPr>
        <p:spPr>
          <a:xfrm>
            <a:off x="4260967" y="3666659"/>
            <a:ext cx="4336184" cy="369332"/>
          </a:xfrm>
          <a:prstGeom prst="rect">
            <a:avLst/>
          </a:prstGeom>
          <a:solidFill>
            <a:srgbClr val="E8FFF4"/>
          </a:solidFill>
        </p:spPr>
        <p:txBody>
          <a:bodyPr wrap="square">
            <a:spAutoFit/>
          </a:bodyPr>
          <a:lstStyle/>
          <a:p>
            <a:pPr algn="ctr" eaLnBrk="1" fontAlgn="auto" hangingPunct="1">
              <a:spcBef>
                <a:spcPts val="0"/>
              </a:spcBef>
              <a:spcAft>
                <a:spcPts val="0"/>
              </a:spcAft>
              <a:buClr>
                <a:srgbClr val="FF0000"/>
              </a:buClr>
              <a:defRPr/>
            </a:pPr>
            <a:r>
              <a:rPr lang="ru-RU" dirty="0">
                <a:solidFill>
                  <a:srgbClr val="002060"/>
                </a:solidFill>
              </a:rPr>
              <a:t>монтаж и наладка:  </a:t>
            </a:r>
            <a:r>
              <a:rPr lang="ru-RU" b="1" dirty="0">
                <a:solidFill>
                  <a:srgbClr val="FF0000"/>
                </a:solidFill>
              </a:rPr>
              <a:t>07.2020 </a:t>
            </a:r>
            <a:r>
              <a:rPr lang="en-US" b="1" dirty="0">
                <a:solidFill>
                  <a:srgbClr val="FF0000"/>
                </a:solidFill>
              </a:rPr>
              <a:t>&gt;</a:t>
            </a:r>
            <a:r>
              <a:rPr lang="ru-RU" b="1" dirty="0">
                <a:solidFill>
                  <a:srgbClr val="FF0000"/>
                </a:solidFill>
              </a:rPr>
              <a:t> 11.2020</a:t>
            </a:r>
            <a:endParaRPr lang="en-US" b="1" dirty="0">
              <a:solidFill>
                <a:srgbClr val="FF0000"/>
              </a:solidFill>
            </a:endParaRPr>
          </a:p>
        </p:txBody>
      </p:sp>
      <p:sp>
        <p:nvSpPr>
          <p:cNvPr id="28679" name="TextBox 13">
            <a:extLst>
              <a:ext uri="{FF2B5EF4-FFF2-40B4-BE49-F238E27FC236}">
                <a16:creationId xmlns:a16="http://schemas.microsoft.com/office/drawing/2014/main" id="{D2C93100-B253-B044-9320-DFE5981C1387}"/>
              </a:ext>
            </a:extLst>
          </p:cNvPr>
          <p:cNvSpPr txBox="1">
            <a:spLocks noChangeArrowheads="1"/>
          </p:cNvSpPr>
          <p:nvPr/>
        </p:nvSpPr>
        <p:spPr bwMode="auto">
          <a:xfrm>
            <a:off x="209522" y="679190"/>
            <a:ext cx="387075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b="1" dirty="0">
                <a:solidFill>
                  <a:srgbClr val="002060"/>
                </a:solidFill>
                <a:latin typeface="Arial" panose="020B0604020202020204" pitchFamily="34" charset="0"/>
                <a:cs typeface="Arial" panose="020B0604020202020204" pitchFamily="34" charset="0"/>
              </a:rPr>
              <a:t>2</a:t>
            </a:r>
            <a:r>
              <a:rPr lang="ru-RU" altLang="ru-RU" sz="1800" dirty="0">
                <a:solidFill>
                  <a:srgbClr val="002060"/>
                </a:solidFill>
                <a:latin typeface="Arial" panose="020B0604020202020204" pitchFamily="34" charset="0"/>
                <a:cs typeface="Arial" panose="020B0604020202020204" pitchFamily="34" charset="0"/>
              </a:rPr>
              <a:t> барьерных станции </a:t>
            </a:r>
            <a:r>
              <a:rPr lang="ru-RU" altLang="ru-RU" sz="1800" b="1" dirty="0">
                <a:solidFill>
                  <a:srgbClr val="002060"/>
                </a:solidFill>
                <a:latin typeface="Arial" panose="020B0604020202020204" pitchFamily="34" charset="0"/>
                <a:cs typeface="Arial" panose="020B0604020202020204" pitchFamily="34" charset="0"/>
              </a:rPr>
              <a:t>ВЧ- 1  </a:t>
            </a:r>
            <a:r>
              <a:rPr lang="ru-RU" altLang="ru-RU" sz="1800" dirty="0">
                <a:solidFill>
                  <a:srgbClr val="002060"/>
                </a:solidFill>
                <a:latin typeface="Arial" panose="020B0604020202020204" pitchFamily="34" charset="0"/>
                <a:cs typeface="Arial" panose="020B0604020202020204" pitchFamily="34" charset="0"/>
              </a:rPr>
              <a:t>(БК)</a:t>
            </a:r>
          </a:p>
          <a:p>
            <a:pPr>
              <a:spcBef>
                <a:spcPct val="0"/>
              </a:spcBef>
              <a:buNone/>
            </a:pPr>
            <a:r>
              <a:rPr lang="ru-RU" altLang="ru-RU" sz="1800" i="1" dirty="0">
                <a:solidFill>
                  <a:srgbClr val="002060"/>
                </a:solidFill>
                <a:latin typeface="Arial" panose="020B0604020202020204" pitchFamily="34" charset="0"/>
                <a:cs typeface="Arial" panose="020B0604020202020204" pitchFamily="34" charset="0"/>
              </a:rPr>
              <a:t>испытаны и</a:t>
            </a:r>
            <a:r>
              <a:rPr lang="en-US" altLang="ru-RU" sz="1800" i="1" dirty="0">
                <a:solidFill>
                  <a:srgbClr val="002060"/>
                </a:solidFill>
                <a:latin typeface="Arial" panose="020B0604020202020204" pitchFamily="34" charset="0"/>
                <a:cs typeface="Arial" panose="020B0604020202020204" pitchFamily="34" charset="0"/>
              </a:rPr>
              <a:t> </a:t>
            </a:r>
            <a:r>
              <a:rPr lang="ru-RU" altLang="ru-RU" sz="1800" i="1" dirty="0">
                <a:solidFill>
                  <a:srgbClr val="002060"/>
                </a:solidFill>
                <a:latin typeface="Arial" panose="020B0604020202020204" pitchFamily="34" charset="0"/>
                <a:cs typeface="Arial" panose="020B0604020202020204" pitchFamily="34" charset="0"/>
              </a:rPr>
              <a:t>п</a:t>
            </a:r>
            <a:r>
              <a:rPr lang="ru-RU" sz="1800" i="1" dirty="0">
                <a:solidFill>
                  <a:srgbClr val="002060"/>
                </a:solidFill>
                <a:latin typeface="Arial" panose="020B0604020202020204" pitchFamily="34" charset="0"/>
                <a:cs typeface="Arial" panose="020B0604020202020204" pitchFamily="34" charset="0"/>
              </a:rPr>
              <a:t>оставлены</a:t>
            </a:r>
            <a:endParaRPr lang="en-US" sz="1800" i="1" dirty="0">
              <a:solidFill>
                <a:srgbClr val="002060"/>
              </a:solidFill>
              <a:latin typeface="Arial" panose="020B0604020202020204" pitchFamily="34" charset="0"/>
              <a:cs typeface="Arial" panose="020B0604020202020204" pitchFamily="34" charset="0"/>
            </a:endParaRPr>
          </a:p>
        </p:txBody>
      </p:sp>
      <p:graphicFrame>
        <p:nvGraphicFramePr>
          <p:cNvPr id="26" name="Таблица 18">
            <a:extLst>
              <a:ext uri="{FF2B5EF4-FFF2-40B4-BE49-F238E27FC236}">
                <a16:creationId xmlns:a16="http://schemas.microsoft.com/office/drawing/2014/main" id="{A68FA2A5-4236-CF4F-8874-F64856C5C6B7}"/>
              </a:ext>
            </a:extLst>
          </p:cNvPr>
          <p:cNvGraphicFramePr>
            <a:graphicFrameLocks noGrp="1"/>
          </p:cNvGraphicFramePr>
          <p:nvPr/>
        </p:nvGraphicFramePr>
        <p:xfrm>
          <a:off x="106164" y="4594222"/>
          <a:ext cx="4410081" cy="1889874"/>
        </p:xfrm>
        <a:graphic>
          <a:graphicData uri="http://schemas.openxmlformats.org/drawingml/2006/table">
            <a:tbl>
              <a:tblPr firstRow="1" bandRow="1">
                <a:tableStyleId>{5C22544A-7EE6-4342-B048-85BDC9FD1C3A}</a:tableStyleId>
              </a:tblPr>
              <a:tblGrid>
                <a:gridCol w="1179995">
                  <a:extLst>
                    <a:ext uri="{9D8B030D-6E8A-4147-A177-3AD203B41FA5}">
                      <a16:colId xmlns:a16="http://schemas.microsoft.com/office/drawing/2014/main" val="20000"/>
                    </a:ext>
                  </a:extLst>
                </a:gridCol>
                <a:gridCol w="1524692">
                  <a:extLst>
                    <a:ext uri="{9D8B030D-6E8A-4147-A177-3AD203B41FA5}">
                      <a16:colId xmlns:a16="http://schemas.microsoft.com/office/drawing/2014/main" val="20001"/>
                    </a:ext>
                  </a:extLst>
                </a:gridCol>
                <a:gridCol w="1705394">
                  <a:extLst>
                    <a:ext uri="{9D8B030D-6E8A-4147-A177-3AD203B41FA5}">
                      <a16:colId xmlns:a16="http://schemas.microsoft.com/office/drawing/2014/main" val="20002"/>
                    </a:ext>
                  </a:extLst>
                </a:gridCol>
              </a:tblGrid>
              <a:tr h="365805">
                <a:tc>
                  <a:txBody>
                    <a:bodyPr/>
                    <a:lstStyle/>
                    <a:p>
                      <a:endParaRPr lang="ru-RU" sz="1600" dirty="0">
                        <a:solidFill>
                          <a:srgbClr val="002060"/>
                        </a:solidFill>
                        <a:latin typeface="Arial" panose="020B0604020202020204" pitchFamily="34" charset="0"/>
                        <a:cs typeface="Arial" panose="020B0604020202020204" pitchFamily="34" charset="0"/>
                      </a:endParaRPr>
                    </a:p>
                  </a:txBody>
                  <a:tcPr marL="91430" marR="91430" marT="45726" marB="45726"/>
                </a:tc>
                <a:tc>
                  <a:txBody>
                    <a:bodyPr/>
                    <a:lstStyle/>
                    <a:p>
                      <a:pPr algn="ctr"/>
                      <a:r>
                        <a:rPr lang="ru-RU" sz="1600" dirty="0">
                          <a:solidFill>
                            <a:srgbClr val="002060"/>
                          </a:solidFill>
                          <a:latin typeface="Arial" panose="020B0604020202020204" pitchFamily="34" charset="0"/>
                          <a:cs typeface="Arial" panose="020B0604020202020204" pitchFamily="34" charset="0"/>
                        </a:rPr>
                        <a:t>ВЧ-</a:t>
                      </a:r>
                      <a:r>
                        <a:rPr lang="en-US" sz="1600" dirty="0">
                          <a:solidFill>
                            <a:srgbClr val="002060"/>
                          </a:solidFill>
                          <a:latin typeface="Arial" panose="020B0604020202020204" pitchFamily="34" charset="0"/>
                          <a:cs typeface="Arial" panose="020B0604020202020204" pitchFamily="34" charset="0"/>
                        </a:rPr>
                        <a:t>2</a:t>
                      </a:r>
                      <a:endParaRPr lang="ru-RU" sz="1600" dirty="0">
                        <a:solidFill>
                          <a:srgbClr val="002060"/>
                        </a:solidFill>
                        <a:latin typeface="Arial" panose="020B0604020202020204" pitchFamily="34" charset="0"/>
                        <a:cs typeface="Arial" panose="020B0604020202020204" pitchFamily="34" charset="0"/>
                      </a:endParaRPr>
                    </a:p>
                  </a:txBody>
                  <a:tcPr marL="91430" marR="91430" marT="45726" marB="45726"/>
                </a:tc>
                <a:tc>
                  <a:txBody>
                    <a:bodyPr/>
                    <a:lstStyle/>
                    <a:p>
                      <a:pPr algn="ctr"/>
                      <a:r>
                        <a:rPr lang="ru-RU" sz="1600" dirty="0">
                          <a:solidFill>
                            <a:srgbClr val="002060"/>
                          </a:solidFill>
                          <a:latin typeface="Arial" panose="020B0604020202020204" pitchFamily="34" charset="0"/>
                          <a:cs typeface="Arial" panose="020B0604020202020204" pitchFamily="34" charset="0"/>
                        </a:rPr>
                        <a:t>ВЧ-</a:t>
                      </a:r>
                      <a:r>
                        <a:rPr lang="en-US" sz="1600" dirty="0">
                          <a:solidFill>
                            <a:srgbClr val="002060"/>
                          </a:solidFill>
                          <a:latin typeface="Arial" panose="020B0604020202020204" pitchFamily="34" charset="0"/>
                          <a:cs typeface="Arial" panose="020B0604020202020204" pitchFamily="34" charset="0"/>
                        </a:rPr>
                        <a:t>3</a:t>
                      </a:r>
                      <a:endParaRPr lang="ru-RU" sz="1600" dirty="0">
                        <a:solidFill>
                          <a:srgbClr val="002060"/>
                        </a:solidFill>
                        <a:latin typeface="Arial" panose="020B0604020202020204" pitchFamily="34" charset="0"/>
                        <a:cs typeface="Arial" panose="020B0604020202020204" pitchFamily="34" charset="0"/>
                      </a:endParaRPr>
                    </a:p>
                  </a:txBody>
                  <a:tcPr marL="91430" marR="91430" marT="45726" marB="45726"/>
                </a:tc>
                <a:extLst>
                  <a:ext uri="{0D108BD9-81ED-4DB2-BD59-A6C34878D82A}">
                    <a16:rowId xmlns:a16="http://schemas.microsoft.com/office/drawing/2014/main" val="10000"/>
                  </a:ext>
                </a:extLst>
              </a:tr>
              <a:tr h="429759">
                <a:tc>
                  <a:txBody>
                    <a:bodyPr/>
                    <a:lstStyle/>
                    <a:p>
                      <a:r>
                        <a:rPr lang="en-US" sz="1600" dirty="0" err="1">
                          <a:solidFill>
                            <a:srgbClr val="002060"/>
                          </a:solidFill>
                          <a:latin typeface="Arial" panose="020B0604020202020204" pitchFamily="34" charset="0"/>
                          <a:cs typeface="Arial" panose="020B0604020202020204" pitchFamily="34" charset="0"/>
                        </a:rPr>
                        <a:t>Triada</a:t>
                      </a:r>
                      <a:r>
                        <a:rPr lang="en-US" sz="1600" dirty="0">
                          <a:solidFill>
                            <a:srgbClr val="002060"/>
                          </a:solidFill>
                          <a:latin typeface="Arial" panose="020B0604020202020204" pitchFamily="34" charset="0"/>
                          <a:cs typeface="Arial" panose="020B0604020202020204" pitchFamily="34" charset="0"/>
                        </a:rPr>
                        <a:t>-TV</a:t>
                      </a:r>
                      <a:endParaRPr lang="ru-RU" sz="1600" dirty="0">
                        <a:solidFill>
                          <a:srgbClr val="002060"/>
                        </a:solidFill>
                        <a:latin typeface="Arial" panose="020B0604020202020204" pitchFamily="34" charset="0"/>
                        <a:cs typeface="Arial" panose="020B0604020202020204" pitchFamily="34" charset="0"/>
                      </a:endParaRPr>
                    </a:p>
                  </a:txBody>
                  <a:tcPr marL="91430" marR="91430" marT="45726" marB="45726"/>
                </a:tc>
                <a:tc>
                  <a:txBody>
                    <a:bodyPr/>
                    <a:lstStyle/>
                    <a:p>
                      <a:pPr algn="l"/>
                      <a:r>
                        <a:rPr lang="en-US" sz="1600" dirty="0" err="1">
                          <a:solidFill>
                            <a:srgbClr val="002060"/>
                          </a:solidFill>
                          <a:latin typeface="Arial" panose="020B0604020202020204" pitchFamily="34" charset="0"/>
                          <a:cs typeface="Arial" panose="020B0604020202020204" pitchFamily="34" charset="0"/>
                        </a:rPr>
                        <a:t>P</a:t>
                      </a:r>
                      <a:r>
                        <a:rPr lang="en-US" sz="1600" baseline="-25000" dirty="0" err="1">
                          <a:solidFill>
                            <a:srgbClr val="002060"/>
                          </a:solidFill>
                          <a:latin typeface="Arial" panose="020B0604020202020204" pitchFamily="34" charset="0"/>
                          <a:cs typeface="Arial" panose="020B0604020202020204" pitchFamily="34" charset="0"/>
                        </a:rPr>
                        <a:t>max</a:t>
                      </a:r>
                      <a:r>
                        <a:rPr lang="en-US" sz="1600" dirty="0">
                          <a:solidFill>
                            <a:srgbClr val="002060"/>
                          </a:solidFill>
                          <a:latin typeface="Arial" panose="020B0604020202020204" pitchFamily="34" charset="0"/>
                          <a:cs typeface="Arial" panose="020B0604020202020204" pitchFamily="34" charset="0"/>
                        </a:rPr>
                        <a:t>,</a:t>
                      </a:r>
                      <a:r>
                        <a:rPr lang="en-US" sz="1600" baseline="0" dirty="0">
                          <a:solidFill>
                            <a:srgbClr val="002060"/>
                          </a:solidFill>
                          <a:latin typeface="Arial" panose="020B0604020202020204" pitchFamily="34" charset="0"/>
                          <a:cs typeface="Arial" panose="020B0604020202020204" pitchFamily="34" charset="0"/>
                        </a:rPr>
                        <a:t> </a:t>
                      </a:r>
                      <a:r>
                        <a:rPr lang="ru-RU" sz="1600" baseline="0" dirty="0" err="1">
                          <a:solidFill>
                            <a:srgbClr val="002060"/>
                          </a:solidFill>
                          <a:latin typeface="Arial" panose="020B0604020202020204" pitchFamily="34" charset="0"/>
                          <a:cs typeface="Arial" panose="020B0604020202020204" pitchFamily="34" charset="0"/>
                        </a:rPr>
                        <a:t>соответ</a:t>
                      </a:r>
                      <a:r>
                        <a:rPr lang="ru-RU" sz="1600" baseline="0" dirty="0">
                          <a:solidFill>
                            <a:srgbClr val="002060"/>
                          </a:solidFill>
                          <a:latin typeface="Arial" panose="020B0604020202020204" pitchFamily="34" charset="0"/>
                          <a:cs typeface="Arial" panose="020B0604020202020204" pitchFamily="34" charset="0"/>
                        </a:rPr>
                        <a:t>.</a:t>
                      </a:r>
                      <a:endParaRPr lang="ru-RU" sz="1600" dirty="0">
                        <a:solidFill>
                          <a:srgbClr val="002060"/>
                        </a:solidFill>
                        <a:latin typeface="Arial" panose="020B0604020202020204" pitchFamily="34" charset="0"/>
                        <a:cs typeface="Arial" panose="020B0604020202020204" pitchFamily="34" charset="0"/>
                      </a:endParaRPr>
                    </a:p>
                  </a:txBody>
                  <a:tcPr marL="91430" marR="91430" marT="45726" marB="45726"/>
                </a:tc>
                <a:tc>
                  <a:txBody>
                    <a:bodyPr/>
                    <a:lstStyle/>
                    <a:p>
                      <a:pPr algn="l"/>
                      <a:r>
                        <a:rPr lang="en-US" sz="1600" dirty="0">
                          <a:solidFill>
                            <a:srgbClr val="002060"/>
                          </a:solidFill>
                          <a:latin typeface="Arial" panose="020B0604020202020204" pitchFamily="34" charset="0"/>
                          <a:cs typeface="Arial" panose="020B0604020202020204" pitchFamily="34" charset="0"/>
                        </a:rPr>
                        <a:t>½</a:t>
                      </a:r>
                      <a:r>
                        <a:rPr lang="en-US" sz="1600" baseline="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P</a:t>
                      </a:r>
                      <a:r>
                        <a:rPr lang="en-US" sz="1600" baseline="-25000" dirty="0" err="1">
                          <a:solidFill>
                            <a:srgbClr val="002060"/>
                          </a:solidFill>
                          <a:latin typeface="Arial" panose="020B0604020202020204" pitchFamily="34" charset="0"/>
                          <a:cs typeface="Arial" panose="020B0604020202020204" pitchFamily="34" charset="0"/>
                        </a:rPr>
                        <a:t>max</a:t>
                      </a:r>
                      <a:r>
                        <a:rPr lang="en-US" sz="1600" dirty="0">
                          <a:solidFill>
                            <a:srgbClr val="002060"/>
                          </a:solidFill>
                          <a:latin typeface="Arial" panose="020B0604020202020204" pitchFamily="34" charset="0"/>
                          <a:cs typeface="Arial" panose="020B0604020202020204" pitchFamily="34" charset="0"/>
                        </a:rPr>
                        <a:t>, </a:t>
                      </a:r>
                      <a:r>
                        <a:rPr lang="ru-RU" sz="1600" dirty="0" err="1">
                          <a:solidFill>
                            <a:srgbClr val="002060"/>
                          </a:solidFill>
                          <a:latin typeface="Arial" panose="020B0604020202020204" pitchFamily="34" charset="0"/>
                          <a:cs typeface="Arial" panose="020B0604020202020204" pitchFamily="34" charset="0"/>
                        </a:rPr>
                        <a:t>соответ</a:t>
                      </a:r>
                      <a:r>
                        <a:rPr lang="ru-RU" sz="1600" dirty="0">
                          <a:solidFill>
                            <a:srgbClr val="002060"/>
                          </a:solidFill>
                          <a:latin typeface="Arial" panose="020B0604020202020204" pitchFamily="34" charset="0"/>
                          <a:cs typeface="Arial" panose="020B0604020202020204" pitchFamily="34" charset="0"/>
                        </a:rPr>
                        <a:t>.</a:t>
                      </a:r>
                      <a:r>
                        <a:rPr lang="en-US" sz="1600" dirty="0">
                          <a:solidFill>
                            <a:srgbClr val="002060"/>
                          </a:solidFill>
                          <a:latin typeface="Arial" panose="020B0604020202020204" pitchFamily="34" charset="0"/>
                          <a:cs typeface="Arial" panose="020B0604020202020204" pitchFamily="34" charset="0"/>
                        </a:rPr>
                        <a:t> </a:t>
                      </a:r>
                      <a:endParaRPr lang="ru-RU" sz="1600" dirty="0">
                        <a:solidFill>
                          <a:srgbClr val="002060"/>
                        </a:solidFill>
                        <a:latin typeface="Arial" panose="020B0604020202020204" pitchFamily="34" charset="0"/>
                        <a:cs typeface="Arial" panose="020B0604020202020204" pitchFamily="34" charset="0"/>
                      </a:endParaRPr>
                    </a:p>
                  </a:txBody>
                  <a:tcPr marL="91430" marR="91430" marT="45726" marB="45726"/>
                </a:tc>
                <a:extLst>
                  <a:ext uri="{0D108BD9-81ED-4DB2-BD59-A6C34878D82A}">
                    <a16:rowId xmlns:a16="http://schemas.microsoft.com/office/drawing/2014/main" val="10001"/>
                  </a:ext>
                </a:extLst>
              </a:tr>
              <a:tr h="365805">
                <a:tc>
                  <a:txBody>
                    <a:bodyPr/>
                    <a:lstStyle/>
                    <a:p>
                      <a:r>
                        <a:rPr lang="ru-RU" sz="1600" dirty="0">
                          <a:solidFill>
                            <a:srgbClr val="002060"/>
                          </a:solidFill>
                          <a:latin typeface="Arial" panose="020B0604020202020204" pitchFamily="34" charset="0"/>
                          <a:cs typeface="Arial" panose="020B0604020202020204" pitchFamily="34" charset="0"/>
                        </a:rPr>
                        <a:t>ИЯФ</a:t>
                      </a:r>
                    </a:p>
                  </a:txBody>
                  <a:tcPr marL="91430" marR="91430" marT="45726" marB="45726"/>
                </a:tc>
                <a:tc>
                  <a:txBody>
                    <a:bodyPr/>
                    <a:lstStyle/>
                    <a:p>
                      <a:pPr algn="l"/>
                      <a:r>
                        <a:rPr lang="en-US" sz="1600" dirty="0" err="1">
                          <a:solidFill>
                            <a:srgbClr val="002060"/>
                          </a:solidFill>
                          <a:latin typeface="Arial" panose="020B0604020202020204" pitchFamily="34" charset="0"/>
                          <a:cs typeface="Arial" panose="020B0604020202020204" pitchFamily="34" charset="0"/>
                        </a:rPr>
                        <a:t>P</a:t>
                      </a:r>
                      <a:r>
                        <a:rPr lang="en-US" sz="1600" baseline="-25000" dirty="0" err="1">
                          <a:solidFill>
                            <a:srgbClr val="002060"/>
                          </a:solidFill>
                          <a:latin typeface="Arial" panose="020B0604020202020204" pitchFamily="34" charset="0"/>
                          <a:cs typeface="Arial" panose="020B0604020202020204" pitchFamily="34" charset="0"/>
                        </a:rPr>
                        <a:t>max</a:t>
                      </a:r>
                      <a:r>
                        <a:rPr lang="en-US" sz="1600" dirty="0">
                          <a:solidFill>
                            <a:srgbClr val="002060"/>
                          </a:solidFill>
                          <a:latin typeface="Arial" panose="020B0604020202020204" pitchFamily="34" charset="0"/>
                          <a:cs typeface="Arial" panose="020B0604020202020204" pitchFamily="34" charset="0"/>
                        </a:rPr>
                        <a:t>, </a:t>
                      </a:r>
                      <a:r>
                        <a:rPr lang="ru-RU" sz="1600" dirty="0" err="1">
                          <a:solidFill>
                            <a:srgbClr val="002060"/>
                          </a:solidFill>
                          <a:latin typeface="Arial" panose="020B0604020202020204" pitchFamily="34" charset="0"/>
                          <a:cs typeface="Arial" panose="020B0604020202020204" pitchFamily="34" charset="0"/>
                        </a:rPr>
                        <a:t>соответ</a:t>
                      </a:r>
                      <a:r>
                        <a:rPr lang="ru-RU" sz="1600" dirty="0">
                          <a:solidFill>
                            <a:srgbClr val="002060"/>
                          </a:solidFill>
                          <a:latin typeface="Arial" panose="020B0604020202020204" pitchFamily="34" charset="0"/>
                          <a:cs typeface="Arial" panose="020B0604020202020204" pitchFamily="34" charset="0"/>
                        </a:rPr>
                        <a:t>.</a:t>
                      </a:r>
                    </a:p>
                  </a:txBody>
                  <a:tcPr marL="91430" marR="91430" marT="45726" marB="45726"/>
                </a:tc>
                <a:tc>
                  <a:txBody>
                    <a:bodyPr/>
                    <a:lstStyle/>
                    <a:p>
                      <a:pPr algn="l"/>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P</a:t>
                      </a:r>
                      <a:r>
                        <a:rPr lang="en-US" sz="1600" baseline="-25000" dirty="0" err="1">
                          <a:solidFill>
                            <a:srgbClr val="002060"/>
                          </a:solidFill>
                          <a:latin typeface="Arial" panose="020B0604020202020204" pitchFamily="34" charset="0"/>
                          <a:cs typeface="Arial" panose="020B0604020202020204" pitchFamily="34" charset="0"/>
                        </a:rPr>
                        <a:t>max</a:t>
                      </a:r>
                      <a:r>
                        <a:rPr lang="en-US" sz="1600" dirty="0">
                          <a:solidFill>
                            <a:srgbClr val="002060"/>
                          </a:solidFill>
                          <a:latin typeface="Arial" panose="020B0604020202020204" pitchFamily="34" charset="0"/>
                          <a:cs typeface="Arial" panose="020B0604020202020204" pitchFamily="34" charset="0"/>
                        </a:rPr>
                        <a:t>, </a:t>
                      </a:r>
                      <a:r>
                        <a:rPr lang="ru-RU" sz="1600" dirty="0" err="1">
                          <a:solidFill>
                            <a:srgbClr val="002060"/>
                          </a:solidFill>
                          <a:latin typeface="Arial" panose="020B0604020202020204" pitchFamily="34" charset="0"/>
                          <a:cs typeface="Arial" panose="020B0604020202020204" pitchFamily="34" charset="0"/>
                        </a:rPr>
                        <a:t>соответ</a:t>
                      </a:r>
                      <a:r>
                        <a:rPr lang="ru-RU" sz="1600" dirty="0">
                          <a:solidFill>
                            <a:srgbClr val="002060"/>
                          </a:solidFill>
                          <a:latin typeface="Arial" panose="020B0604020202020204" pitchFamily="34" charset="0"/>
                          <a:cs typeface="Arial" panose="020B0604020202020204" pitchFamily="34" charset="0"/>
                        </a:rPr>
                        <a:t>.</a:t>
                      </a:r>
                    </a:p>
                  </a:txBody>
                  <a:tcPr marL="91430" marR="91430" marT="45726" marB="45726"/>
                </a:tc>
                <a:extLst>
                  <a:ext uri="{0D108BD9-81ED-4DB2-BD59-A6C34878D82A}">
                    <a16:rowId xmlns:a16="http://schemas.microsoft.com/office/drawing/2014/main" val="10002"/>
                  </a:ext>
                </a:extLst>
              </a:tr>
              <a:tr h="365805">
                <a:tc>
                  <a:txBody>
                    <a:bodyPr/>
                    <a:lstStyle/>
                    <a:p>
                      <a:r>
                        <a:rPr lang="ru-RU" sz="1600" dirty="0">
                          <a:solidFill>
                            <a:srgbClr val="002060"/>
                          </a:solidFill>
                          <a:latin typeface="Arial" panose="020B0604020202020204" pitchFamily="34" charset="0"/>
                          <a:cs typeface="Arial" panose="020B0604020202020204" pitchFamily="34" charset="0"/>
                        </a:rPr>
                        <a:t>ИЯФ</a:t>
                      </a:r>
                    </a:p>
                  </a:txBody>
                  <a:tcPr marL="91430" marR="91430" marT="45726" marB="45726"/>
                </a:tc>
                <a:tc>
                  <a:txBody>
                    <a:bodyPr/>
                    <a:lstStyle/>
                    <a:p>
                      <a:pPr algn="l"/>
                      <a:r>
                        <a:rPr lang="en-US" sz="1600" dirty="0" err="1">
                          <a:solidFill>
                            <a:srgbClr val="002060"/>
                          </a:solidFill>
                          <a:latin typeface="Arial" panose="020B0604020202020204" pitchFamily="34" charset="0"/>
                          <a:cs typeface="Arial" panose="020B0604020202020204" pitchFamily="34" charset="0"/>
                        </a:rPr>
                        <a:t>P</a:t>
                      </a:r>
                      <a:r>
                        <a:rPr lang="en-US" sz="1600" baseline="-25000" dirty="0" err="1">
                          <a:solidFill>
                            <a:srgbClr val="002060"/>
                          </a:solidFill>
                          <a:latin typeface="Arial" panose="020B0604020202020204" pitchFamily="34" charset="0"/>
                          <a:cs typeface="Arial" panose="020B0604020202020204" pitchFamily="34" charset="0"/>
                        </a:rPr>
                        <a:t>max</a:t>
                      </a:r>
                      <a:r>
                        <a:rPr lang="en-US" sz="1600" dirty="0">
                          <a:solidFill>
                            <a:srgbClr val="002060"/>
                          </a:solidFill>
                          <a:latin typeface="Arial" panose="020B0604020202020204" pitchFamily="34" charset="0"/>
                          <a:cs typeface="Arial" panose="020B0604020202020204" pitchFamily="34" charset="0"/>
                        </a:rPr>
                        <a:t>, cavity</a:t>
                      </a:r>
                      <a:endParaRPr lang="ru-RU" sz="1600" dirty="0">
                        <a:solidFill>
                          <a:srgbClr val="002060"/>
                        </a:solidFill>
                        <a:latin typeface="Arial" panose="020B0604020202020204" pitchFamily="34" charset="0"/>
                        <a:cs typeface="Arial" panose="020B0604020202020204" pitchFamily="34" charset="0"/>
                      </a:endParaRPr>
                    </a:p>
                  </a:txBody>
                  <a:tcPr marL="91430" marR="91430" marT="45726" marB="45726"/>
                </a:tc>
                <a:tc>
                  <a:txBody>
                    <a:bodyPr/>
                    <a:lstStyle/>
                    <a:p>
                      <a:pPr algn="l"/>
                      <a:r>
                        <a:rPr lang="en-US" sz="1600" dirty="0">
                          <a:solidFill>
                            <a:srgbClr val="002060"/>
                          </a:solidFill>
                          <a:latin typeface="Arial" panose="020B0604020202020204" pitchFamily="34" charset="0"/>
                          <a:cs typeface="Arial" panose="020B0604020202020204" pitchFamily="34" charset="0"/>
                        </a:rPr>
                        <a:t>    </a:t>
                      </a:r>
                      <a:r>
                        <a:rPr lang="en-US" sz="1600" dirty="0" err="1">
                          <a:solidFill>
                            <a:srgbClr val="002060"/>
                          </a:solidFill>
                          <a:latin typeface="Arial" panose="020B0604020202020204" pitchFamily="34" charset="0"/>
                          <a:cs typeface="Arial" panose="020B0604020202020204" pitchFamily="34" charset="0"/>
                        </a:rPr>
                        <a:t>P</a:t>
                      </a:r>
                      <a:r>
                        <a:rPr lang="en-US" sz="1600" baseline="-25000" dirty="0" err="1">
                          <a:solidFill>
                            <a:srgbClr val="002060"/>
                          </a:solidFill>
                          <a:latin typeface="Arial" panose="020B0604020202020204" pitchFamily="34" charset="0"/>
                          <a:cs typeface="Arial" panose="020B0604020202020204" pitchFamily="34" charset="0"/>
                        </a:rPr>
                        <a:t>max</a:t>
                      </a:r>
                      <a:r>
                        <a:rPr lang="en-US" sz="1600" dirty="0">
                          <a:solidFill>
                            <a:srgbClr val="002060"/>
                          </a:solidFill>
                          <a:latin typeface="Arial" panose="020B0604020202020204" pitchFamily="34" charset="0"/>
                          <a:cs typeface="Arial" panose="020B0604020202020204" pitchFamily="34" charset="0"/>
                        </a:rPr>
                        <a:t>, cavity</a:t>
                      </a:r>
                      <a:endParaRPr lang="ru-RU" sz="1600" dirty="0">
                        <a:solidFill>
                          <a:srgbClr val="002060"/>
                        </a:solidFill>
                        <a:latin typeface="Arial" panose="020B0604020202020204" pitchFamily="34" charset="0"/>
                        <a:cs typeface="Arial" panose="020B0604020202020204" pitchFamily="34" charset="0"/>
                      </a:endParaRPr>
                    </a:p>
                  </a:txBody>
                  <a:tcPr marL="91430" marR="91430" marT="45726" marB="45726"/>
                </a:tc>
                <a:extLst>
                  <a:ext uri="{0D108BD9-81ED-4DB2-BD59-A6C34878D82A}">
                    <a16:rowId xmlns:a16="http://schemas.microsoft.com/office/drawing/2014/main" val="10003"/>
                  </a:ext>
                </a:extLst>
              </a:tr>
            </a:tbl>
          </a:graphicData>
        </a:graphic>
      </p:graphicFrame>
      <p:sp>
        <p:nvSpPr>
          <p:cNvPr id="27" name="TextBox 19">
            <a:extLst>
              <a:ext uri="{FF2B5EF4-FFF2-40B4-BE49-F238E27FC236}">
                <a16:creationId xmlns:a16="http://schemas.microsoft.com/office/drawing/2014/main" id="{94628A32-9C27-E744-A529-2B90C947CFA3}"/>
              </a:ext>
            </a:extLst>
          </p:cNvPr>
          <p:cNvSpPr txBox="1">
            <a:spLocks noChangeArrowheads="1"/>
          </p:cNvSpPr>
          <p:nvPr/>
        </p:nvSpPr>
        <p:spPr bwMode="auto">
          <a:xfrm>
            <a:off x="128463" y="4207858"/>
            <a:ext cx="4497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ru-RU" altLang="ru-RU" sz="1800" i="1" dirty="0">
                <a:solidFill>
                  <a:srgbClr val="002060"/>
                </a:solidFill>
                <a:latin typeface="Arial" panose="020B0604020202020204" pitchFamily="34" charset="0"/>
              </a:rPr>
              <a:t>испытания прототипов усилителей</a:t>
            </a:r>
            <a:r>
              <a:rPr lang="en-US" altLang="ru-RU" sz="1800" i="1" dirty="0">
                <a:solidFill>
                  <a:srgbClr val="002060"/>
                </a:solidFill>
                <a:latin typeface="Arial" panose="020B0604020202020204" pitchFamily="34" charset="0"/>
              </a:rPr>
              <a:t>:</a:t>
            </a:r>
            <a:endParaRPr lang="ru-RU" altLang="ru-RU" sz="1800" i="1" dirty="0">
              <a:solidFill>
                <a:srgbClr val="002060"/>
              </a:solidFill>
              <a:latin typeface="Arial" panose="020B0604020202020204" pitchFamily="34" charset="0"/>
            </a:endParaRPr>
          </a:p>
        </p:txBody>
      </p:sp>
      <p:pic>
        <p:nvPicPr>
          <p:cNvPr id="28" name="Рисунок 14">
            <a:extLst>
              <a:ext uri="{FF2B5EF4-FFF2-40B4-BE49-F238E27FC236}">
                <a16:creationId xmlns:a16="http://schemas.microsoft.com/office/drawing/2014/main" id="{FDC1DD1A-CA62-2F42-9DAC-C7113A2388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1563" y="4370683"/>
            <a:ext cx="2576915" cy="205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31">
            <a:extLst>
              <a:ext uri="{FF2B5EF4-FFF2-40B4-BE49-F238E27FC236}">
                <a16:creationId xmlns:a16="http://schemas.microsoft.com/office/drawing/2014/main" id="{983241B3-D517-6B41-94C5-A947E109D66B}"/>
              </a:ext>
            </a:extLst>
          </p:cNvPr>
          <p:cNvSpPr txBox="1">
            <a:spLocks noChangeArrowheads="1"/>
          </p:cNvSpPr>
          <p:nvPr/>
        </p:nvSpPr>
        <p:spPr bwMode="auto">
          <a:xfrm>
            <a:off x="6133070" y="4357361"/>
            <a:ext cx="69881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600" i="1" dirty="0">
                <a:solidFill>
                  <a:srgbClr val="002060"/>
                </a:solidFill>
                <a:latin typeface="Arial" panose="020B0604020202020204" pitchFamily="34" charset="0"/>
              </a:rPr>
              <a:t>ВЧ-</a:t>
            </a:r>
            <a:r>
              <a:rPr lang="en-US" altLang="ru-RU" sz="1600" i="1" dirty="0">
                <a:solidFill>
                  <a:srgbClr val="002060"/>
                </a:solidFill>
                <a:latin typeface="Arial" panose="020B0604020202020204" pitchFamily="34" charset="0"/>
              </a:rPr>
              <a:t>2</a:t>
            </a:r>
            <a:endParaRPr lang="ru-RU" altLang="ru-RU" sz="1600" i="1" dirty="0">
              <a:solidFill>
                <a:srgbClr val="002060"/>
              </a:solidFill>
              <a:latin typeface="Arial" panose="020B0604020202020204" pitchFamily="34" charset="0"/>
            </a:endParaRPr>
          </a:p>
        </p:txBody>
      </p:sp>
      <p:pic>
        <p:nvPicPr>
          <p:cNvPr id="30" name="Рисунок 15">
            <a:extLst>
              <a:ext uri="{FF2B5EF4-FFF2-40B4-BE49-F238E27FC236}">
                <a16:creationId xmlns:a16="http://schemas.microsoft.com/office/drawing/2014/main" id="{7A6A2DF2-7762-6547-AA08-E85254CC66F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73146" y="4370683"/>
            <a:ext cx="1764690" cy="205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3">
            <a:extLst>
              <a:ext uri="{FF2B5EF4-FFF2-40B4-BE49-F238E27FC236}">
                <a16:creationId xmlns:a16="http://schemas.microsoft.com/office/drawing/2014/main" id="{7FDEF74C-B24E-EA4D-BF32-D7DE59BCD8DE}"/>
              </a:ext>
            </a:extLst>
          </p:cNvPr>
          <p:cNvSpPr txBox="1">
            <a:spLocks noChangeArrowheads="1"/>
          </p:cNvSpPr>
          <p:nvPr/>
        </p:nvSpPr>
        <p:spPr bwMode="auto">
          <a:xfrm>
            <a:off x="7273146" y="4377631"/>
            <a:ext cx="69881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600" i="1" dirty="0">
                <a:solidFill>
                  <a:srgbClr val="002060"/>
                </a:solidFill>
                <a:latin typeface="Arial" panose="020B0604020202020204" pitchFamily="34" charset="0"/>
              </a:rPr>
              <a:t>ВЧ-3</a:t>
            </a:r>
          </a:p>
        </p:txBody>
      </p:sp>
      <p:sp>
        <p:nvSpPr>
          <p:cNvPr id="7" name="Rectangle 6">
            <a:extLst>
              <a:ext uri="{FF2B5EF4-FFF2-40B4-BE49-F238E27FC236}">
                <a16:creationId xmlns:a16="http://schemas.microsoft.com/office/drawing/2014/main" id="{FFCF20D9-4BD4-2A4D-AA19-FC5C7A9525D7}"/>
              </a:ext>
            </a:extLst>
          </p:cNvPr>
          <p:cNvSpPr/>
          <p:nvPr/>
        </p:nvSpPr>
        <p:spPr>
          <a:xfrm>
            <a:off x="5405431" y="4025619"/>
            <a:ext cx="2852897" cy="369332"/>
          </a:xfrm>
          <a:prstGeom prst="rect">
            <a:avLst/>
          </a:prstGeom>
        </p:spPr>
        <p:txBody>
          <a:bodyPr wrap="none">
            <a:spAutoFit/>
          </a:bodyPr>
          <a:lstStyle/>
          <a:p>
            <a:r>
              <a:rPr lang="ru-RU" altLang="ru-RU" b="1" dirty="0">
                <a:solidFill>
                  <a:srgbClr val="002060"/>
                </a:solidFill>
                <a:latin typeface="Arial" panose="020B0604020202020204" pitchFamily="34" charset="0"/>
              </a:rPr>
              <a:t>испытания усилителей</a:t>
            </a:r>
            <a:endParaRPr lang="ru-RU" b="1" dirty="0"/>
          </a:p>
        </p:txBody>
      </p:sp>
      <p:sp>
        <p:nvSpPr>
          <p:cNvPr id="8" name="Rectangle 7">
            <a:extLst>
              <a:ext uri="{FF2B5EF4-FFF2-40B4-BE49-F238E27FC236}">
                <a16:creationId xmlns:a16="http://schemas.microsoft.com/office/drawing/2014/main" id="{28281E51-5593-9A40-9F3D-9D998091E953}"/>
              </a:ext>
            </a:extLst>
          </p:cNvPr>
          <p:cNvSpPr/>
          <p:nvPr/>
        </p:nvSpPr>
        <p:spPr>
          <a:xfrm>
            <a:off x="5547073" y="6241185"/>
            <a:ext cx="1524072" cy="338554"/>
          </a:xfrm>
          <a:prstGeom prst="rect">
            <a:avLst/>
          </a:prstGeom>
          <a:solidFill>
            <a:srgbClr val="E8FFF4"/>
          </a:solidFill>
        </p:spPr>
        <p:txBody>
          <a:bodyPr wrap="none">
            <a:spAutoFit/>
          </a:bodyPr>
          <a:lstStyle/>
          <a:p>
            <a:pPr>
              <a:buClr>
                <a:srgbClr val="FF0000"/>
              </a:buClr>
              <a:defRPr/>
            </a:pPr>
            <a:r>
              <a:rPr lang="ru-RU" sz="1600" i="1" dirty="0">
                <a:solidFill>
                  <a:srgbClr val="002060"/>
                </a:solidFill>
                <a:latin typeface="Arial" panose="020B0604020202020204" pitchFamily="34" charset="0"/>
                <a:cs typeface="Arial" panose="020B0604020202020204" pitchFamily="34" charset="0"/>
              </a:rPr>
              <a:t>прогресс </a:t>
            </a:r>
            <a:r>
              <a:rPr lang="ru-RU" sz="1600" b="1" i="1" dirty="0">
                <a:solidFill>
                  <a:srgbClr val="002060"/>
                </a:solidFill>
                <a:latin typeface="Arial" panose="020B0604020202020204" pitchFamily="34" charset="0"/>
                <a:cs typeface="Arial" panose="020B0604020202020204" pitchFamily="34" charset="0"/>
              </a:rPr>
              <a:t>40%</a:t>
            </a:r>
            <a:endParaRPr lang="en-US" sz="1600" b="1" i="1" dirty="0">
              <a:solidFill>
                <a:srgbClr val="002060"/>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485992A2-A2BA-5449-87FD-A28FC87A59C4}"/>
              </a:ext>
            </a:extLst>
          </p:cNvPr>
          <p:cNvSpPr/>
          <p:nvPr/>
        </p:nvSpPr>
        <p:spPr>
          <a:xfrm>
            <a:off x="7493035" y="6251261"/>
            <a:ext cx="1524072" cy="338554"/>
          </a:xfrm>
          <a:prstGeom prst="rect">
            <a:avLst/>
          </a:prstGeom>
          <a:solidFill>
            <a:srgbClr val="E8FFF4"/>
          </a:solidFill>
        </p:spPr>
        <p:txBody>
          <a:bodyPr wrap="none">
            <a:spAutoFit/>
          </a:bodyPr>
          <a:lstStyle/>
          <a:p>
            <a:pPr>
              <a:buClr>
                <a:srgbClr val="FF0000"/>
              </a:buClr>
              <a:defRPr/>
            </a:pPr>
            <a:r>
              <a:rPr lang="ru-RU" sz="1600" i="1" dirty="0">
                <a:solidFill>
                  <a:srgbClr val="002060"/>
                </a:solidFill>
                <a:latin typeface="Arial" panose="020B0604020202020204" pitchFamily="34" charset="0"/>
                <a:cs typeface="Arial" panose="020B0604020202020204" pitchFamily="34" charset="0"/>
              </a:rPr>
              <a:t>прогресс </a:t>
            </a:r>
            <a:r>
              <a:rPr lang="ru-RU" sz="1600" b="1" i="1" dirty="0">
                <a:solidFill>
                  <a:srgbClr val="002060"/>
                </a:solidFill>
                <a:latin typeface="Arial" panose="020B0604020202020204" pitchFamily="34" charset="0"/>
                <a:cs typeface="Arial" panose="020B0604020202020204" pitchFamily="34" charset="0"/>
              </a:rPr>
              <a:t>20%</a:t>
            </a:r>
            <a:endParaRPr lang="en-US" sz="1600" b="1" i="1" dirty="0">
              <a:solidFill>
                <a:srgbClr val="002060"/>
              </a:solidFill>
              <a:latin typeface="Arial" panose="020B0604020202020204" pitchFamily="34" charset="0"/>
              <a:cs typeface="Arial" panose="020B0604020202020204" pitchFamily="34" charset="0"/>
            </a:endParaRPr>
          </a:p>
        </p:txBody>
      </p:sp>
      <p:sp>
        <p:nvSpPr>
          <p:cNvPr id="16" name="TextBox 13">
            <a:extLst>
              <a:ext uri="{FF2B5EF4-FFF2-40B4-BE49-F238E27FC236}">
                <a16:creationId xmlns:a16="http://schemas.microsoft.com/office/drawing/2014/main" id="{73F91AF2-4686-5D47-A5C3-B6B628AED94E}"/>
              </a:ext>
            </a:extLst>
          </p:cNvPr>
          <p:cNvSpPr txBox="1">
            <a:spLocks noChangeArrowheads="1"/>
          </p:cNvSpPr>
          <p:nvPr/>
        </p:nvSpPr>
        <p:spPr bwMode="auto">
          <a:xfrm>
            <a:off x="4107544" y="885580"/>
            <a:ext cx="2445656"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800" i="1" dirty="0">
                <a:latin typeface="Arial" panose="020B0604020202020204" pitchFamily="34" charset="0"/>
              </a:rPr>
              <a:t>прототип ВЧ-</a:t>
            </a:r>
            <a:r>
              <a:rPr lang="en-US" altLang="ru-RU" sz="1800" i="1" dirty="0">
                <a:latin typeface="Arial" panose="020B0604020202020204" pitchFamily="34" charset="0"/>
              </a:rPr>
              <a:t>2</a:t>
            </a:r>
            <a:r>
              <a:rPr lang="ru-RU" altLang="ru-RU" sz="1800" i="1" dirty="0">
                <a:latin typeface="Arial" panose="020B0604020202020204" pitchFamily="34" charset="0"/>
              </a:rPr>
              <a:t> (БК)</a:t>
            </a:r>
            <a:r>
              <a:rPr lang="en-US" altLang="ru-RU" sz="1800" i="1" dirty="0">
                <a:latin typeface="Arial" panose="020B0604020202020204" pitchFamily="34" charset="0"/>
              </a:rPr>
              <a:t> </a:t>
            </a:r>
            <a:r>
              <a:rPr lang="ru-RU" altLang="ru-RU" sz="1800" i="1" dirty="0">
                <a:latin typeface="Arial" panose="020B0604020202020204" pitchFamily="34" charset="0"/>
              </a:rPr>
              <a:t> </a:t>
            </a:r>
          </a:p>
        </p:txBody>
      </p:sp>
      <p:sp>
        <p:nvSpPr>
          <p:cNvPr id="19" name="TextBox 13">
            <a:extLst>
              <a:ext uri="{FF2B5EF4-FFF2-40B4-BE49-F238E27FC236}">
                <a16:creationId xmlns:a16="http://schemas.microsoft.com/office/drawing/2014/main" id="{06E1F5A3-8777-3D4A-894A-24214A81D452}"/>
              </a:ext>
            </a:extLst>
          </p:cNvPr>
          <p:cNvSpPr txBox="1">
            <a:spLocks noChangeArrowheads="1"/>
          </p:cNvSpPr>
          <p:nvPr/>
        </p:nvSpPr>
        <p:spPr bwMode="auto">
          <a:xfrm>
            <a:off x="6547058" y="863719"/>
            <a:ext cx="2483462"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1800" i="1" dirty="0">
                <a:latin typeface="Arial" panose="020B0604020202020204" pitchFamily="34" charset="0"/>
              </a:rPr>
              <a:t>прототип ВЧ-3 (ПК)</a:t>
            </a:r>
            <a:r>
              <a:rPr lang="en-US" altLang="ru-RU" sz="1800" i="1" dirty="0">
                <a:latin typeface="Arial" panose="020B0604020202020204" pitchFamily="34" charset="0"/>
              </a:rPr>
              <a:t> </a:t>
            </a:r>
            <a:endParaRPr lang="ru-RU" altLang="ru-RU" sz="1800" i="1" dirty="0">
              <a:latin typeface="Arial" panose="020B0604020202020204" pitchFamily="34" charset="0"/>
            </a:endParaRPr>
          </a:p>
        </p:txBody>
      </p:sp>
    </p:spTree>
    <p:extLst>
      <p:ext uri="{BB962C8B-B14F-4D97-AF65-F5344CB8AC3E}">
        <p14:creationId xmlns:p14="http://schemas.microsoft.com/office/powerpoint/2010/main" val="830673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181" y="1104900"/>
            <a:ext cx="5128466" cy="4191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 name="TextBox 11"/>
          <p:cNvSpPr txBox="1"/>
          <p:nvPr/>
        </p:nvSpPr>
        <p:spPr>
          <a:xfrm>
            <a:off x="3606800" y="1104900"/>
            <a:ext cx="693381" cy="307777"/>
          </a:xfrm>
          <a:prstGeom prst="rect">
            <a:avLst/>
          </a:prstGeom>
          <a:solidFill>
            <a:srgbClr val="FFFFFF"/>
          </a:solidFill>
          <a:ln>
            <a:noFill/>
          </a:ln>
        </p:spPr>
        <p:txBody>
          <a:bodyPr wrap="none" rtlCol="0">
            <a:spAutoFit/>
          </a:bodyPr>
          <a:lstStyle/>
          <a:p>
            <a:r>
              <a:rPr lang="en-US" sz="1400" dirty="0" err="1"/>
              <a:t>FHCal</a:t>
            </a:r>
            <a:endParaRPr lang="en-US" sz="1400" dirty="0"/>
          </a:p>
        </p:txBody>
      </p:sp>
      <p:pic>
        <p:nvPicPr>
          <p:cNvPr id="13" name="Picture 72" descr="AA049887.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46649" y="4683512"/>
            <a:ext cx="303749" cy="894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4"/>
          <p:cNvSpPr txBox="1">
            <a:spLocks noChangeArrowheads="1"/>
          </p:cNvSpPr>
          <p:nvPr/>
        </p:nvSpPr>
        <p:spPr bwMode="auto">
          <a:xfrm>
            <a:off x="1343199" y="204284"/>
            <a:ext cx="4527201" cy="461665"/>
          </a:xfrm>
          <a:prstGeom prst="rect">
            <a:avLst/>
          </a:prstGeom>
          <a:solidFill>
            <a:srgbClr val="C7FCFF"/>
          </a:solidFill>
          <a:ln>
            <a:noFill/>
          </a:ln>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0000"/>
                </a:solidFill>
              </a:rPr>
              <a:t>M</a:t>
            </a:r>
            <a:r>
              <a:rPr lang="en-US" b="1" dirty="0">
                <a:solidFill>
                  <a:srgbClr val="002060"/>
                </a:solidFill>
              </a:rPr>
              <a:t>ulti</a:t>
            </a:r>
            <a:r>
              <a:rPr lang="en-US" b="1" dirty="0">
                <a:solidFill>
                  <a:srgbClr val="FF0000"/>
                </a:solidFill>
              </a:rPr>
              <a:t> P</a:t>
            </a:r>
            <a:r>
              <a:rPr lang="en-US" b="1" dirty="0">
                <a:solidFill>
                  <a:srgbClr val="002060"/>
                </a:solidFill>
              </a:rPr>
              <a:t>urpose</a:t>
            </a:r>
            <a:r>
              <a:rPr lang="en-US" b="1" dirty="0">
                <a:solidFill>
                  <a:srgbClr val="FF0000"/>
                </a:solidFill>
              </a:rPr>
              <a:t> D</a:t>
            </a:r>
            <a:r>
              <a:rPr lang="en-US" b="1" dirty="0">
                <a:solidFill>
                  <a:srgbClr val="002060"/>
                </a:solidFill>
              </a:rPr>
              <a:t>etector</a:t>
            </a:r>
            <a:r>
              <a:rPr lang="en-US" b="1" dirty="0">
                <a:solidFill>
                  <a:srgbClr val="FF0000"/>
                </a:solidFill>
              </a:rPr>
              <a:t> </a:t>
            </a:r>
            <a:r>
              <a:rPr lang="en-US" b="1" dirty="0">
                <a:solidFill>
                  <a:srgbClr val="002060"/>
                </a:solidFill>
              </a:rPr>
              <a:t>(</a:t>
            </a:r>
            <a:r>
              <a:rPr lang="en-US" b="1" dirty="0">
                <a:solidFill>
                  <a:srgbClr val="FF0000"/>
                </a:solidFill>
              </a:rPr>
              <a:t>MPD</a:t>
            </a:r>
            <a:r>
              <a:rPr lang="en-US" b="1" dirty="0">
                <a:solidFill>
                  <a:srgbClr val="002060"/>
                </a:solidFill>
              </a:rPr>
              <a:t>)</a:t>
            </a:r>
            <a:endParaRPr lang="en-US" b="1" dirty="0">
              <a:solidFill>
                <a:srgbClr val="002060"/>
              </a:solidFill>
              <a:latin typeface="Arial"/>
              <a:cs typeface="Arial"/>
            </a:endParaRPr>
          </a:p>
        </p:txBody>
      </p:sp>
      <p:pic>
        <p:nvPicPr>
          <p:cNvPr id="16" name="Picture 6" descr="NICA-Logo_4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9400" y="25400"/>
            <a:ext cx="1244600" cy="613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a:xfrm>
            <a:off x="457200" y="6457950"/>
            <a:ext cx="2133600" cy="365125"/>
          </a:xfrm>
        </p:spPr>
        <p:txBody>
          <a:bodyPr anchor="b"/>
          <a:lstStyle/>
          <a:p>
            <a:r>
              <a:rPr lang="ru-RU"/>
              <a:t>27 декабря, 2019</a:t>
            </a:r>
            <a:endParaRPr lang="en-US" dirty="0"/>
          </a:p>
        </p:txBody>
      </p:sp>
      <p:sp>
        <p:nvSpPr>
          <p:cNvPr id="3" name="Footer Placeholder 2"/>
          <p:cNvSpPr>
            <a:spLocks noGrp="1"/>
          </p:cNvSpPr>
          <p:nvPr>
            <p:ph type="ftr" sz="quarter" idx="11"/>
          </p:nvPr>
        </p:nvSpPr>
        <p:spPr>
          <a:xfrm>
            <a:off x="3124200" y="6457950"/>
            <a:ext cx="3644900" cy="365125"/>
          </a:xfrm>
        </p:spPr>
        <p:txBody>
          <a:bodyPr anchor="b"/>
          <a:lstStyle/>
          <a:p>
            <a:r>
              <a:rPr lang="ru-RU"/>
              <a:t>В. Кекелидзе, ЛФВЭ: Итоги года </a:t>
            </a:r>
            <a:endParaRPr lang="en-US" dirty="0"/>
          </a:p>
        </p:txBody>
      </p:sp>
      <p:sp>
        <p:nvSpPr>
          <p:cNvPr id="4" name="Slide Number Placeholder 3"/>
          <p:cNvSpPr>
            <a:spLocks noGrp="1"/>
          </p:cNvSpPr>
          <p:nvPr>
            <p:ph type="sldNum" sz="quarter" idx="12"/>
          </p:nvPr>
        </p:nvSpPr>
        <p:spPr>
          <a:xfrm>
            <a:off x="6553200" y="6432550"/>
            <a:ext cx="2133600" cy="365125"/>
          </a:xfrm>
        </p:spPr>
        <p:txBody>
          <a:bodyPr anchor="b"/>
          <a:lstStyle/>
          <a:p>
            <a:fld id="{9A4D39EF-AC8C-DB42-8F31-8A54AA683B2E}" type="slidenum">
              <a:rPr lang="en-US" smtClean="0"/>
              <a:t>19</a:t>
            </a:fld>
            <a:endParaRPr lang="en-US" dirty="0"/>
          </a:p>
        </p:txBody>
      </p:sp>
    </p:spTree>
    <p:extLst>
      <p:ext uri="{BB962C8B-B14F-4D97-AF65-F5344CB8AC3E}">
        <p14:creationId xmlns:p14="http://schemas.microsoft.com/office/powerpoint/2010/main" val="66556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Изображение 1" descr="image_NICA1.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34" y="1196751"/>
            <a:ext cx="9214846"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72583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3">
            <a:extLst>
              <a:ext uri="{FF2B5EF4-FFF2-40B4-BE49-F238E27FC236}">
                <a16:creationId xmlns:a16="http://schemas.microsoft.com/office/drawing/2014/main" id="{5BA5A2F9-B37D-4B6C-9BAE-9B81150C81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7997" y="1225896"/>
            <a:ext cx="4698999" cy="3141465"/>
          </a:xfrm>
          <a:prstGeom prst="rect">
            <a:avLst/>
          </a:prstGeom>
        </p:spPr>
      </p:pic>
      <p:pic>
        <p:nvPicPr>
          <p:cNvPr id="95234" name="Picture 2"/>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30369" y="778108"/>
            <a:ext cx="4283836" cy="3520781"/>
          </a:xfrm>
        </p:spPr>
      </p:pic>
      <p:sp>
        <p:nvSpPr>
          <p:cNvPr id="95235" name="TextBox 4"/>
          <p:cNvSpPr txBox="1">
            <a:spLocks noChangeArrowheads="1"/>
          </p:cNvSpPr>
          <p:nvPr/>
        </p:nvSpPr>
        <p:spPr bwMode="auto">
          <a:xfrm>
            <a:off x="43479" y="1217395"/>
            <a:ext cx="936625" cy="646331"/>
          </a:xfrm>
          <a:prstGeom prst="rect">
            <a:avLst/>
          </a:prstGeom>
          <a:solidFill>
            <a:srgbClr val="FEFFD8"/>
          </a:solidFill>
          <a:ln w="9525">
            <a:solidFill>
              <a:srgbClr val="00009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800" i="1" dirty="0">
                <a:solidFill>
                  <a:srgbClr val="000090"/>
                </a:solidFill>
              </a:rPr>
              <a:t>контр.</a:t>
            </a:r>
            <a:r>
              <a:rPr lang="en-US" sz="1800" i="1" dirty="0">
                <a:solidFill>
                  <a:srgbClr val="000090"/>
                </a:solidFill>
              </a:rPr>
              <a:t> </a:t>
            </a:r>
            <a:endParaRPr lang="ru-RU" sz="1800" i="1" dirty="0">
              <a:solidFill>
                <a:srgbClr val="000090"/>
              </a:solidFill>
            </a:endParaRPr>
          </a:p>
          <a:p>
            <a:pPr algn="ctr" eaLnBrk="1" hangingPunct="1"/>
            <a:r>
              <a:rPr lang="ru-RU" sz="1800" i="1" dirty="0" err="1">
                <a:solidFill>
                  <a:srgbClr val="000090"/>
                </a:solidFill>
              </a:rPr>
              <a:t>дюар</a:t>
            </a:r>
            <a:endParaRPr lang="en-US" sz="1800" i="1" dirty="0">
              <a:solidFill>
                <a:srgbClr val="000090"/>
              </a:solidFill>
            </a:endParaRPr>
          </a:p>
        </p:txBody>
      </p:sp>
      <p:sp>
        <p:nvSpPr>
          <p:cNvPr id="6" name="Rectangle 5"/>
          <p:cNvSpPr/>
          <p:nvPr/>
        </p:nvSpPr>
        <p:spPr>
          <a:xfrm>
            <a:off x="1669655" y="2120734"/>
            <a:ext cx="1170129" cy="33972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dirty="0">
                <a:solidFill>
                  <a:schemeClr val="bg1"/>
                </a:solidFill>
                <a:latin typeface="Arial" charset="0"/>
                <a:ea typeface="ＭＳ Ｐゴシック" charset="0"/>
                <a:cs typeface="ＭＳ Ｐゴシック" charset="0"/>
              </a:rPr>
              <a:t>криостат</a:t>
            </a:r>
            <a:endParaRPr lang="en-US" dirty="0">
              <a:solidFill>
                <a:schemeClr val="bg1"/>
              </a:solidFill>
              <a:latin typeface="Arial" charset="0"/>
              <a:ea typeface="ＭＳ Ｐゴシック" charset="0"/>
              <a:cs typeface="ＭＳ Ｐゴシック" charset="0"/>
            </a:endParaRPr>
          </a:p>
        </p:txBody>
      </p:sp>
      <p:sp>
        <p:nvSpPr>
          <p:cNvPr id="7" name="Rectangle 6"/>
          <p:cNvSpPr/>
          <p:nvPr/>
        </p:nvSpPr>
        <p:spPr>
          <a:xfrm>
            <a:off x="3205395" y="1301164"/>
            <a:ext cx="1634234" cy="415977"/>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i="1" dirty="0">
                <a:solidFill>
                  <a:schemeClr val="bg1"/>
                </a:solidFill>
                <a:latin typeface="Arial" charset="0"/>
                <a:ea typeface="ＭＳ Ｐゴシック" charset="0"/>
                <a:cs typeface="ＭＳ Ｐゴシック" charset="0"/>
              </a:rPr>
              <a:t>СП катушка</a:t>
            </a:r>
            <a:endParaRPr lang="en-US" i="1" dirty="0">
              <a:solidFill>
                <a:schemeClr val="bg1"/>
              </a:solidFill>
              <a:latin typeface="Arial" charset="0"/>
              <a:ea typeface="ＭＳ Ｐゴシック" charset="0"/>
              <a:cs typeface="ＭＳ Ｐゴシック" charset="0"/>
            </a:endParaRPr>
          </a:p>
        </p:txBody>
      </p:sp>
      <p:sp>
        <p:nvSpPr>
          <p:cNvPr id="95238" name="TextBox 7"/>
          <p:cNvSpPr txBox="1">
            <a:spLocks noChangeArrowheads="1"/>
          </p:cNvSpPr>
          <p:nvPr/>
        </p:nvSpPr>
        <p:spPr bwMode="auto">
          <a:xfrm>
            <a:off x="3124199" y="2714865"/>
            <a:ext cx="1308559" cy="646331"/>
          </a:xfrm>
          <a:prstGeom prst="rect">
            <a:avLst/>
          </a:prstGeom>
          <a:solidFill>
            <a:schemeClr val="bg1"/>
          </a:solidFill>
          <a:ln w="9525">
            <a:solidFill>
              <a:srgbClr val="00009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800" i="1" dirty="0">
                <a:solidFill>
                  <a:srgbClr val="FF0000"/>
                </a:solidFill>
              </a:rPr>
              <a:t>корр. катушки</a:t>
            </a:r>
            <a:endParaRPr lang="en-US" sz="1800" i="1" dirty="0">
              <a:solidFill>
                <a:srgbClr val="FF0000"/>
              </a:solidFill>
            </a:endParaRPr>
          </a:p>
        </p:txBody>
      </p:sp>
      <p:cxnSp>
        <p:nvCxnSpPr>
          <p:cNvPr id="10" name="Straight Arrow Connector 9"/>
          <p:cNvCxnSpPr>
            <a:cxnSpLocks/>
            <a:stCxn id="7" idx="1"/>
          </p:cNvCxnSpPr>
          <p:nvPr/>
        </p:nvCxnSpPr>
        <p:spPr>
          <a:xfrm flipH="1" flipV="1">
            <a:off x="2935705" y="1217395"/>
            <a:ext cx="269690" cy="2917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H="1" flipV="1">
            <a:off x="3261815" y="2034447"/>
            <a:ext cx="359690" cy="6980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7049" name="TextBox 10"/>
          <p:cNvSpPr txBox="1">
            <a:spLocks noChangeArrowheads="1"/>
          </p:cNvSpPr>
          <p:nvPr/>
        </p:nvSpPr>
        <p:spPr bwMode="auto">
          <a:xfrm>
            <a:off x="10291" y="75375"/>
            <a:ext cx="2288896" cy="461665"/>
          </a:xfrm>
          <a:prstGeom prst="rect">
            <a:avLst/>
          </a:prstGeom>
          <a:solidFill>
            <a:srgbClr val="EAFCFF"/>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ru-RU" b="1" dirty="0">
                <a:solidFill>
                  <a:srgbClr val="000090"/>
                </a:solidFill>
                <a:cs typeface="Arial" charset="0"/>
              </a:rPr>
              <a:t>СП соленоид</a:t>
            </a:r>
            <a:r>
              <a:rPr lang="en-US" b="1" dirty="0">
                <a:solidFill>
                  <a:srgbClr val="000090"/>
                </a:solidFill>
                <a:cs typeface="Arial" charset="0"/>
              </a:rPr>
              <a:t>:</a:t>
            </a:r>
          </a:p>
        </p:txBody>
      </p:sp>
      <p:cxnSp>
        <p:nvCxnSpPr>
          <p:cNvPr id="17" name="Straight Arrow Connector 16"/>
          <p:cNvCxnSpPr>
            <a:cxnSpLocks/>
          </p:cNvCxnSpPr>
          <p:nvPr/>
        </p:nvCxnSpPr>
        <p:spPr>
          <a:xfrm flipV="1">
            <a:off x="980104" y="1453501"/>
            <a:ext cx="573839" cy="1"/>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95249" name="TextBox 27"/>
          <p:cNvSpPr txBox="1">
            <a:spLocks noChangeArrowheads="1"/>
          </p:cNvSpPr>
          <p:nvPr/>
        </p:nvSpPr>
        <p:spPr bwMode="auto">
          <a:xfrm>
            <a:off x="3360450" y="954561"/>
            <a:ext cx="92951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000" dirty="0">
                <a:solidFill>
                  <a:srgbClr val="000090"/>
                </a:solidFill>
              </a:rPr>
              <a:t>ярмо</a:t>
            </a:r>
            <a:endParaRPr lang="en-US" sz="2000" dirty="0">
              <a:solidFill>
                <a:srgbClr val="000090"/>
              </a:solidFill>
            </a:endParaRPr>
          </a:p>
        </p:txBody>
      </p:sp>
      <p:sp>
        <p:nvSpPr>
          <p:cNvPr id="95250" name="TextBox 4"/>
          <p:cNvSpPr txBox="1">
            <a:spLocks noChangeArrowheads="1"/>
          </p:cNvSpPr>
          <p:nvPr/>
        </p:nvSpPr>
        <p:spPr bwMode="auto">
          <a:xfrm>
            <a:off x="496734" y="596078"/>
            <a:ext cx="165984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90"/>
                </a:solidFill>
              </a:rPr>
              <a:t>B</a:t>
            </a:r>
            <a:r>
              <a:rPr lang="en-US" b="1" baseline="-25000" dirty="0">
                <a:solidFill>
                  <a:srgbClr val="000090"/>
                </a:solidFill>
              </a:rPr>
              <a:t>0</a:t>
            </a:r>
            <a:r>
              <a:rPr lang="en-US" b="1" dirty="0">
                <a:solidFill>
                  <a:srgbClr val="000090"/>
                </a:solidFill>
              </a:rPr>
              <a:t>=0.5 T</a:t>
            </a:r>
            <a:endParaRPr lang="ru-RU" b="1" dirty="0">
              <a:solidFill>
                <a:srgbClr val="000090"/>
              </a:solidFill>
            </a:endParaRPr>
          </a:p>
        </p:txBody>
      </p:sp>
      <p:sp>
        <p:nvSpPr>
          <p:cNvPr id="2" name="Rectangle 1"/>
          <p:cNvSpPr/>
          <p:nvPr/>
        </p:nvSpPr>
        <p:spPr>
          <a:xfrm>
            <a:off x="5118531" y="600583"/>
            <a:ext cx="3997248" cy="707886"/>
          </a:xfrm>
          <a:prstGeom prst="rect">
            <a:avLst/>
          </a:prstGeom>
          <a:solidFill>
            <a:srgbClr val="FCF7FB"/>
          </a:solidFill>
        </p:spPr>
        <p:txBody>
          <a:bodyPr wrap="none" anchor="ctr">
            <a:spAutoFit/>
          </a:bodyPr>
          <a:lstStyle/>
          <a:p>
            <a:r>
              <a:rPr lang="ru-RU" sz="2000" i="1" dirty="0">
                <a:solidFill>
                  <a:srgbClr val="000090"/>
                </a:solidFill>
              </a:rPr>
              <a:t>рабочий ток</a:t>
            </a:r>
            <a:r>
              <a:rPr lang="en-US" sz="2000" i="1" dirty="0">
                <a:solidFill>
                  <a:srgbClr val="000090"/>
                </a:solidFill>
              </a:rPr>
              <a:t>:   </a:t>
            </a:r>
            <a:r>
              <a:rPr lang="ru-RU" sz="2000" i="1" dirty="0">
                <a:solidFill>
                  <a:srgbClr val="000090"/>
                </a:solidFill>
              </a:rPr>
              <a:t>  </a:t>
            </a:r>
            <a:r>
              <a:rPr lang="fi-FI" sz="2000" b="1" i="1" dirty="0">
                <a:solidFill>
                  <a:srgbClr val="000090"/>
                </a:solidFill>
              </a:rPr>
              <a:t>1790 A</a:t>
            </a:r>
          </a:p>
          <a:p>
            <a:r>
              <a:rPr lang="ru-RU" sz="2000" i="1" dirty="0">
                <a:solidFill>
                  <a:srgbClr val="000090"/>
                </a:solidFill>
              </a:rPr>
              <a:t>запасенная энергия</a:t>
            </a:r>
            <a:r>
              <a:rPr lang="hr-HR" sz="2000" i="1" dirty="0">
                <a:solidFill>
                  <a:srgbClr val="000090"/>
                </a:solidFill>
              </a:rPr>
              <a:t>: </a:t>
            </a:r>
            <a:r>
              <a:rPr lang="ru-RU" sz="2000" i="1" dirty="0">
                <a:solidFill>
                  <a:srgbClr val="000090"/>
                </a:solidFill>
              </a:rPr>
              <a:t> </a:t>
            </a:r>
            <a:r>
              <a:rPr lang="hr-HR" sz="2000" b="1" i="1" dirty="0">
                <a:solidFill>
                  <a:srgbClr val="000090"/>
                </a:solidFill>
              </a:rPr>
              <a:t>14.6 M</a:t>
            </a:r>
            <a:r>
              <a:rPr lang="ru-RU" sz="2000" b="1" i="1" dirty="0" err="1">
                <a:solidFill>
                  <a:srgbClr val="000090"/>
                </a:solidFill>
              </a:rPr>
              <a:t>дж</a:t>
            </a:r>
            <a:r>
              <a:rPr lang="fi-FI" sz="2000" b="1" i="1" dirty="0">
                <a:solidFill>
                  <a:srgbClr val="000090"/>
                </a:solidFill>
              </a:rPr>
              <a:t> </a:t>
            </a:r>
            <a:endParaRPr lang="en-US" sz="2000" b="1" i="1" dirty="0">
              <a:solidFill>
                <a:srgbClr val="000090"/>
              </a:solidFill>
            </a:endParaRPr>
          </a:p>
        </p:txBody>
      </p:sp>
      <p:sp>
        <p:nvSpPr>
          <p:cNvPr id="3" name="Date Placeholder 2"/>
          <p:cNvSpPr>
            <a:spLocks noGrp="1"/>
          </p:cNvSpPr>
          <p:nvPr>
            <p:ph type="dt" sz="half" idx="10"/>
          </p:nvPr>
        </p:nvSpPr>
        <p:spPr>
          <a:xfrm>
            <a:off x="457200" y="6321425"/>
            <a:ext cx="2133600" cy="476250"/>
          </a:xfrm>
        </p:spPr>
        <p:txBody>
          <a:bodyPr anchor="b"/>
          <a:lstStyle/>
          <a:p>
            <a:pPr>
              <a:defRPr/>
            </a:pPr>
            <a:r>
              <a:rPr lang="ru-RU"/>
              <a:t>27 декабря, 2019</a:t>
            </a:r>
          </a:p>
        </p:txBody>
      </p:sp>
      <p:sp>
        <p:nvSpPr>
          <p:cNvPr id="4" name="Footer Placeholder 3"/>
          <p:cNvSpPr>
            <a:spLocks noGrp="1"/>
          </p:cNvSpPr>
          <p:nvPr>
            <p:ph type="ftr" sz="quarter" idx="11"/>
          </p:nvPr>
        </p:nvSpPr>
        <p:spPr>
          <a:xfrm>
            <a:off x="3124199" y="6502399"/>
            <a:ext cx="3357623" cy="295275"/>
          </a:xfrm>
        </p:spPr>
        <p:txBody>
          <a:bodyPr anchor="b"/>
          <a:lstStyle/>
          <a:p>
            <a:pPr>
              <a:defRPr/>
            </a:pPr>
            <a:r>
              <a:rPr lang="ru-RU">
                <a:latin typeface="Arial"/>
                <a:cs typeface="Arial"/>
              </a:rPr>
              <a:t>В. Кекелидзе, ЛФВЭ: Итоги года </a:t>
            </a:r>
            <a:endParaRPr lang="ru-RU" dirty="0">
              <a:latin typeface="Arial"/>
              <a:cs typeface="Arial"/>
            </a:endParaRPr>
          </a:p>
        </p:txBody>
      </p:sp>
      <p:sp>
        <p:nvSpPr>
          <p:cNvPr id="23" name="TextBox 22"/>
          <p:cNvSpPr txBox="1"/>
          <p:nvPr/>
        </p:nvSpPr>
        <p:spPr>
          <a:xfrm>
            <a:off x="4118751" y="3666271"/>
            <a:ext cx="4958245" cy="707886"/>
          </a:xfrm>
          <a:prstGeom prst="rect">
            <a:avLst/>
          </a:prstGeom>
          <a:noFill/>
        </p:spPr>
        <p:txBody>
          <a:bodyPr wrap="square" rtlCol="0">
            <a:spAutoFit/>
          </a:bodyPr>
          <a:lstStyle/>
          <a:p>
            <a:pPr algn="r"/>
            <a:r>
              <a:rPr lang="ru-RU" sz="2000" b="1" i="1" dirty="0">
                <a:solidFill>
                  <a:srgbClr val="FFFFFF"/>
                </a:solidFill>
                <a:latin typeface="Arial"/>
                <a:cs typeface="Arial"/>
              </a:rPr>
              <a:t>Ярмо</a:t>
            </a:r>
            <a:r>
              <a:rPr lang="en-US" sz="2000" i="1" dirty="0">
                <a:solidFill>
                  <a:srgbClr val="FFFFFF"/>
                </a:solidFill>
                <a:latin typeface="Arial"/>
                <a:cs typeface="Arial"/>
              </a:rPr>
              <a:t>: </a:t>
            </a:r>
            <a:r>
              <a:rPr lang="ru-RU" sz="2000" i="1" dirty="0">
                <a:solidFill>
                  <a:srgbClr val="FFFFFF"/>
                </a:solidFill>
                <a:latin typeface="Arial"/>
                <a:cs typeface="Arial"/>
              </a:rPr>
              <a:t>все части в Дубне</a:t>
            </a:r>
            <a:r>
              <a:rPr lang="en-US" sz="2000" i="1" dirty="0">
                <a:solidFill>
                  <a:srgbClr val="FFFFFF"/>
                </a:solidFill>
                <a:latin typeface="Arial"/>
                <a:cs typeface="Arial"/>
              </a:rPr>
              <a:t>,</a:t>
            </a:r>
          </a:p>
          <a:p>
            <a:pPr algn="r"/>
            <a:r>
              <a:rPr lang="en-US" sz="2000" i="1" dirty="0">
                <a:solidFill>
                  <a:srgbClr val="FFFFFF"/>
                </a:solidFill>
                <a:latin typeface="Arial"/>
                <a:cs typeface="Arial"/>
              </a:rPr>
              <a:t> </a:t>
            </a:r>
            <a:r>
              <a:rPr lang="ru-RU" sz="2000" i="1" dirty="0">
                <a:solidFill>
                  <a:srgbClr val="FFFFFF"/>
                </a:solidFill>
                <a:latin typeface="Arial"/>
                <a:cs typeface="Arial"/>
              </a:rPr>
              <a:t>контр. сборка: </a:t>
            </a:r>
            <a:r>
              <a:rPr lang="en-US" sz="2000" i="1" dirty="0">
                <a:solidFill>
                  <a:srgbClr val="FFFFFF"/>
                </a:solidFill>
                <a:latin typeface="Arial"/>
                <a:cs typeface="Arial"/>
              </a:rPr>
              <a:t>- </a:t>
            </a:r>
            <a:r>
              <a:rPr lang="ru-RU" sz="2000" i="1" dirty="0">
                <a:solidFill>
                  <a:srgbClr val="FFFFFF"/>
                </a:solidFill>
                <a:latin typeface="Arial"/>
                <a:cs typeface="Arial"/>
              </a:rPr>
              <a:t>точность</a:t>
            </a:r>
            <a:r>
              <a:rPr lang="en-US" sz="2000" i="1" dirty="0">
                <a:solidFill>
                  <a:srgbClr val="FFFFFF"/>
                </a:solidFill>
              </a:rPr>
              <a:t> </a:t>
            </a:r>
            <a:r>
              <a:rPr lang="ru-RU" sz="2000" i="1" dirty="0">
                <a:solidFill>
                  <a:srgbClr val="FFFFFF"/>
                </a:solidFill>
              </a:rPr>
              <a:t> </a:t>
            </a:r>
            <a:r>
              <a:rPr lang="en-US" sz="2000" i="1" dirty="0">
                <a:solidFill>
                  <a:srgbClr val="FFFFFF"/>
                </a:solidFill>
              </a:rPr>
              <a:t>~  </a:t>
            </a:r>
            <a:r>
              <a:rPr lang="en-US" sz="2000" b="1" i="1" dirty="0">
                <a:solidFill>
                  <a:srgbClr val="FFFFFF"/>
                </a:solidFill>
              </a:rPr>
              <a:t>0,5 </a:t>
            </a:r>
            <a:r>
              <a:rPr lang="ru-RU" sz="2000" b="1" i="1" dirty="0">
                <a:solidFill>
                  <a:srgbClr val="FFFFFF"/>
                </a:solidFill>
              </a:rPr>
              <a:t>мм</a:t>
            </a:r>
            <a:r>
              <a:rPr lang="en-US" sz="2000" b="1" i="1" dirty="0">
                <a:solidFill>
                  <a:srgbClr val="FFFFFF"/>
                </a:solidFill>
              </a:rPr>
              <a:t>  </a:t>
            </a:r>
          </a:p>
        </p:txBody>
      </p:sp>
      <p:pic>
        <p:nvPicPr>
          <p:cNvPr id="24" name="Picture 23" descr="IMG-20190904-WA001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3934410"/>
            <a:ext cx="3882014" cy="2856356"/>
          </a:xfrm>
          <a:prstGeom prst="rect">
            <a:avLst/>
          </a:prstGeom>
        </p:spPr>
      </p:pic>
      <p:sp>
        <p:nvSpPr>
          <p:cNvPr id="29" name="TextBox 28"/>
          <p:cNvSpPr txBox="1"/>
          <p:nvPr/>
        </p:nvSpPr>
        <p:spPr>
          <a:xfrm>
            <a:off x="436383" y="6062334"/>
            <a:ext cx="3940755" cy="646331"/>
          </a:xfrm>
          <a:prstGeom prst="rect">
            <a:avLst/>
          </a:prstGeom>
          <a:noFill/>
        </p:spPr>
        <p:txBody>
          <a:bodyPr wrap="square" rtlCol="0">
            <a:spAutoFit/>
          </a:bodyPr>
          <a:lstStyle/>
          <a:p>
            <a:r>
              <a:rPr lang="ru-RU" i="1" dirty="0">
                <a:solidFill>
                  <a:srgbClr val="FFFFFF"/>
                </a:solidFill>
                <a:latin typeface="Arial"/>
                <a:cs typeface="Arial"/>
              </a:rPr>
              <a:t>криостат с СП катушкой</a:t>
            </a:r>
          </a:p>
          <a:p>
            <a:r>
              <a:rPr lang="ru-RU" i="1" dirty="0">
                <a:solidFill>
                  <a:srgbClr val="FFFFFF"/>
                </a:solidFill>
                <a:latin typeface="Arial"/>
                <a:cs typeface="Arial"/>
              </a:rPr>
              <a:t>- готовы к холодным испытаниям</a:t>
            </a:r>
            <a:endParaRPr lang="en-US" i="1" dirty="0">
              <a:solidFill>
                <a:srgbClr val="FFFFFF"/>
              </a:solidFill>
              <a:latin typeface="Arial"/>
              <a:cs typeface="Arial"/>
            </a:endParaRPr>
          </a:p>
        </p:txBody>
      </p:sp>
      <p:sp>
        <p:nvSpPr>
          <p:cNvPr id="5" name="Slide Number Placeholder 4"/>
          <p:cNvSpPr>
            <a:spLocks noGrp="1"/>
          </p:cNvSpPr>
          <p:nvPr>
            <p:ph type="sldNum" sz="quarter" idx="12"/>
          </p:nvPr>
        </p:nvSpPr>
        <p:spPr>
          <a:xfrm>
            <a:off x="6553200" y="6424590"/>
            <a:ext cx="2133600" cy="365125"/>
          </a:xfrm>
        </p:spPr>
        <p:txBody>
          <a:bodyPr anchor="b"/>
          <a:lstStyle/>
          <a:p>
            <a:fld id="{4480217B-8183-4E7A-98AC-12846F6965A4}" type="slidenum">
              <a:rPr lang="ru-RU" smtClean="0"/>
              <a:pPr/>
              <a:t>20</a:t>
            </a:fld>
            <a:endParaRPr lang="ru-RU" dirty="0"/>
          </a:p>
        </p:txBody>
      </p:sp>
      <p:sp>
        <p:nvSpPr>
          <p:cNvPr id="25" name="TextBox 10">
            <a:extLst>
              <a:ext uri="{FF2B5EF4-FFF2-40B4-BE49-F238E27FC236}">
                <a16:creationId xmlns:a16="http://schemas.microsoft.com/office/drawing/2014/main" id="{85B460F7-1ED2-184B-9F3A-FC57F8DE4042}"/>
              </a:ext>
            </a:extLst>
          </p:cNvPr>
          <p:cNvSpPr txBox="1">
            <a:spLocks noChangeArrowheads="1"/>
          </p:cNvSpPr>
          <p:nvPr/>
        </p:nvSpPr>
        <p:spPr bwMode="auto">
          <a:xfrm>
            <a:off x="2308093" y="49690"/>
            <a:ext cx="6834948" cy="461665"/>
          </a:xfrm>
          <a:prstGeom prst="rect">
            <a:avLst/>
          </a:prstGeom>
          <a:solidFill>
            <a:srgbClr val="000090"/>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ru-RU" b="1" dirty="0">
                <a:solidFill>
                  <a:srgbClr val="FFFFFF"/>
                </a:solidFill>
                <a:cs typeface="Arial" charset="0"/>
              </a:rPr>
              <a:t>изготовление в </a:t>
            </a:r>
            <a:r>
              <a:rPr lang="en-US" i="1" dirty="0">
                <a:solidFill>
                  <a:srgbClr val="FFFFFF"/>
                </a:solidFill>
                <a:cs typeface="Arial" charset="0"/>
              </a:rPr>
              <a:t>ASG (Genova) </a:t>
            </a:r>
            <a:r>
              <a:rPr lang="ru-RU" i="1" dirty="0">
                <a:solidFill>
                  <a:srgbClr val="FFFFFF"/>
                </a:solidFill>
                <a:cs typeface="Arial" charset="0"/>
              </a:rPr>
              <a:t>и</a:t>
            </a:r>
            <a:r>
              <a:rPr lang="en-US" i="1" dirty="0">
                <a:solidFill>
                  <a:srgbClr val="FFFFFF"/>
                </a:solidFill>
                <a:cs typeface="Arial" charset="0"/>
              </a:rPr>
              <a:t> </a:t>
            </a:r>
            <a:r>
              <a:rPr lang="en-US" i="1" dirty="0" err="1">
                <a:solidFill>
                  <a:srgbClr val="FFFFFF"/>
                </a:solidFill>
                <a:cs typeface="Arial" charset="0"/>
              </a:rPr>
              <a:t>Vitkovice</a:t>
            </a:r>
            <a:r>
              <a:rPr lang="en-US" i="1" dirty="0">
                <a:solidFill>
                  <a:srgbClr val="FFFFFF"/>
                </a:solidFill>
                <a:cs typeface="Arial" charset="0"/>
              </a:rPr>
              <a:t> HM</a:t>
            </a:r>
          </a:p>
        </p:txBody>
      </p:sp>
      <p:sp>
        <p:nvSpPr>
          <p:cNvPr id="26" name="TextBox 27">
            <a:extLst>
              <a:ext uri="{FF2B5EF4-FFF2-40B4-BE49-F238E27FC236}">
                <a16:creationId xmlns:a16="http://schemas.microsoft.com/office/drawing/2014/main" id="{9E1C2F69-DF9B-FA40-BC93-A3C9F59D89CD}"/>
              </a:ext>
            </a:extLst>
          </p:cNvPr>
          <p:cNvSpPr txBox="1">
            <a:spLocks noChangeArrowheads="1"/>
          </p:cNvSpPr>
          <p:nvPr/>
        </p:nvSpPr>
        <p:spPr bwMode="auto">
          <a:xfrm>
            <a:off x="3117844" y="588100"/>
            <a:ext cx="20161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000" dirty="0">
                <a:solidFill>
                  <a:srgbClr val="000090"/>
                </a:solidFill>
              </a:rPr>
              <a:t>вес</a:t>
            </a:r>
            <a:r>
              <a:rPr lang="en-US" sz="2000" b="1" dirty="0">
                <a:solidFill>
                  <a:srgbClr val="000090"/>
                </a:solidFill>
              </a:rPr>
              <a:t> ~</a:t>
            </a:r>
            <a:r>
              <a:rPr lang="ru-RU" sz="2000" b="1" dirty="0">
                <a:solidFill>
                  <a:srgbClr val="000090"/>
                </a:solidFill>
              </a:rPr>
              <a:t> </a:t>
            </a:r>
            <a:r>
              <a:rPr lang="en-US" sz="2000" b="1" dirty="0">
                <a:solidFill>
                  <a:srgbClr val="000090"/>
                </a:solidFill>
              </a:rPr>
              <a:t>9</a:t>
            </a:r>
            <a:r>
              <a:rPr lang="ru-RU" sz="2000" b="1" dirty="0">
                <a:solidFill>
                  <a:srgbClr val="000090"/>
                </a:solidFill>
              </a:rPr>
              <a:t>00 </a:t>
            </a:r>
            <a:r>
              <a:rPr lang="en-US" sz="2000" b="1" dirty="0">
                <a:solidFill>
                  <a:srgbClr val="000090"/>
                </a:solidFill>
              </a:rPr>
              <a:t>t</a:t>
            </a:r>
          </a:p>
        </p:txBody>
      </p:sp>
      <p:cxnSp>
        <p:nvCxnSpPr>
          <p:cNvPr id="30" name="Straight Arrow Connector 29">
            <a:extLst>
              <a:ext uri="{FF2B5EF4-FFF2-40B4-BE49-F238E27FC236}">
                <a16:creationId xmlns:a16="http://schemas.microsoft.com/office/drawing/2014/main" id="{21FEF8FC-727F-7A4A-8761-C27C681B9D8E}"/>
              </a:ext>
            </a:extLst>
          </p:cNvPr>
          <p:cNvCxnSpPr>
            <a:cxnSpLocks/>
            <a:stCxn id="95249" idx="1"/>
          </p:cNvCxnSpPr>
          <p:nvPr/>
        </p:nvCxnSpPr>
        <p:spPr>
          <a:xfrm flipH="1" flipV="1">
            <a:off x="3117844" y="1118376"/>
            <a:ext cx="242606" cy="36210"/>
          </a:xfrm>
          <a:prstGeom prst="straightConnector1">
            <a:avLst/>
          </a:prstGeom>
          <a:ln>
            <a:solidFill>
              <a:srgbClr val="002060"/>
            </a:solidFill>
            <a:tailEnd type="arrow"/>
          </a:ln>
        </p:spPr>
        <p:style>
          <a:lnRef idx="2">
            <a:schemeClr val="accent1"/>
          </a:lnRef>
          <a:fillRef idx="0">
            <a:schemeClr val="accent1"/>
          </a:fillRef>
          <a:effectRef idx="1">
            <a:schemeClr val="accent1"/>
          </a:effectRef>
          <a:fontRef idx="minor">
            <a:schemeClr val="tx1"/>
          </a:fontRef>
        </p:style>
      </p:cxnSp>
      <p:pic>
        <p:nvPicPr>
          <p:cNvPr id="35" name="Picture 34">
            <a:extLst>
              <a:ext uri="{FF2B5EF4-FFF2-40B4-BE49-F238E27FC236}">
                <a16:creationId xmlns:a16="http://schemas.microsoft.com/office/drawing/2014/main" id="{25A47B8D-789D-9341-9472-1967068F894F}"/>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4385762"/>
            <a:ext cx="4497346" cy="2440375"/>
          </a:xfrm>
          <a:prstGeom prst="rect">
            <a:avLst/>
          </a:prstGeom>
          <a:noFill/>
        </p:spPr>
      </p:pic>
      <p:sp>
        <p:nvSpPr>
          <p:cNvPr id="36" name="Rectangle 35">
            <a:extLst>
              <a:ext uri="{FF2B5EF4-FFF2-40B4-BE49-F238E27FC236}">
                <a16:creationId xmlns:a16="http://schemas.microsoft.com/office/drawing/2014/main" id="{8DA74C85-6FC9-9F4D-B66D-FC959E876C07}"/>
              </a:ext>
            </a:extLst>
          </p:cNvPr>
          <p:cNvSpPr/>
          <p:nvPr/>
        </p:nvSpPr>
        <p:spPr>
          <a:xfrm>
            <a:off x="4399305" y="6329745"/>
            <a:ext cx="2737275" cy="415977"/>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i="1" dirty="0">
                <a:solidFill>
                  <a:schemeClr val="bg1"/>
                </a:solidFill>
                <a:latin typeface="Arial" charset="0"/>
                <a:ea typeface="ＭＳ Ｐゴシック" charset="0"/>
                <a:cs typeface="ＭＳ Ｐゴシック" charset="0"/>
              </a:rPr>
              <a:t>монтаж -  февр. </a:t>
            </a:r>
            <a:r>
              <a:rPr lang="en-US" i="1" dirty="0">
                <a:solidFill>
                  <a:schemeClr val="bg1"/>
                </a:solidFill>
                <a:latin typeface="Arial" charset="0"/>
                <a:ea typeface="ＭＳ Ｐゴシック" charset="0"/>
                <a:cs typeface="ＭＳ Ｐゴシック" charset="0"/>
              </a:rPr>
              <a:t>‘20</a:t>
            </a:r>
          </a:p>
        </p:txBody>
      </p:sp>
    </p:spTree>
    <p:extLst>
      <p:ext uri="{BB962C8B-B14F-4D97-AF65-F5344CB8AC3E}">
        <p14:creationId xmlns:p14="http://schemas.microsoft.com/office/powerpoint/2010/main" val="597255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C:\Users\admin\Desktop\IMG_20190618_12413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7318" r="257"/>
          <a:stretch/>
        </p:blipFill>
        <p:spPr bwMode="auto">
          <a:xfrm>
            <a:off x="44918" y="4531427"/>
            <a:ext cx="4654962" cy="21940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2019 year\Ложемент прибыл_25_07_2019\IMG_20190725_0956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269" r="15760"/>
          <a:stretch/>
        </p:blipFill>
        <p:spPr bwMode="auto">
          <a:xfrm>
            <a:off x="4525072" y="3213044"/>
            <a:ext cx="4585594" cy="3540873"/>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23" descr="E:\2019 year\t_18_Dec_205_траверса\L11009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7" y="603910"/>
            <a:ext cx="3301869" cy="22074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2019 year\c_10_03_2019_кольца\L110054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35" t="22342" r="14158" b="4349"/>
          <a:stretch/>
        </p:blipFill>
        <p:spPr bwMode="auto">
          <a:xfrm>
            <a:off x="102847" y="581430"/>
            <a:ext cx="5736931" cy="354087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40259" y="603910"/>
            <a:ext cx="643446" cy="338554"/>
          </a:xfrm>
          <a:prstGeom prst="rect">
            <a:avLst/>
          </a:prstGeom>
          <a:solidFill>
            <a:srgbClr val="FFFF00"/>
          </a:solidFill>
        </p:spPr>
        <p:txBody>
          <a:bodyPr wrap="none" rtlCol="0">
            <a:spAutoFit/>
          </a:bodyPr>
          <a:lstStyle/>
          <a:p>
            <a:r>
              <a:rPr lang="ru-RU" sz="1600" dirty="0"/>
              <a:t>март</a:t>
            </a:r>
          </a:p>
        </p:txBody>
      </p:sp>
      <p:cxnSp>
        <p:nvCxnSpPr>
          <p:cNvPr id="102" name="Прямая со стрелкой 101"/>
          <p:cNvCxnSpPr>
            <a:cxnSpLocks/>
          </p:cNvCxnSpPr>
          <p:nvPr/>
        </p:nvCxnSpPr>
        <p:spPr>
          <a:xfrm>
            <a:off x="3577533" y="3638379"/>
            <a:ext cx="305993" cy="786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6" name="Прямоугольник 105"/>
          <p:cNvSpPr/>
          <p:nvPr/>
        </p:nvSpPr>
        <p:spPr>
          <a:xfrm>
            <a:off x="2746291" y="6220350"/>
            <a:ext cx="677108" cy="338554"/>
          </a:xfrm>
          <a:prstGeom prst="rect">
            <a:avLst/>
          </a:prstGeom>
          <a:solidFill>
            <a:srgbClr val="FFFF00"/>
          </a:solidFill>
        </p:spPr>
        <p:txBody>
          <a:bodyPr wrap="none">
            <a:spAutoFit/>
          </a:bodyPr>
          <a:lstStyle/>
          <a:p>
            <a:r>
              <a:rPr lang="ru-RU" sz="1600" dirty="0"/>
              <a:t>июль</a:t>
            </a:r>
          </a:p>
        </p:txBody>
      </p:sp>
      <p:sp>
        <p:nvSpPr>
          <p:cNvPr id="33" name="TextBox 10">
            <a:extLst>
              <a:ext uri="{FF2B5EF4-FFF2-40B4-BE49-F238E27FC236}">
                <a16:creationId xmlns:a16="http://schemas.microsoft.com/office/drawing/2014/main" id="{BE51E6CB-AFA7-584D-9C29-419EFEB35E36}"/>
              </a:ext>
            </a:extLst>
          </p:cNvPr>
          <p:cNvSpPr txBox="1">
            <a:spLocks noChangeArrowheads="1"/>
          </p:cNvSpPr>
          <p:nvPr/>
        </p:nvSpPr>
        <p:spPr bwMode="auto">
          <a:xfrm>
            <a:off x="2308093" y="49690"/>
            <a:ext cx="3855414" cy="461665"/>
          </a:xfrm>
          <a:prstGeom prst="rect">
            <a:avLst/>
          </a:prstGeom>
          <a:solidFill>
            <a:srgbClr val="000090"/>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ru-RU" b="1" dirty="0" err="1">
                <a:solidFill>
                  <a:srgbClr val="FFFFFF"/>
                </a:solidFill>
                <a:cs typeface="Arial" charset="0"/>
              </a:rPr>
              <a:t>магнитопоровод</a:t>
            </a:r>
            <a:r>
              <a:rPr lang="ru-RU" b="1" dirty="0">
                <a:solidFill>
                  <a:srgbClr val="FFFFFF"/>
                </a:solidFill>
                <a:cs typeface="Arial" charset="0"/>
              </a:rPr>
              <a:t> (720 т) </a:t>
            </a:r>
            <a:endParaRPr lang="en-US" i="1" dirty="0">
              <a:solidFill>
                <a:srgbClr val="FFFFFF"/>
              </a:solidFill>
              <a:cs typeface="Arial" charset="0"/>
            </a:endParaRPr>
          </a:p>
        </p:txBody>
      </p:sp>
      <p:sp>
        <p:nvSpPr>
          <p:cNvPr id="34" name="Прямоугольник 105">
            <a:extLst>
              <a:ext uri="{FF2B5EF4-FFF2-40B4-BE49-F238E27FC236}">
                <a16:creationId xmlns:a16="http://schemas.microsoft.com/office/drawing/2014/main" id="{4BF51E1E-B2A8-274E-BD19-E49B683BD123}"/>
              </a:ext>
            </a:extLst>
          </p:cNvPr>
          <p:cNvSpPr/>
          <p:nvPr/>
        </p:nvSpPr>
        <p:spPr>
          <a:xfrm>
            <a:off x="8270803" y="6259977"/>
            <a:ext cx="677108" cy="338554"/>
          </a:xfrm>
          <a:prstGeom prst="rect">
            <a:avLst/>
          </a:prstGeom>
          <a:solidFill>
            <a:srgbClr val="FFFF00"/>
          </a:solidFill>
        </p:spPr>
        <p:txBody>
          <a:bodyPr wrap="none">
            <a:spAutoFit/>
          </a:bodyPr>
          <a:lstStyle/>
          <a:p>
            <a:r>
              <a:rPr lang="ru-RU" sz="1600" dirty="0"/>
              <a:t>июль</a:t>
            </a:r>
          </a:p>
        </p:txBody>
      </p:sp>
    </p:spTree>
    <p:extLst>
      <p:ext uri="{BB962C8B-B14F-4D97-AF65-F5344CB8AC3E}">
        <p14:creationId xmlns:p14="http://schemas.microsoft.com/office/powerpoint/2010/main" val="3785856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4AF9F791-743C-1C42-A748-0320D2D3A8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32656"/>
            <a:ext cx="6156176" cy="365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Дата 19"/>
          <p:cNvSpPr>
            <a:spLocks noGrp="1"/>
          </p:cNvSpPr>
          <p:nvPr>
            <p:ph type="dt" sz="quarter" idx="10"/>
          </p:nvPr>
        </p:nvSpPr>
        <p:spPr>
          <a:xfrm>
            <a:off x="457200" y="6520259"/>
            <a:ext cx="2133600" cy="365125"/>
          </a:xfrm>
        </p:spPr>
        <p:txBody>
          <a:bodyPr anchor="b"/>
          <a:lstStyle/>
          <a:p>
            <a:pPr>
              <a:defRPr/>
            </a:pPr>
            <a:r>
              <a:rPr lang="ru-RU"/>
              <a:t>27 декабря, 2019</a:t>
            </a:r>
          </a:p>
        </p:txBody>
      </p:sp>
      <p:sp>
        <p:nvSpPr>
          <p:cNvPr id="21" name="Номер слайда 20"/>
          <p:cNvSpPr>
            <a:spLocks noGrp="1"/>
          </p:cNvSpPr>
          <p:nvPr>
            <p:ph type="sldNum" sz="quarter" idx="12"/>
          </p:nvPr>
        </p:nvSpPr>
        <p:spPr>
          <a:xfrm>
            <a:off x="6553200" y="6520259"/>
            <a:ext cx="2133600" cy="365125"/>
          </a:xfrm>
        </p:spPr>
        <p:txBody>
          <a:bodyPr anchor="b"/>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DE1B641-5C48-8142-81DC-52F1209A97EB}" type="slidenum">
              <a:rPr lang="ru-RU" altLang="ru-RU">
                <a:solidFill>
                  <a:srgbClr val="898989"/>
                </a:solidFill>
                <a:latin typeface="Calibri" charset="0"/>
              </a:rPr>
              <a:pPr eaLnBrk="1" hangingPunct="1"/>
              <a:t>22</a:t>
            </a:fld>
            <a:endParaRPr lang="ru-RU" altLang="ru-RU">
              <a:solidFill>
                <a:srgbClr val="898989"/>
              </a:solidFill>
              <a:latin typeface="Calibri" charset="0"/>
            </a:endParaRPr>
          </a:p>
        </p:txBody>
      </p:sp>
      <p:sp>
        <p:nvSpPr>
          <p:cNvPr id="22" name="Нижний колонтитул 21"/>
          <p:cNvSpPr>
            <a:spLocks noGrp="1"/>
          </p:cNvSpPr>
          <p:nvPr>
            <p:ph type="ftr" sz="quarter" idx="11"/>
          </p:nvPr>
        </p:nvSpPr>
        <p:spPr>
          <a:xfrm>
            <a:off x="3147127" y="6478229"/>
            <a:ext cx="2895600" cy="365125"/>
          </a:xfrm>
        </p:spPr>
        <p:txBody>
          <a:bodyPr anchor="b"/>
          <a:lstStyle/>
          <a:p>
            <a:pPr>
              <a:defRPr/>
            </a:pPr>
            <a:r>
              <a:rPr lang="ru-RU" dirty="0"/>
              <a:t>В. </a:t>
            </a:r>
            <a:r>
              <a:rPr lang="ru-RU" dirty="0" err="1"/>
              <a:t>Кекелидзе</a:t>
            </a:r>
            <a:r>
              <a:rPr lang="ru-RU" dirty="0"/>
              <a:t>, ЛФВЭ: Итоги года </a:t>
            </a:r>
          </a:p>
        </p:txBody>
      </p:sp>
      <p:pic>
        <p:nvPicPr>
          <p:cNvPr id="11" name="Рисунок 3" descr="P1010040.JPG">
            <a:extLst>
              <a:ext uri="{FF2B5EF4-FFF2-40B4-BE49-F238E27FC236}">
                <a16:creationId xmlns:a16="http://schemas.microsoft.com/office/drawing/2014/main" id="{4C87E8B7-0687-4F40-950A-650EBA3D8F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343" y="729199"/>
            <a:ext cx="4966713" cy="3724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83154" y="4463831"/>
            <a:ext cx="5936475" cy="400110"/>
          </a:xfrm>
          <a:prstGeom prst="rect">
            <a:avLst/>
          </a:prstGeom>
          <a:noFill/>
        </p:spPr>
        <p:txBody>
          <a:bodyPr wrap="square">
            <a:spAutoFit/>
          </a:bodyPr>
          <a:lstStyle/>
          <a:p>
            <a:pPr marL="0" lvl="1" fontAlgn="auto">
              <a:spcBef>
                <a:spcPts val="0"/>
              </a:spcBef>
              <a:spcAft>
                <a:spcPts val="0"/>
              </a:spcAft>
              <a:defRPr/>
            </a:pPr>
            <a:r>
              <a:rPr lang="en-US" sz="2000" i="1" dirty="0">
                <a:solidFill>
                  <a:srgbClr val="0F02BE"/>
                </a:solidFill>
                <a:latin typeface="Arial" panose="020B0604020202020204" pitchFamily="34" charset="0"/>
                <a:ea typeface="+mn-ea"/>
                <a:cs typeface="Arial" panose="020B0604020202020204" pitchFamily="34" charset="0"/>
              </a:rPr>
              <a:t>FE </a:t>
            </a:r>
            <a:r>
              <a:rPr lang="ru-RU" sz="2000" i="1" dirty="0">
                <a:solidFill>
                  <a:srgbClr val="0F02BE"/>
                </a:solidFill>
                <a:latin typeface="Arial" panose="020B0604020202020204" pitchFamily="34" charset="0"/>
                <a:ea typeface="+mn-ea"/>
                <a:cs typeface="Arial" panose="020B0604020202020204" pitchFamily="34" charset="0"/>
              </a:rPr>
              <a:t>электроника </a:t>
            </a:r>
            <a:r>
              <a:rPr lang="en-US" sz="2000" i="1" dirty="0">
                <a:solidFill>
                  <a:srgbClr val="0F02BE"/>
                </a:solidFill>
                <a:latin typeface="Arial" panose="020B0604020202020204" pitchFamily="34" charset="0"/>
                <a:ea typeface="+mn-ea"/>
                <a:cs typeface="Arial" panose="020B0604020202020204" pitchFamily="34" charset="0"/>
              </a:rPr>
              <a:t> (</a:t>
            </a:r>
            <a:r>
              <a:rPr lang="en-US" sz="2000" b="1" i="1" dirty="0">
                <a:solidFill>
                  <a:srgbClr val="0F02BE"/>
                </a:solidFill>
                <a:latin typeface="Arial" panose="020B0604020202020204" pitchFamily="34" charset="0"/>
                <a:ea typeface="+mn-ea"/>
                <a:cs typeface="Arial" panose="020B0604020202020204" pitchFamily="34" charset="0"/>
              </a:rPr>
              <a:t>2000</a:t>
            </a:r>
            <a:r>
              <a:rPr lang="en-US" sz="2000" i="1" dirty="0">
                <a:solidFill>
                  <a:srgbClr val="0F02BE"/>
                </a:solidFill>
                <a:latin typeface="Arial" panose="020B0604020202020204" pitchFamily="34" charset="0"/>
                <a:ea typeface="+mn-ea"/>
                <a:cs typeface="Arial" panose="020B0604020202020204" pitchFamily="34" charset="0"/>
              </a:rPr>
              <a:t> </a:t>
            </a:r>
            <a:r>
              <a:rPr lang="ru-RU" sz="2000" i="1" dirty="0" err="1">
                <a:solidFill>
                  <a:srgbClr val="0F02BE"/>
                </a:solidFill>
                <a:latin typeface="Arial" panose="020B0604020202020204" pitchFamily="34" charset="0"/>
                <a:ea typeface="+mn-ea"/>
                <a:cs typeface="Arial" panose="020B0604020202020204" pitchFamily="34" charset="0"/>
              </a:rPr>
              <a:t>кан</a:t>
            </a:r>
            <a:r>
              <a:rPr lang="ru-RU" sz="2000" i="1" dirty="0">
                <a:solidFill>
                  <a:srgbClr val="0F02BE"/>
                </a:solidFill>
                <a:latin typeface="Arial" panose="020B0604020202020204" pitchFamily="34" charset="0"/>
                <a:ea typeface="+mn-ea"/>
                <a:cs typeface="Arial" panose="020B0604020202020204" pitchFamily="34" charset="0"/>
              </a:rPr>
              <a:t>.) тестируется</a:t>
            </a:r>
          </a:p>
        </p:txBody>
      </p:sp>
      <p:sp>
        <p:nvSpPr>
          <p:cNvPr id="3" name="Rectangle 2">
            <a:extLst>
              <a:ext uri="{FF2B5EF4-FFF2-40B4-BE49-F238E27FC236}">
                <a16:creationId xmlns:a16="http://schemas.microsoft.com/office/drawing/2014/main" id="{DC0BA156-D9D8-C34E-A32D-3FE1ADF60400}"/>
              </a:ext>
            </a:extLst>
          </p:cNvPr>
          <p:cNvSpPr/>
          <p:nvPr/>
        </p:nvSpPr>
        <p:spPr>
          <a:xfrm>
            <a:off x="271959" y="764704"/>
            <a:ext cx="3403621" cy="1015663"/>
          </a:xfrm>
          <a:prstGeom prst="rect">
            <a:avLst/>
          </a:prstGeom>
        </p:spPr>
        <p:txBody>
          <a:bodyPr wrap="square">
            <a:spAutoFit/>
          </a:bodyPr>
          <a:lstStyle/>
          <a:p>
            <a:pPr marL="0" lvl="1" fontAlgn="auto">
              <a:spcBef>
                <a:spcPts val="0"/>
              </a:spcBef>
              <a:spcAft>
                <a:spcPts val="0"/>
              </a:spcAft>
              <a:defRPr/>
            </a:pPr>
            <a:r>
              <a:rPr lang="ru-RU" sz="2000" i="1" dirty="0">
                <a:solidFill>
                  <a:schemeClr val="bg1"/>
                </a:solidFill>
                <a:latin typeface="Arial" panose="020B0604020202020204" pitchFamily="34" charset="0"/>
                <a:cs typeface="Arial" panose="020B0604020202020204" pitchFamily="34" charset="0"/>
              </a:rPr>
              <a:t>собраны в единый блок оболочки </a:t>
            </a:r>
          </a:p>
          <a:p>
            <a:pPr marL="0" lvl="1" fontAlgn="auto">
              <a:spcBef>
                <a:spcPts val="0"/>
              </a:spcBef>
              <a:spcAft>
                <a:spcPts val="0"/>
              </a:spcAft>
              <a:defRPr/>
            </a:pPr>
            <a:r>
              <a:rPr lang="en-US" sz="2000" i="1" dirty="0">
                <a:solidFill>
                  <a:schemeClr val="bg1"/>
                </a:solidFill>
                <a:latin typeface="Arial" panose="020B0604020202020204" pitchFamily="34" charset="0"/>
                <a:cs typeface="Arial" panose="020B0604020202020204" pitchFamily="34" charset="0"/>
              </a:rPr>
              <a:t>C3-C4 </a:t>
            </a:r>
            <a:endParaRPr lang="ru-RU" sz="2000" i="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0FE191A-A3DE-7E41-8432-CF67B06AAF3F}"/>
              </a:ext>
            </a:extLst>
          </p:cNvPr>
          <p:cNvSpPr txBox="1"/>
          <p:nvPr/>
        </p:nvSpPr>
        <p:spPr>
          <a:xfrm>
            <a:off x="5158927" y="758201"/>
            <a:ext cx="1767600" cy="400110"/>
          </a:xfrm>
          <a:prstGeom prst="rect">
            <a:avLst/>
          </a:prstGeom>
          <a:solidFill>
            <a:schemeClr val="accent6">
              <a:lumMod val="20000"/>
              <a:lumOff val="80000"/>
            </a:schemeClr>
          </a:solidFill>
        </p:spPr>
        <p:txBody>
          <a:bodyPr wrap="none" rtlCol="0">
            <a:spAutoFit/>
          </a:bodyPr>
          <a:lstStyle/>
          <a:p>
            <a:r>
              <a:rPr lang="ru-RU" sz="2000" i="1" dirty="0">
                <a:solidFill>
                  <a:srgbClr val="002060"/>
                </a:solidFill>
              </a:rPr>
              <a:t>ВВ электрод</a:t>
            </a:r>
          </a:p>
        </p:txBody>
      </p:sp>
      <p:sp>
        <p:nvSpPr>
          <p:cNvPr id="16" name="TextBox 15">
            <a:extLst>
              <a:ext uri="{FF2B5EF4-FFF2-40B4-BE49-F238E27FC236}">
                <a16:creationId xmlns:a16="http://schemas.microsoft.com/office/drawing/2014/main" id="{9BC2C428-AFC2-844D-A473-2EDC7D8753C3}"/>
              </a:ext>
            </a:extLst>
          </p:cNvPr>
          <p:cNvSpPr txBox="1"/>
          <p:nvPr/>
        </p:nvSpPr>
        <p:spPr>
          <a:xfrm>
            <a:off x="3131840" y="56818"/>
            <a:ext cx="5623844" cy="707886"/>
          </a:xfrm>
          <a:prstGeom prst="rect">
            <a:avLst/>
          </a:prstGeom>
          <a:solidFill>
            <a:srgbClr val="ECFFFD"/>
          </a:solidFill>
        </p:spPr>
        <p:txBody>
          <a:bodyPr wrap="square">
            <a:spAutoFit/>
          </a:bodyPr>
          <a:lstStyle/>
          <a:p>
            <a:pPr lvl="1" algn="ctr" fontAlgn="auto">
              <a:spcBef>
                <a:spcPts val="0"/>
              </a:spcBef>
              <a:spcAft>
                <a:spcPts val="0"/>
              </a:spcAft>
              <a:defRPr/>
            </a:pPr>
            <a:r>
              <a:rPr lang="ru-RU" sz="2000" b="1" dirty="0">
                <a:solidFill>
                  <a:srgbClr val="0F02BE"/>
                </a:solidFill>
                <a:latin typeface="Arial" panose="020B0604020202020204" pitchFamily="34" charset="0"/>
                <a:ea typeface="+mn-ea"/>
                <a:cs typeface="Arial" panose="020B0604020202020204" pitchFamily="34" charset="0"/>
              </a:rPr>
              <a:t>Внутренняя структура </a:t>
            </a:r>
          </a:p>
          <a:p>
            <a:pPr lvl="1" algn="ctr" fontAlgn="auto">
              <a:spcBef>
                <a:spcPts val="0"/>
              </a:spcBef>
              <a:spcAft>
                <a:spcPts val="0"/>
              </a:spcAft>
              <a:defRPr/>
            </a:pPr>
            <a:r>
              <a:rPr lang="ru-RU" sz="2000" b="1" dirty="0">
                <a:solidFill>
                  <a:srgbClr val="0F02BE"/>
                </a:solidFill>
                <a:latin typeface="Arial" panose="020B0604020202020204" pitchFamily="34" charset="0"/>
                <a:ea typeface="+mn-ea"/>
                <a:cs typeface="Arial" panose="020B0604020202020204" pitchFamily="34" charset="0"/>
              </a:rPr>
              <a:t>– готова к сборке</a:t>
            </a:r>
            <a:r>
              <a:rPr lang="en-US" sz="2000" b="1" dirty="0">
                <a:solidFill>
                  <a:srgbClr val="0F02BE"/>
                </a:solidFill>
                <a:latin typeface="Arial" panose="020B0604020202020204" pitchFamily="34" charset="0"/>
                <a:ea typeface="+mn-ea"/>
                <a:cs typeface="Arial" panose="020B0604020202020204" pitchFamily="34" charset="0"/>
              </a:rPr>
              <a:t>		</a:t>
            </a:r>
            <a:endParaRPr lang="ru-RU" sz="2000" b="1" dirty="0">
              <a:solidFill>
                <a:srgbClr val="0F02BE"/>
              </a:solidFill>
              <a:latin typeface="Arial" panose="020B0604020202020204" pitchFamily="34" charset="0"/>
              <a:ea typeface="+mn-ea"/>
              <a:cs typeface="Arial" panose="020B0604020202020204" pitchFamily="34" charset="0"/>
            </a:endParaRPr>
          </a:p>
        </p:txBody>
      </p:sp>
      <p:pic>
        <p:nvPicPr>
          <p:cNvPr id="18" name="Picture 2">
            <a:extLst>
              <a:ext uri="{FF2B5EF4-FFF2-40B4-BE49-F238E27FC236}">
                <a16:creationId xmlns:a16="http://schemas.microsoft.com/office/drawing/2014/main" id="{7C0B1298-FD2B-2948-8771-84A3C9BC8B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7706" y="4932853"/>
            <a:ext cx="2644826" cy="154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4">
            <a:extLst>
              <a:ext uri="{FF2B5EF4-FFF2-40B4-BE49-F238E27FC236}">
                <a16:creationId xmlns:a16="http://schemas.microsoft.com/office/drawing/2014/main" id="{6BA33802-0AF1-7948-8421-CC2BCD2058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67" y="4915529"/>
            <a:ext cx="2965385" cy="169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BD54910-C0DC-8140-A15C-C04595892FE6}"/>
              </a:ext>
            </a:extLst>
          </p:cNvPr>
          <p:cNvSpPr/>
          <p:nvPr/>
        </p:nvSpPr>
        <p:spPr>
          <a:xfrm>
            <a:off x="5117045" y="3521089"/>
            <a:ext cx="3215047" cy="400110"/>
          </a:xfrm>
          <a:prstGeom prst="rect">
            <a:avLst/>
          </a:prstGeom>
        </p:spPr>
        <p:txBody>
          <a:bodyPr wrap="none">
            <a:spAutoFit/>
          </a:bodyPr>
          <a:lstStyle/>
          <a:p>
            <a:pPr marL="0" lvl="1" fontAlgn="auto">
              <a:spcBef>
                <a:spcPts val="0"/>
              </a:spcBef>
              <a:spcAft>
                <a:spcPts val="0"/>
              </a:spcAft>
              <a:defRPr/>
            </a:pPr>
            <a:r>
              <a:rPr lang="ru-RU" sz="2000" i="1" dirty="0">
                <a:solidFill>
                  <a:srgbClr val="0F02BE"/>
                </a:solidFill>
                <a:latin typeface="Arial" panose="020B0604020202020204" pitchFamily="34" charset="0"/>
                <a:cs typeface="Arial" panose="020B0604020202020204" pitchFamily="34" charset="0"/>
              </a:rPr>
              <a:t>газовая система готова</a:t>
            </a:r>
          </a:p>
        </p:txBody>
      </p:sp>
      <p:sp>
        <p:nvSpPr>
          <p:cNvPr id="15" name="TextBox 14">
            <a:extLst>
              <a:ext uri="{FF2B5EF4-FFF2-40B4-BE49-F238E27FC236}">
                <a16:creationId xmlns:a16="http://schemas.microsoft.com/office/drawing/2014/main" id="{C71B87AC-3861-CF4B-821D-BF4346B93510}"/>
              </a:ext>
            </a:extLst>
          </p:cNvPr>
          <p:cNvSpPr txBox="1"/>
          <p:nvPr/>
        </p:nvSpPr>
        <p:spPr>
          <a:xfrm>
            <a:off x="7287392" y="386625"/>
            <a:ext cx="1676676" cy="400110"/>
          </a:xfrm>
          <a:prstGeom prst="rect">
            <a:avLst/>
          </a:prstGeom>
          <a:solidFill>
            <a:schemeClr val="accent6">
              <a:lumMod val="20000"/>
              <a:lumOff val="80000"/>
            </a:schemeClr>
          </a:solidFill>
        </p:spPr>
        <p:txBody>
          <a:bodyPr wrap="square" rtlCol="0">
            <a:spAutoFit/>
          </a:bodyPr>
          <a:lstStyle/>
          <a:p>
            <a:r>
              <a:rPr lang="ru-RU" sz="2000" i="1" dirty="0">
                <a:solidFill>
                  <a:srgbClr val="002060"/>
                </a:solidFill>
              </a:rPr>
              <a:t>два фланца</a:t>
            </a:r>
          </a:p>
        </p:txBody>
      </p:sp>
      <p:sp>
        <p:nvSpPr>
          <p:cNvPr id="23" name="Прямоугольник 15">
            <a:extLst>
              <a:ext uri="{FF2B5EF4-FFF2-40B4-BE49-F238E27FC236}">
                <a16:creationId xmlns:a16="http://schemas.microsoft.com/office/drawing/2014/main" id="{82F2684D-1C1E-A340-9704-5DCE116B87BC}"/>
              </a:ext>
            </a:extLst>
          </p:cNvPr>
          <p:cNvSpPr/>
          <p:nvPr/>
        </p:nvSpPr>
        <p:spPr>
          <a:xfrm>
            <a:off x="5643874" y="6056490"/>
            <a:ext cx="3340039" cy="646331"/>
          </a:xfrm>
          <a:prstGeom prst="rect">
            <a:avLst/>
          </a:prstGeom>
          <a:solidFill>
            <a:srgbClr val="EEF3FF"/>
          </a:solidFill>
        </p:spPr>
        <p:txBody>
          <a:bodyPr wrap="square">
            <a:spAutoFit/>
          </a:bodyPr>
          <a:lstStyle/>
          <a:p>
            <a:pPr algn="r"/>
            <a:r>
              <a:rPr lang="en-US" dirty="0">
                <a:solidFill>
                  <a:srgbClr val="000090"/>
                </a:solidFill>
                <a:cs typeface="Arial" panose="020B0604020202020204" pitchFamily="34" charset="0"/>
              </a:rPr>
              <a:t>FEC64SAM</a:t>
            </a:r>
            <a:r>
              <a:rPr lang="ru-RU" dirty="0">
                <a:solidFill>
                  <a:srgbClr val="000090"/>
                </a:solidFill>
                <a:cs typeface="Arial" panose="020B0604020202020204" pitchFamily="34" charset="0"/>
              </a:rPr>
              <a:t>:  </a:t>
            </a:r>
            <a:r>
              <a:rPr lang="en-US" b="1" i="1" dirty="0">
                <a:solidFill>
                  <a:srgbClr val="000090"/>
                </a:solidFill>
              </a:rPr>
              <a:t>4500</a:t>
            </a:r>
            <a:r>
              <a:rPr lang="en-US" i="1" dirty="0">
                <a:solidFill>
                  <a:srgbClr val="000090"/>
                </a:solidFill>
              </a:rPr>
              <a:t> SAMPA</a:t>
            </a:r>
            <a:r>
              <a:rPr lang="ru-RU" i="1" dirty="0">
                <a:solidFill>
                  <a:srgbClr val="000090"/>
                </a:solidFill>
              </a:rPr>
              <a:t> </a:t>
            </a:r>
            <a:r>
              <a:rPr lang="en-US" i="1" dirty="0">
                <a:solidFill>
                  <a:srgbClr val="000090"/>
                </a:solidFill>
              </a:rPr>
              <a:t>V4</a:t>
            </a:r>
            <a:r>
              <a:rPr lang="ru-RU" i="1" dirty="0">
                <a:solidFill>
                  <a:srgbClr val="000090"/>
                </a:solidFill>
              </a:rPr>
              <a:t> </a:t>
            </a:r>
            <a:r>
              <a:rPr lang="en-US" i="1" dirty="0">
                <a:solidFill>
                  <a:srgbClr val="000090"/>
                </a:solidFill>
              </a:rPr>
              <a:t>–</a:t>
            </a:r>
            <a:r>
              <a:rPr lang="ru-RU" i="1" dirty="0">
                <a:solidFill>
                  <a:srgbClr val="000090"/>
                </a:solidFill>
              </a:rPr>
              <a:t> получено из </a:t>
            </a:r>
            <a:r>
              <a:rPr lang="ru-RU" b="1" i="1" dirty="0">
                <a:solidFill>
                  <a:srgbClr val="FF0000"/>
                </a:solidFill>
              </a:rPr>
              <a:t>ЦЕРН</a:t>
            </a:r>
            <a:endParaRPr lang="en-US" b="1" i="1" dirty="0">
              <a:solidFill>
                <a:srgbClr val="FF0000"/>
              </a:solidFill>
            </a:endParaRPr>
          </a:p>
        </p:txBody>
      </p:sp>
      <p:pic>
        <p:nvPicPr>
          <p:cNvPr id="24" name="Рисунок 11" descr="FEC-64SAM1.jpg">
            <a:extLst>
              <a:ext uri="{FF2B5EF4-FFF2-40B4-BE49-F238E27FC236}">
                <a16:creationId xmlns:a16="http://schemas.microsoft.com/office/drawing/2014/main" id="{C7D95974-A881-D94C-8409-7834C24A2E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6793403" y="4038594"/>
            <a:ext cx="1629417" cy="2322844"/>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Box 24">
            <a:extLst>
              <a:ext uri="{FF2B5EF4-FFF2-40B4-BE49-F238E27FC236}">
                <a16:creationId xmlns:a16="http://schemas.microsoft.com/office/drawing/2014/main" id="{950EEC3D-4BD1-AC4A-A4EE-AE1F1B56CAA3}"/>
              </a:ext>
            </a:extLst>
          </p:cNvPr>
          <p:cNvSpPr txBox="1"/>
          <p:nvPr/>
        </p:nvSpPr>
        <p:spPr>
          <a:xfrm>
            <a:off x="5102075" y="3789040"/>
            <a:ext cx="3755416" cy="707886"/>
          </a:xfrm>
          <a:prstGeom prst="rect">
            <a:avLst/>
          </a:prstGeom>
          <a:noFill/>
        </p:spPr>
        <p:txBody>
          <a:bodyPr wrap="square">
            <a:spAutoFit/>
          </a:bodyPr>
          <a:lstStyle/>
          <a:p>
            <a:pPr marL="0" lvl="1" fontAlgn="auto">
              <a:spcBef>
                <a:spcPts val="0"/>
              </a:spcBef>
              <a:spcAft>
                <a:spcPts val="0"/>
              </a:spcAft>
              <a:defRPr/>
            </a:pPr>
            <a:r>
              <a:rPr lang="en-US" sz="2000" i="1" dirty="0">
                <a:solidFill>
                  <a:srgbClr val="FF0000"/>
                </a:solidFill>
                <a:latin typeface="Arial" panose="020B0604020202020204" pitchFamily="34" charset="0"/>
                <a:ea typeface="+mn-ea"/>
                <a:cs typeface="Arial" panose="020B0604020202020204" pitchFamily="34" charset="0"/>
              </a:rPr>
              <a:t>ROC </a:t>
            </a:r>
            <a:r>
              <a:rPr lang="ru-RU" sz="2000" i="1" dirty="0">
                <a:solidFill>
                  <a:srgbClr val="0F02BE"/>
                </a:solidFill>
                <a:latin typeface="Arial" panose="020B0604020202020204" pitchFamily="34" charset="0"/>
                <a:ea typeface="+mn-ea"/>
                <a:cs typeface="Arial" panose="020B0604020202020204" pitchFamily="34" charset="0"/>
              </a:rPr>
              <a:t>камеры:  </a:t>
            </a:r>
            <a:r>
              <a:rPr lang="en-US" sz="2000" i="1" dirty="0">
                <a:solidFill>
                  <a:srgbClr val="0F02BE"/>
                </a:solidFill>
                <a:latin typeface="Arial" panose="020B0604020202020204" pitchFamily="34" charset="0"/>
                <a:ea typeface="+mn-ea"/>
                <a:cs typeface="Arial" panose="020B0604020202020204" pitchFamily="34" charset="0"/>
              </a:rPr>
              <a:t>8 </a:t>
            </a:r>
            <a:r>
              <a:rPr lang="ru-RU" sz="2000" i="1" dirty="0">
                <a:solidFill>
                  <a:srgbClr val="0F02BE"/>
                </a:solidFill>
                <a:latin typeface="Arial" panose="020B0604020202020204" pitchFamily="34" charset="0"/>
                <a:ea typeface="+mn-ea"/>
                <a:cs typeface="Arial" panose="020B0604020202020204" pitchFamily="34" charset="0"/>
              </a:rPr>
              <a:t>- испытаны</a:t>
            </a:r>
            <a:r>
              <a:rPr lang="en-US" sz="2000" i="1" dirty="0">
                <a:solidFill>
                  <a:srgbClr val="0F02BE"/>
                </a:solidFill>
                <a:latin typeface="Arial" panose="020B0604020202020204" pitchFamily="34" charset="0"/>
                <a:ea typeface="+mn-ea"/>
                <a:cs typeface="Arial" panose="020B0604020202020204" pitchFamily="34" charset="0"/>
              </a:rPr>
              <a:t>, </a:t>
            </a:r>
            <a:endParaRPr lang="ru-RU" sz="2000" i="1" dirty="0">
              <a:solidFill>
                <a:srgbClr val="0F02BE"/>
              </a:solidFill>
              <a:latin typeface="Arial" panose="020B0604020202020204" pitchFamily="34" charset="0"/>
              <a:ea typeface="+mn-ea"/>
              <a:cs typeface="Arial" panose="020B0604020202020204" pitchFamily="34" charset="0"/>
            </a:endParaRPr>
          </a:p>
          <a:p>
            <a:pPr marL="0" lvl="1" fontAlgn="auto">
              <a:spcBef>
                <a:spcPts val="0"/>
              </a:spcBef>
              <a:spcAft>
                <a:spcPts val="0"/>
              </a:spcAft>
              <a:defRPr/>
            </a:pPr>
            <a:r>
              <a:rPr lang="en-US" sz="2000" i="1" dirty="0">
                <a:solidFill>
                  <a:srgbClr val="0F02BE"/>
                </a:solidFill>
                <a:latin typeface="Arial" panose="020B0604020202020204" pitchFamily="34" charset="0"/>
                <a:ea typeface="+mn-ea"/>
                <a:cs typeface="Arial" panose="020B0604020202020204" pitchFamily="34" charset="0"/>
              </a:rPr>
              <a:t>12 </a:t>
            </a:r>
            <a:r>
              <a:rPr lang="ru-RU" sz="2000" i="1" dirty="0">
                <a:solidFill>
                  <a:srgbClr val="0F02BE"/>
                </a:solidFill>
                <a:latin typeface="Arial" panose="020B0604020202020204" pitchFamily="34" charset="0"/>
                <a:ea typeface="+mn-ea"/>
                <a:cs typeface="Arial" panose="020B0604020202020204" pitchFamily="34" charset="0"/>
              </a:rPr>
              <a:t>- производятся</a:t>
            </a:r>
          </a:p>
        </p:txBody>
      </p:sp>
      <p:sp>
        <p:nvSpPr>
          <p:cNvPr id="26" name="Заголовок 3">
            <a:extLst>
              <a:ext uri="{FF2B5EF4-FFF2-40B4-BE49-F238E27FC236}">
                <a16:creationId xmlns:a16="http://schemas.microsoft.com/office/drawing/2014/main" id="{0AF862E2-32BE-F549-A3CE-FC08B4743240}"/>
              </a:ext>
            </a:extLst>
          </p:cNvPr>
          <p:cNvSpPr txBox="1">
            <a:spLocks/>
          </p:cNvSpPr>
          <p:nvPr/>
        </p:nvSpPr>
        <p:spPr>
          <a:xfrm>
            <a:off x="109343" y="110774"/>
            <a:ext cx="4174625" cy="478074"/>
          </a:xfrm>
          <a:prstGeom prst="rect">
            <a:avLst/>
          </a:prstGeom>
          <a:solidFill>
            <a:srgbClr val="000090"/>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400" b="1" dirty="0">
                <a:solidFill>
                  <a:schemeClr val="bg1"/>
                </a:solidFill>
                <a:effectLst>
                  <a:glow>
                    <a:schemeClr val="accent1">
                      <a:alpha val="40000"/>
                    </a:schemeClr>
                  </a:glow>
                  <a:reflection endPos="0" dist="50800" dir="5400000" sy="-100000" algn="bl" rotWithShape="0"/>
                </a:effectLst>
                <a:latin typeface="Arial"/>
                <a:cs typeface="Arial"/>
              </a:rPr>
              <a:t>TPC – </a:t>
            </a:r>
            <a:r>
              <a:rPr lang="ru-RU" sz="2400" b="1" dirty="0">
                <a:solidFill>
                  <a:schemeClr val="bg1"/>
                </a:solidFill>
                <a:effectLst>
                  <a:glow>
                    <a:schemeClr val="accent1">
                      <a:alpha val="40000"/>
                    </a:schemeClr>
                  </a:glow>
                  <a:reflection endPos="0" dist="50800" dir="5400000" sy="-100000" algn="bl" rotWithShape="0"/>
                </a:effectLst>
                <a:latin typeface="Arial"/>
                <a:cs typeface="Arial"/>
              </a:rPr>
              <a:t>базовый </a:t>
            </a:r>
            <a:r>
              <a:rPr lang="ru-RU" sz="2400" b="1" dirty="0" err="1">
                <a:solidFill>
                  <a:schemeClr val="bg1"/>
                </a:solidFill>
                <a:effectLst>
                  <a:glow>
                    <a:schemeClr val="accent1">
                      <a:alpha val="40000"/>
                    </a:schemeClr>
                  </a:glow>
                  <a:reflection endPos="0" dist="50800" dir="5400000" sy="-100000" algn="bl" rotWithShape="0"/>
                </a:effectLst>
                <a:latin typeface="Arial"/>
                <a:cs typeface="Arial"/>
              </a:rPr>
              <a:t>трэкер</a:t>
            </a:r>
            <a:endParaRPr lang="en-US" sz="2400" b="1" dirty="0">
              <a:solidFill>
                <a:schemeClr val="bg1"/>
              </a:solidFill>
              <a:effectLst>
                <a:glow>
                  <a:schemeClr val="accent1">
                    <a:alpha val="40000"/>
                  </a:schemeClr>
                </a:glow>
                <a:reflection endPos="0" dist="50800" dir="5400000" sy="-100000" algn="bl" rotWithShape="0"/>
              </a:effectLst>
              <a:latin typeface="Arial"/>
              <a:cs typeface="Arial"/>
            </a:endParaRPr>
          </a:p>
        </p:txBody>
      </p:sp>
    </p:spTree>
    <p:extLst>
      <p:ext uri="{BB962C8B-B14F-4D97-AF65-F5344CB8AC3E}">
        <p14:creationId xmlns:p14="http://schemas.microsoft.com/office/powerpoint/2010/main" val="140082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4CFF7F-480F-6349-9750-5C697A1BD7AC}"/>
              </a:ext>
            </a:extLst>
          </p:cNvPr>
          <p:cNvSpPr>
            <a:spLocks noGrp="1"/>
          </p:cNvSpPr>
          <p:nvPr>
            <p:ph type="dt" sz="half" idx="10"/>
          </p:nvPr>
        </p:nvSpPr>
        <p:spPr>
          <a:xfrm>
            <a:off x="457200" y="6440574"/>
            <a:ext cx="2133600" cy="365125"/>
          </a:xfrm>
        </p:spPr>
        <p:txBody>
          <a:bodyPr anchor="b"/>
          <a:lstStyle/>
          <a:p>
            <a:r>
              <a:rPr lang="ru-RU"/>
              <a:t>27 декабря, 2019</a:t>
            </a:r>
            <a:endParaRPr lang="en-US"/>
          </a:p>
        </p:txBody>
      </p:sp>
      <p:sp>
        <p:nvSpPr>
          <p:cNvPr id="5" name="Footer Placeholder 4">
            <a:extLst>
              <a:ext uri="{FF2B5EF4-FFF2-40B4-BE49-F238E27FC236}">
                <a16:creationId xmlns:a16="http://schemas.microsoft.com/office/drawing/2014/main" id="{46AE0F28-520A-C344-843B-3A44F1D7DAEA}"/>
              </a:ext>
            </a:extLst>
          </p:cNvPr>
          <p:cNvSpPr>
            <a:spLocks noGrp="1"/>
          </p:cNvSpPr>
          <p:nvPr>
            <p:ph type="ftr" sz="quarter" idx="11"/>
          </p:nvPr>
        </p:nvSpPr>
        <p:spPr>
          <a:xfrm>
            <a:off x="3124200" y="6440574"/>
            <a:ext cx="2895600" cy="365125"/>
          </a:xfrm>
        </p:spPr>
        <p:txBody>
          <a:bodyPr anchor="b"/>
          <a:lstStyle/>
          <a:p>
            <a:r>
              <a:rPr lang="ru-RU"/>
              <a:t>В. Кекелидзе, ЛФВЭ: Итоги года </a:t>
            </a:r>
            <a:endParaRPr lang="en-US"/>
          </a:p>
        </p:txBody>
      </p:sp>
      <p:sp>
        <p:nvSpPr>
          <p:cNvPr id="6" name="Slide Number Placeholder 5">
            <a:extLst>
              <a:ext uri="{FF2B5EF4-FFF2-40B4-BE49-F238E27FC236}">
                <a16:creationId xmlns:a16="http://schemas.microsoft.com/office/drawing/2014/main" id="{108F3E32-4A00-8E46-A63F-7DD122918F4E}"/>
              </a:ext>
            </a:extLst>
          </p:cNvPr>
          <p:cNvSpPr>
            <a:spLocks noGrp="1"/>
          </p:cNvSpPr>
          <p:nvPr>
            <p:ph type="sldNum" sz="quarter" idx="12"/>
          </p:nvPr>
        </p:nvSpPr>
        <p:spPr>
          <a:xfrm>
            <a:off x="6553200" y="6440574"/>
            <a:ext cx="2133600" cy="365125"/>
          </a:xfrm>
        </p:spPr>
        <p:txBody>
          <a:bodyPr anchor="b"/>
          <a:lstStyle/>
          <a:p>
            <a:fld id="{B48C6A6B-7DAE-D543-9180-0B8DAED66F63}" type="slidenum">
              <a:rPr lang="en-US" smtClean="0"/>
              <a:t>23</a:t>
            </a:fld>
            <a:endParaRPr lang="en-US"/>
          </a:p>
        </p:txBody>
      </p:sp>
      <p:sp>
        <p:nvSpPr>
          <p:cNvPr id="21" name="TextBox 20">
            <a:extLst>
              <a:ext uri="{FF2B5EF4-FFF2-40B4-BE49-F238E27FC236}">
                <a16:creationId xmlns:a16="http://schemas.microsoft.com/office/drawing/2014/main" id="{65A6ABC5-D38B-4F49-8A7D-B9542B5B8DDB}"/>
              </a:ext>
            </a:extLst>
          </p:cNvPr>
          <p:cNvSpPr txBox="1"/>
          <p:nvPr/>
        </p:nvSpPr>
        <p:spPr>
          <a:xfrm>
            <a:off x="3273156" y="2673560"/>
            <a:ext cx="3017814" cy="369332"/>
          </a:xfrm>
          <a:prstGeom prst="rect">
            <a:avLst/>
          </a:prstGeom>
          <a:noFill/>
        </p:spPr>
        <p:txBody>
          <a:bodyPr wrap="none" rtlCol="0">
            <a:spAutoFit/>
          </a:bodyPr>
          <a:lstStyle/>
          <a:p>
            <a:r>
              <a:rPr lang="ru-RU" i="1" dirty="0">
                <a:solidFill>
                  <a:schemeClr val="bg1"/>
                </a:solidFill>
                <a:latin typeface="Arial" panose="020B0604020202020204" pitchFamily="34" charset="0"/>
                <a:cs typeface="Arial" panose="020B0604020202020204" pitchFamily="34" charset="0"/>
              </a:rPr>
              <a:t>сборка в чистой комнате</a:t>
            </a:r>
          </a:p>
        </p:txBody>
      </p:sp>
      <p:pic>
        <p:nvPicPr>
          <p:cNvPr id="22" name="Picture 6" descr="NICA-Logo_4c">
            <a:extLst>
              <a:ext uri="{FF2B5EF4-FFF2-40B4-BE49-F238E27FC236}">
                <a16:creationId xmlns:a16="http://schemas.microsoft.com/office/drawing/2014/main" id="{038A8777-4A0D-7248-9F7A-9C67C22552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252" y="47143"/>
            <a:ext cx="1333500" cy="6568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4" name="Picture 3" descr="D:\babkin\NIKA-MPD\ToF_RPC\documents_15\ToF_TDR\Lobastov_MC\mpd_geov7.png">
            <a:extLst>
              <a:ext uri="{FF2B5EF4-FFF2-40B4-BE49-F238E27FC236}">
                <a16:creationId xmlns:a16="http://schemas.microsoft.com/office/drawing/2014/main" id="{7CDD24F1-EB3F-A941-B535-95D830477AE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11583" t="2973" r="13470" b="3965"/>
          <a:stretch>
            <a:fillRect/>
          </a:stretch>
        </p:blipFill>
        <p:spPr bwMode="auto">
          <a:xfrm>
            <a:off x="144106" y="817653"/>
            <a:ext cx="4417381" cy="3292956"/>
          </a:xfrm>
          <a:prstGeom prst="rect">
            <a:avLst/>
          </a:prstGeom>
          <a:noFill/>
        </p:spPr>
      </p:pic>
      <p:sp>
        <p:nvSpPr>
          <p:cNvPr id="25" name="TextBox 24">
            <a:extLst>
              <a:ext uri="{FF2B5EF4-FFF2-40B4-BE49-F238E27FC236}">
                <a16:creationId xmlns:a16="http://schemas.microsoft.com/office/drawing/2014/main" id="{6334BB48-B57E-CC4A-B3D8-5BB98A4640CD}"/>
              </a:ext>
            </a:extLst>
          </p:cNvPr>
          <p:cNvSpPr txBox="1"/>
          <p:nvPr/>
        </p:nvSpPr>
        <p:spPr>
          <a:xfrm>
            <a:off x="585306" y="1687466"/>
            <a:ext cx="2142520" cy="1015663"/>
          </a:xfrm>
          <a:prstGeom prst="rect">
            <a:avLst/>
          </a:prstGeom>
          <a:solidFill>
            <a:srgbClr val="FFF6DB"/>
          </a:solidFill>
        </p:spPr>
        <p:txBody>
          <a:bodyPr wrap="square" rtlCol="0">
            <a:spAutoFit/>
          </a:bodyPr>
          <a:lstStyle/>
          <a:p>
            <a:r>
              <a:rPr lang="en-US" sz="2000" b="1" dirty="0">
                <a:solidFill>
                  <a:srgbClr val="000090"/>
                </a:solidFill>
                <a:latin typeface="Arial"/>
                <a:cs typeface="Arial"/>
              </a:rPr>
              <a:t>28</a:t>
            </a:r>
            <a:r>
              <a:rPr lang="en-US" sz="2000" dirty="0">
                <a:solidFill>
                  <a:srgbClr val="000090"/>
                </a:solidFill>
                <a:latin typeface="Arial"/>
                <a:cs typeface="Arial"/>
              </a:rPr>
              <a:t> </a:t>
            </a:r>
            <a:r>
              <a:rPr lang="ru-RU" sz="2000" i="1" dirty="0">
                <a:solidFill>
                  <a:srgbClr val="000090"/>
                </a:solidFill>
                <a:latin typeface="Arial"/>
                <a:cs typeface="Arial"/>
              </a:rPr>
              <a:t>модулей</a:t>
            </a:r>
            <a:endParaRPr lang="en-US" sz="2000" i="1" dirty="0">
              <a:solidFill>
                <a:srgbClr val="000090"/>
              </a:solidFill>
              <a:latin typeface="Arial"/>
              <a:cs typeface="Arial"/>
            </a:endParaRPr>
          </a:p>
          <a:p>
            <a:r>
              <a:rPr lang="en-US" sz="2000" b="1" dirty="0">
                <a:solidFill>
                  <a:srgbClr val="000090"/>
                </a:solidFill>
                <a:latin typeface="Arial"/>
                <a:cs typeface="Arial"/>
              </a:rPr>
              <a:t>280</a:t>
            </a:r>
            <a:r>
              <a:rPr lang="en-US" sz="2000" dirty="0">
                <a:solidFill>
                  <a:srgbClr val="000090"/>
                </a:solidFill>
                <a:latin typeface="Arial"/>
                <a:cs typeface="Arial"/>
              </a:rPr>
              <a:t> </a:t>
            </a:r>
            <a:r>
              <a:rPr lang="ru-RU" sz="2000" i="1" dirty="0">
                <a:solidFill>
                  <a:srgbClr val="000090"/>
                </a:solidFill>
                <a:latin typeface="Arial"/>
                <a:cs typeface="Arial"/>
              </a:rPr>
              <a:t>пр. камер</a:t>
            </a:r>
            <a:endParaRPr lang="en-US" sz="2000" i="1" dirty="0">
              <a:solidFill>
                <a:srgbClr val="000090"/>
              </a:solidFill>
              <a:latin typeface="Arial"/>
              <a:cs typeface="Arial"/>
            </a:endParaRPr>
          </a:p>
          <a:p>
            <a:r>
              <a:rPr lang="en-US" sz="2000" b="1" dirty="0">
                <a:solidFill>
                  <a:srgbClr val="000090"/>
                </a:solidFill>
                <a:latin typeface="Arial"/>
                <a:cs typeface="Arial"/>
              </a:rPr>
              <a:t>13 440 </a:t>
            </a:r>
            <a:r>
              <a:rPr lang="ru-RU" sz="2000" i="1" dirty="0">
                <a:solidFill>
                  <a:srgbClr val="000090"/>
                </a:solidFill>
                <a:latin typeface="Arial"/>
                <a:cs typeface="Arial"/>
              </a:rPr>
              <a:t>каналов</a:t>
            </a:r>
            <a:endParaRPr lang="en-US" sz="2000" dirty="0">
              <a:latin typeface="Arial"/>
              <a:cs typeface="Arial"/>
            </a:endParaRPr>
          </a:p>
        </p:txBody>
      </p:sp>
      <p:pic>
        <p:nvPicPr>
          <p:cNvPr id="26" name="Рисунок 28">
            <a:extLst>
              <a:ext uri="{FF2B5EF4-FFF2-40B4-BE49-F238E27FC236}">
                <a16:creationId xmlns:a16="http://schemas.microsoft.com/office/drawing/2014/main" id="{A1E5ECEB-496A-C946-9742-C2C4E52067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665" y="5033094"/>
            <a:ext cx="1687141" cy="877352"/>
          </a:xfrm>
          <a:prstGeom prst="rect">
            <a:avLst/>
          </a:prstGeom>
          <a:ln>
            <a:noFill/>
          </a:ln>
          <a:effectLst>
            <a:outerShdw blurRad="190500" algn="tl" rotWithShape="0">
              <a:srgbClr val="000000">
                <a:alpha val="70000"/>
              </a:srgbClr>
            </a:outerShdw>
          </a:effectLst>
        </p:spPr>
      </p:pic>
      <p:pic>
        <p:nvPicPr>
          <p:cNvPr id="27" name="Рисунок 8">
            <a:extLst>
              <a:ext uri="{FF2B5EF4-FFF2-40B4-BE49-F238E27FC236}">
                <a16:creationId xmlns:a16="http://schemas.microsoft.com/office/drawing/2014/main" id="{35AD1EEE-6A5A-3E49-BA9C-B79509D534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903" y="3787090"/>
            <a:ext cx="1797806" cy="1174861"/>
          </a:xfrm>
          <a:prstGeom prst="rect">
            <a:avLst/>
          </a:prstGeom>
          <a:ln>
            <a:noFill/>
          </a:ln>
          <a:effectLst>
            <a:outerShdw blurRad="190500" algn="tl" rotWithShape="0">
              <a:srgbClr val="000000">
                <a:alpha val="70000"/>
              </a:srgbClr>
            </a:outerShdw>
          </a:effectLst>
        </p:spPr>
      </p:pic>
      <p:sp>
        <p:nvSpPr>
          <p:cNvPr id="29" name="TextBox 28">
            <a:extLst>
              <a:ext uri="{FF2B5EF4-FFF2-40B4-BE49-F238E27FC236}">
                <a16:creationId xmlns:a16="http://schemas.microsoft.com/office/drawing/2014/main" id="{D1FE5703-F2A5-5A49-A4D7-33496C12F309}"/>
              </a:ext>
            </a:extLst>
          </p:cNvPr>
          <p:cNvSpPr txBox="1"/>
          <p:nvPr/>
        </p:nvSpPr>
        <p:spPr>
          <a:xfrm>
            <a:off x="70222" y="5920939"/>
            <a:ext cx="2426475" cy="646331"/>
          </a:xfrm>
          <a:prstGeom prst="rect">
            <a:avLst/>
          </a:prstGeom>
          <a:solidFill>
            <a:srgbClr val="FFFFFF"/>
          </a:solidFill>
        </p:spPr>
        <p:txBody>
          <a:bodyPr wrap="square">
            <a:spAutoFit/>
          </a:bodyPr>
          <a:lstStyle/>
          <a:p>
            <a:pPr>
              <a:defRPr/>
            </a:pPr>
            <a:r>
              <a:rPr lang="en-US" i="1" dirty="0">
                <a:solidFill>
                  <a:srgbClr val="000090"/>
                </a:solidFill>
                <a:latin typeface="Arial"/>
                <a:cs typeface="Arial"/>
              </a:rPr>
              <a:t>R/O </a:t>
            </a:r>
            <a:r>
              <a:rPr lang="ru-RU" i="1" dirty="0">
                <a:solidFill>
                  <a:srgbClr val="000090"/>
                </a:solidFill>
                <a:latin typeface="Arial"/>
                <a:cs typeface="Arial"/>
              </a:rPr>
              <a:t>карты с </a:t>
            </a:r>
            <a:r>
              <a:rPr lang="en-US" i="1" dirty="0">
                <a:solidFill>
                  <a:srgbClr val="000090"/>
                </a:solidFill>
                <a:latin typeface="Arial"/>
                <a:cs typeface="Arial"/>
              </a:rPr>
              <a:t>NINO </a:t>
            </a:r>
            <a:r>
              <a:rPr lang="ru-RU" i="1" dirty="0">
                <a:solidFill>
                  <a:srgbClr val="000090"/>
                </a:solidFill>
                <a:latin typeface="Arial"/>
                <a:cs typeface="Arial"/>
              </a:rPr>
              <a:t>и</a:t>
            </a:r>
            <a:r>
              <a:rPr lang="en-US" i="1" dirty="0">
                <a:solidFill>
                  <a:srgbClr val="000090"/>
                </a:solidFill>
                <a:latin typeface="Arial"/>
                <a:cs typeface="Arial"/>
              </a:rPr>
              <a:t> HPTC</a:t>
            </a:r>
            <a:r>
              <a:rPr lang="ru-RU" i="1" dirty="0">
                <a:solidFill>
                  <a:srgbClr val="000090"/>
                </a:solidFill>
                <a:latin typeface="Arial"/>
                <a:cs typeface="Arial"/>
              </a:rPr>
              <a:t> произведены</a:t>
            </a:r>
            <a:endParaRPr lang="en-US" i="1" dirty="0">
              <a:solidFill>
                <a:srgbClr val="000090"/>
              </a:solidFill>
              <a:latin typeface="Arial"/>
              <a:cs typeface="Arial"/>
            </a:endParaRPr>
          </a:p>
        </p:txBody>
      </p:sp>
      <p:pic>
        <p:nvPicPr>
          <p:cNvPr id="30" name="Рисунок 1">
            <a:extLst>
              <a:ext uri="{FF2B5EF4-FFF2-40B4-BE49-F238E27FC236}">
                <a16:creationId xmlns:a16="http://schemas.microsoft.com/office/drawing/2014/main" id="{56682519-92A2-BE47-B921-DE200291910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14000"/>
                    </a14:imgEffect>
                    <a14:imgEffect>
                      <a14:brightnessContrast bright="-8000" contrast="-8000"/>
                    </a14:imgEffect>
                  </a14:imgLayer>
                </a14:imgProps>
              </a:ext>
              <a:ext uri="{28A0092B-C50C-407E-A947-70E740481C1C}">
                <a14:useLocalDpi xmlns:a14="http://schemas.microsoft.com/office/drawing/2010/main"/>
              </a:ext>
            </a:extLst>
          </a:blip>
          <a:srcRect r="3151"/>
          <a:stretch/>
        </p:blipFill>
        <p:spPr>
          <a:xfrm>
            <a:off x="4444888" y="746882"/>
            <a:ext cx="3943535" cy="3517548"/>
          </a:xfrm>
          <a:prstGeom prst="rect">
            <a:avLst/>
          </a:prstGeom>
        </p:spPr>
      </p:pic>
      <p:cxnSp>
        <p:nvCxnSpPr>
          <p:cNvPr id="31" name="Straight Arrow Connector 30">
            <a:extLst>
              <a:ext uri="{FF2B5EF4-FFF2-40B4-BE49-F238E27FC236}">
                <a16:creationId xmlns:a16="http://schemas.microsoft.com/office/drawing/2014/main" id="{BEC93CD2-DB85-C44C-AA67-9690440CC4CB}"/>
              </a:ext>
            </a:extLst>
          </p:cNvPr>
          <p:cNvCxnSpPr>
            <a:cxnSpLocks/>
          </p:cNvCxnSpPr>
          <p:nvPr/>
        </p:nvCxnSpPr>
        <p:spPr>
          <a:xfrm flipV="1">
            <a:off x="6553200" y="1484177"/>
            <a:ext cx="1174664" cy="979954"/>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E8A0EE58-8361-FE44-A8A8-8B1349016CD8}"/>
              </a:ext>
            </a:extLst>
          </p:cNvPr>
          <p:cNvSpPr txBox="1"/>
          <p:nvPr/>
        </p:nvSpPr>
        <p:spPr>
          <a:xfrm>
            <a:off x="5354781" y="1824021"/>
            <a:ext cx="1604629" cy="400110"/>
          </a:xfrm>
          <a:prstGeom prst="rect">
            <a:avLst/>
          </a:prstGeom>
          <a:noFill/>
        </p:spPr>
        <p:txBody>
          <a:bodyPr wrap="square" rtlCol="0">
            <a:spAutoFit/>
          </a:bodyPr>
          <a:lstStyle/>
          <a:p>
            <a:r>
              <a:rPr lang="en-US" sz="2000" i="1" dirty="0">
                <a:solidFill>
                  <a:srgbClr val="000090"/>
                </a:solidFill>
              </a:rPr>
              <a:t>R= 170 cm</a:t>
            </a:r>
          </a:p>
        </p:txBody>
      </p:sp>
      <p:pic>
        <p:nvPicPr>
          <p:cNvPr id="33" name="Рисунок 2">
            <a:extLst>
              <a:ext uri="{FF2B5EF4-FFF2-40B4-BE49-F238E27FC236}">
                <a16:creationId xmlns:a16="http://schemas.microsoft.com/office/drawing/2014/main" id="{5D497455-A118-DC49-8EBD-BDD59A71E631}"/>
              </a:ext>
            </a:extLst>
          </p:cNvPr>
          <p:cNvPicPr/>
          <p:nvPr/>
        </p:nvPicPr>
        <p:blipFill>
          <a:blip r:embed="rId8"/>
          <a:srcRect t="7301" b="8427"/>
          <a:stretch/>
        </p:blipFill>
        <p:spPr>
          <a:xfrm>
            <a:off x="4211960" y="2603209"/>
            <a:ext cx="4650309" cy="1771312"/>
          </a:xfrm>
          <a:prstGeom prst="rect">
            <a:avLst/>
          </a:prstGeom>
          <a:ln>
            <a:noFill/>
          </a:ln>
        </p:spPr>
      </p:pic>
      <p:pic>
        <p:nvPicPr>
          <p:cNvPr id="34" name="Рисунок 10">
            <a:extLst>
              <a:ext uri="{FF2B5EF4-FFF2-40B4-BE49-F238E27FC236}">
                <a16:creationId xmlns:a16="http://schemas.microsoft.com/office/drawing/2014/main" id="{63423DE9-A770-2D41-A6E8-AD392C446C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26862" y="4441434"/>
            <a:ext cx="2812905" cy="2111606"/>
          </a:xfrm>
          <a:prstGeom prst="rect">
            <a:avLst/>
          </a:prstGeom>
        </p:spPr>
      </p:pic>
      <p:pic>
        <p:nvPicPr>
          <p:cNvPr id="35" name="Рисунок 5">
            <a:extLst>
              <a:ext uri="{FF2B5EF4-FFF2-40B4-BE49-F238E27FC236}">
                <a16:creationId xmlns:a16="http://schemas.microsoft.com/office/drawing/2014/main" id="{302E6D00-F827-1447-9ABA-FF2C83D4C9DF}"/>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609175" y="4441434"/>
            <a:ext cx="2779248" cy="2084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 name="TextBox 35">
            <a:extLst>
              <a:ext uri="{FF2B5EF4-FFF2-40B4-BE49-F238E27FC236}">
                <a16:creationId xmlns:a16="http://schemas.microsoft.com/office/drawing/2014/main" id="{86BD8B3E-BBB0-8F4A-BC18-D778AD2820E6}"/>
              </a:ext>
            </a:extLst>
          </p:cNvPr>
          <p:cNvSpPr txBox="1"/>
          <p:nvPr/>
        </p:nvSpPr>
        <p:spPr>
          <a:xfrm>
            <a:off x="3128505" y="3995482"/>
            <a:ext cx="5109632" cy="369332"/>
          </a:xfrm>
          <a:prstGeom prst="rect">
            <a:avLst/>
          </a:prstGeom>
          <a:solidFill>
            <a:srgbClr val="CBFFFB"/>
          </a:solidFill>
        </p:spPr>
        <p:txBody>
          <a:bodyPr wrap="square">
            <a:spAutoFit/>
          </a:bodyPr>
          <a:lstStyle/>
          <a:p>
            <a:pPr algn="ctr">
              <a:defRPr/>
            </a:pPr>
            <a:r>
              <a:rPr lang="en-US" b="1" i="1" dirty="0">
                <a:solidFill>
                  <a:srgbClr val="000090"/>
                </a:solidFill>
                <a:latin typeface="Arial"/>
                <a:cs typeface="Arial"/>
              </a:rPr>
              <a:t>20</a:t>
            </a:r>
            <a:r>
              <a:rPr lang="en-US" i="1" dirty="0">
                <a:solidFill>
                  <a:srgbClr val="000090"/>
                </a:solidFill>
                <a:latin typeface="Arial"/>
                <a:cs typeface="Arial"/>
              </a:rPr>
              <a:t>% </a:t>
            </a:r>
            <a:r>
              <a:rPr lang="ru-RU" i="1" dirty="0">
                <a:solidFill>
                  <a:srgbClr val="000090"/>
                </a:solidFill>
                <a:latin typeface="Arial"/>
                <a:cs typeface="Arial"/>
              </a:rPr>
              <a:t>модулей собрано и протестировано</a:t>
            </a:r>
            <a:endParaRPr lang="en-US" i="1" dirty="0">
              <a:solidFill>
                <a:srgbClr val="000090"/>
              </a:solidFill>
              <a:latin typeface="Arial"/>
              <a:cs typeface="Arial"/>
            </a:endParaRPr>
          </a:p>
        </p:txBody>
      </p:sp>
      <p:sp>
        <p:nvSpPr>
          <p:cNvPr id="23" name="Заголовок 3">
            <a:extLst>
              <a:ext uri="{FF2B5EF4-FFF2-40B4-BE49-F238E27FC236}">
                <a16:creationId xmlns:a16="http://schemas.microsoft.com/office/drawing/2014/main" id="{F821A13C-D669-4349-9C74-00F67ED8A924}"/>
              </a:ext>
            </a:extLst>
          </p:cNvPr>
          <p:cNvSpPr txBox="1">
            <a:spLocks/>
          </p:cNvSpPr>
          <p:nvPr/>
        </p:nvSpPr>
        <p:spPr>
          <a:xfrm>
            <a:off x="1849777" y="129393"/>
            <a:ext cx="5109633" cy="492362"/>
          </a:xfrm>
          <a:prstGeom prst="rect">
            <a:avLst/>
          </a:prstGeom>
          <a:solidFill>
            <a:srgbClr val="000090"/>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ru-RU" sz="2400" b="1" dirty="0">
                <a:solidFill>
                  <a:schemeClr val="bg1"/>
                </a:solidFill>
                <a:effectLst>
                  <a:glow>
                    <a:schemeClr val="accent1">
                      <a:alpha val="40000"/>
                    </a:schemeClr>
                  </a:glow>
                  <a:reflection endPos="0" dist="50800" dir="5400000" sy="-100000" algn="bl" rotWithShape="0"/>
                </a:effectLst>
                <a:latin typeface="Arial"/>
                <a:cs typeface="Arial"/>
              </a:rPr>
              <a:t>Время пролетная система </a:t>
            </a:r>
            <a:r>
              <a:rPr lang="en-US" sz="2400" b="1" dirty="0">
                <a:solidFill>
                  <a:schemeClr val="bg1"/>
                </a:solidFill>
                <a:effectLst>
                  <a:glow>
                    <a:schemeClr val="accent1">
                      <a:alpha val="40000"/>
                    </a:schemeClr>
                  </a:glow>
                  <a:reflection endPos="0" dist="50800" dir="5400000" sy="-100000" algn="bl" rotWithShape="0"/>
                </a:effectLst>
                <a:latin typeface="Arial"/>
                <a:cs typeface="Arial"/>
              </a:rPr>
              <a:t>(TOF)</a:t>
            </a:r>
            <a:endParaRPr lang="ru-RU" sz="2400" i="1" dirty="0">
              <a:solidFill>
                <a:schemeClr val="bg1"/>
              </a:solidFill>
              <a:effectLst>
                <a:glow>
                  <a:schemeClr val="accent1">
                    <a:alpha val="40000"/>
                  </a:schemeClr>
                </a:glow>
                <a:reflection endPos="0" dist="50800" dir="5400000" sy="-100000" algn="bl" rotWithShape="0"/>
              </a:effectLst>
              <a:latin typeface="Arial"/>
              <a:cs typeface="Arial"/>
            </a:endParaRPr>
          </a:p>
        </p:txBody>
      </p:sp>
    </p:spTree>
    <p:extLst>
      <p:ext uri="{BB962C8B-B14F-4D97-AF65-F5344CB8AC3E}">
        <p14:creationId xmlns:p14="http://schemas.microsoft.com/office/powerpoint/2010/main" val="2967161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648FA35-EF1D-0648-86A7-C16F72BF028F}"/>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3490154" y="4086881"/>
            <a:ext cx="3278605" cy="2617675"/>
          </a:xfrm>
          <a:prstGeom prst="rect">
            <a:avLst/>
          </a:prstGeom>
          <a:noFill/>
          <a:extLst>
            <a:ext uri="{FAA26D3D-D897-4be2-8F04-BA451C77F1D7}">
              <ma14:placeholderFlag xmlns:ma14="http://schemas.microsoft.com/office/mac/drawingml/2011/main" xmlns=""/>
            </a:ext>
          </a:extLst>
        </p:spPr>
      </p:pic>
      <p:sp>
        <p:nvSpPr>
          <p:cNvPr id="21" name="TextBox 20">
            <a:extLst>
              <a:ext uri="{FF2B5EF4-FFF2-40B4-BE49-F238E27FC236}">
                <a16:creationId xmlns:a16="http://schemas.microsoft.com/office/drawing/2014/main" id="{5FFC5049-38AB-9E45-87C3-363F79838B84}"/>
              </a:ext>
            </a:extLst>
          </p:cNvPr>
          <p:cNvSpPr txBox="1"/>
          <p:nvPr/>
        </p:nvSpPr>
        <p:spPr>
          <a:xfrm>
            <a:off x="117270" y="581254"/>
            <a:ext cx="5186249" cy="400110"/>
          </a:xfrm>
          <a:prstGeom prst="rect">
            <a:avLst/>
          </a:prstGeom>
          <a:solidFill>
            <a:srgbClr val="F9DCCF"/>
          </a:solidFill>
        </p:spPr>
        <p:txBody>
          <a:bodyPr wrap="square" rtlCol="0">
            <a:spAutoFit/>
          </a:bodyPr>
          <a:lstStyle/>
          <a:p>
            <a:r>
              <a:rPr lang="en-US" sz="2000" b="1" dirty="0">
                <a:solidFill>
                  <a:srgbClr val="DE4E43"/>
                </a:solidFill>
                <a:latin typeface="Arial"/>
                <a:cs typeface="Arial"/>
              </a:rPr>
              <a:t>43</a:t>
            </a:r>
            <a:r>
              <a:rPr lang="ru-RU" sz="2000" b="1" dirty="0">
                <a:solidFill>
                  <a:srgbClr val="DE4E43"/>
                </a:solidFill>
                <a:latin typeface="Arial"/>
                <a:cs typeface="Arial"/>
              </a:rPr>
              <a:t>000</a:t>
            </a:r>
            <a:r>
              <a:rPr lang="en-US" sz="2000" dirty="0">
                <a:solidFill>
                  <a:srgbClr val="000090"/>
                </a:solidFill>
                <a:latin typeface="Arial"/>
                <a:cs typeface="Arial"/>
              </a:rPr>
              <a:t>  </a:t>
            </a:r>
            <a:r>
              <a:rPr lang="ru-RU" sz="2000" i="1" dirty="0">
                <a:solidFill>
                  <a:srgbClr val="000090"/>
                </a:solidFill>
                <a:latin typeface="Arial"/>
                <a:cs typeface="Arial"/>
              </a:rPr>
              <a:t>модулей типа «шашлык» (</a:t>
            </a:r>
            <a:r>
              <a:rPr lang="en-US" sz="2000" i="1" dirty="0" err="1">
                <a:solidFill>
                  <a:srgbClr val="000090"/>
                </a:solidFill>
                <a:latin typeface="+mn-lt"/>
              </a:rPr>
              <a:t>Pb+Sc</a:t>
            </a:r>
            <a:r>
              <a:rPr lang="ru-RU" sz="2000" i="1" dirty="0">
                <a:solidFill>
                  <a:srgbClr val="000090"/>
                </a:solidFill>
                <a:latin typeface="+mn-lt"/>
              </a:rPr>
              <a:t>)</a:t>
            </a:r>
            <a:r>
              <a:rPr lang="en-US" sz="2000" i="1" dirty="0">
                <a:solidFill>
                  <a:srgbClr val="000090"/>
                </a:solidFill>
                <a:latin typeface="+mn-lt"/>
              </a:rPr>
              <a:t> </a:t>
            </a:r>
            <a:endParaRPr lang="ru-RU" sz="2000" i="1" dirty="0">
              <a:solidFill>
                <a:srgbClr val="000090"/>
              </a:solidFill>
              <a:latin typeface="Arial"/>
              <a:cs typeface="Arial"/>
            </a:endParaRPr>
          </a:p>
        </p:txBody>
      </p:sp>
      <p:pic>
        <p:nvPicPr>
          <p:cNvPr id="12" name="Picture 1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66523" y="1245828"/>
            <a:ext cx="4645655" cy="233782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26" name="Picture 4">
            <a:extLst>
              <a:ext uri="{FF2B5EF4-FFF2-40B4-BE49-F238E27FC236}">
                <a16:creationId xmlns:a16="http://schemas.microsoft.com/office/drawing/2014/main" id="{59D3AA5E-324C-6A44-92EB-77D77142D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309" t="10382" r="26785" b="11237"/>
          <a:stretch>
            <a:fillRect/>
          </a:stretch>
        </p:blipFill>
        <p:spPr bwMode="auto">
          <a:xfrm>
            <a:off x="58705" y="1018185"/>
            <a:ext cx="3056349" cy="27301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a:xfrm>
            <a:off x="457200" y="6456709"/>
            <a:ext cx="2133600" cy="365125"/>
          </a:xfrm>
        </p:spPr>
        <p:txBody>
          <a:bodyPr anchor="b"/>
          <a:lstStyle/>
          <a:p>
            <a:r>
              <a:rPr lang="ru-RU"/>
              <a:t>27 декабря, 2019</a:t>
            </a:r>
            <a:endParaRPr lang="en-US"/>
          </a:p>
        </p:txBody>
      </p:sp>
      <p:sp>
        <p:nvSpPr>
          <p:cNvPr id="5" name="Footer Placeholder 4"/>
          <p:cNvSpPr>
            <a:spLocks noGrp="1"/>
          </p:cNvSpPr>
          <p:nvPr>
            <p:ph type="ftr" sz="quarter" idx="11"/>
          </p:nvPr>
        </p:nvSpPr>
        <p:spPr>
          <a:xfrm>
            <a:off x="3124199" y="6456709"/>
            <a:ext cx="3246615" cy="365125"/>
          </a:xfrm>
        </p:spPr>
        <p:txBody>
          <a:bodyPr anchor="b"/>
          <a:lstStyle/>
          <a:p>
            <a:r>
              <a:rPr lang="ru-RU"/>
              <a:t>В. Кекелидзе, ЛФВЭ: Итоги года </a:t>
            </a:r>
            <a:endParaRPr lang="en-US" dirty="0"/>
          </a:p>
        </p:txBody>
      </p:sp>
      <p:sp>
        <p:nvSpPr>
          <p:cNvPr id="6" name="Slide Number Placeholder 5"/>
          <p:cNvSpPr>
            <a:spLocks noGrp="1"/>
          </p:cNvSpPr>
          <p:nvPr>
            <p:ph type="sldNum" sz="quarter" idx="12"/>
          </p:nvPr>
        </p:nvSpPr>
        <p:spPr>
          <a:xfrm>
            <a:off x="6553200" y="6456709"/>
            <a:ext cx="2133600" cy="365125"/>
          </a:xfrm>
        </p:spPr>
        <p:txBody>
          <a:bodyPr anchor="b"/>
          <a:lstStyle/>
          <a:p>
            <a:fld id="{B48C6A6B-7DAE-D543-9180-0B8DAED66F63}" type="slidenum">
              <a:rPr lang="en-US" smtClean="0"/>
              <a:t>24</a:t>
            </a:fld>
            <a:endParaRPr lang="en-US"/>
          </a:p>
        </p:txBody>
      </p:sp>
      <p:pic>
        <p:nvPicPr>
          <p:cNvPr id="15" name="Рисунок 7188"/>
          <p:cNvPicPr/>
          <p:nvPr/>
        </p:nvPicPr>
        <p:blipFill>
          <a:blip r:embed="rId5" cstate="print">
            <a:extLst>
              <a:ext uri="{28A0092B-C50C-407E-A947-70E740481C1C}">
                <a14:useLocalDpi xmlns:a14="http://schemas.microsoft.com/office/drawing/2010/main"/>
              </a:ext>
            </a:extLst>
          </a:blip>
          <a:srcRect/>
          <a:stretch>
            <a:fillRect/>
          </a:stretch>
        </p:blipFill>
        <p:spPr bwMode="auto">
          <a:xfrm>
            <a:off x="72499" y="4652430"/>
            <a:ext cx="1688484" cy="2142351"/>
          </a:xfrm>
          <a:prstGeom prst="rect">
            <a:avLst/>
          </a:prstGeom>
          <a:noFill/>
        </p:spPr>
      </p:pic>
      <p:sp>
        <p:nvSpPr>
          <p:cNvPr id="18" name="Rectangle 17"/>
          <p:cNvSpPr/>
          <p:nvPr/>
        </p:nvSpPr>
        <p:spPr>
          <a:xfrm>
            <a:off x="370061" y="6425449"/>
            <a:ext cx="979032" cy="369332"/>
          </a:xfrm>
          <a:prstGeom prst="rect">
            <a:avLst/>
          </a:prstGeom>
        </p:spPr>
        <p:txBody>
          <a:bodyPr wrap="square">
            <a:spAutoFit/>
          </a:bodyPr>
          <a:lstStyle/>
          <a:p>
            <a:r>
              <a:rPr lang="ru-RU" b="1" i="1" dirty="0">
                <a:solidFill>
                  <a:srgbClr val="000090"/>
                </a:solidFill>
                <a:latin typeface="Arial"/>
                <a:ea typeface="Calibri"/>
                <a:cs typeface="Arial"/>
              </a:rPr>
              <a:t>ИФВЭ</a:t>
            </a:r>
            <a:endParaRPr lang="en-US" b="1" dirty="0"/>
          </a:p>
        </p:txBody>
      </p:sp>
      <p:sp>
        <p:nvSpPr>
          <p:cNvPr id="20" name="TextBox 19"/>
          <p:cNvSpPr txBox="1"/>
          <p:nvPr/>
        </p:nvSpPr>
        <p:spPr>
          <a:xfrm>
            <a:off x="4954366" y="1567379"/>
            <a:ext cx="1017025" cy="461665"/>
          </a:xfrm>
          <a:prstGeom prst="rect">
            <a:avLst/>
          </a:prstGeom>
          <a:noFill/>
        </p:spPr>
        <p:txBody>
          <a:bodyPr wrap="none" rtlCol="0">
            <a:spAutoFit/>
          </a:bodyPr>
          <a:lstStyle/>
          <a:p>
            <a:r>
              <a:rPr lang="en-US" sz="2400" dirty="0">
                <a:solidFill>
                  <a:srgbClr val="000090"/>
                </a:solidFill>
                <a:latin typeface="Symbol" charset="2"/>
                <a:cs typeface="Symbol" charset="2"/>
              </a:rPr>
              <a:t>p</a:t>
            </a:r>
            <a:r>
              <a:rPr lang="en-US" sz="2400" baseline="30000" dirty="0">
                <a:solidFill>
                  <a:srgbClr val="000090"/>
                </a:solidFill>
                <a:latin typeface="Symbol" charset="2"/>
                <a:cs typeface="Symbol" charset="2"/>
              </a:rPr>
              <a:t>0</a:t>
            </a:r>
            <a:r>
              <a:rPr lang="en-US" sz="2400" dirty="0">
                <a:solidFill>
                  <a:srgbClr val="000090"/>
                </a:solidFill>
                <a:latin typeface="Symbol" charset="2"/>
                <a:cs typeface="Symbol" charset="2"/>
              </a:rPr>
              <a:t>    </a:t>
            </a:r>
            <a:r>
              <a:rPr lang="en-US" sz="2400" dirty="0" err="1">
                <a:solidFill>
                  <a:srgbClr val="000090"/>
                </a:solidFill>
                <a:latin typeface="Symbol" charset="2"/>
                <a:cs typeface="Symbol" charset="2"/>
              </a:rPr>
              <a:t>gg</a:t>
            </a:r>
            <a:endParaRPr lang="en-US" sz="2400" dirty="0">
              <a:solidFill>
                <a:srgbClr val="000090"/>
              </a:solidFill>
              <a:latin typeface="Symbol" charset="2"/>
              <a:cs typeface="Symbol" charset="2"/>
            </a:endParaRPr>
          </a:p>
        </p:txBody>
      </p:sp>
      <p:cxnSp>
        <p:nvCxnSpPr>
          <p:cNvPr id="22" name="Straight Arrow Connector 21"/>
          <p:cNvCxnSpPr/>
          <p:nvPr/>
        </p:nvCxnSpPr>
        <p:spPr>
          <a:xfrm>
            <a:off x="5344229" y="1853966"/>
            <a:ext cx="203200" cy="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23" name="Picture 6" descr="NICA-Logo_4c">
            <a:extLst>
              <a:ext uri="{FF2B5EF4-FFF2-40B4-BE49-F238E27FC236}">
                <a16:creationId xmlns:a16="http://schemas.microsoft.com/office/drawing/2014/main" id="{8A0319F1-86FB-DB42-9C99-B35449A6DBF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0500" y="0"/>
            <a:ext cx="1333500" cy="6568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4" name="TextBox 23">
            <a:extLst>
              <a:ext uri="{FF2B5EF4-FFF2-40B4-BE49-F238E27FC236}">
                <a16:creationId xmlns:a16="http://schemas.microsoft.com/office/drawing/2014/main" id="{43A76D19-F89E-2644-A604-3B2B4EE093A5}"/>
              </a:ext>
            </a:extLst>
          </p:cNvPr>
          <p:cNvSpPr txBox="1"/>
          <p:nvPr/>
        </p:nvSpPr>
        <p:spPr>
          <a:xfrm>
            <a:off x="67355" y="912016"/>
            <a:ext cx="1200970" cy="400110"/>
          </a:xfrm>
          <a:prstGeom prst="rect">
            <a:avLst/>
          </a:prstGeom>
          <a:noFill/>
        </p:spPr>
        <p:txBody>
          <a:bodyPr wrap="none" rtlCol="0">
            <a:spAutoFit/>
          </a:bodyPr>
          <a:lstStyle/>
          <a:p>
            <a:r>
              <a:rPr lang="en-US" sz="2000" b="1" i="1" dirty="0">
                <a:solidFill>
                  <a:srgbClr val="002060"/>
                </a:solidFill>
                <a:latin typeface="Arial"/>
                <a:cs typeface="Arial"/>
              </a:rPr>
              <a:t>~</a:t>
            </a:r>
            <a:r>
              <a:rPr lang="ru-RU" sz="2000" b="1" i="1" dirty="0">
                <a:solidFill>
                  <a:srgbClr val="002060"/>
                </a:solidFill>
                <a:latin typeface="Arial"/>
                <a:cs typeface="Arial"/>
              </a:rPr>
              <a:t> </a:t>
            </a:r>
            <a:r>
              <a:rPr lang="en-US" sz="2000" b="1" i="1" dirty="0">
                <a:solidFill>
                  <a:srgbClr val="002060"/>
                </a:solidFill>
                <a:latin typeface="Arial"/>
                <a:cs typeface="Arial"/>
              </a:rPr>
              <a:t> </a:t>
            </a:r>
            <a:r>
              <a:rPr lang="ru-RU" sz="2000" b="1" i="1" dirty="0">
                <a:solidFill>
                  <a:srgbClr val="002060"/>
                </a:solidFill>
                <a:latin typeface="Arial"/>
                <a:cs typeface="Arial"/>
              </a:rPr>
              <a:t>100 т</a:t>
            </a:r>
            <a:endParaRPr lang="ru-RU" sz="2000" i="1" dirty="0">
              <a:solidFill>
                <a:srgbClr val="002060"/>
              </a:solidFill>
              <a:latin typeface="Arial"/>
              <a:cs typeface="Arial"/>
            </a:endParaRPr>
          </a:p>
        </p:txBody>
      </p:sp>
      <p:sp>
        <p:nvSpPr>
          <p:cNvPr id="7" name="Rectangle 6">
            <a:extLst>
              <a:ext uri="{FF2B5EF4-FFF2-40B4-BE49-F238E27FC236}">
                <a16:creationId xmlns:a16="http://schemas.microsoft.com/office/drawing/2014/main" id="{8375D272-4A2C-5C4E-95FD-6104AF22E527}"/>
              </a:ext>
            </a:extLst>
          </p:cNvPr>
          <p:cNvSpPr/>
          <p:nvPr/>
        </p:nvSpPr>
        <p:spPr>
          <a:xfrm>
            <a:off x="761758" y="1850183"/>
            <a:ext cx="1697902" cy="646331"/>
          </a:xfrm>
          <a:prstGeom prst="rect">
            <a:avLst/>
          </a:prstGeom>
        </p:spPr>
        <p:txBody>
          <a:bodyPr wrap="none">
            <a:spAutoFit/>
          </a:bodyPr>
          <a:lstStyle/>
          <a:p>
            <a:pPr algn="ctr"/>
            <a:r>
              <a:rPr lang="ru-RU" i="1" dirty="0">
                <a:solidFill>
                  <a:schemeClr val="bg1"/>
                </a:solidFill>
              </a:rPr>
              <a:t>проекционная</a:t>
            </a:r>
          </a:p>
          <a:p>
            <a:pPr algn="ctr"/>
            <a:r>
              <a:rPr lang="ru-RU" i="1" dirty="0">
                <a:solidFill>
                  <a:schemeClr val="bg1"/>
                </a:solidFill>
              </a:rPr>
              <a:t>геометрия</a:t>
            </a:r>
            <a:endParaRPr lang="en-US" i="1" dirty="0">
              <a:solidFill>
                <a:schemeClr val="bg1"/>
              </a:solidFill>
            </a:endParaRPr>
          </a:p>
        </p:txBody>
      </p:sp>
      <p:sp>
        <p:nvSpPr>
          <p:cNvPr id="27" name="TextBox 26">
            <a:extLst>
              <a:ext uri="{FF2B5EF4-FFF2-40B4-BE49-F238E27FC236}">
                <a16:creationId xmlns:a16="http://schemas.microsoft.com/office/drawing/2014/main" id="{EF1676EB-D787-EF4C-B3C8-ECF7176D6BEE}"/>
              </a:ext>
            </a:extLst>
          </p:cNvPr>
          <p:cNvSpPr txBox="1"/>
          <p:nvPr/>
        </p:nvSpPr>
        <p:spPr>
          <a:xfrm>
            <a:off x="6035879" y="2015626"/>
            <a:ext cx="2784308" cy="726096"/>
          </a:xfrm>
          <a:prstGeom prst="rect">
            <a:avLst/>
          </a:prstGeom>
          <a:solidFill>
            <a:srgbClr val="DFFBFF"/>
          </a:solidFill>
        </p:spPr>
        <p:txBody>
          <a:bodyPr wrap="square" rtlCol="0">
            <a:spAutoFit/>
          </a:bodyPr>
          <a:lstStyle/>
          <a:p>
            <a:pPr marL="285750" indent="-285750">
              <a:lnSpc>
                <a:spcPct val="120000"/>
              </a:lnSpc>
              <a:buFont typeface="Arial" panose="020B0604020202020204" pitchFamily="34" charset="0"/>
              <a:buChar char="•"/>
            </a:pPr>
            <a:r>
              <a:rPr lang="en-US" i="1" dirty="0">
                <a:solidFill>
                  <a:srgbClr val="000090"/>
                </a:solidFill>
                <a:latin typeface="Symbol" charset="2"/>
                <a:cs typeface="Symbol" charset="2"/>
              </a:rPr>
              <a:t>s</a:t>
            </a:r>
            <a:r>
              <a:rPr lang="en-US" i="1" dirty="0">
                <a:solidFill>
                  <a:srgbClr val="000090"/>
                </a:solidFill>
                <a:latin typeface="+mn-lt"/>
              </a:rPr>
              <a:t>(E) ~ 5% @ 1 </a:t>
            </a:r>
            <a:r>
              <a:rPr lang="ru-RU" i="1" dirty="0">
                <a:solidFill>
                  <a:srgbClr val="000090"/>
                </a:solidFill>
                <a:latin typeface="+mn-lt"/>
              </a:rPr>
              <a:t>ГэВ</a:t>
            </a:r>
            <a:r>
              <a:rPr lang="en-US" i="1" dirty="0">
                <a:solidFill>
                  <a:srgbClr val="000090"/>
                </a:solidFill>
                <a:latin typeface="+mn-lt"/>
              </a:rPr>
              <a:t>; </a:t>
            </a:r>
          </a:p>
          <a:p>
            <a:pPr marL="285750" indent="-285750">
              <a:lnSpc>
                <a:spcPct val="120000"/>
              </a:lnSpc>
              <a:buFont typeface="Arial" panose="020B0604020202020204" pitchFamily="34" charset="0"/>
              <a:buChar char="•"/>
            </a:pPr>
            <a:r>
              <a:rPr lang="en-US" i="1" dirty="0">
                <a:solidFill>
                  <a:srgbClr val="000090"/>
                </a:solidFill>
                <a:latin typeface="Symbol" charset="2"/>
                <a:cs typeface="Symbol" charset="2"/>
              </a:rPr>
              <a:t>s</a:t>
            </a:r>
            <a:r>
              <a:rPr lang="en-US" i="1" dirty="0">
                <a:solidFill>
                  <a:srgbClr val="000090"/>
                </a:solidFill>
              </a:rPr>
              <a:t>(t)</a:t>
            </a:r>
            <a:r>
              <a:rPr lang="en-US" i="1" dirty="0">
                <a:solidFill>
                  <a:srgbClr val="000090"/>
                </a:solidFill>
                <a:latin typeface="+mn-lt"/>
              </a:rPr>
              <a:t> ~</a:t>
            </a:r>
            <a:r>
              <a:rPr lang="ru-RU" i="1" dirty="0">
                <a:solidFill>
                  <a:srgbClr val="000090"/>
                </a:solidFill>
                <a:latin typeface="+mn-lt"/>
              </a:rPr>
              <a:t>  </a:t>
            </a:r>
            <a:r>
              <a:rPr lang="en-US" i="1" dirty="0">
                <a:solidFill>
                  <a:srgbClr val="000090"/>
                </a:solidFill>
                <a:latin typeface="+mn-lt"/>
              </a:rPr>
              <a:t>500 </a:t>
            </a:r>
            <a:r>
              <a:rPr lang="ru-RU" i="1" dirty="0" err="1">
                <a:solidFill>
                  <a:srgbClr val="000090"/>
                </a:solidFill>
                <a:latin typeface="+mn-lt"/>
              </a:rPr>
              <a:t>пс</a:t>
            </a:r>
            <a:r>
              <a:rPr lang="en-US" i="1" dirty="0">
                <a:solidFill>
                  <a:srgbClr val="000090"/>
                </a:solidFill>
                <a:latin typeface="+mn-lt"/>
              </a:rPr>
              <a:t>  </a:t>
            </a:r>
            <a:endParaRPr lang="ru-RU" i="1" dirty="0">
              <a:solidFill>
                <a:srgbClr val="000090"/>
              </a:solidFill>
              <a:latin typeface="+mn-lt"/>
            </a:endParaRPr>
          </a:p>
        </p:txBody>
      </p:sp>
      <p:pic>
        <p:nvPicPr>
          <p:cNvPr id="14" name="Picture 13"/>
          <p:cNvPicPr/>
          <p:nvPr/>
        </p:nvPicPr>
        <p:blipFill>
          <a:blip r:embed="rId7" cstate="print">
            <a:extLst>
              <a:ext uri="{28A0092B-C50C-407E-A947-70E740481C1C}">
                <a14:useLocalDpi xmlns:a14="http://schemas.microsoft.com/office/drawing/2010/main"/>
              </a:ext>
            </a:extLst>
          </a:blip>
          <a:srcRect/>
          <a:stretch>
            <a:fillRect/>
          </a:stretch>
        </p:blipFill>
        <p:spPr bwMode="auto">
          <a:xfrm>
            <a:off x="1892482" y="4638121"/>
            <a:ext cx="1591145" cy="2156660"/>
          </a:xfrm>
          <a:prstGeom prst="rect">
            <a:avLst/>
          </a:prstGeom>
          <a:noFill/>
          <a:extLst>
            <a:ext uri="{FAA26D3D-D897-4be2-8F04-BA451C77F1D7}">
              <ma14:placeholderFlag xmlns:ma14="http://schemas.microsoft.com/office/mac/drawingml/2011/main" xmlns=""/>
            </a:ext>
          </a:extLst>
        </p:spPr>
      </p:pic>
      <p:sp>
        <p:nvSpPr>
          <p:cNvPr id="17" name="Rectangle 16"/>
          <p:cNvSpPr/>
          <p:nvPr/>
        </p:nvSpPr>
        <p:spPr>
          <a:xfrm>
            <a:off x="2001185" y="6356413"/>
            <a:ext cx="1247717" cy="400110"/>
          </a:xfrm>
          <a:prstGeom prst="rect">
            <a:avLst/>
          </a:prstGeom>
        </p:spPr>
        <p:txBody>
          <a:bodyPr wrap="square">
            <a:spAutoFit/>
          </a:bodyPr>
          <a:lstStyle/>
          <a:p>
            <a:r>
              <a:rPr lang="ru-RU" sz="2000" b="1" i="1" dirty="0">
                <a:solidFill>
                  <a:srgbClr val="000090"/>
                </a:solidFill>
                <a:latin typeface="Arial"/>
                <a:ea typeface="Calibri"/>
                <a:cs typeface="Arial"/>
              </a:rPr>
              <a:t>Пекин </a:t>
            </a:r>
            <a:endParaRPr lang="en-US" sz="2000" b="1" dirty="0">
              <a:solidFill>
                <a:srgbClr val="000090"/>
              </a:solidFill>
            </a:endParaRPr>
          </a:p>
        </p:txBody>
      </p:sp>
      <p:sp>
        <p:nvSpPr>
          <p:cNvPr id="16" name="Надпись 24"/>
          <p:cNvSpPr txBox="1"/>
          <p:nvPr/>
        </p:nvSpPr>
        <p:spPr>
          <a:xfrm>
            <a:off x="139405" y="4474266"/>
            <a:ext cx="3278605" cy="436033"/>
          </a:xfrm>
          <a:prstGeom prst="rect">
            <a:avLst/>
          </a:prstGeom>
          <a:solidFill>
            <a:srgbClr val="FDEAD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ru-RU" i="1" dirty="0">
                <a:solidFill>
                  <a:srgbClr val="000090"/>
                </a:solidFill>
                <a:latin typeface="Arial"/>
                <a:ea typeface="Calibri"/>
                <a:cs typeface="Arial"/>
              </a:rPr>
              <a:t>Блоки модулей</a:t>
            </a:r>
            <a:endParaRPr lang="en-US" dirty="0">
              <a:solidFill>
                <a:srgbClr val="000090"/>
              </a:solidFill>
              <a:effectLst/>
              <a:latin typeface="Arial"/>
              <a:ea typeface="Calibri"/>
              <a:cs typeface="Arial"/>
            </a:endParaRPr>
          </a:p>
        </p:txBody>
      </p:sp>
      <p:sp>
        <p:nvSpPr>
          <p:cNvPr id="28" name="TextBox 27">
            <a:extLst>
              <a:ext uri="{FF2B5EF4-FFF2-40B4-BE49-F238E27FC236}">
                <a16:creationId xmlns:a16="http://schemas.microsoft.com/office/drawing/2014/main" id="{93C96460-C828-6A40-9402-D90E8F22CDDB}"/>
              </a:ext>
            </a:extLst>
          </p:cNvPr>
          <p:cNvSpPr txBox="1"/>
          <p:nvPr/>
        </p:nvSpPr>
        <p:spPr>
          <a:xfrm>
            <a:off x="56230" y="3818006"/>
            <a:ext cx="4298600" cy="707886"/>
          </a:xfrm>
          <a:prstGeom prst="rect">
            <a:avLst/>
          </a:prstGeom>
          <a:noFill/>
        </p:spPr>
        <p:txBody>
          <a:bodyPr wrap="square" rtlCol="0">
            <a:spAutoFit/>
          </a:bodyPr>
          <a:lstStyle/>
          <a:p>
            <a:pPr marL="285750" indent="-285750">
              <a:buFont typeface="Arial"/>
              <a:buChar char="•"/>
            </a:pPr>
            <a:r>
              <a:rPr lang="ru-RU" sz="2000" i="1" dirty="0">
                <a:solidFill>
                  <a:srgbClr val="000090"/>
                </a:solidFill>
                <a:latin typeface="Arial"/>
                <a:cs typeface="Arial"/>
              </a:rPr>
              <a:t>ОИЯИ, ИФВЭ, Тензор + .. - </a:t>
            </a:r>
            <a:r>
              <a:rPr lang="ru-RU" sz="2000" b="1" i="1" dirty="0">
                <a:solidFill>
                  <a:srgbClr val="000090"/>
                </a:solidFill>
                <a:latin typeface="Arial"/>
                <a:cs typeface="Arial"/>
              </a:rPr>
              <a:t>25</a:t>
            </a:r>
            <a:r>
              <a:rPr lang="en-US" sz="2000" b="1" i="1" dirty="0">
                <a:solidFill>
                  <a:srgbClr val="000090"/>
                </a:solidFill>
                <a:latin typeface="Arial"/>
                <a:cs typeface="Arial"/>
              </a:rPr>
              <a:t>%</a:t>
            </a:r>
            <a:endParaRPr lang="ru-RU" sz="2000" b="1" i="1" dirty="0">
              <a:solidFill>
                <a:srgbClr val="000090"/>
              </a:solidFill>
              <a:latin typeface="Arial"/>
              <a:cs typeface="Arial"/>
            </a:endParaRPr>
          </a:p>
          <a:p>
            <a:pPr marL="285750" indent="-285750">
              <a:buFont typeface="Arial"/>
              <a:buChar char="•"/>
            </a:pPr>
            <a:r>
              <a:rPr lang="ru-RU" sz="2000" b="1" i="1" dirty="0">
                <a:solidFill>
                  <a:srgbClr val="0000FF"/>
                </a:solidFill>
                <a:latin typeface="Arial"/>
                <a:cs typeface="Arial"/>
              </a:rPr>
              <a:t>Китай</a:t>
            </a:r>
            <a:r>
              <a:rPr lang="ru-RU" sz="2000" i="1" dirty="0">
                <a:solidFill>
                  <a:srgbClr val="000090"/>
                </a:solidFill>
                <a:latin typeface="Arial"/>
                <a:cs typeface="Arial"/>
              </a:rPr>
              <a:t>	</a:t>
            </a:r>
            <a:r>
              <a:rPr lang="en-US" sz="2000" i="1" dirty="0">
                <a:solidFill>
                  <a:srgbClr val="000090"/>
                </a:solidFill>
                <a:latin typeface="Arial"/>
                <a:cs typeface="Arial"/>
              </a:rPr>
              <a:t>	</a:t>
            </a:r>
            <a:r>
              <a:rPr lang="ru-RU" sz="2000" i="1" dirty="0">
                <a:solidFill>
                  <a:srgbClr val="000090"/>
                </a:solidFill>
                <a:latin typeface="Arial"/>
                <a:cs typeface="Arial"/>
              </a:rPr>
              <a:t>        - </a:t>
            </a:r>
            <a:r>
              <a:rPr lang="ru-RU" sz="2000" b="1" i="1" dirty="0">
                <a:solidFill>
                  <a:srgbClr val="FC0011"/>
                </a:solidFill>
                <a:latin typeface="Arial"/>
                <a:cs typeface="Arial"/>
              </a:rPr>
              <a:t>75</a:t>
            </a:r>
            <a:r>
              <a:rPr lang="en-US" sz="2000" b="1" i="1" dirty="0">
                <a:solidFill>
                  <a:srgbClr val="000090"/>
                </a:solidFill>
                <a:latin typeface="Arial"/>
                <a:cs typeface="Arial"/>
              </a:rPr>
              <a:t>%</a:t>
            </a:r>
            <a:r>
              <a:rPr lang="ru-RU" sz="2000" i="1" dirty="0">
                <a:solidFill>
                  <a:srgbClr val="000090"/>
                </a:solidFill>
                <a:latin typeface="Arial"/>
                <a:cs typeface="Arial"/>
              </a:rPr>
              <a:t>   </a:t>
            </a:r>
          </a:p>
        </p:txBody>
      </p:sp>
      <p:sp>
        <p:nvSpPr>
          <p:cNvPr id="29" name="TextBox 28">
            <a:extLst>
              <a:ext uri="{FF2B5EF4-FFF2-40B4-BE49-F238E27FC236}">
                <a16:creationId xmlns:a16="http://schemas.microsoft.com/office/drawing/2014/main" id="{D7730E3F-FA2E-E24C-AECA-3DBCDEBE94F4}"/>
              </a:ext>
            </a:extLst>
          </p:cNvPr>
          <p:cNvSpPr txBox="1"/>
          <p:nvPr/>
        </p:nvSpPr>
        <p:spPr>
          <a:xfrm>
            <a:off x="982685" y="3463433"/>
            <a:ext cx="2743893" cy="400110"/>
          </a:xfrm>
          <a:prstGeom prst="rect">
            <a:avLst/>
          </a:prstGeom>
          <a:solidFill>
            <a:srgbClr val="CBFFFB"/>
          </a:solidFill>
        </p:spPr>
        <p:txBody>
          <a:bodyPr wrap="none" rtlCol="0">
            <a:spAutoFit/>
          </a:bodyPr>
          <a:lstStyle/>
          <a:p>
            <a:r>
              <a:rPr lang="ru-RU" sz="2000" b="1" dirty="0">
                <a:solidFill>
                  <a:srgbClr val="000090"/>
                </a:solidFill>
                <a:latin typeface="Arial"/>
                <a:cs typeface="Arial"/>
              </a:rPr>
              <a:t>план производства</a:t>
            </a:r>
            <a:r>
              <a:rPr lang="en-US" sz="2000" b="1" dirty="0">
                <a:solidFill>
                  <a:srgbClr val="000090"/>
                </a:solidFill>
                <a:latin typeface="Arial"/>
                <a:cs typeface="Arial"/>
              </a:rPr>
              <a:t>:</a:t>
            </a:r>
          </a:p>
        </p:txBody>
      </p:sp>
      <p:sp>
        <p:nvSpPr>
          <p:cNvPr id="30" name="TextBox 29">
            <a:extLst>
              <a:ext uri="{FF2B5EF4-FFF2-40B4-BE49-F238E27FC236}">
                <a16:creationId xmlns:a16="http://schemas.microsoft.com/office/drawing/2014/main" id="{FACFC1E6-DF43-3744-ADE8-00E2FD55B956}"/>
              </a:ext>
            </a:extLst>
          </p:cNvPr>
          <p:cNvSpPr txBox="1"/>
          <p:nvPr/>
        </p:nvSpPr>
        <p:spPr>
          <a:xfrm>
            <a:off x="2677401" y="944901"/>
            <a:ext cx="2999429" cy="394210"/>
          </a:xfrm>
          <a:prstGeom prst="rect">
            <a:avLst/>
          </a:prstGeom>
          <a:solidFill>
            <a:srgbClr val="DFFBFF"/>
          </a:solidFill>
        </p:spPr>
        <p:txBody>
          <a:bodyPr wrap="square" rtlCol="0">
            <a:spAutoFit/>
          </a:bodyPr>
          <a:lstStyle/>
          <a:p>
            <a:pPr>
              <a:lnSpc>
                <a:spcPct val="120000"/>
              </a:lnSpc>
            </a:pPr>
            <a:r>
              <a:rPr lang="en-US" i="1" dirty="0">
                <a:solidFill>
                  <a:srgbClr val="000090"/>
                </a:solidFill>
                <a:latin typeface="+mn-lt"/>
              </a:rPr>
              <a:t>r/o: WLS </a:t>
            </a:r>
            <a:r>
              <a:rPr lang="ru-RU" i="1" dirty="0" err="1">
                <a:solidFill>
                  <a:srgbClr val="000090"/>
                </a:solidFill>
                <a:latin typeface="+mn-lt"/>
              </a:rPr>
              <a:t>фиберы</a:t>
            </a:r>
            <a:r>
              <a:rPr lang="ru-RU" i="1" dirty="0">
                <a:solidFill>
                  <a:srgbClr val="000090"/>
                </a:solidFill>
                <a:latin typeface="+mn-lt"/>
              </a:rPr>
              <a:t> </a:t>
            </a:r>
            <a:r>
              <a:rPr lang="en-US" i="1" dirty="0">
                <a:solidFill>
                  <a:srgbClr val="000090"/>
                </a:solidFill>
                <a:latin typeface="+mn-lt"/>
              </a:rPr>
              <a:t>+MAPD;</a:t>
            </a:r>
          </a:p>
        </p:txBody>
      </p:sp>
      <p:sp>
        <p:nvSpPr>
          <p:cNvPr id="31" name="TextBox 30">
            <a:extLst>
              <a:ext uri="{FF2B5EF4-FFF2-40B4-BE49-F238E27FC236}">
                <a16:creationId xmlns:a16="http://schemas.microsoft.com/office/drawing/2014/main" id="{E501DEC4-72FE-5747-8BCB-401C59F22B59}"/>
              </a:ext>
            </a:extLst>
          </p:cNvPr>
          <p:cNvSpPr txBox="1"/>
          <p:nvPr/>
        </p:nvSpPr>
        <p:spPr>
          <a:xfrm>
            <a:off x="5829415" y="575212"/>
            <a:ext cx="2869876" cy="726609"/>
          </a:xfrm>
          <a:prstGeom prst="rect">
            <a:avLst/>
          </a:prstGeom>
          <a:solidFill>
            <a:srgbClr val="DFFBFF"/>
          </a:solidFill>
        </p:spPr>
        <p:txBody>
          <a:bodyPr wrap="square" rtlCol="0">
            <a:spAutoFit/>
          </a:bodyPr>
          <a:lstStyle/>
          <a:p>
            <a:pPr marL="285750" indent="-285750">
              <a:lnSpc>
                <a:spcPct val="120000"/>
              </a:lnSpc>
              <a:buFont typeface="Arial" panose="020B0604020202020204" pitchFamily="34" charset="0"/>
              <a:buChar char="•"/>
            </a:pPr>
            <a:r>
              <a:rPr lang="en-US" i="1" dirty="0">
                <a:solidFill>
                  <a:srgbClr val="000090"/>
                </a:solidFill>
                <a:latin typeface="+mn-lt"/>
                <a:sym typeface="SymbolPS" charset="0"/>
              </a:rPr>
              <a:t>L ~35</a:t>
            </a:r>
            <a:r>
              <a:rPr lang="en-US" i="1" dirty="0">
                <a:solidFill>
                  <a:srgbClr val="000090"/>
                </a:solidFill>
                <a:latin typeface="+mn-lt"/>
              </a:rPr>
              <a:t> c</a:t>
            </a:r>
            <a:r>
              <a:rPr lang="ru-RU" i="1" dirty="0">
                <a:solidFill>
                  <a:srgbClr val="000090"/>
                </a:solidFill>
                <a:latin typeface="+mn-lt"/>
              </a:rPr>
              <a:t>м</a:t>
            </a:r>
            <a:r>
              <a:rPr lang="en-US" i="1" dirty="0">
                <a:solidFill>
                  <a:srgbClr val="000090"/>
                </a:solidFill>
                <a:latin typeface="+mn-lt"/>
              </a:rPr>
              <a:t> (~ 14 X</a:t>
            </a:r>
            <a:r>
              <a:rPr lang="en-US" i="1" baseline="-25000" dirty="0">
                <a:solidFill>
                  <a:srgbClr val="000090"/>
                </a:solidFill>
                <a:latin typeface="+mn-lt"/>
              </a:rPr>
              <a:t>0</a:t>
            </a:r>
            <a:r>
              <a:rPr lang="en-US" i="1" dirty="0">
                <a:solidFill>
                  <a:srgbClr val="000090"/>
                </a:solidFill>
                <a:latin typeface="+mn-lt"/>
              </a:rPr>
              <a:t>);</a:t>
            </a:r>
          </a:p>
          <a:p>
            <a:pPr marL="285750" indent="-285750">
              <a:lnSpc>
                <a:spcPct val="120000"/>
              </a:lnSpc>
              <a:buFont typeface="Arial" panose="020B0604020202020204" pitchFamily="34" charset="0"/>
              <a:buChar char="•"/>
            </a:pPr>
            <a:r>
              <a:rPr lang="ru-RU" i="1" dirty="0">
                <a:solidFill>
                  <a:srgbClr val="000090"/>
                </a:solidFill>
                <a:latin typeface="+mn-lt"/>
              </a:rPr>
              <a:t>сегмент.</a:t>
            </a:r>
            <a:r>
              <a:rPr lang="en-US" i="1" dirty="0">
                <a:solidFill>
                  <a:srgbClr val="000090"/>
                </a:solidFill>
                <a:latin typeface="+mn-lt"/>
              </a:rPr>
              <a:t>(4x4 c</a:t>
            </a:r>
            <a:r>
              <a:rPr lang="ru-RU" i="1" dirty="0">
                <a:solidFill>
                  <a:srgbClr val="000090"/>
                </a:solidFill>
                <a:latin typeface="+mn-lt"/>
              </a:rPr>
              <a:t>м</a:t>
            </a:r>
            <a:r>
              <a:rPr lang="en-US" i="1" baseline="30000" dirty="0">
                <a:solidFill>
                  <a:srgbClr val="000090"/>
                </a:solidFill>
                <a:latin typeface="+mn-lt"/>
              </a:rPr>
              <a:t>2</a:t>
            </a:r>
            <a:r>
              <a:rPr lang="en-US" i="1" dirty="0">
                <a:solidFill>
                  <a:srgbClr val="000090"/>
                </a:solidFill>
                <a:latin typeface="+mn-lt"/>
              </a:rPr>
              <a:t>). </a:t>
            </a:r>
          </a:p>
        </p:txBody>
      </p:sp>
      <p:sp>
        <p:nvSpPr>
          <p:cNvPr id="33" name="TextBox 32">
            <a:extLst>
              <a:ext uri="{FF2B5EF4-FFF2-40B4-BE49-F238E27FC236}">
                <a16:creationId xmlns:a16="http://schemas.microsoft.com/office/drawing/2014/main" id="{192D641E-6635-454A-B0AA-69BFCE1BB87F}"/>
              </a:ext>
            </a:extLst>
          </p:cNvPr>
          <p:cNvSpPr txBox="1"/>
          <p:nvPr/>
        </p:nvSpPr>
        <p:spPr>
          <a:xfrm>
            <a:off x="5091571" y="3677521"/>
            <a:ext cx="2612254" cy="461665"/>
          </a:xfrm>
          <a:prstGeom prst="rect">
            <a:avLst/>
          </a:prstGeom>
          <a:solidFill>
            <a:srgbClr val="002060"/>
          </a:solidFill>
        </p:spPr>
        <p:txBody>
          <a:bodyPr wrap="none" rtlCol="0">
            <a:spAutoFit/>
          </a:bodyPr>
          <a:lstStyle/>
          <a:p>
            <a:r>
              <a:rPr lang="ru-RU" sz="2400" b="1" dirty="0">
                <a:solidFill>
                  <a:schemeClr val="bg1"/>
                </a:solidFill>
                <a:latin typeface="Arial"/>
                <a:cs typeface="Arial"/>
              </a:rPr>
              <a:t>Силовая ферма</a:t>
            </a:r>
            <a:endParaRPr lang="en-US" sz="2400" b="1" dirty="0">
              <a:solidFill>
                <a:schemeClr val="bg1"/>
              </a:solidFill>
              <a:latin typeface="Arial"/>
              <a:cs typeface="Arial"/>
            </a:endParaRPr>
          </a:p>
        </p:txBody>
      </p:sp>
      <p:sp>
        <p:nvSpPr>
          <p:cNvPr id="34" name="TextBox 33">
            <a:extLst>
              <a:ext uri="{FF2B5EF4-FFF2-40B4-BE49-F238E27FC236}">
                <a16:creationId xmlns:a16="http://schemas.microsoft.com/office/drawing/2014/main" id="{50FDC288-ABAA-5746-8AFD-AC4BB0C92C36}"/>
              </a:ext>
            </a:extLst>
          </p:cNvPr>
          <p:cNvSpPr txBox="1"/>
          <p:nvPr/>
        </p:nvSpPr>
        <p:spPr>
          <a:xfrm>
            <a:off x="6391684" y="5500373"/>
            <a:ext cx="2784308" cy="646331"/>
          </a:xfrm>
          <a:prstGeom prst="rect">
            <a:avLst/>
          </a:prstGeom>
          <a:noFill/>
        </p:spPr>
        <p:txBody>
          <a:bodyPr wrap="square" rtlCol="0">
            <a:spAutoFit/>
          </a:bodyPr>
          <a:lstStyle/>
          <a:p>
            <a:r>
              <a:rPr lang="en-US" i="1" dirty="0">
                <a:solidFill>
                  <a:srgbClr val="000090"/>
                </a:solidFill>
                <a:latin typeface="Arial"/>
                <a:cs typeface="Arial"/>
              </a:rPr>
              <a:t>- </a:t>
            </a:r>
            <a:r>
              <a:rPr lang="ru-RU" i="1" dirty="0" err="1">
                <a:solidFill>
                  <a:srgbClr val="000090"/>
                </a:solidFill>
                <a:latin typeface="Arial"/>
                <a:cs typeface="Arial"/>
              </a:rPr>
              <a:t>сагита</a:t>
            </a:r>
            <a:r>
              <a:rPr lang="en-US" i="1" dirty="0">
                <a:solidFill>
                  <a:srgbClr val="000090"/>
                </a:solidFill>
                <a:latin typeface="Arial"/>
                <a:cs typeface="Arial"/>
              </a:rPr>
              <a:t>     </a:t>
            </a:r>
            <a:r>
              <a:rPr lang="ru-RU" i="1" dirty="0">
                <a:solidFill>
                  <a:srgbClr val="000090"/>
                </a:solidFill>
                <a:latin typeface="Arial"/>
                <a:cs typeface="Arial"/>
              </a:rPr>
              <a:t>   </a:t>
            </a:r>
            <a:r>
              <a:rPr lang="en-US" i="1" dirty="0">
                <a:solidFill>
                  <a:srgbClr val="000090"/>
                </a:solidFill>
                <a:latin typeface="Arial"/>
                <a:cs typeface="Arial"/>
              </a:rPr>
              <a:t>~ </a:t>
            </a:r>
            <a:r>
              <a:rPr lang="en-US" b="1" i="1" dirty="0">
                <a:solidFill>
                  <a:srgbClr val="000090"/>
                </a:solidFill>
                <a:latin typeface="Arial"/>
                <a:cs typeface="Arial"/>
              </a:rPr>
              <a:t>5</a:t>
            </a:r>
            <a:r>
              <a:rPr lang="ru-RU" b="1" i="1" dirty="0">
                <a:solidFill>
                  <a:srgbClr val="000090"/>
                </a:solidFill>
                <a:latin typeface="Arial"/>
                <a:cs typeface="Arial"/>
              </a:rPr>
              <a:t> мм</a:t>
            </a:r>
            <a:endParaRPr lang="ru-RU" i="1" dirty="0">
              <a:solidFill>
                <a:srgbClr val="000090"/>
              </a:solidFill>
              <a:latin typeface="Arial"/>
              <a:cs typeface="Arial"/>
            </a:endParaRPr>
          </a:p>
          <a:p>
            <a:r>
              <a:rPr lang="en-US" i="1" dirty="0">
                <a:solidFill>
                  <a:srgbClr val="000090"/>
                </a:solidFill>
                <a:latin typeface="Arial"/>
                <a:cs typeface="Arial"/>
              </a:rPr>
              <a:t>- </a:t>
            </a:r>
            <a:r>
              <a:rPr lang="ru-RU" i="1" dirty="0">
                <a:solidFill>
                  <a:srgbClr val="000090"/>
                </a:solidFill>
                <a:latin typeface="Arial"/>
                <a:cs typeface="Arial"/>
              </a:rPr>
              <a:t>материал</a:t>
            </a:r>
            <a:r>
              <a:rPr lang="en-US" i="1" dirty="0">
                <a:solidFill>
                  <a:srgbClr val="000090"/>
                </a:solidFill>
                <a:latin typeface="Arial"/>
                <a:cs typeface="Arial"/>
              </a:rPr>
              <a:t> (R) </a:t>
            </a:r>
            <a:r>
              <a:rPr lang="en-US" b="1" i="1" dirty="0">
                <a:solidFill>
                  <a:srgbClr val="000090"/>
                </a:solidFill>
                <a:latin typeface="Arial"/>
                <a:cs typeface="Arial"/>
              </a:rPr>
              <a:t>0,13 X</a:t>
            </a:r>
            <a:r>
              <a:rPr lang="en-US" b="1" i="1" baseline="-25000" dirty="0">
                <a:solidFill>
                  <a:srgbClr val="000090"/>
                </a:solidFill>
                <a:latin typeface="Arial"/>
                <a:cs typeface="Arial"/>
              </a:rPr>
              <a:t>0</a:t>
            </a:r>
          </a:p>
        </p:txBody>
      </p:sp>
      <p:sp>
        <p:nvSpPr>
          <p:cNvPr id="35" name="TextBox 34">
            <a:extLst>
              <a:ext uri="{FF2B5EF4-FFF2-40B4-BE49-F238E27FC236}">
                <a16:creationId xmlns:a16="http://schemas.microsoft.com/office/drawing/2014/main" id="{BFECF6DD-40DC-8647-B59B-A9E8F3B2234E}"/>
              </a:ext>
            </a:extLst>
          </p:cNvPr>
          <p:cNvSpPr txBox="1"/>
          <p:nvPr/>
        </p:nvSpPr>
        <p:spPr>
          <a:xfrm>
            <a:off x="6421681" y="5009238"/>
            <a:ext cx="2265119" cy="369332"/>
          </a:xfrm>
          <a:prstGeom prst="rect">
            <a:avLst/>
          </a:prstGeom>
          <a:noFill/>
        </p:spPr>
        <p:txBody>
          <a:bodyPr wrap="square" rtlCol="0">
            <a:spAutoFit/>
          </a:bodyPr>
          <a:lstStyle/>
          <a:p>
            <a:r>
              <a:rPr lang="en-US" b="1" i="1" dirty="0" err="1">
                <a:solidFill>
                  <a:srgbClr val="002060"/>
                </a:solidFill>
                <a:latin typeface="Arial"/>
                <a:cs typeface="Arial"/>
              </a:rPr>
              <a:t>ECal</a:t>
            </a:r>
            <a:r>
              <a:rPr lang="en-US" b="1" i="1" dirty="0">
                <a:solidFill>
                  <a:srgbClr val="002060"/>
                </a:solidFill>
                <a:latin typeface="Arial"/>
                <a:cs typeface="Arial"/>
              </a:rPr>
              <a:t>   ~</a:t>
            </a:r>
            <a:r>
              <a:rPr lang="ru-RU" b="1" i="1" dirty="0">
                <a:solidFill>
                  <a:srgbClr val="002060"/>
                </a:solidFill>
                <a:latin typeface="Arial"/>
                <a:cs typeface="Arial"/>
              </a:rPr>
              <a:t> 100 т</a:t>
            </a:r>
            <a:endParaRPr lang="ru-RU" i="1" dirty="0">
              <a:solidFill>
                <a:srgbClr val="002060"/>
              </a:solidFill>
              <a:latin typeface="Arial"/>
              <a:cs typeface="Arial"/>
            </a:endParaRPr>
          </a:p>
        </p:txBody>
      </p:sp>
      <p:sp>
        <p:nvSpPr>
          <p:cNvPr id="36" name="TextBox 35">
            <a:extLst>
              <a:ext uri="{FF2B5EF4-FFF2-40B4-BE49-F238E27FC236}">
                <a16:creationId xmlns:a16="http://schemas.microsoft.com/office/drawing/2014/main" id="{8C81BB81-AB01-AF48-8679-2A71D3E9EC25}"/>
              </a:ext>
            </a:extLst>
          </p:cNvPr>
          <p:cNvSpPr txBox="1"/>
          <p:nvPr/>
        </p:nvSpPr>
        <p:spPr>
          <a:xfrm>
            <a:off x="6657249" y="4433237"/>
            <a:ext cx="1880451" cy="400110"/>
          </a:xfrm>
          <a:prstGeom prst="rect">
            <a:avLst/>
          </a:prstGeom>
          <a:solidFill>
            <a:srgbClr val="CBFFFB"/>
          </a:solidFill>
        </p:spPr>
        <p:txBody>
          <a:bodyPr wrap="none" rtlCol="0">
            <a:spAutoFit/>
          </a:bodyPr>
          <a:lstStyle/>
          <a:p>
            <a:r>
              <a:rPr lang="ru-RU" sz="2000" b="1" i="1" dirty="0">
                <a:solidFill>
                  <a:srgbClr val="002060"/>
                </a:solidFill>
                <a:latin typeface="Arial"/>
                <a:cs typeface="Arial"/>
              </a:rPr>
              <a:t>углепластик</a:t>
            </a:r>
            <a:endParaRPr lang="ru-RU" sz="2000" i="1" dirty="0">
              <a:solidFill>
                <a:srgbClr val="002060"/>
              </a:solidFill>
              <a:latin typeface="Arial"/>
              <a:cs typeface="Arial"/>
            </a:endParaRPr>
          </a:p>
        </p:txBody>
      </p:sp>
      <p:sp>
        <p:nvSpPr>
          <p:cNvPr id="2" name="TextBox 1">
            <a:extLst>
              <a:ext uri="{FF2B5EF4-FFF2-40B4-BE49-F238E27FC236}">
                <a16:creationId xmlns:a16="http://schemas.microsoft.com/office/drawing/2014/main" id="{ADE83E90-09BA-BC44-9614-4CD480E9FE64}"/>
              </a:ext>
            </a:extLst>
          </p:cNvPr>
          <p:cNvSpPr txBox="1"/>
          <p:nvPr/>
        </p:nvSpPr>
        <p:spPr>
          <a:xfrm>
            <a:off x="5808889" y="6184530"/>
            <a:ext cx="3269357" cy="369332"/>
          </a:xfrm>
          <a:prstGeom prst="rect">
            <a:avLst/>
          </a:prstGeom>
          <a:solidFill>
            <a:srgbClr val="CBFFFB"/>
          </a:solidFill>
        </p:spPr>
        <p:txBody>
          <a:bodyPr wrap="none" rtlCol="0">
            <a:spAutoFit/>
          </a:bodyPr>
          <a:lstStyle/>
          <a:p>
            <a:r>
              <a:rPr lang="ru-RU" i="1" dirty="0">
                <a:cs typeface="Arial" panose="020B0604020202020204" pitchFamily="34" charset="0"/>
              </a:rPr>
              <a:t>контракт с </a:t>
            </a:r>
            <a:r>
              <a:rPr lang="ru-RU" i="1" dirty="0"/>
              <a:t>АО «ЦНИИСМ»</a:t>
            </a:r>
            <a:r>
              <a:rPr lang="ru-RU" i="1" dirty="0">
                <a:cs typeface="Arial" panose="020B0604020202020204" pitchFamily="34" charset="0"/>
              </a:rPr>
              <a:t> </a:t>
            </a:r>
            <a:endParaRPr lang="ru-RU" i="1" dirty="0">
              <a:latin typeface="Arial" panose="020B0604020202020204" pitchFamily="34" charset="0"/>
              <a:cs typeface="Arial" panose="020B0604020202020204" pitchFamily="34" charset="0"/>
            </a:endParaRPr>
          </a:p>
        </p:txBody>
      </p:sp>
      <p:sp>
        <p:nvSpPr>
          <p:cNvPr id="37" name="Заголовок 3">
            <a:extLst>
              <a:ext uri="{FF2B5EF4-FFF2-40B4-BE49-F238E27FC236}">
                <a16:creationId xmlns:a16="http://schemas.microsoft.com/office/drawing/2014/main" id="{761440CF-9015-1B42-8681-ECDDFB4D1D9D}"/>
              </a:ext>
            </a:extLst>
          </p:cNvPr>
          <p:cNvSpPr txBox="1">
            <a:spLocks/>
          </p:cNvSpPr>
          <p:nvPr/>
        </p:nvSpPr>
        <p:spPr>
          <a:xfrm>
            <a:off x="138364" y="98414"/>
            <a:ext cx="7131010" cy="492362"/>
          </a:xfrm>
          <a:prstGeom prst="rect">
            <a:avLst/>
          </a:prstGeom>
          <a:solidFill>
            <a:srgbClr val="000090"/>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ru-RU" sz="2400" b="1" dirty="0">
                <a:solidFill>
                  <a:schemeClr val="bg1"/>
                </a:solidFill>
                <a:effectLst>
                  <a:glow>
                    <a:schemeClr val="accent1">
                      <a:alpha val="40000"/>
                    </a:schemeClr>
                  </a:glow>
                  <a:reflection endPos="0" dist="50800" dir="5400000" sy="-100000" algn="bl" rotWithShape="0"/>
                </a:effectLst>
                <a:latin typeface="Arial"/>
                <a:cs typeface="Arial"/>
              </a:rPr>
              <a:t>Электромагнитный калориметр </a:t>
            </a:r>
            <a:r>
              <a:rPr lang="en-US" sz="2400" b="1" dirty="0">
                <a:solidFill>
                  <a:schemeClr val="bg1"/>
                </a:solidFill>
                <a:effectLst>
                  <a:glow>
                    <a:schemeClr val="accent1">
                      <a:alpha val="40000"/>
                    </a:schemeClr>
                  </a:glow>
                  <a:reflection endPos="0" dist="50800" dir="5400000" sy="-100000" algn="bl" rotWithShape="0"/>
                </a:effectLst>
                <a:latin typeface="Arial"/>
                <a:cs typeface="Arial"/>
              </a:rPr>
              <a:t>(</a:t>
            </a:r>
            <a:r>
              <a:rPr lang="en-US" sz="2400" b="1" dirty="0" err="1">
                <a:solidFill>
                  <a:schemeClr val="bg1"/>
                </a:solidFill>
                <a:effectLst>
                  <a:glow>
                    <a:schemeClr val="accent1">
                      <a:alpha val="40000"/>
                    </a:schemeClr>
                  </a:glow>
                  <a:reflection endPos="0" dist="50800" dir="5400000" sy="-100000" algn="bl" rotWithShape="0"/>
                </a:effectLst>
                <a:latin typeface="Arial"/>
                <a:cs typeface="Arial"/>
              </a:rPr>
              <a:t>ECal</a:t>
            </a:r>
            <a:r>
              <a:rPr lang="en-US" sz="2400" b="1" dirty="0">
                <a:solidFill>
                  <a:schemeClr val="bg1"/>
                </a:solidFill>
                <a:effectLst>
                  <a:glow>
                    <a:schemeClr val="accent1">
                      <a:alpha val="40000"/>
                    </a:schemeClr>
                  </a:glow>
                  <a:reflection endPos="0" dist="50800" dir="5400000" sy="-100000" algn="bl" rotWithShape="0"/>
                </a:effectLst>
                <a:latin typeface="Arial"/>
                <a:cs typeface="Arial"/>
              </a:rPr>
              <a:t>) system</a:t>
            </a:r>
            <a:endParaRPr lang="ru-RU" sz="2400" i="1" dirty="0">
              <a:solidFill>
                <a:schemeClr val="bg1"/>
              </a:solidFill>
              <a:effectLst>
                <a:glow>
                  <a:schemeClr val="accent1">
                    <a:alpha val="40000"/>
                  </a:schemeClr>
                </a:glow>
                <a:reflection endPos="0" dist="50800" dir="5400000" sy="-100000" algn="bl" rotWithShape="0"/>
              </a:effectLst>
              <a:latin typeface="Arial"/>
              <a:cs typeface="Arial"/>
            </a:endParaRPr>
          </a:p>
        </p:txBody>
      </p:sp>
    </p:spTree>
    <p:extLst>
      <p:ext uri="{BB962C8B-B14F-4D97-AF65-F5344CB8AC3E}">
        <p14:creationId xmlns:p14="http://schemas.microsoft.com/office/powerpoint/2010/main" val="22963670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9552" y="332656"/>
            <a:ext cx="817853" cy="461665"/>
          </a:xfrm>
          <a:prstGeom prst="rect">
            <a:avLst/>
          </a:prstGeom>
          <a:solidFill>
            <a:srgbClr val="A6F8FF"/>
          </a:solidFill>
        </p:spPr>
        <p:txBody>
          <a:bodyPr wrap="none" rtlCol="0">
            <a:spAutoFit/>
          </a:bodyPr>
          <a:lstStyle/>
          <a:p>
            <a:r>
              <a:rPr lang="en-US" sz="2400" b="1" dirty="0">
                <a:solidFill>
                  <a:srgbClr val="002060"/>
                </a:solidFill>
              </a:rPr>
              <a:t>SPD</a:t>
            </a:r>
            <a:endParaRPr lang="ru-RU" sz="2400" b="1" dirty="0">
              <a:solidFill>
                <a:srgbClr val="002060"/>
              </a:solidFill>
            </a:endParaRPr>
          </a:p>
        </p:txBody>
      </p:sp>
      <p:sp>
        <p:nvSpPr>
          <p:cNvPr id="2" name="TextBox 1">
            <a:extLst>
              <a:ext uri="{FF2B5EF4-FFF2-40B4-BE49-F238E27FC236}">
                <a16:creationId xmlns:a16="http://schemas.microsoft.com/office/drawing/2014/main" id="{DDFB651B-7E64-CC48-9562-891032CA3FC2}"/>
              </a:ext>
            </a:extLst>
          </p:cNvPr>
          <p:cNvSpPr txBox="1"/>
          <p:nvPr/>
        </p:nvSpPr>
        <p:spPr>
          <a:xfrm>
            <a:off x="1141381" y="1484784"/>
            <a:ext cx="6984776" cy="372864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ru-RU" sz="2000" i="1" dirty="0">
                <a:solidFill>
                  <a:srgbClr val="002060"/>
                </a:solidFill>
              </a:rPr>
              <a:t>представлена первая версия </a:t>
            </a:r>
            <a:r>
              <a:rPr lang="en-US" sz="2000" i="1" dirty="0">
                <a:solidFill>
                  <a:srgbClr val="002060"/>
                </a:solidFill>
              </a:rPr>
              <a:t>CDR </a:t>
            </a:r>
            <a:r>
              <a:rPr lang="ru-RU" sz="2000" i="1" dirty="0">
                <a:solidFill>
                  <a:srgbClr val="002060"/>
                </a:solidFill>
              </a:rPr>
              <a:t>на ПКК;</a:t>
            </a:r>
          </a:p>
          <a:p>
            <a:pPr marL="342900" indent="-342900">
              <a:lnSpc>
                <a:spcPct val="150000"/>
              </a:lnSpc>
              <a:buFont typeface="Arial" panose="020B0604020202020204" pitchFamily="34" charset="0"/>
              <a:buChar char="•"/>
            </a:pPr>
            <a:r>
              <a:rPr lang="ru-RU" sz="2000" i="1" dirty="0">
                <a:solidFill>
                  <a:srgbClr val="002060"/>
                </a:solidFill>
              </a:rPr>
              <a:t>проработано несколько версий магнита;</a:t>
            </a:r>
          </a:p>
          <a:p>
            <a:pPr marL="342900" indent="-342900">
              <a:lnSpc>
                <a:spcPct val="150000"/>
              </a:lnSpc>
              <a:buFont typeface="Arial" panose="020B0604020202020204" pitchFamily="34" charset="0"/>
              <a:buChar char="•"/>
            </a:pPr>
            <a:r>
              <a:rPr lang="ru-RU" sz="2000" i="1" dirty="0">
                <a:solidFill>
                  <a:srgbClr val="002060"/>
                </a:solidFill>
              </a:rPr>
              <a:t>разработана первая версия трекинга;</a:t>
            </a:r>
          </a:p>
          <a:p>
            <a:pPr marL="342900" indent="-342900">
              <a:lnSpc>
                <a:spcPct val="150000"/>
              </a:lnSpc>
              <a:buFont typeface="Arial" panose="020B0604020202020204" pitchFamily="34" charset="0"/>
              <a:buChar char="•"/>
            </a:pPr>
            <a:r>
              <a:rPr lang="ru-RU" sz="2000" i="1" dirty="0">
                <a:solidFill>
                  <a:srgbClr val="002060"/>
                </a:solidFill>
              </a:rPr>
              <a:t>реконструкция тестовой зоны в к. 205;</a:t>
            </a:r>
          </a:p>
          <a:p>
            <a:pPr marL="342900" indent="-342900">
              <a:lnSpc>
                <a:spcPct val="150000"/>
              </a:lnSpc>
              <a:buFont typeface="Arial" panose="020B0604020202020204" pitchFamily="34" charset="0"/>
              <a:buChar char="•"/>
            </a:pPr>
            <a:r>
              <a:rPr lang="ru-RU" sz="2000" i="1" dirty="0">
                <a:solidFill>
                  <a:srgbClr val="002060"/>
                </a:solidFill>
              </a:rPr>
              <a:t>начата разработка прототипов детекторов </a:t>
            </a:r>
          </a:p>
          <a:p>
            <a:pPr algn="r">
              <a:lnSpc>
                <a:spcPct val="150000"/>
              </a:lnSpc>
            </a:pPr>
            <a:r>
              <a:rPr lang="ru-RU" sz="2000" i="1" dirty="0">
                <a:solidFill>
                  <a:srgbClr val="002060"/>
                </a:solidFill>
              </a:rPr>
              <a:t>и системы сбора данных;</a:t>
            </a:r>
          </a:p>
          <a:p>
            <a:pPr marL="342900" indent="-342900">
              <a:lnSpc>
                <a:spcPct val="150000"/>
              </a:lnSpc>
              <a:buFont typeface="Arial" panose="020B0604020202020204" pitchFamily="34" charset="0"/>
              <a:buChar char="•"/>
            </a:pPr>
            <a:r>
              <a:rPr lang="ru-RU" sz="2000" i="1" dirty="0">
                <a:solidFill>
                  <a:srgbClr val="002060"/>
                </a:solidFill>
              </a:rPr>
              <a:t>моделируются изучаемые процессы;</a:t>
            </a:r>
          </a:p>
          <a:p>
            <a:pPr marL="342900" indent="-342900">
              <a:lnSpc>
                <a:spcPct val="150000"/>
              </a:lnSpc>
              <a:buFont typeface="Arial" panose="020B0604020202020204" pitchFamily="34" charset="0"/>
              <a:buChar char="•"/>
            </a:pPr>
            <a:r>
              <a:rPr lang="ru-RU" sz="2000" i="1" dirty="0">
                <a:solidFill>
                  <a:srgbClr val="002060"/>
                </a:solidFill>
              </a:rPr>
              <a:t>начато формирование </a:t>
            </a:r>
            <a:r>
              <a:rPr lang="ru-RU" sz="2000" i="1" dirty="0" err="1">
                <a:solidFill>
                  <a:srgbClr val="002060"/>
                </a:solidFill>
              </a:rPr>
              <a:t>коллаборации</a:t>
            </a:r>
            <a:r>
              <a:rPr lang="ru-RU" sz="2000" i="1" dirty="0">
                <a:solidFill>
                  <a:srgbClr val="002060"/>
                </a:solidFill>
              </a:rPr>
              <a:t>.</a:t>
            </a:r>
          </a:p>
        </p:txBody>
      </p:sp>
    </p:spTree>
    <p:extLst>
      <p:ext uri="{BB962C8B-B14F-4D97-AF65-F5344CB8AC3E}">
        <p14:creationId xmlns:p14="http://schemas.microsoft.com/office/powerpoint/2010/main" val="3779816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A304D3-75FB-904A-A72C-510ECC8717FD}"/>
              </a:ext>
            </a:extLst>
          </p:cNvPr>
          <p:cNvSpPr>
            <a:spLocks noGrp="1"/>
          </p:cNvSpPr>
          <p:nvPr>
            <p:ph type="dt" sz="half" idx="10"/>
          </p:nvPr>
        </p:nvSpPr>
        <p:spPr>
          <a:xfrm>
            <a:off x="457200" y="6416510"/>
            <a:ext cx="2133600" cy="365125"/>
          </a:xfrm>
        </p:spPr>
        <p:txBody>
          <a:bodyPr/>
          <a:lstStyle/>
          <a:p>
            <a:r>
              <a:rPr lang="ru-RU"/>
              <a:t>27 декабря, 2019</a:t>
            </a:r>
            <a:endParaRPr lang="en-US"/>
          </a:p>
        </p:txBody>
      </p:sp>
      <p:sp>
        <p:nvSpPr>
          <p:cNvPr id="5" name="Footer Placeholder 4">
            <a:extLst>
              <a:ext uri="{FF2B5EF4-FFF2-40B4-BE49-F238E27FC236}">
                <a16:creationId xmlns:a16="http://schemas.microsoft.com/office/drawing/2014/main" id="{1132893F-DC60-6841-8873-AE4B21089387}"/>
              </a:ext>
            </a:extLst>
          </p:cNvPr>
          <p:cNvSpPr>
            <a:spLocks noGrp="1"/>
          </p:cNvSpPr>
          <p:nvPr>
            <p:ph type="ftr" sz="quarter" idx="11"/>
          </p:nvPr>
        </p:nvSpPr>
        <p:spPr>
          <a:xfrm>
            <a:off x="2590800" y="6416510"/>
            <a:ext cx="3962400" cy="365125"/>
          </a:xfrm>
        </p:spPr>
        <p:txBody>
          <a:bodyPr/>
          <a:lstStyle/>
          <a:p>
            <a:r>
              <a:rPr lang="ru-RU" sz="1200" dirty="0"/>
              <a:t>В. </a:t>
            </a:r>
            <a:r>
              <a:rPr lang="ru-RU" sz="1200" dirty="0" err="1"/>
              <a:t>Кекелидзе</a:t>
            </a:r>
            <a:r>
              <a:rPr lang="ru-RU" sz="1200" dirty="0"/>
              <a:t>, ЛФВЭ: Итоги года </a:t>
            </a:r>
            <a:endParaRPr lang="en-US" sz="1200" dirty="0"/>
          </a:p>
        </p:txBody>
      </p:sp>
      <p:sp>
        <p:nvSpPr>
          <p:cNvPr id="6" name="Slide Number Placeholder 5">
            <a:extLst>
              <a:ext uri="{FF2B5EF4-FFF2-40B4-BE49-F238E27FC236}">
                <a16:creationId xmlns:a16="http://schemas.microsoft.com/office/drawing/2014/main" id="{1D7BEF2C-468A-4448-9EEC-4ECA1864D21F}"/>
              </a:ext>
            </a:extLst>
          </p:cNvPr>
          <p:cNvSpPr>
            <a:spLocks noGrp="1"/>
          </p:cNvSpPr>
          <p:nvPr>
            <p:ph type="sldNum" sz="quarter" idx="12"/>
          </p:nvPr>
        </p:nvSpPr>
        <p:spPr>
          <a:xfrm>
            <a:off x="6553200" y="6416510"/>
            <a:ext cx="2133600" cy="365125"/>
          </a:xfrm>
        </p:spPr>
        <p:txBody>
          <a:bodyPr/>
          <a:lstStyle/>
          <a:p>
            <a:fld id="{B48C6A6B-7DAE-D543-9180-0B8DAED66F63}" type="slidenum">
              <a:rPr lang="en-US" smtClean="0"/>
              <a:t>26</a:t>
            </a:fld>
            <a:endParaRPr lang="en-US"/>
          </a:p>
        </p:txBody>
      </p:sp>
      <p:pic>
        <p:nvPicPr>
          <p:cNvPr id="7" name="Picture 6">
            <a:extLst>
              <a:ext uri="{FF2B5EF4-FFF2-40B4-BE49-F238E27FC236}">
                <a16:creationId xmlns:a16="http://schemas.microsoft.com/office/drawing/2014/main" id="{FAF86467-AA6D-ED41-B7D4-9D6F9F1FD07E}"/>
              </a:ext>
            </a:extLst>
          </p:cNvPr>
          <p:cNvPicPr>
            <a:picLocks noChangeAspect="1"/>
          </p:cNvPicPr>
          <p:nvPr/>
        </p:nvPicPr>
        <p:blipFill>
          <a:blip r:embed="rId2"/>
          <a:stretch>
            <a:fillRect/>
          </a:stretch>
        </p:blipFill>
        <p:spPr>
          <a:xfrm>
            <a:off x="3031962" y="724348"/>
            <a:ext cx="6052219" cy="5800447"/>
          </a:xfrm>
          <a:prstGeom prst="rect">
            <a:avLst/>
          </a:prstGeom>
        </p:spPr>
      </p:pic>
      <p:sp>
        <p:nvSpPr>
          <p:cNvPr id="8" name="Rectangle 7">
            <a:extLst>
              <a:ext uri="{FF2B5EF4-FFF2-40B4-BE49-F238E27FC236}">
                <a16:creationId xmlns:a16="http://schemas.microsoft.com/office/drawing/2014/main" id="{3AA483C0-A5F6-D143-8D16-7D4D0FEF50C4}"/>
              </a:ext>
            </a:extLst>
          </p:cNvPr>
          <p:cNvSpPr/>
          <p:nvPr/>
        </p:nvSpPr>
        <p:spPr>
          <a:xfrm>
            <a:off x="107947" y="724348"/>
            <a:ext cx="5462672" cy="2246769"/>
          </a:xfrm>
          <a:prstGeom prst="rect">
            <a:avLst/>
          </a:prstGeom>
          <a:solidFill>
            <a:srgbClr val="F3FCFF"/>
          </a:solidFill>
        </p:spPr>
        <p:txBody>
          <a:bodyPr wrap="square">
            <a:spAutoFit/>
          </a:bodyPr>
          <a:lstStyle/>
          <a:p>
            <a:r>
              <a:rPr lang="en-GB" sz="2000" b="1" dirty="0">
                <a:solidFill>
                  <a:srgbClr val="002060"/>
                </a:solidFill>
                <a:latin typeface="Arial" panose="020B0604020202020204" pitchFamily="34" charset="0"/>
                <a:cs typeface="Arial" panose="020B0604020202020204" pitchFamily="34" charset="0"/>
              </a:rPr>
              <a:t>COLLABORATION AGREEMENT with:</a:t>
            </a:r>
            <a:endParaRPr lang="ru-RU" sz="2000" b="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National Autonomous University of Mexico,</a:t>
            </a:r>
            <a:endParaRPr lang="ru-RU" sz="2000" b="1" dirty="0">
              <a:solidFill>
                <a:srgbClr val="002060"/>
              </a:solidFill>
              <a:latin typeface="Arial" panose="020B0604020202020204" pitchFamily="34" charset="0"/>
              <a:cs typeface="Arial" panose="020B0604020202020204" pitchFamily="34" charset="0"/>
            </a:endParaRPr>
          </a:p>
          <a:p>
            <a:pPr lvl="1" algn="r"/>
            <a:r>
              <a:rPr lang="en-GB" sz="2000" i="1" dirty="0">
                <a:solidFill>
                  <a:srgbClr val="002060"/>
                </a:solidFill>
                <a:latin typeface="Arial" panose="020B0604020202020204" pitchFamily="34" charset="0"/>
                <a:cs typeface="Arial" panose="020B0604020202020204" pitchFamily="34" charset="0"/>
              </a:rPr>
              <a:t>Institute fir Nuclear Science;</a:t>
            </a:r>
            <a:endParaRPr lang="ru-RU" sz="2000" i="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err="1">
                <a:solidFill>
                  <a:srgbClr val="002060"/>
                </a:solidFill>
                <a:latin typeface="Arial" panose="020B0604020202020204" pitchFamily="34" charset="0"/>
                <a:cs typeface="Arial" panose="020B0604020202020204" pitchFamily="34" charset="0"/>
              </a:rPr>
              <a:t>Benemerita</a:t>
            </a:r>
            <a:r>
              <a:rPr lang="en-GB"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Autonomous University </a:t>
            </a:r>
            <a:r>
              <a:rPr lang="en-GB" sz="2000" dirty="0">
                <a:solidFill>
                  <a:srgbClr val="002060"/>
                </a:solidFill>
                <a:latin typeface="Arial" panose="020B0604020202020204" pitchFamily="34" charset="0"/>
                <a:cs typeface="Arial" panose="020B0604020202020204" pitchFamily="34" charset="0"/>
              </a:rPr>
              <a:t>Puebla;</a:t>
            </a:r>
            <a:endParaRPr lang="ru-RU" sz="2000" b="1"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Research &amp; Advanced Studies </a:t>
            </a:r>
            <a:r>
              <a:rPr lang="en-GB" sz="2000" dirty="0" err="1">
                <a:solidFill>
                  <a:srgbClr val="002060"/>
                </a:solidFill>
                <a:latin typeface="Arial" panose="020B0604020202020204" pitchFamily="34" charset="0"/>
                <a:cs typeface="Arial" panose="020B0604020202020204" pitchFamily="34" charset="0"/>
              </a:rPr>
              <a:t>Center</a:t>
            </a:r>
            <a:r>
              <a:rPr lang="en-GB" sz="2000" dirty="0">
                <a:solidFill>
                  <a:srgbClr val="002060"/>
                </a:solidFill>
                <a:latin typeface="Arial" panose="020B0604020202020204" pitchFamily="34" charset="0"/>
                <a:cs typeface="Arial" panose="020B0604020202020204" pitchFamily="34" charset="0"/>
              </a:rPr>
              <a:t>;</a:t>
            </a:r>
            <a:endParaRPr lang="ru-RU"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solidFill>
                  <a:srgbClr val="002060"/>
                </a:solidFill>
                <a:latin typeface="Arial" panose="020B0604020202020204" pitchFamily="34" charset="0"/>
                <a:cs typeface="Arial" panose="020B0604020202020204" pitchFamily="34" charset="0"/>
              </a:rPr>
              <a:t>University of Colima</a:t>
            </a:r>
            <a:r>
              <a:rPr lang="en-GB" sz="2000" b="1" dirty="0">
                <a:solidFill>
                  <a:srgbClr val="002060"/>
                </a:solidFill>
                <a:latin typeface="Arial" panose="020B0604020202020204" pitchFamily="34" charset="0"/>
                <a:cs typeface="Arial" panose="020B0604020202020204" pitchFamily="34" charset="0"/>
              </a:rPr>
              <a:t>;</a:t>
            </a:r>
            <a:r>
              <a:rPr lang="ru-RU" sz="2000" b="1" dirty="0">
                <a:solidFill>
                  <a:srgbClr val="00206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Autonomous University of </a:t>
            </a:r>
            <a:r>
              <a:rPr lang="en-GB" sz="2000" dirty="0">
                <a:solidFill>
                  <a:srgbClr val="002060"/>
                </a:solidFill>
                <a:latin typeface="Arial" panose="020B0604020202020204" pitchFamily="34" charset="0"/>
                <a:cs typeface="Arial" panose="020B0604020202020204" pitchFamily="34" charset="0"/>
              </a:rPr>
              <a:t>Sinaloa</a:t>
            </a:r>
            <a:r>
              <a:rPr lang="en-GB" sz="2000" b="1" dirty="0">
                <a:solidFill>
                  <a:srgbClr val="002060"/>
                </a:solidFill>
                <a:latin typeface="Arial" panose="020B0604020202020204" pitchFamily="34" charset="0"/>
                <a:cs typeface="Arial" panose="020B0604020202020204" pitchFamily="34" charset="0"/>
              </a:rPr>
              <a:t>.</a:t>
            </a:r>
            <a:r>
              <a:rPr lang="ru-RU" sz="2000" b="1" dirty="0">
                <a:solidFill>
                  <a:srgbClr val="002060"/>
                </a:solidFill>
                <a:latin typeface="Arial" panose="020B0604020202020204" pitchFamily="34" charset="0"/>
                <a:cs typeface="Arial" panose="020B0604020202020204" pitchFamily="34" charset="0"/>
              </a:rPr>
              <a:t> </a:t>
            </a:r>
          </a:p>
        </p:txBody>
      </p:sp>
      <p:sp>
        <p:nvSpPr>
          <p:cNvPr id="9" name="Rectangle 8">
            <a:extLst>
              <a:ext uri="{FF2B5EF4-FFF2-40B4-BE49-F238E27FC236}">
                <a16:creationId xmlns:a16="http://schemas.microsoft.com/office/drawing/2014/main" id="{DB807CE9-659F-164F-BC54-F5477FC9F622}"/>
              </a:ext>
            </a:extLst>
          </p:cNvPr>
          <p:cNvSpPr/>
          <p:nvPr/>
        </p:nvSpPr>
        <p:spPr>
          <a:xfrm>
            <a:off x="107947" y="102372"/>
            <a:ext cx="8928106" cy="461665"/>
          </a:xfrm>
          <a:prstGeom prst="rect">
            <a:avLst/>
          </a:prstGeom>
          <a:solidFill>
            <a:srgbClr val="ADFFFF"/>
          </a:solidFill>
        </p:spPr>
        <p:txBody>
          <a:bodyPr wrap="square">
            <a:spAutoFit/>
          </a:bodyPr>
          <a:lstStyle/>
          <a:p>
            <a:pPr algn="ctr"/>
            <a:r>
              <a:rPr lang="ru-RU" sz="2400" b="1" dirty="0">
                <a:solidFill>
                  <a:srgbClr val="000090"/>
                </a:solidFill>
                <a:latin typeface="Arial"/>
                <a:cs typeface="Arial"/>
              </a:rPr>
              <a:t>Подписано Соглашение с </a:t>
            </a:r>
            <a:r>
              <a:rPr lang="ru-RU" sz="2400" b="1" dirty="0">
                <a:solidFill>
                  <a:srgbClr val="FC0011"/>
                </a:solidFill>
                <a:latin typeface="Arial"/>
                <a:cs typeface="Arial"/>
              </a:rPr>
              <a:t>5 </a:t>
            </a:r>
            <a:r>
              <a:rPr lang="ru-RU" sz="2400" b="1" dirty="0">
                <a:solidFill>
                  <a:srgbClr val="000090"/>
                </a:solidFill>
                <a:latin typeface="Arial"/>
                <a:cs typeface="Arial"/>
              </a:rPr>
              <a:t>университетами </a:t>
            </a:r>
            <a:r>
              <a:rPr lang="ru-RU" sz="2400" b="1" dirty="0">
                <a:solidFill>
                  <a:srgbClr val="FC0011"/>
                </a:solidFill>
                <a:latin typeface="Arial"/>
                <a:cs typeface="Arial"/>
              </a:rPr>
              <a:t>Мексики</a:t>
            </a:r>
            <a:endParaRPr lang="en-US" sz="2400" b="1" dirty="0">
              <a:solidFill>
                <a:srgbClr val="FC0011"/>
              </a:solidFill>
              <a:latin typeface="Arial"/>
              <a:cs typeface="Arial"/>
            </a:endParaRPr>
          </a:p>
        </p:txBody>
      </p:sp>
      <p:sp>
        <p:nvSpPr>
          <p:cNvPr id="3" name="TextBox 2">
            <a:extLst>
              <a:ext uri="{FF2B5EF4-FFF2-40B4-BE49-F238E27FC236}">
                <a16:creationId xmlns:a16="http://schemas.microsoft.com/office/drawing/2014/main" id="{9083B4A8-D715-D347-B80C-E01E44807B36}"/>
              </a:ext>
            </a:extLst>
          </p:cNvPr>
          <p:cNvSpPr txBox="1"/>
          <p:nvPr/>
        </p:nvSpPr>
        <p:spPr>
          <a:xfrm>
            <a:off x="613611" y="3429000"/>
            <a:ext cx="2196948" cy="400110"/>
          </a:xfrm>
          <a:prstGeom prst="rect">
            <a:avLst/>
          </a:prstGeom>
          <a:solidFill>
            <a:srgbClr val="FEECE7"/>
          </a:solidFill>
        </p:spPr>
        <p:txBody>
          <a:bodyPr wrap="none" rtlCol="0">
            <a:spAutoFit/>
          </a:bodyPr>
          <a:lstStyle/>
          <a:p>
            <a:r>
              <a:rPr lang="ru-RU" sz="2000" i="1" dirty="0">
                <a:solidFill>
                  <a:srgbClr val="002060"/>
                </a:solidFill>
                <a:latin typeface="Arial" panose="020B0604020202020204" pitchFamily="34" charset="0"/>
                <a:cs typeface="Arial" panose="020B0604020202020204" pitchFamily="34" charset="0"/>
              </a:rPr>
              <a:t>11 октября 2019</a:t>
            </a:r>
          </a:p>
        </p:txBody>
      </p:sp>
    </p:spTree>
    <p:extLst>
      <p:ext uri="{BB962C8B-B14F-4D97-AF65-F5344CB8AC3E}">
        <p14:creationId xmlns:p14="http://schemas.microsoft.com/office/powerpoint/2010/main" val="3702001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AA304D3-75FB-904A-A72C-510ECC8717FD}"/>
              </a:ext>
            </a:extLst>
          </p:cNvPr>
          <p:cNvSpPr>
            <a:spLocks noGrp="1"/>
          </p:cNvSpPr>
          <p:nvPr>
            <p:ph type="dt" sz="half" idx="10"/>
          </p:nvPr>
        </p:nvSpPr>
        <p:spPr>
          <a:xfrm>
            <a:off x="457200" y="6488702"/>
            <a:ext cx="2133600" cy="365125"/>
          </a:xfrm>
        </p:spPr>
        <p:txBody>
          <a:bodyPr anchor="b"/>
          <a:lstStyle/>
          <a:p>
            <a:r>
              <a:rPr lang="ru-RU"/>
              <a:t>27 декабря, 2019</a:t>
            </a:r>
            <a:endParaRPr lang="en-US"/>
          </a:p>
        </p:txBody>
      </p:sp>
      <p:sp>
        <p:nvSpPr>
          <p:cNvPr id="5" name="Footer Placeholder 4">
            <a:extLst>
              <a:ext uri="{FF2B5EF4-FFF2-40B4-BE49-F238E27FC236}">
                <a16:creationId xmlns:a16="http://schemas.microsoft.com/office/drawing/2014/main" id="{1132893F-DC60-6841-8873-AE4B21089387}"/>
              </a:ext>
            </a:extLst>
          </p:cNvPr>
          <p:cNvSpPr>
            <a:spLocks noGrp="1"/>
          </p:cNvSpPr>
          <p:nvPr>
            <p:ph type="ftr" sz="quarter" idx="11"/>
          </p:nvPr>
        </p:nvSpPr>
        <p:spPr>
          <a:xfrm>
            <a:off x="3124200" y="6488702"/>
            <a:ext cx="2895600" cy="365125"/>
          </a:xfrm>
        </p:spPr>
        <p:txBody>
          <a:bodyPr anchor="b"/>
          <a:lstStyle/>
          <a:p>
            <a:r>
              <a:rPr lang="ru-RU"/>
              <a:t>В. Кекелидзе, ЛФВЭ: Итоги года </a:t>
            </a:r>
            <a:endParaRPr lang="en-US"/>
          </a:p>
        </p:txBody>
      </p:sp>
      <p:sp>
        <p:nvSpPr>
          <p:cNvPr id="6" name="Slide Number Placeholder 5">
            <a:extLst>
              <a:ext uri="{FF2B5EF4-FFF2-40B4-BE49-F238E27FC236}">
                <a16:creationId xmlns:a16="http://schemas.microsoft.com/office/drawing/2014/main" id="{1D7BEF2C-468A-4448-9EEC-4ECA1864D21F}"/>
              </a:ext>
            </a:extLst>
          </p:cNvPr>
          <p:cNvSpPr>
            <a:spLocks noGrp="1"/>
          </p:cNvSpPr>
          <p:nvPr>
            <p:ph type="sldNum" sz="quarter" idx="12"/>
          </p:nvPr>
        </p:nvSpPr>
        <p:spPr>
          <a:xfrm>
            <a:off x="6553200" y="6488702"/>
            <a:ext cx="2133600" cy="365125"/>
          </a:xfrm>
        </p:spPr>
        <p:txBody>
          <a:bodyPr anchor="b"/>
          <a:lstStyle/>
          <a:p>
            <a:fld id="{B48C6A6B-7DAE-D543-9180-0B8DAED66F63}" type="slidenum">
              <a:rPr lang="en-US" smtClean="0"/>
              <a:t>27</a:t>
            </a:fld>
            <a:endParaRPr lang="en-US"/>
          </a:p>
        </p:txBody>
      </p:sp>
      <p:pic>
        <p:nvPicPr>
          <p:cNvPr id="8" name="Picture 7">
            <a:extLst>
              <a:ext uri="{FF2B5EF4-FFF2-40B4-BE49-F238E27FC236}">
                <a16:creationId xmlns:a16="http://schemas.microsoft.com/office/drawing/2014/main" id="{2B05E1E2-816D-4A40-B825-B591882083F1}"/>
              </a:ext>
            </a:extLst>
          </p:cNvPr>
          <p:cNvPicPr>
            <a:picLocks noChangeAspect="1"/>
          </p:cNvPicPr>
          <p:nvPr/>
        </p:nvPicPr>
        <p:blipFill>
          <a:blip r:embed="rId3"/>
          <a:stretch>
            <a:fillRect/>
          </a:stretch>
        </p:blipFill>
        <p:spPr>
          <a:xfrm>
            <a:off x="12032" y="1094876"/>
            <a:ext cx="9144000" cy="5486400"/>
          </a:xfrm>
          <a:prstGeom prst="rect">
            <a:avLst/>
          </a:prstGeom>
        </p:spPr>
      </p:pic>
      <p:graphicFrame>
        <p:nvGraphicFramePr>
          <p:cNvPr id="9" name="Object 2">
            <a:extLst>
              <a:ext uri="{FF2B5EF4-FFF2-40B4-BE49-F238E27FC236}">
                <a16:creationId xmlns:a16="http://schemas.microsoft.com/office/drawing/2014/main" id="{4D6A7C09-7763-C042-8A3A-0302D7CEC263}"/>
              </a:ext>
            </a:extLst>
          </p:cNvPr>
          <p:cNvGraphicFramePr>
            <a:graphicFrameLocks noChangeAspect="1"/>
          </p:cNvGraphicFramePr>
          <p:nvPr/>
        </p:nvGraphicFramePr>
        <p:xfrm>
          <a:off x="180475" y="216564"/>
          <a:ext cx="2815318" cy="3027790"/>
        </p:xfrm>
        <a:graphic>
          <a:graphicData uri="http://schemas.openxmlformats.org/presentationml/2006/ole">
            <mc:AlternateContent xmlns:mc="http://schemas.openxmlformats.org/markup-compatibility/2006">
              <mc:Choice xmlns:v="urn:schemas-microsoft-com:vml" Requires="v">
                <p:oleObj spid="_x0000_s34923" name="Acrobat Document" r:id="rId4" imgW="21333333" imgH="29742857" progId="AcroExch.Document.DC">
                  <p:embed/>
                </p:oleObj>
              </mc:Choice>
              <mc:Fallback>
                <p:oleObj name="Acrobat Document" r:id="rId4" imgW="21333333" imgH="29742857" progId="AcroExch.Document.DC">
                  <p:embed/>
                  <p:pic>
                    <p:nvPicPr>
                      <p:cNvPr id="9" name="Object 2">
                        <a:extLst>
                          <a:ext uri="{FF2B5EF4-FFF2-40B4-BE49-F238E27FC236}">
                            <a16:creationId xmlns:a16="http://schemas.microsoft.com/office/drawing/2014/main" id="{4D6A7C09-7763-C042-8A3A-0302D7CEC2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475" y="216564"/>
                        <a:ext cx="2815318" cy="3027790"/>
                      </a:xfrm>
                      <a:prstGeom prst="rect">
                        <a:avLst/>
                      </a:prstGeom>
                      <a:solidFill>
                        <a:srgbClr val="FEECE7"/>
                      </a:solidFill>
                    </p:spPr>
                  </p:pic>
                </p:oleObj>
              </mc:Fallback>
            </mc:AlternateContent>
          </a:graphicData>
        </a:graphic>
      </p:graphicFrame>
      <p:sp>
        <p:nvSpPr>
          <p:cNvPr id="7" name="Rectangle 6">
            <a:extLst>
              <a:ext uri="{FF2B5EF4-FFF2-40B4-BE49-F238E27FC236}">
                <a16:creationId xmlns:a16="http://schemas.microsoft.com/office/drawing/2014/main" id="{0D2643FA-9F68-A44E-B083-AF505660E48F}"/>
              </a:ext>
            </a:extLst>
          </p:cNvPr>
          <p:cNvSpPr/>
          <p:nvPr/>
        </p:nvSpPr>
        <p:spPr>
          <a:xfrm>
            <a:off x="930106" y="118082"/>
            <a:ext cx="7315537" cy="461665"/>
          </a:xfrm>
          <a:prstGeom prst="rect">
            <a:avLst/>
          </a:prstGeom>
          <a:solidFill>
            <a:srgbClr val="ADFFFF"/>
          </a:solidFill>
        </p:spPr>
        <p:txBody>
          <a:bodyPr wrap="square">
            <a:spAutoFit/>
          </a:bodyPr>
          <a:lstStyle/>
          <a:p>
            <a:pPr algn="ctr"/>
            <a:r>
              <a:rPr lang="ru-RU" sz="2400" b="1" dirty="0">
                <a:solidFill>
                  <a:srgbClr val="000090"/>
                </a:solidFill>
                <a:latin typeface="Arial"/>
                <a:cs typeface="Arial"/>
              </a:rPr>
              <a:t>Дни </a:t>
            </a:r>
            <a:r>
              <a:rPr lang="en-US" sz="2400" b="1" dirty="0">
                <a:solidFill>
                  <a:srgbClr val="FC0011"/>
                </a:solidFill>
                <a:latin typeface="Arial"/>
                <a:cs typeface="Arial"/>
              </a:rPr>
              <a:t>NICA</a:t>
            </a:r>
            <a:r>
              <a:rPr lang="en-US" sz="2400" b="1" dirty="0">
                <a:solidFill>
                  <a:srgbClr val="000090"/>
                </a:solidFill>
                <a:latin typeface="Arial"/>
                <a:cs typeface="Arial"/>
              </a:rPr>
              <a:t> </a:t>
            </a:r>
            <a:r>
              <a:rPr lang="ru-RU" sz="2400" b="1" dirty="0">
                <a:solidFill>
                  <a:srgbClr val="000090"/>
                </a:solidFill>
                <a:latin typeface="Arial"/>
                <a:cs typeface="Arial"/>
              </a:rPr>
              <a:t>в Варшаве</a:t>
            </a:r>
            <a:r>
              <a:rPr lang="en-US" sz="2400" b="1" dirty="0">
                <a:solidFill>
                  <a:srgbClr val="000090"/>
                </a:solidFill>
                <a:latin typeface="Arial"/>
                <a:cs typeface="Arial"/>
              </a:rPr>
              <a:t>, 21-21 </a:t>
            </a:r>
            <a:r>
              <a:rPr lang="ru-RU" sz="2400" b="1" dirty="0">
                <a:solidFill>
                  <a:srgbClr val="000090"/>
                </a:solidFill>
                <a:latin typeface="Arial"/>
                <a:cs typeface="Arial"/>
              </a:rPr>
              <a:t>октября</a:t>
            </a:r>
            <a:r>
              <a:rPr lang="en-US" sz="2400" b="1" dirty="0">
                <a:solidFill>
                  <a:srgbClr val="000090"/>
                </a:solidFill>
                <a:latin typeface="Arial"/>
                <a:cs typeface="Arial"/>
              </a:rPr>
              <a:t>, 2019</a:t>
            </a:r>
          </a:p>
        </p:txBody>
      </p:sp>
      <p:sp>
        <p:nvSpPr>
          <p:cNvPr id="10" name="TextBox 9">
            <a:extLst>
              <a:ext uri="{FF2B5EF4-FFF2-40B4-BE49-F238E27FC236}">
                <a16:creationId xmlns:a16="http://schemas.microsoft.com/office/drawing/2014/main" id="{9A3027C1-8B0F-7D44-A4ED-D6A7C4B91286}"/>
              </a:ext>
            </a:extLst>
          </p:cNvPr>
          <p:cNvSpPr txBox="1"/>
          <p:nvPr/>
        </p:nvSpPr>
        <p:spPr>
          <a:xfrm>
            <a:off x="2590800" y="625120"/>
            <a:ext cx="6523529" cy="2246769"/>
          </a:xfrm>
          <a:prstGeom prst="rect">
            <a:avLst/>
          </a:prstGeom>
          <a:solidFill>
            <a:srgbClr val="FEECE7"/>
          </a:solidFill>
        </p:spPr>
        <p:txBody>
          <a:bodyPr wrap="square" rtlCol="0">
            <a:spAutoFit/>
          </a:bodyPr>
          <a:lstStyle/>
          <a:p>
            <a:r>
              <a:rPr lang="ru-RU" sz="2000" b="1" dirty="0">
                <a:solidFill>
                  <a:schemeClr val="tx2"/>
                </a:solidFill>
                <a:latin typeface="Arial" pitchFamily="34" charset="0"/>
                <a:cs typeface="Arial" pitchFamily="34" charset="0"/>
              </a:rPr>
              <a:t>21 октября 2019 г.               Подписан Меморандум об участии</a:t>
            </a:r>
            <a:r>
              <a:rPr lang="ru-RU" sz="2000" b="1" dirty="0">
                <a:solidFill>
                  <a:srgbClr val="FC0011"/>
                </a:solidFill>
                <a:latin typeface="Arial" pitchFamily="34" charset="0"/>
                <a:cs typeface="Arial" pitchFamily="34" charset="0"/>
              </a:rPr>
              <a:t> 5 </a:t>
            </a:r>
            <a:r>
              <a:rPr lang="ru-RU" sz="2000" b="1" dirty="0">
                <a:solidFill>
                  <a:schemeClr val="tx2"/>
                </a:solidFill>
                <a:latin typeface="Arial" pitchFamily="34" charset="0"/>
                <a:cs typeface="Arial" pitchFamily="34" charset="0"/>
              </a:rPr>
              <a:t>организаций Польши в </a:t>
            </a:r>
            <a:r>
              <a:rPr lang="en-US" sz="2000" b="1" dirty="0">
                <a:solidFill>
                  <a:schemeClr val="tx2"/>
                </a:solidFill>
                <a:latin typeface="Arial" pitchFamily="34" charset="0"/>
                <a:cs typeface="Arial" pitchFamily="34" charset="0"/>
              </a:rPr>
              <a:t>MPD</a:t>
            </a:r>
            <a:r>
              <a:rPr lang="ru-RU" sz="2000" b="1" dirty="0">
                <a:solidFill>
                  <a:schemeClr val="tx2"/>
                </a:solidFill>
                <a:latin typeface="Arial" pitchFamily="34" charset="0"/>
                <a:cs typeface="Arial" pitchFamily="34" charset="0"/>
              </a:rPr>
              <a:t>:</a:t>
            </a:r>
            <a:endParaRPr lang="en-US" sz="2000" b="1" dirty="0">
              <a:solidFill>
                <a:schemeClr val="tx2"/>
              </a:solidFill>
              <a:latin typeface="Arial" pitchFamily="34" charset="0"/>
              <a:cs typeface="Arial" pitchFamily="34" charset="0"/>
            </a:endParaRPr>
          </a:p>
          <a:p>
            <a:r>
              <a:rPr lang="en-US" sz="2000" i="1" dirty="0">
                <a:solidFill>
                  <a:schemeClr val="tx2"/>
                </a:solidFill>
                <a:latin typeface="Arial" pitchFamily="34" charset="0"/>
                <a:cs typeface="Arial" pitchFamily="34" charset="0"/>
              </a:rPr>
              <a:t>Jan Kochanowski University;</a:t>
            </a:r>
          </a:p>
          <a:p>
            <a:r>
              <a:rPr lang="en-US" sz="2000" i="1" dirty="0">
                <a:solidFill>
                  <a:schemeClr val="tx2"/>
                </a:solidFill>
                <a:latin typeface="Arial" pitchFamily="34" charset="0"/>
                <a:cs typeface="Arial" pitchFamily="34" charset="0"/>
              </a:rPr>
              <a:t>National Centre for Nuclear Research (NCBJ), </a:t>
            </a:r>
            <a:r>
              <a:rPr lang="en-US" sz="2000" i="1" dirty="0" err="1">
                <a:solidFill>
                  <a:schemeClr val="tx2"/>
                </a:solidFill>
                <a:latin typeface="Arial" pitchFamily="34" charset="0"/>
                <a:cs typeface="Arial" pitchFamily="34" charset="0"/>
              </a:rPr>
              <a:t>Otwock</a:t>
            </a:r>
            <a:r>
              <a:rPr lang="en-US" sz="2000" i="1" dirty="0">
                <a:solidFill>
                  <a:schemeClr val="tx2"/>
                </a:solidFill>
                <a:latin typeface="Arial" pitchFamily="34" charset="0"/>
                <a:cs typeface="Arial" pitchFamily="34" charset="0"/>
              </a:rPr>
              <a:t>;</a:t>
            </a:r>
          </a:p>
          <a:p>
            <a:r>
              <a:rPr lang="en-US" sz="2000" i="1" dirty="0">
                <a:solidFill>
                  <a:schemeClr val="tx2"/>
                </a:solidFill>
                <a:latin typeface="Arial" pitchFamily="34" charset="0"/>
                <a:cs typeface="Arial" pitchFamily="34" charset="0"/>
              </a:rPr>
              <a:t>University of Wroclaw,  Wroclaw;</a:t>
            </a:r>
          </a:p>
          <a:p>
            <a:r>
              <a:rPr lang="en-US" sz="2000" i="1" dirty="0">
                <a:solidFill>
                  <a:schemeClr val="tx2"/>
                </a:solidFill>
                <a:latin typeface="Arial" pitchFamily="34" charset="0"/>
                <a:cs typeface="Arial" pitchFamily="34" charset="0"/>
              </a:rPr>
              <a:t>Warsaw University of Technology, Warsaw;</a:t>
            </a:r>
          </a:p>
          <a:p>
            <a:r>
              <a:rPr lang="en-US" sz="2000" i="1" dirty="0">
                <a:solidFill>
                  <a:schemeClr val="tx2"/>
                </a:solidFill>
                <a:latin typeface="Arial" pitchFamily="34" charset="0"/>
                <a:cs typeface="Arial" pitchFamily="34" charset="0"/>
              </a:rPr>
              <a:t>University of Warsaw.</a:t>
            </a:r>
            <a:endParaRPr lang="ru-RU" sz="2000" i="1"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6231963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55776" y="2636912"/>
            <a:ext cx="4320480" cy="584776"/>
          </a:xfrm>
          <a:prstGeom prst="rect">
            <a:avLst/>
          </a:prstGeom>
          <a:solidFill>
            <a:srgbClr val="000090"/>
          </a:solidFill>
        </p:spPr>
        <p:txBody>
          <a:bodyPr wrap="square" rtlCol="0">
            <a:spAutoFit/>
          </a:bodyPr>
          <a:lstStyle/>
          <a:p>
            <a:pPr algn="ctr"/>
            <a:r>
              <a:rPr lang="ru-RU" sz="3200" b="1" dirty="0">
                <a:solidFill>
                  <a:srgbClr val="FFFFFF"/>
                </a:solidFill>
              </a:rPr>
              <a:t>Инфраструктура</a:t>
            </a:r>
            <a:endParaRPr lang="en-US" sz="3200" b="1" dirty="0">
              <a:solidFill>
                <a:srgbClr val="FFFFFF"/>
              </a:solidFill>
            </a:endParaRPr>
          </a:p>
        </p:txBody>
      </p:sp>
    </p:spTree>
    <p:extLst>
      <p:ext uri="{BB962C8B-B14F-4D97-AF65-F5344CB8AC3E}">
        <p14:creationId xmlns:p14="http://schemas.microsoft.com/office/powerpoint/2010/main" val="1422773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JI_006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0" y="764056"/>
            <a:ext cx="9144000" cy="5143500"/>
          </a:xfrm>
          <a:prstGeom prst="rect">
            <a:avLst/>
          </a:prstGeom>
        </p:spPr>
      </p:pic>
      <p:sp>
        <p:nvSpPr>
          <p:cNvPr id="121857" name="Date Placeholder 3"/>
          <p:cNvSpPr>
            <a:spLocks noGrp="1"/>
          </p:cNvSpPr>
          <p:nvPr>
            <p:ph type="dt" sz="quarter" idx="4294967295"/>
          </p:nvPr>
        </p:nvSpPr>
        <p:spPr>
          <a:xfrm>
            <a:off x="457200" y="6321425"/>
            <a:ext cx="2133600" cy="476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27 декабря, 2019</a:t>
            </a:r>
          </a:p>
        </p:txBody>
      </p:sp>
      <p:sp>
        <p:nvSpPr>
          <p:cNvPr id="121858" name="Footer Placeholder 4"/>
          <p:cNvSpPr>
            <a:spLocks noGrp="1"/>
          </p:cNvSpPr>
          <p:nvPr>
            <p:ph type="ftr" sz="quarter" idx="4294967295"/>
          </p:nvPr>
        </p:nvSpPr>
        <p:spPr>
          <a:xfrm>
            <a:off x="2590800" y="6321425"/>
            <a:ext cx="3429000" cy="476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В. Кекелидзе, ЛФВЭ: Итоги года </a:t>
            </a:r>
            <a:endParaRPr lang="ru-RU" sz="1400" dirty="0"/>
          </a:p>
        </p:txBody>
      </p:sp>
      <p:sp>
        <p:nvSpPr>
          <p:cNvPr id="121860" name="Picture 6"/>
          <p:cNvSpPr>
            <a:spLocks noChangeAspect="1"/>
          </p:cNvSpPr>
          <p:nvPr/>
        </p:nvSpPr>
        <p:spPr bwMode="auto">
          <a:xfrm>
            <a:off x="381000" y="969847"/>
            <a:ext cx="8534400" cy="498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pic>
        <p:nvPicPr>
          <p:cNvPr id="9" name="Picture 6" descr="NICA-Logo_4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0458" y="50800"/>
            <a:ext cx="1293541" cy="63717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a:xfrm>
            <a:off x="6553200" y="6445250"/>
            <a:ext cx="2133600" cy="365125"/>
          </a:xfrm>
        </p:spPr>
        <p:txBody>
          <a:bodyPr anchor="b"/>
          <a:lstStyle/>
          <a:p>
            <a:fld id="{9A4D39EF-AC8C-DB42-8F31-8A54AA683B2E}" type="slidenum">
              <a:rPr lang="en-US" smtClean="0"/>
              <a:t>29</a:t>
            </a:fld>
            <a:endParaRPr lang="en-US" dirty="0"/>
          </a:p>
        </p:txBody>
      </p:sp>
      <p:sp>
        <p:nvSpPr>
          <p:cNvPr id="20" name="TextBox 19"/>
          <p:cNvSpPr txBox="1"/>
          <p:nvPr/>
        </p:nvSpPr>
        <p:spPr>
          <a:xfrm>
            <a:off x="6499678" y="1269535"/>
            <a:ext cx="1018854" cy="400110"/>
          </a:xfrm>
          <a:prstGeom prst="rect">
            <a:avLst/>
          </a:prstGeom>
          <a:noFill/>
          <a:scene3d>
            <a:camera prst="orthographicFront">
              <a:rot lat="0" lon="0" rev="0"/>
            </a:camera>
            <a:lightRig rig="threePt" dir="t"/>
          </a:scene3d>
        </p:spPr>
        <p:txBody>
          <a:bodyPr wrap="none" rtlCol="0">
            <a:spAutoFit/>
          </a:bodyPr>
          <a:lstStyle/>
          <a:p>
            <a:pPr algn="r"/>
            <a:r>
              <a:rPr lang="en-US" sz="2000" b="1" dirty="0">
                <a:solidFill>
                  <a:schemeClr val="bg1"/>
                </a:solidFill>
                <a:latin typeface="Arial"/>
                <a:cs typeface="Arial"/>
              </a:rPr>
              <a:t>BM@N</a:t>
            </a:r>
          </a:p>
        </p:txBody>
      </p:sp>
      <p:cxnSp>
        <p:nvCxnSpPr>
          <p:cNvPr id="8" name="Straight Arrow Connector 7"/>
          <p:cNvCxnSpPr>
            <a:cxnSpLocks/>
          </p:cNvCxnSpPr>
          <p:nvPr/>
        </p:nvCxnSpPr>
        <p:spPr>
          <a:xfrm flipH="1">
            <a:off x="5683824" y="1441412"/>
            <a:ext cx="856676" cy="4282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3" name="AutoShape 4"/>
          <p:cNvSpPr>
            <a:spLocks noChangeAspect="1" noChangeArrowheads="1"/>
          </p:cNvSpPr>
          <p:nvPr/>
        </p:nvSpPr>
        <p:spPr bwMode="auto">
          <a:xfrm>
            <a:off x="30412" y="102142"/>
            <a:ext cx="7820046" cy="590554"/>
          </a:xfrm>
          <a:prstGeom prst="rect">
            <a:avLst/>
          </a:prstGeom>
          <a:solidFill>
            <a:srgbClr val="0070C0"/>
          </a:solidFill>
          <a:ln>
            <a:noFill/>
          </a:ln>
        </p:spPr>
        <p:txBody>
          <a:bodyPr anchor="ctr"/>
          <a:lstStyle/>
          <a:p>
            <a:pPr algn="ctr"/>
            <a:r>
              <a:rPr lang="ru-RU" sz="2400" b="1" i="1" dirty="0">
                <a:solidFill>
                  <a:schemeClr val="bg1"/>
                </a:solidFill>
              </a:rPr>
              <a:t>Строительство </a:t>
            </a:r>
            <a:r>
              <a:rPr lang="ru-RU" sz="2400" b="1" i="1" dirty="0" err="1">
                <a:solidFill>
                  <a:schemeClr val="bg1"/>
                </a:solidFill>
              </a:rPr>
              <a:t>коллайдерного</a:t>
            </a:r>
            <a:r>
              <a:rPr lang="ru-RU" sz="2400" b="1" i="1" dirty="0">
                <a:solidFill>
                  <a:schemeClr val="bg1"/>
                </a:solidFill>
              </a:rPr>
              <a:t> здания  № 17</a:t>
            </a:r>
          </a:p>
        </p:txBody>
      </p:sp>
      <p:sp>
        <p:nvSpPr>
          <p:cNvPr id="18" name="TextBox 17"/>
          <p:cNvSpPr txBox="1"/>
          <p:nvPr/>
        </p:nvSpPr>
        <p:spPr>
          <a:xfrm>
            <a:off x="2409669" y="2864627"/>
            <a:ext cx="81717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chemeClr val="bg1"/>
                </a:solidFill>
                <a:latin typeface="Arial"/>
                <a:cs typeface="Arial"/>
              </a:rPr>
              <a:t>MPD </a:t>
            </a:r>
          </a:p>
        </p:txBody>
      </p:sp>
      <p:sp>
        <p:nvSpPr>
          <p:cNvPr id="19" name="TextBox 18"/>
          <p:cNvSpPr txBox="1"/>
          <p:nvPr/>
        </p:nvSpPr>
        <p:spPr>
          <a:xfrm>
            <a:off x="5296527" y="2618061"/>
            <a:ext cx="77459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rgbClr val="000090"/>
                </a:solidFill>
                <a:latin typeface="Arial"/>
                <a:cs typeface="Arial"/>
              </a:rPr>
              <a:t>SPD </a:t>
            </a:r>
          </a:p>
        </p:txBody>
      </p:sp>
      <p:sp>
        <p:nvSpPr>
          <p:cNvPr id="2" name="TextBox 1"/>
          <p:cNvSpPr txBox="1"/>
          <p:nvPr/>
        </p:nvSpPr>
        <p:spPr>
          <a:xfrm>
            <a:off x="1479173" y="769792"/>
            <a:ext cx="5652253" cy="400110"/>
          </a:xfrm>
          <a:prstGeom prst="rect">
            <a:avLst/>
          </a:prstGeom>
          <a:solidFill>
            <a:srgbClr val="FEECE7"/>
          </a:solidFill>
        </p:spPr>
        <p:txBody>
          <a:bodyPr wrap="none" rtlCol="0">
            <a:spAutoFit/>
          </a:bodyPr>
          <a:lstStyle/>
          <a:p>
            <a:r>
              <a:rPr lang="ru-RU" sz="2000" i="1" dirty="0">
                <a:solidFill>
                  <a:srgbClr val="000090"/>
                </a:solidFill>
                <a:latin typeface="Arial"/>
                <a:cs typeface="Arial"/>
              </a:rPr>
              <a:t>Завершение строительства – декабрь </a:t>
            </a:r>
            <a:r>
              <a:rPr lang="ru-RU" sz="2000" b="1" i="1" dirty="0">
                <a:solidFill>
                  <a:srgbClr val="000090"/>
                </a:solidFill>
                <a:latin typeface="Arial"/>
                <a:cs typeface="Arial"/>
              </a:rPr>
              <a:t>2020</a:t>
            </a:r>
            <a:endParaRPr lang="en-US" sz="2000" b="1" i="1" dirty="0">
              <a:solidFill>
                <a:srgbClr val="000090"/>
              </a:solidFill>
              <a:latin typeface="Arial"/>
              <a:cs typeface="Arial"/>
            </a:endParaRPr>
          </a:p>
        </p:txBody>
      </p:sp>
      <p:sp>
        <p:nvSpPr>
          <p:cNvPr id="3" name="TextBox 2"/>
          <p:cNvSpPr txBox="1"/>
          <p:nvPr/>
        </p:nvSpPr>
        <p:spPr>
          <a:xfrm>
            <a:off x="30412" y="1269535"/>
            <a:ext cx="1699504" cy="400110"/>
          </a:xfrm>
          <a:prstGeom prst="rect">
            <a:avLst/>
          </a:prstGeom>
          <a:noFill/>
        </p:spPr>
        <p:txBody>
          <a:bodyPr wrap="none" rtlCol="0">
            <a:spAutoFit/>
          </a:bodyPr>
          <a:lstStyle/>
          <a:p>
            <a:r>
              <a:rPr lang="ru-RU" sz="2000" i="1" dirty="0">
                <a:solidFill>
                  <a:schemeClr val="bg1"/>
                </a:solidFill>
                <a:latin typeface="Arial"/>
                <a:cs typeface="Arial"/>
              </a:rPr>
              <a:t>август 2019</a:t>
            </a:r>
            <a:endParaRPr lang="en-US" sz="2000" i="1" dirty="0">
              <a:solidFill>
                <a:schemeClr val="bg1"/>
              </a:solidFill>
              <a:latin typeface="Arial"/>
              <a:cs typeface="Arial"/>
            </a:endParaRPr>
          </a:p>
        </p:txBody>
      </p:sp>
      <p:pic>
        <p:nvPicPr>
          <p:cNvPr id="22" name="Picture 5" descr="E:\2019 year\m_28_Oct_NICA_MPD\L1100926.JPG">
            <a:extLst>
              <a:ext uri="{FF2B5EF4-FFF2-40B4-BE49-F238E27FC236}">
                <a16:creationId xmlns:a16="http://schemas.microsoft.com/office/drawing/2014/main" id="{E28C6415-1D8C-B64E-8277-0ED1AB7B89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0050" y="4507873"/>
            <a:ext cx="2919876" cy="1952052"/>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p:cNvSpPr txBox="1"/>
          <p:nvPr/>
        </p:nvSpPr>
        <p:spPr>
          <a:xfrm>
            <a:off x="6197366" y="3758445"/>
            <a:ext cx="2919876" cy="707886"/>
          </a:xfrm>
          <a:prstGeom prst="rect">
            <a:avLst/>
          </a:prstGeom>
          <a:solidFill>
            <a:srgbClr val="E8FFF4"/>
          </a:solidFill>
        </p:spPr>
        <p:txBody>
          <a:bodyPr wrap="square" rtlCol="0">
            <a:spAutoFit/>
          </a:bodyPr>
          <a:lstStyle/>
          <a:p>
            <a:pPr algn="ctr"/>
            <a:r>
              <a:rPr lang="ru-RU" sz="2000" i="1" dirty="0">
                <a:solidFill>
                  <a:srgbClr val="000090"/>
                </a:solidFill>
              </a:rPr>
              <a:t>туннель </a:t>
            </a:r>
            <a:r>
              <a:rPr lang="en-US" sz="2000" i="1" dirty="0">
                <a:solidFill>
                  <a:srgbClr val="000090"/>
                </a:solidFill>
              </a:rPr>
              <a:t>– </a:t>
            </a:r>
            <a:r>
              <a:rPr lang="ru-RU" sz="2000" i="1" dirty="0">
                <a:solidFill>
                  <a:srgbClr val="000090"/>
                </a:solidFill>
              </a:rPr>
              <a:t>подготовка </a:t>
            </a:r>
          </a:p>
          <a:p>
            <a:pPr algn="ctr"/>
            <a:r>
              <a:rPr lang="ru-RU" sz="2000" i="1" dirty="0">
                <a:solidFill>
                  <a:srgbClr val="000090"/>
                </a:solidFill>
              </a:rPr>
              <a:t>к монтажу</a:t>
            </a:r>
            <a:r>
              <a:rPr lang="en-US" sz="2000" i="1" dirty="0">
                <a:solidFill>
                  <a:srgbClr val="000090"/>
                </a:solidFill>
              </a:rPr>
              <a:t> </a:t>
            </a:r>
          </a:p>
        </p:txBody>
      </p:sp>
      <p:pic>
        <p:nvPicPr>
          <p:cNvPr id="24" name="Picture 2" descr="E:\2019 year\t_20_Dec_NICA_MPD\L1100988.JPG">
            <a:extLst>
              <a:ext uri="{FF2B5EF4-FFF2-40B4-BE49-F238E27FC236}">
                <a16:creationId xmlns:a16="http://schemas.microsoft.com/office/drawing/2014/main" id="{A6FA3D01-3FD0-9D43-ADB2-8286A4B4E60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9145" y="4718192"/>
            <a:ext cx="3241657" cy="21671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CC43AE9-65EF-1045-9ABF-35304F031CB7}"/>
              </a:ext>
            </a:extLst>
          </p:cNvPr>
          <p:cNvSpPr txBox="1"/>
          <p:nvPr/>
        </p:nvSpPr>
        <p:spPr>
          <a:xfrm>
            <a:off x="400306" y="4718192"/>
            <a:ext cx="697627"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MPD</a:t>
            </a:r>
            <a:endParaRPr lang="ru-RU" b="1" dirty="0">
              <a:solidFill>
                <a:srgbClr val="00206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56EE45D-05D1-1043-A45B-4780FB6AF3D5}"/>
              </a:ext>
            </a:extLst>
          </p:cNvPr>
          <p:cNvSpPr/>
          <p:nvPr/>
        </p:nvSpPr>
        <p:spPr>
          <a:xfrm>
            <a:off x="3393625" y="5507446"/>
            <a:ext cx="3252107" cy="1200329"/>
          </a:xfrm>
          <a:prstGeom prst="rect">
            <a:avLst/>
          </a:prstGeom>
          <a:solidFill>
            <a:srgbClr val="002060"/>
          </a:solidFill>
        </p:spPr>
        <p:txBody>
          <a:bodyPr wrap="square">
            <a:spAutoFit/>
          </a:bodyPr>
          <a:lstStyle/>
          <a:p>
            <a:r>
              <a:rPr lang="ru-RU" i="1" dirty="0">
                <a:solidFill>
                  <a:schemeClr val="bg1"/>
                </a:solidFill>
                <a:latin typeface="Arial" panose="020B0604020202020204" pitchFamily="34" charset="0"/>
                <a:cs typeface="Arial" panose="020B0604020202020204" pitchFamily="34" charset="0"/>
              </a:rPr>
              <a:t>поэтапная сдача объектов </a:t>
            </a:r>
            <a:endParaRPr lang="en-US" i="1" dirty="0">
              <a:solidFill>
                <a:schemeClr val="bg1"/>
              </a:solidFill>
              <a:latin typeface="Arial" panose="020B0604020202020204" pitchFamily="34" charset="0"/>
              <a:cs typeface="Arial" panose="020B0604020202020204" pitchFamily="34" charset="0"/>
            </a:endParaRPr>
          </a:p>
          <a:p>
            <a:r>
              <a:rPr lang="ru-RU" i="1" dirty="0">
                <a:solidFill>
                  <a:schemeClr val="bg1"/>
                </a:solidFill>
                <a:latin typeface="Arial" panose="020B0604020202020204" pitchFamily="34" charset="0"/>
                <a:cs typeface="Arial" panose="020B0604020202020204" pitchFamily="34" charset="0"/>
              </a:rPr>
              <a:t>под монтаж: </a:t>
            </a:r>
            <a:endParaRPr lang="en-US" i="1" dirty="0">
              <a:solidFill>
                <a:schemeClr val="bg1"/>
              </a:solidFill>
              <a:latin typeface="Arial" panose="020B0604020202020204" pitchFamily="34" charset="0"/>
              <a:cs typeface="Arial" panose="020B0604020202020204" pitchFamily="34" charset="0"/>
            </a:endParaRPr>
          </a:p>
          <a:p>
            <a:r>
              <a:rPr lang="en-US" b="1" i="1" dirty="0">
                <a:solidFill>
                  <a:schemeClr val="bg1"/>
                </a:solidFill>
                <a:latin typeface="Arial" panose="020B0604020202020204" pitchFamily="34" charset="0"/>
                <a:cs typeface="Arial" panose="020B0604020202020204" pitchFamily="34" charset="0"/>
              </a:rPr>
              <a:t>MPD</a:t>
            </a:r>
            <a:r>
              <a:rPr lang="en-US" i="1" dirty="0">
                <a:solidFill>
                  <a:schemeClr val="bg1"/>
                </a:solidFill>
                <a:latin typeface="Arial" panose="020B0604020202020204" pitchFamily="34" charset="0"/>
                <a:cs typeface="Arial" panose="020B0604020202020204" pitchFamily="34" charset="0"/>
              </a:rPr>
              <a:t> </a:t>
            </a:r>
            <a:r>
              <a:rPr lang="ru-RU" i="1" dirty="0">
                <a:solidFill>
                  <a:schemeClr val="bg1"/>
                </a:solidFill>
                <a:latin typeface="Arial" panose="020B0604020202020204" pitchFamily="34" charset="0"/>
                <a:cs typeface="Arial" panose="020B0604020202020204" pitchFamily="34" charset="0"/>
              </a:rPr>
              <a:t>		- фев. </a:t>
            </a:r>
            <a:r>
              <a:rPr lang="en-US" i="1" dirty="0">
                <a:solidFill>
                  <a:schemeClr val="bg1"/>
                </a:solidFill>
                <a:latin typeface="Arial" panose="020B0604020202020204" pitchFamily="34" charset="0"/>
                <a:cs typeface="Arial" panose="020B0604020202020204" pitchFamily="34" charset="0"/>
              </a:rPr>
              <a:t> ’20</a:t>
            </a:r>
          </a:p>
          <a:p>
            <a:r>
              <a:rPr lang="ru-RU" b="1" i="1" dirty="0" err="1">
                <a:solidFill>
                  <a:schemeClr val="bg1"/>
                </a:solidFill>
                <a:latin typeface="Arial" panose="020B0604020202020204" pitchFamily="34" charset="0"/>
                <a:cs typeface="Arial" panose="020B0604020202020204" pitchFamily="34" charset="0"/>
              </a:rPr>
              <a:t>коллайдер</a:t>
            </a:r>
            <a:r>
              <a:rPr lang="ru-RU" b="1" i="1" dirty="0">
                <a:solidFill>
                  <a:schemeClr val="bg1"/>
                </a:solidFill>
                <a:latin typeface="Arial" panose="020B0604020202020204" pitchFamily="34" charset="0"/>
                <a:cs typeface="Arial" panose="020B0604020202020204" pitchFamily="34" charset="0"/>
              </a:rPr>
              <a:t> </a:t>
            </a:r>
            <a:r>
              <a:rPr lang="ru-RU" i="1" dirty="0">
                <a:solidFill>
                  <a:schemeClr val="bg1"/>
                </a:solidFill>
                <a:latin typeface="Arial" panose="020B0604020202020204" pitchFamily="34" charset="0"/>
                <a:cs typeface="Arial" panose="020B0604020202020204" pitchFamily="34" charset="0"/>
              </a:rPr>
              <a:t>       – июль </a:t>
            </a:r>
            <a:r>
              <a:rPr lang="en-US" i="1" dirty="0">
                <a:solidFill>
                  <a:schemeClr val="bg1"/>
                </a:solidFill>
                <a:latin typeface="Arial" panose="020B0604020202020204" pitchFamily="34" charset="0"/>
                <a:cs typeface="Arial" panose="020B0604020202020204" pitchFamily="34" charset="0"/>
              </a:rPr>
              <a:t>‘</a:t>
            </a:r>
            <a:r>
              <a:rPr lang="ru-RU" b="1" i="1" dirty="0">
                <a:solidFill>
                  <a:schemeClr val="bg1"/>
                </a:solidFill>
                <a:latin typeface="Arial" panose="020B0604020202020204" pitchFamily="34" charset="0"/>
                <a:cs typeface="Arial" panose="020B0604020202020204" pitchFamily="34" charset="0"/>
              </a:rPr>
              <a:t>20</a:t>
            </a:r>
            <a:r>
              <a:rPr lang="ru-RU" i="1"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51197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60325"/>
            <a:ext cx="1403648" cy="69141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cxnSp>
        <p:nvCxnSpPr>
          <p:cNvPr id="6" name="Straight Arrow Connector 5"/>
          <p:cNvCxnSpPr/>
          <p:nvPr/>
        </p:nvCxnSpPr>
        <p:spPr>
          <a:xfrm flipV="1">
            <a:off x="1714500" y="4437724"/>
            <a:ext cx="1092200" cy="609600"/>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grpSp>
        <p:nvGrpSpPr>
          <p:cNvPr id="14" name="Group 13"/>
          <p:cNvGrpSpPr/>
          <p:nvPr/>
        </p:nvGrpSpPr>
        <p:grpSpPr>
          <a:xfrm>
            <a:off x="0" y="167114"/>
            <a:ext cx="9144000" cy="5714970"/>
            <a:chOff x="0" y="167114"/>
            <a:chExt cx="9144000" cy="5714970"/>
          </a:xfrm>
        </p:grpSpPr>
        <p:pic>
          <p:nvPicPr>
            <p:cNvPr id="2" name="Picture 1" descr="NICA_scheme_v_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1094"/>
              <a:ext cx="9144000" cy="5140990"/>
            </a:xfrm>
            <a:prstGeom prst="rect">
              <a:avLst/>
            </a:prstGeom>
          </p:spPr>
        </p:pic>
        <p:sp>
          <p:nvSpPr>
            <p:cNvPr id="22" name="AutoShape 4"/>
            <p:cNvSpPr>
              <a:spLocks noChangeAspect="1" noChangeArrowheads="1"/>
            </p:cNvSpPr>
            <p:nvPr/>
          </p:nvSpPr>
          <p:spPr bwMode="auto">
            <a:xfrm>
              <a:off x="4968006" y="167114"/>
              <a:ext cx="2616200" cy="477837"/>
            </a:xfrm>
            <a:prstGeom prst="rect">
              <a:avLst/>
            </a:prstGeom>
            <a:solidFill>
              <a:srgbClr val="000090"/>
            </a:solidFill>
            <a:ln>
              <a:noFill/>
            </a:ln>
          </p:spPr>
          <p:txBody>
            <a:bodyPr anchor="ctr"/>
            <a:lstStyle/>
            <a:p>
              <a:pPr algn="ctr"/>
              <a:r>
                <a:rPr lang="ru-RU" sz="2400" b="1" dirty="0">
                  <a:solidFill>
                    <a:schemeClr val="bg1"/>
                  </a:solidFill>
                </a:rPr>
                <a:t>Базовые блоки</a:t>
              </a:r>
              <a:endParaRPr lang="en-US" sz="2400" b="1" dirty="0">
                <a:solidFill>
                  <a:schemeClr val="bg1"/>
                </a:solidFill>
              </a:endParaRPr>
            </a:p>
          </p:txBody>
        </p:sp>
      </p:grpSp>
      <p:sp>
        <p:nvSpPr>
          <p:cNvPr id="31" name="TextBox 30"/>
          <p:cNvSpPr txBox="1"/>
          <p:nvPr/>
        </p:nvSpPr>
        <p:spPr>
          <a:xfrm>
            <a:off x="5868144" y="1052736"/>
            <a:ext cx="712029" cy="400110"/>
          </a:xfrm>
          <a:prstGeom prst="rect">
            <a:avLst/>
          </a:prstGeom>
          <a:solidFill>
            <a:srgbClr val="FFFFFF"/>
          </a:solidFill>
        </p:spPr>
        <p:txBody>
          <a:bodyPr wrap="none" rtlCol="0">
            <a:spAutoFit/>
          </a:bodyPr>
          <a:lstStyle/>
          <a:p>
            <a:r>
              <a:rPr lang="en-US" sz="2000" b="1" dirty="0">
                <a:solidFill>
                  <a:srgbClr val="000090"/>
                </a:solidFill>
                <a:latin typeface="Arial"/>
                <a:cs typeface="Arial"/>
              </a:rPr>
              <a:t>SPD </a:t>
            </a:r>
          </a:p>
        </p:txBody>
      </p:sp>
      <p:pic>
        <p:nvPicPr>
          <p:cNvPr id="23" name="Picture 22" descr="Macintosh HD:Users:air:Desktop:АРЕНА:20180118_Dubna_IQ-2_cam11_2_.jpg"/>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725144"/>
            <a:ext cx="3240360" cy="2016224"/>
          </a:xfrm>
          <a:prstGeom prst="rect">
            <a:avLst/>
          </a:prstGeom>
          <a:noFill/>
          <a:ln>
            <a:noFill/>
          </a:ln>
        </p:spPr>
      </p:pic>
      <p:grpSp>
        <p:nvGrpSpPr>
          <p:cNvPr id="27" name="Group 26"/>
          <p:cNvGrpSpPr/>
          <p:nvPr/>
        </p:nvGrpSpPr>
        <p:grpSpPr>
          <a:xfrm>
            <a:off x="3923928" y="3191644"/>
            <a:ext cx="3168352" cy="3617512"/>
            <a:chOff x="4067944" y="2564904"/>
            <a:chExt cx="3168352" cy="3617512"/>
          </a:xfrm>
        </p:grpSpPr>
        <p:cxnSp>
          <p:nvCxnSpPr>
            <p:cNvPr id="16" name="Straight Arrow Connector 15"/>
            <p:cNvCxnSpPr/>
            <p:nvPr/>
          </p:nvCxnSpPr>
          <p:spPr>
            <a:xfrm flipV="1">
              <a:off x="5436096" y="2564904"/>
              <a:ext cx="1800200" cy="1584176"/>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l="3314"/>
            <a:stretch>
              <a:fillRect/>
            </a:stretch>
          </p:blipFill>
          <p:spPr bwMode="auto">
            <a:xfrm>
              <a:off x="4067944" y="4149080"/>
              <a:ext cx="2487613" cy="2033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8" name="Rectangle 17"/>
            <p:cNvSpPr/>
            <p:nvPr/>
          </p:nvSpPr>
          <p:spPr>
            <a:xfrm>
              <a:off x="4067944" y="4149080"/>
              <a:ext cx="859289" cy="369332"/>
            </a:xfrm>
            <a:prstGeom prst="rect">
              <a:avLst/>
            </a:prstGeom>
            <a:solidFill>
              <a:schemeClr val="bg1"/>
            </a:solidFill>
          </p:spPr>
          <p:txBody>
            <a:bodyPr wrap="square">
              <a:spAutoFit/>
            </a:bodyPr>
            <a:lstStyle/>
            <a:p>
              <a:pPr algn="ctr" eaLnBrk="1" hangingPunct="1">
                <a:spcBef>
                  <a:spcPct val="20000"/>
                </a:spcBef>
                <a:buClr>
                  <a:srgbClr val="000090"/>
                </a:buClr>
              </a:pPr>
              <a:r>
                <a:rPr lang="en-US" b="1" i="1" dirty="0">
                  <a:solidFill>
                    <a:srgbClr val="000090"/>
                  </a:solidFill>
                </a:rPr>
                <a:t>MPD </a:t>
              </a:r>
            </a:p>
          </p:txBody>
        </p:sp>
      </p:grpSp>
      <p:sp>
        <p:nvSpPr>
          <p:cNvPr id="7" name="TextBox 6"/>
          <p:cNvSpPr txBox="1"/>
          <p:nvPr/>
        </p:nvSpPr>
        <p:spPr>
          <a:xfrm>
            <a:off x="6732240" y="4509120"/>
            <a:ext cx="2160240" cy="400110"/>
          </a:xfrm>
          <a:prstGeom prst="rect">
            <a:avLst/>
          </a:prstGeom>
          <a:solidFill>
            <a:srgbClr val="000090"/>
          </a:solidFill>
        </p:spPr>
        <p:txBody>
          <a:bodyPr wrap="square" rtlCol="0">
            <a:spAutoFit/>
          </a:bodyPr>
          <a:lstStyle/>
          <a:p>
            <a:r>
              <a:rPr lang="ru-RU" sz="2000" i="1" dirty="0">
                <a:solidFill>
                  <a:schemeClr val="bg1"/>
                </a:solidFill>
                <a:latin typeface="Arial"/>
                <a:cs typeface="Arial"/>
              </a:rPr>
              <a:t>Центр </a:t>
            </a:r>
            <a:r>
              <a:rPr lang="en-US" sz="2000" i="1" dirty="0">
                <a:solidFill>
                  <a:schemeClr val="bg1"/>
                </a:solidFill>
                <a:latin typeface="Arial"/>
                <a:cs typeface="Arial"/>
              </a:rPr>
              <a:t>NICA</a:t>
            </a:r>
            <a:endParaRPr lang="en-US" sz="2000" b="1" i="1" dirty="0">
              <a:solidFill>
                <a:schemeClr val="bg1"/>
              </a:solidFill>
              <a:latin typeface="Arial"/>
              <a:cs typeface="Arial"/>
            </a:endParaRPr>
          </a:p>
        </p:txBody>
      </p:sp>
      <p:cxnSp>
        <p:nvCxnSpPr>
          <p:cNvPr id="21" name="Straight Arrow Connector 20"/>
          <p:cNvCxnSpPr/>
          <p:nvPr/>
        </p:nvCxnSpPr>
        <p:spPr>
          <a:xfrm flipV="1">
            <a:off x="1498601" y="4025900"/>
            <a:ext cx="838199" cy="1162693"/>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25" name="TextBox 11"/>
          <p:cNvSpPr txBox="1">
            <a:spLocks noChangeArrowheads="1"/>
          </p:cNvSpPr>
          <p:nvPr/>
        </p:nvSpPr>
        <p:spPr bwMode="auto">
          <a:xfrm>
            <a:off x="144095" y="5143467"/>
            <a:ext cx="2622898" cy="369332"/>
          </a:xfrm>
          <a:prstGeom prst="rect">
            <a:avLst/>
          </a:prstGeom>
          <a:solidFill>
            <a:schemeClr val="bg1"/>
          </a:solidFill>
          <a:ln w="9525">
            <a:solidFill>
              <a:srgbClr val="1822CD"/>
            </a:solidFill>
            <a:miter lim="800000"/>
            <a:headEnd/>
            <a:tailEnd/>
          </a:ln>
        </p:spPr>
        <p:txBody>
          <a:bodyPr wrap="none">
            <a:spAutoFit/>
          </a:bodyPr>
          <a:lstStyle/>
          <a:p>
            <a:r>
              <a:rPr lang="ru-RU" dirty="0" err="1">
                <a:solidFill>
                  <a:srgbClr val="0000FF"/>
                </a:solidFill>
              </a:rPr>
              <a:t>Нуклотрон</a:t>
            </a:r>
            <a:r>
              <a:rPr lang="ru-RU" dirty="0">
                <a:solidFill>
                  <a:srgbClr val="0000FF"/>
                </a:solidFill>
              </a:rPr>
              <a:t> </a:t>
            </a:r>
            <a:r>
              <a:rPr lang="en-US" dirty="0">
                <a:solidFill>
                  <a:srgbClr val="0000FF"/>
                </a:solidFill>
              </a:rPr>
              <a:t>(c=251,5 m)</a:t>
            </a:r>
          </a:p>
        </p:txBody>
      </p:sp>
      <p:sp>
        <p:nvSpPr>
          <p:cNvPr id="28" name="TextBox 11"/>
          <p:cNvSpPr txBox="1">
            <a:spLocks noChangeArrowheads="1"/>
          </p:cNvSpPr>
          <p:nvPr/>
        </p:nvSpPr>
        <p:spPr bwMode="auto">
          <a:xfrm>
            <a:off x="4229100" y="2247900"/>
            <a:ext cx="2468689" cy="369332"/>
          </a:xfrm>
          <a:prstGeom prst="rect">
            <a:avLst/>
          </a:prstGeom>
          <a:solidFill>
            <a:schemeClr val="bg1"/>
          </a:solidFill>
          <a:ln w="9525">
            <a:solidFill>
              <a:srgbClr val="1822CD"/>
            </a:solidFill>
            <a:miter lim="800000"/>
            <a:headEnd/>
            <a:tailEnd/>
          </a:ln>
        </p:spPr>
        <p:txBody>
          <a:bodyPr wrap="none">
            <a:spAutoFit/>
          </a:bodyPr>
          <a:lstStyle/>
          <a:p>
            <a:r>
              <a:rPr lang="ru-RU" dirty="0" err="1">
                <a:solidFill>
                  <a:srgbClr val="0000FF"/>
                </a:solidFill>
              </a:rPr>
              <a:t>Коллайдер</a:t>
            </a:r>
            <a:r>
              <a:rPr lang="ru-RU" dirty="0">
                <a:solidFill>
                  <a:srgbClr val="0000FF"/>
                </a:solidFill>
              </a:rPr>
              <a:t> </a:t>
            </a:r>
            <a:r>
              <a:rPr lang="en-US" dirty="0">
                <a:solidFill>
                  <a:srgbClr val="0000FF"/>
                </a:solidFill>
              </a:rPr>
              <a:t>(c=5</a:t>
            </a:r>
            <a:r>
              <a:rPr lang="ru-RU" dirty="0">
                <a:solidFill>
                  <a:srgbClr val="0000FF"/>
                </a:solidFill>
              </a:rPr>
              <a:t>03</a:t>
            </a:r>
            <a:r>
              <a:rPr lang="en-US" dirty="0">
                <a:solidFill>
                  <a:srgbClr val="0000FF"/>
                </a:solidFill>
              </a:rPr>
              <a:t> m)</a:t>
            </a:r>
          </a:p>
        </p:txBody>
      </p:sp>
      <p:sp>
        <p:nvSpPr>
          <p:cNvPr id="4" name="Date Placeholder 3"/>
          <p:cNvSpPr>
            <a:spLocks noGrp="1"/>
          </p:cNvSpPr>
          <p:nvPr>
            <p:ph type="dt" sz="half" idx="4294967295"/>
          </p:nvPr>
        </p:nvSpPr>
        <p:spPr>
          <a:xfrm>
            <a:off x="457200" y="6321425"/>
            <a:ext cx="2133600" cy="476250"/>
          </a:xfrm>
          <a:prstGeom prst="rect">
            <a:avLst/>
          </a:prstGeom>
        </p:spPr>
        <p:txBody>
          <a:bodyPr anchor="b"/>
          <a:lstStyle/>
          <a:p>
            <a:pPr>
              <a:defRPr/>
            </a:pPr>
            <a:r>
              <a:rPr lang="ru-RU"/>
              <a:t>27 декабря, 2019</a:t>
            </a:r>
          </a:p>
        </p:txBody>
      </p:sp>
      <p:sp>
        <p:nvSpPr>
          <p:cNvPr id="5" name="Footer Placeholder 4"/>
          <p:cNvSpPr>
            <a:spLocks noGrp="1"/>
          </p:cNvSpPr>
          <p:nvPr>
            <p:ph type="ftr" sz="quarter" idx="4294967295"/>
          </p:nvPr>
        </p:nvSpPr>
        <p:spPr>
          <a:xfrm>
            <a:off x="3124200" y="6321425"/>
            <a:ext cx="2895600" cy="476250"/>
          </a:xfrm>
          <a:prstGeom prst="rect">
            <a:avLst/>
          </a:prstGeom>
        </p:spPr>
        <p:txBody>
          <a:bodyPr anchor="b"/>
          <a:lstStyle/>
          <a:p>
            <a:pPr>
              <a:defRPr/>
            </a:pPr>
            <a:r>
              <a:rPr lang="ru-RU"/>
              <a:t>В. Кекелидзе, ЛФВЭ: Итоги года </a:t>
            </a:r>
          </a:p>
        </p:txBody>
      </p:sp>
      <p:sp>
        <p:nvSpPr>
          <p:cNvPr id="8" name="Slide Number Placeholder 7"/>
          <p:cNvSpPr>
            <a:spLocks noGrp="1"/>
          </p:cNvSpPr>
          <p:nvPr>
            <p:ph type="sldNum" sz="quarter" idx="4294967295"/>
          </p:nvPr>
        </p:nvSpPr>
        <p:spPr>
          <a:xfrm>
            <a:off x="6553200" y="6321425"/>
            <a:ext cx="2133600" cy="476250"/>
          </a:xfrm>
          <a:prstGeom prst="rect">
            <a:avLst/>
          </a:prstGeom>
        </p:spPr>
        <p:txBody>
          <a:bodyPr anchor="b"/>
          <a:lstStyle/>
          <a:p>
            <a:fld id="{4480217B-8183-4E7A-98AC-12846F6965A4}" type="slidenum">
              <a:rPr lang="ru-RU" smtClean="0"/>
              <a:pPr/>
              <a:t>3</a:t>
            </a:fld>
            <a:endParaRPr lang="ru-RU"/>
          </a:p>
        </p:txBody>
      </p:sp>
      <p:sp>
        <p:nvSpPr>
          <p:cNvPr id="15" name="TextBox 14"/>
          <p:cNvSpPr txBox="1"/>
          <p:nvPr/>
        </p:nvSpPr>
        <p:spPr>
          <a:xfrm>
            <a:off x="387369" y="163667"/>
            <a:ext cx="4097468" cy="461665"/>
          </a:xfrm>
          <a:prstGeom prst="rect">
            <a:avLst/>
          </a:prstGeom>
          <a:solidFill>
            <a:srgbClr val="A3C9FF"/>
          </a:solidFill>
          <a:ln w="57150" cmpd="sng">
            <a:solidFill>
              <a:srgbClr val="EAFCFF"/>
            </a:solidFill>
          </a:ln>
        </p:spPr>
        <p:txBody>
          <a:bodyPr wrap="none" rtlCol="0">
            <a:spAutoFit/>
          </a:bodyPr>
          <a:lstStyle/>
          <a:p>
            <a:pPr algn="ctr"/>
            <a:r>
              <a:rPr lang="ru-RU" sz="2400" b="1" dirty="0">
                <a:solidFill>
                  <a:srgbClr val="FF0000"/>
                </a:solidFill>
              </a:rPr>
              <a:t>3 важных этапа </a:t>
            </a:r>
            <a:r>
              <a:rPr lang="en-US" sz="2400" b="1" dirty="0">
                <a:solidFill>
                  <a:srgbClr val="FF0000"/>
                </a:solidFill>
              </a:rPr>
              <a:t>201</a:t>
            </a:r>
            <a:r>
              <a:rPr lang="ru-RU" sz="2400" b="1" dirty="0">
                <a:solidFill>
                  <a:srgbClr val="FF0000"/>
                </a:solidFill>
              </a:rPr>
              <a:t>9 года</a:t>
            </a:r>
            <a:endParaRPr lang="en-US" sz="2400" b="1" dirty="0">
              <a:solidFill>
                <a:srgbClr val="FF0000"/>
              </a:solidFill>
            </a:endParaRPr>
          </a:p>
        </p:txBody>
      </p:sp>
      <p:grpSp>
        <p:nvGrpSpPr>
          <p:cNvPr id="9" name="Group 8"/>
          <p:cNvGrpSpPr/>
          <p:nvPr/>
        </p:nvGrpSpPr>
        <p:grpSpPr>
          <a:xfrm>
            <a:off x="-36513" y="709959"/>
            <a:ext cx="3160713" cy="1817341"/>
            <a:chOff x="-36513" y="709959"/>
            <a:chExt cx="3160713" cy="1817341"/>
          </a:xfrm>
        </p:grpSpPr>
        <p:grpSp>
          <p:nvGrpSpPr>
            <p:cNvPr id="10" name="Group 9"/>
            <p:cNvGrpSpPr/>
            <p:nvPr/>
          </p:nvGrpSpPr>
          <p:grpSpPr>
            <a:xfrm>
              <a:off x="0" y="709959"/>
              <a:ext cx="2844800" cy="1817341"/>
              <a:chOff x="1763688" y="1065559"/>
              <a:chExt cx="2844800" cy="1817341"/>
            </a:xfrm>
          </p:grpSpPr>
          <p:cxnSp>
            <p:nvCxnSpPr>
              <p:cNvPr id="12" name="Straight Arrow Connector 11"/>
              <p:cNvCxnSpPr/>
              <p:nvPr/>
            </p:nvCxnSpPr>
            <p:spPr>
              <a:xfrm>
                <a:off x="3605188" y="2565400"/>
                <a:ext cx="1003300" cy="317500"/>
              </a:xfrm>
              <a:prstGeom prst="straightConnector1">
                <a:avLst/>
              </a:prstGeom>
              <a:ln w="76200" cmpd="sng">
                <a:solidFill>
                  <a:srgbClr val="AAF3FF"/>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2" descr="C:\Users\Yury\Documents\Suzdal\BMN.jpg"/>
              <p:cNvPicPr>
                <a:picLocks noChangeAspect="1" noChangeArrowheads="1"/>
              </p:cNvPicPr>
              <p:nvPr/>
            </p:nvPicPr>
            <p:blipFill>
              <a:blip r:embed="rId7"/>
              <a:srcRect/>
              <a:stretch>
                <a:fillRect/>
              </a:stretch>
            </p:blipFill>
            <p:spPr bwMode="auto">
              <a:xfrm>
                <a:off x="1763688" y="1065559"/>
                <a:ext cx="2539876" cy="1583957"/>
              </a:xfrm>
              <a:prstGeom prst="rect">
                <a:avLst/>
              </a:prstGeom>
              <a:noFill/>
              <a:ln w="9525">
                <a:noFill/>
                <a:miter lim="800000"/>
                <a:headEnd/>
                <a:tailEnd/>
              </a:ln>
            </p:spPr>
          </p:pic>
          <p:sp>
            <p:nvSpPr>
              <p:cNvPr id="11" name="Rectangle 10"/>
              <p:cNvSpPr/>
              <p:nvPr/>
            </p:nvSpPr>
            <p:spPr>
              <a:xfrm>
                <a:off x="1852588" y="1124744"/>
                <a:ext cx="1130300" cy="369332"/>
              </a:xfrm>
              <a:prstGeom prst="rect">
                <a:avLst/>
              </a:prstGeom>
              <a:noFill/>
            </p:spPr>
            <p:txBody>
              <a:bodyPr wrap="square">
                <a:spAutoFit/>
              </a:bodyPr>
              <a:lstStyle/>
              <a:p>
                <a:pPr algn="ctr" eaLnBrk="1" hangingPunct="1">
                  <a:spcBef>
                    <a:spcPct val="20000"/>
                  </a:spcBef>
                  <a:buClr>
                    <a:srgbClr val="000090"/>
                  </a:buClr>
                </a:pPr>
                <a:r>
                  <a:rPr lang="en-US" b="1" i="1" dirty="0">
                    <a:solidFill>
                      <a:schemeClr val="bg1"/>
                    </a:solidFill>
                  </a:rPr>
                  <a:t>BM@N </a:t>
                </a:r>
              </a:p>
            </p:txBody>
          </p:sp>
        </p:grpSp>
        <p:sp>
          <p:nvSpPr>
            <p:cNvPr id="19" name="TextBox 18"/>
            <p:cNvSpPr txBox="1"/>
            <p:nvPr/>
          </p:nvSpPr>
          <p:spPr>
            <a:xfrm>
              <a:off x="-36513" y="757768"/>
              <a:ext cx="3160713" cy="1015663"/>
            </a:xfrm>
            <a:prstGeom prst="rect">
              <a:avLst/>
            </a:prstGeom>
            <a:noFill/>
          </p:spPr>
          <p:txBody>
            <a:bodyPr wrap="square" rtlCol="0">
              <a:spAutoFit/>
            </a:bodyPr>
            <a:lstStyle/>
            <a:p>
              <a:pPr algn="r"/>
              <a:r>
                <a:rPr lang="ru-RU" sz="2000" b="1" i="1" dirty="0">
                  <a:solidFill>
                    <a:srgbClr val="FFFFFF"/>
                  </a:solidFill>
                </a:rPr>
                <a:t>эксперимент</a:t>
              </a:r>
              <a:r>
                <a:rPr lang="en-US" sz="2000" b="1" i="1" dirty="0">
                  <a:solidFill>
                    <a:srgbClr val="FFFFFF"/>
                  </a:solidFill>
                </a:rPr>
                <a:t>:</a:t>
              </a:r>
            </a:p>
            <a:p>
              <a:r>
                <a:rPr lang="ru-RU" sz="2000" b="1" i="1" dirty="0">
                  <a:solidFill>
                    <a:srgbClr val="FFFFFF"/>
                  </a:solidFill>
                </a:rPr>
                <a:t>Получены первые результаты </a:t>
              </a:r>
              <a:endParaRPr lang="en-US" sz="2000" b="1" i="1" dirty="0">
                <a:solidFill>
                  <a:srgbClr val="FFFFFF"/>
                </a:solidFill>
              </a:endParaRPr>
            </a:p>
          </p:txBody>
        </p:sp>
      </p:grpSp>
      <p:sp>
        <p:nvSpPr>
          <p:cNvPr id="29" name="TextBox 28"/>
          <p:cNvSpPr txBox="1"/>
          <p:nvPr/>
        </p:nvSpPr>
        <p:spPr>
          <a:xfrm>
            <a:off x="973088" y="3521972"/>
            <a:ext cx="2727424" cy="1323439"/>
          </a:xfrm>
          <a:prstGeom prst="rect">
            <a:avLst/>
          </a:prstGeom>
          <a:solidFill>
            <a:srgbClr val="DFFAF5"/>
          </a:solidFill>
        </p:spPr>
        <p:txBody>
          <a:bodyPr wrap="square" rtlCol="0">
            <a:spAutoFit/>
          </a:bodyPr>
          <a:lstStyle/>
          <a:p>
            <a:pPr algn="ctr"/>
            <a:r>
              <a:rPr lang="ru-RU" sz="2000" b="1" i="1" dirty="0">
                <a:solidFill>
                  <a:srgbClr val="000090"/>
                </a:solidFill>
              </a:rPr>
              <a:t>начаты технологические</a:t>
            </a:r>
          </a:p>
          <a:p>
            <a:pPr algn="ctr"/>
            <a:r>
              <a:rPr lang="ru-RU" sz="2000" b="1" i="1" dirty="0">
                <a:solidFill>
                  <a:srgbClr val="000090"/>
                </a:solidFill>
              </a:rPr>
              <a:t>испытания Бустера</a:t>
            </a:r>
            <a:endParaRPr lang="en-US" sz="2000" b="1" i="1" dirty="0">
              <a:solidFill>
                <a:srgbClr val="000090"/>
              </a:solidFill>
            </a:endParaRPr>
          </a:p>
        </p:txBody>
      </p:sp>
      <p:sp>
        <p:nvSpPr>
          <p:cNvPr id="30" name="TextBox 29">
            <a:extLst>
              <a:ext uri="{FF2B5EF4-FFF2-40B4-BE49-F238E27FC236}">
                <a16:creationId xmlns:a16="http://schemas.microsoft.com/office/drawing/2014/main" id="{C68CAAAE-A549-5F4B-BF48-A7B823CA68EE}"/>
              </a:ext>
            </a:extLst>
          </p:cNvPr>
          <p:cNvSpPr txBox="1"/>
          <p:nvPr/>
        </p:nvSpPr>
        <p:spPr>
          <a:xfrm>
            <a:off x="552082" y="5608942"/>
            <a:ext cx="2980105" cy="1015663"/>
          </a:xfrm>
          <a:prstGeom prst="rect">
            <a:avLst/>
          </a:prstGeom>
          <a:solidFill>
            <a:schemeClr val="accent6">
              <a:lumMod val="20000"/>
              <a:lumOff val="80000"/>
            </a:schemeClr>
          </a:solidFill>
        </p:spPr>
        <p:txBody>
          <a:bodyPr wrap="square" rtlCol="0">
            <a:spAutoFit/>
          </a:bodyPr>
          <a:lstStyle/>
          <a:p>
            <a:pPr algn="ctr"/>
            <a:r>
              <a:rPr lang="ru-RU" sz="2000" b="1" i="1" dirty="0">
                <a:solidFill>
                  <a:srgbClr val="000090"/>
                </a:solidFill>
              </a:rPr>
              <a:t>Запущен в эксплуатацию </a:t>
            </a:r>
            <a:r>
              <a:rPr lang="ru-RU" sz="2000" b="1" i="1" dirty="0" err="1">
                <a:solidFill>
                  <a:srgbClr val="000090"/>
                </a:solidFill>
              </a:rPr>
              <a:t>офф-лайн</a:t>
            </a:r>
            <a:r>
              <a:rPr lang="ru-RU" sz="2000" b="1" i="1" dirty="0">
                <a:solidFill>
                  <a:srgbClr val="000090"/>
                </a:solidFill>
              </a:rPr>
              <a:t> ЛФВЭ кластер</a:t>
            </a:r>
            <a:endParaRPr lang="en-US" sz="2000" b="1" i="1" dirty="0">
              <a:solidFill>
                <a:srgbClr val="000090"/>
              </a:solidFill>
            </a:endParaRPr>
          </a:p>
        </p:txBody>
      </p:sp>
    </p:spTree>
    <p:extLst>
      <p:ext uri="{BB962C8B-B14F-4D97-AF65-F5344CB8AC3E}">
        <p14:creationId xmlns:p14="http://schemas.microsoft.com/office/powerpoint/2010/main" val="422944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9"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8923D3C-6C0F-144E-A5DE-EB11744FEB2E}"/>
              </a:ext>
            </a:extLst>
          </p:cNvPr>
          <p:cNvSpPr>
            <a:spLocks noGrp="1"/>
          </p:cNvSpPr>
          <p:nvPr>
            <p:ph type="dt" sz="half" idx="10"/>
          </p:nvPr>
        </p:nvSpPr>
        <p:spPr/>
        <p:txBody>
          <a:bodyPr/>
          <a:lstStyle/>
          <a:p>
            <a:r>
              <a:rPr lang="ru-RU"/>
              <a:t>27 декабря, 2019</a:t>
            </a:r>
            <a:endParaRPr lang="en-US"/>
          </a:p>
        </p:txBody>
      </p:sp>
      <p:sp>
        <p:nvSpPr>
          <p:cNvPr id="5" name="Footer Placeholder 4">
            <a:extLst>
              <a:ext uri="{FF2B5EF4-FFF2-40B4-BE49-F238E27FC236}">
                <a16:creationId xmlns:a16="http://schemas.microsoft.com/office/drawing/2014/main" id="{526BC0BA-8E16-CF4F-8320-06230774663A}"/>
              </a:ext>
            </a:extLst>
          </p:cNvPr>
          <p:cNvSpPr>
            <a:spLocks noGrp="1"/>
          </p:cNvSpPr>
          <p:nvPr>
            <p:ph type="ftr" sz="quarter" idx="11"/>
          </p:nvPr>
        </p:nvSpPr>
        <p:spPr/>
        <p:txBody>
          <a:bodyPr/>
          <a:lstStyle/>
          <a:p>
            <a:r>
              <a:rPr lang="ru-RU"/>
              <a:t>В. Кекелидзе, ЛФВЭ: Итоги года </a:t>
            </a:r>
            <a:endParaRPr lang="en-US"/>
          </a:p>
        </p:txBody>
      </p:sp>
      <p:sp>
        <p:nvSpPr>
          <p:cNvPr id="6" name="Slide Number Placeholder 5">
            <a:extLst>
              <a:ext uri="{FF2B5EF4-FFF2-40B4-BE49-F238E27FC236}">
                <a16:creationId xmlns:a16="http://schemas.microsoft.com/office/drawing/2014/main" id="{901C8EB4-9BC2-4A44-B4B4-ABB590638682}"/>
              </a:ext>
            </a:extLst>
          </p:cNvPr>
          <p:cNvSpPr>
            <a:spLocks noGrp="1"/>
          </p:cNvSpPr>
          <p:nvPr>
            <p:ph type="sldNum" sz="quarter" idx="12"/>
          </p:nvPr>
        </p:nvSpPr>
        <p:spPr/>
        <p:txBody>
          <a:bodyPr/>
          <a:lstStyle/>
          <a:p>
            <a:fld id="{B48C6A6B-7DAE-D543-9180-0B8DAED66F63}" type="slidenum">
              <a:rPr lang="en-US" smtClean="0"/>
              <a:t>30</a:t>
            </a:fld>
            <a:endParaRPr lang="en-US"/>
          </a:p>
        </p:txBody>
      </p:sp>
      <p:pic>
        <p:nvPicPr>
          <p:cNvPr id="8" name="Picture 7">
            <a:extLst>
              <a:ext uri="{FF2B5EF4-FFF2-40B4-BE49-F238E27FC236}">
                <a16:creationId xmlns:a16="http://schemas.microsoft.com/office/drawing/2014/main" id="{5AF1703D-F04C-A544-8D51-DEA1E7CA7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033074"/>
            <a:ext cx="4561325" cy="5268125"/>
          </a:xfrm>
          <a:prstGeom prst="rect">
            <a:avLst/>
          </a:prstGeom>
        </p:spPr>
      </p:pic>
      <p:pic>
        <p:nvPicPr>
          <p:cNvPr id="11" name="Picture 10">
            <a:extLst>
              <a:ext uri="{FF2B5EF4-FFF2-40B4-BE49-F238E27FC236}">
                <a16:creationId xmlns:a16="http://schemas.microsoft.com/office/drawing/2014/main" id="{256020A9-B099-054E-AFFC-B725B2BC6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5000" y="1033198"/>
            <a:ext cx="3957092" cy="5276122"/>
          </a:xfrm>
          <a:prstGeom prst="rect">
            <a:avLst/>
          </a:prstGeom>
        </p:spPr>
      </p:pic>
      <p:sp>
        <p:nvSpPr>
          <p:cNvPr id="12" name="AutoShape 4">
            <a:extLst>
              <a:ext uri="{FF2B5EF4-FFF2-40B4-BE49-F238E27FC236}">
                <a16:creationId xmlns:a16="http://schemas.microsoft.com/office/drawing/2014/main" id="{3287BBF7-003C-B24E-9E4E-87B7C24F06F3}"/>
              </a:ext>
            </a:extLst>
          </p:cNvPr>
          <p:cNvSpPr>
            <a:spLocks noChangeAspect="1" noChangeArrowheads="1"/>
          </p:cNvSpPr>
          <p:nvPr/>
        </p:nvSpPr>
        <p:spPr bwMode="auto">
          <a:xfrm>
            <a:off x="661977" y="253403"/>
            <a:ext cx="7820046" cy="590554"/>
          </a:xfrm>
          <a:prstGeom prst="rect">
            <a:avLst/>
          </a:prstGeom>
          <a:solidFill>
            <a:srgbClr val="0070C0"/>
          </a:solidFill>
          <a:ln>
            <a:noFill/>
          </a:ln>
        </p:spPr>
        <p:txBody>
          <a:bodyPr anchor="ctr"/>
          <a:lstStyle/>
          <a:p>
            <a:pPr algn="ctr"/>
            <a:r>
              <a:rPr lang="ru-RU" sz="2400" b="1" i="1" dirty="0">
                <a:solidFill>
                  <a:schemeClr val="bg1"/>
                </a:solidFill>
              </a:rPr>
              <a:t>Строительство </a:t>
            </a:r>
            <a:r>
              <a:rPr lang="ru-RU" sz="2400" b="1" i="1" dirty="0" err="1">
                <a:solidFill>
                  <a:schemeClr val="bg1"/>
                </a:solidFill>
              </a:rPr>
              <a:t>коллайдерного</a:t>
            </a:r>
            <a:r>
              <a:rPr lang="ru-RU" sz="2400" b="1" i="1" dirty="0">
                <a:solidFill>
                  <a:schemeClr val="bg1"/>
                </a:solidFill>
              </a:rPr>
              <a:t> здания  № 17</a:t>
            </a:r>
          </a:p>
        </p:txBody>
      </p:sp>
    </p:spTree>
    <p:extLst>
      <p:ext uri="{BB962C8B-B14F-4D97-AF65-F5344CB8AC3E}">
        <p14:creationId xmlns:p14="http://schemas.microsoft.com/office/powerpoint/2010/main" val="4022096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E:\2019 year\m_28_Oct_NICA_MPD\L11009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114" t="33871" r="14915" b="9958"/>
          <a:stretch/>
        </p:blipFill>
        <p:spPr bwMode="auto">
          <a:xfrm>
            <a:off x="3389983" y="637801"/>
            <a:ext cx="5474632" cy="2742213"/>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2199305" y="45782"/>
            <a:ext cx="4397238" cy="530111"/>
          </a:xfrm>
          <a:solidFill>
            <a:srgbClr val="A6F8FF"/>
          </a:solidFill>
        </p:spPr>
        <p:txBody>
          <a:bodyPr>
            <a:normAutofit fontScale="90000"/>
          </a:bodyPr>
          <a:lstStyle/>
          <a:p>
            <a:r>
              <a:rPr lang="ru-RU" sz="3100" b="1" dirty="0">
                <a:solidFill>
                  <a:srgbClr val="002060"/>
                </a:solidFill>
              </a:rPr>
              <a:t>Инфраструктура </a:t>
            </a:r>
            <a:r>
              <a:rPr lang="ru-RU" sz="3100" b="1" dirty="0" err="1">
                <a:solidFill>
                  <a:srgbClr val="002060"/>
                </a:solidFill>
              </a:rPr>
              <a:t>зд</a:t>
            </a:r>
            <a:r>
              <a:rPr lang="ru-RU" sz="3100" b="1" dirty="0">
                <a:solidFill>
                  <a:srgbClr val="002060"/>
                </a:solidFill>
              </a:rPr>
              <a:t>. 17</a:t>
            </a:r>
            <a:endParaRPr lang="ru-RU" sz="1600" b="1" dirty="0">
              <a:solidFill>
                <a:srgbClr val="002060"/>
              </a:solidFill>
            </a:endParaRPr>
          </a:p>
        </p:txBody>
      </p:sp>
      <p:pic>
        <p:nvPicPr>
          <p:cNvPr id="1029" name="Picture 5" descr="E:\2019 year\m_November_last_2_months_huawei\IMG_20191115_1024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3397" y="3029155"/>
            <a:ext cx="2549109" cy="19118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2019 year\k_19_Sept_2019_NICA_MPD Hall\L110087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8711" y="4740108"/>
            <a:ext cx="3743106" cy="21351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01705" y="6239066"/>
            <a:ext cx="3883378" cy="584775"/>
          </a:xfrm>
          <a:prstGeom prst="rect">
            <a:avLst/>
          </a:prstGeom>
          <a:solidFill>
            <a:srgbClr val="FFF5E7"/>
          </a:solidFill>
        </p:spPr>
        <p:txBody>
          <a:bodyPr wrap="square" rtlCol="0">
            <a:spAutoFit/>
          </a:bodyPr>
          <a:lstStyle/>
          <a:p>
            <a:pPr algn="ctr"/>
            <a:r>
              <a:rPr lang="ru-RU" sz="1600" i="1" dirty="0">
                <a:solidFill>
                  <a:srgbClr val="002060"/>
                </a:solidFill>
              </a:rPr>
              <a:t>рельсы </a:t>
            </a:r>
            <a:r>
              <a:rPr lang="en-US" sz="1600" i="1" dirty="0">
                <a:solidFill>
                  <a:srgbClr val="002060"/>
                </a:solidFill>
              </a:rPr>
              <a:t>MPD</a:t>
            </a:r>
            <a:r>
              <a:rPr lang="ru-RU" sz="1600" i="1" dirty="0">
                <a:solidFill>
                  <a:srgbClr val="002060"/>
                </a:solidFill>
              </a:rPr>
              <a:t>: плоскостность </a:t>
            </a:r>
            <a:r>
              <a:rPr lang="en-US" sz="1600" b="1" i="1" dirty="0">
                <a:solidFill>
                  <a:srgbClr val="002060"/>
                </a:solidFill>
              </a:rPr>
              <a:t>0.5 </a:t>
            </a:r>
            <a:r>
              <a:rPr lang="ru-RU" sz="1600" b="1" i="1" dirty="0">
                <a:solidFill>
                  <a:srgbClr val="002060"/>
                </a:solidFill>
              </a:rPr>
              <a:t>мм</a:t>
            </a:r>
            <a:endParaRPr lang="en-US" sz="1600" b="1" i="1" dirty="0">
              <a:solidFill>
                <a:srgbClr val="002060"/>
              </a:solidFill>
            </a:endParaRPr>
          </a:p>
          <a:p>
            <a:pPr algn="ctr"/>
            <a:r>
              <a:rPr lang="ru-RU" sz="1600" i="1" dirty="0">
                <a:solidFill>
                  <a:srgbClr val="002060"/>
                </a:solidFill>
              </a:rPr>
              <a:t>линейность б/поверхности </a:t>
            </a:r>
            <a:r>
              <a:rPr lang="en-US" sz="1600" b="1" i="1" dirty="0">
                <a:solidFill>
                  <a:srgbClr val="002060"/>
                </a:solidFill>
              </a:rPr>
              <a:t>0.17 </a:t>
            </a:r>
            <a:r>
              <a:rPr lang="ru-RU" sz="1600" b="1" i="1" dirty="0">
                <a:solidFill>
                  <a:srgbClr val="002060"/>
                </a:solidFill>
              </a:rPr>
              <a:t>мм</a:t>
            </a:r>
            <a:r>
              <a:rPr lang="en-US" sz="1600" b="1" i="1" dirty="0">
                <a:solidFill>
                  <a:srgbClr val="002060"/>
                </a:solidFill>
              </a:rPr>
              <a:t> </a:t>
            </a:r>
            <a:endParaRPr lang="ru-RU" sz="1600" b="1" i="1" dirty="0">
              <a:solidFill>
                <a:srgbClr val="002060"/>
              </a:solidFill>
            </a:endParaRPr>
          </a:p>
        </p:txBody>
      </p:sp>
      <p:sp>
        <p:nvSpPr>
          <p:cNvPr id="10" name="TextBox 9"/>
          <p:cNvSpPr txBox="1"/>
          <p:nvPr/>
        </p:nvSpPr>
        <p:spPr>
          <a:xfrm>
            <a:off x="6850856" y="698255"/>
            <a:ext cx="2113079" cy="369332"/>
          </a:xfrm>
          <a:prstGeom prst="rect">
            <a:avLst/>
          </a:prstGeom>
          <a:solidFill>
            <a:srgbClr val="FFF5E7"/>
          </a:solidFill>
          <a:ln>
            <a:noFill/>
          </a:ln>
        </p:spPr>
        <p:txBody>
          <a:bodyPr wrap="none" rtlCol="0">
            <a:spAutoFit/>
          </a:bodyPr>
          <a:lstStyle/>
          <a:p>
            <a:r>
              <a:rPr lang="en-US" b="1" i="1" dirty="0">
                <a:solidFill>
                  <a:srgbClr val="002060"/>
                </a:solidFill>
              </a:rPr>
              <a:t>SPD</a:t>
            </a:r>
            <a:r>
              <a:rPr lang="en-US" i="1" dirty="0">
                <a:solidFill>
                  <a:srgbClr val="002060"/>
                </a:solidFill>
              </a:rPr>
              <a:t> 80</a:t>
            </a:r>
            <a:r>
              <a:rPr lang="ru-RU" i="1" dirty="0">
                <a:solidFill>
                  <a:srgbClr val="002060"/>
                </a:solidFill>
              </a:rPr>
              <a:t>/</a:t>
            </a:r>
            <a:r>
              <a:rPr lang="en-US" i="1" dirty="0">
                <a:solidFill>
                  <a:srgbClr val="002060"/>
                </a:solidFill>
              </a:rPr>
              <a:t>20 </a:t>
            </a:r>
            <a:r>
              <a:rPr lang="ru-RU" i="1" dirty="0">
                <a:solidFill>
                  <a:srgbClr val="002060"/>
                </a:solidFill>
              </a:rPr>
              <a:t>т</a:t>
            </a:r>
            <a:r>
              <a:rPr lang="en-US" i="1" dirty="0">
                <a:solidFill>
                  <a:srgbClr val="002060"/>
                </a:solidFill>
              </a:rPr>
              <a:t> </a:t>
            </a:r>
            <a:r>
              <a:rPr lang="ru-RU" i="1" dirty="0">
                <a:solidFill>
                  <a:srgbClr val="002060"/>
                </a:solidFill>
              </a:rPr>
              <a:t>кран</a:t>
            </a:r>
          </a:p>
        </p:txBody>
      </p:sp>
      <p:pic>
        <p:nvPicPr>
          <p:cNvPr id="1034" name="Picture 10" descr="E:\2019 year\Контрольный груз_03_05_июня\L110074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385" y="600986"/>
            <a:ext cx="3144285" cy="47031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62486" y="600986"/>
            <a:ext cx="2385066" cy="646331"/>
          </a:xfrm>
          <a:prstGeom prst="rect">
            <a:avLst/>
          </a:prstGeom>
          <a:solidFill>
            <a:srgbClr val="FFF5E7"/>
          </a:solidFill>
        </p:spPr>
        <p:txBody>
          <a:bodyPr wrap="square" rtlCol="0">
            <a:spAutoFit/>
          </a:bodyPr>
          <a:lstStyle/>
          <a:p>
            <a:r>
              <a:rPr lang="ru-RU" i="1" dirty="0">
                <a:solidFill>
                  <a:srgbClr val="002060"/>
                </a:solidFill>
              </a:rPr>
              <a:t>испытания </a:t>
            </a:r>
            <a:r>
              <a:rPr lang="en-US" i="1" dirty="0">
                <a:solidFill>
                  <a:srgbClr val="002060"/>
                </a:solidFill>
              </a:rPr>
              <a:t>80</a:t>
            </a:r>
            <a:r>
              <a:rPr lang="ru-RU" i="1" dirty="0">
                <a:solidFill>
                  <a:srgbClr val="002060"/>
                </a:solidFill>
              </a:rPr>
              <a:t>/20</a:t>
            </a:r>
            <a:r>
              <a:rPr lang="en-US" i="1" dirty="0">
                <a:solidFill>
                  <a:srgbClr val="002060"/>
                </a:solidFill>
              </a:rPr>
              <a:t> </a:t>
            </a:r>
            <a:r>
              <a:rPr lang="ru-RU" i="1" dirty="0">
                <a:solidFill>
                  <a:srgbClr val="002060"/>
                </a:solidFill>
              </a:rPr>
              <a:t>т </a:t>
            </a:r>
          </a:p>
          <a:p>
            <a:r>
              <a:rPr lang="ru-RU" i="1" dirty="0">
                <a:solidFill>
                  <a:srgbClr val="002060"/>
                </a:solidFill>
              </a:rPr>
              <a:t>крана </a:t>
            </a:r>
            <a:r>
              <a:rPr lang="en-US" i="1" dirty="0">
                <a:solidFill>
                  <a:srgbClr val="002060"/>
                </a:solidFill>
              </a:rPr>
              <a:t>MPD</a:t>
            </a:r>
            <a:endParaRPr lang="ru-RU" i="1" dirty="0">
              <a:solidFill>
                <a:srgbClr val="002060"/>
              </a:solidFill>
            </a:endParaRPr>
          </a:p>
        </p:txBody>
      </p:sp>
      <p:pic>
        <p:nvPicPr>
          <p:cNvPr id="1038" name="Picture 14" descr="C:\Users\admin\Desktop\IMG_20190405_12003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3254" r="4180" b="9364"/>
          <a:stretch/>
        </p:blipFill>
        <p:spPr bwMode="auto">
          <a:xfrm>
            <a:off x="340000" y="4858194"/>
            <a:ext cx="4431552" cy="199036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017075" y="6457123"/>
            <a:ext cx="3531351" cy="338554"/>
          </a:xfrm>
          <a:prstGeom prst="rect">
            <a:avLst/>
          </a:prstGeom>
          <a:solidFill>
            <a:srgbClr val="FFF5E7"/>
          </a:solidFill>
        </p:spPr>
        <p:txBody>
          <a:bodyPr wrap="none" rtlCol="0">
            <a:spAutoFit/>
          </a:bodyPr>
          <a:lstStyle/>
          <a:p>
            <a:r>
              <a:rPr lang="ru-RU" sz="1600" i="1" dirty="0">
                <a:solidFill>
                  <a:srgbClr val="002060"/>
                </a:solidFill>
              </a:rPr>
              <a:t>8 электрических кранов </a:t>
            </a:r>
            <a:r>
              <a:rPr lang="en-US" sz="1600" i="1" dirty="0">
                <a:solidFill>
                  <a:srgbClr val="002060"/>
                </a:solidFill>
              </a:rPr>
              <a:t>(3.2-10) </a:t>
            </a:r>
            <a:r>
              <a:rPr lang="ru-RU" sz="1600" i="1" dirty="0">
                <a:solidFill>
                  <a:srgbClr val="002060"/>
                </a:solidFill>
              </a:rPr>
              <a:t>т</a:t>
            </a:r>
          </a:p>
        </p:txBody>
      </p:sp>
      <p:pic>
        <p:nvPicPr>
          <p:cNvPr id="1039" name="Picture 15" descr="C:\Users\admin\Desktop\IMG_20191115_10492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046" t="16491" r="6718" b="6137"/>
          <a:stretch/>
        </p:blipFill>
        <p:spPr bwMode="auto">
          <a:xfrm>
            <a:off x="6206401" y="3061725"/>
            <a:ext cx="2645416" cy="175973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042764" y="4370776"/>
            <a:ext cx="2074607" cy="369332"/>
          </a:xfrm>
          <a:prstGeom prst="rect">
            <a:avLst/>
          </a:prstGeom>
          <a:solidFill>
            <a:srgbClr val="FFF5E7"/>
          </a:solidFill>
        </p:spPr>
        <p:txBody>
          <a:bodyPr wrap="none" rtlCol="0">
            <a:spAutoFit/>
          </a:bodyPr>
          <a:lstStyle/>
          <a:p>
            <a:r>
              <a:rPr lang="ru-RU" i="1" dirty="0">
                <a:solidFill>
                  <a:srgbClr val="002060"/>
                </a:solidFill>
              </a:rPr>
              <a:t>платформа </a:t>
            </a:r>
            <a:r>
              <a:rPr lang="en-US" i="1" dirty="0">
                <a:solidFill>
                  <a:srgbClr val="002060"/>
                </a:solidFill>
              </a:rPr>
              <a:t>MPD</a:t>
            </a:r>
            <a:endParaRPr lang="ru-RU" i="1" dirty="0">
              <a:solidFill>
                <a:srgbClr val="002060"/>
              </a:solidFill>
            </a:endParaRPr>
          </a:p>
        </p:txBody>
      </p:sp>
      <p:cxnSp>
        <p:nvCxnSpPr>
          <p:cNvPr id="21" name="Прямая со стрелкой 20"/>
          <p:cNvCxnSpPr/>
          <p:nvPr/>
        </p:nvCxnSpPr>
        <p:spPr>
          <a:xfrm>
            <a:off x="1115616" y="3121962"/>
            <a:ext cx="144016" cy="73908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408289" y="5794459"/>
            <a:ext cx="1120820" cy="338554"/>
          </a:xfrm>
          <a:prstGeom prst="rect">
            <a:avLst/>
          </a:prstGeom>
          <a:solidFill>
            <a:schemeClr val="accent5">
              <a:lumMod val="40000"/>
              <a:lumOff val="60000"/>
            </a:schemeClr>
          </a:solidFill>
        </p:spPr>
        <p:txBody>
          <a:bodyPr wrap="none" rtlCol="0">
            <a:spAutoFit/>
          </a:bodyPr>
          <a:lstStyle/>
          <a:p>
            <a:r>
              <a:rPr lang="en-US" sz="1600" dirty="0"/>
              <a:t>14.08.2019</a:t>
            </a:r>
            <a:endParaRPr lang="ru-RU" sz="1600" dirty="0"/>
          </a:p>
        </p:txBody>
      </p:sp>
      <p:sp>
        <p:nvSpPr>
          <p:cNvPr id="17" name="TextBox 16"/>
          <p:cNvSpPr txBox="1"/>
          <p:nvPr/>
        </p:nvSpPr>
        <p:spPr>
          <a:xfrm>
            <a:off x="3440569" y="3045447"/>
            <a:ext cx="2410403" cy="369332"/>
          </a:xfrm>
          <a:prstGeom prst="rect">
            <a:avLst/>
          </a:prstGeom>
          <a:solidFill>
            <a:srgbClr val="FFF5E7"/>
          </a:solidFill>
        </p:spPr>
        <p:txBody>
          <a:bodyPr wrap="none" rtlCol="0">
            <a:spAutoFit/>
          </a:bodyPr>
          <a:lstStyle/>
          <a:p>
            <a:r>
              <a:rPr lang="ru-RU" i="1" dirty="0">
                <a:solidFill>
                  <a:srgbClr val="002060"/>
                </a:solidFill>
              </a:rPr>
              <a:t>механические краны</a:t>
            </a:r>
          </a:p>
        </p:txBody>
      </p:sp>
    </p:spTree>
    <p:extLst>
      <p:ext uri="{BB962C8B-B14F-4D97-AF65-F5344CB8AC3E}">
        <p14:creationId xmlns:p14="http://schemas.microsoft.com/office/powerpoint/2010/main" val="3911755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1\Downloads\Сборка1 в корпусе 32  (18 марта) лист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838201"/>
            <a:ext cx="8666163" cy="5416550"/>
          </a:xfrm>
          <a:prstGeom prst="rect">
            <a:avLst/>
          </a:prstGeom>
          <a:noFill/>
          <a:ln>
            <a:noFill/>
          </a:ln>
        </p:spPr>
      </p:pic>
      <p:sp>
        <p:nvSpPr>
          <p:cNvPr id="20" name="Прямоугольная выноска 14"/>
          <p:cNvSpPr>
            <a:spLocks noChangeArrowheads="1"/>
          </p:cNvSpPr>
          <p:nvPr/>
        </p:nvSpPr>
        <p:spPr bwMode="auto">
          <a:xfrm>
            <a:off x="0" y="2019300"/>
            <a:ext cx="2882899" cy="736600"/>
          </a:xfrm>
          <a:prstGeom prst="wedgeRectCallout">
            <a:avLst>
              <a:gd name="adj1" fmla="val 64785"/>
              <a:gd name="adj2" fmla="val 44950"/>
            </a:avLst>
          </a:prstGeom>
          <a:solidFill>
            <a:srgbClr val="EEF3FF"/>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kumimoji="0" lang="ru-RU" altLang="en-US" sz="2000" b="1" dirty="0" err="1">
                <a:solidFill>
                  <a:srgbClr val="000066"/>
                </a:solidFill>
              </a:rPr>
              <a:t>Компресорная</a:t>
            </a:r>
            <a:r>
              <a:rPr kumimoji="0" lang="ru-RU" altLang="en-US" sz="2000" b="1" dirty="0">
                <a:solidFill>
                  <a:srgbClr val="000066"/>
                </a:solidFill>
              </a:rPr>
              <a:t> станция </a:t>
            </a:r>
            <a:r>
              <a:rPr kumimoji="0" lang="en-US" altLang="en-US" sz="2000" b="1" dirty="0">
                <a:solidFill>
                  <a:srgbClr val="FF0000"/>
                </a:solidFill>
              </a:rPr>
              <a:t>4,4</a:t>
            </a:r>
            <a:r>
              <a:rPr kumimoji="0" lang="en-US" altLang="en-US" sz="2000" b="1" dirty="0">
                <a:solidFill>
                  <a:srgbClr val="000066"/>
                </a:solidFill>
              </a:rPr>
              <a:t> MW </a:t>
            </a:r>
            <a:endParaRPr lang="ru-RU" altLang="en-US" sz="2000" b="1" dirty="0">
              <a:solidFill>
                <a:schemeClr val="bg2"/>
              </a:solidFill>
            </a:endParaRPr>
          </a:p>
        </p:txBody>
      </p:sp>
      <p:sp>
        <p:nvSpPr>
          <p:cNvPr id="27" name="Date Placeholder 1"/>
          <p:cNvSpPr>
            <a:spLocks noGrp="1"/>
          </p:cNvSpPr>
          <p:nvPr>
            <p:ph type="dt" sz="quarter" idx="10"/>
          </p:nvPr>
        </p:nvSpPr>
        <p:spPr bwMode="auto">
          <a:xfrm>
            <a:off x="457200" y="6286970"/>
            <a:ext cx="2133600" cy="4762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ru-RU"/>
            </a:defPPr>
            <a:lvl1pPr algn="l" rtl="0" fontAlgn="base">
              <a:spcBef>
                <a:spcPct val="0"/>
              </a:spcBef>
              <a:spcAft>
                <a:spcPct val="0"/>
              </a:spcAft>
              <a:defRPr sz="1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ru-RU" dirty="0"/>
              <a:t>27 декабря, 2019</a:t>
            </a:r>
            <a:endParaRPr kumimoji="0" lang="ru-RU" sz="1400" dirty="0">
              <a:ea typeface="ＭＳ Ｐゴシック" charset="0"/>
              <a:cs typeface="ＭＳ Ｐゴシック" charset="0"/>
            </a:endParaRPr>
          </a:p>
        </p:txBody>
      </p:sp>
      <p:pic>
        <p:nvPicPr>
          <p:cNvPr id="16" name="Picture 4"/>
          <p:cNvPicPr>
            <a:picLocks noChangeAspect="1" noChangeArrowheads="1"/>
          </p:cNvPicPr>
          <p:nvPr/>
        </p:nvPicPr>
        <p:blipFill>
          <a:blip r:embed="rId4" cstate="print"/>
          <a:srcRect/>
          <a:stretch>
            <a:fillRect/>
          </a:stretch>
        </p:blipFill>
        <p:spPr bwMode="auto">
          <a:xfrm>
            <a:off x="5981700" y="5403908"/>
            <a:ext cx="1111199" cy="1170462"/>
          </a:xfrm>
          <a:prstGeom prst="rect">
            <a:avLst/>
          </a:prstGeom>
          <a:noFill/>
          <a:ln w="19050">
            <a:solidFill>
              <a:schemeClr val="tx1"/>
            </a:solidFill>
            <a:miter lim="800000"/>
            <a:headEnd/>
            <a:tailEnd/>
          </a:ln>
        </p:spPr>
      </p:pic>
      <p:pic>
        <p:nvPicPr>
          <p:cNvPr id="17" name="Изображение 1" descr="ФотоОГ1000.jpg"/>
          <p:cNvPicPr>
            <a:picLocks noChangeAspect="1"/>
          </p:cNvPicPr>
          <p:nvPr/>
        </p:nvPicPr>
        <p:blipFill>
          <a:blip r:embed="rId5" cstate="print"/>
          <a:stretch>
            <a:fillRect/>
          </a:stretch>
        </p:blipFill>
        <p:spPr bwMode="auto">
          <a:xfrm>
            <a:off x="3830341" y="4377968"/>
            <a:ext cx="1997475" cy="1783678"/>
          </a:xfrm>
          <a:prstGeom prst="rect">
            <a:avLst/>
          </a:prstGeom>
          <a:noFill/>
          <a:ln w="19050">
            <a:solidFill>
              <a:schemeClr val="tx1"/>
            </a:solidFill>
          </a:ln>
          <a:extLst>
            <a:ext uri="{909E8E84-426E-40dd-AFC4-6F175D3DCCD1}">
              <a14:hiddenFill xmlns:a14="http://schemas.microsoft.com/office/drawing/2010/main" xmlns="">
                <a:solidFill>
                  <a:srgbClr val="FFFFFF"/>
                </a:solidFill>
              </a14:hiddenFill>
            </a:ext>
          </a:extLst>
        </p:spPr>
      </p:pic>
      <p:sp>
        <p:nvSpPr>
          <p:cNvPr id="12" name="Прямоугольная выноска 14"/>
          <p:cNvSpPr>
            <a:spLocks noChangeArrowheads="1"/>
          </p:cNvSpPr>
          <p:nvPr/>
        </p:nvSpPr>
        <p:spPr bwMode="auto">
          <a:xfrm>
            <a:off x="0" y="2997200"/>
            <a:ext cx="3340100" cy="330200"/>
          </a:xfrm>
          <a:prstGeom prst="wedgeRectCallout">
            <a:avLst>
              <a:gd name="adj1" fmla="val 61944"/>
              <a:gd name="adj2" fmla="val -30716"/>
            </a:avLst>
          </a:prstGeom>
          <a:solidFill>
            <a:srgbClr val="EEF3FF"/>
          </a:solidFill>
          <a:ln w="9525">
            <a:solidFill>
              <a:srgbClr val="2F2F98"/>
            </a:solidFill>
            <a:miter lim="800000"/>
            <a:headEnd/>
            <a:tailEnd/>
          </a:ln>
          <a:effectLst>
            <a:outerShdw blurRad="40000" dist="20000" dir="5400000" rotWithShape="0">
              <a:srgbClr val="000000">
                <a:alpha val="37999"/>
              </a:srgbClr>
            </a:outerShdw>
          </a:effectLst>
        </p:spPr>
        <p:txBody>
          <a:bodyPr anchor="b"/>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US" sz="2000" b="1" dirty="0">
                <a:solidFill>
                  <a:srgbClr val="FF0000"/>
                </a:solidFill>
              </a:rPr>
              <a:t>1000 l</a:t>
            </a:r>
            <a:r>
              <a:rPr lang="ru-RU" sz="2000" b="1" dirty="0">
                <a:solidFill>
                  <a:srgbClr val="FF0000"/>
                </a:solidFill>
              </a:rPr>
              <a:t>/</a:t>
            </a:r>
            <a:r>
              <a:rPr lang="en-US" sz="2000" b="1" dirty="0">
                <a:solidFill>
                  <a:srgbClr val="FF0000"/>
                </a:solidFill>
              </a:rPr>
              <a:t>h </a:t>
            </a:r>
            <a:r>
              <a:rPr lang="en-US" sz="2000" b="1" dirty="0">
                <a:solidFill>
                  <a:srgbClr val="000090"/>
                </a:solidFill>
              </a:rPr>
              <a:t>He </a:t>
            </a:r>
            <a:r>
              <a:rPr lang="ru-RU" sz="2000" b="1" dirty="0">
                <a:solidFill>
                  <a:srgbClr val="000090"/>
                </a:solidFill>
              </a:rPr>
              <a:t>ожижитель</a:t>
            </a:r>
            <a:r>
              <a:rPr lang="en-US" sz="2000" b="1" dirty="0">
                <a:solidFill>
                  <a:srgbClr val="000090"/>
                </a:solidFill>
              </a:rPr>
              <a:t> </a:t>
            </a:r>
            <a:endParaRPr lang="ru-RU" altLang="en-US" sz="2000" b="1" dirty="0">
              <a:solidFill>
                <a:schemeClr val="bg2"/>
              </a:solidFill>
            </a:endParaRPr>
          </a:p>
        </p:txBody>
      </p:sp>
      <p:pic>
        <p:nvPicPr>
          <p:cNvPr id="18" name="Picture 3"/>
          <p:cNvPicPr>
            <a:picLocks noChangeAspect="1" noChangeArrowheads="1"/>
          </p:cNvPicPr>
          <p:nvPr/>
        </p:nvPicPr>
        <p:blipFill>
          <a:blip r:embed="rId6" cstate="print"/>
          <a:srcRect l="13953" b="13130"/>
          <a:stretch>
            <a:fillRect/>
          </a:stretch>
        </p:blipFill>
        <p:spPr bwMode="auto">
          <a:xfrm>
            <a:off x="7442200" y="4996559"/>
            <a:ext cx="1586829" cy="1543941"/>
          </a:xfrm>
          <a:prstGeom prst="rect">
            <a:avLst/>
          </a:prstGeom>
          <a:noFill/>
          <a:ln w="19050">
            <a:solidFill>
              <a:schemeClr val="tx1"/>
            </a:solidFill>
            <a:miter lim="800000"/>
            <a:headEnd/>
            <a:tailEnd/>
          </a:ln>
        </p:spPr>
      </p:pic>
      <p:sp>
        <p:nvSpPr>
          <p:cNvPr id="10" name="Прямоугольная выноска 14"/>
          <p:cNvSpPr>
            <a:spLocks noChangeArrowheads="1"/>
          </p:cNvSpPr>
          <p:nvPr/>
        </p:nvSpPr>
        <p:spPr bwMode="auto">
          <a:xfrm>
            <a:off x="68264" y="5949280"/>
            <a:ext cx="4780723" cy="406400"/>
          </a:xfrm>
          <a:prstGeom prst="wedgeRectCallout">
            <a:avLst>
              <a:gd name="adj1" fmla="val 15042"/>
              <a:gd name="adj2" fmla="val -313877"/>
            </a:avLst>
          </a:prstGeom>
          <a:solidFill>
            <a:srgbClr val="EEF3FF"/>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altLang="en-US" sz="2000" b="1" dirty="0">
                <a:solidFill>
                  <a:srgbClr val="000066"/>
                </a:solidFill>
              </a:rPr>
              <a:t>Криогенно-компрессорная станция</a:t>
            </a:r>
            <a:endParaRPr lang="ru-RU" altLang="en-US" sz="2000" b="1" dirty="0">
              <a:solidFill>
                <a:schemeClr val="bg2"/>
              </a:solidFill>
            </a:endParaRPr>
          </a:p>
        </p:txBody>
      </p:sp>
      <p:sp>
        <p:nvSpPr>
          <p:cNvPr id="23" name="Прямоугольная выноска 15"/>
          <p:cNvSpPr>
            <a:spLocks noChangeArrowheads="1"/>
          </p:cNvSpPr>
          <p:nvPr/>
        </p:nvSpPr>
        <p:spPr bwMode="auto">
          <a:xfrm>
            <a:off x="3678211" y="3971570"/>
            <a:ext cx="2149605" cy="488918"/>
          </a:xfrm>
          <a:prstGeom prst="wedgeRectCallout">
            <a:avLst>
              <a:gd name="adj1" fmla="val -61828"/>
              <a:gd name="adj2" fmla="val -153738"/>
            </a:avLst>
          </a:prstGeom>
          <a:solidFill>
            <a:schemeClr val="accent1">
              <a:lumMod val="50000"/>
            </a:schemeClr>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altLang="ru-RU" sz="1600" b="1" dirty="0">
                <a:solidFill>
                  <a:schemeClr val="bg1"/>
                </a:solidFill>
              </a:rPr>
              <a:t>40 </a:t>
            </a:r>
            <a:r>
              <a:rPr lang="ru-RU" altLang="ru-RU" sz="1600" b="1" dirty="0">
                <a:solidFill>
                  <a:schemeClr val="bg1"/>
                </a:solidFill>
              </a:rPr>
              <a:t>м</a:t>
            </a:r>
            <a:r>
              <a:rPr lang="en-GB" altLang="ru-RU" sz="1600" b="1" baseline="30000" dirty="0">
                <a:solidFill>
                  <a:schemeClr val="bg1"/>
                </a:solidFill>
              </a:rPr>
              <a:t>3</a:t>
            </a:r>
            <a:r>
              <a:rPr lang="en-GB" altLang="ru-RU" sz="1600" b="1" dirty="0">
                <a:solidFill>
                  <a:schemeClr val="bg1"/>
                </a:solidFill>
              </a:rPr>
              <a:t> </a:t>
            </a:r>
            <a:r>
              <a:rPr lang="ru-RU" altLang="ru-RU" sz="1600" b="1" dirty="0">
                <a:solidFill>
                  <a:schemeClr val="bg1"/>
                </a:solidFill>
              </a:rPr>
              <a:t>резервуар  д/жидкого гелия </a:t>
            </a:r>
            <a:endParaRPr lang="ru-RU" altLang="ru-RU" sz="1600" dirty="0">
              <a:solidFill>
                <a:schemeClr val="bg1"/>
              </a:solidFill>
            </a:endParaRPr>
          </a:p>
        </p:txBody>
      </p:sp>
      <p:sp>
        <p:nvSpPr>
          <p:cNvPr id="24" name="Прямоугольная выноска 15"/>
          <p:cNvSpPr>
            <a:spLocks noChangeArrowheads="1"/>
          </p:cNvSpPr>
          <p:nvPr/>
        </p:nvSpPr>
        <p:spPr bwMode="auto">
          <a:xfrm>
            <a:off x="98425" y="1012843"/>
            <a:ext cx="2600170" cy="676257"/>
          </a:xfrm>
          <a:prstGeom prst="wedgeRectCallout">
            <a:avLst>
              <a:gd name="adj1" fmla="val 98116"/>
              <a:gd name="adj2" fmla="val 213395"/>
            </a:avLst>
          </a:prstGeom>
          <a:solidFill>
            <a:srgbClr val="3C8C93"/>
          </a:solidFill>
          <a:ln w="9525">
            <a:solidFill>
              <a:srgbClr val="2F2F98"/>
            </a:solidFill>
            <a:miter lim="800000"/>
            <a:headEnd/>
            <a:tailEnd/>
          </a:ln>
          <a:effectLst>
            <a:outerShdw blurRad="40000" dist="20000" dir="5400000" rotWithShape="0">
              <a:srgbClr val="000000">
                <a:alpha val="37999"/>
              </a:srgbClr>
            </a:outerShdw>
          </a:effectLst>
        </p:spPr>
        <p:txBody>
          <a:bodyPr anchor="ctr"/>
          <a:lstStyle/>
          <a:p>
            <a:pPr algn="ctr" eaLnBrk="1" hangingPunct="1"/>
            <a:r>
              <a:rPr lang="en-GB" altLang="ru-RU" sz="1600" b="1" kern="1200" dirty="0">
                <a:solidFill>
                  <a:schemeClr val="bg1"/>
                </a:solidFill>
              </a:rPr>
              <a:t>500 </a:t>
            </a:r>
            <a:r>
              <a:rPr lang="ru-RU" altLang="ru-RU" sz="1600" b="1" dirty="0">
                <a:solidFill>
                  <a:schemeClr val="bg1"/>
                </a:solidFill>
              </a:rPr>
              <a:t>кг</a:t>
            </a:r>
            <a:r>
              <a:rPr lang="en-GB" altLang="ru-RU" sz="1600" b="1" kern="1200" dirty="0">
                <a:solidFill>
                  <a:schemeClr val="bg1"/>
                </a:solidFill>
              </a:rPr>
              <a:t>/</a:t>
            </a:r>
            <a:r>
              <a:rPr lang="ru-RU" altLang="ru-RU" sz="1600" b="1" dirty="0">
                <a:solidFill>
                  <a:schemeClr val="bg1"/>
                </a:solidFill>
              </a:rPr>
              <a:t>ч</a:t>
            </a:r>
            <a:r>
              <a:rPr lang="en-GB" altLang="ru-RU" sz="1600" b="1" kern="1200" dirty="0">
                <a:solidFill>
                  <a:schemeClr val="bg1"/>
                </a:solidFill>
              </a:rPr>
              <a:t> </a:t>
            </a:r>
            <a:r>
              <a:rPr lang="ru-RU" altLang="ru-RU" sz="1600" b="1" kern="1200" dirty="0">
                <a:solidFill>
                  <a:schemeClr val="bg1"/>
                </a:solidFill>
              </a:rPr>
              <a:t>азотный </a:t>
            </a:r>
            <a:r>
              <a:rPr lang="ru-RU" altLang="ru-RU" sz="1600" b="1" kern="1200" dirty="0" err="1">
                <a:solidFill>
                  <a:schemeClr val="bg1"/>
                </a:solidFill>
              </a:rPr>
              <a:t>реконденсатор</a:t>
            </a:r>
            <a:r>
              <a:rPr lang="ru-RU" altLang="ru-RU" sz="1600" b="1" kern="1200" dirty="0">
                <a:solidFill>
                  <a:schemeClr val="bg1"/>
                </a:solidFill>
              </a:rPr>
              <a:t> </a:t>
            </a:r>
            <a:r>
              <a:rPr lang="en-GB" altLang="ru-RU" sz="1600" b="1" kern="1200" dirty="0">
                <a:solidFill>
                  <a:schemeClr val="bg1"/>
                </a:solidFill>
              </a:rPr>
              <a:t>RA-0.5</a:t>
            </a:r>
            <a:endParaRPr lang="ru-RU" altLang="ru-RU" sz="1600" b="1" kern="1200" dirty="0">
              <a:solidFill>
                <a:schemeClr val="bg1"/>
              </a:solidFill>
            </a:endParaRPr>
          </a:p>
        </p:txBody>
      </p:sp>
      <p:sp>
        <p:nvSpPr>
          <p:cNvPr id="25" name="TextBox 24"/>
          <p:cNvSpPr txBox="1"/>
          <p:nvPr/>
        </p:nvSpPr>
        <p:spPr>
          <a:xfrm>
            <a:off x="5636871" y="573349"/>
            <a:ext cx="3408704" cy="646331"/>
          </a:xfrm>
          <a:prstGeom prst="rect">
            <a:avLst/>
          </a:prstGeom>
          <a:noFill/>
        </p:spPr>
        <p:txBody>
          <a:bodyPr wrap="square" rtlCol="0">
            <a:spAutoFit/>
          </a:bodyPr>
          <a:lstStyle/>
          <a:p>
            <a:pPr algn="r"/>
            <a:r>
              <a:rPr lang="ru-RU" b="1" dirty="0">
                <a:solidFill>
                  <a:srgbClr val="000090"/>
                </a:solidFill>
              </a:rPr>
              <a:t>оба </a:t>
            </a:r>
            <a:r>
              <a:rPr lang="ru-RU" b="1" dirty="0" err="1">
                <a:solidFill>
                  <a:srgbClr val="000090"/>
                </a:solidFill>
              </a:rPr>
              <a:t>реконденсатора</a:t>
            </a:r>
            <a:r>
              <a:rPr lang="en-US" b="1" dirty="0">
                <a:solidFill>
                  <a:srgbClr val="000090"/>
                </a:solidFill>
              </a:rPr>
              <a:t> </a:t>
            </a:r>
            <a:r>
              <a:rPr lang="ru-RU" b="1" dirty="0">
                <a:solidFill>
                  <a:srgbClr val="000090"/>
                </a:solidFill>
              </a:rPr>
              <a:t> </a:t>
            </a:r>
            <a:r>
              <a:rPr lang="en-US" b="1" dirty="0">
                <a:solidFill>
                  <a:srgbClr val="000090"/>
                </a:solidFill>
              </a:rPr>
              <a:t>RA05</a:t>
            </a:r>
          </a:p>
          <a:p>
            <a:pPr algn="r"/>
            <a:r>
              <a:rPr lang="en-US" b="1" dirty="0">
                <a:solidFill>
                  <a:srgbClr val="000090"/>
                </a:solidFill>
              </a:rPr>
              <a:t>- </a:t>
            </a:r>
            <a:r>
              <a:rPr lang="ru-RU" b="1" i="1" dirty="0">
                <a:solidFill>
                  <a:srgbClr val="FF0000"/>
                </a:solidFill>
              </a:rPr>
              <a:t>изготовлены</a:t>
            </a:r>
            <a:endParaRPr lang="en-US" b="1" i="1" dirty="0">
              <a:solidFill>
                <a:srgbClr val="FF0000"/>
              </a:solidFill>
            </a:endParaRPr>
          </a:p>
        </p:txBody>
      </p:sp>
      <p:sp>
        <p:nvSpPr>
          <p:cNvPr id="26" name="TextBox 25"/>
          <p:cNvSpPr txBox="1"/>
          <p:nvPr/>
        </p:nvSpPr>
        <p:spPr>
          <a:xfrm>
            <a:off x="5818109" y="1786000"/>
            <a:ext cx="3197305" cy="923330"/>
          </a:xfrm>
          <a:prstGeom prst="rect">
            <a:avLst/>
          </a:prstGeom>
          <a:noFill/>
        </p:spPr>
        <p:txBody>
          <a:bodyPr wrap="square" rtlCol="0">
            <a:spAutoFit/>
          </a:bodyPr>
          <a:lstStyle/>
          <a:p>
            <a:pPr algn="r"/>
            <a:r>
              <a:rPr lang="en-US" b="1" dirty="0">
                <a:solidFill>
                  <a:srgbClr val="000090"/>
                </a:solidFill>
              </a:rPr>
              <a:t>3 </a:t>
            </a:r>
            <a:r>
              <a:rPr lang="ru-RU" b="1" dirty="0" err="1">
                <a:solidFill>
                  <a:srgbClr val="000090"/>
                </a:solidFill>
              </a:rPr>
              <a:t>сателлитных</a:t>
            </a:r>
            <a:endParaRPr lang="en-US" b="1" dirty="0">
              <a:solidFill>
                <a:srgbClr val="000090"/>
              </a:solidFill>
            </a:endParaRPr>
          </a:p>
          <a:p>
            <a:pPr algn="r"/>
            <a:r>
              <a:rPr lang="ru-RU" b="1" dirty="0">
                <a:solidFill>
                  <a:srgbClr val="000090"/>
                </a:solidFill>
              </a:rPr>
              <a:t>рефрижератора</a:t>
            </a:r>
            <a:endParaRPr lang="en-US" b="1" dirty="0">
              <a:solidFill>
                <a:srgbClr val="000090"/>
              </a:solidFill>
            </a:endParaRPr>
          </a:p>
          <a:p>
            <a:pPr algn="r"/>
            <a:r>
              <a:rPr lang="en-US" b="1" dirty="0">
                <a:solidFill>
                  <a:srgbClr val="000090"/>
                </a:solidFill>
              </a:rPr>
              <a:t>- </a:t>
            </a:r>
            <a:r>
              <a:rPr lang="ru-RU" b="1" i="1" dirty="0">
                <a:solidFill>
                  <a:srgbClr val="FF0000"/>
                </a:solidFill>
              </a:rPr>
              <a:t>изготовление/монтаж</a:t>
            </a:r>
            <a:endParaRPr lang="en-US" b="1" i="1" dirty="0">
              <a:solidFill>
                <a:srgbClr val="FF0000"/>
              </a:solidFill>
            </a:endParaRPr>
          </a:p>
        </p:txBody>
      </p:sp>
      <p:sp>
        <p:nvSpPr>
          <p:cNvPr id="3" name="Footer Placeholder 2"/>
          <p:cNvSpPr>
            <a:spLocks noGrp="1"/>
          </p:cNvSpPr>
          <p:nvPr>
            <p:ph type="ftr" sz="quarter" idx="11"/>
          </p:nvPr>
        </p:nvSpPr>
        <p:spPr bwMode="auto">
          <a:xfrm>
            <a:off x="3124200" y="628697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ru-RU"/>
            </a:defPPr>
            <a:lvl1pPr algn="ctr" rtl="0" fontAlgn="base">
              <a:spcBef>
                <a:spcPct val="0"/>
              </a:spcBef>
              <a:spcAft>
                <a:spcPct val="0"/>
              </a:spcAft>
              <a:defRPr sz="1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r>
              <a:rPr lang="uk-UA" dirty="0"/>
              <a:t>В. </a:t>
            </a:r>
            <a:r>
              <a:rPr lang="uk-UA" dirty="0" err="1"/>
              <a:t>Кекелидзе</a:t>
            </a:r>
            <a:r>
              <a:rPr lang="uk-UA" dirty="0"/>
              <a:t>, ЛФВЭ: </a:t>
            </a:r>
            <a:r>
              <a:rPr lang="uk-UA" dirty="0" err="1"/>
              <a:t>Итоги</a:t>
            </a:r>
            <a:r>
              <a:rPr lang="uk-UA" dirty="0"/>
              <a:t> </a:t>
            </a:r>
            <a:r>
              <a:rPr lang="uk-UA" dirty="0" err="1"/>
              <a:t>года</a:t>
            </a:r>
            <a:r>
              <a:rPr lang="uk-UA" dirty="0"/>
              <a:t> </a:t>
            </a:r>
            <a:endParaRPr lang="ru-RU" dirty="0"/>
          </a:p>
        </p:txBody>
      </p:sp>
      <p:sp>
        <p:nvSpPr>
          <p:cNvPr id="4" name="Slide Number Placeholder 3"/>
          <p:cNvSpPr>
            <a:spLocks noGrp="1"/>
          </p:cNvSpPr>
          <p:nvPr>
            <p:ph type="sldNum" sz="quarter" idx="12"/>
          </p:nvPr>
        </p:nvSpPr>
        <p:spPr bwMode="auto">
          <a:xfrm>
            <a:off x="6553200" y="628697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ru-RU"/>
            </a:defPPr>
            <a:lvl1pPr algn="r"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fld id="{61CB4037-B1E1-45DC-8300-9D287C81F4C6}" type="slidenum">
              <a:rPr lang="ru-RU" smtClean="0"/>
              <a:pPr/>
              <a:t>32</a:t>
            </a:fld>
            <a:endParaRPr lang="ru-RU" dirty="0"/>
          </a:p>
        </p:txBody>
      </p:sp>
      <p:sp>
        <p:nvSpPr>
          <p:cNvPr id="19" name="Rectangle 2"/>
          <p:cNvSpPr>
            <a:spLocks noGrp="1" noChangeArrowheads="1"/>
          </p:cNvSpPr>
          <p:nvPr>
            <p:ph type="title"/>
          </p:nvPr>
        </p:nvSpPr>
        <p:spPr>
          <a:xfrm>
            <a:off x="1981200" y="94772"/>
            <a:ext cx="2286000" cy="504056"/>
          </a:xfrm>
          <a:solidFill>
            <a:srgbClr val="000090"/>
          </a:solidFill>
        </p:spPr>
        <p:txBody>
          <a:bodyPr/>
          <a:lstStyle/>
          <a:p>
            <a:pPr marL="514350" indent="-514350" algn="r"/>
            <a:r>
              <a:rPr lang="ru-RU" sz="2400" b="1" dirty="0">
                <a:solidFill>
                  <a:srgbClr val="FFFFFF"/>
                </a:solidFill>
                <a:latin typeface="+mn-lt"/>
              </a:rPr>
              <a:t>Криогеника</a:t>
            </a:r>
            <a:endParaRPr lang="en-US" sz="2400" b="1" dirty="0">
              <a:solidFill>
                <a:srgbClr val="FFFFFF"/>
              </a:solidFill>
              <a:latin typeface="+mn-lt"/>
            </a:endParaRPr>
          </a:p>
        </p:txBody>
      </p:sp>
      <p:pic>
        <p:nvPicPr>
          <p:cNvPr id="7174" name="Picture 7" descr="NICA-Logo_4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0702" y="63315"/>
            <a:ext cx="1092200" cy="540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2313041E-30AF-7F4F-AF35-7BA039DA17DA}"/>
              </a:ext>
            </a:extLst>
          </p:cNvPr>
          <p:cNvGrpSpPr/>
          <p:nvPr/>
        </p:nvGrpSpPr>
        <p:grpSpPr>
          <a:xfrm>
            <a:off x="20804" y="598828"/>
            <a:ext cx="6387555" cy="4270332"/>
            <a:chOff x="20804" y="598828"/>
            <a:chExt cx="6387555" cy="4270332"/>
          </a:xfrm>
        </p:grpSpPr>
        <p:pic>
          <p:nvPicPr>
            <p:cNvPr id="22" name="Picture 2" descr="E:\2019 year\t_27_Dec_криогенный корпус\L1110036.JPG">
              <a:extLst>
                <a:ext uri="{FF2B5EF4-FFF2-40B4-BE49-F238E27FC236}">
                  <a16:creationId xmlns:a16="http://schemas.microsoft.com/office/drawing/2014/main" id="{496F53F7-DA5D-EA48-887C-0734BC1CAC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804" y="598828"/>
              <a:ext cx="6387555" cy="427033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FDDF4090-2AEF-F24A-A318-7FE78421AF38}"/>
                </a:ext>
              </a:extLst>
            </p:cNvPr>
            <p:cNvSpPr txBox="1"/>
            <p:nvPr/>
          </p:nvSpPr>
          <p:spPr>
            <a:xfrm>
              <a:off x="1787094" y="1004974"/>
              <a:ext cx="3345404" cy="400110"/>
            </a:xfrm>
            <a:prstGeom prst="rect">
              <a:avLst/>
            </a:prstGeom>
            <a:noFill/>
          </p:spPr>
          <p:txBody>
            <a:bodyPr wrap="none" rtlCol="0">
              <a:spAutoFit/>
            </a:bodyPr>
            <a:lstStyle/>
            <a:p>
              <a:pPr algn="ctr"/>
              <a:r>
                <a:rPr lang="ru-RU" sz="2000" b="1" i="1" dirty="0">
                  <a:solidFill>
                    <a:srgbClr val="000090"/>
                  </a:solidFill>
                </a:rPr>
                <a:t>завершение в июле </a:t>
              </a:r>
              <a:r>
                <a:rPr lang="en-US" sz="2000" b="1" i="1" dirty="0">
                  <a:solidFill>
                    <a:srgbClr val="000090"/>
                  </a:solidFill>
                </a:rPr>
                <a:t>2020</a:t>
              </a:r>
            </a:p>
          </p:txBody>
        </p:sp>
      </p:grpSp>
      <p:sp>
        <p:nvSpPr>
          <p:cNvPr id="21" name="Rectangle 1"/>
          <p:cNvSpPr>
            <a:spLocks noChangeArrowheads="1"/>
          </p:cNvSpPr>
          <p:nvPr/>
        </p:nvSpPr>
        <p:spPr bwMode="auto">
          <a:xfrm>
            <a:off x="4821701" y="2669593"/>
            <a:ext cx="4193713" cy="1169551"/>
          </a:xfrm>
          <a:prstGeom prst="rect">
            <a:avLst/>
          </a:prstGeom>
          <a:solidFill>
            <a:srgbClr val="C7FCFF"/>
          </a:solidFill>
          <a:ln w="9525">
            <a:solidFill>
              <a:srgbClr val="000090"/>
            </a:solidFill>
            <a:miter lim="800000"/>
            <a:headEnd/>
            <a:tailEnd/>
          </a:ln>
        </p:spPr>
        <p:txBody>
          <a:bodyPr wrap="square">
            <a:spAutoFit/>
          </a:bodyPr>
          <a:lstStyle/>
          <a:p>
            <a:pPr>
              <a:spcAft>
                <a:spcPts val="600"/>
              </a:spcAft>
            </a:pPr>
            <a:r>
              <a:rPr lang="ru-RU" sz="2000" b="1" i="1" dirty="0">
                <a:solidFill>
                  <a:srgbClr val="000090"/>
                </a:solidFill>
              </a:rPr>
              <a:t>мощность по холоду</a:t>
            </a:r>
            <a:endParaRPr lang="en-US" sz="2000" b="1" i="1" dirty="0">
              <a:solidFill>
                <a:srgbClr val="000090"/>
              </a:solidFill>
            </a:endParaRPr>
          </a:p>
          <a:p>
            <a:pPr algn="r">
              <a:spcAft>
                <a:spcPts val="600"/>
              </a:spcAft>
            </a:pPr>
            <a:r>
              <a:rPr lang="ru-RU" sz="2000" b="1" i="1" dirty="0">
                <a:solidFill>
                  <a:srgbClr val="000090"/>
                </a:solidFill>
              </a:rPr>
              <a:t>будет более, чем удвоена</a:t>
            </a:r>
            <a:endParaRPr lang="en-US" sz="2000" b="1" i="1" dirty="0">
              <a:solidFill>
                <a:srgbClr val="000090"/>
              </a:solidFill>
            </a:endParaRPr>
          </a:p>
          <a:p>
            <a:pPr algn="r">
              <a:spcAft>
                <a:spcPts val="600"/>
              </a:spcAft>
            </a:pPr>
            <a:r>
              <a:rPr lang="ru-RU" sz="2000" b="1" i="1" dirty="0">
                <a:solidFill>
                  <a:srgbClr val="000090"/>
                </a:solidFill>
              </a:rPr>
              <a:t>от</a:t>
            </a:r>
            <a:r>
              <a:rPr lang="en-US" sz="2000" b="1" i="1" dirty="0">
                <a:solidFill>
                  <a:srgbClr val="000090"/>
                </a:solidFill>
              </a:rPr>
              <a:t> </a:t>
            </a:r>
            <a:r>
              <a:rPr lang="en-US" sz="2000" b="1" i="1" dirty="0">
                <a:solidFill>
                  <a:srgbClr val="FF0000"/>
                </a:solidFill>
              </a:rPr>
              <a:t>4</a:t>
            </a:r>
            <a:r>
              <a:rPr lang="en-US" sz="2000" b="1" i="1" dirty="0">
                <a:solidFill>
                  <a:srgbClr val="000090"/>
                </a:solidFill>
              </a:rPr>
              <a:t> </a:t>
            </a:r>
            <a:r>
              <a:rPr lang="ru-RU" sz="2000" b="1" i="1" dirty="0">
                <a:solidFill>
                  <a:srgbClr val="000090"/>
                </a:solidFill>
              </a:rPr>
              <a:t>кВт</a:t>
            </a:r>
            <a:r>
              <a:rPr lang="en-US" sz="2000" b="1" i="1" dirty="0">
                <a:solidFill>
                  <a:srgbClr val="000090"/>
                </a:solidFill>
              </a:rPr>
              <a:t>  </a:t>
            </a:r>
            <a:r>
              <a:rPr lang="ru-RU" sz="2000" b="1" i="1" dirty="0">
                <a:solidFill>
                  <a:srgbClr val="000090"/>
                </a:solidFill>
              </a:rPr>
              <a:t>до</a:t>
            </a:r>
            <a:r>
              <a:rPr lang="en-US" sz="2000" b="1" i="1" dirty="0">
                <a:solidFill>
                  <a:srgbClr val="000090"/>
                </a:solidFill>
              </a:rPr>
              <a:t> </a:t>
            </a:r>
            <a:r>
              <a:rPr lang="en-US" sz="2000" b="1" i="1" dirty="0">
                <a:solidFill>
                  <a:srgbClr val="FF0000"/>
                </a:solidFill>
              </a:rPr>
              <a:t>10 </a:t>
            </a:r>
            <a:r>
              <a:rPr lang="ru-RU" sz="2000" b="1" i="1" dirty="0">
                <a:solidFill>
                  <a:srgbClr val="000090"/>
                </a:solidFill>
              </a:rPr>
              <a:t>кВт</a:t>
            </a:r>
            <a:r>
              <a:rPr lang="en-US" sz="2000" b="1" i="1" dirty="0">
                <a:solidFill>
                  <a:srgbClr val="000090"/>
                </a:solidFill>
              </a:rPr>
              <a:t> </a:t>
            </a:r>
            <a:r>
              <a:rPr lang="ru-RU" sz="2000" b="1" i="1" dirty="0">
                <a:solidFill>
                  <a:srgbClr val="000090"/>
                </a:solidFill>
              </a:rPr>
              <a:t>при</a:t>
            </a:r>
            <a:r>
              <a:rPr lang="en-US" sz="2000" b="1" i="1" dirty="0">
                <a:solidFill>
                  <a:srgbClr val="000090"/>
                </a:solidFill>
              </a:rPr>
              <a:t> </a:t>
            </a:r>
            <a:r>
              <a:rPr lang="en-US" sz="2000" b="1" i="1" dirty="0">
                <a:solidFill>
                  <a:srgbClr val="FF0000"/>
                </a:solidFill>
              </a:rPr>
              <a:t>4.5K</a:t>
            </a:r>
            <a:endParaRPr lang="en-US" sz="2000" b="1" i="1" dirty="0"/>
          </a:p>
        </p:txBody>
      </p:sp>
    </p:spTree>
    <p:extLst>
      <p:ext uri="{BB962C8B-B14F-4D97-AF65-F5344CB8AC3E}">
        <p14:creationId xmlns:p14="http://schemas.microsoft.com/office/powerpoint/2010/main" val="41422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0F191E-11C4-7B44-8C15-AA03E3F491B3}"/>
              </a:ext>
            </a:extLst>
          </p:cNvPr>
          <p:cNvSpPr>
            <a:spLocks noGrp="1"/>
          </p:cNvSpPr>
          <p:nvPr>
            <p:ph type="dt" sz="half" idx="10"/>
          </p:nvPr>
        </p:nvSpPr>
        <p:spPr>
          <a:xfrm>
            <a:off x="457200" y="6300980"/>
            <a:ext cx="2133600" cy="476250"/>
          </a:xfrm>
        </p:spPr>
        <p:txBody>
          <a:bodyPr anchor="b"/>
          <a:lstStyle/>
          <a:p>
            <a:r>
              <a:rPr lang="ru-RU"/>
              <a:t>27 декабря, 2019</a:t>
            </a:r>
            <a:endParaRPr lang="en-US"/>
          </a:p>
        </p:txBody>
      </p:sp>
      <p:sp>
        <p:nvSpPr>
          <p:cNvPr id="5" name="Footer Placeholder 4">
            <a:extLst>
              <a:ext uri="{FF2B5EF4-FFF2-40B4-BE49-F238E27FC236}">
                <a16:creationId xmlns:a16="http://schemas.microsoft.com/office/drawing/2014/main" id="{54A491F3-9798-F74A-988E-B49C4BBFD181}"/>
              </a:ext>
            </a:extLst>
          </p:cNvPr>
          <p:cNvSpPr>
            <a:spLocks noGrp="1"/>
          </p:cNvSpPr>
          <p:nvPr>
            <p:ph type="ftr" sz="quarter" idx="11"/>
          </p:nvPr>
        </p:nvSpPr>
        <p:spPr>
          <a:xfrm>
            <a:off x="3124200" y="6300980"/>
            <a:ext cx="3109332" cy="476250"/>
          </a:xfrm>
        </p:spPr>
        <p:txBody>
          <a:bodyPr anchor="b"/>
          <a:lstStyle/>
          <a:p>
            <a:r>
              <a:rPr lang="ru-RU"/>
              <a:t>В. Кекелидзе, ЛФВЭ: Итоги года </a:t>
            </a:r>
            <a:endParaRPr lang="en-US" dirty="0"/>
          </a:p>
        </p:txBody>
      </p:sp>
      <p:sp>
        <p:nvSpPr>
          <p:cNvPr id="6" name="Slide Number Placeholder 5">
            <a:extLst>
              <a:ext uri="{FF2B5EF4-FFF2-40B4-BE49-F238E27FC236}">
                <a16:creationId xmlns:a16="http://schemas.microsoft.com/office/drawing/2014/main" id="{8A8BC44C-DA1C-D44A-B6CA-FCD042562439}"/>
              </a:ext>
            </a:extLst>
          </p:cNvPr>
          <p:cNvSpPr>
            <a:spLocks noGrp="1"/>
          </p:cNvSpPr>
          <p:nvPr>
            <p:ph type="sldNum" sz="quarter" idx="12"/>
          </p:nvPr>
        </p:nvSpPr>
        <p:spPr>
          <a:xfrm>
            <a:off x="6553200" y="6300980"/>
            <a:ext cx="2133600" cy="476250"/>
          </a:xfrm>
        </p:spPr>
        <p:txBody>
          <a:bodyPr anchor="b"/>
          <a:lstStyle/>
          <a:p>
            <a:fld id="{B48C6A6B-7DAE-D543-9180-0B8DAED66F63}" type="slidenum">
              <a:rPr lang="en-US" smtClean="0"/>
              <a:t>33</a:t>
            </a:fld>
            <a:endParaRPr lang="en-US"/>
          </a:p>
        </p:txBody>
      </p:sp>
      <p:pic>
        <p:nvPicPr>
          <p:cNvPr id="8" name="Picture 7">
            <a:extLst>
              <a:ext uri="{FF2B5EF4-FFF2-40B4-BE49-F238E27FC236}">
                <a16:creationId xmlns:a16="http://schemas.microsoft.com/office/drawing/2014/main" id="{9BE01919-9420-6640-AE4C-5F51853F03BA}"/>
              </a:ext>
            </a:extLst>
          </p:cNvPr>
          <p:cNvPicPr>
            <a:picLocks noChangeAspect="1"/>
          </p:cNvPicPr>
          <p:nvPr/>
        </p:nvPicPr>
        <p:blipFill>
          <a:blip r:embed="rId2"/>
          <a:stretch>
            <a:fillRect/>
          </a:stretch>
        </p:blipFill>
        <p:spPr>
          <a:xfrm>
            <a:off x="0" y="204980"/>
            <a:ext cx="9144000" cy="6096000"/>
          </a:xfrm>
          <a:prstGeom prst="rect">
            <a:avLst/>
          </a:prstGeom>
        </p:spPr>
      </p:pic>
      <p:sp>
        <p:nvSpPr>
          <p:cNvPr id="2" name="TextBox 1">
            <a:extLst>
              <a:ext uri="{FF2B5EF4-FFF2-40B4-BE49-F238E27FC236}">
                <a16:creationId xmlns:a16="http://schemas.microsoft.com/office/drawing/2014/main" id="{70437329-4A72-5E4C-9570-AE6A8B7FEEB4}"/>
              </a:ext>
            </a:extLst>
          </p:cNvPr>
          <p:cNvSpPr txBox="1"/>
          <p:nvPr/>
        </p:nvSpPr>
        <p:spPr>
          <a:xfrm>
            <a:off x="179804" y="336883"/>
            <a:ext cx="6583790" cy="400110"/>
          </a:xfrm>
          <a:prstGeom prst="rect">
            <a:avLst/>
          </a:prstGeom>
          <a:noFill/>
        </p:spPr>
        <p:txBody>
          <a:bodyPr wrap="none" rtlCol="0">
            <a:spAutoFit/>
          </a:bodyPr>
          <a:lstStyle/>
          <a:p>
            <a:r>
              <a:rPr lang="ru-RU" sz="2000" b="1" dirty="0">
                <a:solidFill>
                  <a:schemeClr val="bg1"/>
                </a:solidFill>
              </a:rPr>
              <a:t>Центр </a:t>
            </a:r>
            <a:r>
              <a:rPr lang="en-US" sz="2000" b="1" dirty="0">
                <a:solidFill>
                  <a:schemeClr val="bg1"/>
                </a:solidFill>
              </a:rPr>
              <a:t>NICA</a:t>
            </a:r>
            <a:r>
              <a:rPr lang="ru-RU" sz="2000" b="1" dirty="0">
                <a:solidFill>
                  <a:schemeClr val="bg1"/>
                </a:solidFill>
              </a:rPr>
              <a:t>:</a:t>
            </a:r>
            <a:r>
              <a:rPr lang="en-US" sz="2000" i="1" dirty="0">
                <a:solidFill>
                  <a:schemeClr val="bg1"/>
                </a:solidFill>
              </a:rPr>
              <a:t>   </a:t>
            </a:r>
            <a:r>
              <a:rPr lang="ru-RU" sz="2000" i="1" dirty="0">
                <a:solidFill>
                  <a:schemeClr val="bg1"/>
                </a:solidFill>
              </a:rPr>
              <a:t>ген проектировщик ООО ПИ «Арена»</a:t>
            </a:r>
          </a:p>
        </p:txBody>
      </p:sp>
      <p:sp>
        <p:nvSpPr>
          <p:cNvPr id="7" name="TextBox 6">
            <a:extLst>
              <a:ext uri="{FF2B5EF4-FFF2-40B4-BE49-F238E27FC236}">
                <a16:creationId xmlns:a16="http://schemas.microsoft.com/office/drawing/2014/main" id="{9CBAD0E4-58B6-EF49-8FA0-EAACF719652A}"/>
              </a:ext>
            </a:extLst>
          </p:cNvPr>
          <p:cNvSpPr txBox="1"/>
          <p:nvPr/>
        </p:nvSpPr>
        <p:spPr>
          <a:xfrm>
            <a:off x="94025" y="736993"/>
            <a:ext cx="2412135" cy="1015663"/>
          </a:xfrm>
          <a:prstGeom prst="rect">
            <a:avLst/>
          </a:prstGeom>
          <a:noFill/>
        </p:spPr>
        <p:txBody>
          <a:bodyPr wrap="none" rtlCol="0">
            <a:spAutoFit/>
          </a:bodyPr>
          <a:lstStyle/>
          <a:p>
            <a:r>
              <a:rPr lang="ru-RU" sz="2000" b="1" dirty="0">
                <a:solidFill>
                  <a:schemeClr val="bg1"/>
                </a:solidFill>
              </a:rPr>
              <a:t>План: </a:t>
            </a:r>
          </a:p>
          <a:p>
            <a:r>
              <a:rPr lang="ru-RU" sz="2000" dirty="0" err="1">
                <a:solidFill>
                  <a:schemeClr val="bg1"/>
                </a:solidFill>
              </a:rPr>
              <a:t>Главгосэкспертиза</a:t>
            </a:r>
            <a:endParaRPr lang="ru-RU" sz="2000" dirty="0">
              <a:solidFill>
                <a:schemeClr val="bg1"/>
              </a:solidFill>
            </a:endParaRPr>
          </a:p>
          <a:p>
            <a:r>
              <a:rPr lang="ru-RU" sz="2000" dirty="0">
                <a:solidFill>
                  <a:schemeClr val="bg1"/>
                </a:solidFill>
              </a:rPr>
              <a:t>начало 2020 г.</a:t>
            </a:r>
          </a:p>
        </p:txBody>
      </p:sp>
    </p:spTree>
    <p:extLst>
      <p:ext uri="{BB962C8B-B14F-4D97-AF65-F5344CB8AC3E}">
        <p14:creationId xmlns:p14="http://schemas.microsoft.com/office/powerpoint/2010/main" val="401158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51763BF-A00F-2D41-BBFD-0B2F83A9A616}"/>
              </a:ext>
            </a:extLst>
          </p:cNvPr>
          <p:cNvSpPr>
            <a:spLocks noGrp="1"/>
          </p:cNvSpPr>
          <p:nvPr>
            <p:ph type="dt" sz="half" idx="10"/>
          </p:nvPr>
        </p:nvSpPr>
        <p:spPr>
          <a:xfrm>
            <a:off x="457200" y="6404478"/>
            <a:ext cx="2133600" cy="365125"/>
          </a:xfrm>
        </p:spPr>
        <p:txBody>
          <a:bodyPr anchor="b"/>
          <a:lstStyle/>
          <a:p>
            <a:r>
              <a:rPr lang="ru-RU"/>
              <a:t>27 декабря, 2019</a:t>
            </a:r>
            <a:endParaRPr lang="en-US"/>
          </a:p>
        </p:txBody>
      </p:sp>
      <p:sp>
        <p:nvSpPr>
          <p:cNvPr id="5" name="Footer Placeholder 4">
            <a:extLst>
              <a:ext uri="{FF2B5EF4-FFF2-40B4-BE49-F238E27FC236}">
                <a16:creationId xmlns:a16="http://schemas.microsoft.com/office/drawing/2014/main" id="{1CFF4C79-1F1A-724B-871D-879ACA4065B9}"/>
              </a:ext>
            </a:extLst>
          </p:cNvPr>
          <p:cNvSpPr>
            <a:spLocks noGrp="1"/>
          </p:cNvSpPr>
          <p:nvPr>
            <p:ph type="ftr" sz="quarter" idx="11"/>
          </p:nvPr>
        </p:nvSpPr>
        <p:spPr>
          <a:xfrm>
            <a:off x="3124200" y="6404478"/>
            <a:ext cx="2895600" cy="365125"/>
          </a:xfrm>
        </p:spPr>
        <p:txBody>
          <a:bodyPr anchor="b"/>
          <a:lstStyle/>
          <a:p>
            <a:r>
              <a:rPr lang="ru-RU"/>
              <a:t>В. Кекелидзе, ЛФВЭ: Итоги года </a:t>
            </a:r>
            <a:endParaRPr lang="en-US"/>
          </a:p>
        </p:txBody>
      </p:sp>
      <p:sp>
        <p:nvSpPr>
          <p:cNvPr id="6" name="Slide Number Placeholder 5">
            <a:extLst>
              <a:ext uri="{FF2B5EF4-FFF2-40B4-BE49-F238E27FC236}">
                <a16:creationId xmlns:a16="http://schemas.microsoft.com/office/drawing/2014/main" id="{E2F60735-33BB-3446-91BE-788FF7DA27E0}"/>
              </a:ext>
            </a:extLst>
          </p:cNvPr>
          <p:cNvSpPr>
            <a:spLocks noGrp="1"/>
          </p:cNvSpPr>
          <p:nvPr>
            <p:ph type="sldNum" sz="quarter" idx="12"/>
          </p:nvPr>
        </p:nvSpPr>
        <p:spPr>
          <a:xfrm>
            <a:off x="6553200" y="6404478"/>
            <a:ext cx="2133600" cy="365125"/>
          </a:xfrm>
        </p:spPr>
        <p:txBody>
          <a:bodyPr anchor="b"/>
          <a:lstStyle/>
          <a:p>
            <a:fld id="{B48C6A6B-7DAE-D543-9180-0B8DAED66F63}" type="slidenum">
              <a:rPr lang="en-US" smtClean="0"/>
              <a:t>34</a:t>
            </a:fld>
            <a:endParaRPr lang="en-US"/>
          </a:p>
        </p:txBody>
      </p:sp>
      <p:pic>
        <p:nvPicPr>
          <p:cNvPr id="8" name="Picture 7">
            <a:extLst>
              <a:ext uri="{FF2B5EF4-FFF2-40B4-BE49-F238E27FC236}">
                <a16:creationId xmlns:a16="http://schemas.microsoft.com/office/drawing/2014/main" id="{54DF9F40-6FA7-A84F-9BAF-48AA33236335}"/>
              </a:ext>
            </a:extLst>
          </p:cNvPr>
          <p:cNvPicPr>
            <a:picLocks noChangeAspect="1"/>
          </p:cNvPicPr>
          <p:nvPr/>
        </p:nvPicPr>
        <p:blipFill>
          <a:blip r:embed="rId2"/>
          <a:stretch>
            <a:fillRect/>
          </a:stretch>
        </p:blipFill>
        <p:spPr>
          <a:xfrm>
            <a:off x="101886" y="684402"/>
            <a:ext cx="6006268" cy="5820507"/>
          </a:xfrm>
          <a:prstGeom prst="rect">
            <a:avLst/>
          </a:prstGeom>
        </p:spPr>
      </p:pic>
      <p:pic>
        <p:nvPicPr>
          <p:cNvPr id="7" name="Picture 17" descr="IMG_6432c.jpg">
            <a:extLst>
              <a:ext uri="{FF2B5EF4-FFF2-40B4-BE49-F238E27FC236}">
                <a16:creationId xmlns:a16="http://schemas.microsoft.com/office/drawing/2014/main" id="{7914EB32-9C02-2E4B-802D-4F949C5D03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6139" y="1169050"/>
            <a:ext cx="1893847" cy="1732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4A9DFE2D-E958-6046-8BD1-958695987071}"/>
              </a:ext>
            </a:extLst>
          </p:cNvPr>
          <p:cNvSpPr>
            <a:spLocks noChangeArrowheads="1"/>
          </p:cNvSpPr>
          <p:nvPr/>
        </p:nvSpPr>
        <p:spPr bwMode="auto">
          <a:xfrm>
            <a:off x="6254416" y="2859322"/>
            <a:ext cx="2731168"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ru-RU" b="1" dirty="0">
                <a:solidFill>
                  <a:srgbClr val="000090"/>
                </a:solidFill>
                <a:latin typeface="Arial" panose="020B0604020202020204" pitchFamily="34" charset="0"/>
                <a:cs typeface="Arial" panose="020B0604020202020204" pitchFamily="34" charset="0"/>
              </a:rPr>
              <a:t>Хранилище данных:</a:t>
            </a:r>
            <a:endParaRPr lang="en-US" b="1" dirty="0">
              <a:solidFill>
                <a:srgbClr val="000090"/>
              </a:solidFill>
              <a:latin typeface="Arial" panose="020B0604020202020204" pitchFamily="34" charset="0"/>
              <a:cs typeface="Arial" panose="020B0604020202020204" pitchFamily="34" charset="0"/>
            </a:endParaRPr>
          </a:p>
          <a:p>
            <a:pPr marL="214313" indent="-214313">
              <a:buFontTx/>
              <a:buChar char="-"/>
            </a:pPr>
            <a:r>
              <a:rPr lang="en-US" dirty="0">
                <a:solidFill>
                  <a:srgbClr val="000090"/>
                </a:solidFill>
                <a:latin typeface="Arial" panose="020B0604020202020204" pitchFamily="34" charset="0"/>
                <a:cs typeface="Arial" panose="020B0604020202020204" pitchFamily="34" charset="0"/>
              </a:rPr>
              <a:t>2017</a:t>
            </a:r>
            <a:r>
              <a:rPr lang="ru-RU" dirty="0">
                <a:solidFill>
                  <a:srgbClr val="000090"/>
                </a:solidFill>
                <a:latin typeface="Arial" panose="020B0604020202020204" pitchFamily="34" charset="0"/>
                <a:cs typeface="Arial" panose="020B0604020202020204" pitchFamily="34" charset="0"/>
              </a:rPr>
              <a:t>: </a:t>
            </a:r>
            <a:r>
              <a:rPr lang="en-US" dirty="0">
                <a:solidFill>
                  <a:srgbClr val="000090"/>
                </a:solidFill>
                <a:latin typeface="Arial" panose="020B0604020202020204" pitchFamily="34" charset="0"/>
                <a:cs typeface="Arial" panose="020B0604020202020204" pitchFamily="34" charset="0"/>
              </a:rPr>
              <a:t>1 PB RAW </a:t>
            </a:r>
            <a:r>
              <a:rPr lang="ru-RU" dirty="0">
                <a:solidFill>
                  <a:srgbClr val="000090"/>
                </a:solidFill>
                <a:latin typeface="Arial" panose="020B0604020202020204" pitchFamily="34" charset="0"/>
                <a:cs typeface="Arial" panose="020B0604020202020204" pitchFamily="34" charset="0"/>
              </a:rPr>
              <a:t>/год</a:t>
            </a:r>
            <a:endParaRPr lang="en-US" dirty="0">
              <a:solidFill>
                <a:srgbClr val="000090"/>
              </a:solidFill>
              <a:latin typeface="Arial" panose="020B0604020202020204" pitchFamily="34" charset="0"/>
              <a:cs typeface="Arial" panose="020B0604020202020204" pitchFamily="34" charset="0"/>
            </a:endParaRPr>
          </a:p>
          <a:p>
            <a:r>
              <a:rPr lang="ru-RU" dirty="0">
                <a:solidFill>
                  <a:srgbClr val="FF0000"/>
                </a:solidFill>
                <a:latin typeface="Arial" panose="020B0604020202020204" pitchFamily="34" charset="0"/>
                <a:cs typeface="Arial" panose="020B0604020202020204" pitchFamily="34" charset="0"/>
              </a:rPr>
              <a:t>- план: </a:t>
            </a:r>
            <a:r>
              <a:rPr lang="en-US" dirty="0">
                <a:solidFill>
                  <a:srgbClr val="FF0000"/>
                </a:solidFill>
                <a:latin typeface="Arial" panose="020B0604020202020204" pitchFamily="34" charset="0"/>
                <a:cs typeface="Arial" panose="020B0604020202020204" pitchFamily="34" charset="0"/>
              </a:rPr>
              <a:t>10 PB </a:t>
            </a:r>
            <a:r>
              <a:rPr lang="en-US" dirty="0">
                <a:solidFill>
                  <a:srgbClr val="000090"/>
                </a:solidFill>
                <a:latin typeface="Arial" panose="020B0604020202020204" pitchFamily="34" charset="0"/>
                <a:cs typeface="Arial" panose="020B0604020202020204" pitchFamily="34" charset="0"/>
              </a:rPr>
              <a:t>RAW </a:t>
            </a:r>
            <a:r>
              <a:rPr lang="ru-RU" dirty="0">
                <a:solidFill>
                  <a:srgbClr val="000090"/>
                </a:solidFill>
                <a:latin typeface="Arial" panose="020B0604020202020204" pitchFamily="34" charset="0"/>
                <a:cs typeface="Arial" panose="020B0604020202020204" pitchFamily="34" charset="0"/>
              </a:rPr>
              <a:t>/год</a:t>
            </a:r>
            <a:r>
              <a:rPr lang="en-US" dirty="0">
                <a:solidFill>
                  <a:srgbClr val="000090"/>
                </a:solidFill>
                <a:latin typeface="Arial" panose="020B0604020202020204" pitchFamily="34" charset="0"/>
                <a:cs typeface="Arial" panose="020B0604020202020204" pitchFamily="34" charset="0"/>
              </a:rPr>
              <a:t> </a:t>
            </a:r>
          </a:p>
        </p:txBody>
      </p:sp>
      <p:pic>
        <p:nvPicPr>
          <p:cNvPr id="10" name="Picture 5">
            <a:extLst>
              <a:ext uri="{FF2B5EF4-FFF2-40B4-BE49-F238E27FC236}">
                <a16:creationId xmlns:a16="http://schemas.microsoft.com/office/drawing/2014/main" id="{BAF0356C-8EDA-0249-BFB3-0E02AD21A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229" y="4019092"/>
            <a:ext cx="1423440" cy="1470034"/>
          </a:xfrm>
          <a:prstGeom prst="rect">
            <a:avLst/>
          </a:prstGeom>
          <a:noFill/>
          <a:ln>
            <a:noFill/>
          </a:ln>
          <a:effectLst>
            <a:outerShdw blurRad="63500" dist="101823" dir="2700000" algn="ctr" rotWithShape="0">
              <a:srgbClr val="808080"/>
            </a:outerShdw>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Lst>
        </p:spPr>
      </p:pic>
      <p:sp>
        <p:nvSpPr>
          <p:cNvPr id="11" name="Text Box 9">
            <a:extLst>
              <a:ext uri="{FF2B5EF4-FFF2-40B4-BE49-F238E27FC236}">
                <a16:creationId xmlns:a16="http://schemas.microsoft.com/office/drawing/2014/main" id="{28CB6ABE-E8AD-F547-8E3A-0D23BC8C942E}"/>
              </a:ext>
            </a:extLst>
          </p:cNvPr>
          <p:cNvSpPr txBox="1">
            <a:spLocks noChangeArrowheads="1"/>
          </p:cNvSpPr>
          <p:nvPr/>
        </p:nvSpPr>
        <p:spPr bwMode="auto">
          <a:xfrm>
            <a:off x="6653023" y="5533180"/>
            <a:ext cx="2133600" cy="12003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61229" tIns="41501" rIns="61229" bIns="30615"/>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9pPr>
          </a:lstStyle>
          <a:p>
            <a:pPr>
              <a:defRPr/>
            </a:pPr>
            <a:r>
              <a:rPr lang="ru-RU" i="1" dirty="0">
                <a:solidFill>
                  <a:srgbClr val="000090"/>
                </a:solidFill>
              </a:rPr>
              <a:t>Быстрая дисковая </a:t>
            </a:r>
          </a:p>
          <a:p>
            <a:pPr>
              <a:defRPr/>
            </a:pPr>
            <a:r>
              <a:rPr lang="ru-RU" i="1" dirty="0">
                <a:solidFill>
                  <a:srgbClr val="000090"/>
                </a:solidFill>
              </a:rPr>
              <a:t>память в составе</a:t>
            </a:r>
          </a:p>
          <a:p>
            <a:pPr>
              <a:defRPr/>
            </a:pPr>
            <a:r>
              <a:rPr lang="ru-RU" i="1" dirty="0">
                <a:solidFill>
                  <a:srgbClr val="000090"/>
                </a:solidFill>
              </a:rPr>
              <a:t>суперкомпьютера </a:t>
            </a:r>
          </a:p>
          <a:p>
            <a:pPr>
              <a:defRPr/>
            </a:pPr>
            <a:r>
              <a:rPr lang="ru-RU" b="1" i="1" dirty="0">
                <a:solidFill>
                  <a:srgbClr val="000090"/>
                </a:solidFill>
              </a:rPr>
              <a:t>«Говорун»</a:t>
            </a:r>
          </a:p>
        </p:txBody>
      </p:sp>
      <p:sp>
        <p:nvSpPr>
          <p:cNvPr id="12" name="Rectangle 1">
            <a:extLst>
              <a:ext uri="{FF2B5EF4-FFF2-40B4-BE49-F238E27FC236}">
                <a16:creationId xmlns:a16="http://schemas.microsoft.com/office/drawing/2014/main" id="{3BC6A320-C9FE-9443-9A72-E96DDBBED898}"/>
              </a:ext>
            </a:extLst>
          </p:cNvPr>
          <p:cNvSpPr>
            <a:spLocks noGrp="1" noChangeArrowheads="1"/>
          </p:cNvSpPr>
          <p:nvPr>
            <p:ph type="title"/>
          </p:nvPr>
        </p:nvSpPr>
        <p:spPr>
          <a:xfrm>
            <a:off x="1806498" y="150029"/>
            <a:ext cx="5063314" cy="406123"/>
          </a:xfrm>
          <a:solidFill>
            <a:srgbClr val="CBFFFB"/>
          </a:solidFill>
        </p:spPr>
        <p:txBody>
          <a:bodyPr vert="horz" lIns="68580" tIns="6221" rIns="68580" bIns="34290" rtlCol="0" anchor="ctr">
            <a:normAutofit/>
          </a:bodyPr>
          <a:lstStyle/>
          <a:p>
            <a:pPr>
              <a:lnSpc>
                <a:spcPct val="98000"/>
              </a:lnSpc>
              <a:tabLst>
                <a:tab pos="305645" algn="l"/>
                <a:tab pos="611289" algn="l"/>
                <a:tab pos="916934" algn="l"/>
                <a:tab pos="1222578" algn="l"/>
                <a:tab pos="1528223" algn="l"/>
                <a:tab pos="1833867" algn="l"/>
                <a:tab pos="2139512" algn="l"/>
                <a:tab pos="2445156" algn="l"/>
                <a:tab pos="2750801" algn="l"/>
                <a:tab pos="3056445" algn="l"/>
                <a:tab pos="3362090" algn="l"/>
                <a:tab pos="3667734" algn="l"/>
                <a:tab pos="3973379" algn="l"/>
                <a:tab pos="4279023" algn="l"/>
                <a:tab pos="4584668" algn="l"/>
                <a:tab pos="4890312" algn="l"/>
                <a:tab pos="5195957" algn="l"/>
                <a:tab pos="5501601" algn="l"/>
                <a:tab pos="5807246" algn="l"/>
                <a:tab pos="6112890" algn="l"/>
              </a:tabLst>
              <a:defRPr/>
            </a:pPr>
            <a:r>
              <a:rPr lang="ru-RU" sz="2400" b="1" dirty="0">
                <a:solidFill>
                  <a:srgbClr val="000090"/>
                </a:solidFill>
                <a:latin typeface="Arial" panose="020B0604020202020204" pitchFamily="34" charset="0"/>
                <a:cs typeface="Arial" panose="020B0604020202020204" pitchFamily="34" charset="0"/>
              </a:rPr>
              <a:t>Сеть и </a:t>
            </a:r>
            <a:r>
              <a:rPr lang="ru-RU" sz="2400" b="1" dirty="0" err="1">
                <a:solidFill>
                  <a:srgbClr val="000090"/>
                </a:solidFill>
                <a:latin typeface="Arial" panose="020B0604020202020204" pitchFamily="34" charset="0"/>
                <a:cs typeface="Arial" panose="020B0604020202020204" pitchFamily="34" charset="0"/>
              </a:rPr>
              <a:t>компьютинг</a:t>
            </a:r>
            <a:r>
              <a:rPr lang="ru-RU" sz="2400" b="1" dirty="0">
                <a:solidFill>
                  <a:srgbClr val="000090"/>
                </a:solidFill>
                <a:latin typeface="Arial" panose="020B0604020202020204" pitchFamily="34" charset="0"/>
                <a:cs typeface="Arial" panose="020B0604020202020204" pitchFamily="34" charset="0"/>
              </a:rPr>
              <a:t> для </a:t>
            </a:r>
            <a:r>
              <a:rPr lang="ru-RU" sz="2400" b="1" dirty="0">
                <a:solidFill>
                  <a:srgbClr val="FF0D1A"/>
                </a:solidFill>
                <a:latin typeface="Arial" panose="020B0604020202020204" pitchFamily="34" charset="0"/>
                <a:cs typeface="Arial" panose="020B0604020202020204" pitchFamily="34" charset="0"/>
              </a:rPr>
              <a:t>NICA</a:t>
            </a:r>
          </a:p>
        </p:txBody>
      </p:sp>
      <p:sp>
        <p:nvSpPr>
          <p:cNvPr id="3" name="TextBox 2">
            <a:extLst>
              <a:ext uri="{FF2B5EF4-FFF2-40B4-BE49-F238E27FC236}">
                <a16:creationId xmlns:a16="http://schemas.microsoft.com/office/drawing/2014/main" id="{3D4E5531-E857-7E4E-8416-2473059F7244}"/>
              </a:ext>
            </a:extLst>
          </p:cNvPr>
          <p:cNvSpPr txBox="1"/>
          <p:nvPr/>
        </p:nvSpPr>
        <p:spPr>
          <a:xfrm>
            <a:off x="7267179" y="686943"/>
            <a:ext cx="705642" cy="400110"/>
          </a:xfrm>
          <a:prstGeom prst="rect">
            <a:avLst/>
          </a:prstGeom>
          <a:solidFill>
            <a:srgbClr val="FFF7E5"/>
          </a:solidFill>
        </p:spPr>
        <p:txBody>
          <a:bodyPr wrap="none" rtlCol="0">
            <a:spAutoFit/>
          </a:bodyPr>
          <a:lstStyle/>
          <a:p>
            <a:r>
              <a:rPr lang="ru-RU" sz="2000" b="1" dirty="0">
                <a:solidFill>
                  <a:srgbClr val="002060"/>
                </a:solidFill>
                <a:latin typeface="Arial" panose="020B0604020202020204" pitchFamily="34" charset="0"/>
                <a:cs typeface="Arial" panose="020B0604020202020204" pitchFamily="34" charset="0"/>
              </a:rPr>
              <a:t>ЛИТ</a:t>
            </a:r>
          </a:p>
        </p:txBody>
      </p:sp>
    </p:spTree>
    <p:extLst>
      <p:ext uri="{BB962C8B-B14F-4D97-AF65-F5344CB8AC3E}">
        <p14:creationId xmlns:p14="http://schemas.microsoft.com/office/powerpoint/2010/main" val="1783821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ru-RU"/>
            </a:defPPr>
            <a:lvl1pPr algn="l" rtl="0" fontAlgn="base">
              <a:spcBef>
                <a:spcPct val="0"/>
              </a:spcBef>
              <a:spcAft>
                <a:spcPct val="0"/>
              </a:spcAft>
              <a:defRPr sz="1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r>
              <a:rPr lang="ru-RU"/>
              <a:t>27 декабря, 2019</a:t>
            </a:r>
          </a:p>
        </p:txBody>
      </p:sp>
      <p:sp>
        <p:nvSpPr>
          <p:cNvPr id="4" name="Footer Placeholder 3"/>
          <p:cNvSpPr>
            <a:spLocks noGrp="1"/>
          </p:cNvSpPr>
          <p:nvPr>
            <p:ph type="ftr" sz="quarter" idx="11"/>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ru-RU"/>
            </a:defPPr>
            <a:lvl1pPr algn="ctr" rtl="0" fontAlgn="base">
              <a:spcBef>
                <a:spcPct val="0"/>
              </a:spcBef>
              <a:spcAft>
                <a:spcPct val="0"/>
              </a:spcAft>
              <a:defRPr sz="1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r>
              <a:rPr lang="uk-UA"/>
              <a:t>В. Кекелидзе, ЛФВЭ: Итоги года </a:t>
            </a:r>
            <a:endParaRPr lang="ru-RU" dirty="0"/>
          </a:p>
        </p:txBody>
      </p:sp>
      <p:sp>
        <p:nvSpPr>
          <p:cNvPr id="5" name="Slide Number Placeholder 4"/>
          <p:cNvSpPr>
            <a:spLocks noGrp="1"/>
          </p:cNvSpPr>
          <p:nvPr>
            <p:ph type="sldNum" sz="quarter" idx="1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ru-RU"/>
            </a:defPPr>
            <a:lvl1pPr algn="r"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fld id="{61CB4037-B1E1-45DC-8300-9D287C81F4C6}" type="slidenum">
              <a:rPr lang="ru-RU" smtClean="0"/>
              <a:pPr/>
              <a:t>35</a:t>
            </a:fld>
            <a:endParaRPr lang="ru-RU"/>
          </a:p>
        </p:txBody>
      </p:sp>
      <p:pic>
        <p:nvPicPr>
          <p:cNvPr id="7" name="Изображение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41" y="3009900"/>
            <a:ext cx="5584846" cy="3361412"/>
          </a:xfrm>
          <a:prstGeom prst="rect">
            <a:avLst/>
          </a:prstGeom>
        </p:spPr>
      </p:pic>
      <p:pic>
        <p:nvPicPr>
          <p:cNvPr id="8" name="Изображение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9700" y="1245732"/>
            <a:ext cx="5194300" cy="5122664"/>
          </a:xfrm>
          <a:prstGeom prst="rect">
            <a:avLst/>
          </a:prstGeom>
        </p:spPr>
      </p:pic>
      <p:sp>
        <p:nvSpPr>
          <p:cNvPr id="9" name="TextBox 8"/>
          <p:cNvSpPr txBox="1"/>
          <p:nvPr/>
        </p:nvSpPr>
        <p:spPr>
          <a:xfrm>
            <a:off x="317500" y="139700"/>
            <a:ext cx="7302500" cy="830997"/>
          </a:xfrm>
          <a:prstGeom prst="rect">
            <a:avLst/>
          </a:prstGeom>
          <a:solidFill>
            <a:srgbClr val="85DEFF"/>
          </a:solidFill>
        </p:spPr>
        <p:txBody>
          <a:bodyPr wrap="square" rtlCol="0">
            <a:spAutoFit/>
          </a:bodyPr>
          <a:lstStyle/>
          <a:p>
            <a:r>
              <a:rPr lang="ru-RU" sz="2400" b="1" dirty="0">
                <a:solidFill>
                  <a:srgbClr val="000090"/>
                </a:solidFill>
              </a:rPr>
              <a:t>Компьютерный </a:t>
            </a:r>
            <a:r>
              <a:rPr lang="ru-RU" sz="2400" b="1" dirty="0" err="1">
                <a:solidFill>
                  <a:srgbClr val="000090"/>
                </a:solidFill>
              </a:rPr>
              <a:t>офф-лайн</a:t>
            </a:r>
            <a:r>
              <a:rPr lang="ru-RU" sz="2400" b="1" dirty="0">
                <a:solidFill>
                  <a:srgbClr val="000090"/>
                </a:solidFill>
              </a:rPr>
              <a:t> ЛФВЭ кластер </a:t>
            </a:r>
            <a:endParaRPr lang="en-US" sz="2400" b="1" dirty="0">
              <a:solidFill>
                <a:srgbClr val="000090"/>
              </a:solidFill>
            </a:endParaRPr>
          </a:p>
          <a:p>
            <a:pPr algn="r"/>
            <a:r>
              <a:rPr lang="en-US" sz="2400" b="1" dirty="0">
                <a:solidFill>
                  <a:srgbClr val="000090"/>
                </a:solidFill>
              </a:rPr>
              <a:t> - </a:t>
            </a:r>
            <a:r>
              <a:rPr lang="ru-RU" sz="2400" b="1" i="1" dirty="0">
                <a:solidFill>
                  <a:srgbClr val="000090"/>
                </a:solidFill>
              </a:rPr>
              <a:t>запущен в эксплуатацию </a:t>
            </a:r>
            <a:r>
              <a:rPr lang="en-US" sz="2400" b="1" i="1" dirty="0">
                <a:solidFill>
                  <a:srgbClr val="000090"/>
                </a:solidFill>
              </a:rPr>
              <a:t>19</a:t>
            </a:r>
            <a:r>
              <a:rPr lang="ru-RU" sz="2400" b="1" i="1" dirty="0">
                <a:solidFill>
                  <a:srgbClr val="000090"/>
                </a:solidFill>
              </a:rPr>
              <a:t> сент.</a:t>
            </a:r>
            <a:r>
              <a:rPr lang="en-US" sz="2400" b="1" i="1" dirty="0">
                <a:solidFill>
                  <a:srgbClr val="000090"/>
                </a:solidFill>
              </a:rPr>
              <a:t> 2019 </a:t>
            </a:r>
          </a:p>
        </p:txBody>
      </p:sp>
      <p:sp>
        <p:nvSpPr>
          <p:cNvPr id="10" name="TextBox 9"/>
          <p:cNvSpPr txBox="1"/>
          <p:nvPr/>
        </p:nvSpPr>
        <p:spPr>
          <a:xfrm>
            <a:off x="72794" y="1282700"/>
            <a:ext cx="4030856" cy="1323439"/>
          </a:xfrm>
          <a:prstGeom prst="rect">
            <a:avLst/>
          </a:prstGeom>
          <a:solidFill>
            <a:srgbClr val="FFEEDA"/>
          </a:solidFill>
        </p:spPr>
        <p:txBody>
          <a:bodyPr wrap="square" rtlCol="0">
            <a:spAutoFit/>
          </a:bodyPr>
          <a:lstStyle/>
          <a:p>
            <a:pPr marL="285750" indent="-285750">
              <a:buFont typeface="Arial"/>
              <a:buChar char="•"/>
            </a:pPr>
            <a:r>
              <a:rPr lang="en-US" sz="2000" b="1" i="1" dirty="0">
                <a:solidFill>
                  <a:srgbClr val="000090"/>
                </a:solidFill>
              </a:rPr>
              <a:t>3000</a:t>
            </a:r>
            <a:r>
              <a:rPr lang="en-US" sz="2000" i="1" dirty="0">
                <a:solidFill>
                  <a:srgbClr val="000090"/>
                </a:solidFill>
              </a:rPr>
              <a:t> </a:t>
            </a:r>
            <a:r>
              <a:rPr lang="ru-RU" sz="2000" i="1" dirty="0">
                <a:solidFill>
                  <a:srgbClr val="000090"/>
                </a:solidFill>
              </a:rPr>
              <a:t>ядер</a:t>
            </a:r>
            <a:r>
              <a:rPr lang="en-US" sz="2000" i="1" dirty="0">
                <a:solidFill>
                  <a:srgbClr val="000090"/>
                </a:solidFill>
              </a:rPr>
              <a:t>,</a:t>
            </a:r>
          </a:p>
          <a:p>
            <a:pPr algn="r"/>
            <a:r>
              <a:rPr lang="ru-RU" sz="2000" i="1" dirty="0">
                <a:solidFill>
                  <a:srgbClr val="000090"/>
                </a:solidFill>
              </a:rPr>
              <a:t>будет увеличено до </a:t>
            </a:r>
            <a:r>
              <a:rPr lang="en-US" sz="2000" b="1" i="1" dirty="0">
                <a:solidFill>
                  <a:srgbClr val="000090"/>
                </a:solidFill>
              </a:rPr>
              <a:t>5000</a:t>
            </a:r>
            <a:r>
              <a:rPr lang="en-US" sz="2000" i="1" dirty="0">
                <a:solidFill>
                  <a:srgbClr val="000090"/>
                </a:solidFill>
              </a:rPr>
              <a:t>;</a:t>
            </a:r>
          </a:p>
          <a:p>
            <a:pPr algn="r"/>
            <a:endParaRPr lang="en-US" sz="2000" i="1" dirty="0">
              <a:solidFill>
                <a:srgbClr val="000090"/>
              </a:solidFill>
            </a:endParaRPr>
          </a:p>
          <a:p>
            <a:pPr marL="342900" indent="-342900">
              <a:buFont typeface="Arial"/>
              <a:buChar char="•"/>
            </a:pPr>
            <a:r>
              <a:rPr lang="en-US" sz="2000" b="1" i="1" dirty="0">
                <a:solidFill>
                  <a:srgbClr val="000090"/>
                </a:solidFill>
              </a:rPr>
              <a:t>3,5</a:t>
            </a:r>
            <a:r>
              <a:rPr lang="en-US" sz="2000" i="1" dirty="0">
                <a:solidFill>
                  <a:srgbClr val="000090"/>
                </a:solidFill>
              </a:rPr>
              <a:t>+</a:t>
            </a:r>
            <a:r>
              <a:rPr lang="en-US" sz="2000" b="1" i="1" dirty="0">
                <a:solidFill>
                  <a:srgbClr val="000090"/>
                </a:solidFill>
              </a:rPr>
              <a:t>3,5</a:t>
            </a:r>
            <a:r>
              <a:rPr lang="en-US" sz="2000" i="1" dirty="0">
                <a:solidFill>
                  <a:srgbClr val="000090"/>
                </a:solidFill>
              </a:rPr>
              <a:t> </a:t>
            </a:r>
            <a:r>
              <a:rPr lang="ru-RU" sz="2000" i="1" dirty="0">
                <a:solidFill>
                  <a:srgbClr val="000090"/>
                </a:solidFill>
              </a:rPr>
              <a:t>Пб</a:t>
            </a:r>
            <a:r>
              <a:rPr lang="en-US" sz="2000" i="1" dirty="0">
                <a:solidFill>
                  <a:srgbClr val="000090"/>
                </a:solidFill>
              </a:rPr>
              <a:t> </a:t>
            </a:r>
            <a:r>
              <a:rPr lang="ru-RU" sz="2000" i="1" dirty="0">
                <a:solidFill>
                  <a:srgbClr val="000090"/>
                </a:solidFill>
              </a:rPr>
              <a:t>дисковой памяти</a:t>
            </a:r>
            <a:endParaRPr lang="en-US" sz="2000" i="1" dirty="0">
              <a:solidFill>
                <a:srgbClr val="000090"/>
              </a:solidFill>
            </a:endParaRPr>
          </a:p>
        </p:txBody>
      </p:sp>
      <p:pic>
        <p:nvPicPr>
          <p:cNvPr id="11" name="Picture 6" descr="NICA-Logo_4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93473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1680" y="2348880"/>
            <a:ext cx="6192688" cy="1584176"/>
          </a:xfrm>
          <a:solidFill>
            <a:srgbClr val="A6F8FF"/>
          </a:solidFill>
        </p:spPr>
        <p:txBody>
          <a:bodyPr/>
          <a:lstStyle/>
          <a:p>
            <a:r>
              <a:rPr lang="ru-RU" sz="3200" b="1" dirty="0">
                <a:solidFill>
                  <a:srgbClr val="000090"/>
                </a:solidFill>
              </a:rPr>
              <a:t>Эксперименты </a:t>
            </a:r>
            <a:br>
              <a:rPr lang="ru-RU" sz="3200" b="1" dirty="0">
                <a:solidFill>
                  <a:srgbClr val="000090"/>
                </a:solidFill>
              </a:rPr>
            </a:br>
            <a:r>
              <a:rPr lang="ru-RU" sz="3200" b="1" dirty="0">
                <a:solidFill>
                  <a:srgbClr val="000090"/>
                </a:solidFill>
              </a:rPr>
              <a:t>на внешних ускорителях</a:t>
            </a:r>
            <a:endParaRPr lang="en-US" sz="3200" b="1" dirty="0">
              <a:solidFill>
                <a:srgbClr val="000090"/>
              </a:solidFill>
            </a:endParaRPr>
          </a:p>
        </p:txBody>
      </p:sp>
    </p:spTree>
    <p:extLst>
      <p:ext uri="{BB962C8B-B14F-4D97-AF65-F5344CB8AC3E}">
        <p14:creationId xmlns:p14="http://schemas.microsoft.com/office/powerpoint/2010/main" val="81317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07504" y="5395404"/>
            <a:ext cx="8928992" cy="1323439"/>
          </a:xfrm>
          <a:prstGeom prst="rect">
            <a:avLst/>
          </a:prstGeom>
          <a:solidFill>
            <a:srgbClr val="ECFFFD"/>
          </a:solidFill>
        </p:spPr>
        <p:txBody>
          <a:bodyPr wrap="square">
            <a:spAutoFit/>
          </a:bodyPr>
          <a:lstStyle/>
          <a:p>
            <a:pPr marL="342900" indent="-342900">
              <a:buFont typeface="Arial" panose="020B0604020202020204" pitchFamily="34" charset="0"/>
              <a:buChar char="•"/>
            </a:pPr>
            <a:r>
              <a:rPr lang="ru-RU" sz="2000" i="1" dirty="0"/>
              <a:t>полученные результаты согласуются с предсказаниями СМ;</a:t>
            </a:r>
          </a:p>
          <a:p>
            <a:pPr marL="342900" indent="-342900">
              <a:buFont typeface="Arial" panose="020B0604020202020204" pitchFamily="34" charset="0"/>
              <a:buChar char="•"/>
            </a:pPr>
            <a:r>
              <a:rPr lang="ru-RU" sz="2000" i="1" dirty="0"/>
              <a:t>установлены ограничения на параметры эффективного </a:t>
            </a:r>
            <a:r>
              <a:rPr lang="ru-RU" sz="2000" i="1" dirty="0" err="1"/>
              <a:t>Лагранжиана</a:t>
            </a:r>
            <a:r>
              <a:rPr lang="ru-RU" sz="2000" i="1" dirty="0"/>
              <a:t>, чувствительного к </a:t>
            </a:r>
            <a:r>
              <a:rPr lang="ru-RU" sz="2000" b="1" i="1" dirty="0"/>
              <a:t>бозонным связям </a:t>
            </a:r>
            <a:r>
              <a:rPr lang="ru-RU" sz="2000" b="1" i="1" dirty="0" err="1"/>
              <a:t>Хиггса</a:t>
            </a:r>
            <a:r>
              <a:rPr lang="ru-RU" sz="2000" b="1" i="1" dirty="0"/>
              <a:t> с ЭС калибровочными бозонами </a:t>
            </a:r>
            <a:r>
              <a:rPr lang="en-US" sz="2000" i="1" dirty="0"/>
              <a:t>(</a:t>
            </a:r>
            <a:r>
              <a:rPr lang="en-US" sz="2000" i="1" dirty="0">
                <a:hlinkClick r:id="rId2"/>
              </a:rPr>
              <a:t>JHEP 05 (2019) 141</a:t>
            </a:r>
            <a:r>
              <a:rPr lang="en-US" sz="2000" i="1" dirty="0"/>
              <a:t>).</a:t>
            </a:r>
          </a:p>
        </p:txBody>
      </p:sp>
      <p:sp>
        <p:nvSpPr>
          <p:cNvPr id="6" name="Прямоугольник 5"/>
          <p:cNvSpPr/>
          <p:nvPr/>
        </p:nvSpPr>
        <p:spPr>
          <a:xfrm>
            <a:off x="2267744" y="44624"/>
            <a:ext cx="5688632" cy="1015663"/>
          </a:xfrm>
          <a:prstGeom prst="rect">
            <a:avLst/>
          </a:prstGeom>
          <a:solidFill>
            <a:srgbClr val="A6F8FF"/>
          </a:solidFill>
        </p:spPr>
        <p:txBody>
          <a:bodyPr wrap="square">
            <a:spAutoFit/>
          </a:bodyPr>
          <a:lstStyle/>
          <a:p>
            <a:pPr algn="ctr"/>
            <a:r>
              <a:rPr lang="ru-RU" sz="2000" b="1" dirty="0">
                <a:solidFill>
                  <a:srgbClr val="002060"/>
                </a:solidFill>
              </a:rPr>
              <a:t>участие в анализе процесса рождения бозона </a:t>
            </a:r>
            <a:r>
              <a:rPr lang="ru-RU" sz="2000" b="1" dirty="0" err="1">
                <a:solidFill>
                  <a:srgbClr val="002060"/>
                </a:solidFill>
              </a:rPr>
              <a:t>Хиггса</a:t>
            </a:r>
            <a:r>
              <a:rPr lang="ru-RU" sz="2000" b="1" dirty="0">
                <a:solidFill>
                  <a:srgbClr val="002060"/>
                </a:solidFill>
              </a:rPr>
              <a:t> совместно с </a:t>
            </a:r>
            <a:r>
              <a:rPr lang="en-US" sz="2000" b="1" dirty="0">
                <a:solidFill>
                  <a:srgbClr val="002060"/>
                </a:solidFill>
              </a:rPr>
              <a:t>W</a:t>
            </a:r>
            <a:r>
              <a:rPr lang="ru-RU" sz="2000" b="1" dirty="0">
                <a:solidFill>
                  <a:srgbClr val="002060"/>
                </a:solidFill>
              </a:rPr>
              <a:t> или </a:t>
            </a:r>
            <a:r>
              <a:rPr lang="en-US" sz="2000" b="1" dirty="0">
                <a:solidFill>
                  <a:srgbClr val="002060"/>
                </a:solidFill>
              </a:rPr>
              <a:t>Z: </a:t>
            </a:r>
          </a:p>
          <a:p>
            <a:pPr algn="ctr"/>
            <a:r>
              <a:rPr lang="en-US" sz="2000" b="1" dirty="0">
                <a:solidFill>
                  <a:srgbClr val="C00000"/>
                </a:solidFill>
              </a:rPr>
              <a:t>VH, </a:t>
            </a:r>
            <a:r>
              <a:rPr lang="en-US" sz="2000" b="1" dirty="0" err="1">
                <a:solidFill>
                  <a:srgbClr val="C00000"/>
                </a:solidFill>
              </a:rPr>
              <a:t>H→</a:t>
            </a:r>
            <a:r>
              <a:rPr lang="en-US" sz="2000" b="1" i="1" dirty="0" err="1">
                <a:solidFill>
                  <a:srgbClr val="C00000"/>
                </a:solidFill>
              </a:rPr>
              <a:t>bb</a:t>
            </a:r>
            <a:r>
              <a:rPr lang="en-US" sz="2000" b="1" dirty="0">
                <a:solidFill>
                  <a:srgbClr val="C00000"/>
                </a:solidFill>
              </a:rPr>
              <a:t>, </a:t>
            </a:r>
            <a:r>
              <a:rPr lang="en-US" sz="2000" b="1" dirty="0" err="1">
                <a:solidFill>
                  <a:srgbClr val="C00000"/>
                </a:solidFill>
              </a:rPr>
              <a:t>V→</a:t>
            </a:r>
            <a:r>
              <a:rPr lang="en-US" sz="2000" b="1" i="1" dirty="0" err="1">
                <a:solidFill>
                  <a:srgbClr val="C00000"/>
                </a:solidFill>
              </a:rPr>
              <a:t>leptons</a:t>
            </a:r>
            <a:r>
              <a:rPr lang="ru-RU" sz="2000" b="1" dirty="0"/>
              <a:t>.</a:t>
            </a:r>
            <a:endParaRPr lang="en-US" sz="2000" b="1" dirty="0">
              <a:solidFill>
                <a:srgbClr val="000090"/>
              </a:solidFill>
            </a:endParaRPr>
          </a:p>
        </p:txBody>
      </p:sp>
      <p:pic>
        <p:nvPicPr>
          <p:cNvPr id="2" name="Изображение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9466"/>
            <a:ext cx="2123729" cy="865987"/>
          </a:xfrm>
          <a:prstGeom prst="rect">
            <a:avLst/>
          </a:prstGeom>
        </p:spPr>
      </p:pic>
      <p:pic>
        <p:nvPicPr>
          <p:cNvPr id="11" name="Picture 2" descr="https://atlas.web.cern.ch/Atlas/GROUPS/PHYSICS/PAPERS/HIGG-2018-50/fig_03.png">
            <a:extLst>
              <a:ext uri="{FF2B5EF4-FFF2-40B4-BE49-F238E27FC236}">
                <a16:creationId xmlns:a16="http://schemas.microsoft.com/office/drawing/2014/main" id="{9ABEBFE4-F024-1D45-8705-50CC7D5CCE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327244"/>
            <a:ext cx="5562600" cy="409584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292080" y="1372742"/>
            <a:ext cx="3600400" cy="3170099"/>
          </a:xfrm>
          <a:prstGeom prst="rect">
            <a:avLst/>
          </a:prstGeom>
          <a:solidFill>
            <a:srgbClr val="FFF5E7"/>
          </a:solidFill>
        </p:spPr>
        <p:txBody>
          <a:bodyPr wrap="square">
            <a:spAutoFit/>
          </a:bodyPr>
          <a:lstStyle/>
          <a:p>
            <a:r>
              <a:rPr lang="ru-RU" sz="2000" i="1" dirty="0">
                <a:solidFill>
                  <a:srgbClr val="002060"/>
                </a:solidFill>
              </a:rPr>
              <a:t>Сечение ассоциированного рождения бозона </a:t>
            </a:r>
            <a:r>
              <a:rPr lang="ru-RU" sz="2000" i="1" dirty="0" err="1">
                <a:solidFill>
                  <a:srgbClr val="002060"/>
                </a:solidFill>
              </a:rPr>
              <a:t>Хиггса</a:t>
            </a:r>
            <a:r>
              <a:rPr lang="ru-RU" sz="2000" i="1" dirty="0">
                <a:solidFill>
                  <a:srgbClr val="002060"/>
                </a:solidFill>
              </a:rPr>
              <a:t>, распадающегося на пару </a:t>
            </a:r>
            <a:r>
              <a:rPr lang="ru-RU" sz="2000" i="1" dirty="0" err="1">
                <a:solidFill>
                  <a:srgbClr val="002060"/>
                </a:solidFill>
              </a:rPr>
              <a:t>b</a:t>
            </a:r>
            <a:r>
              <a:rPr lang="ru-RU" sz="2000" i="1" dirty="0">
                <a:solidFill>
                  <a:srgbClr val="002060"/>
                </a:solidFill>
              </a:rPr>
              <a:t>-кварков, и </a:t>
            </a:r>
            <a:r>
              <a:rPr lang="ru-RU" sz="2000" i="1" dirty="0" err="1">
                <a:solidFill>
                  <a:srgbClr val="002060"/>
                </a:solidFill>
              </a:rPr>
              <a:t>электрослабого</a:t>
            </a:r>
            <a:r>
              <a:rPr lang="ru-RU" sz="2000" i="1" dirty="0">
                <a:solidFill>
                  <a:srgbClr val="002060"/>
                </a:solidFill>
              </a:rPr>
              <a:t> калибровочного бозона </a:t>
            </a:r>
            <a:r>
              <a:rPr lang="ru-RU" sz="2000" i="1" dirty="0" err="1">
                <a:solidFill>
                  <a:srgbClr val="002060"/>
                </a:solidFill>
              </a:rPr>
              <a:t>W</a:t>
            </a:r>
            <a:r>
              <a:rPr lang="ru-RU" sz="2000" i="1" dirty="0">
                <a:solidFill>
                  <a:srgbClr val="002060"/>
                </a:solidFill>
              </a:rPr>
              <a:t> или </a:t>
            </a:r>
            <a:r>
              <a:rPr lang="ru-RU" sz="2000" i="1" dirty="0" err="1">
                <a:solidFill>
                  <a:srgbClr val="002060"/>
                </a:solidFill>
              </a:rPr>
              <a:t>Z</a:t>
            </a:r>
            <a:r>
              <a:rPr lang="ru-RU" sz="2000" i="1" dirty="0">
                <a:solidFill>
                  <a:srgbClr val="002060"/>
                </a:solidFill>
              </a:rPr>
              <a:t>, распадающегося на лептоны, было измерено в нескольких интервалах поперечного импульса калибровочного бозона. </a:t>
            </a:r>
            <a:endParaRPr lang="en-US" sz="2000" i="1" dirty="0">
              <a:solidFill>
                <a:srgbClr val="002060"/>
              </a:solidFill>
            </a:endParaRPr>
          </a:p>
        </p:txBody>
      </p:sp>
    </p:spTree>
    <p:extLst>
      <p:ext uri="{BB962C8B-B14F-4D97-AF65-F5344CB8AC3E}">
        <p14:creationId xmlns:p14="http://schemas.microsoft.com/office/powerpoint/2010/main" val="7867863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7" descr="https://cms-results.web.cern.ch/cms-results/public-results/preliminary-results/EXO-19-019/CMS-PAS-EXO-19-019_Figure_002-b.pn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131840" y="2599283"/>
            <a:ext cx="3121025" cy="2701925"/>
          </a:xfrm>
          <a:prstGeom prst="rect">
            <a:avLst/>
          </a:prstGeom>
          <a:solidFill>
            <a:srgbClr val="ECFFFD"/>
          </a:solidFill>
          <a:ln>
            <a:noFill/>
          </a:ln>
        </p:spPr>
      </p:pic>
      <p:pic>
        <p:nvPicPr>
          <p:cNvPr id="8195" name="Picture 16" descr="https://cms-results.web.cern.ch/cms-results/public-results/publications/SMP-17-001/CMS-SMP-17-001_Figure_006.pn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07950" y="2000548"/>
            <a:ext cx="2965450" cy="286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763"/>
            <a:ext cx="685800" cy="62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Номер слайда 5"/>
          <p:cNvSpPr txBox="1">
            <a:spLocks/>
          </p:cNvSpPr>
          <p:nvPr/>
        </p:nvSpPr>
        <p:spPr bwMode="auto">
          <a:xfrm>
            <a:off x="8748713" y="6597650"/>
            <a:ext cx="39528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charset="2"/>
              <a:buChar char="q"/>
              <a:defRPr kumimoji="1" sz="3200">
                <a:solidFill>
                  <a:schemeClr val="tx1"/>
                </a:solidFill>
                <a:latin typeface="Arial" charset="0"/>
                <a:ea typeface="Arial" charset="0"/>
                <a:cs typeface="Arial" charset="0"/>
              </a:defRPr>
            </a:lvl1pPr>
            <a:lvl2pPr marL="742950" indent="-285750">
              <a:spcBef>
                <a:spcPct val="20000"/>
              </a:spcBef>
              <a:buFont typeface="Wingdings" charset="2"/>
              <a:buChar char="Ø"/>
              <a:defRPr kumimoji="1" sz="2800">
                <a:solidFill>
                  <a:schemeClr val="tx1"/>
                </a:solidFill>
                <a:latin typeface="Arial" charset="0"/>
                <a:ea typeface="Arial" charset="0"/>
                <a:cs typeface="Arial" charset="0"/>
              </a:defRPr>
            </a:lvl2pPr>
            <a:lvl3pPr marL="1143000" indent="-228600">
              <a:spcBef>
                <a:spcPct val="20000"/>
              </a:spcBef>
              <a:buFont typeface="Wingdings" charset="2"/>
              <a:buChar char="Ø"/>
              <a:defRPr kumimoji="1" sz="2400">
                <a:solidFill>
                  <a:schemeClr val="tx1"/>
                </a:solidFill>
                <a:latin typeface="Arial" charset="0"/>
                <a:ea typeface="Arial" charset="0"/>
                <a:cs typeface="Arial" charset="0"/>
              </a:defRPr>
            </a:lvl3pPr>
            <a:lvl4pPr marL="1600200" indent="-228600">
              <a:spcBef>
                <a:spcPct val="20000"/>
              </a:spcBef>
              <a:buFont typeface="Wingdings 2" charset="2"/>
              <a:buChar char="P"/>
              <a:defRPr kumimoji="1" sz="2000">
                <a:solidFill>
                  <a:schemeClr val="tx1"/>
                </a:solidFill>
                <a:latin typeface="Arial" charset="0"/>
                <a:ea typeface="Arial" charset="0"/>
                <a:cs typeface="Arial" charset="0"/>
              </a:defRPr>
            </a:lvl4pPr>
            <a:lvl5pPr marL="2057400" indent="-228600">
              <a:spcBef>
                <a:spcPct val="20000"/>
              </a:spcBef>
              <a:buFont typeface="Wingdings" charset="2"/>
              <a:buChar char="v"/>
              <a:defRPr kumimoji="1"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9pPr>
          </a:lstStyle>
          <a:p>
            <a:pPr algn="r" eaLnBrk="1" hangingPunct="1">
              <a:spcBef>
                <a:spcPct val="0"/>
              </a:spcBef>
              <a:buFontTx/>
              <a:buNone/>
            </a:pPr>
            <a:fld id="{4F3DC30C-E928-AE42-8DB6-72114A426567}" type="slidenum">
              <a:rPr kumimoji="0" lang="ru-RU" altLang="ru-RU" sz="1200">
                <a:solidFill>
                  <a:schemeClr val="bg2"/>
                </a:solidFill>
              </a:rPr>
              <a:pPr algn="r" eaLnBrk="1" hangingPunct="1">
                <a:spcBef>
                  <a:spcPct val="0"/>
                </a:spcBef>
                <a:buFontTx/>
                <a:buNone/>
              </a:pPr>
              <a:t>38</a:t>
            </a:fld>
            <a:endParaRPr kumimoji="0" lang="ru-RU" altLang="ru-RU" sz="1200">
              <a:solidFill>
                <a:schemeClr val="bg2"/>
              </a:solidFill>
            </a:endParaRPr>
          </a:p>
        </p:txBody>
      </p:sp>
      <p:sp>
        <p:nvSpPr>
          <p:cNvPr id="8198" name="Text Box 16"/>
          <p:cNvSpPr txBox="1">
            <a:spLocks noChangeArrowheads="1"/>
          </p:cNvSpPr>
          <p:nvPr/>
        </p:nvSpPr>
        <p:spPr bwMode="auto">
          <a:xfrm>
            <a:off x="254158" y="800081"/>
            <a:ext cx="848032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charset="2"/>
              <a:buChar char="q"/>
              <a:defRPr kumimoji="1" sz="3200">
                <a:solidFill>
                  <a:schemeClr val="tx1"/>
                </a:solidFill>
                <a:latin typeface="Arial" charset="0"/>
                <a:ea typeface="Arial" charset="0"/>
                <a:cs typeface="Arial" charset="0"/>
              </a:defRPr>
            </a:lvl1pPr>
            <a:lvl2pPr marL="742950" indent="-285750">
              <a:spcBef>
                <a:spcPct val="20000"/>
              </a:spcBef>
              <a:buFont typeface="Wingdings" charset="2"/>
              <a:buChar char="Ø"/>
              <a:defRPr kumimoji="1" sz="2800">
                <a:solidFill>
                  <a:schemeClr val="tx1"/>
                </a:solidFill>
                <a:latin typeface="Arial" charset="0"/>
                <a:ea typeface="Arial" charset="0"/>
                <a:cs typeface="Arial" charset="0"/>
              </a:defRPr>
            </a:lvl2pPr>
            <a:lvl3pPr marL="1143000" indent="-228600">
              <a:spcBef>
                <a:spcPct val="20000"/>
              </a:spcBef>
              <a:buFont typeface="Wingdings" charset="2"/>
              <a:buChar char="Ø"/>
              <a:defRPr kumimoji="1" sz="2400">
                <a:solidFill>
                  <a:schemeClr val="tx1"/>
                </a:solidFill>
                <a:latin typeface="Arial" charset="0"/>
                <a:ea typeface="Arial" charset="0"/>
                <a:cs typeface="Arial" charset="0"/>
              </a:defRPr>
            </a:lvl3pPr>
            <a:lvl4pPr marL="1600200" indent="-228600">
              <a:spcBef>
                <a:spcPct val="20000"/>
              </a:spcBef>
              <a:buFont typeface="Wingdings 2" charset="2"/>
              <a:buChar char="P"/>
              <a:defRPr kumimoji="1" sz="2000">
                <a:solidFill>
                  <a:schemeClr val="tx1"/>
                </a:solidFill>
                <a:latin typeface="Arial" charset="0"/>
                <a:ea typeface="Arial" charset="0"/>
                <a:cs typeface="Arial" charset="0"/>
              </a:defRPr>
            </a:lvl4pPr>
            <a:lvl5pPr marL="2057400" indent="-228600">
              <a:spcBef>
                <a:spcPct val="20000"/>
              </a:spcBef>
              <a:buFont typeface="Wingdings" charset="2"/>
              <a:buChar char="v"/>
              <a:defRPr kumimoji="1"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9pPr>
          </a:lstStyle>
          <a:p>
            <a:pPr lvl="1">
              <a:spcBef>
                <a:spcPct val="0"/>
              </a:spcBef>
            </a:pPr>
            <a:r>
              <a:rPr kumimoji="0" lang="en-US" altLang="ru-RU" sz="2000" b="0" i="1" dirty="0">
                <a:solidFill>
                  <a:srgbClr val="002060"/>
                </a:solidFill>
              </a:rPr>
              <a:t>searches for new physics: new resonance states </a:t>
            </a:r>
          </a:p>
          <a:p>
            <a:pPr marL="457200" lvl="1" indent="0" algn="r">
              <a:spcBef>
                <a:spcPct val="0"/>
              </a:spcBef>
              <a:buNone/>
            </a:pPr>
            <a:r>
              <a:rPr kumimoji="0" lang="en-US" altLang="ru-RU" sz="2000" b="0" i="1" dirty="0">
                <a:solidFill>
                  <a:srgbClr val="002060"/>
                </a:solidFill>
              </a:rPr>
              <a:t>and extra Higgs bosons in </a:t>
            </a:r>
            <a:r>
              <a:rPr kumimoji="0" lang="en-US" altLang="ru-RU" sz="2000" b="1" i="1" dirty="0">
                <a:solidFill>
                  <a:srgbClr val="FF0000"/>
                </a:solidFill>
              </a:rPr>
              <a:t>dimuon</a:t>
            </a:r>
            <a:r>
              <a:rPr kumimoji="0" lang="en-US" altLang="ru-RU" sz="2000" b="0" i="1" dirty="0">
                <a:solidFill>
                  <a:srgbClr val="002060"/>
                </a:solidFill>
              </a:rPr>
              <a:t> channel;</a:t>
            </a:r>
            <a:endParaRPr kumimoji="0" lang="en-US" altLang="ru-RU" sz="2000" i="1" dirty="0">
              <a:solidFill>
                <a:srgbClr val="002060"/>
              </a:solidFill>
            </a:endParaRPr>
          </a:p>
          <a:p>
            <a:pPr lvl="1">
              <a:spcBef>
                <a:spcPct val="0"/>
              </a:spcBef>
            </a:pPr>
            <a:r>
              <a:rPr kumimoji="0" lang="en-US" altLang="ru-RU" sz="2000" b="0" i="1" dirty="0">
                <a:solidFill>
                  <a:srgbClr val="002060"/>
                </a:solidFill>
              </a:rPr>
              <a:t>studies of </a:t>
            </a:r>
            <a:r>
              <a:rPr kumimoji="0" lang="en-US" altLang="ru-RU" sz="2000" b="0" i="1" dirty="0" err="1">
                <a:solidFill>
                  <a:srgbClr val="002060"/>
                </a:solidFill>
              </a:rPr>
              <a:t>Drell</a:t>
            </a:r>
            <a:r>
              <a:rPr kumimoji="0" lang="en-US" altLang="ru-RU" sz="2000" b="0" i="1" dirty="0">
                <a:solidFill>
                  <a:srgbClr val="002060"/>
                </a:solidFill>
              </a:rPr>
              <a:t>-Yan pair production to verify the SM predictions.</a:t>
            </a:r>
          </a:p>
        </p:txBody>
      </p:sp>
      <p:sp>
        <p:nvSpPr>
          <p:cNvPr id="6" name="Rectangle 3"/>
          <p:cNvSpPr txBox="1">
            <a:spLocks noChangeArrowheads="1"/>
          </p:cNvSpPr>
          <p:nvPr/>
        </p:nvSpPr>
        <p:spPr bwMode="auto">
          <a:xfrm>
            <a:off x="0" y="39688"/>
            <a:ext cx="9144000" cy="703262"/>
          </a:xfrm>
          <a:prstGeom prst="rect">
            <a:avLst/>
          </a:prstGeom>
          <a:noFill/>
          <a:ln w="9525">
            <a:noFill/>
            <a:miter lim="800000"/>
            <a:headEnd/>
            <a:tailEnd/>
          </a:ln>
          <a:effectLst/>
        </p:spPr>
        <p:txBody>
          <a:bodyPr anchor="ctr"/>
          <a:lstStyle/>
          <a:p>
            <a:pPr algn="ctr" eaLnBrk="1" hangingPunct="1">
              <a:defRPr/>
            </a:pPr>
            <a:r>
              <a:rPr lang="en-US" altLang="ru-RU" sz="2400" b="1" dirty="0">
                <a:solidFill>
                  <a:srgbClr val="002060"/>
                </a:solidFill>
              </a:rPr>
              <a:t>The JINR CMS group concentrated on </a:t>
            </a:r>
          </a:p>
          <a:p>
            <a:pPr algn="ctr" eaLnBrk="1" hangingPunct="1">
              <a:defRPr/>
            </a:pPr>
            <a:r>
              <a:rPr lang="en-US" altLang="ru-RU" sz="2400" b="1" dirty="0">
                <a:solidFill>
                  <a:srgbClr val="002060"/>
                </a:solidFill>
              </a:rPr>
              <a:t>data  processing and analysis @ 13 </a:t>
            </a:r>
            <a:r>
              <a:rPr lang="en-US" altLang="ru-RU" sz="2400" b="1" dirty="0" err="1">
                <a:solidFill>
                  <a:srgbClr val="002060"/>
                </a:solidFill>
              </a:rPr>
              <a:t>TeV</a:t>
            </a:r>
            <a:endParaRPr lang="en-US" sz="2400" b="1" kern="0" dirty="0">
              <a:solidFill>
                <a:srgbClr val="333399"/>
              </a:solidFill>
              <a:latin typeface="Helvetica-Bold"/>
              <a:ea typeface="+mn-ea"/>
              <a:cs typeface="Arial"/>
            </a:endParaRPr>
          </a:p>
        </p:txBody>
      </p:sp>
      <p:pic>
        <p:nvPicPr>
          <p:cNvPr id="8200" name="Изображение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72450" y="25400"/>
            <a:ext cx="938213"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Box 15"/>
          <p:cNvSpPr txBox="1">
            <a:spLocks noChangeArrowheads="1"/>
          </p:cNvSpPr>
          <p:nvPr/>
        </p:nvSpPr>
        <p:spPr bwMode="auto">
          <a:xfrm>
            <a:off x="615950" y="2519363"/>
            <a:ext cx="2173288" cy="307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charset="2"/>
              <a:buChar char="q"/>
              <a:defRPr kumimoji="1" sz="3200">
                <a:solidFill>
                  <a:schemeClr val="tx1"/>
                </a:solidFill>
                <a:latin typeface="Arial" charset="0"/>
                <a:ea typeface="Arial" charset="0"/>
                <a:cs typeface="Arial" charset="0"/>
              </a:defRPr>
            </a:lvl1pPr>
            <a:lvl2pPr marL="742950" indent="-285750">
              <a:spcBef>
                <a:spcPct val="20000"/>
              </a:spcBef>
              <a:buFont typeface="Wingdings" charset="2"/>
              <a:buChar char="Ø"/>
              <a:defRPr kumimoji="1" sz="2800">
                <a:solidFill>
                  <a:schemeClr val="tx1"/>
                </a:solidFill>
                <a:latin typeface="Arial" charset="0"/>
                <a:ea typeface="Arial" charset="0"/>
                <a:cs typeface="Arial" charset="0"/>
              </a:defRPr>
            </a:lvl2pPr>
            <a:lvl3pPr marL="1143000" indent="-228600">
              <a:spcBef>
                <a:spcPct val="20000"/>
              </a:spcBef>
              <a:buFont typeface="Wingdings" charset="2"/>
              <a:buChar char="Ø"/>
              <a:defRPr kumimoji="1" sz="2400">
                <a:solidFill>
                  <a:schemeClr val="tx1"/>
                </a:solidFill>
                <a:latin typeface="Arial" charset="0"/>
                <a:ea typeface="Arial" charset="0"/>
                <a:cs typeface="Arial" charset="0"/>
              </a:defRPr>
            </a:lvl3pPr>
            <a:lvl4pPr marL="1600200" indent="-228600">
              <a:spcBef>
                <a:spcPct val="20000"/>
              </a:spcBef>
              <a:buFont typeface="Wingdings 2" charset="2"/>
              <a:buChar char="P"/>
              <a:defRPr kumimoji="1" sz="2000">
                <a:solidFill>
                  <a:schemeClr val="tx1"/>
                </a:solidFill>
                <a:latin typeface="Arial" charset="0"/>
                <a:ea typeface="Arial" charset="0"/>
                <a:cs typeface="Arial" charset="0"/>
              </a:defRPr>
            </a:lvl4pPr>
            <a:lvl5pPr marL="2057400" indent="-228600">
              <a:spcBef>
                <a:spcPct val="20000"/>
              </a:spcBef>
              <a:buFont typeface="Wingdings" charset="2"/>
              <a:buChar char="v"/>
              <a:defRPr kumimoji="1"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9pPr>
          </a:lstStyle>
          <a:p>
            <a:pPr eaLnBrk="1" hangingPunct="1">
              <a:spcBef>
                <a:spcPct val="0"/>
              </a:spcBef>
              <a:buFontTx/>
              <a:buNone/>
            </a:pPr>
            <a:r>
              <a:rPr kumimoji="0" lang="en-US" altLang="ru-RU" sz="1400">
                <a:solidFill>
                  <a:srgbClr val="FF0000"/>
                </a:solidFill>
              </a:rPr>
              <a:t>Drell-Yan cross-section</a:t>
            </a:r>
            <a:endParaRPr kumimoji="0" lang="ru-RU" altLang="ru-RU" sz="1400">
              <a:solidFill>
                <a:srgbClr val="FF0000"/>
              </a:solidFill>
            </a:endParaRPr>
          </a:p>
        </p:txBody>
      </p:sp>
      <p:sp>
        <p:nvSpPr>
          <p:cNvPr id="8202" name="TextBox 15"/>
          <p:cNvSpPr txBox="1">
            <a:spLocks noChangeArrowheads="1"/>
          </p:cNvSpPr>
          <p:nvPr/>
        </p:nvSpPr>
        <p:spPr bwMode="auto">
          <a:xfrm>
            <a:off x="3265488" y="2307801"/>
            <a:ext cx="28797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charset="2"/>
              <a:buChar char="q"/>
              <a:defRPr kumimoji="1" sz="3200">
                <a:solidFill>
                  <a:schemeClr val="tx1"/>
                </a:solidFill>
                <a:latin typeface="Arial" charset="0"/>
                <a:ea typeface="Arial" charset="0"/>
                <a:cs typeface="Arial" charset="0"/>
              </a:defRPr>
            </a:lvl1pPr>
            <a:lvl2pPr marL="742950" indent="-285750">
              <a:spcBef>
                <a:spcPct val="20000"/>
              </a:spcBef>
              <a:buFont typeface="Wingdings" charset="2"/>
              <a:buChar char="Ø"/>
              <a:defRPr kumimoji="1" sz="2800">
                <a:solidFill>
                  <a:schemeClr val="tx1"/>
                </a:solidFill>
                <a:latin typeface="Arial" charset="0"/>
                <a:ea typeface="Arial" charset="0"/>
                <a:cs typeface="Arial" charset="0"/>
              </a:defRPr>
            </a:lvl2pPr>
            <a:lvl3pPr marL="1143000" indent="-228600">
              <a:spcBef>
                <a:spcPct val="20000"/>
              </a:spcBef>
              <a:buFont typeface="Wingdings" charset="2"/>
              <a:buChar char="Ø"/>
              <a:defRPr kumimoji="1" sz="2400">
                <a:solidFill>
                  <a:schemeClr val="tx1"/>
                </a:solidFill>
                <a:latin typeface="Arial" charset="0"/>
                <a:ea typeface="Arial" charset="0"/>
                <a:cs typeface="Arial" charset="0"/>
              </a:defRPr>
            </a:lvl3pPr>
            <a:lvl4pPr marL="1600200" indent="-228600">
              <a:spcBef>
                <a:spcPct val="20000"/>
              </a:spcBef>
              <a:buFont typeface="Wingdings 2" charset="2"/>
              <a:buChar char="P"/>
              <a:defRPr kumimoji="1" sz="2000">
                <a:solidFill>
                  <a:schemeClr val="tx1"/>
                </a:solidFill>
                <a:latin typeface="Arial" charset="0"/>
                <a:ea typeface="Arial" charset="0"/>
                <a:cs typeface="Arial" charset="0"/>
              </a:defRPr>
            </a:lvl4pPr>
            <a:lvl5pPr marL="2057400" indent="-228600">
              <a:spcBef>
                <a:spcPct val="20000"/>
              </a:spcBef>
              <a:buFont typeface="Wingdings" charset="2"/>
              <a:buChar char="v"/>
              <a:defRPr kumimoji="1"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9pPr>
          </a:lstStyle>
          <a:p>
            <a:pPr eaLnBrk="1" hangingPunct="1">
              <a:spcBef>
                <a:spcPct val="0"/>
              </a:spcBef>
              <a:buFontTx/>
              <a:buNone/>
            </a:pPr>
            <a:r>
              <a:rPr kumimoji="0" lang="en-US" altLang="ru-RU" sz="1600" b="0" dirty="0">
                <a:solidFill>
                  <a:srgbClr val="002060"/>
                </a:solidFill>
              </a:rPr>
              <a:t>Z′ mass limits: </a:t>
            </a:r>
            <a:r>
              <a:rPr kumimoji="0" lang="en-US" altLang="ru-RU" sz="1600" b="1" dirty="0">
                <a:solidFill>
                  <a:srgbClr val="002060"/>
                </a:solidFill>
              </a:rPr>
              <a:t>4.3 –4.</a:t>
            </a:r>
            <a:r>
              <a:rPr kumimoji="0" lang="en-US" altLang="ru-RU" sz="1600" b="0" dirty="0">
                <a:solidFill>
                  <a:srgbClr val="002060"/>
                </a:solidFill>
              </a:rPr>
              <a:t>9 </a:t>
            </a:r>
            <a:r>
              <a:rPr kumimoji="0" lang="en-US" altLang="ru-RU" sz="1600" b="0" dirty="0" err="1">
                <a:solidFill>
                  <a:srgbClr val="002060"/>
                </a:solidFill>
              </a:rPr>
              <a:t>TeV</a:t>
            </a:r>
            <a:endParaRPr kumimoji="0" lang="ru-RU" altLang="ru-RU" sz="1600" b="0" dirty="0">
              <a:solidFill>
                <a:srgbClr val="002060"/>
              </a:solidFill>
            </a:endParaRPr>
          </a:p>
        </p:txBody>
      </p:sp>
      <p:sp>
        <p:nvSpPr>
          <p:cNvPr id="8205" name="TextBox 15"/>
          <p:cNvSpPr txBox="1">
            <a:spLocks noChangeArrowheads="1"/>
          </p:cNvSpPr>
          <p:nvPr/>
        </p:nvSpPr>
        <p:spPr bwMode="auto">
          <a:xfrm>
            <a:off x="179388" y="5135161"/>
            <a:ext cx="5905500"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charset="2"/>
              <a:buChar char="q"/>
              <a:defRPr kumimoji="1" sz="3200">
                <a:solidFill>
                  <a:schemeClr val="tx1"/>
                </a:solidFill>
                <a:latin typeface="Arial" charset="0"/>
                <a:ea typeface="Arial" charset="0"/>
                <a:cs typeface="Arial" charset="0"/>
              </a:defRPr>
            </a:lvl1pPr>
            <a:lvl2pPr marL="742950" indent="-285750">
              <a:spcBef>
                <a:spcPct val="20000"/>
              </a:spcBef>
              <a:buFont typeface="Wingdings" charset="2"/>
              <a:buChar char="Ø"/>
              <a:defRPr kumimoji="1" sz="2800">
                <a:solidFill>
                  <a:schemeClr val="tx1"/>
                </a:solidFill>
                <a:latin typeface="Arial" charset="0"/>
                <a:ea typeface="Arial" charset="0"/>
                <a:cs typeface="Arial" charset="0"/>
              </a:defRPr>
            </a:lvl2pPr>
            <a:lvl3pPr marL="1143000" indent="-228600">
              <a:spcBef>
                <a:spcPct val="20000"/>
              </a:spcBef>
              <a:buFont typeface="Wingdings" charset="2"/>
              <a:buChar char="Ø"/>
              <a:defRPr kumimoji="1" sz="2400">
                <a:solidFill>
                  <a:schemeClr val="tx1"/>
                </a:solidFill>
                <a:latin typeface="Arial" charset="0"/>
                <a:ea typeface="Arial" charset="0"/>
                <a:cs typeface="Arial" charset="0"/>
              </a:defRPr>
            </a:lvl3pPr>
            <a:lvl4pPr marL="1600200" indent="-228600">
              <a:spcBef>
                <a:spcPct val="20000"/>
              </a:spcBef>
              <a:buFont typeface="Wingdings 2" charset="2"/>
              <a:buChar char="P"/>
              <a:defRPr kumimoji="1" sz="2000">
                <a:solidFill>
                  <a:schemeClr val="tx1"/>
                </a:solidFill>
                <a:latin typeface="Arial" charset="0"/>
                <a:ea typeface="Arial" charset="0"/>
                <a:cs typeface="Arial" charset="0"/>
              </a:defRPr>
            </a:lvl4pPr>
            <a:lvl5pPr marL="2057400" indent="-228600">
              <a:spcBef>
                <a:spcPct val="20000"/>
              </a:spcBef>
              <a:buFont typeface="Wingdings" charset="2"/>
              <a:buChar char="v"/>
              <a:defRPr kumimoji="1"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9pPr>
          </a:lstStyle>
          <a:p>
            <a:pPr eaLnBrk="1" hangingPunct="1">
              <a:spcBef>
                <a:spcPct val="0"/>
              </a:spcBef>
              <a:buFontTx/>
              <a:buNone/>
            </a:pPr>
            <a:r>
              <a:rPr kumimoji="0" lang="en-US" altLang="ru-RU" sz="1800" b="1" dirty="0">
                <a:solidFill>
                  <a:srgbClr val="002060"/>
                </a:solidFill>
              </a:rPr>
              <a:t>Detector Upgrade:</a:t>
            </a:r>
          </a:p>
          <a:p>
            <a:pPr eaLnBrk="1" hangingPunct="1">
              <a:spcBef>
                <a:spcPct val="0"/>
              </a:spcBef>
              <a:buFontTx/>
              <a:buNone/>
            </a:pPr>
            <a:endParaRPr kumimoji="0" lang="en-US" altLang="ru-RU" sz="1800" b="1" dirty="0">
              <a:solidFill>
                <a:srgbClr val="002060"/>
              </a:solidFill>
            </a:endParaRPr>
          </a:p>
          <a:p>
            <a:pPr eaLnBrk="1" hangingPunct="1">
              <a:spcBef>
                <a:spcPct val="0"/>
              </a:spcBef>
              <a:buFont typeface="Wingdings" charset="2"/>
              <a:buChar char="ü"/>
            </a:pPr>
            <a:r>
              <a:rPr kumimoji="0" lang="en-US" altLang="ru-RU" sz="1600" b="0" i="1" dirty="0">
                <a:solidFill>
                  <a:srgbClr val="002060"/>
                </a:solidFill>
              </a:rPr>
              <a:t>Muon and Hadron Calorimeter systems</a:t>
            </a:r>
          </a:p>
          <a:p>
            <a:pPr eaLnBrk="1" hangingPunct="1">
              <a:spcBef>
                <a:spcPct val="0"/>
              </a:spcBef>
              <a:buFont typeface="Wingdings" charset="2"/>
              <a:buChar char="ü"/>
            </a:pPr>
            <a:r>
              <a:rPr kumimoji="0" lang="en-US" altLang="ru-RU" sz="1600" b="0" i="1" dirty="0">
                <a:solidFill>
                  <a:srgbClr val="002060"/>
                </a:solidFill>
              </a:rPr>
              <a:t>research and development (R&amp;D) works for the Phase-2 (upgrade of the Endcap Calorimeter to operate at a HL−LHC). </a:t>
            </a:r>
            <a:endParaRPr kumimoji="0" lang="ru-RU" altLang="ru-RU" sz="1600" b="0" i="1" dirty="0">
              <a:solidFill>
                <a:srgbClr val="002060"/>
              </a:solidFill>
            </a:endParaRPr>
          </a:p>
        </p:txBody>
      </p:sp>
      <p:sp>
        <p:nvSpPr>
          <p:cNvPr id="8204" name="Rectangle 26"/>
          <p:cNvSpPr>
            <a:spLocks noChangeArrowheads="1"/>
          </p:cNvSpPr>
          <p:nvPr/>
        </p:nvSpPr>
        <p:spPr bwMode="auto">
          <a:xfrm>
            <a:off x="4007515" y="5153531"/>
            <a:ext cx="1952625" cy="307975"/>
          </a:xfrm>
          <a:prstGeom prst="rect">
            <a:avLst/>
          </a:prstGeom>
          <a:solidFill>
            <a:srgbClr val="ECFFFD"/>
          </a:solidFill>
          <a:ln>
            <a:noFill/>
          </a:ln>
        </p:spPr>
        <p:txBody>
          <a:bodyPr wrap="none">
            <a:spAutoFit/>
          </a:bodyPr>
          <a:lstStyle>
            <a:lvl1pPr>
              <a:spcBef>
                <a:spcPct val="20000"/>
              </a:spcBef>
              <a:buFont typeface="Wingdings" charset="2"/>
              <a:buChar char="q"/>
              <a:defRPr kumimoji="1" sz="3200">
                <a:solidFill>
                  <a:schemeClr val="tx1"/>
                </a:solidFill>
                <a:latin typeface="Arial" charset="0"/>
                <a:ea typeface="Arial" charset="0"/>
                <a:cs typeface="Arial" charset="0"/>
              </a:defRPr>
            </a:lvl1pPr>
            <a:lvl2pPr marL="742950" indent="-285750">
              <a:spcBef>
                <a:spcPct val="20000"/>
              </a:spcBef>
              <a:buFont typeface="Wingdings" charset="2"/>
              <a:buChar char="Ø"/>
              <a:defRPr kumimoji="1" sz="2800">
                <a:solidFill>
                  <a:schemeClr val="tx1"/>
                </a:solidFill>
                <a:latin typeface="Arial" charset="0"/>
                <a:ea typeface="Arial" charset="0"/>
                <a:cs typeface="Arial" charset="0"/>
              </a:defRPr>
            </a:lvl2pPr>
            <a:lvl3pPr marL="1143000" indent="-228600">
              <a:spcBef>
                <a:spcPct val="20000"/>
              </a:spcBef>
              <a:buFont typeface="Wingdings" charset="2"/>
              <a:buChar char="Ø"/>
              <a:defRPr kumimoji="1" sz="2400">
                <a:solidFill>
                  <a:schemeClr val="tx1"/>
                </a:solidFill>
                <a:latin typeface="Arial" charset="0"/>
                <a:ea typeface="Arial" charset="0"/>
                <a:cs typeface="Arial" charset="0"/>
              </a:defRPr>
            </a:lvl3pPr>
            <a:lvl4pPr marL="1600200" indent="-228600">
              <a:spcBef>
                <a:spcPct val="20000"/>
              </a:spcBef>
              <a:buFont typeface="Wingdings 2" charset="2"/>
              <a:buChar char="P"/>
              <a:defRPr kumimoji="1" sz="2000">
                <a:solidFill>
                  <a:schemeClr val="tx1"/>
                </a:solidFill>
                <a:latin typeface="Arial" charset="0"/>
                <a:ea typeface="Arial" charset="0"/>
                <a:cs typeface="Arial" charset="0"/>
              </a:defRPr>
            </a:lvl4pPr>
            <a:lvl5pPr marL="2057400" indent="-228600">
              <a:spcBef>
                <a:spcPct val="20000"/>
              </a:spcBef>
              <a:buFont typeface="Wingdings" charset="2"/>
              <a:buChar char="v"/>
              <a:defRPr kumimoji="1"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9pPr>
          </a:lstStyle>
          <a:p>
            <a:pPr>
              <a:spcBef>
                <a:spcPct val="0"/>
              </a:spcBef>
              <a:buFontTx/>
              <a:buNone/>
            </a:pPr>
            <a:r>
              <a:rPr kumimoji="0" lang="en-US" altLang="ru-RU" sz="1400">
                <a:solidFill>
                  <a:srgbClr val="000099"/>
                </a:solidFill>
              </a:rPr>
              <a:t>JHEP 04, 114 (2019). </a:t>
            </a:r>
          </a:p>
        </p:txBody>
      </p:sp>
      <p:sp>
        <p:nvSpPr>
          <p:cNvPr id="2" name="Rectangle 26"/>
          <p:cNvSpPr>
            <a:spLocks noChangeArrowheads="1"/>
          </p:cNvSpPr>
          <p:nvPr/>
        </p:nvSpPr>
        <p:spPr bwMode="auto">
          <a:xfrm>
            <a:off x="615950" y="2924175"/>
            <a:ext cx="1309688" cy="306388"/>
          </a:xfrm>
          <a:prstGeom prst="rect">
            <a:avLst/>
          </a:prstGeom>
          <a:solidFill>
            <a:srgbClr val="ECFFFD"/>
          </a:solidFill>
          <a:ln>
            <a:noFill/>
          </a:ln>
        </p:spPr>
        <p:txBody>
          <a:bodyPr wrap="none">
            <a:spAutoFit/>
          </a:bodyPr>
          <a:lstStyle>
            <a:lvl1pPr>
              <a:spcBef>
                <a:spcPct val="20000"/>
              </a:spcBef>
              <a:buFont typeface="Wingdings" charset="2"/>
              <a:buChar char="q"/>
              <a:defRPr kumimoji="1" sz="3200">
                <a:solidFill>
                  <a:schemeClr val="tx1"/>
                </a:solidFill>
                <a:latin typeface="Arial" charset="0"/>
                <a:ea typeface="Arial" charset="0"/>
                <a:cs typeface="Arial" charset="0"/>
              </a:defRPr>
            </a:lvl1pPr>
            <a:lvl2pPr marL="742950" indent="-285750">
              <a:spcBef>
                <a:spcPct val="20000"/>
              </a:spcBef>
              <a:buFont typeface="Wingdings" charset="2"/>
              <a:buChar char="Ø"/>
              <a:defRPr kumimoji="1" sz="2800">
                <a:solidFill>
                  <a:schemeClr val="tx1"/>
                </a:solidFill>
                <a:latin typeface="Arial" charset="0"/>
                <a:ea typeface="Arial" charset="0"/>
                <a:cs typeface="Arial" charset="0"/>
              </a:defRPr>
            </a:lvl2pPr>
            <a:lvl3pPr marL="1143000" indent="-228600">
              <a:spcBef>
                <a:spcPct val="20000"/>
              </a:spcBef>
              <a:buFont typeface="Wingdings" charset="2"/>
              <a:buChar char="Ø"/>
              <a:defRPr kumimoji="1" sz="2400">
                <a:solidFill>
                  <a:schemeClr val="tx1"/>
                </a:solidFill>
                <a:latin typeface="Arial" charset="0"/>
                <a:ea typeface="Arial" charset="0"/>
                <a:cs typeface="Arial" charset="0"/>
              </a:defRPr>
            </a:lvl3pPr>
            <a:lvl4pPr marL="1600200" indent="-228600">
              <a:spcBef>
                <a:spcPct val="20000"/>
              </a:spcBef>
              <a:buFont typeface="Wingdings 2" charset="2"/>
              <a:buChar char="P"/>
              <a:defRPr kumimoji="1" sz="2000">
                <a:solidFill>
                  <a:schemeClr val="tx1"/>
                </a:solidFill>
                <a:latin typeface="Arial" charset="0"/>
                <a:ea typeface="Arial" charset="0"/>
                <a:cs typeface="Arial" charset="0"/>
              </a:defRPr>
            </a:lvl4pPr>
            <a:lvl5pPr marL="2057400" indent="-228600">
              <a:spcBef>
                <a:spcPct val="20000"/>
              </a:spcBef>
              <a:buFont typeface="Wingdings" charset="2"/>
              <a:buChar char="v"/>
              <a:defRPr kumimoji="1"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9pPr>
          </a:lstStyle>
          <a:p>
            <a:pPr>
              <a:spcBef>
                <a:spcPct val="0"/>
              </a:spcBef>
              <a:buFontTx/>
              <a:buNone/>
            </a:pPr>
            <a:r>
              <a:rPr kumimoji="0" lang="en-US" altLang="ru-RU" sz="1400">
                <a:solidFill>
                  <a:srgbClr val="000099"/>
                </a:solidFill>
              </a:rPr>
              <a:t>Sub. to JHEP</a:t>
            </a:r>
          </a:p>
        </p:txBody>
      </p:sp>
      <p:pic>
        <p:nvPicPr>
          <p:cNvPr id="8206"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84888" y="2953866"/>
            <a:ext cx="3040062"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7" name="TextBox 15"/>
          <p:cNvSpPr txBox="1">
            <a:spLocks noChangeArrowheads="1"/>
          </p:cNvSpPr>
          <p:nvPr/>
        </p:nvSpPr>
        <p:spPr bwMode="auto">
          <a:xfrm>
            <a:off x="6145213" y="1945577"/>
            <a:ext cx="2965450" cy="830997"/>
          </a:xfrm>
          <a:prstGeom prst="rect">
            <a:avLst/>
          </a:prstGeom>
          <a:solidFill>
            <a:srgbClr val="FFF5E7"/>
          </a:solidFill>
          <a:ln>
            <a:noFill/>
          </a:ln>
        </p:spPr>
        <p:txBody>
          <a:bodyPr wrap="square">
            <a:spAutoFit/>
          </a:bodyPr>
          <a:lstStyle>
            <a:lvl1pPr>
              <a:spcBef>
                <a:spcPct val="20000"/>
              </a:spcBef>
              <a:buFont typeface="Wingdings" charset="2"/>
              <a:buChar char="q"/>
              <a:defRPr kumimoji="1" sz="3200">
                <a:solidFill>
                  <a:schemeClr val="tx1"/>
                </a:solidFill>
                <a:latin typeface="Arial" charset="0"/>
                <a:ea typeface="Arial" charset="0"/>
                <a:cs typeface="Arial" charset="0"/>
              </a:defRPr>
            </a:lvl1pPr>
            <a:lvl2pPr marL="742950" indent="-285750">
              <a:spcBef>
                <a:spcPct val="20000"/>
              </a:spcBef>
              <a:buFont typeface="Wingdings" charset="2"/>
              <a:buChar char="Ø"/>
              <a:defRPr kumimoji="1" sz="2800">
                <a:solidFill>
                  <a:schemeClr val="tx1"/>
                </a:solidFill>
                <a:latin typeface="Arial" charset="0"/>
                <a:ea typeface="Arial" charset="0"/>
                <a:cs typeface="Arial" charset="0"/>
              </a:defRPr>
            </a:lvl2pPr>
            <a:lvl3pPr marL="1143000" indent="-228600">
              <a:spcBef>
                <a:spcPct val="20000"/>
              </a:spcBef>
              <a:buFont typeface="Wingdings" charset="2"/>
              <a:buChar char="Ø"/>
              <a:defRPr kumimoji="1" sz="2400">
                <a:solidFill>
                  <a:schemeClr val="tx1"/>
                </a:solidFill>
                <a:latin typeface="Arial" charset="0"/>
                <a:ea typeface="Arial" charset="0"/>
                <a:cs typeface="Arial" charset="0"/>
              </a:defRPr>
            </a:lvl3pPr>
            <a:lvl4pPr marL="1600200" indent="-228600">
              <a:spcBef>
                <a:spcPct val="20000"/>
              </a:spcBef>
              <a:buFont typeface="Wingdings 2" charset="2"/>
              <a:buChar char="P"/>
              <a:defRPr kumimoji="1" sz="2000">
                <a:solidFill>
                  <a:schemeClr val="tx1"/>
                </a:solidFill>
                <a:latin typeface="Arial" charset="0"/>
                <a:ea typeface="Arial" charset="0"/>
                <a:cs typeface="Arial" charset="0"/>
              </a:defRPr>
            </a:lvl4pPr>
            <a:lvl5pPr marL="2057400" indent="-228600">
              <a:spcBef>
                <a:spcPct val="20000"/>
              </a:spcBef>
              <a:buFont typeface="Wingdings" charset="2"/>
              <a:buChar char="v"/>
              <a:defRPr kumimoji="1"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9pPr>
          </a:lstStyle>
          <a:p>
            <a:pPr eaLnBrk="1" hangingPunct="1">
              <a:spcBef>
                <a:spcPct val="0"/>
              </a:spcBef>
              <a:buFontTx/>
              <a:buNone/>
            </a:pPr>
            <a:r>
              <a:rPr kumimoji="0" lang="en-US" altLang="ru-RU" sz="1600" b="0" i="1" dirty="0">
                <a:solidFill>
                  <a:srgbClr val="002060"/>
                </a:solidFill>
              </a:rPr>
              <a:t>Limits on the production cross section of extra Higgs boson in 2HDM model:   </a:t>
            </a:r>
            <a:r>
              <a:rPr kumimoji="0" lang="en-US" altLang="ru-RU" sz="1600" b="1" i="1" dirty="0">
                <a:solidFill>
                  <a:srgbClr val="002060"/>
                </a:solidFill>
              </a:rPr>
              <a:t>5-33 fb </a:t>
            </a:r>
            <a:endParaRPr kumimoji="0" lang="ru-RU" altLang="ru-RU" sz="1600" b="1" i="1" dirty="0">
              <a:solidFill>
                <a:srgbClr val="002060"/>
              </a:solidFill>
            </a:endParaRPr>
          </a:p>
        </p:txBody>
      </p:sp>
      <p:sp>
        <p:nvSpPr>
          <p:cNvPr id="8208" name="Rectangle 26"/>
          <p:cNvSpPr>
            <a:spLocks noChangeArrowheads="1"/>
          </p:cNvSpPr>
          <p:nvPr/>
        </p:nvSpPr>
        <p:spPr bwMode="auto">
          <a:xfrm>
            <a:off x="6702425" y="3620563"/>
            <a:ext cx="1804987" cy="307975"/>
          </a:xfrm>
          <a:prstGeom prst="rect">
            <a:avLst/>
          </a:prstGeom>
          <a:solidFill>
            <a:srgbClr val="ECFFFD"/>
          </a:solidFill>
          <a:ln>
            <a:noFill/>
          </a:ln>
        </p:spPr>
        <p:txBody>
          <a:bodyPr wrap="none">
            <a:spAutoFit/>
          </a:bodyPr>
          <a:lstStyle>
            <a:lvl1pPr>
              <a:spcBef>
                <a:spcPct val="20000"/>
              </a:spcBef>
              <a:buFont typeface="Wingdings" charset="2"/>
              <a:buChar char="q"/>
              <a:defRPr kumimoji="1" sz="3200">
                <a:solidFill>
                  <a:schemeClr val="tx1"/>
                </a:solidFill>
                <a:latin typeface="Arial" charset="0"/>
                <a:ea typeface="Arial" charset="0"/>
                <a:cs typeface="Arial" charset="0"/>
              </a:defRPr>
            </a:lvl1pPr>
            <a:lvl2pPr marL="742950" indent="-285750">
              <a:spcBef>
                <a:spcPct val="20000"/>
              </a:spcBef>
              <a:buFont typeface="Wingdings" charset="2"/>
              <a:buChar char="Ø"/>
              <a:defRPr kumimoji="1" sz="2800">
                <a:solidFill>
                  <a:schemeClr val="tx1"/>
                </a:solidFill>
                <a:latin typeface="Arial" charset="0"/>
                <a:ea typeface="Arial" charset="0"/>
                <a:cs typeface="Arial" charset="0"/>
              </a:defRPr>
            </a:lvl2pPr>
            <a:lvl3pPr marL="1143000" indent="-228600">
              <a:spcBef>
                <a:spcPct val="20000"/>
              </a:spcBef>
              <a:buFont typeface="Wingdings" charset="2"/>
              <a:buChar char="Ø"/>
              <a:defRPr kumimoji="1" sz="2400">
                <a:solidFill>
                  <a:schemeClr val="tx1"/>
                </a:solidFill>
                <a:latin typeface="Arial" charset="0"/>
                <a:ea typeface="Arial" charset="0"/>
                <a:cs typeface="Arial" charset="0"/>
              </a:defRPr>
            </a:lvl3pPr>
            <a:lvl4pPr marL="1600200" indent="-228600">
              <a:spcBef>
                <a:spcPct val="20000"/>
              </a:spcBef>
              <a:buFont typeface="Wingdings 2" charset="2"/>
              <a:buChar char="P"/>
              <a:defRPr kumimoji="1" sz="2000">
                <a:solidFill>
                  <a:schemeClr val="tx1"/>
                </a:solidFill>
                <a:latin typeface="Arial" charset="0"/>
                <a:ea typeface="Arial" charset="0"/>
                <a:cs typeface="Arial" charset="0"/>
              </a:defRPr>
            </a:lvl4pPr>
            <a:lvl5pPr marL="2057400" indent="-228600">
              <a:spcBef>
                <a:spcPct val="20000"/>
              </a:spcBef>
              <a:buFont typeface="Wingdings" charset="2"/>
              <a:buChar char="v"/>
              <a:defRPr kumimoji="1"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9pPr>
          </a:lstStyle>
          <a:p>
            <a:pPr>
              <a:spcBef>
                <a:spcPct val="0"/>
              </a:spcBef>
              <a:buFontTx/>
              <a:buNone/>
            </a:pPr>
            <a:r>
              <a:rPr kumimoji="0" lang="en-US" altLang="ru-RU" sz="1400">
                <a:solidFill>
                  <a:srgbClr val="000099"/>
                </a:solidFill>
              </a:rPr>
              <a:t>PLB795, 398 (2019)</a:t>
            </a:r>
          </a:p>
        </p:txBody>
      </p:sp>
      <p:sp>
        <p:nvSpPr>
          <p:cNvPr id="8209" name="TextBox 15"/>
          <p:cNvSpPr txBox="1">
            <a:spLocks noChangeArrowheads="1"/>
          </p:cNvSpPr>
          <p:nvPr/>
        </p:nvSpPr>
        <p:spPr bwMode="auto">
          <a:xfrm>
            <a:off x="6084888" y="5422827"/>
            <a:ext cx="2933700" cy="830997"/>
          </a:xfrm>
          <a:prstGeom prst="rect">
            <a:avLst/>
          </a:prstGeom>
          <a:solidFill>
            <a:srgbClr val="FFF5E7"/>
          </a:solidFill>
          <a:ln>
            <a:noFill/>
          </a:ln>
        </p:spPr>
        <p:txBody>
          <a:bodyPr wrap="square">
            <a:spAutoFit/>
          </a:bodyPr>
          <a:lstStyle>
            <a:lvl1pPr>
              <a:spcBef>
                <a:spcPct val="20000"/>
              </a:spcBef>
              <a:buFont typeface="Wingdings" charset="2"/>
              <a:buChar char="q"/>
              <a:defRPr kumimoji="1" sz="3200">
                <a:solidFill>
                  <a:schemeClr val="tx1"/>
                </a:solidFill>
                <a:latin typeface="Arial" charset="0"/>
                <a:ea typeface="Arial" charset="0"/>
                <a:cs typeface="Arial" charset="0"/>
              </a:defRPr>
            </a:lvl1pPr>
            <a:lvl2pPr marL="742950" indent="-285750">
              <a:spcBef>
                <a:spcPct val="20000"/>
              </a:spcBef>
              <a:buFont typeface="Wingdings" charset="2"/>
              <a:buChar char="Ø"/>
              <a:defRPr kumimoji="1" sz="2800">
                <a:solidFill>
                  <a:schemeClr val="tx1"/>
                </a:solidFill>
                <a:latin typeface="Arial" charset="0"/>
                <a:ea typeface="Arial" charset="0"/>
                <a:cs typeface="Arial" charset="0"/>
              </a:defRPr>
            </a:lvl2pPr>
            <a:lvl3pPr marL="1143000" indent="-228600">
              <a:spcBef>
                <a:spcPct val="20000"/>
              </a:spcBef>
              <a:buFont typeface="Wingdings" charset="2"/>
              <a:buChar char="Ø"/>
              <a:defRPr kumimoji="1" sz="2400">
                <a:solidFill>
                  <a:schemeClr val="tx1"/>
                </a:solidFill>
                <a:latin typeface="Arial" charset="0"/>
                <a:ea typeface="Arial" charset="0"/>
                <a:cs typeface="Arial" charset="0"/>
              </a:defRPr>
            </a:lvl3pPr>
            <a:lvl4pPr marL="1600200" indent="-228600">
              <a:spcBef>
                <a:spcPct val="20000"/>
              </a:spcBef>
              <a:buFont typeface="Wingdings 2" charset="2"/>
              <a:buChar char="P"/>
              <a:defRPr kumimoji="1" sz="2000">
                <a:solidFill>
                  <a:schemeClr val="tx1"/>
                </a:solidFill>
                <a:latin typeface="Arial" charset="0"/>
                <a:ea typeface="Arial" charset="0"/>
                <a:cs typeface="Arial" charset="0"/>
              </a:defRPr>
            </a:lvl4pPr>
            <a:lvl5pPr marL="2057400" indent="-228600">
              <a:spcBef>
                <a:spcPct val="20000"/>
              </a:spcBef>
              <a:buFont typeface="Wingdings" charset="2"/>
              <a:buChar char="v"/>
              <a:defRPr kumimoji="1"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Font typeface="Wingdings" charset="2"/>
              <a:buChar char="v"/>
              <a:defRPr kumimoji="1" sz="2000">
                <a:solidFill>
                  <a:schemeClr val="tx1"/>
                </a:solidFill>
                <a:latin typeface="Arial" charset="0"/>
                <a:ea typeface="Arial" charset="0"/>
                <a:cs typeface="Arial" charset="0"/>
              </a:defRPr>
            </a:lvl9pPr>
          </a:lstStyle>
          <a:p>
            <a:pPr eaLnBrk="1" hangingPunct="1">
              <a:spcBef>
                <a:spcPct val="0"/>
              </a:spcBef>
              <a:buFontTx/>
              <a:buNone/>
            </a:pPr>
            <a:r>
              <a:rPr kumimoji="0" lang="en-US" altLang="ru-RU" sz="1600" b="0" i="1" dirty="0">
                <a:solidFill>
                  <a:srgbClr val="002060"/>
                </a:solidFill>
              </a:rPr>
              <a:t>Corresponding limits on the branching fraction, assuming the SM prediction (1–7)×10</a:t>
            </a:r>
            <a:r>
              <a:rPr kumimoji="0" lang="en-US" altLang="ru-RU" sz="1600" b="0" i="1" baseline="30000" dirty="0">
                <a:solidFill>
                  <a:srgbClr val="002060"/>
                </a:solidFill>
              </a:rPr>
              <a:t>−4</a:t>
            </a:r>
            <a:endParaRPr kumimoji="0" lang="ru-RU" altLang="ru-RU" sz="1600" b="0" i="1" baseline="30000" dirty="0">
              <a:solidFill>
                <a:srgbClr val="002060"/>
              </a:solidFill>
            </a:endParaRPr>
          </a:p>
        </p:txBody>
      </p:sp>
    </p:spTree>
    <p:extLst>
      <p:ext uri="{BB962C8B-B14F-4D97-AF65-F5344CB8AC3E}">
        <p14:creationId xmlns:p14="http://schemas.microsoft.com/office/powerpoint/2010/main" val="12204106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33338" y="3108325"/>
            <a:ext cx="892176"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p>
        </p:txBody>
      </p:sp>
      <p:sp>
        <p:nvSpPr>
          <p:cNvPr id="9219" name="Text Box 3"/>
          <p:cNvSpPr txBox="1">
            <a:spLocks noChangeArrowheads="1"/>
          </p:cNvSpPr>
          <p:nvPr/>
        </p:nvSpPr>
        <p:spPr bwMode="auto">
          <a:xfrm>
            <a:off x="1852613" y="1843088"/>
            <a:ext cx="3317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p>
        </p:txBody>
      </p:sp>
      <p:sp>
        <p:nvSpPr>
          <p:cNvPr id="9220" name="Text Box 4"/>
          <p:cNvSpPr txBox="1">
            <a:spLocks noChangeArrowheads="1"/>
          </p:cNvSpPr>
          <p:nvPr/>
        </p:nvSpPr>
        <p:spPr bwMode="auto">
          <a:xfrm>
            <a:off x="1084263" y="3036888"/>
            <a:ext cx="696912" cy="319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p>
        </p:txBody>
      </p:sp>
      <p:sp>
        <p:nvSpPr>
          <p:cNvPr id="9221" name="Text Box 5"/>
          <p:cNvSpPr txBox="1">
            <a:spLocks noChangeArrowheads="1"/>
          </p:cNvSpPr>
          <p:nvPr/>
        </p:nvSpPr>
        <p:spPr bwMode="auto">
          <a:xfrm>
            <a:off x="182563" y="1371600"/>
            <a:ext cx="485775"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p>
        </p:txBody>
      </p:sp>
      <p:sp>
        <p:nvSpPr>
          <p:cNvPr id="9222" name="Text Box 6"/>
          <p:cNvSpPr txBox="1">
            <a:spLocks noChangeArrowheads="1"/>
          </p:cNvSpPr>
          <p:nvPr/>
        </p:nvSpPr>
        <p:spPr bwMode="auto">
          <a:xfrm>
            <a:off x="379413" y="4051300"/>
            <a:ext cx="509587" cy="485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p>
        </p:txBody>
      </p:sp>
      <p:sp>
        <p:nvSpPr>
          <p:cNvPr id="9224" name="Text Box 8"/>
          <p:cNvSpPr txBox="1">
            <a:spLocks noChangeArrowheads="1"/>
          </p:cNvSpPr>
          <p:nvPr/>
        </p:nvSpPr>
        <p:spPr bwMode="auto">
          <a:xfrm>
            <a:off x="2205038" y="4892675"/>
            <a:ext cx="5186362" cy="1189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p>
        </p:txBody>
      </p:sp>
      <p:sp>
        <p:nvSpPr>
          <p:cNvPr id="9225" name="Text Box 9"/>
          <p:cNvSpPr txBox="1">
            <a:spLocks noChangeArrowheads="1"/>
          </p:cNvSpPr>
          <p:nvPr/>
        </p:nvSpPr>
        <p:spPr bwMode="auto">
          <a:xfrm>
            <a:off x="1426765" y="85800"/>
            <a:ext cx="7537723" cy="1038944"/>
          </a:xfrm>
          <a:prstGeom prst="rect">
            <a:avLst/>
          </a:prstGeom>
          <a:solidFill>
            <a:srgbClr val="ECFFFD"/>
          </a:solidFill>
          <a:ln>
            <a:noFill/>
          </a:ln>
          <a:effec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9pPr>
          </a:lstStyle>
          <a:p>
            <a:pPr>
              <a:buClrTx/>
              <a:buFontTx/>
              <a:buNone/>
            </a:pPr>
            <a:r>
              <a:rPr lang="en-US" altLang="ru-RU" sz="2000" i="1" dirty="0">
                <a:solidFill>
                  <a:srgbClr val="000080"/>
                </a:solidFill>
                <a:latin typeface="Arial" panose="020B0604020202020204" pitchFamily="34" charset="0"/>
                <a:ea typeface="Times New Roman" charset="0"/>
                <a:cs typeface="Arial" panose="020B0604020202020204" pitchFamily="34" charset="0"/>
              </a:rPr>
              <a:t>	</a:t>
            </a:r>
            <a:r>
              <a:rPr lang="ru-RU" altLang="ru-RU" sz="2000" i="1" dirty="0">
                <a:solidFill>
                  <a:srgbClr val="000080"/>
                </a:solidFill>
                <a:latin typeface="Arial" panose="020B0604020202020204" pitchFamily="34" charset="0"/>
                <a:ea typeface="Times New Roman" charset="0"/>
                <a:cs typeface="Arial" panose="020B0604020202020204" pitchFamily="34" charset="0"/>
              </a:rPr>
              <a:t>П</a:t>
            </a:r>
            <a:r>
              <a:rPr lang="en-US" altLang="ru-RU" sz="2000" i="1" dirty="0" err="1">
                <a:solidFill>
                  <a:srgbClr val="000080"/>
                </a:solidFill>
                <a:latin typeface="Arial" panose="020B0604020202020204" pitchFamily="34" charset="0"/>
                <a:ea typeface="Times New Roman" charset="0"/>
                <a:cs typeface="Arial" panose="020B0604020202020204" pitchFamily="34" charset="0"/>
              </a:rPr>
              <a:t>олучены</a:t>
            </a:r>
            <a:r>
              <a:rPr lang="en-US" altLang="ru-RU" sz="2000" i="1" dirty="0">
                <a:solidFill>
                  <a:srgbClr val="000080"/>
                </a:solidFill>
                <a:latin typeface="Arial" panose="020B0604020202020204" pitchFamily="34" charset="0"/>
                <a:ea typeface="Times New Roman" charset="0"/>
                <a:cs typeface="Arial" panose="020B0604020202020204" pitchFamily="34" charset="0"/>
              </a:rPr>
              <a:t> </a:t>
            </a:r>
            <a:r>
              <a:rPr lang="ru-RU" altLang="ru-RU" sz="2000" i="1" dirty="0">
                <a:solidFill>
                  <a:srgbClr val="002060"/>
                </a:solidFill>
                <a:latin typeface="Arial" panose="020B0604020202020204" pitchFamily="34" charset="0"/>
                <a:ea typeface="Times New Roman" charset="0"/>
                <a:cs typeface="Arial" panose="020B0604020202020204" pitchFamily="34" charset="0"/>
              </a:rPr>
              <a:t>н</a:t>
            </a:r>
            <a:r>
              <a:rPr lang="en-US" altLang="ru-RU" sz="2000" i="1" dirty="0" err="1">
                <a:solidFill>
                  <a:srgbClr val="002060"/>
                </a:solidFill>
                <a:latin typeface="Arial" panose="020B0604020202020204" pitchFamily="34" charset="0"/>
                <a:ea typeface="Times New Roman" charset="0"/>
                <a:cs typeface="Arial" panose="020B0604020202020204" pitchFamily="34" charset="0"/>
              </a:rPr>
              <a:t>овые</a:t>
            </a:r>
            <a:r>
              <a:rPr lang="en-US" altLang="ru-RU" sz="2000" i="1" dirty="0">
                <a:solidFill>
                  <a:srgbClr val="002060"/>
                </a:solidFill>
                <a:latin typeface="Arial" panose="020B0604020202020204" pitchFamily="34" charset="0"/>
                <a:ea typeface="Times New Roman" charset="0"/>
                <a:cs typeface="Arial" panose="020B0604020202020204" pitchFamily="34" charset="0"/>
              </a:rPr>
              <a:t> </a:t>
            </a:r>
            <a:r>
              <a:rPr lang="en-US" altLang="ru-RU" sz="2000" i="1" dirty="0" err="1">
                <a:solidFill>
                  <a:srgbClr val="002060"/>
                </a:solidFill>
                <a:latin typeface="Arial" panose="020B0604020202020204" pitchFamily="34" charset="0"/>
                <a:ea typeface="Times New Roman" charset="0"/>
                <a:cs typeface="Arial" panose="020B0604020202020204" pitchFamily="34" charset="0"/>
              </a:rPr>
              <a:t>результаты</a:t>
            </a:r>
            <a:r>
              <a:rPr lang="en-US" altLang="ru-RU" sz="2000" i="1" dirty="0">
                <a:solidFill>
                  <a:srgbClr val="002060"/>
                </a:solidFill>
                <a:latin typeface="Arial" panose="020B0604020202020204" pitchFamily="34" charset="0"/>
                <a:ea typeface="Times New Roman" charset="0"/>
                <a:cs typeface="Arial" panose="020B0604020202020204" pitchFamily="34" charset="0"/>
              </a:rPr>
              <a:t> </a:t>
            </a:r>
            <a:r>
              <a:rPr lang="en-US" altLang="ru-RU" sz="2000" i="1" dirty="0" err="1">
                <a:solidFill>
                  <a:srgbClr val="000080"/>
                </a:solidFill>
                <a:latin typeface="Arial" panose="020B0604020202020204" pitchFamily="34" charset="0"/>
                <a:ea typeface="Times New Roman" charset="0"/>
                <a:cs typeface="Arial" panose="020B0604020202020204" pitchFamily="34" charset="0"/>
              </a:rPr>
              <a:t>по</a:t>
            </a:r>
            <a:r>
              <a:rPr lang="en-US" altLang="ru-RU" sz="2000" i="1" dirty="0">
                <a:solidFill>
                  <a:srgbClr val="000080"/>
                </a:solidFill>
                <a:latin typeface="Arial" panose="020B0604020202020204" pitchFamily="34" charset="0"/>
                <a:ea typeface="Times New Roman" charset="0"/>
                <a:cs typeface="Arial" panose="020B0604020202020204" pitchFamily="34" charset="0"/>
              </a:rPr>
              <a:t> 3-D </a:t>
            </a:r>
            <a:r>
              <a:rPr lang="en-US" altLang="ru-RU" sz="2000" i="1" dirty="0" err="1">
                <a:solidFill>
                  <a:srgbClr val="000080"/>
                </a:solidFill>
                <a:latin typeface="Arial" panose="020B0604020202020204" pitchFamily="34" charset="0"/>
                <a:ea typeface="Times New Roman" charset="0"/>
                <a:cs typeface="Arial" panose="020B0604020202020204" pitchFamily="34" charset="0"/>
              </a:rPr>
              <a:t>фемтоскопическому</a:t>
            </a:r>
            <a:r>
              <a:rPr lang="en-US" altLang="ru-RU" sz="2000" i="1" dirty="0">
                <a:solidFill>
                  <a:srgbClr val="000080"/>
                </a:solidFill>
                <a:latin typeface="Arial" panose="020B0604020202020204" pitchFamily="34" charset="0"/>
                <a:ea typeface="Times New Roman" charset="0"/>
                <a:cs typeface="Arial" panose="020B0604020202020204" pitchFamily="34" charset="0"/>
              </a:rPr>
              <a:t>  </a:t>
            </a:r>
            <a:r>
              <a:rPr lang="en-US" altLang="ru-RU" sz="2000" i="1" dirty="0" err="1">
                <a:solidFill>
                  <a:srgbClr val="000080"/>
                </a:solidFill>
                <a:latin typeface="Arial" panose="020B0604020202020204" pitchFamily="34" charset="0"/>
                <a:ea typeface="Times New Roman" charset="0"/>
                <a:cs typeface="Arial" panose="020B0604020202020204" pitchFamily="34" charset="0"/>
              </a:rPr>
              <a:t>корреляционному</a:t>
            </a:r>
            <a:r>
              <a:rPr lang="en-US" altLang="ru-RU" sz="2000" i="1" dirty="0">
                <a:solidFill>
                  <a:srgbClr val="000080"/>
                </a:solidFill>
                <a:latin typeface="Arial" panose="020B0604020202020204" pitchFamily="34" charset="0"/>
                <a:ea typeface="Times New Roman" charset="0"/>
                <a:cs typeface="Arial" panose="020B0604020202020204" pitchFamily="34" charset="0"/>
              </a:rPr>
              <a:t> </a:t>
            </a:r>
            <a:r>
              <a:rPr lang="en-US" altLang="ru-RU" sz="2000" i="1" dirty="0" err="1">
                <a:solidFill>
                  <a:srgbClr val="000080"/>
                </a:solidFill>
                <a:latin typeface="Arial" panose="020B0604020202020204" pitchFamily="34" charset="0"/>
                <a:ea typeface="Times New Roman" charset="0"/>
                <a:cs typeface="Arial" panose="020B0604020202020204" pitchFamily="34" charset="0"/>
              </a:rPr>
              <a:t>анализу</a:t>
            </a:r>
            <a:r>
              <a:rPr lang="en-US" altLang="ru-RU" sz="2000" i="1" dirty="0">
                <a:solidFill>
                  <a:srgbClr val="000080"/>
                </a:solidFill>
                <a:latin typeface="Arial" panose="020B0604020202020204" pitchFamily="34" charset="0"/>
                <a:ea typeface="Times New Roman" charset="0"/>
                <a:cs typeface="Arial" panose="020B0604020202020204" pitchFamily="34" charset="0"/>
              </a:rPr>
              <a:t> </a:t>
            </a:r>
            <a:r>
              <a:rPr lang="en-US" altLang="ru-RU" sz="2000" i="1" dirty="0" err="1">
                <a:solidFill>
                  <a:srgbClr val="000080"/>
                </a:solidFill>
                <a:latin typeface="Arial" panose="020B0604020202020204" pitchFamily="34" charset="0"/>
                <a:ea typeface="Times New Roman" charset="0"/>
                <a:cs typeface="Arial" panose="020B0604020202020204" pitchFamily="34" charset="0"/>
              </a:rPr>
              <a:t>для</a:t>
            </a:r>
            <a:r>
              <a:rPr lang="en-US" altLang="ru-RU" sz="2000" i="1" dirty="0">
                <a:solidFill>
                  <a:srgbClr val="000080"/>
                </a:solidFill>
                <a:latin typeface="Arial" panose="020B0604020202020204" pitchFamily="34" charset="0"/>
                <a:ea typeface="Times New Roman" charset="0"/>
                <a:cs typeface="Arial" panose="020B0604020202020204" pitchFamily="34" charset="0"/>
              </a:rPr>
              <a:t> </a:t>
            </a:r>
            <a:r>
              <a:rPr lang="en-US" altLang="ru-RU" sz="2000" b="1" i="1" dirty="0">
                <a:solidFill>
                  <a:srgbClr val="000080"/>
                </a:solidFill>
                <a:latin typeface="Arial" panose="020B0604020202020204" pitchFamily="34" charset="0"/>
                <a:ea typeface="Times New Roman" charset="0"/>
                <a:cs typeface="Arial" panose="020B0604020202020204" pitchFamily="34" charset="0"/>
              </a:rPr>
              <a:t>K</a:t>
            </a:r>
            <a:r>
              <a:rPr lang="en-US" altLang="ru-RU" sz="2000" b="1" i="1" baseline="17000" dirty="0">
                <a:solidFill>
                  <a:srgbClr val="000080"/>
                </a:solidFill>
                <a:latin typeface="Arial" panose="020B0604020202020204" pitchFamily="34" charset="0"/>
                <a:cs typeface="Arial" panose="020B0604020202020204" pitchFamily="34" charset="0"/>
              </a:rPr>
              <a:t>±</a:t>
            </a:r>
            <a:r>
              <a:rPr lang="en-US" altLang="ru-RU" sz="2000" b="1" i="1" dirty="0">
                <a:solidFill>
                  <a:srgbClr val="000080"/>
                </a:solidFill>
                <a:latin typeface="Arial" panose="020B0604020202020204" pitchFamily="34" charset="0"/>
                <a:ea typeface="Times New Roman" charset="0"/>
                <a:cs typeface="Arial" panose="020B0604020202020204" pitchFamily="34" charset="0"/>
              </a:rPr>
              <a:t>K</a:t>
            </a:r>
            <a:r>
              <a:rPr lang="en-US" altLang="ru-RU" sz="2000" b="1" i="1" baseline="17000" dirty="0">
                <a:solidFill>
                  <a:srgbClr val="000080"/>
                </a:solidFill>
                <a:latin typeface="Arial" panose="020B0604020202020204" pitchFamily="34" charset="0"/>
                <a:cs typeface="Arial" panose="020B0604020202020204" pitchFamily="34" charset="0"/>
              </a:rPr>
              <a:t>±</a:t>
            </a:r>
            <a:r>
              <a:rPr lang="en-US" altLang="ru-RU" sz="2000" i="1" dirty="0">
                <a:solidFill>
                  <a:srgbClr val="000080"/>
                </a:solidFill>
                <a:latin typeface="Arial" panose="020B0604020202020204" pitchFamily="34" charset="0"/>
                <a:ea typeface="Times New Roman" charset="0"/>
                <a:cs typeface="Arial" panose="020B0604020202020204" pitchFamily="34" charset="0"/>
              </a:rPr>
              <a:t> </a:t>
            </a:r>
            <a:r>
              <a:rPr lang="en-US" altLang="ru-RU" sz="2000" i="1" dirty="0" err="1">
                <a:solidFill>
                  <a:srgbClr val="000080"/>
                </a:solidFill>
                <a:latin typeface="Arial" panose="020B0604020202020204" pitchFamily="34" charset="0"/>
                <a:ea typeface="Times New Roman" charset="0"/>
                <a:cs typeface="Arial" panose="020B0604020202020204" pitchFamily="34" charset="0"/>
              </a:rPr>
              <a:t>пар</a:t>
            </a:r>
            <a:r>
              <a:rPr lang="en-US" altLang="ru-RU" sz="2000" i="1" dirty="0">
                <a:solidFill>
                  <a:srgbClr val="000080"/>
                </a:solidFill>
                <a:latin typeface="Arial" panose="020B0604020202020204" pitchFamily="34" charset="0"/>
                <a:ea typeface="Times New Roman" charset="0"/>
                <a:cs typeface="Arial" panose="020B0604020202020204" pitchFamily="34" charset="0"/>
              </a:rPr>
              <a:t> </a:t>
            </a:r>
            <a:endParaRPr lang="ru-RU" altLang="ru-RU" sz="2000" i="1" dirty="0">
              <a:solidFill>
                <a:srgbClr val="000080"/>
              </a:solidFill>
              <a:latin typeface="Arial" panose="020B0604020202020204" pitchFamily="34" charset="0"/>
              <a:ea typeface="Times New Roman" charset="0"/>
              <a:cs typeface="Arial" panose="020B0604020202020204" pitchFamily="34" charset="0"/>
            </a:endParaRPr>
          </a:p>
          <a:p>
            <a:pPr algn="r">
              <a:buClrTx/>
              <a:buFontTx/>
              <a:buNone/>
            </a:pPr>
            <a:r>
              <a:rPr lang="en-US" altLang="ru-RU" sz="2000" i="1" dirty="0" err="1">
                <a:solidFill>
                  <a:srgbClr val="000080"/>
                </a:solidFill>
                <a:latin typeface="Arial" panose="020B0604020202020204" pitchFamily="34" charset="0"/>
                <a:ea typeface="Times New Roman" charset="0"/>
                <a:cs typeface="Arial" panose="020B0604020202020204" pitchFamily="34" charset="0"/>
              </a:rPr>
              <a:t>в</a:t>
            </a:r>
            <a:r>
              <a:rPr lang="en-US" altLang="ru-RU" sz="2000" i="1" dirty="0">
                <a:solidFill>
                  <a:srgbClr val="000080"/>
                </a:solidFill>
                <a:latin typeface="Arial" panose="020B0604020202020204" pitchFamily="34" charset="0"/>
                <a:ea typeface="Times New Roman" charset="0"/>
                <a:cs typeface="Arial" panose="020B0604020202020204" pitchFamily="34" charset="0"/>
              </a:rPr>
              <a:t> </a:t>
            </a:r>
            <a:r>
              <a:rPr lang="en-US" altLang="ru-RU" sz="2000" b="1" i="1" dirty="0">
                <a:solidFill>
                  <a:srgbClr val="000080"/>
                </a:solidFill>
                <a:latin typeface="Arial" panose="020B0604020202020204" pitchFamily="34" charset="0"/>
                <a:ea typeface="Times New Roman" charset="0"/>
                <a:cs typeface="Arial" panose="020B0604020202020204" pitchFamily="34" charset="0"/>
              </a:rPr>
              <a:t>Pb-Pb</a:t>
            </a:r>
            <a:r>
              <a:rPr lang="en-US" altLang="ru-RU" sz="2000" i="1" dirty="0">
                <a:solidFill>
                  <a:srgbClr val="000080"/>
                </a:solidFill>
                <a:latin typeface="Arial" panose="020B0604020202020204" pitchFamily="34" charset="0"/>
                <a:ea typeface="Times New Roman" charset="0"/>
                <a:cs typeface="Arial" panose="020B0604020202020204" pitchFamily="34" charset="0"/>
              </a:rPr>
              <a:t> </a:t>
            </a:r>
            <a:r>
              <a:rPr lang="en-US" altLang="ru-RU" sz="2000" i="1" dirty="0" err="1">
                <a:solidFill>
                  <a:srgbClr val="000080"/>
                </a:solidFill>
                <a:latin typeface="Arial" panose="020B0604020202020204" pitchFamily="34" charset="0"/>
                <a:ea typeface="Times New Roman" charset="0"/>
                <a:cs typeface="Arial" panose="020B0604020202020204" pitchFamily="34" charset="0"/>
              </a:rPr>
              <a:t>столкновениях</a:t>
            </a:r>
            <a:r>
              <a:rPr lang="en-US" altLang="ru-RU" sz="2000" i="1" dirty="0">
                <a:solidFill>
                  <a:srgbClr val="000080"/>
                </a:solidFill>
                <a:latin typeface="Arial" panose="020B0604020202020204" pitchFamily="34" charset="0"/>
                <a:ea typeface="Times New Roman" charset="0"/>
                <a:cs typeface="Arial" panose="020B0604020202020204" pitchFamily="34" charset="0"/>
              </a:rPr>
              <a:t> </a:t>
            </a:r>
            <a:r>
              <a:rPr lang="en-US" altLang="ru-RU" sz="2000" i="1" dirty="0" err="1">
                <a:solidFill>
                  <a:srgbClr val="000080"/>
                </a:solidFill>
                <a:latin typeface="Arial" panose="020B0604020202020204" pitchFamily="34" charset="0"/>
                <a:ea typeface="Times New Roman" charset="0"/>
                <a:cs typeface="Arial" panose="020B0604020202020204" pitchFamily="34" charset="0"/>
              </a:rPr>
              <a:t>при</a:t>
            </a:r>
            <a:r>
              <a:rPr lang="en-US" altLang="ru-RU" sz="2000" i="1" dirty="0">
                <a:solidFill>
                  <a:srgbClr val="000080"/>
                </a:solidFill>
                <a:latin typeface="Arial" panose="020B0604020202020204" pitchFamily="34" charset="0"/>
                <a:ea typeface="Times New Roman" charset="0"/>
                <a:cs typeface="Arial" panose="020B0604020202020204" pitchFamily="34" charset="0"/>
              </a:rPr>
              <a:t>  </a:t>
            </a:r>
            <a:r>
              <a:rPr lang="en-US" altLang="ru-RU" sz="2000" b="1" i="1" dirty="0">
                <a:solidFill>
                  <a:srgbClr val="000080"/>
                </a:solidFill>
                <a:latin typeface="Arial" panose="020B0604020202020204" pitchFamily="34" charset="0"/>
                <a:ea typeface="Times New Roman" charset="0"/>
                <a:cs typeface="Arial" panose="020B0604020202020204" pitchFamily="34" charset="0"/>
              </a:rPr>
              <a:t>5.02</a:t>
            </a:r>
            <a:r>
              <a:rPr lang="en-US" altLang="ru-RU" sz="2000" i="1" dirty="0">
                <a:solidFill>
                  <a:srgbClr val="000080"/>
                </a:solidFill>
                <a:latin typeface="Arial" panose="020B0604020202020204" pitchFamily="34" charset="0"/>
                <a:ea typeface="Times New Roman" charset="0"/>
                <a:cs typeface="Arial" panose="020B0604020202020204" pitchFamily="34" charset="0"/>
              </a:rPr>
              <a:t> </a:t>
            </a:r>
            <a:r>
              <a:rPr lang="en-US" altLang="ru-RU" sz="2000" i="1" dirty="0" err="1">
                <a:solidFill>
                  <a:srgbClr val="000080"/>
                </a:solidFill>
                <a:latin typeface="Arial" panose="020B0604020202020204" pitchFamily="34" charset="0"/>
                <a:ea typeface="Times New Roman" charset="0"/>
                <a:cs typeface="Arial" panose="020B0604020202020204" pitchFamily="34" charset="0"/>
              </a:rPr>
              <a:t>TeV</a:t>
            </a:r>
            <a:r>
              <a:rPr lang="ru-RU" altLang="ru-RU" sz="2000" i="1" dirty="0">
                <a:solidFill>
                  <a:srgbClr val="000080"/>
                </a:solidFill>
                <a:latin typeface="Arial" panose="020B0604020202020204" pitchFamily="34" charset="0"/>
                <a:ea typeface="Times New Roman" charset="0"/>
                <a:cs typeface="Arial" panose="020B0604020202020204" pitchFamily="34" charset="0"/>
              </a:rPr>
              <a:t>.</a:t>
            </a:r>
          </a:p>
        </p:txBody>
      </p:sp>
      <p:sp>
        <p:nvSpPr>
          <p:cNvPr id="9226" name="Text Box 10"/>
          <p:cNvSpPr txBox="1">
            <a:spLocks noChangeArrowheads="1"/>
          </p:cNvSpPr>
          <p:nvPr/>
        </p:nvSpPr>
        <p:spPr bwMode="auto">
          <a:xfrm>
            <a:off x="1189038" y="5851525"/>
            <a:ext cx="223837" cy="27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9pPr>
          </a:lstStyle>
          <a:p>
            <a:pPr>
              <a:buClrTx/>
              <a:buFontTx/>
              <a:buNone/>
            </a:pPr>
            <a:r>
              <a:rPr lang="en-US" altLang="ru-RU" sz="1200"/>
              <a:t> </a:t>
            </a:r>
          </a:p>
        </p:txBody>
      </p:sp>
      <p:sp>
        <p:nvSpPr>
          <p:cNvPr id="9227" name="Text Box 11"/>
          <p:cNvSpPr txBox="1">
            <a:spLocks noChangeArrowheads="1"/>
          </p:cNvSpPr>
          <p:nvPr/>
        </p:nvSpPr>
        <p:spPr bwMode="auto">
          <a:xfrm>
            <a:off x="3498094" y="5067268"/>
            <a:ext cx="5505597" cy="151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9pPr>
          </a:lstStyle>
          <a:p>
            <a:pPr>
              <a:buClrTx/>
              <a:buFontTx/>
              <a:buNone/>
            </a:pPr>
            <a:r>
              <a:rPr lang="en-US" altLang="ru-RU" i="1" dirty="0">
                <a:solidFill>
                  <a:srgbClr val="002060"/>
                </a:solidFill>
              </a:rPr>
              <a:t>Рис.1. </a:t>
            </a:r>
            <a:r>
              <a:rPr lang="en-US" altLang="ru-RU" i="1" dirty="0" err="1">
                <a:solidFill>
                  <a:srgbClr val="002060"/>
                </a:solidFill>
              </a:rPr>
              <a:t>Зависимость</a:t>
            </a:r>
            <a:r>
              <a:rPr lang="en-US" altLang="ru-RU" i="1" dirty="0">
                <a:solidFill>
                  <a:srgbClr val="002060"/>
                </a:solidFill>
              </a:rPr>
              <a:t> 3-D </a:t>
            </a:r>
            <a:r>
              <a:rPr lang="en-US" altLang="ru-RU" i="1" dirty="0" err="1">
                <a:solidFill>
                  <a:srgbClr val="002060"/>
                </a:solidFill>
              </a:rPr>
              <a:t>радиусов</a:t>
            </a:r>
            <a:r>
              <a:rPr lang="en-US" altLang="ru-RU" i="1" dirty="0">
                <a:solidFill>
                  <a:srgbClr val="002060"/>
                </a:solidFill>
              </a:rPr>
              <a:t> </a:t>
            </a:r>
            <a:r>
              <a:rPr lang="en-US" altLang="ru-RU" i="1" dirty="0" err="1">
                <a:solidFill>
                  <a:srgbClr val="002060"/>
                </a:solidFill>
              </a:rPr>
              <a:t>источников</a:t>
            </a:r>
            <a:r>
              <a:rPr lang="en-US" altLang="ru-RU" i="1" dirty="0">
                <a:solidFill>
                  <a:srgbClr val="002060"/>
                </a:solidFill>
              </a:rPr>
              <a:t> </a:t>
            </a:r>
            <a:endParaRPr lang="ru-RU" altLang="ru-RU" i="1" dirty="0">
              <a:solidFill>
                <a:srgbClr val="002060"/>
              </a:solidFill>
            </a:endParaRPr>
          </a:p>
          <a:p>
            <a:pPr>
              <a:buClrTx/>
              <a:buFontTx/>
              <a:buNone/>
            </a:pPr>
            <a:r>
              <a:rPr lang="en-US" altLang="ru-RU" i="1" dirty="0" err="1">
                <a:solidFill>
                  <a:srgbClr val="002060"/>
                </a:solidFill>
              </a:rPr>
              <a:t>излучения</a:t>
            </a:r>
            <a:r>
              <a:rPr lang="en-US" altLang="ru-RU" i="1" dirty="0">
                <a:solidFill>
                  <a:srgbClr val="002060"/>
                </a:solidFill>
              </a:rPr>
              <a:t> </a:t>
            </a:r>
            <a:r>
              <a:rPr lang="ru-RU" altLang="ru-RU" i="1" dirty="0">
                <a:solidFill>
                  <a:srgbClr val="002060"/>
                </a:solidFill>
              </a:rPr>
              <a:t> </a:t>
            </a:r>
            <a:r>
              <a:rPr lang="en-US" altLang="ru-RU" i="1" dirty="0" err="1">
                <a:solidFill>
                  <a:srgbClr val="002060"/>
                </a:solidFill>
              </a:rPr>
              <a:t>каонов</a:t>
            </a:r>
            <a:r>
              <a:rPr lang="ru-RU" altLang="ru-RU" i="1" dirty="0">
                <a:solidFill>
                  <a:srgbClr val="002060"/>
                </a:solidFill>
              </a:rPr>
              <a:t> </a:t>
            </a:r>
            <a:r>
              <a:rPr lang="en-US" altLang="ru-RU" i="1" dirty="0" err="1">
                <a:solidFill>
                  <a:srgbClr val="002060"/>
                </a:solidFill>
              </a:rPr>
              <a:t>от</a:t>
            </a:r>
            <a:r>
              <a:rPr lang="en-US" altLang="ru-RU" i="1" dirty="0">
                <a:solidFill>
                  <a:srgbClr val="002060"/>
                </a:solidFill>
              </a:rPr>
              <a:t> </a:t>
            </a:r>
            <a:r>
              <a:rPr lang="en-US" altLang="ru-RU" i="1" dirty="0" err="1">
                <a:solidFill>
                  <a:srgbClr val="002060"/>
                </a:solidFill>
              </a:rPr>
              <a:t>поперечного</a:t>
            </a:r>
            <a:r>
              <a:rPr lang="en-US" altLang="ru-RU" i="1" dirty="0">
                <a:solidFill>
                  <a:srgbClr val="002060"/>
                </a:solidFill>
              </a:rPr>
              <a:t> </a:t>
            </a:r>
            <a:r>
              <a:rPr lang="en-US" altLang="ru-RU" i="1" dirty="0" err="1">
                <a:solidFill>
                  <a:srgbClr val="002060"/>
                </a:solidFill>
              </a:rPr>
              <a:t>импульса</a:t>
            </a:r>
            <a:r>
              <a:rPr lang="en-US" altLang="ru-RU" i="1" dirty="0">
                <a:solidFill>
                  <a:srgbClr val="002060"/>
                </a:solidFill>
              </a:rPr>
              <a:t> </a:t>
            </a:r>
            <a:endParaRPr lang="ru-RU" altLang="ru-RU" i="1" dirty="0">
              <a:solidFill>
                <a:srgbClr val="002060"/>
              </a:solidFill>
            </a:endParaRPr>
          </a:p>
          <a:p>
            <a:pPr>
              <a:buClrTx/>
              <a:buFontTx/>
              <a:buNone/>
            </a:pPr>
            <a:r>
              <a:rPr lang="en-US" altLang="ru-RU" i="1" dirty="0" err="1">
                <a:solidFill>
                  <a:srgbClr val="002060"/>
                </a:solidFill>
              </a:rPr>
              <a:t>пары</a:t>
            </a:r>
            <a:r>
              <a:rPr lang="en-US" altLang="ru-RU" i="1" dirty="0">
                <a:solidFill>
                  <a:srgbClr val="002060"/>
                </a:solidFill>
              </a:rPr>
              <a:t> </a:t>
            </a:r>
            <a:r>
              <a:rPr lang="en-US" altLang="ru-RU" i="1" dirty="0" err="1">
                <a:solidFill>
                  <a:srgbClr val="002060"/>
                </a:solidFill>
              </a:rPr>
              <a:t>частиц</a:t>
            </a:r>
            <a:r>
              <a:rPr lang="en-US" altLang="ru-RU" i="1" dirty="0">
                <a:solidFill>
                  <a:srgbClr val="002060"/>
                </a:solidFill>
              </a:rPr>
              <a:t> (</a:t>
            </a:r>
            <a:r>
              <a:rPr lang="en-US" altLang="ru-RU" i="1" dirty="0" err="1">
                <a:solidFill>
                  <a:srgbClr val="002060"/>
                </a:solidFill>
              </a:rPr>
              <a:t>к</a:t>
            </a:r>
            <a:r>
              <a:rPr lang="en-US" altLang="ru-RU" i="1" baseline="-17000" dirty="0" err="1">
                <a:solidFill>
                  <a:srgbClr val="002060"/>
                </a:solidFill>
              </a:rPr>
              <a:t>T</a:t>
            </a:r>
            <a:r>
              <a:rPr lang="en-US" altLang="ru-RU" i="1" dirty="0">
                <a:solidFill>
                  <a:srgbClr val="002060"/>
                </a:solidFill>
              </a:rPr>
              <a:t>) </a:t>
            </a:r>
            <a:r>
              <a:rPr lang="en-US" altLang="ru-RU" i="1" dirty="0" err="1">
                <a:solidFill>
                  <a:srgbClr val="002060"/>
                </a:solidFill>
              </a:rPr>
              <a:t>для</a:t>
            </a:r>
            <a:r>
              <a:rPr lang="en-US" altLang="ru-RU" i="1" dirty="0">
                <a:solidFill>
                  <a:srgbClr val="002060"/>
                </a:solidFill>
              </a:rPr>
              <a:t> </a:t>
            </a:r>
            <a:r>
              <a:rPr lang="en-US" altLang="ru-RU" i="1" dirty="0" err="1">
                <a:solidFill>
                  <a:srgbClr val="002060"/>
                </a:solidFill>
              </a:rPr>
              <a:t>событий</a:t>
            </a:r>
            <a:r>
              <a:rPr lang="en-US" altLang="ru-RU" i="1" dirty="0">
                <a:solidFill>
                  <a:srgbClr val="002060"/>
                </a:solidFill>
              </a:rPr>
              <a:t> </a:t>
            </a:r>
            <a:r>
              <a:rPr lang="en-US" altLang="ru-RU" i="1" dirty="0" err="1">
                <a:solidFill>
                  <a:srgbClr val="002060"/>
                </a:solidFill>
              </a:rPr>
              <a:t>разных</a:t>
            </a:r>
            <a:r>
              <a:rPr lang="en-US" altLang="ru-RU" i="1" dirty="0">
                <a:solidFill>
                  <a:srgbClr val="002060"/>
                </a:solidFill>
              </a:rPr>
              <a:t> </a:t>
            </a:r>
            <a:endParaRPr lang="ru-RU" altLang="ru-RU" i="1" dirty="0">
              <a:solidFill>
                <a:srgbClr val="002060"/>
              </a:solidFill>
            </a:endParaRPr>
          </a:p>
          <a:p>
            <a:pPr algn="r">
              <a:buClrTx/>
              <a:buFontTx/>
              <a:buNone/>
            </a:pPr>
            <a:r>
              <a:rPr lang="ru-RU" altLang="ru-RU" i="1" dirty="0">
                <a:solidFill>
                  <a:srgbClr val="002060"/>
                </a:solidFill>
              </a:rPr>
              <a:t>цен</a:t>
            </a:r>
            <a:r>
              <a:rPr lang="en-US" altLang="ru-RU" i="1" dirty="0" err="1">
                <a:solidFill>
                  <a:srgbClr val="002060"/>
                </a:solidFill>
              </a:rPr>
              <a:t>тральностей</a:t>
            </a:r>
            <a:r>
              <a:rPr lang="en-US" altLang="ru-RU" i="1" dirty="0">
                <a:solidFill>
                  <a:srgbClr val="002060"/>
                </a:solidFill>
              </a:rPr>
              <a:t>. </a:t>
            </a:r>
            <a:endParaRPr lang="ru-RU" altLang="ru-RU" i="1" dirty="0">
              <a:solidFill>
                <a:srgbClr val="002060"/>
              </a:solidFill>
            </a:endParaRPr>
          </a:p>
          <a:p>
            <a:pPr>
              <a:buClrTx/>
              <a:buFontTx/>
              <a:buNone/>
            </a:pPr>
            <a:r>
              <a:rPr lang="en-US" altLang="ru-RU" i="1" dirty="0" err="1">
                <a:solidFill>
                  <a:srgbClr val="002060"/>
                </a:solidFill>
              </a:rPr>
              <a:t>Кривые</a:t>
            </a:r>
            <a:r>
              <a:rPr lang="en-US" altLang="ru-RU" i="1" dirty="0">
                <a:solidFill>
                  <a:srgbClr val="002060"/>
                </a:solidFill>
              </a:rPr>
              <a:t> –</a:t>
            </a:r>
            <a:r>
              <a:rPr lang="en-US" altLang="ru-RU" i="1" dirty="0" err="1">
                <a:solidFill>
                  <a:srgbClr val="002060"/>
                </a:solidFill>
              </a:rPr>
              <a:t>гидродинамической</a:t>
            </a:r>
            <a:r>
              <a:rPr lang="en-US" altLang="ru-RU" i="1" dirty="0">
                <a:solidFill>
                  <a:srgbClr val="002060"/>
                </a:solidFill>
              </a:rPr>
              <a:t> </a:t>
            </a:r>
            <a:r>
              <a:rPr lang="en-US" altLang="ru-RU" i="1" dirty="0" err="1">
                <a:solidFill>
                  <a:srgbClr val="002060"/>
                </a:solidFill>
              </a:rPr>
              <a:t>модели</a:t>
            </a:r>
            <a:r>
              <a:rPr lang="en-US" altLang="ru-RU" i="1" dirty="0">
                <a:solidFill>
                  <a:srgbClr val="002060"/>
                </a:solidFill>
              </a:rPr>
              <a:t>.   </a:t>
            </a:r>
          </a:p>
        </p:txBody>
      </p:sp>
      <p:pic>
        <p:nvPicPr>
          <p:cNvPr id="922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069" y="2924944"/>
            <a:ext cx="2518351" cy="19218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29"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 y="56785"/>
            <a:ext cx="1373188" cy="7681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30" name="Text Box 14"/>
          <p:cNvSpPr txBox="1">
            <a:spLocks noChangeArrowheads="1"/>
          </p:cNvSpPr>
          <p:nvPr/>
        </p:nvSpPr>
        <p:spPr bwMode="auto">
          <a:xfrm>
            <a:off x="5851525" y="5565775"/>
            <a:ext cx="22225"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9pPr>
          </a:lstStyle>
          <a:p>
            <a:pPr>
              <a:buClrTx/>
              <a:buFontTx/>
              <a:buNone/>
            </a:pPr>
            <a:endParaRPr lang="en-US" altLang="ru-RU"/>
          </a:p>
          <a:p>
            <a:pPr>
              <a:buClrTx/>
              <a:buFontTx/>
              <a:buNone/>
            </a:pPr>
            <a:endParaRPr lang="en-US" altLang="ru-RU"/>
          </a:p>
        </p:txBody>
      </p:sp>
      <p:pic>
        <p:nvPicPr>
          <p:cNvPr id="9232"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2850832"/>
            <a:ext cx="3454208" cy="39213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233"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1695" y="2852935"/>
            <a:ext cx="3502820" cy="21021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 name="Text Box 9">
            <a:extLst>
              <a:ext uri="{FF2B5EF4-FFF2-40B4-BE49-F238E27FC236}">
                <a16:creationId xmlns:a16="http://schemas.microsoft.com/office/drawing/2014/main" id="{186C49E2-E04D-894D-AE8D-EF0FA539EC37}"/>
              </a:ext>
            </a:extLst>
          </p:cNvPr>
          <p:cNvSpPr txBox="1">
            <a:spLocks noChangeArrowheads="1"/>
          </p:cNvSpPr>
          <p:nvPr/>
        </p:nvSpPr>
        <p:spPr bwMode="auto">
          <a:xfrm>
            <a:off x="182563" y="1224606"/>
            <a:ext cx="8809938" cy="1466421"/>
          </a:xfrm>
          <a:prstGeom prst="rect">
            <a:avLst/>
          </a:prstGeom>
          <a:solidFill>
            <a:srgbClr val="FFF5E7"/>
          </a:solidFill>
          <a:ln>
            <a:noFill/>
          </a:ln>
          <a:effec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5pPr>
            <a:lvl6pPr marL="25146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6pPr>
            <a:lvl7pPr marL="29718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7pPr>
            <a:lvl8pPr marL="34290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8pPr>
            <a:lvl9pPr marL="3886200" indent="-228600"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DejaVu Sans" charset="0"/>
                <a:cs typeface="DejaVu Sans" charset="0"/>
              </a:defRPr>
            </a:lvl9pPr>
          </a:lstStyle>
          <a:p>
            <a:pPr>
              <a:buClrTx/>
              <a:buFontTx/>
              <a:buNone/>
            </a:pPr>
            <a:r>
              <a:rPr lang="en-US" altLang="ru-RU" i="1" dirty="0">
                <a:solidFill>
                  <a:srgbClr val="000080"/>
                </a:solidFill>
                <a:latin typeface="Arial" panose="020B0604020202020204" pitchFamily="34" charset="0"/>
                <a:ea typeface="Times New Roman" charset="0"/>
                <a:cs typeface="Arial" panose="020B0604020202020204" pitchFamily="34" charset="0"/>
              </a:rPr>
              <a:t>	Рис.1</a:t>
            </a:r>
            <a:r>
              <a:rPr lang="ru-RU" altLang="ru-RU" i="1" dirty="0">
                <a:solidFill>
                  <a:srgbClr val="000080"/>
                </a:solidFill>
                <a:latin typeface="Arial" panose="020B0604020202020204" pitchFamily="34" charset="0"/>
                <a:ea typeface="Times New Roman" charset="0"/>
                <a:cs typeface="Arial" panose="020B0604020202020204" pitchFamily="34" charset="0"/>
              </a:rPr>
              <a:t>:</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ru-RU" altLang="ru-RU" i="1" dirty="0">
                <a:solidFill>
                  <a:srgbClr val="000080"/>
                </a:solidFill>
                <a:latin typeface="Arial" panose="020B0604020202020204" pitchFamily="34" charset="0"/>
                <a:ea typeface="Times New Roman" charset="0"/>
                <a:cs typeface="Arial" panose="020B0604020202020204" pitchFamily="34" charset="0"/>
              </a:rPr>
              <a:t>измеренные </a:t>
            </a:r>
            <a:r>
              <a:rPr lang="en-US" altLang="ru-RU" i="1" dirty="0" err="1">
                <a:solidFill>
                  <a:srgbClr val="000080"/>
                </a:solidFill>
                <a:latin typeface="Arial" panose="020B0604020202020204" pitchFamily="34" charset="0"/>
                <a:ea typeface="Times New Roman" charset="0"/>
                <a:cs typeface="Arial" panose="020B0604020202020204" pitchFamily="34" charset="0"/>
              </a:rPr>
              <a:t>копоненты</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радиуса</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источника</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излучения</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каонов</a:t>
            </a:r>
            <a:r>
              <a:rPr lang="en-US" altLang="ru-RU" i="1" dirty="0">
                <a:solidFill>
                  <a:srgbClr val="000080"/>
                </a:solidFill>
                <a:latin typeface="Arial" panose="020B0604020202020204" pitchFamily="34" charset="0"/>
                <a:ea typeface="Times New Roman" charset="0"/>
                <a:cs typeface="Arial" panose="020B0604020202020204" pitchFamily="34" charset="0"/>
              </a:rPr>
              <a:t> </a:t>
            </a:r>
            <a:endParaRPr lang="ru-RU" altLang="ru-RU" i="1" dirty="0">
              <a:solidFill>
                <a:srgbClr val="000080"/>
              </a:solidFill>
              <a:latin typeface="Arial" panose="020B0604020202020204" pitchFamily="34" charset="0"/>
              <a:ea typeface="Times New Roman" charset="0"/>
              <a:cs typeface="Arial" panose="020B0604020202020204" pitchFamily="34" charset="0"/>
            </a:endParaRPr>
          </a:p>
          <a:p>
            <a:pPr algn="r">
              <a:buClrTx/>
              <a:buFontTx/>
              <a:buNone/>
            </a:pPr>
            <a:r>
              <a:rPr lang="ru-RU" altLang="ru-RU" i="1" dirty="0">
                <a:solidFill>
                  <a:srgbClr val="000080"/>
                </a:solidFill>
                <a:latin typeface="Arial" panose="020B0604020202020204" pitchFamily="34" charset="0"/>
                <a:ea typeface="Times New Roman" charset="0"/>
                <a:cs typeface="Arial" panose="020B0604020202020204" pitchFamily="34" charset="0"/>
              </a:rPr>
              <a:t>и </a:t>
            </a:r>
            <a:r>
              <a:rPr lang="en-US" altLang="ru-RU" i="1" dirty="0" err="1">
                <a:solidFill>
                  <a:srgbClr val="000080"/>
                </a:solidFill>
                <a:latin typeface="Arial" panose="020B0604020202020204" pitchFamily="34" charset="0"/>
                <a:ea typeface="Times New Roman" charset="0"/>
                <a:cs typeface="Arial" panose="020B0604020202020204" pitchFamily="34" charset="0"/>
              </a:rPr>
              <a:t>предсказани</a:t>
            </a:r>
            <a:r>
              <a:rPr lang="ru-RU" altLang="ru-RU" i="1" dirty="0">
                <a:solidFill>
                  <a:srgbClr val="000080"/>
                </a:solidFill>
                <a:latin typeface="Arial" panose="020B0604020202020204" pitchFamily="34" charset="0"/>
                <a:ea typeface="Times New Roman" charset="0"/>
                <a:cs typeface="Arial" panose="020B0604020202020204" pitchFamily="34" charset="0"/>
              </a:rPr>
              <a:t>я</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гидродинамической</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модели</a:t>
            </a:r>
            <a:r>
              <a:rPr lang="en-US" altLang="ru-RU" i="1" dirty="0">
                <a:solidFill>
                  <a:srgbClr val="000080"/>
                </a:solidFill>
                <a:latin typeface="Arial" panose="020B0604020202020204" pitchFamily="34" charset="0"/>
                <a:ea typeface="Times New Roman" charset="0"/>
                <a:cs typeface="Arial" panose="020B0604020202020204" pitchFamily="34" charset="0"/>
              </a:rPr>
              <a:t>. </a:t>
            </a:r>
            <a:endParaRPr lang="ru-RU" altLang="ru-RU" i="1" dirty="0">
              <a:solidFill>
                <a:srgbClr val="000080"/>
              </a:solidFill>
              <a:latin typeface="Arial" panose="020B0604020202020204" pitchFamily="34" charset="0"/>
              <a:ea typeface="Times New Roman" charset="0"/>
              <a:cs typeface="Arial" panose="020B0604020202020204" pitchFamily="34" charset="0"/>
            </a:endParaRPr>
          </a:p>
          <a:p>
            <a:pPr>
              <a:buClrTx/>
              <a:buFontTx/>
              <a:buNone/>
            </a:pPr>
            <a:r>
              <a:rPr lang="en-US" altLang="ru-RU" i="1" dirty="0" err="1">
                <a:solidFill>
                  <a:srgbClr val="000080"/>
                </a:solidFill>
                <a:latin typeface="Arial" panose="020B0604020202020204" pitchFamily="34" charset="0"/>
                <a:ea typeface="Times New Roman" charset="0"/>
                <a:cs typeface="Arial" panose="020B0604020202020204" pitchFamily="34" charset="0"/>
              </a:rPr>
              <a:t>Наилучшее</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согласие</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при</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b="1" i="1" dirty="0">
                <a:solidFill>
                  <a:srgbClr val="000080"/>
                </a:solidFill>
                <a:latin typeface="Arial" panose="020B0604020202020204" pitchFamily="34" charset="0"/>
                <a:ea typeface="Times New Roman" charset="0"/>
                <a:cs typeface="Arial" panose="020B0604020202020204" pitchFamily="34" charset="0"/>
              </a:rPr>
              <a:t>165 </a:t>
            </a:r>
            <a:r>
              <a:rPr lang="en-US" altLang="ru-RU" i="1" dirty="0" err="1">
                <a:solidFill>
                  <a:srgbClr val="000080"/>
                </a:solidFill>
                <a:latin typeface="Arial" panose="020B0604020202020204" pitchFamily="34" charset="0"/>
                <a:ea typeface="Times New Roman" charset="0"/>
                <a:cs typeface="Arial" panose="020B0604020202020204" pitchFamily="34" charset="0"/>
              </a:rPr>
              <a:t>МеВ</a:t>
            </a:r>
            <a:r>
              <a:rPr lang="ru-RU"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a:solidFill>
                  <a:srgbClr val="000080"/>
                </a:solidFill>
                <a:latin typeface="Arial" panose="020B0604020202020204" pitchFamily="34" charset="0"/>
                <a:ea typeface="Times New Roman" charset="0"/>
                <a:cs typeface="Arial" panose="020B0604020202020204" pitchFamily="34" charset="0"/>
              </a:rPr>
              <a:t>(</a:t>
            </a:r>
            <a:r>
              <a:rPr lang="en-US" altLang="ru-RU" i="1" dirty="0" err="1">
                <a:solidFill>
                  <a:srgbClr val="000080"/>
                </a:solidFill>
                <a:latin typeface="Arial" panose="020B0604020202020204" pitchFamily="34" charset="0"/>
                <a:ea typeface="Times New Roman" charset="0"/>
                <a:cs typeface="Arial" panose="020B0604020202020204" pitchFamily="34" charset="0"/>
              </a:rPr>
              <a:t>сплошные</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кривые</a:t>
            </a:r>
            <a:r>
              <a:rPr lang="en-US" altLang="ru-RU" i="1" dirty="0">
                <a:solidFill>
                  <a:srgbClr val="000080"/>
                </a:solidFill>
                <a:latin typeface="Arial" panose="020B0604020202020204" pitchFamily="34" charset="0"/>
                <a:ea typeface="Times New Roman" charset="0"/>
                <a:cs typeface="Arial" panose="020B0604020202020204" pitchFamily="34" charset="0"/>
              </a:rPr>
              <a:t>). </a:t>
            </a:r>
            <a:endParaRPr lang="ru-RU" altLang="ru-RU" i="1" dirty="0">
              <a:solidFill>
                <a:srgbClr val="000080"/>
              </a:solidFill>
              <a:latin typeface="Arial" panose="020B0604020202020204" pitchFamily="34" charset="0"/>
              <a:ea typeface="Times New Roman" charset="0"/>
              <a:cs typeface="Arial" panose="020B0604020202020204" pitchFamily="34" charset="0"/>
            </a:endParaRPr>
          </a:p>
          <a:p>
            <a:pPr algn="r">
              <a:buClrTx/>
              <a:buFontTx/>
              <a:buNone/>
            </a:pPr>
            <a:r>
              <a:rPr lang="en-US" altLang="ru-RU" i="1" dirty="0" err="1">
                <a:solidFill>
                  <a:srgbClr val="000080"/>
                </a:solidFill>
                <a:latin typeface="Arial" panose="020B0604020202020204" pitchFamily="34" charset="0"/>
                <a:ea typeface="Times New Roman" charset="0"/>
                <a:cs typeface="Arial" panose="020B0604020202020204" pitchFamily="34" charset="0"/>
              </a:rPr>
              <a:t>Результаты</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докладывались</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на</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совещаниях</a:t>
            </a:r>
            <a:r>
              <a:rPr lang="en-US" altLang="ru-RU" i="1" dirty="0">
                <a:solidFill>
                  <a:srgbClr val="000080"/>
                </a:solidFill>
                <a:latin typeface="Arial" panose="020B0604020202020204" pitchFamily="34" charset="0"/>
                <a:ea typeface="Times New Roman" charset="0"/>
                <a:cs typeface="Arial" panose="020B0604020202020204" pitchFamily="34" charset="0"/>
              </a:rPr>
              <a:t> ALICE </a:t>
            </a:r>
            <a:r>
              <a:rPr lang="en-US" altLang="ru-RU" i="1" dirty="0" err="1">
                <a:solidFill>
                  <a:srgbClr val="000080"/>
                </a:solidFill>
                <a:latin typeface="Arial" panose="020B0604020202020204" pitchFamily="34" charset="0"/>
                <a:ea typeface="Times New Roman" charset="0"/>
                <a:cs typeface="Arial" panose="020B0604020202020204" pitchFamily="34" charset="0"/>
              </a:rPr>
              <a:t>и</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вошли</a:t>
            </a:r>
            <a:r>
              <a:rPr lang="ru-RU"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в</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дипломную</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работу</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Романенко</a:t>
            </a:r>
            <a:r>
              <a:rPr lang="en-US" altLang="ru-RU" i="1" dirty="0">
                <a:solidFill>
                  <a:srgbClr val="000080"/>
                </a:solidFill>
                <a:latin typeface="Arial" panose="020B0604020202020204" pitchFamily="34" charset="0"/>
                <a:ea typeface="Times New Roman" charset="0"/>
                <a:cs typeface="Arial" panose="020B0604020202020204" pitchFamily="34" charset="0"/>
              </a:rPr>
              <a:t> Г.Э. (</a:t>
            </a:r>
            <a:r>
              <a:rPr lang="en-US" altLang="ru-RU" i="1" dirty="0" err="1">
                <a:solidFill>
                  <a:srgbClr val="000080"/>
                </a:solidFill>
                <a:latin typeface="Arial" panose="020B0604020202020204" pitchFamily="34" charset="0"/>
                <a:ea typeface="Times New Roman" charset="0"/>
                <a:cs typeface="Arial" panose="020B0604020202020204" pitchFamily="34" charset="0"/>
              </a:rPr>
              <a:t>руководитель</a:t>
            </a:r>
            <a:r>
              <a:rPr lang="en-US" altLang="ru-RU" i="1" dirty="0">
                <a:solidFill>
                  <a:srgbClr val="000080"/>
                </a:solidFill>
                <a:latin typeface="Arial" panose="020B0604020202020204" pitchFamily="34" charset="0"/>
                <a:ea typeface="Times New Roman" charset="0"/>
                <a:cs typeface="Arial" panose="020B0604020202020204" pitchFamily="34" charset="0"/>
              </a:rPr>
              <a:t> </a:t>
            </a:r>
            <a:r>
              <a:rPr lang="en-US" altLang="ru-RU" i="1" dirty="0" err="1">
                <a:solidFill>
                  <a:srgbClr val="000080"/>
                </a:solidFill>
                <a:latin typeface="Arial" panose="020B0604020202020204" pitchFamily="34" charset="0"/>
                <a:ea typeface="Times New Roman" charset="0"/>
                <a:cs typeface="Arial" panose="020B0604020202020204" pitchFamily="34" charset="0"/>
              </a:rPr>
              <a:t>Малинина</a:t>
            </a:r>
            <a:r>
              <a:rPr lang="en-US" altLang="ru-RU" i="1" dirty="0">
                <a:solidFill>
                  <a:srgbClr val="000080"/>
                </a:solidFill>
                <a:latin typeface="Arial" panose="020B0604020202020204" pitchFamily="34" charset="0"/>
                <a:ea typeface="Times New Roman" charset="0"/>
                <a:cs typeface="Arial" panose="020B0604020202020204" pitchFamily="34" charset="0"/>
              </a:rPr>
              <a:t> Л.В.). </a:t>
            </a:r>
            <a:r>
              <a:rPr lang="en-US" altLang="ru-RU" i="1" dirty="0">
                <a:solidFill>
                  <a:srgbClr val="004A4A"/>
                </a:solidFill>
                <a:latin typeface="Arial" panose="020B0604020202020204" pitchFamily="34" charset="0"/>
                <a:ea typeface="Calibri" charset="0"/>
                <a:cs typeface="Arial" panose="020B0604020202020204" pitchFamily="34" charset="0"/>
              </a:rPr>
              <a:t> </a:t>
            </a:r>
          </a:p>
        </p:txBody>
      </p:sp>
    </p:spTree>
    <p:extLst>
      <p:ext uri="{BB962C8B-B14F-4D97-AF65-F5344CB8AC3E}">
        <p14:creationId xmlns:p14="http://schemas.microsoft.com/office/powerpoint/2010/main" val="14261233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0C02DA-D91D-DF41-90E3-5503C6D6705A}"/>
              </a:ext>
            </a:extLst>
          </p:cNvPr>
          <p:cNvSpPr>
            <a:spLocks noGrp="1"/>
          </p:cNvSpPr>
          <p:nvPr>
            <p:ph type="dt" sz="half" idx="10"/>
          </p:nvPr>
        </p:nvSpPr>
        <p:spPr>
          <a:xfrm>
            <a:off x="457200" y="6314675"/>
            <a:ext cx="2133600" cy="476250"/>
          </a:xfrm>
        </p:spPr>
        <p:txBody>
          <a:bodyPr anchor="b"/>
          <a:lstStyle/>
          <a:p>
            <a:r>
              <a:rPr lang="ru-RU"/>
              <a:t>27 декабря, 2019</a:t>
            </a:r>
            <a:endParaRPr lang="en-US"/>
          </a:p>
        </p:txBody>
      </p:sp>
      <p:sp>
        <p:nvSpPr>
          <p:cNvPr id="5" name="Footer Placeholder 4">
            <a:extLst>
              <a:ext uri="{FF2B5EF4-FFF2-40B4-BE49-F238E27FC236}">
                <a16:creationId xmlns:a16="http://schemas.microsoft.com/office/drawing/2014/main" id="{A8F93A77-5ED8-9F4F-AF2E-4D451F3E9048}"/>
              </a:ext>
            </a:extLst>
          </p:cNvPr>
          <p:cNvSpPr>
            <a:spLocks noGrp="1"/>
          </p:cNvSpPr>
          <p:nvPr>
            <p:ph type="ftr" sz="quarter" idx="11"/>
          </p:nvPr>
        </p:nvSpPr>
        <p:spPr>
          <a:xfrm>
            <a:off x="3124200" y="6314675"/>
            <a:ext cx="2895600" cy="476250"/>
          </a:xfrm>
        </p:spPr>
        <p:txBody>
          <a:bodyPr anchor="b"/>
          <a:lstStyle/>
          <a:p>
            <a:r>
              <a:rPr lang="ru-RU"/>
              <a:t>В. Кекелидзе, ЛФВЭ: Итоги года </a:t>
            </a:r>
            <a:endParaRPr lang="en-US"/>
          </a:p>
        </p:txBody>
      </p:sp>
      <p:sp>
        <p:nvSpPr>
          <p:cNvPr id="6" name="Slide Number Placeholder 5">
            <a:extLst>
              <a:ext uri="{FF2B5EF4-FFF2-40B4-BE49-F238E27FC236}">
                <a16:creationId xmlns:a16="http://schemas.microsoft.com/office/drawing/2014/main" id="{BC598529-B78D-5C41-8B06-3B735FFE8324}"/>
              </a:ext>
            </a:extLst>
          </p:cNvPr>
          <p:cNvSpPr>
            <a:spLocks noGrp="1"/>
          </p:cNvSpPr>
          <p:nvPr>
            <p:ph type="sldNum" sz="quarter" idx="12"/>
          </p:nvPr>
        </p:nvSpPr>
        <p:spPr>
          <a:xfrm>
            <a:off x="6553200" y="6314675"/>
            <a:ext cx="2133600" cy="476250"/>
          </a:xfrm>
        </p:spPr>
        <p:txBody>
          <a:bodyPr anchor="b"/>
          <a:lstStyle/>
          <a:p>
            <a:fld id="{B48C6A6B-7DAE-D543-9180-0B8DAED66F63}" type="slidenum">
              <a:rPr lang="en-US" smtClean="0"/>
              <a:t>4</a:t>
            </a:fld>
            <a:endParaRPr lang="en-US"/>
          </a:p>
        </p:txBody>
      </p:sp>
      <p:pic>
        <p:nvPicPr>
          <p:cNvPr id="3" name="Picture 2">
            <a:extLst>
              <a:ext uri="{FF2B5EF4-FFF2-40B4-BE49-F238E27FC236}">
                <a16:creationId xmlns:a16="http://schemas.microsoft.com/office/drawing/2014/main" id="{92782550-995D-2141-BB87-14B65BA3BADC}"/>
              </a:ext>
            </a:extLst>
          </p:cNvPr>
          <p:cNvPicPr>
            <a:picLocks noChangeAspect="1"/>
          </p:cNvPicPr>
          <p:nvPr/>
        </p:nvPicPr>
        <p:blipFill>
          <a:blip r:embed="rId2"/>
          <a:stretch>
            <a:fillRect/>
          </a:stretch>
        </p:blipFill>
        <p:spPr>
          <a:xfrm>
            <a:off x="347626" y="136524"/>
            <a:ext cx="8460708" cy="3936867"/>
          </a:xfrm>
          <a:prstGeom prst="rect">
            <a:avLst/>
          </a:prstGeom>
        </p:spPr>
      </p:pic>
      <p:pic>
        <p:nvPicPr>
          <p:cNvPr id="7" name="Picture 6">
            <a:extLst>
              <a:ext uri="{FF2B5EF4-FFF2-40B4-BE49-F238E27FC236}">
                <a16:creationId xmlns:a16="http://schemas.microsoft.com/office/drawing/2014/main" id="{B679C1B5-5C3D-F443-9879-2E3BF744C4DB}"/>
              </a:ext>
            </a:extLst>
          </p:cNvPr>
          <p:cNvPicPr>
            <a:picLocks noChangeAspect="1"/>
          </p:cNvPicPr>
          <p:nvPr/>
        </p:nvPicPr>
        <p:blipFill>
          <a:blip r:embed="rId3"/>
          <a:stretch>
            <a:fillRect/>
          </a:stretch>
        </p:blipFill>
        <p:spPr>
          <a:xfrm>
            <a:off x="471749" y="4171295"/>
            <a:ext cx="3168495" cy="2371440"/>
          </a:xfrm>
          <a:prstGeom prst="rect">
            <a:avLst/>
          </a:prstGeom>
        </p:spPr>
      </p:pic>
      <p:sp>
        <p:nvSpPr>
          <p:cNvPr id="2" name="Rectangle 1">
            <a:extLst>
              <a:ext uri="{FF2B5EF4-FFF2-40B4-BE49-F238E27FC236}">
                <a16:creationId xmlns:a16="http://schemas.microsoft.com/office/drawing/2014/main" id="{ED91B51B-739D-7145-9D57-940E76F4B212}"/>
              </a:ext>
            </a:extLst>
          </p:cNvPr>
          <p:cNvSpPr/>
          <p:nvPr/>
        </p:nvSpPr>
        <p:spPr>
          <a:xfrm>
            <a:off x="5248141" y="4531936"/>
            <a:ext cx="1676741" cy="461665"/>
          </a:xfrm>
          <a:prstGeom prst="rect">
            <a:avLst/>
          </a:prstGeom>
          <a:solidFill>
            <a:srgbClr val="FFF5E7"/>
          </a:solidFill>
        </p:spPr>
        <p:txBody>
          <a:bodyPr wrap="none">
            <a:spAutoFit/>
          </a:bodyPr>
          <a:lstStyle/>
          <a:p>
            <a:r>
              <a:rPr lang="en-GB" sz="2400" b="1" dirty="0">
                <a:solidFill>
                  <a:srgbClr val="002060"/>
                </a:solidFill>
                <a:latin typeface="GillSans" panose="020B0502020104020203" pitchFamily="34" charset="-79"/>
                <a:cs typeface="GillSans" panose="020B0502020104020203" pitchFamily="34" charset="-79"/>
              </a:rPr>
              <a:t>Coming up: </a:t>
            </a:r>
            <a:endParaRPr lang="en-GB" sz="2400" b="1" dirty="0">
              <a:solidFill>
                <a:srgbClr val="002060"/>
              </a:solidFill>
              <a:effectLst/>
            </a:endParaRPr>
          </a:p>
        </p:txBody>
      </p:sp>
      <p:sp>
        <p:nvSpPr>
          <p:cNvPr id="8" name="Rectangle 7">
            <a:extLst>
              <a:ext uri="{FF2B5EF4-FFF2-40B4-BE49-F238E27FC236}">
                <a16:creationId xmlns:a16="http://schemas.microsoft.com/office/drawing/2014/main" id="{ABD789EC-2857-2240-8B27-A290D6A460C8}"/>
              </a:ext>
            </a:extLst>
          </p:cNvPr>
          <p:cNvSpPr/>
          <p:nvPr/>
        </p:nvSpPr>
        <p:spPr>
          <a:xfrm>
            <a:off x="4097448" y="5033849"/>
            <a:ext cx="4572000" cy="1200329"/>
          </a:xfrm>
          <a:prstGeom prst="rect">
            <a:avLst/>
          </a:prstGeom>
        </p:spPr>
        <p:txBody>
          <a:bodyPr>
            <a:spAutoFit/>
          </a:bodyPr>
          <a:lstStyle/>
          <a:p>
            <a:r>
              <a:rPr lang="en-GB" sz="2400" b="1" dirty="0">
                <a:solidFill>
                  <a:srgbClr val="002060"/>
                </a:solidFill>
                <a:latin typeface="GillSans" panose="020B0502020104020203" pitchFamily="34" charset="-79"/>
                <a:cs typeface="GillSans" panose="020B0502020104020203" pitchFamily="34" charset="-79"/>
              </a:rPr>
              <a:t>BM@N results</a:t>
            </a:r>
            <a:r>
              <a:rPr lang="en-GB" sz="2400" dirty="0">
                <a:solidFill>
                  <a:srgbClr val="002060"/>
                </a:solidFill>
                <a:latin typeface="GillSans" panose="020B0502020104020203" pitchFamily="34" charset="-79"/>
                <a:cs typeface="GillSans" panose="020B0502020104020203" pitchFamily="34" charset="-79"/>
              </a:rPr>
              <a:t>: </a:t>
            </a:r>
          </a:p>
          <a:p>
            <a:pPr algn="r"/>
            <a:r>
              <a:rPr lang="en-GB" sz="2400" i="1" dirty="0">
                <a:solidFill>
                  <a:srgbClr val="002060"/>
                </a:solidFill>
                <a:latin typeface="GillSans" panose="020B0502020104020203" pitchFamily="34" charset="-79"/>
                <a:cs typeface="GillSans" panose="020B0502020104020203" pitchFamily="34" charset="-79"/>
              </a:rPr>
              <a:t>first results on strangeness out, more to come!</a:t>
            </a:r>
            <a:r>
              <a:rPr lang="en-GB" sz="2400" dirty="0">
                <a:solidFill>
                  <a:srgbClr val="002060"/>
                </a:solidFill>
                <a:latin typeface="GillSans" panose="020B0502020104020203" pitchFamily="34" charset="-79"/>
                <a:cs typeface="GillSans" panose="020B0502020104020203" pitchFamily="34" charset="-79"/>
              </a:rPr>
              <a:t> </a:t>
            </a:r>
            <a:endParaRPr lang="en-GB" sz="2400" dirty="0">
              <a:solidFill>
                <a:srgbClr val="002060"/>
              </a:solidFill>
              <a:effectLst/>
            </a:endParaRPr>
          </a:p>
        </p:txBody>
      </p:sp>
      <p:sp>
        <p:nvSpPr>
          <p:cNvPr id="9" name="Rectangle 8">
            <a:extLst>
              <a:ext uri="{FF2B5EF4-FFF2-40B4-BE49-F238E27FC236}">
                <a16:creationId xmlns:a16="http://schemas.microsoft.com/office/drawing/2014/main" id="{53392F65-4418-FA45-8535-00519C63F783}"/>
              </a:ext>
            </a:extLst>
          </p:cNvPr>
          <p:cNvSpPr/>
          <p:nvPr/>
        </p:nvSpPr>
        <p:spPr>
          <a:xfrm>
            <a:off x="7236296" y="4118783"/>
            <a:ext cx="1736373" cy="369332"/>
          </a:xfrm>
          <a:prstGeom prst="rect">
            <a:avLst/>
          </a:prstGeom>
          <a:solidFill>
            <a:srgbClr val="A6F8FF"/>
          </a:solidFill>
        </p:spPr>
        <p:txBody>
          <a:bodyPr wrap="none">
            <a:spAutoFit/>
          </a:bodyPr>
          <a:lstStyle/>
          <a:p>
            <a:r>
              <a:rPr lang="ru-RU" i="1" dirty="0" err="1">
                <a:solidFill>
                  <a:srgbClr val="002060"/>
                </a:solidFill>
              </a:rPr>
              <a:t>D</a:t>
            </a:r>
            <a:r>
              <a:rPr lang="en-US" i="1" dirty="0">
                <a:solidFill>
                  <a:srgbClr val="002060"/>
                </a:solidFill>
              </a:rPr>
              <a:t>.</a:t>
            </a:r>
            <a:r>
              <a:rPr lang="ru-RU" i="1" dirty="0" err="1">
                <a:solidFill>
                  <a:srgbClr val="002060"/>
                </a:solidFill>
              </a:rPr>
              <a:t>D</a:t>
            </a:r>
            <a:r>
              <a:rPr lang="en-US" i="1" dirty="0">
                <a:solidFill>
                  <a:srgbClr val="002060"/>
                </a:solidFill>
              </a:rPr>
              <a:t>. </a:t>
            </a:r>
            <a:r>
              <a:rPr lang="ru-RU" i="1" dirty="0" err="1">
                <a:solidFill>
                  <a:srgbClr val="002060"/>
                </a:solidFill>
              </a:rPr>
              <a:t>Chinellato</a:t>
            </a:r>
            <a:endParaRPr lang="ru-RU" i="1" dirty="0">
              <a:solidFill>
                <a:srgbClr val="002060"/>
              </a:solidFill>
            </a:endParaRPr>
          </a:p>
        </p:txBody>
      </p:sp>
    </p:spTree>
    <p:extLst>
      <p:ext uri="{BB962C8B-B14F-4D97-AF65-F5344CB8AC3E}">
        <p14:creationId xmlns:p14="http://schemas.microsoft.com/office/powerpoint/2010/main" val="4091652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1" y="1032841"/>
            <a:ext cx="4286880" cy="31147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2" name="Text Box 2"/>
          <p:cNvSpPr txBox="1">
            <a:spLocks noChangeArrowheads="1"/>
          </p:cNvSpPr>
          <p:nvPr/>
        </p:nvSpPr>
        <p:spPr bwMode="auto">
          <a:xfrm>
            <a:off x="171360" y="5193718"/>
            <a:ext cx="8851679" cy="1403633"/>
          </a:xfrm>
          <a:prstGeom prst="rect">
            <a:avLst/>
          </a:prstGeom>
          <a:noFill/>
          <a:ln w="36720" cap="flat">
            <a:solidFill>
              <a:srgbClr val="0066CC"/>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7965" tIns="71662" rIns="97965" bIns="57146"/>
          <a:lstStyle>
            <a:lvl1pPr marL="215900" indent="-215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9pPr>
          </a:lstStyle>
          <a:p>
            <a:pPr marL="342900" indent="-342900">
              <a:buSzPct val="85000"/>
              <a:buFont typeface="Arial" panose="020B0604020202020204" pitchFamily="34" charset="0"/>
              <a:buChar char="•"/>
            </a:pPr>
            <a:r>
              <a:rPr lang="ru-RU" altLang="ru-RU" i="1" dirty="0">
                <a:solidFill>
                  <a:srgbClr val="002060"/>
                </a:solidFill>
              </a:rPr>
              <a:t>д</a:t>
            </a:r>
            <a:r>
              <a:rPr lang="en-US" altLang="ru-RU" i="1" dirty="0" err="1">
                <a:solidFill>
                  <a:srgbClr val="002060"/>
                </a:solidFill>
              </a:rPr>
              <a:t>анные</a:t>
            </a:r>
            <a:r>
              <a:rPr lang="en-US" altLang="ru-RU" i="1" dirty="0">
                <a:solidFill>
                  <a:srgbClr val="002060"/>
                </a:solidFill>
              </a:rPr>
              <a:t> </a:t>
            </a:r>
            <a:r>
              <a:rPr lang="en-US" altLang="ru-RU" b="1" i="1" dirty="0">
                <a:solidFill>
                  <a:srgbClr val="002060"/>
                </a:solidFill>
              </a:rPr>
              <a:t>2018</a:t>
            </a:r>
            <a:r>
              <a:rPr lang="en-US" altLang="ru-RU" i="1" dirty="0">
                <a:solidFill>
                  <a:srgbClr val="002060"/>
                </a:solidFill>
              </a:rPr>
              <a:t> </a:t>
            </a:r>
            <a:r>
              <a:rPr lang="ru-RU" altLang="ru-RU" i="1" dirty="0">
                <a:solidFill>
                  <a:srgbClr val="002060"/>
                </a:solidFill>
              </a:rPr>
              <a:t>(</a:t>
            </a:r>
            <a:r>
              <a:rPr lang="en-US" altLang="ru-RU" i="1" dirty="0">
                <a:solidFill>
                  <a:srgbClr val="002060"/>
                </a:solidFill>
              </a:rPr>
              <a:t>218 </a:t>
            </a:r>
            <a:r>
              <a:rPr lang="en-US" altLang="ru-RU" i="1" dirty="0" err="1">
                <a:solidFill>
                  <a:srgbClr val="002060"/>
                </a:solidFill>
              </a:rPr>
              <a:t>дней</a:t>
            </a:r>
            <a:r>
              <a:rPr lang="ru-RU" altLang="ru-RU" i="1" dirty="0">
                <a:solidFill>
                  <a:srgbClr val="002060"/>
                </a:solidFill>
                <a:sym typeface="Wingdings" pitchFamily="2" charset="2"/>
              </a:rPr>
              <a:t>):</a:t>
            </a:r>
            <a:r>
              <a:rPr lang="en-US" altLang="ru-RU" i="1" dirty="0">
                <a:solidFill>
                  <a:srgbClr val="002060"/>
                </a:solidFill>
              </a:rPr>
              <a:t> </a:t>
            </a:r>
            <a:r>
              <a:rPr lang="en-US" altLang="ru-RU" i="1" dirty="0" err="1">
                <a:solidFill>
                  <a:srgbClr val="002060"/>
                </a:solidFill>
              </a:rPr>
              <a:t>ожидаются</a:t>
            </a:r>
            <a:r>
              <a:rPr lang="en-US" altLang="ru-RU" i="1" dirty="0">
                <a:solidFill>
                  <a:srgbClr val="002060"/>
                </a:solidFill>
              </a:rPr>
              <a:t> </a:t>
            </a:r>
            <a:r>
              <a:rPr lang="en-US" altLang="ru-RU" b="1" i="1" dirty="0" err="1">
                <a:solidFill>
                  <a:srgbClr val="002060"/>
                </a:solidFill>
              </a:rPr>
              <a:t>десятки</a:t>
            </a:r>
            <a:r>
              <a:rPr lang="en-US" altLang="ru-RU" b="1" i="1" dirty="0">
                <a:solidFill>
                  <a:srgbClr val="002060"/>
                </a:solidFill>
              </a:rPr>
              <a:t> </a:t>
            </a:r>
            <a:r>
              <a:rPr lang="en-US" altLang="ru-RU" b="1" i="1" dirty="0" err="1">
                <a:solidFill>
                  <a:srgbClr val="002060"/>
                </a:solidFill>
              </a:rPr>
              <a:t>событий</a:t>
            </a:r>
            <a:r>
              <a:rPr lang="ru-RU" altLang="ru-RU" b="1" i="1" dirty="0">
                <a:solidFill>
                  <a:srgbClr val="002060"/>
                </a:solidFill>
              </a:rPr>
              <a:t>;</a:t>
            </a:r>
            <a:r>
              <a:rPr lang="en-US" altLang="ru-RU" i="1" dirty="0">
                <a:solidFill>
                  <a:srgbClr val="002060"/>
                </a:solidFill>
              </a:rPr>
              <a:t> </a:t>
            </a:r>
            <a:endParaRPr lang="ru-RU" altLang="ru-RU" i="1" dirty="0">
              <a:solidFill>
                <a:srgbClr val="002060"/>
              </a:solidFill>
            </a:endParaRPr>
          </a:p>
          <a:p>
            <a:pPr marL="342900" indent="-342900">
              <a:buSzPct val="85000"/>
              <a:buFont typeface="Arial" panose="020B0604020202020204" pitchFamily="34" charset="0"/>
              <a:buChar char="•"/>
            </a:pPr>
            <a:r>
              <a:rPr lang="ru-RU" altLang="ru-RU" i="1" dirty="0">
                <a:solidFill>
                  <a:srgbClr val="002060"/>
                </a:solidFill>
              </a:rPr>
              <a:t>с</a:t>
            </a:r>
            <a:r>
              <a:rPr lang="en-US" altLang="ru-RU" i="1" dirty="0" err="1">
                <a:solidFill>
                  <a:srgbClr val="002060"/>
                </a:solidFill>
              </a:rPr>
              <a:t>еансы</a:t>
            </a:r>
            <a:r>
              <a:rPr lang="en-US" altLang="ru-RU" i="1" dirty="0">
                <a:solidFill>
                  <a:srgbClr val="002060"/>
                </a:solidFill>
              </a:rPr>
              <a:t> </a:t>
            </a:r>
            <a:r>
              <a:rPr lang="en-US" altLang="ru-RU" i="1" dirty="0" err="1">
                <a:solidFill>
                  <a:srgbClr val="002060"/>
                </a:solidFill>
              </a:rPr>
              <a:t>после</a:t>
            </a:r>
            <a:r>
              <a:rPr lang="en-US" altLang="ru-RU" i="1" dirty="0">
                <a:solidFill>
                  <a:srgbClr val="002060"/>
                </a:solidFill>
              </a:rPr>
              <a:t> </a:t>
            </a:r>
            <a:r>
              <a:rPr lang="en-US" altLang="ru-RU" b="1" i="1" dirty="0">
                <a:solidFill>
                  <a:srgbClr val="002060"/>
                </a:solidFill>
              </a:rPr>
              <a:t>2020</a:t>
            </a:r>
            <a:r>
              <a:rPr lang="en-US" altLang="ru-RU" i="1" dirty="0">
                <a:solidFill>
                  <a:srgbClr val="002060"/>
                </a:solidFill>
              </a:rPr>
              <a:t> </a:t>
            </a:r>
            <a:r>
              <a:rPr lang="en-US" altLang="ru-RU" i="1" dirty="0" err="1">
                <a:solidFill>
                  <a:srgbClr val="002060"/>
                </a:solidFill>
              </a:rPr>
              <a:t>в</a:t>
            </a:r>
            <a:r>
              <a:rPr lang="en-US" altLang="ru-RU" i="1" dirty="0">
                <a:solidFill>
                  <a:srgbClr val="002060"/>
                </a:solidFill>
              </a:rPr>
              <a:t> </a:t>
            </a:r>
            <a:r>
              <a:rPr lang="en-US" altLang="ru-RU" i="1" dirty="0" err="1">
                <a:solidFill>
                  <a:srgbClr val="002060"/>
                </a:solidFill>
              </a:rPr>
              <a:t>процессе</a:t>
            </a:r>
            <a:r>
              <a:rPr lang="en-US" altLang="ru-RU" i="1" dirty="0">
                <a:solidFill>
                  <a:srgbClr val="002060"/>
                </a:solidFill>
              </a:rPr>
              <a:t> </a:t>
            </a:r>
            <a:r>
              <a:rPr lang="en-US" altLang="ru-RU" i="1" dirty="0" err="1">
                <a:solidFill>
                  <a:srgbClr val="002060"/>
                </a:solidFill>
              </a:rPr>
              <a:t>утверждения</a:t>
            </a:r>
            <a:r>
              <a:rPr lang="en-US" altLang="ru-RU" i="1" dirty="0">
                <a:solidFill>
                  <a:srgbClr val="002060"/>
                </a:solidFill>
              </a:rPr>
              <a:t> </a:t>
            </a:r>
            <a:r>
              <a:rPr lang="en-US" altLang="ru-RU" i="1" dirty="0" err="1">
                <a:solidFill>
                  <a:srgbClr val="002060"/>
                </a:solidFill>
              </a:rPr>
              <a:t>в</a:t>
            </a:r>
            <a:r>
              <a:rPr lang="en-US" altLang="ru-RU" i="1" dirty="0">
                <a:solidFill>
                  <a:srgbClr val="002060"/>
                </a:solidFill>
              </a:rPr>
              <a:t> </a:t>
            </a:r>
            <a:r>
              <a:rPr lang="en-US" altLang="ru-RU" i="1" dirty="0" err="1">
                <a:solidFill>
                  <a:srgbClr val="002060"/>
                </a:solidFill>
              </a:rPr>
              <a:t>рамках</a:t>
            </a:r>
            <a:r>
              <a:rPr lang="en-US" altLang="ru-RU" i="1" dirty="0">
                <a:solidFill>
                  <a:srgbClr val="002060"/>
                </a:solidFill>
              </a:rPr>
              <a:t> “Addendum I” </a:t>
            </a:r>
            <a:r>
              <a:rPr lang="en-US" altLang="ru-RU" i="1" dirty="0" err="1">
                <a:solidFill>
                  <a:srgbClr val="002060"/>
                </a:solidFill>
              </a:rPr>
              <a:t>к</a:t>
            </a:r>
            <a:r>
              <a:rPr lang="en-US" altLang="ru-RU" i="1" dirty="0">
                <a:solidFill>
                  <a:srgbClr val="002060"/>
                </a:solidFill>
              </a:rPr>
              <a:t> </a:t>
            </a:r>
            <a:r>
              <a:rPr lang="en-US" altLang="ru-RU" i="1" dirty="0" err="1">
                <a:solidFill>
                  <a:srgbClr val="002060"/>
                </a:solidFill>
              </a:rPr>
              <a:t>проекту</a:t>
            </a:r>
            <a:r>
              <a:rPr lang="en-US" altLang="ru-RU" i="1" dirty="0">
                <a:solidFill>
                  <a:srgbClr val="002060"/>
                </a:solidFill>
              </a:rPr>
              <a:t> NA62 </a:t>
            </a:r>
            <a:r>
              <a:rPr lang="en-US" altLang="ru-RU" i="1" dirty="0" err="1">
                <a:solidFill>
                  <a:srgbClr val="002060"/>
                </a:solidFill>
              </a:rPr>
              <a:t>в</a:t>
            </a:r>
            <a:r>
              <a:rPr lang="en-US" altLang="ru-RU" i="1" dirty="0">
                <a:solidFill>
                  <a:srgbClr val="002060"/>
                </a:solidFill>
              </a:rPr>
              <a:t> CERN</a:t>
            </a:r>
            <a:r>
              <a:rPr lang="ru-RU" altLang="ru-RU" i="1" dirty="0">
                <a:solidFill>
                  <a:srgbClr val="002060"/>
                </a:solidFill>
              </a:rPr>
              <a:t>;</a:t>
            </a:r>
            <a:r>
              <a:rPr lang="en-US" altLang="ru-RU" i="1" dirty="0">
                <a:solidFill>
                  <a:srgbClr val="002060"/>
                </a:solidFill>
              </a:rPr>
              <a:t> </a:t>
            </a:r>
            <a:endParaRPr lang="ru-RU" altLang="ru-RU" i="1" dirty="0">
              <a:solidFill>
                <a:srgbClr val="002060"/>
              </a:solidFill>
            </a:endParaRPr>
          </a:p>
          <a:p>
            <a:pPr marL="342900" indent="-342900">
              <a:buSzPct val="85000"/>
              <a:buFont typeface="Arial" panose="020B0604020202020204" pitchFamily="34" charset="0"/>
              <a:buChar char="•"/>
            </a:pPr>
            <a:r>
              <a:rPr lang="ru-RU" altLang="ru-RU" i="1" dirty="0">
                <a:solidFill>
                  <a:srgbClr val="002060"/>
                </a:solidFill>
              </a:rPr>
              <a:t>п</a:t>
            </a:r>
            <a:r>
              <a:rPr lang="en-US" altLang="ru-RU" i="1" dirty="0" err="1">
                <a:solidFill>
                  <a:srgbClr val="002060"/>
                </a:solidFill>
              </a:rPr>
              <a:t>роектная</a:t>
            </a:r>
            <a:r>
              <a:rPr lang="en-US" altLang="ru-RU" i="1" dirty="0">
                <a:solidFill>
                  <a:srgbClr val="002060"/>
                </a:solidFill>
              </a:rPr>
              <a:t> </a:t>
            </a:r>
            <a:r>
              <a:rPr lang="en-US" altLang="ru-RU" i="1" dirty="0" err="1">
                <a:solidFill>
                  <a:srgbClr val="002060"/>
                </a:solidFill>
              </a:rPr>
              <a:t>статистика</a:t>
            </a:r>
            <a:r>
              <a:rPr lang="en-US" altLang="ru-RU" i="1" dirty="0">
                <a:solidFill>
                  <a:srgbClr val="002060"/>
                </a:solidFill>
              </a:rPr>
              <a:t> ~ </a:t>
            </a:r>
            <a:r>
              <a:rPr lang="en-US" altLang="ru-RU" b="1" i="1" dirty="0">
                <a:solidFill>
                  <a:srgbClr val="002060"/>
                </a:solidFill>
              </a:rPr>
              <a:t>100</a:t>
            </a:r>
            <a:r>
              <a:rPr lang="en-US" altLang="ru-RU" i="1" dirty="0">
                <a:solidFill>
                  <a:srgbClr val="002060"/>
                </a:solidFill>
              </a:rPr>
              <a:t> </a:t>
            </a:r>
            <a:r>
              <a:rPr lang="en-US" altLang="ru-RU" i="1" dirty="0" err="1">
                <a:solidFill>
                  <a:srgbClr val="002060"/>
                </a:solidFill>
              </a:rPr>
              <a:t>событий</a:t>
            </a:r>
            <a:r>
              <a:rPr lang="en-US" altLang="ru-RU" i="1" dirty="0">
                <a:solidFill>
                  <a:srgbClr val="002060"/>
                </a:solidFill>
              </a:rPr>
              <a:t> </a:t>
            </a:r>
            <a:r>
              <a:rPr lang="en-US" altLang="ru-RU" i="1" dirty="0" err="1">
                <a:solidFill>
                  <a:srgbClr val="002060"/>
                </a:solidFill>
              </a:rPr>
              <a:t>будет</a:t>
            </a:r>
            <a:r>
              <a:rPr lang="en-US" altLang="ru-RU" i="1" dirty="0">
                <a:solidFill>
                  <a:srgbClr val="002060"/>
                </a:solidFill>
              </a:rPr>
              <a:t> </a:t>
            </a:r>
            <a:r>
              <a:rPr lang="en-US" altLang="ru-RU" i="1" dirty="0" err="1">
                <a:solidFill>
                  <a:srgbClr val="002060"/>
                </a:solidFill>
              </a:rPr>
              <a:t>достигнута</a:t>
            </a:r>
            <a:r>
              <a:rPr lang="en-US" altLang="ru-RU" i="1" dirty="0">
                <a:solidFill>
                  <a:srgbClr val="002060"/>
                </a:solidFill>
              </a:rPr>
              <a:t>.  </a:t>
            </a: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041" y="1294921"/>
            <a:ext cx="4720320" cy="2769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125" name="Text Box 5"/>
          <p:cNvSpPr txBox="1">
            <a:spLocks noChangeArrowheads="1"/>
          </p:cNvSpPr>
          <p:nvPr/>
        </p:nvSpPr>
        <p:spPr bwMode="auto">
          <a:xfrm>
            <a:off x="1483200" y="3971881"/>
            <a:ext cx="2073600" cy="387360"/>
          </a:xfrm>
          <a:prstGeom prst="rect">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p>
        </p:txBody>
      </p:sp>
      <p:sp>
        <p:nvSpPr>
          <p:cNvPr id="5127" name="Oval 7"/>
          <p:cNvSpPr>
            <a:spLocks noChangeArrowheads="1"/>
          </p:cNvSpPr>
          <p:nvPr/>
        </p:nvSpPr>
        <p:spPr bwMode="auto">
          <a:xfrm>
            <a:off x="1202401" y="2380681"/>
            <a:ext cx="141120" cy="99360"/>
          </a:xfrm>
          <a:prstGeom prst="ellipse">
            <a:avLst/>
          </a:prstGeom>
          <a:solidFill>
            <a:srgbClr val="729FCF">
              <a:alpha val="0"/>
            </a:srgbClr>
          </a:solidFill>
          <a:ln w="18360" cap="flat">
            <a:solidFill>
              <a:srgbClr val="FF3333"/>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p>
        </p:txBody>
      </p:sp>
      <p:sp>
        <p:nvSpPr>
          <p:cNvPr id="5128" name="Rectangle 8"/>
          <p:cNvSpPr>
            <a:spLocks noGrp="1" noChangeArrowheads="1"/>
          </p:cNvSpPr>
          <p:nvPr>
            <p:ph type="title" idx="4294967295"/>
          </p:nvPr>
        </p:nvSpPr>
        <p:spPr>
          <a:xfrm>
            <a:off x="2583257" y="83349"/>
            <a:ext cx="6379407" cy="1074240"/>
          </a:xfrm>
          <a:solidFill>
            <a:srgbClr val="FFFFFF"/>
          </a:solidFill>
          <a:ln/>
        </p:spPr>
        <p:txBody>
          <a:bodyPr vert="horz" wrap="square" lIns="91440" tIns="20966" rIns="91440" bIns="45720" numCol="1" anchor="ctr" anchorCtr="0" compatLnSpc="1">
            <a:prstTxWarp prst="textNoShape">
              <a:avLst/>
            </a:prstTxWarp>
          </a:bodyPr>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Lst>
            </a:pPr>
            <a:r>
              <a:rPr lang="en-US" altLang="ru-RU" sz="2358" b="1" dirty="0" err="1">
                <a:solidFill>
                  <a:srgbClr val="002060"/>
                </a:solidFill>
                <a:highlight>
                  <a:srgbClr val="A6F8FF"/>
                </a:highlight>
              </a:rPr>
              <a:t>Изм</a:t>
            </a:r>
            <a:r>
              <a:rPr lang="en-US" altLang="ru-RU" sz="2400" b="1" dirty="0" err="1">
                <a:solidFill>
                  <a:srgbClr val="002060"/>
                </a:solidFill>
                <a:highlight>
                  <a:srgbClr val="A6F8FF"/>
                </a:highlight>
              </a:rPr>
              <a:t>ерение</a:t>
            </a:r>
            <a:r>
              <a:rPr lang="en-US" altLang="ru-RU" sz="2400" b="1" dirty="0">
                <a:solidFill>
                  <a:srgbClr val="002060"/>
                </a:solidFill>
                <a:highlight>
                  <a:srgbClr val="A6F8FF"/>
                </a:highlight>
              </a:rPr>
              <a:t> </a:t>
            </a:r>
            <a:r>
              <a:rPr lang="en-US" altLang="ru-RU" sz="2400" b="1" dirty="0" err="1">
                <a:solidFill>
                  <a:srgbClr val="002060"/>
                </a:solidFill>
                <a:highlight>
                  <a:srgbClr val="A6F8FF"/>
                </a:highlight>
              </a:rPr>
              <a:t>редкого</a:t>
            </a:r>
            <a:r>
              <a:rPr lang="en-US" altLang="ru-RU" sz="2400" b="1" dirty="0">
                <a:solidFill>
                  <a:srgbClr val="002060"/>
                </a:solidFill>
                <a:highlight>
                  <a:srgbClr val="A6F8FF"/>
                </a:highlight>
              </a:rPr>
              <a:t> </a:t>
            </a:r>
            <a:r>
              <a:rPr lang="en-US" altLang="ru-RU" sz="2400" b="1" dirty="0" err="1">
                <a:solidFill>
                  <a:srgbClr val="002060"/>
                </a:solidFill>
                <a:highlight>
                  <a:srgbClr val="A6F8FF"/>
                </a:highlight>
              </a:rPr>
              <a:t>распада</a:t>
            </a:r>
            <a:r>
              <a:rPr lang="en-US" altLang="ru-RU" sz="2400" b="1" dirty="0">
                <a:solidFill>
                  <a:srgbClr val="002060"/>
                </a:solidFill>
                <a:highlight>
                  <a:srgbClr val="A6F8FF"/>
                </a:highlight>
              </a:rPr>
              <a:t> </a:t>
            </a:r>
            <a:r>
              <a:rPr lang="en-US" altLang="ru-RU" sz="2358" b="1" dirty="0">
                <a:solidFill>
                  <a:srgbClr val="002060"/>
                </a:solidFill>
                <a:highlight>
                  <a:srgbClr val="A6F8FF"/>
                </a:highlight>
              </a:rPr>
              <a:t>K</a:t>
            </a:r>
            <a:r>
              <a:rPr lang="en-US" altLang="ru-RU" sz="2358" b="1" baseline="60000" dirty="0">
                <a:solidFill>
                  <a:srgbClr val="002060"/>
                </a:solidFill>
                <a:highlight>
                  <a:srgbClr val="A6F8FF"/>
                </a:highlight>
              </a:rPr>
              <a:t>+</a:t>
            </a:r>
            <a:r>
              <a:rPr lang="en-US" altLang="ru-RU" sz="2358" b="1" dirty="0">
                <a:solidFill>
                  <a:srgbClr val="002060"/>
                </a:solidFill>
                <a:highlight>
                  <a:srgbClr val="A6F8FF"/>
                </a:highlight>
              </a:rPr>
              <a:t> </a:t>
            </a:r>
            <a:r>
              <a:rPr lang="en-US" altLang="ru-RU" sz="2358" b="1" dirty="0">
                <a:solidFill>
                  <a:srgbClr val="002060"/>
                </a:solidFill>
                <a:highlight>
                  <a:srgbClr val="A6F8FF"/>
                </a:highlight>
                <a:latin typeface="Symbol" charset="2"/>
                <a:ea typeface="Symbol" charset="2"/>
                <a:cs typeface="Symbol" charset="2"/>
              </a:rPr>
              <a:t></a:t>
            </a:r>
            <a:r>
              <a:rPr lang="en-US" altLang="ru-RU" sz="2358" b="1" baseline="60000" dirty="0">
                <a:solidFill>
                  <a:srgbClr val="002060"/>
                </a:solidFill>
                <a:highlight>
                  <a:srgbClr val="A6F8FF"/>
                </a:highlight>
              </a:rPr>
              <a:t>+</a:t>
            </a:r>
            <a:r>
              <a:rPr lang="en-US" altLang="ru-RU" sz="2358" b="1" dirty="0">
                <a:solidFill>
                  <a:srgbClr val="002060"/>
                </a:solidFill>
                <a:highlight>
                  <a:srgbClr val="A6F8FF"/>
                </a:highlight>
                <a:latin typeface="Symbol" charset="2"/>
                <a:ea typeface="Symbol" charset="2"/>
                <a:cs typeface="Symbol" charset="2"/>
              </a:rPr>
              <a:t></a:t>
            </a:r>
            <a:br>
              <a:rPr lang="en-US" altLang="ru-RU" sz="2400" b="1" dirty="0">
                <a:solidFill>
                  <a:srgbClr val="002060"/>
                </a:solidFill>
                <a:highlight>
                  <a:srgbClr val="A6F8FF"/>
                </a:highlight>
                <a:ea typeface="Times New Roman" charset="0"/>
                <a:cs typeface="Arial" panose="020B0604020202020204" pitchFamily="34" charset="0"/>
              </a:rPr>
            </a:br>
            <a:r>
              <a:rPr lang="ru-RU" altLang="ru-RU" sz="2400" i="1" dirty="0">
                <a:solidFill>
                  <a:srgbClr val="002060"/>
                </a:solidFill>
                <a:highlight>
                  <a:srgbClr val="A6F8FF"/>
                </a:highlight>
                <a:ea typeface="Times New Roman" charset="0"/>
                <a:cs typeface="Arial" panose="020B0604020202020204" pitchFamily="34" charset="0"/>
              </a:rPr>
              <a:t>эксперимент</a:t>
            </a:r>
            <a:r>
              <a:rPr lang="en-US" altLang="ru-RU" sz="2400" i="1" dirty="0">
                <a:solidFill>
                  <a:srgbClr val="002060"/>
                </a:solidFill>
                <a:highlight>
                  <a:srgbClr val="A6F8FF"/>
                </a:highlight>
                <a:ea typeface="Times New Roman" charset="0"/>
                <a:cs typeface="Arial" panose="020B0604020202020204" pitchFamily="34" charset="0"/>
              </a:rPr>
              <a:t> NA62</a:t>
            </a:r>
            <a:r>
              <a:rPr lang="ru-RU" altLang="ru-RU" sz="2400" i="1" dirty="0">
                <a:solidFill>
                  <a:srgbClr val="002060"/>
                </a:solidFill>
                <a:highlight>
                  <a:srgbClr val="A6F8FF"/>
                </a:highlight>
                <a:ea typeface="Times New Roman" charset="0"/>
                <a:cs typeface="Arial" panose="020B0604020202020204" pitchFamily="34" charset="0"/>
              </a:rPr>
              <a:t> </a:t>
            </a:r>
            <a:r>
              <a:rPr lang="en-US" altLang="ru-RU" sz="2400" i="1" dirty="0" err="1">
                <a:solidFill>
                  <a:srgbClr val="002060"/>
                </a:solidFill>
                <a:highlight>
                  <a:srgbClr val="A6F8FF"/>
                </a:highlight>
                <a:ea typeface="Times New Roman" charset="0"/>
                <a:cs typeface="Arial" panose="020B0604020202020204" pitchFamily="34" charset="0"/>
              </a:rPr>
              <a:t>на</a:t>
            </a:r>
            <a:r>
              <a:rPr lang="en-US" altLang="ru-RU" sz="2400" i="1" dirty="0">
                <a:solidFill>
                  <a:srgbClr val="002060"/>
                </a:solidFill>
                <a:highlight>
                  <a:srgbClr val="A6F8FF"/>
                </a:highlight>
                <a:ea typeface="Times New Roman" charset="0"/>
                <a:cs typeface="Arial" panose="020B0604020202020204" pitchFamily="34" charset="0"/>
              </a:rPr>
              <a:t> CERN SPS </a:t>
            </a:r>
          </a:p>
        </p:txBody>
      </p:sp>
      <p:sp>
        <p:nvSpPr>
          <p:cNvPr id="5129" name="Text Box 9"/>
          <p:cNvSpPr txBox="1">
            <a:spLocks noChangeArrowheads="1"/>
          </p:cNvSpPr>
          <p:nvPr/>
        </p:nvSpPr>
        <p:spPr bwMode="auto">
          <a:xfrm>
            <a:off x="171361" y="4164340"/>
            <a:ext cx="8792640" cy="872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38" tIns="55334" rIns="81638" bIns="40819"/>
          <a:lstStyle>
            <a:lvl1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Lst>
              <a:defRPr>
                <a:solidFill>
                  <a:srgbClr val="000000"/>
                </a:solidFill>
                <a:latin typeface="Arial" charset="0"/>
                <a:ea typeface="WenQuanYi Zen Hei Sharp" charset="0"/>
                <a:cs typeface="WenQuanYi Zen Hei Sharp" charset="0"/>
              </a:defRPr>
            </a:lvl9pPr>
          </a:lstStyle>
          <a:p>
            <a:r>
              <a:rPr lang="en-US" altLang="ru-RU" i="1" dirty="0" err="1">
                <a:solidFill>
                  <a:srgbClr val="002060"/>
                </a:solidFill>
              </a:rPr>
              <a:t>Ожидаемый</a:t>
            </a:r>
            <a:r>
              <a:rPr lang="en-US" altLang="ru-RU" i="1" dirty="0">
                <a:solidFill>
                  <a:srgbClr val="002060"/>
                </a:solidFill>
              </a:rPr>
              <a:t> </a:t>
            </a:r>
            <a:r>
              <a:rPr lang="en-US" altLang="ru-RU" i="1" dirty="0" err="1">
                <a:solidFill>
                  <a:srgbClr val="002060"/>
                </a:solidFill>
              </a:rPr>
              <a:t>фон</a:t>
            </a:r>
            <a:r>
              <a:rPr lang="en-US" altLang="ru-RU" i="1" dirty="0">
                <a:solidFill>
                  <a:srgbClr val="002060"/>
                </a:solidFill>
              </a:rPr>
              <a:t> </a:t>
            </a:r>
            <a:r>
              <a:rPr lang="en-US" altLang="ru-RU" i="1" dirty="0" err="1">
                <a:solidFill>
                  <a:srgbClr val="002060"/>
                </a:solidFill>
              </a:rPr>
              <a:t>в</a:t>
            </a:r>
            <a:r>
              <a:rPr lang="en-US" altLang="ru-RU" i="1" dirty="0">
                <a:solidFill>
                  <a:srgbClr val="002060"/>
                </a:solidFill>
              </a:rPr>
              <a:t> </a:t>
            </a:r>
            <a:r>
              <a:rPr lang="en-US" altLang="ru-RU" i="1" dirty="0" err="1">
                <a:solidFill>
                  <a:srgbClr val="002060"/>
                </a:solidFill>
              </a:rPr>
              <a:t>области</a:t>
            </a:r>
            <a:r>
              <a:rPr lang="en-US" altLang="ru-RU" i="1" dirty="0">
                <a:solidFill>
                  <a:srgbClr val="002060"/>
                </a:solidFill>
              </a:rPr>
              <a:t> </a:t>
            </a:r>
            <a:r>
              <a:rPr lang="en-US" altLang="ru-RU" i="1" dirty="0" err="1">
                <a:solidFill>
                  <a:srgbClr val="002060"/>
                </a:solidFill>
              </a:rPr>
              <a:t>сигнала</a:t>
            </a:r>
            <a:r>
              <a:rPr lang="en-US" altLang="ru-RU" i="1" dirty="0">
                <a:solidFill>
                  <a:srgbClr val="002060"/>
                </a:solidFill>
              </a:rPr>
              <a:t> </a:t>
            </a:r>
            <a:r>
              <a:rPr lang="en-US" altLang="ru-RU" i="1" dirty="0" err="1">
                <a:solidFill>
                  <a:srgbClr val="002060"/>
                </a:solidFill>
              </a:rPr>
              <a:t>составляет</a:t>
            </a:r>
            <a:r>
              <a:rPr lang="en-US" altLang="ru-RU" i="1" dirty="0">
                <a:solidFill>
                  <a:srgbClr val="002060"/>
                </a:solidFill>
              </a:rPr>
              <a:t> </a:t>
            </a:r>
            <a:r>
              <a:rPr lang="en-US" altLang="ru-RU" b="1" i="1" dirty="0">
                <a:solidFill>
                  <a:srgbClr val="002060"/>
                </a:solidFill>
              </a:rPr>
              <a:t>1.65±0.31</a:t>
            </a:r>
            <a:r>
              <a:rPr lang="en-US" altLang="ru-RU" i="1" dirty="0">
                <a:solidFill>
                  <a:srgbClr val="002060"/>
                </a:solidFill>
              </a:rPr>
              <a:t> </a:t>
            </a:r>
            <a:r>
              <a:rPr lang="en-US" altLang="ru-RU" i="1" dirty="0" err="1">
                <a:solidFill>
                  <a:srgbClr val="002060"/>
                </a:solidFill>
              </a:rPr>
              <a:t>события</a:t>
            </a:r>
            <a:r>
              <a:rPr lang="en-US" altLang="ru-RU" i="1" dirty="0">
                <a:solidFill>
                  <a:srgbClr val="002060"/>
                </a:solidFill>
              </a:rPr>
              <a:t>, </a:t>
            </a:r>
            <a:endParaRPr lang="ru-RU" altLang="ru-RU" i="1" dirty="0">
              <a:solidFill>
                <a:srgbClr val="002060"/>
              </a:solidFill>
            </a:endParaRPr>
          </a:p>
          <a:p>
            <a:r>
              <a:rPr lang="en-US" altLang="ru-RU" i="1" dirty="0" err="1">
                <a:solidFill>
                  <a:srgbClr val="002060"/>
                </a:solidFill>
              </a:rPr>
              <a:t>что</a:t>
            </a:r>
            <a:r>
              <a:rPr lang="en-US" altLang="ru-RU" i="1" dirty="0">
                <a:solidFill>
                  <a:srgbClr val="002060"/>
                </a:solidFill>
              </a:rPr>
              <a:t> </a:t>
            </a:r>
            <a:r>
              <a:rPr lang="en-US" altLang="ru-RU" i="1" dirty="0" err="1">
                <a:solidFill>
                  <a:srgbClr val="002060"/>
                </a:solidFill>
              </a:rPr>
              <a:t>даёт</a:t>
            </a:r>
            <a:r>
              <a:rPr lang="en-US" altLang="ru-RU" i="1" dirty="0">
                <a:solidFill>
                  <a:srgbClr val="002060"/>
                </a:solidFill>
              </a:rPr>
              <a:t> </a:t>
            </a:r>
            <a:r>
              <a:rPr lang="en-US" altLang="ru-RU" i="1" dirty="0" err="1">
                <a:solidFill>
                  <a:srgbClr val="002060"/>
                </a:solidFill>
              </a:rPr>
              <a:t>только</a:t>
            </a:r>
            <a:r>
              <a:rPr lang="en-US" altLang="ru-RU" i="1" dirty="0">
                <a:solidFill>
                  <a:srgbClr val="002060"/>
                </a:solidFill>
              </a:rPr>
              <a:t> </a:t>
            </a:r>
            <a:r>
              <a:rPr lang="en-US" altLang="ru-RU" i="1" dirty="0" err="1">
                <a:solidFill>
                  <a:srgbClr val="002060"/>
                </a:solidFill>
              </a:rPr>
              <a:t>верхний</a:t>
            </a:r>
            <a:r>
              <a:rPr lang="en-US" altLang="ru-RU" i="1" dirty="0">
                <a:solidFill>
                  <a:srgbClr val="002060"/>
                </a:solidFill>
              </a:rPr>
              <a:t> </a:t>
            </a:r>
            <a:r>
              <a:rPr lang="en-US" altLang="ru-RU" i="1" dirty="0" err="1">
                <a:solidFill>
                  <a:srgbClr val="002060"/>
                </a:solidFill>
              </a:rPr>
              <a:t>предел</a:t>
            </a:r>
            <a:r>
              <a:rPr lang="en-US" altLang="ru-RU" i="1" dirty="0">
                <a:solidFill>
                  <a:srgbClr val="002060"/>
                </a:solidFill>
              </a:rPr>
              <a:t> </a:t>
            </a:r>
            <a:r>
              <a:rPr lang="en-US" altLang="ru-RU" b="1" i="1" dirty="0">
                <a:solidFill>
                  <a:srgbClr val="002060"/>
                </a:solidFill>
                <a:latin typeface="Times New Roman" charset="0"/>
              </a:rPr>
              <a:t>Br</a:t>
            </a:r>
            <a:r>
              <a:rPr lang="en-US" altLang="ru-RU" b="1" i="1" dirty="0">
                <a:solidFill>
                  <a:srgbClr val="002060"/>
                </a:solidFill>
              </a:rPr>
              <a:t>(</a:t>
            </a:r>
            <a:r>
              <a:rPr lang="en-US" altLang="ru-RU" b="1" i="1" dirty="0">
                <a:solidFill>
                  <a:srgbClr val="002060"/>
                </a:solidFill>
                <a:latin typeface="Symbol" charset="2"/>
              </a:rPr>
              <a:t>K</a:t>
            </a:r>
            <a:r>
              <a:rPr lang="en-US" altLang="ru-RU" b="1" i="1" baseline="26000" dirty="0">
                <a:solidFill>
                  <a:srgbClr val="002060"/>
                </a:solidFill>
              </a:rPr>
              <a:t>+</a:t>
            </a:r>
            <a:r>
              <a:rPr lang="en-US" altLang="ru-RU" b="1" i="1" dirty="0">
                <a:solidFill>
                  <a:srgbClr val="002060"/>
                </a:solidFill>
              </a:rPr>
              <a:t>→</a:t>
            </a:r>
            <a:r>
              <a:rPr lang="en-US" altLang="ru-RU" b="1" i="1" dirty="0" err="1">
                <a:solidFill>
                  <a:srgbClr val="002060"/>
                </a:solidFill>
                <a:latin typeface="Symbol" charset="2"/>
                <a:ea typeface="Symbol" charset="2"/>
                <a:cs typeface="Symbol" charset="2"/>
              </a:rPr>
              <a:t>p</a:t>
            </a:r>
            <a:r>
              <a:rPr lang="en-US" altLang="ru-RU" b="1" i="1" baseline="26000" dirty="0" err="1">
                <a:solidFill>
                  <a:srgbClr val="002060"/>
                </a:solidFill>
                <a:latin typeface="Symbol" charset="2"/>
                <a:ea typeface="Symbol" charset="2"/>
                <a:cs typeface="Symbol" charset="2"/>
              </a:rPr>
              <a:t>+</a:t>
            </a:r>
            <a:r>
              <a:rPr lang="en-US" altLang="ru-RU" b="1" i="1" dirty="0" err="1">
                <a:solidFill>
                  <a:srgbClr val="002060"/>
                </a:solidFill>
                <a:latin typeface="Symbol" charset="2"/>
                <a:ea typeface="Symbol" charset="2"/>
                <a:cs typeface="Symbol" charset="2"/>
              </a:rPr>
              <a:t>nn</a:t>
            </a:r>
            <a:r>
              <a:rPr lang="en-US" altLang="ru-RU" b="1" i="1" dirty="0">
                <a:solidFill>
                  <a:srgbClr val="002060"/>
                </a:solidFill>
              </a:rPr>
              <a:t>) &lt; 18.5×10</a:t>
            </a:r>
            <a:r>
              <a:rPr lang="en-US" altLang="ru-RU" b="1" i="1" baseline="30000" dirty="0">
                <a:solidFill>
                  <a:srgbClr val="002060"/>
                </a:solidFill>
              </a:rPr>
              <a:t>-11</a:t>
            </a:r>
            <a:r>
              <a:rPr lang="en-US" altLang="ru-RU" b="1" i="1" baseline="-26000" dirty="0">
                <a:solidFill>
                  <a:srgbClr val="002060"/>
                </a:solidFill>
              </a:rPr>
              <a:t> </a:t>
            </a:r>
            <a:r>
              <a:rPr lang="ru-RU" altLang="ru-RU" i="1" dirty="0">
                <a:solidFill>
                  <a:srgbClr val="002060"/>
                </a:solidFill>
              </a:rPr>
              <a:t>при </a:t>
            </a:r>
            <a:r>
              <a:rPr lang="ru-RU" altLang="ru-RU" i="1" dirty="0" err="1">
                <a:solidFill>
                  <a:srgbClr val="002060"/>
                </a:solidFill>
              </a:rPr>
              <a:t>у.д</a:t>
            </a:r>
            <a:r>
              <a:rPr lang="ru-RU" altLang="ru-RU" i="1" dirty="0">
                <a:solidFill>
                  <a:srgbClr val="002060"/>
                </a:solidFill>
              </a:rPr>
              <a:t>. </a:t>
            </a:r>
            <a:r>
              <a:rPr lang="en-US" altLang="ru-RU" i="1" dirty="0">
                <a:solidFill>
                  <a:srgbClr val="002060"/>
                </a:solidFill>
              </a:rPr>
              <a:t>90%</a:t>
            </a:r>
            <a:r>
              <a:rPr lang="ru-RU" altLang="ru-RU" i="1" dirty="0">
                <a:solidFill>
                  <a:srgbClr val="002060"/>
                </a:solidFill>
              </a:rPr>
              <a:t>;</a:t>
            </a:r>
            <a:r>
              <a:rPr lang="en-US" altLang="ru-RU" i="1" dirty="0">
                <a:solidFill>
                  <a:srgbClr val="002060"/>
                </a:solidFill>
              </a:rPr>
              <a:t> </a:t>
            </a:r>
            <a:r>
              <a:rPr lang="en-US" altLang="ru-RU" i="1" dirty="0" err="1">
                <a:solidFill>
                  <a:srgbClr val="002060"/>
                </a:solidFill>
              </a:rPr>
              <a:t>предсказ</a:t>
            </a:r>
            <a:r>
              <a:rPr lang="ru-RU" altLang="ru-RU" i="1" dirty="0" err="1">
                <a:solidFill>
                  <a:srgbClr val="002060"/>
                </a:solidFill>
              </a:rPr>
              <a:t>ание</a:t>
            </a:r>
            <a:r>
              <a:rPr lang="ru-RU" altLang="ru-RU" i="1" dirty="0">
                <a:solidFill>
                  <a:srgbClr val="002060"/>
                </a:solidFill>
              </a:rPr>
              <a:t> СМ:                                                </a:t>
            </a:r>
            <a:r>
              <a:rPr lang="en-US" altLang="ru-RU" b="1" i="1" dirty="0">
                <a:solidFill>
                  <a:srgbClr val="002060"/>
                </a:solidFill>
              </a:rPr>
              <a:t>(8.4±1.0)×10</a:t>
            </a:r>
            <a:r>
              <a:rPr lang="en-US" altLang="ru-RU" b="1" i="1" baseline="30000" dirty="0">
                <a:solidFill>
                  <a:srgbClr val="002060"/>
                </a:solidFill>
              </a:rPr>
              <a:t>-11</a:t>
            </a:r>
            <a:r>
              <a:rPr lang="en-US" altLang="ru-RU" b="1" i="1" dirty="0">
                <a:solidFill>
                  <a:srgbClr val="002060"/>
                </a:solidFill>
              </a:rPr>
              <a:t>.</a:t>
            </a:r>
          </a:p>
        </p:txBody>
      </p:sp>
      <p:sp>
        <p:nvSpPr>
          <p:cNvPr id="5130" name="Rectangle 10"/>
          <p:cNvSpPr>
            <a:spLocks noChangeArrowheads="1"/>
          </p:cNvSpPr>
          <p:nvPr/>
        </p:nvSpPr>
        <p:spPr bwMode="auto">
          <a:xfrm>
            <a:off x="2264401" y="4233725"/>
            <a:ext cx="1931896" cy="251031"/>
          </a:xfrm>
          <a:prstGeom prst="rect">
            <a:avLst/>
          </a:prstGeom>
          <a:solidFill>
            <a:srgbClr val="FFFFFF">
              <a:alpha val="0"/>
            </a:srgbClr>
          </a:solidFill>
          <a:ln w="18360" cap="flat">
            <a:solidFill>
              <a:srgbClr val="FF3333"/>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ru-RU"/>
          </a:p>
        </p:txBody>
      </p:sp>
      <p:pic>
        <p:nvPicPr>
          <p:cNvPr id="12" name="Изображение 1">
            <a:extLst>
              <a:ext uri="{FF2B5EF4-FFF2-40B4-BE49-F238E27FC236}">
                <a16:creationId xmlns:a16="http://schemas.microsoft.com/office/drawing/2014/main" id="{5543F2BF-0F80-864C-99C5-E0C85C4C5B6C}"/>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23056"/>
            <a:ext cx="2485099" cy="957672"/>
          </a:xfrm>
          <a:prstGeom prst="rect">
            <a:avLst/>
          </a:prstGeom>
        </p:spPr>
      </p:pic>
      <p:sp>
        <p:nvSpPr>
          <p:cNvPr id="2" name="Rectangle 1">
            <a:extLst>
              <a:ext uri="{FF2B5EF4-FFF2-40B4-BE49-F238E27FC236}">
                <a16:creationId xmlns:a16="http://schemas.microsoft.com/office/drawing/2014/main" id="{4BBF0742-8EF5-904D-95F6-F4E77D6712AF}"/>
              </a:ext>
            </a:extLst>
          </p:cNvPr>
          <p:cNvSpPr/>
          <p:nvPr/>
        </p:nvSpPr>
        <p:spPr>
          <a:xfrm>
            <a:off x="1045061" y="3059668"/>
            <a:ext cx="3308919" cy="369332"/>
          </a:xfrm>
          <a:prstGeom prst="rect">
            <a:avLst/>
          </a:prstGeom>
        </p:spPr>
        <p:txBody>
          <a:bodyPr wrap="none">
            <a:spAutoFit/>
          </a:bodyPr>
          <a:lstStyle/>
          <a:p>
            <a:r>
              <a:rPr lang="ru-RU" altLang="ru-RU" b="1" i="1" dirty="0">
                <a:solidFill>
                  <a:srgbClr val="FF0000"/>
                </a:solidFill>
              </a:rPr>
              <a:t>1</a:t>
            </a:r>
            <a:r>
              <a:rPr lang="en-US" altLang="ru-RU" b="1" i="1" dirty="0">
                <a:solidFill>
                  <a:srgbClr val="002060"/>
                </a:solidFill>
              </a:rPr>
              <a:t> </a:t>
            </a:r>
            <a:r>
              <a:rPr lang="en-US" altLang="ru-RU" b="1" i="1" dirty="0" err="1">
                <a:solidFill>
                  <a:srgbClr val="002060"/>
                </a:solidFill>
              </a:rPr>
              <a:t>событие</a:t>
            </a:r>
            <a:r>
              <a:rPr lang="en-US" altLang="ru-RU" b="1" i="1" dirty="0">
                <a:solidFill>
                  <a:srgbClr val="002060"/>
                </a:solidFill>
              </a:rPr>
              <a:t> </a:t>
            </a:r>
            <a:r>
              <a:rPr lang="en-US" altLang="ru-RU" b="1" i="1" dirty="0" err="1">
                <a:solidFill>
                  <a:srgbClr val="002060"/>
                </a:solidFill>
              </a:rPr>
              <a:t>в</a:t>
            </a:r>
            <a:r>
              <a:rPr lang="en-US" altLang="ru-RU" b="1" i="1" dirty="0">
                <a:solidFill>
                  <a:srgbClr val="002060"/>
                </a:solidFill>
              </a:rPr>
              <a:t> </a:t>
            </a:r>
            <a:r>
              <a:rPr lang="en-US" altLang="ru-RU" b="1" i="1" dirty="0" err="1">
                <a:solidFill>
                  <a:srgbClr val="002060"/>
                </a:solidFill>
              </a:rPr>
              <a:t>данных</a:t>
            </a:r>
            <a:r>
              <a:rPr lang="en-US" altLang="ru-RU" b="1" i="1" dirty="0">
                <a:solidFill>
                  <a:srgbClr val="002060"/>
                </a:solidFill>
              </a:rPr>
              <a:t>  </a:t>
            </a:r>
            <a:r>
              <a:rPr lang="en-US" altLang="ru-RU" b="1" i="1" dirty="0">
                <a:solidFill>
                  <a:srgbClr val="FF0000"/>
                </a:solidFill>
              </a:rPr>
              <a:t>2016</a:t>
            </a:r>
            <a:r>
              <a:rPr lang="en-US" altLang="ru-RU" b="1" i="1" dirty="0">
                <a:solidFill>
                  <a:srgbClr val="002060"/>
                </a:solidFill>
              </a:rPr>
              <a:t> </a:t>
            </a:r>
          </a:p>
        </p:txBody>
      </p:sp>
      <p:sp>
        <p:nvSpPr>
          <p:cNvPr id="14" name="Rectangle 13">
            <a:extLst>
              <a:ext uri="{FF2B5EF4-FFF2-40B4-BE49-F238E27FC236}">
                <a16:creationId xmlns:a16="http://schemas.microsoft.com/office/drawing/2014/main" id="{6AE8B99E-84C3-8C41-BA80-9A3E4627988D}"/>
              </a:ext>
            </a:extLst>
          </p:cNvPr>
          <p:cNvSpPr/>
          <p:nvPr/>
        </p:nvSpPr>
        <p:spPr>
          <a:xfrm>
            <a:off x="5357002" y="2996654"/>
            <a:ext cx="3316934" cy="369332"/>
          </a:xfrm>
          <a:prstGeom prst="rect">
            <a:avLst/>
          </a:prstGeom>
        </p:spPr>
        <p:txBody>
          <a:bodyPr wrap="none">
            <a:spAutoFit/>
          </a:bodyPr>
          <a:lstStyle/>
          <a:p>
            <a:r>
              <a:rPr lang="ru-RU" altLang="ru-RU" b="1" i="1" dirty="0">
                <a:solidFill>
                  <a:srgbClr val="FF0000"/>
                </a:solidFill>
              </a:rPr>
              <a:t>2</a:t>
            </a:r>
            <a:r>
              <a:rPr lang="en-US" altLang="ru-RU" b="1" i="1" dirty="0">
                <a:solidFill>
                  <a:srgbClr val="002060"/>
                </a:solidFill>
              </a:rPr>
              <a:t> </a:t>
            </a:r>
            <a:r>
              <a:rPr lang="en-US" altLang="ru-RU" b="1" i="1" dirty="0" err="1">
                <a:solidFill>
                  <a:srgbClr val="002060"/>
                </a:solidFill>
              </a:rPr>
              <a:t>событи</a:t>
            </a:r>
            <a:r>
              <a:rPr lang="ru-RU" altLang="ru-RU" b="1" i="1" dirty="0">
                <a:solidFill>
                  <a:srgbClr val="002060"/>
                </a:solidFill>
              </a:rPr>
              <a:t>я</a:t>
            </a:r>
            <a:r>
              <a:rPr lang="en-US" altLang="ru-RU" b="1" i="1" dirty="0">
                <a:solidFill>
                  <a:srgbClr val="002060"/>
                </a:solidFill>
              </a:rPr>
              <a:t> </a:t>
            </a:r>
            <a:r>
              <a:rPr lang="en-US" altLang="ru-RU" b="1" i="1" dirty="0" err="1">
                <a:solidFill>
                  <a:srgbClr val="002060"/>
                </a:solidFill>
              </a:rPr>
              <a:t>в</a:t>
            </a:r>
            <a:r>
              <a:rPr lang="en-US" altLang="ru-RU" b="1" i="1" dirty="0">
                <a:solidFill>
                  <a:srgbClr val="002060"/>
                </a:solidFill>
              </a:rPr>
              <a:t> </a:t>
            </a:r>
            <a:r>
              <a:rPr lang="en-US" altLang="ru-RU" b="1" i="1" dirty="0" err="1">
                <a:solidFill>
                  <a:srgbClr val="002060"/>
                </a:solidFill>
              </a:rPr>
              <a:t>данных</a:t>
            </a:r>
            <a:r>
              <a:rPr lang="en-US" altLang="ru-RU" b="1" i="1" dirty="0">
                <a:solidFill>
                  <a:srgbClr val="002060"/>
                </a:solidFill>
              </a:rPr>
              <a:t>  </a:t>
            </a:r>
            <a:r>
              <a:rPr lang="en-US" altLang="ru-RU" b="1" i="1" dirty="0">
                <a:solidFill>
                  <a:srgbClr val="FF0000"/>
                </a:solidFill>
              </a:rPr>
              <a:t>201</a:t>
            </a:r>
            <a:r>
              <a:rPr lang="ru-RU" altLang="ru-RU" b="1" i="1" dirty="0">
                <a:solidFill>
                  <a:srgbClr val="FF0000"/>
                </a:solidFill>
              </a:rPr>
              <a:t>7</a:t>
            </a:r>
            <a:r>
              <a:rPr lang="en-US" altLang="ru-RU" b="1" i="1" dirty="0">
                <a:solidFill>
                  <a:srgbClr val="002060"/>
                </a:solidFill>
              </a:rPr>
              <a:t> </a:t>
            </a:r>
          </a:p>
        </p:txBody>
      </p:sp>
    </p:spTree>
    <p:extLst>
      <p:ext uri="{BB962C8B-B14F-4D97-AF65-F5344CB8AC3E}">
        <p14:creationId xmlns:p14="http://schemas.microsoft.com/office/powerpoint/2010/main" val="222704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Номер слайда 4"/>
          <p:cNvSpPr>
            <a:spLocks noGrp="1"/>
          </p:cNvSpPr>
          <p:nvPr>
            <p:ph type="sldNum" idx="12"/>
          </p:nvPr>
        </p:nvSpPr>
        <p:spPr/>
        <p:txBody>
          <a:bodyPr/>
          <a:lstStyle/>
          <a:p>
            <a:fld id="{90040163-CF38-DD4F-BF62-E7FAD7FD2C0C}" type="slidenum">
              <a:rPr lang="ru-RU" altLang="ru-RU"/>
              <a:pPr/>
              <a:t>41</a:t>
            </a:fld>
            <a:endParaRPr lang="ru-RU" altLang="ru-RU"/>
          </a:p>
        </p:txBody>
      </p:sp>
      <p:sp>
        <p:nvSpPr>
          <p:cNvPr id="15361" name="Text Box 1"/>
          <p:cNvSpPr txBox="1">
            <a:spLocks noChangeArrowheads="1"/>
          </p:cNvSpPr>
          <p:nvPr/>
        </p:nvSpPr>
        <p:spPr bwMode="auto">
          <a:xfrm>
            <a:off x="539750" y="2195513"/>
            <a:ext cx="158432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9576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buClrTx/>
              <a:buFontTx/>
              <a:buNone/>
            </a:pPr>
            <a:r>
              <a:rPr lang="ru-RU" altLang="ru-RU" sz="2000">
                <a:solidFill>
                  <a:srgbClr val="0000FF"/>
                </a:solidFill>
              </a:rPr>
              <a:t> </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68263"/>
            <a:ext cx="3795713" cy="3681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3" name="Text Box 3"/>
          <p:cNvSpPr txBox="1">
            <a:spLocks noChangeArrowheads="1"/>
          </p:cNvSpPr>
          <p:nvPr/>
        </p:nvSpPr>
        <p:spPr bwMode="auto">
          <a:xfrm>
            <a:off x="7772400" y="31750"/>
            <a:ext cx="1352550" cy="917575"/>
          </a:xfrm>
          <a:prstGeom prst="rect">
            <a:avLst/>
          </a:prstGeom>
          <a:noFill/>
          <a:ln w="9525" cap="flat">
            <a:solidFill>
              <a:srgbClr val="3465A4"/>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10584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buClrTx/>
              <a:buFontTx/>
              <a:buNone/>
            </a:pPr>
            <a:r>
              <a:rPr lang="ru-RU" altLang="ru-RU" sz="1400"/>
              <a:t>joint K</a:t>
            </a:r>
            <a:r>
              <a:rPr lang="ru-RU" altLang="ru-RU" sz="1400" baseline="-33000"/>
              <a:t>(l=e,</a:t>
            </a:r>
            <a:r>
              <a:rPr lang="ru-RU" altLang="ru-RU" sz="1400" baseline="-33000">
                <a:latin typeface="Symbol" charset="2"/>
              </a:rPr>
              <a:t>m</a:t>
            </a:r>
            <a:r>
              <a:rPr lang="ru-RU" altLang="ru-RU" sz="1400" baseline="-33000"/>
              <a:t>)3</a:t>
            </a:r>
            <a:r>
              <a:rPr lang="ru-RU" altLang="ru-RU" sz="1400"/>
              <a:t> formfactor </a:t>
            </a:r>
          </a:p>
          <a:p>
            <a:pPr>
              <a:buClrTx/>
              <a:buFontTx/>
              <a:buNone/>
            </a:pPr>
            <a:r>
              <a:rPr lang="ru-RU" altLang="ru-RU" sz="1400"/>
              <a:t>f</a:t>
            </a:r>
            <a:r>
              <a:rPr lang="ru-RU" altLang="ru-RU" sz="1400" baseline="-33000"/>
              <a:t>+</a:t>
            </a:r>
            <a:r>
              <a:rPr lang="ru-RU" altLang="ru-RU" sz="1400"/>
              <a:t> =1+</a:t>
            </a:r>
            <a:r>
              <a:rPr lang="ru-RU" altLang="ru-RU" sz="1400">
                <a:solidFill>
                  <a:srgbClr val="0000FF"/>
                </a:solidFill>
                <a:latin typeface="Symbol" charset="2"/>
                <a:ea typeface="Symbol" charset="2"/>
                <a:cs typeface="Symbol" charset="2"/>
              </a:rPr>
              <a:t></a:t>
            </a:r>
            <a:r>
              <a:rPr lang="ru-RU" altLang="ru-RU" sz="1400">
                <a:solidFill>
                  <a:srgbClr val="0000FF"/>
                </a:solidFill>
              </a:rPr>
              <a:t>'</a:t>
            </a:r>
            <a:r>
              <a:rPr lang="ru-RU" altLang="ru-RU" sz="1400" baseline="-33000">
                <a:solidFill>
                  <a:srgbClr val="0000FF"/>
                </a:solidFill>
              </a:rPr>
              <a:t>+</a:t>
            </a:r>
            <a:r>
              <a:rPr lang="ru-RU" altLang="ru-RU" sz="1400"/>
              <a:t> t/m</a:t>
            </a:r>
            <a:r>
              <a:rPr lang="ru-RU" altLang="ru-RU" sz="1400" baseline="33000"/>
              <a:t>2</a:t>
            </a:r>
            <a:r>
              <a:rPr lang="ru-RU" altLang="ru-RU" sz="1400" baseline="-33000">
                <a:latin typeface="Symbol" charset="2"/>
                <a:ea typeface="Symbol" charset="2"/>
                <a:cs typeface="Symbol" charset="2"/>
              </a:rPr>
              <a:t></a:t>
            </a:r>
          </a:p>
          <a:p>
            <a:pPr>
              <a:buClrTx/>
              <a:buFontTx/>
              <a:buNone/>
            </a:pPr>
            <a:r>
              <a:rPr lang="ru-RU" altLang="ru-RU" sz="1400"/>
              <a:t>+½ </a:t>
            </a:r>
            <a:r>
              <a:rPr lang="ru-RU" altLang="ru-RU" sz="1400">
                <a:solidFill>
                  <a:srgbClr val="0000FF"/>
                </a:solidFill>
                <a:latin typeface="Symbol" charset="2"/>
                <a:ea typeface="Symbol" charset="2"/>
                <a:cs typeface="Symbol" charset="2"/>
              </a:rPr>
              <a:t></a:t>
            </a:r>
            <a:r>
              <a:rPr lang="ru-RU" altLang="ru-RU" sz="1400">
                <a:solidFill>
                  <a:srgbClr val="0000FF"/>
                </a:solidFill>
                <a:latin typeface="Times New Roman" charset="0"/>
              </a:rPr>
              <a:t>''</a:t>
            </a:r>
            <a:r>
              <a:rPr lang="ru-RU" altLang="ru-RU" sz="1400" baseline="-33000">
                <a:solidFill>
                  <a:srgbClr val="0000FF"/>
                </a:solidFill>
              </a:rPr>
              <a:t>+</a:t>
            </a:r>
            <a:r>
              <a:rPr lang="ru-RU" altLang="ru-RU" sz="1400"/>
              <a:t>(t/m</a:t>
            </a:r>
            <a:r>
              <a:rPr lang="ru-RU" altLang="ru-RU" sz="1400" baseline="33000"/>
              <a:t>2</a:t>
            </a:r>
            <a:r>
              <a:rPr lang="ru-RU" altLang="ru-RU" sz="1400" baseline="-33000">
                <a:latin typeface="Symbol" charset="2"/>
                <a:ea typeface="Symbol" charset="2"/>
                <a:cs typeface="Symbol" charset="2"/>
              </a:rPr>
              <a:t></a:t>
            </a:r>
            <a:r>
              <a:rPr lang="ru-RU" altLang="ru-RU" sz="1400"/>
              <a:t>)</a:t>
            </a:r>
            <a:r>
              <a:rPr lang="ru-RU" altLang="ru-RU" sz="1400" baseline="33000"/>
              <a:t>2</a:t>
            </a:r>
          </a:p>
          <a:p>
            <a:pPr>
              <a:buClrTx/>
              <a:buFontTx/>
              <a:buNone/>
            </a:pPr>
            <a:endParaRPr lang="ru-RU" altLang="ru-RU" sz="2000">
              <a:solidFill>
                <a:srgbClr val="0000FF"/>
              </a:solidFill>
            </a:endParaRPr>
          </a:p>
        </p:txBody>
      </p:sp>
      <p:sp>
        <p:nvSpPr>
          <p:cNvPr id="15364" name="Text Box 4"/>
          <p:cNvSpPr txBox="1">
            <a:spLocks noChangeArrowheads="1"/>
          </p:cNvSpPr>
          <p:nvPr/>
        </p:nvSpPr>
        <p:spPr bwMode="auto">
          <a:xfrm>
            <a:off x="2863849" y="23813"/>
            <a:ext cx="2373313" cy="671512"/>
          </a:xfrm>
          <a:prstGeom prst="rect">
            <a:avLst/>
          </a:prstGeom>
          <a:solidFill>
            <a:srgbClr val="FFFFCC"/>
          </a:solidFill>
          <a:ln w="36720" cap="flat">
            <a:solidFill>
              <a:srgbClr val="0066FF"/>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11484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lgn="ctr">
              <a:lnSpc>
                <a:spcPct val="83000"/>
              </a:lnSpc>
              <a:buClrTx/>
              <a:buFontTx/>
              <a:buNone/>
            </a:pPr>
            <a:r>
              <a:rPr lang="ru-RU" altLang="ru-RU" i="1" dirty="0">
                <a:solidFill>
                  <a:srgbClr val="002060"/>
                </a:solidFill>
                <a:latin typeface="Arial" panose="020B0604020202020204" pitchFamily="34" charset="0"/>
                <a:cs typeface="Arial" panose="020B0604020202020204" pitchFamily="34" charset="0"/>
              </a:rPr>
              <a:t>K</a:t>
            </a:r>
            <a:r>
              <a:rPr lang="ru-RU" altLang="ru-RU" i="1" baseline="-33000" dirty="0">
                <a:solidFill>
                  <a:srgbClr val="002060"/>
                </a:solidFill>
                <a:latin typeface="Arial" panose="020B0604020202020204" pitchFamily="34" charset="0"/>
                <a:cs typeface="Arial" panose="020B0604020202020204" pitchFamily="34" charset="0"/>
              </a:rPr>
              <a:t>l3</a:t>
            </a:r>
            <a:r>
              <a:rPr lang="ru-RU" altLang="ru-RU" i="1" dirty="0">
                <a:solidFill>
                  <a:srgbClr val="002060"/>
                </a:solidFill>
                <a:latin typeface="Arial" panose="020B0604020202020204" pitchFamily="34" charset="0"/>
                <a:cs typeface="Arial" panose="020B0604020202020204" pitchFamily="34" charset="0"/>
              </a:rPr>
              <a:t> </a:t>
            </a:r>
            <a:r>
              <a:rPr lang="ru-RU" altLang="ru-RU" i="1" dirty="0" err="1">
                <a:solidFill>
                  <a:srgbClr val="002060"/>
                </a:solidFill>
                <a:latin typeface="Arial" panose="020B0604020202020204" pitchFamily="34" charset="0"/>
                <a:cs typeface="Arial" panose="020B0604020202020204" pitchFamily="34" charset="0"/>
              </a:rPr>
              <a:t>form</a:t>
            </a:r>
            <a:r>
              <a:rPr lang="ru-RU" altLang="ru-RU" i="1" dirty="0">
                <a:solidFill>
                  <a:srgbClr val="002060"/>
                </a:solidFill>
                <a:latin typeface="Arial" panose="020B0604020202020204" pitchFamily="34" charset="0"/>
                <a:cs typeface="Arial" panose="020B0604020202020204" pitchFamily="34" charset="0"/>
              </a:rPr>
              <a:t> </a:t>
            </a:r>
            <a:r>
              <a:rPr lang="ru-RU" altLang="ru-RU" i="1" dirty="0" err="1">
                <a:solidFill>
                  <a:srgbClr val="002060"/>
                </a:solidFill>
                <a:latin typeface="Arial" panose="020B0604020202020204" pitchFamily="34" charset="0"/>
                <a:cs typeface="Arial" panose="020B0604020202020204" pitchFamily="34" charset="0"/>
              </a:rPr>
              <a:t>factors</a:t>
            </a:r>
            <a:endParaRPr lang="ru-RU" altLang="ru-RU" i="1" dirty="0">
              <a:solidFill>
                <a:srgbClr val="002060"/>
              </a:solidFill>
              <a:latin typeface="Arial" panose="020B0604020202020204" pitchFamily="34" charset="0"/>
              <a:cs typeface="Arial" panose="020B0604020202020204" pitchFamily="34" charset="0"/>
            </a:endParaRPr>
          </a:p>
          <a:p>
            <a:pPr algn="ctr">
              <a:buClrTx/>
              <a:buFontTx/>
              <a:buNone/>
            </a:pPr>
            <a:r>
              <a:rPr lang="en-GB" altLang="ru-RU" sz="1600" i="1" dirty="0">
                <a:solidFill>
                  <a:srgbClr val="002060"/>
                </a:solidFill>
                <a:latin typeface="Arial" panose="020B0604020202020204" pitchFamily="34" charset="0"/>
                <a:cs typeface="Arial" panose="020B0604020202020204" pitchFamily="34" charset="0"/>
              </a:rPr>
              <a:t>JHEP 1810 (2018) 150.</a:t>
            </a:r>
          </a:p>
          <a:p>
            <a:pPr algn="ctr">
              <a:lnSpc>
                <a:spcPct val="83000"/>
              </a:lnSpc>
              <a:buClrTx/>
              <a:buFontTx/>
              <a:buNone/>
            </a:pPr>
            <a:r>
              <a:rPr lang="ru-RU" altLang="ru-RU" sz="2400" i="1" dirty="0">
                <a:solidFill>
                  <a:srgbClr val="002060"/>
                </a:solidFill>
                <a:latin typeface="Arial" panose="020B0604020202020204" pitchFamily="34" charset="0"/>
                <a:cs typeface="Arial" panose="020B0604020202020204" pitchFamily="34" charset="0"/>
              </a:rPr>
              <a:t> </a:t>
            </a:r>
          </a:p>
          <a:p>
            <a:pPr algn="ctr">
              <a:buClrTx/>
              <a:buFontTx/>
              <a:buNone/>
            </a:pPr>
            <a:endParaRPr lang="ru-RU" altLang="ru-RU" sz="1600" i="1" dirty="0">
              <a:solidFill>
                <a:srgbClr val="002060"/>
              </a:solidFill>
              <a:latin typeface="Arial" panose="020B0604020202020204" pitchFamily="34" charset="0"/>
              <a:cs typeface="Arial" panose="020B0604020202020204" pitchFamily="34" charset="0"/>
            </a:endParaRPr>
          </a:p>
        </p:txBody>
      </p:sp>
      <p:sp>
        <p:nvSpPr>
          <p:cNvPr id="15365" name="Text Box 5"/>
          <p:cNvSpPr txBox="1">
            <a:spLocks noChangeArrowheads="1"/>
          </p:cNvSpPr>
          <p:nvPr/>
        </p:nvSpPr>
        <p:spPr bwMode="auto">
          <a:xfrm>
            <a:off x="4168827" y="927266"/>
            <a:ext cx="1089025"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r>
              <a:rPr lang="en-US" altLang="ru-RU" sz="2000" b="1" dirty="0">
                <a:solidFill>
                  <a:srgbClr val="0000FF"/>
                </a:solidFill>
              </a:rPr>
              <a:t>NA48/2</a:t>
            </a:r>
          </a:p>
        </p:txBody>
      </p:sp>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l="50539"/>
          <a:stretch>
            <a:fillRect/>
          </a:stretch>
        </p:blipFill>
        <p:spPr bwMode="auto">
          <a:xfrm>
            <a:off x="280988" y="1357313"/>
            <a:ext cx="2881312" cy="2468562"/>
          </a:xfrm>
          <a:prstGeom prst="rect">
            <a:avLst/>
          </a:prstGeom>
          <a:noFill/>
          <a:ln w="9525" cap="flat">
            <a:solidFill>
              <a:srgbClr val="3465A4"/>
            </a:solidFill>
            <a:round/>
            <a:headEnd/>
            <a:tailEnd/>
          </a:ln>
          <a:effectLst/>
          <a:extLst>
            <a:ext uri="{909E8E84-426E-40DD-AFC4-6F175D3DCCD1}">
              <a14:hiddenFill xmlns:a14="http://schemas.microsoft.com/office/drawing/2010/main">
                <a:blipFill dpi="0" rotWithShape="0">
                  <a:blip/>
                  <a:srcRect l="50539"/>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7" name="Text Box 7"/>
          <p:cNvSpPr txBox="1">
            <a:spLocks noChangeArrowheads="1"/>
          </p:cNvSpPr>
          <p:nvPr/>
        </p:nvSpPr>
        <p:spPr bwMode="auto">
          <a:xfrm>
            <a:off x="3127375" y="1976874"/>
            <a:ext cx="2259013" cy="612775"/>
          </a:xfrm>
          <a:prstGeom prst="rect">
            <a:avLst/>
          </a:prstGeom>
          <a:solidFill>
            <a:srgbClr val="A6F8FF"/>
          </a:solidFill>
          <a:ln w="9525" cap="flat">
            <a:solidFill>
              <a:srgbClr val="FF3333"/>
            </a:solidFill>
            <a:round/>
            <a:headEnd/>
            <a:tailEnd/>
          </a:ln>
          <a:effectLst/>
        </p:spPr>
        <p:txBody>
          <a:bodyPr lIns="90000" tIns="90720" rIns="90000" bIns="45000"/>
          <a:lstStyle>
            <a:lvl1pPr>
              <a:tabLst>
                <a:tab pos="457200" algn="l"/>
                <a:tab pos="914400" algn="l"/>
                <a:tab pos="1371600" algn="l"/>
                <a:tab pos="1828800" algn="l"/>
              </a:tabLst>
              <a:defRPr>
                <a:solidFill>
                  <a:srgbClr val="000000"/>
                </a:solidFill>
                <a:latin typeface="Arial" charset="0"/>
                <a:ea typeface="Arial Unicode MS" charset="0"/>
                <a:cs typeface="Arial Unicode MS" charset="0"/>
              </a:defRPr>
            </a:lvl1pPr>
            <a:lvl2pPr>
              <a:tabLst>
                <a:tab pos="457200" algn="l"/>
                <a:tab pos="914400" algn="l"/>
                <a:tab pos="1371600" algn="l"/>
                <a:tab pos="1828800" algn="l"/>
              </a:tabLst>
              <a:defRPr>
                <a:solidFill>
                  <a:srgbClr val="000000"/>
                </a:solidFill>
                <a:latin typeface="Arial" charset="0"/>
                <a:ea typeface="Arial Unicode MS" charset="0"/>
                <a:cs typeface="Arial Unicode MS" charset="0"/>
              </a:defRPr>
            </a:lvl2pPr>
            <a:lvl3pPr>
              <a:tabLst>
                <a:tab pos="457200" algn="l"/>
                <a:tab pos="914400" algn="l"/>
                <a:tab pos="1371600" algn="l"/>
                <a:tab pos="1828800" algn="l"/>
              </a:tabLst>
              <a:defRPr>
                <a:solidFill>
                  <a:srgbClr val="000000"/>
                </a:solidFill>
                <a:latin typeface="Arial" charset="0"/>
                <a:ea typeface="Arial Unicode MS" charset="0"/>
                <a:cs typeface="Arial Unicode MS" charset="0"/>
              </a:defRPr>
            </a:lvl3pPr>
            <a:lvl4pPr>
              <a:tabLst>
                <a:tab pos="457200" algn="l"/>
                <a:tab pos="914400" algn="l"/>
                <a:tab pos="1371600" algn="l"/>
                <a:tab pos="1828800" algn="l"/>
              </a:tabLst>
              <a:defRPr>
                <a:solidFill>
                  <a:srgbClr val="000000"/>
                </a:solidFill>
                <a:latin typeface="Arial" charset="0"/>
                <a:ea typeface="Arial Unicode MS" charset="0"/>
                <a:cs typeface="Arial Unicode MS" charset="0"/>
              </a:defRPr>
            </a:lvl4pPr>
            <a:lvl5pPr>
              <a:tabLst>
                <a:tab pos="457200" algn="l"/>
                <a:tab pos="914400" algn="l"/>
                <a:tab pos="1371600" algn="l"/>
                <a:tab pos="1828800" algn="l"/>
              </a:tabLst>
              <a:defRPr>
                <a:solidFill>
                  <a:srgbClr val="000000"/>
                </a:solidFill>
                <a:latin typeface="Arial" charset="0"/>
                <a:ea typeface="Arial Unicode MS" charset="0"/>
                <a:cs typeface="Arial Unicode MS" charset="0"/>
              </a:defRPr>
            </a:lvl5pPr>
            <a:lvl6pPr marL="2514600" indent="-228600" defTabSz="457200" fontAlgn="base">
              <a:lnSpc>
                <a:spcPct val="80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Arial Unicode MS" charset="0"/>
                <a:cs typeface="Arial Unicode MS" charset="0"/>
              </a:defRPr>
            </a:lvl6pPr>
            <a:lvl7pPr marL="2971800" indent="-228600" defTabSz="457200" fontAlgn="base">
              <a:lnSpc>
                <a:spcPct val="80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Arial Unicode MS" charset="0"/>
                <a:cs typeface="Arial Unicode MS" charset="0"/>
              </a:defRPr>
            </a:lvl7pPr>
            <a:lvl8pPr marL="3429000" indent="-228600" defTabSz="457200" fontAlgn="base">
              <a:lnSpc>
                <a:spcPct val="80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Arial Unicode MS" charset="0"/>
                <a:cs typeface="Arial Unicode MS" charset="0"/>
              </a:defRPr>
            </a:lvl8pPr>
            <a:lvl9pPr marL="3886200" indent="-228600" defTabSz="457200" fontAlgn="base">
              <a:lnSpc>
                <a:spcPct val="80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Arial Unicode MS" charset="0"/>
                <a:cs typeface="Arial Unicode MS" charset="0"/>
              </a:defRPr>
            </a:lvl9pPr>
          </a:lstStyle>
          <a:p>
            <a:pPr>
              <a:buClrTx/>
              <a:buFontTx/>
              <a:buNone/>
            </a:pPr>
            <a:r>
              <a:rPr lang="ru-RU" altLang="ru-RU" sz="1600" b="1">
                <a:solidFill>
                  <a:srgbClr val="002060"/>
                </a:solidFill>
                <a:latin typeface="Times New Roman" charset="0"/>
                <a:ea typeface="Microsoft YaHei" charset="0"/>
                <a:cs typeface="Microsoft YaHei" charset="0"/>
              </a:rPr>
              <a:t>BR = (4.237</a:t>
            </a:r>
            <a:r>
              <a:rPr lang="en-GB" altLang="ru-RU" sz="1600" b="1">
                <a:solidFill>
                  <a:srgbClr val="002060"/>
                </a:solidFill>
                <a:latin typeface="Symbol" charset="2"/>
                <a:ea typeface="Symbol" charset="2"/>
                <a:cs typeface="Symbol" charset="2"/>
              </a:rPr>
              <a:t></a:t>
            </a:r>
            <a:r>
              <a:rPr lang="en-GB" altLang="ru-RU" sz="1600" b="1">
                <a:solidFill>
                  <a:srgbClr val="002060"/>
                </a:solidFill>
                <a:latin typeface="Times New Roman" charset="0"/>
                <a:ea typeface="Microsoft YaHei" charset="0"/>
                <a:cs typeface="Microsoft YaHei" charset="0"/>
              </a:rPr>
              <a:t>0.063</a:t>
            </a:r>
            <a:r>
              <a:rPr lang="en-GB" altLang="ru-RU" sz="1600" b="1" baseline="-33000">
                <a:solidFill>
                  <a:srgbClr val="002060"/>
                </a:solidFill>
                <a:latin typeface="Times New Roman" charset="0"/>
                <a:ea typeface="Microsoft YaHei" charset="0"/>
                <a:cs typeface="Microsoft YaHei" charset="0"/>
              </a:rPr>
              <a:t>stat</a:t>
            </a:r>
          </a:p>
          <a:p>
            <a:pPr>
              <a:buClrTx/>
              <a:buFontTx/>
              <a:buNone/>
            </a:pPr>
            <a:r>
              <a:rPr lang="en-GB" altLang="ru-RU" sz="1600" b="1">
                <a:solidFill>
                  <a:srgbClr val="002060"/>
                </a:solidFill>
                <a:latin typeface="Symbol" charset="2"/>
                <a:ea typeface="Symbol" charset="2"/>
                <a:cs typeface="Symbol" charset="2"/>
              </a:rPr>
              <a:t></a:t>
            </a:r>
            <a:r>
              <a:rPr lang="ru-RU" altLang="ru-RU" sz="1600" b="1">
                <a:solidFill>
                  <a:srgbClr val="002060"/>
                </a:solidFill>
                <a:latin typeface="Times New Roman" charset="0"/>
                <a:ea typeface="Microsoft YaHei" charset="0"/>
                <a:cs typeface="Microsoft YaHei" charset="0"/>
              </a:rPr>
              <a:t>0.033</a:t>
            </a:r>
            <a:r>
              <a:rPr lang="ru-RU" altLang="ru-RU" sz="1600" b="1" baseline="-33000">
                <a:solidFill>
                  <a:srgbClr val="002060"/>
                </a:solidFill>
                <a:latin typeface="Times New Roman" charset="0"/>
                <a:ea typeface="Microsoft YaHei" charset="0"/>
                <a:cs typeface="Microsoft YaHei" charset="0"/>
              </a:rPr>
              <a:t>syst</a:t>
            </a:r>
            <a:r>
              <a:rPr lang="en-GB" altLang="ru-RU" sz="1600" b="1">
                <a:solidFill>
                  <a:srgbClr val="002060"/>
                </a:solidFill>
                <a:latin typeface="Symbol" charset="2"/>
                <a:ea typeface="Symbol" charset="2"/>
                <a:cs typeface="Symbol" charset="2"/>
              </a:rPr>
              <a:t></a:t>
            </a:r>
            <a:r>
              <a:rPr lang="ru-RU" altLang="ru-RU" sz="1600" b="1">
                <a:solidFill>
                  <a:srgbClr val="002060"/>
                </a:solidFill>
                <a:latin typeface="Times New Roman" charset="0"/>
                <a:ea typeface="Microsoft YaHei" charset="0"/>
                <a:cs typeface="Microsoft YaHei" charset="0"/>
              </a:rPr>
              <a:t>0.126</a:t>
            </a:r>
            <a:r>
              <a:rPr lang="ru-RU" altLang="ru-RU" sz="1600" b="1" baseline="-33000">
                <a:solidFill>
                  <a:srgbClr val="002060"/>
                </a:solidFill>
                <a:latin typeface="Times New Roman" charset="0"/>
                <a:ea typeface="Microsoft YaHei" charset="0"/>
                <a:cs typeface="Microsoft YaHei" charset="0"/>
              </a:rPr>
              <a:t>ext</a:t>
            </a:r>
            <a:r>
              <a:rPr lang="ru-RU" altLang="ru-RU" sz="1600" b="1">
                <a:solidFill>
                  <a:srgbClr val="002060"/>
                </a:solidFill>
                <a:latin typeface="Times New Roman" charset="0"/>
                <a:ea typeface="Microsoft YaHei" charset="0"/>
                <a:cs typeface="Microsoft YaHei" charset="0"/>
              </a:rPr>
              <a:t>) 10</a:t>
            </a:r>
            <a:r>
              <a:rPr lang="ru-RU" altLang="ru-RU" sz="1600" b="1" baseline="40000">
                <a:solidFill>
                  <a:srgbClr val="002060"/>
                </a:solidFill>
                <a:latin typeface="Times New Roman" charset="0"/>
                <a:ea typeface="Microsoft YaHei" charset="0"/>
                <a:cs typeface="Microsoft YaHei" charset="0"/>
              </a:rPr>
              <a:t>-6  </a:t>
            </a:r>
          </a:p>
          <a:p>
            <a:pPr>
              <a:buClrTx/>
              <a:buFontTx/>
              <a:buNone/>
            </a:pPr>
            <a:endParaRPr lang="ru-RU" altLang="ru-RU">
              <a:solidFill>
                <a:srgbClr val="002060"/>
              </a:solidFill>
              <a:latin typeface="Times New Roman" charset="0"/>
              <a:ea typeface="Microsoft YaHei" charset="0"/>
              <a:cs typeface="Microsoft YaHei" charset="0"/>
            </a:endParaRPr>
          </a:p>
          <a:p>
            <a:pPr>
              <a:buClrTx/>
              <a:buFontTx/>
              <a:buNone/>
            </a:pPr>
            <a:endParaRPr lang="ru-RU" altLang="ru-RU" b="1">
              <a:solidFill>
                <a:srgbClr val="002060"/>
              </a:solidFill>
              <a:latin typeface="Times New Roman" charset="0"/>
              <a:ea typeface="Microsoft YaHei" charset="0"/>
              <a:cs typeface="Microsoft YaHei" charset="0"/>
            </a:endParaRPr>
          </a:p>
        </p:txBody>
      </p:sp>
      <p:sp>
        <p:nvSpPr>
          <p:cNvPr id="15368" name="Text Box 8"/>
          <p:cNvSpPr txBox="1">
            <a:spLocks noChangeArrowheads="1"/>
          </p:cNvSpPr>
          <p:nvPr/>
        </p:nvSpPr>
        <p:spPr bwMode="auto">
          <a:xfrm>
            <a:off x="112712" y="756074"/>
            <a:ext cx="4022725" cy="725487"/>
          </a:xfrm>
          <a:prstGeom prst="rect">
            <a:avLst/>
          </a:prstGeom>
          <a:solidFill>
            <a:srgbClr val="FFFFCC"/>
          </a:solidFill>
          <a:ln w="36720" cap="flat">
            <a:solidFill>
              <a:srgbClr val="3333FF"/>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12888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lgn="ctr">
              <a:buClrTx/>
              <a:buFontTx/>
              <a:buNone/>
            </a:pPr>
            <a:r>
              <a:rPr lang="en-GB" altLang="ru-RU" i="1" dirty="0">
                <a:solidFill>
                  <a:srgbClr val="002060"/>
                </a:solidFill>
                <a:latin typeface="Times New Roman" charset="0"/>
              </a:rPr>
              <a:t>First observation K</a:t>
            </a:r>
            <a:r>
              <a:rPr lang="ru-RU" altLang="ru-RU" i="1" baseline="40000" dirty="0">
                <a:solidFill>
                  <a:srgbClr val="002060"/>
                </a:solidFill>
                <a:latin typeface="Standard Symbols L" charset="0"/>
                <a:ea typeface="Standard Symbols L" charset="0"/>
                <a:cs typeface="Standard Symbols L" charset="0"/>
              </a:rPr>
              <a:t>+/-</a:t>
            </a:r>
            <a:r>
              <a:rPr lang="en-GB" altLang="ru-RU" i="1" dirty="0">
                <a:solidFill>
                  <a:srgbClr val="002060"/>
                </a:solidFill>
                <a:latin typeface="Times New Roman" charset="0"/>
              </a:rPr>
              <a:t>→π</a:t>
            </a:r>
            <a:r>
              <a:rPr lang="ru-RU" altLang="ru-RU" i="1" baseline="40000" dirty="0">
                <a:solidFill>
                  <a:srgbClr val="002060"/>
                </a:solidFill>
                <a:latin typeface="Standard Symbols L" charset="0"/>
                <a:ea typeface="Standard Symbols L" charset="0"/>
                <a:cs typeface="Standard Symbols L" charset="0"/>
              </a:rPr>
              <a:t>+/-</a:t>
            </a:r>
            <a:r>
              <a:rPr lang="en-GB" altLang="ru-RU" i="1" dirty="0">
                <a:solidFill>
                  <a:srgbClr val="002060"/>
                </a:solidFill>
                <a:latin typeface="Times New Roman" charset="0"/>
              </a:rPr>
              <a:t>π</a:t>
            </a:r>
            <a:r>
              <a:rPr lang="en-GB" altLang="ru-RU" i="1" baseline="40000" dirty="0">
                <a:solidFill>
                  <a:srgbClr val="002060"/>
                </a:solidFill>
                <a:latin typeface="Times New Roman" charset="0"/>
              </a:rPr>
              <a:t>0</a:t>
            </a:r>
            <a:r>
              <a:rPr lang="en-GB" altLang="ru-RU" i="1" dirty="0">
                <a:solidFill>
                  <a:srgbClr val="002060"/>
                </a:solidFill>
                <a:latin typeface="Times New Roman" charset="0"/>
              </a:rPr>
              <a:t>e</a:t>
            </a:r>
            <a:r>
              <a:rPr lang="en-GB" altLang="ru-RU" i="1" baseline="40000" dirty="0">
                <a:solidFill>
                  <a:srgbClr val="002060"/>
                </a:solidFill>
                <a:latin typeface="Times New Roman" charset="0"/>
              </a:rPr>
              <a:t>+</a:t>
            </a:r>
            <a:r>
              <a:rPr lang="en-GB" altLang="ru-RU" i="1" dirty="0">
                <a:solidFill>
                  <a:srgbClr val="002060"/>
                </a:solidFill>
                <a:latin typeface="Times New Roman" charset="0"/>
              </a:rPr>
              <a:t>e</a:t>
            </a:r>
            <a:r>
              <a:rPr lang="en-GB" altLang="ru-RU" i="1" baseline="40000" dirty="0">
                <a:solidFill>
                  <a:srgbClr val="002060"/>
                </a:solidFill>
                <a:latin typeface="Times New Roman" charset="0"/>
              </a:rPr>
              <a:t>−</a:t>
            </a:r>
            <a:r>
              <a:rPr lang="en-GB" altLang="ru-RU" i="1" dirty="0">
                <a:solidFill>
                  <a:srgbClr val="002060"/>
                </a:solidFill>
                <a:latin typeface="Times New Roman" charset="0"/>
              </a:rPr>
              <a:t>decay</a:t>
            </a:r>
          </a:p>
          <a:p>
            <a:pPr algn="ctr">
              <a:buClrTx/>
              <a:buFontTx/>
              <a:buNone/>
            </a:pPr>
            <a:r>
              <a:rPr lang="en-GB" altLang="ru-RU" i="1" dirty="0" err="1">
                <a:solidFill>
                  <a:srgbClr val="002060"/>
                </a:solidFill>
                <a:latin typeface="Times New Roman" charset="0"/>
              </a:rPr>
              <a:t>Phys.Lett</a:t>
            </a:r>
            <a:r>
              <a:rPr lang="en-GB" altLang="ru-RU" i="1" dirty="0">
                <a:solidFill>
                  <a:srgbClr val="002060"/>
                </a:solidFill>
                <a:latin typeface="Times New Roman" charset="0"/>
              </a:rPr>
              <a:t>. B788 (2019) 552 </a:t>
            </a:r>
          </a:p>
        </p:txBody>
      </p:sp>
      <p:sp>
        <p:nvSpPr>
          <p:cNvPr id="15369" name="Text Box 9"/>
          <p:cNvSpPr txBox="1">
            <a:spLocks noChangeArrowheads="1"/>
          </p:cNvSpPr>
          <p:nvPr/>
        </p:nvSpPr>
        <p:spPr bwMode="auto">
          <a:xfrm>
            <a:off x="92075" y="172829"/>
            <a:ext cx="2719387" cy="384597"/>
          </a:xfrm>
          <a:prstGeom prst="rect">
            <a:avLst/>
          </a:prstGeom>
          <a:solidFill>
            <a:srgbClr val="A6F8FF"/>
          </a:solidFill>
          <a:ln>
            <a:noFill/>
          </a:ln>
          <a:effec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algn="ctr"/>
            <a:r>
              <a:rPr lang="en-US" altLang="ru-RU" sz="2000" b="1" dirty="0" err="1">
                <a:solidFill>
                  <a:srgbClr val="002060"/>
                </a:solidFill>
              </a:rPr>
              <a:t>На</a:t>
            </a:r>
            <a:r>
              <a:rPr lang="en-US" altLang="ru-RU" sz="2000" b="1" dirty="0">
                <a:solidFill>
                  <a:srgbClr val="002060"/>
                </a:solidFill>
              </a:rPr>
              <a:t> </a:t>
            </a:r>
            <a:r>
              <a:rPr lang="en-US" altLang="ru-RU" sz="2000" b="1" dirty="0" err="1">
                <a:solidFill>
                  <a:srgbClr val="002060"/>
                </a:solidFill>
              </a:rPr>
              <a:t>премию</a:t>
            </a:r>
            <a:r>
              <a:rPr lang="en-US" altLang="ru-RU" sz="2000" b="1" dirty="0">
                <a:solidFill>
                  <a:srgbClr val="002060"/>
                </a:solidFill>
              </a:rPr>
              <a:t> ОИЯИ</a:t>
            </a:r>
          </a:p>
        </p:txBody>
      </p:sp>
      <p:pic>
        <p:nvPicPr>
          <p:cNvPr id="1537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13" y="3838575"/>
            <a:ext cx="3090862" cy="29416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71"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675" y="3897313"/>
            <a:ext cx="3089275" cy="29416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72" name="Text Box 12"/>
          <p:cNvSpPr txBox="1">
            <a:spLocks noChangeArrowheads="1"/>
          </p:cNvSpPr>
          <p:nvPr/>
        </p:nvSpPr>
        <p:spPr bwMode="auto">
          <a:xfrm>
            <a:off x="4895304" y="4074192"/>
            <a:ext cx="884237" cy="395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r>
              <a:rPr lang="en-US" altLang="ru-RU" sz="2000" b="1" dirty="0">
                <a:solidFill>
                  <a:srgbClr val="002060"/>
                </a:solidFill>
              </a:rPr>
              <a:t>NA62</a:t>
            </a:r>
          </a:p>
        </p:txBody>
      </p:sp>
      <p:sp>
        <p:nvSpPr>
          <p:cNvPr id="15373" name="Rectangle 13"/>
          <p:cNvSpPr>
            <a:spLocks noChangeArrowheads="1"/>
          </p:cNvSpPr>
          <p:nvPr/>
        </p:nvSpPr>
        <p:spPr bwMode="auto">
          <a:xfrm>
            <a:off x="2933804" y="5508992"/>
            <a:ext cx="2906712" cy="333375"/>
          </a:xfrm>
          <a:prstGeom prst="rect">
            <a:avLst/>
          </a:prstGeom>
          <a:solidFill>
            <a:srgbClr val="FFFFFF"/>
          </a:solidFill>
          <a:ln w="9525" cap="flat">
            <a:solidFill>
              <a:srgbClr val="0070C0"/>
            </a:solidFill>
            <a:round/>
            <a:headEnd/>
            <a:tailEnd/>
          </a:ln>
          <a:effectLst>
            <a:outerShdw blurRad="63500" dist="37675" dir="2700000" algn="ctr" rotWithShape="0">
              <a:srgbClr val="000000">
                <a:alpha val="40033"/>
              </a:srgbClr>
            </a:outerShdw>
          </a:effectLst>
        </p:spPr>
        <p:txBody>
          <a:bodyPr wrap="none" lIns="90000" tIns="45000" rIns="90000" bIns="45000">
            <a:spAutoFit/>
          </a:bodyPr>
          <a:lstStyle>
            <a:lvl1pPr>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1pPr>
            <a:lvl2pPr>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2pPr>
            <a:lvl3pPr>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3pPr>
            <a:lvl4pPr>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4pPr>
            <a:lvl5pPr>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5pPr>
            <a:lvl6pPr marL="2514600" indent="-228600" defTabSz="457200" fontAlgn="base">
              <a:lnSpc>
                <a:spcPct val="80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6pPr>
            <a:lvl7pPr marL="2971800" indent="-228600" defTabSz="457200" fontAlgn="base">
              <a:lnSpc>
                <a:spcPct val="80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7pPr>
            <a:lvl8pPr marL="3429000" indent="-228600" defTabSz="457200" fontAlgn="base">
              <a:lnSpc>
                <a:spcPct val="80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8pPr>
            <a:lvl9pPr marL="3886200" indent="-228600" defTabSz="457200" fontAlgn="base">
              <a:lnSpc>
                <a:spcPct val="80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9pPr>
          </a:lstStyle>
          <a:p>
            <a:pPr algn="ctr">
              <a:lnSpc>
                <a:spcPct val="100000"/>
              </a:lnSpc>
            </a:pPr>
            <a:r>
              <a:rPr lang="en-US" altLang="ru-RU" sz="1600" b="1">
                <a:solidFill>
                  <a:srgbClr val="0070C0"/>
                </a:solidFill>
                <a:latin typeface="Trebuchet MS" charset="0"/>
                <a:ea typeface="WenQuanYi Zen Hei Sharp" charset="0"/>
                <a:cs typeface="WenQuanYi Zen Hei Sharp" charset="0"/>
              </a:rPr>
              <a:t>BR(K</a:t>
            </a:r>
            <a:r>
              <a:rPr lang="en-US" altLang="ru-RU" sz="1600" b="1" baseline="30000">
                <a:solidFill>
                  <a:srgbClr val="0070C0"/>
                </a:solidFill>
                <a:latin typeface="Trebuchet MS" charset="0"/>
                <a:ea typeface="WenQuanYi Zen Hei Sharp" charset="0"/>
                <a:cs typeface="WenQuanYi Zen Hei Sharp" charset="0"/>
              </a:rPr>
              <a:t>+</a:t>
            </a:r>
            <a:r>
              <a:rPr lang="en-US" altLang="ru-RU" sz="1600" b="1">
                <a:solidFill>
                  <a:srgbClr val="0070C0"/>
                </a:solidFill>
                <a:latin typeface="Symbol" charset="2"/>
                <a:ea typeface="WenQuanYi Zen Hei Sharp" charset="0"/>
                <a:cs typeface="WenQuanYi Zen Hei Sharp" charset="0"/>
              </a:rPr>
              <a:t></a:t>
            </a:r>
            <a:r>
              <a:rPr lang="en-US" altLang="ru-RU" sz="1600" b="1" baseline="30000">
                <a:solidFill>
                  <a:srgbClr val="0070C0"/>
                </a:solidFill>
                <a:latin typeface="Symbol" charset="2"/>
                <a:ea typeface="WenQuanYi Zen Hei Sharp" charset="0"/>
                <a:cs typeface="WenQuanYi Zen Hei Sharp" charset="0"/>
              </a:rPr>
              <a:t></a:t>
            </a:r>
            <a:r>
              <a:rPr lang="en-US" altLang="ru-RU" sz="1600" b="1">
                <a:solidFill>
                  <a:srgbClr val="0070C0"/>
                </a:solidFill>
                <a:latin typeface="Trebuchet MS" charset="0"/>
                <a:ea typeface="WenQuanYi Zen Hei Sharp" charset="0"/>
                <a:cs typeface="WenQuanYi Zen Hei Sharp" charset="0"/>
              </a:rPr>
              <a:t>e</a:t>
            </a:r>
            <a:r>
              <a:rPr lang="en-US" altLang="ru-RU" sz="1600" b="1" baseline="30000">
                <a:solidFill>
                  <a:srgbClr val="0070C0"/>
                </a:solidFill>
                <a:latin typeface="Trebuchet MS" charset="0"/>
                <a:ea typeface="WenQuanYi Zen Hei Sharp" charset="0"/>
                <a:cs typeface="WenQuanYi Zen Hei Sharp" charset="0"/>
              </a:rPr>
              <a:t>+</a:t>
            </a:r>
            <a:r>
              <a:rPr lang="en-US" altLang="ru-RU" sz="1600" b="1">
                <a:solidFill>
                  <a:srgbClr val="0070C0"/>
                </a:solidFill>
                <a:latin typeface="Trebuchet MS" charset="0"/>
                <a:ea typeface="WenQuanYi Zen Hei Sharp" charset="0"/>
                <a:cs typeface="WenQuanYi Zen Hei Sharp" charset="0"/>
              </a:rPr>
              <a:t>e</a:t>
            </a:r>
            <a:r>
              <a:rPr lang="en-US" altLang="ru-RU" sz="1600" b="1" baseline="30000">
                <a:solidFill>
                  <a:srgbClr val="0070C0"/>
                </a:solidFill>
                <a:latin typeface="Trebuchet MS" charset="0"/>
                <a:ea typeface="WenQuanYi Zen Hei Sharp" charset="0"/>
                <a:cs typeface="WenQuanYi Zen Hei Sharp" charset="0"/>
              </a:rPr>
              <a:t>+</a:t>
            </a:r>
            <a:r>
              <a:rPr lang="en-US" altLang="ru-RU" sz="1600" b="1">
                <a:solidFill>
                  <a:srgbClr val="0070C0"/>
                </a:solidFill>
                <a:latin typeface="Trebuchet MS" charset="0"/>
                <a:ea typeface="WenQuanYi Zen Hei Sharp" charset="0"/>
                <a:cs typeface="WenQuanYi Zen Hei Sharp" charset="0"/>
              </a:rPr>
              <a:t>)&lt;2.2×10</a:t>
            </a:r>
            <a:r>
              <a:rPr lang="en-US" altLang="ru-RU" sz="1600" b="1" baseline="30000">
                <a:solidFill>
                  <a:srgbClr val="0070C0"/>
                </a:solidFill>
                <a:latin typeface="Symbol" charset="2"/>
                <a:ea typeface="WenQuanYi Zen Hei Sharp" charset="0"/>
                <a:cs typeface="WenQuanYi Zen Hei Sharp" charset="0"/>
              </a:rPr>
              <a:t></a:t>
            </a:r>
            <a:r>
              <a:rPr lang="en-US" altLang="ru-RU" sz="1600" b="1" baseline="30000">
                <a:solidFill>
                  <a:srgbClr val="0070C0"/>
                </a:solidFill>
                <a:latin typeface="Trebuchet MS" charset="0"/>
                <a:ea typeface="WenQuanYi Zen Hei Sharp" charset="0"/>
                <a:cs typeface="WenQuanYi Zen Hei Sharp" charset="0"/>
              </a:rPr>
              <a:t>10</a:t>
            </a:r>
          </a:p>
        </p:txBody>
      </p:sp>
      <p:sp>
        <p:nvSpPr>
          <p:cNvPr id="15374" name="Rectangle 14"/>
          <p:cNvSpPr>
            <a:spLocks noChangeArrowheads="1"/>
          </p:cNvSpPr>
          <p:nvPr/>
        </p:nvSpPr>
        <p:spPr bwMode="auto">
          <a:xfrm>
            <a:off x="2919783" y="5930734"/>
            <a:ext cx="2920733" cy="337100"/>
          </a:xfrm>
          <a:prstGeom prst="rect">
            <a:avLst/>
          </a:prstGeom>
          <a:solidFill>
            <a:srgbClr val="FFFFFF"/>
          </a:solidFill>
          <a:ln w="9525" cap="flat">
            <a:solidFill>
              <a:srgbClr val="0070C0"/>
            </a:solidFill>
            <a:round/>
            <a:headEnd/>
            <a:tailEnd/>
          </a:ln>
          <a:effectLst>
            <a:outerShdw blurRad="63500" dist="37675" dir="2700000" algn="ctr" rotWithShape="0">
              <a:srgbClr val="000000">
                <a:alpha val="40033"/>
              </a:srgbClr>
            </a:outerShdw>
          </a:effectLst>
        </p:spPr>
        <p:txBody>
          <a:bodyPr wrap="square" lIns="90000" tIns="45000" rIns="90000" bIns="45000">
            <a:spAutoFit/>
          </a:bodyPr>
          <a:lstStyle>
            <a:lvl1pPr>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1pPr>
            <a:lvl2pPr>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2pPr>
            <a:lvl3pPr>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3pPr>
            <a:lvl4pPr>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4pPr>
            <a:lvl5pPr>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5pPr>
            <a:lvl6pPr marL="2514600" indent="-228600" defTabSz="457200" fontAlgn="base">
              <a:lnSpc>
                <a:spcPct val="80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6pPr>
            <a:lvl7pPr marL="2971800" indent="-228600" defTabSz="457200" fontAlgn="base">
              <a:lnSpc>
                <a:spcPct val="80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7pPr>
            <a:lvl8pPr marL="3429000" indent="-228600" defTabSz="457200" fontAlgn="base">
              <a:lnSpc>
                <a:spcPct val="80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8pPr>
            <a:lvl9pPr marL="3886200" indent="-228600" defTabSz="457200" fontAlgn="base">
              <a:lnSpc>
                <a:spcPct val="80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Lst>
              <a:defRPr>
                <a:solidFill>
                  <a:srgbClr val="000000"/>
                </a:solidFill>
                <a:latin typeface="Arial" charset="0"/>
                <a:ea typeface="Arial Unicode MS" charset="0"/>
                <a:cs typeface="Arial Unicode MS" charset="0"/>
              </a:defRPr>
            </a:lvl9pPr>
          </a:lstStyle>
          <a:p>
            <a:pPr algn="ctr">
              <a:lnSpc>
                <a:spcPct val="100000"/>
              </a:lnSpc>
            </a:pPr>
            <a:r>
              <a:rPr lang="en-US" altLang="ru-RU" sz="1600" b="1" dirty="0">
                <a:solidFill>
                  <a:srgbClr val="0070C0"/>
                </a:solidFill>
                <a:latin typeface="Trebuchet MS" charset="0"/>
                <a:ea typeface="WenQuanYi Zen Hei Sharp" charset="0"/>
                <a:cs typeface="WenQuanYi Zen Hei Sharp" charset="0"/>
              </a:rPr>
              <a:t>BR(K</a:t>
            </a:r>
            <a:r>
              <a:rPr lang="en-US" altLang="ru-RU" sz="1600" b="1" baseline="30000" dirty="0">
                <a:solidFill>
                  <a:srgbClr val="0070C0"/>
                </a:solidFill>
                <a:latin typeface="Trebuchet MS" charset="0"/>
                <a:ea typeface="WenQuanYi Zen Hei Sharp" charset="0"/>
                <a:cs typeface="WenQuanYi Zen Hei Sharp" charset="0"/>
              </a:rPr>
              <a:t>+</a:t>
            </a:r>
            <a:r>
              <a:rPr lang="en-US" altLang="ru-RU" sz="1600" b="1" dirty="0">
                <a:solidFill>
                  <a:srgbClr val="0070C0"/>
                </a:solidFill>
                <a:latin typeface="Symbol" charset="2"/>
                <a:ea typeface="WenQuanYi Zen Hei Sharp" charset="0"/>
                <a:cs typeface="WenQuanYi Zen Hei Sharp" charset="0"/>
              </a:rPr>
              <a:t></a:t>
            </a:r>
            <a:r>
              <a:rPr lang="en-US" altLang="ru-RU" sz="1600" b="1" baseline="30000" dirty="0">
                <a:solidFill>
                  <a:srgbClr val="0070C0"/>
                </a:solidFill>
                <a:latin typeface="Symbol" charset="2"/>
                <a:ea typeface="WenQuanYi Zen Hei Sharp" charset="0"/>
                <a:cs typeface="WenQuanYi Zen Hei Sharp" charset="0"/>
              </a:rPr>
              <a:t></a:t>
            </a:r>
            <a:r>
              <a:rPr lang="en-US" altLang="ru-RU" sz="1600" b="1" dirty="0">
                <a:solidFill>
                  <a:srgbClr val="0070C0"/>
                </a:solidFill>
                <a:latin typeface="Symbol" charset="2"/>
                <a:ea typeface="WenQuanYi Zen Hei Sharp" charset="0"/>
                <a:cs typeface="WenQuanYi Zen Hei Sharp" charset="0"/>
              </a:rPr>
              <a:t></a:t>
            </a:r>
            <a:r>
              <a:rPr lang="en-US" altLang="ru-RU" sz="1600" b="1" baseline="30000" dirty="0">
                <a:solidFill>
                  <a:srgbClr val="0070C0"/>
                </a:solidFill>
                <a:latin typeface="Trebuchet MS" charset="0"/>
                <a:ea typeface="WenQuanYi Zen Hei Sharp" charset="0"/>
                <a:cs typeface="WenQuanYi Zen Hei Sharp" charset="0"/>
              </a:rPr>
              <a:t>+</a:t>
            </a:r>
            <a:r>
              <a:rPr lang="en-US" altLang="ru-RU" sz="1600" b="1" dirty="0">
                <a:solidFill>
                  <a:srgbClr val="0070C0"/>
                </a:solidFill>
                <a:latin typeface="Symbol" charset="2"/>
                <a:ea typeface="WenQuanYi Zen Hei Sharp" charset="0"/>
                <a:cs typeface="WenQuanYi Zen Hei Sharp" charset="0"/>
              </a:rPr>
              <a:t></a:t>
            </a:r>
            <a:r>
              <a:rPr lang="en-US" altLang="ru-RU" sz="1600" b="1" baseline="30000" dirty="0">
                <a:solidFill>
                  <a:srgbClr val="0070C0"/>
                </a:solidFill>
                <a:latin typeface="Trebuchet MS" charset="0"/>
                <a:ea typeface="WenQuanYi Zen Hei Sharp" charset="0"/>
                <a:cs typeface="WenQuanYi Zen Hei Sharp" charset="0"/>
              </a:rPr>
              <a:t>+</a:t>
            </a:r>
            <a:r>
              <a:rPr lang="en-US" altLang="ru-RU" sz="1600" b="1" dirty="0">
                <a:solidFill>
                  <a:srgbClr val="0070C0"/>
                </a:solidFill>
                <a:latin typeface="Trebuchet MS" charset="0"/>
                <a:ea typeface="WenQuanYi Zen Hei Sharp" charset="0"/>
                <a:cs typeface="WenQuanYi Zen Hei Sharp" charset="0"/>
              </a:rPr>
              <a:t>)&lt;4.2×10</a:t>
            </a:r>
            <a:r>
              <a:rPr lang="en-US" altLang="ru-RU" sz="1600" b="1" baseline="30000" dirty="0">
                <a:solidFill>
                  <a:srgbClr val="0070C0"/>
                </a:solidFill>
                <a:latin typeface="Symbol" charset="2"/>
                <a:ea typeface="WenQuanYi Zen Hei Sharp" charset="0"/>
                <a:cs typeface="WenQuanYi Zen Hei Sharp" charset="0"/>
              </a:rPr>
              <a:t></a:t>
            </a:r>
            <a:r>
              <a:rPr lang="en-US" altLang="ru-RU" sz="1600" b="1" baseline="30000" dirty="0">
                <a:solidFill>
                  <a:srgbClr val="0070C0"/>
                </a:solidFill>
                <a:latin typeface="Trebuchet MS" charset="0"/>
                <a:ea typeface="WenQuanYi Zen Hei Sharp" charset="0"/>
                <a:cs typeface="WenQuanYi Zen Hei Sharp" charset="0"/>
              </a:rPr>
              <a:t>11</a:t>
            </a:r>
          </a:p>
        </p:txBody>
      </p:sp>
      <p:sp>
        <p:nvSpPr>
          <p:cNvPr id="15375" name="Text Box 15"/>
          <p:cNvSpPr txBox="1">
            <a:spLocks noChangeArrowheads="1"/>
          </p:cNvSpPr>
          <p:nvPr/>
        </p:nvSpPr>
        <p:spPr bwMode="auto">
          <a:xfrm>
            <a:off x="2851851" y="2966104"/>
            <a:ext cx="2988665" cy="1000775"/>
          </a:xfrm>
          <a:prstGeom prst="rect">
            <a:avLst/>
          </a:prstGeom>
          <a:solidFill>
            <a:srgbClr val="FFFFCC"/>
          </a:solidFill>
          <a:ln w="36720" cap="flat">
            <a:solidFill>
              <a:srgbClr val="FF3333"/>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11484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r>
              <a:rPr lang="en-GB" altLang="ru-RU" sz="1600" i="1" dirty="0">
                <a:solidFill>
                  <a:srgbClr val="002060"/>
                </a:solidFill>
                <a:latin typeface="Arial" panose="020B0604020202020204" pitchFamily="34" charset="0"/>
                <a:ea typeface="Standard Symbols L" charset="0"/>
                <a:cs typeface="Arial" panose="020B0604020202020204" pitchFamily="34" charset="0"/>
              </a:rPr>
              <a:t>Searches for heavy neutral lepton production in K</a:t>
            </a:r>
            <a:r>
              <a:rPr lang="en-GB" altLang="ru-RU" sz="1600" i="1" baseline="30000" dirty="0">
                <a:solidFill>
                  <a:srgbClr val="002060"/>
                </a:solidFill>
                <a:latin typeface="Arial" panose="020B0604020202020204" pitchFamily="34" charset="0"/>
                <a:ea typeface="Standard Symbols L" charset="0"/>
                <a:cs typeface="Arial" panose="020B0604020202020204" pitchFamily="34" charset="0"/>
              </a:rPr>
              <a:t>+</a:t>
            </a:r>
            <a:r>
              <a:rPr lang="en-GB" altLang="ru-RU" sz="1600" i="1" dirty="0">
                <a:solidFill>
                  <a:srgbClr val="002060"/>
                </a:solidFill>
                <a:latin typeface="Arial" panose="020B0604020202020204" pitchFamily="34" charset="0"/>
                <a:ea typeface="Standard Symbols L" charset="0"/>
                <a:cs typeface="Arial" panose="020B0604020202020204" pitchFamily="34" charset="0"/>
              </a:rPr>
              <a:t> decays </a:t>
            </a:r>
            <a:r>
              <a:rPr lang="en-GB" altLang="ru-RU" sz="1600" i="1" dirty="0" err="1">
                <a:solidFill>
                  <a:srgbClr val="002060"/>
                </a:solidFill>
                <a:latin typeface="Arial" panose="020B0604020202020204" pitchFamily="34" charset="0"/>
                <a:ea typeface="Standard Symbols L" charset="0"/>
                <a:cs typeface="Arial" panose="020B0604020202020204" pitchFamily="34" charset="0"/>
              </a:rPr>
              <a:t>Phys.Lett</a:t>
            </a:r>
            <a:r>
              <a:rPr lang="en-GB" altLang="ru-RU" sz="1600" i="1" dirty="0">
                <a:solidFill>
                  <a:srgbClr val="002060"/>
                </a:solidFill>
                <a:latin typeface="Arial" panose="020B0604020202020204" pitchFamily="34" charset="0"/>
                <a:ea typeface="Standard Symbols L" charset="0"/>
                <a:cs typeface="Arial" panose="020B0604020202020204" pitchFamily="34" charset="0"/>
              </a:rPr>
              <a:t>. B778 (2018) 137</a:t>
            </a:r>
            <a:r>
              <a:rPr lang="en-US" altLang="ru-RU" sz="1600" i="1" dirty="0">
                <a:solidFill>
                  <a:srgbClr val="002060"/>
                </a:solidFill>
                <a:latin typeface="Arial" panose="020B0604020202020204" pitchFamily="34" charset="0"/>
                <a:ea typeface="Standard Symbols L" charset="0"/>
                <a:cs typeface="Arial" panose="020B0604020202020204" pitchFamily="34" charset="0"/>
              </a:rPr>
              <a:t>.</a:t>
            </a:r>
            <a:r>
              <a:rPr lang="ru-RU" altLang="ru-RU" sz="2400" i="1" dirty="0">
                <a:solidFill>
                  <a:srgbClr val="002060"/>
                </a:solidFill>
                <a:latin typeface="Arial" panose="020B0604020202020204" pitchFamily="34" charset="0"/>
                <a:cs typeface="Arial" panose="020B0604020202020204" pitchFamily="34" charset="0"/>
              </a:rPr>
              <a:t> </a:t>
            </a:r>
          </a:p>
          <a:p>
            <a:pPr algn="ctr">
              <a:buClrTx/>
              <a:buFontTx/>
              <a:buNone/>
            </a:pPr>
            <a:endParaRPr lang="ru-RU" altLang="ru-RU" sz="1600" i="1" dirty="0">
              <a:solidFill>
                <a:srgbClr val="002060"/>
              </a:solidFill>
              <a:latin typeface="Arial" panose="020B0604020202020204" pitchFamily="34" charset="0"/>
              <a:cs typeface="Arial" panose="020B0604020202020204" pitchFamily="34" charset="0"/>
            </a:endParaRPr>
          </a:p>
        </p:txBody>
      </p:sp>
      <p:sp>
        <p:nvSpPr>
          <p:cNvPr id="15376" name="Text Box 16"/>
          <p:cNvSpPr txBox="1">
            <a:spLocks noChangeArrowheads="1"/>
          </p:cNvSpPr>
          <p:nvPr/>
        </p:nvSpPr>
        <p:spPr bwMode="auto">
          <a:xfrm>
            <a:off x="2947989" y="4432976"/>
            <a:ext cx="3090862" cy="996950"/>
          </a:xfrm>
          <a:prstGeom prst="rect">
            <a:avLst/>
          </a:prstGeom>
          <a:solidFill>
            <a:srgbClr val="FFFFCC"/>
          </a:solidFill>
          <a:ln w="36720" cap="flat">
            <a:solidFill>
              <a:srgbClr val="FF3333"/>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8000" tIns="114840" rIns="108000" bIns="63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57200" fontAlgn="base">
              <a:lnSpc>
                <a:spcPct val="80000"/>
              </a:lnSpc>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r>
              <a:rPr lang="ru-RU" altLang="ru-RU" sz="1600" i="1">
                <a:solidFill>
                  <a:srgbClr val="002060"/>
                </a:solidFill>
                <a:latin typeface="Arial" panose="020B0604020202020204" pitchFamily="34" charset="0"/>
                <a:cs typeface="Arial" panose="020B0604020202020204" pitchFamily="34" charset="0"/>
              </a:rPr>
              <a:t>Searches for lepton flavour and lepton number violation </a:t>
            </a:r>
            <a:r>
              <a:rPr lang="en-GB" altLang="ru-RU" sz="1600" i="1">
                <a:solidFill>
                  <a:srgbClr val="002060"/>
                </a:solidFill>
                <a:latin typeface="Arial" panose="020B0604020202020204" pitchFamily="34" charset="0"/>
                <a:cs typeface="Arial" panose="020B0604020202020204" pitchFamily="34" charset="0"/>
              </a:rPr>
              <a:t>Phys.Lett. B797 (2019) 134794</a:t>
            </a:r>
          </a:p>
        </p:txBody>
      </p:sp>
      <p:sp>
        <p:nvSpPr>
          <p:cNvPr id="15377" name="Line 17"/>
          <p:cNvSpPr>
            <a:spLocks noChangeShapeType="1"/>
          </p:cNvSpPr>
          <p:nvPr/>
        </p:nvSpPr>
        <p:spPr bwMode="auto">
          <a:xfrm flipH="1">
            <a:off x="5840516" y="5457659"/>
            <a:ext cx="141451" cy="331052"/>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15378" name="Line 18"/>
          <p:cNvSpPr>
            <a:spLocks noChangeShapeType="1"/>
          </p:cNvSpPr>
          <p:nvPr/>
        </p:nvSpPr>
        <p:spPr bwMode="auto">
          <a:xfrm>
            <a:off x="6136430" y="5013176"/>
            <a:ext cx="739826" cy="0"/>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15379" name="Line 19"/>
          <p:cNvSpPr>
            <a:spLocks noChangeShapeType="1"/>
          </p:cNvSpPr>
          <p:nvPr/>
        </p:nvSpPr>
        <p:spPr bwMode="auto">
          <a:xfrm flipH="1">
            <a:off x="2681784" y="3995045"/>
            <a:ext cx="728166" cy="554038"/>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15380" name="Line 20"/>
          <p:cNvSpPr>
            <a:spLocks noChangeShapeType="1"/>
          </p:cNvSpPr>
          <p:nvPr/>
        </p:nvSpPr>
        <p:spPr bwMode="auto">
          <a:xfrm>
            <a:off x="5200650" y="363538"/>
            <a:ext cx="727075" cy="1587"/>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15381" name="Line 21"/>
          <p:cNvSpPr>
            <a:spLocks noChangeShapeType="1"/>
          </p:cNvSpPr>
          <p:nvPr/>
        </p:nvSpPr>
        <p:spPr bwMode="auto">
          <a:xfrm>
            <a:off x="539749" y="1481561"/>
            <a:ext cx="1151930" cy="495313"/>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15382" name="Line 22"/>
          <p:cNvSpPr>
            <a:spLocks noChangeShapeType="1"/>
          </p:cNvSpPr>
          <p:nvPr/>
        </p:nvSpPr>
        <p:spPr bwMode="auto">
          <a:xfrm>
            <a:off x="3409950" y="1542309"/>
            <a:ext cx="0" cy="420247"/>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ru-RU"/>
          </a:p>
        </p:txBody>
      </p:sp>
      <p:sp>
        <p:nvSpPr>
          <p:cNvPr id="2" name="Date Placeholder 1">
            <a:extLst>
              <a:ext uri="{FF2B5EF4-FFF2-40B4-BE49-F238E27FC236}">
                <a16:creationId xmlns:a16="http://schemas.microsoft.com/office/drawing/2014/main" id="{72BBDCF6-FC9E-C446-8109-F3615456876E}"/>
              </a:ext>
            </a:extLst>
          </p:cNvPr>
          <p:cNvSpPr>
            <a:spLocks noGrp="1"/>
          </p:cNvSpPr>
          <p:nvPr>
            <p:ph type="dt" idx="10"/>
          </p:nvPr>
        </p:nvSpPr>
        <p:spPr>
          <a:xfrm>
            <a:off x="348653" y="6315075"/>
            <a:ext cx="2127250" cy="469900"/>
          </a:xfrm>
        </p:spPr>
        <p:txBody>
          <a:bodyPr anchor="b"/>
          <a:lstStyle/>
          <a:p>
            <a:r>
              <a:rPr lang="ru-RU" altLang="ru-RU" dirty="0"/>
              <a:t>27 декабря, 2019</a:t>
            </a:r>
            <a:endParaRPr lang="en-US" altLang="ru-RU" dirty="0"/>
          </a:p>
        </p:txBody>
      </p:sp>
      <p:sp>
        <p:nvSpPr>
          <p:cNvPr id="3" name="Footer Placeholder 2">
            <a:extLst>
              <a:ext uri="{FF2B5EF4-FFF2-40B4-BE49-F238E27FC236}">
                <a16:creationId xmlns:a16="http://schemas.microsoft.com/office/drawing/2014/main" id="{5E035BAA-2023-E140-B62D-DF0F334299CA}"/>
              </a:ext>
            </a:extLst>
          </p:cNvPr>
          <p:cNvSpPr>
            <a:spLocks noGrp="1"/>
          </p:cNvSpPr>
          <p:nvPr>
            <p:ph type="ftr" idx="11"/>
          </p:nvPr>
        </p:nvSpPr>
        <p:spPr>
          <a:xfrm>
            <a:off x="3127375" y="6303963"/>
            <a:ext cx="3432177" cy="469900"/>
          </a:xfrm>
        </p:spPr>
        <p:txBody>
          <a:bodyPr anchor="b"/>
          <a:lstStyle/>
          <a:p>
            <a:r>
              <a:rPr lang="ru-RU" altLang="ru-RU" sz="1200" dirty="0"/>
              <a:t>В. </a:t>
            </a:r>
            <a:r>
              <a:rPr lang="ru-RU" altLang="ru-RU" sz="1200" dirty="0" err="1"/>
              <a:t>Кекелидзе</a:t>
            </a:r>
            <a:r>
              <a:rPr lang="ru-RU" altLang="ru-RU" sz="1200" dirty="0"/>
              <a:t>, ЛФВЭ: Итоги года </a:t>
            </a:r>
          </a:p>
        </p:txBody>
      </p:sp>
    </p:spTree>
    <p:extLst>
      <p:ext uri="{BB962C8B-B14F-4D97-AF65-F5344CB8AC3E}">
        <p14:creationId xmlns:p14="http://schemas.microsoft.com/office/powerpoint/2010/main" val="3069023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1"/>
          <p:cNvGraphicFramePr>
            <a:graphicFrameLocks noChangeAspect="1"/>
          </p:cNvGraphicFramePr>
          <p:nvPr/>
        </p:nvGraphicFramePr>
        <p:xfrm>
          <a:off x="8081994" y="71414"/>
          <a:ext cx="990600" cy="939800"/>
        </p:xfrm>
        <a:graphic>
          <a:graphicData uri="http://schemas.openxmlformats.org/presentationml/2006/ole">
            <mc:AlternateContent xmlns:mc="http://schemas.openxmlformats.org/markup-compatibility/2006">
              <mc:Choice xmlns:v="urn:schemas-microsoft-com:vml" Requires="v">
                <p:oleObj spid="_x0000_s36929" name="Clip" r:id="rId3" imgW="2438095" imgH="2438095" progId="MS_ClipArt_Gallery.2">
                  <p:embed/>
                </p:oleObj>
              </mc:Choice>
              <mc:Fallback>
                <p:oleObj name="Clip" r:id="rId3" imgW="2438095" imgH="2438095" progId="MS_ClipArt_Gallery.2">
                  <p:embed/>
                  <p:pic>
                    <p:nvPicPr>
                      <p:cNvPr id="1026" name="Object 41"/>
                      <p:cNvPicPr>
                        <a:picLocks noChangeAspect="1" noChangeArrowheads="1"/>
                      </p:cNvPicPr>
                      <p:nvPr/>
                    </p:nvPicPr>
                    <p:blipFill>
                      <a:blip r:embed="rId4">
                        <a:lum bright="30000" contrast="-30000"/>
                        <a:extLst>
                          <a:ext uri="{28A0092B-C50C-407E-A947-70E740481C1C}">
                            <a14:useLocalDpi xmlns:a14="http://schemas.microsoft.com/office/drawing/2010/main" val="0"/>
                          </a:ext>
                        </a:extLst>
                      </a:blip>
                      <a:srcRect/>
                      <a:stretch>
                        <a:fillRect/>
                      </a:stretch>
                    </p:blipFill>
                    <p:spPr bwMode="auto">
                      <a:xfrm>
                        <a:off x="8081994" y="71414"/>
                        <a:ext cx="990600"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35"/>
          <p:cNvSpPr>
            <a:spLocks noChangeArrowheads="1"/>
          </p:cNvSpPr>
          <p:nvPr/>
        </p:nvSpPr>
        <p:spPr bwMode="auto">
          <a:xfrm>
            <a:off x="66685" y="123021"/>
            <a:ext cx="8010588" cy="830997"/>
          </a:xfrm>
          <a:prstGeom prst="rect">
            <a:avLst/>
          </a:prstGeom>
          <a:solidFill>
            <a:srgbClr val="A6F8FF"/>
          </a:solidFill>
          <a:ln w="28575">
            <a:noFill/>
            <a:miter lim="800000"/>
            <a:headEnd/>
            <a:tailEnd/>
          </a:ln>
        </p:spPr>
        <p:txBody>
          <a:bodyPr wrap="square" anchor="ctr">
            <a:spAutoFit/>
          </a:bodyPr>
          <a:lstStyle/>
          <a:p>
            <a:r>
              <a:rPr lang="en-US" altLang="ja-JP" sz="2400" b="1" dirty="0">
                <a:solidFill>
                  <a:srgbClr val="002060"/>
                </a:solidFill>
                <a:ea typeface="ＭＳ Ｐゴシック" pitchFamily="34" charset="-128"/>
              </a:rPr>
              <a:t>COMPASS</a:t>
            </a:r>
            <a:r>
              <a:rPr lang="ru-RU" altLang="ja-JP" sz="2400" b="1" dirty="0">
                <a:solidFill>
                  <a:srgbClr val="002060"/>
                </a:solidFill>
                <a:ea typeface="ＭＳ Ｐゴシック" pitchFamily="34" charset="-128"/>
              </a:rPr>
              <a:t>-</a:t>
            </a:r>
            <a:r>
              <a:rPr lang="en-US" altLang="ja-JP" sz="2400" b="1" dirty="0">
                <a:solidFill>
                  <a:srgbClr val="002060"/>
                </a:solidFill>
                <a:ea typeface="ＭＳ Ｐゴシック" pitchFamily="34" charset="-128"/>
              </a:rPr>
              <a:t>II in 2019: </a:t>
            </a:r>
            <a:r>
              <a:rPr lang="en-US" sz="2400" b="1" dirty="0">
                <a:solidFill>
                  <a:srgbClr val="002060"/>
                </a:solidFill>
              </a:rPr>
              <a:t>Measurement of </a:t>
            </a:r>
            <a:r>
              <a:rPr lang="en-US" sz="2400" b="1" i="1" dirty="0">
                <a:solidFill>
                  <a:srgbClr val="002060"/>
                </a:solidFill>
              </a:rPr>
              <a:t>P</a:t>
            </a:r>
            <a:r>
              <a:rPr lang="en-US" sz="2400" b="1" i="1" baseline="-25000" dirty="0">
                <a:solidFill>
                  <a:srgbClr val="002060"/>
                </a:solidFill>
              </a:rPr>
              <a:t>T</a:t>
            </a:r>
            <a:r>
              <a:rPr lang="en-US" sz="2400" b="1" baseline="-25000" dirty="0">
                <a:solidFill>
                  <a:srgbClr val="002060"/>
                </a:solidFill>
              </a:rPr>
              <a:t> </a:t>
            </a:r>
            <a:r>
              <a:rPr lang="en-US" sz="2400" b="1" dirty="0">
                <a:solidFill>
                  <a:srgbClr val="002060"/>
                </a:solidFill>
              </a:rPr>
              <a:t>-weighted </a:t>
            </a:r>
            <a:r>
              <a:rPr lang="en-US" sz="2400" b="1" dirty="0" err="1">
                <a:solidFill>
                  <a:srgbClr val="002060"/>
                </a:solidFill>
              </a:rPr>
              <a:t>Sivers</a:t>
            </a:r>
            <a:r>
              <a:rPr lang="en-US" sz="2400" b="1" dirty="0">
                <a:solidFill>
                  <a:srgbClr val="002060"/>
                </a:solidFill>
              </a:rPr>
              <a:t> asymmetries in leptoproduction of hadrons</a:t>
            </a:r>
            <a:endParaRPr lang="ru-RU" sz="2400" dirty="0">
              <a:solidFill>
                <a:srgbClr val="002060"/>
              </a:solidFill>
            </a:endParaRPr>
          </a:p>
        </p:txBody>
      </p:sp>
      <p:sp>
        <p:nvSpPr>
          <p:cNvPr id="4" name="Прямоугольник 3"/>
          <p:cNvSpPr/>
          <p:nvPr/>
        </p:nvSpPr>
        <p:spPr>
          <a:xfrm>
            <a:off x="0" y="500042"/>
            <a:ext cx="9144000" cy="461665"/>
          </a:xfrm>
          <a:prstGeom prst="rect">
            <a:avLst/>
          </a:prstGeom>
        </p:spPr>
        <p:txBody>
          <a:bodyPr wrap="square">
            <a:spAutoFit/>
          </a:bodyPr>
          <a:lstStyle/>
          <a:p>
            <a:endParaRPr lang="ru-RU" sz="2400" dirty="0">
              <a:solidFill>
                <a:srgbClr val="002060"/>
              </a:solidFill>
            </a:endParaRPr>
          </a:p>
        </p:txBody>
      </p:sp>
      <p:sp>
        <p:nvSpPr>
          <p:cNvPr id="5" name="Прямоугольник 4"/>
          <p:cNvSpPr/>
          <p:nvPr/>
        </p:nvSpPr>
        <p:spPr>
          <a:xfrm>
            <a:off x="946951" y="970844"/>
            <a:ext cx="7250098" cy="369332"/>
          </a:xfrm>
          <a:prstGeom prst="rect">
            <a:avLst/>
          </a:prstGeom>
        </p:spPr>
        <p:txBody>
          <a:bodyPr wrap="square">
            <a:spAutoFit/>
          </a:bodyPr>
          <a:lstStyle/>
          <a:p>
            <a:pPr lvl="0" algn="r"/>
            <a:r>
              <a:rPr lang="en-US" i="1" dirty="0">
                <a:solidFill>
                  <a:srgbClr val="002060"/>
                </a:solidFill>
              </a:rPr>
              <a:t>NPB 940 (2019) 34, CERN-EP/2018-242, hep-ex/1809.02936</a:t>
            </a:r>
            <a:endParaRPr lang="ru-RU" i="1" dirty="0">
              <a:solidFill>
                <a:srgbClr val="002060"/>
              </a:solidFill>
            </a:endParaRPr>
          </a:p>
        </p:txBody>
      </p:sp>
      <p:pic>
        <p:nvPicPr>
          <p:cNvPr id="3075" name="Picture 3"/>
          <p:cNvPicPr>
            <a:picLocks noChangeAspect="1" noChangeArrowheads="1"/>
          </p:cNvPicPr>
          <p:nvPr/>
        </p:nvPicPr>
        <p:blipFill>
          <a:blip r:embed="rId5" cstate="print"/>
          <a:srcRect/>
          <a:stretch>
            <a:fillRect/>
          </a:stretch>
        </p:blipFill>
        <p:spPr bwMode="auto">
          <a:xfrm>
            <a:off x="66685" y="1268760"/>
            <a:ext cx="6017483" cy="2176478"/>
          </a:xfrm>
          <a:prstGeom prst="rect">
            <a:avLst/>
          </a:prstGeom>
          <a:solidFill>
            <a:srgbClr val="FFFFFF"/>
          </a:solidFill>
          <a:ln w="9525">
            <a:noFill/>
            <a:miter lim="800000"/>
            <a:headEnd/>
            <a:tailEnd/>
          </a:ln>
        </p:spPr>
      </p:pic>
      <p:sp>
        <p:nvSpPr>
          <p:cNvPr id="3076" name="Rectangle 4"/>
          <p:cNvSpPr>
            <a:spLocks noChangeArrowheads="1"/>
          </p:cNvSpPr>
          <p:nvPr/>
        </p:nvSpPr>
        <p:spPr bwMode="auto">
          <a:xfrm>
            <a:off x="105417" y="3316959"/>
            <a:ext cx="4583657"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zh-CN" sz="1600" i="1" dirty="0">
                <a:solidFill>
                  <a:srgbClr val="002060"/>
                </a:solidFill>
                <a:latin typeface="Arial" pitchFamily="34" charset="0"/>
                <a:ea typeface="Times New Roman" pitchFamily="18" charset="0"/>
                <a:cs typeface="Arial" pitchFamily="34" charset="0"/>
              </a:rPr>
              <a:t>w</a:t>
            </a:r>
            <a:r>
              <a:rPr kumimoji="0" lang="en-US" altLang="zh-CN" sz="1600" b="0" i="1" u="none" strike="noStrike" cap="none" normalizeH="0" baseline="0" dirty="0">
                <a:ln>
                  <a:noFill/>
                </a:ln>
                <a:solidFill>
                  <a:srgbClr val="002060"/>
                </a:solidFill>
                <a:effectLst/>
                <a:latin typeface="Arial" pitchFamily="34" charset="0"/>
                <a:ea typeface="Times New Roman" pitchFamily="18" charset="0"/>
                <a:cs typeface="Arial" pitchFamily="34" charset="0"/>
              </a:rPr>
              <a:t>eighted &amp; unweighted </a:t>
            </a:r>
            <a:r>
              <a:rPr kumimoji="0" lang="en-US" altLang="zh-CN" sz="1600" b="0" i="1" u="none" strike="noStrike" cap="none" normalizeH="0" baseline="0" dirty="0" err="1">
                <a:ln>
                  <a:noFill/>
                </a:ln>
                <a:solidFill>
                  <a:srgbClr val="002060"/>
                </a:solidFill>
                <a:effectLst/>
                <a:latin typeface="Arial" pitchFamily="34" charset="0"/>
                <a:ea typeface="Times New Roman" pitchFamily="18" charset="0"/>
                <a:cs typeface="Arial" pitchFamily="34" charset="0"/>
              </a:rPr>
              <a:t>Sivers</a:t>
            </a:r>
            <a:r>
              <a:rPr kumimoji="0" lang="en-US" altLang="zh-CN" sz="1600" b="0" i="1" u="none" strike="noStrike" cap="none" normalizeH="0" baseline="0" dirty="0">
                <a:ln>
                  <a:noFill/>
                </a:ln>
                <a:solidFill>
                  <a:srgbClr val="002060"/>
                </a:solidFill>
                <a:effectLst/>
                <a:latin typeface="Arial" pitchFamily="34" charset="0"/>
                <a:ea typeface="Times New Roman" pitchFamily="18" charset="0"/>
                <a:cs typeface="Arial" pitchFamily="34" charset="0"/>
              </a:rPr>
              <a:t> asymmetries</a:t>
            </a:r>
            <a:endParaRPr kumimoji="0" lang="en-US" altLang="zh-CN" sz="1600" b="0" i="0" u="none" strike="noStrike" cap="none" normalizeH="0" baseline="0" dirty="0">
              <a:ln>
                <a:noFill/>
              </a:ln>
              <a:solidFill>
                <a:srgbClr val="002060"/>
              </a:solidFill>
              <a:effectLst/>
              <a:latin typeface="Arial" pitchFamily="34" charset="0"/>
              <a:cs typeface="Arial" pitchFamily="34" charset="0"/>
            </a:endParaRPr>
          </a:p>
        </p:txBody>
      </p:sp>
      <p:pic>
        <p:nvPicPr>
          <p:cNvPr id="3077" name="Picture 5"/>
          <p:cNvPicPr>
            <a:picLocks noChangeAspect="1" noChangeArrowheads="1"/>
          </p:cNvPicPr>
          <p:nvPr/>
        </p:nvPicPr>
        <p:blipFill>
          <a:blip r:embed="rId6" cstate="print"/>
          <a:srcRect/>
          <a:stretch>
            <a:fillRect/>
          </a:stretch>
        </p:blipFill>
        <p:spPr bwMode="auto">
          <a:xfrm>
            <a:off x="119117" y="3752291"/>
            <a:ext cx="3372763" cy="2247340"/>
          </a:xfrm>
          <a:prstGeom prst="rect">
            <a:avLst/>
          </a:prstGeom>
          <a:solidFill>
            <a:srgbClr val="FFFFFF"/>
          </a:solidFill>
          <a:ln w="9525">
            <a:noFill/>
            <a:miter lim="800000"/>
            <a:headEnd/>
            <a:tailEnd/>
          </a:ln>
        </p:spPr>
      </p:pic>
      <p:sp>
        <p:nvSpPr>
          <p:cNvPr id="3078" name="Rectangle 6"/>
          <p:cNvSpPr>
            <a:spLocks noChangeArrowheads="1"/>
          </p:cNvSpPr>
          <p:nvPr/>
        </p:nvSpPr>
        <p:spPr bwMode="auto">
          <a:xfrm>
            <a:off x="119117" y="5903036"/>
            <a:ext cx="856768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b="1" i="1" u="none" strike="noStrike" cap="none" normalizeH="0" baseline="0" dirty="0">
                <a:ln>
                  <a:noFill/>
                </a:ln>
                <a:solidFill>
                  <a:srgbClr val="002060"/>
                </a:solidFill>
                <a:effectLst/>
                <a:latin typeface="Arial" pitchFamily="34" charset="0"/>
                <a:ea typeface="Times New Roman" pitchFamily="18" charset="0"/>
                <a:cs typeface="Arial" pitchFamily="34" charset="0"/>
              </a:rPr>
              <a:t>the first moment </a:t>
            </a:r>
            <a:r>
              <a:rPr kumimoji="0" lang="en-US" altLang="zh-CN" b="0" i="1" u="none" strike="noStrike" cap="none" normalizeH="0" baseline="0" dirty="0">
                <a:ln>
                  <a:noFill/>
                </a:ln>
                <a:solidFill>
                  <a:srgbClr val="002060"/>
                </a:solidFill>
                <a:effectLst/>
                <a:latin typeface="Arial" pitchFamily="34" charset="0"/>
                <a:ea typeface="Times New Roman" pitchFamily="18" charset="0"/>
                <a:cs typeface="Arial" pitchFamily="34" charset="0"/>
              </a:rPr>
              <a:t>of the </a:t>
            </a:r>
            <a:r>
              <a:rPr kumimoji="0" lang="en-US" altLang="zh-CN" b="0" i="1" u="none" strike="noStrike" cap="none" normalizeH="0" baseline="0" dirty="0" err="1">
                <a:ln>
                  <a:noFill/>
                </a:ln>
                <a:solidFill>
                  <a:srgbClr val="002060"/>
                </a:solidFill>
                <a:effectLst/>
                <a:latin typeface="Arial" pitchFamily="34" charset="0"/>
                <a:ea typeface="Times New Roman" pitchFamily="18" charset="0"/>
                <a:cs typeface="Arial" pitchFamily="34" charset="0"/>
              </a:rPr>
              <a:t>Sivers</a:t>
            </a:r>
            <a:r>
              <a:rPr kumimoji="0" lang="en-US" altLang="zh-CN" b="0" i="1" u="none" strike="noStrike" cap="none" normalizeH="0" baseline="0" dirty="0">
                <a:ln>
                  <a:noFill/>
                </a:ln>
                <a:solidFill>
                  <a:srgbClr val="002060"/>
                </a:solidFill>
                <a:effectLst/>
                <a:latin typeface="Arial" pitchFamily="34" charset="0"/>
                <a:ea typeface="Times New Roman" pitchFamily="18" charset="0"/>
                <a:cs typeface="Arial" pitchFamily="34" charset="0"/>
              </a:rPr>
              <a:t> function for </a:t>
            </a:r>
            <a:r>
              <a:rPr kumimoji="0" lang="en-US" altLang="zh-CN" b="1" i="1" u="none" strike="noStrike" cap="none" normalizeH="0" baseline="0" dirty="0">
                <a:ln>
                  <a:noFill/>
                </a:ln>
                <a:solidFill>
                  <a:srgbClr val="002060"/>
                </a:solidFill>
                <a:effectLst/>
                <a:latin typeface="Arial" pitchFamily="34" charset="0"/>
                <a:ea typeface="Times New Roman" pitchFamily="18" charset="0"/>
                <a:cs typeface="Arial" pitchFamily="34" charset="0"/>
              </a:rPr>
              <a:t>u</a:t>
            </a:r>
            <a:r>
              <a:rPr kumimoji="0" lang="en-US" altLang="zh-CN" b="0" i="1" u="none" strike="noStrike" cap="none" normalizeH="0" baseline="0" dirty="0">
                <a:ln>
                  <a:noFill/>
                </a:ln>
                <a:solidFill>
                  <a:srgbClr val="002060"/>
                </a:solidFill>
                <a:effectLst/>
                <a:latin typeface="Arial" pitchFamily="34" charset="0"/>
                <a:ea typeface="Times New Roman" pitchFamily="18" charset="0"/>
                <a:cs typeface="Arial" pitchFamily="34" charset="0"/>
              </a:rPr>
              <a:t> (red dots) and </a:t>
            </a:r>
            <a:r>
              <a:rPr kumimoji="0" lang="en-US" altLang="zh-CN" b="1" i="1" u="none" strike="noStrike" cap="none" normalizeH="0" baseline="0" dirty="0">
                <a:ln>
                  <a:noFill/>
                </a:ln>
                <a:solidFill>
                  <a:srgbClr val="002060"/>
                </a:solidFill>
                <a:effectLst/>
                <a:latin typeface="Arial" pitchFamily="34" charset="0"/>
                <a:ea typeface="Times New Roman" pitchFamily="18" charset="0"/>
                <a:cs typeface="Arial" pitchFamily="34" charset="0"/>
              </a:rPr>
              <a:t>d </a:t>
            </a:r>
            <a:r>
              <a:rPr kumimoji="0" lang="en-US" altLang="zh-CN" b="0" i="1" u="none" strike="noStrike" cap="none" normalizeH="0" baseline="0" dirty="0">
                <a:ln>
                  <a:noFill/>
                </a:ln>
                <a:solidFill>
                  <a:srgbClr val="002060"/>
                </a:solidFill>
                <a:effectLst/>
                <a:latin typeface="Arial" pitchFamily="34" charset="0"/>
                <a:ea typeface="Times New Roman" pitchFamily="18" charset="0"/>
                <a:cs typeface="Arial" pitchFamily="34" charset="0"/>
              </a:rPr>
              <a:t>(black</a:t>
            </a:r>
            <a:r>
              <a:rPr lang="en-US" altLang="zh-CN" dirty="0">
                <a:solidFill>
                  <a:srgbClr val="002060"/>
                </a:solidFill>
                <a:latin typeface="Arial" pitchFamily="34" charset="0"/>
                <a:ea typeface="Times New Roman" pitchFamily="18" charset="0"/>
                <a:cs typeface="Arial" pitchFamily="34" charset="0"/>
              </a:rPr>
              <a:t> </a:t>
            </a:r>
            <a:r>
              <a:rPr kumimoji="0" lang="en-US" altLang="zh-CN" b="0" i="1" u="none" strike="noStrike" cap="none" normalizeH="0" baseline="0" dirty="0">
                <a:ln>
                  <a:noFill/>
                </a:ln>
                <a:solidFill>
                  <a:srgbClr val="002060"/>
                </a:solidFill>
                <a:effectLst/>
                <a:latin typeface="Arial" pitchFamily="34" charset="0"/>
                <a:ea typeface="Times New Roman" pitchFamily="18" charset="0"/>
                <a:cs typeface="Arial" pitchFamily="34" charset="0"/>
              </a:rPr>
              <a:t>dots) quarks from the P</a:t>
            </a:r>
            <a:r>
              <a:rPr kumimoji="0" lang="en-US" altLang="zh-CN" b="0" i="1" u="none" strike="noStrike" cap="none" normalizeH="0" baseline="-30000" dirty="0">
                <a:ln>
                  <a:noFill/>
                </a:ln>
                <a:solidFill>
                  <a:srgbClr val="002060"/>
                </a:solidFill>
                <a:effectLst/>
                <a:latin typeface="Arial" pitchFamily="34" charset="0"/>
                <a:ea typeface="Times New Roman" pitchFamily="18" charset="0"/>
                <a:cs typeface="Arial" pitchFamily="34" charset="0"/>
              </a:rPr>
              <a:t>T</a:t>
            </a:r>
            <a:r>
              <a:rPr kumimoji="0" lang="en-US" altLang="zh-CN" b="0" i="1" u="none" strike="noStrike" cap="none" normalizeH="0" baseline="0" dirty="0">
                <a:ln>
                  <a:noFill/>
                </a:ln>
                <a:solidFill>
                  <a:srgbClr val="002060"/>
                </a:solidFill>
                <a:effectLst/>
                <a:latin typeface="Arial" pitchFamily="34" charset="0"/>
                <a:ea typeface="Times New Roman" pitchFamily="18" charset="0"/>
                <a:cs typeface="Arial" pitchFamily="34" charset="0"/>
              </a:rPr>
              <a:t>/</a:t>
            </a:r>
            <a:r>
              <a:rPr kumimoji="0" lang="en-US" altLang="zh-CN" b="0" i="1" u="none" strike="noStrike" cap="none" normalizeH="0" baseline="0" dirty="0" err="1">
                <a:ln>
                  <a:noFill/>
                </a:ln>
                <a:solidFill>
                  <a:srgbClr val="002060"/>
                </a:solidFill>
                <a:effectLst/>
                <a:latin typeface="Arial" pitchFamily="34" charset="0"/>
                <a:ea typeface="Times New Roman" pitchFamily="18" charset="0"/>
                <a:cs typeface="Arial" pitchFamily="34" charset="0"/>
              </a:rPr>
              <a:t>zM</a:t>
            </a:r>
            <a:r>
              <a:rPr kumimoji="0" lang="en-US" altLang="zh-CN" b="0" i="1" u="none" strike="noStrike" cap="none" normalizeH="0" baseline="0" dirty="0">
                <a:ln>
                  <a:noFill/>
                </a:ln>
                <a:solidFill>
                  <a:srgbClr val="002060"/>
                </a:solidFill>
                <a:effectLst/>
                <a:latin typeface="Arial" pitchFamily="34" charset="0"/>
                <a:ea typeface="Times New Roman" pitchFamily="18" charset="0"/>
                <a:cs typeface="Arial" pitchFamily="34" charset="0"/>
              </a:rPr>
              <a:t> weighted-</a:t>
            </a:r>
            <a:r>
              <a:rPr kumimoji="0" lang="en-US" altLang="zh-CN" b="0" i="1" u="none" strike="noStrike" cap="none" normalizeH="0" baseline="0" dirty="0" err="1">
                <a:ln>
                  <a:noFill/>
                </a:ln>
                <a:solidFill>
                  <a:srgbClr val="002060"/>
                </a:solidFill>
                <a:effectLst/>
                <a:latin typeface="Arial" pitchFamily="34" charset="0"/>
                <a:ea typeface="Times New Roman" pitchFamily="18" charset="0"/>
                <a:cs typeface="Arial" pitchFamily="34" charset="0"/>
              </a:rPr>
              <a:t>Sivers</a:t>
            </a:r>
            <a:r>
              <a:rPr kumimoji="0" lang="en-US" altLang="zh-CN" b="0" i="1" u="none" strike="noStrike" cap="none" normalizeH="0" baseline="0" dirty="0">
                <a:ln>
                  <a:noFill/>
                </a:ln>
                <a:solidFill>
                  <a:srgbClr val="002060"/>
                </a:solidFill>
                <a:effectLst/>
                <a:latin typeface="Arial" pitchFamily="34" charset="0"/>
                <a:ea typeface="Times New Roman" pitchFamily="18" charset="0"/>
                <a:cs typeface="Arial" pitchFamily="34" charset="0"/>
              </a:rPr>
              <a:t> asymmetries for charged hadrons with z &gt; 0.2. </a:t>
            </a:r>
            <a:endParaRPr kumimoji="0" lang="en-US" altLang="zh-CN" b="0" i="0" u="none" strike="noStrike" cap="none" normalizeH="0" baseline="0" dirty="0">
              <a:ln>
                <a:noFill/>
              </a:ln>
              <a:solidFill>
                <a:srgbClr val="002060"/>
              </a:solidFill>
              <a:effectLst/>
              <a:latin typeface="Arial" pitchFamily="34" charset="0"/>
              <a:cs typeface="Arial" pitchFamily="34" charset="0"/>
            </a:endParaRPr>
          </a:p>
        </p:txBody>
      </p:sp>
      <p:sp>
        <p:nvSpPr>
          <p:cNvPr id="10" name="Прямоугольник 9"/>
          <p:cNvSpPr/>
          <p:nvPr/>
        </p:nvSpPr>
        <p:spPr>
          <a:xfrm>
            <a:off x="6059765" y="1674674"/>
            <a:ext cx="2976731" cy="1754326"/>
          </a:xfrm>
          <a:prstGeom prst="rect">
            <a:avLst/>
          </a:prstGeom>
          <a:solidFill>
            <a:srgbClr val="ECFFFD"/>
          </a:solidFill>
        </p:spPr>
        <p:txBody>
          <a:bodyPr wrap="square">
            <a:spAutoFit/>
          </a:bodyPr>
          <a:lstStyle/>
          <a:p>
            <a:r>
              <a:rPr lang="en-US" i="1" dirty="0">
                <a:solidFill>
                  <a:srgbClr val="002060"/>
                </a:solidFill>
              </a:rPr>
              <a:t> Two types of P</a:t>
            </a:r>
            <a:r>
              <a:rPr lang="en-US" i="1" baseline="-25000" dirty="0">
                <a:solidFill>
                  <a:srgbClr val="002060"/>
                </a:solidFill>
              </a:rPr>
              <a:t>T</a:t>
            </a:r>
            <a:r>
              <a:rPr lang="en-US" i="1" dirty="0">
                <a:solidFill>
                  <a:srgbClr val="002060"/>
                </a:solidFill>
              </a:rPr>
              <a:t> –weighted</a:t>
            </a:r>
          </a:p>
          <a:p>
            <a:r>
              <a:rPr lang="en-US" i="1" dirty="0">
                <a:solidFill>
                  <a:srgbClr val="002060"/>
                </a:solidFill>
              </a:rPr>
              <a:t> </a:t>
            </a:r>
            <a:r>
              <a:rPr lang="en-US" i="1" dirty="0" err="1">
                <a:solidFill>
                  <a:srgbClr val="002060"/>
                </a:solidFill>
              </a:rPr>
              <a:t>Sivers</a:t>
            </a:r>
            <a:r>
              <a:rPr lang="en-US" i="1" dirty="0">
                <a:solidFill>
                  <a:srgbClr val="002060"/>
                </a:solidFill>
              </a:rPr>
              <a:t> asymmetries have </a:t>
            </a:r>
          </a:p>
          <a:p>
            <a:r>
              <a:rPr lang="en-US" i="1" dirty="0">
                <a:solidFill>
                  <a:srgbClr val="002060"/>
                </a:solidFill>
              </a:rPr>
              <a:t>been evaluated using </a:t>
            </a:r>
          </a:p>
          <a:p>
            <a:r>
              <a:rPr lang="en-US" i="1" dirty="0">
                <a:solidFill>
                  <a:srgbClr val="002060"/>
                </a:solidFill>
              </a:rPr>
              <a:t>the data collected in 2010 </a:t>
            </a:r>
          </a:p>
          <a:p>
            <a:r>
              <a:rPr lang="en-US" i="1" dirty="0">
                <a:solidFill>
                  <a:srgbClr val="002060"/>
                </a:solidFill>
              </a:rPr>
              <a:t>with a transversely </a:t>
            </a:r>
          </a:p>
          <a:p>
            <a:r>
              <a:rPr lang="en-US" i="1" dirty="0" err="1">
                <a:solidFill>
                  <a:srgbClr val="002060"/>
                </a:solidFill>
              </a:rPr>
              <a:t>polarised</a:t>
            </a:r>
            <a:r>
              <a:rPr lang="en-US" i="1" dirty="0">
                <a:solidFill>
                  <a:srgbClr val="002060"/>
                </a:solidFill>
              </a:rPr>
              <a:t> proton target.</a:t>
            </a:r>
          </a:p>
        </p:txBody>
      </p:sp>
      <p:sp>
        <p:nvSpPr>
          <p:cNvPr id="2" name="Date Placeholder 1">
            <a:extLst>
              <a:ext uri="{FF2B5EF4-FFF2-40B4-BE49-F238E27FC236}">
                <a16:creationId xmlns:a16="http://schemas.microsoft.com/office/drawing/2014/main" id="{5E59FC1B-46A8-DB4A-9AFE-B771889B2954}"/>
              </a:ext>
            </a:extLst>
          </p:cNvPr>
          <p:cNvSpPr>
            <a:spLocks noGrp="1"/>
          </p:cNvSpPr>
          <p:nvPr>
            <p:ph type="dt" sz="half" idx="10"/>
          </p:nvPr>
        </p:nvSpPr>
        <p:spPr>
          <a:xfrm>
            <a:off x="457200" y="6453336"/>
            <a:ext cx="2133600" cy="365125"/>
          </a:xfrm>
        </p:spPr>
        <p:txBody>
          <a:bodyPr anchor="b"/>
          <a:lstStyle/>
          <a:p>
            <a:r>
              <a:rPr lang="ru-RU"/>
              <a:t>27 декабря, 2019</a:t>
            </a:r>
          </a:p>
        </p:txBody>
      </p:sp>
      <p:sp>
        <p:nvSpPr>
          <p:cNvPr id="3" name="Footer Placeholder 2">
            <a:extLst>
              <a:ext uri="{FF2B5EF4-FFF2-40B4-BE49-F238E27FC236}">
                <a16:creationId xmlns:a16="http://schemas.microsoft.com/office/drawing/2014/main" id="{E214E576-6277-C94C-8650-32E6F0BD3E00}"/>
              </a:ext>
            </a:extLst>
          </p:cNvPr>
          <p:cNvSpPr>
            <a:spLocks noGrp="1"/>
          </p:cNvSpPr>
          <p:nvPr>
            <p:ph type="ftr" sz="quarter" idx="11"/>
          </p:nvPr>
        </p:nvSpPr>
        <p:spPr>
          <a:xfrm>
            <a:off x="3124200" y="6453336"/>
            <a:ext cx="3608040" cy="365125"/>
          </a:xfrm>
        </p:spPr>
        <p:txBody>
          <a:bodyPr anchor="b"/>
          <a:lstStyle/>
          <a:p>
            <a:r>
              <a:rPr lang="ru-RU" sz="1200" dirty="0"/>
              <a:t>В. </a:t>
            </a:r>
            <a:r>
              <a:rPr lang="ru-RU" sz="1200" dirty="0" err="1"/>
              <a:t>Кекелидзе</a:t>
            </a:r>
            <a:r>
              <a:rPr lang="ru-RU" sz="1200" dirty="0"/>
              <a:t>, ЛФВЭ: Итоги года </a:t>
            </a:r>
          </a:p>
        </p:txBody>
      </p:sp>
      <p:sp>
        <p:nvSpPr>
          <p:cNvPr id="7" name="Slide Number Placeholder 6">
            <a:extLst>
              <a:ext uri="{FF2B5EF4-FFF2-40B4-BE49-F238E27FC236}">
                <a16:creationId xmlns:a16="http://schemas.microsoft.com/office/drawing/2014/main" id="{46334352-CE4E-5942-B7E9-1B3543EB06B6}"/>
              </a:ext>
            </a:extLst>
          </p:cNvPr>
          <p:cNvSpPr>
            <a:spLocks noGrp="1"/>
          </p:cNvSpPr>
          <p:nvPr>
            <p:ph type="sldNum" sz="quarter" idx="12"/>
          </p:nvPr>
        </p:nvSpPr>
        <p:spPr>
          <a:xfrm>
            <a:off x="6553200" y="6453336"/>
            <a:ext cx="2133600" cy="365125"/>
          </a:xfrm>
        </p:spPr>
        <p:txBody>
          <a:bodyPr anchor="b"/>
          <a:lstStyle/>
          <a:p>
            <a:fld id="{603E918C-E656-4CF3-9B76-771F1A7BF3AC}" type="slidenum">
              <a:rPr lang="ru-RU" smtClean="0"/>
              <a:t>42</a:t>
            </a:fld>
            <a:endParaRPr lang="ru-RU"/>
          </a:p>
        </p:txBody>
      </p:sp>
      <p:sp>
        <p:nvSpPr>
          <p:cNvPr id="14" name="Rectangle 4">
            <a:extLst>
              <a:ext uri="{FF2B5EF4-FFF2-40B4-BE49-F238E27FC236}">
                <a16:creationId xmlns:a16="http://schemas.microsoft.com/office/drawing/2014/main" id="{7EC41560-113D-5A44-A362-BBB969C330D6}"/>
              </a:ext>
            </a:extLst>
          </p:cNvPr>
          <p:cNvSpPr>
            <a:spLocks noChangeArrowheads="1"/>
          </p:cNvSpPr>
          <p:nvPr/>
        </p:nvSpPr>
        <p:spPr bwMode="auto">
          <a:xfrm>
            <a:off x="3923928" y="1676092"/>
            <a:ext cx="446563" cy="338554"/>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1" u="none" strike="noStrike" cap="none" normalizeH="0" baseline="0" dirty="0">
                <a:ln>
                  <a:noFill/>
                </a:ln>
                <a:solidFill>
                  <a:srgbClr val="002060"/>
                </a:solidFill>
                <a:effectLst/>
                <a:latin typeface="Arial" pitchFamily="34" charset="0"/>
                <a:cs typeface="Arial" pitchFamily="34" charset="0"/>
              </a:rPr>
              <a:t>h </a:t>
            </a:r>
            <a:r>
              <a:rPr kumimoji="0" lang="en-US" altLang="zh-CN" sz="1600" b="0" i="1" u="none" strike="noStrike" cap="none" normalizeH="0" baseline="30000" dirty="0">
                <a:ln>
                  <a:noFill/>
                </a:ln>
                <a:solidFill>
                  <a:srgbClr val="002060"/>
                </a:solidFill>
                <a:effectLst/>
                <a:latin typeface="Arial" pitchFamily="34" charset="0"/>
                <a:cs typeface="Arial" pitchFamily="34" charset="0"/>
              </a:rPr>
              <a:t>-</a:t>
            </a:r>
            <a:endParaRPr kumimoji="0" lang="en-US" altLang="zh-CN" sz="1600" b="0" i="0" u="none" strike="noStrike" cap="none" normalizeH="0" baseline="30000" dirty="0">
              <a:ln>
                <a:noFill/>
              </a:ln>
              <a:solidFill>
                <a:srgbClr val="002060"/>
              </a:solidFill>
              <a:effectLst/>
              <a:latin typeface="Arial" pitchFamily="34" charset="0"/>
              <a:cs typeface="Arial" pitchFamily="34" charset="0"/>
            </a:endParaRPr>
          </a:p>
        </p:txBody>
      </p:sp>
      <p:sp>
        <p:nvSpPr>
          <p:cNvPr id="15" name="Прямоугольник 9">
            <a:extLst>
              <a:ext uri="{FF2B5EF4-FFF2-40B4-BE49-F238E27FC236}">
                <a16:creationId xmlns:a16="http://schemas.microsoft.com/office/drawing/2014/main" id="{6BCDFA6C-6803-2E40-8A7D-98F3CA166089}"/>
              </a:ext>
            </a:extLst>
          </p:cNvPr>
          <p:cNvSpPr/>
          <p:nvPr/>
        </p:nvSpPr>
        <p:spPr>
          <a:xfrm>
            <a:off x="4038405" y="3733824"/>
            <a:ext cx="4583657" cy="2031325"/>
          </a:xfrm>
          <a:prstGeom prst="rect">
            <a:avLst/>
          </a:prstGeom>
          <a:solidFill>
            <a:srgbClr val="FFF5E7"/>
          </a:solidFill>
        </p:spPr>
        <p:txBody>
          <a:bodyPr wrap="square">
            <a:spAutoFit/>
          </a:bodyPr>
          <a:lstStyle/>
          <a:p>
            <a:r>
              <a:rPr lang="en-US" i="1" dirty="0">
                <a:solidFill>
                  <a:srgbClr val="002060"/>
                </a:solidFill>
              </a:rPr>
              <a:t> Both are proportional to the product of the first transverse moment of the </a:t>
            </a:r>
            <a:r>
              <a:rPr lang="en-US" i="1" dirty="0" err="1">
                <a:solidFill>
                  <a:srgbClr val="002060"/>
                </a:solidFill>
              </a:rPr>
              <a:t>Sivers</a:t>
            </a:r>
            <a:r>
              <a:rPr lang="en-US" i="1" dirty="0">
                <a:solidFill>
                  <a:srgbClr val="002060"/>
                </a:solidFill>
              </a:rPr>
              <a:t> function and of the fragmentation function. </a:t>
            </a:r>
          </a:p>
          <a:p>
            <a:r>
              <a:rPr lang="en-US" i="1" dirty="0">
                <a:solidFill>
                  <a:srgbClr val="002060"/>
                </a:solidFill>
              </a:rPr>
              <a:t>The results are compared to the standard unweighted </a:t>
            </a:r>
            <a:r>
              <a:rPr lang="en-US" i="1" dirty="0" err="1">
                <a:solidFill>
                  <a:srgbClr val="002060"/>
                </a:solidFill>
              </a:rPr>
              <a:t>Sivers</a:t>
            </a:r>
            <a:r>
              <a:rPr lang="en-US" i="1" dirty="0">
                <a:solidFill>
                  <a:srgbClr val="002060"/>
                </a:solidFill>
              </a:rPr>
              <a:t> asymmetries and used to extract </a:t>
            </a:r>
            <a:r>
              <a:rPr lang="en-US" b="1" i="1" dirty="0">
                <a:solidFill>
                  <a:srgbClr val="002060"/>
                </a:solidFill>
              </a:rPr>
              <a:t>the first transverse moment </a:t>
            </a:r>
            <a:r>
              <a:rPr lang="en-US" i="1" dirty="0">
                <a:solidFill>
                  <a:srgbClr val="002060"/>
                </a:solidFill>
              </a:rPr>
              <a:t>of the </a:t>
            </a:r>
            <a:r>
              <a:rPr lang="en-US" i="1" dirty="0" err="1">
                <a:solidFill>
                  <a:srgbClr val="002060"/>
                </a:solidFill>
              </a:rPr>
              <a:t>Sivers</a:t>
            </a:r>
            <a:r>
              <a:rPr lang="en-US" i="1" dirty="0">
                <a:solidFill>
                  <a:srgbClr val="002060"/>
                </a:solidFill>
              </a:rPr>
              <a:t> distributions for </a:t>
            </a:r>
            <a:r>
              <a:rPr lang="en-US" b="1" i="1" dirty="0">
                <a:solidFill>
                  <a:srgbClr val="002060"/>
                </a:solidFill>
              </a:rPr>
              <a:t>u</a:t>
            </a:r>
            <a:r>
              <a:rPr lang="en-US" i="1" dirty="0">
                <a:solidFill>
                  <a:srgbClr val="002060"/>
                </a:solidFill>
              </a:rPr>
              <a:t> and </a:t>
            </a:r>
            <a:r>
              <a:rPr lang="en-US" b="1" i="1" dirty="0">
                <a:solidFill>
                  <a:srgbClr val="002060"/>
                </a:solidFill>
              </a:rPr>
              <a:t>d</a:t>
            </a:r>
            <a:r>
              <a:rPr lang="en-US" i="1" dirty="0">
                <a:solidFill>
                  <a:srgbClr val="002060"/>
                </a:solidFill>
              </a:rPr>
              <a:t> quarks. </a:t>
            </a:r>
            <a:endParaRPr lang="ru-RU" i="1" dirty="0">
              <a:solidFill>
                <a:srgbClr val="002060"/>
              </a:solidFill>
            </a:endParaRPr>
          </a:p>
        </p:txBody>
      </p:sp>
    </p:spTree>
    <p:extLst>
      <p:ext uri="{BB962C8B-B14F-4D97-AF65-F5344CB8AC3E}">
        <p14:creationId xmlns:p14="http://schemas.microsoft.com/office/powerpoint/2010/main" val="4134078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7384"/>
            <a:ext cx="7272808" cy="707886"/>
          </a:xfrm>
          <a:prstGeom prst="rect">
            <a:avLst/>
          </a:prstGeom>
          <a:solidFill>
            <a:srgbClr val="A6F8FF"/>
          </a:solidFill>
        </p:spPr>
        <p:txBody>
          <a:bodyPr wrap="square" rtlCol="0">
            <a:spAutoFit/>
          </a:bodyPr>
          <a:lstStyle/>
          <a:p>
            <a:r>
              <a:rPr lang="en-US" sz="2000" b="1" dirty="0">
                <a:solidFill>
                  <a:srgbClr val="000090"/>
                </a:solidFill>
              </a:rPr>
              <a:t>NA64 </a:t>
            </a:r>
            <a:r>
              <a:rPr lang="ru-RU" sz="2000" b="1" dirty="0">
                <a:solidFill>
                  <a:srgbClr val="000090"/>
                </a:solidFill>
              </a:rPr>
              <a:t>Поиск проявлений темного сектора</a:t>
            </a:r>
            <a:r>
              <a:rPr lang="ru-RU" sz="2000" dirty="0">
                <a:solidFill>
                  <a:srgbClr val="000090"/>
                </a:solidFill>
              </a:rPr>
              <a:t>: </a:t>
            </a:r>
          </a:p>
          <a:p>
            <a:r>
              <a:rPr lang="ru-RU" sz="2000" i="1" dirty="0">
                <a:solidFill>
                  <a:srgbClr val="000090"/>
                </a:solidFill>
              </a:rPr>
              <a:t>			                легкого темного фотона</a:t>
            </a:r>
            <a:r>
              <a:rPr lang="en-US" sz="2000" i="1" dirty="0">
                <a:solidFill>
                  <a:srgbClr val="000090"/>
                </a:solidFill>
              </a:rPr>
              <a:t>  </a:t>
            </a:r>
          </a:p>
        </p:txBody>
      </p:sp>
      <p:sp>
        <p:nvSpPr>
          <p:cNvPr id="3" name="TextBox 2"/>
          <p:cNvSpPr txBox="1"/>
          <p:nvPr/>
        </p:nvSpPr>
        <p:spPr>
          <a:xfrm>
            <a:off x="251520" y="764704"/>
            <a:ext cx="8380016" cy="400110"/>
          </a:xfrm>
          <a:prstGeom prst="rect">
            <a:avLst/>
          </a:prstGeom>
          <a:noFill/>
        </p:spPr>
        <p:txBody>
          <a:bodyPr wrap="none" rtlCol="0">
            <a:spAutoFit/>
          </a:bodyPr>
          <a:lstStyle/>
          <a:p>
            <a:r>
              <a:rPr lang="ru-RU" sz="2000" b="1" dirty="0">
                <a:solidFill>
                  <a:srgbClr val="000090"/>
                </a:solidFill>
              </a:rPr>
              <a:t>ОИЯИ</a:t>
            </a:r>
            <a:r>
              <a:rPr lang="ru-RU" sz="2000" dirty="0">
                <a:solidFill>
                  <a:srgbClr val="000090"/>
                </a:solidFill>
              </a:rPr>
              <a:t>: </a:t>
            </a:r>
            <a:r>
              <a:rPr lang="ru-RU" sz="2000" i="1" dirty="0">
                <a:solidFill>
                  <a:srgbClr val="000090"/>
                </a:solidFill>
              </a:rPr>
              <a:t>трековая система (</a:t>
            </a:r>
            <a:r>
              <a:rPr lang="ru-RU" sz="2000" i="1" dirty="0" err="1">
                <a:solidFill>
                  <a:srgbClr val="000090"/>
                </a:solidFill>
              </a:rPr>
              <a:t>строу</a:t>
            </a:r>
            <a:r>
              <a:rPr lang="ru-RU" sz="2000" i="1" dirty="0">
                <a:solidFill>
                  <a:srgbClr val="000090"/>
                </a:solidFill>
              </a:rPr>
              <a:t> трубки); набор и анализ данных</a:t>
            </a:r>
            <a:endParaRPr lang="en-US" sz="2000" i="1" dirty="0">
              <a:solidFill>
                <a:srgbClr val="000090"/>
              </a:solidFill>
            </a:endParaRPr>
          </a:p>
        </p:txBody>
      </p:sp>
      <p:pic>
        <p:nvPicPr>
          <p:cNvPr id="11" name="Picture 7">
            <a:extLst>
              <a:ext uri="{FF2B5EF4-FFF2-40B4-BE49-F238E27FC236}">
                <a16:creationId xmlns:a16="http://schemas.microsoft.com/office/drawing/2014/main" id="{422F294D-0D78-45CE-BEA8-FCC6A14281BD}"/>
              </a:ext>
            </a:extLst>
          </p:cNvPr>
          <p:cNvPicPr>
            <a:picLocks noChangeAspect="1"/>
          </p:cNvPicPr>
          <p:nvPr/>
        </p:nvPicPr>
        <p:blipFill>
          <a:blip r:embed="rId3"/>
          <a:stretch>
            <a:fillRect/>
          </a:stretch>
        </p:blipFill>
        <p:spPr>
          <a:xfrm>
            <a:off x="1" y="0"/>
            <a:ext cx="1043608" cy="822971"/>
          </a:xfrm>
          <a:prstGeom prst="rect">
            <a:avLst/>
          </a:prstGeom>
        </p:spPr>
      </p:pic>
      <p:sp>
        <p:nvSpPr>
          <p:cNvPr id="17" name="Прямоугольник 16"/>
          <p:cNvSpPr/>
          <p:nvPr/>
        </p:nvSpPr>
        <p:spPr>
          <a:xfrm>
            <a:off x="-36512" y="4077072"/>
            <a:ext cx="9143999" cy="2613601"/>
          </a:xfrm>
          <a:prstGeom prst="rect">
            <a:avLst/>
          </a:prstGeom>
        </p:spPr>
        <p:txBody>
          <a:bodyPr wrap="square">
            <a:spAutoFit/>
          </a:bodyPr>
          <a:lstStyle/>
          <a:p>
            <a:pPr lvl="0">
              <a:lnSpc>
                <a:spcPct val="115000"/>
              </a:lnSpc>
              <a:spcAft>
                <a:spcPts val="0"/>
              </a:spcAft>
              <a:buClr>
                <a:srgbClr val="000000"/>
              </a:buClr>
              <a:buSzPts val="1200"/>
            </a:pPr>
            <a:r>
              <a:rPr lang="ru-RU" b="1" dirty="0">
                <a:solidFill>
                  <a:srgbClr val="002060"/>
                </a:solidFill>
                <a:uFill>
                  <a:solidFill>
                    <a:srgbClr val="000000"/>
                  </a:solidFill>
                </a:uFill>
                <a:latin typeface="Arial" panose="020B0604020202020204" pitchFamily="34" charset="0"/>
                <a:ea typeface="Cambria" charset="0"/>
                <a:cs typeface="Arial" panose="020B0604020202020204" pitchFamily="34" charset="0"/>
              </a:rPr>
              <a:t>Публикации</a:t>
            </a:r>
            <a:r>
              <a:rPr lang="en-US" b="1" dirty="0">
                <a:solidFill>
                  <a:srgbClr val="002060"/>
                </a:solidFill>
                <a:uFill>
                  <a:solidFill>
                    <a:srgbClr val="000000"/>
                  </a:solidFill>
                </a:uFill>
                <a:latin typeface="Arial" panose="020B0604020202020204" pitchFamily="34" charset="0"/>
                <a:ea typeface="Cambria" charset="0"/>
                <a:cs typeface="Arial" panose="020B0604020202020204" pitchFamily="34" charset="0"/>
              </a:rPr>
              <a:t> 2019</a:t>
            </a:r>
            <a:r>
              <a:rPr lang="ru-RU" b="1" dirty="0">
                <a:solidFill>
                  <a:srgbClr val="002060"/>
                </a:solidFill>
                <a:uFill>
                  <a:solidFill>
                    <a:srgbClr val="000000"/>
                  </a:solidFill>
                </a:uFill>
                <a:latin typeface="Arial" panose="020B0604020202020204" pitchFamily="34" charset="0"/>
                <a:ea typeface="Cambria" charset="0"/>
                <a:cs typeface="Arial" panose="020B0604020202020204" pitchFamily="34" charset="0"/>
              </a:rPr>
              <a:t>:</a:t>
            </a:r>
          </a:p>
          <a:p>
            <a:pPr marL="285750" lvl="0" indent="-285750" algn="just">
              <a:lnSpc>
                <a:spcPct val="115000"/>
              </a:lnSpc>
              <a:spcAft>
                <a:spcPts val="0"/>
              </a:spcAft>
              <a:buClr>
                <a:srgbClr val="000000"/>
              </a:buClr>
              <a:buSzPts val="1200"/>
              <a:buFont typeface="Arial" panose="020B0604020202020204" pitchFamily="34" charset="0"/>
              <a:buChar char="•"/>
            </a:pPr>
            <a:r>
              <a:rPr lang="ru-RU"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В</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Волков</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 П</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Волков</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 </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Т</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a:t>
            </a:r>
            <a:r>
              <a:rPr lang="ru-RU" i="1" dirty="0" err="1">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Еник</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 </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Г</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a:t>
            </a:r>
            <a:r>
              <a:rPr lang="ru-RU" i="1" dirty="0" err="1">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Кекелидзе</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 </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В</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Крамаренко</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 </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В</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a:t>
            </a:r>
            <a:r>
              <a:rPr lang="ru-RU" i="1" dirty="0" err="1">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Лысан</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 </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Д</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Пешехонов</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 </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А</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a:t>
            </a:r>
            <a:r>
              <a:rPr lang="ru-RU" i="1" dirty="0" err="1">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Солин</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 </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А</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В</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a:t>
            </a:r>
            <a:r>
              <a:rPr lang="ru-RU" i="1" dirty="0" err="1">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Солин</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 “</a:t>
            </a:r>
            <a:r>
              <a:rPr lang="ru-RU" i="1" dirty="0" err="1">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Строу</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камеры для эксперимента</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 NA64” </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Письма в ЭЧАЯ</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 2019.</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Т</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.16, №6(225). </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С</a:t>
            </a:r>
            <a:r>
              <a:rPr lang="en-US"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 627-642</a:t>
            </a:r>
            <a:r>
              <a:rPr lang="ru-RU" i="1" dirty="0">
                <a:solidFill>
                  <a:srgbClr val="002060"/>
                </a:solidFill>
                <a:uFill>
                  <a:solidFill>
                    <a:srgbClr val="000000"/>
                  </a:solidFill>
                </a:uFill>
                <a:latin typeface="Arial" panose="020B0604020202020204" pitchFamily="34" charset="0"/>
                <a:ea typeface="Times New Roman" charset="0"/>
                <a:cs typeface="Arial" panose="020B0604020202020204" pitchFamily="34" charset="0"/>
              </a:rPr>
              <a:t>;</a:t>
            </a:r>
          </a:p>
          <a:p>
            <a:pPr marL="285750" lvl="0" indent="-285750" algn="just">
              <a:lnSpc>
                <a:spcPct val="115000"/>
              </a:lnSpc>
              <a:spcAft>
                <a:spcPts val="0"/>
              </a:spcAft>
              <a:buClr>
                <a:srgbClr val="000000"/>
              </a:buClr>
              <a:buSzPts val="1200"/>
              <a:buFont typeface="Arial" panose="020B0604020202020204" pitchFamily="34" charset="0"/>
              <a:buChar char="•"/>
            </a:pPr>
            <a:r>
              <a:rPr lang="ru-RU" i="1" dirty="0">
                <a:solidFill>
                  <a:srgbClr val="002060"/>
                </a:solidFill>
                <a:latin typeface="Arial" panose="020B0604020202020204" pitchFamily="34" charset="0"/>
                <a:ea typeface="Times New Roman" charset="0"/>
                <a:cs typeface="Arial" panose="020B0604020202020204" pitchFamily="34" charset="0"/>
              </a:rPr>
              <a:t>NA64 </a:t>
            </a:r>
            <a:r>
              <a:rPr lang="ru-RU" i="1" dirty="0" err="1">
                <a:solidFill>
                  <a:srgbClr val="002060"/>
                </a:solidFill>
                <a:latin typeface="Arial" panose="020B0604020202020204" pitchFamily="34" charset="0"/>
                <a:ea typeface="Times New Roman" charset="0"/>
                <a:cs typeface="Arial" panose="020B0604020202020204" pitchFamily="34" charset="0"/>
              </a:rPr>
              <a:t>Collaboration</a:t>
            </a:r>
            <a:r>
              <a:rPr lang="ru-RU" i="1" dirty="0">
                <a:solidFill>
                  <a:srgbClr val="002060"/>
                </a:solidFill>
                <a:latin typeface="Arial" panose="020B0604020202020204" pitchFamily="34" charset="0"/>
                <a:ea typeface="Times New Roman" charset="0"/>
                <a:cs typeface="Arial" panose="020B0604020202020204" pitchFamily="34" charset="0"/>
              </a:rPr>
              <a:t> «</a:t>
            </a:r>
            <a:r>
              <a:rPr lang="ru-RU" i="1" dirty="0" err="1">
                <a:solidFill>
                  <a:srgbClr val="002060"/>
                </a:solidFill>
                <a:latin typeface="Arial" panose="020B0604020202020204" pitchFamily="34" charset="0"/>
                <a:ea typeface="Times New Roman" charset="0"/>
                <a:cs typeface="Arial" panose="020B0604020202020204" pitchFamily="34" charset="0"/>
              </a:rPr>
              <a:t>Dark</a:t>
            </a:r>
            <a:r>
              <a:rPr lang="ru-RU" i="1" dirty="0">
                <a:solidFill>
                  <a:srgbClr val="002060"/>
                </a:solidFill>
                <a:latin typeface="Arial" panose="020B0604020202020204" pitchFamily="34" charset="0"/>
                <a:ea typeface="Times New Roman" charset="0"/>
                <a:cs typeface="Arial" panose="020B0604020202020204" pitchFamily="34" charset="0"/>
              </a:rPr>
              <a:t> </a:t>
            </a:r>
            <a:r>
              <a:rPr lang="ru-RU" i="1" dirty="0" err="1">
                <a:solidFill>
                  <a:srgbClr val="002060"/>
                </a:solidFill>
                <a:latin typeface="Arial" panose="020B0604020202020204" pitchFamily="34" charset="0"/>
                <a:ea typeface="Times New Roman" charset="0"/>
                <a:cs typeface="Arial" panose="020B0604020202020204" pitchFamily="34" charset="0"/>
              </a:rPr>
              <a:t>matter</a:t>
            </a:r>
            <a:r>
              <a:rPr lang="ru-RU" i="1" dirty="0">
                <a:solidFill>
                  <a:srgbClr val="002060"/>
                </a:solidFill>
                <a:latin typeface="Arial" panose="020B0604020202020204" pitchFamily="34" charset="0"/>
                <a:ea typeface="Times New Roman" charset="0"/>
                <a:cs typeface="Arial" panose="020B0604020202020204" pitchFamily="34" charset="0"/>
              </a:rPr>
              <a:t> </a:t>
            </a:r>
            <a:r>
              <a:rPr lang="ru-RU" i="1" dirty="0" err="1">
                <a:solidFill>
                  <a:srgbClr val="002060"/>
                </a:solidFill>
                <a:latin typeface="Arial" panose="020B0604020202020204" pitchFamily="34" charset="0"/>
                <a:ea typeface="Times New Roman" charset="0"/>
                <a:cs typeface="Arial" panose="020B0604020202020204" pitchFamily="34" charset="0"/>
              </a:rPr>
              <a:t>search</a:t>
            </a:r>
            <a:r>
              <a:rPr lang="ru-RU" i="1" dirty="0">
                <a:solidFill>
                  <a:srgbClr val="002060"/>
                </a:solidFill>
                <a:latin typeface="Arial" panose="020B0604020202020204" pitchFamily="34" charset="0"/>
                <a:ea typeface="Times New Roman" charset="0"/>
                <a:cs typeface="Arial" panose="020B0604020202020204" pitchFamily="34" charset="0"/>
              </a:rPr>
              <a:t> </a:t>
            </a:r>
            <a:r>
              <a:rPr lang="ru-RU" i="1" dirty="0" err="1">
                <a:solidFill>
                  <a:srgbClr val="002060"/>
                </a:solidFill>
                <a:latin typeface="Arial" panose="020B0604020202020204" pitchFamily="34" charset="0"/>
                <a:ea typeface="Times New Roman" charset="0"/>
                <a:cs typeface="Arial" panose="020B0604020202020204" pitchFamily="34" charset="0"/>
              </a:rPr>
              <a:t>in</a:t>
            </a:r>
            <a:r>
              <a:rPr lang="ru-RU" i="1" dirty="0">
                <a:solidFill>
                  <a:srgbClr val="002060"/>
                </a:solidFill>
                <a:latin typeface="Arial" panose="020B0604020202020204" pitchFamily="34" charset="0"/>
                <a:ea typeface="Times New Roman" charset="0"/>
                <a:cs typeface="Arial" panose="020B0604020202020204" pitchFamily="34" charset="0"/>
              </a:rPr>
              <a:t> </a:t>
            </a:r>
            <a:r>
              <a:rPr lang="ru-RU" i="1" dirty="0" err="1">
                <a:solidFill>
                  <a:srgbClr val="002060"/>
                </a:solidFill>
                <a:latin typeface="Arial" panose="020B0604020202020204" pitchFamily="34" charset="0"/>
                <a:ea typeface="Times New Roman" charset="0"/>
                <a:cs typeface="Arial" panose="020B0604020202020204" pitchFamily="34" charset="0"/>
              </a:rPr>
              <a:t>missing</a:t>
            </a:r>
            <a:r>
              <a:rPr lang="ru-RU" i="1" dirty="0">
                <a:solidFill>
                  <a:srgbClr val="002060"/>
                </a:solidFill>
                <a:latin typeface="Arial" panose="020B0604020202020204" pitchFamily="34" charset="0"/>
                <a:ea typeface="Times New Roman" charset="0"/>
                <a:cs typeface="Arial" panose="020B0604020202020204" pitchFamily="34" charset="0"/>
              </a:rPr>
              <a:t> </a:t>
            </a:r>
            <a:r>
              <a:rPr lang="ru-RU" i="1" dirty="0" err="1">
                <a:solidFill>
                  <a:srgbClr val="002060"/>
                </a:solidFill>
                <a:latin typeface="Arial" panose="020B0604020202020204" pitchFamily="34" charset="0"/>
                <a:ea typeface="Times New Roman" charset="0"/>
                <a:cs typeface="Arial" panose="020B0604020202020204" pitchFamily="34" charset="0"/>
              </a:rPr>
              <a:t>energy</a:t>
            </a:r>
            <a:r>
              <a:rPr lang="ru-RU" i="1" dirty="0">
                <a:solidFill>
                  <a:srgbClr val="002060"/>
                </a:solidFill>
                <a:latin typeface="Arial" panose="020B0604020202020204" pitchFamily="34" charset="0"/>
                <a:ea typeface="Times New Roman" charset="0"/>
                <a:cs typeface="Arial" panose="020B0604020202020204" pitchFamily="34" charset="0"/>
              </a:rPr>
              <a:t> </a:t>
            </a:r>
            <a:r>
              <a:rPr lang="ru-RU" i="1" dirty="0" err="1">
                <a:solidFill>
                  <a:srgbClr val="002060"/>
                </a:solidFill>
                <a:latin typeface="Arial" panose="020B0604020202020204" pitchFamily="34" charset="0"/>
                <a:ea typeface="Times New Roman" charset="0"/>
                <a:cs typeface="Arial" panose="020B0604020202020204" pitchFamily="34" charset="0"/>
              </a:rPr>
              <a:t>events</a:t>
            </a:r>
            <a:r>
              <a:rPr lang="ru-RU" i="1" dirty="0">
                <a:solidFill>
                  <a:srgbClr val="002060"/>
                </a:solidFill>
                <a:latin typeface="Arial" panose="020B0604020202020204" pitchFamily="34" charset="0"/>
                <a:ea typeface="Times New Roman" charset="0"/>
                <a:cs typeface="Arial" panose="020B0604020202020204" pitchFamily="34" charset="0"/>
              </a:rPr>
              <a:t> </a:t>
            </a:r>
            <a:r>
              <a:rPr lang="ru-RU" i="1" dirty="0" err="1">
                <a:solidFill>
                  <a:srgbClr val="002060"/>
                </a:solidFill>
                <a:latin typeface="Arial" panose="020B0604020202020204" pitchFamily="34" charset="0"/>
                <a:ea typeface="Times New Roman" charset="0"/>
                <a:cs typeface="Arial" panose="020B0604020202020204" pitchFamily="34" charset="0"/>
              </a:rPr>
              <a:t>with</a:t>
            </a:r>
            <a:r>
              <a:rPr lang="ru-RU" i="1" dirty="0">
                <a:solidFill>
                  <a:srgbClr val="002060"/>
                </a:solidFill>
                <a:latin typeface="Arial" panose="020B0604020202020204" pitchFamily="34" charset="0"/>
                <a:ea typeface="Times New Roman" charset="0"/>
                <a:cs typeface="Arial" panose="020B0604020202020204" pitchFamily="34" charset="0"/>
              </a:rPr>
              <a:t> NA64», CERN-EP-2019-166;</a:t>
            </a:r>
          </a:p>
          <a:p>
            <a:pPr marL="285750" lvl="0" indent="-285750" algn="just">
              <a:lnSpc>
                <a:spcPct val="115000"/>
              </a:lnSpc>
              <a:spcAft>
                <a:spcPts val="0"/>
              </a:spcAft>
              <a:buClr>
                <a:srgbClr val="000000"/>
              </a:buClr>
              <a:buSzPts val="1200"/>
              <a:buFont typeface="Arial" panose="020B0604020202020204" pitchFamily="34" charset="0"/>
              <a:buChar char="•"/>
            </a:pPr>
            <a:r>
              <a:rPr lang="ru-RU" dirty="0">
                <a:solidFill>
                  <a:srgbClr val="002060"/>
                </a:solidFill>
                <a:latin typeface="Arial" panose="020B0604020202020204" pitchFamily="34" charset="0"/>
                <a:ea typeface="Times New Roman" charset="0"/>
                <a:cs typeface="Arial" panose="020B0604020202020204" pitchFamily="34" charset="0"/>
              </a:rPr>
              <a:t>NA64 </a:t>
            </a:r>
            <a:r>
              <a:rPr lang="ru-RU" dirty="0" err="1">
                <a:solidFill>
                  <a:srgbClr val="002060"/>
                </a:solidFill>
                <a:latin typeface="Arial" panose="020B0604020202020204" pitchFamily="34" charset="0"/>
                <a:ea typeface="Times New Roman" charset="0"/>
                <a:cs typeface="Arial" panose="020B0604020202020204" pitchFamily="34" charset="0"/>
              </a:rPr>
              <a:t>Collaboration</a:t>
            </a:r>
            <a:r>
              <a:rPr lang="ru-RU" dirty="0">
                <a:solidFill>
                  <a:srgbClr val="002060"/>
                </a:solidFill>
                <a:latin typeface="Arial" panose="020B0604020202020204" pitchFamily="34" charset="0"/>
                <a:ea typeface="Times New Roman" charset="0"/>
                <a:cs typeface="Arial" panose="020B0604020202020204" pitchFamily="34" charset="0"/>
              </a:rPr>
              <a:t> «</a:t>
            </a:r>
            <a:r>
              <a:rPr lang="ru-RU" dirty="0" err="1">
                <a:solidFill>
                  <a:srgbClr val="002060"/>
                </a:solidFill>
                <a:latin typeface="Arial" panose="020B0604020202020204" pitchFamily="34" charset="0"/>
                <a:ea typeface="Times New Roman" charset="0"/>
                <a:cs typeface="Arial" panose="020B0604020202020204" pitchFamily="34" charset="0"/>
              </a:rPr>
              <a:t>Search</a:t>
            </a:r>
            <a:r>
              <a:rPr lang="ru-RU" dirty="0">
                <a:solidFill>
                  <a:srgbClr val="002060"/>
                </a:solidFill>
                <a:latin typeface="Arial" panose="020B0604020202020204" pitchFamily="34" charset="0"/>
                <a:ea typeface="Times New Roman" charset="0"/>
                <a:cs typeface="Arial" panose="020B0604020202020204" pitchFamily="34" charset="0"/>
              </a:rPr>
              <a:t> </a:t>
            </a:r>
            <a:r>
              <a:rPr lang="ru-RU" dirty="0" err="1">
                <a:solidFill>
                  <a:srgbClr val="002060"/>
                </a:solidFill>
                <a:latin typeface="Arial" panose="020B0604020202020204" pitchFamily="34" charset="0"/>
                <a:ea typeface="Times New Roman" charset="0"/>
                <a:cs typeface="Arial" panose="020B0604020202020204" pitchFamily="34" charset="0"/>
              </a:rPr>
              <a:t>for</a:t>
            </a:r>
            <a:r>
              <a:rPr lang="ru-RU" dirty="0">
                <a:solidFill>
                  <a:srgbClr val="002060"/>
                </a:solidFill>
                <a:latin typeface="Arial" panose="020B0604020202020204" pitchFamily="34" charset="0"/>
                <a:ea typeface="Times New Roman" charset="0"/>
                <a:cs typeface="Arial" panose="020B0604020202020204" pitchFamily="34" charset="0"/>
              </a:rPr>
              <a:t> </a:t>
            </a:r>
            <a:r>
              <a:rPr lang="ru-RU" dirty="0" err="1">
                <a:solidFill>
                  <a:srgbClr val="002060"/>
                </a:solidFill>
                <a:latin typeface="Arial" panose="020B0604020202020204" pitchFamily="34" charset="0"/>
                <a:ea typeface="Times New Roman" charset="0"/>
                <a:cs typeface="Arial" panose="020B0604020202020204" pitchFamily="34" charset="0"/>
              </a:rPr>
              <a:t>a</a:t>
            </a:r>
            <a:r>
              <a:rPr lang="ru-RU" dirty="0">
                <a:solidFill>
                  <a:srgbClr val="002060"/>
                </a:solidFill>
                <a:latin typeface="Arial" panose="020B0604020202020204" pitchFamily="34" charset="0"/>
                <a:ea typeface="Times New Roman" charset="0"/>
                <a:cs typeface="Arial" panose="020B0604020202020204" pitchFamily="34" charset="0"/>
              </a:rPr>
              <a:t> </a:t>
            </a:r>
            <a:r>
              <a:rPr lang="ru-RU" dirty="0" err="1">
                <a:solidFill>
                  <a:srgbClr val="002060"/>
                </a:solidFill>
                <a:latin typeface="Arial" panose="020B0604020202020204" pitchFamily="34" charset="0"/>
                <a:ea typeface="Times New Roman" charset="0"/>
                <a:cs typeface="Arial" panose="020B0604020202020204" pitchFamily="34" charset="0"/>
              </a:rPr>
              <a:t>new</a:t>
            </a:r>
            <a:r>
              <a:rPr lang="ru-RU" dirty="0">
                <a:solidFill>
                  <a:srgbClr val="002060"/>
                </a:solidFill>
                <a:latin typeface="Arial" panose="020B0604020202020204" pitchFamily="34" charset="0"/>
                <a:ea typeface="Times New Roman" charset="0"/>
                <a:cs typeface="Arial" panose="020B0604020202020204" pitchFamily="34" charset="0"/>
              </a:rPr>
              <a:t> </a:t>
            </a:r>
            <a:r>
              <a:rPr lang="ru-RU" dirty="0" err="1">
                <a:solidFill>
                  <a:srgbClr val="002060"/>
                </a:solidFill>
                <a:latin typeface="Arial" panose="020B0604020202020204" pitchFamily="34" charset="0"/>
                <a:ea typeface="Times New Roman" charset="0"/>
                <a:cs typeface="Arial" panose="020B0604020202020204" pitchFamily="34" charset="0"/>
              </a:rPr>
              <a:t>X</a:t>
            </a:r>
            <a:r>
              <a:rPr lang="ru-RU" dirty="0">
                <a:solidFill>
                  <a:srgbClr val="002060"/>
                </a:solidFill>
                <a:latin typeface="Arial" panose="020B0604020202020204" pitchFamily="34" charset="0"/>
                <a:ea typeface="Times New Roman" charset="0"/>
                <a:cs typeface="Arial" panose="020B0604020202020204" pitchFamily="34" charset="0"/>
              </a:rPr>
              <a:t>(16.7) </a:t>
            </a:r>
            <a:r>
              <a:rPr lang="ru-RU" dirty="0" err="1">
                <a:solidFill>
                  <a:srgbClr val="002060"/>
                </a:solidFill>
                <a:latin typeface="Arial" panose="020B0604020202020204" pitchFamily="34" charset="0"/>
                <a:ea typeface="Times New Roman" charset="0"/>
                <a:cs typeface="Arial" panose="020B0604020202020204" pitchFamily="34" charset="0"/>
              </a:rPr>
              <a:t>boson</a:t>
            </a:r>
            <a:r>
              <a:rPr lang="ru-RU" dirty="0">
                <a:solidFill>
                  <a:srgbClr val="002060"/>
                </a:solidFill>
                <a:latin typeface="Arial" panose="020B0604020202020204" pitchFamily="34" charset="0"/>
                <a:ea typeface="Times New Roman" charset="0"/>
                <a:cs typeface="Arial" panose="020B0604020202020204" pitchFamily="34" charset="0"/>
              </a:rPr>
              <a:t> </a:t>
            </a:r>
            <a:r>
              <a:rPr lang="ru-RU" dirty="0" err="1">
                <a:solidFill>
                  <a:srgbClr val="002060"/>
                </a:solidFill>
                <a:latin typeface="Arial" panose="020B0604020202020204" pitchFamily="34" charset="0"/>
                <a:ea typeface="Times New Roman" charset="0"/>
                <a:cs typeface="Arial" panose="020B0604020202020204" pitchFamily="34" charset="0"/>
              </a:rPr>
              <a:t>and</a:t>
            </a:r>
            <a:r>
              <a:rPr lang="ru-RU" dirty="0">
                <a:solidFill>
                  <a:srgbClr val="002060"/>
                </a:solidFill>
                <a:latin typeface="Arial" panose="020B0604020202020204" pitchFamily="34" charset="0"/>
                <a:ea typeface="Times New Roman" charset="0"/>
                <a:cs typeface="Arial" panose="020B0604020202020204" pitchFamily="34" charset="0"/>
              </a:rPr>
              <a:t> </a:t>
            </a:r>
            <a:r>
              <a:rPr lang="ru-RU" dirty="0" err="1">
                <a:solidFill>
                  <a:srgbClr val="002060"/>
                </a:solidFill>
                <a:latin typeface="Arial" panose="020B0604020202020204" pitchFamily="34" charset="0"/>
                <a:ea typeface="Times New Roman" charset="0"/>
                <a:cs typeface="Arial" panose="020B0604020202020204" pitchFamily="34" charset="0"/>
              </a:rPr>
              <a:t>dark</a:t>
            </a:r>
            <a:r>
              <a:rPr lang="ru-RU" dirty="0">
                <a:solidFill>
                  <a:srgbClr val="002060"/>
                </a:solidFill>
                <a:latin typeface="Arial" panose="020B0604020202020204" pitchFamily="34" charset="0"/>
                <a:ea typeface="Times New Roman" charset="0"/>
                <a:cs typeface="Arial" panose="020B0604020202020204" pitchFamily="34" charset="0"/>
              </a:rPr>
              <a:t> </a:t>
            </a:r>
            <a:r>
              <a:rPr lang="ru-RU" dirty="0" err="1">
                <a:solidFill>
                  <a:srgbClr val="002060"/>
                </a:solidFill>
                <a:latin typeface="Arial" panose="020B0604020202020204" pitchFamily="34" charset="0"/>
                <a:ea typeface="Times New Roman" charset="0"/>
                <a:cs typeface="Arial" panose="020B0604020202020204" pitchFamily="34" charset="0"/>
              </a:rPr>
              <a:t>photons</a:t>
            </a:r>
            <a:r>
              <a:rPr lang="ru-RU" dirty="0">
                <a:solidFill>
                  <a:srgbClr val="002060"/>
                </a:solidFill>
                <a:latin typeface="Arial" panose="020B0604020202020204" pitchFamily="34" charset="0"/>
                <a:ea typeface="Times New Roman" charset="0"/>
                <a:cs typeface="Arial" panose="020B0604020202020204" pitchFamily="34" charset="0"/>
              </a:rPr>
              <a:t> </a:t>
            </a:r>
            <a:r>
              <a:rPr lang="ru-RU" dirty="0" err="1">
                <a:solidFill>
                  <a:srgbClr val="002060"/>
                </a:solidFill>
                <a:latin typeface="Arial" panose="020B0604020202020204" pitchFamily="34" charset="0"/>
                <a:ea typeface="Times New Roman" charset="0"/>
                <a:cs typeface="Arial" panose="020B0604020202020204" pitchFamily="34" charset="0"/>
              </a:rPr>
              <a:t>in</a:t>
            </a:r>
            <a:r>
              <a:rPr lang="ru-RU" dirty="0">
                <a:solidFill>
                  <a:srgbClr val="002060"/>
                </a:solidFill>
                <a:latin typeface="Arial" panose="020B0604020202020204" pitchFamily="34" charset="0"/>
                <a:ea typeface="Times New Roman" charset="0"/>
                <a:cs typeface="Arial" panose="020B0604020202020204" pitchFamily="34" charset="0"/>
              </a:rPr>
              <a:t> </a:t>
            </a:r>
            <a:r>
              <a:rPr lang="ru-RU" dirty="0" err="1">
                <a:solidFill>
                  <a:srgbClr val="002060"/>
                </a:solidFill>
                <a:latin typeface="Arial" panose="020B0604020202020204" pitchFamily="34" charset="0"/>
                <a:ea typeface="Times New Roman" charset="0"/>
                <a:cs typeface="Arial" panose="020B0604020202020204" pitchFamily="34" charset="0"/>
              </a:rPr>
              <a:t>the</a:t>
            </a:r>
            <a:r>
              <a:rPr lang="ru-RU" dirty="0">
                <a:solidFill>
                  <a:srgbClr val="002060"/>
                </a:solidFill>
                <a:latin typeface="Arial" panose="020B0604020202020204" pitchFamily="34" charset="0"/>
                <a:ea typeface="Times New Roman" charset="0"/>
                <a:cs typeface="Arial" panose="020B0604020202020204" pitchFamily="34" charset="0"/>
              </a:rPr>
              <a:t> NA64 </a:t>
            </a:r>
            <a:r>
              <a:rPr lang="ru-RU" dirty="0" err="1">
                <a:solidFill>
                  <a:srgbClr val="002060"/>
                </a:solidFill>
                <a:latin typeface="Arial" panose="020B0604020202020204" pitchFamily="34" charset="0"/>
                <a:ea typeface="Times New Roman" charset="0"/>
                <a:cs typeface="Arial" panose="020B0604020202020204" pitchFamily="34" charset="0"/>
              </a:rPr>
              <a:t>experiment</a:t>
            </a:r>
            <a:r>
              <a:rPr lang="ru-RU" dirty="0">
                <a:solidFill>
                  <a:srgbClr val="002060"/>
                </a:solidFill>
                <a:latin typeface="Arial" panose="020B0604020202020204" pitchFamily="34" charset="0"/>
                <a:ea typeface="Times New Roman" charset="0"/>
                <a:cs typeface="Arial" panose="020B0604020202020204" pitchFamily="34" charset="0"/>
              </a:rPr>
              <a:t> </a:t>
            </a:r>
            <a:r>
              <a:rPr lang="ru-RU" dirty="0" err="1">
                <a:solidFill>
                  <a:srgbClr val="002060"/>
                </a:solidFill>
                <a:latin typeface="Arial" panose="020B0604020202020204" pitchFamily="34" charset="0"/>
                <a:ea typeface="Times New Roman" charset="0"/>
                <a:cs typeface="Arial" panose="020B0604020202020204" pitchFamily="34" charset="0"/>
              </a:rPr>
              <a:t>at</a:t>
            </a:r>
            <a:r>
              <a:rPr lang="ru-RU" dirty="0">
                <a:solidFill>
                  <a:srgbClr val="002060"/>
                </a:solidFill>
                <a:latin typeface="Arial" panose="020B0604020202020204" pitchFamily="34" charset="0"/>
                <a:ea typeface="Times New Roman" charset="0"/>
                <a:cs typeface="Arial" panose="020B0604020202020204" pitchFamily="34" charset="0"/>
              </a:rPr>
              <a:t> CERN», CERN-EP-2019-284</a:t>
            </a:r>
          </a:p>
        </p:txBody>
      </p:sp>
      <p:pic>
        <p:nvPicPr>
          <p:cNvPr id="18" name="Рисунок 14"/>
          <p:cNvPicPr/>
          <p:nvPr/>
        </p:nvPicPr>
        <p:blipFill rotWithShape="1">
          <a:blip r:embed="rId4"/>
          <a:srcRect l="18396" t="16352" r="40749" b="15768"/>
          <a:stretch/>
        </p:blipFill>
        <p:spPr bwMode="auto">
          <a:xfrm>
            <a:off x="251520" y="1159430"/>
            <a:ext cx="3693092" cy="2305535"/>
          </a:xfrm>
          <a:prstGeom prst="rect">
            <a:avLst/>
          </a:prstGeom>
          <a:ln>
            <a:noFill/>
          </a:ln>
          <a:extLst>
            <a:ext uri="{53640926-AAD7-44D8-BBD7-CCE9431645EC}">
              <a14:shadowObscured xmlns:a14="http://schemas.microsoft.com/office/drawing/2010/main"/>
            </a:ext>
          </a:extLst>
        </p:spPr>
      </p:pic>
      <p:pic>
        <p:nvPicPr>
          <p:cNvPr id="19" name="Рисунок 15" descr="F:\Dark matter\Камеры 20_1200\Камера 20см NA64\Фото NA64 камеры в CERNe\Foto Straw treiler\20180510_204721.jpg"/>
          <p:cNvPicPr/>
          <p:nvPr/>
        </p:nvPicPr>
        <p:blipFill>
          <a:blip r:embed="rId5">
            <a:extLst>
              <a:ext uri="{28A0092B-C50C-407E-A947-70E740481C1C}">
                <a14:useLocalDpi xmlns:a14="http://schemas.microsoft.com/office/drawing/2010/main" val="0"/>
              </a:ext>
            </a:extLst>
          </a:blip>
          <a:srcRect/>
          <a:stretch>
            <a:fillRect/>
          </a:stretch>
        </p:blipFill>
        <p:spPr bwMode="auto">
          <a:xfrm>
            <a:off x="3995936" y="1124744"/>
            <a:ext cx="4824536" cy="2352647"/>
          </a:xfrm>
          <a:prstGeom prst="rect">
            <a:avLst/>
          </a:prstGeom>
          <a:noFill/>
          <a:ln>
            <a:noFill/>
          </a:ln>
        </p:spPr>
      </p:pic>
      <p:sp>
        <p:nvSpPr>
          <p:cNvPr id="20" name="TextBox 19"/>
          <p:cNvSpPr txBox="1"/>
          <p:nvPr/>
        </p:nvSpPr>
        <p:spPr>
          <a:xfrm>
            <a:off x="288032" y="3477391"/>
            <a:ext cx="8676456" cy="646331"/>
          </a:xfrm>
          <a:prstGeom prst="rect">
            <a:avLst/>
          </a:prstGeom>
          <a:noFill/>
        </p:spPr>
        <p:txBody>
          <a:bodyPr wrap="square" rtlCol="0">
            <a:spAutoFit/>
          </a:bodyPr>
          <a:lstStyle/>
          <a:p>
            <a:r>
              <a:rPr lang="ru-RU" b="1" i="1" dirty="0">
                <a:solidFill>
                  <a:srgbClr val="002060"/>
                </a:solidFill>
                <a:latin typeface="+mn-lt"/>
                <a:ea typeface="Times New Roman" charset="0"/>
                <a:cs typeface="Times New Roman" charset="0"/>
              </a:rPr>
              <a:t>2019</a:t>
            </a:r>
            <a:r>
              <a:rPr lang="ru-RU" i="1" dirty="0">
                <a:solidFill>
                  <a:srgbClr val="002060"/>
                </a:solidFill>
                <a:latin typeface="+mn-lt"/>
                <a:ea typeface="Times New Roman" charset="0"/>
                <a:cs typeface="Times New Roman" charset="0"/>
              </a:rPr>
              <a:t>: </a:t>
            </a:r>
            <a:r>
              <a:rPr lang="en-US" i="1" dirty="0">
                <a:solidFill>
                  <a:srgbClr val="002060"/>
                </a:solidFill>
                <a:latin typeface="+mn-lt"/>
                <a:ea typeface="Times New Roman" charset="0"/>
                <a:cs typeface="Times New Roman" charset="0"/>
              </a:rPr>
              <a:t>CERN open days</a:t>
            </a:r>
            <a:r>
              <a:rPr lang="ru-RU" i="1" dirty="0">
                <a:solidFill>
                  <a:srgbClr val="002060"/>
                </a:solidFill>
                <a:latin typeface="+mn-lt"/>
                <a:ea typeface="Times New Roman" charset="0"/>
                <a:cs typeface="Times New Roman" charset="0"/>
              </a:rPr>
              <a:t>, новая экспериментальная зона, </a:t>
            </a:r>
          </a:p>
          <a:p>
            <a:pPr algn="r"/>
            <a:r>
              <a:rPr lang="ru-RU" i="1" dirty="0">
                <a:solidFill>
                  <a:srgbClr val="002060"/>
                </a:solidFill>
                <a:latin typeface="+mn-lt"/>
                <a:ea typeface="Times New Roman" charset="0"/>
                <a:cs typeface="Times New Roman" charset="0"/>
              </a:rPr>
              <a:t>создание новых детекторов, привлечение молодых сотрудников.</a:t>
            </a:r>
          </a:p>
        </p:txBody>
      </p:sp>
    </p:spTree>
    <p:extLst>
      <p:ext uri="{BB962C8B-B14F-4D97-AF65-F5344CB8AC3E}">
        <p14:creationId xmlns:p14="http://schemas.microsoft.com/office/powerpoint/2010/main" val="1909117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8762" y="48135"/>
            <a:ext cx="4552621" cy="400110"/>
          </a:xfrm>
          <a:prstGeom prst="rect">
            <a:avLst/>
          </a:prstGeom>
          <a:noFill/>
        </p:spPr>
        <p:txBody>
          <a:bodyPr wrap="square" rtlCol="0">
            <a:spAutoFit/>
          </a:bodyPr>
          <a:lstStyle/>
          <a:p>
            <a:r>
              <a:rPr lang="ru-RU" sz="2000" b="1" dirty="0">
                <a:solidFill>
                  <a:srgbClr val="000090"/>
                </a:solidFill>
              </a:rPr>
              <a:t>Поиск бозона с массой </a:t>
            </a:r>
            <a:r>
              <a:rPr lang="en-US" sz="2000" b="1" dirty="0">
                <a:solidFill>
                  <a:srgbClr val="000090"/>
                </a:solidFill>
              </a:rPr>
              <a:t>16.7 MeV </a:t>
            </a:r>
          </a:p>
        </p:txBody>
      </p:sp>
      <p:sp>
        <p:nvSpPr>
          <p:cNvPr id="8" name="Rectangle 1027"/>
          <p:cNvSpPr>
            <a:spLocks noChangeArrowheads="1"/>
          </p:cNvSpPr>
          <p:nvPr/>
        </p:nvSpPr>
        <p:spPr bwMode="auto">
          <a:xfrm>
            <a:off x="3707904" y="692696"/>
            <a:ext cx="33843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a:solidFill>
                  <a:schemeClr val="tx1"/>
                </a:solidFill>
                <a:latin typeface="Geneva CY" charset="0"/>
                <a:ea typeface="ＭＳ Ｐゴシック" charset="-128"/>
              </a:defRPr>
            </a:lvl1pPr>
            <a:lvl2pPr marL="742950" indent="-285750">
              <a:defRPr sz="1600">
                <a:solidFill>
                  <a:schemeClr val="tx1"/>
                </a:solidFill>
                <a:latin typeface="Geneva CY" charset="0"/>
                <a:ea typeface="ＭＳ Ｐゴシック" charset="-128"/>
              </a:defRPr>
            </a:lvl2pPr>
            <a:lvl3pPr marL="1143000" indent="-228600">
              <a:defRPr sz="1600">
                <a:solidFill>
                  <a:schemeClr val="tx1"/>
                </a:solidFill>
                <a:latin typeface="Geneva CY" charset="0"/>
                <a:ea typeface="ＭＳ Ｐゴシック" charset="-128"/>
              </a:defRPr>
            </a:lvl3pPr>
            <a:lvl4pPr marL="1600200" indent="-228600">
              <a:defRPr sz="1600">
                <a:solidFill>
                  <a:schemeClr val="tx1"/>
                </a:solidFill>
                <a:latin typeface="Geneva CY" charset="0"/>
                <a:ea typeface="ＭＳ Ｐゴシック" charset="-128"/>
              </a:defRPr>
            </a:lvl4pPr>
            <a:lvl5pPr marL="2057400" indent="-228600">
              <a:defRPr sz="1600">
                <a:solidFill>
                  <a:schemeClr val="tx1"/>
                </a:solidFill>
                <a:latin typeface="Geneva CY" charset="0"/>
                <a:ea typeface="ＭＳ Ｐゴシック" charset="-128"/>
              </a:defRPr>
            </a:lvl5pPr>
            <a:lvl6pPr marL="2514600" indent="-228600" eaLnBrk="0" fontAlgn="base" hangingPunct="0">
              <a:spcBef>
                <a:spcPct val="0"/>
              </a:spcBef>
              <a:spcAft>
                <a:spcPct val="0"/>
              </a:spcAft>
              <a:defRPr sz="1600">
                <a:solidFill>
                  <a:schemeClr val="tx1"/>
                </a:solidFill>
                <a:latin typeface="Geneva CY" charset="0"/>
                <a:ea typeface="ＭＳ Ｐゴシック" charset="-128"/>
              </a:defRPr>
            </a:lvl6pPr>
            <a:lvl7pPr marL="2971800" indent="-228600" eaLnBrk="0" fontAlgn="base" hangingPunct="0">
              <a:spcBef>
                <a:spcPct val="0"/>
              </a:spcBef>
              <a:spcAft>
                <a:spcPct val="0"/>
              </a:spcAft>
              <a:defRPr sz="1600">
                <a:solidFill>
                  <a:schemeClr val="tx1"/>
                </a:solidFill>
                <a:latin typeface="Geneva CY" charset="0"/>
                <a:ea typeface="ＭＳ Ｐゴシック" charset="-128"/>
              </a:defRPr>
            </a:lvl7pPr>
            <a:lvl8pPr marL="3429000" indent="-228600" eaLnBrk="0" fontAlgn="base" hangingPunct="0">
              <a:spcBef>
                <a:spcPct val="0"/>
              </a:spcBef>
              <a:spcAft>
                <a:spcPct val="0"/>
              </a:spcAft>
              <a:defRPr sz="1600">
                <a:solidFill>
                  <a:schemeClr val="tx1"/>
                </a:solidFill>
                <a:latin typeface="Geneva CY" charset="0"/>
                <a:ea typeface="ＭＳ Ｐゴシック" charset="-128"/>
              </a:defRPr>
            </a:lvl8pPr>
            <a:lvl9pPr marL="3886200" indent="-228600" eaLnBrk="0" fontAlgn="base" hangingPunct="0">
              <a:spcBef>
                <a:spcPct val="0"/>
              </a:spcBef>
              <a:spcAft>
                <a:spcPct val="0"/>
              </a:spcAft>
              <a:defRPr sz="1600">
                <a:solidFill>
                  <a:schemeClr val="tx1"/>
                </a:solidFill>
                <a:latin typeface="Geneva CY" charset="0"/>
                <a:ea typeface="ＭＳ Ｐゴシック" charset="-128"/>
              </a:defRPr>
            </a:lvl9pPr>
          </a:lstStyle>
          <a:p>
            <a:pPr eaLnBrk="1" hangingPunct="1">
              <a:spcAft>
                <a:spcPts val="600"/>
              </a:spcAft>
              <a:buClr>
                <a:schemeClr val="tx1"/>
              </a:buClr>
            </a:pPr>
            <a:r>
              <a:rPr lang="en-US" altLang="ru-RU" sz="1800" baseline="30000" dirty="0">
                <a:solidFill>
                  <a:srgbClr val="000090"/>
                </a:solidFill>
                <a:latin typeface="Geneva" charset="0"/>
              </a:rPr>
              <a:t>7</a:t>
            </a:r>
            <a:r>
              <a:rPr lang="en-US" altLang="ru-RU" sz="1800" dirty="0">
                <a:solidFill>
                  <a:srgbClr val="000090"/>
                </a:solidFill>
                <a:latin typeface="Geneva" charset="0"/>
              </a:rPr>
              <a:t>Li(</a:t>
            </a:r>
            <a:r>
              <a:rPr lang="en-US" altLang="ru-RU" sz="1800" dirty="0" err="1">
                <a:solidFill>
                  <a:srgbClr val="000090"/>
                </a:solidFill>
                <a:latin typeface="Geneva" charset="0"/>
              </a:rPr>
              <a:t>p,</a:t>
            </a:r>
            <a:r>
              <a:rPr lang="en-US" altLang="ru-RU" sz="1800" dirty="0" err="1">
                <a:solidFill>
                  <a:srgbClr val="000090"/>
                </a:solidFill>
              </a:rPr>
              <a:t>γ</a:t>
            </a:r>
            <a:r>
              <a:rPr lang="en-US" altLang="ru-RU" sz="1800" dirty="0">
                <a:solidFill>
                  <a:srgbClr val="000090"/>
                </a:solidFill>
              </a:rPr>
              <a:t>)</a:t>
            </a:r>
            <a:r>
              <a:rPr lang="en-US" altLang="ru-RU" sz="1800" baseline="30000" dirty="0">
                <a:solidFill>
                  <a:srgbClr val="000090"/>
                </a:solidFill>
              </a:rPr>
              <a:t>8</a:t>
            </a:r>
            <a:r>
              <a:rPr lang="en-US" altLang="ru-RU" sz="1800" dirty="0">
                <a:solidFill>
                  <a:srgbClr val="000090"/>
                </a:solidFill>
              </a:rPr>
              <a:t>Be, </a:t>
            </a:r>
            <a:r>
              <a:rPr lang="en-US" altLang="ru-RU" sz="1800" dirty="0">
                <a:solidFill>
                  <a:srgbClr val="000090"/>
                </a:solidFill>
                <a:latin typeface="Geneva" charset="0"/>
              </a:rPr>
              <a:t>M </a:t>
            </a:r>
            <a:r>
              <a:rPr lang="en-US" altLang="ru-RU" sz="1800" baseline="-25000" dirty="0">
                <a:solidFill>
                  <a:srgbClr val="000090"/>
                </a:solidFill>
                <a:latin typeface="Geneva" charset="0"/>
              </a:rPr>
              <a:t>A´</a:t>
            </a:r>
            <a:r>
              <a:rPr lang="en-US" altLang="ru-RU" sz="1800" dirty="0">
                <a:solidFill>
                  <a:srgbClr val="000090"/>
                </a:solidFill>
                <a:latin typeface="Geneva" charset="0"/>
              </a:rPr>
              <a:t> =16.7 MeV </a:t>
            </a:r>
          </a:p>
        </p:txBody>
      </p:sp>
      <p:grpSp>
        <p:nvGrpSpPr>
          <p:cNvPr id="3" name="Группа 2"/>
          <p:cNvGrpSpPr/>
          <p:nvPr/>
        </p:nvGrpSpPr>
        <p:grpSpPr>
          <a:xfrm>
            <a:off x="2915816" y="1068690"/>
            <a:ext cx="4104456" cy="2331338"/>
            <a:chOff x="4067944" y="1196752"/>
            <a:chExt cx="5005817" cy="2808312"/>
          </a:xfrm>
        </p:grpSpPr>
        <p:pic>
          <p:nvPicPr>
            <p:cNvPr id="9" name="Picture 10" descr="fig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196752"/>
              <a:ext cx="5005817" cy="28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Oval 14"/>
            <p:cNvSpPr/>
            <p:nvPr/>
          </p:nvSpPr>
          <p:spPr bwMode="auto">
            <a:xfrm>
              <a:off x="7274768" y="2420888"/>
              <a:ext cx="609600" cy="609600"/>
            </a:xfrm>
            <a:prstGeom prst="ellipse">
              <a:avLst/>
            </a:prstGeom>
            <a:solidFill>
              <a:schemeClr val="accent1">
                <a:alpha val="28000"/>
              </a:schemeClr>
            </a:solidFill>
            <a:ln w="28575" cap="flat" cmpd="sng" algn="ctr">
              <a:solidFill>
                <a:schemeClr val="accent1">
                  <a:lumMod val="75000"/>
                  <a:alpha val="16000"/>
                </a:schemeClr>
              </a:solidFill>
              <a:prstDash val="solid"/>
              <a:round/>
              <a:headEnd type="none" w="med" len="med"/>
              <a:tailEnd type="none" w="med" len="med"/>
            </a:ln>
            <a:effectLst/>
          </p:spPr>
          <p:txBody>
            <a:bodyPr/>
            <a:lstStyle/>
            <a:p>
              <a:pPr>
                <a:defRPr/>
              </a:pPr>
              <a:endParaRPr lang="en-US">
                <a:ea typeface="ＭＳ Ｐゴシック" charset="0"/>
                <a:cs typeface="ＭＳ Ｐゴシック" charset="0"/>
              </a:endParaRPr>
            </a:p>
          </p:txBody>
        </p:sp>
      </p:grpSp>
      <p:pic>
        <p:nvPicPr>
          <p:cNvPr id="4" name="Изображение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5496" y="981720"/>
            <a:ext cx="3407838" cy="1609257"/>
          </a:xfrm>
          <a:prstGeom prst="rect">
            <a:avLst/>
          </a:prstGeom>
        </p:spPr>
      </p:pic>
      <p:pic>
        <p:nvPicPr>
          <p:cNvPr id="12" name="Picture 7">
            <a:extLst>
              <a:ext uri="{FF2B5EF4-FFF2-40B4-BE49-F238E27FC236}">
                <a16:creationId xmlns:a16="http://schemas.microsoft.com/office/drawing/2014/main" id="{422F294D-0D78-45CE-BEA8-FCC6A14281BD}"/>
              </a:ext>
            </a:extLst>
          </p:cNvPr>
          <p:cNvPicPr>
            <a:picLocks noChangeAspect="1"/>
          </p:cNvPicPr>
          <p:nvPr/>
        </p:nvPicPr>
        <p:blipFill>
          <a:blip r:embed="rId5"/>
          <a:stretch>
            <a:fillRect/>
          </a:stretch>
        </p:blipFill>
        <p:spPr>
          <a:xfrm>
            <a:off x="0" y="0"/>
            <a:ext cx="1190345" cy="938685"/>
          </a:xfrm>
          <a:prstGeom prst="rect">
            <a:avLst/>
          </a:prstGeom>
        </p:spPr>
      </p:pic>
      <p:pic>
        <p:nvPicPr>
          <p:cNvPr id="13" name="Picture 3">
            <a:extLst>
              <a:ext uri="{FF2B5EF4-FFF2-40B4-BE49-F238E27FC236}">
                <a16:creationId xmlns:a16="http://schemas.microsoft.com/office/drawing/2014/main" id="{B1A12235-FFA7-43E1-8DB2-D18A773936C5}"/>
              </a:ext>
            </a:extLst>
          </p:cNvPr>
          <p:cNvPicPr>
            <a:picLocks noChangeAspect="1"/>
          </p:cNvPicPr>
          <p:nvPr/>
        </p:nvPicPr>
        <p:blipFill>
          <a:blip r:embed="rId6"/>
          <a:stretch>
            <a:fillRect/>
          </a:stretch>
        </p:blipFill>
        <p:spPr>
          <a:xfrm>
            <a:off x="6873520" y="904699"/>
            <a:ext cx="2270480" cy="2452293"/>
          </a:xfrm>
          <a:prstGeom prst="rect">
            <a:avLst/>
          </a:prstGeom>
        </p:spPr>
      </p:pic>
      <p:pic>
        <p:nvPicPr>
          <p:cNvPr id="14" name="Изображение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02" y="3317637"/>
            <a:ext cx="3446778" cy="3279715"/>
          </a:xfrm>
          <a:prstGeom prst="rect">
            <a:avLst/>
          </a:prstGeom>
        </p:spPr>
      </p:pic>
      <p:pic>
        <p:nvPicPr>
          <p:cNvPr id="15" name="Изображение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4745" y="3573016"/>
            <a:ext cx="6011751" cy="2520280"/>
          </a:xfrm>
          <a:prstGeom prst="rect">
            <a:avLst/>
          </a:prstGeom>
        </p:spPr>
      </p:pic>
      <p:sp>
        <p:nvSpPr>
          <p:cNvPr id="6" name="TextBox 5"/>
          <p:cNvSpPr txBox="1"/>
          <p:nvPr/>
        </p:nvSpPr>
        <p:spPr>
          <a:xfrm>
            <a:off x="4136260" y="2406311"/>
            <a:ext cx="697627" cy="369332"/>
          </a:xfrm>
          <a:prstGeom prst="rect">
            <a:avLst/>
          </a:prstGeom>
          <a:noFill/>
        </p:spPr>
        <p:txBody>
          <a:bodyPr wrap="none" rtlCol="0">
            <a:spAutoFit/>
          </a:bodyPr>
          <a:lstStyle/>
          <a:p>
            <a:r>
              <a:rPr lang="ru-RU"/>
              <a:t>2015</a:t>
            </a:r>
          </a:p>
        </p:txBody>
      </p:sp>
      <p:sp>
        <p:nvSpPr>
          <p:cNvPr id="17" name="TextBox 16"/>
          <p:cNvSpPr txBox="1"/>
          <p:nvPr/>
        </p:nvSpPr>
        <p:spPr>
          <a:xfrm>
            <a:off x="7151120" y="2699628"/>
            <a:ext cx="697627" cy="369332"/>
          </a:xfrm>
          <a:prstGeom prst="rect">
            <a:avLst/>
          </a:prstGeom>
          <a:noFill/>
        </p:spPr>
        <p:txBody>
          <a:bodyPr wrap="none" rtlCol="0">
            <a:spAutoFit/>
          </a:bodyPr>
          <a:lstStyle/>
          <a:p>
            <a:r>
              <a:rPr lang="ru-RU" dirty="0">
                <a:solidFill>
                  <a:srgbClr val="FF0000"/>
                </a:solidFill>
              </a:rPr>
              <a:t>2019</a:t>
            </a:r>
          </a:p>
        </p:txBody>
      </p:sp>
    </p:spTree>
    <p:extLst>
      <p:ext uri="{BB962C8B-B14F-4D97-AF65-F5344CB8AC3E}">
        <p14:creationId xmlns:p14="http://schemas.microsoft.com/office/powerpoint/2010/main" val="613784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https://ep-news.web.cern.ch/sites/ep-news.web.cern.ch/files/NA61-results_1.JPG">
            <a:hlinkClick r:id="rId2"/>
          </p:cNvPr>
          <p:cNvPicPr/>
          <p:nvPr/>
        </p:nvPicPr>
        <p:blipFill>
          <a:blip r:embed="rId3" cstate="print"/>
          <a:srcRect/>
          <a:stretch>
            <a:fillRect/>
          </a:stretch>
        </p:blipFill>
        <p:spPr bwMode="auto">
          <a:xfrm>
            <a:off x="816912" y="1224316"/>
            <a:ext cx="7611664" cy="3572836"/>
          </a:xfrm>
          <a:prstGeom prst="rect">
            <a:avLst/>
          </a:prstGeom>
          <a:noFill/>
          <a:ln w="9525">
            <a:noFill/>
            <a:miter lim="800000"/>
            <a:headEnd/>
            <a:tailEnd/>
          </a:ln>
        </p:spPr>
      </p:pic>
      <p:sp>
        <p:nvSpPr>
          <p:cNvPr id="1025" name="Rectangle 1"/>
          <p:cNvSpPr>
            <a:spLocks noChangeArrowheads="1"/>
          </p:cNvSpPr>
          <p:nvPr/>
        </p:nvSpPr>
        <p:spPr bwMode="auto">
          <a:xfrm>
            <a:off x="323528" y="140439"/>
            <a:ext cx="8708552" cy="1200329"/>
          </a:xfrm>
          <a:prstGeom prst="rect">
            <a:avLst/>
          </a:prstGeom>
          <a:solidFill>
            <a:srgbClr val="ECFFFD"/>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200150" lvl="2" indent="-285750" eaLnBrk="0" hangingPunct="0">
              <a:buFont typeface="Arial" panose="020B0604020202020204" pitchFamily="34" charset="0"/>
              <a:buChar char="•"/>
            </a:pPr>
            <a:r>
              <a:rPr kumimoji="0" lang="ru-RU" b="0"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Результаты </a:t>
            </a:r>
            <a:r>
              <a:rPr kumimoji="0" lang="en-US" b="1"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p</a:t>
            </a:r>
            <a:r>
              <a:rPr kumimoji="0" lang="en-US" b="0"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a:t>
            </a:r>
            <a:r>
              <a:rPr kumimoji="0" lang="en-US" b="1"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p</a:t>
            </a:r>
            <a:r>
              <a:rPr kumimoji="0" lang="en-US" b="0"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 and </a:t>
            </a:r>
            <a:r>
              <a:rPr kumimoji="0" lang="en-US" b="1"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Be</a:t>
            </a:r>
            <a:r>
              <a:rPr kumimoji="0" lang="en-US" b="0"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a:t>
            </a:r>
            <a:r>
              <a:rPr kumimoji="0" lang="en-US" b="1"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Be</a:t>
            </a:r>
            <a:r>
              <a:rPr kumimoji="0" lang="en-US" b="0"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 </a:t>
            </a:r>
            <a:r>
              <a:rPr kumimoji="0" lang="ru-RU" b="0"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группируются вокруг близких величин</a:t>
            </a:r>
            <a:r>
              <a:rPr lang="en-US" dirty="0">
                <a:solidFill>
                  <a:srgbClr val="002060"/>
                </a:solidFill>
                <a:latin typeface="Arial" panose="020B0604020202020204" pitchFamily="34" charset="0"/>
                <a:ea typeface="Times New Roman" pitchFamily="18" charset="0"/>
                <a:cs typeface="Arial" pitchFamily="34" charset="0"/>
              </a:rPr>
              <a:t>;</a:t>
            </a:r>
            <a:endParaRPr kumimoji="0" lang="en-US" b="0"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endParaRPr>
          </a:p>
          <a:p>
            <a:pPr marL="1200150" lvl="2" indent="-285750" eaLnBrk="0" hangingPunct="0">
              <a:buFont typeface="Arial" panose="020B0604020202020204" pitchFamily="34" charset="0"/>
              <a:buChar char="•"/>
            </a:pPr>
            <a:r>
              <a:rPr kumimoji="0" lang="en-US" b="1"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Pb</a:t>
            </a:r>
            <a:r>
              <a:rPr kumimoji="0" lang="en-US" b="0"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a:t>
            </a:r>
            <a:r>
              <a:rPr kumimoji="0" lang="en-US" b="1"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Pb</a:t>
            </a:r>
            <a:r>
              <a:rPr kumimoji="0" lang="en-US" b="0"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 </a:t>
            </a:r>
            <a:r>
              <a:rPr kumimoji="0" lang="en-US" b="1"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Au</a:t>
            </a:r>
            <a:r>
              <a:rPr kumimoji="0" lang="en-US" b="0"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a:t>
            </a:r>
            <a:r>
              <a:rPr kumimoji="0" lang="en-US" b="1"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Au</a:t>
            </a:r>
            <a:r>
              <a:rPr kumimoji="0" lang="en-US" b="0"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 </a:t>
            </a:r>
            <a:r>
              <a:rPr lang="ru-RU" dirty="0">
                <a:solidFill>
                  <a:srgbClr val="002060"/>
                </a:solidFill>
                <a:latin typeface="Arial" panose="020B0604020202020204" pitchFamily="34" charset="0"/>
                <a:ea typeface="Times New Roman" pitchFamily="18" charset="0"/>
                <a:cs typeface="Arial" pitchFamily="34" charset="0"/>
              </a:rPr>
              <a:t>и</a:t>
            </a:r>
            <a:r>
              <a:rPr kumimoji="0" lang="en-US" b="0"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 </a:t>
            </a:r>
            <a:r>
              <a:rPr kumimoji="0" lang="en-US" b="1"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Ar</a:t>
            </a:r>
            <a:r>
              <a:rPr kumimoji="0" lang="en-US" b="0"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a:t>
            </a:r>
            <a:r>
              <a:rPr kumimoji="0" lang="en-US" b="1"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Sc</a:t>
            </a:r>
            <a:r>
              <a:rPr kumimoji="0" lang="en-US" b="1"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 </a:t>
            </a:r>
            <a:r>
              <a:rPr lang="ru-RU" dirty="0" err="1">
                <a:solidFill>
                  <a:srgbClr val="002060"/>
                </a:solidFill>
                <a:latin typeface="Arial" panose="020B0604020202020204" pitchFamily="34" charset="0"/>
                <a:ea typeface="Times New Roman" pitchFamily="18" charset="0"/>
                <a:cs typeface="Arial" pitchFamily="34" charset="0"/>
              </a:rPr>
              <a:t>у</a:t>
            </a:r>
            <a:r>
              <a:rPr kumimoji="0" lang="ru-RU" b="0" i="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казавют</a:t>
            </a:r>
            <a:r>
              <a:rPr kumimoji="0" lang="ru-RU" b="0"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 на большее отношение </a:t>
            </a:r>
            <a:r>
              <a:rPr kumimoji="0" lang="en-US" b="0"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K+/</a:t>
            </a:r>
            <a:r>
              <a:rPr kumimoji="0" lang="ru-RU" b="0"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π</a:t>
            </a:r>
            <a:r>
              <a:rPr kumimoji="0" lang="en-US" b="0"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 </a:t>
            </a:r>
          </a:p>
          <a:p>
            <a:pPr marL="1200150" lvl="2" indent="-285750" eaLnBrk="0" hangingPunct="0">
              <a:buFont typeface="Arial" panose="020B0604020202020204" pitchFamily="34" charset="0"/>
              <a:buChar char="•"/>
            </a:pPr>
            <a:r>
              <a:rPr kumimoji="0" lang="en-US" b="1"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Ar</a:t>
            </a:r>
            <a:r>
              <a:rPr kumimoji="0" lang="en-US" b="0"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a:t>
            </a:r>
            <a:r>
              <a:rPr kumimoji="0" lang="en-US" b="1" u="none" strike="noStrike" cap="none" normalizeH="0" baseline="0" dirty="0" err="1">
                <a:ln>
                  <a:noFill/>
                </a:ln>
                <a:solidFill>
                  <a:srgbClr val="002060"/>
                </a:solidFill>
                <a:effectLst/>
                <a:latin typeface="Arial" panose="020B0604020202020204" pitchFamily="34" charset="0"/>
                <a:ea typeface="Times New Roman" pitchFamily="18" charset="0"/>
                <a:cs typeface="Arial" pitchFamily="34" charset="0"/>
              </a:rPr>
              <a:t>Sc</a:t>
            </a:r>
            <a:r>
              <a:rPr kumimoji="0" lang="en-US" b="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 </a:t>
            </a:r>
            <a:r>
              <a:rPr kumimoji="0" lang="ru-RU" b="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четко отделяются от малых систем</a:t>
            </a:r>
            <a:endParaRPr kumimoji="0" lang="en-US" b="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a:t>
            </a:r>
            <a:r>
              <a:rPr kumimoji="0" lang="ru-RU" b="0" i="1"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их </a:t>
            </a:r>
            <a:r>
              <a:rPr lang="ru-RU" i="1" dirty="0">
                <a:solidFill>
                  <a:srgbClr val="002060"/>
                </a:solidFill>
                <a:latin typeface="Arial" panose="020B0604020202020204" pitchFamily="34" charset="0"/>
                <a:ea typeface="Times New Roman" pitchFamily="18" charset="0"/>
                <a:cs typeface="Arial" pitchFamily="34" charset="0"/>
              </a:rPr>
              <a:t>э</a:t>
            </a:r>
            <a:r>
              <a:rPr kumimoji="0" lang="ru-RU" b="0" i="1"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нергетическая зависимость не похожа на </a:t>
            </a:r>
            <a:r>
              <a:rPr lang="ru-RU" i="1" dirty="0">
                <a:solidFill>
                  <a:srgbClr val="002060"/>
                </a:solidFill>
                <a:latin typeface="Arial" panose="020B0604020202020204" pitchFamily="34" charset="0"/>
                <a:ea typeface="Times New Roman" pitchFamily="18" charset="0"/>
                <a:cs typeface="Arial" pitchFamily="34" charset="0"/>
              </a:rPr>
              <a:t>о</a:t>
            </a:r>
            <a:r>
              <a:rPr kumimoji="0" lang="ru-RU" b="0" i="1"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стрый пик в ТИ реакциях</a:t>
            </a:r>
            <a:r>
              <a:rPr kumimoji="0" lang="en-US" b="0" i="0" u="none" strike="noStrike" cap="none" normalizeH="0" baseline="0" dirty="0">
                <a:ln>
                  <a:noFill/>
                </a:ln>
                <a:solidFill>
                  <a:srgbClr val="002060"/>
                </a:solidFill>
                <a:effectLst/>
                <a:latin typeface="Arial" panose="020B0604020202020204" pitchFamily="34" charset="0"/>
                <a:ea typeface="Times New Roman" pitchFamily="18" charset="0"/>
                <a:cs typeface="Arial" pitchFamily="34" charset="0"/>
              </a:rPr>
              <a:t>). </a:t>
            </a:r>
            <a:endParaRPr kumimoji="0" lang="en-US" b="0" i="0" u="none" strike="noStrike" cap="none" normalizeH="0" baseline="0" dirty="0">
              <a:ln>
                <a:noFill/>
              </a:ln>
              <a:solidFill>
                <a:srgbClr val="002060"/>
              </a:solidFill>
              <a:effectLst/>
              <a:latin typeface="Arial" panose="020B0604020202020204" pitchFamily="34" charset="0"/>
              <a:cs typeface="Arial" pitchFamily="34" charset="0"/>
            </a:endParaRPr>
          </a:p>
        </p:txBody>
      </p:sp>
      <p:sp>
        <p:nvSpPr>
          <p:cNvPr id="1026" name="Rectangle 2"/>
          <p:cNvSpPr>
            <a:spLocks noChangeArrowheads="1"/>
          </p:cNvSpPr>
          <p:nvPr/>
        </p:nvSpPr>
        <p:spPr bwMode="auto">
          <a:xfrm>
            <a:off x="111920" y="4509120"/>
            <a:ext cx="8924576"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b="1" dirty="0">
                <a:solidFill>
                  <a:srgbClr val="002060"/>
                </a:solidFill>
                <a:latin typeface="+mj-lt"/>
                <a:ea typeface="Times New Roman" pitchFamily="18" charset="0"/>
                <a:cs typeface="Arial" pitchFamily="34" charset="0"/>
              </a:rPr>
              <a:t>распределения </a:t>
            </a:r>
            <a:r>
              <a:rPr lang="en-US" b="1" dirty="0">
                <a:solidFill>
                  <a:srgbClr val="002060"/>
                </a:solidFill>
                <a:latin typeface="+mj-lt"/>
                <a:ea typeface="Times New Roman" pitchFamily="18" charset="0"/>
                <a:cs typeface="Arial" pitchFamily="34" charset="0"/>
              </a:rPr>
              <a:t>K</a:t>
            </a:r>
            <a:r>
              <a:rPr lang="en-US" b="1" baseline="30000" dirty="0">
                <a:solidFill>
                  <a:srgbClr val="002060"/>
                </a:solidFill>
                <a:latin typeface="+mj-lt"/>
                <a:ea typeface="Times New Roman" pitchFamily="18" charset="0"/>
                <a:cs typeface="Arial" pitchFamily="34" charset="0"/>
              </a:rPr>
              <a:t>+</a:t>
            </a:r>
            <a:r>
              <a:rPr lang="en-US" b="1" dirty="0">
                <a:solidFill>
                  <a:srgbClr val="002060"/>
                </a:solidFill>
                <a:latin typeface="+mj-lt"/>
                <a:ea typeface="Times New Roman" pitchFamily="18" charset="0"/>
                <a:cs typeface="Arial" pitchFamily="34" charset="0"/>
              </a:rPr>
              <a:t>/</a:t>
            </a:r>
            <a:r>
              <a:rPr lang="ru-RU" b="1" dirty="0">
                <a:solidFill>
                  <a:srgbClr val="002060"/>
                </a:solidFill>
                <a:latin typeface="+mj-lt"/>
                <a:ea typeface="Times New Roman" pitchFamily="18" charset="0"/>
                <a:cs typeface="Arial" pitchFamily="34" charset="0"/>
              </a:rPr>
              <a:t>π</a:t>
            </a:r>
            <a:r>
              <a:rPr lang="en-US" b="1" baseline="30000" dirty="0">
                <a:solidFill>
                  <a:srgbClr val="002060"/>
                </a:solidFill>
                <a:latin typeface="+mj-lt"/>
                <a:ea typeface="Times New Roman" pitchFamily="18" charset="0"/>
                <a:cs typeface="Arial" pitchFamily="34" charset="0"/>
              </a:rPr>
              <a:t>+</a:t>
            </a:r>
            <a:r>
              <a:rPr lang="en-US" b="1" dirty="0">
                <a:solidFill>
                  <a:srgbClr val="002060"/>
                </a:solidFill>
                <a:latin typeface="+mj-lt"/>
                <a:ea typeface="Times New Roman" pitchFamily="18" charset="0"/>
                <a:cs typeface="Arial" pitchFamily="34" charset="0"/>
              </a:rPr>
              <a:t> </a:t>
            </a:r>
            <a:r>
              <a:rPr lang="ru-RU" b="1" dirty="0">
                <a:solidFill>
                  <a:srgbClr val="002060"/>
                </a:solidFill>
                <a:latin typeface="+mj-lt"/>
                <a:ea typeface="Times New Roman" pitchFamily="18" charset="0"/>
                <a:cs typeface="Arial" pitchFamily="34" charset="0"/>
              </a:rPr>
              <a:t>по </a:t>
            </a:r>
            <a:r>
              <a:rPr lang="en-US" b="1" dirty="0">
                <a:solidFill>
                  <a:srgbClr val="002060"/>
                </a:solidFill>
                <a:latin typeface="+mj-lt"/>
                <a:ea typeface="Times New Roman" pitchFamily="18" charset="0"/>
                <a:cs typeface="Arial" pitchFamily="34" charset="0"/>
              </a:rPr>
              <a:t>√ </a:t>
            </a:r>
            <a:r>
              <a:rPr lang="en-US" b="1" dirty="0" err="1">
                <a:solidFill>
                  <a:srgbClr val="002060"/>
                </a:solidFill>
                <a:latin typeface="+mj-lt"/>
                <a:ea typeface="Times New Roman" pitchFamily="18" charset="0"/>
                <a:cs typeface="Arial" pitchFamily="34" charset="0"/>
              </a:rPr>
              <a:t>sNN</a:t>
            </a:r>
            <a:r>
              <a:rPr lang="ru-RU" b="1" dirty="0">
                <a:solidFill>
                  <a:srgbClr val="002060"/>
                </a:solidFill>
                <a:latin typeface="+mj-lt"/>
                <a:ea typeface="Times New Roman" pitchFamily="18" charset="0"/>
                <a:cs typeface="Arial" pitchFamily="34" charset="0"/>
              </a:rPr>
              <a:t>:</a:t>
            </a:r>
            <a:r>
              <a:rPr lang="en-US" b="1" dirty="0">
                <a:solidFill>
                  <a:srgbClr val="002060"/>
                </a:solidFill>
                <a:latin typeface="+mj-lt"/>
                <a:ea typeface="Times New Roman" pitchFamily="18" charset="0"/>
                <a:cs typeface="Arial" pitchFamily="34" charset="0"/>
              </a:rPr>
              <a:t> </a:t>
            </a:r>
            <a:r>
              <a:rPr kumimoji="0" lang="ru-RU" i="1" u="none" strike="noStrike" cap="none" normalizeH="0" baseline="0" dirty="0">
                <a:ln>
                  <a:noFill/>
                </a:ln>
                <a:solidFill>
                  <a:srgbClr val="002060"/>
                </a:solidFill>
                <a:effectLst/>
                <a:latin typeface="+mj-lt"/>
                <a:ea typeface="Times New Roman" pitchFamily="18" charset="0"/>
                <a:cs typeface="Arial" pitchFamily="34" charset="0"/>
              </a:rPr>
              <a:t>средние быс</a:t>
            </a:r>
            <a:r>
              <a:rPr lang="ru-RU" i="1" dirty="0">
                <a:solidFill>
                  <a:srgbClr val="002060"/>
                </a:solidFill>
                <a:latin typeface="+mj-lt"/>
                <a:ea typeface="Times New Roman" pitchFamily="18" charset="0"/>
                <a:cs typeface="Arial" pitchFamily="34" charset="0"/>
              </a:rPr>
              <a:t>тро</a:t>
            </a:r>
            <a:r>
              <a:rPr kumimoji="0" lang="ru-RU" i="1" u="none" strike="noStrike" cap="none" normalizeH="0" baseline="0" dirty="0">
                <a:ln>
                  <a:noFill/>
                </a:ln>
                <a:solidFill>
                  <a:srgbClr val="002060"/>
                </a:solidFill>
                <a:effectLst/>
                <a:latin typeface="+mj-lt"/>
                <a:ea typeface="Times New Roman" pitchFamily="18" charset="0"/>
                <a:cs typeface="Arial" pitchFamily="34" charset="0"/>
              </a:rPr>
              <a:t>ты </a:t>
            </a:r>
            <a:r>
              <a:rPr kumimoji="0" lang="en-US" i="1" u="none" strike="noStrike" cap="none" normalizeH="0" baseline="0" dirty="0">
                <a:ln>
                  <a:noFill/>
                </a:ln>
                <a:solidFill>
                  <a:srgbClr val="002060"/>
                </a:solidFill>
                <a:effectLst/>
                <a:latin typeface="+mj-lt"/>
                <a:ea typeface="Times New Roman" pitchFamily="18" charset="0"/>
                <a:cs typeface="Arial" pitchFamily="34" charset="0"/>
              </a:rPr>
              <a:t>(</a:t>
            </a:r>
            <a:r>
              <a:rPr kumimoji="0" lang="ru-RU" i="1" u="none" strike="noStrike" cap="none" normalizeH="0" baseline="0" dirty="0">
                <a:ln>
                  <a:noFill/>
                </a:ln>
                <a:solidFill>
                  <a:srgbClr val="002060"/>
                </a:solidFill>
                <a:effectLst/>
                <a:latin typeface="+mj-lt"/>
                <a:ea typeface="Times New Roman" pitchFamily="18" charset="0"/>
                <a:cs typeface="Arial" pitchFamily="34" charset="0"/>
              </a:rPr>
              <a:t>слева</a:t>
            </a:r>
            <a:r>
              <a:rPr kumimoji="0" lang="en-US" i="1" u="none" strike="noStrike" cap="none" normalizeH="0" baseline="0" dirty="0">
                <a:ln>
                  <a:noFill/>
                </a:ln>
                <a:solidFill>
                  <a:srgbClr val="002060"/>
                </a:solidFill>
                <a:effectLst/>
                <a:latin typeface="+mj-lt"/>
                <a:ea typeface="Times New Roman" pitchFamily="18" charset="0"/>
                <a:cs typeface="Arial" pitchFamily="34" charset="0"/>
              </a:rPr>
              <a:t>)</a:t>
            </a:r>
            <a:r>
              <a:rPr kumimoji="0" lang="ru-RU" i="1" u="none" strike="noStrike" cap="none" normalizeH="0" baseline="0" dirty="0">
                <a:ln>
                  <a:noFill/>
                </a:ln>
                <a:solidFill>
                  <a:srgbClr val="002060"/>
                </a:solidFill>
                <a:effectLst/>
                <a:latin typeface="+mj-lt"/>
                <a:ea typeface="Times New Roman" pitchFamily="18" charset="0"/>
                <a:cs typeface="Arial" pitchFamily="34" charset="0"/>
              </a:rPr>
              <a:t>; все </a:t>
            </a:r>
            <a:r>
              <a:rPr lang="en-US" i="1" dirty="0">
                <a:solidFill>
                  <a:srgbClr val="002060"/>
                </a:solidFill>
                <a:latin typeface="+mj-lt"/>
                <a:ea typeface="Times New Roman" pitchFamily="18" charset="0"/>
                <a:cs typeface="Arial" pitchFamily="34" charset="0"/>
              </a:rPr>
              <a:t>"4</a:t>
            </a:r>
            <a:r>
              <a:rPr lang="ru-RU" i="1" dirty="0">
                <a:solidFill>
                  <a:srgbClr val="002060"/>
                </a:solidFill>
                <a:latin typeface="+mj-lt"/>
                <a:ea typeface="Times New Roman" pitchFamily="18" charset="0"/>
                <a:cs typeface="Arial" pitchFamily="34" charset="0"/>
              </a:rPr>
              <a:t>π</a:t>
            </a:r>
            <a:r>
              <a:rPr lang="en-US" i="1" dirty="0">
                <a:solidFill>
                  <a:srgbClr val="002060"/>
                </a:solidFill>
                <a:latin typeface="+mj-lt"/>
                <a:ea typeface="Times New Roman" pitchFamily="18" charset="0"/>
                <a:cs typeface="Arial" pitchFamily="34" charset="0"/>
              </a:rPr>
              <a:t>"  (</a:t>
            </a:r>
            <a:r>
              <a:rPr lang="ru-RU" i="1" dirty="0">
                <a:solidFill>
                  <a:srgbClr val="002060"/>
                </a:solidFill>
                <a:latin typeface="+mj-lt"/>
                <a:ea typeface="Times New Roman" pitchFamily="18" charset="0"/>
                <a:cs typeface="Arial" pitchFamily="34" charset="0"/>
              </a:rPr>
              <a:t>справа</a:t>
            </a:r>
            <a:r>
              <a:rPr kumimoji="0" lang="en-US" i="1" u="none" strike="noStrike" cap="none" normalizeH="0" baseline="0" dirty="0">
                <a:ln>
                  <a:noFill/>
                </a:ln>
                <a:solidFill>
                  <a:srgbClr val="002060"/>
                </a:solidFill>
                <a:effectLst/>
                <a:latin typeface="+mj-lt"/>
                <a:ea typeface="Times New Roman" pitchFamily="18" charset="0"/>
                <a:cs typeface="Arial" pitchFamily="34" charset="0"/>
              </a:rPr>
              <a:t>) </a:t>
            </a:r>
            <a:endParaRPr kumimoji="0" lang="ru-RU" i="1" u="none" strike="noStrike" cap="none" normalizeH="0" baseline="0" dirty="0">
              <a:ln>
                <a:noFill/>
              </a:ln>
              <a:solidFill>
                <a:srgbClr val="002060"/>
              </a:solidFill>
              <a:effectLst/>
              <a:latin typeface="+mj-lt"/>
              <a:ea typeface="Times New Roman" pitchFamily="18" charset="0"/>
              <a:cs typeface="Arial" pitchFamily="34" charset="0"/>
            </a:endParaRPr>
          </a:p>
        </p:txBody>
      </p:sp>
      <p:sp>
        <p:nvSpPr>
          <p:cNvPr id="2" name="Date Placeholder 1">
            <a:extLst>
              <a:ext uri="{FF2B5EF4-FFF2-40B4-BE49-F238E27FC236}">
                <a16:creationId xmlns:a16="http://schemas.microsoft.com/office/drawing/2014/main" id="{9BC3C22F-21D0-D946-8E6B-2795EC1F1644}"/>
              </a:ext>
            </a:extLst>
          </p:cNvPr>
          <p:cNvSpPr>
            <a:spLocks noGrp="1"/>
          </p:cNvSpPr>
          <p:nvPr>
            <p:ph type="dt" sz="half" idx="10"/>
          </p:nvPr>
        </p:nvSpPr>
        <p:spPr>
          <a:xfrm>
            <a:off x="457200" y="6448251"/>
            <a:ext cx="2133600" cy="365125"/>
          </a:xfrm>
        </p:spPr>
        <p:txBody>
          <a:bodyPr anchor="b"/>
          <a:lstStyle/>
          <a:p>
            <a:r>
              <a:rPr lang="ru-RU"/>
              <a:t>27 декабря, 2019</a:t>
            </a:r>
          </a:p>
        </p:txBody>
      </p:sp>
      <p:sp>
        <p:nvSpPr>
          <p:cNvPr id="3" name="Footer Placeholder 2">
            <a:extLst>
              <a:ext uri="{FF2B5EF4-FFF2-40B4-BE49-F238E27FC236}">
                <a16:creationId xmlns:a16="http://schemas.microsoft.com/office/drawing/2014/main" id="{23A5D9B1-7301-2C42-BE5B-FC6EEB2BC0C3}"/>
              </a:ext>
            </a:extLst>
          </p:cNvPr>
          <p:cNvSpPr>
            <a:spLocks noGrp="1"/>
          </p:cNvSpPr>
          <p:nvPr>
            <p:ph type="ftr" sz="quarter" idx="11"/>
          </p:nvPr>
        </p:nvSpPr>
        <p:spPr>
          <a:xfrm>
            <a:off x="3124200" y="6448251"/>
            <a:ext cx="3536032" cy="365125"/>
          </a:xfrm>
        </p:spPr>
        <p:txBody>
          <a:bodyPr anchor="b"/>
          <a:lstStyle/>
          <a:p>
            <a:r>
              <a:rPr lang="ru-RU" sz="1200" dirty="0"/>
              <a:t>В. </a:t>
            </a:r>
            <a:r>
              <a:rPr lang="ru-RU" sz="1200" dirty="0" err="1"/>
              <a:t>Кекелидзе</a:t>
            </a:r>
            <a:r>
              <a:rPr lang="ru-RU" sz="1200" dirty="0"/>
              <a:t>, ЛФВЭ: Итоги года </a:t>
            </a:r>
          </a:p>
        </p:txBody>
      </p:sp>
      <p:sp>
        <p:nvSpPr>
          <p:cNvPr id="4" name="Slide Number Placeholder 3">
            <a:extLst>
              <a:ext uri="{FF2B5EF4-FFF2-40B4-BE49-F238E27FC236}">
                <a16:creationId xmlns:a16="http://schemas.microsoft.com/office/drawing/2014/main" id="{235FD8D7-EEEE-AE40-BA17-91C45D72DF8A}"/>
              </a:ext>
            </a:extLst>
          </p:cNvPr>
          <p:cNvSpPr>
            <a:spLocks noGrp="1"/>
          </p:cNvSpPr>
          <p:nvPr>
            <p:ph type="sldNum" sz="quarter" idx="12"/>
          </p:nvPr>
        </p:nvSpPr>
        <p:spPr>
          <a:xfrm>
            <a:off x="6553200" y="6448251"/>
            <a:ext cx="2133600" cy="365125"/>
          </a:xfrm>
        </p:spPr>
        <p:txBody>
          <a:bodyPr anchor="b"/>
          <a:lstStyle/>
          <a:p>
            <a:fld id="{603E918C-E656-4CF3-9B76-771F1A7BF3AC}" type="slidenum">
              <a:rPr lang="ru-RU" smtClean="0"/>
              <a:t>45</a:t>
            </a:fld>
            <a:endParaRPr lang="ru-RU" dirty="0"/>
          </a:p>
        </p:txBody>
      </p:sp>
      <p:sp>
        <p:nvSpPr>
          <p:cNvPr id="6" name="TextBox 5">
            <a:extLst>
              <a:ext uri="{FF2B5EF4-FFF2-40B4-BE49-F238E27FC236}">
                <a16:creationId xmlns:a16="http://schemas.microsoft.com/office/drawing/2014/main" id="{58915607-A125-FC45-A409-EF9A005DF03E}"/>
              </a:ext>
            </a:extLst>
          </p:cNvPr>
          <p:cNvSpPr txBox="1"/>
          <p:nvPr/>
        </p:nvSpPr>
        <p:spPr>
          <a:xfrm>
            <a:off x="107504" y="129133"/>
            <a:ext cx="1075936" cy="461665"/>
          </a:xfrm>
          <a:prstGeom prst="rect">
            <a:avLst/>
          </a:prstGeom>
          <a:solidFill>
            <a:srgbClr val="A6F8FF"/>
          </a:solidFill>
        </p:spPr>
        <p:txBody>
          <a:bodyPr wrap="none" rtlCol="0">
            <a:spAutoFit/>
          </a:bodyPr>
          <a:lstStyle/>
          <a:p>
            <a:r>
              <a:rPr lang="en-US" sz="2400" b="1" dirty="0">
                <a:solidFill>
                  <a:srgbClr val="002060"/>
                </a:solidFill>
              </a:rPr>
              <a:t>NA61:</a:t>
            </a:r>
            <a:endParaRPr lang="ru-RU" sz="2400" b="1" dirty="0">
              <a:solidFill>
                <a:srgbClr val="002060"/>
              </a:solidFill>
            </a:endParaRPr>
          </a:p>
        </p:txBody>
      </p:sp>
      <p:sp>
        <p:nvSpPr>
          <p:cNvPr id="12" name="Rectangle 2">
            <a:extLst>
              <a:ext uri="{FF2B5EF4-FFF2-40B4-BE49-F238E27FC236}">
                <a16:creationId xmlns:a16="http://schemas.microsoft.com/office/drawing/2014/main" id="{8328EF56-3E8C-6642-ADEB-196EF3752436}"/>
              </a:ext>
            </a:extLst>
          </p:cNvPr>
          <p:cNvSpPr>
            <a:spLocks noChangeArrowheads="1"/>
          </p:cNvSpPr>
          <p:nvPr/>
        </p:nvSpPr>
        <p:spPr bwMode="auto">
          <a:xfrm>
            <a:off x="267060" y="4942909"/>
            <a:ext cx="8609880" cy="646331"/>
          </a:xfrm>
          <a:prstGeom prst="rect">
            <a:avLst/>
          </a:prstGeom>
          <a:solidFill>
            <a:srgbClr val="FFF5E7"/>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ru-RU" i="1" dirty="0">
                <a:solidFill>
                  <a:srgbClr val="002060"/>
                </a:solidFill>
                <a:latin typeface="+mj-lt"/>
                <a:ea typeface="Times New Roman" pitchFamily="18" charset="0"/>
                <a:cs typeface="Arial" pitchFamily="34" charset="0"/>
              </a:rPr>
              <a:t>сильно выраженная разница между данными</a:t>
            </a:r>
            <a:r>
              <a:rPr lang="ru-RU" b="1" i="1" dirty="0">
                <a:solidFill>
                  <a:srgbClr val="002060"/>
                </a:solidFill>
                <a:latin typeface="+mj-lt"/>
                <a:ea typeface="Times New Roman" pitchFamily="18" charset="0"/>
                <a:cs typeface="Arial" pitchFamily="34" charset="0"/>
              </a:rPr>
              <a:t> </a:t>
            </a:r>
            <a:r>
              <a:rPr lang="en-US" b="1" i="1" dirty="0" err="1">
                <a:solidFill>
                  <a:srgbClr val="002060"/>
                </a:solidFill>
                <a:latin typeface="+mj-lt"/>
                <a:ea typeface="Times New Roman" pitchFamily="18" charset="0"/>
                <a:cs typeface="Arial" pitchFamily="34" charset="0"/>
              </a:rPr>
              <a:t>p</a:t>
            </a:r>
            <a:r>
              <a:rPr lang="en-US" i="1" dirty="0" err="1">
                <a:solidFill>
                  <a:srgbClr val="002060"/>
                </a:solidFill>
                <a:latin typeface="+mj-lt"/>
                <a:ea typeface="Times New Roman" pitchFamily="18" charset="0"/>
                <a:cs typeface="Arial" pitchFamily="34" charset="0"/>
              </a:rPr>
              <a:t>+</a:t>
            </a:r>
            <a:r>
              <a:rPr lang="en-US" b="1" i="1" dirty="0" err="1">
                <a:solidFill>
                  <a:srgbClr val="002060"/>
                </a:solidFill>
                <a:latin typeface="+mj-lt"/>
                <a:ea typeface="Times New Roman" pitchFamily="18" charset="0"/>
                <a:cs typeface="Arial" pitchFamily="34" charset="0"/>
              </a:rPr>
              <a:t>p</a:t>
            </a:r>
            <a:r>
              <a:rPr lang="en-US" i="1" dirty="0">
                <a:solidFill>
                  <a:srgbClr val="002060"/>
                </a:solidFill>
                <a:latin typeface="+mj-lt"/>
                <a:ea typeface="Times New Roman" pitchFamily="18" charset="0"/>
                <a:cs typeface="Arial" pitchFamily="34" charset="0"/>
              </a:rPr>
              <a:t> (</a:t>
            </a:r>
            <a:r>
              <a:rPr lang="ru-RU" i="1" dirty="0">
                <a:solidFill>
                  <a:srgbClr val="002060"/>
                </a:solidFill>
                <a:latin typeface="+mj-lt"/>
                <a:ea typeface="Times New Roman" pitchFamily="18" charset="0"/>
                <a:cs typeface="Arial" pitchFamily="34" charset="0"/>
              </a:rPr>
              <a:t>синий) и </a:t>
            </a:r>
            <a:r>
              <a:rPr lang="en-US" b="1" i="1" dirty="0" err="1">
                <a:solidFill>
                  <a:srgbClr val="002060"/>
                </a:solidFill>
                <a:latin typeface="+mj-lt"/>
                <a:ea typeface="Times New Roman" pitchFamily="18" charset="0"/>
                <a:cs typeface="Arial" pitchFamily="34" charset="0"/>
              </a:rPr>
              <a:t>Pb</a:t>
            </a:r>
            <a:r>
              <a:rPr lang="en-US" i="1" dirty="0" err="1">
                <a:solidFill>
                  <a:srgbClr val="002060"/>
                </a:solidFill>
                <a:latin typeface="+mj-lt"/>
                <a:ea typeface="Times New Roman" pitchFamily="18" charset="0"/>
                <a:cs typeface="Arial" pitchFamily="34" charset="0"/>
              </a:rPr>
              <a:t>+</a:t>
            </a:r>
            <a:r>
              <a:rPr lang="en-US" b="1" i="1" dirty="0" err="1">
                <a:solidFill>
                  <a:srgbClr val="002060"/>
                </a:solidFill>
                <a:latin typeface="+mj-lt"/>
                <a:ea typeface="Times New Roman" pitchFamily="18" charset="0"/>
                <a:cs typeface="Arial" pitchFamily="34" charset="0"/>
              </a:rPr>
              <a:t>Pb</a:t>
            </a:r>
            <a:r>
              <a:rPr lang="en-US" i="1" dirty="0">
                <a:solidFill>
                  <a:srgbClr val="002060"/>
                </a:solidFill>
                <a:latin typeface="+mj-lt"/>
                <a:ea typeface="Times New Roman" pitchFamily="18" charset="0"/>
                <a:cs typeface="Arial" pitchFamily="34" charset="0"/>
              </a:rPr>
              <a:t> (</a:t>
            </a:r>
            <a:r>
              <a:rPr lang="ru-RU" i="1" dirty="0">
                <a:solidFill>
                  <a:srgbClr val="002060"/>
                </a:solidFill>
                <a:latin typeface="+mj-lt"/>
                <a:ea typeface="Times New Roman" pitchFamily="18" charset="0"/>
                <a:cs typeface="Arial" pitchFamily="34" charset="0"/>
              </a:rPr>
              <a:t>красный)</a:t>
            </a:r>
          </a:p>
          <a:p>
            <a:pPr lvl="0" algn="just"/>
            <a:r>
              <a:rPr lang="ru-RU" i="1" dirty="0">
                <a:solidFill>
                  <a:srgbClr val="002060"/>
                </a:solidFill>
                <a:latin typeface="+mj-lt"/>
                <a:ea typeface="Times New Roman" pitchFamily="18" charset="0"/>
                <a:cs typeface="Arial" pitchFamily="34" charset="0"/>
              </a:rPr>
              <a:t>идентифицирована как сигнатура </a:t>
            </a:r>
            <a:r>
              <a:rPr lang="ru-RU" b="1" i="1" dirty="0">
                <a:solidFill>
                  <a:srgbClr val="002060"/>
                </a:solidFill>
                <a:latin typeface="+mj-lt"/>
                <a:ea typeface="Times New Roman" pitchFamily="18" charset="0"/>
                <a:cs typeface="Arial" pitchFamily="34" charset="0"/>
              </a:rPr>
              <a:t>начала </a:t>
            </a:r>
            <a:r>
              <a:rPr lang="ru-RU" b="1" i="1" dirty="0" err="1">
                <a:solidFill>
                  <a:srgbClr val="002060"/>
                </a:solidFill>
                <a:latin typeface="+mj-lt"/>
                <a:ea typeface="Times New Roman" pitchFamily="18" charset="0"/>
                <a:cs typeface="Arial" pitchFamily="34" charset="0"/>
              </a:rPr>
              <a:t>деконфайнмента</a:t>
            </a:r>
            <a:r>
              <a:rPr lang="ru-RU" i="1" dirty="0">
                <a:solidFill>
                  <a:srgbClr val="002060"/>
                </a:solidFill>
                <a:latin typeface="+mj-lt"/>
                <a:ea typeface="Times New Roman" pitchFamily="18" charset="0"/>
                <a:cs typeface="Arial" pitchFamily="34" charset="0"/>
              </a:rPr>
              <a:t>.</a:t>
            </a:r>
            <a:endParaRPr kumimoji="0" lang="en-US" i="1" u="none" strike="noStrike" cap="none" normalizeH="0" baseline="0" dirty="0">
              <a:ln>
                <a:noFill/>
              </a:ln>
              <a:solidFill>
                <a:srgbClr val="002060"/>
              </a:solidFill>
              <a:effectLst/>
              <a:latin typeface="+mj-lt"/>
              <a:cs typeface="Arial" pitchFamily="34" charset="0"/>
            </a:endParaRPr>
          </a:p>
        </p:txBody>
      </p:sp>
      <p:sp>
        <p:nvSpPr>
          <p:cNvPr id="7" name="Rectangle 6">
            <a:extLst>
              <a:ext uri="{FF2B5EF4-FFF2-40B4-BE49-F238E27FC236}">
                <a16:creationId xmlns:a16="http://schemas.microsoft.com/office/drawing/2014/main" id="{C0E1B4E0-4C00-104E-91DD-300737CAF55F}"/>
              </a:ext>
            </a:extLst>
          </p:cNvPr>
          <p:cNvSpPr/>
          <p:nvPr/>
        </p:nvSpPr>
        <p:spPr>
          <a:xfrm>
            <a:off x="267060" y="5674022"/>
            <a:ext cx="8666348" cy="923330"/>
          </a:xfrm>
          <a:prstGeom prst="rect">
            <a:avLst/>
          </a:prstGeom>
          <a:solidFill>
            <a:srgbClr val="ECFFFD"/>
          </a:solidFill>
        </p:spPr>
        <p:txBody>
          <a:bodyPr wrap="square">
            <a:spAutoFit/>
          </a:bodyPr>
          <a:lstStyle/>
          <a:p>
            <a:r>
              <a:rPr lang="ru-RU" i="1" dirty="0">
                <a:solidFill>
                  <a:srgbClr val="002060"/>
                </a:solidFill>
              </a:rPr>
              <a:t>быстрое изменение свойств образования адронов при переходе </a:t>
            </a:r>
            <a:endParaRPr lang="en-US" i="1" dirty="0">
              <a:solidFill>
                <a:srgbClr val="002060"/>
              </a:solidFill>
            </a:endParaRPr>
          </a:p>
          <a:p>
            <a:pPr algn="ctr"/>
            <a:r>
              <a:rPr lang="ru-RU" i="1" dirty="0">
                <a:solidFill>
                  <a:srgbClr val="002060"/>
                </a:solidFill>
              </a:rPr>
              <a:t>от </a:t>
            </a:r>
            <a:r>
              <a:rPr lang="ru-RU" b="1" i="1" dirty="0" err="1">
                <a:solidFill>
                  <a:srgbClr val="002060"/>
                </a:solidFill>
              </a:rPr>
              <a:t>Be</a:t>
            </a:r>
            <a:r>
              <a:rPr lang="ru-RU" b="1" i="1" dirty="0">
                <a:solidFill>
                  <a:srgbClr val="002060"/>
                </a:solidFill>
              </a:rPr>
              <a:t> + </a:t>
            </a:r>
            <a:r>
              <a:rPr lang="ru-RU" b="1" i="1" dirty="0" err="1">
                <a:solidFill>
                  <a:srgbClr val="002060"/>
                </a:solidFill>
              </a:rPr>
              <a:t>Be</a:t>
            </a:r>
            <a:r>
              <a:rPr lang="ru-RU" b="1" i="1" dirty="0">
                <a:solidFill>
                  <a:srgbClr val="002060"/>
                </a:solidFill>
              </a:rPr>
              <a:t> </a:t>
            </a:r>
            <a:r>
              <a:rPr lang="ru-RU" i="1" dirty="0">
                <a:solidFill>
                  <a:srgbClr val="002060"/>
                </a:solidFill>
              </a:rPr>
              <a:t>к </a:t>
            </a:r>
            <a:r>
              <a:rPr lang="ru-RU" b="1" i="1" dirty="0" err="1">
                <a:solidFill>
                  <a:srgbClr val="002060"/>
                </a:solidFill>
              </a:rPr>
              <a:t>Ar</a:t>
            </a:r>
            <a:r>
              <a:rPr lang="ru-RU" b="1" i="1" dirty="0">
                <a:solidFill>
                  <a:srgbClr val="002060"/>
                </a:solidFill>
              </a:rPr>
              <a:t> + </a:t>
            </a:r>
            <a:r>
              <a:rPr lang="ru-RU" b="1" i="1" dirty="0" err="1">
                <a:solidFill>
                  <a:srgbClr val="002060"/>
                </a:solidFill>
              </a:rPr>
              <a:t>Sc</a:t>
            </a:r>
            <a:r>
              <a:rPr lang="ru-RU" i="1" dirty="0">
                <a:solidFill>
                  <a:srgbClr val="002060"/>
                </a:solidFill>
              </a:rPr>
              <a:t>, </a:t>
            </a:r>
            <a:endParaRPr lang="en-US" i="1" dirty="0">
              <a:solidFill>
                <a:srgbClr val="002060"/>
              </a:solidFill>
            </a:endParaRPr>
          </a:p>
          <a:p>
            <a:pPr algn="r"/>
            <a:r>
              <a:rPr lang="ru-RU" i="1" dirty="0">
                <a:solidFill>
                  <a:srgbClr val="002060"/>
                </a:solidFill>
              </a:rPr>
              <a:t>указывает на начало создания </a:t>
            </a:r>
            <a:r>
              <a:rPr lang="en-US" b="1" i="1" dirty="0">
                <a:solidFill>
                  <a:srgbClr val="FF0000"/>
                </a:solidFill>
              </a:rPr>
              <a:t>fireball </a:t>
            </a:r>
            <a:r>
              <a:rPr lang="en-US" i="1" dirty="0">
                <a:solidFill>
                  <a:srgbClr val="002060"/>
                </a:solidFill>
              </a:rPr>
              <a:t>(</a:t>
            </a:r>
            <a:r>
              <a:rPr lang="ru-RU" i="1" dirty="0">
                <a:solidFill>
                  <a:srgbClr val="002060"/>
                </a:solidFill>
              </a:rPr>
              <a:t>больших скоплений СВ материи) .</a:t>
            </a:r>
          </a:p>
        </p:txBody>
      </p:sp>
    </p:spTree>
    <p:extLst>
      <p:ext uri="{BB962C8B-B14F-4D97-AF65-F5344CB8AC3E}">
        <p14:creationId xmlns:p14="http://schemas.microsoft.com/office/powerpoint/2010/main" val="22706533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131196"/>
            <a:ext cx="6248148" cy="617707"/>
          </a:xfrm>
          <a:solidFill>
            <a:srgbClr val="A6F8FF"/>
          </a:solidFill>
        </p:spPr>
        <p:txBody>
          <a:bodyPr/>
          <a:lstStyle/>
          <a:p>
            <a:r>
              <a:rPr lang="ru-RU" sz="2400" b="1" dirty="0">
                <a:latin typeface="Arial Narrow" panose="020B0606020202030204" pitchFamily="34" charset="0"/>
              </a:rPr>
              <a:t>STAR- </a:t>
            </a:r>
            <a:r>
              <a:rPr lang="ru-RU" sz="2400" b="1" dirty="0">
                <a:solidFill>
                  <a:srgbClr val="002060"/>
                </a:solidFill>
                <a:cs typeface="Arial" panose="020B0604020202020204" pitchFamily="34" charset="0"/>
              </a:rPr>
              <a:t>Основная задача на 2019 – 2020 </a:t>
            </a:r>
            <a:endParaRPr lang="ru-RU" sz="2400" b="1" dirty="0">
              <a:latin typeface="Arial Narrow" panose="020B0606020202030204" pitchFamily="34" charset="0"/>
            </a:endParaRPr>
          </a:p>
        </p:txBody>
      </p:sp>
      <p:sp>
        <p:nvSpPr>
          <p:cNvPr id="5" name="Прямоугольник 4"/>
          <p:cNvSpPr/>
          <p:nvPr/>
        </p:nvSpPr>
        <p:spPr>
          <a:xfrm>
            <a:off x="3488012" y="788888"/>
            <a:ext cx="4043855" cy="369332"/>
          </a:xfrm>
          <a:prstGeom prst="rect">
            <a:avLst/>
          </a:prstGeom>
        </p:spPr>
        <p:txBody>
          <a:bodyPr wrap="square">
            <a:spAutoFit/>
          </a:bodyPr>
          <a:lstStyle/>
          <a:p>
            <a:pPr algn="r"/>
            <a:r>
              <a:rPr lang="ru-RU" b="1" i="1" dirty="0">
                <a:solidFill>
                  <a:srgbClr val="002060"/>
                </a:solidFill>
                <a:latin typeface="Arial" panose="020B0604020202020204" pitchFamily="34" charset="0"/>
                <a:cs typeface="Arial" panose="020B0604020202020204" pitchFamily="34" charset="0"/>
              </a:rPr>
              <a:t>энергетическое сканировани</a:t>
            </a:r>
            <a:r>
              <a:rPr lang="ru-RU" b="1" dirty="0">
                <a:solidFill>
                  <a:srgbClr val="002060"/>
                </a:solidFill>
                <a:latin typeface="Arial" panose="020B0604020202020204" pitchFamily="34" charset="0"/>
                <a:cs typeface="Arial" panose="020B0604020202020204" pitchFamily="34" charset="0"/>
              </a:rPr>
              <a:t>е:</a:t>
            </a:r>
          </a:p>
        </p:txBody>
      </p:sp>
      <p:sp>
        <p:nvSpPr>
          <p:cNvPr id="9" name="Прямоугольник 8"/>
          <p:cNvSpPr/>
          <p:nvPr/>
        </p:nvSpPr>
        <p:spPr>
          <a:xfrm>
            <a:off x="324797" y="4951835"/>
            <a:ext cx="2752937" cy="923330"/>
          </a:xfrm>
          <a:prstGeom prst="rect">
            <a:avLst/>
          </a:prstGeom>
          <a:solidFill>
            <a:srgbClr val="FFF5E7"/>
          </a:solidFill>
        </p:spPr>
        <p:txBody>
          <a:bodyPr wrap="square">
            <a:spAutoFit/>
          </a:bodyPr>
          <a:lstStyle/>
          <a:p>
            <a:pPr marL="214313" indent="-214313">
              <a:buFont typeface="Wingdings" panose="05000000000000000000" pitchFamily="2" charset="2"/>
              <a:buChar char="§"/>
            </a:pPr>
            <a:r>
              <a:rPr lang="ru-RU" dirty="0">
                <a:solidFill>
                  <a:srgbClr val="002060"/>
                </a:solidFill>
                <a:latin typeface="Arial Narrow" panose="020B0606020202030204" pitchFamily="34" charset="0"/>
              </a:rPr>
              <a:t>Изучение глобальной поляризации лямбда и </a:t>
            </a:r>
            <a:r>
              <a:rPr lang="ru-RU" dirty="0" err="1">
                <a:solidFill>
                  <a:srgbClr val="002060"/>
                </a:solidFill>
                <a:latin typeface="Arial Narrow" panose="020B0606020202030204" pitchFamily="34" charset="0"/>
              </a:rPr>
              <a:t>антилямбда</a:t>
            </a:r>
            <a:endParaRPr lang="en-US" dirty="0">
              <a:solidFill>
                <a:srgbClr val="002060"/>
              </a:solidFill>
              <a:latin typeface="Arial Narrow" panose="020B0606020202030204" pitchFamily="34" charset="0"/>
            </a:endParaRPr>
          </a:p>
        </p:txBody>
      </p:sp>
      <p:sp>
        <p:nvSpPr>
          <p:cNvPr id="16" name="Прямоугольник 15"/>
          <p:cNvSpPr/>
          <p:nvPr/>
        </p:nvSpPr>
        <p:spPr>
          <a:xfrm>
            <a:off x="6167203" y="2017122"/>
            <a:ext cx="2793867" cy="923330"/>
          </a:xfrm>
          <a:prstGeom prst="rect">
            <a:avLst/>
          </a:prstGeom>
          <a:solidFill>
            <a:srgbClr val="FFF5E7"/>
          </a:solidFill>
        </p:spPr>
        <p:txBody>
          <a:bodyPr wrap="square">
            <a:spAutoFit/>
          </a:bodyPr>
          <a:lstStyle/>
          <a:p>
            <a:pPr marL="214313" indent="-214313">
              <a:buFont typeface="Wingdings" panose="05000000000000000000" pitchFamily="2" charset="2"/>
              <a:buChar char="§"/>
            </a:pPr>
            <a:r>
              <a:rPr lang="ru-RU" dirty="0">
                <a:solidFill>
                  <a:srgbClr val="002060"/>
                </a:solidFill>
                <a:latin typeface="Arial Narrow" panose="020B0606020202030204" pitchFamily="34" charset="0"/>
              </a:rPr>
              <a:t>Изучение глобальных характеристик ядро-ядерного взаимодействия</a:t>
            </a:r>
            <a:endParaRPr lang="en-US" dirty="0">
              <a:solidFill>
                <a:srgbClr val="002060"/>
              </a:solidFill>
              <a:latin typeface="Arial Narrow" panose="020B0606020202030204" pitchFamily="34" charset="0"/>
            </a:endParaRPr>
          </a:p>
        </p:txBody>
      </p:sp>
      <p:pic>
        <p:nvPicPr>
          <p:cNvPr id="17" name="Рисунок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19" y="77078"/>
            <a:ext cx="1223198" cy="824590"/>
          </a:xfrm>
          <a:prstGeom prst="rect">
            <a:avLst/>
          </a:prstGeom>
        </p:spPr>
      </p:pic>
      <p:pic>
        <p:nvPicPr>
          <p:cNvPr id="20" name="Рисунок 19"/>
          <p:cNvPicPr>
            <a:picLocks noChangeAspect="1"/>
          </p:cNvPicPr>
          <p:nvPr/>
        </p:nvPicPr>
        <p:blipFill>
          <a:blip r:embed="rId3"/>
          <a:stretch>
            <a:fillRect/>
          </a:stretch>
        </p:blipFill>
        <p:spPr>
          <a:xfrm>
            <a:off x="6543623" y="4445387"/>
            <a:ext cx="2268554" cy="2273250"/>
          </a:xfrm>
          <a:prstGeom prst="rect">
            <a:avLst/>
          </a:prstGeom>
        </p:spPr>
      </p:pic>
      <p:sp>
        <p:nvSpPr>
          <p:cNvPr id="24" name="TextBox 23"/>
          <p:cNvSpPr txBox="1"/>
          <p:nvPr/>
        </p:nvSpPr>
        <p:spPr>
          <a:xfrm>
            <a:off x="3434538" y="6383589"/>
            <a:ext cx="2911490" cy="338554"/>
          </a:xfrm>
          <a:prstGeom prst="rect">
            <a:avLst/>
          </a:prstGeom>
          <a:noFill/>
        </p:spPr>
        <p:txBody>
          <a:bodyPr wrap="square" rtlCol="0">
            <a:spAutoFit/>
          </a:bodyPr>
          <a:lstStyle/>
          <a:p>
            <a:pPr algn="ctr"/>
            <a:r>
              <a:rPr lang="ru-RU" sz="1600" i="1" dirty="0">
                <a:solidFill>
                  <a:srgbClr val="002060"/>
                </a:solidFill>
                <a:latin typeface="Arial Narrow" panose="020B0606020202030204" pitchFamily="34" charset="0"/>
              </a:rPr>
              <a:t>Поляризованная ядерная материя</a:t>
            </a:r>
          </a:p>
        </p:txBody>
      </p:sp>
      <p:sp>
        <p:nvSpPr>
          <p:cNvPr id="22" name="AutoShape 6" descr="Картинки по запросу new ico"/>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ru-RU"/>
          </a:p>
        </p:txBody>
      </p:sp>
      <p:pic>
        <p:nvPicPr>
          <p:cNvPr id="26" name="Рисунок 25"/>
          <p:cNvPicPr>
            <a:picLocks noChangeAspect="1"/>
          </p:cNvPicPr>
          <p:nvPr/>
        </p:nvPicPr>
        <p:blipFill>
          <a:blip r:embed="rId4"/>
          <a:stretch>
            <a:fillRect/>
          </a:stretch>
        </p:blipFill>
        <p:spPr>
          <a:xfrm>
            <a:off x="151527" y="1953892"/>
            <a:ext cx="5959730" cy="2483220"/>
          </a:xfrm>
          <a:prstGeom prst="rect">
            <a:avLst/>
          </a:prstGeom>
        </p:spPr>
      </p:pic>
      <p:sp>
        <p:nvSpPr>
          <p:cNvPr id="10" name="TextBox 9"/>
          <p:cNvSpPr txBox="1"/>
          <p:nvPr/>
        </p:nvSpPr>
        <p:spPr>
          <a:xfrm>
            <a:off x="555266" y="4379213"/>
            <a:ext cx="5889560" cy="338554"/>
          </a:xfrm>
          <a:prstGeom prst="rect">
            <a:avLst/>
          </a:prstGeom>
          <a:noFill/>
        </p:spPr>
        <p:txBody>
          <a:bodyPr wrap="square" rtlCol="0">
            <a:spAutoFit/>
          </a:bodyPr>
          <a:lstStyle/>
          <a:p>
            <a:r>
              <a:rPr lang="ru-RU" sz="1600" i="1" dirty="0">
                <a:solidFill>
                  <a:srgbClr val="002060"/>
                </a:solidFill>
                <a:latin typeface="Arial Narrow" panose="020B0606020202030204" pitchFamily="34" charset="0"/>
              </a:rPr>
              <a:t>Различная модификация</a:t>
            </a:r>
            <a:r>
              <a:rPr lang="en-US" sz="1600" i="1" dirty="0">
                <a:solidFill>
                  <a:srgbClr val="002060"/>
                </a:solidFill>
                <a:latin typeface="Arial Narrow" panose="020B0606020202030204" pitchFamily="34" charset="0"/>
              </a:rPr>
              <a:t> </a:t>
            </a:r>
            <a:r>
              <a:rPr lang="ru-RU" sz="1600" i="1" dirty="0">
                <a:solidFill>
                  <a:srgbClr val="002060"/>
                </a:solidFill>
                <a:latin typeface="Arial Narrow" panose="020B0606020202030204" pitchFamily="34" charset="0"/>
              </a:rPr>
              <a:t>спектров при малых и больших энергиях</a:t>
            </a:r>
          </a:p>
        </p:txBody>
      </p:sp>
      <p:pic>
        <p:nvPicPr>
          <p:cNvPr id="28" name="Рисунок 27"/>
          <p:cNvPicPr>
            <a:picLocks noChangeAspect="1"/>
          </p:cNvPicPr>
          <p:nvPr/>
        </p:nvPicPr>
        <p:blipFill>
          <a:blip r:embed="rId5"/>
          <a:stretch>
            <a:fillRect/>
          </a:stretch>
        </p:blipFill>
        <p:spPr>
          <a:xfrm>
            <a:off x="3456777" y="4797152"/>
            <a:ext cx="3066544" cy="1676329"/>
          </a:xfrm>
          <a:prstGeom prst="rect">
            <a:avLst/>
          </a:prstGeom>
        </p:spPr>
      </p:pic>
      <p:pic>
        <p:nvPicPr>
          <p:cNvPr id="30" name="Рисунок 29"/>
          <p:cNvPicPr>
            <a:picLocks noChangeAspect="1"/>
          </p:cNvPicPr>
          <p:nvPr/>
        </p:nvPicPr>
        <p:blipFill>
          <a:blip r:embed="rId6"/>
          <a:stretch>
            <a:fillRect/>
          </a:stretch>
        </p:blipFill>
        <p:spPr>
          <a:xfrm>
            <a:off x="7837643" y="139363"/>
            <a:ext cx="1183758" cy="1578344"/>
          </a:xfrm>
          <a:prstGeom prst="rect">
            <a:avLst/>
          </a:prstGeom>
        </p:spPr>
      </p:pic>
      <mc:AlternateContent xmlns:mc="http://schemas.openxmlformats.org/markup-compatibility/2006" xmlns:a14="http://schemas.microsoft.com/office/drawing/2010/main">
        <mc:Choice Requires="a14">
          <p:sp>
            <p:nvSpPr>
              <p:cNvPr id="15" name="Прямоугольник 4">
                <a:extLst>
                  <a:ext uri="{FF2B5EF4-FFF2-40B4-BE49-F238E27FC236}">
                    <a16:creationId xmlns:a16="http://schemas.microsoft.com/office/drawing/2014/main" id="{F43D8C78-8007-E545-83D6-ECFCAB09E51C}"/>
                  </a:ext>
                </a:extLst>
              </p:cNvPr>
              <p:cNvSpPr/>
              <p:nvPr/>
            </p:nvSpPr>
            <p:spPr>
              <a:xfrm>
                <a:off x="347015" y="1121081"/>
                <a:ext cx="7459187" cy="945067"/>
              </a:xfrm>
              <a:prstGeom prst="rect">
                <a:avLst/>
              </a:prstGeom>
            </p:spPr>
            <p:txBody>
              <a:bodyPr wrap="square">
                <a:spAutoFit/>
              </a:bodyPr>
              <a:lstStyle/>
              <a:p>
                <a:pPr marL="214313" indent="-214313">
                  <a:buFont typeface="Wingdings" panose="05000000000000000000" pitchFamily="2" charset="2"/>
                  <a:buChar char="§"/>
                </a:pPr>
                <a:r>
                  <a:rPr lang="en-US" dirty="0">
                    <a:solidFill>
                      <a:srgbClr val="002060"/>
                    </a:solidFill>
                    <a:latin typeface="Arial" panose="020B0604020202020204" pitchFamily="34" charset="0"/>
                    <a:cs typeface="Arial" panose="020B0604020202020204" pitchFamily="34" charset="0"/>
                  </a:rPr>
                  <a:t>BES I</a:t>
                </a:r>
                <a:r>
                  <a:rPr lang="ru-RU" dirty="0">
                    <a:solidFill>
                      <a:srgbClr val="002060"/>
                    </a:solidFill>
                    <a:latin typeface="Arial" panose="020B0604020202020204" pitchFamily="34" charset="0"/>
                    <a:cs typeface="Arial" panose="020B0604020202020204" pitchFamily="34" charset="0"/>
                  </a:rPr>
                  <a:t> (</a:t>
                </a:r>
                <a14:m>
                  <m:oMath xmlns:m="http://schemas.openxmlformats.org/officeDocument/2006/math">
                    <m:rad>
                      <m:radPr>
                        <m:degHide m:val="on"/>
                        <m:ctrlPr>
                          <a:rPr lang="ru-RU" i="1">
                            <a:solidFill>
                              <a:srgbClr val="002060"/>
                            </a:solidFill>
                            <a:latin typeface="Cambria Math" panose="02040503050406030204" pitchFamily="18" charset="0"/>
                          </a:rPr>
                        </m:ctrlPr>
                      </m:radPr>
                      <m:deg/>
                      <m:e>
                        <m:sSub>
                          <m:sSubPr>
                            <m:ctrlPr>
                              <a:rPr lang="ru-RU"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𝑠</m:t>
                            </m:r>
                          </m:e>
                          <m:sub>
                            <m:r>
                              <a:rPr lang="en-US" i="1">
                                <a:solidFill>
                                  <a:srgbClr val="002060"/>
                                </a:solidFill>
                                <a:latin typeface="Cambria Math" panose="02040503050406030204" pitchFamily="18" charset="0"/>
                              </a:rPr>
                              <m:t>𝑁𝑁</m:t>
                            </m:r>
                          </m:sub>
                        </m:sSub>
                      </m:e>
                    </m:rad>
                  </m:oMath>
                </a14:m>
                <a:r>
                  <a:rPr lang="en-US" dirty="0">
                    <a:solidFill>
                      <a:srgbClr val="002060"/>
                    </a:solidFill>
                    <a:latin typeface="Arial" panose="020B0604020202020204" pitchFamily="34" charset="0"/>
                    <a:cs typeface="Arial" panose="020B0604020202020204" pitchFamily="34" charset="0"/>
                  </a:rPr>
                  <a:t>= 7.7, 11.5, 14.5, 19.6, 27, 39, 54.4 </a:t>
                </a:r>
                <a:r>
                  <a:rPr lang="ru-RU" dirty="0">
                    <a:solidFill>
                      <a:srgbClr val="002060"/>
                    </a:solidFill>
                    <a:latin typeface="Arial" panose="020B0604020202020204" pitchFamily="34" charset="0"/>
                    <a:cs typeface="Arial" panose="020B0604020202020204" pitchFamily="34" charset="0"/>
                  </a:rPr>
                  <a:t>и</a:t>
                </a:r>
                <a:r>
                  <a:rPr lang="en-US" dirty="0">
                    <a:solidFill>
                      <a:srgbClr val="002060"/>
                    </a:solidFill>
                    <a:latin typeface="Arial" panose="020B0604020202020204" pitchFamily="34" charset="0"/>
                    <a:cs typeface="Arial" panose="020B0604020202020204" pitchFamily="34" charset="0"/>
                  </a:rPr>
                  <a:t> 62.4 </a:t>
                </a:r>
                <a:r>
                  <a:rPr lang="ru-RU" dirty="0">
                    <a:solidFill>
                      <a:srgbClr val="002060"/>
                    </a:solidFill>
                    <a:latin typeface="Arial" panose="020B0604020202020204" pitchFamily="34" charset="0"/>
                    <a:cs typeface="Arial" panose="020B0604020202020204" pitchFamily="34" charset="0"/>
                  </a:rPr>
                  <a:t>ГэВ)</a:t>
                </a:r>
              </a:p>
              <a:p>
                <a:pPr marL="214313" indent="-214313">
                  <a:buFont typeface="Wingdings" panose="05000000000000000000" pitchFamily="2" charset="2"/>
                  <a:buChar char="§"/>
                </a:pPr>
                <a:r>
                  <a:rPr lang="en-US" dirty="0">
                    <a:solidFill>
                      <a:srgbClr val="002060"/>
                    </a:solidFill>
                    <a:latin typeface="Arial" panose="020B0604020202020204" pitchFamily="34" charset="0"/>
                    <a:cs typeface="Arial" panose="020B0604020202020204" pitchFamily="34" charset="0"/>
                  </a:rPr>
                  <a:t>BES II (</a:t>
                </a:r>
                <a14:m>
                  <m:oMath xmlns:m="http://schemas.openxmlformats.org/officeDocument/2006/math">
                    <m:rad>
                      <m:radPr>
                        <m:degHide m:val="on"/>
                        <m:ctrlPr>
                          <a:rPr lang="ru-RU" i="1">
                            <a:solidFill>
                              <a:srgbClr val="002060"/>
                            </a:solidFill>
                            <a:latin typeface="Cambria Math" panose="02040503050406030204" pitchFamily="18" charset="0"/>
                          </a:rPr>
                        </m:ctrlPr>
                      </m:radPr>
                      <m:deg/>
                      <m:e>
                        <m:sSub>
                          <m:sSubPr>
                            <m:ctrlPr>
                              <a:rPr lang="ru-RU"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𝑠</m:t>
                            </m:r>
                          </m:e>
                          <m:sub>
                            <m:r>
                              <a:rPr lang="en-US" i="1">
                                <a:solidFill>
                                  <a:srgbClr val="002060"/>
                                </a:solidFill>
                                <a:latin typeface="Cambria Math" panose="02040503050406030204" pitchFamily="18" charset="0"/>
                              </a:rPr>
                              <m:t>𝑁𝑁</m:t>
                            </m:r>
                          </m:sub>
                        </m:sSub>
                      </m:e>
                    </m:rad>
                  </m:oMath>
                </a14:m>
                <a:r>
                  <a:rPr lang="en-US" dirty="0">
                    <a:solidFill>
                      <a:srgbClr val="002060"/>
                    </a:solidFill>
                    <a:latin typeface="Arial" panose="020B0604020202020204" pitchFamily="34" charset="0"/>
                    <a:cs typeface="Arial" panose="020B0604020202020204" pitchFamily="34" charset="0"/>
                  </a:rPr>
                  <a:t>= 7.7 – 19.6  </a:t>
                </a:r>
                <a:r>
                  <a:rPr lang="ru-RU" dirty="0">
                    <a:solidFill>
                      <a:srgbClr val="002060"/>
                    </a:solidFill>
                    <a:latin typeface="Arial" panose="020B0604020202020204" pitchFamily="34" charset="0"/>
                    <a:cs typeface="Arial" panose="020B0604020202020204" pitchFamily="34" charset="0"/>
                  </a:rPr>
                  <a:t>ГэВ</a:t>
                </a:r>
                <a:r>
                  <a:rPr lang="en-US" dirty="0">
                    <a:solidFill>
                      <a:srgbClr val="002060"/>
                    </a:solidFill>
                    <a:latin typeface="Arial" panose="020B0604020202020204" pitchFamily="34" charset="0"/>
                    <a:cs typeface="Arial" panose="020B0604020202020204" pitchFamily="34" charset="0"/>
                  </a:rPr>
                  <a:t>)</a:t>
                </a:r>
                <a:endParaRPr lang="ru-RU" dirty="0">
                  <a:solidFill>
                    <a:srgbClr val="002060"/>
                  </a:solidFill>
                  <a:latin typeface="Arial" panose="020B0604020202020204" pitchFamily="34" charset="0"/>
                  <a:cs typeface="Arial" panose="020B0604020202020204" pitchFamily="34" charset="0"/>
                </a:endParaRPr>
              </a:p>
              <a:p>
                <a:pPr marL="214313" indent="-214313">
                  <a:buFont typeface="Wingdings" panose="05000000000000000000" pitchFamily="2" charset="2"/>
                  <a:buChar char="§"/>
                </a:pPr>
                <a:r>
                  <a:rPr lang="en-US" dirty="0">
                    <a:solidFill>
                      <a:srgbClr val="002060"/>
                    </a:solidFill>
                    <a:latin typeface="Arial" panose="020B0604020202020204" pitchFamily="34" charset="0"/>
                    <a:cs typeface="Arial" panose="020B0604020202020204" pitchFamily="34" charset="0"/>
                  </a:rPr>
                  <a:t>Fixed Target</a:t>
                </a:r>
                <a:r>
                  <a:rPr lang="ru-RU" dirty="0">
                    <a:solidFill>
                      <a:srgbClr val="002060"/>
                    </a:solidFill>
                    <a:latin typeface="Arial" panose="020B0604020202020204" pitchFamily="34" charset="0"/>
                    <a:cs typeface="Arial" panose="020B0604020202020204" pitchFamily="34" charset="0"/>
                  </a:rPr>
                  <a:t> (</a:t>
                </a:r>
                <a14:m>
                  <m:oMath xmlns:m="http://schemas.openxmlformats.org/officeDocument/2006/math">
                    <m:rad>
                      <m:radPr>
                        <m:degHide m:val="on"/>
                        <m:ctrlPr>
                          <a:rPr lang="ru-RU" i="1">
                            <a:solidFill>
                              <a:srgbClr val="002060"/>
                            </a:solidFill>
                            <a:latin typeface="Cambria Math" panose="02040503050406030204" pitchFamily="18" charset="0"/>
                          </a:rPr>
                        </m:ctrlPr>
                      </m:radPr>
                      <m:deg/>
                      <m:e>
                        <m:sSub>
                          <m:sSubPr>
                            <m:ctrlPr>
                              <a:rPr lang="ru-RU"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𝑠</m:t>
                            </m:r>
                          </m:e>
                          <m:sub>
                            <m:r>
                              <a:rPr lang="en-US" i="1">
                                <a:solidFill>
                                  <a:srgbClr val="002060"/>
                                </a:solidFill>
                                <a:latin typeface="Cambria Math" panose="02040503050406030204" pitchFamily="18" charset="0"/>
                              </a:rPr>
                              <m:t>𝑁𝑁</m:t>
                            </m:r>
                          </m:sub>
                        </m:sSub>
                      </m:e>
                    </m:rad>
                  </m:oMath>
                </a14:m>
                <a:r>
                  <a:rPr lang="en-US" dirty="0">
                    <a:solidFill>
                      <a:srgbClr val="002060"/>
                    </a:solidFill>
                    <a:latin typeface="Arial" panose="020B0604020202020204" pitchFamily="34" charset="0"/>
                    <a:cs typeface="Arial" panose="020B0604020202020204" pitchFamily="34" charset="0"/>
                  </a:rPr>
                  <a:t>= </a:t>
                </a:r>
                <a:r>
                  <a:rPr lang="ru-RU" dirty="0">
                    <a:solidFill>
                      <a:srgbClr val="002060"/>
                    </a:solidFill>
                    <a:latin typeface="Arial" panose="020B0604020202020204" pitchFamily="34" charset="0"/>
                    <a:cs typeface="Arial" panose="020B0604020202020204" pitchFamily="34" charset="0"/>
                  </a:rPr>
                  <a:t>3.0 – 7.7 ГэВ )</a:t>
                </a:r>
              </a:p>
            </p:txBody>
          </p:sp>
        </mc:Choice>
        <mc:Fallback xmlns="">
          <p:sp>
            <p:nvSpPr>
              <p:cNvPr id="15" name="Прямоугольник 4">
                <a:extLst>
                  <a:ext uri="{FF2B5EF4-FFF2-40B4-BE49-F238E27FC236}">
                    <a16:creationId xmlns:a16="http://schemas.microsoft.com/office/drawing/2014/main" id="{F43D8C78-8007-E545-83D6-ECFCAB09E51C}"/>
                  </a:ext>
                </a:extLst>
              </p:cNvPr>
              <p:cNvSpPr>
                <a:spLocks noRot="1" noChangeAspect="1" noMove="1" noResize="1" noEditPoints="1" noAdjustHandles="1" noChangeArrowheads="1" noChangeShapeType="1" noTextEdit="1"/>
              </p:cNvSpPr>
              <p:nvPr/>
            </p:nvSpPr>
            <p:spPr>
              <a:xfrm>
                <a:off x="347015" y="1121081"/>
                <a:ext cx="7459187" cy="945067"/>
              </a:xfrm>
              <a:prstGeom prst="rect">
                <a:avLst/>
              </a:prstGeom>
              <a:blipFill>
                <a:blip r:embed="rId7"/>
                <a:stretch>
                  <a:fillRect l="-340" t="-3947" b="-6579"/>
                </a:stretch>
              </a:blipFill>
            </p:spPr>
            <p:txBody>
              <a:bodyPr/>
              <a:lstStyle/>
              <a:p>
                <a:r>
                  <a:rPr lang="ru-RU">
                    <a:noFill/>
                  </a:rPr>
                  <a:t> </a:t>
                </a:r>
              </a:p>
            </p:txBody>
          </p:sp>
        </mc:Fallback>
      </mc:AlternateContent>
    </p:spTree>
    <p:extLst>
      <p:ext uri="{BB962C8B-B14F-4D97-AF65-F5344CB8AC3E}">
        <p14:creationId xmlns:p14="http://schemas.microsoft.com/office/powerpoint/2010/main" val="12712571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748" y="2348880"/>
            <a:ext cx="4536504" cy="792088"/>
          </a:xfrm>
          <a:solidFill>
            <a:srgbClr val="A6F8FF"/>
          </a:solidFill>
        </p:spPr>
        <p:txBody>
          <a:bodyPr/>
          <a:lstStyle/>
          <a:p>
            <a:r>
              <a:rPr lang="ru-RU" sz="3200" b="1" dirty="0">
                <a:solidFill>
                  <a:srgbClr val="000090"/>
                </a:solidFill>
              </a:rPr>
              <a:t>коллектив ЛФВЭ</a:t>
            </a:r>
            <a:endParaRPr lang="en-US" sz="3200" b="1" dirty="0">
              <a:solidFill>
                <a:srgbClr val="000090"/>
              </a:solidFill>
            </a:endParaRPr>
          </a:p>
        </p:txBody>
      </p:sp>
    </p:spTree>
    <p:extLst>
      <p:ext uri="{BB962C8B-B14F-4D97-AF65-F5344CB8AC3E}">
        <p14:creationId xmlns:p14="http://schemas.microsoft.com/office/powerpoint/2010/main" val="1344493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2BEB46B-A5D6-E545-92B7-92CFD7361809}"/>
              </a:ext>
            </a:extLst>
          </p:cNvPr>
          <p:cNvPicPr>
            <a:picLocks noChangeAspect="1"/>
          </p:cNvPicPr>
          <p:nvPr/>
        </p:nvPicPr>
        <p:blipFill>
          <a:blip r:embed="rId2"/>
          <a:stretch>
            <a:fillRect/>
          </a:stretch>
        </p:blipFill>
        <p:spPr>
          <a:xfrm>
            <a:off x="666750" y="900830"/>
            <a:ext cx="7810500" cy="4953000"/>
          </a:xfrm>
          <a:prstGeom prst="rect">
            <a:avLst/>
          </a:prstGeom>
        </p:spPr>
      </p:pic>
      <p:sp>
        <p:nvSpPr>
          <p:cNvPr id="5" name="TextBox 4">
            <a:extLst>
              <a:ext uri="{FF2B5EF4-FFF2-40B4-BE49-F238E27FC236}">
                <a16:creationId xmlns:a16="http://schemas.microsoft.com/office/drawing/2014/main" id="{F5B0B102-C12B-B54A-817A-247E21693D7B}"/>
              </a:ext>
            </a:extLst>
          </p:cNvPr>
          <p:cNvSpPr txBox="1"/>
          <p:nvPr/>
        </p:nvSpPr>
        <p:spPr>
          <a:xfrm>
            <a:off x="775597" y="5172340"/>
            <a:ext cx="7701653" cy="784830"/>
          </a:xfrm>
          <a:prstGeom prst="rect">
            <a:avLst/>
          </a:prstGeom>
          <a:solidFill>
            <a:srgbClr val="FFF5E7"/>
          </a:solidFill>
        </p:spPr>
        <p:txBody>
          <a:bodyPr wrap="square" rtlCol="0">
            <a:spAutoFit/>
          </a:bodyPr>
          <a:lstStyle/>
          <a:p>
            <a:r>
              <a:rPr lang="ru-RU" sz="1500" b="1" i="1" dirty="0">
                <a:solidFill>
                  <a:srgbClr val="000090"/>
                </a:solidFill>
              </a:rPr>
              <a:t>за 2019 год:</a:t>
            </a:r>
          </a:p>
          <a:p>
            <a:r>
              <a:rPr lang="ru-RU" sz="1500" b="1" i="1" dirty="0">
                <a:solidFill>
                  <a:srgbClr val="000090"/>
                </a:solidFill>
              </a:rPr>
              <a:t>уволено       - </a:t>
            </a:r>
            <a:r>
              <a:rPr lang="ru-RU" sz="1500" b="1" i="1" dirty="0">
                <a:solidFill>
                  <a:srgbClr val="FF0000"/>
                </a:solidFill>
              </a:rPr>
              <a:t>108</a:t>
            </a:r>
            <a:r>
              <a:rPr lang="ru-RU" sz="1500" b="1" i="1" dirty="0">
                <a:solidFill>
                  <a:srgbClr val="000090"/>
                </a:solidFill>
              </a:rPr>
              <a:t>;     принято      - </a:t>
            </a:r>
            <a:r>
              <a:rPr lang="ru-RU" sz="1500" b="1" i="1" dirty="0">
                <a:solidFill>
                  <a:srgbClr val="0000FF"/>
                </a:solidFill>
              </a:rPr>
              <a:t>161 (моложе 35 лет - </a:t>
            </a:r>
            <a:r>
              <a:rPr lang="ru-RU" sz="1500" b="1" i="1" dirty="0">
                <a:solidFill>
                  <a:srgbClr val="FF0000"/>
                </a:solidFill>
              </a:rPr>
              <a:t>100</a:t>
            </a:r>
            <a:r>
              <a:rPr lang="ru-RU" sz="1500" b="1" i="1" dirty="0">
                <a:solidFill>
                  <a:srgbClr val="0000FF"/>
                </a:solidFill>
              </a:rPr>
              <a:t>);      </a:t>
            </a:r>
          </a:p>
          <a:p>
            <a:pPr algn="r"/>
            <a:r>
              <a:rPr lang="ru-RU" sz="1500" b="1" i="1" dirty="0">
                <a:solidFill>
                  <a:srgbClr val="0000FF"/>
                </a:solidFill>
              </a:rPr>
              <a:t>всего в ЛФВЭ  - 1208 </a:t>
            </a:r>
            <a:r>
              <a:rPr lang="ru-RU" sz="1500" b="1" i="1" dirty="0" err="1">
                <a:solidFill>
                  <a:srgbClr val="0000FF"/>
                </a:solidFill>
              </a:rPr>
              <a:t>сотр</a:t>
            </a:r>
            <a:r>
              <a:rPr lang="ru-RU" sz="1500" b="1" i="1" dirty="0">
                <a:solidFill>
                  <a:srgbClr val="0000FF"/>
                </a:solidFill>
              </a:rPr>
              <a:t>. (моложе 35 лет – </a:t>
            </a:r>
            <a:r>
              <a:rPr lang="ru-RU" sz="1500" b="1" i="1" dirty="0">
                <a:solidFill>
                  <a:srgbClr val="FF0000"/>
                </a:solidFill>
              </a:rPr>
              <a:t>352</a:t>
            </a:r>
            <a:r>
              <a:rPr lang="ru-RU" sz="1500" b="1" i="1" dirty="0">
                <a:solidFill>
                  <a:srgbClr val="0000FF"/>
                </a:solidFill>
              </a:rPr>
              <a:t>)</a:t>
            </a:r>
            <a:endParaRPr lang="en-US" sz="1500" b="1" i="1" dirty="0">
              <a:solidFill>
                <a:srgbClr val="0000FF"/>
              </a:solidFill>
            </a:endParaRPr>
          </a:p>
        </p:txBody>
      </p:sp>
      <p:sp>
        <p:nvSpPr>
          <p:cNvPr id="7" name="TextBox 6">
            <a:extLst>
              <a:ext uri="{FF2B5EF4-FFF2-40B4-BE49-F238E27FC236}">
                <a16:creationId xmlns:a16="http://schemas.microsoft.com/office/drawing/2014/main" id="{700188C2-E2CA-A54D-BBF8-913C412CF805}"/>
              </a:ext>
            </a:extLst>
          </p:cNvPr>
          <p:cNvSpPr txBox="1"/>
          <p:nvPr/>
        </p:nvSpPr>
        <p:spPr>
          <a:xfrm>
            <a:off x="1844566" y="1004170"/>
            <a:ext cx="5628289" cy="323165"/>
          </a:xfrm>
          <a:prstGeom prst="rect">
            <a:avLst/>
          </a:prstGeom>
          <a:solidFill>
            <a:schemeClr val="bg1"/>
          </a:solidFill>
        </p:spPr>
        <p:txBody>
          <a:bodyPr wrap="square" rtlCol="0">
            <a:spAutoFit/>
          </a:bodyPr>
          <a:lstStyle/>
          <a:p>
            <a:pPr algn="ctr"/>
            <a:r>
              <a:rPr lang="ru-RU" sz="1500" i="1" dirty="0">
                <a:solidFill>
                  <a:srgbClr val="000090"/>
                </a:solidFill>
              </a:rPr>
              <a:t>Средний возраст - </a:t>
            </a:r>
            <a:r>
              <a:rPr lang="ru-RU" sz="1500" b="1" i="1" dirty="0">
                <a:solidFill>
                  <a:srgbClr val="FF0000"/>
                </a:solidFill>
              </a:rPr>
              <a:t>49,5</a:t>
            </a:r>
            <a:r>
              <a:rPr lang="ru-RU" sz="1500" i="1" dirty="0">
                <a:solidFill>
                  <a:srgbClr val="000090"/>
                </a:solidFill>
              </a:rPr>
              <a:t> лет</a:t>
            </a:r>
          </a:p>
        </p:txBody>
      </p:sp>
    </p:spTree>
    <p:extLst>
      <p:ext uri="{BB962C8B-B14F-4D97-AF65-F5344CB8AC3E}">
        <p14:creationId xmlns:p14="http://schemas.microsoft.com/office/powerpoint/2010/main" val="42098035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5733256"/>
            <a:ext cx="8640960" cy="923330"/>
          </a:xfrm>
          <a:prstGeom prst="rect">
            <a:avLst/>
          </a:prstGeom>
          <a:solidFill>
            <a:srgbClr val="ECFFFD"/>
          </a:solidFill>
        </p:spPr>
        <p:txBody>
          <a:bodyPr wrap="square">
            <a:spAutoFit/>
          </a:bodyPr>
          <a:lstStyle/>
          <a:p>
            <a:r>
              <a:rPr lang="ru-RU" i="1" dirty="0">
                <a:solidFill>
                  <a:srgbClr val="002060"/>
                </a:solidFill>
                <a:latin typeface="Arial" panose="020B0604020202020204" pitchFamily="34" charset="0"/>
                <a:ea typeface="Times New Roman" charset="0"/>
                <a:cs typeface="Arial" panose="020B0604020202020204" pitchFamily="34" charset="0"/>
              </a:rPr>
              <a:t>молодые сотрудники ЛФВЭ, входили в состав оргкомитетов и принимали </a:t>
            </a:r>
          </a:p>
          <a:p>
            <a:r>
              <a:rPr lang="ru-RU" i="1" dirty="0">
                <a:solidFill>
                  <a:srgbClr val="002060"/>
                </a:solidFill>
                <a:latin typeface="Arial" panose="020B0604020202020204" pitchFamily="34" charset="0"/>
                <a:ea typeface="Times New Roman" charset="0"/>
                <a:cs typeface="Arial" panose="020B0604020202020204" pitchFamily="34" charset="0"/>
              </a:rPr>
              <a:t>участие в мероприятиях:  ОМУС 2019, Алушта 2019, </a:t>
            </a:r>
            <a:r>
              <a:rPr lang="ru-RU" i="1" dirty="0" err="1">
                <a:solidFill>
                  <a:srgbClr val="002060"/>
                </a:solidFill>
                <a:latin typeface="Arial" panose="020B0604020202020204" pitchFamily="34" charset="0"/>
                <a:ea typeface="Times New Roman" charset="0"/>
                <a:cs typeface="Arial" panose="020B0604020202020204" pitchFamily="34" charset="0"/>
              </a:rPr>
              <a:t>Липня</a:t>
            </a:r>
            <a:r>
              <a:rPr lang="ru-RU" i="1" dirty="0">
                <a:solidFill>
                  <a:srgbClr val="002060"/>
                </a:solidFill>
                <a:latin typeface="Arial" panose="020B0604020202020204" pitchFamily="34" charset="0"/>
                <a:ea typeface="Times New Roman" charset="0"/>
                <a:cs typeface="Arial" panose="020B0604020202020204" pitchFamily="34" charset="0"/>
              </a:rPr>
              <a:t> 2019, </a:t>
            </a:r>
          </a:p>
          <a:p>
            <a:r>
              <a:rPr lang="ru-RU" i="1" dirty="0">
                <a:solidFill>
                  <a:srgbClr val="002060"/>
                </a:solidFill>
                <a:latin typeface="Arial" panose="020B0604020202020204" pitchFamily="34" charset="0"/>
                <a:ea typeface="Times New Roman" charset="0"/>
                <a:cs typeface="Arial" panose="020B0604020202020204" pitchFamily="34" charset="0"/>
              </a:rPr>
              <a:t>Летняя школа, фестиваль Наука +. </a:t>
            </a:r>
          </a:p>
        </p:txBody>
      </p:sp>
      <p:sp>
        <p:nvSpPr>
          <p:cNvPr id="3" name="Прямоугольник 3">
            <a:extLst>
              <a:ext uri="{FF2B5EF4-FFF2-40B4-BE49-F238E27FC236}">
                <a16:creationId xmlns:a16="http://schemas.microsoft.com/office/drawing/2014/main" id="{43888350-7CED-7F45-84C2-81C57F40651E}"/>
              </a:ext>
            </a:extLst>
          </p:cNvPr>
          <p:cNvSpPr/>
          <p:nvPr/>
        </p:nvSpPr>
        <p:spPr>
          <a:xfrm>
            <a:off x="273792" y="260648"/>
            <a:ext cx="8108304" cy="400110"/>
          </a:xfrm>
          <a:prstGeom prst="rect">
            <a:avLst/>
          </a:prstGeom>
          <a:solidFill>
            <a:srgbClr val="A6F8FF"/>
          </a:solidFill>
        </p:spPr>
        <p:txBody>
          <a:bodyPr wrap="square">
            <a:spAutoFit/>
          </a:bodyPr>
          <a:lstStyle/>
          <a:p>
            <a:r>
              <a:rPr lang="ru-RU" sz="2000" b="1" dirty="0">
                <a:solidFill>
                  <a:srgbClr val="002060"/>
                </a:solidFill>
                <a:latin typeface="Arial" panose="020B0604020202020204" pitchFamily="34" charset="0"/>
                <a:ea typeface="Times New Roman" charset="0"/>
                <a:cs typeface="Arial" panose="020B0604020202020204" pitchFamily="34" charset="0"/>
              </a:rPr>
              <a:t>Молодежные гранты ОИЯИ  и именные стипендии ЛФВЭ</a:t>
            </a:r>
            <a:r>
              <a:rPr lang="ru-RU" sz="2000" i="1" dirty="0">
                <a:solidFill>
                  <a:srgbClr val="002060"/>
                </a:solidFill>
                <a:latin typeface="Arial" panose="020B0604020202020204" pitchFamily="34" charset="0"/>
                <a:ea typeface="Times New Roman" charset="0"/>
                <a:cs typeface="Arial" panose="020B0604020202020204" pitchFamily="34" charset="0"/>
              </a:rPr>
              <a:t>.</a:t>
            </a:r>
          </a:p>
        </p:txBody>
      </p:sp>
      <p:sp>
        <p:nvSpPr>
          <p:cNvPr id="5" name="Прямоугольник 3">
            <a:extLst>
              <a:ext uri="{FF2B5EF4-FFF2-40B4-BE49-F238E27FC236}">
                <a16:creationId xmlns:a16="http://schemas.microsoft.com/office/drawing/2014/main" id="{8A4CD878-203A-4B48-BD8C-C9C9A5EE7196}"/>
              </a:ext>
            </a:extLst>
          </p:cNvPr>
          <p:cNvSpPr/>
          <p:nvPr/>
        </p:nvSpPr>
        <p:spPr>
          <a:xfrm>
            <a:off x="273792" y="832354"/>
            <a:ext cx="8108304" cy="1200329"/>
          </a:xfrm>
          <a:prstGeom prst="rect">
            <a:avLst/>
          </a:prstGeom>
          <a:solidFill>
            <a:srgbClr val="FFF5E7"/>
          </a:solidFill>
        </p:spPr>
        <p:txBody>
          <a:bodyPr wrap="square">
            <a:spAutoFit/>
          </a:bodyPr>
          <a:lstStyle/>
          <a:p>
            <a:r>
              <a:rPr lang="ru-RU" b="1" i="1" dirty="0">
                <a:solidFill>
                  <a:srgbClr val="002060"/>
                </a:solidFill>
                <a:latin typeface="Arial" panose="020B0604020202020204" pitchFamily="34" charset="0"/>
                <a:ea typeface="Times New Roman" charset="0"/>
                <a:cs typeface="Arial" panose="020B0604020202020204" pitchFamily="34" charset="0"/>
              </a:rPr>
              <a:t>Гранты</a:t>
            </a:r>
            <a:r>
              <a:rPr lang="ru-RU" i="1" dirty="0">
                <a:solidFill>
                  <a:srgbClr val="002060"/>
                </a:solidFill>
                <a:latin typeface="Arial" panose="020B0604020202020204" pitchFamily="34" charset="0"/>
                <a:ea typeface="Times New Roman" charset="0"/>
                <a:cs typeface="Arial" panose="020B0604020202020204" pitchFamily="34" charset="0"/>
              </a:rPr>
              <a:t> (в конкурсе приняли участие 98 сотрудников):</a:t>
            </a:r>
          </a:p>
          <a:p>
            <a:pPr marL="285750" indent="-285750">
              <a:buFont typeface="Arial" panose="020B0604020202020204" pitchFamily="34" charset="0"/>
              <a:buChar char="•"/>
            </a:pPr>
            <a:r>
              <a:rPr lang="ru-RU" i="1" dirty="0">
                <a:solidFill>
                  <a:srgbClr val="002060"/>
                </a:solidFill>
                <a:latin typeface="Arial" panose="020B0604020202020204" pitchFamily="34" charset="0"/>
                <a:ea typeface="Times New Roman" charset="0"/>
                <a:cs typeface="Arial" panose="020B0604020202020204" pitchFamily="34" charset="0"/>
              </a:rPr>
              <a:t>научные сотрудники с учёной степенью и без – </a:t>
            </a:r>
            <a:r>
              <a:rPr lang="ru-RU" b="1" i="1" dirty="0">
                <a:solidFill>
                  <a:srgbClr val="002060"/>
                </a:solidFill>
                <a:latin typeface="Arial" panose="020B0604020202020204" pitchFamily="34" charset="0"/>
                <a:ea typeface="Times New Roman" charset="0"/>
                <a:cs typeface="Arial" panose="020B0604020202020204" pitchFamily="34" charset="0"/>
              </a:rPr>
              <a:t>11</a:t>
            </a:r>
            <a:r>
              <a:rPr lang="ru-RU" i="1" dirty="0">
                <a:solidFill>
                  <a:srgbClr val="002060"/>
                </a:solidFill>
                <a:latin typeface="Arial" panose="020B0604020202020204" pitchFamily="34" charset="0"/>
                <a:ea typeface="Times New Roman" charset="0"/>
                <a:cs typeface="Arial" panose="020B0604020202020204" pitchFamily="34" charset="0"/>
              </a:rPr>
              <a:t> грантов, </a:t>
            </a:r>
          </a:p>
          <a:p>
            <a:pPr marL="285750" indent="-285750">
              <a:buFont typeface="Arial" panose="020B0604020202020204" pitchFamily="34" charset="0"/>
              <a:buChar char="•"/>
            </a:pPr>
            <a:r>
              <a:rPr lang="ru-RU" i="1" dirty="0">
                <a:solidFill>
                  <a:srgbClr val="002060"/>
                </a:solidFill>
                <a:latin typeface="Arial" panose="020B0604020202020204" pitchFamily="34" charset="0"/>
                <a:ea typeface="Times New Roman" charset="0"/>
                <a:cs typeface="Arial" panose="020B0604020202020204" pitchFamily="34" charset="0"/>
              </a:rPr>
              <a:t>специалисты – </a:t>
            </a:r>
            <a:r>
              <a:rPr lang="ru-RU" b="1" i="1" dirty="0">
                <a:solidFill>
                  <a:srgbClr val="002060"/>
                </a:solidFill>
                <a:latin typeface="Arial" panose="020B0604020202020204" pitchFamily="34" charset="0"/>
                <a:ea typeface="Times New Roman" charset="0"/>
                <a:cs typeface="Arial" panose="020B0604020202020204" pitchFamily="34" charset="0"/>
              </a:rPr>
              <a:t>14,</a:t>
            </a:r>
            <a:r>
              <a:rPr lang="ru-RU" i="1" dirty="0">
                <a:solidFill>
                  <a:srgbClr val="002060"/>
                </a:solidFill>
                <a:latin typeface="Arial" panose="020B0604020202020204" pitchFamily="34" charset="0"/>
                <a:ea typeface="Times New Roman" charset="0"/>
                <a:cs typeface="Arial" panose="020B0604020202020204" pitchFamily="34" charset="0"/>
              </a:rPr>
              <a:t> </a:t>
            </a:r>
          </a:p>
          <a:p>
            <a:pPr marL="285750" indent="-285750">
              <a:buFont typeface="Arial" panose="020B0604020202020204" pitchFamily="34" charset="0"/>
              <a:buChar char="•"/>
            </a:pPr>
            <a:r>
              <a:rPr lang="ru-RU" i="1" dirty="0">
                <a:solidFill>
                  <a:srgbClr val="002060"/>
                </a:solidFill>
                <a:latin typeface="Arial" panose="020B0604020202020204" pitchFamily="34" charset="0"/>
                <a:ea typeface="Times New Roman" charset="0"/>
                <a:cs typeface="Arial" panose="020B0604020202020204" pitchFamily="34" charset="0"/>
              </a:rPr>
              <a:t>рабочие </a:t>
            </a:r>
            <a:r>
              <a:rPr lang="mr-IN" i="1" dirty="0">
                <a:solidFill>
                  <a:srgbClr val="002060"/>
                </a:solidFill>
                <a:latin typeface="Arial" panose="020B0604020202020204" pitchFamily="34" charset="0"/>
                <a:ea typeface="Times New Roman" charset="0"/>
                <a:cs typeface="Times New Roman" charset="0"/>
              </a:rPr>
              <a:t>–</a:t>
            </a:r>
            <a:r>
              <a:rPr lang="ru-RU" i="1" dirty="0">
                <a:solidFill>
                  <a:srgbClr val="002060"/>
                </a:solidFill>
                <a:latin typeface="Arial" panose="020B0604020202020204" pitchFamily="34" charset="0"/>
                <a:ea typeface="Times New Roman" charset="0"/>
                <a:cs typeface="Arial" panose="020B0604020202020204" pitchFamily="34" charset="0"/>
              </a:rPr>
              <a:t> </a:t>
            </a:r>
            <a:r>
              <a:rPr lang="ru-RU" b="1" i="1" dirty="0">
                <a:solidFill>
                  <a:srgbClr val="002060"/>
                </a:solidFill>
                <a:latin typeface="Arial" panose="020B0604020202020204" pitchFamily="34" charset="0"/>
                <a:ea typeface="Times New Roman" charset="0"/>
                <a:cs typeface="Arial" panose="020B0604020202020204" pitchFamily="34" charset="0"/>
              </a:rPr>
              <a:t>6</a:t>
            </a:r>
            <a:r>
              <a:rPr lang="ru-RU" i="1" dirty="0">
                <a:solidFill>
                  <a:srgbClr val="002060"/>
                </a:solidFill>
                <a:latin typeface="Arial" panose="020B0604020202020204" pitchFamily="34" charset="0"/>
                <a:ea typeface="Times New Roman" charset="0"/>
                <a:cs typeface="Arial" panose="020B0604020202020204" pitchFamily="34" charset="0"/>
              </a:rPr>
              <a:t>. </a:t>
            </a:r>
          </a:p>
        </p:txBody>
      </p:sp>
      <p:sp>
        <p:nvSpPr>
          <p:cNvPr id="6" name="Прямоугольник 3">
            <a:extLst>
              <a:ext uri="{FF2B5EF4-FFF2-40B4-BE49-F238E27FC236}">
                <a16:creationId xmlns:a16="http://schemas.microsoft.com/office/drawing/2014/main" id="{4F58B8BA-5F4E-2A43-B71B-96B7DC39D8FE}"/>
              </a:ext>
            </a:extLst>
          </p:cNvPr>
          <p:cNvSpPr/>
          <p:nvPr/>
        </p:nvSpPr>
        <p:spPr>
          <a:xfrm>
            <a:off x="251520" y="2204279"/>
            <a:ext cx="8108304" cy="3416320"/>
          </a:xfrm>
          <a:prstGeom prst="rect">
            <a:avLst/>
          </a:prstGeom>
        </p:spPr>
        <p:txBody>
          <a:bodyPr wrap="square">
            <a:spAutoFit/>
          </a:bodyPr>
          <a:lstStyle/>
          <a:p>
            <a:r>
              <a:rPr lang="ru-RU" i="1" dirty="0">
                <a:solidFill>
                  <a:srgbClr val="002060"/>
                </a:solidFill>
                <a:latin typeface="Arial" panose="020B0604020202020204" pitchFamily="34" charset="0"/>
                <a:ea typeface="Times New Roman" charset="0"/>
                <a:cs typeface="Arial" panose="020B0604020202020204" pitchFamily="34" charset="0"/>
              </a:rPr>
              <a:t>Стипендия им. </a:t>
            </a:r>
            <a:r>
              <a:rPr lang="ru-RU" b="1" i="1" dirty="0">
                <a:solidFill>
                  <a:srgbClr val="002060"/>
                </a:solidFill>
                <a:latin typeface="Arial" panose="020B0604020202020204" pitchFamily="34" charset="0"/>
                <a:ea typeface="Times New Roman" charset="0"/>
                <a:cs typeface="Arial" panose="020B0604020202020204" pitchFamily="34" charset="0"/>
              </a:rPr>
              <a:t>В.И. Векслера</a:t>
            </a:r>
            <a:r>
              <a:rPr lang="ru-RU" i="1" dirty="0">
                <a:solidFill>
                  <a:srgbClr val="002060"/>
                </a:solidFill>
                <a:latin typeface="Arial" panose="020B0604020202020204" pitchFamily="34" charset="0"/>
                <a:ea typeface="Times New Roman" charset="0"/>
                <a:cs typeface="Arial" panose="020B0604020202020204" pitchFamily="34" charset="0"/>
              </a:rPr>
              <a:t>:</a:t>
            </a:r>
            <a:br>
              <a:rPr lang="ru-RU" i="1" dirty="0">
                <a:solidFill>
                  <a:srgbClr val="002060"/>
                </a:solidFill>
                <a:latin typeface="Arial" panose="020B0604020202020204" pitchFamily="34" charset="0"/>
                <a:ea typeface="Times New Roman" charset="0"/>
                <a:cs typeface="Arial" panose="020B0604020202020204" pitchFamily="34" charset="0"/>
              </a:rPr>
            </a:br>
            <a:r>
              <a:rPr lang="ru-RU" i="1" dirty="0">
                <a:solidFill>
                  <a:srgbClr val="002060"/>
                </a:solidFill>
                <a:latin typeface="Arial" panose="020B0604020202020204" pitchFamily="34" charset="0"/>
                <a:ea typeface="Times New Roman" charset="0"/>
                <a:cs typeface="Arial" panose="020B0604020202020204" pitchFamily="34" charset="0"/>
              </a:rPr>
              <a:t>   1. </a:t>
            </a:r>
            <a:r>
              <a:rPr lang="ru-RU" i="1" dirty="0" err="1">
                <a:solidFill>
                  <a:srgbClr val="002060"/>
                </a:solidFill>
                <a:latin typeface="Arial" panose="020B0604020202020204" pitchFamily="34" charset="0"/>
                <a:ea typeface="Times New Roman" charset="0"/>
                <a:cs typeface="Arial" panose="020B0604020202020204" pitchFamily="34" charset="0"/>
              </a:rPr>
              <a:t>Домбровски</a:t>
            </a:r>
            <a:r>
              <a:rPr lang="ru-RU" i="1" dirty="0">
                <a:solidFill>
                  <a:srgbClr val="002060"/>
                </a:solidFill>
                <a:latin typeface="Arial" panose="020B0604020202020204" pitchFamily="34" charset="0"/>
                <a:ea typeface="Times New Roman" charset="0"/>
                <a:cs typeface="Arial" panose="020B0604020202020204" pitchFamily="34" charset="0"/>
              </a:rPr>
              <a:t> Д. основная</a:t>
            </a:r>
            <a:br>
              <a:rPr lang="ru-RU" i="1" dirty="0">
                <a:solidFill>
                  <a:srgbClr val="002060"/>
                </a:solidFill>
                <a:latin typeface="Arial" panose="020B0604020202020204" pitchFamily="34" charset="0"/>
                <a:ea typeface="Times New Roman" charset="0"/>
                <a:cs typeface="Arial" panose="020B0604020202020204" pitchFamily="34" charset="0"/>
              </a:rPr>
            </a:br>
            <a:r>
              <a:rPr lang="ru-RU" i="1" dirty="0">
                <a:solidFill>
                  <a:srgbClr val="002060"/>
                </a:solidFill>
                <a:latin typeface="Arial" panose="020B0604020202020204" pitchFamily="34" charset="0"/>
                <a:ea typeface="Times New Roman" charset="0"/>
                <a:cs typeface="Arial" panose="020B0604020202020204" pitchFamily="34" charset="0"/>
              </a:rPr>
              <a:t>   2. Седых Г. С. основная</a:t>
            </a:r>
            <a:br>
              <a:rPr lang="ru-RU" i="1" dirty="0">
                <a:solidFill>
                  <a:srgbClr val="002060"/>
                </a:solidFill>
                <a:latin typeface="Arial" panose="020B0604020202020204" pitchFamily="34" charset="0"/>
                <a:ea typeface="Times New Roman" charset="0"/>
                <a:cs typeface="Arial" panose="020B0604020202020204" pitchFamily="34" charset="0"/>
              </a:rPr>
            </a:br>
            <a:r>
              <a:rPr lang="ru-RU" i="1" dirty="0">
                <a:solidFill>
                  <a:srgbClr val="002060"/>
                </a:solidFill>
                <a:latin typeface="Arial" panose="020B0604020202020204" pitchFamily="34" charset="0"/>
                <a:ea typeface="Times New Roman" charset="0"/>
                <a:cs typeface="Arial" panose="020B0604020202020204" pitchFamily="34" charset="0"/>
              </a:rPr>
              <a:t>   3. </a:t>
            </a:r>
            <a:r>
              <a:rPr lang="ru-RU" i="1" dirty="0" err="1">
                <a:solidFill>
                  <a:srgbClr val="002060"/>
                </a:solidFill>
                <a:latin typeface="Arial" panose="020B0604020202020204" pitchFamily="34" charset="0"/>
                <a:ea typeface="Times New Roman" charset="0"/>
                <a:cs typeface="Arial" panose="020B0604020202020204" pitchFamily="34" charset="0"/>
              </a:rPr>
              <a:t>Габдрахманов</a:t>
            </a:r>
            <a:r>
              <a:rPr lang="ru-RU" i="1" dirty="0">
                <a:solidFill>
                  <a:srgbClr val="002060"/>
                </a:solidFill>
                <a:latin typeface="Arial" panose="020B0604020202020204" pitchFamily="34" charset="0"/>
                <a:ea typeface="Times New Roman" charset="0"/>
                <a:cs typeface="Arial" panose="020B0604020202020204" pitchFamily="34" charset="0"/>
              </a:rPr>
              <a:t> И. Р. поощрительная</a:t>
            </a:r>
            <a:br>
              <a:rPr lang="ru-RU" i="1" dirty="0">
                <a:solidFill>
                  <a:srgbClr val="002060"/>
                </a:solidFill>
                <a:latin typeface="Arial" panose="020B0604020202020204" pitchFamily="34" charset="0"/>
                <a:ea typeface="Times New Roman" charset="0"/>
                <a:cs typeface="Arial" panose="020B0604020202020204" pitchFamily="34" charset="0"/>
              </a:rPr>
            </a:br>
            <a:br>
              <a:rPr lang="ru-RU" i="1" dirty="0">
                <a:solidFill>
                  <a:srgbClr val="002060"/>
                </a:solidFill>
                <a:latin typeface="Arial" panose="020B0604020202020204" pitchFamily="34" charset="0"/>
                <a:ea typeface="Times New Roman" charset="0"/>
                <a:cs typeface="Arial" panose="020B0604020202020204" pitchFamily="34" charset="0"/>
              </a:rPr>
            </a:br>
            <a:r>
              <a:rPr lang="ru-RU" i="1" dirty="0">
                <a:solidFill>
                  <a:srgbClr val="002060"/>
                </a:solidFill>
                <a:latin typeface="Arial" panose="020B0604020202020204" pitchFamily="34" charset="0"/>
                <a:ea typeface="Times New Roman" charset="0"/>
                <a:cs typeface="Arial" panose="020B0604020202020204" pitchFamily="34" charset="0"/>
              </a:rPr>
              <a:t>Стипендия им. </a:t>
            </a:r>
            <a:r>
              <a:rPr lang="ru-RU" b="1" i="1" dirty="0">
                <a:solidFill>
                  <a:srgbClr val="002060"/>
                </a:solidFill>
                <a:latin typeface="Arial" panose="020B0604020202020204" pitchFamily="34" charset="0"/>
                <a:ea typeface="Times New Roman" charset="0"/>
                <a:cs typeface="Arial" panose="020B0604020202020204" pitchFamily="34" charset="0"/>
              </a:rPr>
              <a:t>А.М. </a:t>
            </a:r>
            <a:r>
              <a:rPr lang="ru-RU" b="1" i="1" dirty="0" err="1">
                <a:solidFill>
                  <a:srgbClr val="002060"/>
                </a:solidFill>
                <a:latin typeface="Arial" panose="020B0604020202020204" pitchFamily="34" charset="0"/>
                <a:ea typeface="Times New Roman" charset="0"/>
                <a:cs typeface="Arial" panose="020B0604020202020204" pitchFamily="34" charset="0"/>
              </a:rPr>
              <a:t>Балдина</a:t>
            </a:r>
            <a:r>
              <a:rPr lang="ru-RU" i="1" dirty="0">
                <a:solidFill>
                  <a:srgbClr val="002060"/>
                </a:solidFill>
                <a:latin typeface="Arial" panose="020B0604020202020204" pitchFamily="34" charset="0"/>
                <a:ea typeface="Times New Roman" charset="0"/>
                <a:cs typeface="Arial" panose="020B0604020202020204" pitchFamily="34" charset="0"/>
              </a:rPr>
              <a:t>:</a:t>
            </a:r>
            <a:br>
              <a:rPr lang="ru-RU" i="1" dirty="0">
                <a:solidFill>
                  <a:srgbClr val="002060"/>
                </a:solidFill>
                <a:latin typeface="Arial" panose="020B0604020202020204" pitchFamily="34" charset="0"/>
                <a:ea typeface="Times New Roman" charset="0"/>
                <a:cs typeface="Arial" panose="020B0604020202020204" pitchFamily="34" charset="0"/>
              </a:rPr>
            </a:br>
            <a:r>
              <a:rPr lang="ru-RU" i="1" dirty="0">
                <a:solidFill>
                  <a:srgbClr val="002060"/>
                </a:solidFill>
                <a:latin typeface="Arial" panose="020B0604020202020204" pitchFamily="34" charset="0"/>
                <a:ea typeface="Times New Roman" charset="0"/>
                <a:cs typeface="Arial" panose="020B0604020202020204" pitchFamily="34" charset="0"/>
              </a:rPr>
              <a:t>    1. </a:t>
            </a:r>
            <a:r>
              <a:rPr lang="ru-RU" i="1" dirty="0" err="1">
                <a:solidFill>
                  <a:srgbClr val="002060"/>
                </a:solidFill>
                <a:latin typeface="Arial" panose="020B0604020202020204" pitchFamily="34" charset="0"/>
                <a:ea typeface="Times New Roman" charset="0"/>
                <a:cs typeface="Arial" panose="020B0604020202020204" pitchFamily="34" charset="0"/>
              </a:rPr>
              <a:t>Ленивенко</a:t>
            </a:r>
            <a:r>
              <a:rPr lang="ru-RU" i="1" dirty="0">
                <a:solidFill>
                  <a:srgbClr val="002060"/>
                </a:solidFill>
                <a:latin typeface="Arial" panose="020B0604020202020204" pitchFamily="34" charset="0"/>
                <a:ea typeface="Times New Roman" charset="0"/>
                <a:cs typeface="Arial" panose="020B0604020202020204" pitchFamily="34" charset="0"/>
              </a:rPr>
              <a:t> В. В. поощрительная</a:t>
            </a:r>
            <a:br>
              <a:rPr lang="ru-RU" i="1" dirty="0">
                <a:solidFill>
                  <a:srgbClr val="002060"/>
                </a:solidFill>
                <a:latin typeface="Arial" panose="020B0604020202020204" pitchFamily="34" charset="0"/>
                <a:ea typeface="Times New Roman" charset="0"/>
                <a:cs typeface="Arial" panose="020B0604020202020204" pitchFamily="34" charset="0"/>
              </a:rPr>
            </a:br>
            <a:r>
              <a:rPr lang="ru-RU" i="1" dirty="0">
                <a:solidFill>
                  <a:srgbClr val="002060"/>
                </a:solidFill>
                <a:latin typeface="Arial" panose="020B0604020202020204" pitchFamily="34" charset="0"/>
                <a:ea typeface="Times New Roman" charset="0"/>
                <a:cs typeface="Arial" panose="020B0604020202020204" pitchFamily="34" charset="0"/>
              </a:rPr>
              <a:t>    2. Сухов Е. В. поощрительная</a:t>
            </a:r>
            <a:br>
              <a:rPr lang="ru-RU" i="1" dirty="0">
                <a:solidFill>
                  <a:srgbClr val="002060"/>
                </a:solidFill>
                <a:latin typeface="Arial" panose="020B0604020202020204" pitchFamily="34" charset="0"/>
                <a:ea typeface="Times New Roman" charset="0"/>
                <a:cs typeface="Arial" panose="020B0604020202020204" pitchFamily="34" charset="0"/>
              </a:rPr>
            </a:br>
            <a:r>
              <a:rPr lang="ru-RU" i="1" dirty="0">
                <a:solidFill>
                  <a:srgbClr val="002060"/>
                </a:solidFill>
                <a:latin typeface="Arial" panose="020B0604020202020204" pitchFamily="34" charset="0"/>
                <a:ea typeface="Times New Roman" charset="0"/>
                <a:cs typeface="Arial" panose="020B0604020202020204" pitchFamily="34" charset="0"/>
              </a:rPr>
              <a:t>    3. Устинов В. В. поощрительная</a:t>
            </a:r>
            <a:br>
              <a:rPr lang="ru-RU" i="1" dirty="0">
                <a:solidFill>
                  <a:srgbClr val="002060"/>
                </a:solidFill>
                <a:latin typeface="Arial" panose="020B0604020202020204" pitchFamily="34" charset="0"/>
                <a:ea typeface="Times New Roman" charset="0"/>
                <a:cs typeface="Arial" panose="020B0604020202020204" pitchFamily="34" charset="0"/>
              </a:rPr>
            </a:br>
            <a:br>
              <a:rPr lang="ru-RU" i="1" dirty="0">
                <a:solidFill>
                  <a:srgbClr val="002060"/>
                </a:solidFill>
                <a:latin typeface="Arial" panose="020B0604020202020204" pitchFamily="34" charset="0"/>
                <a:ea typeface="Times New Roman" charset="0"/>
                <a:cs typeface="Arial" panose="020B0604020202020204" pitchFamily="34" charset="0"/>
              </a:rPr>
            </a:br>
            <a:r>
              <a:rPr lang="ru-RU" i="1" dirty="0" err="1">
                <a:solidFill>
                  <a:srgbClr val="002060"/>
                </a:solidFill>
                <a:latin typeface="Arial" panose="020B0604020202020204" pitchFamily="34" charset="0"/>
                <a:ea typeface="Times New Roman" charset="0"/>
                <a:cs typeface="Arial" panose="020B0604020202020204" pitchFamily="34" charset="0"/>
              </a:rPr>
              <a:t>Cтипендия</a:t>
            </a:r>
            <a:r>
              <a:rPr lang="ru-RU" i="1" dirty="0">
                <a:solidFill>
                  <a:srgbClr val="002060"/>
                </a:solidFill>
                <a:latin typeface="Arial" panose="020B0604020202020204" pitchFamily="34" charset="0"/>
                <a:ea typeface="Times New Roman" charset="0"/>
                <a:cs typeface="Arial" panose="020B0604020202020204" pitchFamily="34" charset="0"/>
              </a:rPr>
              <a:t> им. </a:t>
            </a:r>
            <a:r>
              <a:rPr lang="ru-RU" b="1" i="1" dirty="0">
                <a:solidFill>
                  <a:srgbClr val="002060"/>
                </a:solidFill>
                <a:latin typeface="Arial" panose="020B0604020202020204" pitchFamily="34" charset="0"/>
                <a:ea typeface="Times New Roman" charset="0"/>
                <a:cs typeface="Arial" panose="020B0604020202020204" pitchFamily="34" charset="0"/>
              </a:rPr>
              <a:t>М.А. Мар</a:t>
            </a:r>
            <a:r>
              <a:rPr lang="ru-RU" i="1" dirty="0">
                <a:solidFill>
                  <a:srgbClr val="002060"/>
                </a:solidFill>
                <a:latin typeface="Arial" panose="020B0604020202020204" pitchFamily="34" charset="0"/>
                <a:ea typeface="Times New Roman" charset="0"/>
                <a:cs typeface="Arial" panose="020B0604020202020204" pitchFamily="34" charset="0"/>
              </a:rPr>
              <a:t>кова:</a:t>
            </a:r>
            <a:br>
              <a:rPr lang="ru-RU" i="1" dirty="0">
                <a:solidFill>
                  <a:srgbClr val="002060"/>
                </a:solidFill>
                <a:latin typeface="Arial" panose="020B0604020202020204" pitchFamily="34" charset="0"/>
                <a:ea typeface="Times New Roman" charset="0"/>
                <a:cs typeface="Arial" panose="020B0604020202020204" pitchFamily="34" charset="0"/>
              </a:rPr>
            </a:br>
            <a:r>
              <a:rPr lang="ru-RU" i="1" dirty="0">
                <a:solidFill>
                  <a:srgbClr val="002060"/>
                </a:solidFill>
                <a:latin typeface="Arial" panose="020B0604020202020204" pitchFamily="34" charset="0"/>
                <a:ea typeface="Times New Roman" charset="0"/>
                <a:cs typeface="Arial" panose="020B0604020202020204" pitchFamily="34" charset="0"/>
              </a:rPr>
              <a:t>   </a:t>
            </a:r>
            <a:r>
              <a:rPr lang="ru-RU" i="1" dirty="0" err="1">
                <a:solidFill>
                  <a:srgbClr val="002060"/>
                </a:solidFill>
                <a:latin typeface="Arial" panose="020B0604020202020204" pitchFamily="34" charset="0"/>
                <a:ea typeface="Times New Roman" charset="0"/>
                <a:cs typeface="Arial" panose="020B0604020202020204" pitchFamily="34" charset="0"/>
              </a:rPr>
              <a:t>Гребенцов</a:t>
            </a:r>
            <a:r>
              <a:rPr lang="ru-RU" i="1" dirty="0">
                <a:solidFill>
                  <a:srgbClr val="002060"/>
                </a:solidFill>
                <a:latin typeface="Arial" panose="020B0604020202020204" pitchFamily="34" charset="0"/>
                <a:ea typeface="Times New Roman" charset="0"/>
                <a:cs typeface="Arial" panose="020B0604020202020204" pitchFamily="34" charset="0"/>
              </a:rPr>
              <a:t> А. Ю. поощрительная</a:t>
            </a:r>
          </a:p>
        </p:txBody>
      </p:sp>
    </p:spTree>
    <p:extLst>
      <p:ext uri="{BB962C8B-B14F-4D97-AF65-F5344CB8AC3E}">
        <p14:creationId xmlns:p14="http://schemas.microsoft.com/office/powerpoint/2010/main" val="3817693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239" name="Рисунок 2097238"/>
          <p:cNvPicPr>
            <a:picLocks/>
          </p:cNvPicPr>
          <p:nvPr/>
        </p:nvPicPr>
        <p:blipFill>
          <a:blip r:embed="rId2"/>
          <a:srcRect/>
          <a:stretch>
            <a:fillRect/>
          </a:stretch>
        </p:blipFill>
        <p:spPr>
          <a:xfrm>
            <a:off x="8420847" y="23050"/>
            <a:ext cx="744537" cy="658812"/>
          </a:xfrm>
          <a:prstGeom prst="rect">
            <a:avLst/>
          </a:prstGeom>
          <a:noFill/>
          <a:ln>
            <a:noFill/>
          </a:ln>
        </p:spPr>
      </p:pic>
      <p:pic>
        <p:nvPicPr>
          <p:cNvPr id="2097240" name="Рисунок 2097239"/>
          <p:cNvPicPr>
            <a:picLocks/>
          </p:cNvPicPr>
          <p:nvPr/>
        </p:nvPicPr>
        <p:blipFill>
          <a:blip r:embed="rId3"/>
          <a:srcRect/>
          <a:stretch>
            <a:fillRect/>
          </a:stretch>
        </p:blipFill>
        <p:spPr>
          <a:xfrm>
            <a:off x="-169231" y="-61758"/>
            <a:ext cx="1462087" cy="820737"/>
          </a:xfrm>
          <a:prstGeom prst="rect">
            <a:avLst/>
          </a:prstGeom>
          <a:noFill/>
          <a:ln>
            <a:noFill/>
          </a:ln>
        </p:spPr>
      </p:pic>
      <p:sp>
        <p:nvSpPr>
          <p:cNvPr id="1048827" name="Прямоугольник 1048826"/>
          <p:cNvSpPr/>
          <p:nvPr/>
        </p:nvSpPr>
        <p:spPr>
          <a:xfrm>
            <a:off x="1194909" y="57316"/>
            <a:ext cx="6689460" cy="791169"/>
          </a:xfrm>
          <a:prstGeom prst="rect">
            <a:avLst/>
          </a:prstGeom>
          <a:solidFill>
            <a:srgbClr val="A6F8FF"/>
          </a:solidFill>
          <a:ln>
            <a:noFill/>
          </a:ln>
        </p:spPr>
        <p:txBody>
          <a:bodyPr lIns="91440" tIns="45720" rIns="91440" bIns="45720">
            <a:noAutofit/>
          </a:bodyPr>
          <a:lstStyle>
            <a:lvl1pPr marL="0" indent="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1pPr>
            <a:lvl2pPr marL="742950" indent="-28575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2pPr>
            <a:lvl3pPr marL="1143000" indent="-22860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3pPr>
            <a:lvl4pPr marL="1600200" indent="-22860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4pPr>
            <a:lvl5pPr marL="2057400" indent="-22860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5pPr>
          </a:lstStyle>
          <a:p>
            <a:pPr lvl="0"/>
            <a:r>
              <a:rPr lang="en-US" altLang="en-US" sz="2400" dirty="0">
                <a:solidFill>
                  <a:srgbClr val="002060"/>
                </a:solidFill>
              </a:rPr>
              <a:t>First result: Λ hyperon yield in </a:t>
            </a:r>
          </a:p>
          <a:p>
            <a:pPr lvl="0" algn="r"/>
            <a:r>
              <a:rPr lang="en-US" altLang="en-US" sz="2400" dirty="0">
                <a:solidFill>
                  <a:srgbClr val="002060"/>
                </a:solidFill>
              </a:rPr>
              <a:t>4A GeV Carbon-nucleus interactions</a:t>
            </a:r>
          </a:p>
        </p:txBody>
      </p:sp>
      <p:sp>
        <p:nvSpPr>
          <p:cNvPr id="1048828" name="Прямоугольник 1048827"/>
          <p:cNvSpPr/>
          <p:nvPr/>
        </p:nvSpPr>
        <p:spPr>
          <a:xfrm>
            <a:off x="31750" y="6550025"/>
            <a:ext cx="5607625" cy="307777"/>
          </a:xfrm>
          <a:prstGeom prst="rect">
            <a:avLst/>
          </a:prstGeom>
          <a:noFill/>
          <a:ln>
            <a:noFill/>
          </a:ln>
        </p:spPr>
        <p:txBody>
          <a:bodyPr wrap="none" lIns="91440" tIns="45720" rIns="91440" bIns="45720">
            <a:spAutoFit/>
          </a:bodyPr>
          <a:lstStyle>
            <a:lvl1pPr marL="0" indent="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1pPr>
            <a:lvl2pPr marL="742950" indent="-28575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2pPr>
            <a:lvl3pPr marL="1143000" indent="-22860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3pPr>
            <a:lvl4pPr marL="1600200" indent="-22860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4pPr>
            <a:lvl5pPr marL="2057400" indent="-228600" algn="l" rtl="0" fontAlgn="base" latinLnBrk="1">
              <a:lnSpc>
                <a:spcPct val="100000"/>
              </a:lnSpc>
              <a:spcBef>
                <a:spcPct val="0"/>
              </a:spcBef>
              <a:spcAft>
                <a:spcPct val="0"/>
              </a:spcAft>
              <a:buFontTx/>
              <a:buNone/>
              <a:defRPr sz="1800" b="1" i="0" u="none" baseline="0">
                <a:solidFill>
                  <a:schemeClr val="dk1"/>
                </a:solidFill>
                <a:latin typeface="Arial" pitchFamily="34" charset="0"/>
                <a:ea typeface="Arial" pitchFamily="34" charset="0"/>
                <a:sym typeface="Arial" pitchFamily="34" charset="0"/>
              </a:defRPr>
            </a:lvl5pPr>
          </a:lstStyle>
          <a:p>
            <a:pPr lvl="0" eaLnBrk="1" latinLnBrk="1" hangingPunct="1"/>
            <a:r>
              <a:rPr lang="en-US" altLang="en-US" sz="1400" dirty="0">
                <a:solidFill>
                  <a:srgbClr val="000000"/>
                </a:solidFill>
              </a:rPr>
              <a:t>		                                      BM@N  experiment</a:t>
            </a:r>
            <a:r>
              <a:rPr lang="en-US" altLang="en-US" sz="1400" b="0" dirty="0">
                <a:solidFill>
                  <a:srgbClr val="000000"/>
                </a:solidFill>
              </a:rPr>
              <a:t> </a:t>
            </a:r>
          </a:p>
        </p:txBody>
      </p:sp>
      <p:sp>
        <p:nvSpPr>
          <p:cNvPr id="2" name="Прямоугольник 1"/>
          <p:cNvSpPr/>
          <p:nvPr/>
        </p:nvSpPr>
        <p:spPr>
          <a:xfrm>
            <a:off x="56949" y="1018657"/>
            <a:ext cx="2411367" cy="369332"/>
          </a:xfrm>
          <a:prstGeom prst="rect">
            <a:avLst/>
          </a:prstGeom>
        </p:spPr>
        <p:txBody>
          <a:bodyPr wrap="square">
            <a:spAutoFit/>
          </a:bodyPr>
          <a:lstStyle/>
          <a:p>
            <a:pPr lvl="0"/>
            <a:r>
              <a:rPr lang="en-US" altLang="ru-RU" dirty="0">
                <a:solidFill>
                  <a:srgbClr val="002060"/>
                </a:solidFill>
              </a:rPr>
              <a:t>a function of rapidity</a:t>
            </a:r>
            <a:endParaRPr lang="ru-RU" dirty="0">
              <a:solidFill>
                <a:srgbClr val="002060"/>
              </a:solidFill>
            </a:endParaRPr>
          </a:p>
        </p:txBody>
      </p:sp>
      <p:sp>
        <p:nvSpPr>
          <p:cNvPr id="3" name="Прямоугольник 2"/>
          <p:cNvSpPr/>
          <p:nvPr/>
        </p:nvSpPr>
        <p:spPr>
          <a:xfrm>
            <a:off x="2775081" y="1015886"/>
            <a:ext cx="2009663" cy="369332"/>
          </a:xfrm>
          <a:prstGeom prst="rect">
            <a:avLst/>
          </a:prstGeom>
        </p:spPr>
        <p:txBody>
          <a:bodyPr wrap="square">
            <a:spAutoFit/>
          </a:bodyPr>
          <a:lstStyle/>
          <a:p>
            <a:pPr lvl="0" algn="ctr"/>
            <a:r>
              <a:rPr lang="en-US" altLang="ru-RU" dirty="0">
                <a:solidFill>
                  <a:srgbClr val="002060"/>
                </a:solidFill>
              </a:rPr>
              <a:t>a function of Pt</a:t>
            </a:r>
            <a:endParaRPr lang="ru-RU" dirty="0">
              <a:solidFill>
                <a:srgbClr val="002060"/>
              </a:solidFill>
            </a:endParaRPr>
          </a:p>
        </p:txBody>
      </p:sp>
      <p:sp>
        <p:nvSpPr>
          <p:cNvPr id="4" name="Прямоугольник 3"/>
          <p:cNvSpPr/>
          <p:nvPr/>
        </p:nvSpPr>
        <p:spPr>
          <a:xfrm>
            <a:off x="5336731" y="848486"/>
            <a:ext cx="3456384" cy="646331"/>
          </a:xfrm>
          <a:prstGeom prst="rect">
            <a:avLst/>
          </a:prstGeom>
        </p:spPr>
        <p:txBody>
          <a:bodyPr wrap="square">
            <a:spAutoFit/>
          </a:bodyPr>
          <a:lstStyle/>
          <a:p>
            <a:pPr lvl="0"/>
            <a:r>
              <a:rPr lang="en-US" altLang="ru-RU" dirty="0">
                <a:solidFill>
                  <a:srgbClr val="002060"/>
                </a:solidFill>
              </a:rPr>
              <a:t>Energy dependence in</a:t>
            </a:r>
          </a:p>
          <a:p>
            <a:pPr lvl="0"/>
            <a:r>
              <a:rPr lang="en-US" dirty="0">
                <a:solidFill>
                  <a:srgbClr val="002060"/>
                </a:solidFill>
              </a:rPr>
              <a:t>min bias C+C interactions</a:t>
            </a:r>
            <a:endParaRPr lang="ru-RU" dirty="0">
              <a:solidFill>
                <a:srgbClr val="002060"/>
              </a:solidFill>
            </a:endParaRPr>
          </a:p>
        </p:txBody>
      </p:sp>
      <p:sp>
        <p:nvSpPr>
          <p:cNvPr id="5" name="TextBox 4"/>
          <p:cNvSpPr txBox="1"/>
          <p:nvPr/>
        </p:nvSpPr>
        <p:spPr>
          <a:xfrm>
            <a:off x="5083184" y="4928782"/>
            <a:ext cx="3963477" cy="923330"/>
          </a:xfrm>
          <a:prstGeom prst="rect">
            <a:avLst/>
          </a:prstGeom>
          <a:noFill/>
        </p:spPr>
        <p:txBody>
          <a:bodyPr wrap="square" rtlCol="0">
            <a:spAutoFit/>
          </a:bodyPr>
          <a:lstStyle/>
          <a:p>
            <a:r>
              <a:rPr lang="en-US" i="1" dirty="0">
                <a:solidFill>
                  <a:srgbClr val="002060"/>
                </a:solidFill>
              </a:rPr>
              <a:t>Analyses of argon, krypton beams </a:t>
            </a:r>
          </a:p>
          <a:p>
            <a:r>
              <a:rPr lang="en-US" i="1" dirty="0">
                <a:solidFill>
                  <a:srgbClr val="002060"/>
                </a:solidFill>
              </a:rPr>
              <a:t>and SRC data   in carbon beam </a:t>
            </a:r>
          </a:p>
          <a:p>
            <a:r>
              <a:rPr lang="en-US" i="1" dirty="0">
                <a:solidFill>
                  <a:srgbClr val="002060"/>
                </a:solidFill>
              </a:rPr>
              <a:t>are in progress </a:t>
            </a:r>
            <a:endParaRPr lang="ru-RU" i="1" dirty="0">
              <a:solidFill>
                <a:srgbClr val="002060"/>
              </a:solidFill>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26" y="1477495"/>
            <a:ext cx="2431539" cy="166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5" y="3141847"/>
            <a:ext cx="2434710" cy="166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95" y="4806199"/>
            <a:ext cx="2431539" cy="166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9227" y="1494817"/>
            <a:ext cx="2431539" cy="166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49227" y="3149030"/>
            <a:ext cx="2434710" cy="166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43385" y="4806199"/>
            <a:ext cx="2431539" cy="1664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6512" y="1600258"/>
            <a:ext cx="4240149" cy="2899601"/>
          </a:xfrm>
          <a:prstGeom prst="rect">
            <a:avLst/>
          </a:prstGeom>
        </p:spPr>
      </p:pic>
    </p:spTree>
    <p:extLst>
      <p:ext uri="{BB962C8B-B14F-4D97-AF65-F5344CB8AC3E}">
        <p14:creationId xmlns:p14="http://schemas.microsoft.com/office/powerpoint/2010/main" val="363220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Диаграмма 3">
            <a:extLst>
              <a:ext uri="{FF2B5EF4-FFF2-40B4-BE49-F238E27FC236}">
                <a16:creationId xmlns:a16="http://schemas.microsoft.com/office/drawing/2014/main" id="{2102467C-5A48-4C47-B14E-D33D41D0A3C7}"/>
              </a:ext>
            </a:extLst>
          </p:cNvPr>
          <p:cNvGraphicFramePr>
            <a:graphicFrameLocks/>
          </p:cNvGraphicFramePr>
          <p:nvPr/>
        </p:nvGraphicFramePr>
        <p:xfrm>
          <a:off x="1216036" y="1047789"/>
          <a:ext cx="6711929" cy="476242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F561AF43-04C5-B942-AC5C-1CBFB5068CCE}"/>
              </a:ext>
            </a:extLst>
          </p:cNvPr>
          <p:cNvSpPr txBox="1"/>
          <p:nvPr/>
        </p:nvSpPr>
        <p:spPr>
          <a:xfrm>
            <a:off x="1844566" y="1004170"/>
            <a:ext cx="5628289" cy="323165"/>
          </a:xfrm>
          <a:prstGeom prst="rect">
            <a:avLst/>
          </a:prstGeom>
          <a:solidFill>
            <a:schemeClr val="bg1"/>
          </a:solidFill>
        </p:spPr>
        <p:txBody>
          <a:bodyPr wrap="square" rtlCol="0">
            <a:spAutoFit/>
          </a:bodyPr>
          <a:lstStyle/>
          <a:p>
            <a:pPr algn="ctr"/>
            <a:r>
              <a:rPr lang="ru-RU" sz="1500" i="1" dirty="0">
                <a:solidFill>
                  <a:srgbClr val="000090"/>
                </a:solidFill>
              </a:rPr>
              <a:t>Динамика изменения зарплат и доходов с 2015 г.</a:t>
            </a:r>
          </a:p>
        </p:txBody>
      </p:sp>
      <p:sp>
        <p:nvSpPr>
          <p:cNvPr id="6" name="TextBox 5">
            <a:extLst>
              <a:ext uri="{FF2B5EF4-FFF2-40B4-BE49-F238E27FC236}">
                <a16:creationId xmlns:a16="http://schemas.microsoft.com/office/drawing/2014/main" id="{5949E971-0F74-C945-9846-E11941426B1E}"/>
              </a:ext>
            </a:extLst>
          </p:cNvPr>
          <p:cNvSpPr txBox="1"/>
          <p:nvPr/>
        </p:nvSpPr>
        <p:spPr>
          <a:xfrm>
            <a:off x="712723" y="1193820"/>
            <a:ext cx="3073544" cy="784830"/>
          </a:xfrm>
          <a:prstGeom prst="rect">
            <a:avLst/>
          </a:prstGeom>
          <a:noFill/>
        </p:spPr>
        <p:txBody>
          <a:bodyPr wrap="square" rtlCol="0">
            <a:spAutoFit/>
          </a:bodyPr>
          <a:lstStyle/>
          <a:p>
            <a:pPr>
              <a:lnSpc>
                <a:spcPct val="150000"/>
              </a:lnSpc>
            </a:pPr>
            <a:r>
              <a:rPr lang="ru-RU" dirty="0"/>
              <a:t>     </a:t>
            </a:r>
            <a:r>
              <a:rPr lang="ru-RU" sz="1500" dirty="0"/>
              <a:t>- средняя зарплата</a:t>
            </a:r>
            <a:endParaRPr lang="ru-RU" dirty="0"/>
          </a:p>
          <a:p>
            <a:r>
              <a:rPr lang="ru-RU" dirty="0"/>
              <a:t>     </a:t>
            </a:r>
            <a:r>
              <a:rPr lang="ru-RU" sz="1500" dirty="0"/>
              <a:t>- средний доход</a:t>
            </a:r>
            <a:endParaRPr lang="ru-RU" dirty="0"/>
          </a:p>
        </p:txBody>
      </p:sp>
      <mc:AlternateContent xmlns:mc="http://schemas.openxmlformats.org/markup-compatibility/2006" xmlns:p14="http://schemas.microsoft.com/office/powerpoint/2010/main">
        <mc:Choice Requires="p14">
          <p:contentPart p14:bwMode="auto" r:id="rId3">
            <p14:nvContentPartPr>
              <p14:cNvPr id="13" name="Рукописный ввод 12">
                <a:extLst>
                  <a:ext uri="{FF2B5EF4-FFF2-40B4-BE49-F238E27FC236}">
                    <a16:creationId xmlns:a16="http://schemas.microsoft.com/office/drawing/2014/main" id="{72A04D97-F1AE-AE4A-97A7-70334E211777}"/>
                  </a:ext>
                </a:extLst>
              </p14:cNvPr>
              <p14:cNvContentPartPr/>
              <p14:nvPr/>
            </p14:nvContentPartPr>
            <p14:xfrm>
              <a:off x="448179" y="1479152"/>
              <a:ext cx="221670" cy="2700"/>
            </p14:xfrm>
          </p:contentPart>
        </mc:Choice>
        <mc:Fallback xmlns="">
          <p:pic>
            <p:nvPicPr>
              <p:cNvPr id="13" name="Рукописный ввод 12">
                <a:extLst>
                  <a:ext uri="{FF2B5EF4-FFF2-40B4-BE49-F238E27FC236}">
                    <a16:creationId xmlns:a16="http://schemas.microsoft.com/office/drawing/2014/main" id="{72A04D97-F1AE-AE4A-97A7-70334E211777}"/>
                  </a:ext>
                </a:extLst>
              </p:cNvPr>
              <p:cNvPicPr/>
              <p:nvPr/>
            </p:nvPicPr>
            <p:blipFill>
              <a:blip r:embed="rId4"/>
              <a:stretch>
                <a:fillRect/>
              </a:stretch>
            </p:blipFill>
            <p:spPr>
              <a:xfrm>
                <a:off x="394201" y="1377902"/>
                <a:ext cx="329266" cy="20486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Рукописный ввод 18">
                <a:extLst>
                  <a:ext uri="{FF2B5EF4-FFF2-40B4-BE49-F238E27FC236}">
                    <a16:creationId xmlns:a16="http://schemas.microsoft.com/office/drawing/2014/main" id="{3DBFDC14-AD00-E143-9D92-277A7A2FC68D}"/>
                  </a:ext>
                </a:extLst>
              </p14:cNvPr>
              <p14:cNvContentPartPr/>
              <p14:nvPr/>
            </p14:nvContentPartPr>
            <p14:xfrm>
              <a:off x="432698" y="1825414"/>
              <a:ext cx="222480" cy="4050"/>
            </p14:xfrm>
          </p:contentPart>
        </mc:Choice>
        <mc:Fallback xmlns="">
          <p:pic>
            <p:nvPicPr>
              <p:cNvPr id="19" name="Рукописный ввод 18">
                <a:extLst>
                  <a:ext uri="{FF2B5EF4-FFF2-40B4-BE49-F238E27FC236}">
                    <a16:creationId xmlns:a16="http://schemas.microsoft.com/office/drawing/2014/main" id="{3DBFDC14-AD00-E143-9D92-277A7A2FC68D}"/>
                  </a:ext>
                </a:extLst>
              </p:cNvPr>
              <p:cNvPicPr/>
              <p:nvPr/>
            </p:nvPicPr>
            <p:blipFill>
              <a:blip r:embed="rId6"/>
              <a:stretch>
                <a:fillRect/>
              </a:stretch>
            </p:blipFill>
            <p:spPr>
              <a:xfrm>
                <a:off x="378698" y="1724164"/>
                <a:ext cx="330120" cy="206213"/>
              </a:xfrm>
              <a:prstGeom prst="rect">
                <a:avLst/>
              </a:prstGeom>
            </p:spPr>
          </p:pic>
        </mc:Fallback>
      </mc:AlternateContent>
      <p:graphicFrame>
        <p:nvGraphicFramePr>
          <p:cNvPr id="7" name="Table 8">
            <a:extLst>
              <a:ext uri="{FF2B5EF4-FFF2-40B4-BE49-F238E27FC236}">
                <a16:creationId xmlns:a16="http://schemas.microsoft.com/office/drawing/2014/main" id="{6A184F18-6448-E34C-B2F8-86A23FBB765B}"/>
              </a:ext>
            </a:extLst>
          </p:cNvPr>
          <p:cNvGraphicFramePr>
            <a:graphicFrameLocks noGrp="1"/>
          </p:cNvGraphicFramePr>
          <p:nvPr>
            <p:extLst>
              <p:ext uri="{D42A27DB-BD31-4B8C-83A1-F6EECF244321}">
                <p14:modId xmlns:p14="http://schemas.microsoft.com/office/powerpoint/2010/main" val="4065798251"/>
              </p:ext>
            </p:extLst>
          </p:nvPr>
        </p:nvGraphicFramePr>
        <p:xfrm>
          <a:off x="1115616" y="2164616"/>
          <a:ext cx="7315662" cy="2808313"/>
        </p:xfrm>
        <a:graphic>
          <a:graphicData uri="http://schemas.openxmlformats.org/drawingml/2006/table">
            <a:tbl>
              <a:tblPr firstRow="1" bandRow="1">
                <a:tableStyleId>{5C22544A-7EE6-4342-B048-85BDC9FD1C3A}</a:tableStyleId>
              </a:tblPr>
              <a:tblGrid>
                <a:gridCol w="3820680">
                  <a:extLst>
                    <a:ext uri="{9D8B030D-6E8A-4147-A177-3AD203B41FA5}">
                      <a16:colId xmlns:a16="http://schemas.microsoft.com/office/drawing/2014/main" val="20000"/>
                    </a:ext>
                  </a:extLst>
                </a:gridCol>
                <a:gridCol w="1150038">
                  <a:extLst>
                    <a:ext uri="{9D8B030D-6E8A-4147-A177-3AD203B41FA5}">
                      <a16:colId xmlns:a16="http://schemas.microsoft.com/office/drawing/2014/main" val="470023319"/>
                    </a:ext>
                  </a:extLst>
                </a:gridCol>
                <a:gridCol w="1111703">
                  <a:extLst>
                    <a:ext uri="{9D8B030D-6E8A-4147-A177-3AD203B41FA5}">
                      <a16:colId xmlns:a16="http://schemas.microsoft.com/office/drawing/2014/main" val="20002"/>
                    </a:ext>
                  </a:extLst>
                </a:gridCol>
                <a:gridCol w="1233241">
                  <a:extLst>
                    <a:ext uri="{9D8B030D-6E8A-4147-A177-3AD203B41FA5}">
                      <a16:colId xmlns:a16="http://schemas.microsoft.com/office/drawing/2014/main" val="3329535362"/>
                    </a:ext>
                  </a:extLst>
                </a:gridCol>
              </a:tblGrid>
              <a:tr h="501728">
                <a:tc>
                  <a:txBody>
                    <a:bodyPr/>
                    <a:lstStyle/>
                    <a:p>
                      <a:pPr marL="0" marR="0" indent="0" algn="ctr" defTabSz="914400" eaLnBrk="1" fontAlgn="b" latinLnBrk="0" hangingPunct="1">
                        <a:lnSpc>
                          <a:spcPct val="100000"/>
                        </a:lnSpc>
                        <a:spcBef>
                          <a:spcPts val="0"/>
                        </a:spcBef>
                        <a:spcAft>
                          <a:spcPts val="600"/>
                        </a:spcAft>
                        <a:buClrTx/>
                        <a:buSzTx/>
                        <a:buFontTx/>
                        <a:buNone/>
                        <a:tabLst/>
                        <a:defRPr/>
                      </a:pPr>
                      <a:r>
                        <a:rPr lang="ru-RU" sz="1800" b="1" dirty="0">
                          <a:solidFill>
                            <a:srgbClr val="000090"/>
                          </a:solidFill>
                        </a:rPr>
                        <a:t>Среднемесячный доход, руб.</a:t>
                      </a:r>
                    </a:p>
                    <a:p>
                      <a:pPr marL="0" marR="0" indent="0" algn="ctr" defTabSz="914400" eaLnBrk="1" fontAlgn="b" latinLnBrk="0" hangingPunct="1">
                        <a:lnSpc>
                          <a:spcPct val="100000"/>
                        </a:lnSpc>
                        <a:spcBef>
                          <a:spcPts val="0"/>
                        </a:spcBef>
                        <a:spcAft>
                          <a:spcPts val="600"/>
                        </a:spcAft>
                        <a:buClrTx/>
                        <a:buSzTx/>
                        <a:buFontTx/>
                        <a:buNone/>
                        <a:tabLst/>
                        <a:defRPr/>
                      </a:pPr>
                      <a:endParaRPr lang="en-US" sz="400" b="1" dirty="0">
                        <a:solidFill>
                          <a:srgbClr val="000090"/>
                        </a:solidFill>
                      </a:endParaRPr>
                    </a:p>
                  </a:txBody>
                  <a:tcPr marL="9525" marR="9525" marT="9525" marB="0">
                    <a:solidFill>
                      <a:srgbClr val="ECFFFD"/>
                    </a:solidFill>
                  </a:tcPr>
                </a:tc>
                <a:tc gridSpan="3">
                  <a:txBody>
                    <a:bodyPr/>
                    <a:lstStyle/>
                    <a:p>
                      <a:pPr marL="0" marR="0" indent="0" algn="ctr" defTabSz="914400" eaLnBrk="1" fontAlgn="b" latinLnBrk="0" hangingPunct="1">
                        <a:lnSpc>
                          <a:spcPct val="100000"/>
                        </a:lnSpc>
                        <a:spcBef>
                          <a:spcPts val="0"/>
                        </a:spcBef>
                        <a:spcAft>
                          <a:spcPts val="0"/>
                        </a:spcAft>
                        <a:buClrTx/>
                        <a:buSzTx/>
                        <a:buFontTx/>
                        <a:buNone/>
                        <a:tabLst/>
                        <a:defRPr/>
                      </a:pPr>
                      <a:endParaRPr lang="en-US" sz="1800" b="1" dirty="0">
                        <a:solidFill>
                          <a:srgbClr val="000090"/>
                        </a:solidFill>
                      </a:endParaRPr>
                    </a:p>
                  </a:txBody>
                  <a:tcPr marL="9525" marR="9525" marT="9525" marB="0">
                    <a:solidFill>
                      <a:srgbClr val="ECFFFD"/>
                    </a:solidFill>
                  </a:tcPr>
                </a:tc>
                <a:tc hMerge="1">
                  <a:txBody>
                    <a:bodyPr/>
                    <a:lstStyle/>
                    <a:p>
                      <a:pPr algn="ctr"/>
                      <a:endParaRPr lang="en-US" sz="2000" dirty="0">
                        <a:latin typeface="Arial"/>
                        <a:cs typeface="Arial"/>
                      </a:endParaRPr>
                    </a:p>
                  </a:txBody>
                  <a:tcPr/>
                </a:tc>
                <a:tc hMerge="1">
                  <a:txBody>
                    <a:bodyPr/>
                    <a:lstStyle/>
                    <a:p>
                      <a:endParaRPr lang="ru-RU"/>
                    </a:p>
                  </a:txBody>
                  <a:tcPr/>
                </a:tc>
                <a:extLst>
                  <a:ext uri="{0D108BD9-81ED-4DB2-BD59-A6C34878D82A}">
                    <a16:rowId xmlns:a16="http://schemas.microsoft.com/office/drawing/2014/main" val="10000"/>
                  </a:ext>
                </a:extLst>
              </a:tr>
              <a:tr h="626592">
                <a:tc>
                  <a:txBody>
                    <a:bodyPr/>
                    <a:lstStyle/>
                    <a:p>
                      <a:pPr algn="ctr" fontAlgn="b"/>
                      <a:r>
                        <a:rPr lang="bg-BG" sz="1500" b="1" i="0" u="none" strike="noStrike" dirty="0">
                          <a:solidFill>
                            <a:schemeClr val="bg1"/>
                          </a:solidFill>
                          <a:effectLst/>
                          <a:latin typeface="Arial"/>
                          <a:cs typeface="Arial"/>
                        </a:rPr>
                        <a:t>Категория</a:t>
                      </a:r>
                    </a:p>
                  </a:txBody>
                  <a:tcPr marL="9525" marR="9525" marT="9525" marB="0" anchor="ctr">
                    <a:solidFill>
                      <a:srgbClr val="000090"/>
                    </a:solidFill>
                  </a:tcPr>
                </a:tc>
                <a:tc>
                  <a:txBody>
                    <a:bodyPr/>
                    <a:lstStyle/>
                    <a:p>
                      <a:pPr algn="ctr"/>
                      <a:r>
                        <a:rPr lang="ru-RU" sz="1500" dirty="0">
                          <a:solidFill>
                            <a:schemeClr val="bg1"/>
                          </a:solidFill>
                          <a:latin typeface="Arial"/>
                          <a:cs typeface="Arial"/>
                        </a:rPr>
                        <a:t>2015</a:t>
                      </a:r>
                      <a:endParaRPr lang="ru-RU" sz="1400" dirty="0"/>
                    </a:p>
                  </a:txBody>
                  <a:tcPr marL="68580" marR="68580" marT="34290" marB="34290" anchor="ctr">
                    <a:solidFill>
                      <a:srgbClr val="000090"/>
                    </a:solidFill>
                  </a:tcPr>
                </a:tc>
                <a:tc>
                  <a:txBody>
                    <a:bodyPr/>
                    <a:lstStyle/>
                    <a:p>
                      <a:pPr algn="ctr"/>
                      <a:r>
                        <a:rPr lang="ru-RU" sz="1500" dirty="0">
                          <a:solidFill>
                            <a:schemeClr val="bg1"/>
                          </a:solidFill>
                          <a:latin typeface="Arial"/>
                          <a:cs typeface="Arial"/>
                        </a:rPr>
                        <a:t>2019</a:t>
                      </a:r>
                      <a:endParaRPr lang="en-US" sz="1500" dirty="0">
                        <a:solidFill>
                          <a:schemeClr val="bg1"/>
                        </a:solidFill>
                        <a:latin typeface="Arial"/>
                        <a:cs typeface="Arial"/>
                      </a:endParaRPr>
                    </a:p>
                  </a:txBody>
                  <a:tcPr marL="68580" marR="68580" marT="34290" marB="34290" anchor="ctr">
                    <a:solidFill>
                      <a:srgbClr val="000090"/>
                    </a:solidFill>
                  </a:tcPr>
                </a:tc>
                <a:tc>
                  <a:txBody>
                    <a:bodyPr/>
                    <a:lstStyle/>
                    <a:p>
                      <a:pPr algn="ctr"/>
                      <a:r>
                        <a:rPr lang="ru-RU" sz="1500" dirty="0">
                          <a:solidFill>
                            <a:schemeClr val="bg1"/>
                          </a:solidFill>
                          <a:latin typeface="Arial"/>
                          <a:cs typeface="Arial"/>
                        </a:rPr>
                        <a:t>После 1.04.19</a:t>
                      </a:r>
                      <a:endParaRPr lang="en-US" sz="1500" dirty="0">
                        <a:solidFill>
                          <a:schemeClr val="bg1"/>
                        </a:solidFill>
                        <a:latin typeface="Arial"/>
                        <a:cs typeface="Arial"/>
                      </a:endParaRPr>
                    </a:p>
                  </a:txBody>
                  <a:tcPr marL="68580" marR="68580" marT="34290" marB="34290">
                    <a:solidFill>
                      <a:srgbClr val="000090"/>
                    </a:solidFill>
                  </a:tcPr>
                </a:tc>
                <a:extLst>
                  <a:ext uri="{0D108BD9-81ED-4DB2-BD59-A6C34878D82A}">
                    <a16:rowId xmlns:a16="http://schemas.microsoft.com/office/drawing/2014/main" val="10001"/>
                  </a:ext>
                </a:extLst>
              </a:tr>
              <a:tr h="331458">
                <a:tc>
                  <a:txBody>
                    <a:bodyPr/>
                    <a:lstStyle/>
                    <a:p>
                      <a:pPr algn="l" fontAlgn="b"/>
                      <a:r>
                        <a:rPr lang="ru-RU" sz="1500" b="0" i="1" u="none" strike="noStrike" dirty="0">
                          <a:solidFill>
                            <a:srgbClr val="000090"/>
                          </a:solidFill>
                          <a:effectLst/>
                          <a:latin typeface="Arial"/>
                          <a:cs typeface="Arial"/>
                        </a:rPr>
                        <a:t>  рабочие</a:t>
                      </a:r>
                    </a:p>
                  </a:txBody>
                  <a:tcPr marL="9525" marR="9525" marT="9525" marB="0" anchor="b"/>
                </a:tc>
                <a:tc>
                  <a:txBody>
                    <a:bodyPr/>
                    <a:lstStyle/>
                    <a:p>
                      <a:pPr algn="r"/>
                      <a:r>
                        <a:rPr lang="sk-SK" sz="1500" b="0" i="0" u="none" strike="noStrike" dirty="0">
                          <a:solidFill>
                            <a:srgbClr val="000090"/>
                          </a:solidFill>
                          <a:effectLst/>
                          <a:latin typeface="Arial"/>
                          <a:cs typeface="Arial"/>
                        </a:rPr>
                        <a:t>29 445</a:t>
                      </a:r>
                      <a:endParaRPr lang="ru-RU" sz="1400" dirty="0"/>
                    </a:p>
                  </a:txBody>
                  <a:tcPr marL="9525" marR="9525" marT="9525" marB="0" anchor="b"/>
                </a:tc>
                <a:tc>
                  <a:txBody>
                    <a:bodyPr/>
                    <a:lstStyle/>
                    <a:p>
                      <a:pPr algn="r" fontAlgn="b"/>
                      <a:r>
                        <a:rPr lang="sk-SK" sz="1500" b="1" i="0" u="none" strike="noStrike" dirty="0">
                          <a:solidFill>
                            <a:srgbClr val="C00000"/>
                          </a:solidFill>
                          <a:effectLst/>
                          <a:latin typeface="Arial"/>
                          <a:cs typeface="Arial"/>
                        </a:rPr>
                        <a:t>5</a:t>
                      </a:r>
                      <a:r>
                        <a:rPr lang="ru-RU" sz="1500" b="1" i="0" u="none" strike="noStrike" dirty="0">
                          <a:solidFill>
                            <a:srgbClr val="C00000"/>
                          </a:solidFill>
                          <a:effectLst/>
                          <a:latin typeface="Arial"/>
                          <a:cs typeface="Arial"/>
                        </a:rPr>
                        <a:t>6</a:t>
                      </a:r>
                      <a:r>
                        <a:rPr lang="sk-SK" sz="1500" b="1" i="0" u="none" strike="noStrike" dirty="0">
                          <a:solidFill>
                            <a:srgbClr val="C00000"/>
                          </a:solidFill>
                          <a:effectLst/>
                          <a:latin typeface="Arial"/>
                          <a:cs typeface="Arial"/>
                        </a:rPr>
                        <a:t> 3</a:t>
                      </a:r>
                      <a:r>
                        <a:rPr lang="ru-RU" sz="1500" b="1" i="0" u="none" strike="noStrike" dirty="0">
                          <a:solidFill>
                            <a:srgbClr val="C00000"/>
                          </a:solidFill>
                          <a:effectLst/>
                          <a:latin typeface="Arial"/>
                          <a:cs typeface="Arial"/>
                        </a:rPr>
                        <a:t>51  </a:t>
                      </a:r>
                      <a:endParaRPr lang="sk-SK" sz="1500" b="1" i="0" u="none" strike="noStrike" dirty="0">
                        <a:solidFill>
                          <a:srgbClr val="C00000"/>
                        </a:solidFill>
                        <a:effectLst/>
                        <a:latin typeface="Arial"/>
                        <a:cs typeface="Arial"/>
                      </a:endParaRPr>
                    </a:p>
                  </a:txBody>
                  <a:tcPr marL="9525" marR="9525" marT="9525" marB="0" anchor="b"/>
                </a:tc>
                <a:tc>
                  <a:txBody>
                    <a:bodyPr/>
                    <a:lstStyle/>
                    <a:p>
                      <a:pPr algn="r" fontAlgn="b"/>
                      <a:r>
                        <a:rPr lang="ru-RU" sz="1500" b="1" i="0" u="none" strike="noStrike" dirty="0">
                          <a:solidFill>
                            <a:srgbClr val="FF0000"/>
                          </a:solidFill>
                          <a:effectLst/>
                          <a:latin typeface="Arial"/>
                          <a:cs typeface="Arial"/>
                        </a:rPr>
                        <a:t>58 216</a:t>
                      </a:r>
                      <a:endParaRPr lang="sk-SK" sz="1500" b="1" i="0" u="none" strike="noStrike" dirty="0">
                        <a:solidFill>
                          <a:srgbClr val="FF0000"/>
                        </a:solidFill>
                        <a:effectLst/>
                        <a:latin typeface="Arial"/>
                        <a:cs typeface="Arial"/>
                      </a:endParaRPr>
                    </a:p>
                  </a:txBody>
                  <a:tcPr marL="9525" marR="9525" marT="9525" marB="0" anchor="b"/>
                </a:tc>
                <a:extLst>
                  <a:ext uri="{0D108BD9-81ED-4DB2-BD59-A6C34878D82A}">
                    <a16:rowId xmlns:a16="http://schemas.microsoft.com/office/drawing/2014/main" val="10002"/>
                  </a:ext>
                </a:extLst>
              </a:tr>
              <a:tr h="331458">
                <a:tc>
                  <a:txBody>
                    <a:bodyPr/>
                    <a:lstStyle/>
                    <a:p>
                      <a:pPr algn="l" fontAlgn="b"/>
                      <a:r>
                        <a:rPr lang="ru-RU" sz="1500" b="0" i="1" u="none" strike="noStrike" dirty="0">
                          <a:solidFill>
                            <a:srgbClr val="000090"/>
                          </a:solidFill>
                          <a:effectLst/>
                          <a:latin typeface="Arial"/>
                          <a:cs typeface="Arial"/>
                        </a:rPr>
                        <a:t>  специалисты</a:t>
                      </a:r>
                    </a:p>
                  </a:txBody>
                  <a:tcPr marL="9525" marR="9525" marT="9525" marB="0" anchor="b"/>
                </a:tc>
                <a:tc>
                  <a:txBody>
                    <a:bodyPr/>
                    <a:lstStyle/>
                    <a:p>
                      <a:pPr algn="r"/>
                      <a:r>
                        <a:rPr lang="sk-SK" sz="1500" b="0" i="0" u="none" strike="noStrike" dirty="0">
                          <a:solidFill>
                            <a:srgbClr val="000090"/>
                          </a:solidFill>
                          <a:effectLst/>
                          <a:latin typeface="Arial"/>
                          <a:cs typeface="Arial"/>
                        </a:rPr>
                        <a:t>36 365</a:t>
                      </a:r>
                      <a:endParaRPr lang="ru-RU" sz="1400" dirty="0"/>
                    </a:p>
                  </a:txBody>
                  <a:tcPr marL="9525" marR="9525" marT="9525" marB="0" anchor="b"/>
                </a:tc>
                <a:tc>
                  <a:txBody>
                    <a:bodyPr/>
                    <a:lstStyle/>
                    <a:p>
                      <a:pPr algn="r" fontAlgn="b"/>
                      <a:r>
                        <a:rPr lang="sk-SK" sz="1500" b="1" i="0" u="none" strike="noStrike" dirty="0">
                          <a:solidFill>
                            <a:srgbClr val="C00000"/>
                          </a:solidFill>
                          <a:effectLst/>
                          <a:latin typeface="Arial"/>
                          <a:cs typeface="Arial"/>
                        </a:rPr>
                        <a:t>6</a:t>
                      </a:r>
                      <a:r>
                        <a:rPr lang="ru-RU" sz="1500" b="1" i="0" u="none" strike="noStrike" dirty="0">
                          <a:solidFill>
                            <a:srgbClr val="C00000"/>
                          </a:solidFill>
                          <a:effectLst/>
                          <a:latin typeface="Arial"/>
                          <a:cs typeface="Arial"/>
                        </a:rPr>
                        <a:t>4 483</a:t>
                      </a:r>
                      <a:endParaRPr lang="sk-SK" sz="1500" b="1" i="0" u="none" strike="noStrike" dirty="0">
                        <a:solidFill>
                          <a:srgbClr val="C00000"/>
                        </a:solidFill>
                        <a:effectLst/>
                        <a:latin typeface="Arial"/>
                        <a:cs typeface="Arial"/>
                      </a:endParaRPr>
                    </a:p>
                  </a:txBody>
                  <a:tcPr marL="9525" marR="9525" marT="9525" marB="0" anchor="b"/>
                </a:tc>
                <a:tc>
                  <a:txBody>
                    <a:bodyPr/>
                    <a:lstStyle/>
                    <a:p>
                      <a:pPr algn="r" fontAlgn="b"/>
                      <a:r>
                        <a:rPr lang="ru-RU" sz="1500" b="1" i="0" u="none" strike="noStrike" dirty="0">
                          <a:solidFill>
                            <a:srgbClr val="FF0000"/>
                          </a:solidFill>
                          <a:effectLst/>
                          <a:latin typeface="Arial"/>
                          <a:cs typeface="Arial"/>
                        </a:rPr>
                        <a:t>69 212</a:t>
                      </a:r>
                      <a:endParaRPr lang="sk-SK" sz="1500" b="1" i="0" u="none" strike="noStrike" dirty="0">
                        <a:solidFill>
                          <a:srgbClr val="FF0000"/>
                        </a:solidFill>
                        <a:effectLst/>
                        <a:latin typeface="Arial"/>
                        <a:cs typeface="Arial"/>
                      </a:endParaRPr>
                    </a:p>
                  </a:txBody>
                  <a:tcPr marL="9525" marR="9525" marT="9525" marB="0" anchor="b"/>
                </a:tc>
                <a:extLst>
                  <a:ext uri="{0D108BD9-81ED-4DB2-BD59-A6C34878D82A}">
                    <a16:rowId xmlns:a16="http://schemas.microsoft.com/office/drawing/2014/main" val="10003"/>
                  </a:ext>
                </a:extLst>
              </a:tr>
              <a:tr h="331458">
                <a:tc>
                  <a:txBody>
                    <a:bodyPr/>
                    <a:lstStyle/>
                    <a:p>
                      <a:pPr algn="l" fontAlgn="b"/>
                      <a:r>
                        <a:rPr lang="ru-RU" sz="1500" b="0" i="1" u="none" strike="noStrike" dirty="0">
                          <a:solidFill>
                            <a:srgbClr val="000090"/>
                          </a:solidFill>
                          <a:effectLst/>
                          <a:latin typeface="Arial"/>
                          <a:cs typeface="Arial"/>
                        </a:rPr>
                        <a:t>  научные и научно-</a:t>
                      </a:r>
                      <a:r>
                        <a:rPr lang="ru-RU" sz="1500" b="0" i="1" u="none" strike="noStrike">
                          <a:solidFill>
                            <a:srgbClr val="000090"/>
                          </a:solidFill>
                          <a:effectLst/>
                          <a:latin typeface="Arial"/>
                          <a:cs typeface="Arial"/>
                        </a:rPr>
                        <a:t>педаг. </a:t>
                      </a:r>
                      <a:r>
                        <a:rPr lang="ru-RU" sz="1500" b="0" i="1" u="none" strike="noStrike" dirty="0">
                          <a:solidFill>
                            <a:srgbClr val="000090"/>
                          </a:solidFill>
                          <a:effectLst/>
                          <a:latin typeface="Arial"/>
                          <a:cs typeface="Arial"/>
                        </a:rPr>
                        <a:t>работники</a:t>
                      </a:r>
                    </a:p>
                  </a:txBody>
                  <a:tcPr marL="9525" marR="9525" marT="9525" marB="0" anchor="b"/>
                </a:tc>
                <a:tc>
                  <a:txBody>
                    <a:bodyPr/>
                    <a:lstStyle/>
                    <a:p>
                      <a:pPr algn="r"/>
                      <a:r>
                        <a:rPr lang="cs-CZ" sz="1500" b="0" i="0" u="none" strike="noStrike" dirty="0">
                          <a:solidFill>
                            <a:srgbClr val="000090"/>
                          </a:solidFill>
                          <a:effectLst/>
                          <a:latin typeface="Arial"/>
                          <a:cs typeface="Arial"/>
                        </a:rPr>
                        <a:t>59 833</a:t>
                      </a:r>
                      <a:endParaRPr lang="ru-RU" sz="1400" dirty="0"/>
                    </a:p>
                  </a:txBody>
                  <a:tcPr marL="9525" marR="9525" marT="9525" marB="0" anchor="b"/>
                </a:tc>
                <a:tc>
                  <a:txBody>
                    <a:bodyPr/>
                    <a:lstStyle/>
                    <a:p>
                      <a:pPr algn="r" fontAlgn="b"/>
                      <a:r>
                        <a:rPr lang="sk-SK" sz="1500" b="1" i="0" u="none" strike="noStrike" dirty="0">
                          <a:solidFill>
                            <a:srgbClr val="C00000"/>
                          </a:solidFill>
                          <a:effectLst/>
                          <a:latin typeface="Arial"/>
                          <a:cs typeface="Arial"/>
                        </a:rPr>
                        <a:t>1</a:t>
                      </a:r>
                      <a:r>
                        <a:rPr lang="ru-RU" sz="1500" b="1" i="0" u="none" strike="noStrike" dirty="0">
                          <a:solidFill>
                            <a:srgbClr val="C00000"/>
                          </a:solidFill>
                          <a:effectLst/>
                          <a:latin typeface="Arial"/>
                          <a:cs typeface="Arial"/>
                        </a:rPr>
                        <a:t>19</a:t>
                      </a:r>
                      <a:r>
                        <a:rPr lang="sk-SK" sz="1500" b="1" i="0" u="none" strike="noStrike" dirty="0">
                          <a:solidFill>
                            <a:srgbClr val="C00000"/>
                          </a:solidFill>
                          <a:effectLst/>
                          <a:latin typeface="Arial"/>
                          <a:cs typeface="Arial"/>
                        </a:rPr>
                        <a:t> </a:t>
                      </a:r>
                      <a:r>
                        <a:rPr lang="ru-RU" sz="1500" b="1" i="0" u="none" strike="noStrike" dirty="0">
                          <a:solidFill>
                            <a:srgbClr val="C00000"/>
                          </a:solidFill>
                          <a:effectLst/>
                          <a:latin typeface="Arial"/>
                          <a:cs typeface="Arial"/>
                        </a:rPr>
                        <a:t>784</a:t>
                      </a:r>
                      <a:endParaRPr lang="sk-SK" sz="1500" b="1" i="0" u="none" strike="noStrike" dirty="0">
                        <a:solidFill>
                          <a:srgbClr val="C00000"/>
                        </a:solidFill>
                        <a:effectLst/>
                        <a:latin typeface="Arial"/>
                        <a:cs typeface="Arial"/>
                      </a:endParaRPr>
                    </a:p>
                  </a:txBody>
                  <a:tcPr marL="9525" marR="9525" marT="9525" marB="0" anchor="b"/>
                </a:tc>
                <a:tc>
                  <a:txBody>
                    <a:bodyPr/>
                    <a:lstStyle/>
                    <a:p>
                      <a:pPr algn="r" fontAlgn="b"/>
                      <a:r>
                        <a:rPr lang="ru-RU" sz="1500" b="1" i="0" u="none" strike="noStrike" dirty="0">
                          <a:solidFill>
                            <a:srgbClr val="FF0000"/>
                          </a:solidFill>
                          <a:effectLst/>
                          <a:latin typeface="Arial"/>
                          <a:cs typeface="Arial"/>
                        </a:rPr>
                        <a:t>127 115</a:t>
                      </a:r>
                      <a:endParaRPr lang="sk-SK" sz="1500" b="1" i="0" u="none" strike="noStrike" dirty="0">
                        <a:solidFill>
                          <a:srgbClr val="FF0000"/>
                        </a:solidFill>
                        <a:effectLst/>
                        <a:latin typeface="Arial"/>
                        <a:cs typeface="Arial"/>
                      </a:endParaRPr>
                    </a:p>
                  </a:txBody>
                  <a:tcPr marL="9525" marR="9525" marT="9525" marB="0" anchor="b"/>
                </a:tc>
                <a:extLst>
                  <a:ext uri="{0D108BD9-81ED-4DB2-BD59-A6C34878D82A}">
                    <a16:rowId xmlns:a16="http://schemas.microsoft.com/office/drawing/2014/main" val="10004"/>
                  </a:ext>
                </a:extLst>
              </a:tr>
              <a:tr h="331458">
                <a:tc>
                  <a:txBody>
                    <a:bodyPr/>
                    <a:lstStyle/>
                    <a:p>
                      <a:pPr algn="l" fontAlgn="b"/>
                      <a:r>
                        <a:rPr lang="bg-BG" sz="1500" b="0" i="1" u="none" strike="noStrike" dirty="0">
                          <a:solidFill>
                            <a:srgbClr val="000090"/>
                          </a:solidFill>
                          <a:effectLst/>
                          <a:latin typeface="Arial"/>
                          <a:cs typeface="Arial"/>
                        </a:rPr>
                        <a:t>  руководители</a:t>
                      </a:r>
                    </a:p>
                  </a:txBody>
                  <a:tcPr marL="9525" marR="9525" marT="9525" marB="0" anchor="b"/>
                </a:tc>
                <a:tc>
                  <a:txBody>
                    <a:bodyPr/>
                    <a:lstStyle/>
                    <a:p>
                      <a:pPr algn="r"/>
                      <a:r>
                        <a:rPr lang="sk-SK" sz="1500" b="0" i="0" u="none" strike="noStrike" dirty="0">
                          <a:solidFill>
                            <a:srgbClr val="000090"/>
                          </a:solidFill>
                          <a:effectLst/>
                          <a:latin typeface="Arial"/>
                          <a:cs typeface="Arial"/>
                        </a:rPr>
                        <a:t>67 633</a:t>
                      </a:r>
                      <a:r>
                        <a:rPr lang="ru-RU" sz="1500" b="0" i="0" u="none" strike="noStrike" dirty="0">
                          <a:solidFill>
                            <a:srgbClr val="000090"/>
                          </a:solidFill>
                          <a:effectLst/>
                          <a:latin typeface="Arial"/>
                          <a:cs typeface="Arial"/>
                        </a:rPr>
                        <a:t> </a:t>
                      </a:r>
                      <a:endParaRPr lang="ru-RU" sz="1400" dirty="0"/>
                    </a:p>
                  </a:txBody>
                  <a:tcPr marL="9525" marR="9525" marT="9525" marB="0" anchor="b"/>
                </a:tc>
                <a:tc>
                  <a:txBody>
                    <a:bodyPr/>
                    <a:lstStyle/>
                    <a:p>
                      <a:pPr algn="r" fontAlgn="b"/>
                      <a:r>
                        <a:rPr lang="is-IS" sz="1500" b="1" i="0" u="none" strike="noStrike" dirty="0">
                          <a:solidFill>
                            <a:srgbClr val="C00000"/>
                          </a:solidFill>
                          <a:effectLst/>
                          <a:latin typeface="Arial"/>
                          <a:cs typeface="Arial"/>
                        </a:rPr>
                        <a:t>1</a:t>
                      </a:r>
                      <a:r>
                        <a:rPr lang="ru-RU" sz="1500" b="1" i="0" u="none" strike="noStrike" dirty="0">
                          <a:solidFill>
                            <a:srgbClr val="C00000"/>
                          </a:solidFill>
                          <a:effectLst/>
                          <a:latin typeface="Arial"/>
                          <a:cs typeface="Arial"/>
                        </a:rPr>
                        <a:t>27</a:t>
                      </a:r>
                      <a:r>
                        <a:rPr lang="is-IS" sz="1500" b="1" i="0" u="none" strike="noStrike" dirty="0">
                          <a:solidFill>
                            <a:srgbClr val="C00000"/>
                          </a:solidFill>
                          <a:effectLst/>
                          <a:latin typeface="Arial"/>
                          <a:cs typeface="Arial"/>
                        </a:rPr>
                        <a:t> </a:t>
                      </a:r>
                      <a:r>
                        <a:rPr lang="ru-RU" sz="1500" b="1" i="0" u="none" strike="noStrike" dirty="0">
                          <a:solidFill>
                            <a:srgbClr val="C00000"/>
                          </a:solidFill>
                          <a:effectLst/>
                          <a:latin typeface="Arial"/>
                          <a:cs typeface="Arial"/>
                        </a:rPr>
                        <a:t>353</a:t>
                      </a:r>
                      <a:endParaRPr lang="is-IS" sz="1500" b="1" i="0" u="none" strike="noStrike" dirty="0">
                        <a:solidFill>
                          <a:srgbClr val="C00000"/>
                        </a:solidFill>
                        <a:effectLst/>
                        <a:latin typeface="Arial"/>
                        <a:cs typeface="Arial"/>
                      </a:endParaRPr>
                    </a:p>
                  </a:txBody>
                  <a:tcPr marL="9525" marR="9525" marT="9525" marB="0" anchor="b"/>
                </a:tc>
                <a:tc>
                  <a:txBody>
                    <a:bodyPr/>
                    <a:lstStyle/>
                    <a:p>
                      <a:pPr algn="r" fontAlgn="b"/>
                      <a:r>
                        <a:rPr lang="ru-RU" sz="1500" b="1" i="0" u="none" strike="noStrike" dirty="0">
                          <a:solidFill>
                            <a:srgbClr val="FF0000"/>
                          </a:solidFill>
                          <a:effectLst/>
                          <a:latin typeface="Arial"/>
                          <a:cs typeface="Arial"/>
                        </a:rPr>
                        <a:t>130 687</a:t>
                      </a:r>
                      <a:endParaRPr lang="is-IS" sz="1500" b="1" i="0" u="none" strike="noStrike" dirty="0">
                        <a:solidFill>
                          <a:srgbClr val="FF0000"/>
                        </a:solidFill>
                        <a:effectLst/>
                        <a:latin typeface="Arial"/>
                        <a:cs typeface="Arial"/>
                      </a:endParaRPr>
                    </a:p>
                  </a:txBody>
                  <a:tcPr marL="9525" marR="9525" marT="9525" marB="0" anchor="b"/>
                </a:tc>
                <a:extLst>
                  <a:ext uri="{0D108BD9-81ED-4DB2-BD59-A6C34878D82A}">
                    <a16:rowId xmlns:a16="http://schemas.microsoft.com/office/drawing/2014/main" val="10005"/>
                  </a:ext>
                </a:extLst>
              </a:tr>
              <a:tr h="354161">
                <a:tc>
                  <a:txBody>
                    <a:bodyPr/>
                    <a:lstStyle/>
                    <a:p>
                      <a:pPr algn="l"/>
                      <a:r>
                        <a:rPr lang="ru-RU" sz="1500" b="1" i="1" dirty="0">
                          <a:solidFill>
                            <a:srgbClr val="000090"/>
                          </a:solidFill>
                          <a:latin typeface="Arial"/>
                          <a:cs typeface="Arial"/>
                        </a:rPr>
                        <a:t> в среднем</a:t>
                      </a:r>
                      <a:endParaRPr lang="en-US" sz="1500" b="1" i="1" dirty="0">
                        <a:solidFill>
                          <a:srgbClr val="000090"/>
                        </a:solidFill>
                        <a:latin typeface="Arial"/>
                        <a:cs typeface="Arial"/>
                      </a:endParaRPr>
                    </a:p>
                  </a:txBody>
                  <a:tcPr marL="68580" marR="68580" marT="34290" marB="34290"/>
                </a:tc>
                <a:tc>
                  <a:txBody>
                    <a:bodyPr/>
                    <a:lstStyle/>
                    <a:p>
                      <a:pPr algn="ctr"/>
                      <a:r>
                        <a:rPr lang="ru-RU" sz="1500" b="1" dirty="0">
                          <a:solidFill>
                            <a:srgbClr val="000090"/>
                          </a:solidFill>
                          <a:latin typeface="Arial"/>
                          <a:cs typeface="Arial"/>
                        </a:rPr>
                        <a:t>41 420</a:t>
                      </a:r>
                      <a:endParaRPr lang="ru-RU" sz="1400" dirty="0"/>
                    </a:p>
                  </a:txBody>
                  <a:tcPr marL="68580" marR="68580" marT="34290" marB="34290"/>
                </a:tc>
                <a:tc>
                  <a:txBody>
                    <a:bodyPr/>
                    <a:lstStyle/>
                    <a:p>
                      <a:pPr algn="ctr"/>
                      <a:r>
                        <a:rPr lang="ru-RU" sz="1500" b="1" dirty="0">
                          <a:solidFill>
                            <a:srgbClr val="C00000"/>
                          </a:solidFill>
                          <a:latin typeface="Arial"/>
                          <a:cs typeface="Arial"/>
                        </a:rPr>
                        <a:t>81 478</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500" b="1" dirty="0">
                          <a:solidFill>
                            <a:srgbClr val="FF0000"/>
                          </a:solidFill>
                          <a:latin typeface="Arial"/>
                          <a:cs typeface="Arial"/>
                        </a:rPr>
                        <a:t>86 296</a:t>
                      </a:r>
                    </a:p>
                  </a:txBody>
                  <a:tcPr marL="68580" marR="68580" marT="34290" marB="3429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9674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339752" y="294913"/>
            <a:ext cx="3888432" cy="461665"/>
          </a:xfrm>
          <a:prstGeom prst="rect">
            <a:avLst/>
          </a:prstGeom>
          <a:solidFill>
            <a:srgbClr val="A6F8FF"/>
          </a:solidFill>
        </p:spPr>
        <p:txBody>
          <a:bodyPr wrap="square">
            <a:spAutoFit/>
          </a:bodyPr>
          <a:lstStyle/>
          <a:p>
            <a:pPr algn="ctr"/>
            <a:r>
              <a:rPr lang="en-US" sz="2400" b="1" dirty="0">
                <a:solidFill>
                  <a:srgbClr val="002060"/>
                </a:solidFill>
                <a:latin typeface="Arial" panose="020B0604020202020204" pitchFamily="34" charset="0"/>
                <a:cs typeface="Arial" panose="020B0604020202020204" pitchFamily="34" charset="0"/>
              </a:rPr>
              <a:t>outreach</a:t>
            </a:r>
            <a:r>
              <a:rPr lang="ru-RU" sz="2400" b="1" dirty="0">
                <a:solidFill>
                  <a:srgbClr val="002060"/>
                </a:solidFill>
                <a:latin typeface="Arial" panose="020B0604020202020204" pitchFamily="34" charset="0"/>
                <a:cs typeface="Arial" panose="020B0604020202020204" pitchFamily="34" charset="0"/>
              </a:rPr>
              <a:t> / пропаганда</a:t>
            </a:r>
            <a:endParaRPr lang="en-US" sz="2400" b="1" dirty="0">
              <a:solidFill>
                <a:srgbClr val="002060"/>
              </a:solidFill>
              <a:latin typeface="Arial" panose="020B0604020202020204" pitchFamily="34" charset="0"/>
              <a:cs typeface="Arial" panose="020B0604020202020204" pitchFamily="34" charset="0"/>
            </a:endParaRPr>
          </a:p>
        </p:txBody>
      </p:sp>
      <p:sp>
        <p:nvSpPr>
          <p:cNvPr id="3" name="Прямоугольник 3">
            <a:extLst>
              <a:ext uri="{FF2B5EF4-FFF2-40B4-BE49-F238E27FC236}">
                <a16:creationId xmlns:a16="http://schemas.microsoft.com/office/drawing/2014/main" id="{A4C57A46-51A2-6F44-B08E-28F7B0643A66}"/>
              </a:ext>
            </a:extLst>
          </p:cNvPr>
          <p:cNvSpPr/>
          <p:nvPr/>
        </p:nvSpPr>
        <p:spPr>
          <a:xfrm>
            <a:off x="466752" y="1196752"/>
            <a:ext cx="8371184" cy="3170099"/>
          </a:xfrm>
          <a:prstGeom prst="rect">
            <a:avLst/>
          </a:prstGeom>
          <a:solidFill>
            <a:srgbClr val="FFF5E7"/>
          </a:solidFill>
        </p:spPr>
        <p:txBody>
          <a:bodyPr wrap="square">
            <a:spAutoFit/>
          </a:bodyPr>
          <a:lstStyle/>
          <a:p>
            <a:r>
              <a:rPr lang="ru-RU" sz="2000" i="1" dirty="0">
                <a:solidFill>
                  <a:srgbClr val="002060"/>
                </a:solidFill>
                <a:latin typeface="Arial" panose="020B0604020202020204" pitchFamily="34" charset="0"/>
                <a:cs typeface="Arial" panose="020B0604020202020204" pitchFamily="34" charset="0"/>
              </a:rPr>
              <a:t>проведено </a:t>
            </a:r>
            <a:r>
              <a:rPr lang="ru-RU" sz="2000" b="1" i="1" dirty="0">
                <a:solidFill>
                  <a:srgbClr val="002060"/>
                </a:solidFill>
                <a:latin typeface="Arial" panose="020B0604020202020204" pitchFamily="34" charset="0"/>
                <a:cs typeface="Arial" panose="020B0604020202020204" pitchFamily="34" charset="0"/>
              </a:rPr>
              <a:t>65</a:t>
            </a:r>
            <a:r>
              <a:rPr lang="ru-RU" sz="2000" i="1" dirty="0">
                <a:solidFill>
                  <a:srgbClr val="002060"/>
                </a:solidFill>
                <a:latin typeface="Arial" panose="020B0604020202020204" pitchFamily="34" charset="0"/>
                <a:cs typeface="Arial" panose="020B0604020202020204" pitchFamily="34" charset="0"/>
              </a:rPr>
              <a:t> экскурсий</a:t>
            </a:r>
            <a:r>
              <a:rPr lang="en-US" sz="2000" i="1" dirty="0">
                <a:solidFill>
                  <a:srgbClr val="002060"/>
                </a:solidFill>
                <a:latin typeface="Arial" panose="020B0604020202020204" pitchFamily="34" charset="0"/>
                <a:cs typeface="Arial" panose="020B0604020202020204" pitchFamily="34" charset="0"/>
              </a:rPr>
              <a:t>:</a:t>
            </a:r>
            <a:r>
              <a:rPr lang="ru-RU" sz="2000" i="1" dirty="0">
                <a:solidFill>
                  <a:srgbClr val="002060"/>
                </a:solidFill>
                <a:latin typeface="Arial" panose="020B0604020202020204" pitchFamily="34" charset="0"/>
                <a:cs typeface="Arial" panose="020B0604020202020204" pitchFamily="34" charset="0"/>
              </a:rPr>
              <a:t> </a:t>
            </a:r>
          </a:p>
          <a:p>
            <a:r>
              <a:rPr lang="ru-RU" sz="2000" b="1" i="1" dirty="0">
                <a:solidFill>
                  <a:srgbClr val="002060"/>
                </a:solidFill>
                <a:latin typeface="Arial" panose="020B0604020202020204" pitchFamily="34" charset="0"/>
                <a:cs typeface="Arial" panose="020B0604020202020204" pitchFamily="34" charset="0"/>
              </a:rPr>
              <a:t>16 </a:t>
            </a:r>
            <a:r>
              <a:rPr lang="ru-RU" sz="2000" i="1" dirty="0">
                <a:solidFill>
                  <a:srgbClr val="002060"/>
                </a:solidFill>
                <a:latin typeface="Arial" panose="020B0604020202020204" pitchFamily="34" charset="0"/>
                <a:cs typeface="Arial" panose="020B0604020202020204" pitchFamily="34" charset="0"/>
              </a:rPr>
              <a:t>- российские и зарубежные студенты, </a:t>
            </a:r>
          </a:p>
          <a:p>
            <a:r>
              <a:rPr lang="ru-RU" sz="2000" b="1" i="1" dirty="0">
                <a:solidFill>
                  <a:srgbClr val="002060"/>
                </a:solidFill>
                <a:latin typeface="Arial" panose="020B0604020202020204" pitchFamily="34" charset="0"/>
                <a:cs typeface="Arial" panose="020B0604020202020204" pitchFamily="34" charset="0"/>
              </a:rPr>
              <a:t>10 </a:t>
            </a:r>
            <a:r>
              <a:rPr lang="ru-RU" sz="2000" i="1" dirty="0">
                <a:solidFill>
                  <a:srgbClr val="002060"/>
                </a:solidFill>
                <a:latin typeface="Arial" panose="020B0604020202020204" pitchFamily="34" charset="0"/>
                <a:cs typeface="Arial" panose="020B0604020202020204" pitchFamily="34" charset="0"/>
              </a:rPr>
              <a:t>- школьники общеобразовательных школ (вкл. зарубежных), </a:t>
            </a:r>
            <a:br>
              <a:rPr lang="ru-RU" sz="2000" i="1" dirty="0">
                <a:solidFill>
                  <a:srgbClr val="002060"/>
                </a:solidFill>
                <a:latin typeface="Arial" panose="020B0604020202020204" pitchFamily="34" charset="0"/>
                <a:cs typeface="Arial" panose="020B0604020202020204" pitchFamily="34" charset="0"/>
              </a:rPr>
            </a:br>
            <a:r>
              <a:rPr lang="ru-RU" sz="2000" b="1" i="1" dirty="0">
                <a:solidFill>
                  <a:srgbClr val="002060"/>
                </a:solidFill>
                <a:latin typeface="Arial" panose="020B0604020202020204" pitchFamily="34" charset="0"/>
                <a:cs typeface="Arial" panose="020B0604020202020204" pitchFamily="34" charset="0"/>
              </a:rPr>
              <a:t>5 </a:t>
            </a:r>
            <a:r>
              <a:rPr lang="ru-RU" sz="2000" i="1" dirty="0">
                <a:solidFill>
                  <a:srgbClr val="002060"/>
                </a:solidFill>
                <a:latin typeface="Arial" panose="020B0604020202020204" pitchFamily="34" charset="0"/>
                <a:cs typeface="Arial" panose="020B0604020202020204" pitchFamily="34" charset="0"/>
              </a:rPr>
              <a:t>-  JEMS (JINR </a:t>
            </a:r>
            <a:r>
              <a:rPr lang="ru-RU" sz="2000" i="1" dirty="0" err="1">
                <a:solidFill>
                  <a:srgbClr val="002060"/>
                </a:solidFill>
                <a:latin typeface="Arial" panose="020B0604020202020204" pitchFamily="34" charset="0"/>
                <a:cs typeface="Arial" panose="020B0604020202020204" pitchFamily="34" charset="0"/>
              </a:rPr>
              <a:t>Expertise</a:t>
            </a:r>
            <a:r>
              <a:rPr lang="ru-RU" sz="2000" i="1" dirty="0">
                <a:solidFill>
                  <a:srgbClr val="002060"/>
                </a:solidFill>
                <a:latin typeface="Arial" panose="020B0604020202020204" pitchFamily="34" charset="0"/>
                <a:cs typeface="Arial" panose="020B0604020202020204" pitchFamily="34" charset="0"/>
              </a:rPr>
              <a:t> </a:t>
            </a:r>
            <a:r>
              <a:rPr lang="ru-RU" sz="2000" i="1" dirty="0" err="1">
                <a:solidFill>
                  <a:srgbClr val="002060"/>
                </a:solidFill>
                <a:latin typeface="Arial" panose="020B0604020202020204" pitchFamily="34" charset="0"/>
                <a:cs typeface="Arial" panose="020B0604020202020204" pitchFamily="34" charset="0"/>
              </a:rPr>
              <a:t>for</a:t>
            </a:r>
            <a:r>
              <a:rPr lang="ru-RU" sz="2000" i="1" dirty="0">
                <a:solidFill>
                  <a:srgbClr val="002060"/>
                </a:solidFill>
                <a:latin typeface="Arial" panose="020B0604020202020204" pitchFamily="34" charset="0"/>
                <a:cs typeface="Arial" panose="020B0604020202020204" pitchFamily="34" charset="0"/>
              </a:rPr>
              <a:t> </a:t>
            </a:r>
            <a:r>
              <a:rPr lang="ru-RU" sz="2000" i="1" dirty="0" err="1">
                <a:solidFill>
                  <a:srgbClr val="002060"/>
                </a:solidFill>
                <a:latin typeface="Arial" panose="020B0604020202020204" pitchFamily="34" charset="0"/>
                <a:cs typeface="Arial" panose="020B0604020202020204" pitchFamily="34" charset="0"/>
              </a:rPr>
              <a:t>Member</a:t>
            </a:r>
            <a:r>
              <a:rPr lang="ru-RU" sz="2000" i="1" dirty="0">
                <a:solidFill>
                  <a:srgbClr val="002060"/>
                </a:solidFill>
                <a:latin typeface="Arial" panose="020B0604020202020204" pitchFamily="34" charset="0"/>
                <a:cs typeface="Arial" panose="020B0604020202020204" pitchFamily="34" charset="0"/>
              </a:rPr>
              <a:t> </a:t>
            </a:r>
            <a:r>
              <a:rPr lang="ru-RU" sz="2000" i="1" dirty="0" err="1">
                <a:solidFill>
                  <a:srgbClr val="002060"/>
                </a:solidFill>
                <a:latin typeface="Arial" panose="020B0604020202020204" pitchFamily="34" charset="0"/>
                <a:cs typeface="Arial" panose="020B0604020202020204" pitchFamily="34" charset="0"/>
              </a:rPr>
              <a:t>States</a:t>
            </a:r>
            <a:r>
              <a:rPr lang="ru-RU" sz="2000" i="1" dirty="0">
                <a:solidFill>
                  <a:srgbClr val="002060"/>
                </a:solidFill>
                <a:latin typeface="Arial" panose="020B0604020202020204" pitchFamily="34" charset="0"/>
                <a:cs typeface="Arial" panose="020B0604020202020204" pitchFamily="34" charset="0"/>
              </a:rPr>
              <a:t> </a:t>
            </a:r>
            <a:r>
              <a:rPr lang="ru-RU" sz="2000" i="1" dirty="0" err="1">
                <a:solidFill>
                  <a:srgbClr val="002060"/>
                </a:solidFill>
                <a:latin typeface="Arial" panose="020B0604020202020204" pitchFamily="34" charset="0"/>
                <a:cs typeface="Arial" panose="020B0604020202020204" pitchFamily="34" charset="0"/>
              </a:rPr>
              <a:t>and</a:t>
            </a:r>
            <a:r>
              <a:rPr lang="ru-RU" sz="2000" i="1" dirty="0">
                <a:solidFill>
                  <a:srgbClr val="002060"/>
                </a:solidFill>
                <a:latin typeface="Arial" panose="020B0604020202020204" pitchFamily="34" charset="0"/>
                <a:cs typeface="Arial" panose="020B0604020202020204" pitchFamily="34" charset="0"/>
              </a:rPr>
              <a:t> </a:t>
            </a:r>
            <a:r>
              <a:rPr lang="ru-RU" sz="2000" i="1" dirty="0" err="1">
                <a:solidFill>
                  <a:srgbClr val="002060"/>
                </a:solidFill>
                <a:latin typeface="Arial" panose="020B0604020202020204" pitchFamily="34" charset="0"/>
                <a:cs typeface="Arial" panose="020B0604020202020204" pitchFamily="34" charset="0"/>
              </a:rPr>
              <a:t>Partner</a:t>
            </a:r>
            <a:r>
              <a:rPr lang="ru-RU" sz="2000" i="1" dirty="0">
                <a:solidFill>
                  <a:srgbClr val="002060"/>
                </a:solidFill>
                <a:latin typeface="Arial" panose="020B0604020202020204" pitchFamily="34" charset="0"/>
                <a:cs typeface="Arial" panose="020B0604020202020204" pitchFamily="34" charset="0"/>
              </a:rPr>
              <a:t> </a:t>
            </a:r>
            <a:r>
              <a:rPr lang="ru-RU" sz="2000" i="1" dirty="0" err="1">
                <a:solidFill>
                  <a:srgbClr val="002060"/>
                </a:solidFill>
                <a:latin typeface="Arial" panose="020B0604020202020204" pitchFamily="34" charset="0"/>
                <a:cs typeface="Arial" panose="020B0604020202020204" pitchFamily="34" charset="0"/>
              </a:rPr>
              <a:t>Countries</a:t>
            </a:r>
            <a:r>
              <a:rPr lang="ru-RU" sz="2000" i="1" dirty="0">
                <a:solidFill>
                  <a:srgbClr val="002060"/>
                </a:solidFill>
                <a:latin typeface="Arial" panose="020B0604020202020204" pitchFamily="34" charset="0"/>
                <a:cs typeface="Arial" panose="020B0604020202020204" pitchFamily="34" charset="0"/>
              </a:rPr>
              <a:t>),   </a:t>
            </a:r>
          </a:p>
          <a:p>
            <a:r>
              <a:rPr lang="ru-RU" sz="2000" b="1" i="1" dirty="0">
                <a:solidFill>
                  <a:srgbClr val="002060"/>
                </a:solidFill>
                <a:latin typeface="Arial" panose="020B0604020202020204" pitchFamily="34" charset="0"/>
                <a:cs typeface="Arial" panose="020B0604020202020204" pitchFamily="34" charset="0"/>
              </a:rPr>
              <a:t>10</a:t>
            </a:r>
            <a:r>
              <a:rPr lang="ru-RU" sz="2000" i="1" dirty="0">
                <a:solidFill>
                  <a:srgbClr val="002060"/>
                </a:solidFill>
                <a:latin typeface="Arial" panose="020B0604020202020204" pitchFamily="34" charset="0"/>
                <a:cs typeface="Arial" panose="020B0604020202020204" pitchFamily="34" charset="0"/>
              </a:rPr>
              <a:t> </a:t>
            </a:r>
            <a:r>
              <a:rPr lang="mr-IN" sz="2000" i="1" dirty="0">
                <a:solidFill>
                  <a:srgbClr val="002060"/>
                </a:solidFill>
                <a:latin typeface="Arial" panose="020B0604020202020204" pitchFamily="34" charset="0"/>
              </a:rPr>
              <a:t>–</a:t>
            </a:r>
            <a:r>
              <a:rPr lang="ru-RU" sz="2000" i="1" dirty="0">
                <a:solidFill>
                  <a:srgbClr val="002060"/>
                </a:solidFill>
                <a:latin typeface="Arial" panose="020B0604020202020204" pitchFamily="34" charset="0"/>
                <a:cs typeface="Arial" panose="020B0604020202020204" pitchFamily="34" charset="0"/>
              </a:rPr>
              <a:t> промышленные предприятия, </a:t>
            </a:r>
          </a:p>
          <a:p>
            <a:r>
              <a:rPr lang="ru-RU" sz="2000" b="1" i="1" dirty="0">
                <a:solidFill>
                  <a:srgbClr val="002060"/>
                </a:solidFill>
                <a:latin typeface="Arial" panose="020B0604020202020204" pitchFamily="34" charset="0"/>
                <a:cs typeface="Arial" panose="020B0604020202020204" pitchFamily="34" charset="0"/>
              </a:rPr>
              <a:t>5 </a:t>
            </a:r>
            <a:r>
              <a:rPr lang="ru-RU" sz="2000" i="1" dirty="0">
                <a:solidFill>
                  <a:srgbClr val="002060"/>
                </a:solidFill>
                <a:latin typeface="Arial" panose="020B0604020202020204" pitchFamily="34" charset="0"/>
                <a:cs typeface="Arial" panose="020B0604020202020204" pitchFamily="34" charset="0"/>
              </a:rPr>
              <a:t>- конференции ОИЯИ;</a:t>
            </a:r>
          </a:p>
          <a:p>
            <a:r>
              <a:rPr lang="ru-RU" sz="2000" b="1" i="1" dirty="0">
                <a:solidFill>
                  <a:srgbClr val="002060"/>
                </a:solidFill>
                <a:latin typeface="Arial" panose="020B0604020202020204" pitchFamily="34" charset="0"/>
                <a:cs typeface="Arial" panose="020B0604020202020204" pitchFamily="34" charset="0"/>
              </a:rPr>
              <a:t>19</a:t>
            </a:r>
            <a:r>
              <a:rPr lang="ru-RU" sz="2000" i="1" dirty="0">
                <a:solidFill>
                  <a:srgbClr val="002060"/>
                </a:solidFill>
                <a:latin typeface="Arial" panose="020B0604020202020204" pitchFamily="34" charset="0"/>
                <a:cs typeface="Arial" panose="020B0604020202020204" pitchFamily="34" charset="0"/>
              </a:rPr>
              <a:t> – др.</a:t>
            </a:r>
          </a:p>
          <a:p>
            <a:r>
              <a:rPr lang="ru-RU" sz="2000" i="1" dirty="0">
                <a:solidFill>
                  <a:srgbClr val="002060"/>
                </a:solidFill>
                <a:latin typeface="Arial" panose="020B0604020202020204" pitchFamily="34" charset="0"/>
                <a:cs typeface="Arial" panose="020B0604020202020204" pitchFamily="34" charset="0"/>
              </a:rPr>
              <a:t> </a:t>
            </a:r>
            <a:br>
              <a:rPr lang="ru-RU" sz="2000" i="1" dirty="0">
                <a:solidFill>
                  <a:srgbClr val="002060"/>
                </a:solidFill>
                <a:latin typeface="Arial" panose="020B0604020202020204" pitchFamily="34" charset="0"/>
                <a:cs typeface="Arial" panose="020B0604020202020204" pitchFamily="34" charset="0"/>
              </a:rPr>
            </a:br>
            <a:r>
              <a:rPr lang="ru-RU" sz="2000" i="1" dirty="0">
                <a:solidFill>
                  <a:srgbClr val="002060"/>
                </a:solidFill>
                <a:latin typeface="Arial" panose="020B0604020202020204" pitchFamily="34" charset="0"/>
                <a:cs typeface="Arial" panose="020B0604020202020204" pitchFamily="34" charset="0"/>
              </a:rPr>
              <a:t>Лабораторию посетило </a:t>
            </a:r>
            <a:r>
              <a:rPr lang="en-US" sz="2000" i="1" dirty="0">
                <a:solidFill>
                  <a:srgbClr val="002060"/>
                </a:solidFill>
                <a:latin typeface="Arial" panose="020B0604020202020204" pitchFamily="34" charset="0"/>
                <a:cs typeface="Arial" panose="020B0604020202020204" pitchFamily="34" charset="0"/>
              </a:rPr>
              <a:t>~ </a:t>
            </a:r>
            <a:r>
              <a:rPr lang="ru-RU" sz="2000" b="1" i="1" dirty="0">
                <a:solidFill>
                  <a:srgbClr val="002060"/>
                </a:solidFill>
                <a:latin typeface="Arial" panose="020B0604020202020204" pitchFamily="34" charset="0"/>
                <a:cs typeface="Arial" panose="020B0604020202020204" pitchFamily="34" charset="0"/>
              </a:rPr>
              <a:t>1100</a:t>
            </a:r>
            <a:r>
              <a:rPr lang="en-US" sz="2000" b="1" i="1" dirty="0">
                <a:solidFill>
                  <a:srgbClr val="002060"/>
                </a:solidFill>
                <a:latin typeface="Arial" panose="020B0604020202020204" pitchFamily="34" charset="0"/>
                <a:cs typeface="Arial" panose="020B0604020202020204" pitchFamily="34" charset="0"/>
              </a:rPr>
              <a:t> </a:t>
            </a:r>
            <a:r>
              <a:rPr lang="ru-RU" sz="2000" i="1" dirty="0">
                <a:solidFill>
                  <a:srgbClr val="002060"/>
                </a:solidFill>
                <a:latin typeface="Arial" panose="020B0604020202020204" pitchFamily="34" charset="0"/>
                <a:cs typeface="Arial" panose="020B0604020202020204" pitchFamily="34" charset="0"/>
              </a:rPr>
              <a:t>человек, </a:t>
            </a:r>
            <a:br>
              <a:rPr lang="ru-RU" sz="2000" i="1" dirty="0">
                <a:solidFill>
                  <a:srgbClr val="002060"/>
                </a:solidFill>
                <a:latin typeface="Arial" panose="020B0604020202020204" pitchFamily="34" charset="0"/>
                <a:cs typeface="Arial" panose="020B0604020202020204" pitchFamily="34" charset="0"/>
              </a:rPr>
            </a:br>
            <a:r>
              <a:rPr lang="ru-RU" sz="2000" i="1" dirty="0">
                <a:solidFill>
                  <a:srgbClr val="002060"/>
                </a:solidFill>
                <a:latin typeface="Arial" panose="020B0604020202020204" pitchFamily="34" charset="0"/>
                <a:cs typeface="Arial" panose="020B0604020202020204" pitchFamily="34" charset="0"/>
              </a:rPr>
              <a:t>экскурсоводы </a:t>
            </a:r>
            <a:r>
              <a:rPr lang="mr-IN" sz="2000" i="1" dirty="0">
                <a:solidFill>
                  <a:srgbClr val="002060"/>
                </a:solidFill>
                <a:latin typeface="Arial" panose="020B0604020202020204" pitchFamily="34" charset="0"/>
              </a:rPr>
              <a:t>–</a:t>
            </a:r>
            <a:r>
              <a:rPr lang="ru-RU" sz="2000" i="1" dirty="0">
                <a:solidFill>
                  <a:srgbClr val="002060"/>
                </a:solidFill>
                <a:latin typeface="Arial" panose="020B0604020202020204" pitchFamily="34" charset="0"/>
                <a:cs typeface="Arial" panose="020B0604020202020204" pitchFamily="34" charset="0"/>
              </a:rPr>
              <a:t> молодые ученые, сотрудники ЛФВЭ. </a:t>
            </a:r>
          </a:p>
        </p:txBody>
      </p:sp>
      <p:sp>
        <p:nvSpPr>
          <p:cNvPr id="5" name="Прямоугольник 3">
            <a:extLst>
              <a:ext uri="{FF2B5EF4-FFF2-40B4-BE49-F238E27FC236}">
                <a16:creationId xmlns:a16="http://schemas.microsoft.com/office/drawing/2014/main" id="{2F95B1CB-AF02-314C-A210-610DF09D0D3F}"/>
              </a:ext>
            </a:extLst>
          </p:cNvPr>
          <p:cNvSpPr/>
          <p:nvPr/>
        </p:nvSpPr>
        <p:spPr>
          <a:xfrm>
            <a:off x="467544" y="4769857"/>
            <a:ext cx="8110028" cy="1323439"/>
          </a:xfrm>
          <a:prstGeom prst="rect">
            <a:avLst/>
          </a:prstGeom>
          <a:solidFill>
            <a:srgbClr val="ECFFFD"/>
          </a:solidFill>
        </p:spPr>
        <p:txBody>
          <a:bodyPr wrap="square">
            <a:spAutoFit/>
          </a:bodyPr>
          <a:lstStyle/>
          <a:p>
            <a:pPr marL="342900" indent="-342900">
              <a:buFont typeface="Arial" panose="020B0604020202020204" pitchFamily="34" charset="0"/>
              <a:buChar char="•"/>
            </a:pPr>
            <a:r>
              <a:rPr lang="ru-RU" sz="2000" b="1" i="1" dirty="0">
                <a:solidFill>
                  <a:srgbClr val="002060"/>
                </a:solidFill>
                <a:latin typeface="Arial" panose="020B0604020202020204" pitchFamily="34" charset="0"/>
                <a:cs typeface="Arial" panose="020B0604020202020204" pitchFamily="34" charset="0"/>
              </a:rPr>
              <a:t>дважды</a:t>
            </a:r>
            <a:r>
              <a:rPr lang="ru-RU" sz="2000" i="1" dirty="0">
                <a:solidFill>
                  <a:srgbClr val="002060"/>
                </a:solidFill>
                <a:latin typeface="Arial" panose="020B0604020202020204" pitchFamily="34" charset="0"/>
                <a:cs typeface="Arial" panose="020B0604020202020204" pitchFamily="34" charset="0"/>
              </a:rPr>
              <a:t>, совместно с УНЦ, были организованы удаленные  онлайн трансляции; </a:t>
            </a:r>
          </a:p>
          <a:p>
            <a:endParaRPr lang="ru-RU" sz="2000" i="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ru-RU" sz="2000" i="1" dirty="0">
                <a:solidFill>
                  <a:srgbClr val="002060"/>
                </a:solidFill>
                <a:latin typeface="Arial" panose="020B0604020202020204" pitchFamily="34" charset="0"/>
                <a:cs typeface="Arial" panose="020B0604020202020204" pitchFamily="34" charset="0"/>
              </a:rPr>
              <a:t>более </a:t>
            </a:r>
            <a:r>
              <a:rPr lang="ru-RU" sz="2000" b="1" i="1" dirty="0">
                <a:solidFill>
                  <a:srgbClr val="002060"/>
                </a:solidFill>
                <a:latin typeface="Arial" panose="020B0604020202020204" pitchFamily="34" charset="0"/>
                <a:cs typeface="Arial" panose="020B0604020202020204" pitchFamily="34" charset="0"/>
              </a:rPr>
              <a:t>10</a:t>
            </a:r>
            <a:r>
              <a:rPr lang="ru-RU" sz="2000" i="1" dirty="0">
                <a:solidFill>
                  <a:srgbClr val="002060"/>
                </a:solidFill>
                <a:latin typeface="Arial" panose="020B0604020202020204" pitchFamily="34" charset="0"/>
                <a:cs typeface="Arial" panose="020B0604020202020204" pitchFamily="34" charset="0"/>
              </a:rPr>
              <a:t> репортажей в СМИ.</a:t>
            </a:r>
          </a:p>
        </p:txBody>
      </p:sp>
    </p:spTree>
    <p:extLst>
      <p:ext uri="{BB962C8B-B14F-4D97-AF65-F5344CB8AC3E}">
        <p14:creationId xmlns:p14="http://schemas.microsoft.com/office/powerpoint/2010/main" val="34118256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844824"/>
            <a:ext cx="8928992" cy="4464496"/>
          </a:xfrm>
          <a:prstGeom prst="rect">
            <a:avLst/>
          </a:prstGeom>
        </p:spPr>
      </p:pic>
      <p:sp>
        <p:nvSpPr>
          <p:cNvPr id="3" name="TextBox 2"/>
          <p:cNvSpPr txBox="1"/>
          <p:nvPr/>
        </p:nvSpPr>
        <p:spPr>
          <a:xfrm>
            <a:off x="683568" y="692696"/>
            <a:ext cx="7776864" cy="707886"/>
          </a:xfrm>
          <a:prstGeom prst="rect">
            <a:avLst/>
          </a:prstGeom>
          <a:noFill/>
        </p:spPr>
        <p:txBody>
          <a:bodyPr wrap="square" rtlCol="0">
            <a:spAutoFit/>
          </a:bodyPr>
          <a:lstStyle/>
          <a:p>
            <a:pPr algn="ctr"/>
            <a:r>
              <a:rPr lang="ru-RU" sz="4000" b="1" dirty="0">
                <a:solidFill>
                  <a:srgbClr val="FF0000"/>
                </a:solidFill>
                <a:latin typeface="Bradley Hand Bold"/>
                <a:cs typeface="Bradley Hand Bold"/>
              </a:rPr>
              <a:t>спасибо за внимание</a:t>
            </a:r>
            <a:endParaRPr lang="en-US" sz="4000" b="1" dirty="0">
              <a:solidFill>
                <a:srgbClr val="FF0000"/>
              </a:solidFill>
              <a:latin typeface="Bradley Hand Bold"/>
              <a:cs typeface="Bradley Hand Bold"/>
            </a:endParaRPr>
          </a:p>
        </p:txBody>
      </p:sp>
    </p:spTree>
    <p:extLst>
      <p:ext uri="{BB962C8B-B14F-4D97-AF65-F5344CB8AC3E}">
        <p14:creationId xmlns:p14="http://schemas.microsoft.com/office/powerpoint/2010/main" val="1695531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Lib\RI\_Проекты\NICA\MAC\2019-06-06_07\Presentation\Galimov\Data\полный 2.jpg"/>
          <p:cNvPicPr>
            <a:picLocks noChangeAspect="1" noChangeArrowheads="1"/>
          </p:cNvPicPr>
          <p:nvPr/>
        </p:nvPicPr>
        <p:blipFill rotWithShape="1">
          <a:blip r:embed="rId2" cstate="screen">
            <a:clrChange>
              <a:clrFrom>
                <a:srgbClr val="C2DCF5"/>
              </a:clrFrom>
              <a:clrTo>
                <a:srgbClr val="C2DCF5">
                  <a:alpha val="0"/>
                </a:srgbClr>
              </a:clrTo>
            </a:clrChange>
            <a:extLst>
              <a:ext uri="{28A0092B-C50C-407E-A947-70E740481C1C}">
                <a14:useLocalDpi xmlns:a14="http://schemas.microsoft.com/office/drawing/2010/main"/>
              </a:ext>
            </a:extLst>
          </a:blip>
          <a:srcRect/>
          <a:stretch/>
        </p:blipFill>
        <p:spPr bwMode="auto">
          <a:xfrm>
            <a:off x="1044970" y="1013335"/>
            <a:ext cx="7877765" cy="583686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Скругленная прямоугольная выноска 7"/>
          <p:cNvSpPr/>
          <p:nvPr/>
        </p:nvSpPr>
        <p:spPr>
          <a:xfrm>
            <a:off x="3119656" y="2533860"/>
            <a:ext cx="1563855" cy="493323"/>
          </a:xfrm>
          <a:prstGeom prst="wedgeRoundRectCallout">
            <a:avLst>
              <a:gd name="adj1" fmla="val -56320"/>
              <a:gd name="adj2" fmla="val 24538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измеритель- </a:t>
            </a:r>
            <a:r>
              <a:rPr lang="ru-RU" sz="1600" dirty="0" err="1">
                <a:solidFill>
                  <a:srgbClr val="000090"/>
                </a:solidFill>
                <a:latin typeface="Arial"/>
                <a:cs typeface="Arial"/>
              </a:rPr>
              <a:t>ный</a:t>
            </a:r>
            <a:r>
              <a:rPr lang="ru-RU" sz="1600" dirty="0">
                <a:solidFill>
                  <a:srgbClr val="000090"/>
                </a:solidFill>
                <a:latin typeface="Arial"/>
                <a:cs typeface="Arial"/>
              </a:rPr>
              <a:t> период</a:t>
            </a:r>
          </a:p>
        </p:txBody>
      </p:sp>
      <p:sp>
        <p:nvSpPr>
          <p:cNvPr id="9" name="Скругленная прямоугольная выноска 8"/>
          <p:cNvSpPr/>
          <p:nvPr/>
        </p:nvSpPr>
        <p:spPr>
          <a:xfrm>
            <a:off x="7370431" y="6151308"/>
            <a:ext cx="1552304" cy="311150"/>
          </a:xfrm>
          <a:prstGeom prst="wedgeRoundRectCallout">
            <a:avLst>
              <a:gd name="adj1" fmla="val -108750"/>
              <a:gd name="adj2" fmla="val 8288"/>
              <a:gd name="adj3" fmla="val 16667"/>
            </a:avLst>
          </a:prstGeom>
        </p:spPr>
        <p:style>
          <a:lnRef idx="1">
            <a:schemeClr val="accent1"/>
          </a:lnRef>
          <a:fillRef idx="2">
            <a:schemeClr val="accent1"/>
          </a:fillRef>
          <a:effectRef idx="1">
            <a:schemeClr val="accent1"/>
          </a:effectRef>
          <a:fontRef idx="minor">
            <a:schemeClr val="dk1"/>
          </a:fontRef>
        </p:style>
        <p:txBody>
          <a:bodyPr rtlCol="0" anchor="b"/>
          <a:lstStyle/>
          <a:p>
            <a:pPr algn="ctr"/>
            <a:r>
              <a:rPr lang="ru-RU" dirty="0" err="1">
                <a:solidFill>
                  <a:srgbClr val="000090"/>
                </a:solidFill>
                <a:latin typeface="Arial"/>
                <a:cs typeface="Arial"/>
              </a:rPr>
              <a:t>Нуклотрон</a:t>
            </a:r>
            <a:endParaRPr lang="ru-RU" dirty="0">
              <a:solidFill>
                <a:srgbClr val="000090"/>
              </a:solidFill>
              <a:latin typeface="Arial"/>
              <a:cs typeface="Arial"/>
            </a:endParaRPr>
          </a:p>
        </p:txBody>
      </p:sp>
      <p:sp>
        <p:nvSpPr>
          <p:cNvPr id="10" name="Скругленная прямоугольная выноска 9"/>
          <p:cNvSpPr/>
          <p:nvPr/>
        </p:nvSpPr>
        <p:spPr>
          <a:xfrm>
            <a:off x="4127499" y="1993154"/>
            <a:ext cx="1147027" cy="330946"/>
          </a:xfrm>
          <a:prstGeom prst="wedgeRoundRectCallout">
            <a:avLst>
              <a:gd name="adj1" fmla="val -125016"/>
              <a:gd name="adj2" fmla="val -8510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инжекция</a:t>
            </a:r>
          </a:p>
        </p:txBody>
      </p:sp>
      <p:sp>
        <p:nvSpPr>
          <p:cNvPr id="11" name="Скругленная прямоугольная выноска 10"/>
          <p:cNvSpPr/>
          <p:nvPr/>
        </p:nvSpPr>
        <p:spPr>
          <a:xfrm>
            <a:off x="4341036" y="3258243"/>
            <a:ext cx="1324827" cy="534955"/>
          </a:xfrm>
          <a:prstGeom prst="wedgeRoundRectCallout">
            <a:avLst>
              <a:gd name="adj1" fmla="val -57696"/>
              <a:gd name="adj2" fmla="val 12911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источники питания</a:t>
            </a:r>
          </a:p>
        </p:txBody>
      </p:sp>
      <p:sp>
        <p:nvSpPr>
          <p:cNvPr id="12" name="Скругленная прямоугольная выноска 11"/>
          <p:cNvSpPr/>
          <p:nvPr/>
        </p:nvSpPr>
        <p:spPr>
          <a:xfrm>
            <a:off x="181648" y="4581128"/>
            <a:ext cx="1431252" cy="575072"/>
          </a:xfrm>
          <a:prstGeom prst="wedgeRoundRectCallout">
            <a:avLst>
              <a:gd name="adj1" fmla="val 100220"/>
              <a:gd name="adj2" fmla="val -14933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ускоряющая станция</a:t>
            </a:r>
          </a:p>
        </p:txBody>
      </p:sp>
      <p:sp>
        <p:nvSpPr>
          <p:cNvPr id="13" name="Скругленная прямоугольная выноска 12"/>
          <p:cNvSpPr/>
          <p:nvPr/>
        </p:nvSpPr>
        <p:spPr>
          <a:xfrm>
            <a:off x="5959748" y="3351244"/>
            <a:ext cx="1186904" cy="315424"/>
          </a:xfrm>
          <a:prstGeom prst="wedgeRoundRectCallout">
            <a:avLst>
              <a:gd name="adj1" fmla="val 116965"/>
              <a:gd name="adj2" fmla="val 7986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вывод</a:t>
            </a:r>
          </a:p>
        </p:txBody>
      </p:sp>
      <p:pic>
        <p:nvPicPr>
          <p:cNvPr id="14" name="Picture 5"/>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472" y="21734"/>
            <a:ext cx="2540598" cy="240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L106059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42100" y="20059"/>
            <a:ext cx="2489627" cy="1664413"/>
          </a:xfrm>
          <a:prstGeom prst="rect">
            <a:avLst/>
          </a:prstGeom>
        </p:spPr>
      </p:pic>
      <p:sp>
        <p:nvSpPr>
          <p:cNvPr id="5" name="Скругленная прямоугольная выноска 4"/>
          <p:cNvSpPr/>
          <p:nvPr/>
        </p:nvSpPr>
        <p:spPr>
          <a:xfrm>
            <a:off x="7228644" y="1393004"/>
            <a:ext cx="1903083" cy="561031"/>
          </a:xfrm>
          <a:prstGeom prst="wedgeRoundRectCallout">
            <a:avLst>
              <a:gd name="adj1" fmla="val -92807"/>
              <a:gd name="adj2" fmla="val 8279"/>
              <a:gd name="adj3" fmla="val 16667"/>
            </a:avLst>
          </a:prstGeom>
          <a:solidFill>
            <a:srgbClr val="0000FF"/>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dirty="0">
                <a:solidFill>
                  <a:srgbClr val="FFFFFF"/>
                </a:solidFill>
                <a:latin typeface="Arial"/>
                <a:cs typeface="Arial"/>
              </a:rPr>
              <a:t>система </a:t>
            </a:r>
          </a:p>
          <a:p>
            <a:pPr algn="ctr"/>
            <a:r>
              <a:rPr lang="ru-RU" dirty="0">
                <a:solidFill>
                  <a:srgbClr val="FFFFFF"/>
                </a:solidFill>
                <a:latin typeface="Arial"/>
                <a:cs typeface="Arial"/>
              </a:rPr>
              <a:t>Е-охлаждения</a:t>
            </a:r>
            <a:endParaRPr lang="en-US" dirty="0">
              <a:solidFill>
                <a:srgbClr val="FFFFFF"/>
              </a:solidFill>
              <a:latin typeface="Arial"/>
              <a:cs typeface="Arial"/>
            </a:endParaRPr>
          </a:p>
        </p:txBody>
      </p:sp>
      <p:sp>
        <p:nvSpPr>
          <p:cNvPr id="16" name="TextBox 15"/>
          <p:cNvSpPr txBox="1"/>
          <p:nvPr/>
        </p:nvSpPr>
        <p:spPr>
          <a:xfrm>
            <a:off x="1943100" y="53132"/>
            <a:ext cx="1464136" cy="461665"/>
          </a:xfrm>
          <a:prstGeom prst="rect">
            <a:avLst/>
          </a:prstGeom>
          <a:solidFill>
            <a:srgbClr val="000090"/>
          </a:solidFill>
        </p:spPr>
        <p:txBody>
          <a:bodyPr wrap="square" rtlCol="0">
            <a:spAutoFit/>
          </a:bodyPr>
          <a:lstStyle/>
          <a:p>
            <a:r>
              <a:rPr lang="en-US" sz="2400" b="1" dirty="0">
                <a:solidFill>
                  <a:srgbClr val="FFFFFF"/>
                </a:solidFill>
                <a:latin typeface="Arial"/>
                <a:cs typeface="Arial"/>
              </a:rPr>
              <a:t>  </a:t>
            </a:r>
            <a:r>
              <a:rPr lang="ru-RU" sz="2400" b="1" dirty="0">
                <a:solidFill>
                  <a:srgbClr val="FFFFFF"/>
                </a:solidFill>
                <a:latin typeface="Arial"/>
                <a:cs typeface="Arial"/>
              </a:rPr>
              <a:t>Бустер</a:t>
            </a:r>
            <a:endParaRPr lang="en-US" sz="2400" i="1" dirty="0">
              <a:solidFill>
                <a:srgbClr val="FFFFFF"/>
              </a:solidFill>
              <a:latin typeface="Arial"/>
              <a:cs typeface="Arial"/>
            </a:endParaRPr>
          </a:p>
        </p:txBody>
      </p:sp>
      <p:sp>
        <p:nvSpPr>
          <p:cNvPr id="2" name="TextBox 1"/>
          <p:cNvSpPr txBox="1"/>
          <p:nvPr/>
        </p:nvSpPr>
        <p:spPr>
          <a:xfrm>
            <a:off x="838200" y="-23068"/>
            <a:ext cx="982192" cy="369332"/>
          </a:xfrm>
          <a:prstGeom prst="rect">
            <a:avLst/>
          </a:prstGeom>
          <a:noFill/>
        </p:spPr>
        <p:txBody>
          <a:bodyPr wrap="none" rtlCol="0">
            <a:spAutoFit/>
          </a:bodyPr>
          <a:lstStyle/>
          <a:p>
            <a:r>
              <a:rPr lang="ru-RU" b="1" dirty="0">
                <a:solidFill>
                  <a:srgbClr val="000090"/>
                </a:solidFill>
                <a:latin typeface="Arial"/>
                <a:cs typeface="Arial"/>
              </a:rPr>
              <a:t>Бустер</a:t>
            </a:r>
            <a:endParaRPr lang="en-US" b="1" dirty="0">
              <a:solidFill>
                <a:srgbClr val="000090"/>
              </a:solidFill>
              <a:latin typeface="Arial"/>
              <a:cs typeface="Arial"/>
            </a:endParaRPr>
          </a:p>
        </p:txBody>
      </p:sp>
      <p:cxnSp>
        <p:nvCxnSpPr>
          <p:cNvPr id="6" name="Straight Arrow Connector 5"/>
          <p:cNvCxnSpPr/>
          <p:nvPr/>
        </p:nvCxnSpPr>
        <p:spPr>
          <a:xfrm flipH="1">
            <a:off x="927100" y="308164"/>
            <a:ext cx="642713" cy="428436"/>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39403" y="2458323"/>
            <a:ext cx="1411412" cy="369332"/>
          </a:xfrm>
          <a:prstGeom prst="rect">
            <a:avLst/>
          </a:prstGeom>
          <a:noFill/>
        </p:spPr>
        <p:txBody>
          <a:bodyPr wrap="none" rtlCol="0">
            <a:spAutoFit/>
          </a:bodyPr>
          <a:lstStyle/>
          <a:p>
            <a:r>
              <a:rPr lang="ru-RU" b="1" dirty="0" err="1">
                <a:solidFill>
                  <a:srgbClr val="000090"/>
                </a:solidFill>
                <a:latin typeface="Arial"/>
                <a:cs typeface="Arial"/>
              </a:rPr>
              <a:t>Нуклотрон</a:t>
            </a:r>
            <a:endParaRPr lang="en-US" b="1" dirty="0">
              <a:solidFill>
                <a:srgbClr val="000090"/>
              </a:solidFill>
              <a:latin typeface="Arial"/>
              <a:cs typeface="Arial"/>
            </a:endParaRPr>
          </a:p>
        </p:txBody>
      </p:sp>
      <p:cxnSp>
        <p:nvCxnSpPr>
          <p:cNvPr id="20" name="Straight Arrow Connector 19"/>
          <p:cNvCxnSpPr/>
          <p:nvPr/>
        </p:nvCxnSpPr>
        <p:spPr>
          <a:xfrm flipV="1">
            <a:off x="687795" y="1638300"/>
            <a:ext cx="793118" cy="870823"/>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a:xfrm>
            <a:off x="457200" y="6483350"/>
            <a:ext cx="2133600" cy="365125"/>
          </a:xfrm>
        </p:spPr>
        <p:txBody>
          <a:bodyPr anchor="b"/>
          <a:lstStyle/>
          <a:p>
            <a:r>
              <a:rPr lang="ru-RU"/>
              <a:t>27 декабря, 2019</a:t>
            </a:r>
            <a:endParaRPr lang="en-US"/>
          </a:p>
        </p:txBody>
      </p:sp>
      <p:sp>
        <p:nvSpPr>
          <p:cNvPr id="7" name="Footer Placeholder 6"/>
          <p:cNvSpPr>
            <a:spLocks noGrp="1"/>
          </p:cNvSpPr>
          <p:nvPr>
            <p:ph type="ftr" sz="quarter" idx="11"/>
          </p:nvPr>
        </p:nvSpPr>
        <p:spPr>
          <a:xfrm>
            <a:off x="3124200" y="6483350"/>
            <a:ext cx="3479800" cy="365125"/>
          </a:xfrm>
        </p:spPr>
        <p:txBody>
          <a:bodyPr anchor="b"/>
          <a:lstStyle/>
          <a:p>
            <a:r>
              <a:rPr lang="ru-RU"/>
              <a:t>В. Кекелидзе, ЛФВЭ: Итоги года </a:t>
            </a:r>
            <a:endParaRPr lang="en-US" dirty="0"/>
          </a:p>
        </p:txBody>
      </p:sp>
      <p:cxnSp>
        <p:nvCxnSpPr>
          <p:cNvPr id="21" name="Straight Arrow Connector 20"/>
          <p:cNvCxnSpPr>
            <a:cxnSpLocks/>
          </p:cNvCxnSpPr>
          <p:nvPr/>
        </p:nvCxnSpPr>
        <p:spPr>
          <a:xfrm flipH="1">
            <a:off x="3340491" y="1013335"/>
            <a:ext cx="1000545" cy="851610"/>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29" name="Рисунок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94330" y="316745"/>
            <a:ext cx="1749578" cy="964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9" name="Slide Number Placeholder 2048"/>
          <p:cNvSpPr>
            <a:spLocks noGrp="1"/>
          </p:cNvSpPr>
          <p:nvPr>
            <p:ph type="sldNum" sz="quarter" idx="12"/>
          </p:nvPr>
        </p:nvSpPr>
        <p:spPr>
          <a:xfrm>
            <a:off x="6553200" y="6445250"/>
            <a:ext cx="2133600" cy="365125"/>
          </a:xfrm>
        </p:spPr>
        <p:txBody>
          <a:bodyPr/>
          <a:lstStyle/>
          <a:p>
            <a:fld id="{9A4D39EF-AC8C-DB42-8F31-8A54AA683B2E}" type="slidenum">
              <a:rPr lang="en-US" smtClean="0"/>
              <a:t>6</a:t>
            </a:fld>
            <a:endParaRPr lang="en-US" dirty="0"/>
          </a:p>
        </p:txBody>
      </p:sp>
    </p:spTree>
    <p:extLst>
      <p:ext uri="{BB962C8B-B14F-4D97-AF65-F5344CB8AC3E}">
        <p14:creationId xmlns:p14="http://schemas.microsoft.com/office/powerpoint/2010/main" val="429342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CD76851-B37F-CB4A-8EDB-22FDFA4489E5}"/>
              </a:ext>
            </a:extLst>
          </p:cNvPr>
          <p:cNvSpPr txBox="1"/>
          <p:nvPr/>
        </p:nvSpPr>
        <p:spPr>
          <a:xfrm>
            <a:off x="99000" y="1207773"/>
            <a:ext cx="3382154" cy="2308324"/>
          </a:xfrm>
          <a:prstGeom prst="rect">
            <a:avLst/>
          </a:prstGeom>
          <a:solidFill>
            <a:schemeClr val="bg2">
              <a:lumMod val="20000"/>
              <a:lumOff val="80000"/>
            </a:schemeClr>
          </a:solidFill>
        </p:spPr>
        <p:txBody>
          <a:bodyPr wrap="square">
            <a:spAutoFit/>
          </a:bodyPr>
          <a:lstStyle/>
          <a:p>
            <a:pPr marL="285750" indent="-285750" eaLnBrk="1" fontAlgn="auto" hangingPunct="1">
              <a:spcBef>
                <a:spcPts val="0"/>
              </a:spcBef>
              <a:spcAft>
                <a:spcPts val="0"/>
              </a:spcAft>
              <a:buClr>
                <a:srgbClr val="FF0000"/>
              </a:buClr>
              <a:buFont typeface="Arial" panose="020B0604020202020204" pitchFamily="34" charset="0"/>
              <a:buChar char="•"/>
              <a:defRPr/>
            </a:pPr>
            <a:r>
              <a:rPr lang="en-US" b="1" dirty="0">
                <a:solidFill>
                  <a:srgbClr val="002060"/>
                </a:solidFill>
                <a:latin typeface="Arial" panose="020B0604020202020204" pitchFamily="34" charset="0"/>
                <a:cs typeface="Arial" panose="020B0604020202020204" pitchFamily="34" charset="0"/>
              </a:rPr>
              <a:t>ESS</a:t>
            </a:r>
            <a:r>
              <a:rPr lang="en-US" dirty="0">
                <a:solidFill>
                  <a:srgbClr val="002060"/>
                </a:solidFill>
                <a:latin typeface="Arial" panose="020B0604020202020204" pitchFamily="34" charset="0"/>
                <a:cs typeface="Arial" panose="020B0604020202020204" pitchFamily="34" charset="0"/>
              </a:rPr>
              <a:t> + </a:t>
            </a:r>
            <a:r>
              <a:rPr lang="en-US" b="1" dirty="0">
                <a:solidFill>
                  <a:srgbClr val="002060"/>
                </a:solidFill>
                <a:latin typeface="Arial" panose="020B0604020202020204" pitchFamily="34" charset="0"/>
                <a:cs typeface="Arial" panose="020B0604020202020204" pitchFamily="34" charset="0"/>
              </a:rPr>
              <a:t>IP2</a:t>
            </a:r>
            <a:r>
              <a:rPr lang="en-US" dirty="0">
                <a:solidFill>
                  <a:srgbClr val="002060"/>
                </a:solidFill>
                <a:latin typeface="Arial" panose="020B0604020202020204" pitchFamily="34" charset="0"/>
                <a:cs typeface="Arial" panose="020B0604020202020204" pitchFamily="34" charset="0"/>
              </a:rPr>
              <a:t> - </a:t>
            </a:r>
            <a:r>
              <a:rPr lang="ru-RU" i="1" dirty="0">
                <a:solidFill>
                  <a:srgbClr val="002060"/>
                </a:solidFill>
                <a:latin typeface="Arial" panose="020B0604020202020204" pitchFamily="34" charset="0"/>
                <a:cs typeface="Arial" panose="020B0604020202020204" pitchFamily="34" charset="0"/>
              </a:rPr>
              <a:t>поставлены, </a:t>
            </a:r>
            <a:endParaRPr lang="en-US" i="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FF0000"/>
              </a:buClr>
              <a:defRPr/>
            </a:pPr>
            <a:r>
              <a:rPr lang="en-US" i="1" dirty="0">
                <a:solidFill>
                  <a:srgbClr val="002060"/>
                </a:solidFill>
                <a:latin typeface="Arial" panose="020B0604020202020204" pitchFamily="34" charset="0"/>
                <a:cs typeface="Arial" panose="020B0604020202020204" pitchFamily="34" charset="0"/>
              </a:rPr>
              <a:t>    	(</a:t>
            </a:r>
            <a:r>
              <a:rPr lang="ru-RU" i="1" dirty="0" err="1">
                <a:solidFill>
                  <a:srgbClr val="002060"/>
                </a:solidFill>
                <a:latin typeface="Arial" panose="020B0604020202020204" pitchFamily="34" charset="0"/>
                <a:cs typeface="Arial" panose="020B0604020202020204" pitchFamily="34" charset="0"/>
              </a:rPr>
              <a:t>Криосистемы</a:t>
            </a:r>
            <a:r>
              <a:rPr lang="en-US" i="1" dirty="0">
                <a:solidFill>
                  <a:srgbClr val="002060"/>
                </a:solidFill>
                <a:latin typeface="Arial" panose="020B0604020202020204" pitchFamily="34" charset="0"/>
                <a:cs typeface="Arial" panose="020B0604020202020204" pitchFamily="34" charset="0"/>
              </a:rPr>
              <a:t>)</a:t>
            </a:r>
          </a:p>
          <a:p>
            <a:pPr algn="r">
              <a:buClr>
                <a:srgbClr val="FF0000"/>
              </a:buClr>
              <a:defRPr/>
            </a:pPr>
            <a:r>
              <a:rPr lang="ru-RU" i="1" dirty="0">
                <a:solidFill>
                  <a:srgbClr val="002060"/>
                </a:solidFill>
                <a:latin typeface="Arial" panose="020B0604020202020204" pitchFamily="34" charset="0"/>
                <a:cs typeface="Arial" panose="020B0604020202020204" pitchFamily="34" charset="0"/>
              </a:rPr>
              <a:t>на испытаниях</a:t>
            </a:r>
            <a:r>
              <a:rPr lang="en-US" i="1" dirty="0">
                <a:solidFill>
                  <a:srgbClr val="002060"/>
                </a:solidFill>
                <a:latin typeface="Arial" panose="020B0604020202020204" pitchFamily="34" charset="0"/>
                <a:cs typeface="Arial" panose="020B0604020202020204" pitchFamily="34" charset="0"/>
              </a:rPr>
              <a:t> </a:t>
            </a:r>
            <a:endParaRPr lang="en-US"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en-US" b="1" dirty="0">
                <a:solidFill>
                  <a:srgbClr val="002060"/>
                </a:solidFill>
                <a:latin typeface="Arial" panose="020B0604020202020204" pitchFamily="34" charset="0"/>
                <a:cs typeface="Arial" panose="020B0604020202020204" pitchFamily="34" charset="0"/>
              </a:rPr>
              <a:t>IP3</a:t>
            </a:r>
            <a:r>
              <a:rPr lang="en-US" dirty="0">
                <a:solidFill>
                  <a:srgbClr val="002060"/>
                </a:solidFill>
                <a:latin typeface="Arial" panose="020B0604020202020204" pitchFamily="34" charset="0"/>
                <a:cs typeface="Arial" panose="020B0604020202020204" pitchFamily="34" charset="0"/>
              </a:rPr>
              <a:t> - </a:t>
            </a:r>
            <a:r>
              <a:rPr lang="ru-RU" i="1" dirty="0">
                <a:solidFill>
                  <a:srgbClr val="002060"/>
                </a:solidFill>
                <a:latin typeface="Arial" panose="020B0604020202020204" pitchFamily="34" charset="0"/>
                <a:cs typeface="Arial" panose="020B0604020202020204" pitchFamily="34" charset="0"/>
              </a:rPr>
              <a:t>поставлены, </a:t>
            </a:r>
            <a:endParaRPr lang="en-US" i="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FF0000"/>
              </a:buClr>
              <a:defRPr/>
            </a:pPr>
            <a:r>
              <a:rPr lang="en-US" i="1" dirty="0">
                <a:solidFill>
                  <a:srgbClr val="002060"/>
                </a:solidFill>
                <a:latin typeface="Arial" panose="020B0604020202020204" pitchFamily="34" charset="0"/>
                <a:cs typeface="Arial" panose="020B0604020202020204" pitchFamily="34" charset="0"/>
              </a:rPr>
              <a:t>     	(</a:t>
            </a:r>
            <a:r>
              <a:rPr lang="en-US" i="1" dirty="0" err="1">
                <a:solidFill>
                  <a:srgbClr val="002060"/>
                </a:solidFill>
                <a:latin typeface="Arial" panose="020B0604020202020204" pitchFamily="34" charset="0"/>
                <a:cs typeface="Arial" panose="020B0604020202020204" pitchFamily="34" charset="0"/>
              </a:rPr>
              <a:t>Bevatech</a:t>
            </a:r>
            <a:r>
              <a:rPr lang="en-US" i="1" dirty="0">
                <a:solidFill>
                  <a:srgbClr val="002060"/>
                </a:solidFill>
                <a:latin typeface="Arial" panose="020B0604020202020204" pitchFamily="34" charset="0"/>
                <a:cs typeface="Arial" panose="020B0604020202020204" pitchFamily="34" charset="0"/>
              </a:rPr>
              <a:t>).</a:t>
            </a:r>
          </a:p>
          <a:p>
            <a:pPr algn="r">
              <a:buClr>
                <a:srgbClr val="FF0000"/>
              </a:buClr>
              <a:defRPr/>
            </a:pPr>
            <a:r>
              <a:rPr lang="ru-RU" i="1" dirty="0">
                <a:solidFill>
                  <a:srgbClr val="002060"/>
                </a:solidFill>
                <a:latin typeface="Arial" panose="020B0604020202020204" pitchFamily="34" charset="0"/>
                <a:cs typeface="Arial" panose="020B0604020202020204" pitchFamily="34" charset="0"/>
              </a:rPr>
              <a:t>на испытаниях</a:t>
            </a:r>
            <a:endParaRPr lang="en-US" i="1" dirty="0">
              <a:solidFill>
                <a:srgbClr val="002060"/>
              </a:solidFill>
              <a:latin typeface="Arial" panose="020B0604020202020204" pitchFamily="34" charset="0"/>
              <a:cs typeface="Arial" panose="020B0604020202020204" pitchFamily="34" charset="0"/>
            </a:endParaRPr>
          </a:p>
          <a:p>
            <a:pPr algn="r">
              <a:buClr>
                <a:srgbClr val="FF0000"/>
              </a:buClr>
              <a:defRPr/>
            </a:pPr>
            <a:r>
              <a:rPr lang="en-US" dirty="0">
                <a:solidFill>
                  <a:srgbClr val="002060"/>
                </a:solidFill>
                <a:latin typeface="Arial" panose="020B0604020202020204" pitchFamily="34" charset="0"/>
                <a:cs typeface="Arial" panose="020B0604020202020204" pitchFamily="34" charset="0"/>
              </a:rPr>
              <a:t> </a:t>
            </a:r>
          </a:p>
          <a:p>
            <a:pPr marL="285750" indent="-285750" eaLnBrk="1" fontAlgn="auto" hangingPunct="1">
              <a:spcBef>
                <a:spcPts val="0"/>
              </a:spcBef>
              <a:spcAft>
                <a:spcPts val="0"/>
              </a:spcAft>
              <a:buClr>
                <a:srgbClr val="FF0000"/>
              </a:buClr>
              <a:buFont typeface="Arial" panose="020B0604020202020204" pitchFamily="34" charset="0"/>
              <a:buChar char="•"/>
              <a:defRPr/>
            </a:pPr>
            <a:r>
              <a:rPr lang="en-US" b="1" dirty="0">
                <a:solidFill>
                  <a:srgbClr val="002060"/>
                </a:solidFill>
                <a:latin typeface="Arial" panose="020B0604020202020204" pitchFamily="34" charset="0"/>
                <a:cs typeface="Arial" panose="020B0604020202020204" pitchFamily="34" charset="0"/>
              </a:rPr>
              <a:t>IP1</a:t>
            </a:r>
            <a:r>
              <a:rPr lang="en-US" dirty="0">
                <a:solidFill>
                  <a:srgbClr val="002060"/>
                </a:solidFill>
                <a:latin typeface="Arial" panose="020B0604020202020204" pitchFamily="34" charset="0"/>
                <a:cs typeface="Arial" panose="020B0604020202020204" pitchFamily="34" charset="0"/>
              </a:rPr>
              <a:t> –</a:t>
            </a:r>
            <a:r>
              <a:rPr lang="ru-RU" dirty="0">
                <a:solidFill>
                  <a:srgbClr val="002060"/>
                </a:solidFill>
                <a:latin typeface="Arial" panose="020B0604020202020204" pitchFamily="34" charset="0"/>
                <a:cs typeface="Arial" panose="020B0604020202020204" pitchFamily="34" charset="0"/>
              </a:rPr>
              <a:t> </a:t>
            </a:r>
            <a:r>
              <a:rPr lang="ru-RU" i="1" dirty="0">
                <a:solidFill>
                  <a:srgbClr val="002060"/>
                </a:solidFill>
                <a:latin typeface="Arial" panose="020B0604020202020204" pitchFamily="34" charset="0"/>
                <a:cs typeface="Arial" panose="020B0604020202020204" pitchFamily="34" charset="0"/>
              </a:rPr>
              <a:t>отложен до </a:t>
            </a:r>
            <a:r>
              <a:rPr lang="en-US" b="1" dirty="0">
                <a:solidFill>
                  <a:srgbClr val="002060"/>
                </a:solidFill>
                <a:latin typeface="Arial" panose="020B0604020202020204" pitchFamily="34" charset="0"/>
                <a:cs typeface="Arial" panose="020B0604020202020204" pitchFamily="34" charset="0"/>
              </a:rPr>
              <a:t>20</a:t>
            </a:r>
            <a:r>
              <a:rPr lang="ru-RU" b="1" dirty="0">
                <a:solidFill>
                  <a:srgbClr val="002060"/>
                </a:solidFill>
                <a:latin typeface="Arial" panose="020B0604020202020204" pitchFamily="34" charset="0"/>
                <a:cs typeface="Arial" panose="020B0604020202020204" pitchFamily="34" charset="0"/>
              </a:rPr>
              <a:t>20</a:t>
            </a:r>
            <a:endParaRPr lang="en-US" b="1" dirty="0">
              <a:solidFill>
                <a:srgbClr val="002060"/>
              </a:solidFill>
              <a:latin typeface="Arial" panose="020B0604020202020204" pitchFamily="34" charset="0"/>
              <a:cs typeface="Arial" panose="020B0604020202020204" pitchFamily="34" charset="0"/>
            </a:endParaRPr>
          </a:p>
        </p:txBody>
      </p:sp>
      <p:pic>
        <p:nvPicPr>
          <p:cNvPr id="7173" name="Рисунок 5">
            <a:extLst>
              <a:ext uri="{FF2B5EF4-FFF2-40B4-BE49-F238E27FC236}">
                <a16:creationId xmlns:a16="http://schemas.microsoft.com/office/drawing/2014/main" id="{4563A5CD-C092-D34D-AF00-81456C8C050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8188"/>
          <a:stretch>
            <a:fillRect/>
          </a:stretch>
        </p:blipFill>
        <p:spPr bwMode="auto">
          <a:xfrm>
            <a:off x="0" y="714375"/>
            <a:ext cx="8535988" cy="420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TextBox 1">
            <a:extLst>
              <a:ext uri="{FF2B5EF4-FFF2-40B4-BE49-F238E27FC236}">
                <a16:creationId xmlns:a16="http://schemas.microsoft.com/office/drawing/2014/main" id="{5CDDF51C-B8D1-2D42-8596-F0BB167357F2}"/>
              </a:ext>
            </a:extLst>
          </p:cNvPr>
          <p:cNvSpPr txBox="1">
            <a:spLocks noChangeArrowheads="1"/>
          </p:cNvSpPr>
          <p:nvPr/>
        </p:nvSpPr>
        <p:spPr bwMode="auto">
          <a:xfrm>
            <a:off x="1116807" y="654457"/>
            <a:ext cx="566737" cy="400110"/>
          </a:xfrm>
          <a:prstGeom prst="rect">
            <a:avLst/>
          </a:prstGeom>
          <a:solidFill>
            <a:srgbClr val="FFF7E5"/>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000" b="1" dirty="0">
                <a:solidFill>
                  <a:srgbClr val="002060"/>
                </a:solidFill>
                <a:latin typeface="Arial" panose="020B0604020202020204" pitchFamily="34" charset="0"/>
                <a:cs typeface="Arial" panose="020B0604020202020204" pitchFamily="34" charset="0"/>
              </a:rPr>
              <a:t>IP1</a:t>
            </a:r>
            <a:endParaRPr lang="ru-RU" altLang="ru-RU" sz="2000" b="1" dirty="0">
              <a:solidFill>
                <a:srgbClr val="002060"/>
              </a:solidFill>
              <a:latin typeface="Arial" panose="020B0604020202020204" pitchFamily="34" charset="0"/>
              <a:cs typeface="Arial" panose="020B0604020202020204" pitchFamily="34" charset="0"/>
            </a:endParaRPr>
          </a:p>
        </p:txBody>
      </p:sp>
      <p:sp>
        <p:nvSpPr>
          <p:cNvPr id="7175" name="TextBox 9">
            <a:extLst>
              <a:ext uri="{FF2B5EF4-FFF2-40B4-BE49-F238E27FC236}">
                <a16:creationId xmlns:a16="http://schemas.microsoft.com/office/drawing/2014/main" id="{9623B88A-863F-104F-A444-BEA2E5A7930D}"/>
              </a:ext>
            </a:extLst>
          </p:cNvPr>
          <p:cNvSpPr txBox="1">
            <a:spLocks noChangeArrowheads="1"/>
          </p:cNvSpPr>
          <p:nvPr/>
        </p:nvSpPr>
        <p:spPr bwMode="auto">
          <a:xfrm>
            <a:off x="4223803" y="654457"/>
            <a:ext cx="871537" cy="400110"/>
          </a:xfrm>
          <a:prstGeom prst="rect">
            <a:avLst/>
          </a:prstGeom>
          <a:solidFill>
            <a:srgbClr val="CBFFFB"/>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000" b="1" dirty="0">
                <a:solidFill>
                  <a:srgbClr val="002060"/>
                </a:solidFill>
                <a:latin typeface="Arial" panose="020B0604020202020204" pitchFamily="34" charset="0"/>
                <a:cs typeface="Arial" panose="020B0604020202020204" pitchFamily="34" charset="0"/>
              </a:rPr>
              <a:t>ESS</a:t>
            </a:r>
            <a:endParaRPr lang="ru-RU" altLang="ru-RU" sz="2000" b="1" dirty="0">
              <a:solidFill>
                <a:srgbClr val="002060"/>
              </a:solidFill>
              <a:latin typeface="Arial" panose="020B0604020202020204" pitchFamily="34" charset="0"/>
              <a:cs typeface="Arial" panose="020B0604020202020204" pitchFamily="34" charset="0"/>
            </a:endParaRPr>
          </a:p>
        </p:txBody>
      </p:sp>
      <p:sp>
        <p:nvSpPr>
          <p:cNvPr id="7176" name="TextBox 11">
            <a:extLst>
              <a:ext uri="{FF2B5EF4-FFF2-40B4-BE49-F238E27FC236}">
                <a16:creationId xmlns:a16="http://schemas.microsoft.com/office/drawing/2014/main" id="{A88AB20D-6E8D-F145-AB42-BC4A3B02B7A0}"/>
              </a:ext>
            </a:extLst>
          </p:cNvPr>
          <p:cNvSpPr txBox="1">
            <a:spLocks noChangeArrowheads="1"/>
          </p:cNvSpPr>
          <p:nvPr/>
        </p:nvSpPr>
        <p:spPr bwMode="auto">
          <a:xfrm>
            <a:off x="6189403" y="659902"/>
            <a:ext cx="568325" cy="400110"/>
          </a:xfrm>
          <a:prstGeom prst="rect">
            <a:avLst/>
          </a:prstGeom>
          <a:solidFill>
            <a:srgbClr val="FFF7E5"/>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000" b="1" dirty="0">
                <a:solidFill>
                  <a:srgbClr val="002060"/>
                </a:solidFill>
                <a:latin typeface="Arial" panose="020B0604020202020204" pitchFamily="34" charset="0"/>
                <a:cs typeface="Arial" panose="020B0604020202020204" pitchFamily="34" charset="0"/>
              </a:rPr>
              <a:t>IP2</a:t>
            </a:r>
            <a:endParaRPr lang="ru-RU" altLang="ru-RU" sz="2000" b="1" dirty="0">
              <a:solidFill>
                <a:srgbClr val="002060"/>
              </a:solidFill>
              <a:latin typeface="Arial" panose="020B0604020202020204" pitchFamily="34" charset="0"/>
              <a:cs typeface="Arial" panose="020B0604020202020204" pitchFamily="34" charset="0"/>
            </a:endParaRPr>
          </a:p>
        </p:txBody>
      </p:sp>
      <p:sp>
        <p:nvSpPr>
          <p:cNvPr id="7177" name="TextBox 12">
            <a:extLst>
              <a:ext uri="{FF2B5EF4-FFF2-40B4-BE49-F238E27FC236}">
                <a16:creationId xmlns:a16="http://schemas.microsoft.com/office/drawing/2014/main" id="{E04800B5-1098-9749-BDBB-7C01F01C97AF}"/>
              </a:ext>
            </a:extLst>
          </p:cNvPr>
          <p:cNvSpPr txBox="1">
            <a:spLocks noChangeArrowheads="1"/>
          </p:cNvSpPr>
          <p:nvPr/>
        </p:nvSpPr>
        <p:spPr bwMode="auto">
          <a:xfrm>
            <a:off x="7145137" y="656313"/>
            <a:ext cx="566738" cy="400110"/>
          </a:xfrm>
          <a:prstGeom prst="rect">
            <a:avLst/>
          </a:prstGeom>
          <a:solidFill>
            <a:srgbClr val="CBFFFB"/>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000" b="1" dirty="0">
                <a:solidFill>
                  <a:srgbClr val="002060"/>
                </a:solidFill>
                <a:latin typeface="Arial" panose="020B0604020202020204" pitchFamily="34" charset="0"/>
                <a:cs typeface="Arial" panose="020B0604020202020204" pitchFamily="34" charset="0"/>
              </a:rPr>
              <a:t>IP3</a:t>
            </a:r>
            <a:endParaRPr lang="ru-RU" altLang="ru-RU" sz="2000" b="1" dirty="0">
              <a:solidFill>
                <a:srgbClr val="002060"/>
              </a:solidFill>
              <a:latin typeface="Arial" panose="020B0604020202020204" pitchFamily="34" charset="0"/>
              <a:cs typeface="Arial" panose="020B0604020202020204" pitchFamily="34" charset="0"/>
            </a:endParaRPr>
          </a:p>
        </p:txBody>
      </p:sp>
      <p:pic>
        <p:nvPicPr>
          <p:cNvPr id="7178" name="Picture 3">
            <a:extLst>
              <a:ext uri="{FF2B5EF4-FFF2-40B4-BE49-F238E27FC236}">
                <a16:creationId xmlns:a16="http://schemas.microsoft.com/office/drawing/2014/main" id="{05CBFE85-FF60-D348-9560-849D932B867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86980" y="1160198"/>
            <a:ext cx="2647950" cy="2403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EEDA28B3-C78E-604C-A2B6-AE0FFA62E407}"/>
              </a:ext>
            </a:extLst>
          </p:cNvPr>
          <p:cNvPicPr preferRelativeResize="0">
            <a:picLocks noChangeArrowheads="1"/>
          </p:cNvPicPr>
          <p:nvPr/>
        </p:nvPicPr>
        <p:blipFill>
          <a:blip r:embed="rId4" cstate="print"/>
          <a:srcRect/>
          <a:stretch>
            <a:fillRect/>
          </a:stretch>
        </p:blipFill>
        <p:spPr bwMode="auto">
          <a:xfrm>
            <a:off x="4129737" y="4058193"/>
            <a:ext cx="2349821" cy="1639609"/>
          </a:xfrm>
          <a:prstGeom prst="rect">
            <a:avLst/>
          </a:prstGeom>
          <a:noFill/>
          <a:ln w="190500" cap="sq">
            <a:noFill/>
            <a:miter lim="800000"/>
          </a:ln>
          <a:effectLst>
            <a:outerShdw blurRad="65000" dist="50800" dir="12900000" kx="195000" ky="145000" algn="tl" rotWithShape="0">
              <a:srgbClr val="000000">
                <a:alpha val="30000"/>
              </a:srgbClr>
            </a:outerShdw>
          </a:effectLst>
          <a:scene3d>
            <a:camera prst="orthographicFront">
              <a:rot lat="0" lon="0" rev="0"/>
            </a:camera>
            <a:lightRig rig="twoPt" dir="t">
              <a:rot lat="0" lon="0" rev="7200000"/>
            </a:lightRig>
          </a:scene3d>
          <a:sp3d contourW="12700">
            <a:bevelT w="25400" h="19050"/>
            <a:contourClr>
              <a:srgbClr val="969696"/>
            </a:contourClr>
          </a:sp3d>
        </p:spPr>
      </p:pic>
      <p:pic>
        <p:nvPicPr>
          <p:cNvPr id="18" name="Picture 2" descr="D:\Lib\RI\_Проекты\NICA\MAC\2019-06-06_07\Presentation\Galimov\Data\Тузиков\Камера ИП3.jpeg">
            <a:extLst>
              <a:ext uri="{FF2B5EF4-FFF2-40B4-BE49-F238E27FC236}">
                <a16:creationId xmlns:a16="http://schemas.microsoft.com/office/drawing/2014/main" id="{41CC2124-B508-5D4D-A416-806CCAB6C0B3}"/>
              </a:ext>
            </a:extLst>
          </p:cNvPr>
          <p:cNvPicPr>
            <a:picLocks noChangeAspect="1" noChangeArrowheads="1"/>
          </p:cNvPicPr>
          <p:nvPr/>
        </p:nvPicPr>
        <p:blipFill rotWithShape="1">
          <a:blip r:embed="rId5"/>
          <a:srcRect l="14103" r="10450"/>
          <a:stretch/>
        </p:blipFill>
        <p:spPr bwMode="auto">
          <a:xfrm rot="5604703">
            <a:off x="7050723" y="4002118"/>
            <a:ext cx="1555866" cy="1546664"/>
          </a:xfrm>
          <a:prstGeom prst="rect">
            <a:avLst/>
          </a:prstGeom>
          <a:noFill/>
          <a:ln w="190500" cap="sq">
            <a:noFill/>
            <a:miter lim="800000"/>
          </a:ln>
          <a:effectLst>
            <a:outerShdw blurRad="65000" dist="50800" dir="12900000" kx="195000" ky="145000" algn="tl" rotWithShape="0">
              <a:srgbClr val="000000">
                <a:alpha val="30000"/>
              </a:srgbClr>
            </a:outerShdw>
          </a:effectLst>
          <a:scene3d>
            <a:camera prst="orthographicFront">
              <a:rot lat="0" lon="0" rev="240000"/>
            </a:camera>
            <a:lightRig rig="twoPt" dir="t">
              <a:rot lat="0" lon="0" rev="7200000"/>
            </a:lightRig>
          </a:scene3d>
          <a:sp3d contourW="12700">
            <a:bevelT w="25400" h="19050"/>
            <a:contourClr>
              <a:srgbClr val="969696"/>
            </a:contourClr>
          </a:sp3d>
        </p:spPr>
      </p:pic>
      <p:pic>
        <p:nvPicPr>
          <p:cNvPr id="20" name="Picture 5" descr="C:\Users\Faraz\Desktop\CRyo pics\IMG-20181215-WA0004.jpg">
            <a:extLst>
              <a:ext uri="{FF2B5EF4-FFF2-40B4-BE49-F238E27FC236}">
                <a16:creationId xmlns:a16="http://schemas.microsoft.com/office/drawing/2014/main" id="{193847B8-94C5-7049-816C-4C0782CB9632}"/>
              </a:ext>
            </a:extLst>
          </p:cNvPr>
          <p:cNvPicPr>
            <a:picLocks/>
          </p:cNvPicPr>
          <p:nvPr/>
        </p:nvPicPr>
        <p:blipFill>
          <a:blip r:embed="rId6" cstate="print">
            <a:lum bright="10000" contrast="10000"/>
          </a:blip>
          <a:srcRect t="14563" b="9385"/>
          <a:stretch>
            <a:fillRect/>
          </a:stretch>
        </p:blipFill>
        <p:spPr bwMode="auto">
          <a:xfrm rot="759564">
            <a:off x="6513785" y="1176549"/>
            <a:ext cx="2204475" cy="2493660"/>
          </a:xfrm>
          <a:prstGeom prst="rect">
            <a:avLst/>
          </a:prstGeom>
          <a:noFill/>
          <a:ln w="190500" cap="sq">
            <a:noFill/>
            <a:miter lim="800000"/>
          </a:ln>
          <a:effectLst>
            <a:glow>
              <a:schemeClr val="bg1"/>
            </a:glow>
          </a:effectLst>
          <a:scene3d>
            <a:camera prst="orthographicFront">
              <a:rot lat="0" lon="0" rev="720000"/>
            </a:camera>
            <a:lightRig rig="twoPt" dir="t">
              <a:rot lat="0" lon="0" rev="7200000"/>
            </a:lightRig>
          </a:scene3d>
          <a:sp3d contourW="12700">
            <a:bevelT w="25400" h="19050"/>
            <a:contourClr>
              <a:srgbClr val="969696"/>
            </a:contourClr>
          </a:sp3d>
        </p:spPr>
      </p:pic>
      <p:sp>
        <p:nvSpPr>
          <p:cNvPr id="24" name="TextBox 3">
            <a:extLst>
              <a:ext uri="{FF2B5EF4-FFF2-40B4-BE49-F238E27FC236}">
                <a16:creationId xmlns:a16="http://schemas.microsoft.com/office/drawing/2014/main" id="{74618DB7-62F6-0541-9EBC-677CA3B4565D}"/>
              </a:ext>
            </a:extLst>
          </p:cNvPr>
          <p:cNvSpPr txBox="1"/>
          <p:nvPr/>
        </p:nvSpPr>
        <p:spPr>
          <a:xfrm>
            <a:off x="1449659" y="112713"/>
            <a:ext cx="5285678" cy="461665"/>
          </a:xfrm>
          <a:prstGeom prst="rect">
            <a:avLst/>
          </a:prstGeom>
          <a:ln w="12700">
            <a:miter lim="400000"/>
          </a:ln>
          <a:extLst>
            <a:ext uri="{C572A759-6A51-4108-AA02-DFA0A04FC94B}"/>
          </a:extLst>
        </p:spPr>
        <p:txBody>
          <a:bodyPr wrap="square" lIns="45719" rIns="45719">
            <a:spAutoFit/>
          </a:bodyPr>
          <a:lstStyle>
            <a:lvl1pPr algn="ctr">
              <a:defRPr sz="3600">
                <a:solidFill>
                  <a:srgbClr val="254061"/>
                </a:solidFill>
                <a:effectLst>
                  <a:outerShdw blurRad="38100" dist="38100" dir="2700000" rotWithShape="0">
                    <a:srgbClr val="000000">
                      <a:alpha val="43137"/>
                    </a:srgbClr>
                  </a:outerShdw>
                </a:effectLst>
              </a:defRPr>
            </a:lvl1pPr>
          </a:lstStyle>
          <a:p>
            <a:pPr eaLnBrk="1" fontAlgn="auto" hangingPunct="1">
              <a:spcBef>
                <a:spcPts val="0"/>
              </a:spcBef>
              <a:spcAft>
                <a:spcPts val="0"/>
              </a:spcAft>
              <a:defRPr/>
            </a:pPr>
            <a:r>
              <a:rPr lang="ru-RU" altLang="ru-RU" sz="2400" b="1" dirty="0">
                <a:solidFill>
                  <a:srgbClr val="140076"/>
                </a:solidFill>
                <a:latin typeface="Arial" panose="020B0604020202020204" pitchFamily="34" charset="0"/>
                <a:cs typeface="Arial" panose="020B0604020202020204" pitchFamily="34" charset="0"/>
              </a:rPr>
              <a:t>Система инжекции в Бустер</a:t>
            </a:r>
          </a:p>
        </p:txBody>
      </p:sp>
      <p:pic>
        <p:nvPicPr>
          <p:cNvPr id="7186" name="Picture 18" descr="D:\Загрузки Chrom\IMG_20191113_101106.jpg">
            <a:extLst>
              <a:ext uri="{FF2B5EF4-FFF2-40B4-BE49-F238E27FC236}">
                <a16:creationId xmlns:a16="http://schemas.microsoft.com/office/drawing/2014/main" id="{A505ACCF-A27D-BF49-8AAB-4773A2035F26}"/>
              </a:ext>
            </a:extLst>
          </p:cNvPr>
          <p:cNvPicPr>
            <a:picLocks noChangeAspect="1" noChangeArrowheads="1"/>
          </p:cNvPicPr>
          <p:nvPr/>
        </p:nvPicPr>
        <p:blipFill>
          <a:blip r:embed="rId7" cstate="print"/>
          <a:srcRect l="5096" t="7308" b="10151"/>
          <a:stretch>
            <a:fillRect/>
          </a:stretch>
        </p:blipFill>
        <p:spPr bwMode="auto">
          <a:xfrm rot="21357196">
            <a:off x="527757" y="4064599"/>
            <a:ext cx="3241039" cy="2114155"/>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rot lat="0" lon="0" rev="21360000"/>
            </a:camera>
            <a:lightRig rig="threePt" dir="t"/>
          </a:scene3d>
        </p:spPr>
      </p:pic>
    </p:spTree>
    <p:extLst>
      <p:ext uri="{BB962C8B-B14F-4D97-AF65-F5344CB8AC3E}">
        <p14:creationId xmlns:p14="http://schemas.microsoft.com/office/powerpoint/2010/main" val="1110005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p:cNvPicPr>
            <a:picLocks noChangeAspect="1" noChangeArrowheads="1"/>
          </p:cNvPicPr>
          <p:nvPr/>
        </p:nvPicPr>
        <p:blipFill>
          <a:blip r:embed="rId2" cstate="print">
            <a:clrChange>
              <a:clrFrom>
                <a:srgbClr val="FFFCF0"/>
              </a:clrFrom>
              <a:clrTo>
                <a:srgbClr val="FFFCF0">
                  <a:alpha val="0"/>
                </a:srgbClr>
              </a:clrTo>
            </a:clrChange>
          </a:blip>
          <a:srcRect l="4292" r="7318"/>
          <a:stretch>
            <a:fillRect/>
          </a:stretch>
        </p:blipFill>
        <p:spPr bwMode="auto">
          <a:xfrm>
            <a:off x="587293" y="1394182"/>
            <a:ext cx="3046363" cy="3888432"/>
          </a:xfrm>
          <a:prstGeom prst="rect">
            <a:avLst/>
          </a:prstGeom>
          <a:noFill/>
          <a:ln w="9525">
            <a:noFill/>
            <a:miter lim="800000"/>
            <a:headEnd/>
            <a:tailEnd/>
          </a:ln>
        </p:spPr>
      </p:pic>
      <p:pic>
        <p:nvPicPr>
          <p:cNvPr id="9221" name="Picture 2"/>
          <p:cNvPicPr>
            <a:picLocks noChangeAspect="1" noChangeArrowheads="1"/>
          </p:cNvPicPr>
          <p:nvPr/>
        </p:nvPicPr>
        <p:blipFill>
          <a:blip r:embed="rId3" cstate="print"/>
          <a:srcRect/>
          <a:stretch>
            <a:fillRect/>
          </a:stretch>
        </p:blipFill>
        <p:spPr bwMode="auto">
          <a:xfrm>
            <a:off x="4139952" y="1412776"/>
            <a:ext cx="4943475" cy="2206625"/>
          </a:xfrm>
          <a:prstGeom prst="rect">
            <a:avLst/>
          </a:prstGeom>
          <a:noFill/>
          <a:ln w="9525">
            <a:noFill/>
            <a:miter lim="800000"/>
            <a:headEnd/>
            <a:tailEnd/>
          </a:ln>
        </p:spPr>
      </p:pic>
      <p:pic>
        <p:nvPicPr>
          <p:cNvPr id="9222" name="Picture 3"/>
          <p:cNvPicPr>
            <a:picLocks noChangeAspect="1" noChangeArrowheads="1"/>
          </p:cNvPicPr>
          <p:nvPr/>
        </p:nvPicPr>
        <p:blipFill>
          <a:blip r:embed="rId4" cstate="print"/>
          <a:srcRect/>
          <a:stretch>
            <a:fillRect/>
          </a:stretch>
        </p:blipFill>
        <p:spPr bwMode="auto">
          <a:xfrm>
            <a:off x="4139952" y="3573016"/>
            <a:ext cx="4924425" cy="1970088"/>
          </a:xfrm>
          <a:prstGeom prst="rect">
            <a:avLst/>
          </a:prstGeom>
          <a:noFill/>
          <a:ln w="9525">
            <a:noFill/>
            <a:miter lim="800000"/>
            <a:headEnd/>
            <a:tailEnd/>
          </a:ln>
        </p:spPr>
      </p:pic>
      <p:pic>
        <p:nvPicPr>
          <p:cNvPr id="9224" name="Picture 4"/>
          <p:cNvPicPr>
            <a:picLocks noChangeAspect="1" noChangeArrowheads="1"/>
          </p:cNvPicPr>
          <p:nvPr/>
        </p:nvPicPr>
        <p:blipFill>
          <a:blip r:embed="rId5" cstate="print"/>
          <a:srcRect/>
          <a:stretch>
            <a:fillRect/>
          </a:stretch>
        </p:blipFill>
        <p:spPr bwMode="auto">
          <a:xfrm>
            <a:off x="123825" y="332656"/>
            <a:ext cx="8924925" cy="1114425"/>
          </a:xfrm>
          <a:prstGeom prst="rect">
            <a:avLst/>
          </a:prstGeom>
          <a:noFill/>
          <a:ln w="9525">
            <a:noFill/>
            <a:miter lim="800000"/>
            <a:headEnd/>
            <a:tailEnd/>
          </a:ln>
        </p:spPr>
      </p:pic>
      <p:sp>
        <p:nvSpPr>
          <p:cNvPr id="9225" name="Text Box 45"/>
          <p:cNvSpPr txBox="1">
            <a:spLocks noChangeArrowheads="1"/>
          </p:cNvSpPr>
          <p:nvPr/>
        </p:nvSpPr>
        <p:spPr bwMode="auto">
          <a:xfrm>
            <a:off x="40788" y="5489937"/>
            <a:ext cx="8351555" cy="1323439"/>
          </a:xfrm>
          <a:prstGeom prst="rect">
            <a:avLst/>
          </a:prstGeom>
          <a:noFill/>
          <a:ln w="9525">
            <a:noFill/>
            <a:miter lim="800000"/>
            <a:headEnd/>
            <a:tailEnd/>
          </a:ln>
        </p:spPr>
        <p:txBody>
          <a:bodyPr wrap="square">
            <a:spAutoFit/>
          </a:bodyPr>
          <a:lstStyle/>
          <a:p>
            <a:pPr marL="285750" indent="-285750" algn="just">
              <a:buFont typeface="Arial" pitchFamily="34" charset="0"/>
              <a:buChar char="•"/>
            </a:pPr>
            <a:r>
              <a:rPr lang="ru-RU" sz="2000" i="1" dirty="0">
                <a:solidFill>
                  <a:srgbClr val="002060"/>
                </a:solidFill>
                <a:latin typeface="Arial" panose="020B0604020202020204" pitchFamily="34" charset="0"/>
                <a:cs typeface="Arial" panose="020B0604020202020204" pitchFamily="34" charset="0"/>
              </a:rPr>
              <a:t>транспортировка с минимальными потерями</a:t>
            </a:r>
            <a:r>
              <a:rPr lang="en-US" sz="2000" i="1" dirty="0">
                <a:solidFill>
                  <a:srgbClr val="002060"/>
                </a:solidFill>
                <a:latin typeface="Arial" panose="020B0604020202020204" pitchFamily="34" charset="0"/>
                <a:cs typeface="Arial" panose="020B0604020202020204" pitchFamily="34" charset="0"/>
              </a:rPr>
              <a:t>;</a:t>
            </a:r>
          </a:p>
          <a:p>
            <a:pPr marL="285750" indent="-285750" algn="just">
              <a:buFont typeface="Arial" pitchFamily="34" charset="0"/>
              <a:buChar char="•"/>
            </a:pPr>
            <a:r>
              <a:rPr lang="ru-RU" sz="2000" i="1" dirty="0" err="1">
                <a:solidFill>
                  <a:srgbClr val="002060"/>
                </a:solidFill>
                <a:latin typeface="Arial" panose="020B0604020202020204" pitchFamily="34" charset="0"/>
                <a:cs typeface="Arial" panose="020B0604020202020204" pitchFamily="34" charset="0"/>
              </a:rPr>
              <a:t>расфокусировка</a:t>
            </a:r>
            <a:r>
              <a:rPr lang="ru-RU" sz="2000" i="1" dirty="0">
                <a:solidFill>
                  <a:srgbClr val="002060"/>
                </a:solidFill>
                <a:latin typeface="Arial" panose="020B0604020202020204" pitchFamily="34" charset="0"/>
                <a:cs typeface="Arial" panose="020B0604020202020204" pitchFamily="34" charset="0"/>
              </a:rPr>
              <a:t> и согласование</a:t>
            </a:r>
            <a:r>
              <a:rPr lang="en-US" sz="2000" i="1" dirty="0">
                <a:solidFill>
                  <a:srgbClr val="002060"/>
                </a:solidFill>
                <a:latin typeface="Arial" panose="020B0604020202020204" pitchFamily="34" charset="0"/>
                <a:cs typeface="Arial" panose="020B0604020202020204" pitchFamily="34" charset="0"/>
              </a:rPr>
              <a:t>;</a:t>
            </a:r>
          </a:p>
          <a:p>
            <a:pPr marL="285750" indent="-285750" algn="just">
              <a:buFont typeface="Arial" pitchFamily="34" charset="0"/>
              <a:buChar char="•"/>
            </a:pPr>
            <a:r>
              <a:rPr lang="ru-RU" sz="2000" i="1" dirty="0">
                <a:solidFill>
                  <a:srgbClr val="002060"/>
                </a:solidFill>
                <a:latin typeface="Arial" panose="020B0604020202020204" pitchFamily="34" charset="0"/>
                <a:cs typeface="Arial" panose="020B0604020202020204" pitchFamily="34" charset="0"/>
              </a:rPr>
              <a:t>разделение и адсорбция соседних зарядовых состояний ионов;</a:t>
            </a:r>
          </a:p>
          <a:p>
            <a:pPr marL="285750" indent="-285750" algn="just">
              <a:buFont typeface="Arial" pitchFamily="34" charset="0"/>
              <a:buChar char="•"/>
            </a:pPr>
            <a:r>
              <a:rPr lang="ru-RU" sz="2000" i="1" dirty="0">
                <a:solidFill>
                  <a:srgbClr val="002060"/>
                </a:solidFill>
                <a:latin typeface="Arial" panose="020B0604020202020204" pitchFamily="34" charset="0"/>
                <a:cs typeface="Arial" panose="020B0604020202020204" pitchFamily="34" charset="0"/>
              </a:rPr>
              <a:t>обеспечены разные схемы инжекции пучка в Бустер.</a:t>
            </a:r>
            <a:endParaRPr lang="en-US" sz="2000" i="1" dirty="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72DC178-D6CB-5842-9867-82AEF0A26AF1}"/>
              </a:ext>
            </a:extLst>
          </p:cNvPr>
          <p:cNvSpPr/>
          <p:nvPr/>
        </p:nvSpPr>
        <p:spPr>
          <a:xfrm>
            <a:off x="2016169" y="44624"/>
            <a:ext cx="5948808" cy="461665"/>
          </a:xfrm>
          <a:prstGeom prst="rect">
            <a:avLst/>
          </a:prstGeom>
        </p:spPr>
        <p:txBody>
          <a:bodyPr wrap="none">
            <a:spAutoFit/>
          </a:bodyPr>
          <a:lstStyle/>
          <a:p>
            <a:r>
              <a:rPr lang="ru-RU" altLang="ru-RU" sz="2400" b="1" dirty="0">
                <a:solidFill>
                  <a:srgbClr val="002060"/>
                </a:solidFill>
                <a:highlight>
                  <a:srgbClr val="A6F8FF"/>
                </a:highlight>
                <a:cs typeface="Arial" pitchFamily="34" charset="0"/>
              </a:rPr>
              <a:t>Транспортировка пучка </a:t>
            </a:r>
            <a:r>
              <a:rPr lang="en-US" altLang="ru-RU" sz="2400" b="1" dirty="0" err="1">
                <a:solidFill>
                  <a:srgbClr val="002060"/>
                </a:solidFill>
                <a:highlight>
                  <a:srgbClr val="A6F8FF"/>
                </a:highlight>
                <a:cs typeface="Arial" pitchFamily="34" charset="0"/>
              </a:rPr>
              <a:t>HILAc</a:t>
            </a:r>
            <a:r>
              <a:rPr lang="en-US" altLang="ru-RU" sz="2400" b="1" dirty="0">
                <a:solidFill>
                  <a:srgbClr val="002060"/>
                </a:solidFill>
                <a:highlight>
                  <a:srgbClr val="A6F8FF"/>
                </a:highlight>
                <a:cs typeface="Arial" pitchFamily="34" charset="0"/>
              </a:rPr>
              <a:t>-</a:t>
            </a:r>
            <a:r>
              <a:rPr lang="ru-RU" altLang="ru-RU" sz="2400" b="1" dirty="0">
                <a:solidFill>
                  <a:srgbClr val="002060"/>
                </a:solidFill>
                <a:highlight>
                  <a:srgbClr val="A6F8FF"/>
                </a:highlight>
                <a:cs typeface="Arial" pitchFamily="34" charset="0"/>
              </a:rPr>
              <a:t>Бустер</a:t>
            </a:r>
            <a:endParaRPr lang="en-US" altLang="ru-RU" sz="2400" b="1" dirty="0">
              <a:solidFill>
                <a:srgbClr val="002060"/>
              </a:solidFill>
              <a:highlight>
                <a:srgbClr val="A6F8FF"/>
              </a:highlight>
              <a:cs typeface="Arial" pitchFamily="34" charset="0"/>
            </a:endParaRPr>
          </a:p>
        </p:txBody>
      </p:sp>
      <p:sp>
        <p:nvSpPr>
          <p:cNvPr id="4" name="TextBox 3">
            <a:extLst>
              <a:ext uri="{FF2B5EF4-FFF2-40B4-BE49-F238E27FC236}">
                <a16:creationId xmlns:a16="http://schemas.microsoft.com/office/drawing/2014/main" id="{EE859E9C-4D51-A148-83AB-66B1FFF516FB}"/>
              </a:ext>
            </a:extLst>
          </p:cNvPr>
          <p:cNvSpPr txBox="1"/>
          <p:nvPr/>
        </p:nvSpPr>
        <p:spPr>
          <a:xfrm>
            <a:off x="4935730" y="3079740"/>
            <a:ext cx="3947491" cy="400110"/>
          </a:xfrm>
          <a:prstGeom prst="rect">
            <a:avLst/>
          </a:prstGeom>
          <a:noFill/>
        </p:spPr>
        <p:txBody>
          <a:bodyPr wrap="none" rtlCol="0">
            <a:spAutoFit/>
          </a:bodyPr>
          <a:lstStyle/>
          <a:p>
            <a:r>
              <a:rPr lang="ru-RU" sz="2000" i="1" dirty="0">
                <a:solidFill>
                  <a:schemeClr val="bg1"/>
                </a:solidFill>
              </a:rPr>
              <a:t>монтаж завершен в июле</a:t>
            </a:r>
            <a:r>
              <a:rPr lang="en-US" sz="2000" i="1" dirty="0">
                <a:solidFill>
                  <a:schemeClr val="bg1"/>
                </a:solidFill>
              </a:rPr>
              <a:t> 2019</a:t>
            </a:r>
            <a:endParaRPr lang="ru-RU" sz="2000" i="1" dirty="0">
              <a:solidFill>
                <a:schemeClr val="bg1"/>
              </a:solidFill>
            </a:endParaRPr>
          </a:p>
        </p:txBody>
      </p:sp>
    </p:spTree>
    <p:extLst>
      <p:ext uri="{BB962C8B-B14F-4D97-AF65-F5344CB8AC3E}">
        <p14:creationId xmlns:p14="http://schemas.microsoft.com/office/powerpoint/2010/main" val="3330729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1817DD-433C-D64B-A99A-4990EF257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2300"/>
            <a:ext cx="9144000" cy="6133399"/>
          </a:xfrm>
          <a:prstGeom prst="rect">
            <a:avLst/>
          </a:prstGeom>
        </p:spPr>
      </p:pic>
      <p:sp>
        <p:nvSpPr>
          <p:cNvPr id="6" name="Rectangle 5">
            <a:extLst>
              <a:ext uri="{FF2B5EF4-FFF2-40B4-BE49-F238E27FC236}">
                <a16:creationId xmlns:a16="http://schemas.microsoft.com/office/drawing/2014/main" id="{223B1B52-65AA-5C44-8E5E-A78C9F41BC93}"/>
              </a:ext>
            </a:extLst>
          </p:cNvPr>
          <p:cNvSpPr/>
          <p:nvPr/>
        </p:nvSpPr>
        <p:spPr>
          <a:xfrm>
            <a:off x="755576" y="1556792"/>
            <a:ext cx="3630609" cy="830997"/>
          </a:xfrm>
          <a:prstGeom prst="rect">
            <a:avLst/>
          </a:prstGeom>
        </p:spPr>
        <p:txBody>
          <a:bodyPr wrap="none">
            <a:spAutoFit/>
          </a:bodyPr>
          <a:lstStyle/>
          <a:p>
            <a:r>
              <a:rPr lang="ru-RU" sz="2400" i="1" dirty="0">
                <a:solidFill>
                  <a:schemeClr val="bg1"/>
                </a:solidFill>
                <a:latin typeface="ArialMT"/>
              </a:rPr>
              <a:t>пучок на выходе канала</a:t>
            </a:r>
          </a:p>
          <a:p>
            <a:r>
              <a:rPr lang="ru-RU" sz="2400" i="1">
                <a:solidFill>
                  <a:schemeClr val="bg1"/>
                </a:solidFill>
                <a:latin typeface="ArialMT"/>
              </a:rPr>
              <a:t>25.12.2019</a:t>
            </a:r>
            <a:endParaRPr lang="ru-RU" sz="2400" i="1" dirty="0">
              <a:solidFill>
                <a:schemeClr val="bg1"/>
              </a:solidFill>
            </a:endParaRPr>
          </a:p>
        </p:txBody>
      </p:sp>
    </p:spTree>
    <p:extLst>
      <p:ext uri="{BB962C8B-B14F-4D97-AF65-F5344CB8AC3E}">
        <p14:creationId xmlns:p14="http://schemas.microsoft.com/office/powerpoint/2010/main" val="2253533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20286</TotalTime>
  <Words>3330</Words>
  <Application>Microsoft Macintosh PowerPoint</Application>
  <PresentationFormat>On-screen Show (4:3)</PresentationFormat>
  <Paragraphs>612</Paragraphs>
  <Slides>52</Slides>
  <Notes>13</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2</vt:i4>
      </vt:variant>
      <vt:variant>
        <vt:lpstr>Slide Titles</vt:lpstr>
      </vt:variant>
      <vt:variant>
        <vt:i4>52</vt:i4>
      </vt:variant>
    </vt:vector>
  </HeadingPairs>
  <TitlesOfParts>
    <vt:vector size="71" baseType="lpstr">
      <vt:lpstr>Arial</vt:lpstr>
      <vt:lpstr>Arial Narrow</vt:lpstr>
      <vt:lpstr>ArialMT</vt:lpstr>
      <vt:lpstr>Bradley Hand Bold</vt:lpstr>
      <vt:lpstr>Calibri</vt:lpstr>
      <vt:lpstr>Cambria Math</vt:lpstr>
      <vt:lpstr>Geneva</vt:lpstr>
      <vt:lpstr>Geneva CY</vt:lpstr>
      <vt:lpstr>GillSans</vt:lpstr>
      <vt:lpstr>Helvetica-Bold</vt:lpstr>
      <vt:lpstr>Standard Symbols L</vt:lpstr>
      <vt:lpstr>Symbol</vt:lpstr>
      <vt:lpstr>Times New Roman</vt:lpstr>
      <vt:lpstr>Trebuchet MS</vt:lpstr>
      <vt:lpstr>Wingdings</vt:lpstr>
      <vt:lpstr>Office Theme</vt:lpstr>
      <vt:lpstr>1_Office Theme</vt:lpstr>
      <vt:lpstr>Acrobat Document</vt:lpstr>
      <vt:lpstr>Clip</vt:lpstr>
      <vt:lpstr>Лаборатория физики высоких энергий им. В.И. Векслера и А.М. Балдина Итоги 2019 года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Инфраструктура зд. 17</vt:lpstr>
      <vt:lpstr>Криогеника</vt:lpstr>
      <vt:lpstr>PowerPoint Presentation</vt:lpstr>
      <vt:lpstr>Сеть и компьютинг для NICA</vt:lpstr>
      <vt:lpstr>PowerPoint Presentation</vt:lpstr>
      <vt:lpstr>Эксперименты  на внешних ускорителях</vt:lpstr>
      <vt:lpstr>PowerPoint Presentation</vt:lpstr>
      <vt:lpstr>PowerPoint Presentation</vt:lpstr>
      <vt:lpstr>PowerPoint Presentation</vt:lpstr>
      <vt:lpstr>Измерение редкого распада K+ + эксперимент NA62 на CERN SPS </vt:lpstr>
      <vt:lpstr>PowerPoint Presentation</vt:lpstr>
      <vt:lpstr>PowerPoint Presentation</vt:lpstr>
      <vt:lpstr>PowerPoint Presentation</vt:lpstr>
      <vt:lpstr>PowerPoint Presentation</vt:lpstr>
      <vt:lpstr>PowerPoint Presentation</vt:lpstr>
      <vt:lpstr>STAR- Основная задача на 2019 – 2020 </vt:lpstr>
      <vt:lpstr>коллектив ЛФВЭ</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PDV</dc:creator>
  <cp:lastModifiedBy>Vladimir Kekelidze</cp:lastModifiedBy>
  <cp:revision>741</cp:revision>
  <cp:lastPrinted>2019-12-23T13:38:45Z</cp:lastPrinted>
  <dcterms:created xsi:type="dcterms:W3CDTF">2006-08-16T00:00:00Z</dcterms:created>
  <dcterms:modified xsi:type="dcterms:W3CDTF">2019-12-27T10:58:32Z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4</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15</vt:i4>
  </property>
</Properties>
</file>