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77" r:id="rId5"/>
    <p:sldId id="279" r:id="rId6"/>
    <p:sldId id="259" r:id="rId7"/>
    <p:sldId id="260" r:id="rId8"/>
    <p:sldId id="261" r:id="rId9"/>
    <p:sldId id="262" r:id="rId10"/>
    <p:sldId id="280" r:id="rId11"/>
    <p:sldId id="264" r:id="rId12"/>
    <p:sldId id="265" r:id="rId13"/>
    <p:sldId id="266" r:id="rId14"/>
    <p:sldId id="267" r:id="rId15"/>
    <p:sldId id="268" r:id="rId16"/>
    <p:sldId id="282" r:id="rId17"/>
    <p:sldId id="270" r:id="rId18"/>
    <p:sldId id="269" r:id="rId19"/>
    <p:sldId id="285" r:id="rId20"/>
    <p:sldId id="286" r:id="rId21"/>
    <p:sldId id="272" r:id="rId22"/>
    <p:sldId id="273" r:id="rId23"/>
    <p:sldId id="274" r:id="rId24"/>
    <p:sldId id="275" r:id="rId25"/>
    <p:sldId id="283" r:id="rId26"/>
    <p:sldId id="284" r:id="rId27"/>
  </p:sldIdLst>
  <p:sldSz cx="12192000" cy="6858000"/>
  <p:notesSz cx="9931400" cy="6794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DC1904A-556D-401D-B6B6-D14DEE5E1ECF}" type="datetimeFigureOut">
              <a:rPr lang="ru-RU" smtClean="0"/>
              <a:t>12.11.2020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AD8BD4-BB35-4D4F-8C85-DEF70C067D30}"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35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DC1904A-556D-401D-B6B6-D14DEE5E1ECF}" type="datetimeFigureOut">
              <a:rPr lang="ru-RU" smtClean="0"/>
              <a:t>12.11.2020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221850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DC1904A-556D-401D-B6B6-D14DEE5E1ECF}" type="datetimeFigureOut">
              <a:rPr lang="ru-RU" smtClean="0"/>
              <a:t>12.11.2020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426506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DC1904A-556D-401D-B6B6-D14DEE5E1ECF}" type="datetimeFigureOut">
              <a:rPr lang="ru-RU" smtClean="0"/>
              <a:t>12.11.2020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415055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DC1904A-556D-401D-B6B6-D14DEE5E1ECF}" type="datetimeFigureOut">
              <a:rPr lang="ru-RU" smtClean="0"/>
              <a:t>12.11.2020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AD8BD4-BB35-4D4F-8C85-DEF70C067D30}"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32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DC1904A-556D-401D-B6B6-D14DEE5E1ECF}" type="datetimeFigureOut">
              <a:rPr lang="ru-RU" smtClean="0"/>
              <a:t>12.11.2020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19188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DC1904A-556D-401D-B6B6-D14DEE5E1ECF}" type="datetimeFigureOut">
              <a:rPr lang="ru-RU" smtClean="0"/>
              <a:t>12.11.2020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186777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DC1904A-556D-401D-B6B6-D14DEE5E1ECF}" type="datetimeFigureOut">
              <a:rPr lang="ru-RU" smtClean="0"/>
              <a:t>12.11.2020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113443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C1904A-556D-401D-B6B6-D14DEE5E1ECF}" type="datetimeFigureOut">
              <a:rPr lang="ru-RU" smtClean="0"/>
              <a:t>12.11.2020</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20082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C1904A-556D-401D-B6B6-D14DEE5E1ECF}" type="datetimeFigureOut">
              <a:rPr lang="ru-RU" smtClean="0"/>
              <a:t>12.11.2020</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AD8BD4-BB35-4D4F-8C85-DEF70C067D30}" type="slidenum">
              <a:rPr lang="ru-RU" smtClean="0"/>
              <a:t>‹#›</a:t>
            </a:fld>
            <a:endParaRPr lang="ru-RU"/>
          </a:p>
        </p:txBody>
      </p:sp>
    </p:spTree>
    <p:extLst>
      <p:ext uri="{BB962C8B-B14F-4D97-AF65-F5344CB8AC3E}">
        <p14:creationId xmlns:p14="http://schemas.microsoft.com/office/powerpoint/2010/main" val="266351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DC1904A-556D-401D-B6B6-D14DEE5E1ECF}" type="datetimeFigureOut">
              <a:rPr lang="ru-RU" smtClean="0"/>
              <a:t>12.11.2020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DAD8BD4-BB35-4D4F-8C85-DEF70C067D30}" type="slidenum">
              <a:rPr lang="ru-RU" smtClean="0"/>
              <a:t>‹#›</a:t>
            </a:fld>
            <a:endParaRPr lang="ru-RU"/>
          </a:p>
        </p:txBody>
      </p:sp>
    </p:spTree>
    <p:extLst>
      <p:ext uri="{BB962C8B-B14F-4D97-AF65-F5344CB8AC3E}">
        <p14:creationId xmlns:p14="http://schemas.microsoft.com/office/powerpoint/2010/main" val="298160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C1904A-556D-401D-B6B6-D14DEE5E1ECF}" type="datetimeFigureOut">
              <a:rPr lang="ru-RU" smtClean="0"/>
              <a:t>12.11.2020</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DAD8BD4-BB35-4D4F-8C85-DEF70C067D30}"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674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1875FA-04A7-4A94-83C0-67C47505C985}"/>
              </a:ext>
            </a:extLst>
          </p:cNvPr>
          <p:cNvSpPr>
            <a:spLocks noGrp="1"/>
          </p:cNvSpPr>
          <p:nvPr>
            <p:ph type="ctrTitle"/>
          </p:nvPr>
        </p:nvSpPr>
        <p:spPr>
          <a:xfrm>
            <a:off x="378692" y="429306"/>
            <a:ext cx="8950036" cy="2600221"/>
          </a:xfrm>
        </p:spPr>
        <p:txBody>
          <a:bodyPr>
            <a:noAutofit/>
          </a:bodyPr>
          <a:lstStyle/>
          <a:p>
            <a:pPr algn="ctr"/>
            <a:r>
              <a:rPr lang="en-US" sz="4800" b="1" dirty="0">
                <a:effectLst>
                  <a:outerShdw blurRad="38100" dist="38100" dir="2700000" algn="tl">
                    <a:srgbClr val="000000">
                      <a:alpha val="43137"/>
                    </a:srgbClr>
                  </a:outerShdw>
                </a:effectLst>
              </a:rPr>
              <a:t>Pulse research reactor IBR-3 - optimization of parameters "Method of reducing the level of power fluctuations in pulsed reactors"</a:t>
            </a:r>
            <a:endParaRPr lang="ru-RU" sz="4800" b="1" dirty="0">
              <a:effectLst>
                <a:outerShdw blurRad="38100" dist="38100" dir="2700000" algn="tl">
                  <a:srgbClr val="000000">
                    <a:alpha val="43137"/>
                  </a:srgbClr>
                </a:outerShdw>
              </a:effectLst>
            </a:endParaRPr>
          </a:p>
        </p:txBody>
      </p:sp>
      <p:sp>
        <p:nvSpPr>
          <p:cNvPr id="3" name="Подзаголовок 2">
            <a:extLst>
              <a:ext uri="{FF2B5EF4-FFF2-40B4-BE49-F238E27FC236}">
                <a16:creationId xmlns:a16="http://schemas.microsoft.com/office/drawing/2014/main" id="{9814732E-0D5F-469A-9821-46BF20E4DFA4}"/>
              </a:ext>
            </a:extLst>
          </p:cNvPr>
          <p:cNvSpPr>
            <a:spLocks noGrp="1"/>
          </p:cNvSpPr>
          <p:nvPr>
            <p:ph type="subTitle" idx="1"/>
          </p:nvPr>
        </p:nvSpPr>
        <p:spPr/>
        <p:txBody>
          <a:bodyPr>
            <a:normAutofit/>
          </a:bodyPr>
          <a:lstStyle/>
          <a:p>
            <a:pPr algn="ctr"/>
            <a:r>
              <a:rPr lang="en-US" b="1" i="1" dirty="0">
                <a:effectLst>
                  <a:outerShdw blurRad="38100" dist="38100" dir="2700000" algn="tl">
                    <a:srgbClr val="000000">
                      <a:alpha val="43137"/>
                    </a:srgbClr>
                  </a:outerShdw>
                </a:effectLst>
              </a:rPr>
              <a:t>E. P. </a:t>
            </a:r>
            <a:r>
              <a:rPr lang="en-US" b="1" i="1" dirty="0" err="1">
                <a:effectLst>
                  <a:outerShdw blurRad="38100" dist="38100" dir="2700000" algn="tl">
                    <a:srgbClr val="000000">
                      <a:alpha val="43137"/>
                    </a:srgbClr>
                  </a:outerShdw>
                </a:effectLst>
              </a:rPr>
              <a:t>Shabalin</a:t>
            </a:r>
            <a:r>
              <a:rPr lang="ru-RU" b="1" i="1" dirty="0">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Hassan</a:t>
            </a:r>
            <a:r>
              <a:rPr lang="ru-RU" b="1" i="1" dirty="0">
                <a:effectLst>
                  <a:outerShdw blurRad="38100" dist="38100" dir="2700000" algn="tl">
                    <a:srgbClr val="000000">
                      <a:alpha val="43137"/>
                    </a:srgbClr>
                  </a:outerShdw>
                </a:effectLst>
              </a:rPr>
              <a:t> А. А., </a:t>
            </a:r>
            <a:r>
              <a:rPr lang="en-US" b="1" i="1" dirty="0">
                <a:effectLst>
                  <a:outerShdw blurRad="38100" dist="38100" dir="2700000" algn="tl">
                    <a:srgbClr val="000000">
                      <a:alpha val="43137"/>
                    </a:srgbClr>
                  </a:outerShdw>
                </a:effectLst>
              </a:rPr>
              <a:t>S. A. Kulikov, M. V. </a:t>
            </a:r>
            <a:r>
              <a:rPr lang="en-US" b="1" i="1" dirty="0" err="1">
                <a:effectLst>
                  <a:outerShdw blurRad="38100" dist="38100" dir="2700000" algn="tl">
                    <a:srgbClr val="000000">
                      <a:alpha val="43137"/>
                    </a:srgbClr>
                  </a:outerShdw>
                </a:effectLst>
              </a:rPr>
              <a:t>Rzyanin</a:t>
            </a:r>
            <a:r>
              <a:rPr lang="en-US" b="1" i="1" dirty="0">
                <a:effectLst>
                  <a:outerShdw blurRad="38100" dist="38100" dir="2700000" algn="tl">
                    <a:srgbClr val="000000">
                      <a:alpha val="43137"/>
                    </a:srgbClr>
                  </a:outerShdw>
                </a:effectLst>
              </a:rPr>
              <a:t> </a:t>
            </a:r>
          </a:p>
          <a:p>
            <a:pPr algn="ctr"/>
            <a:r>
              <a:rPr lang="ru-RU" b="1" i="1" dirty="0">
                <a:effectLst>
                  <a:outerShdw blurRad="38100" dist="38100" dir="2700000" algn="tl">
                    <a:srgbClr val="000000">
                      <a:alpha val="43137"/>
                    </a:srgbClr>
                  </a:outerShdw>
                </a:effectLst>
              </a:rPr>
              <a:t>Дубна, 2020</a:t>
            </a:r>
          </a:p>
        </p:txBody>
      </p:sp>
      <p:pic>
        <p:nvPicPr>
          <p:cNvPr id="5" name="Рисунок 4">
            <a:extLst>
              <a:ext uri="{FF2B5EF4-FFF2-40B4-BE49-F238E27FC236}">
                <a16:creationId xmlns:a16="http://schemas.microsoft.com/office/drawing/2014/main" id="{91340538-76F5-4814-9BA6-A008F576A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622" y="281524"/>
            <a:ext cx="2709896" cy="2600221"/>
          </a:xfrm>
          <a:prstGeom prst="rect">
            <a:avLst/>
          </a:prstGeom>
        </p:spPr>
      </p:pic>
    </p:spTree>
    <p:extLst>
      <p:ext uri="{BB962C8B-B14F-4D97-AF65-F5344CB8AC3E}">
        <p14:creationId xmlns:p14="http://schemas.microsoft.com/office/powerpoint/2010/main" val="46120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9E41C8-17BC-4F5A-8BCF-177D09548252}"/>
              </a:ext>
            </a:extLst>
          </p:cNvPr>
          <p:cNvSpPr>
            <a:spLocks noGrp="1"/>
          </p:cNvSpPr>
          <p:nvPr>
            <p:ph type="title"/>
          </p:nvPr>
        </p:nvSpPr>
        <p:spPr>
          <a:xfrm>
            <a:off x="1097280" y="286604"/>
            <a:ext cx="10058400" cy="987816"/>
          </a:xfrm>
        </p:spPr>
        <p:txBody>
          <a:bodyPr>
            <a:normAutofit/>
          </a:bodyPr>
          <a:lstStyle/>
          <a:p>
            <a:r>
              <a:rPr lang="en-US" sz="3600" dirty="0"/>
              <a:t>ABOUT THE PROBLEM OF INSTABILITY</a:t>
            </a:r>
            <a:endParaRPr lang="ru-RU" sz="3600" dirty="0"/>
          </a:p>
        </p:txBody>
      </p:sp>
      <p:sp>
        <p:nvSpPr>
          <p:cNvPr id="3" name="TextBox 2">
            <a:extLst>
              <a:ext uri="{FF2B5EF4-FFF2-40B4-BE49-F238E27FC236}">
                <a16:creationId xmlns:a16="http://schemas.microsoft.com/office/drawing/2014/main" id="{345A00FB-124C-4A16-8E9B-770BFD498610}"/>
              </a:ext>
            </a:extLst>
          </p:cNvPr>
          <p:cNvSpPr txBox="1"/>
          <p:nvPr/>
        </p:nvSpPr>
        <p:spPr>
          <a:xfrm>
            <a:off x="924686" y="1890262"/>
            <a:ext cx="11160478" cy="4431983"/>
          </a:xfrm>
          <a:prstGeom prst="rect">
            <a:avLst/>
          </a:prstGeom>
          <a:noFill/>
        </p:spPr>
        <p:txBody>
          <a:bodyPr wrap="square" rtlCol="0">
            <a:spAutoFit/>
          </a:bodyPr>
          <a:lstStyle/>
          <a:p>
            <a:r>
              <a:rPr kumimoji="0" lang="en-US"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In addition to the problem of power fluctuations, there is one more reason to rise the value of pulsed</a:t>
            </a:r>
          </a:p>
          <a:p>
            <a:r>
              <a:rPr kumimoji="0" lang="en-US"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fraction of delayed neutrons (</a:t>
            </a:r>
            <a:r>
              <a:rPr kumimoji="0" lang="el-GR"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puls</a:t>
            </a:r>
            <a:r>
              <a:rPr kumimoji="0" lang="en-US"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),we can say that the instability (like that observed in reactor IBR-2M) threshold. It is also related to (</a:t>
            </a:r>
            <a:r>
              <a:rPr kumimoji="0" lang="el-GR"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puls</a:t>
            </a:r>
            <a:r>
              <a:rPr kumimoji="0" lang="en-US"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and increasing the value of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puls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increase the limits of appearance of this instability</a:t>
            </a:r>
            <a:r>
              <a:rPr lang="en-US" dirty="0">
                <a:solidFill>
                  <a:prstClr val="black"/>
                </a:solidFill>
                <a:latin typeface="Arial" panose="020B0604020202020204" pitchFamily="34" charset="0"/>
                <a:cs typeface="Arial" panose="020B0604020202020204" pitchFamily="34" charset="0"/>
              </a:rPr>
              <a:t>. </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	At the IBR-2M, the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puls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is 4 times larger, but this does not mean that Neptune will become unstable already at 2 MW like IBR-2M, the instability threshold can be increased and even completely eliminated by an adequate design of the reactor fuel elements. (this is the topic of my next work) </a:t>
            </a:r>
          </a:p>
          <a:p>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	Nevertheless, the increase in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puls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for </a:t>
            </a:r>
            <a:r>
              <a:rPr lang="en-US" dirty="0">
                <a:solidFill>
                  <a:srgbClr val="FF0000"/>
                </a:solidFill>
                <a:latin typeface="Arial" panose="020B0604020202020204" pitchFamily="34" charset="0"/>
                <a:cs typeface="Arial" panose="020B0604020202020204" pitchFamily="34" charset="0"/>
              </a:rPr>
              <a:t>at least 2 times </a:t>
            </a:r>
            <a:r>
              <a:rPr lang="en-US" dirty="0">
                <a:solidFill>
                  <a:prstClr val="black"/>
                </a:solidFill>
                <a:latin typeface="Arial" panose="020B0604020202020204" pitchFamily="34" charset="0"/>
                <a:cs typeface="Arial" panose="020B0604020202020204" pitchFamily="34" charset="0"/>
              </a:rPr>
              <a:t>will be very enough to IBR-3.</a:t>
            </a:r>
          </a:p>
          <a:p>
            <a:endParaRPr lang="en-US" baseline="-25000" dirty="0">
              <a:latin typeface="Arial" panose="020B0604020202020204" pitchFamily="34" charset="0"/>
              <a:cs typeface="Arial" panose="020B0604020202020204" pitchFamily="34" charset="0"/>
            </a:endParaRPr>
          </a:p>
          <a:p>
            <a:r>
              <a:rPr kumimoji="0" lang="ru-RU" sz="1800" i="0" u="none" strike="noStrike" kern="1200" cap="none" spc="0" normalizeH="0" baseline="-25000" noProof="0" dirty="0">
                <a:ln>
                  <a:noFill/>
                </a:ln>
                <a:solidFill>
                  <a:schemeClr val="tx1"/>
                </a:solidFill>
                <a:effectLst/>
                <a:uLnTx/>
                <a:uFillTx/>
                <a:latin typeface="Arial" panose="020B0604020202020204" pitchFamily="34" charset="0"/>
                <a:cs typeface="Arial" panose="020B0604020202020204" pitchFamily="34" charset="0"/>
              </a:rPr>
              <a:t>  </a:t>
            </a:r>
            <a:endParaRPr kumimoji="0" lang="ru-RU"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kumimoji="0" lang="ru-RU" sz="18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a:p>
            <a:r>
              <a:rPr kumimoji="0" lang="ru-RU"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11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5EFE3F3-CC1D-408D-A806-6B99EADBD11A}"/>
              </a:ext>
            </a:extLst>
          </p:cNvPr>
          <p:cNvPicPr>
            <a:picLocks noChangeAspect="1"/>
          </p:cNvPicPr>
          <p:nvPr/>
        </p:nvPicPr>
        <p:blipFill>
          <a:blip r:embed="rId2"/>
          <a:stretch>
            <a:fillRect/>
          </a:stretch>
        </p:blipFill>
        <p:spPr>
          <a:xfrm>
            <a:off x="160623" y="267629"/>
            <a:ext cx="8363019" cy="5593169"/>
          </a:xfrm>
          <a:prstGeom prst="rect">
            <a:avLst/>
          </a:prstGeom>
        </p:spPr>
      </p:pic>
      <p:sp>
        <p:nvSpPr>
          <p:cNvPr id="6" name="Прямоугольник 5">
            <a:extLst>
              <a:ext uri="{FF2B5EF4-FFF2-40B4-BE49-F238E27FC236}">
                <a16:creationId xmlns:a16="http://schemas.microsoft.com/office/drawing/2014/main" id="{2ECE0433-2842-4715-9311-E06D53F2E0B3}"/>
              </a:ext>
            </a:extLst>
          </p:cNvPr>
          <p:cNvSpPr/>
          <p:nvPr/>
        </p:nvSpPr>
        <p:spPr>
          <a:xfrm>
            <a:off x="8455383" y="267629"/>
            <a:ext cx="3644253" cy="559316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 name="TextBox 6">
            <a:extLst>
              <a:ext uri="{FF2B5EF4-FFF2-40B4-BE49-F238E27FC236}">
                <a16:creationId xmlns:a16="http://schemas.microsoft.com/office/drawing/2014/main" id="{8EA1781B-B60A-4651-A3B1-A41986FFA9CC}"/>
              </a:ext>
            </a:extLst>
          </p:cNvPr>
          <p:cNvSpPr txBox="1"/>
          <p:nvPr/>
        </p:nvSpPr>
        <p:spPr>
          <a:xfrm>
            <a:off x="8617527" y="378691"/>
            <a:ext cx="3398982" cy="3554627"/>
          </a:xfrm>
          <a:prstGeom prst="rect">
            <a:avLst/>
          </a:prstGeom>
          <a:noFill/>
        </p:spPr>
        <p:txBody>
          <a:bodyPr wrap="square" rtlCol="0">
            <a:spAutoFit/>
          </a:bodyPr>
          <a:lstStyle/>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Figure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Neptunium core with U-235 or Pu-239 addition at the periphery.</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NpN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fuel rod.</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water moderator.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 fuel rod with additions.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 Gd layer,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 First channel,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6- Second channel.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1642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B8FA8F-0037-4E17-8528-5072450AC5AE}"/>
              </a:ext>
            </a:extLst>
          </p:cNvPr>
          <p:cNvSpPr>
            <a:spLocks noGrp="1"/>
          </p:cNvSpPr>
          <p:nvPr>
            <p:ph type="title"/>
          </p:nvPr>
        </p:nvSpPr>
        <p:spPr>
          <a:xfrm>
            <a:off x="1097280" y="286604"/>
            <a:ext cx="10058400" cy="997252"/>
          </a:xfrm>
        </p:spPr>
        <p:txBody>
          <a:bodyPr/>
          <a:lstStyle/>
          <a:p>
            <a:pPr algn="ctr"/>
            <a:r>
              <a:rPr lang="ru-RU"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Reactor core with Pu</a:t>
            </a:r>
            <a:r>
              <a:rPr lang="ru-RU" dirty="0">
                <a:effectLst>
                  <a:outerShdw blurRad="38100" dist="38100" dir="2700000" algn="tl">
                    <a:srgbClr val="000000">
                      <a:alpha val="43137"/>
                    </a:srgbClr>
                  </a:outerShdw>
                </a:effectLst>
              </a:rPr>
              <a:t>-239:</a:t>
            </a:r>
          </a:p>
        </p:txBody>
      </p:sp>
      <p:pic>
        <p:nvPicPr>
          <p:cNvPr id="5" name="Объект 4">
            <a:extLst>
              <a:ext uri="{FF2B5EF4-FFF2-40B4-BE49-F238E27FC236}">
                <a16:creationId xmlns:a16="http://schemas.microsoft.com/office/drawing/2014/main" id="{0D78C869-C8AC-48ED-A1A4-DB43EE8541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214" y="1283856"/>
            <a:ext cx="10435649" cy="4940273"/>
          </a:xfrm>
        </p:spPr>
      </p:pic>
    </p:spTree>
    <p:extLst>
      <p:ext uri="{BB962C8B-B14F-4D97-AF65-F5344CB8AC3E}">
        <p14:creationId xmlns:p14="http://schemas.microsoft.com/office/powerpoint/2010/main" val="3673788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62CC95-9972-4778-8F96-A0A26153E875}"/>
              </a:ext>
            </a:extLst>
          </p:cNvPr>
          <p:cNvSpPr>
            <a:spLocks noGrp="1"/>
          </p:cNvSpPr>
          <p:nvPr>
            <p:ph type="title"/>
          </p:nvPr>
        </p:nvSpPr>
        <p:spPr>
          <a:xfrm>
            <a:off x="1097280" y="286604"/>
            <a:ext cx="10058400" cy="1218924"/>
          </a:xfrm>
        </p:spPr>
        <p:txBody>
          <a:bodyPr>
            <a:normAutofit/>
          </a:bodyPr>
          <a:lstStyle/>
          <a:p>
            <a:pPr algn="ctr"/>
            <a:r>
              <a:rPr kumimoji="0" lang="ru-RU" sz="4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2,1- </a:t>
            </a:r>
            <a:r>
              <a:rPr kumimoji="0" lang="en-US" sz="5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Reactor core with Pu </a:t>
            </a:r>
            <a:r>
              <a:rPr kumimoji="0" lang="ru-RU" sz="4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-239:</a:t>
            </a:r>
            <a:endParaRPr lang="ru-RU" sz="4400" b="1" dirty="0"/>
          </a:p>
        </p:txBody>
      </p:sp>
      <p:sp>
        <p:nvSpPr>
          <p:cNvPr id="3" name="Объект 2">
            <a:extLst>
              <a:ext uri="{FF2B5EF4-FFF2-40B4-BE49-F238E27FC236}">
                <a16:creationId xmlns:a16="http://schemas.microsoft.com/office/drawing/2014/main" id="{F5065666-B0DD-476B-93B1-A56417DE4E78}"/>
              </a:ext>
            </a:extLst>
          </p:cNvPr>
          <p:cNvSpPr>
            <a:spLocks noGrp="1"/>
          </p:cNvSpPr>
          <p:nvPr>
            <p:ph idx="1"/>
          </p:nvPr>
        </p:nvSpPr>
        <p:spPr/>
        <p:txBody>
          <a:bodyPr>
            <a:normAutofit/>
          </a:bodyPr>
          <a:lstStyle/>
          <a:p>
            <a:r>
              <a:rPr lang="en-US" dirty="0"/>
              <a:t>                 In this case, the first fission resonance, is at 0.3 eV. And the maximum cross section is at 3000 barn, the minimum (in the range 0.2-0.4 eV) is 1000 barn. The absorption length in plutonium nitride (90% Pu-239) will be 0.2-0.3 mm; in neptunium nitride (outside resonances of 0.5 eV and ~ 1.1 eV) - about 1.5 mm. we studied two different models of using Pu, one with Np and another without. </a:t>
            </a:r>
          </a:p>
          <a:p>
            <a:r>
              <a:rPr lang="en-US" dirty="0"/>
              <a:t>               In the model without neptunium, which is easier to implement, there is an disadvantage of reduction in energy released in comparison with neptunium fuel elements, which leads to a decrease in the </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thermal neutron </a:t>
            </a:r>
            <a:r>
              <a:rPr lang="en-US" dirty="0"/>
              <a:t>flux at the surface of the moderators. </a:t>
            </a:r>
          </a:p>
          <a:p>
            <a:r>
              <a:rPr lang="en-US" dirty="0"/>
              <a:t>               In the mixed homogeneous version, the plutonium concentration is limited to about 20% (by volume) (so that the energy release does not exceed the maximum allowable), and this may not be enough for the required increase in the neutron generation time.</a:t>
            </a:r>
          </a:p>
        </p:txBody>
      </p:sp>
    </p:spTree>
    <p:extLst>
      <p:ext uri="{BB962C8B-B14F-4D97-AF65-F5344CB8AC3E}">
        <p14:creationId xmlns:p14="http://schemas.microsoft.com/office/powerpoint/2010/main" val="130237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6ED4B6-8349-4A3F-812E-75A0777EA4CC}"/>
              </a:ext>
            </a:extLst>
          </p:cNvPr>
          <p:cNvSpPr>
            <a:spLocks noGrp="1"/>
          </p:cNvSpPr>
          <p:nvPr>
            <p:ph type="title"/>
          </p:nvPr>
        </p:nvSpPr>
        <p:spPr>
          <a:xfrm>
            <a:off x="1192973" y="276446"/>
            <a:ext cx="10058400" cy="536246"/>
          </a:xfrm>
        </p:spPr>
        <p:txBody>
          <a:bodyPr>
            <a:noAutofit/>
          </a:bodyPr>
          <a:lstStyle/>
          <a:p>
            <a:pPr algn="ctr"/>
            <a:r>
              <a:rPr lang="ru-RU" sz="4400" dirty="0">
                <a:effectLst>
                  <a:outerShdw blurRad="38100" dist="38100" dir="2700000" algn="tl">
                    <a:srgbClr val="000000">
                      <a:alpha val="43137"/>
                    </a:srgbClr>
                  </a:outerShdw>
                </a:effectLst>
              </a:rPr>
              <a:t>2,</a:t>
            </a:r>
            <a:r>
              <a:rPr lang="en-US" sz="4400" dirty="0">
                <a:effectLst>
                  <a:outerShdw blurRad="38100" dist="38100" dir="2700000" algn="tl">
                    <a:srgbClr val="000000">
                      <a:alpha val="43137"/>
                    </a:srgbClr>
                  </a:outerShdw>
                </a:effectLst>
              </a:rPr>
              <a:t>2- </a:t>
            </a:r>
            <a:r>
              <a:rPr kumimoji="0" lang="en-US" sz="4400" b="0"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Reactor core with U-235</a:t>
            </a:r>
            <a:r>
              <a:rPr lang="ru-RU" sz="4400" dirty="0">
                <a:effectLst>
                  <a:outerShdw blurRad="38100" dist="38100" dir="2700000" algn="tl">
                    <a:srgbClr val="000000">
                      <a:alpha val="43137"/>
                    </a:srgbClr>
                  </a:outerShdw>
                </a:effectLst>
              </a:rPr>
              <a:t>:</a:t>
            </a:r>
          </a:p>
        </p:txBody>
      </p:sp>
      <p:pic>
        <p:nvPicPr>
          <p:cNvPr id="5" name="Объект 4">
            <a:extLst>
              <a:ext uri="{FF2B5EF4-FFF2-40B4-BE49-F238E27FC236}">
                <a16:creationId xmlns:a16="http://schemas.microsoft.com/office/drawing/2014/main" id="{550AFB33-AA66-4F99-AA04-1698E782A1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851" y="967654"/>
            <a:ext cx="10921250" cy="5050373"/>
          </a:xfrm>
        </p:spPr>
      </p:pic>
    </p:spTree>
    <p:extLst>
      <p:ext uri="{BB962C8B-B14F-4D97-AF65-F5344CB8AC3E}">
        <p14:creationId xmlns:p14="http://schemas.microsoft.com/office/powerpoint/2010/main" val="101425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73CB94-D44A-4D37-81B3-177B1F5678EF}"/>
              </a:ext>
            </a:extLst>
          </p:cNvPr>
          <p:cNvSpPr>
            <a:spLocks noGrp="1"/>
          </p:cNvSpPr>
          <p:nvPr>
            <p:ph type="title"/>
          </p:nvPr>
        </p:nvSpPr>
        <p:spPr>
          <a:xfrm>
            <a:off x="1097280" y="286603"/>
            <a:ext cx="10058400" cy="1126561"/>
          </a:xfrm>
        </p:spPr>
        <p:txBody>
          <a:bodyPr>
            <a:normAutofit/>
          </a:bodyPr>
          <a:lstStyle/>
          <a:p>
            <a:pPr algn="ctr"/>
            <a:r>
              <a:rPr kumimoji="0" lang="ru-RU" sz="4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2,</a:t>
            </a:r>
            <a:r>
              <a:rPr kumimoji="0" lang="en-US" sz="4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2- Reactor core with U-235</a:t>
            </a:r>
            <a:r>
              <a:rPr kumimoji="0" lang="ru-RU" sz="4400" b="1" i="0" u="none" strike="noStrike" kern="1200" cap="none" spc="-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Light" panose="020F0302020204030204"/>
                <a:ea typeface="+mj-ea"/>
                <a:cs typeface="+mj-cs"/>
              </a:rPr>
              <a:t>:</a:t>
            </a:r>
            <a:endParaRPr lang="ru-RU" sz="3600" b="1" dirty="0"/>
          </a:p>
        </p:txBody>
      </p:sp>
      <p:sp>
        <p:nvSpPr>
          <p:cNvPr id="3" name="Объект 2">
            <a:extLst>
              <a:ext uri="{FF2B5EF4-FFF2-40B4-BE49-F238E27FC236}">
                <a16:creationId xmlns:a16="http://schemas.microsoft.com/office/drawing/2014/main" id="{01A5698D-5EED-44FC-AFAE-9944832252F9}"/>
              </a:ext>
            </a:extLst>
          </p:cNvPr>
          <p:cNvSpPr>
            <a:spLocks noGrp="1"/>
          </p:cNvSpPr>
          <p:nvPr>
            <p:ph idx="1"/>
          </p:nvPr>
        </p:nvSpPr>
        <p:spPr/>
        <p:txBody>
          <a:bodyPr/>
          <a:lstStyle/>
          <a:p>
            <a:pPr marL="0" indent="0">
              <a:buNone/>
            </a:pPr>
            <a:r>
              <a:rPr lang="en-US" dirty="0">
                <a:solidFill>
                  <a:schemeClr val="tx1"/>
                </a:solidFill>
              </a:rPr>
              <a:t>	A fuel rod was considered with both uranium nitride and a mixture of uranium and neptunium nitrides. In the second case, the fission in these rods will happen between two resonances of neptunium capture (about 0.5 eV and ~ 1.1 eV).</a:t>
            </a:r>
          </a:p>
          <a:p>
            <a:pPr marL="0" indent="0">
              <a:buNone/>
            </a:pPr>
            <a:r>
              <a:rPr lang="en-US" dirty="0">
                <a:solidFill>
                  <a:schemeClr val="tx1"/>
                </a:solidFill>
                <a:latin typeface="Arial" panose="020B0604020202020204" pitchFamily="34" charset="0"/>
                <a:cs typeface="Arial" panose="020B0604020202020204" pitchFamily="34" charset="0"/>
              </a:rPr>
              <a:t>	An amount of uranium slightly more than 50% is sufficient for the complete absorption of epi-thermal neutrons. </a:t>
            </a:r>
          </a:p>
          <a:p>
            <a:pPr marL="0" indent="0">
              <a:buNone/>
            </a:pPr>
            <a:r>
              <a:rPr lang="en-US" dirty="0">
                <a:solidFill>
                  <a:schemeClr val="tx1"/>
                </a:solidFill>
                <a:latin typeface="Arial" panose="020B0604020202020204" pitchFamily="34" charset="0"/>
                <a:cs typeface="Arial" panose="020B0604020202020204" pitchFamily="34" charset="0"/>
              </a:rPr>
              <a:t>	The advantages of the uranium variant over the plutonium variant are the more optimal filtration of thermal and epi-thermal neutrons with gadolinium and a positive effect on the thermal neutron flux. </a:t>
            </a:r>
          </a:p>
          <a:p>
            <a:pPr marL="0" indent="0">
              <a:buNone/>
            </a:pPr>
            <a:r>
              <a:rPr lang="en-US" dirty="0">
                <a:solidFill>
                  <a:schemeClr val="tx1"/>
                </a:solidFill>
                <a:latin typeface="Arial" panose="020B0604020202020204" pitchFamily="34" charset="0"/>
                <a:cs typeface="Arial" panose="020B0604020202020204" pitchFamily="34" charset="0"/>
              </a:rPr>
              <a:t>	The disadvantage is an increase in the fraction of delayed neutrons, i.e. increasing the background power of the reactor by 10–20%.</a:t>
            </a:r>
            <a:endParaRPr lang="ru-RU" dirty="0">
              <a:solidFill>
                <a:schemeClr val="tx1"/>
              </a:solidFill>
            </a:endParaRPr>
          </a:p>
        </p:txBody>
      </p:sp>
    </p:spTree>
    <p:extLst>
      <p:ext uri="{BB962C8B-B14F-4D97-AF65-F5344CB8AC3E}">
        <p14:creationId xmlns:p14="http://schemas.microsoft.com/office/powerpoint/2010/main" val="241456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5591E7-5DEA-426F-B88E-AFDB715E72F3}"/>
              </a:ext>
            </a:extLst>
          </p:cNvPr>
          <p:cNvSpPr>
            <a:spLocks noGrp="1"/>
          </p:cNvSpPr>
          <p:nvPr>
            <p:ph type="title"/>
          </p:nvPr>
        </p:nvSpPr>
        <p:spPr>
          <a:xfrm>
            <a:off x="1097280" y="286604"/>
            <a:ext cx="10058400" cy="1006488"/>
          </a:xfrm>
        </p:spPr>
        <p:txBody>
          <a:bodyPr/>
          <a:lstStyle/>
          <a:p>
            <a:pPr algn="ctr"/>
            <a:r>
              <a:rPr kumimoji="0" lang="en-US" sz="44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a:ea typeface="+mn-ea"/>
                <a:cs typeface="+mn-cs"/>
              </a:rPr>
              <a:t>3- METHODOLOGY</a:t>
            </a:r>
            <a:r>
              <a:rPr lang="en-US" dirty="0"/>
              <a:t> </a:t>
            </a:r>
            <a:endParaRPr lang="ru-RU" dirty="0"/>
          </a:p>
        </p:txBody>
      </p:sp>
      <p:sp>
        <p:nvSpPr>
          <p:cNvPr id="3" name="Объект 2">
            <a:extLst>
              <a:ext uri="{FF2B5EF4-FFF2-40B4-BE49-F238E27FC236}">
                <a16:creationId xmlns:a16="http://schemas.microsoft.com/office/drawing/2014/main" id="{37FA2A79-0F37-4442-8031-6D7EBA825BB9}"/>
              </a:ext>
            </a:extLst>
          </p:cNvPr>
          <p:cNvSpPr>
            <a:spLocks noGrp="1"/>
          </p:cNvSpPr>
          <p:nvPr>
            <p:ph idx="1"/>
          </p:nvPr>
        </p:nvSpPr>
        <p:spPr>
          <a:xfrm>
            <a:off x="665018" y="1845734"/>
            <a:ext cx="11028218" cy="4023360"/>
          </a:xfrm>
        </p:spPr>
        <p:txBody>
          <a:bodyPr>
            <a:normAutofit fontScale="85000" lnSpcReduction="10000"/>
          </a:bodyPr>
          <a:lstStyle/>
          <a:p>
            <a:r>
              <a:rPr kumimoji="0" lang="ru-RU" sz="2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For the calculation, the SERPENT code (2.1.31) and the ENDF / B-VII B nuclear data library were used; to solve computational problems, the supercomputer </a:t>
            </a:r>
            <a:r>
              <a:rPr kumimoji="0" lang="en-US" sz="21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Govorun</a:t>
            </a:r>
            <a:r>
              <a:rPr kumimoji="0" lang="en-US" sz="2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LIT, JINR was used.</a:t>
            </a:r>
          </a:p>
          <a:p>
            <a:pPr>
              <a:lnSpc>
                <a:spcPct val="115000"/>
              </a:lnSpc>
              <a:spcAft>
                <a:spcPts val="800"/>
              </a:spcAft>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 the first row next to water moderator (see figure 2) the fuel compositions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NpN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was replaced by one of the following compositions:</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NpN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different volumes percent (10 + 90/ 15 + 85 and 20 + 80 vol % for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NpN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respectively). </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 +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ZrN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different volumes percent (10 + 90, 15 + 85, 20 + 80 and 25 + 75 vol % for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ZrN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respectively).</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at different U-235 enrichments (25%, 50% and 60%).</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NpN</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different volumes percent and U-235 enrichments (40 + 60 vol% and 40% enrichment, 40 + 60 vol% and 90% enrichment and 50 + 50 vol% and 50% enrichment).</a:t>
            </a:r>
          </a:p>
          <a:p>
            <a:pPr marL="0" indent="0">
              <a:lnSpc>
                <a:spcPct val="115000"/>
              </a:lnSpc>
              <a:spcAft>
                <a:spcPts val="800"/>
              </a:spcAft>
              <a:buNone/>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And each of the previous options was tested with three different thicknesses of Gd filter (0.1, 0.3 and 0.5 cm). </a:t>
            </a:r>
            <a:endParaRPr lang="ru-RU"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8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874895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F01650-3692-49CE-BDFA-113D9581D320}"/>
              </a:ext>
            </a:extLst>
          </p:cNvPr>
          <p:cNvSpPr>
            <a:spLocks noGrp="1"/>
          </p:cNvSpPr>
          <p:nvPr>
            <p:ph type="title"/>
          </p:nvPr>
        </p:nvSpPr>
        <p:spPr>
          <a:xfrm>
            <a:off x="1097280" y="286603"/>
            <a:ext cx="10058400" cy="1181979"/>
          </a:xfrm>
        </p:spPr>
        <p:txBody>
          <a:bodyPr/>
          <a:lstStyle/>
          <a:p>
            <a:r>
              <a:rPr lang="en-US" sz="3600" b="1" dirty="0">
                <a:effectLst>
                  <a:outerShdw blurRad="38100" dist="38100" dir="2700000" algn="tl">
                    <a:srgbClr val="000000">
                      <a:alpha val="43137"/>
                    </a:srgbClr>
                  </a:outerShdw>
                </a:effectLst>
              </a:rPr>
              <a:t>4</a:t>
            </a:r>
            <a:r>
              <a:rPr lang="ru-RU" sz="3600" b="1" dirty="0">
                <a:effectLst>
                  <a:outerShdw blurRad="38100" dist="38100" dir="2700000" algn="tl">
                    <a:srgbClr val="000000">
                      <a:alpha val="43137"/>
                    </a:srgbClr>
                  </a:outerShdw>
                </a:effectLst>
              </a:rPr>
              <a:t>,1 </a:t>
            </a:r>
            <a:r>
              <a:rPr lang="en-US" sz="3600" b="1" dirty="0">
                <a:effectLst>
                  <a:outerShdw blurRad="38100" dist="38100" dir="2700000" algn="tl">
                    <a:srgbClr val="000000">
                      <a:alpha val="43137"/>
                    </a:srgbClr>
                  </a:outerShdw>
                </a:effectLst>
              </a:rPr>
              <a:t>Generation time</a:t>
            </a:r>
            <a:r>
              <a:rPr lang="ru-RU" b="1" dirty="0">
                <a:effectLst>
                  <a:outerShdw blurRad="38100" dist="38100" dir="2700000" algn="tl">
                    <a:srgbClr val="000000">
                      <a:alpha val="43137"/>
                    </a:srgbClr>
                  </a:outerShdw>
                </a:effectLst>
              </a:rPr>
              <a:t>:</a:t>
            </a:r>
          </a:p>
        </p:txBody>
      </p:sp>
      <p:sp>
        <p:nvSpPr>
          <p:cNvPr id="3" name="Объект 2">
            <a:extLst>
              <a:ext uri="{FF2B5EF4-FFF2-40B4-BE49-F238E27FC236}">
                <a16:creationId xmlns:a16="http://schemas.microsoft.com/office/drawing/2014/main" id="{396D1986-7E02-4543-9D53-AA90C2D87056}"/>
              </a:ext>
            </a:extLst>
          </p:cNvPr>
          <p:cNvSpPr>
            <a:spLocks noGrp="1"/>
          </p:cNvSpPr>
          <p:nvPr>
            <p:ph idx="1"/>
          </p:nvPr>
        </p:nvSpPr>
        <p:spPr/>
        <p:txBody>
          <a:bodyPr/>
          <a:lstStyle/>
          <a:p>
            <a:pPr marL="0" indent="0">
              <a:buNone/>
            </a:pPr>
            <a:r>
              <a:rPr lang="en-US" dirty="0"/>
              <a:t>	</a:t>
            </a:r>
            <a:r>
              <a:rPr lang="en-US" b="1" dirty="0">
                <a:solidFill>
                  <a:schemeClr val="tx1"/>
                </a:solidFill>
              </a:rPr>
              <a:t>The best results for </a:t>
            </a:r>
            <a:r>
              <a:rPr lang="en-US" b="1" dirty="0" err="1">
                <a:solidFill>
                  <a:schemeClr val="tx1"/>
                </a:solidFill>
              </a:rPr>
              <a:t>PuN</a:t>
            </a:r>
            <a:r>
              <a:rPr lang="en-US" b="1" dirty="0">
                <a:solidFill>
                  <a:schemeClr val="tx1"/>
                </a:solidFill>
              </a:rPr>
              <a:t> was found to be (15% </a:t>
            </a:r>
            <a:r>
              <a:rPr lang="en-US" b="1" dirty="0" err="1">
                <a:solidFill>
                  <a:schemeClr val="tx1"/>
                </a:solidFill>
              </a:rPr>
              <a:t>PuN</a:t>
            </a:r>
            <a:r>
              <a:rPr lang="en-US" b="1" dirty="0">
                <a:solidFill>
                  <a:schemeClr val="tx1"/>
                </a:solidFill>
              </a:rPr>
              <a:t> + 85% </a:t>
            </a:r>
            <a:r>
              <a:rPr lang="en-US" b="1" dirty="0" err="1">
                <a:solidFill>
                  <a:schemeClr val="tx1"/>
                </a:solidFill>
              </a:rPr>
              <a:t>NpN</a:t>
            </a:r>
            <a:r>
              <a:rPr lang="en-US" b="1" dirty="0">
                <a:solidFill>
                  <a:schemeClr val="tx1"/>
                </a:solidFill>
              </a:rPr>
              <a:t>) at 0.1 cm Gd and (20% </a:t>
            </a:r>
            <a:r>
              <a:rPr lang="en-US" b="1" dirty="0" err="1">
                <a:solidFill>
                  <a:schemeClr val="tx1"/>
                </a:solidFill>
              </a:rPr>
              <a:t>PuN</a:t>
            </a:r>
            <a:r>
              <a:rPr lang="en-US" b="1" dirty="0">
                <a:solidFill>
                  <a:schemeClr val="tx1"/>
                </a:solidFill>
              </a:rPr>
              <a:t> + 80% </a:t>
            </a:r>
            <a:r>
              <a:rPr lang="en-US" b="1" dirty="0" err="1">
                <a:solidFill>
                  <a:schemeClr val="tx1"/>
                </a:solidFill>
              </a:rPr>
              <a:t>NpN</a:t>
            </a:r>
            <a:r>
              <a:rPr lang="en-US" b="1" dirty="0">
                <a:solidFill>
                  <a:schemeClr val="tx1"/>
                </a:solidFill>
              </a:rPr>
              <a:t>) at 0.1 cm Gd. and</a:t>
            </a:r>
            <a:endParaRPr lang="ru-RU" b="1" dirty="0">
              <a:solidFill>
                <a:schemeClr val="tx1"/>
              </a:solidFill>
            </a:endParaRPr>
          </a:p>
          <a:p>
            <a:pPr marL="0" indent="0">
              <a:buNone/>
            </a:pPr>
            <a:r>
              <a:rPr lang="en-US" b="1" dirty="0">
                <a:solidFill>
                  <a:schemeClr val="tx1"/>
                </a:solidFill>
              </a:rPr>
              <a:t>	and for UN, the addition was for (40% UN (40% enrichment) + 60% </a:t>
            </a:r>
            <a:r>
              <a:rPr lang="en-US" b="1" dirty="0" err="1">
                <a:solidFill>
                  <a:schemeClr val="tx1"/>
                </a:solidFill>
              </a:rPr>
              <a:t>NpN</a:t>
            </a:r>
            <a:r>
              <a:rPr lang="en-US" b="1" dirty="0">
                <a:solidFill>
                  <a:schemeClr val="tx1"/>
                </a:solidFill>
              </a:rPr>
              <a:t>) on a 0.1 cm Gd filter and (50% UN (50% enrichment) + 50% </a:t>
            </a:r>
            <a:r>
              <a:rPr lang="en-US" b="1" dirty="0" err="1">
                <a:solidFill>
                  <a:schemeClr val="tx1"/>
                </a:solidFill>
              </a:rPr>
              <a:t>NpN</a:t>
            </a:r>
            <a:r>
              <a:rPr lang="en-US" b="1" dirty="0">
                <a:solidFill>
                  <a:schemeClr val="tx1"/>
                </a:solidFill>
              </a:rPr>
              <a:t>) also on a 0.1 cm Gd filter.</a:t>
            </a:r>
            <a:endParaRPr lang="ru-RU" b="1" dirty="0">
              <a:solidFill>
                <a:schemeClr val="tx1"/>
              </a:solidFill>
            </a:endParaRPr>
          </a:p>
          <a:p>
            <a:pPr marL="0" indent="0">
              <a:buNone/>
            </a:pPr>
            <a:r>
              <a:rPr lang="en-US" b="1" dirty="0">
                <a:solidFill>
                  <a:schemeClr val="tx1"/>
                </a:solidFill>
              </a:rPr>
              <a:t> 	All of these options provide the proposed generation times and do not greatly increase the neutron background between pulses, and the next section will discuss further analysis for these compositions only.</a:t>
            </a:r>
            <a:endParaRPr lang="ru-RU" b="1" dirty="0">
              <a:solidFill>
                <a:schemeClr val="tx1"/>
              </a:solidFill>
            </a:endParaRPr>
          </a:p>
        </p:txBody>
      </p:sp>
    </p:spTree>
    <p:extLst>
      <p:ext uri="{BB962C8B-B14F-4D97-AF65-F5344CB8AC3E}">
        <p14:creationId xmlns:p14="http://schemas.microsoft.com/office/powerpoint/2010/main" val="29251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2D8978-F613-4F37-A71C-4B105716BAFD}"/>
              </a:ext>
            </a:extLst>
          </p:cNvPr>
          <p:cNvSpPr>
            <a:spLocks noGrp="1"/>
          </p:cNvSpPr>
          <p:nvPr>
            <p:ph type="title"/>
          </p:nvPr>
        </p:nvSpPr>
        <p:spPr>
          <a:xfrm>
            <a:off x="1097280" y="183978"/>
            <a:ext cx="10058400" cy="688109"/>
          </a:xfrm>
        </p:spPr>
        <p:txBody>
          <a:bodyPr>
            <a:normAutofit/>
          </a:bodyPr>
          <a:lstStyle/>
          <a:p>
            <a:pPr algn="ctr"/>
            <a:r>
              <a:rPr lang="en-US" sz="3600" b="1" dirty="0">
                <a:effectLst>
                  <a:outerShdw blurRad="38100" dist="38100" dir="2700000" algn="tl">
                    <a:srgbClr val="000000">
                      <a:alpha val="43137"/>
                    </a:srgbClr>
                  </a:outerShdw>
                </a:effectLst>
              </a:rPr>
              <a:t>4</a:t>
            </a:r>
            <a:r>
              <a:rPr lang="ru-RU" sz="3600" b="1" dirty="0">
                <a:effectLst>
                  <a:outerShdw blurRad="38100" dist="38100" dir="2700000" algn="tl">
                    <a:srgbClr val="000000">
                      <a:alpha val="43137"/>
                    </a:srgbClr>
                  </a:outerShdw>
                </a:effectLst>
              </a:rPr>
              <a:t> -  </a:t>
            </a:r>
            <a:r>
              <a:rPr lang="en-US" sz="3600" b="1" dirty="0">
                <a:effectLst>
                  <a:outerShdw blurRad="38100" dist="38100" dir="2700000" algn="tl">
                    <a:srgbClr val="000000">
                      <a:alpha val="43137"/>
                    </a:srgbClr>
                  </a:outerShdw>
                </a:effectLst>
              </a:rPr>
              <a:t>RESULTS</a:t>
            </a:r>
            <a:r>
              <a:rPr lang="ru-RU" sz="3600" b="1" dirty="0">
                <a:effectLst>
                  <a:outerShdw blurRad="38100" dist="38100" dir="2700000" algn="tl">
                    <a:srgbClr val="000000">
                      <a:alpha val="43137"/>
                    </a:srgbClr>
                  </a:outerShdw>
                </a:effectLst>
              </a:rPr>
              <a:t>:</a:t>
            </a:r>
          </a:p>
        </p:txBody>
      </p:sp>
      <p:sp>
        <p:nvSpPr>
          <p:cNvPr id="3" name="Объект 2">
            <a:extLst>
              <a:ext uri="{FF2B5EF4-FFF2-40B4-BE49-F238E27FC236}">
                <a16:creationId xmlns:a16="http://schemas.microsoft.com/office/drawing/2014/main" id="{C8D37359-2663-466F-B14B-602CA3D0CF86}"/>
              </a:ext>
            </a:extLst>
          </p:cNvPr>
          <p:cNvSpPr>
            <a:spLocks noGrp="1"/>
          </p:cNvSpPr>
          <p:nvPr>
            <p:ph idx="1"/>
          </p:nvPr>
        </p:nvSpPr>
        <p:spPr/>
        <p:txBody>
          <a:bodyPr/>
          <a:lstStyle/>
          <a:p>
            <a:r>
              <a:rPr lang="ru-RU" dirty="0"/>
              <a:t>1- Время генерации нейтронов:</a:t>
            </a:r>
          </a:p>
          <a:p>
            <a:endParaRPr lang="ru-RU" dirty="0"/>
          </a:p>
        </p:txBody>
      </p:sp>
      <p:pic>
        <p:nvPicPr>
          <p:cNvPr id="5" name="Рисунок 4">
            <a:extLst>
              <a:ext uri="{FF2B5EF4-FFF2-40B4-BE49-F238E27FC236}">
                <a16:creationId xmlns:a16="http://schemas.microsoft.com/office/drawing/2014/main" id="{5D11DD31-BC13-4FDF-9651-4BCB4062C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384" y="872087"/>
            <a:ext cx="11544837" cy="5199321"/>
          </a:xfrm>
          <a:prstGeom prst="rect">
            <a:avLst/>
          </a:prstGeom>
        </p:spPr>
      </p:pic>
    </p:spTree>
    <p:extLst>
      <p:ext uri="{BB962C8B-B14F-4D97-AF65-F5344CB8AC3E}">
        <p14:creationId xmlns:p14="http://schemas.microsoft.com/office/powerpoint/2010/main" val="308157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C2FA08-3F8A-4106-B9FF-05D9385A7048}"/>
              </a:ext>
            </a:extLst>
          </p:cNvPr>
          <p:cNvSpPr>
            <a:spLocks noGrp="1"/>
          </p:cNvSpPr>
          <p:nvPr>
            <p:ph type="title"/>
          </p:nvPr>
        </p:nvSpPr>
        <p:spPr/>
        <p:txBody>
          <a:bodyPr/>
          <a:lstStyle/>
          <a:p>
            <a:r>
              <a:rPr lang="en-US" dirty="0"/>
              <a:t>4,2 - Impulse delayed neutron fraction</a:t>
            </a:r>
            <a:endParaRPr lang="ru-RU" dirty="0"/>
          </a:p>
        </p:txBody>
      </p:sp>
      <p:pic>
        <p:nvPicPr>
          <p:cNvPr id="4" name="Объект 3">
            <a:extLst>
              <a:ext uri="{FF2B5EF4-FFF2-40B4-BE49-F238E27FC236}">
                <a16:creationId xmlns:a16="http://schemas.microsoft.com/office/drawing/2014/main" id="{F7A39AD9-D254-4E09-BED4-015BC520F7C7}"/>
              </a:ext>
            </a:extLst>
          </p:cNvPr>
          <p:cNvPicPr>
            <a:picLocks noGrp="1" noChangeAspect="1"/>
          </p:cNvPicPr>
          <p:nvPr>
            <p:ph idx="1"/>
          </p:nvPr>
        </p:nvPicPr>
        <p:blipFill>
          <a:blip r:embed="rId2"/>
          <a:stretch>
            <a:fillRect/>
          </a:stretch>
        </p:blipFill>
        <p:spPr>
          <a:xfrm>
            <a:off x="722377" y="1737360"/>
            <a:ext cx="10433304" cy="4590287"/>
          </a:xfrm>
          <a:prstGeom prst="rect">
            <a:avLst/>
          </a:prstGeom>
        </p:spPr>
      </p:pic>
    </p:spTree>
    <p:extLst>
      <p:ext uri="{BB962C8B-B14F-4D97-AF65-F5344CB8AC3E}">
        <p14:creationId xmlns:p14="http://schemas.microsoft.com/office/powerpoint/2010/main" val="373018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2C042C-040F-497A-B954-73E1BBCEA086}"/>
              </a:ext>
            </a:extLst>
          </p:cNvPr>
          <p:cNvSpPr>
            <a:spLocks noGrp="1"/>
          </p:cNvSpPr>
          <p:nvPr>
            <p:ph type="title"/>
          </p:nvPr>
        </p:nvSpPr>
        <p:spPr>
          <a:xfrm>
            <a:off x="1097280" y="286604"/>
            <a:ext cx="10058400" cy="858706"/>
          </a:xfrm>
        </p:spPr>
        <p:txBody>
          <a:bodyPr/>
          <a:lstStyle/>
          <a:p>
            <a:r>
              <a:rPr lang="en-US" b="1" dirty="0">
                <a:effectLst>
                  <a:outerShdw blurRad="38100" dist="38100" dir="2700000" algn="tl">
                    <a:srgbClr val="000000">
                      <a:alpha val="43137"/>
                    </a:srgbClr>
                  </a:outerShdw>
                </a:effectLst>
              </a:rPr>
              <a:t>Content</a:t>
            </a:r>
            <a:endParaRPr lang="ru-RU" b="1" dirty="0">
              <a:effectLst>
                <a:outerShdw blurRad="38100" dist="38100" dir="2700000" algn="tl">
                  <a:srgbClr val="000000">
                    <a:alpha val="43137"/>
                  </a:srgbClr>
                </a:outerShdw>
              </a:effectLst>
            </a:endParaRPr>
          </a:p>
        </p:txBody>
      </p:sp>
      <p:sp>
        <p:nvSpPr>
          <p:cNvPr id="3" name="Объект 2">
            <a:extLst>
              <a:ext uri="{FF2B5EF4-FFF2-40B4-BE49-F238E27FC236}">
                <a16:creationId xmlns:a16="http://schemas.microsoft.com/office/drawing/2014/main" id="{AC6E77F3-ABAB-4606-A322-456AE86A5041}"/>
              </a:ext>
            </a:extLst>
          </p:cNvPr>
          <p:cNvSpPr>
            <a:spLocks noGrp="1"/>
          </p:cNvSpPr>
          <p:nvPr>
            <p:ph idx="1"/>
          </p:nvPr>
        </p:nvSpPr>
        <p:spPr>
          <a:xfrm>
            <a:off x="1066800" y="1764145"/>
            <a:ext cx="10058400" cy="4040294"/>
          </a:xfrm>
        </p:spPr>
        <p:txBody>
          <a:bodyPr/>
          <a:lstStyle/>
          <a:p>
            <a:pPr marL="457200" indent="-457200">
              <a:buFont typeface="+mj-lt"/>
              <a:buAutoNum type="arabicPeriod"/>
            </a:pPr>
            <a:r>
              <a:rPr lang="en-US" b="1" dirty="0"/>
              <a:t>The concept of a pulsed neutron source "NEPTUNE", the main features of the Neptune reactor.</a:t>
            </a:r>
          </a:p>
          <a:p>
            <a:pPr marL="457200" indent="-457200">
              <a:buFont typeface="+mj-lt"/>
              <a:buAutoNum type="arabicPeriod"/>
            </a:pPr>
            <a:r>
              <a:rPr lang="en-US" b="1" dirty="0"/>
              <a:t>Description of the problem of non-stationary processes of reactor power (fluctuations of the pulse amplitude, the possibility of oscillatory instability).</a:t>
            </a:r>
            <a:endParaRPr lang="ru-RU" b="1" dirty="0"/>
          </a:p>
          <a:p>
            <a:pPr marL="457200" indent="-457200">
              <a:buFont typeface="+mj-lt"/>
              <a:buAutoNum type="arabicPeriod"/>
            </a:pPr>
            <a:r>
              <a:rPr lang="en-US" b="1" dirty="0"/>
              <a:t>Proposed solution to the problem of non-stationary processes.</a:t>
            </a:r>
          </a:p>
          <a:p>
            <a:pPr marL="457200" indent="-457200">
              <a:buFont typeface="+mj-lt"/>
              <a:buAutoNum type="arabicPeriod"/>
            </a:pPr>
            <a:r>
              <a:rPr lang="en-US" b="1" dirty="0"/>
              <a:t>Methodology.</a:t>
            </a:r>
          </a:p>
          <a:p>
            <a:pPr marL="457200" indent="-457200">
              <a:buFont typeface="+mj-lt"/>
              <a:buAutoNum type="arabicPeriod"/>
            </a:pPr>
            <a:r>
              <a:rPr lang="en-US" b="1" dirty="0"/>
              <a:t>Conclusion.</a:t>
            </a:r>
            <a:endParaRPr lang="ru-RU" b="1" dirty="0"/>
          </a:p>
        </p:txBody>
      </p:sp>
    </p:spTree>
    <p:extLst>
      <p:ext uri="{BB962C8B-B14F-4D97-AF65-F5344CB8AC3E}">
        <p14:creationId xmlns:p14="http://schemas.microsoft.com/office/powerpoint/2010/main" val="339295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417CE-3982-4527-B293-64ADFD8247A7}"/>
              </a:ext>
            </a:extLst>
          </p:cNvPr>
          <p:cNvSpPr>
            <a:spLocks noGrp="1"/>
          </p:cNvSpPr>
          <p:nvPr>
            <p:ph type="title"/>
          </p:nvPr>
        </p:nvSpPr>
        <p:spPr/>
        <p:txBody>
          <a:bodyPr/>
          <a:lstStyle/>
          <a:p>
            <a:r>
              <a:rPr lang="en-US" dirty="0"/>
              <a:t>4,3 – Change in reactivity</a:t>
            </a:r>
            <a:endParaRPr lang="ru-RU" dirty="0"/>
          </a:p>
        </p:txBody>
      </p:sp>
      <p:pic>
        <p:nvPicPr>
          <p:cNvPr id="4" name="Объект 3">
            <a:extLst>
              <a:ext uri="{FF2B5EF4-FFF2-40B4-BE49-F238E27FC236}">
                <a16:creationId xmlns:a16="http://schemas.microsoft.com/office/drawing/2014/main" id="{BA23B71E-E475-474A-8746-C5E9B752C4C1}"/>
              </a:ext>
            </a:extLst>
          </p:cNvPr>
          <p:cNvPicPr>
            <a:picLocks noGrp="1" noChangeAspect="1"/>
          </p:cNvPicPr>
          <p:nvPr>
            <p:ph idx="1"/>
          </p:nvPr>
        </p:nvPicPr>
        <p:blipFill>
          <a:blip r:embed="rId2"/>
          <a:stretch>
            <a:fillRect/>
          </a:stretch>
        </p:blipFill>
        <p:spPr>
          <a:xfrm>
            <a:off x="1179576" y="1737360"/>
            <a:ext cx="10323576" cy="4434839"/>
          </a:xfrm>
          <a:prstGeom prst="rect">
            <a:avLst/>
          </a:prstGeom>
        </p:spPr>
      </p:pic>
    </p:spTree>
    <p:extLst>
      <p:ext uri="{BB962C8B-B14F-4D97-AF65-F5344CB8AC3E}">
        <p14:creationId xmlns:p14="http://schemas.microsoft.com/office/powerpoint/2010/main" val="2861491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25631E-E882-43DB-BBBF-F0632B9867D4}"/>
              </a:ext>
            </a:extLst>
          </p:cNvPr>
          <p:cNvSpPr>
            <a:spLocks noGrp="1"/>
          </p:cNvSpPr>
          <p:nvPr>
            <p:ph type="title"/>
          </p:nvPr>
        </p:nvSpPr>
        <p:spPr>
          <a:xfrm>
            <a:off x="1097280" y="286604"/>
            <a:ext cx="10058400" cy="947286"/>
          </a:xfrm>
        </p:spPr>
        <p:txBody>
          <a:bodyPr>
            <a:normAutofit/>
          </a:bodyPr>
          <a:lstStyle/>
          <a:p>
            <a:r>
              <a:rPr lang="en-US" sz="4000" b="1" dirty="0">
                <a:effectLst>
                  <a:outerShdw blurRad="38100" dist="38100" dir="2700000" algn="tl">
                    <a:srgbClr val="000000">
                      <a:alpha val="43137"/>
                    </a:srgbClr>
                  </a:outerShdw>
                </a:effectLst>
              </a:rPr>
              <a:t>4</a:t>
            </a:r>
            <a:r>
              <a:rPr lang="ru-RU"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4</a:t>
            </a:r>
            <a:r>
              <a:rPr lang="ru-RU" sz="4000" b="1" dirty="0">
                <a:effectLst>
                  <a:outerShdw blurRad="38100" dist="38100" dir="2700000" algn="tl">
                    <a:srgbClr val="000000">
                      <a:alpha val="43137"/>
                    </a:srgbClr>
                  </a:outerShdw>
                </a:effectLst>
              </a:rPr>
              <a:t>– </a:t>
            </a:r>
            <a:r>
              <a:rPr lang="en-US" sz="4000" b="1" dirty="0">
                <a:effectLst>
                  <a:outerShdw blurRad="38100" dist="38100" dir="2700000" algn="tl">
                    <a:srgbClr val="000000">
                      <a:alpha val="43137"/>
                    </a:srgbClr>
                  </a:outerShdw>
                </a:effectLst>
              </a:rPr>
              <a:t>Pin Power distribution in reactor core</a:t>
            </a:r>
            <a:r>
              <a:rPr lang="ru-RU" sz="4000" b="1" dirty="0">
                <a:effectLst>
                  <a:outerShdw blurRad="38100" dist="38100" dir="2700000" algn="tl">
                    <a:srgbClr val="000000">
                      <a:alpha val="43137"/>
                    </a:srgbClr>
                  </a:outerShdw>
                </a:effectLst>
              </a:rPr>
              <a:t>:</a:t>
            </a:r>
          </a:p>
        </p:txBody>
      </p:sp>
      <p:sp>
        <p:nvSpPr>
          <p:cNvPr id="3" name="Объект 2">
            <a:extLst>
              <a:ext uri="{FF2B5EF4-FFF2-40B4-BE49-F238E27FC236}">
                <a16:creationId xmlns:a16="http://schemas.microsoft.com/office/drawing/2014/main" id="{DAF07BEA-B8EA-40D8-814E-905218225E28}"/>
              </a:ext>
            </a:extLst>
          </p:cNvPr>
          <p:cNvSpPr>
            <a:spLocks noGrp="1"/>
          </p:cNvSpPr>
          <p:nvPr>
            <p:ph idx="1"/>
          </p:nvPr>
        </p:nvSpPr>
        <p:spPr>
          <a:xfrm>
            <a:off x="870333" y="1845734"/>
            <a:ext cx="10285347" cy="4023360"/>
          </a:xfrm>
        </p:spPr>
        <p:txBody>
          <a:bodyPr>
            <a:normAutofit/>
          </a:bodyPr>
          <a:lstStyle/>
          <a:p>
            <a:pPr>
              <a:lnSpc>
                <a:spcPct val="115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In order to choose the most suitable variant, four factors will be considered:</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 maximum pin power in the center.</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 maximum pin power at the periphery.</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 difference between the center and periphery.</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The maximum pin power near to modular of reactivity.</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87497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407FDB70-CF2B-4717-88D4-81A88AD4E833}"/>
              </a:ext>
            </a:extLst>
          </p:cNvPr>
          <p:cNvGraphicFramePr>
            <a:graphicFrameLocks noGrp="1"/>
          </p:cNvGraphicFramePr>
          <p:nvPr>
            <p:extLst>
              <p:ext uri="{D42A27DB-BD31-4B8C-83A1-F6EECF244321}">
                <p14:modId xmlns:p14="http://schemas.microsoft.com/office/powerpoint/2010/main" val="3736633066"/>
              </p:ext>
            </p:extLst>
          </p:nvPr>
        </p:nvGraphicFramePr>
        <p:xfrm>
          <a:off x="1839431" y="1158949"/>
          <a:ext cx="8293395" cy="4816551"/>
        </p:xfrm>
        <a:graphic>
          <a:graphicData uri="http://schemas.openxmlformats.org/drawingml/2006/table">
            <a:tbl>
              <a:tblPr firstRow="1" firstCol="1" bandRow="1">
                <a:tableStyleId>{5C22544A-7EE6-4342-B048-85BDC9FD1C3A}</a:tableStyleId>
              </a:tblPr>
              <a:tblGrid>
                <a:gridCol w="1658679">
                  <a:extLst>
                    <a:ext uri="{9D8B030D-6E8A-4147-A177-3AD203B41FA5}">
                      <a16:colId xmlns:a16="http://schemas.microsoft.com/office/drawing/2014/main" val="1208599390"/>
                    </a:ext>
                  </a:extLst>
                </a:gridCol>
                <a:gridCol w="1658679">
                  <a:extLst>
                    <a:ext uri="{9D8B030D-6E8A-4147-A177-3AD203B41FA5}">
                      <a16:colId xmlns:a16="http://schemas.microsoft.com/office/drawing/2014/main" val="1952743042"/>
                    </a:ext>
                  </a:extLst>
                </a:gridCol>
                <a:gridCol w="1658679">
                  <a:extLst>
                    <a:ext uri="{9D8B030D-6E8A-4147-A177-3AD203B41FA5}">
                      <a16:colId xmlns:a16="http://schemas.microsoft.com/office/drawing/2014/main" val="2059473200"/>
                    </a:ext>
                  </a:extLst>
                </a:gridCol>
                <a:gridCol w="1658679">
                  <a:extLst>
                    <a:ext uri="{9D8B030D-6E8A-4147-A177-3AD203B41FA5}">
                      <a16:colId xmlns:a16="http://schemas.microsoft.com/office/drawing/2014/main" val="3278811179"/>
                    </a:ext>
                  </a:extLst>
                </a:gridCol>
                <a:gridCol w="1658679">
                  <a:extLst>
                    <a:ext uri="{9D8B030D-6E8A-4147-A177-3AD203B41FA5}">
                      <a16:colId xmlns:a16="http://schemas.microsoft.com/office/drawing/2014/main" val="4228915833"/>
                    </a:ext>
                  </a:extLst>
                </a:gridCol>
              </a:tblGrid>
              <a:tr h="1384979">
                <a:tc>
                  <a:txBody>
                    <a:bodyPr/>
                    <a:lstStyle/>
                    <a:p>
                      <a:pPr algn="ctr">
                        <a:lnSpc>
                          <a:spcPct val="115000"/>
                        </a:lnSpc>
                        <a:spcAft>
                          <a:spcPts val="800"/>
                        </a:spcAft>
                      </a:pPr>
                      <a:r>
                        <a:rPr lang="en-US" sz="1200" b="1" dirty="0">
                          <a:effectLst/>
                        </a:rPr>
                        <a:t> </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b="1" dirty="0">
                          <a:effectLst/>
                        </a:rPr>
                        <a:t>Maximum pin power near to modular of reactivity, (kW)</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b="1">
                          <a:effectLst/>
                        </a:rPr>
                        <a:t>Maximum pin power in the center, (kW)</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b="1">
                          <a:effectLst/>
                        </a:rPr>
                        <a:t>Maximum pin power at the periphery, (kW)</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b="1">
                          <a:effectLst/>
                        </a:rPr>
                        <a:t>The difference between the center and periphery, (kW)</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500773"/>
                  </a:ext>
                </a:extLst>
              </a:tr>
              <a:tr h="682198">
                <a:tc>
                  <a:txBody>
                    <a:bodyPr/>
                    <a:lstStyle/>
                    <a:p>
                      <a:pPr algn="ctr">
                        <a:lnSpc>
                          <a:spcPct val="115000"/>
                        </a:lnSpc>
                        <a:spcAft>
                          <a:spcPts val="800"/>
                        </a:spcAft>
                      </a:pPr>
                      <a:r>
                        <a:rPr lang="en-US" sz="1200" b="1">
                          <a:effectLst/>
                        </a:rPr>
                        <a:t>15% PuN + 85% NpN</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31.3</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35.218</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23.9</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11.318</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6902963"/>
                  </a:ext>
                </a:extLst>
              </a:tr>
              <a:tr h="682198">
                <a:tc>
                  <a:txBody>
                    <a:bodyPr/>
                    <a:lstStyle/>
                    <a:p>
                      <a:pPr algn="ctr">
                        <a:lnSpc>
                          <a:spcPct val="115000"/>
                        </a:lnSpc>
                        <a:spcAft>
                          <a:spcPts val="800"/>
                        </a:spcAft>
                      </a:pPr>
                      <a:r>
                        <a:rPr lang="en-US" sz="1200" b="1">
                          <a:effectLst/>
                        </a:rPr>
                        <a:t>20% PuN + 80% NpN</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30.696</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34.598</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26.9</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7.698</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6708795"/>
                  </a:ext>
                </a:extLst>
              </a:tr>
              <a:tr h="1033588">
                <a:tc>
                  <a:txBody>
                    <a:bodyPr/>
                    <a:lstStyle/>
                    <a:p>
                      <a:pPr algn="ctr">
                        <a:lnSpc>
                          <a:spcPct val="115000"/>
                        </a:lnSpc>
                        <a:spcAft>
                          <a:spcPts val="800"/>
                        </a:spcAft>
                      </a:pPr>
                      <a:r>
                        <a:rPr lang="en-US" sz="1200" b="1">
                          <a:effectLst/>
                        </a:rPr>
                        <a:t>40 % UN (40% enrichment) + 60% NpN</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32.59</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36.6</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19</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17.6</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8344618"/>
                  </a:ext>
                </a:extLst>
              </a:tr>
              <a:tr h="1033588">
                <a:tc>
                  <a:txBody>
                    <a:bodyPr/>
                    <a:lstStyle/>
                    <a:p>
                      <a:pPr algn="ctr">
                        <a:lnSpc>
                          <a:spcPct val="115000"/>
                        </a:lnSpc>
                        <a:spcAft>
                          <a:spcPts val="800"/>
                        </a:spcAft>
                      </a:pPr>
                      <a:r>
                        <a:rPr lang="en-US" sz="1200" b="1" dirty="0">
                          <a:effectLst/>
                        </a:rPr>
                        <a:t>50% UN (50% enrichment) + 50% </a:t>
                      </a:r>
                      <a:r>
                        <a:rPr lang="en-US" sz="1200" b="1" dirty="0" err="1">
                          <a:effectLst/>
                        </a:rPr>
                        <a:t>NpN</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31.9</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35.6</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a:effectLst/>
                        </a:rPr>
                        <a:t>21.6</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800" b="1" dirty="0">
                          <a:effectLst/>
                        </a:rPr>
                        <a:t>14</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6208851"/>
                  </a:ext>
                </a:extLst>
              </a:tr>
            </a:tbl>
          </a:graphicData>
        </a:graphic>
      </p:graphicFrame>
      <p:sp>
        <p:nvSpPr>
          <p:cNvPr id="3" name="TextBox 2">
            <a:extLst>
              <a:ext uri="{FF2B5EF4-FFF2-40B4-BE49-F238E27FC236}">
                <a16:creationId xmlns:a16="http://schemas.microsoft.com/office/drawing/2014/main" id="{E12ECA76-D619-4B78-A8D2-51CB6B2BB97B}"/>
              </a:ext>
            </a:extLst>
          </p:cNvPr>
          <p:cNvSpPr txBox="1"/>
          <p:nvPr/>
        </p:nvSpPr>
        <p:spPr>
          <a:xfrm>
            <a:off x="2137144" y="669851"/>
            <a:ext cx="6972614" cy="461665"/>
          </a:xfrm>
          <a:prstGeom prst="rect">
            <a:avLst/>
          </a:prstGeom>
          <a:noFill/>
        </p:spPr>
        <p:txBody>
          <a:bodyPr wrap="none" rtlCol="0">
            <a:spAutoFit/>
          </a:bodyPr>
          <a:lstStyle/>
          <a:p>
            <a:r>
              <a:rPr lang="en-US" sz="2400" b="1" dirty="0"/>
              <a:t>Table; summary of pin power comparison</a:t>
            </a:r>
            <a:r>
              <a:rPr lang="ru-RU" sz="2400" b="1" dirty="0"/>
              <a:t>,   </a:t>
            </a:r>
            <a:r>
              <a:rPr lang="en-US" sz="2400" b="1" dirty="0" err="1"/>
              <a:t>kWt</a:t>
            </a:r>
            <a:r>
              <a:rPr lang="en-US" sz="2400" b="1" dirty="0"/>
              <a:t> </a:t>
            </a:r>
            <a:r>
              <a:rPr lang="ru-RU" sz="2400" b="1" dirty="0"/>
              <a:t>/</a:t>
            </a:r>
            <a:r>
              <a:rPr lang="en-US" sz="2400" b="1" dirty="0"/>
              <a:t>pin</a:t>
            </a:r>
            <a:r>
              <a:rPr lang="ru-RU" sz="2400" b="1" dirty="0"/>
              <a:t> </a:t>
            </a:r>
          </a:p>
        </p:txBody>
      </p:sp>
    </p:spTree>
    <p:extLst>
      <p:ext uri="{BB962C8B-B14F-4D97-AF65-F5344CB8AC3E}">
        <p14:creationId xmlns:p14="http://schemas.microsoft.com/office/powerpoint/2010/main" val="302331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6785B07-6B4A-4439-8114-BCD1AA20D6C1}"/>
              </a:ext>
            </a:extLst>
          </p:cNvPr>
          <p:cNvPicPr>
            <a:picLocks noChangeAspect="1"/>
          </p:cNvPicPr>
          <p:nvPr/>
        </p:nvPicPr>
        <p:blipFill>
          <a:blip r:embed="rId2"/>
          <a:stretch>
            <a:fillRect/>
          </a:stretch>
        </p:blipFill>
        <p:spPr>
          <a:xfrm>
            <a:off x="1" y="-1"/>
            <a:ext cx="7607300" cy="6280575"/>
          </a:xfrm>
          <a:prstGeom prst="rect">
            <a:avLst/>
          </a:prstGeom>
        </p:spPr>
      </p:pic>
      <p:sp>
        <p:nvSpPr>
          <p:cNvPr id="3" name="TextBox 2">
            <a:extLst>
              <a:ext uri="{FF2B5EF4-FFF2-40B4-BE49-F238E27FC236}">
                <a16:creationId xmlns:a16="http://schemas.microsoft.com/office/drawing/2014/main" id="{E4C9DB38-D6EA-440D-9BBA-75BD1942222A}"/>
              </a:ext>
            </a:extLst>
          </p:cNvPr>
          <p:cNvSpPr txBox="1"/>
          <p:nvPr/>
        </p:nvSpPr>
        <p:spPr>
          <a:xfrm>
            <a:off x="8747644" y="962300"/>
            <a:ext cx="2434263" cy="646331"/>
          </a:xfrm>
          <a:prstGeom prst="rect">
            <a:avLst/>
          </a:prstGeom>
          <a:noFill/>
        </p:spPr>
        <p:txBody>
          <a:bodyPr wrap="square" rtlCol="0">
            <a:spAutoFit/>
          </a:bodyPr>
          <a:lstStyle/>
          <a:p>
            <a:r>
              <a:rPr lang="en-US" dirty="0"/>
              <a:t>fig 7. Power distribution without any additions.</a:t>
            </a:r>
            <a:endParaRPr lang="ru-RU" dirty="0"/>
          </a:p>
        </p:txBody>
      </p:sp>
    </p:spTree>
    <p:extLst>
      <p:ext uri="{BB962C8B-B14F-4D97-AF65-F5344CB8AC3E}">
        <p14:creationId xmlns:p14="http://schemas.microsoft.com/office/powerpoint/2010/main" val="277324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A0FFE4A-BDBE-45CD-8420-B9A48E1E5AC0}"/>
              </a:ext>
            </a:extLst>
          </p:cNvPr>
          <p:cNvPicPr>
            <a:picLocks noChangeAspect="1"/>
          </p:cNvPicPr>
          <p:nvPr/>
        </p:nvPicPr>
        <p:blipFill>
          <a:blip r:embed="rId2"/>
          <a:stretch>
            <a:fillRect/>
          </a:stretch>
        </p:blipFill>
        <p:spPr>
          <a:xfrm>
            <a:off x="180591" y="98975"/>
            <a:ext cx="3829332" cy="3330025"/>
          </a:xfrm>
          <a:prstGeom prst="rect">
            <a:avLst/>
          </a:prstGeom>
        </p:spPr>
      </p:pic>
      <p:pic>
        <p:nvPicPr>
          <p:cNvPr id="3" name="Рисунок 2">
            <a:extLst>
              <a:ext uri="{FF2B5EF4-FFF2-40B4-BE49-F238E27FC236}">
                <a16:creationId xmlns:a16="http://schemas.microsoft.com/office/drawing/2014/main" id="{516AD36F-8D0C-4A8B-BF48-980B21870CD9}"/>
              </a:ext>
            </a:extLst>
          </p:cNvPr>
          <p:cNvPicPr>
            <a:picLocks noChangeAspect="1"/>
          </p:cNvPicPr>
          <p:nvPr/>
        </p:nvPicPr>
        <p:blipFill>
          <a:blip r:embed="rId3"/>
          <a:stretch>
            <a:fillRect/>
          </a:stretch>
        </p:blipFill>
        <p:spPr>
          <a:xfrm>
            <a:off x="4009923" y="98976"/>
            <a:ext cx="3764877" cy="3330024"/>
          </a:xfrm>
          <a:prstGeom prst="rect">
            <a:avLst/>
          </a:prstGeom>
        </p:spPr>
      </p:pic>
      <p:pic>
        <p:nvPicPr>
          <p:cNvPr id="4" name="Рисунок 3">
            <a:extLst>
              <a:ext uri="{FF2B5EF4-FFF2-40B4-BE49-F238E27FC236}">
                <a16:creationId xmlns:a16="http://schemas.microsoft.com/office/drawing/2014/main" id="{7A840F27-E699-4566-BFDD-6C0063A74E09}"/>
              </a:ext>
            </a:extLst>
          </p:cNvPr>
          <p:cNvPicPr>
            <a:picLocks noChangeAspect="1"/>
          </p:cNvPicPr>
          <p:nvPr/>
        </p:nvPicPr>
        <p:blipFill>
          <a:blip r:embed="rId4"/>
          <a:stretch>
            <a:fillRect/>
          </a:stretch>
        </p:blipFill>
        <p:spPr>
          <a:xfrm>
            <a:off x="7823609" y="98975"/>
            <a:ext cx="3829332" cy="3330025"/>
          </a:xfrm>
          <a:prstGeom prst="rect">
            <a:avLst/>
          </a:prstGeom>
        </p:spPr>
      </p:pic>
      <p:pic>
        <p:nvPicPr>
          <p:cNvPr id="5" name="Рисунок 4">
            <a:extLst>
              <a:ext uri="{FF2B5EF4-FFF2-40B4-BE49-F238E27FC236}">
                <a16:creationId xmlns:a16="http://schemas.microsoft.com/office/drawing/2014/main" id="{B013F35E-D530-44D6-8C89-B96B5845D72B}"/>
              </a:ext>
            </a:extLst>
          </p:cNvPr>
          <p:cNvPicPr>
            <a:picLocks noChangeAspect="1"/>
          </p:cNvPicPr>
          <p:nvPr/>
        </p:nvPicPr>
        <p:blipFill>
          <a:blip r:embed="rId5"/>
          <a:stretch>
            <a:fillRect/>
          </a:stretch>
        </p:blipFill>
        <p:spPr>
          <a:xfrm>
            <a:off x="333852" y="3562277"/>
            <a:ext cx="3676071" cy="3196747"/>
          </a:xfrm>
          <a:prstGeom prst="rect">
            <a:avLst/>
          </a:prstGeom>
        </p:spPr>
      </p:pic>
      <p:sp>
        <p:nvSpPr>
          <p:cNvPr id="6" name="TextBox 5">
            <a:extLst>
              <a:ext uri="{FF2B5EF4-FFF2-40B4-BE49-F238E27FC236}">
                <a16:creationId xmlns:a16="http://schemas.microsoft.com/office/drawing/2014/main" id="{6B29B681-B3EE-4210-A6D4-7D70B0969C03}"/>
              </a:ext>
            </a:extLst>
          </p:cNvPr>
          <p:cNvSpPr txBox="1"/>
          <p:nvPr/>
        </p:nvSpPr>
        <p:spPr>
          <a:xfrm>
            <a:off x="1597890" y="3295723"/>
            <a:ext cx="544945" cy="369332"/>
          </a:xfrm>
          <a:prstGeom prst="rect">
            <a:avLst/>
          </a:prstGeom>
          <a:noFill/>
        </p:spPr>
        <p:txBody>
          <a:bodyPr wrap="square" rtlCol="0">
            <a:spAutoFit/>
          </a:bodyPr>
          <a:lstStyle/>
          <a:p>
            <a:r>
              <a:rPr lang="en-US" dirty="0"/>
              <a:t>(a)</a:t>
            </a:r>
            <a:endParaRPr lang="ru-RU" dirty="0"/>
          </a:p>
        </p:txBody>
      </p:sp>
      <p:sp>
        <p:nvSpPr>
          <p:cNvPr id="7" name="TextBox 6">
            <a:extLst>
              <a:ext uri="{FF2B5EF4-FFF2-40B4-BE49-F238E27FC236}">
                <a16:creationId xmlns:a16="http://schemas.microsoft.com/office/drawing/2014/main" id="{A815CE9A-364E-4858-A273-67338D9C53D7}"/>
              </a:ext>
            </a:extLst>
          </p:cNvPr>
          <p:cNvSpPr txBox="1"/>
          <p:nvPr/>
        </p:nvSpPr>
        <p:spPr>
          <a:xfrm>
            <a:off x="5551054" y="3295723"/>
            <a:ext cx="544946" cy="369332"/>
          </a:xfrm>
          <a:prstGeom prst="rect">
            <a:avLst/>
          </a:prstGeom>
          <a:noFill/>
        </p:spPr>
        <p:txBody>
          <a:bodyPr wrap="square" rtlCol="0">
            <a:spAutoFit/>
          </a:bodyPr>
          <a:lstStyle/>
          <a:p>
            <a:r>
              <a:rPr lang="en-US" dirty="0"/>
              <a:t>(b)</a:t>
            </a:r>
            <a:endParaRPr lang="ru-RU" dirty="0"/>
          </a:p>
        </p:txBody>
      </p:sp>
      <p:sp>
        <p:nvSpPr>
          <p:cNvPr id="8" name="TextBox 7">
            <a:extLst>
              <a:ext uri="{FF2B5EF4-FFF2-40B4-BE49-F238E27FC236}">
                <a16:creationId xmlns:a16="http://schemas.microsoft.com/office/drawing/2014/main" id="{6207C689-8357-4C15-97FF-A2947CA0DC17}"/>
              </a:ext>
            </a:extLst>
          </p:cNvPr>
          <p:cNvSpPr txBox="1"/>
          <p:nvPr/>
        </p:nvSpPr>
        <p:spPr>
          <a:xfrm>
            <a:off x="9273309" y="3295723"/>
            <a:ext cx="544946" cy="369332"/>
          </a:xfrm>
          <a:prstGeom prst="rect">
            <a:avLst/>
          </a:prstGeom>
          <a:noFill/>
        </p:spPr>
        <p:txBody>
          <a:bodyPr wrap="square" rtlCol="0">
            <a:spAutoFit/>
          </a:bodyPr>
          <a:lstStyle/>
          <a:p>
            <a:r>
              <a:rPr lang="en-US" dirty="0"/>
              <a:t>(c)</a:t>
            </a:r>
            <a:endParaRPr lang="ru-RU" dirty="0"/>
          </a:p>
        </p:txBody>
      </p:sp>
      <p:sp>
        <p:nvSpPr>
          <p:cNvPr id="9" name="TextBox 8">
            <a:extLst>
              <a:ext uri="{FF2B5EF4-FFF2-40B4-BE49-F238E27FC236}">
                <a16:creationId xmlns:a16="http://schemas.microsoft.com/office/drawing/2014/main" id="{50A5D72D-41DD-48CF-8B8E-0D5C095A6B0C}"/>
              </a:ext>
            </a:extLst>
          </p:cNvPr>
          <p:cNvSpPr txBox="1"/>
          <p:nvPr/>
        </p:nvSpPr>
        <p:spPr>
          <a:xfrm>
            <a:off x="4163184" y="5089236"/>
            <a:ext cx="547361" cy="369332"/>
          </a:xfrm>
          <a:prstGeom prst="rect">
            <a:avLst/>
          </a:prstGeom>
          <a:noFill/>
        </p:spPr>
        <p:txBody>
          <a:bodyPr wrap="square" rtlCol="0">
            <a:spAutoFit/>
          </a:bodyPr>
          <a:lstStyle/>
          <a:p>
            <a:r>
              <a:rPr lang="en-US" dirty="0"/>
              <a:t>(d)</a:t>
            </a:r>
            <a:endParaRPr lang="ru-RU" dirty="0"/>
          </a:p>
        </p:txBody>
      </p:sp>
      <p:sp>
        <p:nvSpPr>
          <p:cNvPr id="10" name="TextBox 9">
            <a:extLst>
              <a:ext uri="{FF2B5EF4-FFF2-40B4-BE49-F238E27FC236}">
                <a16:creationId xmlns:a16="http://schemas.microsoft.com/office/drawing/2014/main" id="{EDF2C624-E1D8-4D65-9F5E-75DD84E01C04}"/>
              </a:ext>
            </a:extLst>
          </p:cNvPr>
          <p:cNvSpPr txBox="1"/>
          <p:nvPr/>
        </p:nvSpPr>
        <p:spPr>
          <a:xfrm>
            <a:off x="6428509" y="4045527"/>
            <a:ext cx="4756727" cy="1477328"/>
          </a:xfrm>
          <a:prstGeom prst="rect">
            <a:avLst/>
          </a:prstGeom>
          <a:noFill/>
        </p:spPr>
        <p:txBody>
          <a:bodyPr wrap="square" rtlCol="0">
            <a:spAutoFit/>
          </a:bodyPr>
          <a:lstStyle/>
          <a:p>
            <a:r>
              <a:rPr lang="en-US" dirty="0"/>
              <a:t>fig</a:t>
            </a:r>
            <a:r>
              <a:rPr lang="ru-RU" dirty="0"/>
              <a:t>. 8.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distribution for four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choosed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variants</a:t>
            </a:r>
            <a:r>
              <a:rPr lang="ru-RU" dirty="0"/>
              <a:t> </a:t>
            </a:r>
            <a:r>
              <a:rPr lang="en-US" dirty="0"/>
              <a:t>with Gd-filter </a:t>
            </a:r>
            <a:r>
              <a:rPr lang="ru-RU" dirty="0"/>
              <a:t>0,1 см:</a:t>
            </a:r>
            <a:r>
              <a:rPr lang="en-US" dirty="0"/>
              <a:t> (a) (15% </a:t>
            </a:r>
            <a:r>
              <a:rPr lang="en-US" dirty="0" err="1"/>
              <a:t>PuN</a:t>
            </a:r>
            <a:r>
              <a:rPr lang="en-US" dirty="0"/>
              <a:t> + 85% </a:t>
            </a:r>
            <a:r>
              <a:rPr lang="en-US" dirty="0" err="1"/>
              <a:t>NpN</a:t>
            </a:r>
            <a:r>
              <a:rPr lang="en-US" dirty="0"/>
              <a:t>), (b) (20% </a:t>
            </a:r>
            <a:r>
              <a:rPr lang="en-US" dirty="0" err="1"/>
              <a:t>PuN</a:t>
            </a:r>
            <a:r>
              <a:rPr lang="en-US" dirty="0"/>
              <a:t> + 80% </a:t>
            </a:r>
            <a:r>
              <a:rPr lang="en-US" dirty="0" err="1"/>
              <a:t>NpN</a:t>
            </a:r>
            <a:r>
              <a:rPr lang="en-US" dirty="0"/>
              <a:t>), (c) (40 % UN (40% enrichment) + 60% </a:t>
            </a:r>
            <a:r>
              <a:rPr lang="en-US" dirty="0" err="1"/>
              <a:t>NpN</a:t>
            </a:r>
            <a:r>
              <a:rPr lang="en-US" dirty="0"/>
              <a:t>) and (d) (50% UN (50% enrichment) + 50% </a:t>
            </a:r>
            <a:r>
              <a:rPr lang="en-US" dirty="0" err="1"/>
              <a:t>NpN</a:t>
            </a:r>
            <a:r>
              <a:rPr lang="en-US" dirty="0"/>
              <a:t>).</a:t>
            </a:r>
            <a:endParaRPr lang="ru-RU" dirty="0"/>
          </a:p>
        </p:txBody>
      </p:sp>
    </p:spTree>
    <p:extLst>
      <p:ext uri="{BB962C8B-B14F-4D97-AF65-F5344CB8AC3E}">
        <p14:creationId xmlns:p14="http://schemas.microsoft.com/office/powerpoint/2010/main" val="177810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3D215-CCC7-4A49-AB56-F05EC1B4E5FE}"/>
              </a:ext>
            </a:extLst>
          </p:cNvPr>
          <p:cNvSpPr txBox="1"/>
          <p:nvPr/>
        </p:nvSpPr>
        <p:spPr>
          <a:xfrm>
            <a:off x="832104" y="219456"/>
            <a:ext cx="3867912"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rPr>
              <a:t>5</a:t>
            </a:r>
            <a:r>
              <a:rPr lang="ru-RU" sz="4000" dirty="0">
                <a:effectLst>
                  <a:outerShdw blurRad="38100" dist="38100" dir="2700000" algn="tl">
                    <a:srgbClr val="000000">
                      <a:alpha val="43137"/>
                    </a:srgbClr>
                  </a:outerShdw>
                </a:effectLst>
              </a:rPr>
              <a:t> – </a:t>
            </a:r>
            <a:r>
              <a:rPr lang="en-US" sz="4000" dirty="0">
                <a:effectLst>
                  <a:outerShdw blurRad="38100" dist="38100" dir="2700000" algn="tl">
                    <a:srgbClr val="000000">
                      <a:alpha val="43137"/>
                    </a:srgbClr>
                  </a:outerShdw>
                </a:effectLst>
              </a:rPr>
              <a:t>Conclusion</a:t>
            </a:r>
            <a:r>
              <a:rPr lang="ru-RU" sz="4000" dirty="0">
                <a:effectLst>
                  <a:outerShdw blurRad="38100" dist="38100" dir="2700000" algn="tl">
                    <a:srgbClr val="000000">
                      <a:alpha val="43137"/>
                    </a:srgbClr>
                  </a:outerShdw>
                </a:effectLst>
              </a:rPr>
              <a:t>.</a:t>
            </a:r>
            <a:endParaRPr lang="ru-RU" sz="4000" dirty="0"/>
          </a:p>
        </p:txBody>
      </p:sp>
      <p:sp>
        <p:nvSpPr>
          <p:cNvPr id="4" name="TextBox 3">
            <a:extLst>
              <a:ext uri="{FF2B5EF4-FFF2-40B4-BE49-F238E27FC236}">
                <a16:creationId xmlns:a16="http://schemas.microsoft.com/office/drawing/2014/main" id="{AE6E8BE1-A586-49EA-A8E7-3ACA94C43D47}"/>
              </a:ext>
            </a:extLst>
          </p:cNvPr>
          <p:cNvSpPr txBox="1"/>
          <p:nvPr/>
        </p:nvSpPr>
        <p:spPr>
          <a:xfrm>
            <a:off x="210312" y="1014984"/>
            <a:ext cx="11841480" cy="541071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600"/>
              </a:spcBef>
              <a:spcAft>
                <a:spcPts val="200"/>
              </a:spcAft>
              <a:buClr>
                <a:srgbClr val="4A66AC"/>
              </a:buClr>
              <a:buSzPct val="100000"/>
              <a:buFont typeface="Calibri" panose="020F0502020204030204" pitchFamily="34" charset="0"/>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 proposed method is presented to reduce the pulse power fluctuations and instability in the core of IBR-3 (NEPTUNE), Which can be summarized in the following:</a:t>
            </a:r>
          </a:p>
          <a:p>
            <a:pPr marL="457200" marR="0" lvl="0" indent="-457200" algn="l" defTabSz="914400" rtl="0" eaLnBrk="1" fontAlgn="auto" latinLnBrk="0" hangingPunct="1">
              <a:lnSpc>
                <a:spcPct val="120000"/>
              </a:lnSpc>
              <a:spcBef>
                <a:spcPts val="600"/>
              </a:spcBef>
              <a:spcAft>
                <a:spcPts val="200"/>
              </a:spcAft>
              <a:buClr>
                <a:srgbClr val="4A66AC"/>
              </a:buClr>
              <a:buSzPct val="100000"/>
              <a:buFont typeface="+mj-lt"/>
              <a:buAutoNum type="arabicPeriod"/>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 increasing the "beta - pulse" parameter by increasing the generation time of the prompt neutron.</a:t>
            </a:r>
          </a:p>
          <a:p>
            <a:pPr marL="457200" marR="0" lvl="0" indent="-457200" algn="l" defTabSz="914400" rtl="0" eaLnBrk="1" fontAlgn="auto" latinLnBrk="0" hangingPunct="1">
              <a:lnSpc>
                <a:spcPct val="120000"/>
              </a:lnSpc>
              <a:spcBef>
                <a:spcPts val="600"/>
              </a:spcBef>
              <a:spcAft>
                <a:spcPts val="200"/>
              </a:spcAft>
              <a:buClr>
                <a:srgbClr val="4A66AC"/>
              </a:buClr>
              <a:buSzPct val="100000"/>
              <a:buFont typeface="+mj-lt"/>
              <a:buAutoNum type="arabicPeriod"/>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This can be achieved by adding uranium or plutonium to the fuel elements bordering with moderators with the simultaneous introduction of a gadolinium filter.</a:t>
            </a:r>
          </a:p>
          <a:p>
            <a:pPr marL="457200" marR="0" lvl="0" indent="-457200" algn="l" defTabSz="914400" rtl="0" eaLnBrk="1" fontAlgn="auto" latinLnBrk="0" hangingPunct="1">
              <a:lnSpc>
                <a:spcPct val="120000"/>
              </a:lnSpc>
              <a:spcBef>
                <a:spcPts val="600"/>
              </a:spcBef>
              <a:spcAft>
                <a:spcPts val="200"/>
              </a:spcAft>
              <a:buClr>
                <a:srgbClr val="4A66AC"/>
              </a:buClr>
              <a:buSzPct val="100000"/>
              <a:buFont typeface="+mj-lt"/>
              <a:buAutoNum type="arabicPeriod"/>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Numerical computer simulations used to get the acceptable concentrations of fissile elements that realize the increase in the generation time of the prompt neutron to 30 </a:t>
            </a:r>
            <a:r>
              <a:rPr kumimoji="0" lang="en-US" sz="1600" b="0" i="0" u="none" strike="noStrike" kern="1200" cap="none" spc="0" normalizeH="0" baseline="0" noProof="0" dirty="0" err="1">
                <a:ln>
                  <a:noFill/>
                </a:ln>
                <a:solidFill>
                  <a:srgbClr val="C00000"/>
                </a:solidFill>
                <a:effectLst/>
                <a:uLnTx/>
                <a:uFillTx/>
                <a:latin typeface="Calibri" panose="020F0502020204030204"/>
                <a:ea typeface="+mn-ea"/>
                <a:cs typeface="+mn-cs"/>
              </a:rPr>
              <a:t>n.sec</a:t>
            </a: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 and the "beta - pulse" value by a factor of 2.1.</a:t>
            </a:r>
            <a:endParaRPr kumimoji="0" lang="ru-RU"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Additions of uranium and plutonium simultaneously reduce the coefficient of non-uniformity of energy release and somewhat increase the neutron flux from the moderator.</a:t>
            </a: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Fuel elements doped with uranium are more convenient to operate in comparison with plutonium, without overloading.</a:t>
            </a: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resulting beta impulse value is expected to be 8-9 10-5, which will be 60% of the similar value for the IBR-2.</a:t>
            </a: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addition to calculations, work to reduce vibrations of fuel elements and other construction materials of the reactor will be continued by means of constructive measures.</a:t>
            </a: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200"/>
              </a:spcBef>
              <a:spcAft>
                <a:spcPts val="200"/>
              </a:spcAft>
              <a:buClr>
                <a:srgbClr val="4A66AC"/>
              </a:buClr>
              <a:buSzPct val="100000"/>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07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8470A-9A8E-4F8E-9388-CE9F1B453B84}"/>
              </a:ext>
            </a:extLst>
          </p:cNvPr>
          <p:cNvSpPr txBox="1"/>
          <p:nvPr/>
        </p:nvSpPr>
        <p:spPr>
          <a:xfrm>
            <a:off x="1572768" y="1234440"/>
            <a:ext cx="10241280" cy="3046988"/>
          </a:xfrm>
          <a:prstGeom prst="rect">
            <a:avLst/>
          </a:prstGeom>
          <a:noFill/>
        </p:spPr>
        <p:txBody>
          <a:bodyPr wrap="square" rtlCol="0">
            <a:spAutoFit/>
          </a:bodyPr>
          <a:lstStyle/>
          <a:p>
            <a:pPr algn="ctr"/>
            <a:r>
              <a:rPr lang="en-US" sz="9600" dirty="0">
                <a:effectLst>
                  <a:outerShdw blurRad="38100" dist="38100" dir="2700000" algn="tl">
                    <a:srgbClr val="000000">
                      <a:alpha val="43137"/>
                    </a:srgbClr>
                  </a:outerShdw>
                </a:effectLst>
              </a:rPr>
              <a:t>Thank you for your patience.</a:t>
            </a:r>
            <a:endParaRPr lang="ru-RU" sz="9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224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7E90F9-BF0C-499B-8355-8E12F8734417}"/>
              </a:ext>
            </a:extLst>
          </p:cNvPr>
          <p:cNvSpPr>
            <a:spLocks noGrp="1"/>
          </p:cNvSpPr>
          <p:nvPr>
            <p:ph type="title"/>
          </p:nvPr>
        </p:nvSpPr>
        <p:spPr>
          <a:xfrm>
            <a:off x="848307" y="626043"/>
            <a:ext cx="10389062" cy="818707"/>
          </a:xfrm>
        </p:spPr>
        <p:txBody>
          <a:bodyPr>
            <a:noAutofit/>
          </a:bodyPr>
          <a:lstStyle/>
          <a:p>
            <a:pPr algn="ctr"/>
            <a:r>
              <a:rPr lang="ru-RU" sz="4000" b="1" dirty="0">
                <a:effectLst>
                  <a:outerShdw blurRad="38100" dist="38100" dir="2700000" algn="tl">
                    <a:srgbClr val="000000">
                      <a:alpha val="43137"/>
                    </a:srgbClr>
                  </a:outerShdw>
                </a:effectLst>
              </a:rPr>
              <a:t>1- ОСНОВНЫЕ ОСОБЕННОСТИ РЕАКТОРА НЕПТУН:</a:t>
            </a:r>
          </a:p>
        </p:txBody>
      </p:sp>
      <mc:AlternateContent xmlns:mc="http://schemas.openxmlformats.org/markup-compatibility/2006">
        <mc:Choice xmlns:a14="http://schemas.microsoft.com/office/drawing/2010/main" Requires="a14">
          <p:sp>
            <p:nvSpPr>
              <p:cNvPr id="3" name="Объект 2">
                <a:extLst>
                  <a:ext uri="{FF2B5EF4-FFF2-40B4-BE49-F238E27FC236}">
                    <a16:creationId xmlns:a16="http://schemas.microsoft.com/office/drawing/2014/main" id="{D0EBB695-041B-44A2-AE52-D92F75044139}"/>
                  </a:ext>
                </a:extLst>
              </p:cNvPr>
              <p:cNvSpPr>
                <a:spLocks noGrp="1"/>
              </p:cNvSpPr>
              <p:nvPr>
                <p:ph idx="1"/>
              </p:nvPr>
            </p:nvSpPr>
            <p:spPr>
              <a:xfrm>
                <a:off x="848307" y="1871329"/>
                <a:ext cx="10988502" cy="4645891"/>
              </a:xfrm>
            </p:spPr>
            <p:txBody>
              <a:bodyPr>
                <a:normAutofit/>
              </a:bodyPr>
              <a:lstStyle/>
              <a:p>
                <a:r>
                  <a:rPr lang="ru-RU" dirty="0"/>
                  <a:t>1 - </a:t>
                </a:r>
                <a:r>
                  <a:rPr lang="en-US" dirty="0">
                    <a:latin typeface="Times New Roman" panose="02020603050405020304" pitchFamily="18" charset="0"/>
                    <a:cs typeface="Times New Roman" panose="02020603050405020304" pitchFamily="18" charset="0"/>
                  </a:rPr>
                  <a:t>The proposed source will have a peak neutron flux up to </a:t>
                </a:r>
                <a:r>
                  <a:rPr lang="ru-RU" b="1" dirty="0">
                    <a:solidFill>
                      <a:srgbClr val="FF0000"/>
                    </a:solidFill>
                    <a:latin typeface="Times New Roman" panose="02020603050405020304" pitchFamily="18" charset="0"/>
                    <a:cs typeface="Times New Roman" panose="02020603050405020304" pitchFamily="18" charset="0"/>
                  </a:rPr>
                  <a:t>5</a:t>
                </a:r>
                <a:r>
                  <a:rPr lang="ru-RU"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ru-RU" i="1" smtClean="0">
                            <a:solidFill>
                              <a:srgbClr val="FF0000"/>
                            </a:solidFill>
                            <a:latin typeface="Cambria Math" panose="02040503050406030204" pitchFamily="18" charset="0"/>
                          </a:rPr>
                        </m:ctrlPr>
                      </m:sSupPr>
                      <m:e>
                        <m:r>
                          <a:rPr lang="ru-RU" b="0" i="1" smtClean="0">
                            <a:solidFill>
                              <a:srgbClr val="FF0000"/>
                            </a:solidFill>
                            <a:latin typeface="Cambria Math" panose="02040503050406030204" pitchFamily="18" charset="0"/>
                          </a:rPr>
                          <m:t>10</m:t>
                        </m:r>
                      </m:e>
                      <m:sup>
                        <m:r>
                          <a:rPr lang="ru-RU" b="0" i="1" smtClean="0">
                            <a:solidFill>
                              <a:srgbClr val="FF0000"/>
                            </a:solidFill>
                            <a:latin typeface="Cambria Math" panose="02040503050406030204" pitchFamily="18" charset="0"/>
                          </a:rPr>
                          <m:t>16</m:t>
                        </m:r>
                      </m:sup>
                    </m:sSup>
                    <m:r>
                      <a:rPr lang="ru-RU" b="0" i="1" smtClean="0">
                        <a:latin typeface="Cambria Math" panose="02040503050406030204" pitchFamily="18" charset="0"/>
                      </a:rPr>
                      <m:t> </m:t>
                    </m:r>
                    <m:r>
                      <a:rPr lang="en-US" b="0" i="1" smtClean="0">
                        <a:latin typeface="Cambria Math" panose="02040503050406030204" pitchFamily="18" charset="0"/>
                      </a:rPr>
                      <m:t>𝑛</m:t>
                    </m:r>
                    <m:r>
                      <a:rPr lang="ru-RU" b="0" i="1" smtClean="0">
                        <a:latin typeface="Cambria Math" panose="02040503050406030204" pitchFamily="18" charset="0"/>
                      </a:rPr>
                      <m:t>.</m:t>
                    </m:r>
                    <m:sSup>
                      <m:sSupPr>
                        <m:ctrlPr>
                          <a:rPr lang="ru-RU" b="0" i="1" smtClean="0">
                            <a:latin typeface="Cambria Math" panose="02040503050406030204" pitchFamily="18" charset="0"/>
                          </a:rPr>
                        </m:ctrlPr>
                      </m:sSupPr>
                      <m:e>
                        <m:r>
                          <a:rPr lang="en-US" b="0" i="1" smtClean="0">
                            <a:latin typeface="Cambria Math" panose="02040503050406030204" pitchFamily="18" charset="0"/>
                          </a:rPr>
                          <m:t>𝑠𝑒𝑐</m:t>
                        </m:r>
                      </m:e>
                      <m:sup>
                        <m:r>
                          <a:rPr lang="ru-RU" b="0" i="1" smtClean="0">
                            <a:latin typeface="Cambria Math" panose="02040503050406030204" pitchFamily="18" charset="0"/>
                          </a:rPr>
                          <m:t>−1</m:t>
                        </m:r>
                      </m:sup>
                    </m:sSup>
                    <m:r>
                      <a:rPr lang="ru-RU" b="0" i="1" smtClean="0">
                        <a:latin typeface="Cambria Math" panose="02040503050406030204" pitchFamily="18" charset="0"/>
                      </a:rPr>
                      <m:t>.</m:t>
                    </m:r>
                    <m:sSup>
                      <m:sSupPr>
                        <m:ctrlPr>
                          <a:rPr lang="ru-RU" b="0" i="1" smtClean="0">
                            <a:latin typeface="Cambria Math" panose="02040503050406030204" pitchFamily="18" charset="0"/>
                          </a:rPr>
                        </m:ctrlPr>
                      </m:sSupPr>
                      <m:e>
                        <m:r>
                          <a:rPr lang="en-US" b="0" i="1" smtClean="0">
                            <a:latin typeface="Cambria Math" panose="02040503050406030204" pitchFamily="18" charset="0"/>
                          </a:rPr>
                          <m:t>𝑐𝑚</m:t>
                        </m:r>
                      </m:e>
                      <m:sup>
                        <m:r>
                          <a:rPr lang="ru-RU" b="0" i="1" smtClean="0">
                            <a:latin typeface="Cambria Math" panose="02040503050406030204" pitchFamily="18" charset="0"/>
                          </a:rPr>
                          <m:t>−2</m:t>
                        </m:r>
                      </m:sup>
                    </m:sSup>
                  </m:oMath>
                </a14:m>
                <a:r>
                  <a:rPr lang="ru-RU" b="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 time average flux density of up to</a:t>
                </a:r>
                <a14:m>
                  <m:oMath xmlns:m="http://schemas.openxmlformats.org/officeDocument/2006/math">
                    <m:r>
                      <a:rPr lang="en-US" b="0" i="0" smtClean="0">
                        <a:solidFill>
                          <a:srgbClr val="FF0000"/>
                        </a:solidFill>
                        <a:latin typeface="Cambria Math" panose="02040503050406030204" pitchFamily="18" charset="0"/>
                      </a:rPr>
                      <m:t> </m:t>
                    </m:r>
                    <m:sSup>
                      <m:sSupPr>
                        <m:ctrlPr>
                          <a:rPr lang="ru-RU" i="1" smtClean="0">
                            <a:solidFill>
                              <a:srgbClr val="FF0000"/>
                            </a:solidFill>
                            <a:latin typeface="Cambria Math" panose="02040503050406030204" pitchFamily="18" charset="0"/>
                          </a:rPr>
                        </m:ctrlPr>
                      </m:sSupPr>
                      <m:e>
                        <m:r>
                          <a:rPr lang="ru-RU" i="1">
                            <a:solidFill>
                              <a:srgbClr val="FF0000"/>
                            </a:solidFill>
                            <a:latin typeface="Cambria Math" panose="02040503050406030204" pitchFamily="18" charset="0"/>
                          </a:rPr>
                          <m:t>10</m:t>
                        </m:r>
                      </m:e>
                      <m:sup>
                        <m:r>
                          <a:rPr lang="ru-RU" i="1">
                            <a:solidFill>
                              <a:srgbClr val="FF0000"/>
                            </a:solidFill>
                            <a:latin typeface="Cambria Math" panose="02040503050406030204" pitchFamily="18" charset="0"/>
                          </a:rPr>
                          <m:t>1</m:t>
                        </m:r>
                        <m:r>
                          <a:rPr lang="ru-RU" b="0" i="1" smtClean="0">
                            <a:solidFill>
                              <a:srgbClr val="FF0000"/>
                            </a:solidFill>
                            <a:latin typeface="Cambria Math" panose="02040503050406030204" pitchFamily="18" charset="0"/>
                          </a:rPr>
                          <m:t>4</m:t>
                        </m:r>
                      </m:sup>
                    </m:sSup>
                    <m:r>
                      <a:rPr lang="en-US" b="0" i="1" smtClean="0">
                        <a:solidFill>
                          <a:srgbClr val="FF0000"/>
                        </a:solidFill>
                        <a:latin typeface="Cambria Math" panose="02040503050406030204" pitchFamily="18" charset="0"/>
                      </a:rPr>
                      <m:t> </m:t>
                    </m:r>
                    <m:r>
                      <a:rPr lang="en-US" i="1">
                        <a:latin typeface="Cambria Math" panose="02040503050406030204" pitchFamily="18" charset="0"/>
                      </a:rPr>
                      <m:t>𝑛</m:t>
                    </m:r>
                    <m:r>
                      <a:rPr lang="ru-RU" i="1">
                        <a:latin typeface="Cambria Math" panose="02040503050406030204" pitchFamily="18" charset="0"/>
                      </a:rPr>
                      <m:t>.</m:t>
                    </m:r>
                    <m:sSup>
                      <m:sSupPr>
                        <m:ctrlPr>
                          <a:rPr lang="ru-RU" i="1">
                            <a:latin typeface="Cambria Math" panose="02040503050406030204" pitchFamily="18" charset="0"/>
                          </a:rPr>
                        </m:ctrlPr>
                      </m:sSupPr>
                      <m:e>
                        <m:r>
                          <a:rPr lang="en-US" i="1">
                            <a:latin typeface="Cambria Math" panose="02040503050406030204" pitchFamily="18" charset="0"/>
                          </a:rPr>
                          <m:t>𝑠𝑒𝑐</m:t>
                        </m:r>
                      </m:e>
                      <m:sup>
                        <m:r>
                          <a:rPr lang="ru-RU" i="1">
                            <a:latin typeface="Cambria Math" panose="02040503050406030204" pitchFamily="18" charset="0"/>
                          </a:rPr>
                          <m:t>−1</m:t>
                        </m:r>
                      </m:sup>
                    </m:sSup>
                    <m:r>
                      <a:rPr lang="ru-RU" i="1">
                        <a:latin typeface="Cambria Math" panose="02040503050406030204" pitchFamily="18" charset="0"/>
                      </a:rPr>
                      <m:t>.</m:t>
                    </m:r>
                    <m:sSup>
                      <m:sSupPr>
                        <m:ctrlPr>
                          <a:rPr lang="ru-RU" i="1">
                            <a:latin typeface="Cambria Math" panose="02040503050406030204" pitchFamily="18" charset="0"/>
                          </a:rPr>
                        </m:ctrlPr>
                      </m:sSupPr>
                      <m:e>
                        <m:r>
                          <a:rPr lang="en-US" i="1">
                            <a:latin typeface="Cambria Math" panose="02040503050406030204" pitchFamily="18" charset="0"/>
                          </a:rPr>
                          <m:t>𝑐𝑚</m:t>
                        </m:r>
                      </m:e>
                      <m:sup>
                        <m:r>
                          <a:rPr lang="ru-RU" i="1">
                            <a:latin typeface="Cambria Math" panose="02040503050406030204" pitchFamily="18" charset="0"/>
                          </a:rPr>
                          <m:t>−2</m:t>
                        </m:r>
                      </m:sup>
                    </m:sSup>
                    <m:r>
                      <a:rPr lang="ru-RU" b="0" i="0" smtClean="0">
                        <a:latin typeface="Cambria Math" panose="02040503050406030204" pitchFamily="18" charset="0"/>
                      </a:rPr>
                      <m:t>(</m:t>
                    </m:r>
                    <m:r>
                      <m:rPr>
                        <m:sty m:val="p"/>
                      </m:rPr>
                      <a:rPr lang="en-US" b="0" i="0" smtClean="0">
                        <a:solidFill>
                          <a:srgbClr val="FF0000"/>
                        </a:solidFill>
                        <a:latin typeface="Cambria Math" panose="02040503050406030204" pitchFamily="18" charset="0"/>
                      </a:rPr>
                      <m:t>in</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IBR</m:t>
                    </m:r>
                    <m:r>
                      <a:rPr lang="en-US" b="0" i="0" smtClean="0">
                        <a:solidFill>
                          <a:srgbClr val="FF0000"/>
                        </a:solidFill>
                        <a:latin typeface="Cambria Math" panose="02040503050406030204" pitchFamily="18" charset="0"/>
                      </a:rPr>
                      <m:t>−2</m:t>
                    </m:r>
                    <m:r>
                      <m:rPr>
                        <m:sty m:val="p"/>
                      </m:rPr>
                      <a:rPr lang="en-US" b="0" i="0" smtClean="0">
                        <a:solidFill>
                          <a:srgbClr val="FF0000"/>
                        </a:solidFill>
                        <a:latin typeface="Cambria Math" panose="02040503050406030204" pitchFamily="18" charset="0"/>
                      </a:rPr>
                      <m:t>M</m:t>
                    </m:r>
                    <m:r>
                      <a:rPr lang="ru-RU" b="0" i="0" smtClean="0">
                        <a:solidFill>
                          <a:srgbClr val="FF0000"/>
                        </a:solidFill>
                        <a:latin typeface="Cambria Math" panose="02040503050406030204" pitchFamily="18" charset="0"/>
                      </a:rPr>
                      <m:t>:  0.7</m:t>
                    </m:r>
                    <m:sSup>
                      <m:sSupPr>
                        <m:ctrlPr>
                          <a:rPr lang="ru-RU" i="1">
                            <a:solidFill>
                              <a:srgbClr val="FF0000"/>
                            </a:solidFill>
                            <a:latin typeface="Cambria Math" panose="02040503050406030204" pitchFamily="18" charset="0"/>
                          </a:rPr>
                        </m:ctrlPr>
                      </m:sSupPr>
                      <m:e>
                        <m:r>
                          <a:rPr lang="ru-RU" b="0" i="1" smtClean="0">
                            <a:solidFill>
                              <a:srgbClr val="FF0000"/>
                            </a:solidFill>
                            <a:latin typeface="Cambria Math" panose="02040503050406030204" pitchFamily="18" charset="0"/>
                          </a:rPr>
                          <m:t> </m:t>
                        </m:r>
                        <m:r>
                          <a:rPr lang="ru-RU" i="1">
                            <a:solidFill>
                              <a:srgbClr val="FF0000"/>
                            </a:solidFill>
                            <a:latin typeface="Cambria Math" panose="02040503050406030204" pitchFamily="18" charset="0"/>
                          </a:rPr>
                          <m:t>10</m:t>
                        </m:r>
                      </m:e>
                      <m:sup>
                        <m:r>
                          <a:rPr lang="ru-RU" i="1">
                            <a:solidFill>
                              <a:srgbClr val="FF0000"/>
                            </a:solidFill>
                            <a:latin typeface="Cambria Math" panose="02040503050406030204" pitchFamily="18" charset="0"/>
                          </a:rPr>
                          <m:t>16</m:t>
                        </m:r>
                      </m:sup>
                    </m:sSup>
                    <m:r>
                      <a:rPr lang="ru-RU"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and</m:t>
                    </m:r>
                  </m:oMath>
                </a14:m>
                <a:r>
                  <a:rPr lang="ru-RU"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ru-RU" i="1">
                            <a:solidFill>
                              <a:srgbClr val="FF0000"/>
                            </a:solidFill>
                            <a:latin typeface="Cambria Math" panose="02040503050406030204" pitchFamily="18" charset="0"/>
                          </a:rPr>
                        </m:ctrlPr>
                      </m:sSupPr>
                      <m:e>
                        <m:r>
                          <a:rPr lang="ru-RU" i="1">
                            <a:solidFill>
                              <a:srgbClr val="FF0000"/>
                            </a:solidFill>
                            <a:latin typeface="Cambria Math" panose="02040503050406030204" pitchFamily="18" charset="0"/>
                          </a:rPr>
                          <m:t>10</m:t>
                        </m:r>
                      </m:e>
                      <m:sup>
                        <m:r>
                          <a:rPr lang="ru-RU" i="1">
                            <a:solidFill>
                              <a:srgbClr val="FF0000"/>
                            </a:solidFill>
                            <a:latin typeface="Cambria Math" panose="02040503050406030204" pitchFamily="18" charset="0"/>
                          </a:rPr>
                          <m:t>1</m:t>
                        </m:r>
                        <m:r>
                          <a:rPr lang="ru-RU" b="0" i="1" smtClean="0">
                            <a:solidFill>
                              <a:srgbClr val="FF0000"/>
                            </a:solidFill>
                            <a:latin typeface="Cambria Math" panose="02040503050406030204" pitchFamily="18" charset="0"/>
                          </a:rPr>
                          <m:t>3</m:t>
                        </m:r>
                      </m:sup>
                    </m:sSup>
                  </m:oMath>
                </a14:m>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2 - </a:t>
                </a:r>
                <a:r>
                  <a:rPr lang="en-US" dirty="0">
                    <a:latin typeface="Times New Roman" panose="02020603050405020304" pitchFamily="18" charset="0"/>
                    <a:cs typeface="Times New Roman" panose="02020603050405020304" pitchFamily="18" charset="0"/>
                  </a:rPr>
                  <a:t>The generation time of fast neutrons (τ) in the neptunium core is 5-7 times shorter than in the core with plutonium (</a:t>
                </a:r>
                <a:r>
                  <a:rPr lang="en-US" dirty="0">
                    <a:solidFill>
                      <a:srgbClr val="FF0000"/>
                    </a:solidFill>
                    <a:latin typeface="Times New Roman" panose="02020603050405020304" pitchFamily="18" charset="0"/>
                    <a:cs typeface="Times New Roman" panose="02020603050405020304" pitchFamily="18" charset="0"/>
                  </a:rPr>
                  <a:t>the task of having a short pulses of neutrons becomes easier</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3 -  </a:t>
                </a:r>
                <a:r>
                  <a:rPr lang="en-US" dirty="0">
                    <a:latin typeface="Times New Roman" panose="02020603050405020304" pitchFamily="18" charset="0"/>
                    <a:cs typeface="Times New Roman" panose="02020603050405020304" pitchFamily="18" charset="0"/>
                  </a:rPr>
                  <a:t>A low value of the delayed neutrons fraction (β-eff) determines a low background power in the intervals between pulses (</a:t>
                </a:r>
                <a:r>
                  <a:rPr lang="en-US" dirty="0">
                    <a:solidFill>
                      <a:srgbClr val="FF0000"/>
                    </a:solidFill>
                    <a:latin typeface="Times New Roman" panose="02020603050405020304" pitchFamily="18" charset="0"/>
                    <a:cs typeface="Times New Roman" panose="02020603050405020304" pitchFamily="18" charset="0"/>
                  </a:rPr>
                  <a:t>3-4 times less</a:t>
                </a:r>
                <a:r>
                  <a:rPr lang="en-US"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4 - </a:t>
                </a:r>
                <a:r>
                  <a:rPr lang="en-US" dirty="0">
                    <a:latin typeface="Times New Roman" panose="02020603050405020304" pitchFamily="18" charset="0"/>
                    <a:cs typeface="Times New Roman" panose="02020603050405020304" pitchFamily="18" charset="0"/>
                  </a:rPr>
                  <a:t>Possibility of using neutron moderating materials as a Reactivity Modulator  (RM) ( like high-temperature resistance, hydride’s metal </a:t>
                </a:r>
                <a:r>
                  <a:rPr lang="en-US" b="1" dirty="0">
                    <a:solidFill>
                      <a:srgbClr val="FF0000"/>
                    </a:solidFill>
                    <a:latin typeface="Times New Roman" panose="02020603050405020304" pitchFamily="18" charset="0"/>
                    <a:cs typeface="Times New Roman" panose="02020603050405020304" pitchFamily="18" charset="0"/>
                  </a:rPr>
                  <a:t>Ti</a:t>
                </a:r>
                <a14:m>
                  <m:oMath xmlns:m="http://schemas.openxmlformats.org/officeDocument/2006/math">
                    <m:sSub>
                      <m:sSubPr>
                        <m:ctrlPr>
                          <a:rPr lang="en-US" i="1" smtClean="0">
                            <a:solidFill>
                              <a:srgbClr val="FF0000"/>
                            </a:solidFill>
                            <a:latin typeface="Cambria Math" panose="02040503050406030204" pitchFamily="18" charset="0"/>
                            <a:cs typeface="Times New Roman" panose="02020603050405020304" pitchFamily="18" charset="0"/>
                          </a:rPr>
                        </m:ctrlPr>
                      </m:sSubPr>
                      <m:e>
                        <m:r>
                          <m:rPr>
                            <m:sty m:val="p"/>
                          </m:rPr>
                          <a:rPr lang="en-US" b="0" i="0" smtClean="0">
                            <a:solidFill>
                              <a:srgbClr val="FF0000"/>
                            </a:solidFill>
                            <a:latin typeface="Cambria Math" panose="02040503050406030204" pitchFamily="18" charset="0"/>
                            <a:cs typeface="Times New Roman" panose="02020603050405020304" pitchFamily="18" charset="0"/>
                          </a:rPr>
                          <m:t>H</m:t>
                        </m:r>
                      </m:e>
                      <m:sub>
                        <m:r>
                          <a:rPr lang="en-US" b="0" i="1" smtClean="0">
                            <a:solidFill>
                              <a:srgbClr val="FF0000"/>
                            </a:solidFill>
                            <a:latin typeface="Cambria Math" panose="02040503050406030204" pitchFamily="18" charset="0"/>
                            <a:cs typeface="Times New Roman" panose="02020603050405020304" pitchFamily="18" charset="0"/>
                          </a:rPr>
                          <m:t>2</m:t>
                        </m:r>
                        <m:r>
                          <a:rPr lang="ru-RU" b="0" i="1" smtClean="0">
                            <a:solidFill>
                              <a:srgbClr val="FF0000"/>
                            </a:solidFill>
                            <a:latin typeface="Cambria Math" panose="02040503050406030204" pitchFamily="18" charset="0"/>
                            <a:cs typeface="Times New Roman" panose="02020603050405020304" pitchFamily="18" charset="0"/>
                          </a:rPr>
                          <m:t>, </m:t>
                        </m:r>
                      </m:sub>
                    </m:sSub>
                    <m:r>
                      <a:rPr lang="en-US" b="1" i="0" smtClean="0">
                        <a:solidFill>
                          <a:srgbClr val="FF0000"/>
                        </a:solidFill>
                        <a:latin typeface="Cambria Math" panose="02040503050406030204" pitchFamily="18" charset="0"/>
                        <a:cs typeface="Times New Roman" panose="02020603050405020304" pitchFamily="18" charset="0"/>
                      </a:rPr>
                      <m:t>𝐘</m:t>
                    </m:r>
                    <m:r>
                      <m:rPr>
                        <m:sty m:val="p"/>
                      </m:rPr>
                      <a:rPr lang="en-US" b="0" i="0" smtClean="0">
                        <a:solidFill>
                          <a:srgbClr val="FF0000"/>
                        </a:solidFill>
                        <a:latin typeface="Cambria Math" panose="02040503050406030204" pitchFamily="18" charset="0"/>
                        <a:cs typeface="Times New Roman" panose="02020603050405020304" pitchFamily="18" charset="0"/>
                      </a:rPr>
                      <m:t>H</m:t>
                    </m:r>
                    <m:r>
                      <a:rPr lang="en-US" b="0" i="0" baseline="-25000" smtClean="0">
                        <a:solidFill>
                          <a:srgbClr val="FF0000"/>
                        </a:solidFill>
                        <a:latin typeface="Cambria Math" panose="02040503050406030204" pitchFamily="18" charset="0"/>
                        <a:cs typeface="Times New Roman" panose="02020603050405020304" pitchFamily="18" charset="0"/>
                      </a:rPr>
                      <m:t>2</m:t>
                    </m:r>
                    <m:r>
                      <a:rPr lang="en-US" b="0" i="0" smtClean="0">
                        <a:latin typeface="Cambria Math" panose="02040503050406030204" pitchFamily="18" charset="0"/>
                        <a:cs typeface="Times New Roman" panose="02020603050405020304" pitchFamily="18" charset="0"/>
                      </a:rPr>
                      <m:t>).  </m:t>
                    </m:r>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 – There is no reactivity effect from the fuel burnup (it is possible to work without additional fuel loading during the entire reactor cycle)</a:t>
                </a:r>
                <a:r>
                  <a:rPr lang="ru-RU"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Np237 (</a:t>
                </a:r>
                <a:r>
                  <a:rPr lang="en-US" b="1" dirty="0">
                    <a:latin typeface="Times New Roman" panose="02020603050405020304" pitchFamily="18" charset="0"/>
                    <a:cs typeface="Times New Roman" panose="02020603050405020304" pitchFamily="18" charset="0"/>
                  </a:rPr>
                  <a:t>n absorption</a:t>
                </a:r>
                <a:r>
                  <a:rPr lang="ru-RU"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Np238 (β-</a:t>
                </a:r>
                <a:r>
                  <a:rPr lang="en-US" b="1" dirty="0">
                    <a:latin typeface="Times New Roman" panose="02020603050405020304" pitchFamily="18" charset="0"/>
                    <a:cs typeface="Times New Roman" panose="02020603050405020304" pitchFamily="18" charset="0"/>
                  </a:rPr>
                  <a:t>decay</a:t>
                </a:r>
                <a:r>
                  <a:rPr lang="ru-RU" b="1" dirty="0">
                    <a:latin typeface="Times New Roman" panose="02020603050405020304" pitchFamily="18" charset="0"/>
                    <a:cs typeface="Times New Roman" panose="02020603050405020304" pitchFamily="18" charset="0"/>
                  </a:rPr>
                  <a:t>, (2.117 </a:t>
                </a:r>
                <a:r>
                  <a:rPr lang="en-US" b="1" dirty="0">
                    <a:latin typeface="Times New Roman" panose="02020603050405020304" pitchFamily="18" charset="0"/>
                    <a:cs typeface="Times New Roman" panose="02020603050405020304" pitchFamily="18" charset="0"/>
                  </a:rPr>
                  <a:t>days</a:t>
                </a:r>
                <a:r>
                  <a:rPr lang="ru-RU" b="1" dirty="0">
                    <a:latin typeface="Times New Roman" panose="02020603050405020304" pitchFamily="18" charset="0"/>
                    <a:cs typeface="Times New Roman" panose="02020603050405020304" pitchFamily="18" charset="0"/>
                  </a:rPr>
                  <a:t>)  	 Pu238 (</a:t>
                </a:r>
                <a:r>
                  <a:rPr lang="en-US" b="1" dirty="0">
                    <a:latin typeface="Times New Roman" panose="02020603050405020304" pitchFamily="18" charset="0"/>
                    <a:cs typeface="Times New Roman" panose="02020603050405020304" pitchFamily="18" charset="0"/>
                  </a:rPr>
                  <a:t>Fissionable material</a:t>
                </a:r>
                <a:r>
                  <a:rPr lang="ru-RU" b="1" dirty="0">
                    <a:latin typeface="Times New Roman" panose="02020603050405020304" pitchFamily="18" charset="0"/>
                    <a:cs typeface="Times New Roman" panose="02020603050405020304" pitchFamily="18" charset="0"/>
                  </a:rPr>
                  <a:t>)</a:t>
                </a:r>
              </a:p>
            </p:txBody>
          </p:sp>
        </mc:Choice>
        <mc:Fallback>
          <p:sp>
            <p:nvSpPr>
              <p:cNvPr id="3" name="Объект 2">
                <a:extLst>
                  <a:ext uri="{FF2B5EF4-FFF2-40B4-BE49-F238E27FC236}">
                    <a16:creationId xmlns:a16="http://schemas.microsoft.com/office/drawing/2014/main" id="{D0EBB695-041B-44A2-AE52-D92F75044139}"/>
                  </a:ext>
                </a:extLst>
              </p:cNvPr>
              <p:cNvSpPr>
                <a:spLocks noGrp="1" noRot="1" noChangeAspect="1" noMove="1" noResize="1" noEditPoints="1" noAdjustHandles="1" noChangeArrowheads="1" noChangeShapeType="1" noTextEdit="1"/>
              </p:cNvSpPr>
              <p:nvPr>
                <p:ph idx="1"/>
              </p:nvPr>
            </p:nvSpPr>
            <p:spPr>
              <a:xfrm>
                <a:off x="848307" y="1871329"/>
                <a:ext cx="10988502" cy="4645891"/>
              </a:xfrm>
              <a:blipFill>
                <a:blip r:embed="rId2"/>
                <a:stretch>
                  <a:fillRect l="-555" t="-1575" r="-1054"/>
                </a:stretch>
              </a:blipFill>
            </p:spPr>
            <p:txBody>
              <a:bodyPr/>
              <a:lstStyle/>
              <a:p>
                <a:r>
                  <a:rPr lang="ru-RU">
                    <a:noFill/>
                  </a:rPr>
                  <a:t> </a:t>
                </a:r>
              </a:p>
            </p:txBody>
          </p:sp>
        </mc:Fallback>
      </mc:AlternateContent>
      <p:cxnSp>
        <p:nvCxnSpPr>
          <p:cNvPr id="9" name="Прямая со стрелкой 8">
            <a:extLst>
              <a:ext uri="{FF2B5EF4-FFF2-40B4-BE49-F238E27FC236}">
                <a16:creationId xmlns:a16="http://schemas.microsoft.com/office/drawing/2014/main" id="{B937B9C6-D75E-439B-BC83-1D8DA2145002}"/>
              </a:ext>
            </a:extLst>
          </p:cNvPr>
          <p:cNvCxnSpPr/>
          <p:nvPr/>
        </p:nvCxnSpPr>
        <p:spPr>
          <a:xfrm>
            <a:off x="3288146" y="5713355"/>
            <a:ext cx="64654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Прямая со стрелкой 10">
            <a:extLst>
              <a:ext uri="{FF2B5EF4-FFF2-40B4-BE49-F238E27FC236}">
                <a16:creationId xmlns:a16="http://schemas.microsoft.com/office/drawing/2014/main" id="{677D1A0D-CE40-4700-B7C8-7B964980C6D7}"/>
              </a:ext>
            </a:extLst>
          </p:cNvPr>
          <p:cNvCxnSpPr>
            <a:cxnSpLocks/>
          </p:cNvCxnSpPr>
          <p:nvPr/>
        </p:nvCxnSpPr>
        <p:spPr>
          <a:xfrm>
            <a:off x="7288438" y="5713355"/>
            <a:ext cx="72043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97310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BB1970B-344A-49A5-980A-C813DCABBE50}"/>
              </a:ext>
            </a:extLst>
          </p:cNvPr>
          <p:cNvPicPr/>
          <p:nvPr/>
        </p:nvPicPr>
        <p:blipFill>
          <a:blip r:embed="rId2">
            <a:extLst>
              <a:ext uri="{28A0092B-C50C-407E-A947-70E740481C1C}">
                <a14:useLocalDpi xmlns:a14="http://schemas.microsoft.com/office/drawing/2010/main" val="0"/>
              </a:ext>
            </a:extLst>
          </a:blip>
          <a:stretch>
            <a:fillRect/>
          </a:stretch>
        </p:blipFill>
        <p:spPr>
          <a:xfrm>
            <a:off x="1070516" y="736030"/>
            <a:ext cx="4326674" cy="2955332"/>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791440-6FAF-466F-9B5D-4923878704B9}"/>
                  </a:ext>
                </a:extLst>
              </p:cNvPr>
              <p:cNvSpPr>
                <a:spLocks noChangeArrowheads="1"/>
              </p:cNvSpPr>
              <p:nvPr/>
            </p:nvSpPr>
            <p:spPr bwMode="auto">
              <a:xfrm>
                <a:off x="1237786" y="4142963"/>
                <a:ext cx="4326674" cy="133421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Reactore core</a:t>
                </a:r>
                <a:r>
                  <a:rPr kumimoji="0" lang="ru-RU"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ru-RU"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Vacuum</a:t>
                </a:r>
                <a:r>
                  <a:rPr kumimoji="0" lang="ru-RU"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ru-RU" altLang="ru-RU" sz="160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u="none" strike="noStrike" kern="1200" cap="none" spc="0" normalizeH="0" baseline="0" noProof="0" dirty="0">
                    <a:ln>
                      <a:noFill/>
                    </a:ln>
                    <a:solidFill>
                      <a:schemeClr val="tx1"/>
                    </a:solidFill>
                    <a:effectLst/>
                    <a:uLnTx/>
                    <a:uFillTx/>
                    <a:latin typeface="+mn-lt"/>
                    <a:cs typeface="Times New Roman" panose="02020603050405020304" pitchFamily="18" charset="0"/>
                  </a:rPr>
                  <a:t>Ti</a:t>
                </a:r>
                <a14:m>
                  <m:oMath xmlns:m="http://schemas.openxmlformats.org/officeDocument/2006/math">
                    <m:sSub>
                      <m:sSubPr>
                        <m:ctrlPr>
                          <a:rPr kumimoji="0" lang="en-US" sz="160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sSubPr>
                      <m:e>
                        <m:r>
                          <m:rPr>
                            <m:sty m:val="p"/>
                          </m:rPr>
                          <a:rPr kumimoji="0" lang="en-US" sz="1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H</m:t>
                        </m:r>
                      </m:e>
                      <m:sub>
                        <m:r>
                          <a:rPr kumimoji="0" lang="en-US" sz="1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m:t>
                        </m:r>
                        <m:r>
                          <a:rPr kumimoji="0" lang="ru-RU" sz="1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 </m:t>
                        </m:r>
                      </m:sub>
                    </m:sSub>
                    <m:r>
                      <a:rPr kumimoji="0" lang="ru-RU" sz="1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 </m:t>
                    </m:r>
                  </m:oMath>
                </a14:m>
                <a:endParaRPr kumimoji="0" lang="en-US" sz="1600" u="none" strike="noStrike" kern="1200" cap="none" spc="0" normalizeH="0" baseline="0" noProof="0" dirty="0">
                  <a:ln>
                    <a:noFill/>
                  </a:ln>
                  <a:solidFill>
                    <a:schemeClr val="tx1"/>
                  </a:solidFill>
                  <a:effectLst/>
                  <a:uLnTx/>
                  <a:uFillTx/>
                  <a:latin typeface="+mn-lt"/>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Moderator (water)</a:t>
                </a:r>
                <a:r>
                  <a:rPr kumimoji="0" lang="ru-RU"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ru-RU"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ru-RU" sz="16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Be as a reflector.</a:t>
                </a:r>
                <a:endParaRPr kumimoji="0" lang="ru-RU" altLang="ru-RU" sz="1600" u="none" strike="noStrike" cap="none" normalizeH="0" baseline="0" dirty="0">
                  <a:ln>
                    <a:noFill/>
                  </a:ln>
                  <a:solidFill>
                    <a:schemeClr val="tx1"/>
                  </a:solidFill>
                  <a:effectLst/>
                  <a:latin typeface="+mn-lt"/>
                </a:endParaRPr>
              </a:p>
            </p:txBody>
          </p:sp>
        </mc:Choice>
        <mc:Fallback xmlns="">
          <p:sp>
            <p:nvSpPr>
              <p:cNvPr id="12" name="Rectangle 11">
                <a:extLst>
                  <a:ext uri="{FF2B5EF4-FFF2-40B4-BE49-F238E27FC236}">
                    <a16:creationId xmlns:a16="http://schemas.microsoft.com/office/drawing/2014/main" id="{E1791440-6FAF-466F-9B5D-4923878704B9}"/>
                  </a:ext>
                </a:extLst>
              </p:cNvPr>
              <p:cNvSpPr>
                <a:spLocks noRot="1" noChangeAspect="1" noMove="1" noResize="1" noEditPoints="1" noAdjustHandles="1" noChangeArrowheads="1" noChangeShapeType="1" noTextEdit="1"/>
              </p:cNvSpPr>
              <p:nvPr/>
            </p:nvSpPr>
            <p:spPr bwMode="auto">
              <a:xfrm>
                <a:off x="1237786" y="4142963"/>
                <a:ext cx="4326674" cy="1334211"/>
              </a:xfrm>
              <a:prstGeom prst="rect">
                <a:avLst/>
              </a:prstGeom>
              <a:blipFill>
                <a:blip r:embed="rId3"/>
                <a:stretch>
                  <a:fillRect l="-704" t="-917" b="-59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2058" name="Рисунок 1">
            <a:extLst>
              <a:ext uri="{FF2B5EF4-FFF2-40B4-BE49-F238E27FC236}">
                <a16:creationId xmlns:a16="http://schemas.microsoft.com/office/drawing/2014/main" id="{A1D866B5-F919-49E2-81EA-8EC939AD7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359" y="2743485"/>
            <a:ext cx="5009734" cy="32060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026B750-E883-4805-8BF7-E44A1BF3A70B}"/>
              </a:ext>
            </a:extLst>
          </p:cNvPr>
          <p:cNvSpPr>
            <a:spLocks noChangeArrowheads="1"/>
          </p:cNvSpPr>
          <p:nvPr/>
        </p:nvSpPr>
        <p:spPr bwMode="auto">
          <a:xfrm>
            <a:off x="2318451" y="37851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CD42BC41-612B-4C66-AE60-17BE76226F2E}"/>
              </a:ext>
            </a:extLst>
          </p:cNvPr>
          <p:cNvSpPr txBox="1"/>
          <p:nvPr/>
        </p:nvSpPr>
        <p:spPr>
          <a:xfrm>
            <a:off x="5954233" y="708445"/>
            <a:ext cx="586410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Concept of the IBR-3 reactor (NEPTUNE)</a:t>
            </a:r>
            <a:endParaRPr lang="ru-RU"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A0671DB-52E0-43EE-8B6C-FBD2E91B6A85}"/>
              </a:ext>
            </a:extLst>
          </p:cNvPr>
          <p:cNvSpPr txBox="1"/>
          <p:nvPr/>
        </p:nvSpPr>
        <p:spPr>
          <a:xfrm>
            <a:off x="6456218" y="2050239"/>
            <a:ext cx="4812827" cy="369332"/>
          </a:xfrm>
          <a:prstGeom prst="rect">
            <a:avLst/>
          </a:prstGeom>
          <a:noFill/>
        </p:spPr>
        <p:txBody>
          <a:bodyPr wrap="square" rtlCol="0">
            <a:spAutoFit/>
          </a:bodyPr>
          <a:lstStyle/>
          <a:p>
            <a:r>
              <a:rPr lang="en-US" dirty="0"/>
              <a:t>Evolution and Continuity of FLNP Pulsed Reactors</a:t>
            </a:r>
            <a:endParaRPr lang="ru-RU" dirty="0"/>
          </a:p>
        </p:txBody>
      </p:sp>
    </p:spTree>
    <p:extLst>
      <p:ext uri="{BB962C8B-B14F-4D97-AF65-F5344CB8AC3E}">
        <p14:creationId xmlns:p14="http://schemas.microsoft.com/office/powerpoint/2010/main" val="238540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ED3D1D1-FE95-49F9-8205-A4C13C945262}"/>
              </a:ext>
            </a:extLst>
          </p:cNvPr>
          <p:cNvPicPr/>
          <p:nvPr/>
        </p:nvPicPr>
        <p:blipFill>
          <a:blip r:embed="rId2" cstate="print"/>
          <a:srcRect/>
          <a:stretch>
            <a:fillRect/>
          </a:stretch>
        </p:blipFill>
        <p:spPr bwMode="auto">
          <a:xfrm>
            <a:off x="423125" y="118032"/>
            <a:ext cx="3772654" cy="5735593"/>
          </a:xfrm>
          <a:prstGeom prst="rect">
            <a:avLst/>
          </a:prstGeom>
          <a:noFill/>
          <a:ln w="9525">
            <a:noFill/>
            <a:miter lim="800000"/>
            <a:headEnd/>
            <a:tailEnd/>
          </a:ln>
        </p:spPr>
      </p:pic>
      <p:sp>
        <p:nvSpPr>
          <p:cNvPr id="3" name="TextBox 2">
            <a:extLst>
              <a:ext uri="{FF2B5EF4-FFF2-40B4-BE49-F238E27FC236}">
                <a16:creationId xmlns:a16="http://schemas.microsoft.com/office/drawing/2014/main" id="{3E970543-DB68-4F67-9272-2919808EEF4A}"/>
              </a:ext>
            </a:extLst>
          </p:cNvPr>
          <p:cNvSpPr txBox="1"/>
          <p:nvPr/>
        </p:nvSpPr>
        <p:spPr>
          <a:xfrm>
            <a:off x="868218" y="5853625"/>
            <a:ext cx="4499826" cy="338554"/>
          </a:xfrm>
          <a:prstGeom prst="rect">
            <a:avLst/>
          </a:prstGeom>
          <a:noFill/>
        </p:spPr>
        <p:txBody>
          <a:bodyPr wrap="square" rtlCol="0">
            <a:spAutoFit/>
          </a:bodyPr>
          <a:lstStyle/>
          <a:p>
            <a:r>
              <a:rPr lang="en-US" sz="1600" dirty="0"/>
              <a:t> The reactor with the biological protection.</a:t>
            </a:r>
            <a:r>
              <a:rPr lang="ru-RU" sz="1600" dirty="0"/>
              <a:t> </a:t>
            </a:r>
          </a:p>
        </p:txBody>
      </p:sp>
      <p:pic>
        <p:nvPicPr>
          <p:cNvPr id="5" name="Рисунок 4">
            <a:extLst>
              <a:ext uri="{FF2B5EF4-FFF2-40B4-BE49-F238E27FC236}">
                <a16:creationId xmlns:a16="http://schemas.microsoft.com/office/drawing/2014/main" id="{9D82ADF3-174D-4CC6-9668-D88B73DBE858}"/>
              </a:ext>
            </a:extLst>
          </p:cNvPr>
          <p:cNvPicPr/>
          <p:nvPr/>
        </p:nvPicPr>
        <p:blipFill>
          <a:blip r:embed="rId3" cstate="print"/>
          <a:srcRect/>
          <a:stretch>
            <a:fillRect/>
          </a:stretch>
        </p:blipFill>
        <p:spPr bwMode="auto">
          <a:xfrm>
            <a:off x="6096000" y="711988"/>
            <a:ext cx="4867566" cy="4507345"/>
          </a:xfrm>
          <a:prstGeom prst="rect">
            <a:avLst/>
          </a:prstGeom>
          <a:noFill/>
          <a:ln w="9525">
            <a:noFill/>
            <a:miter lim="800000"/>
            <a:headEnd/>
            <a:tailEnd/>
          </a:ln>
        </p:spPr>
      </p:pic>
      <p:sp>
        <p:nvSpPr>
          <p:cNvPr id="7" name="TextBox 6">
            <a:extLst>
              <a:ext uri="{FF2B5EF4-FFF2-40B4-BE49-F238E27FC236}">
                <a16:creationId xmlns:a16="http://schemas.microsoft.com/office/drawing/2014/main" id="{65CA1673-4150-4575-8E94-E326CFBC9619}"/>
              </a:ext>
            </a:extLst>
          </p:cNvPr>
          <p:cNvSpPr txBox="1"/>
          <p:nvPr/>
        </p:nvSpPr>
        <p:spPr>
          <a:xfrm>
            <a:off x="7001163" y="5776680"/>
            <a:ext cx="6096000" cy="369332"/>
          </a:xfrm>
          <a:prstGeom prst="rect">
            <a:avLst/>
          </a:prstGeom>
          <a:noFill/>
        </p:spPr>
        <p:txBody>
          <a:bodyPr wrap="square">
            <a:spAutoFit/>
          </a:bodyPr>
          <a:lstStyle/>
          <a:p>
            <a:r>
              <a:rPr lang="en-US" dirty="0"/>
              <a:t>Cross-section of the IBR-3 reactor.</a:t>
            </a:r>
            <a:endParaRPr lang="ru-RU" dirty="0"/>
          </a:p>
        </p:txBody>
      </p:sp>
    </p:spTree>
    <p:extLst>
      <p:ext uri="{BB962C8B-B14F-4D97-AF65-F5344CB8AC3E}">
        <p14:creationId xmlns:p14="http://schemas.microsoft.com/office/powerpoint/2010/main" val="1796427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6775A7-E5D7-4163-A764-6F45E37A2103}"/>
              </a:ext>
            </a:extLst>
          </p:cNvPr>
          <p:cNvSpPr>
            <a:spLocks noGrp="1"/>
          </p:cNvSpPr>
          <p:nvPr>
            <p:ph type="title"/>
          </p:nvPr>
        </p:nvSpPr>
        <p:spPr>
          <a:xfrm>
            <a:off x="1066800" y="36698"/>
            <a:ext cx="10058400" cy="702302"/>
          </a:xfrm>
        </p:spPr>
        <p:txBody>
          <a:bodyPr>
            <a:normAutofit fontScale="90000"/>
          </a:bodyPr>
          <a:lstStyle/>
          <a:p>
            <a:pPr algn="ctr"/>
            <a:r>
              <a:rPr lang="en-US" b="1" dirty="0"/>
              <a:t>The main parameters of the reactor</a:t>
            </a:r>
          </a:p>
        </p:txBody>
      </p:sp>
      <p:graphicFrame>
        <p:nvGraphicFramePr>
          <p:cNvPr id="4" name="Объект 3">
            <a:extLst>
              <a:ext uri="{FF2B5EF4-FFF2-40B4-BE49-F238E27FC236}">
                <a16:creationId xmlns:a16="http://schemas.microsoft.com/office/drawing/2014/main" id="{205039E4-B5D1-4DCD-AEFC-DC622633D252}"/>
              </a:ext>
            </a:extLst>
          </p:cNvPr>
          <p:cNvGraphicFramePr>
            <a:graphicFrameLocks noGrp="1"/>
          </p:cNvGraphicFramePr>
          <p:nvPr>
            <p:ph idx="1"/>
            <p:extLst>
              <p:ext uri="{D42A27DB-BD31-4B8C-83A1-F6EECF244321}">
                <p14:modId xmlns:p14="http://schemas.microsoft.com/office/powerpoint/2010/main" val="2371321816"/>
              </p:ext>
            </p:extLst>
          </p:nvPr>
        </p:nvGraphicFramePr>
        <p:xfrm>
          <a:off x="319408" y="739000"/>
          <a:ext cx="6731268" cy="5576744"/>
        </p:xfrm>
        <a:graphic>
          <a:graphicData uri="http://schemas.openxmlformats.org/drawingml/2006/table">
            <a:tbl>
              <a:tblPr bandRow="1">
                <a:tableStyleId>{E8B1032C-EA38-4F05-BA0D-38AFFFC7BED3}</a:tableStyleId>
              </a:tblPr>
              <a:tblGrid>
                <a:gridCol w="4010932">
                  <a:extLst>
                    <a:ext uri="{9D8B030D-6E8A-4147-A177-3AD203B41FA5}">
                      <a16:colId xmlns:a16="http://schemas.microsoft.com/office/drawing/2014/main" val="1938561597"/>
                    </a:ext>
                  </a:extLst>
                </a:gridCol>
                <a:gridCol w="2720336">
                  <a:extLst>
                    <a:ext uri="{9D8B030D-6E8A-4147-A177-3AD203B41FA5}">
                      <a16:colId xmlns:a16="http://schemas.microsoft.com/office/drawing/2014/main" val="2623100061"/>
                    </a:ext>
                  </a:extLst>
                </a:gridCol>
              </a:tblGrid>
              <a:tr h="393159">
                <a:tc>
                  <a:txBody>
                    <a:bodyPr/>
                    <a:lstStyle/>
                    <a:p>
                      <a:pPr indent="450215" algn="ctr">
                        <a:lnSpc>
                          <a:spcPct val="150000"/>
                        </a:lnSpc>
                        <a:spcBef>
                          <a:spcPts val="200"/>
                        </a:spcBef>
                        <a:spcAft>
                          <a:spcPts val="200"/>
                        </a:spcAft>
                      </a:pPr>
                      <a:r>
                        <a:rPr lang="ru-RU" sz="1600" b="1" dirty="0">
                          <a:solidFill>
                            <a:schemeClr val="bg1"/>
                          </a:solidFill>
                          <a:effectLst/>
                        </a:rPr>
                        <a:t>Параметр</a:t>
                      </a:r>
                      <a:endParaRPr lang="ru-RU"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solidFill>
                      <a:schemeClr val="bg2">
                        <a:lumMod val="50000"/>
                      </a:schemeClr>
                    </a:solidFill>
                  </a:tcPr>
                </a:tc>
                <a:tc>
                  <a:txBody>
                    <a:bodyPr/>
                    <a:lstStyle/>
                    <a:p>
                      <a:pPr indent="450215" algn="ctr">
                        <a:lnSpc>
                          <a:spcPct val="150000"/>
                        </a:lnSpc>
                        <a:spcBef>
                          <a:spcPts val="200"/>
                        </a:spcBef>
                        <a:spcAft>
                          <a:spcPts val="200"/>
                        </a:spcAft>
                      </a:pPr>
                      <a:r>
                        <a:rPr lang="ru-RU" sz="1600" b="1" dirty="0">
                          <a:solidFill>
                            <a:schemeClr val="bg1"/>
                          </a:solidFill>
                          <a:effectLst/>
                        </a:rPr>
                        <a:t>Значение</a:t>
                      </a:r>
                      <a:endParaRPr lang="ru-RU"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solidFill>
                      <a:schemeClr val="bg2">
                        <a:lumMod val="50000"/>
                      </a:schemeClr>
                    </a:solidFill>
                  </a:tcPr>
                </a:tc>
                <a:extLst>
                  <a:ext uri="{0D108BD9-81ED-4DB2-BD59-A6C34878D82A}">
                    <a16:rowId xmlns:a16="http://schemas.microsoft.com/office/drawing/2014/main" val="2958040165"/>
                  </a:ext>
                </a:extLst>
              </a:tr>
              <a:tr h="258030">
                <a:tc>
                  <a:txBody>
                    <a:bodyPr/>
                    <a:lstStyle/>
                    <a:p>
                      <a:pPr indent="450215" algn="ctr">
                        <a:lnSpc>
                          <a:spcPct val="150000"/>
                        </a:lnSpc>
                        <a:spcBef>
                          <a:spcPts val="200"/>
                        </a:spcBef>
                        <a:spcAft>
                          <a:spcPts val="200"/>
                        </a:spcAft>
                      </a:pPr>
                      <a:r>
                        <a:rPr lang="en-US" sz="1050" b="1" dirty="0">
                          <a:effectLst/>
                          <a:latin typeface="Times New Roman" panose="02020603050405020304" pitchFamily="18" charset="0"/>
                          <a:cs typeface="Times New Roman" panose="02020603050405020304" pitchFamily="18" charset="0"/>
                        </a:rPr>
                        <a:t>AVERAGE THERMAL POWER , MW</a:t>
                      </a:r>
                      <a:endParaRPr lang="ru-RU"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a:effectLst/>
                        </a:rPr>
                        <a:t>10- 15</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939681966"/>
                  </a:ext>
                </a:extLst>
              </a:tr>
              <a:tr h="318459">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OPERATING MODE</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en-US" sz="1050" b="1" dirty="0">
                          <a:effectLst/>
                        </a:rPr>
                        <a:t>pulsed</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3025170806"/>
                  </a:ext>
                </a:extLst>
              </a:tr>
              <a:tr h="258030">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PULSE FREQUENCY, Hz</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a:effectLst/>
                        </a:rPr>
                        <a:t>10</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895205287"/>
                  </a:ext>
                </a:extLst>
              </a:tr>
              <a:tr h="258030">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FUEL</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err="1">
                          <a:effectLst/>
                        </a:rPr>
                        <a:t>NpN</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975612742"/>
                  </a:ext>
                </a:extLst>
              </a:tr>
              <a:tr h="384495">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CLADDING MATERIAL OF FUEL RODS </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en-US" sz="1050" b="1" dirty="0" err="1">
                          <a:effectLst/>
                        </a:rPr>
                        <a:t>s.steel</a:t>
                      </a:r>
                      <a:r>
                        <a:rPr lang="ru-RU" sz="1050" b="1" dirty="0">
                          <a:effectLst/>
                        </a:rPr>
                        <a:t> ЧС-68</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1391935048"/>
                  </a:ext>
                </a:extLst>
              </a:tr>
              <a:tr h="258030">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COOLER </a:t>
                      </a:r>
                      <a:r>
                        <a:rPr lang="ru-RU" sz="1000" b="1" dirty="0">
                          <a:effectLst/>
                          <a:latin typeface="Times New Roman" panose="02020603050405020304" pitchFamily="18" charset="0"/>
                          <a:cs typeface="Times New Roman" panose="02020603050405020304" pitchFamily="18" charset="0"/>
                        </a:rPr>
                        <a:t> </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err="1">
                          <a:effectLst/>
                        </a:rPr>
                        <a:t>Na</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4045137049"/>
                  </a:ext>
                </a:extLst>
              </a:tr>
              <a:tr h="489990">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REFLECTOR</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en-US" sz="1050" b="1" i="0" dirty="0">
                          <a:effectLst/>
                          <a:latin typeface="Times New Roman" panose="02020603050405020304" pitchFamily="18" charset="0"/>
                          <a:ea typeface="Times New Roman" panose="02020603050405020304" pitchFamily="18" charset="0"/>
                          <a:cs typeface="Times New Roman" panose="02020603050405020304" pitchFamily="18" charset="0"/>
                        </a:rPr>
                        <a:t>NICKEL ALLOY + BERYLLIUM</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1278590880"/>
                  </a:ext>
                </a:extLst>
              </a:tr>
              <a:tr h="384495">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MODERATOR</a:t>
                      </a:r>
                      <a:r>
                        <a:rPr lang="ru-RU" sz="1000" b="1" dirty="0">
                          <a:effectLst/>
                          <a:latin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cs typeface="Times New Roman" panose="02020603050405020304" pitchFamily="18" charset="0"/>
                        </a:rPr>
                        <a:t>PREMODERATOR</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en-US" sz="1050" b="1" dirty="0">
                          <a:effectLst/>
                        </a:rPr>
                        <a:t>Hydrides, water, beryllium</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249557548"/>
                  </a:ext>
                </a:extLst>
              </a:tr>
              <a:tr h="569102">
                <a:tc>
                  <a:txBody>
                    <a:bodyPr/>
                    <a:lstStyle/>
                    <a:p>
                      <a:pPr indent="450215" algn="ctr">
                        <a:lnSpc>
                          <a:spcPct val="150000"/>
                        </a:lnSpc>
                        <a:spcBef>
                          <a:spcPts val="200"/>
                        </a:spcBef>
                        <a:spcAft>
                          <a:spcPts val="200"/>
                        </a:spcAft>
                      </a:pPr>
                      <a:r>
                        <a:rPr lang="en-US" sz="1100" b="1" dirty="0">
                          <a:effectLst/>
                          <a:latin typeface="Times New Roman" panose="02020603050405020304" pitchFamily="18" charset="0"/>
                          <a:cs typeface="Times New Roman" panose="02020603050405020304" pitchFamily="18" charset="0"/>
                        </a:rPr>
                        <a:t>COOLANT TEMPERATURE AT THE INLET TO THE CORE AND AT THE OUTLET</a:t>
                      </a:r>
                      <a:r>
                        <a:rPr lang="ru-RU" sz="1100" b="1" dirty="0">
                          <a:effectLst/>
                          <a:latin typeface="Times New Roman" panose="02020603050405020304" pitchFamily="18" charset="0"/>
                          <a:cs typeface="Times New Roman" panose="02020603050405020304" pitchFamily="18" charset="0"/>
                        </a:rPr>
                        <a:t>, </a:t>
                      </a:r>
                      <a:r>
                        <a:rPr lang="ru-RU" sz="1100" b="1" baseline="30000" dirty="0">
                          <a:effectLst/>
                          <a:latin typeface="Times New Roman" panose="02020603050405020304" pitchFamily="18" charset="0"/>
                          <a:cs typeface="Times New Roman" panose="02020603050405020304" pitchFamily="18" charset="0"/>
                        </a:rPr>
                        <a:t>0</a:t>
                      </a:r>
                      <a:r>
                        <a:rPr lang="ru-RU" sz="1100" b="1" dirty="0">
                          <a:effectLst/>
                          <a:latin typeface="Times New Roman" panose="02020603050405020304" pitchFamily="18" charset="0"/>
                          <a:cs typeface="Times New Roman" panose="02020603050405020304" pitchFamily="18" charset="0"/>
                        </a:rPr>
                        <a:t>С </a:t>
                      </a:r>
                      <a:endParaRPr lang="ru-RU"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a:effectLst/>
                        </a:rPr>
                        <a:t>290-390</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4120134609"/>
                  </a:ext>
                </a:extLst>
              </a:tr>
              <a:tr h="384495">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PRESSURE DROP THROUGH THE CORE, Pa</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a:effectLst/>
                        </a:rPr>
                        <a:t>0,33·10</a:t>
                      </a:r>
                      <a:r>
                        <a:rPr lang="ru-RU" sz="1050" b="1" baseline="30000" dirty="0">
                          <a:effectLst/>
                        </a:rPr>
                        <a:t>5</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2400459684"/>
                  </a:ext>
                </a:extLst>
              </a:tr>
              <a:tr h="432005">
                <a:tc>
                  <a:txBody>
                    <a:bodyPr/>
                    <a:lstStyle/>
                    <a:p>
                      <a:pPr indent="450215" algn="ctr">
                        <a:lnSpc>
                          <a:spcPct val="150000"/>
                        </a:lnSpc>
                        <a:spcBef>
                          <a:spcPts val="200"/>
                        </a:spcBef>
                        <a:spcAft>
                          <a:spcPts val="200"/>
                        </a:spcAft>
                      </a:pPr>
                      <a:r>
                        <a:rPr lang="en-US" sz="1000" b="1" dirty="0">
                          <a:effectLst/>
                          <a:latin typeface="Times New Roman" panose="02020603050405020304" pitchFamily="18" charset="0"/>
                          <a:cs typeface="Times New Roman" panose="02020603050405020304" pitchFamily="18" charset="0"/>
                        </a:rPr>
                        <a:t>FLUENCE ON THE REACTOR SURROUNDING’S FOR 20,000 h</a:t>
                      </a:r>
                      <a:r>
                        <a:rPr lang="ru-RU" sz="1000" b="1" dirty="0">
                          <a:effectLst/>
                          <a:latin typeface="Times New Roman" panose="02020603050405020304" pitchFamily="18" charset="0"/>
                          <a:cs typeface="Times New Roman" panose="02020603050405020304" pitchFamily="18" charset="0"/>
                        </a:rPr>
                        <a:t>,</a:t>
                      </a:r>
                      <a:r>
                        <a:rPr lang="en-US" sz="1000" b="1" dirty="0">
                          <a:effectLst/>
                          <a:latin typeface="Times New Roman" panose="02020603050405020304" pitchFamily="18" charset="0"/>
                          <a:cs typeface="Times New Roman" panose="02020603050405020304" pitchFamily="18" charset="0"/>
                        </a:rPr>
                        <a:t>  n </a:t>
                      </a:r>
                      <a:r>
                        <a:rPr lang="ru-RU" sz="1000" b="1" dirty="0">
                          <a:effectLst/>
                          <a:latin typeface="Times New Roman" panose="02020603050405020304" pitchFamily="18" charset="0"/>
                          <a:cs typeface="Times New Roman" panose="02020603050405020304" pitchFamily="18" charset="0"/>
                        </a:rPr>
                        <a:t>/</a:t>
                      </a:r>
                      <a:r>
                        <a:rPr lang="en-US" sz="1000" b="1" dirty="0">
                          <a:effectLst/>
                          <a:latin typeface="Times New Roman" panose="02020603050405020304" pitchFamily="18" charset="0"/>
                          <a:cs typeface="Times New Roman" panose="02020603050405020304" pitchFamily="18" charset="0"/>
                        </a:rPr>
                        <a:t> </a:t>
                      </a:r>
                      <a:r>
                        <a:rPr lang="ru-RU" sz="1000" b="1" dirty="0">
                          <a:effectLst/>
                          <a:latin typeface="Times New Roman" panose="02020603050405020304" pitchFamily="18" charset="0"/>
                          <a:cs typeface="Times New Roman" panose="02020603050405020304" pitchFamily="18" charset="0"/>
                        </a:rPr>
                        <a:t>СМ</a:t>
                      </a:r>
                      <a:r>
                        <a:rPr lang="ru-RU" sz="1000" b="1" baseline="30000" dirty="0">
                          <a:effectLst/>
                          <a:latin typeface="Times New Roman" panose="02020603050405020304" pitchFamily="18" charset="0"/>
                          <a:cs typeface="Times New Roman" panose="02020603050405020304" pitchFamily="18" charset="0"/>
                        </a:rPr>
                        <a:t>2</a:t>
                      </a:r>
                      <a:r>
                        <a:rPr lang="ru-RU" sz="1000" b="1" dirty="0">
                          <a:effectLst/>
                          <a:latin typeface="Times New Roman" panose="02020603050405020304" pitchFamily="18" charset="0"/>
                          <a:cs typeface="Times New Roman" panose="02020603050405020304" pitchFamily="18" charset="0"/>
                        </a:rPr>
                        <a:t> </a:t>
                      </a: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tc>
                  <a:txBody>
                    <a:bodyPr/>
                    <a:lstStyle/>
                    <a:p>
                      <a:pPr indent="450215" algn="ctr">
                        <a:lnSpc>
                          <a:spcPct val="150000"/>
                        </a:lnSpc>
                        <a:spcBef>
                          <a:spcPts val="200"/>
                        </a:spcBef>
                        <a:spcAft>
                          <a:spcPts val="200"/>
                        </a:spcAft>
                      </a:pPr>
                      <a:r>
                        <a:rPr lang="ru-RU" sz="1050" b="1" dirty="0">
                          <a:effectLst/>
                        </a:rPr>
                        <a:t>4,1·10</a:t>
                      </a:r>
                      <a:r>
                        <a:rPr lang="ru-RU" sz="1050" b="1" baseline="30000" dirty="0">
                          <a:effectLst/>
                        </a:rPr>
                        <a:t>22</a:t>
                      </a:r>
                      <a:endParaRPr lang="ru-RU" sz="105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891" marR="31891" marT="0" marB="0" anchor="ctr"/>
                </a:tc>
                <a:extLst>
                  <a:ext uri="{0D108BD9-81ED-4DB2-BD59-A6C34878D82A}">
                    <a16:rowId xmlns:a16="http://schemas.microsoft.com/office/drawing/2014/main" val="3326810047"/>
                  </a:ext>
                </a:extLst>
              </a:tr>
              <a:tr h="672364">
                <a:tc>
                  <a:txBody>
                    <a:bodyPr/>
                    <a:lstStyle/>
                    <a:p>
                      <a:pPr algn="ctr">
                        <a:lnSpc>
                          <a:spcPct val="150000"/>
                        </a:lnSpc>
                      </a:pPr>
                      <a:r>
                        <a:rPr lang="en-US" sz="1000" b="1" dirty="0">
                          <a:effectLst/>
                          <a:latin typeface="Times New Roman" panose="02020603050405020304" pitchFamily="18" charset="0"/>
                          <a:cs typeface="Times New Roman" panose="02020603050405020304" pitchFamily="18" charset="0"/>
                        </a:rPr>
                        <a:t>AVERAGE NEUTRON THERMAL FLUX AT THE SURFACE OF WATER MODERATOR</a:t>
                      </a:r>
                      <a:r>
                        <a:rPr lang="ru-RU" sz="1000" b="1" dirty="0">
                          <a:effectLst/>
                          <a:latin typeface="Times New Roman" panose="02020603050405020304" pitchFamily="18" charset="0"/>
                          <a:cs typeface="Times New Roman" panose="02020603050405020304" pitchFamily="18" charset="0"/>
                        </a:rPr>
                        <a:t>,</a:t>
                      </a:r>
                      <a:r>
                        <a:rPr lang="en-US" sz="1000" b="1" dirty="0">
                          <a:effectLst/>
                          <a:latin typeface="Times New Roman" panose="02020603050405020304" pitchFamily="18" charset="0"/>
                          <a:cs typeface="Times New Roman" panose="02020603050405020304" pitchFamily="18" charset="0"/>
                        </a:rPr>
                        <a:t> </a:t>
                      </a:r>
                      <a:r>
                        <a:rPr lang="ru-RU" sz="1000" b="1" dirty="0">
                          <a:effectLst/>
                          <a:latin typeface="Times New Roman" panose="02020603050405020304" pitchFamily="18" charset="0"/>
                          <a:cs typeface="Times New Roman" panose="02020603050405020304" pitchFamily="18" charset="0"/>
                        </a:rPr>
                        <a:t>2</a:t>
                      </a:r>
                      <a:r>
                        <a:rPr lang="ru-RU" sz="1000" b="1" dirty="0">
                          <a:effectLst/>
                          <a:latin typeface="Times New Roman" panose="02020603050405020304" pitchFamily="18" charset="0"/>
                          <a:cs typeface="Times New Roman" panose="02020603050405020304" pitchFamily="18" charset="0"/>
                          <a:sym typeface="Symbol" panose="05050102010706020507" pitchFamily="18" charset="2"/>
                        </a:rPr>
                        <a:t></a:t>
                      </a:r>
                      <a:r>
                        <a:rPr lang="ru-RU" sz="1000" b="1" dirty="0">
                          <a:effectLst/>
                          <a:latin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cs typeface="Times New Roman" panose="02020603050405020304" pitchFamily="18" charset="0"/>
                        </a:rPr>
                        <a:t>equivalent</a:t>
                      </a:r>
                      <a:r>
                        <a:rPr lang="ru-RU" sz="1000" b="1" dirty="0">
                          <a:effectLst/>
                          <a:latin typeface="Times New Roman" panose="02020603050405020304" pitchFamily="18" charset="0"/>
                          <a:cs typeface="Times New Roman" panose="02020603050405020304" pitchFamily="18" charset="0"/>
                        </a:rPr>
                        <a:t> 10</a:t>
                      </a:r>
                      <a:r>
                        <a:rPr lang="ru-RU" sz="1000" b="1" baseline="30000" dirty="0">
                          <a:effectLst/>
                          <a:latin typeface="Times New Roman" panose="02020603050405020304" pitchFamily="18" charset="0"/>
                          <a:cs typeface="Times New Roman" panose="02020603050405020304" pitchFamily="18" charset="0"/>
                        </a:rPr>
                        <a:t>13</a:t>
                      </a:r>
                      <a:r>
                        <a:rPr lang="ru-RU" sz="1000" b="1" dirty="0">
                          <a:effectLst/>
                          <a:latin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cs typeface="Times New Roman" panose="02020603050405020304" pitchFamily="18" charset="0"/>
                        </a:rPr>
                        <a:t>cm</a:t>
                      </a:r>
                      <a:r>
                        <a:rPr lang="ru-RU" sz="1000" b="1" baseline="30000" dirty="0">
                          <a:effectLst/>
                          <a:latin typeface="Times New Roman" panose="02020603050405020304" pitchFamily="18" charset="0"/>
                          <a:cs typeface="Times New Roman" panose="02020603050405020304" pitchFamily="18" charset="0"/>
                        </a:rPr>
                        <a:t>-2</a:t>
                      </a:r>
                      <a:r>
                        <a:rPr lang="ru-RU" sz="1000" b="1" dirty="0">
                          <a:effectLst/>
                          <a:latin typeface="Times New Roman" panose="02020603050405020304" pitchFamily="18" charset="0"/>
                          <a:cs typeface="Times New Roman" panose="02020603050405020304" pitchFamily="18" charset="0"/>
                        </a:rPr>
                        <a:t>∙</a:t>
                      </a:r>
                      <a:r>
                        <a:rPr lang="en-US" sz="1000" b="1" dirty="0">
                          <a:effectLst/>
                          <a:latin typeface="Times New Roman" panose="02020603050405020304" pitchFamily="18" charset="0"/>
                          <a:cs typeface="Times New Roman" panose="02020603050405020304" pitchFamily="18" charset="0"/>
                        </a:rPr>
                        <a:t>sec</a:t>
                      </a:r>
                      <a:r>
                        <a:rPr lang="ru-RU" sz="1000" b="1" baseline="30000" dirty="0">
                          <a:effectLst/>
                          <a:latin typeface="Times New Roman" panose="02020603050405020304" pitchFamily="18" charset="0"/>
                          <a:cs typeface="Times New Roman" panose="02020603050405020304" pitchFamily="18" charset="0"/>
                        </a:rPr>
                        <a:t>-1</a:t>
                      </a:r>
                      <a:endParaRPr lang="ru-RU"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tc>
                  <a:txBody>
                    <a:bodyPr/>
                    <a:lstStyle/>
                    <a:p>
                      <a:pPr algn="ctr">
                        <a:lnSpc>
                          <a:spcPct val="150000"/>
                        </a:lnSpc>
                      </a:pPr>
                      <a:r>
                        <a:rPr lang="ru-RU" sz="1050" b="1" dirty="0">
                          <a:effectLst/>
                        </a:rPr>
                        <a:t> </a:t>
                      </a:r>
                      <a:r>
                        <a:rPr lang="en-US" sz="1050" b="1" dirty="0">
                          <a:effectLst/>
                        </a:rPr>
                        <a:t>         </a:t>
                      </a:r>
                      <a:r>
                        <a:rPr lang="ru-RU" sz="1050" b="1" dirty="0">
                          <a:effectLst/>
                        </a:rPr>
                        <a:t>12</a:t>
                      </a:r>
                      <a:endParaRPr lang="ru-RU" sz="1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extLst>
                  <a:ext uri="{0D108BD9-81ED-4DB2-BD59-A6C34878D82A}">
                    <a16:rowId xmlns:a16="http://schemas.microsoft.com/office/drawing/2014/main" val="3412892027"/>
                  </a:ext>
                </a:extLst>
              </a:tr>
              <a:tr h="258030">
                <a:tc>
                  <a:txBody>
                    <a:bodyPr/>
                    <a:lstStyle/>
                    <a:p>
                      <a:pPr algn="ctr">
                        <a:lnSpc>
                          <a:spcPct val="150000"/>
                        </a:lnSpc>
                      </a:pPr>
                      <a:r>
                        <a:rPr lang="en-US" sz="1000" b="1" dirty="0">
                          <a:effectLst/>
                          <a:latin typeface="Times New Roman" panose="02020603050405020304" pitchFamily="18" charset="0"/>
                          <a:cs typeface="Times New Roman" panose="02020603050405020304" pitchFamily="18" charset="0"/>
                        </a:rPr>
                        <a:t>EFFECTIVE FRACTION OF DELAYED NEUTRONS</a:t>
                      </a:r>
                      <a:endParaRPr lang="ru-RU"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tc>
                  <a:txBody>
                    <a:bodyPr/>
                    <a:lstStyle/>
                    <a:p>
                      <a:pPr algn="ctr">
                        <a:lnSpc>
                          <a:spcPct val="150000"/>
                        </a:lnSpc>
                        <a:spcBef>
                          <a:spcPts val="300"/>
                        </a:spcBef>
                        <a:spcAft>
                          <a:spcPts val="300"/>
                        </a:spcAft>
                      </a:pPr>
                      <a:r>
                        <a:rPr lang="en-US" sz="1050" b="1" dirty="0">
                          <a:effectLst/>
                        </a:rPr>
                        <a:t>           </a:t>
                      </a:r>
                      <a:r>
                        <a:rPr lang="ru-RU" sz="1050" b="1" dirty="0">
                          <a:effectLst/>
                        </a:rPr>
                        <a:t>0,001</a:t>
                      </a:r>
                      <a:r>
                        <a:rPr lang="en-US" sz="1050" b="1" dirty="0">
                          <a:effectLst/>
                        </a:rPr>
                        <a:t>31</a:t>
                      </a:r>
                      <a:endParaRPr lang="ru-RU" sz="1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extLst>
                  <a:ext uri="{0D108BD9-81ED-4DB2-BD59-A6C34878D82A}">
                    <a16:rowId xmlns:a16="http://schemas.microsoft.com/office/drawing/2014/main" val="1579893753"/>
                  </a:ext>
                </a:extLst>
              </a:tr>
              <a:tr h="258030">
                <a:tc>
                  <a:txBody>
                    <a:bodyPr/>
                    <a:lstStyle/>
                    <a:p>
                      <a:pPr algn="ctr">
                        <a:lnSpc>
                          <a:spcPct val="150000"/>
                        </a:lnSpc>
                      </a:pPr>
                      <a:r>
                        <a:rPr lang="en-US" sz="1000" b="1" dirty="0">
                          <a:effectLst/>
                          <a:latin typeface="Times New Roman" panose="02020603050405020304" pitchFamily="18" charset="0"/>
                          <a:cs typeface="Times New Roman" panose="02020603050405020304" pitchFamily="18" charset="0"/>
                        </a:rPr>
                        <a:t>GENERATION TIME OF THE SPONTANEOUS NEUTRONS</a:t>
                      </a:r>
                      <a:r>
                        <a:rPr lang="ru-RU" sz="1000" b="1" dirty="0">
                          <a:effectLst/>
                          <a:latin typeface="Times New Roman" panose="02020603050405020304" pitchFamily="18" charset="0"/>
                          <a:cs typeface="Times New Roman" panose="02020603050405020304" pitchFamily="18" charset="0"/>
                        </a:rPr>
                        <a:t> , </a:t>
                      </a:r>
                      <a:r>
                        <a:rPr lang="en-US" sz="1000" b="1" dirty="0" err="1">
                          <a:effectLst/>
                          <a:latin typeface="Times New Roman" panose="02020603050405020304" pitchFamily="18" charset="0"/>
                          <a:cs typeface="Times New Roman" panose="02020603050405020304" pitchFamily="18" charset="0"/>
                        </a:rPr>
                        <a:t>n,sec</a:t>
                      </a:r>
                      <a:endParaRPr lang="ru-RU"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tc>
                  <a:txBody>
                    <a:bodyPr/>
                    <a:lstStyle/>
                    <a:p>
                      <a:pPr algn="ctr">
                        <a:lnSpc>
                          <a:spcPct val="150000"/>
                        </a:lnSpc>
                        <a:spcBef>
                          <a:spcPts val="300"/>
                        </a:spcBef>
                        <a:spcAft>
                          <a:spcPts val="300"/>
                        </a:spcAft>
                      </a:pPr>
                      <a:r>
                        <a:rPr lang="en-US" sz="1050" b="1" dirty="0">
                          <a:effectLst/>
                        </a:rPr>
                        <a:t>          8-10</a:t>
                      </a:r>
                      <a:endParaRPr lang="ru-RU" sz="1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891" marR="31891" marT="0" marB="0" anchor="ctr"/>
                </a:tc>
                <a:extLst>
                  <a:ext uri="{0D108BD9-81ED-4DB2-BD59-A6C34878D82A}">
                    <a16:rowId xmlns:a16="http://schemas.microsoft.com/office/drawing/2014/main" val="4242688223"/>
                  </a:ext>
                </a:extLst>
              </a:tr>
            </a:tbl>
          </a:graphicData>
        </a:graphic>
      </p:graphicFrame>
      <p:pic>
        <p:nvPicPr>
          <p:cNvPr id="8" name="Рисунок 7">
            <a:extLst>
              <a:ext uri="{FF2B5EF4-FFF2-40B4-BE49-F238E27FC236}">
                <a16:creationId xmlns:a16="http://schemas.microsoft.com/office/drawing/2014/main" id="{BF69ABCE-80CD-4105-B846-F26E30EFA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676" y="739000"/>
            <a:ext cx="4968500" cy="5576743"/>
          </a:xfrm>
          <a:prstGeom prst="rect">
            <a:avLst/>
          </a:prstGeom>
        </p:spPr>
      </p:pic>
    </p:spTree>
    <p:extLst>
      <p:ext uri="{BB962C8B-B14F-4D97-AF65-F5344CB8AC3E}">
        <p14:creationId xmlns:p14="http://schemas.microsoft.com/office/powerpoint/2010/main" val="388499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8CC2EB-F4B4-480C-814C-72CEC2D8E95A}"/>
              </a:ext>
            </a:extLst>
          </p:cNvPr>
          <p:cNvSpPr>
            <a:spLocks noGrp="1"/>
          </p:cNvSpPr>
          <p:nvPr>
            <p:ph type="title"/>
          </p:nvPr>
        </p:nvSpPr>
        <p:spPr>
          <a:xfrm>
            <a:off x="886692" y="286603"/>
            <a:ext cx="3417454" cy="1024961"/>
          </a:xfrm>
        </p:spPr>
        <p:txBody>
          <a:bodyPr/>
          <a:lstStyle/>
          <a:p>
            <a:r>
              <a:rPr lang="en-US" dirty="0"/>
              <a:t>FUEL ROD</a:t>
            </a:r>
            <a:endParaRPr lang="ru-RU" dirty="0"/>
          </a:p>
        </p:txBody>
      </p:sp>
      <p:graphicFrame>
        <p:nvGraphicFramePr>
          <p:cNvPr id="6" name="Таблица 6">
            <a:extLst>
              <a:ext uri="{FF2B5EF4-FFF2-40B4-BE49-F238E27FC236}">
                <a16:creationId xmlns:a16="http://schemas.microsoft.com/office/drawing/2014/main" id="{AB6DBBEE-1FEE-49D2-8807-222D663A7A33}"/>
              </a:ext>
            </a:extLst>
          </p:cNvPr>
          <p:cNvGraphicFramePr>
            <a:graphicFrameLocks noGrp="1"/>
          </p:cNvGraphicFramePr>
          <p:nvPr>
            <p:ph idx="1"/>
            <p:extLst>
              <p:ext uri="{D42A27DB-BD31-4B8C-83A1-F6EECF244321}">
                <p14:modId xmlns:p14="http://schemas.microsoft.com/office/powerpoint/2010/main" val="1970284997"/>
              </p:ext>
            </p:extLst>
          </p:nvPr>
        </p:nvGraphicFramePr>
        <p:xfrm>
          <a:off x="2733964" y="2787035"/>
          <a:ext cx="7998690" cy="3041109"/>
        </p:xfrm>
        <a:graphic>
          <a:graphicData uri="http://schemas.openxmlformats.org/drawingml/2006/table">
            <a:tbl>
              <a:tblPr firstRow="1" bandRow="1">
                <a:tableStyleId>{5C22544A-7EE6-4342-B048-85BDC9FD1C3A}</a:tableStyleId>
              </a:tblPr>
              <a:tblGrid>
                <a:gridCol w="3996864">
                  <a:extLst>
                    <a:ext uri="{9D8B030D-6E8A-4147-A177-3AD203B41FA5}">
                      <a16:colId xmlns:a16="http://schemas.microsoft.com/office/drawing/2014/main" val="1131317709"/>
                    </a:ext>
                  </a:extLst>
                </a:gridCol>
                <a:gridCol w="4001826">
                  <a:extLst>
                    <a:ext uri="{9D8B030D-6E8A-4147-A177-3AD203B41FA5}">
                      <a16:colId xmlns:a16="http://schemas.microsoft.com/office/drawing/2014/main" val="483389982"/>
                    </a:ext>
                  </a:extLst>
                </a:gridCol>
              </a:tblGrid>
              <a:tr h="337901">
                <a:tc>
                  <a:txBody>
                    <a:bodyPr/>
                    <a:lstStyle/>
                    <a:p>
                      <a:pPr indent="0" algn="ctr">
                        <a:lnSpc>
                          <a:spcPct val="150000"/>
                        </a:lnSpc>
                        <a:spcAft>
                          <a:spcPts val="0"/>
                        </a:spcAft>
                      </a:pPr>
                      <a:r>
                        <a:rPr lang="ru-RU" sz="1300" dirty="0">
                          <a:latin typeface="Times New Roman"/>
                          <a:ea typeface="Times New Roman"/>
                          <a:cs typeface="Times New Roman"/>
                        </a:rPr>
                        <a:t>Параметр</a:t>
                      </a:r>
                      <a:endParaRPr lang="ru-RU" sz="1200" dirty="0">
                        <a:latin typeface="Times New Roman"/>
                        <a:ea typeface="Times New Roman"/>
                        <a:cs typeface="Times New Roman"/>
                      </a:endParaRPr>
                    </a:p>
                  </a:txBody>
                  <a:tcPr marL="43632" marR="43632" marT="0" marB="0" anchor="ctr"/>
                </a:tc>
                <a:tc>
                  <a:txBody>
                    <a:bodyPr/>
                    <a:lstStyle/>
                    <a:p>
                      <a:pPr indent="0" algn="ctr">
                        <a:lnSpc>
                          <a:spcPct val="150000"/>
                        </a:lnSpc>
                        <a:spcAft>
                          <a:spcPts val="0"/>
                        </a:spcAft>
                      </a:pPr>
                      <a:r>
                        <a:rPr lang="ru-RU" sz="1300" dirty="0">
                          <a:latin typeface="Times New Roman"/>
                          <a:ea typeface="Times New Roman"/>
                          <a:cs typeface="Times New Roman"/>
                        </a:rPr>
                        <a:t>Значение</a:t>
                      </a:r>
                      <a:endParaRPr lang="ru-RU" sz="1200" dirty="0">
                        <a:latin typeface="Times New Roman"/>
                        <a:ea typeface="Times New Roman"/>
                        <a:cs typeface="Times New Roman"/>
                      </a:endParaRPr>
                    </a:p>
                  </a:txBody>
                  <a:tcPr marL="43632" marR="43632" marT="0" marB="0" anchor="ctr"/>
                </a:tc>
                <a:extLst>
                  <a:ext uri="{0D108BD9-81ED-4DB2-BD59-A6C34878D82A}">
                    <a16:rowId xmlns:a16="http://schemas.microsoft.com/office/drawing/2014/main" val="4201014381"/>
                  </a:ext>
                </a:extLst>
              </a:tr>
              <a:tr h="337901">
                <a:tc>
                  <a:txBody>
                    <a:bodyPr/>
                    <a:lstStyle/>
                    <a:p>
                      <a:pPr marR="36195" indent="0">
                        <a:lnSpc>
                          <a:spcPct val="150000"/>
                        </a:lnSpc>
                        <a:spcAft>
                          <a:spcPts val="0"/>
                        </a:spcAft>
                        <a:tabLst>
                          <a:tab pos="136525" algn="l"/>
                        </a:tabLst>
                      </a:pPr>
                      <a:r>
                        <a:rPr lang="en-US" sz="1300" dirty="0">
                          <a:latin typeface="Times New Roman"/>
                          <a:ea typeface="Times New Roman"/>
                          <a:cs typeface="Times New Roman"/>
                        </a:rPr>
                        <a:t>Nominal fuel rod length</a:t>
                      </a:r>
                      <a:r>
                        <a:rPr lang="ru-RU" sz="1300" dirty="0">
                          <a:latin typeface="Times New Roman"/>
                          <a:ea typeface="Times New Roman"/>
                          <a:cs typeface="Times New Roman"/>
                        </a:rPr>
                        <a:t>,  мм</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ru-RU" sz="1300" dirty="0">
                          <a:latin typeface="Times New Roman"/>
                          <a:ea typeface="Times New Roman"/>
                          <a:cs typeface="Times New Roman"/>
                        </a:rPr>
                        <a:t>750-800 мм </a:t>
                      </a:r>
                      <a:endParaRPr lang="ru-RU" sz="1200" dirty="0">
                        <a:latin typeface="Times New Roman"/>
                        <a:ea typeface="Times New Roman"/>
                        <a:cs typeface="Times New Roman"/>
                      </a:endParaRPr>
                    </a:p>
                  </a:txBody>
                  <a:tcPr marL="43632" marR="43632" marT="0" marB="0">
                    <a:solidFill>
                      <a:schemeClr val="bg1"/>
                    </a:solidFill>
                  </a:tcPr>
                </a:tc>
                <a:extLst>
                  <a:ext uri="{0D108BD9-81ED-4DB2-BD59-A6C34878D82A}">
                    <a16:rowId xmlns:a16="http://schemas.microsoft.com/office/drawing/2014/main" val="3772510884"/>
                  </a:ext>
                </a:extLst>
              </a:tr>
              <a:tr h="337901">
                <a:tc>
                  <a:txBody>
                    <a:bodyPr/>
                    <a:lstStyle/>
                    <a:p>
                      <a:pPr marR="36195" indent="0">
                        <a:lnSpc>
                          <a:spcPct val="150000"/>
                        </a:lnSpc>
                        <a:spcAft>
                          <a:spcPts val="0"/>
                        </a:spcAft>
                        <a:tabLst>
                          <a:tab pos="136525" algn="l"/>
                          <a:tab pos="589280" algn="l"/>
                        </a:tabLst>
                      </a:pPr>
                      <a:r>
                        <a:rPr lang="en-US" sz="1300" dirty="0">
                          <a:latin typeface="Times New Roman"/>
                          <a:ea typeface="Times New Roman"/>
                          <a:cs typeface="Times New Roman"/>
                        </a:rPr>
                        <a:t>Fuel column height</a:t>
                      </a:r>
                      <a:r>
                        <a:rPr lang="ru-RU" sz="1300" dirty="0">
                          <a:latin typeface="Times New Roman"/>
                          <a:ea typeface="Times New Roman"/>
                          <a:cs typeface="Times New Roman"/>
                        </a:rPr>
                        <a:t>,  мм</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ru-RU" sz="1300" dirty="0">
                          <a:latin typeface="Times New Roman"/>
                          <a:ea typeface="Times New Roman"/>
                          <a:cs typeface="Times New Roman"/>
                        </a:rPr>
                        <a:t>410 мм </a:t>
                      </a:r>
                      <a:endParaRPr lang="ru-RU" sz="1200" dirty="0">
                        <a:latin typeface="Times New Roman"/>
                        <a:ea typeface="Times New Roman"/>
                        <a:cs typeface="Times New Roman"/>
                      </a:endParaRPr>
                    </a:p>
                  </a:txBody>
                  <a:tcPr marL="43632" marR="43632" marT="0" marB="0">
                    <a:solidFill>
                      <a:schemeClr val="bg1"/>
                    </a:solidFill>
                  </a:tcPr>
                </a:tc>
                <a:extLst>
                  <a:ext uri="{0D108BD9-81ED-4DB2-BD59-A6C34878D82A}">
                    <a16:rowId xmlns:a16="http://schemas.microsoft.com/office/drawing/2014/main" val="3192006703"/>
                  </a:ext>
                </a:extLst>
              </a:tr>
              <a:tr h="337901">
                <a:tc>
                  <a:txBody>
                    <a:bodyPr/>
                    <a:lstStyle/>
                    <a:p>
                      <a:pPr marR="36195" indent="0">
                        <a:lnSpc>
                          <a:spcPct val="150000"/>
                        </a:lnSpc>
                        <a:spcAft>
                          <a:spcPts val="0"/>
                        </a:spcAft>
                        <a:tabLst>
                          <a:tab pos="135890" algn="l"/>
                          <a:tab pos="1797685" algn="l"/>
                        </a:tabLst>
                      </a:pPr>
                      <a:r>
                        <a:rPr lang="en-US" sz="1300" dirty="0">
                          <a:latin typeface="Times New Roman"/>
                          <a:ea typeface="Times New Roman"/>
                          <a:cs typeface="Times New Roman"/>
                        </a:rPr>
                        <a:t>Outer clad diameter</a:t>
                      </a:r>
                      <a:r>
                        <a:rPr lang="ru-RU" sz="1300" dirty="0">
                          <a:latin typeface="Times New Roman"/>
                          <a:ea typeface="Times New Roman"/>
                          <a:cs typeface="Times New Roman"/>
                        </a:rPr>
                        <a:t>,  мм</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ru-RU" sz="1300">
                          <a:latin typeface="Times New Roman"/>
                          <a:ea typeface="Times New Roman"/>
                          <a:cs typeface="Times New Roman"/>
                        </a:rPr>
                        <a:t>17,5</a:t>
                      </a:r>
                      <a:endParaRPr lang="ru-RU" sz="1200">
                        <a:latin typeface="Times New Roman"/>
                        <a:ea typeface="Times New Roman"/>
                        <a:cs typeface="Times New Roman"/>
                      </a:endParaRPr>
                    </a:p>
                  </a:txBody>
                  <a:tcPr marL="43632" marR="43632" marT="0" marB="0">
                    <a:solidFill>
                      <a:schemeClr val="bg1"/>
                    </a:solidFill>
                  </a:tcPr>
                </a:tc>
                <a:extLst>
                  <a:ext uri="{0D108BD9-81ED-4DB2-BD59-A6C34878D82A}">
                    <a16:rowId xmlns:a16="http://schemas.microsoft.com/office/drawing/2014/main" val="767124614"/>
                  </a:ext>
                </a:extLst>
              </a:tr>
              <a:tr h="337901">
                <a:tc>
                  <a:txBody>
                    <a:bodyPr/>
                    <a:lstStyle/>
                    <a:p>
                      <a:pPr marR="36195" indent="0">
                        <a:lnSpc>
                          <a:spcPct val="150000"/>
                        </a:lnSpc>
                        <a:spcAft>
                          <a:spcPts val="0"/>
                        </a:spcAft>
                        <a:tabLst>
                          <a:tab pos="135890" algn="l"/>
                          <a:tab pos="1797685" algn="l"/>
                        </a:tabLst>
                      </a:pPr>
                      <a:r>
                        <a:rPr lang="en-US" sz="1300" dirty="0">
                          <a:latin typeface="Times New Roman"/>
                          <a:ea typeface="Times New Roman"/>
                          <a:cs typeface="Times New Roman"/>
                        </a:rPr>
                        <a:t>Inner clad diameter</a:t>
                      </a:r>
                      <a:r>
                        <a:rPr lang="ru-RU" sz="1300" dirty="0">
                          <a:latin typeface="Times New Roman"/>
                          <a:ea typeface="Times New Roman"/>
                          <a:cs typeface="Times New Roman"/>
                        </a:rPr>
                        <a:t>,  мм</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ru-RU" sz="1300" dirty="0">
                          <a:latin typeface="Times New Roman"/>
                          <a:ea typeface="Times New Roman"/>
                          <a:cs typeface="Times New Roman"/>
                        </a:rPr>
                        <a:t>16,7</a:t>
                      </a:r>
                      <a:endParaRPr lang="ru-RU" sz="1200" dirty="0">
                        <a:latin typeface="Times New Roman"/>
                        <a:ea typeface="Times New Roman"/>
                        <a:cs typeface="Times New Roman"/>
                      </a:endParaRPr>
                    </a:p>
                  </a:txBody>
                  <a:tcPr marL="43632" marR="43632" marT="0" marB="0">
                    <a:lnB w="12700" cmpd="sng">
                      <a:noFill/>
                    </a:lnB>
                    <a:solidFill>
                      <a:schemeClr val="bg1"/>
                    </a:solidFill>
                  </a:tcPr>
                </a:tc>
                <a:extLst>
                  <a:ext uri="{0D108BD9-81ED-4DB2-BD59-A6C34878D82A}">
                    <a16:rowId xmlns:a16="http://schemas.microsoft.com/office/drawing/2014/main" val="2910109604"/>
                  </a:ext>
                </a:extLst>
              </a:tr>
              <a:tr h="337901">
                <a:tc>
                  <a:txBody>
                    <a:bodyPr/>
                    <a:lstStyle/>
                    <a:p>
                      <a:pPr marR="36195" indent="0">
                        <a:lnSpc>
                          <a:spcPct val="150000"/>
                        </a:lnSpc>
                        <a:spcAft>
                          <a:spcPts val="0"/>
                        </a:spcAft>
                        <a:tabLst>
                          <a:tab pos="135890" algn="l"/>
                          <a:tab pos="1797685" algn="l"/>
                        </a:tabLst>
                      </a:pPr>
                      <a:r>
                        <a:rPr lang="en-US" sz="1300" dirty="0">
                          <a:latin typeface="Times New Roman"/>
                          <a:ea typeface="Times New Roman"/>
                          <a:cs typeface="Times New Roman"/>
                        </a:rPr>
                        <a:t>Diameter of central hall</a:t>
                      </a:r>
                      <a:r>
                        <a:rPr lang="ru-RU" sz="1300" dirty="0">
                          <a:latin typeface="Times New Roman"/>
                          <a:ea typeface="Times New Roman"/>
                          <a:cs typeface="Times New Roman"/>
                        </a:rPr>
                        <a:t>,  мм</a:t>
                      </a:r>
                      <a:endParaRPr lang="ru-RU" sz="1200" dirty="0">
                        <a:latin typeface="Times New Roman"/>
                        <a:ea typeface="Times New Roman"/>
                        <a:cs typeface="Times New Roman"/>
                      </a:endParaRPr>
                    </a:p>
                  </a:txBody>
                  <a:tcPr marL="43632" marR="43632" marT="0" marB="0">
                    <a:lnR w="12700" cmpd="sng">
                      <a:noFill/>
                    </a:lnR>
                    <a:solidFill>
                      <a:schemeClr val="bg1"/>
                    </a:solidFill>
                  </a:tcPr>
                </a:tc>
                <a:tc>
                  <a:txBody>
                    <a:bodyPr/>
                    <a:lstStyle/>
                    <a:p>
                      <a:pPr indent="0" algn="ctr">
                        <a:lnSpc>
                          <a:spcPct val="150000"/>
                        </a:lnSpc>
                        <a:spcAft>
                          <a:spcPts val="0"/>
                        </a:spcAft>
                      </a:pPr>
                      <a:r>
                        <a:rPr lang="ru-RU" sz="1300" dirty="0">
                          <a:latin typeface="Times New Roman"/>
                          <a:ea typeface="Times New Roman"/>
                          <a:cs typeface="Times New Roman"/>
                        </a:rPr>
                        <a:t>2</a:t>
                      </a:r>
                      <a:endParaRPr lang="ru-RU" sz="1200" dirty="0">
                        <a:latin typeface="Times New Roman"/>
                        <a:ea typeface="Times New Roman"/>
                        <a:cs typeface="Times New Roman"/>
                      </a:endParaRPr>
                    </a:p>
                  </a:txBody>
                  <a:tcPr marL="43632" marR="43632"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0071940"/>
                  </a:ext>
                </a:extLst>
              </a:tr>
              <a:tr h="337901">
                <a:tc>
                  <a:txBody>
                    <a:bodyPr/>
                    <a:lstStyle/>
                    <a:p>
                      <a:pPr marR="36195" indent="0">
                        <a:lnSpc>
                          <a:spcPct val="150000"/>
                        </a:lnSpc>
                        <a:spcAft>
                          <a:spcPts val="0"/>
                        </a:spcAft>
                        <a:tabLst>
                          <a:tab pos="135890" algn="l"/>
                          <a:tab pos="1797685" algn="l"/>
                        </a:tabLst>
                      </a:pPr>
                      <a:r>
                        <a:rPr lang="en-US" sz="1300" dirty="0">
                          <a:latin typeface="Times New Roman"/>
                          <a:ea typeface="Times New Roman"/>
                          <a:cs typeface="Times New Roman"/>
                        </a:rPr>
                        <a:t>Fuel</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en-US" sz="1300" dirty="0" err="1">
                          <a:latin typeface="Times New Roman"/>
                          <a:ea typeface="Times New Roman"/>
                          <a:cs typeface="Times New Roman"/>
                        </a:rPr>
                        <a:t>NpN</a:t>
                      </a:r>
                      <a:r>
                        <a:rPr lang="ru-RU" sz="1300" dirty="0">
                          <a:latin typeface="Times New Roman"/>
                          <a:ea typeface="Times New Roman"/>
                          <a:cs typeface="Times New Roman"/>
                        </a:rPr>
                        <a:t>, </a:t>
                      </a:r>
                      <a:r>
                        <a:rPr lang="en-US" sz="1300" dirty="0">
                          <a:latin typeface="Times New Roman"/>
                          <a:ea typeface="Times New Roman"/>
                          <a:cs typeface="Times New Roman"/>
                        </a:rPr>
                        <a:t>tablet</a:t>
                      </a:r>
                      <a:endParaRPr lang="ru-RU" sz="1200" dirty="0">
                        <a:latin typeface="Times New Roman"/>
                        <a:ea typeface="Times New Roman"/>
                        <a:cs typeface="Times New Roman"/>
                      </a:endParaRPr>
                    </a:p>
                  </a:txBody>
                  <a:tcPr marL="43632" marR="43632" marT="0" marB="0">
                    <a:lnT w="12700" cmpd="sng">
                      <a:noFill/>
                    </a:lnT>
                    <a:solidFill>
                      <a:schemeClr val="bg1"/>
                    </a:solidFill>
                  </a:tcPr>
                </a:tc>
                <a:extLst>
                  <a:ext uri="{0D108BD9-81ED-4DB2-BD59-A6C34878D82A}">
                    <a16:rowId xmlns:a16="http://schemas.microsoft.com/office/drawing/2014/main" val="358735852"/>
                  </a:ext>
                </a:extLst>
              </a:tr>
              <a:tr h="337901">
                <a:tc>
                  <a:txBody>
                    <a:bodyPr/>
                    <a:lstStyle/>
                    <a:p>
                      <a:pPr marR="36195" indent="0">
                        <a:lnSpc>
                          <a:spcPct val="150000"/>
                        </a:lnSpc>
                        <a:spcAft>
                          <a:spcPts val="0"/>
                        </a:spcAft>
                        <a:tabLst>
                          <a:tab pos="135890" algn="l"/>
                          <a:tab pos="1797685" algn="l"/>
                        </a:tabLst>
                      </a:pPr>
                      <a:r>
                        <a:rPr lang="en-US" sz="1300" dirty="0">
                          <a:latin typeface="Times New Roman"/>
                          <a:ea typeface="Times New Roman"/>
                          <a:cs typeface="Times New Roman"/>
                        </a:rPr>
                        <a:t>Density of fuel</a:t>
                      </a:r>
                      <a:r>
                        <a:rPr lang="ru-RU" sz="1300" dirty="0">
                          <a:latin typeface="Times New Roman"/>
                          <a:ea typeface="Times New Roman"/>
                          <a:cs typeface="Times New Roman"/>
                        </a:rPr>
                        <a:t>, </a:t>
                      </a:r>
                      <a:r>
                        <a:rPr lang="en-US" sz="1300" dirty="0">
                          <a:latin typeface="Times New Roman"/>
                          <a:ea typeface="Times New Roman"/>
                          <a:cs typeface="Times New Roman"/>
                        </a:rPr>
                        <a:t>gm </a:t>
                      </a:r>
                      <a:r>
                        <a:rPr lang="ru-RU" sz="1300" dirty="0">
                          <a:latin typeface="Times New Roman"/>
                          <a:ea typeface="Times New Roman"/>
                          <a:cs typeface="Times New Roman"/>
                        </a:rPr>
                        <a:t>/см</a:t>
                      </a:r>
                      <a:r>
                        <a:rPr lang="ru-RU" sz="1300" baseline="30000" dirty="0">
                          <a:latin typeface="Times New Roman"/>
                          <a:ea typeface="Times New Roman"/>
                          <a:cs typeface="Times New Roman"/>
                        </a:rPr>
                        <a:t>3</a:t>
                      </a:r>
                      <a:endParaRPr lang="ru-RU" sz="1200" dirty="0">
                        <a:latin typeface="Times New Roman"/>
                        <a:ea typeface="Times New Roman"/>
                        <a:cs typeface="Times New Roman"/>
                      </a:endParaRPr>
                    </a:p>
                  </a:txBody>
                  <a:tcPr marL="43632" marR="43632" marT="0" marB="0">
                    <a:solidFill>
                      <a:schemeClr val="bg1"/>
                    </a:solidFill>
                  </a:tcPr>
                </a:tc>
                <a:tc>
                  <a:txBody>
                    <a:bodyPr/>
                    <a:lstStyle/>
                    <a:p>
                      <a:pPr indent="0" algn="ctr">
                        <a:lnSpc>
                          <a:spcPct val="150000"/>
                        </a:lnSpc>
                        <a:spcAft>
                          <a:spcPts val="0"/>
                        </a:spcAft>
                      </a:pPr>
                      <a:r>
                        <a:rPr lang="ru-RU" sz="1300" dirty="0">
                          <a:latin typeface="Times New Roman"/>
                          <a:ea typeface="Times New Roman"/>
                          <a:cs typeface="Times New Roman"/>
                        </a:rPr>
                        <a:t>13,4</a:t>
                      </a:r>
                      <a:endParaRPr lang="ru-RU" sz="1200" dirty="0">
                        <a:latin typeface="Times New Roman"/>
                        <a:ea typeface="Times New Roman"/>
                        <a:cs typeface="Times New Roman"/>
                      </a:endParaRPr>
                    </a:p>
                  </a:txBody>
                  <a:tcPr marL="43632" marR="43632" marT="0" marB="0">
                    <a:solidFill>
                      <a:schemeClr val="bg1"/>
                    </a:solidFill>
                  </a:tcPr>
                </a:tc>
                <a:extLst>
                  <a:ext uri="{0D108BD9-81ED-4DB2-BD59-A6C34878D82A}">
                    <a16:rowId xmlns:a16="http://schemas.microsoft.com/office/drawing/2014/main" val="154762871"/>
                  </a:ext>
                </a:extLst>
              </a:tr>
              <a:tr h="337901">
                <a:tc>
                  <a:txBody>
                    <a:bodyPr/>
                    <a:lstStyle/>
                    <a:p>
                      <a:pPr marR="36195" indent="0">
                        <a:lnSpc>
                          <a:spcPct val="150000"/>
                        </a:lnSpc>
                        <a:spcAft>
                          <a:spcPts val="0"/>
                        </a:spcAft>
                        <a:tabLst>
                          <a:tab pos="205740" algn="l"/>
                        </a:tabLst>
                      </a:pPr>
                      <a:r>
                        <a:rPr lang="ru-RU" sz="1300" dirty="0">
                          <a:latin typeface="Times New Roman"/>
                          <a:ea typeface="Times New Roman"/>
                          <a:cs typeface="Times New Roman"/>
                        </a:rPr>
                        <a:t> </a:t>
                      </a:r>
                      <a:r>
                        <a:rPr lang="en-US" sz="1300" dirty="0">
                          <a:latin typeface="Times New Roman"/>
                          <a:ea typeface="Times New Roman"/>
                          <a:cs typeface="Times New Roman"/>
                        </a:rPr>
                        <a:t>Total mass of fuel </a:t>
                      </a:r>
                      <a:r>
                        <a:rPr lang="ru-RU" sz="1300" dirty="0">
                          <a:latin typeface="Times New Roman"/>
                          <a:ea typeface="Times New Roman"/>
                          <a:cs typeface="Times New Roman"/>
                        </a:rPr>
                        <a:t>, кг</a:t>
                      </a:r>
                      <a:endParaRPr lang="ru-RU" sz="1200" dirty="0">
                        <a:latin typeface="Times New Roman"/>
                        <a:ea typeface="Times New Roman"/>
                        <a:cs typeface="Times New Roman"/>
                      </a:endParaRPr>
                    </a:p>
                  </a:txBody>
                  <a:tcPr marL="43632" marR="43632" marT="0" marB="0">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Aft>
                          <a:spcPts val="0"/>
                        </a:spcAft>
                      </a:pPr>
                      <a:r>
                        <a:rPr lang="ru-RU" sz="1200" b="1" dirty="0">
                          <a:latin typeface="Times New Roman"/>
                          <a:ea typeface="Times New Roman"/>
                          <a:cs typeface="Times New Roman"/>
                        </a:rPr>
                        <a:t>500-550</a:t>
                      </a:r>
                      <a:r>
                        <a:rPr lang="en-US" sz="1200" b="1" dirty="0">
                          <a:latin typeface="Times New Roman"/>
                          <a:ea typeface="Times New Roman"/>
                          <a:cs typeface="Times New Roman"/>
                        </a:rPr>
                        <a:t> k gm</a:t>
                      </a:r>
                      <a:endParaRPr lang="ru-RU" sz="1200" b="1" dirty="0">
                        <a:latin typeface="Times New Roman"/>
                        <a:ea typeface="Times New Roman"/>
                        <a:cs typeface="Times New Roman"/>
                      </a:endParaRPr>
                    </a:p>
                  </a:txBody>
                  <a:tcPr marL="43632" marR="43632" marT="0"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5295558"/>
                  </a:ext>
                </a:extLst>
              </a:tr>
            </a:tbl>
          </a:graphicData>
        </a:graphic>
      </p:graphicFrame>
      <p:pic>
        <p:nvPicPr>
          <p:cNvPr id="10" name="Рисунок 9">
            <a:extLst>
              <a:ext uri="{FF2B5EF4-FFF2-40B4-BE49-F238E27FC236}">
                <a16:creationId xmlns:a16="http://schemas.microsoft.com/office/drawing/2014/main" id="{F7BC9301-11CF-4CE0-B9DD-75BA653E9EA1}"/>
              </a:ext>
            </a:extLst>
          </p:cNvPr>
          <p:cNvPicPr>
            <a:picLocks noChangeAspect="1"/>
          </p:cNvPicPr>
          <p:nvPr/>
        </p:nvPicPr>
        <p:blipFill>
          <a:blip r:embed="rId2"/>
          <a:stretch>
            <a:fillRect/>
          </a:stretch>
        </p:blipFill>
        <p:spPr>
          <a:xfrm>
            <a:off x="3486727" y="210165"/>
            <a:ext cx="8212024" cy="2459144"/>
          </a:xfrm>
          <a:prstGeom prst="rect">
            <a:avLst/>
          </a:prstGeom>
        </p:spPr>
      </p:pic>
    </p:spTree>
    <p:extLst>
      <p:ext uri="{BB962C8B-B14F-4D97-AF65-F5344CB8AC3E}">
        <p14:creationId xmlns:p14="http://schemas.microsoft.com/office/powerpoint/2010/main" val="55242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71618D-CE82-4041-B8E1-067C2F380783}"/>
              </a:ext>
            </a:extLst>
          </p:cNvPr>
          <p:cNvSpPr>
            <a:spLocks noGrp="1"/>
          </p:cNvSpPr>
          <p:nvPr>
            <p:ph type="title"/>
          </p:nvPr>
        </p:nvSpPr>
        <p:spPr>
          <a:xfrm>
            <a:off x="1097280" y="286603"/>
            <a:ext cx="9205669" cy="1276383"/>
          </a:xfrm>
        </p:spPr>
        <p:txBody>
          <a:bodyPr>
            <a:normAutofit/>
          </a:bodyPr>
          <a:lstStyle/>
          <a:p>
            <a:pPr algn="ctr"/>
            <a:r>
              <a:rPr lang="ru-RU" sz="3600" dirty="0">
                <a:effectLst>
                  <a:outerShdw blurRad="38100" dist="38100" dir="2700000" algn="tl">
                    <a:srgbClr val="000000">
                      <a:alpha val="43137"/>
                    </a:srgbClr>
                  </a:outerShdw>
                </a:effectLst>
              </a:rPr>
              <a:t>2- </a:t>
            </a:r>
            <a:r>
              <a:rPr lang="en-US" sz="3600" dirty="0">
                <a:effectLst>
                  <a:outerShdw blurRad="38100" dist="38100" dir="2700000" algn="tl">
                    <a:srgbClr val="000000">
                      <a:alpha val="43137"/>
                    </a:srgbClr>
                  </a:outerShdw>
                </a:effectLst>
              </a:rPr>
              <a:t>The problem of non-stationary in reactor’s power</a:t>
            </a:r>
            <a:r>
              <a:rPr lang="ru-RU" sz="3600" dirty="0">
                <a:effectLst>
                  <a:outerShdw blurRad="38100" dist="38100" dir="2700000" algn="tl">
                    <a:srgbClr val="000000">
                      <a:alpha val="43137"/>
                    </a:srgbClr>
                  </a:outerShdw>
                </a:effectLst>
              </a:rPr>
              <a:t>:</a:t>
            </a:r>
            <a:endParaRPr lang="ru-RU" sz="3600" dirty="0">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0D1C5F26-916D-47D7-B7E4-064815430422}"/>
                  </a:ext>
                </a:extLst>
              </p:cNvPr>
              <p:cNvSpPr>
                <a:spLocks noGrp="1"/>
              </p:cNvSpPr>
              <p:nvPr>
                <p:ph idx="1"/>
              </p:nvPr>
            </p:nvSpPr>
            <p:spPr>
              <a:xfrm>
                <a:off x="609600" y="1845734"/>
                <a:ext cx="6950149" cy="4225128"/>
              </a:xfrm>
            </p:spPr>
            <p:txBody>
              <a:bodyPr>
                <a:noAutofit/>
              </a:bodyPr>
              <a:lstStyle/>
              <a:p>
                <a:pPr algn="ctr"/>
                <a:r>
                  <a:rPr lang="ru-RU" dirty="0"/>
                  <a:t> </a:t>
                </a:r>
                <a14:m>
                  <m:oMath xmlns:m="http://schemas.openxmlformats.org/officeDocument/2006/math">
                    <m:f>
                      <m:fPr>
                        <m:ctrlPr>
                          <a:rPr lang="ru-RU" b="1" i="1" smtClean="0">
                            <a:solidFill>
                              <a:schemeClr val="tx1"/>
                            </a:solidFill>
                            <a:effectLst/>
                            <a:latin typeface="Cambria Math" panose="02040503050406030204" pitchFamily="18" charset="0"/>
                          </a:rPr>
                        </m:ctrlPr>
                      </m:fPr>
                      <m:num>
                        <m:sSub>
                          <m:sSubPr>
                            <m:ctrlPr>
                              <a:rPr lang="ru-RU" b="1" i="1" smtClean="0">
                                <a:solidFill>
                                  <a:schemeClr val="tx1"/>
                                </a:solidFill>
                                <a:effectLst/>
                                <a:latin typeface="Cambria Math" panose="02040503050406030204" pitchFamily="18" charset="0"/>
                              </a:rPr>
                            </m:ctrlPr>
                          </m:sSubPr>
                          <m:e>
                            <m:r>
                              <a:rPr lang="en-US" b="1" i="0" smtClean="0">
                                <a:solidFill>
                                  <a:schemeClr val="tx1"/>
                                </a:solidFill>
                                <a:effectLst/>
                                <a:latin typeface="Cambria Math" panose="02040503050406030204" pitchFamily="18" charset="0"/>
                              </a:rPr>
                              <m:t>𝐐</m:t>
                            </m:r>
                          </m:e>
                          <m:sub>
                            <m:r>
                              <a:rPr lang="en-US" b="1" i="0" smtClean="0">
                                <a:solidFill>
                                  <a:schemeClr val="tx1"/>
                                </a:solidFill>
                                <a:effectLst/>
                                <a:latin typeface="Cambria Math" panose="02040503050406030204" pitchFamily="18" charset="0"/>
                              </a:rPr>
                              <m:t>𝐧</m:t>
                            </m:r>
                          </m:sub>
                        </m:sSub>
                      </m:num>
                      <m:den>
                        <m:sSub>
                          <m:sSubPr>
                            <m:ctrlPr>
                              <a:rPr lang="ru-RU" b="1" i="1" smtClean="0">
                                <a:solidFill>
                                  <a:schemeClr val="tx1"/>
                                </a:solidFill>
                                <a:effectLst/>
                                <a:latin typeface="Cambria Math" panose="02040503050406030204" pitchFamily="18" charset="0"/>
                              </a:rPr>
                            </m:ctrlPr>
                          </m:sSubPr>
                          <m:e>
                            <m:r>
                              <a:rPr lang="en-US" b="1" i="0" smtClean="0">
                                <a:solidFill>
                                  <a:schemeClr val="tx1"/>
                                </a:solidFill>
                                <a:effectLst/>
                                <a:latin typeface="Cambria Math" panose="02040503050406030204" pitchFamily="18" charset="0"/>
                              </a:rPr>
                              <m:t>𝐐</m:t>
                            </m:r>
                          </m:e>
                          <m:sub>
                            <m:r>
                              <a:rPr lang="en-US" b="1" i="0" smtClean="0">
                                <a:solidFill>
                                  <a:schemeClr val="tx1"/>
                                </a:solidFill>
                                <a:effectLst/>
                                <a:latin typeface="Cambria Math" panose="02040503050406030204" pitchFamily="18" charset="0"/>
                              </a:rPr>
                              <m:t>𝟎</m:t>
                            </m:r>
                          </m:sub>
                        </m:sSub>
                      </m:den>
                    </m:f>
                  </m:oMath>
                </a14:m>
                <a:r>
                  <a:rPr lang="ru-RU" dirty="0">
                    <a:solidFill>
                      <a:schemeClr val="tx1"/>
                    </a:solidFill>
                    <a:effectLst/>
                  </a:rPr>
                  <a:t> = </a:t>
                </a:r>
                <a14:m>
                  <m:oMath xmlns:m="http://schemas.openxmlformats.org/officeDocument/2006/math">
                    <m:sSup>
                      <m:sSupPr>
                        <m:ctrlPr>
                          <a:rPr lang="ru-RU" i="1" smtClean="0">
                            <a:solidFill>
                              <a:schemeClr val="tx1"/>
                            </a:solidFill>
                            <a:effectLst/>
                            <a:latin typeface="Cambria Math" panose="02040503050406030204" pitchFamily="18" charset="0"/>
                          </a:rPr>
                        </m:ctrlPr>
                      </m:sSupPr>
                      <m:e>
                        <m:r>
                          <m:rPr>
                            <m:sty m:val="p"/>
                          </m:rPr>
                          <a:rPr lang="en-US" b="0" i="0" smtClean="0">
                            <a:solidFill>
                              <a:schemeClr val="tx1"/>
                            </a:solidFill>
                            <a:effectLst/>
                            <a:latin typeface="Cambria Math" panose="02040503050406030204" pitchFamily="18" charset="0"/>
                          </a:rPr>
                          <m:t>e</m:t>
                        </m:r>
                      </m:e>
                      <m:sup>
                        <m:r>
                          <a:rPr lang="ru-RU" b="0" i="0" smtClean="0">
                            <a:solidFill>
                              <a:schemeClr val="tx1"/>
                            </a:solidFill>
                            <a:effectLst/>
                            <a:latin typeface="Cambria Math" panose="02040503050406030204" pitchFamily="18" charset="0"/>
                          </a:rPr>
                          <m:t>(</m:t>
                        </m:r>
                        <m:f>
                          <m:fPr>
                            <m:ctrlPr>
                              <a:rPr lang="ru-RU" i="1" smtClean="0">
                                <a:solidFill>
                                  <a:schemeClr val="tx1"/>
                                </a:solidFill>
                                <a:effectLst/>
                                <a:latin typeface="Cambria Math" panose="02040503050406030204" pitchFamily="18" charset="0"/>
                              </a:rPr>
                            </m:ctrlPr>
                          </m:fPr>
                          <m:num>
                            <m:r>
                              <a:rPr lang="ru-RU" b="0" i="0" smtClean="0">
                                <a:solidFill>
                                  <a:schemeClr val="tx1"/>
                                </a:solidFill>
                                <a:effectLst/>
                                <a:latin typeface="Cambria Math" panose="02040503050406030204" pitchFamily="18" charset="0"/>
                                <a:ea typeface="Cambria Math" panose="02040503050406030204" pitchFamily="18" charset="0"/>
                              </a:rPr>
                              <m:t>∆</m:t>
                            </m:r>
                            <m:r>
                              <m:rPr>
                                <m:sty m:val="p"/>
                              </m:rPr>
                              <a:rPr lang="ru-RU" b="0" i="0" smtClean="0">
                                <a:solidFill>
                                  <a:schemeClr val="tx1"/>
                                </a:solidFill>
                                <a:effectLst/>
                                <a:latin typeface="Cambria Math" panose="02040503050406030204" pitchFamily="18" charset="0"/>
                                <a:ea typeface="Cambria Math" panose="02040503050406030204" pitchFamily="18" charset="0"/>
                              </a:rPr>
                              <m:t>ρ</m:t>
                            </m:r>
                          </m:num>
                          <m:den>
                            <m:sSub>
                              <m:sSubPr>
                                <m:ctrlPr>
                                  <a:rPr lang="ru-RU" i="1" smtClean="0">
                                    <a:solidFill>
                                      <a:schemeClr val="tx1"/>
                                    </a:solidFill>
                                    <a:effectLst/>
                                    <a:latin typeface="Cambria Math" panose="02040503050406030204" pitchFamily="18" charset="0"/>
                                  </a:rPr>
                                </m:ctrlPr>
                              </m:sSubPr>
                              <m:e>
                                <m:r>
                                  <m:rPr>
                                    <m:sty m:val="p"/>
                                  </m:rPr>
                                  <a:rPr lang="ru-RU" b="0" i="0" smtClean="0">
                                    <a:solidFill>
                                      <a:schemeClr val="tx1"/>
                                    </a:solidFill>
                                    <a:effectLst/>
                                    <a:latin typeface="Cambria Math" panose="02040503050406030204" pitchFamily="18" charset="0"/>
                                    <a:ea typeface="Cambria Math" panose="02040503050406030204" pitchFamily="18" charset="0"/>
                                  </a:rPr>
                                  <m:t>β</m:t>
                                </m:r>
                              </m:e>
                              <m:sub>
                                <m:r>
                                  <m:rPr>
                                    <m:sty m:val="p"/>
                                  </m:rPr>
                                  <a:rPr lang="en-US" b="0" i="0" smtClean="0">
                                    <a:solidFill>
                                      <a:schemeClr val="tx1"/>
                                    </a:solidFill>
                                    <a:effectLst/>
                                    <a:latin typeface="Cambria Math" panose="02040503050406030204" pitchFamily="18" charset="0"/>
                                    <a:ea typeface="Cambria Math" panose="02040503050406030204" pitchFamily="18" charset="0"/>
                                  </a:rPr>
                                  <m:t>puls</m:t>
                                </m:r>
                              </m:sub>
                            </m:sSub>
                          </m:den>
                        </m:f>
                        <m:r>
                          <a:rPr lang="ru-RU" b="0" i="0" smtClean="0">
                            <a:solidFill>
                              <a:schemeClr val="tx1"/>
                            </a:solidFill>
                            <a:effectLst/>
                            <a:latin typeface="Cambria Math" panose="02040503050406030204" pitchFamily="18" charset="0"/>
                          </a:rPr>
                          <m:t>)</m:t>
                        </m:r>
                      </m:sup>
                    </m:sSup>
                  </m:oMath>
                </a14:m>
                <a:r>
                  <a:rPr lang="ru-RU" dirty="0">
                    <a:solidFill>
                      <a:schemeClr val="tx1"/>
                    </a:solidFill>
                    <a:effectLst/>
                  </a:rPr>
                  <a:t>                                     	</a:t>
                </a:r>
                <a:r>
                  <a:rPr lang="en-US" dirty="0">
                    <a:solidFill>
                      <a:schemeClr val="tx1"/>
                    </a:solidFill>
                    <a:effectLst/>
                  </a:rPr>
                  <a:t>  </a:t>
                </a:r>
                <a:r>
                  <a:rPr lang="ru-RU" dirty="0">
                    <a:solidFill>
                      <a:schemeClr val="tx1"/>
                    </a:solidFill>
                    <a:effectLst/>
                  </a:rPr>
                  <a:t> </a:t>
                </a:r>
                <a:r>
                  <a:rPr lang="en-US" dirty="0">
                    <a:solidFill>
                      <a:schemeClr val="tx1"/>
                    </a:solidFill>
                    <a:effectLst/>
                  </a:rPr>
                  <a:t>        </a:t>
                </a:r>
                <a:r>
                  <a:rPr lang="ru-RU" dirty="0">
                    <a:solidFill>
                      <a:schemeClr val="tx1"/>
                    </a:solidFill>
                    <a:effectLst/>
                  </a:rPr>
                  <a:t>(1)     </a:t>
                </a:r>
              </a:p>
              <a:p>
                <a:pPr algn="ctr"/>
                <a14:m>
                  <m:oMath xmlns:m="http://schemas.openxmlformats.org/officeDocument/2006/math">
                    <m:sSub>
                      <m:sSubPr>
                        <m:ctrlPr>
                          <a:rPr lang="ru-RU" i="1" smtClean="0">
                            <a:solidFill>
                              <a:schemeClr val="tx1"/>
                            </a:solidFill>
                            <a:effectLst/>
                            <a:latin typeface="Cambria Math" panose="02040503050406030204" pitchFamily="18" charset="0"/>
                            <a:cs typeface="Times New Roman" panose="02020603050405020304" pitchFamily="18" charset="0"/>
                          </a:rPr>
                        </m:ctrlPr>
                      </m:sSubPr>
                      <m:e>
                        <m:r>
                          <a:rPr lang="en-US" b="0" i="0" smtClean="0">
                            <a:solidFill>
                              <a:schemeClr val="tx1"/>
                            </a:solidFill>
                            <a:effectLst/>
                            <a:latin typeface="Cambria Math" panose="02040503050406030204" pitchFamily="18" charset="0"/>
                            <a:cs typeface="Times New Roman" panose="02020603050405020304" pitchFamily="18" charset="0"/>
                          </a:rPr>
                          <m:t> </m:t>
                        </m:r>
                        <m:r>
                          <m:rPr>
                            <m:sty m:val="p"/>
                          </m:rP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θ</m:t>
                        </m:r>
                      </m:e>
                      <m:sub>
                        <m:r>
                          <m:rPr>
                            <m:sty m:val="p"/>
                          </m:rPr>
                          <a:rPr lang="en-US"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eff</m:t>
                        </m:r>
                        <m:r>
                          <a:rPr lang="en-US" b="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𝑒𝑐𝑡𝑖𝑣𝑒</m:t>
                        </m:r>
                      </m:sub>
                    </m:sSub>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ru-RU" i="1">
                            <a:solidFill>
                              <a:schemeClr val="tx1"/>
                            </a:solidFill>
                            <a:effectLst/>
                            <a:latin typeface="Cambria Math" panose="02040503050406030204" pitchFamily="18" charset="0"/>
                            <a:cs typeface="Times New Roman" panose="02020603050405020304" pitchFamily="18" charset="0"/>
                          </a:rPr>
                        </m:ctrlPr>
                      </m:sSupPr>
                      <m:e>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ru-RU" i="1">
                                <a:solidFill>
                                  <a:schemeClr val="tx1"/>
                                </a:solidFill>
                                <a:effectLst/>
                                <a:latin typeface="Cambria Math" panose="02040503050406030204" pitchFamily="18" charset="0"/>
                                <a:cs typeface="Times New Roman" panose="02020603050405020304" pitchFamily="18" charset="0"/>
                              </a:rPr>
                            </m:ctrlPr>
                          </m:fPr>
                          <m:num>
                            <m:acc>
                              <m:accPr>
                                <m:chr m:val="̃"/>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acc>
                          </m:num>
                          <m:den>
                            <m:r>
                              <m:rPr>
                                <m:sty m:val="p"/>
                              </m:rP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α</m:t>
                            </m:r>
                            <m: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ru-RU" i="1">
                                    <a:solidFill>
                                      <a:schemeClr val="tx1"/>
                                    </a:solidFill>
                                    <a:effectLst/>
                                    <a:latin typeface="Cambria Math" panose="02040503050406030204" pitchFamily="18" charset="0"/>
                                    <a:cs typeface="Times New Roman" panose="02020603050405020304" pitchFamily="18" charset="0"/>
                                  </a:rPr>
                                </m:ctrlPr>
                              </m:sSupPr>
                              <m:e>
                                <m:r>
                                  <m:rPr>
                                    <m:sty m:val="p"/>
                                  </m:rP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V</m:t>
                                </m:r>
                              </m:e>
                              <m:sup>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e>
                      <m:sup>
                        <m:f>
                          <m:fPr>
                            <m:ctrlPr>
                              <a:rPr lang="ru-RU" i="1">
                                <a:solidFill>
                                  <a:schemeClr val="tx1"/>
                                </a:solidFill>
                                <a:effectLst/>
                                <a:latin typeface="Cambria Math" panose="02040503050406030204" pitchFamily="18" charset="0"/>
                                <a:cs typeface="Times New Roman" panose="02020603050405020304" pitchFamily="18" charset="0"/>
                              </a:rPr>
                            </m:ctrlPr>
                          </m:fPr>
                          <m:num>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oMath>
                </a14:m>
                <a:r>
                  <a:rPr lang="ru-RU" dirty="0">
                    <a:solidFill>
                      <a:schemeClr val="tx1"/>
                    </a:solidFill>
                    <a:effectLst/>
                  </a:rPr>
                  <a:t>         </a:t>
                </a:r>
                <a:r>
                  <a:rPr lang="en-US" dirty="0">
                    <a:solidFill>
                      <a:schemeClr val="tx1"/>
                    </a:solidFill>
                    <a:effectLst/>
                  </a:rPr>
                  <a:t>     </a:t>
                </a:r>
                <a:r>
                  <a:rPr lang="ru-RU" dirty="0">
                    <a:solidFill>
                      <a:schemeClr val="tx1"/>
                    </a:solidFill>
                    <a:effectLst/>
                  </a:rPr>
                  <a:t>                       </a:t>
                </a:r>
                <a:r>
                  <a:rPr lang="en-US" dirty="0">
                    <a:solidFill>
                      <a:schemeClr val="tx1"/>
                    </a:solidFill>
                    <a:effectLst/>
                  </a:rPr>
                  <a:t> </a:t>
                </a:r>
                <a:r>
                  <a:rPr lang="ru-RU" dirty="0">
                    <a:solidFill>
                      <a:schemeClr val="tx1"/>
                    </a:solidFill>
                    <a:effectLst/>
                  </a:rPr>
                  <a:t>  (2)</a:t>
                </a:r>
              </a:p>
              <a:p>
                <a:pPr algn="ctr"/>
                <a:r>
                  <a:rPr lang="en-US" dirty="0">
                    <a:solidFill>
                      <a:schemeClr val="tx1"/>
                    </a:solidFill>
                    <a:effectLst/>
                    <a:cs typeface="Times New Roman" panose="02020603050405020304" pitchFamily="18" charset="0"/>
                  </a:rPr>
                  <a:t>  </a:t>
                </a:r>
                <a14:m>
                  <m:oMath xmlns:m="http://schemas.openxmlformats.org/officeDocument/2006/math">
                    <m:sSub>
                      <m:sSubPr>
                        <m:ctrlPr>
                          <a:rPr lang="ru-RU" i="1" smtClean="0">
                            <a:solidFill>
                              <a:schemeClr val="tx1"/>
                            </a:solidFill>
                            <a:effectLst/>
                            <a:latin typeface="Cambria Math" panose="020405030504060302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β</m:t>
                        </m:r>
                      </m:e>
                      <m:sub>
                        <m:r>
                          <m:rPr>
                            <m:sty m:val="p"/>
                          </m:rPr>
                          <a:rPr lang="en-US"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puls</m:t>
                        </m:r>
                      </m:sub>
                    </m:sSub>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≅0.5 </m:t>
                    </m:r>
                    <m:sSup>
                      <m:sSupPr>
                        <m:ctrlPr>
                          <a:rPr lang="ru-RU" i="1">
                            <a:solidFill>
                              <a:schemeClr val="tx1"/>
                            </a:solidFill>
                            <a:effectLst/>
                            <a:latin typeface="Cambria Math" panose="02040503050406030204" pitchFamily="18" charset="0"/>
                            <a:cs typeface="Times New Roman" panose="02020603050405020304" pitchFamily="18" charset="0"/>
                          </a:rPr>
                        </m:ctrlPr>
                      </m:sSupPr>
                      <m:e>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ru-RU" i="1">
                                <a:solidFill>
                                  <a:schemeClr val="tx1"/>
                                </a:solidFill>
                                <a:effectLst/>
                                <a:latin typeface="Cambria Math" panose="02040503050406030204" pitchFamily="18" charset="0"/>
                                <a:cs typeface="Times New Roman" panose="02020603050405020304" pitchFamily="18" charset="0"/>
                              </a:rPr>
                            </m:ctrlPr>
                          </m:sSupPr>
                          <m:e>
                            <m:r>
                              <m:rPr>
                                <m:sty m:val="p"/>
                              </m:rP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V</m:t>
                            </m:r>
                          </m:e>
                          <m:sup>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ru-RU" i="1">
                                <a:solidFill>
                                  <a:schemeClr val="tx1"/>
                                </a:solidFill>
                                <a:effectLst/>
                                <a:latin typeface="Cambria Math" panose="02040503050406030204" pitchFamily="18" charset="0"/>
                                <a:cs typeface="Times New Roman" panose="02020603050405020304" pitchFamily="18" charset="0"/>
                              </a:rPr>
                            </m:ctrlPr>
                          </m:sSupPr>
                          <m:e>
                            <m:acc>
                              <m:accPr>
                                <m:chr m:val="̃"/>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acc>
                          </m:e>
                          <m:sup>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e>
                      <m:sup>
                        <m:f>
                          <m:fPr>
                            <m:ctrlPr>
                              <a:rPr lang="ru-RU" i="1">
                                <a:solidFill>
                                  <a:schemeClr val="tx1"/>
                                </a:solidFill>
                                <a:effectLst/>
                                <a:latin typeface="Cambria Math" panose="02040503050406030204" pitchFamily="18" charset="0"/>
                                <a:cs typeface="Times New Roman" panose="02020603050405020304" pitchFamily="18" charset="0"/>
                              </a:rPr>
                            </m:ctrlPr>
                          </m:fPr>
                          <m:num>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ru-RU"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oMath>
                </a14:m>
                <a:r>
                  <a:rPr lang="ru-RU" dirty="0">
                    <a:solidFill>
                      <a:schemeClr val="tx1"/>
                    </a:solidFill>
                    <a:effectLst/>
                  </a:rPr>
                  <a:t>      </a:t>
                </a:r>
                <a:r>
                  <a:rPr lang="en-US" dirty="0">
                    <a:solidFill>
                      <a:schemeClr val="tx1"/>
                    </a:solidFill>
                    <a:effectLst/>
                  </a:rPr>
                  <a:t>  </a:t>
                </a:r>
                <a:r>
                  <a:rPr lang="ru-RU" dirty="0">
                    <a:solidFill>
                      <a:schemeClr val="tx1"/>
                    </a:solidFill>
                    <a:effectLst/>
                  </a:rPr>
                  <a:t>             </a:t>
                </a:r>
                <a:r>
                  <a:rPr lang="en-US" dirty="0">
                    <a:solidFill>
                      <a:schemeClr val="tx1"/>
                    </a:solidFill>
                    <a:effectLst/>
                  </a:rPr>
                  <a:t>        </a:t>
                </a:r>
                <a:r>
                  <a:rPr lang="ru-RU" dirty="0">
                    <a:solidFill>
                      <a:schemeClr val="tx1"/>
                    </a:solidFill>
                    <a:effectLst/>
                  </a:rPr>
                  <a:t> (3)</a:t>
                </a:r>
              </a:p>
              <a:p>
                <a:pPr algn="ctr"/>
                <a14:m>
                  <m:oMath xmlns:m="http://schemas.openxmlformats.org/officeDocument/2006/math">
                    <m:r>
                      <m:rPr>
                        <m:sty m:val="p"/>
                      </m:rPr>
                      <a:rPr lang="en-US"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f>
                          <m:f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α</m:t>
                                </m:r>
                              </m:e>
                              <m:sub>
                                <m:r>
                                  <a:rPr lang="en-US" b="0" i="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α</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num>
                      <m:den>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m:t>
                        </m:r>
                      </m:den>
                    </m:f>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m:t>
                        </m:r>
                      </m:den>
                    </m:f>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acc>
                          <m:accPr>
                            <m:chr m:val="̃"/>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acc>
                      </m:num>
                      <m:den>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m:t>
                        </m:r>
                      </m:den>
                    </m:f>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γ</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ru-RU"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τ</m:t>
                        </m:r>
                      </m:e>
                      <m:sub>
                        <m:r>
                          <a:rPr lang="ru-RU" b="0" i="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ru-RU" dirty="0">
                    <a:solidFill>
                      <a:schemeClr val="tx1"/>
                    </a:solidFill>
                    <a:effectLst/>
                  </a:rPr>
                  <a:t>     (4)          </a:t>
                </a:r>
              </a:p>
              <a:p>
                <a:pPr marL="0" lvl="0" indent="0" defTabSz="457200">
                  <a:lnSpc>
                    <a:spcPct val="100000"/>
                  </a:lnSpc>
                  <a:spcBef>
                    <a:spcPts val="0"/>
                  </a:spcBef>
                  <a:spcAft>
                    <a:spcPts val="0"/>
                  </a:spcAft>
                  <a:buClr>
                    <a:srgbClr val="A53010"/>
                  </a:buClr>
                  <a:buSzTx/>
                  <a:buNone/>
                  <a:defRPr/>
                </a:pPr>
                <a:endParaRPr lang="en-US" noProof="0" dirty="0">
                  <a:solidFill>
                    <a:schemeClr val="tx1"/>
                  </a:solidFill>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
                    <a:srgbClr val="A53010"/>
                  </a:buClr>
                  <a:buSzTx/>
                  <a:buNone/>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where;</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14:m>
                  <m:oMath xmlns:m="http://schemas.openxmlformats.org/officeDocument/2006/math">
                    <m:sSub>
                      <m:sSubPr>
                        <m:ctrlPr>
                          <a:rPr kumimoji="0" lang="ru-RU" sz="160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sSubPr>
                      <m:e>
                        <m:r>
                          <m:rPr>
                            <m:sty m:val="p"/>
                          </m:rPr>
                          <a:rPr kumimoji="0" lang="en-US" sz="1600" b="0" i="0"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θ</m:t>
                        </m:r>
                      </m:e>
                      <m:sub>
                        <m:r>
                          <m:rPr>
                            <m:sty m:val="p"/>
                          </m:rPr>
                          <a:rPr kumimoji="0" lang="en-US" sz="1600" b="0" i="0"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effective</m:t>
                        </m:r>
                      </m:sub>
                    </m:sSub>
                    <m:r>
                      <a:rPr kumimoji="0" lang="ru-RU" sz="16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lang="en-US" sz="1600" dirty="0">
                    <a:solidFill>
                      <a:schemeClr val="tx1"/>
                    </a:solidFill>
                    <a:latin typeface="Arial" panose="020B0604020202020204" pitchFamily="34" charset="0"/>
                    <a:cs typeface="Arial" panose="020B0604020202020204" pitchFamily="34" charset="0"/>
                  </a:rPr>
                  <a:t>pulse duration</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Q – pulse energy power</a:t>
                </a:r>
                <a:endPar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lvl="0" indent="0" defTabSz="457200">
                  <a:lnSpc>
                    <a:spcPct val="100000"/>
                  </a:lnSpc>
                  <a:spcBef>
                    <a:spcPts val="0"/>
                  </a:spcBef>
                  <a:spcAft>
                    <a:spcPts val="0"/>
                  </a:spcAft>
                  <a:buClr>
                    <a:srgbClr val="A53010"/>
                  </a:buClr>
                  <a:buSzTx/>
                  <a:buNone/>
                  <a:defRPr/>
                </a:pPr>
                <a:r>
                  <a:rPr kumimoji="0" lang="el-GR"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α</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coefficient of reactivity parabola of RM</a:t>
                </a:r>
                <a:endPar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indent="0" defTabSz="457200">
                  <a:lnSpc>
                    <a:spcPct val="100000"/>
                  </a:lnSpc>
                  <a:spcBef>
                    <a:spcPts val="0"/>
                  </a:spcBef>
                  <a:spcAft>
                    <a:spcPts val="0"/>
                  </a:spcAft>
                  <a:buClr>
                    <a:srgbClr val="A53010"/>
                  </a:buClr>
                  <a:buSzTx/>
                  <a:buNone/>
                  <a:defRPr/>
                </a:pPr>
                <a14:m>
                  <m:oMath xmlns:m="http://schemas.openxmlformats.org/officeDocument/2006/math">
                    <m: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𝑉</m:t>
                    </m:r>
                  </m:oMath>
                </a14:m>
                <a:r>
                  <a:rPr lang="en-US" sz="1600" dirty="0">
                    <a:solidFill>
                      <a:schemeClr val="tx1"/>
                    </a:solidFill>
                    <a:latin typeface="Arial" panose="020B0604020202020204" pitchFamily="34" charset="0"/>
                    <a:cs typeface="Arial" panose="020B0604020202020204" pitchFamily="34" charset="0"/>
                  </a:rPr>
                  <a:t> </a:t>
                </a:r>
                <a:r>
                  <a:rPr lang="ru-RU" sz="1600" dirty="0">
                    <a:solidFill>
                      <a:schemeClr val="tx1"/>
                    </a:solidFill>
                    <a:latin typeface="Arial" panose="020B0604020202020204" pitchFamily="34" charset="0"/>
                    <a:cs typeface="Arial" panose="020B0604020202020204" pitchFamily="34" charset="0"/>
                  </a:rPr>
                  <a:t>:</a:t>
                </a:r>
                <a:r>
                  <a:rPr lang="en-US" sz="1600" dirty="0">
                    <a:solidFill>
                      <a:schemeClr val="tx1"/>
                    </a:solidFill>
                    <a:latin typeface="Arial" panose="020B0604020202020204" pitchFamily="34" charset="0"/>
                    <a:cs typeface="Arial" panose="020B0604020202020204" pitchFamily="34" charset="0"/>
                  </a:rPr>
                  <a:t> Linear velocity of RM</a:t>
                </a:r>
                <a:r>
                  <a:rPr lang="ru-RU" sz="1600" dirty="0">
                    <a:solidFill>
                      <a:schemeClr val="tx1"/>
                    </a:solidFill>
                    <a:latin typeface="Arial" panose="020B0604020202020204" pitchFamily="34" charset="0"/>
                    <a:cs typeface="Arial" panose="020B0604020202020204" pitchFamily="34" charset="0"/>
                  </a:rPr>
                  <a:t> , </a:t>
                </a:r>
              </a:p>
              <a:p>
                <a:pPr marL="0" lvl="0" indent="0" defTabSz="457200">
                  <a:lnSpc>
                    <a:spcPct val="100000"/>
                  </a:lnSpc>
                  <a:spcBef>
                    <a:spcPts val="0"/>
                  </a:spcBef>
                  <a:spcAft>
                    <a:spcPts val="0"/>
                  </a:spcAft>
                  <a:buClr>
                    <a:srgbClr val="A53010"/>
                  </a:buClr>
                  <a:buSzTx/>
                  <a:buNone/>
                  <a:defRPr/>
                </a:pPr>
                <a14:m>
                  <m:oMath xmlns:m="http://schemas.openxmlformats.org/officeDocument/2006/math">
                    <m:acc>
                      <m:accPr>
                        <m:chr m:val="̃"/>
                        <m:ctrlPr>
                          <a:rPr lang="ru-RU" sz="1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ru-RU" sz="1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600"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𝜏</m:t>
                        </m:r>
                      </m:e>
                    </m:acc>
                  </m:oMath>
                </a14:m>
                <a:r>
                  <a:rPr kumimoji="0" lang="ru-RU" sz="160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160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ru-RU" sz="160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Average</a:t>
                </a:r>
                <a:r>
                  <a:rPr kumimoji="0" lang="en-US" sz="1600" i="0" u="none" strike="noStrike" kern="1200" cap="none" spc="0" normalizeH="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neutron generation time</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endPar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lvl="0" indent="0" defTabSz="457200">
                  <a:lnSpc>
                    <a:spcPct val="100000"/>
                  </a:lnSpc>
                  <a:spcBef>
                    <a:spcPts val="0"/>
                  </a:spcBef>
                  <a:spcAft>
                    <a:spcPts val="0"/>
                  </a:spcAft>
                  <a:buClr>
                    <a:srgbClr val="A53010"/>
                  </a:buClr>
                  <a:buSzTx/>
                  <a:buNone/>
                  <a:defRPr/>
                </a:pP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l-GR"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β</a:t>
                </a:r>
                <a:r>
                  <a:rPr kumimoji="0" lang="en-US" sz="1600" i="0" u="none" strike="noStrike" kern="1200" cap="none" spc="0" normalizeH="0" baseline="-25000" noProof="0" dirty="0">
                    <a:ln>
                      <a:noFill/>
                    </a:ln>
                    <a:solidFill>
                      <a:schemeClr val="tx1"/>
                    </a:solidFill>
                    <a:effectLst/>
                    <a:uLnTx/>
                    <a:uFillTx/>
                    <a:latin typeface="Arial" panose="020B0604020202020204" pitchFamily="34" charset="0"/>
                    <a:cs typeface="Arial" panose="020B0604020202020204" pitchFamily="34" charset="0"/>
                  </a:rPr>
                  <a:t>pulse</a:t>
                </a:r>
                <a:r>
                  <a:rPr kumimoji="0" lang="ru-RU" sz="1600" i="0" u="none" strike="noStrike" kern="1200" cap="none" spc="0" normalizeH="0" baseline="-25000" noProof="0" dirty="0">
                    <a:ln>
                      <a:noFill/>
                    </a:ln>
                    <a:solidFill>
                      <a:schemeClr val="tx1"/>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Impulse delayed neutron fraction, </a:t>
                </a:r>
                <a:endPar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lvl="0" indent="0" defTabSz="457200">
                  <a:lnSpc>
                    <a:spcPct val="100000"/>
                  </a:lnSpc>
                  <a:spcBef>
                    <a:spcPts val="0"/>
                  </a:spcBef>
                  <a:spcAft>
                    <a:spcPts val="0"/>
                  </a:spcAft>
                  <a:buClr>
                    <a:srgbClr val="A53010"/>
                  </a:buClr>
                  <a:buSzTx/>
                  <a:buNone/>
                  <a:defRPr/>
                </a:pP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Reactor period</a:t>
                </a:r>
                <a:r>
                  <a:rPr kumimoji="0" lang="ru-RU" sz="16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r>
                  <a:rPr lang="ru-RU" sz="1100" dirty="0">
                    <a:solidFill>
                      <a:schemeClr val="tx1"/>
                    </a:solidFill>
                    <a:effectLst/>
                  </a:rPr>
                  <a:t>        </a:t>
                </a:r>
              </a:p>
            </p:txBody>
          </p:sp>
        </mc:Choice>
        <mc:Fallback xmlns="">
          <p:sp>
            <p:nvSpPr>
              <p:cNvPr id="3" name="Объект 2">
                <a:extLst>
                  <a:ext uri="{FF2B5EF4-FFF2-40B4-BE49-F238E27FC236}">
                    <a16:creationId xmlns:a16="http://schemas.microsoft.com/office/drawing/2014/main" id="{0D1C5F26-916D-47D7-B7E4-064815430422}"/>
                  </a:ext>
                </a:extLst>
              </p:cNvPr>
              <p:cNvSpPr>
                <a:spLocks noGrp="1" noRot="1" noChangeAspect="1" noMove="1" noResize="1" noEditPoints="1" noAdjustHandles="1" noChangeArrowheads="1" noChangeShapeType="1" noTextEdit="1"/>
              </p:cNvSpPr>
              <p:nvPr>
                <p:ph idx="1"/>
              </p:nvPr>
            </p:nvSpPr>
            <p:spPr>
              <a:xfrm>
                <a:off x="609600" y="1845734"/>
                <a:ext cx="6950149" cy="4225128"/>
              </a:xfrm>
              <a:blipFill>
                <a:blip r:embed="rId6"/>
                <a:stretch>
                  <a:fillRect l="-1754" t="-1010" r="-6316" b="-2453"/>
                </a:stretch>
              </a:blipFill>
            </p:spPr>
            <p:txBody>
              <a:bodyPr/>
              <a:lstStyle/>
              <a:p>
                <a:r>
                  <a:rPr lang="ru-RU">
                    <a:noFill/>
                  </a:rPr>
                  <a:t> </a:t>
                </a:r>
              </a:p>
            </p:txBody>
          </p:sp>
        </mc:Fallback>
      </mc:AlternateContent>
      <p:sp>
        <p:nvSpPr>
          <p:cNvPr id="4" name="TextBox 3">
            <a:extLst>
              <a:ext uri="{FF2B5EF4-FFF2-40B4-BE49-F238E27FC236}">
                <a16:creationId xmlns:a16="http://schemas.microsoft.com/office/drawing/2014/main" id="{1C2AEA49-105B-4E8F-B460-2BC0B0D6AA7A}"/>
              </a:ext>
            </a:extLst>
          </p:cNvPr>
          <p:cNvSpPr txBox="1"/>
          <p:nvPr/>
        </p:nvSpPr>
        <p:spPr>
          <a:xfrm>
            <a:off x="7684655" y="1845734"/>
            <a:ext cx="3897745" cy="3385542"/>
          </a:xfrm>
          <a:prstGeom prst="rect">
            <a:avLst/>
          </a:prstGeom>
          <a:noFill/>
        </p:spPr>
        <p:txBody>
          <a:bodyPr wrap="square" rtlCol="0">
            <a:spAutoFit/>
          </a:bodyPr>
          <a:lstStyle/>
          <a:p>
            <a:pPr marL="285750" indent="-285750">
              <a:buFontTx/>
              <a:buChar char="-"/>
            </a:pPr>
            <a:r>
              <a:rPr lang="en-US" dirty="0">
                <a:latin typeface="Arial" panose="020B0604020202020204" pitchFamily="34" charset="0"/>
                <a:cs typeface="Arial" panose="020B0604020202020204" pitchFamily="34" charset="0"/>
              </a:rPr>
              <a:t>From the kinetic theory of IBR-type reactors formulas 1.2.3.4 are taken.</a:t>
            </a:r>
            <a:endParaRPr lang="ru-RU" sz="1600" dirty="0">
              <a:latin typeface="Times New Roman" panose="02020603050405020304" pitchFamily="18" charset="0"/>
              <a:cs typeface="Times New Roman" panose="02020603050405020304" pitchFamily="18" charset="0"/>
            </a:endParaRPr>
          </a:p>
          <a:p>
            <a:pPr marL="285750" indent="-285750">
              <a:buFontTx/>
              <a:buChar cha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the Np reactor core; </a:t>
            </a:r>
            <a:r>
              <a:rPr kumimoji="0" lang="el-G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α</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10</a:t>
            </a:r>
            <a:r>
              <a:rPr kumimoji="0" lang="ru-RU" sz="16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-4</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см</a:t>
            </a:r>
            <a:r>
              <a:rPr kumimoji="0" lang="ru-RU" sz="16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r>
              <a:rPr kumimoji="0" lang="el-G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м</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/sec</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и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τ = 10 nano sec</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according to eq.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l-G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β</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pulse</a:t>
            </a:r>
            <a:r>
              <a:rPr kumimoji="0" lang="ru-RU"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3.5 10</a:t>
            </a:r>
            <a:r>
              <a:rPr kumimoji="0" lang="ru-RU" sz="16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-5</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285750" indent="-285750">
              <a:buFontTx/>
              <a:buChar cha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this value of</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l-G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β</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puls</a:t>
            </a:r>
            <a:r>
              <a:rPr kumimoji="0" lang="ru-RU"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a</a:t>
            </a:r>
            <a:r>
              <a:rPr kumimoji="0" lang="en-US" sz="16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nd</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reactivity fluctuations in order of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ru-RU" sz="16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-5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к </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eff</a:t>
            </a:r>
            <a:r>
              <a:rPr kumimoji="0" lang="ru-RU"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pulse power will rise to </a:t>
            </a:r>
            <a:r>
              <a:rPr kumimoji="0" 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33 %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at reactivity fluctuation in order of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r>
              <a:rPr kumimoji="0" lang="ru-RU" sz="160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-5 </a:t>
            </a:r>
            <a:r>
              <a:rPr kumimoji="0" lang="ru-RU"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к </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eff</a:t>
            </a:r>
            <a:r>
              <a:rPr kumimoji="0" lang="ru-RU"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oscillations of pulse power will already reach</a:t>
            </a:r>
            <a:r>
              <a:rPr kumimoji="0" lang="ru-RU" sz="160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Q </a:t>
            </a:r>
            <a:r>
              <a:rPr kumimoji="0" lang="ru-RU" sz="1600"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0</a:t>
            </a:r>
            <a:r>
              <a:rPr kumimoji="0" lang="ru-RU" sz="160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ru-RU" sz="16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160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i.e. the limit level</a:t>
            </a:r>
            <a:r>
              <a:rPr kumimoji="0" lang="ru-RU" sz="1600" i="0" u="none" strike="noStrike" kern="1200" cap="none" spc="0" normalizeH="0" noProof="0" dirty="0">
                <a:ln>
                  <a:noFill/>
                </a:ln>
                <a:effectLst/>
                <a:uLnTx/>
                <a:uFillTx/>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86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F17550-B209-4685-9BA6-9CCDE6715709}"/>
              </a:ext>
            </a:extLst>
          </p:cNvPr>
          <p:cNvSpPr>
            <a:spLocks noGrp="1"/>
          </p:cNvSpPr>
          <p:nvPr>
            <p:ph type="title"/>
          </p:nvPr>
        </p:nvSpPr>
        <p:spPr>
          <a:xfrm>
            <a:off x="138546" y="120074"/>
            <a:ext cx="11730182" cy="1228436"/>
          </a:xfrm>
        </p:spPr>
        <p:txBody>
          <a:bodyPr>
            <a:noAutofit/>
          </a:bodyPr>
          <a:lstStyle/>
          <a:p>
            <a:pPr algn="ctr"/>
            <a:r>
              <a:rPr lang="ru-RU" sz="4000" b="1" dirty="0">
                <a:effectLst>
                  <a:outerShdw blurRad="38100" dist="38100" dir="2700000" algn="tl">
                    <a:srgbClr val="000000">
                      <a:alpha val="43137"/>
                    </a:srgbClr>
                  </a:outerShdw>
                </a:effectLst>
              </a:rPr>
              <a:t>3- </a:t>
            </a:r>
            <a:r>
              <a:rPr lang="en-US" sz="4000" b="1" dirty="0">
                <a:effectLst>
                  <a:outerShdw blurRad="38100" dist="38100" dir="2700000" algn="tl">
                    <a:srgbClr val="000000">
                      <a:alpha val="43137"/>
                    </a:srgbClr>
                  </a:outerShdw>
                </a:effectLst>
              </a:rPr>
              <a:t>Proposed solution to the problem of non-stationary problem of the reactor power</a:t>
            </a:r>
            <a:r>
              <a:rPr lang="ru-RU" sz="4000" b="1" dirty="0">
                <a:effectLst>
                  <a:outerShdw blurRad="38100" dist="38100" dir="2700000" algn="tl">
                    <a:srgbClr val="000000">
                      <a:alpha val="43137"/>
                    </a:srgbClr>
                  </a:outerShdw>
                </a:effectLst>
              </a:rPr>
              <a:t>:  </a:t>
            </a:r>
          </a:p>
        </p:txBody>
      </p:sp>
      <p:sp>
        <p:nvSpPr>
          <p:cNvPr id="3" name="Объект 2">
            <a:extLst>
              <a:ext uri="{FF2B5EF4-FFF2-40B4-BE49-F238E27FC236}">
                <a16:creationId xmlns:a16="http://schemas.microsoft.com/office/drawing/2014/main" id="{793E7FA6-D39E-45CE-A7F4-A1B43D667A53}"/>
              </a:ext>
            </a:extLst>
          </p:cNvPr>
          <p:cNvSpPr>
            <a:spLocks noGrp="1"/>
          </p:cNvSpPr>
          <p:nvPr>
            <p:ph idx="1"/>
          </p:nvPr>
        </p:nvSpPr>
        <p:spPr>
          <a:xfrm>
            <a:off x="255180" y="1706901"/>
            <a:ext cx="11249247" cy="4892802"/>
          </a:xfrm>
        </p:spPr>
        <p:txBody>
          <a:bodyPr>
            <a:noAutofit/>
          </a:bodyPr>
          <a:lstStyle/>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One of the main solutions to reduce power fluctuations and increase the instability limit is to increase the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US"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puls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800" b="1" dirty="0">
                <a:latin typeface="Arial" panose="020B0604020202020204" pitchFamily="34" charset="0"/>
                <a:cs typeface="Arial" panose="020B0604020202020204" pitchFamily="34" charset="0"/>
              </a:rPr>
              <a:t>parameter (see formula (1)) through increasing the generation time of prompt fission neutrons.</a:t>
            </a:r>
          </a:p>
          <a:p>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increase in the generation life time of a neutron in the Neptune reactor can be achieved by adding to the periphery of the core isotopes that can fission by epi-thermal neutrons.</a:t>
            </a:r>
          </a:p>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Suitable candidates for this are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Pu-239 </a:t>
            </a: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 first fission resonance of 0.3 eV and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 - 235 </a:t>
            </a: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its weak resonances in this energy range.</a:t>
            </a:r>
            <a:endParaRPr kumimoji="0" lang="ru-RU" sz="18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127305"/>
      </p:ext>
    </p:extLst>
  </p:cSld>
  <p:clrMapOvr>
    <a:masterClrMapping/>
  </p:clrMapOvr>
</p:sld>
</file>

<file path=ppt/theme/theme1.xml><?xml version="1.0" encoding="utf-8"?>
<a:theme xmlns:a="http://schemas.openxmlformats.org/drawingml/2006/main" name="Ретро">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2599</TotalTime>
  <Words>2257</Words>
  <Application>Microsoft Office PowerPoint</Application>
  <PresentationFormat>Широкоэкранный</PresentationFormat>
  <Paragraphs>193</Paragraphs>
  <Slides>26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Calibri Light</vt:lpstr>
      <vt:lpstr>Cambria Math</vt:lpstr>
      <vt:lpstr>Times New Roman</vt:lpstr>
      <vt:lpstr>Ретро</vt:lpstr>
      <vt:lpstr>Pulse research reactor IBR-3 - optimization of parameters "Method of reducing the level of power fluctuations in pulsed reactors"</vt:lpstr>
      <vt:lpstr>Content</vt:lpstr>
      <vt:lpstr>1- ОСНОВНЫЕ ОСОБЕННОСТИ РЕАКТОРА НЕПТУН:</vt:lpstr>
      <vt:lpstr>Презентация PowerPoint</vt:lpstr>
      <vt:lpstr>Презентация PowerPoint</vt:lpstr>
      <vt:lpstr>The main parameters of the reactor</vt:lpstr>
      <vt:lpstr>FUEL ROD</vt:lpstr>
      <vt:lpstr>2- The problem of non-stationary in reactor’s power:</vt:lpstr>
      <vt:lpstr>3- Proposed solution to the problem of non-stationary problem of the reactor power:  </vt:lpstr>
      <vt:lpstr>ABOUT THE PROBLEM OF INSTABILITY</vt:lpstr>
      <vt:lpstr>Презентация PowerPoint</vt:lpstr>
      <vt:lpstr>2,1- Reactor core with Pu-239:</vt:lpstr>
      <vt:lpstr>2,1- Reactor core with Pu -239:</vt:lpstr>
      <vt:lpstr>2,2- Reactor core with U-235:</vt:lpstr>
      <vt:lpstr>2,2- Reactor core with U-235:</vt:lpstr>
      <vt:lpstr>3- METHODOLOGY </vt:lpstr>
      <vt:lpstr>4,1 Generation time:</vt:lpstr>
      <vt:lpstr>4 -  RESULTS:</vt:lpstr>
      <vt:lpstr>4,2 - Impulse delayed neutron fraction</vt:lpstr>
      <vt:lpstr>4,3 – Change in reactivity</vt:lpstr>
      <vt:lpstr>4,4– Pin Power distribution in reactor core: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 СНИЖЕНИЯ УРОВНЯ КОЛЕБАНИЙ МОЩНОСТИ В ИМПУЛЬСНЫХ РЕАКТОРАХ</dc:title>
  <dc:creator>Admin</dc:creator>
  <cp:lastModifiedBy>Ahmed Hassan</cp:lastModifiedBy>
  <cp:revision>140</cp:revision>
  <cp:lastPrinted>2020-11-10T13:29:33Z</cp:lastPrinted>
  <dcterms:created xsi:type="dcterms:W3CDTF">2020-10-05T07:23:47Z</dcterms:created>
  <dcterms:modified xsi:type="dcterms:W3CDTF">2020-11-12T10:35:51Z</dcterms:modified>
</cp:coreProperties>
</file>