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32"/>
  </p:notesMasterIdLst>
  <p:sldIdLst>
    <p:sldId id="256" r:id="rId2"/>
    <p:sldId id="282" r:id="rId3"/>
    <p:sldId id="258" r:id="rId4"/>
    <p:sldId id="259" r:id="rId5"/>
    <p:sldId id="279" r:id="rId6"/>
    <p:sldId id="265" r:id="rId7"/>
    <p:sldId id="261" r:id="rId8"/>
    <p:sldId id="266" r:id="rId9"/>
    <p:sldId id="274" r:id="rId10"/>
    <p:sldId id="295" r:id="rId11"/>
    <p:sldId id="285" r:id="rId12"/>
    <p:sldId id="293" r:id="rId13"/>
    <p:sldId id="277" r:id="rId14"/>
    <p:sldId id="287" r:id="rId15"/>
    <p:sldId id="289" r:id="rId16"/>
    <p:sldId id="296" r:id="rId17"/>
    <p:sldId id="290" r:id="rId18"/>
    <p:sldId id="294" r:id="rId19"/>
    <p:sldId id="291" r:id="rId20"/>
    <p:sldId id="271" r:id="rId21"/>
    <p:sldId id="280" r:id="rId22"/>
    <p:sldId id="276" r:id="rId23"/>
    <p:sldId id="286" r:id="rId24"/>
    <p:sldId id="278" r:id="rId25"/>
    <p:sldId id="281" r:id="rId26"/>
    <p:sldId id="267" r:id="rId27"/>
    <p:sldId id="268" r:id="rId28"/>
    <p:sldId id="273" r:id="rId29"/>
    <p:sldId id="275" r:id="rId30"/>
    <p:sldId id="292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5AA9"/>
    <a:srgbClr val="33CC33"/>
    <a:srgbClr val="DEEBF7"/>
    <a:srgbClr val="416773"/>
    <a:srgbClr val="5D1C98"/>
    <a:srgbClr val="710BA9"/>
    <a:srgbClr val="02B2AE"/>
    <a:srgbClr val="08A8A4"/>
    <a:srgbClr val="12879E"/>
    <a:srgbClr val="2CF6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57" autoAdjust="0"/>
    <p:restoredTop sz="89919" autoAdjust="0"/>
  </p:normalViewPr>
  <p:slideViewPr>
    <p:cSldViewPr snapToGrid="0">
      <p:cViewPr>
        <p:scale>
          <a:sx n="69" d="100"/>
          <a:sy n="69" d="100"/>
        </p:scale>
        <p:origin x="437" y="40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91790-8A25-4E25-AE30-156E5117971D}" type="datetimeFigureOut">
              <a:rPr lang="ru-RU" smtClean="0"/>
              <a:t>10.11.2020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890AEC-8F9E-485F-832E-65D9229B807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540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90AEC-8F9E-485F-832E-65D9229B807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4597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90AEC-8F9E-485F-832E-65D9229B807D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986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90AEC-8F9E-485F-832E-65D9229B807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254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90AEC-8F9E-485F-832E-65D9229B807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589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90AEC-8F9E-485F-832E-65D9229B807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31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90AEC-8F9E-485F-832E-65D9229B807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655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90AEC-8F9E-485F-832E-65D9229B807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972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90AEC-8F9E-485F-832E-65D9229B807D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809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90AEC-8F9E-485F-832E-65D9229B807D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5887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90AEC-8F9E-485F-832E-65D9229B807D}" type="slidenum">
              <a:rPr lang="ru-RU" smtClean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1679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615D-D303-4467-8C9D-A321E21D926A}" type="datetimeFigureOut">
              <a:rPr lang="ru-RU" smtClean="0"/>
              <a:t>10.11.2020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8A61A-8EC1-4B93-8F40-094E9CBC111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9136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615D-D303-4467-8C9D-A321E21D926A}" type="datetimeFigureOut">
              <a:rPr lang="ru-RU" smtClean="0"/>
              <a:t>10.11.2020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8A61A-8EC1-4B93-8F40-094E9CBC111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2664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615D-D303-4467-8C9D-A321E21D926A}" type="datetimeFigureOut">
              <a:rPr lang="ru-RU" smtClean="0"/>
              <a:t>10.11.2020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8A61A-8EC1-4B93-8F40-094E9CBC111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1771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615D-D303-4467-8C9D-A321E21D926A}" type="datetimeFigureOut">
              <a:rPr lang="ru-RU" smtClean="0"/>
              <a:t>10.11.2020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8A61A-8EC1-4B93-8F40-094E9CBC111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1446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615D-D303-4467-8C9D-A321E21D926A}" type="datetimeFigureOut">
              <a:rPr lang="ru-RU" smtClean="0"/>
              <a:t>10.11.2020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8A61A-8EC1-4B93-8F40-094E9CBC111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1116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615D-D303-4467-8C9D-A321E21D926A}" type="datetimeFigureOut">
              <a:rPr lang="ru-RU" smtClean="0"/>
              <a:t>10.11.2020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8A61A-8EC1-4B93-8F40-094E9CBC111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2355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615D-D303-4467-8C9D-A321E21D926A}" type="datetimeFigureOut">
              <a:rPr lang="ru-RU" smtClean="0"/>
              <a:t>10.11.2020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8A61A-8EC1-4B93-8F40-094E9CBC111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8286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615D-D303-4467-8C9D-A321E21D926A}" type="datetimeFigureOut">
              <a:rPr lang="ru-RU" smtClean="0"/>
              <a:t>10.11.2020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8A61A-8EC1-4B93-8F40-094E9CBC111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7461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615D-D303-4467-8C9D-A321E21D926A}" type="datetimeFigureOut">
              <a:rPr lang="ru-RU" smtClean="0"/>
              <a:t>10.11.2020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8A61A-8EC1-4B93-8F40-094E9CBC111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4973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615D-D303-4467-8C9D-A321E21D926A}" type="datetimeFigureOut">
              <a:rPr lang="ru-RU" smtClean="0"/>
              <a:t>10.11.2020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8A61A-8EC1-4B93-8F40-094E9CBC111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4313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615D-D303-4467-8C9D-A321E21D926A}" type="datetimeFigureOut">
              <a:rPr lang="ru-RU" smtClean="0"/>
              <a:t>10.11.2020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8A61A-8EC1-4B93-8F40-094E9CBC111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6709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416773">
                <a:alpha val="34118"/>
              </a:srgbClr>
            </a:gs>
            <a:gs pos="48000">
              <a:schemeClr val="bg1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3615D-D303-4467-8C9D-A321E21D926A}" type="datetimeFigureOut">
              <a:rPr lang="ru-RU" smtClean="0"/>
              <a:t>10.11.2020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8A61A-8EC1-4B93-8F40-094E9CBC111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822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1.png"/><Relationship Id="rId5" Type="http://schemas.openxmlformats.org/officeDocument/2006/relationships/image" Target="../media/image240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38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1.png"/><Relationship Id="rId5" Type="http://schemas.openxmlformats.org/officeDocument/2006/relationships/image" Target="../media/image360.png"/><Relationship Id="rId4" Type="http://schemas.openxmlformats.org/officeDocument/2006/relationships/image" Target="../media/image29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1.png"/><Relationship Id="rId4" Type="http://schemas.openxmlformats.org/officeDocument/2006/relationships/image" Target="../media/image37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7.png"/><Relationship Id="rId7" Type="http://schemas.openxmlformats.org/officeDocument/2006/relationships/image" Target="../media/image60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0.png"/><Relationship Id="rId10" Type="http://schemas.openxmlformats.org/officeDocument/2006/relationships/image" Target="../media/image51.png"/><Relationship Id="rId4" Type="http://schemas.openxmlformats.org/officeDocument/2006/relationships/image" Target="../media/image48.png"/><Relationship Id="rId9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0.png"/><Relationship Id="rId5" Type="http://schemas.openxmlformats.org/officeDocument/2006/relationships/image" Target="../media/image54.png"/><Relationship Id="rId4" Type="http://schemas.openxmlformats.org/officeDocument/2006/relationships/image" Target="../media/image5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12.png"/><Relationship Id="rId7" Type="http://schemas.openxmlformats.org/officeDocument/2006/relationships/image" Target="../media/image17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1.png"/><Relationship Id="rId11" Type="http://schemas.openxmlformats.org/officeDocument/2006/relationships/image" Target="../media/image210.png"/><Relationship Id="rId5" Type="http://schemas.openxmlformats.org/officeDocument/2006/relationships/image" Target="../media/image57.png"/><Relationship Id="rId10" Type="http://schemas.openxmlformats.org/officeDocument/2006/relationships/image" Target="../media/image201.png"/><Relationship Id="rId4" Type="http://schemas.openxmlformats.org/officeDocument/2006/relationships/image" Target="../media/image22.png"/><Relationship Id="rId9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1.png"/><Relationship Id="rId5" Type="http://schemas.openxmlformats.org/officeDocument/2006/relationships/image" Target="../media/image58.png"/><Relationship Id="rId4" Type="http://schemas.openxmlformats.org/officeDocument/2006/relationships/image" Target="../media/image2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1.png"/><Relationship Id="rId7" Type="http://schemas.openxmlformats.org/officeDocument/2006/relationships/image" Target="../media/image29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0.png"/><Relationship Id="rId5" Type="http://schemas.openxmlformats.org/officeDocument/2006/relationships/image" Target="../media/image260.png"/><Relationship Id="rId4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3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7.png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11" Type="http://schemas.openxmlformats.org/officeDocument/2006/relationships/image" Target="../media/image171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60.png"/><Relationship Id="rId4" Type="http://schemas.openxmlformats.org/officeDocument/2006/relationships/image" Target="../media/image18.png"/><Relationship Id="rId9" Type="http://schemas.openxmlformats.org/officeDocument/2006/relationships/image" Target="../media/image15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66464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 smtClean="0"/>
          </a:p>
          <a:p>
            <a:pPr algn="ctr"/>
            <a:r>
              <a:rPr lang="en-US" sz="3600" b="1" dirty="0"/>
              <a:t>Reconstruction of energy and collision point of heavy ions with </a:t>
            </a:r>
            <a:r>
              <a:rPr lang="en-US" sz="3600" b="1" dirty="0" smtClean="0"/>
              <a:t>Forward Hadron </a:t>
            </a:r>
            <a:r>
              <a:rPr lang="en-US" sz="3600" b="1" dirty="0"/>
              <a:t>C</a:t>
            </a:r>
            <a:r>
              <a:rPr lang="en-US" sz="3600" b="1" dirty="0" smtClean="0"/>
              <a:t>alorimeter </a:t>
            </a:r>
            <a:r>
              <a:rPr lang="en-US" sz="3600" b="1" dirty="0"/>
              <a:t>at MPD setup</a:t>
            </a:r>
            <a:endParaRPr lang="ru-RU" sz="3600" b="1" dirty="0"/>
          </a:p>
          <a:p>
            <a:pPr algn="ctr"/>
            <a:endParaRPr lang="en-US" sz="2800" b="1" dirty="0" smtClean="0"/>
          </a:p>
          <a:p>
            <a:pPr algn="ctr"/>
            <a:r>
              <a:rPr lang="ru-RU" sz="2800" b="1" dirty="0" smtClean="0"/>
              <a:t>А. </a:t>
            </a:r>
            <a:r>
              <a:rPr lang="en-US" sz="2800" b="1" dirty="0" err="1" smtClean="0"/>
              <a:t>Strizhak</a:t>
            </a:r>
            <a:endParaRPr lang="ru-RU" sz="2800" b="1" dirty="0" smtClean="0"/>
          </a:p>
          <a:p>
            <a:pPr algn="ctr"/>
            <a:endParaRPr lang="ru-RU" sz="2800" b="1" dirty="0" smtClean="0"/>
          </a:p>
          <a:p>
            <a:pPr algn="ctr"/>
            <a:r>
              <a:rPr lang="en-US" sz="2800" b="1" dirty="0" smtClean="0"/>
              <a:t>MIPT</a:t>
            </a:r>
            <a:r>
              <a:rPr lang="ru-RU" sz="2800" b="1" dirty="0" smtClean="0"/>
              <a:t>, </a:t>
            </a:r>
            <a:r>
              <a:rPr lang="en-US" sz="2800" b="1" dirty="0" smtClean="0"/>
              <a:t>Moscow</a:t>
            </a:r>
            <a:endParaRPr lang="ru-RU" sz="2800" b="1" dirty="0" smtClean="0"/>
          </a:p>
          <a:p>
            <a:pPr algn="ctr"/>
            <a:r>
              <a:rPr lang="en-US" sz="2800" b="1" dirty="0" smtClean="0"/>
              <a:t>Institute for Nuclear Research RAS</a:t>
            </a:r>
            <a:r>
              <a:rPr lang="ru-RU" sz="2800" b="1" dirty="0" smtClean="0"/>
              <a:t>, </a:t>
            </a:r>
            <a:r>
              <a:rPr lang="en-US" sz="2800" b="1" dirty="0" smtClean="0"/>
              <a:t>Moscow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93670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37106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Determination of ion interaction point.</a:t>
            </a:r>
          </a:p>
          <a:p>
            <a:pPr algn="ctr"/>
            <a:r>
              <a:rPr lang="en-US" sz="4800" dirty="0" smtClean="0"/>
              <a:t>Energy method.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9260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/>
          <p:nvPr/>
        </p:nvPicPr>
        <p:blipFill>
          <a:blip r:embed="rId3"/>
          <a:stretch>
            <a:fillRect/>
          </a:stretch>
        </p:blipFill>
        <p:spPr>
          <a:xfrm>
            <a:off x="5014244" y="750141"/>
            <a:ext cx="4892796" cy="3242213"/>
          </a:xfrm>
          <a:prstGeom prst="rect">
            <a:avLst/>
          </a:prstGeom>
        </p:spPr>
      </p:pic>
      <p:cxnSp>
        <p:nvCxnSpPr>
          <p:cNvPr id="2" name="Прямая соединительная линия 1"/>
          <p:cNvCxnSpPr/>
          <p:nvPr/>
        </p:nvCxnSpPr>
        <p:spPr>
          <a:xfrm flipV="1">
            <a:off x="0" y="614026"/>
            <a:ext cx="12192000" cy="21700"/>
          </a:xfrm>
          <a:prstGeom prst="line">
            <a:avLst/>
          </a:prstGeom>
          <a:ln w="25400" cmpd="sng">
            <a:solidFill>
              <a:srgbClr val="FF0000"/>
            </a:solidFill>
          </a:ln>
          <a:effectLst>
            <a:glow rad="101600">
              <a:schemeClr val="accent1"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866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Determination of ion interaction point for different event classes</a:t>
            </a:r>
            <a:endParaRPr lang="ru-RU" sz="3200" dirty="0"/>
          </a:p>
        </p:txBody>
      </p:sp>
      <p:cxnSp>
        <p:nvCxnSpPr>
          <p:cNvPr id="8" name="Прямая со стрелкой 7"/>
          <p:cNvCxnSpPr>
            <a:endCxn id="13" idx="0"/>
          </p:cNvCxnSpPr>
          <p:nvPr/>
        </p:nvCxnSpPr>
        <p:spPr>
          <a:xfrm>
            <a:off x="6587338" y="2852487"/>
            <a:ext cx="2305319" cy="133333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endCxn id="12" idx="0"/>
          </p:cNvCxnSpPr>
          <p:nvPr/>
        </p:nvCxnSpPr>
        <p:spPr>
          <a:xfrm flipH="1">
            <a:off x="7361513" y="2083230"/>
            <a:ext cx="57848" cy="247243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endCxn id="11" idx="0"/>
          </p:cNvCxnSpPr>
          <p:nvPr/>
        </p:nvCxnSpPr>
        <p:spPr>
          <a:xfrm flipH="1">
            <a:off x="5786661" y="2000983"/>
            <a:ext cx="318205" cy="2223377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Группа 37"/>
          <p:cNvGrpSpPr/>
          <p:nvPr/>
        </p:nvGrpSpPr>
        <p:grpSpPr>
          <a:xfrm>
            <a:off x="4862297" y="4185826"/>
            <a:ext cx="4798729" cy="739168"/>
            <a:chOff x="4708650" y="1592725"/>
            <a:chExt cx="5984131" cy="739168"/>
          </a:xfrm>
        </p:grpSpPr>
        <p:sp>
          <p:nvSpPr>
            <p:cNvPr id="11" name="TextBox 10"/>
            <p:cNvSpPr txBox="1"/>
            <p:nvPr/>
          </p:nvSpPr>
          <p:spPr>
            <a:xfrm>
              <a:off x="4708650" y="1631259"/>
              <a:ext cx="23054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</a:rPr>
                <a:t>peripheral</a:t>
              </a:r>
              <a:endParaRPr lang="ru-RU" sz="2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391458" y="1962561"/>
              <a:ext cx="28675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B050"/>
                  </a:solidFill>
                </a:rPr>
                <a:t>semi-peripheral</a:t>
              </a:r>
              <a:endParaRPr lang="ru-RU" dirty="0">
                <a:solidFill>
                  <a:srgbClr val="00B05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776432" y="1592725"/>
              <a:ext cx="19163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central</a:t>
              </a:r>
              <a:endParaRPr lang="ru-RU" dirty="0">
                <a:solidFill>
                  <a:srgbClr val="FF0000"/>
                </a:solidFill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0" y="6396335"/>
            <a:ext cx="1219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10</a:t>
            </a:r>
            <a:r>
              <a:rPr lang="en-GB" sz="2400" dirty="0" smtClean="0">
                <a:solidFill>
                  <a:schemeClr val="bg1"/>
                </a:solidFill>
              </a:rPr>
              <a:t>/1</a:t>
            </a:r>
            <a:r>
              <a:rPr lang="ru-RU" sz="2400" dirty="0" smtClean="0">
                <a:solidFill>
                  <a:schemeClr val="bg1"/>
                </a:solidFill>
              </a:rPr>
              <a:t>8</a:t>
            </a:r>
            <a:endParaRPr lang="en-GB" sz="2400" dirty="0" smtClean="0">
              <a:solidFill>
                <a:schemeClr val="bg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00" y="750141"/>
            <a:ext cx="2220765" cy="1908898"/>
          </a:xfrm>
          <a:prstGeom prst="rect">
            <a:avLst/>
          </a:prstGeom>
        </p:spPr>
      </p:pic>
      <p:cxnSp>
        <p:nvCxnSpPr>
          <p:cNvPr id="18" name="Прямая со стрелкой 17"/>
          <p:cNvCxnSpPr/>
          <p:nvPr/>
        </p:nvCxnSpPr>
        <p:spPr>
          <a:xfrm flipH="1" flipV="1">
            <a:off x="1561325" y="1445032"/>
            <a:ext cx="1704215" cy="1847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 flipV="1">
            <a:off x="1772357" y="1977942"/>
            <a:ext cx="1704215" cy="1847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147281" y="1201895"/>
                <a:ext cx="76836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7281" y="1201895"/>
                <a:ext cx="768369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396970" y="1742861"/>
                <a:ext cx="6684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6970" y="1742861"/>
                <a:ext cx="668471" cy="523220"/>
              </a:xfrm>
              <a:prstGeom prst="rect">
                <a:avLst/>
              </a:prstGeom>
              <a:blipFill>
                <a:blip r:embed="rId6"/>
                <a:stretch>
                  <a:fillRect r="-81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Прямоугольник 22"/>
          <p:cNvSpPr/>
          <p:nvPr/>
        </p:nvSpPr>
        <p:spPr>
          <a:xfrm>
            <a:off x="4862297" y="5049370"/>
            <a:ext cx="544285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i="1" dirty="0" smtClean="0"/>
              <a:t>Three different event classes can be distinguished: </a:t>
            </a:r>
            <a:r>
              <a:rPr lang="en-US" dirty="0" smtClean="0">
                <a:solidFill>
                  <a:srgbClr val="FF0000"/>
                </a:solidFill>
              </a:rPr>
              <a:t>central,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peripheral, </a:t>
            </a:r>
            <a:r>
              <a:rPr lang="en-US" dirty="0" smtClean="0">
                <a:solidFill>
                  <a:srgbClr val="00B050"/>
                </a:solidFill>
              </a:rPr>
              <a:t>semi-peripheral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86620" y="2955897"/>
                <a:ext cx="4619489" cy="301486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i="1" dirty="0" smtClean="0"/>
                  <a:t> - Monte-Carlo modeling was carried out</a:t>
                </a:r>
                <a:r>
                  <a:rPr lang="ru-RU" i="1" dirty="0" smtClean="0"/>
                  <a:t> </a:t>
                </a:r>
                <a:r>
                  <a:rPr lang="en-US" i="1" dirty="0" smtClean="0"/>
                  <a:t>for ion interaction points 0, 30 and 60 cm from center of MPD detector along the axis of MPD. </a:t>
                </a:r>
              </a:p>
              <a:p>
                <a:endParaRPr lang="en-US" i="1" dirty="0" smtClean="0"/>
              </a:p>
              <a:p>
                <a:r>
                  <a:rPr lang="en-US" i="1" dirty="0" smtClean="0"/>
                  <a:t> - 50000 events were processed for each point</a:t>
                </a:r>
                <a:endParaRPr lang="en-US" i="1" dirty="0"/>
              </a:p>
              <a:p>
                <a:endParaRPr lang="en-US" i="1" dirty="0"/>
              </a:p>
              <a:p>
                <a:r>
                  <a:rPr lang="en-US" i="1" dirty="0" smtClean="0"/>
                  <a:t> - Dependence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𝑑𝑒𝑝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 smtClean="0"/>
                  <a:t>is not monotonous due to the beam hole at the center of FHCal</a:t>
                </a:r>
              </a:p>
              <a:p>
                <a:pPr algn="ctr"/>
                <a:endParaRPr lang="ru-RU" i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20" y="2955897"/>
                <a:ext cx="4619489" cy="3014864"/>
              </a:xfrm>
              <a:prstGeom prst="rect">
                <a:avLst/>
              </a:prstGeom>
              <a:blipFill>
                <a:blip r:embed="rId7"/>
                <a:stretch>
                  <a:fillRect l="-1055" t="-1215" r="-19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9381489" y="3623022"/>
            <a:ext cx="2595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=  </a:t>
            </a:r>
            <a:r>
              <a:rPr lang="en-US" i="1" dirty="0" smtClean="0"/>
              <a:t>deposited </a:t>
            </a:r>
            <a:r>
              <a:rPr lang="en-US" i="1" dirty="0"/>
              <a:t>E</a:t>
            </a:r>
            <a:r>
              <a:rPr lang="en-US" i="1" dirty="0" smtClean="0"/>
              <a:t>nergy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86289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801" y="2407076"/>
            <a:ext cx="5664855" cy="3846227"/>
          </a:xfrm>
          <a:prstGeom prst="rect">
            <a:avLst/>
          </a:prstGeom>
        </p:spPr>
      </p:pic>
      <p:cxnSp>
        <p:nvCxnSpPr>
          <p:cNvPr id="2" name="Прямая соединительная линия 1"/>
          <p:cNvCxnSpPr/>
          <p:nvPr/>
        </p:nvCxnSpPr>
        <p:spPr>
          <a:xfrm flipV="1">
            <a:off x="0" y="614026"/>
            <a:ext cx="12192000" cy="21700"/>
          </a:xfrm>
          <a:prstGeom prst="line">
            <a:avLst/>
          </a:prstGeom>
          <a:ln w="25400" cmpd="sng">
            <a:solidFill>
              <a:srgbClr val="FF0000"/>
            </a:solidFill>
          </a:ln>
          <a:effectLst>
            <a:glow rad="101600">
              <a:schemeClr val="accent1"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966" y="988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Determination of ion interaction point for different event classes</a:t>
            </a:r>
            <a:endParaRPr lang="ru-RU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096001" y="1882165"/>
                <a:ext cx="6096000" cy="672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𝑙𝑒𝑓𝑡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𝑟𝑖𝑔h𝑡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𝑐𝑙𝑎𝑠𝑠</m:t>
                        </m:r>
                      </m:sup>
                    </m:sSubSup>
                  </m:oMath>
                </a14:m>
                <a:r>
                  <a:rPr lang="en-US" sz="1600" i="1" dirty="0" smtClean="0"/>
                  <a:t>-  energy deposited in left(right) arm of </a:t>
                </a:r>
                <a:r>
                  <a:rPr lang="en-US" sz="1600" i="1" dirty="0" err="1" smtClean="0"/>
                  <a:t>FHCal</a:t>
                </a:r>
                <a:r>
                  <a:rPr lang="en-US" sz="1600" i="1" dirty="0" smtClean="0"/>
                  <a:t> for </a:t>
                </a:r>
                <a:r>
                  <a:rPr lang="en-US" sz="1600" dirty="0" smtClean="0"/>
                  <a:t>class</a:t>
                </a:r>
                <a:r>
                  <a:rPr lang="en-US" sz="1600" i="1" dirty="0" smtClean="0"/>
                  <a:t> event class.   </a:t>
                </a:r>
                <a:r>
                  <a:rPr lang="en-US" dirty="0" smtClean="0"/>
                  <a:t>class</a:t>
                </a:r>
                <a:r>
                  <a:rPr lang="en-US" i="1" dirty="0" smtClean="0"/>
                  <a:t> -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central</a:t>
                </a:r>
                <a:r>
                  <a:rPr lang="ru-RU" i="1" dirty="0" smtClean="0">
                    <a:solidFill>
                      <a:srgbClr val="FF0000"/>
                    </a:solidFill>
                  </a:rPr>
                  <a:t>, </a:t>
                </a:r>
                <a:r>
                  <a:rPr lang="en-US" i="1" dirty="0" smtClean="0">
                    <a:solidFill>
                      <a:srgbClr val="00B050"/>
                    </a:solidFill>
                  </a:rPr>
                  <a:t>semi-peripheral</a:t>
                </a:r>
                <a:r>
                  <a:rPr lang="ru-RU" i="1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i="1" dirty="0" smtClean="0"/>
                  <a:t>and</a:t>
                </a:r>
                <a:r>
                  <a:rPr lang="ru-RU" i="1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peripheral </a:t>
                </a:r>
                <a:r>
                  <a:rPr lang="en-US" i="1" dirty="0" smtClean="0"/>
                  <a:t>events</a:t>
                </a:r>
                <a:endParaRPr lang="ru-RU" sz="1600" i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1" y="1882165"/>
                <a:ext cx="6096000" cy="672620"/>
              </a:xfrm>
              <a:prstGeom prst="rect">
                <a:avLst/>
              </a:prstGeom>
              <a:blipFill>
                <a:blip r:embed="rId4"/>
                <a:stretch>
                  <a:fillRect r="-800" b="-1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/>
              <p:cNvSpPr/>
              <p:nvPr/>
            </p:nvSpPr>
            <p:spPr>
              <a:xfrm>
                <a:off x="5470628" y="6221615"/>
                <a:ext cx="6662827" cy="3863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</a:rPr>
                      <m:t>𝑀𝑒𝑎𝑛</m:t>
                    </m:r>
                    <m:d>
                      <m:dPr>
                        <m:ctrlPr>
                          <a:rPr lang="ru-RU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𝑙𝑒𝑓𝑡</m:t>
                            </m:r>
                          </m:sub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𝑐𝑙𝑎𝑠𝑠</m:t>
                            </m:r>
                          </m:sup>
                        </m:sSub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𝑟𝑖𝑔h𝑡</m:t>
                            </m:r>
                          </m:sub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𝑐𝑙𝑎𝑠𝑠</m:t>
                            </m:r>
                          </m:sup>
                        </m:sSubSup>
                      </m:e>
                    </m:d>
                    <m:r>
                      <a:rPr lang="ru-RU" sz="1600" b="0" i="1" smtClean="0">
                        <a:latin typeface="Cambria Math" panose="02040503050406030204" pitchFamily="18" charset="0"/>
                      </a:rPr>
                      <m:t>/</m:t>
                    </m:r>
                    <m:d>
                      <m:dPr>
                        <m:ctrlPr>
                          <a:rPr lang="ru-RU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𝑙𝑒𝑓𝑡</m:t>
                            </m:r>
                          </m:sub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𝑐𝑙𝑎𝑠𝑠</m:t>
                            </m:r>
                          </m:sup>
                        </m:sSub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𝑟𝑖𝑔h𝑡</m:t>
                            </m:r>
                          </m:sub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𝑐𝑙𝑎𝑠𝑠</m:t>
                            </m:r>
                          </m:sup>
                        </m:sSubSup>
                      </m:e>
                    </m:d>
                    <m:d>
                      <m:dPr>
                        <m:ctrlPr>
                          <a:rPr lang="ru-RU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1600" dirty="0" smtClean="0"/>
                  <a:t> for different event classes</a:t>
                </a:r>
                <a:endParaRPr lang="ru-RU" sz="1600" dirty="0"/>
              </a:p>
            </p:txBody>
          </p:sp>
        </mc:Choice>
        <mc:Fallback xmlns=""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0628" y="6221615"/>
                <a:ext cx="6662827" cy="386388"/>
              </a:xfrm>
              <a:prstGeom prst="rect">
                <a:avLst/>
              </a:prstGeom>
              <a:blipFill>
                <a:blip r:embed="rId5"/>
                <a:stretch>
                  <a:fillRect b="-253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Прямоугольник 65"/>
              <p:cNvSpPr/>
              <p:nvPr/>
            </p:nvSpPr>
            <p:spPr>
              <a:xfrm rot="16200000">
                <a:off x="4350002" y="4256770"/>
                <a:ext cx="3645202" cy="34958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𝑀𝑒𝑎𝑛</m:t>
                      </m:r>
                      <m:d>
                        <m:d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𝑙𝑒𝑓𝑡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𝑐𝑙𝑎𝑠𝑠</m:t>
                              </m:r>
                            </m:sup>
                          </m:sSub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𝑟𝑖𝑔h𝑡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𝑐𝑙𝑎𝑠𝑠</m:t>
                              </m:r>
                            </m:sup>
                          </m:sSubSup>
                        </m:e>
                      </m:d>
                      <m:r>
                        <a:rPr lang="ru-RU" sz="1400" i="1">
                          <a:latin typeface="Cambria Math" panose="02040503050406030204" pitchFamily="18" charset="0"/>
                        </a:rPr>
                        <m:t>/</m:t>
                      </m:r>
                      <m:d>
                        <m:d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𝑙𝑒𝑓𝑡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𝑐𝑙𝑎𝑠𝑠</m:t>
                              </m:r>
                            </m:sup>
                          </m:sSub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𝑟𝑖𝑔h𝑡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𝑐𝑙𝑎𝑠𝑠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66" name="Прямоугольник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350002" y="4256770"/>
                <a:ext cx="3645202" cy="349583"/>
              </a:xfrm>
              <a:prstGeom prst="rect">
                <a:avLst/>
              </a:prstGeom>
              <a:blipFill>
                <a:blip r:embed="rId6"/>
                <a:stretch>
                  <a:fillRect r="-157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/>
          <p:cNvSpPr txBox="1"/>
          <p:nvPr/>
        </p:nvSpPr>
        <p:spPr>
          <a:xfrm>
            <a:off x="0" y="6398859"/>
            <a:ext cx="1219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11</a:t>
            </a:r>
            <a:r>
              <a:rPr lang="en-GB" sz="2400" dirty="0" smtClean="0">
                <a:solidFill>
                  <a:schemeClr val="bg1"/>
                </a:solidFill>
              </a:rPr>
              <a:t>/1</a:t>
            </a:r>
            <a:r>
              <a:rPr lang="ru-RU" sz="2400" dirty="0" smtClean="0">
                <a:solidFill>
                  <a:schemeClr val="bg1"/>
                </a:solidFill>
              </a:rPr>
              <a:t>8</a:t>
            </a:r>
            <a:endParaRPr lang="en-GB" sz="2400" dirty="0" smtClean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/>
          <a:srcRect t="-170"/>
          <a:stretch/>
        </p:blipFill>
        <p:spPr>
          <a:xfrm>
            <a:off x="119316" y="2497667"/>
            <a:ext cx="5301064" cy="37267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86934" y="887429"/>
                <a:ext cx="6112151" cy="151964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i="1" dirty="0" smtClean="0"/>
                  <a:t> To determine ion interaction point energy distribution in FHCal modules can be used. </a:t>
                </a:r>
                <a:endParaRPr lang="en-US" i="1" dirty="0"/>
              </a:p>
              <a:p>
                <a:r>
                  <a:rPr lang="en-US" i="1" dirty="0"/>
                  <a:t>A</a:t>
                </a:r>
                <a:r>
                  <a:rPr lang="en-US" i="1" dirty="0" smtClean="0"/>
                  <a:t>symmetry of deposited energy in left and right arms of FHCal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𝑙𝑒𝑓𝑡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𝑟𝑖𝑔h𝑡</m:t>
                            </m:r>
                          </m:sub>
                        </m:sSub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/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𝑙𝑒𝑓𝑡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𝑟𝑖𝑔h𝑡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i="1" dirty="0" smtClean="0"/>
                  <a:t> was used as we should expect its dependence on ion interaction point</a:t>
                </a:r>
                <a:endParaRPr lang="en-US" dirty="0" smtClean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34" y="887429"/>
                <a:ext cx="6112151" cy="1519647"/>
              </a:xfrm>
              <a:prstGeom prst="rect">
                <a:avLst/>
              </a:prstGeom>
              <a:blipFill>
                <a:blip r:embed="rId8"/>
                <a:stretch>
                  <a:fillRect l="-798" t="-2410" b="-56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338667" y="6224394"/>
                <a:ext cx="4833257" cy="61260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𝑙𝑒𝑓𝑡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𝑟𝑖𝑔h𝑡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ctrlP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𝑙𝑒𝑓𝑡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𝑟𝑖𝑔h𝑡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spectra for different event classes</a:t>
                </a: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667" y="6224394"/>
                <a:ext cx="4833257" cy="6126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Группа 8"/>
          <p:cNvGrpSpPr/>
          <p:nvPr/>
        </p:nvGrpSpPr>
        <p:grpSpPr>
          <a:xfrm>
            <a:off x="6484092" y="678256"/>
            <a:ext cx="5553637" cy="2792320"/>
            <a:chOff x="6484092" y="678256"/>
            <a:chExt cx="5553637" cy="2792320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6484092" y="1050772"/>
              <a:ext cx="5553637" cy="2419804"/>
              <a:chOff x="6932814" y="2299855"/>
              <a:chExt cx="5553637" cy="2419804"/>
            </a:xfrm>
          </p:grpSpPr>
          <p:grpSp>
            <p:nvGrpSpPr>
              <p:cNvPr id="13" name="Группа 12"/>
              <p:cNvGrpSpPr/>
              <p:nvPr/>
            </p:nvGrpSpPr>
            <p:grpSpPr>
              <a:xfrm>
                <a:off x="6932814" y="2299855"/>
                <a:ext cx="5553637" cy="725978"/>
                <a:chOff x="6932814" y="2299855"/>
                <a:chExt cx="5553637" cy="725978"/>
              </a:xfrm>
            </p:grpSpPr>
            <p:sp>
              <p:nvSpPr>
                <p:cNvPr id="29" name="Прямоугольник 28"/>
                <p:cNvSpPr/>
                <p:nvPr/>
              </p:nvSpPr>
              <p:spPr>
                <a:xfrm>
                  <a:off x="6932814" y="2299855"/>
                  <a:ext cx="1431847" cy="725978"/>
                </a:xfrm>
                <a:prstGeom prst="rect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/>
                    <a:t>Left FHCal arm</a:t>
                  </a:r>
                  <a:endParaRPr lang="ru-RU" sz="1600" dirty="0"/>
                </a:p>
              </p:txBody>
            </p:sp>
            <p:sp>
              <p:nvSpPr>
                <p:cNvPr id="30" name="Прямоугольник 29"/>
                <p:cNvSpPr/>
                <p:nvPr/>
              </p:nvSpPr>
              <p:spPr>
                <a:xfrm>
                  <a:off x="10964487" y="2299855"/>
                  <a:ext cx="1521964" cy="725978"/>
                </a:xfrm>
                <a:prstGeom prst="rect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/>
                    <a:t>Right </a:t>
                  </a:r>
                  <a:r>
                    <a:rPr lang="en-US" sz="1600" dirty="0"/>
                    <a:t>FHCal </a:t>
                  </a:r>
                  <a:r>
                    <a:rPr lang="en-US" sz="1600" dirty="0" smtClean="0"/>
                    <a:t>arm</a:t>
                  </a:r>
                  <a:endParaRPr lang="ru-RU" dirty="0"/>
                </a:p>
              </p:txBody>
            </p:sp>
            <p:cxnSp>
              <p:nvCxnSpPr>
                <p:cNvPr id="32" name="Прямая со стрелкой 31"/>
                <p:cNvCxnSpPr>
                  <a:stCxn id="29" idx="3"/>
                  <a:endCxn id="30" idx="1"/>
                </p:cNvCxnSpPr>
                <p:nvPr/>
              </p:nvCxnSpPr>
              <p:spPr>
                <a:xfrm>
                  <a:off x="8364661" y="2662844"/>
                  <a:ext cx="2599826" cy="0"/>
                </a:xfrm>
                <a:prstGeom prst="straightConnector1">
                  <a:avLst/>
                </a:prstGeom>
                <a:ln w="19050">
                  <a:headEnd type="triangle"/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" name="TextBox 18"/>
              <p:cNvSpPr txBox="1"/>
              <p:nvPr/>
            </p:nvSpPr>
            <p:spPr>
              <a:xfrm>
                <a:off x="9466811" y="4350327"/>
                <a:ext cx="5777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ru-RU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6715106" y="685111"/>
                  <a:ext cx="969818" cy="3915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𝑙𝑒𝑓𝑡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5106" y="685111"/>
                  <a:ext cx="969818" cy="391582"/>
                </a:xfrm>
                <a:prstGeom prst="rect">
                  <a:avLst/>
                </a:prstGeom>
                <a:blipFill>
                  <a:blip r:embed="rId10"/>
                  <a:stretch>
                    <a:fillRect b="-923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10791838" y="678256"/>
                  <a:ext cx="969818" cy="3919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𝑟𝑖𝑔h𝑡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91838" y="678256"/>
                  <a:ext cx="969818" cy="391902"/>
                </a:xfrm>
                <a:prstGeom prst="rect">
                  <a:avLst/>
                </a:prstGeom>
                <a:blipFill>
                  <a:blip r:embed="rId11"/>
                  <a:stretch>
                    <a:fillRect b="-923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807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4406" y="1307999"/>
            <a:ext cx="5677594" cy="3936849"/>
          </a:xfrm>
          <a:prstGeom prst="rect">
            <a:avLst/>
          </a:prstGeom>
        </p:spPr>
      </p:pic>
      <p:cxnSp>
        <p:nvCxnSpPr>
          <p:cNvPr id="2" name="Прямая соединительная линия 1"/>
          <p:cNvCxnSpPr/>
          <p:nvPr/>
        </p:nvCxnSpPr>
        <p:spPr>
          <a:xfrm flipV="1">
            <a:off x="0" y="614026"/>
            <a:ext cx="12192000" cy="21700"/>
          </a:xfrm>
          <a:prstGeom prst="line">
            <a:avLst/>
          </a:prstGeom>
          <a:ln w="25400" cmpd="sng">
            <a:solidFill>
              <a:srgbClr val="FF0000"/>
            </a:solidFill>
          </a:ln>
          <a:effectLst>
            <a:glow rad="101600">
              <a:schemeClr val="accent1"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4537"/>
            <a:ext cx="3584736" cy="3081325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 flipH="1" flipV="1">
            <a:off x="1349830" y="3461658"/>
            <a:ext cx="144703" cy="6216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95739" y="3990598"/>
            <a:ext cx="3805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External ring of modules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6261" y="4268719"/>
            <a:ext cx="3866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B050"/>
                </a:solidFill>
              </a:rPr>
              <a:t>Middle </a:t>
            </a:r>
            <a:r>
              <a:rPr lang="en-US" sz="2000" dirty="0">
                <a:solidFill>
                  <a:srgbClr val="00B050"/>
                </a:solidFill>
              </a:rPr>
              <a:t>ring of </a:t>
            </a:r>
            <a:r>
              <a:rPr lang="en-US" sz="2000" dirty="0" smtClean="0">
                <a:solidFill>
                  <a:srgbClr val="00B050"/>
                </a:solidFill>
              </a:rPr>
              <a:t>modules</a:t>
            </a:r>
            <a:endParaRPr lang="ru-RU" sz="2000" dirty="0">
              <a:solidFill>
                <a:srgbClr val="00B05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2705601" y="2675468"/>
            <a:ext cx="363963" cy="155218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152714" y="4664336"/>
            <a:ext cx="31366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Internal </a:t>
            </a:r>
            <a:r>
              <a:rPr lang="en-US" sz="2000" dirty="0">
                <a:solidFill>
                  <a:srgbClr val="FF0000"/>
                </a:solidFill>
              </a:rPr>
              <a:t>ring of </a:t>
            </a:r>
            <a:r>
              <a:rPr lang="en-US" sz="2000" dirty="0" smtClean="0">
                <a:solidFill>
                  <a:srgbClr val="FF0000"/>
                </a:solidFill>
              </a:rPr>
              <a:t>modules</a:t>
            </a:r>
            <a:endParaRPr lang="ru-RU" sz="2000" dirty="0">
              <a:solidFill>
                <a:srgbClr val="FF0000"/>
              </a:solidFill>
            </a:endParaRPr>
          </a:p>
        </p:txBody>
      </p:sp>
      <p:cxnSp>
        <p:nvCxnSpPr>
          <p:cNvPr id="10" name="Прямая со стрелкой 9"/>
          <p:cNvCxnSpPr>
            <a:stCxn id="9" idx="0"/>
          </p:cNvCxnSpPr>
          <p:nvPr/>
        </p:nvCxnSpPr>
        <p:spPr>
          <a:xfrm flipH="1" flipV="1">
            <a:off x="2339082" y="1843314"/>
            <a:ext cx="2381940" cy="282102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545328" y="5203778"/>
                <a:ext cx="6664042" cy="46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ru-RU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𝑙𝑒𝑓𝑡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𝑟𝑖𝑔h𝑡</m:t>
                            </m:r>
                          </m:sub>
                        </m:sSub>
                      </m:e>
                    </m:d>
                    <m:r>
                      <a:rPr lang="ru-RU" sz="1600" b="0" i="1" smtClean="0">
                        <a:latin typeface="Cambria Math" panose="02040503050406030204" pitchFamily="18" charset="0"/>
                      </a:rPr>
                      <m:t>/</m:t>
                    </m:r>
                    <m:d>
                      <m:dPr>
                        <m:ctrlPr>
                          <a:rPr lang="ru-RU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𝑙𝑒𝑓𝑡</m:t>
                            </m:r>
                          </m:sub>
                        </m:sSub>
                        <m:r>
                          <a:rPr lang="ru-RU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𝑟𝑖𝑔h𝑡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ru-RU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ru-RU" sz="1600" i="1" dirty="0" smtClean="0"/>
                  <a:t> </a:t>
                </a:r>
                <a:r>
                  <a:rPr lang="en-US" sz="1600" i="1" dirty="0" smtClean="0"/>
                  <a:t>for different rings</a:t>
                </a:r>
                <a:endParaRPr lang="ru-RU" sz="1600" i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328" y="5203778"/>
                <a:ext cx="6664042" cy="460832"/>
              </a:xfrm>
              <a:prstGeom prst="rect">
                <a:avLst/>
              </a:prstGeom>
              <a:blipFill>
                <a:blip r:embed="rId5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Прямоугольник 32"/>
          <p:cNvSpPr/>
          <p:nvPr/>
        </p:nvSpPr>
        <p:spPr>
          <a:xfrm>
            <a:off x="5460551" y="5642703"/>
            <a:ext cx="673144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i="1" dirty="0" smtClean="0"/>
              <a:t>The picture shows that internal modules react more to change in collision point than others</a:t>
            </a:r>
            <a:endParaRPr lang="ru-RU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 rot="16200000">
                <a:off x="4694548" y="3177078"/>
                <a:ext cx="3721846" cy="4147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𝑀𝑒𝑎𝑛</m:t>
                      </m:r>
                      <m:d>
                        <m:d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𝑙𝑒𝑓𝑡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𝑟𝑖𝑔h𝑡</m:t>
                              </m:r>
                            </m:sub>
                          </m:sSub>
                        </m:e>
                      </m:d>
                      <m:r>
                        <a:rPr lang="ru-RU" sz="1400" i="1">
                          <a:latin typeface="Cambria Math" panose="02040503050406030204" pitchFamily="18" charset="0"/>
                        </a:rPr>
                        <m:t>/</m:t>
                      </m:r>
                      <m:d>
                        <m:d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𝑙𝑒𝑓𝑡</m:t>
                              </m:r>
                            </m:sub>
                          </m:sSub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𝑟𝑖𝑔h𝑡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694548" y="3177078"/>
                <a:ext cx="3721846" cy="414729"/>
              </a:xfrm>
              <a:prstGeom prst="rect">
                <a:avLst/>
              </a:prstGeom>
              <a:blipFill>
                <a:blip r:embed="rId6"/>
                <a:stretch>
                  <a:fillRect r="-14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0" y="6396335"/>
            <a:ext cx="1219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12</a:t>
            </a:r>
            <a:r>
              <a:rPr lang="en-GB" sz="2400" dirty="0" smtClean="0">
                <a:solidFill>
                  <a:schemeClr val="bg1"/>
                </a:solidFill>
              </a:rPr>
              <a:t>/1</a:t>
            </a:r>
            <a:r>
              <a:rPr lang="ru-RU" sz="2400" dirty="0" smtClean="0">
                <a:solidFill>
                  <a:schemeClr val="bg1"/>
                </a:solidFill>
              </a:rPr>
              <a:t>8</a:t>
            </a:r>
            <a:endParaRPr lang="en-GB" sz="2400" dirty="0" smtClean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66" y="988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Determination of ion interaction </a:t>
            </a:r>
            <a:r>
              <a:rPr lang="en-US" sz="3200" dirty="0" smtClean="0"/>
              <a:t>point for different calorimeter zones</a:t>
            </a:r>
            <a:endParaRPr lang="ru-RU" sz="3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303313" y="836118"/>
            <a:ext cx="673144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i="1" dirty="0" smtClean="0"/>
              <a:t>The same procedure as in the previous slide for different calorimeter zones (instead of event classes) was used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80649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0953" y="1460315"/>
            <a:ext cx="5297897" cy="36574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689" y="1098007"/>
            <a:ext cx="5225302" cy="36470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746527"/>
            <a:ext cx="5664630" cy="400110"/>
          </a:xfrm>
          <a:prstGeom prst="rect">
            <a:avLst/>
          </a:prstGeom>
          <a:solidFill>
            <a:srgbClr val="FF5050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Without errors</a:t>
            </a:r>
            <a:endParaRPr lang="ru-RU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-63395"/>
                <a:ext cx="12192000" cy="645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𝑙𝑒𝑓𝑡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𝑟𝑖𝑔h𝑡</m:t>
                              </m:r>
                            </m:sub>
                          </m:sSub>
                        </m:e>
                      </m:d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d>
                        <m:dPr>
                          <m:ctrlPr>
                            <a:rPr lang="ru-R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𝑙𝑒𝑓𝑡</m:t>
                              </m:r>
                            </m:sub>
                          </m:sSub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𝑟𝑖𝑔h𝑡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ru-R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63395"/>
                <a:ext cx="12192000" cy="6450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664630" y="5132583"/>
            <a:ext cx="6527370" cy="400110"/>
          </a:xfrm>
          <a:prstGeom prst="rect">
            <a:avLst/>
          </a:prstGeom>
          <a:solidFill>
            <a:srgbClr val="00FF00">
              <a:alpha val="3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With errors</a:t>
            </a:r>
            <a:endParaRPr lang="ru-RU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 rot="16200000">
                <a:off x="4487925" y="3133135"/>
                <a:ext cx="3554605" cy="4147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𝑀𝑒𝑎𝑛</m:t>
                      </m:r>
                      <m:d>
                        <m:d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𝑙𝑒𝑓𝑡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𝑟𝑖𝑔h𝑡</m:t>
                              </m:r>
                            </m:sub>
                          </m:sSub>
                        </m:e>
                      </m:d>
                      <m:r>
                        <a:rPr lang="ru-RU" sz="1400" i="1">
                          <a:latin typeface="Cambria Math" panose="02040503050406030204" pitchFamily="18" charset="0"/>
                        </a:rPr>
                        <m:t>/</m:t>
                      </m:r>
                      <m:d>
                        <m:d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𝑙𝑒𝑓𝑡</m:t>
                              </m:r>
                            </m:sub>
                          </m:sSub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𝑟𝑖𝑔h𝑡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487925" y="3133135"/>
                <a:ext cx="3554605" cy="414729"/>
              </a:xfrm>
              <a:prstGeom prst="rect">
                <a:avLst/>
              </a:prstGeom>
              <a:blipFill>
                <a:blip r:embed="rId5"/>
                <a:stretch>
                  <a:fillRect r="-14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 rot="16200000">
                <a:off x="-1604640" y="2726438"/>
                <a:ext cx="3624009" cy="4147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𝑀𝑒𝑎𝑛</m:t>
                      </m:r>
                      <m:d>
                        <m:d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𝑙𝑒𝑓𝑡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𝑟𝑖𝑔h𝑡</m:t>
                              </m:r>
                            </m:sub>
                          </m:sSub>
                        </m:e>
                      </m:d>
                      <m:r>
                        <a:rPr lang="ru-RU" sz="1400" i="1">
                          <a:latin typeface="Cambria Math" panose="02040503050406030204" pitchFamily="18" charset="0"/>
                        </a:rPr>
                        <m:t>/</m:t>
                      </m:r>
                      <m:d>
                        <m:d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𝑙𝑒𝑓𝑡</m:t>
                              </m:r>
                            </m:sub>
                          </m:sSub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𝑟𝑖𝑔h𝑡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604640" y="2726438"/>
                <a:ext cx="3624009" cy="414729"/>
              </a:xfrm>
              <a:prstGeom prst="rect">
                <a:avLst/>
              </a:prstGeom>
              <a:blipFill>
                <a:blip r:embed="rId6"/>
                <a:stretch>
                  <a:fillRect r="-14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0" y="6396335"/>
            <a:ext cx="1219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13</a:t>
            </a:r>
            <a:r>
              <a:rPr lang="en-GB" sz="2400" dirty="0" smtClean="0">
                <a:solidFill>
                  <a:schemeClr val="bg1"/>
                </a:solidFill>
              </a:rPr>
              <a:t>/1</a:t>
            </a:r>
            <a:r>
              <a:rPr lang="ru-RU" sz="2400" dirty="0" smtClean="0">
                <a:solidFill>
                  <a:schemeClr val="bg1"/>
                </a:solidFill>
              </a:rPr>
              <a:t>8</a:t>
            </a:r>
            <a:endParaRPr lang="en-GB" sz="2400" dirty="0" smtClean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93669" y="5653337"/>
                <a:ext cx="9004662" cy="783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In this slide lines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𝑖𝑛</m:t>
                                </m:r>
                              </m:sub>
                            </m:sSub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𝑙𝑒𝑓𝑡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𝑖𝑛</m:t>
                                </m:r>
                              </m:sub>
                            </m:sSub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𝑟𝑖𝑔h𝑡</m:t>
                            </m:r>
                          </m:sub>
                        </m:sSub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/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𝑖𝑛</m:t>
                                </m:r>
                              </m:sub>
                            </m:sSub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𝑙𝑒𝑓𝑡</m:t>
                            </m:r>
                          </m:sub>
                        </m:sSub>
                        <m:r>
                          <a:rPr lang="ru-RU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𝑖𝑛</m:t>
                                </m:r>
                              </m:sub>
                            </m:sSub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𝑟𝑖𝑔h𝑡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are shown for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central</a:t>
                </a:r>
                <a:r>
                  <a:rPr lang="ru-RU" dirty="0" smtClean="0">
                    <a:solidFill>
                      <a:srgbClr val="FF0000"/>
                    </a:solidFill>
                  </a:rPr>
                  <a:t>,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semi-peripheral</a:t>
                </a:r>
                <a:r>
                  <a:rPr lang="ru-RU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dirty="0" smtClean="0"/>
                  <a:t>and</a:t>
                </a:r>
                <a:r>
                  <a:rPr lang="ru-RU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peripheral</a:t>
                </a:r>
                <a:r>
                  <a:rPr lang="en-US" dirty="0"/>
                  <a:t> </a:t>
                </a:r>
                <a:r>
                  <a:rPr lang="en-US" dirty="0" smtClean="0"/>
                  <a:t>centrality classes only for internal ring of modules</a:t>
                </a:r>
                <a:endParaRPr lang="ru-RU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669" y="5653337"/>
                <a:ext cx="9004662" cy="783869"/>
              </a:xfrm>
              <a:prstGeom prst="rect">
                <a:avLst/>
              </a:prstGeom>
              <a:blipFill>
                <a:blip r:embed="rId7"/>
                <a:stretch>
                  <a:fillRect b="-108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8966" y="9881"/>
            <a:ext cx="12192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Determination of ion interaction </a:t>
            </a:r>
            <a:r>
              <a:rPr lang="en-US" sz="3200" dirty="0" smtClean="0"/>
              <a:t>point. Combination of methods.</a:t>
            </a:r>
            <a:endParaRPr lang="ru-RU" sz="3200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0" y="614026"/>
            <a:ext cx="12192000" cy="21700"/>
          </a:xfrm>
          <a:prstGeom prst="line">
            <a:avLst/>
          </a:prstGeom>
          <a:ln w="25400" cmpd="sng">
            <a:solidFill>
              <a:srgbClr val="FF0000"/>
            </a:solidFill>
          </a:ln>
          <a:effectLst>
            <a:glow rad="101600">
              <a:schemeClr val="accent1"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18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262" y="729726"/>
            <a:ext cx="5299836" cy="36745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-63395"/>
                <a:ext cx="12192000" cy="645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𝑙𝑒𝑓𝑡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𝑟𝑖𝑔h𝑡</m:t>
                              </m:r>
                            </m:sub>
                          </m:sSub>
                        </m:e>
                      </m:d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d>
                        <m:dPr>
                          <m:ctrlPr>
                            <a:rPr lang="ru-R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𝑙𝑒𝑓𝑡</m:t>
                              </m:r>
                            </m:sub>
                          </m:sSub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𝑟𝑖𝑔h𝑡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ru-R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63395"/>
                <a:ext cx="12192000" cy="6450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0" y="6396335"/>
            <a:ext cx="1219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14</a:t>
            </a:r>
            <a:r>
              <a:rPr lang="en-GB" sz="2400" dirty="0" smtClean="0">
                <a:solidFill>
                  <a:schemeClr val="bg1"/>
                </a:solidFill>
              </a:rPr>
              <a:t>/1</a:t>
            </a:r>
            <a:r>
              <a:rPr lang="ru-RU" sz="2400" dirty="0" smtClean="0">
                <a:solidFill>
                  <a:schemeClr val="bg1"/>
                </a:solidFill>
              </a:rPr>
              <a:t>8</a:t>
            </a:r>
            <a:endParaRPr lang="en-GB" sz="2400" dirty="0" smtClean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66" y="9881"/>
            <a:ext cx="12192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Determination of ion interaction </a:t>
            </a:r>
            <a:r>
              <a:rPr lang="en-US" sz="3200" dirty="0" smtClean="0"/>
              <a:t>point. Accuracy.</a:t>
            </a:r>
            <a:endParaRPr lang="ru-RU" sz="3200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0" y="614026"/>
            <a:ext cx="12192000" cy="21700"/>
          </a:xfrm>
          <a:prstGeom prst="line">
            <a:avLst/>
          </a:prstGeom>
          <a:ln w="25400" cmpd="sng">
            <a:solidFill>
              <a:srgbClr val="FF0000"/>
            </a:solidFill>
          </a:ln>
          <a:effectLst>
            <a:glow rad="101600">
              <a:schemeClr val="accent1"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2484795" y="4498316"/>
                <a:ext cx="6662827" cy="386388"/>
              </a:xfrm>
              <a:prstGeom prst="rect">
                <a:avLst/>
              </a:prstGeom>
              <a:solidFill>
                <a:srgbClr val="DEEBF7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</a:rPr>
                      <m:t>𝑀𝑒𝑎𝑛</m:t>
                    </m:r>
                    <m:d>
                      <m:dPr>
                        <m:ctrlPr>
                          <a:rPr lang="ru-RU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𝑙𝑒𝑓𝑡</m:t>
                            </m:r>
                          </m:sub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𝑐𝑙𝑎𝑠𝑠</m:t>
                            </m:r>
                          </m:sup>
                        </m:sSub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𝑟𝑖𝑔h𝑡</m:t>
                            </m:r>
                          </m:sub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𝑐𝑙𝑎𝑠𝑠</m:t>
                            </m:r>
                          </m:sup>
                        </m:sSubSup>
                      </m:e>
                    </m:d>
                    <m:r>
                      <a:rPr lang="ru-RU" sz="1600" b="0" i="1" smtClean="0">
                        <a:latin typeface="Cambria Math" panose="02040503050406030204" pitchFamily="18" charset="0"/>
                      </a:rPr>
                      <m:t>/</m:t>
                    </m:r>
                    <m:d>
                      <m:dPr>
                        <m:ctrlPr>
                          <a:rPr lang="ru-RU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𝑙𝑒𝑓𝑡</m:t>
                            </m:r>
                          </m:sub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𝑐𝑙𝑎𝑠𝑠</m:t>
                            </m:r>
                          </m:sup>
                        </m:sSub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𝑟𝑖𝑔h𝑡</m:t>
                            </m:r>
                          </m:sub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𝑐𝑙𝑎𝑠𝑠</m:t>
                            </m:r>
                          </m:sup>
                        </m:sSubSup>
                      </m:e>
                    </m:d>
                    <m:d>
                      <m:dPr>
                        <m:ctrlPr>
                          <a:rPr lang="ru-RU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1600" dirty="0" smtClean="0"/>
                  <a:t> for different event classes</a:t>
                </a:r>
                <a:endParaRPr lang="ru-RU" sz="1600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4795" y="4498316"/>
                <a:ext cx="6662827" cy="386388"/>
              </a:xfrm>
              <a:prstGeom prst="rect">
                <a:avLst/>
              </a:prstGeom>
              <a:blipFill>
                <a:blip r:embed="rId4"/>
                <a:stretch>
                  <a:fillRect b="-253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 rot="16200000">
                <a:off x="1505260" y="2402319"/>
                <a:ext cx="3645202" cy="34958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𝑀𝑒𝑎𝑛</m:t>
                      </m:r>
                      <m:d>
                        <m:d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𝑙𝑒𝑓𝑡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𝑐𝑙𝑎𝑠𝑠</m:t>
                              </m:r>
                            </m:sup>
                          </m:sSub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𝑟𝑖𝑔h𝑡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𝑐𝑙𝑎𝑠𝑠</m:t>
                              </m:r>
                            </m:sup>
                          </m:sSubSup>
                        </m:e>
                      </m:d>
                      <m:r>
                        <a:rPr lang="ru-RU" sz="1400" i="1">
                          <a:latin typeface="Cambria Math" panose="02040503050406030204" pitchFamily="18" charset="0"/>
                        </a:rPr>
                        <m:t>/</m:t>
                      </m:r>
                      <m:d>
                        <m:d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𝑙𝑒𝑓𝑡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𝑐𝑙𝑎𝑠𝑠</m:t>
                              </m:r>
                            </m:sup>
                          </m:sSub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𝑟𝑖𝑔h𝑡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𝑐𝑙𝑎𝑠𝑠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505260" y="2402319"/>
                <a:ext cx="3645202" cy="349583"/>
              </a:xfrm>
              <a:prstGeom prst="rect">
                <a:avLst/>
              </a:prstGeom>
              <a:blipFill>
                <a:blip r:embed="rId5"/>
                <a:stretch>
                  <a:fillRect r="-137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Прямоугольник 17"/>
          <p:cNvSpPr/>
          <p:nvPr/>
        </p:nvSpPr>
        <p:spPr>
          <a:xfrm>
            <a:off x="1132620" y="4978704"/>
            <a:ext cx="9295894" cy="1569660"/>
          </a:xfrm>
          <a:prstGeom prst="rect">
            <a:avLst/>
          </a:prstGeom>
          <a:solidFill>
            <a:srgbClr val="DEEBF7"/>
          </a:solidFill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solidFill>
                <a:srgbClr val="C00000"/>
              </a:solidFill>
            </a:endParaRPr>
          </a:p>
          <a:p>
            <a:pPr algn="ctr"/>
            <a:r>
              <a:rPr lang="en-US" sz="2000" b="1" i="1" dirty="0" smtClean="0">
                <a:solidFill>
                  <a:srgbClr val="C00000"/>
                </a:solidFill>
              </a:rPr>
              <a:t>Spatial resolution obtained from the combination of methods is worse than the resolution obtained from the first method</a:t>
            </a:r>
            <a:r>
              <a:rPr lang="ru-RU" sz="2000" b="1" i="1" dirty="0" smtClean="0">
                <a:solidFill>
                  <a:srgbClr val="C00000"/>
                </a:solidFill>
              </a:rPr>
              <a:t>. </a:t>
            </a:r>
          </a:p>
          <a:p>
            <a:pPr algn="just"/>
            <a:endParaRPr lang="ru-RU" b="1" i="1" dirty="0" smtClean="0">
              <a:solidFill>
                <a:srgbClr val="C00000"/>
              </a:solidFill>
            </a:endParaRPr>
          </a:p>
          <a:p>
            <a:pPr algn="ctr"/>
            <a:r>
              <a:rPr lang="en-US" sz="2000" b="1" i="1" dirty="0" smtClean="0">
                <a:solidFill>
                  <a:srgbClr val="00B050"/>
                </a:solidFill>
              </a:rPr>
              <a:t>The accuracy of reconstruction of the collision point using the first method is 21-23</a:t>
            </a:r>
            <a:r>
              <a:rPr lang="ru-RU" sz="2000" b="1" i="1" dirty="0" smtClean="0">
                <a:solidFill>
                  <a:srgbClr val="00B050"/>
                </a:solidFill>
              </a:rPr>
              <a:t> </a:t>
            </a:r>
            <a:r>
              <a:rPr lang="en-US" sz="2000" b="1" i="1" dirty="0">
                <a:solidFill>
                  <a:srgbClr val="00B050"/>
                </a:solidFill>
              </a:rPr>
              <a:t>c</a:t>
            </a:r>
            <a:r>
              <a:rPr lang="en-US" sz="2000" b="1" i="1" dirty="0" smtClean="0">
                <a:solidFill>
                  <a:srgbClr val="00B050"/>
                </a:solidFill>
              </a:rPr>
              <a:t>m</a:t>
            </a:r>
            <a:r>
              <a:rPr lang="ru-RU" sz="2000" b="1" i="1" dirty="0" smtClean="0">
                <a:solidFill>
                  <a:srgbClr val="00B050"/>
                </a:solidFill>
              </a:rPr>
              <a:t>.</a:t>
            </a:r>
            <a:r>
              <a:rPr lang="en-US" sz="2000" dirty="0" smtClean="0"/>
              <a:t> </a:t>
            </a:r>
            <a:endParaRPr lang="ru-RU" sz="2000" b="1" i="1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42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37106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Determination of ion interaction point.</a:t>
            </a:r>
          </a:p>
          <a:p>
            <a:pPr algn="ctr"/>
            <a:r>
              <a:rPr lang="en-US" sz="4800" dirty="0" smtClean="0"/>
              <a:t>Time method.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73611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6342933" y="1121978"/>
            <a:ext cx="4602045" cy="3342368"/>
            <a:chOff x="6342933" y="1121978"/>
            <a:chExt cx="4602045" cy="3342368"/>
          </a:xfrm>
        </p:grpSpPr>
        <p:pic>
          <p:nvPicPr>
            <p:cNvPr id="5" name="Рисунок 4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2933" y="1121978"/>
              <a:ext cx="4602045" cy="3342368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6697885" y="1838054"/>
              <a:ext cx="358815" cy="4063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1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6697885" y="2327959"/>
              <a:ext cx="358815" cy="4063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2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6697884" y="2808664"/>
              <a:ext cx="358815" cy="4063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3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6699818" y="3298380"/>
              <a:ext cx="358815" cy="4063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4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4907611" y="2666243"/>
              <a:ext cx="32095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Module </a:t>
              </a:r>
              <a:r>
                <a:rPr lang="ru-RU" sz="1400" dirty="0" smtClean="0"/>
                <a:t>№</a:t>
              </a:r>
              <a:endParaRPr lang="ru-RU" sz="1400" dirty="0"/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7768725" y="1853308"/>
              <a:ext cx="692369" cy="4063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ADC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8738545" y="1838054"/>
              <a:ext cx="405456" cy="4063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PC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8103223" y="1168112"/>
              <a:ext cx="1045579" cy="4063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Discriminator</a:t>
              </a: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7938304" y="3957987"/>
              <a:ext cx="1045579" cy="4063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Discriminator</a:t>
              </a: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9620606" y="2969037"/>
              <a:ext cx="1045579" cy="5689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Coincidence scheme</a:t>
              </a:r>
              <a:endParaRPr lang="ru-RU" sz="12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3" name="Прямая соединительная линия 2"/>
          <p:cNvCxnSpPr/>
          <p:nvPr/>
        </p:nvCxnSpPr>
        <p:spPr>
          <a:xfrm flipV="1">
            <a:off x="0" y="614026"/>
            <a:ext cx="12192000" cy="21700"/>
          </a:xfrm>
          <a:prstGeom prst="line">
            <a:avLst/>
          </a:prstGeom>
          <a:ln w="25400" cmpd="sng">
            <a:solidFill>
              <a:srgbClr val="FF0000"/>
            </a:solidFill>
          </a:ln>
          <a:effectLst>
            <a:glow rad="101600">
              <a:schemeClr val="accent1"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499360" y="635726"/>
            <a:ext cx="7579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 order to increase the accuracy of determination of ion interaction point time resolution should be determined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116169" y="4432638"/>
            <a:ext cx="4995847" cy="338554"/>
          </a:xfrm>
          <a:prstGeom prst="rect">
            <a:avLst/>
          </a:prstGeom>
          <a:solidFill>
            <a:srgbClr val="DEEB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Experimental setup for determination of time resolution</a:t>
            </a:r>
            <a:endParaRPr lang="ru-RU" sz="1600" i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0" y="6396335"/>
            <a:ext cx="12192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15</a:t>
            </a:r>
            <a:r>
              <a:rPr lang="en-GB" sz="2400" dirty="0" smtClean="0">
                <a:solidFill>
                  <a:schemeClr val="bg1"/>
                </a:solidFill>
              </a:rPr>
              <a:t>/1</a:t>
            </a:r>
            <a:r>
              <a:rPr lang="en-US" sz="2400" dirty="0">
                <a:solidFill>
                  <a:schemeClr val="bg1"/>
                </a:solidFill>
              </a:rPr>
              <a:t>8</a:t>
            </a:r>
            <a:endParaRPr lang="ru-RU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8966" y="8608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Time method of ion interaction point determination</a:t>
            </a:r>
            <a:endParaRPr lang="ru-R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42"/>
              <p:cNvSpPr/>
              <p:nvPr/>
            </p:nvSpPr>
            <p:spPr>
              <a:xfrm>
                <a:off x="164018" y="4997050"/>
                <a:ext cx="5279578" cy="16875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𝑠𝑝𝑒𝑐𝑡𝑎𝑡𝑜𝑟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b="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𝑟𝑖𝑔h𝑡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;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𝑙𝑒𝑓𝑡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b="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𝑟𝑖𝑔h𝑡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𝑙𝑒𝑓𝑡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18" y="4997050"/>
                <a:ext cx="5279578" cy="16875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Группа 43"/>
          <p:cNvGrpSpPr/>
          <p:nvPr/>
        </p:nvGrpSpPr>
        <p:grpSpPr>
          <a:xfrm>
            <a:off x="617991" y="1731028"/>
            <a:ext cx="5012917" cy="3288621"/>
            <a:chOff x="6921388" y="1723507"/>
            <a:chExt cx="5012917" cy="3288621"/>
          </a:xfrm>
        </p:grpSpPr>
        <p:grpSp>
          <p:nvGrpSpPr>
            <p:cNvPr id="45" name="Группа 44"/>
            <p:cNvGrpSpPr/>
            <p:nvPr/>
          </p:nvGrpSpPr>
          <p:grpSpPr>
            <a:xfrm>
              <a:off x="6932815" y="1909107"/>
              <a:ext cx="5001490" cy="1116726"/>
              <a:chOff x="6932815" y="1909107"/>
              <a:chExt cx="5001490" cy="1116726"/>
            </a:xfrm>
          </p:grpSpPr>
          <p:sp>
            <p:nvSpPr>
              <p:cNvPr id="58" name="Прямоугольник 57"/>
              <p:cNvSpPr/>
              <p:nvPr/>
            </p:nvSpPr>
            <p:spPr>
              <a:xfrm>
                <a:off x="6932815" y="2299855"/>
                <a:ext cx="969818" cy="725978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Left FHCal arm</a:t>
                </a:r>
                <a:endParaRPr lang="ru-RU" sz="1600" dirty="0"/>
              </a:p>
            </p:txBody>
          </p:sp>
          <p:sp>
            <p:nvSpPr>
              <p:cNvPr id="59" name="Прямоугольник 58"/>
              <p:cNvSpPr/>
              <p:nvPr/>
            </p:nvSpPr>
            <p:spPr>
              <a:xfrm>
                <a:off x="10964487" y="2299855"/>
                <a:ext cx="969818" cy="725978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Right </a:t>
                </a:r>
                <a:r>
                  <a:rPr lang="en-US" sz="1600" dirty="0"/>
                  <a:t>FHCal </a:t>
                </a:r>
                <a:r>
                  <a:rPr lang="en-US" sz="1600" dirty="0" smtClean="0"/>
                  <a:t>arm</a:t>
                </a:r>
                <a:endParaRPr lang="ru-RU" dirty="0"/>
              </a:p>
            </p:txBody>
          </p:sp>
          <p:sp>
            <p:nvSpPr>
              <p:cNvPr id="60" name="Овал 59"/>
              <p:cNvSpPr/>
              <p:nvPr/>
            </p:nvSpPr>
            <p:spPr>
              <a:xfrm>
                <a:off x="9358052" y="2582414"/>
                <a:ext cx="151015" cy="160859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cxnSp>
            <p:nvCxnSpPr>
              <p:cNvPr id="61" name="Прямая со стрелкой 60"/>
              <p:cNvCxnSpPr/>
              <p:nvPr/>
            </p:nvCxnSpPr>
            <p:spPr>
              <a:xfrm>
                <a:off x="9433559" y="2299855"/>
                <a:ext cx="1530927" cy="0"/>
              </a:xfrm>
              <a:prstGeom prst="straightConnector1">
                <a:avLst/>
              </a:prstGeom>
              <a:ln w="19050"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Прямая со стрелкой 61"/>
              <p:cNvCxnSpPr/>
              <p:nvPr/>
            </p:nvCxnSpPr>
            <p:spPr>
              <a:xfrm>
                <a:off x="7902632" y="2299855"/>
                <a:ext cx="1530927" cy="0"/>
              </a:xfrm>
              <a:prstGeom prst="straightConnector1">
                <a:avLst/>
              </a:prstGeom>
              <a:ln w="19050"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TextBox 62"/>
                  <p:cNvSpPr txBox="1"/>
                  <p:nvPr/>
                </p:nvSpPr>
                <p:spPr>
                  <a:xfrm>
                    <a:off x="7952509" y="1909107"/>
                    <a:ext cx="1405543" cy="39074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𝑠𝑝𝑒𝑐𝑡𝑎𝑡𝑜𝑟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52509" y="1909107"/>
                    <a:ext cx="1405543" cy="390748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625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TextBox 63"/>
                  <p:cNvSpPr txBox="1"/>
                  <p:nvPr/>
                </p:nvSpPr>
                <p:spPr>
                  <a:xfrm>
                    <a:off x="9484128" y="1909107"/>
                    <a:ext cx="1405543" cy="39074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𝑠𝑝𝑒𝑐𝑡𝑎𝑡𝑜𝑟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 xmlns="">
              <p:sp>
                <p:nvSpPr>
                  <p:cNvPr id="17" name="TextBox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84128" y="1909107"/>
                    <a:ext cx="1405543" cy="39074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625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6" name="Группа 45"/>
            <p:cNvGrpSpPr/>
            <p:nvPr/>
          </p:nvGrpSpPr>
          <p:grpSpPr>
            <a:xfrm>
              <a:off x="6921388" y="3357896"/>
              <a:ext cx="5001490" cy="1067221"/>
              <a:chOff x="6932815" y="1958612"/>
              <a:chExt cx="5001490" cy="1067221"/>
            </a:xfrm>
          </p:grpSpPr>
          <p:sp>
            <p:nvSpPr>
              <p:cNvPr id="51" name="Прямоугольник 50"/>
              <p:cNvSpPr/>
              <p:nvPr/>
            </p:nvSpPr>
            <p:spPr>
              <a:xfrm>
                <a:off x="6932815" y="2299855"/>
                <a:ext cx="969818" cy="725978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Left </a:t>
                </a:r>
                <a:r>
                  <a:rPr lang="en-US" sz="1600" dirty="0"/>
                  <a:t>FHCal </a:t>
                </a:r>
                <a:r>
                  <a:rPr lang="en-US" sz="1600" dirty="0" smtClean="0"/>
                  <a:t>arm</a:t>
                </a:r>
                <a:endParaRPr lang="ru-RU" dirty="0"/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10964487" y="2299855"/>
                <a:ext cx="969818" cy="725978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Right </a:t>
                </a:r>
                <a:r>
                  <a:rPr lang="en-US" sz="1600" dirty="0"/>
                  <a:t>FHCal </a:t>
                </a:r>
                <a:r>
                  <a:rPr lang="en-US" sz="1600" dirty="0" smtClean="0"/>
                  <a:t>arm</a:t>
                </a:r>
                <a:endParaRPr lang="ru-RU" dirty="0"/>
              </a:p>
            </p:txBody>
          </p:sp>
          <p:sp>
            <p:nvSpPr>
              <p:cNvPr id="53" name="Овал 52"/>
              <p:cNvSpPr/>
              <p:nvPr/>
            </p:nvSpPr>
            <p:spPr>
              <a:xfrm>
                <a:off x="9947214" y="2582414"/>
                <a:ext cx="151015" cy="160859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cxnSp>
            <p:nvCxnSpPr>
              <p:cNvPr id="54" name="Прямая со стрелкой 53"/>
              <p:cNvCxnSpPr/>
              <p:nvPr/>
            </p:nvCxnSpPr>
            <p:spPr>
              <a:xfrm>
                <a:off x="10022721" y="2299855"/>
                <a:ext cx="941765" cy="0"/>
              </a:xfrm>
              <a:prstGeom prst="straightConnector1">
                <a:avLst/>
              </a:prstGeom>
              <a:ln w="19050"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Прямая со стрелкой 54"/>
              <p:cNvCxnSpPr/>
              <p:nvPr/>
            </p:nvCxnSpPr>
            <p:spPr>
              <a:xfrm>
                <a:off x="7902632" y="2299855"/>
                <a:ext cx="2120089" cy="0"/>
              </a:xfrm>
              <a:prstGeom prst="straightConnector1">
                <a:avLst/>
              </a:prstGeom>
              <a:ln w="19050"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7573933" y="1968624"/>
                    <a:ext cx="2238894" cy="32438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𝑠𝑝𝑒𝑐𝑡𝑎𝑡𝑜𝑟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∙(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ru-RU" sz="1400" dirty="0"/>
                  </a:p>
                </p:txBody>
              </p:sp>
            </mc:Choice>
            <mc:Fallback xmlns="">
              <p:sp>
                <p:nvSpPr>
                  <p:cNvPr id="56" name="TextBox 5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73933" y="1968624"/>
                    <a:ext cx="2238894" cy="32438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3774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10074071" y="1958612"/>
                    <a:ext cx="1780829" cy="32438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𝑠𝑝𝑒𝑐𝑡𝑎𝑡𝑜𝑟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oMath>
                      </m:oMathPara>
                    </a14:m>
                    <a:endParaRPr lang="ru-RU" sz="1400" dirty="0"/>
                  </a:p>
                </p:txBody>
              </p:sp>
            </mc:Choice>
            <mc:Fallback xmlns="">
              <p:sp>
                <p:nvSpPr>
                  <p:cNvPr id="57" name="TextBox 5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74071" y="1958612"/>
                    <a:ext cx="1780829" cy="324384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3774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47" name="Прямая соединительная линия 46"/>
            <p:cNvCxnSpPr/>
            <p:nvPr/>
          </p:nvCxnSpPr>
          <p:spPr>
            <a:xfrm>
              <a:off x="9433559" y="1723507"/>
              <a:ext cx="0" cy="3275215"/>
            </a:xfrm>
            <a:prstGeom prst="line">
              <a:avLst/>
            </a:prstGeom>
            <a:ln w="285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>
              <a:off x="10016836" y="1736913"/>
              <a:ext cx="0" cy="3275215"/>
            </a:xfrm>
            <a:prstGeom prst="line">
              <a:avLst/>
            </a:prstGeom>
            <a:ln w="285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9" name="Прямая со стрелкой 48"/>
            <p:cNvCxnSpPr/>
            <p:nvPr/>
          </p:nvCxnSpPr>
          <p:spPr>
            <a:xfrm flipV="1">
              <a:off x="9433559" y="4760344"/>
              <a:ext cx="577735" cy="78"/>
            </a:xfrm>
            <a:prstGeom prst="straightConnector1">
              <a:avLst/>
            </a:prstGeom>
            <a:ln w="38100">
              <a:solidFill>
                <a:srgbClr val="0B5AA9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9466811" y="4350327"/>
                  <a:ext cx="57773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z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66811" y="4350327"/>
                  <a:ext cx="577735" cy="40011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5" name="TextBox 64"/>
          <p:cNvSpPr txBox="1"/>
          <p:nvPr/>
        </p:nvSpPr>
        <p:spPr>
          <a:xfrm>
            <a:off x="558284" y="1116582"/>
            <a:ext cx="4678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Time method of determination of ion interaction point </a:t>
            </a:r>
            <a:endParaRPr lang="ru-RU" b="1" dirty="0"/>
          </a:p>
        </p:txBody>
      </p:sp>
      <p:cxnSp>
        <p:nvCxnSpPr>
          <p:cNvPr id="66" name="Прямая со стрелкой 65"/>
          <p:cNvCxnSpPr>
            <a:stCxn id="68" idx="3"/>
            <a:endCxn id="60" idx="2"/>
          </p:cNvCxnSpPr>
          <p:nvPr/>
        </p:nvCxnSpPr>
        <p:spPr>
          <a:xfrm flipV="1">
            <a:off x="1649112" y="2670365"/>
            <a:ext cx="1405543" cy="2159784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>
            <a:stCxn id="68" idx="3"/>
            <a:endCxn id="53" idx="2"/>
          </p:cNvCxnSpPr>
          <p:nvPr/>
        </p:nvCxnSpPr>
        <p:spPr>
          <a:xfrm flipV="1">
            <a:off x="1649112" y="4069649"/>
            <a:ext cx="1983278" cy="760500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67577" y="4660872"/>
            <a:ext cx="1581535" cy="33855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Collision point</a:t>
            </a:r>
            <a:endParaRPr lang="ru-RU" sz="1600" dirty="0"/>
          </a:p>
        </p:txBody>
      </p:sp>
      <p:sp>
        <p:nvSpPr>
          <p:cNvPr id="70" name="TextBox 69"/>
          <p:cNvSpPr txBox="1"/>
          <p:nvPr/>
        </p:nvSpPr>
        <p:spPr>
          <a:xfrm>
            <a:off x="5951365" y="4801533"/>
            <a:ext cx="5381593" cy="2031325"/>
          </a:xfrm>
          <a:prstGeom prst="rect">
            <a:avLst/>
          </a:prstGeom>
          <a:solidFill>
            <a:srgbClr val="DEEBF7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Muons that pass through modules 1 and 4 are selected and are used as input signals for coincidence scheme.</a:t>
            </a:r>
          </a:p>
          <a:p>
            <a:endParaRPr lang="en-US" i="1" dirty="0" smtClean="0"/>
          </a:p>
          <a:p>
            <a:r>
              <a:rPr lang="en-US" i="1" dirty="0" smtClean="0"/>
              <a:t>Coincidence scheme yields trigger signal.</a:t>
            </a:r>
          </a:p>
          <a:p>
            <a:endParaRPr lang="en-US" i="1" dirty="0" smtClean="0"/>
          </a:p>
          <a:p>
            <a:r>
              <a:rPr lang="en-US" i="1" dirty="0" smtClean="0"/>
              <a:t>Time and amplitude spectra from modules 2 and 3 are written.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018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494236" y="5171454"/>
            <a:ext cx="3803453" cy="584775"/>
          </a:xfrm>
          <a:prstGeom prst="rect">
            <a:avLst/>
          </a:prstGeom>
          <a:solidFill>
            <a:srgbClr val="DEEB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Correlation between muon amplitude spectra of modules</a:t>
            </a:r>
            <a:r>
              <a:rPr lang="ru-RU" sz="1600" i="1" dirty="0" smtClean="0"/>
              <a:t> 2 </a:t>
            </a:r>
            <a:r>
              <a:rPr lang="en-US" sz="1600" i="1" dirty="0" smtClean="0"/>
              <a:t>and</a:t>
            </a:r>
            <a:r>
              <a:rPr lang="ru-RU" sz="1600" i="1" dirty="0" smtClean="0"/>
              <a:t> 3</a:t>
            </a:r>
            <a:endParaRPr lang="ru-RU" sz="1600" i="1" dirty="0"/>
          </a:p>
        </p:txBody>
      </p:sp>
      <p:pic>
        <p:nvPicPr>
          <p:cNvPr id="36" name="Рисунок 35"/>
          <p:cNvPicPr/>
          <p:nvPr/>
        </p:nvPicPr>
        <p:blipFill rotWithShape="1">
          <a:blip r:embed="rId2"/>
          <a:srcRect t="8314"/>
          <a:stretch/>
        </p:blipFill>
        <p:spPr>
          <a:xfrm>
            <a:off x="4919619" y="1747320"/>
            <a:ext cx="3393591" cy="2368235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 flipV="1">
            <a:off x="0" y="614026"/>
            <a:ext cx="12192000" cy="21700"/>
          </a:xfrm>
          <a:prstGeom prst="line">
            <a:avLst/>
          </a:prstGeom>
          <a:ln w="25400" cmpd="sng">
            <a:solidFill>
              <a:srgbClr val="FF0000"/>
            </a:solidFill>
          </a:ln>
          <a:effectLst>
            <a:glow rad="101600">
              <a:schemeClr val="accent1"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499360" y="635726"/>
            <a:ext cx="7579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 order to increase the accuracy of determination of ion interaction point time resolution was explored</a:t>
            </a:r>
            <a:endParaRPr lang="ru-RU" b="1" dirty="0"/>
          </a:p>
        </p:txBody>
      </p:sp>
      <p:grpSp>
        <p:nvGrpSpPr>
          <p:cNvPr id="34" name="Группа 33"/>
          <p:cNvGrpSpPr/>
          <p:nvPr/>
        </p:nvGrpSpPr>
        <p:grpSpPr>
          <a:xfrm>
            <a:off x="-22364" y="1839250"/>
            <a:ext cx="4941983" cy="3210345"/>
            <a:chOff x="6705600" y="1497161"/>
            <a:chExt cx="4074850" cy="2678598"/>
          </a:xfrm>
        </p:grpSpPr>
        <p:pic>
          <p:nvPicPr>
            <p:cNvPr id="7" name="Рисунок 6"/>
            <p:cNvPicPr/>
            <p:nvPr/>
          </p:nvPicPr>
          <p:blipFill rotWithShape="1">
            <a:blip r:embed="rId3"/>
            <a:srcRect l="583" t="8154"/>
            <a:stretch/>
          </p:blipFill>
          <p:spPr bwMode="auto">
            <a:xfrm>
              <a:off x="6797040" y="1582449"/>
              <a:ext cx="3840797" cy="259331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6705600" y="3556986"/>
              <a:ext cx="4074850" cy="1775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6705600" y="3232951"/>
              <a:ext cx="4074850" cy="1775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6705600" y="2917794"/>
              <a:ext cx="4074850" cy="1775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7591494" y="1497163"/>
              <a:ext cx="20831" cy="251226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8030055" y="1497162"/>
              <a:ext cx="20831" cy="251226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8468616" y="1497161"/>
              <a:ext cx="20831" cy="251226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рямоугольник 29"/>
            <p:cNvSpPr/>
            <p:nvPr/>
          </p:nvSpPr>
          <p:spPr>
            <a:xfrm>
              <a:off x="7176870" y="3592058"/>
              <a:ext cx="417730" cy="292653"/>
            </a:xfrm>
            <a:prstGeom prst="rect">
              <a:avLst/>
            </a:prstGeom>
            <a:solidFill>
              <a:srgbClr val="3ADE78">
                <a:alpha val="65098"/>
              </a:srgbClr>
            </a:solidFill>
            <a:ln>
              <a:solidFill>
                <a:srgbClr val="3ADE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7620000" y="3260575"/>
              <a:ext cx="406218" cy="290822"/>
            </a:xfrm>
            <a:prstGeom prst="rect">
              <a:avLst/>
            </a:prstGeom>
            <a:solidFill>
              <a:srgbClr val="3ADE78">
                <a:alpha val="65098"/>
              </a:srgbClr>
            </a:solidFill>
            <a:ln>
              <a:solidFill>
                <a:srgbClr val="3ADE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8062398" y="2935551"/>
              <a:ext cx="406218" cy="297400"/>
            </a:xfrm>
            <a:prstGeom prst="rect">
              <a:avLst/>
            </a:prstGeom>
            <a:solidFill>
              <a:srgbClr val="3ADE78">
                <a:alpha val="65098"/>
              </a:srgbClr>
            </a:solidFill>
            <a:ln>
              <a:solidFill>
                <a:srgbClr val="3ADE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8487456" y="1650405"/>
              <a:ext cx="1786462" cy="1249346"/>
            </a:xfrm>
            <a:prstGeom prst="rect">
              <a:avLst/>
            </a:prstGeom>
            <a:solidFill>
              <a:srgbClr val="3ADE78">
                <a:alpha val="65098"/>
              </a:srgbClr>
            </a:solidFill>
            <a:ln>
              <a:solidFill>
                <a:srgbClr val="3ADE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4988596" y="4157310"/>
            <a:ext cx="3267535" cy="584775"/>
          </a:xfrm>
          <a:prstGeom prst="rect">
            <a:avLst/>
          </a:prstGeom>
          <a:solidFill>
            <a:srgbClr val="DEEB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Spectrum of </a:t>
            </a:r>
            <a:r>
              <a:rPr lang="en-US" sz="1600" i="1" dirty="0" smtClean="0">
                <a:solidFill>
                  <a:srgbClr val="0B5AA9"/>
                </a:solidFill>
              </a:rPr>
              <a:t>difference in time pulses </a:t>
            </a:r>
            <a:r>
              <a:rPr lang="en-US" sz="1600" i="1" dirty="0" smtClean="0"/>
              <a:t>of</a:t>
            </a:r>
            <a:r>
              <a:rPr lang="ru-RU" sz="1600" i="1" dirty="0" smtClean="0"/>
              <a:t> </a:t>
            </a:r>
            <a:r>
              <a:rPr lang="en-US" sz="1600" i="1" dirty="0" smtClean="0"/>
              <a:t>modules </a:t>
            </a:r>
            <a:r>
              <a:rPr lang="ru-RU" sz="1600" i="1" dirty="0" smtClean="0"/>
              <a:t>2 </a:t>
            </a:r>
            <a:r>
              <a:rPr lang="en-US" sz="1600" i="1" dirty="0" smtClean="0"/>
              <a:t>and</a:t>
            </a:r>
            <a:r>
              <a:rPr lang="ru-RU" sz="1600" i="1" dirty="0" smtClean="0"/>
              <a:t> 3</a:t>
            </a:r>
            <a:endParaRPr lang="ru-RU" sz="1600" i="1" dirty="0"/>
          </a:p>
        </p:txBody>
      </p:sp>
      <p:pic>
        <p:nvPicPr>
          <p:cNvPr id="39" name="Рисунок 38"/>
          <p:cNvPicPr/>
          <p:nvPr/>
        </p:nvPicPr>
        <p:blipFill rotWithShape="1">
          <a:blip r:embed="rId4"/>
          <a:srcRect t="6321"/>
          <a:stretch/>
        </p:blipFill>
        <p:spPr>
          <a:xfrm>
            <a:off x="8588964" y="2685143"/>
            <a:ext cx="3424472" cy="2266206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8758402" y="5007618"/>
            <a:ext cx="3225825" cy="738664"/>
          </a:xfrm>
          <a:prstGeom prst="rect">
            <a:avLst/>
          </a:prstGeom>
          <a:solidFill>
            <a:srgbClr val="DEEBF7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i="1" dirty="0"/>
              <a:t>Spectrum of </a:t>
            </a:r>
            <a:r>
              <a:rPr lang="en-US" sz="1400" i="1" dirty="0">
                <a:solidFill>
                  <a:srgbClr val="0B5AA9"/>
                </a:solidFill>
              </a:rPr>
              <a:t>difference in time pulses </a:t>
            </a:r>
            <a:r>
              <a:rPr lang="en-US" sz="1400" i="1" dirty="0"/>
              <a:t>of</a:t>
            </a:r>
            <a:r>
              <a:rPr lang="ru-RU" sz="1400" i="1" dirty="0"/>
              <a:t> </a:t>
            </a:r>
            <a:r>
              <a:rPr lang="en-US" sz="1400" i="1" dirty="0"/>
              <a:t>modules </a:t>
            </a:r>
            <a:r>
              <a:rPr lang="ru-RU" sz="1400" i="1" dirty="0"/>
              <a:t>2 </a:t>
            </a:r>
            <a:r>
              <a:rPr lang="en-US" sz="1400" i="1" dirty="0"/>
              <a:t>and</a:t>
            </a:r>
            <a:r>
              <a:rPr lang="ru-RU" sz="1400" i="1" dirty="0"/>
              <a:t> </a:t>
            </a:r>
            <a:r>
              <a:rPr lang="ru-RU" sz="1400" i="1" dirty="0" smtClean="0"/>
              <a:t>3</a:t>
            </a:r>
            <a:r>
              <a:rPr lang="en-US" sz="1400" i="1" dirty="0" smtClean="0"/>
              <a:t> for mentioned range of amplitudes </a:t>
            </a:r>
            <a:endParaRPr lang="ru-RU" sz="1400" i="1" dirty="0"/>
          </a:p>
        </p:txBody>
      </p:sp>
      <p:cxnSp>
        <p:nvCxnSpPr>
          <p:cNvPr id="42" name="Прямая со стрелкой 41"/>
          <p:cNvCxnSpPr/>
          <p:nvPr/>
        </p:nvCxnSpPr>
        <p:spPr>
          <a:xfrm flipV="1">
            <a:off x="794897" y="3574397"/>
            <a:ext cx="8609291" cy="10521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Стрелка вправо 37"/>
          <p:cNvSpPr/>
          <p:nvPr/>
        </p:nvSpPr>
        <p:spPr>
          <a:xfrm>
            <a:off x="7866643" y="3117590"/>
            <a:ext cx="893134" cy="518628"/>
          </a:xfrm>
          <a:prstGeom prst="rightArrow">
            <a:avLst/>
          </a:prstGeom>
          <a:solidFill>
            <a:srgbClr val="3ADE78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cut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8966" y="8608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Time resolution of FHCal modules</a:t>
            </a:r>
            <a:endParaRPr lang="ru-RU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2395962" y="5813787"/>
            <a:ext cx="7533681" cy="1015663"/>
          </a:xfrm>
          <a:prstGeom prst="rect">
            <a:avLst/>
          </a:prstGeom>
          <a:solidFill>
            <a:srgbClr val="DEEB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/>
              <a:t>All events were divided as shown above. </a:t>
            </a:r>
          </a:p>
          <a:p>
            <a:pPr algn="ctr"/>
            <a:r>
              <a:rPr lang="en-US" sz="2000" i="1" dirty="0" smtClean="0"/>
              <a:t>Time spectra for all event cuts were fitted with gauss distribution in order to get time resolutions of corresponding energy regions. </a:t>
            </a:r>
            <a:endParaRPr lang="ru-RU" sz="2000" i="1" dirty="0"/>
          </a:p>
        </p:txBody>
      </p:sp>
      <p:sp>
        <p:nvSpPr>
          <p:cNvPr id="44" name="TextBox 43"/>
          <p:cNvSpPr txBox="1"/>
          <p:nvPr/>
        </p:nvSpPr>
        <p:spPr>
          <a:xfrm rot="16200000">
            <a:off x="-830632" y="2380602"/>
            <a:ext cx="195286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Amplitude from module 3</a:t>
            </a:r>
            <a:endParaRPr lang="ru-RU" sz="1200" dirty="0"/>
          </a:p>
        </p:txBody>
      </p:sp>
      <p:sp>
        <p:nvSpPr>
          <p:cNvPr id="45" name="TextBox 44"/>
          <p:cNvSpPr txBox="1"/>
          <p:nvPr/>
        </p:nvSpPr>
        <p:spPr>
          <a:xfrm>
            <a:off x="88535" y="4869118"/>
            <a:ext cx="465812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Amplitude from module 2</a:t>
            </a:r>
            <a:endParaRPr lang="ru-RU" sz="12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0" y="6396335"/>
            <a:ext cx="12192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16</a:t>
            </a:r>
            <a:r>
              <a:rPr lang="en-GB" sz="2400" dirty="0" smtClean="0">
                <a:solidFill>
                  <a:schemeClr val="bg1"/>
                </a:solidFill>
              </a:rPr>
              <a:t>/1</a:t>
            </a:r>
            <a:r>
              <a:rPr lang="en-US" sz="2400" dirty="0">
                <a:solidFill>
                  <a:schemeClr val="bg1"/>
                </a:solidFill>
              </a:rPr>
              <a:t>8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7851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66" y="8608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Accuracy of ion interaction point reconstruction by </a:t>
            </a:r>
            <a:r>
              <a:rPr lang="en-US" sz="2800" dirty="0" smtClean="0"/>
              <a:t>the time method</a:t>
            </a:r>
            <a:endParaRPr lang="ru-RU" sz="2800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0" y="614026"/>
            <a:ext cx="12192000" cy="21700"/>
          </a:xfrm>
          <a:prstGeom prst="line">
            <a:avLst/>
          </a:prstGeom>
          <a:ln w="25400" cmpd="sng">
            <a:solidFill>
              <a:srgbClr val="FF0000"/>
            </a:solidFill>
          </a:ln>
          <a:effectLst>
            <a:glow rad="101600">
              <a:schemeClr val="accent1"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" name="Рисунок 3"/>
          <p:cNvPicPr/>
          <p:nvPr/>
        </p:nvPicPr>
        <p:blipFill rotWithShape="1">
          <a:blip r:embed="rId2"/>
          <a:srcRect t="7636"/>
          <a:stretch/>
        </p:blipFill>
        <p:spPr>
          <a:xfrm>
            <a:off x="6355562" y="1751871"/>
            <a:ext cx="5112530" cy="29432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00513" y="884250"/>
            <a:ext cx="5399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Time resolution can be obtained from time spectra, acquired from energy cuts</a:t>
            </a:r>
            <a:r>
              <a:rPr lang="ru-RU" dirty="0" smtClean="0"/>
              <a:t> (</a:t>
            </a:r>
            <a:r>
              <a:rPr lang="en-US" dirty="0" smtClean="0"/>
              <a:t>they are shown as </a:t>
            </a:r>
            <a:r>
              <a:rPr lang="en-US" dirty="0" smtClean="0">
                <a:solidFill>
                  <a:srgbClr val="00B050"/>
                </a:solidFill>
              </a:rPr>
              <a:t>green rectangles</a:t>
            </a:r>
            <a:r>
              <a:rPr lang="en-US" dirty="0" smtClean="0"/>
              <a:t> at the previous slide</a:t>
            </a:r>
            <a:r>
              <a:rPr lang="ru-RU" dirty="0" smtClean="0"/>
              <a:t>)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588141" y="5842218"/>
                <a:ext cx="9319438" cy="646331"/>
              </a:xfrm>
              <a:prstGeom prst="rect">
                <a:avLst/>
              </a:prstGeom>
              <a:solidFill>
                <a:srgbClr val="DEEBF7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 smtClean="0"/>
                  <a:t>If released energy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𝑀𝑒𝑉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𝑛𝑠</m:t>
                    </m:r>
                  </m:oMath>
                </a14:m>
                <a:endParaRPr lang="ru-RU" dirty="0" smtClean="0"/>
              </a:p>
              <a:p>
                <a:pPr algn="ctr"/>
                <a:r>
                  <a:rPr lang="en-US" dirty="0" smtClean="0"/>
                  <a:t>If time resolution</a:t>
                </a:r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b="1" i="1" smtClean="0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𝑛𝑠</m:t>
                    </m:r>
                    <m:r>
                      <a:rPr lang="ru-RU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ru-RU" dirty="0" smtClean="0"/>
                  <a:t> </a:t>
                </a:r>
                <a:r>
                  <a:rPr lang="en-US" dirty="0" smtClean="0"/>
                  <a:t>accuracy of reconstruction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b="1" i="1" smtClean="0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𝟏𝟓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141" y="5842218"/>
                <a:ext cx="9319438" cy="646331"/>
              </a:xfrm>
              <a:prstGeom prst="rect">
                <a:avLst/>
              </a:prstGeom>
              <a:blipFill>
                <a:blip r:embed="rId3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8721633" y="2302003"/>
                <a:ext cx="1027287" cy="664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1633" y="2302003"/>
                <a:ext cx="1027287" cy="6646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Прямоугольник 37"/>
          <p:cNvSpPr/>
          <p:nvPr/>
        </p:nvSpPr>
        <p:spPr>
          <a:xfrm>
            <a:off x="6616840" y="4721667"/>
            <a:ext cx="4663422" cy="369332"/>
          </a:xfrm>
          <a:prstGeom prst="rect">
            <a:avLst/>
          </a:prstGeom>
          <a:solidFill>
            <a:srgbClr val="DEEBF7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Dependence of time resolution on energy</a:t>
            </a:r>
            <a:endParaRPr lang="ru-RU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6396335"/>
            <a:ext cx="12192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17</a:t>
            </a:r>
            <a:r>
              <a:rPr lang="en-GB" sz="2400" dirty="0" smtClean="0">
                <a:solidFill>
                  <a:schemeClr val="bg1"/>
                </a:solidFill>
              </a:rPr>
              <a:t>/1</a:t>
            </a:r>
            <a:r>
              <a:rPr lang="en-US" sz="2400" dirty="0">
                <a:solidFill>
                  <a:schemeClr val="bg1"/>
                </a:solidFill>
              </a:rPr>
              <a:t>8</a:t>
            </a:r>
            <a:endParaRPr lang="ru-RU" sz="2400" dirty="0"/>
          </a:p>
        </p:txBody>
      </p:sp>
      <p:pic>
        <p:nvPicPr>
          <p:cNvPr id="37" name="Рисунок 36"/>
          <p:cNvPicPr/>
          <p:nvPr/>
        </p:nvPicPr>
        <p:blipFill rotWithShape="1">
          <a:blip r:embed="rId5"/>
          <a:srcRect t="7277"/>
          <a:stretch/>
        </p:blipFill>
        <p:spPr>
          <a:xfrm>
            <a:off x="957135" y="1248228"/>
            <a:ext cx="4477564" cy="3198177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1622347" y="4446406"/>
            <a:ext cx="3225825" cy="830997"/>
          </a:xfrm>
          <a:prstGeom prst="rect">
            <a:avLst/>
          </a:prstGeom>
          <a:solidFill>
            <a:srgbClr val="DEEBF7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i="1" dirty="0"/>
              <a:t>Spectrum of </a:t>
            </a:r>
            <a:r>
              <a:rPr lang="en-US" sz="1600" i="1" dirty="0">
                <a:solidFill>
                  <a:srgbClr val="0B5AA9"/>
                </a:solidFill>
              </a:rPr>
              <a:t>difference in time pulses </a:t>
            </a:r>
            <a:r>
              <a:rPr lang="en-US" sz="1600" i="1" dirty="0"/>
              <a:t>of</a:t>
            </a:r>
            <a:r>
              <a:rPr lang="ru-RU" sz="1600" i="1" dirty="0"/>
              <a:t> </a:t>
            </a:r>
            <a:r>
              <a:rPr lang="en-US" sz="1600" i="1" dirty="0"/>
              <a:t>modules </a:t>
            </a:r>
            <a:r>
              <a:rPr lang="ru-RU" sz="1600" i="1" dirty="0"/>
              <a:t>2 </a:t>
            </a:r>
            <a:r>
              <a:rPr lang="en-US" sz="1600" i="1" dirty="0"/>
              <a:t>and</a:t>
            </a:r>
            <a:r>
              <a:rPr lang="ru-RU" sz="1600" i="1" dirty="0"/>
              <a:t> </a:t>
            </a:r>
            <a:r>
              <a:rPr lang="ru-RU" sz="1600" i="1" dirty="0" smtClean="0"/>
              <a:t>3</a:t>
            </a:r>
            <a:r>
              <a:rPr lang="en-US" sz="1600" i="1" dirty="0" smtClean="0"/>
              <a:t> for mentioned range of amplitudes </a:t>
            </a:r>
            <a:endParaRPr lang="ru-RU" sz="1600" i="1" dirty="0"/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2898019" y="2267297"/>
            <a:ext cx="4296229" cy="57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607733" y="2116451"/>
                <a:ext cx="841829" cy="3919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𝑔𝑎𝑢𝑠𝑠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7733" y="2116451"/>
                <a:ext cx="841829" cy="391902"/>
              </a:xfrm>
              <a:prstGeom prst="rect">
                <a:avLst/>
              </a:prstGeom>
              <a:blipFill>
                <a:blip r:embed="rId6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Прямоугольник 42"/>
          <p:cNvSpPr/>
          <p:nvPr/>
        </p:nvSpPr>
        <p:spPr>
          <a:xfrm>
            <a:off x="6817575" y="3568761"/>
            <a:ext cx="34708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In order to get energy in </a:t>
            </a:r>
            <a:r>
              <a:rPr lang="en-US" sz="1600" dirty="0" err="1" smtClean="0"/>
              <a:t>MeVs</a:t>
            </a:r>
            <a:r>
              <a:rPr lang="en-US" sz="1600" dirty="0" smtClean="0"/>
              <a:t> energy calibration results were used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63104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575610" y="1319072"/>
            <a:ext cx="5079024" cy="4305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735" y="1189489"/>
            <a:ext cx="6115749" cy="34419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83682" y="5675997"/>
            <a:ext cx="309832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 smtClean="0"/>
              <a:t>Phase diagram of QCD</a:t>
            </a:r>
            <a:endParaRPr lang="ru-RU" sz="20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27263" y="4718538"/>
            <a:ext cx="4774375" cy="13575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 smtClean="0"/>
              <a:t> - </a:t>
            </a:r>
            <a:r>
              <a:rPr lang="en-GB" sz="2000" dirty="0" smtClean="0"/>
              <a:t>research of phase transition</a:t>
            </a:r>
            <a:endParaRPr lang="ru-RU" sz="2000" dirty="0" smtClean="0"/>
          </a:p>
          <a:p>
            <a:pPr>
              <a:defRPr/>
            </a:pPr>
            <a:r>
              <a:rPr lang="ru-RU" sz="2000" dirty="0"/>
              <a:t> </a:t>
            </a:r>
            <a:r>
              <a:rPr lang="ru-RU" sz="2000" dirty="0" smtClean="0"/>
              <a:t>- </a:t>
            </a:r>
            <a:r>
              <a:rPr lang="en-GB" sz="2000" dirty="0" smtClean="0"/>
              <a:t>research of mixed phase</a:t>
            </a:r>
            <a:endParaRPr lang="ru-RU" sz="2000" dirty="0" smtClean="0"/>
          </a:p>
          <a:p>
            <a:pPr>
              <a:defRPr/>
            </a:pPr>
            <a:r>
              <a:rPr lang="ru-RU" sz="2000" dirty="0" smtClean="0"/>
              <a:t> - </a:t>
            </a:r>
            <a:r>
              <a:rPr lang="en-GB" sz="2000" dirty="0" smtClean="0"/>
              <a:t>search for a critical point</a:t>
            </a:r>
            <a:endParaRPr lang="ru-RU" sz="2000" dirty="0" smtClean="0"/>
          </a:p>
          <a:p>
            <a:pPr>
              <a:defRPr/>
            </a:pPr>
            <a:r>
              <a:rPr lang="ru-RU" sz="2000" dirty="0"/>
              <a:t> </a:t>
            </a:r>
            <a:r>
              <a:rPr lang="ru-RU" sz="2000" dirty="0" smtClean="0"/>
              <a:t>- </a:t>
            </a:r>
            <a:r>
              <a:rPr lang="en-GB" sz="2000" dirty="0" smtClean="0"/>
              <a:t>help in deriving </a:t>
            </a:r>
            <a:r>
              <a:rPr lang="en-US" sz="2000" dirty="0" smtClean="0"/>
              <a:t>equation </a:t>
            </a:r>
            <a:r>
              <a:rPr lang="en-US" sz="2000" dirty="0"/>
              <a:t>of state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Goals of MPD/NICA project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0" y="614026"/>
            <a:ext cx="12192000" cy="21700"/>
          </a:xfrm>
          <a:prstGeom prst="line">
            <a:avLst/>
          </a:prstGeom>
          <a:ln w="25400" cmpd="sng">
            <a:solidFill>
              <a:srgbClr val="FF0000"/>
            </a:solidFill>
          </a:ln>
          <a:effectLst>
            <a:glow rad="101600">
              <a:schemeClr val="accent1"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3934691" y="2484582"/>
            <a:ext cx="6714836" cy="28632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6396335"/>
            <a:ext cx="12192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400" dirty="0" smtClean="0">
                <a:solidFill>
                  <a:schemeClr val="bg1"/>
                </a:solidFill>
              </a:rPr>
              <a:t>2/1</a:t>
            </a:r>
            <a:r>
              <a:rPr lang="ru-RU" sz="2400" dirty="0" smtClean="0">
                <a:solidFill>
                  <a:schemeClr val="bg1"/>
                </a:solidFill>
              </a:rPr>
              <a:t>8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8348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49584" y="3018692"/>
            <a:ext cx="8616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Thank you for your attention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12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168717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Determination of ion interaction point</a:t>
            </a:r>
          </a:p>
          <a:p>
            <a:pPr algn="ctr"/>
            <a:r>
              <a:rPr lang="en-US" sz="4800" dirty="0" smtClean="0"/>
              <a:t>Energy method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44992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flipV="1">
            <a:off x="0" y="614026"/>
            <a:ext cx="12192000" cy="21700"/>
          </a:xfrm>
          <a:prstGeom prst="line">
            <a:avLst/>
          </a:prstGeom>
          <a:ln w="25400" cmpd="sng">
            <a:solidFill>
              <a:srgbClr val="FF0000"/>
            </a:solidFill>
          </a:ln>
          <a:effectLst>
            <a:glow rad="101600">
              <a:schemeClr val="accent1"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396" y="751755"/>
            <a:ext cx="4823154" cy="31962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66" y="988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Determination of ion interaction point for different event classes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57477" y="2448123"/>
            <a:ext cx="1300024" cy="66108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57832" y="1897680"/>
            <a:ext cx="641074" cy="46080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03225" y="1502478"/>
            <a:ext cx="1094852" cy="856007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8" name="Прямая со стрелкой 7"/>
          <p:cNvCxnSpPr>
            <a:stCxn id="5" idx="3"/>
            <a:endCxn id="13" idx="0"/>
          </p:cNvCxnSpPr>
          <p:nvPr/>
        </p:nvCxnSpPr>
        <p:spPr>
          <a:xfrm>
            <a:off x="2857501" y="2778666"/>
            <a:ext cx="1131475" cy="13656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6" idx="2"/>
            <a:endCxn id="12" idx="0"/>
          </p:cNvCxnSpPr>
          <p:nvPr/>
        </p:nvCxnSpPr>
        <p:spPr>
          <a:xfrm flipH="1">
            <a:off x="2457832" y="2358485"/>
            <a:ext cx="320537" cy="215562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7" idx="2"/>
            <a:endCxn id="11" idx="0"/>
          </p:cNvCxnSpPr>
          <p:nvPr/>
        </p:nvCxnSpPr>
        <p:spPr>
          <a:xfrm flipH="1">
            <a:off x="882980" y="2358485"/>
            <a:ext cx="767671" cy="1824321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Группа 37"/>
          <p:cNvGrpSpPr/>
          <p:nvPr/>
        </p:nvGrpSpPr>
        <p:grpSpPr>
          <a:xfrm>
            <a:off x="-41384" y="4144272"/>
            <a:ext cx="4798729" cy="739168"/>
            <a:chOff x="4708650" y="1592725"/>
            <a:chExt cx="5984131" cy="739168"/>
          </a:xfrm>
        </p:grpSpPr>
        <p:sp>
          <p:nvSpPr>
            <p:cNvPr id="11" name="TextBox 10"/>
            <p:cNvSpPr txBox="1"/>
            <p:nvPr/>
          </p:nvSpPr>
          <p:spPr>
            <a:xfrm>
              <a:off x="4708650" y="1631259"/>
              <a:ext cx="23054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</a:rPr>
                <a:t>peripheral</a:t>
              </a:r>
              <a:endParaRPr lang="ru-RU" sz="2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391458" y="1962561"/>
              <a:ext cx="28675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B050"/>
                  </a:solidFill>
                </a:rPr>
                <a:t>semi-peripheral</a:t>
              </a:r>
              <a:endParaRPr lang="ru-RU" dirty="0">
                <a:solidFill>
                  <a:srgbClr val="00B05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776432" y="1592725"/>
              <a:ext cx="19163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central</a:t>
              </a:r>
              <a:endParaRPr lang="ru-RU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337885" y="5830782"/>
                <a:ext cx="7863081" cy="672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𝑙𝑒𝑓𝑡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𝑟𝑖𝑔h𝑡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𝑐𝑙𝑎𝑠𝑠</m:t>
                        </m:r>
                      </m:sup>
                    </m:sSubSup>
                  </m:oMath>
                </a14:m>
                <a:r>
                  <a:rPr lang="en-US" sz="1600" i="1" dirty="0" smtClean="0"/>
                  <a:t>-  energy deposited in left(right) arm of FHCal for class event class.   </a:t>
                </a:r>
                <a:r>
                  <a:rPr lang="en-US" i="1" dirty="0" smtClean="0"/>
                  <a:t>class -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central</a:t>
                </a:r>
                <a:r>
                  <a:rPr lang="ru-RU" i="1" dirty="0" smtClean="0">
                    <a:solidFill>
                      <a:srgbClr val="FF0000"/>
                    </a:solidFill>
                  </a:rPr>
                  <a:t>, </a:t>
                </a:r>
                <a:r>
                  <a:rPr lang="en-US" i="1" dirty="0" smtClean="0">
                    <a:solidFill>
                      <a:srgbClr val="00B050"/>
                    </a:solidFill>
                  </a:rPr>
                  <a:t>semi-peripheral</a:t>
                </a:r>
                <a:r>
                  <a:rPr lang="ru-RU" i="1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i="1" dirty="0" smtClean="0"/>
                  <a:t>and</a:t>
                </a:r>
                <a:r>
                  <a:rPr lang="ru-RU" i="1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peripheral </a:t>
                </a:r>
                <a:r>
                  <a:rPr lang="en-US" i="1" dirty="0" smtClean="0"/>
                  <a:t>events</a:t>
                </a:r>
                <a:endParaRPr lang="ru-RU" sz="1600" i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885" y="5830782"/>
                <a:ext cx="7863081" cy="672620"/>
              </a:xfrm>
              <a:prstGeom prst="rect">
                <a:avLst/>
              </a:prstGeom>
              <a:blipFill>
                <a:blip r:embed="rId4"/>
                <a:stretch>
                  <a:fillRect t="-4505" b="-126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5"/>
          <a:srcRect l="475" t="5619" r="1525" b="2289"/>
          <a:stretch/>
        </p:blipFill>
        <p:spPr>
          <a:xfrm>
            <a:off x="5249373" y="1603062"/>
            <a:ext cx="6662826" cy="36511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/>
              <p:cNvSpPr/>
              <p:nvPr/>
            </p:nvSpPr>
            <p:spPr>
              <a:xfrm>
                <a:off x="5249372" y="5320184"/>
                <a:ext cx="6662827" cy="3863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</a:rPr>
                      <m:t>𝑀𝑒𝑎𝑛</m:t>
                    </m:r>
                    <m:d>
                      <m:dPr>
                        <m:ctrlPr>
                          <a:rPr lang="ru-RU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𝑙𝑒𝑓𝑡</m:t>
                            </m:r>
                          </m:sub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𝑐𝑙𝑎𝑠𝑠</m:t>
                            </m:r>
                          </m:sup>
                        </m:sSub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𝑟𝑖𝑔h𝑡</m:t>
                            </m:r>
                          </m:sub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𝑐𝑙𝑎𝑠𝑠</m:t>
                            </m:r>
                          </m:sup>
                        </m:sSubSup>
                      </m:e>
                    </m:d>
                    <m:r>
                      <a:rPr lang="ru-RU" sz="1600" b="0" i="1" smtClean="0">
                        <a:latin typeface="Cambria Math" panose="02040503050406030204" pitchFamily="18" charset="0"/>
                      </a:rPr>
                      <m:t>/</m:t>
                    </m:r>
                    <m:d>
                      <m:dPr>
                        <m:ctrlPr>
                          <a:rPr lang="ru-RU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𝑙𝑒𝑓𝑡</m:t>
                            </m:r>
                          </m:sub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𝑐𝑙𝑎𝑠𝑠</m:t>
                            </m:r>
                          </m:sup>
                        </m:sSub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𝑟𝑖𝑔h𝑡</m:t>
                            </m:r>
                          </m:sub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𝑐𝑙𝑎𝑠𝑠</m:t>
                            </m:r>
                          </m:sup>
                        </m:sSubSup>
                      </m:e>
                    </m:d>
                    <m:d>
                      <m:dPr>
                        <m:ctrlPr>
                          <a:rPr lang="ru-RU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1600" dirty="0" smtClean="0"/>
                  <a:t> for different event classes</a:t>
                </a:r>
                <a:endParaRPr lang="ru-RU" sz="1600" dirty="0"/>
              </a:p>
            </p:txBody>
          </p:sp>
        </mc:Choice>
        <mc:Fallback xmlns=""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372" y="5320184"/>
                <a:ext cx="6662827" cy="386388"/>
              </a:xfrm>
              <a:prstGeom prst="rect">
                <a:avLst/>
              </a:prstGeom>
              <a:blipFill>
                <a:blip r:embed="rId6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42"/>
              <p:cNvSpPr/>
              <p:nvPr/>
            </p:nvSpPr>
            <p:spPr>
              <a:xfrm rot="16200000">
                <a:off x="-1101057" y="2328689"/>
                <a:ext cx="2892950" cy="28604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</m:e>
                      </m:d>
                      <m:r>
                        <a:rPr lang="ru-RU" sz="1200" i="1">
                          <a:latin typeface="Cambria Math" panose="02040503050406030204" pitchFamily="18" charset="0"/>
                        </a:rPr>
                        <m:t>/</m:t>
                      </m:r>
                      <m:d>
                        <m:dPr>
                          <m:ctrlPr>
                            <a:rPr lang="ru-RU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  <m:r>
                            <a:rPr lang="ru-RU" sz="12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101057" y="2328689"/>
                <a:ext cx="2892950" cy="286042"/>
              </a:xfrm>
              <a:prstGeom prst="rect">
                <a:avLst/>
              </a:prstGeom>
              <a:blipFill>
                <a:blip r:embed="rId7"/>
                <a:stretch>
                  <a:fillRect r="-21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Прямоугольник 65"/>
              <p:cNvSpPr/>
              <p:nvPr/>
            </p:nvSpPr>
            <p:spPr>
              <a:xfrm rot="16200000">
                <a:off x="3653067" y="3250872"/>
                <a:ext cx="3645202" cy="34958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𝑀𝑒𝑎𝑛</m:t>
                      </m:r>
                      <m:d>
                        <m:d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𝑙𝑒𝑓𝑡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𝑐𝑙𝑎𝑠𝑠</m:t>
                              </m:r>
                            </m:sup>
                          </m:sSub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𝑟𝑖𝑔h𝑡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𝑐𝑙𝑎𝑠𝑠</m:t>
                              </m:r>
                            </m:sup>
                          </m:sSubSup>
                        </m:e>
                      </m:d>
                      <m:r>
                        <a:rPr lang="ru-RU" sz="1400" i="1">
                          <a:latin typeface="Cambria Math" panose="02040503050406030204" pitchFamily="18" charset="0"/>
                        </a:rPr>
                        <m:t>/</m:t>
                      </m:r>
                      <m:d>
                        <m:d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𝑙𝑒𝑓𝑡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𝑐𝑙𝑎𝑠𝑠</m:t>
                              </m:r>
                            </m:sup>
                          </m:sSub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𝑟𝑖𝑔h𝑡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𝑐𝑙𝑎𝑠𝑠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66" name="Прямоугольник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653067" y="3250872"/>
                <a:ext cx="3645202" cy="349583"/>
              </a:xfrm>
              <a:prstGeom prst="rect">
                <a:avLst/>
              </a:prstGeom>
              <a:blipFill>
                <a:blip r:embed="rId8"/>
                <a:stretch>
                  <a:fillRect r="-35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/>
          <p:cNvSpPr txBox="1"/>
          <p:nvPr/>
        </p:nvSpPr>
        <p:spPr>
          <a:xfrm>
            <a:off x="0" y="6414807"/>
            <a:ext cx="1219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8</a:t>
            </a:r>
            <a:r>
              <a:rPr lang="en-GB" sz="2400" dirty="0" smtClean="0">
                <a:solidFill>
                  <a:schemeClr val="bg1"/>
                </a:solidFill>
              </a:rPr>
              <a:t>/2</a:t>
            </a:r>
            <a:r>
              <a:rPr lang="ru-RU" sz="2400" dirty="0" smtClean="0">
                <a:solidFill>
                  <a:schemeClr val="bg1"/>
                </a:solidFill>
              </a:rPr>
              <a:t>8</a:t>
            </a:r>
            <a:endParaRPr lang="en-GB" sz="2400" dirty="0" smtClean="0">
              <a:solidFill>
                <a:schemeClr val="bg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" y="4930054"/>
            <a:ext cx="2220765" cy="1908898"/>
          </a:xfrm>
          <a:prstGeom prst="rect">
            <a:avLst/>
          </a:prstGeom>
        </p:spPr>
      </p:pic>
      <p:cxnSp>
        <p:nvCxnSpPr>
          <p:cNvPr id="18" name="Прямая со стрелкой 17"/>
          <p:cNvCxnSpPr/>
          <p:nvPr/>
        </p:nvCxnSpPr>
        <p:spPr>
          <a:xfrm flipH="1" flipV="1">
            <a:off x="1394691" y="5624945"/>
            <a:ext cx="1704215" cy="1847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 flipV="1">
            <a:off x="1605723" y="6157855"/>
            <a:ext cx="1704215" cy="1847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980647" y="5381808"/>
                <a:ext cx="76836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0647" y="5381808"/>
                <a:ext cx="768369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230336" y="5922774"/>
                <a:ext cx="6684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0336" y="5922774"/>
                <a:ext cx="668471" cy="523220"/>
              </a:xfrm>
              <a:prstGeom prst="rect">
                <a:avLst/>
              </a:prstGeom>
              <a:blipFill>
                <a:blip r:embed="rId11"/>
                <a:stretch>
                  <a:fillRect r="-72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739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flipV="1">
            <a:off x="0" y="614026"/>
            <a:ext cx="12192000" cy="21700"/>
          </a:xfrm>
          <a:prstGeom prst="line">
            <a:avLst/>
          </a:prstGeom>
          <a:ln w="25400" cmpd="sng">
            <a:solidFill>
              <a:srgbClr val="FF0000"/>
            </a:solidFill>
          </a:ln>
          <a:effectLst>
            <a:glow rad="101600">
              <a:schemeClr val="accent1"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34537"/>
            <a:ext cx="4651131" cy="3997964"/>
          </a:xfrm>
          <a:prstGeom prst="rect">
            <a:avLst/>
          </a:prstGeom>
        </p:spPr>
      </p:pic>
      <p:cxnSp>
        <p:nvCxnSpPr>
          <p:cNvPr id="5" name="Прямая со стрелкой 4"/>
          <p:cNvCxnSpPr>
            <a:stCxn id="6" idx="0"/>
          </p:cNvCxnSpPr>
          <p:nvPr/>
        </p:nvCxnSpPr>
        <p:spPr>
          <a:xfrm flipH="1" flipV="1">
            <a:off x="1705708" y="4281854"/>
            <a:ext cx="197114" cy="6025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-1" y="4884430"/>
            <a:ext cx="3805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External module ring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5416" y="5284540"/>
            <a:ext cx="3866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B050"/>
                </a:solidFill>
              </a:rPr>
              <a:t>Middle module ring</a:t>
            </a:r>
            <a:endParaRPr lang="ru-RU" sz="2000" dirty="0">
              <a:solidFill>
                <a:srgbClr val="00B050"/>
              </a:solidFill>
            </a:endParaRPr>
          </a:p>
        </p:txBody>
      </p:sp>
      <p:cxnSp>
        <p:nvCxnSpPr>
          <p:cNvPr id="8" name="Прямая со стрелкой 7"/>
          <p:cNvCxnSpPr>
            <a:stCxn id="7" idx="0"/>
          </p:cNvCxnSpPr>
          <p:nvPr/>
        </p:nvCxnSpPr>
        <p:spPr>
          <a:xfrm flipH="1" flipV="1">
            <a:off x="2865099" y="3815862"/>
            <a:ext cx="193620" cy="146867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152714" y="4664336"/>
            <a:ext cx="31366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Internal module ring</a:t>
            </a:r>
            <a:endParaRPr lang="ru-RU" sz="2000" dirty="0">
              <a:solidFill>
                <a:srgbClr val="FF0000"/>
              </a:solidFill>
            </a:endParaRPr>
          </a:p>
        </p:txBody>
      </p:sp>
      <p:cxnSp>
        <p:nvCxnSpPr>
          <p:cNvPr id="10" name="Прямая со стрелкой 9"/>
          <p:cNvCxnSpPr>
            <a:stCxn id="9" idx="0"/>
          </p:cNvCxnSpPr>
          <p:nvPr/>
        </p:nvCxnSpPr>
        <p:spPr>
          <a:xfrm flipH="1" flipV="1">
            <a:off x="2958034" y="2661576"/>
            <a:ext cx="1762988" cy="20027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545328" y="5203778"/>
                <a:ext cx="6664042" cy="46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ru-RU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𝑙𝑒𝑓𝑡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𝑟𝑖𝑔h𝑡</m:t>
                            </m:r>
                          </m:sub>
                        </m:sSub>
                      </m:e>
                    </m:d>
                    <m:r>
                      <a:rPr lang="ru-RU" sz="1600" b="0" i="1" smtClean="0">
                        <a:latin typeface="Cambria Math" panose="02040503050406030204" pitchFamily="18" charset="0"/>
                      </a:rPr>
                      <m:t>/</m:t>
                    </m:r>
                    <m:d>
                      <m:dPr>
                        <m:ctrlPr>
                          <a:rPr lang="ru-RU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𝑙𝑒𝑓𝑡</m:t>
                            </m:r>
                          </m:sub>
                        </m:sSub>
                        <m:r>
                          <a:rPr lang="ru-RU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𝑟𝑖𝑔h𝑡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ru-RU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ru-RU" sz="1600" i="1" dirty="0" smtClean="0"/>
                  <a:t> </a:t>
                </a:r>
                <a:r>
                  <a:rPr lang="en-US" sz="1600" i="1" dirty="0" smtClean="0"/>
                  <a:t>for different rings</a:t>
                </a:r>
                <a:endParaRPr lang="ru-RU" sz="1600" i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328" y="5203778"/>
                <a:ext cx="6664042" cy="460832"/>
              </a:xfrm>
              <a:prstGeom prst="rect">
                <a:avLst/>
              </a:prstGeom>
              <a:blipFill>
                <a:blip r:embed="rId4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Прямоугольник 32"/>
          <p:cNvSpPr/>
          <p:nvPr/>
        </p:nvSpPr>
        <p:spPr>
          <a:xfrm>
            <a:off x="5460551" y="5642703"/>
            <a:ext cx="673144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i="1" dirty="0" smtClean="0"/>
              <a:t>The picture shows that internal modules react more to change in collision point than others</a:t>
            </a:r>
            <a:endParaRPr lang="ru-RU" i="1" dirty="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5"/>
          <a:srcRect t="5339"/>
          <a:stretch/>
        </p:blipFill>
        <p:spPr>
          <a:xfrm>
            <a:off x="6460705" y="1523520"/>
            <a:ext cx="5731296" cy="37218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 rot="16200000">
                <a:off x="4680033" y="3177078"/>
                <a:ext cx="3721846" cy="4147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𝑀𝑒𝑎𝑛</m:t>
                      </m:r>
                      <m:d>
                        <m:d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𝑙𝑒𝑓𝑡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𝑟𝑖𝑔h𝑡</m:t>
                              </m:r>
                            </m:sub>
                          </m:sSub>
                        </m:e>
                      </m:d>
                      <m:r>
                        <a:rPr lang="ru-RU" sz="1400" i="1">
                          <a:latin typeface="Cambria Math" panose="02040503050406030204" pitchFamily="18" charset="0"/>
                        </a:rPr>
                        <m:t>/</m:t>
                      </m:r>
                      <m:d>
                        <m:d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𝑙𝑒𝑓𝑡</m:t>
                              </m:r>
                            </m:sub>
                          </m:sSub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𝑟𝑖𝑔h𝑡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680033" y="3177078"/>
                <a:ext cx="3721846" cy="414729"/>
              </a:xfrm>
              <a:prstGeom prst="rect">
                <a:avLst/>
              </a:prstGeom>
              <a:blipFill>
                <a:blip r:embed="rId6"/>
                <a:stretch>
                  <a:fillRect r="-14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0" y="6396335"/>
            <a:ext cx="1219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9</a:t>
            </a:r>
            <a:r>
              <a:rPr lang="en-GB" sz="2400" dirty="0" smtClean="0">
                <a:solidFill>
                  <a:schemeClr val="bg1"/>
                </a:solidFill>
              </a:rPr>
              <a:t>/2</a:t>
            </a:r>
            <a:r>
              <a:rPr lang="ru-RU" sz="2400" dirty="0" smtClean="0">
                <a:solidFill>
                  <a:schemeClr val="bg1"/>
                </a:solidFill>
              </a:rPr>
              <a:t>8</a:t>
            </a:r>
            <a:endParaRPr lang="en-GB" sz="2400" dirty="0" smtClean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66" y="988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Determination of ion interaction </a:t>
            </a:r>
            <a:r>
              <a:rPr lang="en-US" sz="3200" dirty="0" smtClean="0"/>
              <a:t>point for different calorimeter zones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5276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051321"/>
            <a:ext cx="5664630" cy="400110"/>
          </a:xfrm>
          <a:prstGeom prst="rect">
            <a:avLst/>
          </a:prstGeom>
          <a:solidFill>
            <a:srgbClr val="FF5050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Without errors</a:t>
            </a:r>
            <a:endParaRPr lang="ru-RU" sz="20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-1" t="5729" r="816" b="1372"/>
          <a:stretch/>
        </p:blipFill>
        <p:spPr>
          <a:xfrm>
            <a:off x="70338" y="1028929"/>
            <a:ext cx="5664630" cy="36240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-63395"/>
                <a:ext cx="12192000" cy="645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𝑙𝑒𝑓𝑡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𝑟𝑖𝑔h𝑡</m:t>
                              </m:r>
                            </m:sub>
                          </m:sSub>
                        </m:e>
                      </m:d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d>
                        <m:dPr>
                          <m:ctrlPr>
                            <a:rPr lang="ru-R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𝑙𝑒𝑓𝑡</m:t>
                              </m:r>
                            </m:sub>
                          </m:sSub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𝑟𝑖𝑔h𝑡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ru-R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63395"/>
                <a:ext cx="12192000" cy="6450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t="6231" b="1336"/>
          <a:stretch/>
        </p:blipFill>
        <p:spPr>
          <a:xfrm>
            <a:off x="5230859" y="1670536"/>
            <a:ext cx="6961141" cy="35546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64630" y="5451891"/>
            <a:ext cx="6527370" cy="400110"/>
          </a:xfrm>
          <a:prstGeom prst="rect">
            <a:avLst/>
          </a:prstGeom>
          <a:solidFill>
            <a:srgbClr val="00FF00">
              <a:alpha val="3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With errors</a:t>
            </a:r>
            <a:endParaRPr lang="ru-RU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 rot="16200000">
                <a:off x="3661814" y="3229897"/>
                <a:ext cx="3554605" cy="4147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𝑀𝑒𝑎𝑛</m:t>
                      </m:r>
                      <m:d>
                        <m:d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𝑙𝑒𝑓𝑡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𝑟𝑖𝑔h𝑡</m:t>
                              </m:r>
                            </m:sub>
                          </m:sSub>
                        </m:e>
                      </m:d>
                      <m:r>
                        <a:rPr lang="ru-RU" sz="1400" i="1">
                          <a:latin typeface="Cambria Math" panose="02040503050406030204" pitchFamily="18" charset="0"/>
                        </a:rPr>
                        <m:t>/</m:t>
                      </m:r>
                      <m:d>
                        <m:d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𝑙𝑒𝑓𝑡</m:t>
                              </m:r>
                            </m:sub>
                          </m:sSub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𝑟𝑖𝑔h𝑡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661814" y="3229897"/>
                <a:ext cx="3554605" cy="414729"/>
              </a:xfrm>
              <a:prstGeom prst="rect">
                <a:avLst/>
              </a:prstGeom>
              <a:blipFill>
                <a:blip r:embed="rId5"/>
                <a:stretch>
                  <a:fillRect r="-14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 rot="16200000">
                <a:off x="-1613203" y="2642132"/>
                <a:ext cx="3641136" cy="4147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𝑀𝑒𝑎𝑛</m:t>
                      </m:r>
                      <m:d>
                        <m:d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𝑙𝑒𝑓𝑡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𝑟𝑖𝑔h𝑡</m:t>
                              </m:r>
                            </m:sub>
                          </m:sSub>
                        </m:e>
                      </m:d>
                      <m:r>
                        <a:rPr lang="ru-RU" sz="1400" i="1">
                          <a:latin typeface="Cambria Math" panose="02040503050406030204" pitchFamily="18" charset="0"/>
                        </a:rPr>
                        <m:t>/</m:t>
                      </m:r>
                      <m:d>
                        <m:d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𝑙𝑒𝑓𝑡</m:t>
                              </m:r>
                            </m:sub>
                          </m:sSub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𝑟𝑖𝑔h𝑡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613203" y="2642132"/>
                <a:ext cx="3641136" cy="414729"/>
              </a:xfrm>
              <a:prstGeom prst="rect">
                <a:avLst/>
              </a:prstGeom>
              <a:blipFill>
                <a:blip r:embed="rId6"/>
                <a:stretch>
                  <a:fillRect r="-14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0" y="6396335"/>
            <a:ext cx="1219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10</a:t>
            </a:r>
            <a:r>
              <a:rPr lang="en-GB" sz="2400" dirty="0" smtClean="0">
                <a:solidFill>
                  <a:schemeClr val="bg1"/>
                </a:solidFill>
              </a:rPr>
              <a:t>/2</a:t>
            </a:r>
            <a:r>
              <a:rPr lang="ru-RU" sz="2400" dirty="0" smtClean="0">
                <a:solidFill>
                  <a:schemeClr val="bg1"/>
                </a:solidFill>
              </a:rPr>
              <a:t>8</a:t>
            </a:r>
            <a:endParaRPr lang="en-GB" sz="2400" dirty="0" smtClean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93669" y="5962554"/>
                <a:ext cx="9004662" cy="783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In this slide lines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𝑖𝑛</m:t>
                                </m:r>
                              </m:sub>
                            </m:sSub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𝑙𝑒𝑓𝑡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𝑖𝑛</m:t>
                                </m:r>
                              </m:sub>
                            </m:sSub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𝑟𝑖𝑔h𝑡</m:t>
                            </m:r>
                          </m:sub>
                        </m:sSub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/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𝑖𝑛</m:t>
                                </m:r>
                              </m:sub>
                            </m:sSub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𝑙𝑒𝑓𝑡</m:t>
                            </m:r>
                          </m:sub>
                        </m:sSub>
                        <m:r>
                          <a:rPr lang="ru-RU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𝑖𝑛</m:t>
                                </m:r>
                              </m:sub>
                            </m:sSub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𝑟𝑖𝑔h𝑡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are shown for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central</a:t>
                </a:r>
                <a:r>
                  <a:rPr lang="ru-RU" dirty="0" smtClean="0">
                    <a:solidFill>
                      <a:srgbClr val="FF0000"/>
                    </a:solidFill>
                  </a:rPr>
                  <a:t>,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semi-peripheral</a:t>
                </a:r>
                <a:r>
                  <a:rPr lang="ru-RU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dirty="0" smtClean="0"/>
                  <a:t>and</a:t>
                </a:r>
                <a:r>
                  <a:rPr lang="ru-RU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peripheral</a:t>
                </a:r>
                <a:r>
                  <a:rPr lang="en-US" dirty="0"/>
                  <a:t> </a:t>
                </a:r>
                <a:r>
                  <a:rPr lang="en-US" dirty="0" smtClean="0"/>
                  <a:t>centrality classes only for internal ring of modules</a:t>
                </a:r>
                <a:endParaRPr lang="ru-RU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669" y="5962554"/>
                <a:ext cx="9004662" cy="783869"/>
              </a:xfrm>
              <a:prstGeom prst="rect">
                <a:avLst/>
              </a:prstGeom>
              <a:blipFill>
                <a:blip r:embed="rId7"/>
                <a:stretch>
                  <a:fillRect b="-108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8966" y="9881"/>
            <a:ext cx="12192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Determination of ion interaction </a:t>
            </a:r>
            <a:r>
              <a:rPr lang="en-US" sz="3200" dirty="0" smtClean="0"/>
              <a:t>point. Combination of methods.</a:t>
            </a:r>
            <a:endParaRPr lang="ru-RU" sz="3200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0" y="614026"/>
            <a:ext cx="12192000" cy="21700"/>
          </a:xfrm>
          <a:prstGeom prst="line">
            <a:avLst/>
          </a:prstGeom>
          <a:ln w="25400" cmpd="sng">
            <a:solidFill>
              <a:srgbClr val="FF0000"/>
            </a:solidFill>
          </a:ln>
          <a:effectLst>
            <a:glow rad="101600">
              <a:schemeClr val="accent1"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64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185533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Energy calibration of </a:t>
            </a:r>
            <a:r>
              <a:rPr lang="en-US" sz="4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FHCal</a:t>
            </a:r>
            <a:r>
              <a:rPr 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modules</a:t>
            </a:r>
            <a:endParaRPr lang="ru-RU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8305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2936631"/>
            <a:ext cx="599086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Experimental setup scheme</a:t>
            </a:r>
            <a:endParaRPr lang="ru-RU" i="1" dirty="0"/>
          </a:p>
        </p:txBody>
      </p:sp>
      <p:sp>
        <p:nvSpPr>
          <p:cNvPr id="2" name="TextBox 1"/>
          <p:cNvSpPr txBox="1"/>
          <p:nvPr/>
        </p:nvSpPr>
        <p:spPr>
          <a:xfrm>
            <a:off x="0" y="-2799"/>
            <a:ext cx="12192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Absolute calibration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19546" y="4001245"/>
            <a:ext cx="5272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 smtClean="0"/>
              <a:t>LEDs </a:t>
            </a:r>
            <a:r>
              <a:rPr lang="en-US" sz="1600" i="1" dirty="0"/>
              <a:t>a</a:t>
            </a:r>
            <a:r>
              <a:rPr lang="en-US" sz="1600" i="1" dirty="0" smtClean="0"/>
              <a:t>mplitude spectrum for a module </a:t>
            </a:r>
            <a:endParaRPr lang="ru-RU" sz="1600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184"/>
            <a:ext cx="5800758" cy="23634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5617224" y="5035080"/>
                <a:ext cx="6954715" cy="10740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𝑀𝑒𝑎𝑛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𝑐h𝑎𝑛𝑛𝑒𝑙𝑠</m:t>
                          </m:r>
                        </m:e>
                      </m:d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𝑐𝑎𝑙𝑖𝑏𝑟𝑎𝑡𝑖𝑜𝑛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𝑐𝑜𝑒𝑓𝑓𝑖𝑐𝑖𝑒𝑛𝑡</m:t>
                      </m:r>
                      <m:r>
                        <a:rPr lang="ru-RU" sz="1600" i="1" dirty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𝑀𝑒𝑎𝑛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𝑝h</m:t>
                          </m:r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ru-RU" sz="1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6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600" i="1" dirty="0">
                          <a:latin typeface="Cambria Math" panose="02040503050406030204" pitchFamily="18" charset="0"/>
                        </a:rPr>
                        <m:t>σ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𝑐h𝑎𝑛𝑛𝑒𝑙𝑠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𝑐𝑎𝑙𝑖𝑏𝑟𝑎𝑡𝑖𝑜𝑛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𝑐𝑜𝑒𝑓𝑓𝑖𝑐𝑖𝑒𝑛𝑡</m:t>
                      </m:r>
                      <m:r>
                        <a:rPr lang="ru-RU" sz="1600" i="1" dirty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l-GR" sz="1600" i="1" dirty="0">
                          <a:latin typeface="Cambria Math" panose="02040503050406030204" pitchFamily="18" charset="0"/>
                        </a:rPr>
                        <m:t>σ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𝑝h</m:t>
                          </m:r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ru-RU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lang="en-US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𝑴𝒆𝒂𝒏</m:t>
                                </m:r>
                              </m:num>
                              <m:den>
                                <m:r>
                                  <a:rPr lang="el-GR" b="1" i="1">
                                    <a:latin typeface="Cambria Math" panose="02040503050406030204" pitchFamily="18" charset="0"/>
                                  </a:rPr>
                                  <m:t>𝝈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b="1" dirty="0"/>
                  <a:t>=&gt;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𝑐𝑎𝑙𝑖𝑏𝑟𝑎𝑡𝑖𝑜𝑛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𝑐𝑜𝑒𝑓𝑓𝑖𝑐𝑖𝑒𝑛𝑡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b="1" i="1" dirty="0"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𝑴𝒆𝒂𝒏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𝒄𝒉𝒂𝒏𝒏𝒆𝒍</m:t>
                            </m:r>
                          </m:num>
                          <m:den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𝒑𝒉𝒐𝒕𝒐𝒆𝒍𝒆𝒄𝒕𝒓𝒐𝒏</m:t>
                            </m:r>
                          </m:den>
                        </m:f>
                      </m:e>
                    </m:d>
                  </m:oMath>
                </a14:m>
                <a:endParaRPr lang="ru-RU" b="1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7224" y="5035080"/>
                <a:ext cx="6954715" cy="10740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6439269" y="4454419"/>
                <a:ext cx="5752731" cy="6083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 smtClean="0"/>
                  <a:t>These spectra have Poisson distribution</a:t>
                </a:r>
                <a:r>
                  <a:rPr lang="ru-RU" sz="1600" dirty="0" smtClean="0"/>
                  <a:t>. </a:t>
                </a:r>
                <a:r>
                  <a:rPr lang="en-US" sz="1600" dirty="0" smtClean="0"/>
                  <a:t>Poisson distribution has following parameters</a:t>
                </a:r>
                <a:r>
                  <a:rPr lang="ru-RU" sz="1600" dirty="0" smtClean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ru-RU" sz="1600" i="1">
                        <a:latin typeface="Cambria Math" panose="02040503050406030204" pitchFamily="18" charset="0"/>
                      </a:rPr>
                      <m:t>ф.э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]</m:t>
                    </m:r>
                    <m:r>
                      <a:rPr lang="ru-RU" sz="16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</m:oMath>
                </a14:m>
                <a:r>
                  <a:rPr lang="en-US" sz="1600" dirty="0"/>
                  <a:t>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𝑀𝑒𝑎𝑛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ru-RU" sz="1600" b="0" i="1" smtClean="0">
                        <a:latin typeface="Cambria Math" panose="02040503050406030204" pitchFamily="18" charset="0"/>
                      </a:rPr>
                      <m:t>ф.э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ru-RU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9269" y="4454419"/>
                <a:ext cx="5752731" cy="608308"/>
              </a:xfrm>
              <a:prstGeom prst="rect">
                <a:avLst/>
              </a:prstGeom>
              <a:blipFill>
                <a:blip r:embed="rId4"/>
                <a:stretch>
                  <a:fillRect l="-530" t="-3030" b="-131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единительная линия 12"/>
          <p:cNvCxnSpPr/>
          <p:nvPr/>
        </p:nvCxnSpPr>
        <p:spPr>
          <a:xfrm flipV="1">
            <a:off x="0" y="614026"/>
            <a:ext cx="12192000" cy="21700"/>
          </a:xfrm>
          <a:prstGeom prst="line">
            <a:avLst/>
          </a:prstGeom>
          <a:ln w="25400" cmpd="sng">
            <a:solidFill>
              <a:srgbClr val="FF0000"/>
            </a:solidFill>
          </a:ln>
          <a:effectLst>
            <a:glow rad="101600">
              <a:schemeClr val="accent1"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9546" y="667776"/>
            <a:ext cx="5023148" cy="34227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/>
          <a:srcRect l="461" r="4966" b="476"/>
          <a:stretch/>
        </p:blipFill>
        <p:spPr>
          <a:xfrm>
            <a:off x="360692" y="3337363"/>
            <a:ext cx="4825988" cy="343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87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757"/>
            <a:ext cx="12192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Energy calibration on cosmic muons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6"/>
          <a:stretch/>
        </p:blipFill>
        <p:spPr bwMode="auto">
          <a:xfrm>
            <a:off x="0" y="1483387"/>
            <a:ext cx="5251268" cy="24645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3038" y="4074697"/>
            <a:ext cx="4650375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Different muon tracks that are taken into account</a:t>
            </a:r>
            <a:r>
              <a:rPr lang="en-GB" dirty="0" smtClean="0"/>
              <a:t>: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- </a:t>
            </a:r>
            <a:r>
              <a:rPr lang="en-US" dirty="0" smtClean="0"/>
              <a:t>when two neighbor cells signals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- </a:t>
            </a:r>
            <a:r>
              <a:rPr lang="en-US" dirty="0" smtClean="0"/>
              <a:t>three neighbor cells signals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- </a:t>
            </a:r>
            <a:r>
              <a:rPr lang="en-US" dirty="0" smtClean="0"/>
              <a:t>all cells signals </a:t>
            </a:r>
          </a:p>
          <a:p>
            <a:r>
              <a:rPr lang="en-US" dirty="0" smtClean="0"/>
              <a:t>are compared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613" y="806379"/>
            <a:ext cx="4212102" cy="28570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1564" t="1810" r="5882"/>
          <a:stretch/>
        </p:blipFill>
        <p:spPr>
          <a:xfrm>
            <a:off x="8149933" y="2966830"/>
            <a:ext cx="3935895" cy="270909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866613" y="3663439"/>
            <a:ext cx="3216727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i="1" dirty="0" smtClean="0"/>
              <a:t>Cosmic muon amplitude spectra of all cells in one of </a:t>
            </a:r>
            <a:r>
              <a:rPr lang="en-US" sz="1600" i="1" dirty="0" err="1" smtClean="0"/>
              <a:t>FHCal</a:t>
            </a:r>
            <a:r>
              <a:rPr lang="en-US" sz="1600" i="1" dirty="0" smtClean="0"/>
              <a:t> modules </a:t>
            </a:r>
            <a:endParaRPr lang="ru-RU" sz="1600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768788" y="5638074"/>
            <a:ext cx="642321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i="1" dirty="0" smtClean="0"/>
              <a:t>Light yield of module cells that was received after fitting amplitude spectra of cosmic muons with </a:t>
            </a:r>
            <a:r>
              <a:rPr lang="en-US" sz="1600" i="1" dirty="0" err="1" smtClean="0"/>
              <a:t>langaus</a:t>
            </a:r>
            <a:r>
              <a:rPr lang="en-US" sz="1600" i="1" dirty="0" smtClean="0"/>
              <a:t> distribution</a:t>
            </a:r>
            <a:endParaRPr lang="ru-RU" sz="16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555086" y="1223861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FHCal</a:t>
            </a:r>
            <a:r>
              <a:rPr lang="en-US" dirty="0" smtClean="0">
                <a:solidFill>
                  <a:srgbClr val="FF0000"/>
                </a:solidFill>
              </a:rPr>
              <a:t> module design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0" y="614026"/>
            <a:ext cx="12192000" cy="21700"/>
          </a:xfrm>
          <a:prstGeom prst="line">
            <a:avLst/>
          </a:prstGeom>
          <a:ln w="25400" cmpd="sng">
            <a:solidFill>
              <a:srgbClr val="FF0000"/>
            </a:solidFill>
          </a:ln>
          <a:effectLst>
            <a:glow rad="101600">
              <a:schemeClr val="accent1"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598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Калибровка на космических мюонах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всех направлений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504"/>
            <a:ext cx="12192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Калибровка на космических мюонах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0" t="1" r="9120" b="-337"/>
          <a:stretch/>
        </p:blipFill>
        <p:spPr>
          <a:xfrm>
            <a:off x="6910754" y="606240"/>
            <a:ext cx="4252411" cy="28558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5061" y="1706878"/>
            <a:ext cx="5858741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Recently a method of simultaneous calibration of all modules was invented</a:t>
            </a:r>
            <a:endParaRPr lang="ru-RU" sz="2400" dirty="0" smtClean="0">
              <a:solidFill>
                <a:srgbClr val="FF0000"/>
              </a:solidFill>
            </a:endParaRPr>
          </a:p>
          <a:p>
            <a:endParaRPr lang="ru-RU" sz="2400" dirty="0"/>
          </a:p>
          <a:p>
            <a:r>
              <a:rPr lang="en-US" sz="2000" dirty="0" smtClean="0"/>
              <a:t>When compared to previously used method the new one has following advantages</a:t>
            </a:r>
            <a:r>
              <a:rPr lang="en-GB" sz="2000" dirty="0" smtClean="0"/>
              <a:t>:</a:t>
            </a:r>
            <a:endParaRPr lang="ru-RU" sz="2000" dirty="0" smtClean="0"/>
          </a:p>
          <a:p>
            <a:endParaRPr lang="en-GB" sz="2000" dirty="0" smtClean="0"/>
          </a:p>
          <a:p>
            <a:r>
              <a:rPr lang="en-GB" sz="2000" dirty="0"/>
              <a:t> </a:t>
            </a:r>
            <a:r>
              <a:rPr lang="en-GB" sz="2000" dirty="0" smtClean="0"/>
              <a:t>- </a:t>
            </a:r>
            <a:r>
              <a:rPr lang="en-US" sz="2000" dirty="0" smtClean="0"/>
              <a:t>more statistics </a:t>
            </a:r>
            <a:endParaRPr lang="ru-RU" sz="2000" dirty="0" smtClean="0"/>
          </a:p>
          <a:p>
            <a:r>
              <a:rPr lang="ru-RU" sz="2000" dirty="0"/>
              <a:t> </a:t>
            </a:r>
            <a:r>
              <a:rPr lang="ru-RU" sz="2000" dirty="0" smtClean="0"/>
              <a:t>- </a:t>
            </a:r>
            <a:r>
              <a:rPr lang="en-US" sz="2000" dirty="0" smtClean="0"/>
              <a:t>grater signal/noise ratio</a:t>
            </a:r>
            <a:endParaRPr lang="ru-RU" sz="2000" dirty="0" smtClean="0"/>
          </a:p>
          <a:p>
            <a:r>
              <a:rPr lang="ru-RU" sz="2000" dirty="0" smtClean="0"/>
              <a:t> - </a:t>
            </a:r>
            <a:r>
              <a:rPr lang="en-US" sz="2000" dirty="0" smtClean="0"/>
              <a:t>possibility of simultaneous calibration of all modules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1814" t="4216" r="46374"/>
          <a:stretch/>
        </p:blipFill>
        <p:spPr>
          <a:xfrm>
            <a:off x="8305664" y="3854180"/>
            <a:ext cx="2989385" cy="2553420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10946423" y="2936635"/>
            <a:ext cx="61546" cy="29981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10791227" y="1073700"/>
            <a:ext cx="216742" cy="39879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H="1" flipV="1">
            <a:off x="7341577" y="1073699"/>
            <a:ext cx="2224454" cy="304989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788727" y="3384260"/>
            <a:ext cx="3629891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Test stand scheme </a:t>
            </a:r>
            <a:r>
              <a:rPr lang="ru-RU" dirty="0" smtClean="0">
                <a:solidFill>
                  <a:srgbClr val="FF0000"/>
                </a:solidFill>
              </a:rPr>
              <a:t>(</a:t>
            </a:r>
            <a:r>
              <a:rPr lang="en-US" dirty="0" smtClean="0">
                <a:solidFill>
                  <a:srgbClr val="FF0000"/>
                </a:solidFill>
              </a:rPr>
              <a:t>longitudinal cut</a:t>
            </a:r>
            <a:r>
              <a:rPr lang="ru-RU" dirty="0" smtClean="0">
                <a:solidFill>
                  <a:srgbClr val="FF0000"/>
                </a:solidFill>
              </a:rPr>
              <a:t>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0" y="6396335"/>
            <a:ext cx="12192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11</a:t>
            </a:r>
            <a:r>
              <a:rPr lang="en-GB" sz="2400" dirty="0" smtClean="0">
                <a:solidFill>
                  <a:schemeClr val="bg1"/>
                </a:solidFill>
              </a:rPr>
              <a:t>/</a:t>
            </a:r>
            <a:r>
              <a:rPr lang="ru-RU" sz="2400" dirty="0" smtClean="0">
                <a:solidFill>
                  <a:schemeClr val="bg1"/>
                </a:solidFill>
              </a:rPr>
              <a:t>28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3757"/>
            <a:ext cx="12192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Energy calibration on cosmic muons from all directions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0" y="614026"/>
            <a:ext cx="12192000" cy="21700"/>
          </a:xfrm>
          <a:prstGeom prst="line">
            <a:avLst/>
          </a:prstGeom>
          <a:ln w="25400" cmpd="sng">
            <a:solidFill>
              <a:srgbClr val="FF0000"/>
            </a:solidFill>
          </a:ln>
          <a:effectLst>
            <a:glow rad="101600">
              <a:schemeClr val="accent1"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68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640" y="3743883"/>
            <a:ext cx="3534876" cy="2571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3757"/>
            <a:ext cx="12192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Energy calibration on cosmic muons from all directions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0" y="614026"/>
            <a:ext cx="12192000" cy="21700"/>
          </a:xfrm>
          <a:prstGeom prst="line">
            <a:avLst/>
          </a:prstGeom>
          <a:ln w="25400" cmpd="sng">
            <a:solidFill>
              <a:srgbClr val="FF0000"/>
            </a:solidFill>
          </a:ln>
          <a:effectLst>
            <a:glow rad="101600">
              <a:schemeClr val="accent1"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745196" y="3534506"/>
            <a:ext cx="455403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Average light yield of 9 modules (old </a:t>
            </a:r>
            <a:r>
              <a:rPr lang="en-US" i="1" dirty="0" err="1" smtClean="0"/>
              <a:t>SiPMs</a:t>
            </a:r>
            <a:r>
              <a:rPr lang="en-US" i="1" dirty="0" smtClean="0"/>
              <a:t>)</a:t>
            </a:r>
            <a:endParaRPr lang="ru-RU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588656" y="646913"/>
            <a:ext cx="9345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Using corrected amplitude spectrum it is possible to find light yield like it was done before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6396335"/>
            <a:ext cx="12192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13</a:t>
            </a:r>
            <a:r>
              <a:rPr lang="en-GB" sz="2400" dirty="0" smtClean="0">
                <a:solidFill>
                  <a:schemeClr val="bg1"/>
                </a:solidFill>
              </a:rPr>
              <a:t>/</a:t>
            </a:r>
            <a:r>
              <a:rPr lang="ru-RU" sz="2400" dirty="0" smtClean="0">
                <a:solidFill>
                  <a:schemeClr val="bg1"/>
                </a:solidFill>
              </a:rPr>
              <a:t>28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640" y="3908270"/>
            <a:ext cx="3534876" cy="25714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4452" y="932910"/>
            <a:ext cx="3588064" cy="26158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68058" y="6488668"/>
            <a:ext cx="455403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Average light yield of 9 </a:t>
            </a:r>
            <a:r>
              <a:rPr lang="en-US" i="1" smtClean="0"/>
              <a:t>modules (new </a:t>
            </a:r>
            <a:r>
              <a:rPr lang="en-US" i="1" dirty="0" err="1" smtClean="0"/>
              <a:t>SiPMs</a:t>
            </a:r>
            <a:r>
              <a:rPr lang="en-US" i="1" dirty="0" smtClean="0"/>
              <a:t>)</a:t>
            </a:r>
            <a:endParaRPr lang="ru-RU" i="1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7640" y="921906"/>
            <a:ext cx="3497688" cy="261583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8831" y="3802812"/>
            <a:ext cx="2968394" cy="269455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6"/>
          <a:srcRect b="3050"/>
          <a:stretch/>
        </p:blipFill>
        <p:spPr>
          <a:xfrm>
            <a:off x="1480604" y="1014529"/>
            <a:ext cx="2980630" cy="2729354"/>
          </a:xfrm>
          <a:prstGeom prst="rect">
            <a:avLst/>
          </a:prstGeom>
        </p:spPr>
      </p:pic>
      <p:cxnSp>
        <p:nvCxnSpPr>
          <p:cNvPr id="31" name="Прямая со стрелкой 30"/>
          <p:cNvCxnSpPr/>
          <p:nvPr/>
        </p:nvCxnSpPr>
        <p:spPr>
          <a:xfrm>
            <a:off x="3116002" y="2959406"/>
            <a:ext cx="4061638" cy="73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3512457" y="5491909"/>
            <a:ext cx="3665183" cy="2514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78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0" y="734732"/>
            <a:ext cx="4801109" cy="3970646"/>
          </a:xfrm>
          <a:prstGeom prst="rect">
            <a:avLst/>
          </a:prstGeom>
        </p:spPr>
      </p:pic>
      <p:pic>
        <p:nvPicPr>
          <p:cNvPr id="135" name="Рисунок 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4322" y="831979"/>
            <a:ext cx="3700629" cy="3296591"/>
          </a:xfrm>
          <a:prstGeom prst="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</p:pic>
      <p:cxnSp>
        <p:nvCxnSpPr>
          <p:cNvPr id="3" name="Прямая со стрелкой 2"/>
          <p:cNvCxnSpPr/>
          <p:nvPr/>
        </p:nvCxnSpPr>
        <p:spPr>
          <a:xfrm flipH="1" flipV="1">
            <a:off x="3646029" y="1922125"/>
            <a:ext cx="2262402" cy="171571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/>
          <p:nvPr/>
        </p:nvCxnSpPr>
        <p:spPr>
          <a:xfrm flipV="1">
            <a:off x="5908431" y="2412853"/>
            <a:ext cx="2286000" cy="1224989"/>
          </a:xfrm>
          <a:prstGeom prst="straightConnector1">
            <a:avLst/>
          </a:prstGeom>
          <a:ln w="3492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365186" y="3570620"/>
            <a:ext cx="1325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FHCal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Position and design of </a:t>
            </a:r>
            <a:r>
              <a:rPr lang="en-GB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FHCal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61178" y="4411025"/>
            <a:ext cx="70618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Left - </a:t>
            </a:r>
            <a:r>
              <a:rPr lang="en-US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FHCal</a:t>
            </a:r>
            <a:r>
              <a:rPr lang="ru-RU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</a:t>
            </a:r>
            <a:r>
              <a:rPr lang="ru-RU" i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MPD</a:t>
            </a:r>
            <a:r>
              <a:rPr lang="ru-RU" i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i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green</a:t>
            </a:r>
            <a:r>
              <a:rPr lang="ru-RU" i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), </a:t>
            </a:r>
            <a:r>
              <a:rPr lang="en-US" i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right – transversal cut</a:t>
            </a:r>
            <a:r>
              <a:rPr lang="ru-RU" i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of FHCal arm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Прямоугольник 129"/>
              <p:cNvSpPr/>
              <p:nvPr/>
            </p:nvSpPr>
            <p:spPr>
              <a:xfrm>
                <a:off x="0" y="4855335"/>
                <a:ext cx="8915400" cy="202786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b="1" dirty="0" smtClean="0">
                    <a:solidFill>
                      <a:srgbClr val="000000"/>
                    </a:solidFill>
                  </a:rPr>
                  <a:t>FHCal will consist of two arms</a:t>
                </a:r>
                <a:r>
                  <a:rPr lang="ru-RU" b="1" dirty="0" smtClean="0">
                    <a:solidFill>
                      <a:srgbClr val="000000"/>
                    </a:solidFill>
                  </a:rPr>
                  <a:t>;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b="1" dirty="0" smtClean="0">
                    <a:solidFill>
                      <a:srgbClr val="000000"/>
                    </a:solidFill>
                  </a:rPr>
                  <a:t>Each arm will be positioned at </a:t>
                </a:r>
                <a:r>
                  <a:rPr lang="ru-RU" b="1" dirty="0" smtClean="0">
                    <a:solidFill>
                      <a:srgbClr val="000000"/>
                    </a:solidFill>
                  </a:rPr>
                  <a:t>3,2 </a:t>
                </a:r>
                <a:r>
                  <a:rPr lang="en-US" b="1" dirty="0" smtClean="0">
                    <a:solidFill>
                      <a:srgbClr val="000000"/>
                    </a:solidFill>
                  </a:rPr>
                  <a:t>m from collision point;</a:t>
                </a:r>
                <a:endParaRPr lang="en-US" b="1" dirty="0">
                  <a:solidFill>
                    <a:srgbClr val="000000"/>
                  </a:solidFill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b="1" dirty="0" smtClean="0">
                    <a:solidFill>
                      <a:srgbClr val="000000"/>
                    </a:solidFill>
                  </a:rPr>
                  <a:t>Transversal size of FHCal</a:t>
                </a:r>
                <a:r>
                  <a:rPr lang="ru-RU" b="1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000000"/>
                    </a:solidFill>
                  </a:rPr>
                  <a:t>~</a:t>
                </a:r>
                <a:r>
                  <a:rPr lang="en-US" b="1" dirty="0" smtClean="0"/>
                  <a:t>1.1x1.1 m</a:t>
                </a:r>
                <a:r>
                  <a:rPr lang="en-US" b="1" baseline="30000" dirty="0" smtClean="0"/>
                  <a:t>2</a:t>
                </a:r>
                <a:r>
                  <a:rPr lang="en-GB" b="1" dirty="0" smtClean="0"/>
                  <a:t>;</a:t>
                </a:r>
                <a:endParaRPr lang="ru-RU" b="1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b="1" dirty="0" smtClean="0">
                    <a:solidFill>
                      <a:srgbClr val="000000"/>
                    </a:solidFill>
                  </a:rPr>
                  <a:t>Expected energy resolution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num>
                      <m:den>
                        <m:r>
                          <a:rPr lang="en-GB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den>
                    </m:f>
                    <m:r>
                      <a:rPr lang="en-GB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%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GB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𝐺𝑒𝑉</m:t>
                                </m:r>
                              </m:e>
                            </m:d>
                          </m:e>
                        </m:rad>
                      </m:den>
                    </m:f>
                  </m:oMath>
                </a14:m>
                <a:endParaRPr lang="en-US" b="1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30" name="Прямоугольник 1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855335"/>
                <a:ext cx="8915400" cy="2027863"/>
              </a:xfrm>
              <a:prstGeom prst="rect">
                <a:avLst/>
              </a:prstGeom>
              <a:blipFill>
                <a:blip r:embed="rId4"/>
                <a:stretch>
                  <a:fillRect l="-4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Прямоугольник 130"/>
          <p:cNvSpPr/>
          <p:nvPr/>
        </p:nvSpPr>
        <p:spPr>
          <a:xfrm>
            <a:off x="0" y="6396335"/>
            <a:ext cx="12192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400" dirty="0" smtClean="0">
                <a:solidFill>
                  <a:schemeClr val="bg1"/>
                </a:solidFill>
              </a:rPr>
              <a:t>3/1</a:t>
            </a:r>
            <a:r>
              <a:rPr lang="ru-RU" sz="2400" dirty="0" smtClean="0">
                <a:solidFill>
                  <a:schemeClr val="bg1"/>
                </a:solidFill>
              </a:rPr>
              <a:t>8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104721" y="1140524"/>
            <a:ext cx="805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(FHCal)</a:t>
            </a:r>
            <a:endParaRPr lang="ru-RU" sz="140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0" y="614026"/>
            <a:ext cx="12192000" cy="21700"/>
          </a:xfrm>
          <a:prstGeom prst="line">
            <a:avLst/>
          </a:prstGeom>
          <a:ln w="25400" cmpd="sng">
            <a:solidFill>
              <a:srgbClr val="FF0000"/>
            </a:solidFill>
          </a:ln>
          <a:effectLst>
            <a:glow rad="101600">
              <a:schemeClr val="accent1"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931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168717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Determination of ion interaction point</a:t>
            </a:r>
          </a:p>
          <a:p>
            <a:pPr algn="ctr"/>
            <a:r>
              <a:rPr lang="en-US" sz="4800" dirty="0" smtClean="0"/>
              <a:t>Time method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462656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Рисунок 141"/>
          <p:cNvPicPr>
            <a:picLocks noChangeAspect="1"/>
          </p:cNvPicPr>
          <p:nvPr/>
        </p:nvPicPr>
        <p:blipFill rotWithShape="1">
          <a:blip r:embed="rId2"/>
          <a:srcRect l="2310" t="2485" r="3221" b="2688"/>
          <a:stretch/>
        </p:blipFill>
        <p:spPr>
          <a:xfrm>
            <a:off x="369277" y="1099038"/>
            <a:ext cx="3490546" cy="3121270"/>
          </a:xfrm>
          <a:prstGeom prst="rect">
            <a:avLst/>
          </a:prstGeom>
          <a:ln w="6350">
            <a:solidFill>
              <a:schemeClr val="bg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Design of </a:t>
            </a:r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FHCal module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2" t="13909" r="13253" b="7826"/>
          <a:stretch/>
        </p:blipFill>
        <p:spPr>
          <a:xfrm>
            <a:off x="7321099" y="3272465"/>
            <a:ext cx="4581940" cy="242369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305324" y="5888566"/>
            <a:ext cx="4597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Scintillator plate</a:t>
            </a:r>
            <a:endParaRPr lang="ru-RU" i="1" dirty="0" smtClean="0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4276481"/>
            <a:ext cx="6367561" cy="21698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solidFill>
                  <a:srgbClr val="000000"/>
                </a:solidFill>
              </a:rPr>
              <a:t>A module will consist of</a:t>
            </a:r>
            <a:r>
              <a:rPr lang="ru-RU" b="1" dirty="0" smtClean="0">
                <a:solidFill>
                  <a:srgbClr val="000000"/>
                </a:solidFill>
              </a:rPr>
              <a:t> 42 </a:t>
            </a:r>
            <a:r>
              <a:rPr lang="en-US" b="1" dirty="0" smtClean="0">
                <a:solidFill>
                  <a:srgbClr val="000000"/>
                </a:solidFill>
              </a:rPr>
              <a:t>pairs of </a:t>
            </a:r>
            <a:r>
              <a:rPr lang="ru-RU" b="1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lead</a:t>
            </a:r>
            <a:r>
              <a:rPr lang="ru-RU" b="1" dirty="0" smtClean="0">
                <a:solidFill>
                  <a:srgbClr val="000000"/>
                </a:solidFill>
              </a:rPr>
              <a:t>/</a:t>
            </a:r>
            <a:r>
              <a:rPr lang="en-US" b="1" dirty="0" smtClean="0">
                <a:solidFill>
                  <a:srgbClr val="000000"/>
                </a:solidFill>
              </a:rPr>
              <a:t>scintillator plates</a:t>
            </a:r>
            <a:r>
              <a:rPr lang="ru-RU" b="1" dirty="0" smtClean="0">
                <a:solidFill>
                  <a:srgbClr val="000000"/>
                </a:solidFill>
              </a:rPr>
              <a:t> </a:t>
            </a:r>
            <a:r>
              <a:rPr lang="ru-RU" b="1" dirty="0">
                <a:solidFill>
                  <a:srgbClr val="000000"/>
                </a:solidFill>
              </a:rPr>
              <a:t>(</a:t>
            </a:r>
            <a:r>
              <a:rPr lang="ru-RU" b="1" dirty="0" smtClean="0">
                <a:solidFill>
                  <a:srgbClr val="000000"/>
                </a:solidFill>
              </a:rPr>
              <a:t>1</a:t>
            </a:r>
            <a:r>
              <a:rPr lang="en-US" b="1" dirty="0" smtClean="0">
                <a:solidFill>
                  <a:srgbClr val="000000"/>
                </a:solidFill>
              </a:rPr>
              <a:t>6mm</a:t>
            </a:r>
            <a:r>
              <a:rPr lang="ru-RU" b="1" dirty="0" smtClean="0">
                <a:solidFill>
                  <a:srgbClr val="000000"/>
                </a:solidFill>
              </a:rPr>
              <a:t>/</a:t>
            </a:r>
            <a:r>
              <a:rPr lang="en-GB" b="1" dirty="0" smtClean="0">
                <a:solidFill>
                  <a:srgbClr val="000000"/>
                </a:solidFill>
              </a:rPr>
              <a:t>4</a:t>
            </a:r>
            <a:r>
              <a:rPr lang="en-US" b="1" dirty="0" smtClean="0">
                <a:solidFill>
                  <a:srgbClr val="000000"/>
                </a:solidFill>
              </a:rPr>
              <a:t>mm</a:t>
            </a:r>
            <a:r>
              <a:rPr lang="ru-RU" b="1" dirty="0" smtClean="0">
                <a:solidFill>
                  <a:srgbClr val="000000"/>
                </a:solidFill>
              </a:rPr>
              <a:t>)</a:t>
            </a:r>
            <a:r>
              <a:rPr lang="en-US" b="1" dirty="0" smtClean="0">
                <a:solidFill>
                  <a:srgbClr val="000000"/>
                </a:solidFill>
              </a:rPr>
              <a:t> having total length of</a:t>
            </a:r>
            <a:r>
              <a:rPr lang="ru-RU" b="1" dirty="0" smtClean="0">
                <a:solidFill>
                  <a:srgbClr val="000000"/>
                </a:solidFill>
              </a:rPr>
              <a:t> 84</a:t>
            </a:r>
            <a:r>
              <a:rPr lang="en-US" b="1" dirty="0" smtClean="0">
                <a:solidFill>
                  <a:srgbClr val="000000"/>
                </a:solidFill>
              </a:rPr>
              <a:t>cm</a:t>
            </a:r>
            <a:endParaRPr lang="ru-RU" b="1" dirty="0" smtClean="0">
              <a:solidFill>
                <a:srgbClr val="000000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solidFill>
                  <a:srgbClr val="000000"/>
                </a:solidFill>
              </a:rPr>
              <a:t>Transversal size of FHCal module: </a:t>
            </a:r>
            <a:r>
              <a:rPr lang="en-US" b="1" dirty="0">
                <a:solidFill>
                  <a:srgbClr val="000000"/>
                </a:solidFill>
              </a:rPr>
              <a:t>15x15cm</a:t>
            </a:r>
            <a:r>
              <a:rPr lang="en-US" b="1" baseline="30000" dirty="0">
                <a:solidFill>
                  <a:srgbClr val="000000"/>
                </a:solidFill>
              </a:rPr>
              <a:t>2 </a:t>
            </a:r>
            <a:r>
              <a:rPr lang="en-US" b="1" dirty="0" smtClean="0">
                <a:solidFill>
                  <a:srgbClr val="000000"/>
                </a:solidFill>
              </a:rPr>
              <a:t>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solidFill>
                  <a:srgbClr val="000000"/>
                </a:solidFill>
              </a:rPr>
              <a:t>Module length ~</a:t>
            </a:r>
            <a:r>
              <a:rPr lang="ru-RU" b="1" dirty="0" smtClean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4 </a:t>
            </a:r>
            <a:r>
              <a:rPr lang="el-GR" b="1" dirty="0">
                <a:solidFill>
                  <a:srgbClr val="000000"/>
                </a:solidFill>
              </a:rPr>
              <a:t>λ</a:t>
            </a:r>
            <a:r>
              <a:rPr lang="en-US" b="1" baseline="-25000" dirty="0" err="1">
                <a:solidFill>
                  <a:srgbClr val="000000"/>
                </a:solidFill>
              </a:rPr>
              <a:t>int</a:t>
            </a:r>
            <a:r>
              <a:rPr lang="en-US" b="1" dirty="0">
                <a:solidFill>
                  <a:srgbClr val="000000"/>
                </a:solidFill>
              </a:rPr>
              <a:t>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solidFill>
                  <a:srgbClr val="000000"/>
                </a:solidFill>
              </a:rPr>
              <a:t>Each module consists of 7 equal cells</a:t>
            </a:r>
            <a:r>
              <a:rPr lang="ru-RU" b="1" dirty="0" smtClean="0">
                <a:solidFill>
                  <a:srgbClr val="000000"/>
                </a:solidFill>
              </a:rPr>
              <a:t>, </a:t>
            </a:r>
            <a:r>
              <a:rPr lang="en-US" b="1" dirty="0" smtClean="0">
                <a:solidFill>
                  <a:srgbClr val="000000"/>
                </a:solidFill>
              </a:rPr>
              <a:t>connected</a:t>
            </a:r>
            <a:r>
              <a:rPr lang="ru-RU" b="1" dirty="0" smtClean="0">
                <a:solidFill>
                  <a:srgbClr val="000000"/>
                </a:solidFill>
              </a:rPr>
              <a:t>(</a:t>
            </a:r>
            <a:r>
              <a:rPr lang="en-GB" b="1" dirty="0" err="1">
                <a:solidFill>
                  <a:srgbClr val="000000"/>
                </a:solidFill>
              </a:rPr>
              <a:t>SiPM</a:t>
            </a:r>
            <a:r>
              <a:rPr lang="en-GB" b="1" dirty="0">
                <a:solidFill>
                  <a:srgbClr val="000000"/>
                </a:solidFill>
              </a:rPr>
              <a:t>)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;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6396335"/>
            <a:ext cx="12192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400" dirty="0" smtClean="0">
                <a:solidFill>
                  <a:schemeClr val="bg1"/>
                </a:solidFill>
              </a:rPr>
              <a:t>4/1</a:t>
            </a:r>
            <a:r>
              <a:rPr lang="ru-RU" sz="2400" dirty="0" smtClean="0">
                <a:solidFill>
                  <a:schemeClr val="bg1"/>
                </a:solidFill>
              </a:rPr>
              <a:t>8</a:t>
            </a:r>
            <a:endParaRPr lang="ru-RU" sz="2400" dirty="0"/>
          </a:p>
        </p:txBody>
      </p:sp>
      <p:grpSp>
        <p:nvGrpSpPr>
          <p:cNvPr id="10" name="Group 5"/>
          <p:cNvGrpSpPr>
            <a:grpSpLocks/>
          </p:cNvGrpSpPr>
          <p:nvPr/>
        </p:nvGrpSpPr>
        <p:grpSpPr bwMode="auto">
          <a:xfrm>
            <a:off x="4797003" y="630943"/>
            <a:ext cx="3078214" cy="2869301"/>
            <a:chOff x="3200" y="730"/>
            <a:chExt cx="1561" cy="1634"/>
          </a:xfrm>
        </p:grpSpPr>
        <p:grpSp>
          <p:nvGrpSpPr>
            <p:cNvPr id="11" name="Group 6"/>
            <p:cNvGrpSpPr>
              <a:grpSpLocks/>
            </p:cNvGrpSpPr>
            <p:nvPr/>
          </p:nvGrpSpPr>
          <p:grpSpPr bwMode="auto">
            <a:xfrm>
              <a:off x="3837" y="776"/>
              <a:ext cx="924" cy="989"/>
              <a:chOff x="3294" y="1351"/>
              <a:chExt cx="924" cy="989"/>
            </a:xfrm>
          </p:grpSpPr>
          <p:sp>
            <p:nvSpPr>
              <p:cNvPr id="124" name="AutoShape 7"/>
              <p:cNvSpPr>
                <a:spLocks noChangeArrowheads="1"/>
              </p:cNvSpPr>
              <p:nvPr/>
            </p:nvSpPr>
            <p:spPr bwMode="auto">
              <a:xfrm>
                <a:off x="3294" y="1407"/>
                <a:ext cx="924" cy="933"/>
              </a:xfrm>
              <a:prstGeom prst="cube">
                <a:avLst>
                  <a:gd name="adj" fmla="val 10167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ru-RU"/>
                </a:defPPr>
                <a:lvl1pPr marL="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0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1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1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421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52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63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73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841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5" name="AutoShape 8"/>
              <p:cNvSpPr>
                <a:spLocks noChangeArrowheads="1"/>
              </p:cNvSpPr>
              <p:nvPr/>
            </p:nvSpPr>
            <p:spPr bwMode="auto">
              <a:xfrm>
                <a:off x="4044" y="1351"/>
                <a:ext cx="174" cy="148"/>
              </a:xfrm>
              <a:prstGeom prst="cube">
                <a:avLst>
                  <a:gd name="adj" fmla="val 61764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ru-RU"/>
                </a:defPPr>
                <a:lvl1pPr marL="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0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1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1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421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52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63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73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841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AutoShape 9"/>
              <p:cNvSpPr>
                <a:spLocks noChangeArrowheads="1"/>
              </p:cNvSpPr>
              <p:nvPr/>
            </p:nvSpPr>
            <p:spPr bwMode="auto">
              <a:xfrm>
                <a:off x="3305" y="1351"/>
                <a:ext cx="174" cy="148"/>
              </a:xfrm>
              <a:prstGeom prst="cube">
                <a:avLst>
                  <a:gd name="adj" fmla="val 61764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ru-RU"/>
                </a:defPPr>
                <a:lvl1pPr marL="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0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1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1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421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52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63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73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841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7" name="AutoShape 10"/>
              <p:cNvSpPr>
                <a:spLocks noChangeArrowheads="1"/>
              </p:cNvSpPr>
              <p:nvPr/>
            </p:nvSpPr>
            <p:spPr bwMode="auto">
              <a:xfrm rot="16200000" flipH="1">
                <a:off x="4116" y="1409"/>
                <a:ext cx="114" cy="79"/>
              </a:xfrm>
              <a:prstGeom prst="parallelogram">
                <a:avLst>
                  <a:gd name="adj" fmla="val 98728"/>
                </a:avLst>
              </a:prstGeom>
              <a:solidFill>
                <a:srgbClr val="888888"/>
              </a:solidFill>
              <a:ln w="9525" algn="ctr">
                <a:solidFill>
                  <a:srgbClr val="8A8A8A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ru-RU"/>
                </a:defPPr>
                <a:lvl1pPr marL="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0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1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1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421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52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63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73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841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2" name="AutoShape 11"/>
            <p:cNvSpPr>
              <a:spLocks noChangeAspect="1" noChangeArrowheads="1"/>
            </p:cNvSpPr>
            <p:nvPr/>
          </p:nvSpPr>
          <p:spPr bwMode="auto">
            <a:xfrm>
              <a:off x="3817" y="919"/>
              <a:ext cx="856" cy="872"/>
            </a:xfrm>
            <a:prstGeom prst="cube">
              <a:avLst>
                <a:gd name="adj" fmla="val 392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14" name="Freeform 12"/>
            <p:cNvSpPr>
              <a:spLocks noChangeAspect="1"/>
            </p:cNvSpPr>
            <p:nvPr/>
          </p:nvSpPr>
          <p:spPr bwMode="auto">
            <a:xfrm>
              <a:off x="3817" y="894"/>
              <a:ext cx="826" cy="896"/>
            </a:xfrm>
            <a:custGeom>
              <a:avLst/>
              <a:gdLst>
                <a:gd name="T0" fmla="*/ 244 w 826"/>
                <a:gd name="T1" fmla="*/ 54 h 896"/>
                <a:gd name="T2" fmla="*/ 826 w 826"/>
                <a:gd name="T3" fmla="*/ 55 h 896"/>
                <a:gd name="T4" fmla="*/ 826 w 826"/>
                <a:gd name="T5" fmla="*/ 896 h 896"/>
                <a:gd name="T6" fmla="*/ 0 w 826"/>
                <a:gd name="T7" fmla="*/ 896 h 896"/>
                <a:gd name="T8" fmla="*/ 0 w 826"/>
                <a:gd name="T9" fmla="*/ 0 h 896"/>
                <a:gd name="T10" fmla="*/ 246 w 826"/>
                <a:gd name="T11" fmla="*/ 2 h 896"/>
                <a:gd name="T12" fmla="*/ 244 w 826"/>
                <a:gd name="T13" fmla="*/ 54 h 8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26"/>
                <a:gd name="T22" fmla="*/ 0 h 896"/>
                <a:gd name="T23" fmla="*/ 826 w 826"/>
                <a:gd name="T24" fmla="*/ 896 h 8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26" h="896">
                  <a:moveTo>
                    <a:pt x="244" y="54"/>
                  </a:moveTo>
                  <a:lnTo>
                    <a:pt x="826" y="55"/>
                  </a:lnTo>
                  <a:lnTo>
                    <a:pt x="826" y="896"/>
                  </a:lnTo>
                  <a:lnTo>
                    <a:pt x="0" y="896"/>
                  </a:lnTo>
                  <a:lnTo>
                    <a:pt x="0" y="0"/>
                  </a:lnTo>
                  <a:lnTo>
                    <a:pt x="246" y="2"/>
                  </a:lnTo>
                  <a:lnTo>
                    <a:pt x="244" y="5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" name="AutoShape 13"/>
            <p:cNvSpPr>
              <a:spLocks noChangeAspect="1" noChangeArrowheads="1"/>
            </p:cNvSpPr>
            <p:nvPr/>
          </p:nvSpPr>
          <p:spPr bwMode="auto">
            <a:xfrm>
              <a:off x="3871" y="987"/>
              <a:ext cx="724" cy="741"/>
            </a:xfrm>
            <a:prstGeom prst="roundRect">
              <a:avLst>
                <a:gd name="adj" fmla="val 16764"/>
              </a:avLst>
            </a:prstGeom>
            <a:solidFill>
              <a:schemeClr val="accent1"/>
            </a:solidFill>
            <a:ln w="28575">
              <a:solidFill>
                <a:srgbClr val="00CC66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16" name="AutoShape 14"/>
            <p:cNvSpPr>
              <a:spLocks noChangeAspect="1" noChangeArrowheads="1"/>
            </p:cNvSpPr>
            <p:nvPr/>
          </p:nvSpPr>
          <p:spPr bwMode="auto">
            <a:xfrm>
              <a:off x="3814" y="868"/>
              <a:ext cx="280" cy="28"/>
            </a:xfrm>
            <a:prstGeom prst="parallelogram">
              <a:avLst>
                <a:gd name="adj" fmla="val 12134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19" name="Freeform 15"/>
            <p:cNvSpPr>
              <a:spLocks noChangeAspect="1"/>
            </p:cNvSpPr>
            <p:nvPr/>
          </p:nvSpPr>
          <p:spPr bwMode="auto">
            <a:xfrm>
              <a:off x="4061" y="869"/>
              <a:ext cx="33" cy="81"/>
            </a:xfrm>
            <a:custGeom>
              <a:avLst/>
              <a:gdLst>
                <a:gd name="T0" fmla="*/ 0 w 33"/>
                <a:gd name="T1" fmla="*/ 28 h 81"/>
                <a:gd name="T2" fmla="*/ 33 w 33"/>
                <a:gd name="T3" fmla="*/ 0 h 81"/>
                <a:gd name="T4" fmla="*/ 32 w 33"/>
                <a:gd name="T5" fmla="*/ 55 h 81"/>
                <a:gd name="T6" fmla="*/ 0 w 33"/>
                <a:gd name="T7" fmla="*/ 81 h 81"/>
                <a:gd name="T8" fmla="*/ 0 w 33"/>
                <a:gd name="T9" fmla="*/ 28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81"/>
                <a:gd name="T17" fmla="*/ 33 w 3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81">
                  <a:moveTo>
                    <a:pt x="0" y="28"/>
                  </a:moveTo>
                  <a:lnTo>
                    <a:pt x="33" y="0"/>
                  </a:lnTo>
                  <a:lnTo>
                    <a:pt x="32" y="55"/>
                  </a:lnTo>
                  <a:lnTo>
                    <a:pt x="0" y="8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" name="Arc 16"/>
            <p:cNvSpPr>
              <a:spLocks noChangeAspect="1"/>
            </p:cNvSpPr>
            <p:nvPr/>
          </p:nvSpPr>
          <p:spPr bwMode="auto">
            <a:xfrm rot="21549114" flipV="1">
              <a:off x="3786" y="873"/>
              <a:ext cx="396" cy="46"/>
            </a:xfrm>
            <a:custGeom>
              <a:avLst/>
              <a:gdLst>
                <a:gd name="T0" fmla="*/ 0 w 16087"/>
                <a:gd name="T1" fmla="*/ 0 h 18140"/>
                <a:gd name="T2" fmla="*/ 0 w 16087"/>
                <a:gd name="T3" fmla="*/ 0 h 18140"/>
                <a:gd name="T4" fmla="*/ 0 w 16087"/>
                <a:gd name="T5" fmla="*/ 0 h 18140"/>
                <a:gd name="T6" fmla="*/ 0 60000 65536"/>
                <a:gd name="T7" fmla="*/ 0 60000 65536"/>
                <a:gd name="T8" fmla="*/ 0 60000 65536"/>
                <a:gd name="T9" fmla="*/ 0 w 16087"/>
                <a:gd name="T10" fmla="*/ 0 h 18140"/>
                <a:gd name="T11" fmla="*/ 16087 w 16087"/>
                <a:gd name="T12" fmla="*/ 18140 h 18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087" h="18140" fill="none" extrusionOk="0">
                  <a:moveTo>
                    <a:pt x="11726" y="-1"/>
                  </a:moveTo>
                  <a:cubicBezTo>
                    <a:pt x="13338" y="1042"/>
                    <a:pt x="14805" y="2295"/>
                    <a:pt x="16087" y="3725"/>
                  </a:cubicBezTo>
                </a:path>
                <a:path w="16087" h="18140" stroke="0" extrusionOk="0">
                  <a:moveTo>
                    <a:pt x="11726" y="-1"/>
                  </a:moveTo>
                  <a:cubicBezTo>
                    <a:pt x="13338" y="1042"/>
                    <a:pt x="14805" y="2295"/>
                    <a:pt x="16087" y="3725"/>
                  </a:cubicBezTo>
                  <a:lnTo>
                    <a:pt x="0" y="18140"/>
                  </a:lnTo>
                  <a:lnTo>
                    <a:pt x="11726" y="-1"/>
                  </a:lnTo>
                  <a:close/>
                </a:path>
              </a:pathLst>
            </a:custGeom>
            <a:noFill/>
            <a:ln w="2857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1" name="Arc 17"/>
            <p:cNvSpPr>
              <a:spLocks noChangeAspect="1"/>
            </p:cNvSpPr>
            <p:nvPr/>
          </p:nvSpPr>
          <p:spPr bwMode="auto">
            <a:xfrm rot="11110049" flipV="1">
              <a:off x="3883" y="920"/>
              <a:ext cx="459" cy="209"/>
            </a:xfrm>
            <a:custGeom>
              <a:avLst/>
              <a:gdLst>
                <a:gd name="T0" fmla="*/ 0 w 21235"/>
                <a:gd name="T1" fmla="*/ 0 h 17590"/>
                <a:gd name="T2" fmla="*/ 0 w 21235"/>
                <a:gd name="T3" fmla="*/ 0 h 17590"/>
                <a:gd name="T4" fmla="*/ 0 w 21235"/>
                <a:gd name="T5" fmla="*/ 0 h 17590"/>
                <a:gd name="T6" fmla="*/ 0 60000 65536"/>
                <a:gd name="T7" fmla="*/ 0 60000 65536"/>
                <a:gd name="T8" fmla="*/ 0 60000 65536"/>
                <a:gd name="T9" fmla="*/ 0 w 21235"/>
                <a:gd name="T10" fmla="*/ 0 h 17590"/>
                <a:gd name="T11" fmla="*/ 21235 w 21235"/>
                <a:gd name="T12" fmla="*/ 17590 h 175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235" h="17590" fill="none" extrusionOk="0">
                  <a:moveTo>
                    <a:pt x="12536" y="-1"/>
                  </a:moveTo>
                  <a:cubicBezTo>
                    <a:pt x="17092" y="3247"/>
                    <a:pt x="20211" y="8136"/>
                    <a:pt x="21235" y="13637"/>
                  </a:cubicBezTo>
                </a:path>
                <a:path w="21235" h="17590" stroke="0" extrusionOk="0">
                  <a:moveTo>
                    <a:pt x="12536" y="-1"/>
                  </a:moveTo>
                  <a:cubicBezTo>
                    <a:pt x="17092" y="3247"/>
                    <a:pt x="20211" y="8136"/>
                    <a:pt x="21235" y="13637"/>
                  </a:cubicBezTo>
                  <a:lnTo>
                    <a:pt x="0" y="17590"/>
                  </a:lnTo>
                  <a:lnTo>
                    <a:pt x="12536" y="-1"/>
                  </a:lnTo>
                  <a:close/>
                </a:path>
              </a:pathLst>
            </a:custGeom>
            <a:noFill/>
            <a:ln w="38100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" name="Arc 18"/>
            <p:cNvSpPr>
              <a:spLocks noChangeAspect="1"/>
            </p:cNvSpPr>
            <p:nvPr/>
          </p:nvSpPr>
          <p:spPr bwMode="auto">
            <a:xfrm rot="255756" flipH="1">
              <a:off x="3935" y="925"/>
              <a:ext cx="308" cy="191"/>
            </a:xfrm>
            <a:custGeom>
              <a:avLst/>
              <a:gdLst>
                <a:gd name="T0" fmla="*/ 0 w 18868"/>
                <a:gd name="T1" fmla="*/ 0 h 18818"/>
                <a:gd name="T2" fmla="*/ 0 w 18868"/>
                <a:gd name="T3" fmla="*/ 0 h 18818"/>
                <a:gd name="T4" fmla="*/ 0 w 18868"/>
                <a:gd name="T5" fmla="*/ 0 h 18818"/>
                <a:gd name="T6" fmla="*/ 0 60000 65536"/>
                <a:gd name="T7" fmla="*/ 0 60000 65536"/>
                <a:gd name="T8" fmla="*/ 0 60000 65536"/>
                <a:gd name="T9" fmla="*/ 0 w 18868"/>
                <a:gd name="T10" fmla="*/ 0 h 18818"/>
                <a:gd name="T11" fmla="*/ 18868 w 18868"/>
                <a:gd name="T12" fmla="*/ 18818 h 188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868" h="18818" fill="none" extrusionOk="0">
                  <a:moveTo>
                    <a:pt x="10603" y="-1"/>
                  </a:moveTo>
                  <a:cubicBezTo>
                    <a:pt x="14070" y="1953"/>
                    <a:pt x="16930" y="4826"/>
                    <a:pt x="18867" y="8303"/>
                  </a:cubicBezTo>
                </a:path>
                <a:path w="18868" h="18818" stroke="0" extrusionOk="0">
                  <a:moveTo>
                    <a:pt x="10603" y="-1"/>
                  </a:moveTo>
                  <a:cubicBezTo>
                    <a:pt x="14070" y="1953"/>
                    <a:pt x="16930" y="4826"/>
                    <a:pt x="18867" y="8303"/>
                  </a:cubicBezTo>
                  <a:lnTo>
                    <a:pt x="0" y="18818"/>
                  </a:lnTo>
                  <a:lnTo>
                    <a:pt x="10603" y="-1"/>
                  </a:lnTo>
                  <a:close/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" name="AutoShape 19"/>
            <p:cNvSpPr>
              <a:spLocks noChangeAspect="1" noChangeArrowheads="1"/>
            </p:cNvSpPr>
            <p:nvPr/>
          </p:nvSpPr>
          <p:spPr bwMode="auto">
            <a:xfrm>
              <a:off x="3865" y="983"/>
              <a:ext cx="735" cy="752"/>
            </a:xfrm>
            <a:prstGeom prst="roundRect">
              <a:avLst>
                <a:gd name="adj" fmla="val 16764"/>
              </a:avLst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4" name="AutoShape 20"/>
            <p:cNvSpPr>
              <a:spLocks noChangeAspect="1" noChangeArrowheads="1"/>
            </p:cNvSpPr>
            <p:nvPr/>
          </p:nvSpPr>
          <p:spPr bwMode="auto">
            <a:xfrm>
              <a:off x="3878" y="995"/>
              <a:ext cx="708" cy="727"/>
            </a:xfrm>
            <a:prstGeom prst="roundRect">
              <a:avLst>
                <a:gd name="adj" fmla="val 16764"/>
              </a:avLst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5" name="Arc 21"/>
            <p:cNvSpPr>
              <a:spLocks noChangeAspect="1"/>
            </p:cNvSpPr>
            <p:nvPr/>
          </p:nvSpPr>
          <p:spPr bwMode="auto">
            <a:xfrm rot="10507534" flipV="1">
              <a:off x="3873" y="912"/>
              <a:ext cx="326" cy="180"/>
            </a:xfrm>
            <a:custGeom>
              <a:avLst/>
              <a:gdLst>
                <a:gd name="T0" fmla="*/ 0 w 20465"/>
                <a:gd name="T1" fmla="*/ 0 h 20476"/>
                <a:gd name="T2" fmla="*/ 0 w 20465"/>
                <a:gd name="T3" fmla="*/ 0 h 20476"/>
                <a:gd name="T4" fmla="*/ 0 w 20465"/>
                <a:gd name="T5" fmla="*/ 0 h 20476"/>
                <a:gd name="T6" fmla="*/ 0 60000 65536"/>
                <a:gd name="T7" fmla="*/ 0 60000 65536"/>
                <a:gd name="T8" fmla="*/ 0 60000 65536"/>
                <a:gd name="T9" fmla="*/ 0 w 20465"/>
                <a:gd name="T10" fmla="*/ 0 h 20476"/>
                <a:gd name="T11" fmla="*/ 20465 w 20465"/>
                <a:gd name="T12" fmla="*/ 20476 h 204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465" h="20476" fill="none" extrusionOk="0">
                  <a:moveTo>
                    <a:pt x="6877" y="0"/>
                  </a:moveTo>
                  <a:cubicBezTo>
                    <a:pt x="13277" y="2150"/>
                    <a:pt x="18304" y="7168"/>
                    <a:pt x="20464" y="13565"/>
                  </a:cubicBezTo>
                </a:path>
                <a:path w="20465" h="20476" stroke="0" extrusionOk="0">
                  <a:moveTo>
                    <a:pt x="6877" y="0"/>
                  </a:moveTo>
                  <a:cubicBezTo>
                    <a:pt x="13277" y="2150"/>
                    <a:pt x="18304" y="7168"/>
                    <a:pt x="20464" y="13565"/>
                  </a:cubicBezTo>
                  <a:lnTo>
                    <a:pt x="0" y="20476"/>
                  </a:lnTo>
                  <a:lnTo>
                    <a:pt x="6877" y="0"/>
                  </a:lnTo>
                  <a:close/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6" name="Line 22"/>
            <p:cNvSpPr>
              <a:spLocks noChangeAspect="1" noChangeShapeType="1"/>
            </p:cNvSpPr>
            <p:nvPr/>
          </p:nvSpPr>
          <p:spPr bwMode="auto">
            <a:xfrm flipH="1">
              <a:off x="3895" y="1021"/>
              <a:ext cx="10" cy="14"/>
            </a:xfrm>
            <a:prstGeom prst="line">
              <a:avLst/>
            </a:prstGeom>
            <a:noFill/>
            <a:ln w="952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grpSp>
          <p:nvGrpSpPr>
            <p:cNvPr id="27" name="Group 23"/>
            <p:cNvGrpSpPr>
              <a:grpSpLocks/>
            </p:cNvGrpSpPr>
            <p:nvPr/>
          </p:nvGrpSpPr>
          <p:grpSpPr bwMode="auto">
            <a:xfrm>
              <a:off x="3722" y="887"/>
              <a:ext cx="924" cy="989"/>
              <a:chOff x="3294" y="1351"/>
              <a:chExt cx="924" cy="989"/>
            </a:xfrm>
          </p:grpSpPr>
          <p:sp>
            <p:nvSpPr>
              <p:cNvPr id="120" name="AutoShape 24"/>
              <p:cNvSpPr>
                <a:spLocks noChangeArrowheads="1"/>
              </p:cNvSpPr>
              <p:nvPr/>
            </p:nvSpPr>
            <p:spPr bwMode="auto">
              <a:xfrm>
                <a:off x="3294" y="1407"/>
                <a:ext cx="924" cy="933"/>
              </a:xfrm>
              <a:prstGeom prst="cube">
                <a:avLst>
                  <a:gd name="adj" fmla="val 10167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ru-RU"/>
                </a:defPPr>
                <a:lvl1pPr marL="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0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1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1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421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52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63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73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841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1" name="AutoShape 25"/>
              <p:cNvSpPr>
                <a:spLocks noChangeArrowheads="1"/>
              </p:cNvSpPr>
              <p:nvPr/>
            </p:nvSpPr>
            <p:spPr bwMode="auto">
              <a:xfrm>
                <a:off x="4044" y="1351"/>
                <a:ext cx="174" cy="148"/>
              </a:xfrm>
              <a:prstGeom prst="cube">
                <a:avLst>
                  <a:gd name="adj" fmla="val 61764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ru-RU"/>
                </a:defPPr>
                <a:lvl1pPr marL="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0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1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1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421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52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63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73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841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2" name="AutoShape 26"/>
              <p:cNvSpPr>
                <a:spLocks noChangeArrowheads="1"/>
              </p:cNvSpPr>
              <p:nvPr/>
            </p:nvSpPr>
            <p:spPr bwMode="auto">
              <a:xfrm>
                <a:off x="3305" y="1351"/>
                <a:ext cx="174" cy="148"/>
              </a:xfrm>
              <a:prstGeom prst="cube">
                <a:avLst>
                  <a:gd name="adj" fmla="val 61764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ru-RU"/>
                </a:defPPr>
                <a:lvl1pPr marL="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0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1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1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421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52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63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73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841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" name="AutoShape 27"/>
              <p:cNvSpPr>
                <a:spLocks noChangeArrowheads="1"/>
              </p:cNvSpPr>
              <p:nvPr/>
            </p:nvSpPr>
            <p:spPr bwMode="auto">
              <a:xfrm rot="16200000" flipH="1">
                <a:off x="4116" y="1409"/>
                <a:ext cx="114" cy="79"/>
              </a:xfrm>
              <a:prstGeom prst="parallelogram">
                <a:avLst>
                  <a:gd name="adj" fmla="val 98728"/>
                </a:avLst>
              </a:prstGeom>
              <a:solidFill>
                <a:srgbClr val="888888"/>
              </a:solidFill>
              <a:ln w="9525" algn="ctr">
                <a:solidFill>
                  <a:srgbClr val="8A8A8A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ru-RU"/>
                </a:defPPr>
                <a:lvl1pPr marL="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0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1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1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421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52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63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73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841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8" name="AutoShape 28"/>
            <p:cNvSpPr>
              <a:spLocks noChangeAspect="1" noChangeArrowheads="1"/>
            </p:cNvSpPr>
            <p:nvPr/>
          </p:nvSpPr>
          <p:spPr bwMode="auto">
            <a:xfrm>
              <a:off x="3697" y="1032"/>
              <a:ext cx="856" cy="872"/>
            </a:xfrm>
            <a:prstGeom prst="cube">
              <a:avLst>
                <a:gd name="adj" fmla="val 392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9" name="Freeform 29"/>
            <p:cNvSpPr>
              <a:spLocks noChangeAspect="1"/>
            </p:cNvSpPr>
            <p:nvPr/>
          </p:nvSpPr>
          <p:spPr bwMode="auto">
            <a:xfrm>
              <a:off x="3697" y="1007"/>
              <a:ext cx="826" cy="896"/>
            </a:xfrm>
            <a:custGeom>
              <a:avLst/>
              <a:gdLst>
                <a:gd name="T0" fmla="*/ 244 w 826"/>
                <a:gd name="T1" fmla="*/ 54 h 896"/>
                <a:gd name="T2" fmla="*/ 826 w 826"/>
                <a:gd name="T3" fmla="*/ 55 h 896"/>
                <a:gd name="T4" fmla="*/ 826 w 826"/>
                <a:gd name="T5" fmla="*/ 896 h 896"/>
                <a:gd name="T6" fmla="*/ 0 w 826"/>
                <a:gd name="T7" fmla="*/ 896 h 896"/>
                <a:gd name="T8" fmla="*/ 0 w 826"/>
                <a:gd name="T9" fmla="*/ 0 h 896"/>
                <a:gd name="T10" fmla="*/ 246 w 826"/>
                <a:gd name="T11" fmla="*/ 2 h 896"/>
                <a:gd name="T12" fmla="*/ 244 w 826"/>
                <a:gd name="T13" fmla="*/ 54 h 8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26"/>
                <a:gd name="T22" fmla="*/ 0 h 896"/>
                <a:gd name="T23" fmla="*/ 826 w 826"/>
                <a:gd name="T24" fmla="*/ 896 h 8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26" h="896">
                  <a:moveTo>
                    <a:pt x="244" y="54"/>
                  </a:moveTo>
                  <a:lnTo>
                    <a:pt x="826" y="55"/>
                  </a:lnTo>
                  <a:lnTo>
                    <a:pt x="826" y="896"/>
                  </a:lnTo>
                  <a:lnTo>
                    <a:pt x="0" y="896"/>
                  </a:lnTo>
                  <a:lnTo>
                    <a:pt x="0" y="0"/>
                  </a:lnTo>
                  <a:lnTo>
                    <a:pt x="246" y="2"/>
                  </a:lnTo>
                  <a:lnTo>
                    <a:pt x="244" y="5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0" name="AutoShape 30"/>
            <p:cNvSpPr>
              <a:spLocks noChangeAspect="1" noChangeArrowheads="1"/>
            </p:cNvSpPr>
            <p:nvPr/>
          </p:nvSpPr>
          <p:spPr bwMode="auto">
            <a:xfrm>
              <a:off x="3751" y="1100"/>
              <a:ext cx="724" cy="741"/>
            </a:xfrm>
            <a:prstGeom prst="roundRect">
              <a:avLst>
                <a:gd name="adj" fmla="val 16764"/>
              </a:avLst>
            </a:prstGeom>
            <a:solidFill>
              <a:schemeClr val="accent1"/>
            </a:solidFill>
            <a:ln w="28575">
              <a:solidFill>
                <a:srgbClr val="00CC66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1" name="AutoShape 31"/>
            <p:cNvSpPr>
              <a:spLocks noChangeAspect="1" noChangeArrowheads="1"/>
            </p:cNvSpPr>
            <p:nvPr/>
          </p:nvSpPr>
          <p:spPr bwMode="auto">
            <a:xfrm>
              <a:off x="3694" y="981"/>
              <a:ext cx="280" cy="28"/>
            </a:xfrm>
            <a:prstGeom prst="parallelogram">
              <a:avLst>
                <a:gd name="adj" fmla="val 12134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2" name="Freeform 32"/>
            <p:cNvSpPr>
              <a:spLocks noChangeAspect="1"/>
            </p:cNvSpPr>
            <p:nvPr/>
          </p:nvSpPr>
          <p:spPr bwMode="auto">
            <a:xfrm>
              <a:off x="3941" y="982"/>
              <a:ext cx="33" cy="81"/>
            </a:xfrm>
            <a:custGeom>
              <a:avLst/>
              <a:gdLst>
                <a:gd name="T0" fmla="*/ 0 w 33"/>
                <a:gd name="T1" fmla="*/ 28 h 81"/>
                <a:gd name="T2" fmla="*/ 33 w 33"/>
                <a:gd name="T3" fmla="*/ 0 h 81"/>
                <a:gd name="T4" fmla="*/ 32 w 33"/>
                <a:gd name="T5" fmla="*/ 55 h 81"/>
                <a:gd name="T6" fmla="*/ 0 w 33"/>
                <a:gd name="T7" fmla="*/ 81 h 81"/>
                <a:gd name="T8" fmla="*/ 0 w 33"/>
                <a:gd name="T9" fmla="*/ 28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81"/>
                <a:gd name="T17" fmla="*/ 33 w 3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81">
                  <a:moveTo>
                    <a:pt x="0" y="28"/>
                  </a:moveTo>
                  <a:lnTo>
                    <a:pt x="33" y="0"/>
                  </a:lnTo>
                  <a:lnTo>
                    <a:pt x="32" y="55"/>
                  </a:lnTo>
                  <a:lnTo>
                    <a:pt x="0" y="8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3" name="Arc 33"/>
            <p:cNvSpPr>
              <a:spLocks noChangeAspect="1"/>
            </p:cNvSpPr>
            <p:nvPr/>
          </p:nvSpPr>
          <p:spPr bwMode="auto">
            <a:xfrm rot="21549114" flipV="1">
              <a:off x="3666" y="985"/>
              <a:ext cx="429" cy="46"/>
            </a:xfrm>
            <a:custGeom>
              <a:avLst/>
              <a:gdLst>
                <a:gd name="T0" fmla="*/ 0 w 17459"/>
                <a:gd name="T1" fmla="*/ 0 h 18140"/>
                <a:gd name="T2" fmla="*/ 0 w 17459"/>
                <a:gd name="T3" fmla="*/ 0 h 18140"/>
                <a:gd name="T4" fmla="*/ 0 w 17459"/>
                <a:gd name="T5" fmla="*/ 0 h 18140"/>
                <a:gd name="T6" fmla="*/ 0 60000 65536"/>
                <a:gd name="T7" fmla="*/ 0 60000 65536"/>
                <a:gd name="T8" fmla="*/ 0 60000 65536"/>
                <a:gd name="T9" fmla="*/ 0 w 17459"/>
                <a:gd name="T10" fmla="*/ 0 h 18140"/>
                <a:gd name="T11" fmla="*/ 17459 w 17459"/>
                <a:gd name="T12" fmla="*/ 18140 h 18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459" h="18140" fill="none" extrusionOk="0">
                  <a:moveTo>
                    <a:pt x="11726" y="-1"/>
                  </a:moveTo>
                  <a:cubicBezTo>
                    <a:pt x="13953" y="1439"/>
                    <a:pt x="15897" y="3278"/>
                    <a:pt x="17458" y="5422"/>
                  </a:cubicBezTo>
                </a:path>
                <a:path w="17459" h="18140" stroke="0" extrusionOk="0">
                  <a:moveTo>
                    <a:pt x="11726" y="-1"/>
                  </a:moveTo>
                  <a:cubicBezTo>
                    <a:pt x="13953" y="1439"/>
                    <a:pt x="15897" y="3278"/>
                    <a:pt x="17458" y="5422"/>
                  </a:cubicBezTo>
                  <a:lnTo>
                    <a:pt x="0" y="18140"/>
                  </a:lnTo>
                  <a:lnTo>
                    <a:pt x="11726" y="-1"/>
                  </a:lnTo>
                  <a:close/>
                </a:path>
              </a:pathLst>
            </a:custGeom>
            <a:noFill/>
            <a:ln w="2857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4" name="Arc 34"/>
            <p:cNvSpPr>
              <a:spLocks noChangeAspect="1"/>
            </p:cNvSpPr>
            <p:nvPr/>
          </p:nvSpPr>
          <p:spPr bwMode="auto">
            <a:xfrm rot="11110049" flipV="1">
              <a:off x="3763" y="1033"/>
              <a:ext cx="459" cy="209"/>
            </a:xfrm>
            <a:custGeom>
              <a:avLst/>
              <a:gdLst>
                <a:gd name="T0" fmla="*/ 0 w 21235"/>
                <a:gd name="T1" fmla="*/ 0 h 17590"/>
                <a:gd name="T2" fmla="*/ 0 w 21235"/>
                <a:gd name="T3" fmla="*/ 0 h 17590"/>
                <a:gd name="T4" fmla="*/ 0 w 21235"/>
                <a:gd name="T5" fmla="*/ 0 h 17590"/>
                <a:gd name="T6" fmla="*/ 0 60000 65536"/>
                <a:gd name="T7" fmla="*/ 0 60000 65536"/>
                <a:gd name="T8" fmla="*/ 0 60000 65536"/>
                <a:gd name="T9" fmla="*/ 0 w 21235"/>
                <a:gd name="T10" fmla="*/ 0 h 17590"/>
                <a:gd name="T11" fmla="*/ 21235 w 21235"/>
                <a:gd name="T12" fmla="*/ 17590 h 175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235" h="17590" fill="none" extrusionOk="0">
                  <a:moveTo>
                    <a:pt x="12536" y="-1"/>
                  </a:moveTo>
                  <a:cubicBezTo>
                    <a:pt x="17092" y="3247"/>
                    <a:pt x="20211" y="8136"/>
                    <a:pt x="21235" y="13637"/>
                  </a:cubicBezTo>
                </a:path>
                <a:path w="21235" h="17590" stroke="0" extrusionOk="0">
                  <a:moveTo>
                    <a:pt x="12536" y="-1"/>
                  </a:moveTo>
                  <a:cubicBezTo>
                    <a:pt x="17092" y="3247"/>
                    <a:pt x="20211" y="8136"/>
                    <a:pt x="21235" y="13637"/>
                  </a:cubicBezTo>
                  <a:lnTo>
                    <a:pt x="0" y="17590"/>
                  </a:lnTo>
                  <a:lnTo>
                    <a:pt x="12536" y="-1"/>
                  </a:lnTo>
                  <a:close/>
                </a:path>
              </a:pathLst>
            </a:custGeom>
            <a:noFill/>
            <a:ln w="38100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5" name="Arc 35"/>
            <p:cNvSpPr>
              <a:spLocks noChangeAspect="1"/>
            </p:cNvSpPr>
            <p:nvPr/>
          </p:nvSpPr>
          <p:spPr bwMode="auto">
            <a:xfrm rot="255756" flipH="1">
              <a:off x="3815" y="1038"/>
              <a:ext cx="308" cy="191"/>
            </a:xfrm>
            <a:custGeom>
              <a:avLst/>
              <a:gdLst>
                <a:gd name="T0" fmla="*/ 0 w 18868"/>
                <a:gd name="T1" fmla="*/ 0 h 18818"/>
                <a:gd name="T2" fmla="*/ 0 w 18868"/>
                <a:gd name="T3" fmla="*/ 0 h 18818"/>
                <a:gd name="T4" fmla="*/ 0 w 18868"/>
                <a:gd name="T5" fmla="*/ 0 h 18818"/>
                <a:gd name="T6" fmla="*/ 0 60000 65536"/>
                <a:gd name="T7" fmla="*/ 0 60000 65536"/>
                <a:gd name="T8" fmla="*/ 0 60000 65536"/>
                <a:gd name="T9" fmla="*/ 0 w 18868"/>
                <a:gd name="T10" fmla="*/ 0 h 18818"/>
                <a:gd name="T11" fmla="*/ 18868 w 18868"/>
                <a:gd name="T12" fmla="*/ 18818 h 188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868" h="18818" fill="none" extrusionOk="0">
                  <a:moveTo>
                    <a:pt x="10603" y="-1"/>
                  </a:moveTo>
                  <a:cubicBezTo>
                    <a:pt x="14070" y="1953"/>
                    <a:pt x="16930" y="4826"/>
                    <a:pt x="18867" y="8303"/>
                  </a:cubicBezTo>
                </a:path>
                <a:path w="18868" h="18818" stroke="0" extrusionOk="0">
                  <a:moveTo>
                    <a:pt x="10603" y="-1"/>
                  </a:moveTo>
                  <a:cubicBezTo>
                    <a:pt x="14070" y="1953"/>
                    <a:pt x="16930" y="4826"/>
                    <a:pt x="18867" y="8303"/>
                  </a:cubicBezTo>
                  <a:lnTo>
                    <a:pt x="0" y="18818"/>
                  </a:lnTo>
                  <a:lnTo>
                    <a:pt x="10603" y="-1"/>
                  </a:lnTo>
                  <a:close/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6" name="AutoShape 36"/>
            <p:cNvSpPr>
              <a:spLocks noChangeAspect="1" noChangeArrowheads="1"/>
            </p:cNvSpPr>
            <p:nvPr/>
          </p:nvSpPr>
          <p:spPr bwMode="auto">
            <a:xfrm>
              <a:off x="3745" y="1096"/>
              <a:ext cx="735" cy="752"/>
            </a:xfrm>
            <a:prstGeom prst="roundRect">
              <a:avLst>
                <a:gd name="adj" fmla="val 16764"/>
              </a:avLst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7" name="AutoShape 37"/>
            <p:cNvSpPr>
              <a:spLocks noChangeAspect="1" noChangeArrowheads="1"/>
            </p:cNvSpPr>
            <p:nvPr/>
          </p:nvSpPr>
          <p:spPr bwMode="auto">
            <a:xfrm>
              <a:off x="3758" y="1108"/>
              <a:ext cx="708" cy="727"/>
            </a:xfrm>
            <a:prstGeom prst="roundRect">
              <a:avLst>
                <a:gd name="adj" fmla="val 16764"/>
              </a:avLst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8" name="Arc 38"/>
            <p:cNvSpPr>
              <a:spLocks noChangeAspect="1"/>
            </p:cNvSpPr>
            <p:nvPr/>
          </p:nvSpPr>
          <p:spPr bwMode="auto">
            <a:xfrm rot="10507534" flipV="1">
              <a:off x="3753" y="1025"/>
              <a:ext cx="326" cy="180"/>
            </a:xfrm>
            <a:custGeom>
              <a:avLst/>
              <a:gdLst>
                <a:gd name="T0" fmla="*/ 0 w 20465"/>
                <a:gd name="T1" fmla="*/ 0 h 20476"/>
                <a:gd name="T2" fmla="*/ 0 w 20465"/>
                <a:gd name="T3" fmla="*/ 0 h 20476"/>
                <a:gd name="T4" fmla="*/ 0 w 20465"/>
                <a:gd name="T5" fmla="*/ 0 h 20476"/>
                <a:gd name="T6" fmla="*/ 0 60000 65536"/>
                <a:gd name="T7" fmla="*/ 0 60000 65536"/>
                <a:gd name="T8" fmla="*/ 0 60000 65536"/>
                <a:gd name="T9" fmla="*/ 0 w 20465"/>
                <a:gd name="T10" fmla="*/ 0 h 20476"/>
                <a:gd name="T11" fmla="*/ 20465 w 20465"/>
                <a:gd name="T12" fmla="*/ 20476 h 204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465" h="20476" fill="none" extrusionOk="0">
                  <a:moveTo>
                    <a:pt x="6877" y="0"/>
                  </a:moveTo>
                  <a:cubicBezTo>
                    <a:pt x="13277" y="2150"/>
                    <a:pt x="18304" y="7168"/>
                    <a:pt x="20464" y="13565"/>
                  </a:cubicBezTo>
                </a:path>
                <a:path w="20465" h="20476" stroke="0" extrusionOk="0">
                  <a:moveTo>
                    <a:pt x="6877" y="0"/>
                  </a:moveTo>
                  <a:cubicBezTo>
                    <a:pt x="13277" y="2150"/>
                    <a:pt x="18304" y="7168"/>
                    <a:pt x="20464" y="13565"/>
                  </a:cubicBezTo>
                  <a:lnTo>
                    <a:pt x="0" y="20476"/>
                  </a:lnTo>
                  <a:lnTo>
                    <a:pt x="6877" y="0"/>
                  </a:lnTo>
                  <a:close/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9" name="Line 39"/>
            <p:cNvSpPr>
              <a:spLocks noChangeAspect="1" noChangeShapeType="1"/>
            </p:cNvSpPr>
            <p:nvPr/>
          </p:nvSpPr>
          <p:spPr bwMode="auto">
            <a:xfrm flipH="1">
              <a:off x="3775" y="1134"/>
              <a:ext cx="10" cy="14"/>
            </a:xfrm>
            <a:prstGeom prst="line">
              <a:avLst/>
            </a:prstGeom>
            <a:noFill/>
            <a:ln w="952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grpSp>
          <p:nvGrpSpPr>
            <p:cNvPr id="40" name="Group 40"/>
            <p:cNvGrpSpPr>
              <a:grpSpLocks/>
            </p:cNvGrpSpPr>
            <p:nvPr/>
          </p:nvGrpSpPr>
          <p:grpSpPr bwMode="auto">
            <a:xfrm>
              <a:off x="3602" y="1005"/>
              <a:ext cx="924" cy="989"/>
              <a:chOff x="3294" y="1351"/>
              <a:chExt cx="924" cy="989"/>
            </a:xfrm>
          </p:grpSpPr>
          <p:sp>
            <p:nvSpPr>
              <p:cNvPr id="116" name="AutoShape 41"/>
              <p:cNvSpPr>
                <a:spLocks noChangeArrowheads="1"/>
              </p:cNvSpPr>
              <p:nvPr/>
            </p:nvSpPr>
            <p:spPr bwMode="auto">
              <a:xfrm>
                <a:off x="3294" y="1407"/>
                <a:ext cx="924" cy="933"/>
              </a:xfrm>
              <a:prstGeom prst="cube">
                <a:avLst>
                  <a:gd name="adj" fmla="val 10167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ru-RU"/>
                </a:defPPr>
                <a:lvl1pPr marL="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0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1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1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421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52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63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73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841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" name="AutoShape 42"/>
              <p:cNvSpPr>
                <a:spLocks noChangeArrowheads="1"/>
              </p:cNvSpPr>
              <p:nvPr/>
            </p:nvSpPr>
            <p:spPr bwMode="auto">
              <a:xfrm>
                <a:off x="4044" y="1351"/>
                <a:ext cx="174" cy="148"/>
              </a:xfrm>
              <a:prstGeom prst="cube">
                <a:avLst>
                  <a:gd name="adj" fmla="val 61764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ru-RU"/>
                </a:defPPr>
                <a:lvl1pPr marL="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0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1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1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421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52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63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73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841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8" name="AutoShape 43"/>
              <p:cNvSpPr>
                <a:spLocks noChangeArrowheads="1"/>
              </p:cNvSpPr>
              <p:nvPr/>
            </p:nvSpPr>
            <p:spPr bwMode="auto">
              <a:xfrm>
                <a:off x="3305" y="1351"/>
                <a:ext cx="174" cy="148"/>
              </a:xfrm>
              <a:prstGeom prst="cube">
                <a:avLst>
                  <a:gd name="adj" fmla="val 61764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ru-RU"/>
                </a:defPPr>
                <a:lvl1pPr marL="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0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1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1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421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52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63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73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841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9" name="AutoShape 44"/>
              <p:cNvSpPr>
                <a:spLocks noChangeArrowheads="1"/>
              </p:cNvSpPr>
              <p:nvPr/>
            </p:nvSpPr>
            <p:spPr bwMode="auto">
              <a:xfrm rot="16200000" flipH="1">
                <a:off x="4116" y="1409"/>
                <a:ext cx="114" cy="79"/>
              </a:xfrm>
              <a:prstGeom prst="parallelogram">
                <a:avLst>
                  <a:gd name="adj" fmla="val 98728"/>
                </a:avLst>
              </a:prstGeom>
              <a:solidFill>
                <a:srgbClr val="888888"/>
              </a:solidFill>
              <a:ln w="9525" algn="ctr">
                <a:solidFill>
                  <a:srgbClr val="8A8A8A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ru-RU"/>
                </a:defPPr>
                <a:lvl1pPr marL="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0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1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1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421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52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63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73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841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1" name="AutoShape 45"/>
            <p:cNvSpPr>
              <a:spLocks noChangeAspect="1" noChangeArrowheads="1"/>
            </p:cNvSpPr>
            <p:nvPr/>
          </p:nvSpPr>
          <p:spPr bwMode="auto">
            <a:xfrm>
              <a:off x="3576" y="1153"/>
              <a:ext cx="856" cy="872"/>
            </a:xfrm>
            <a:prstGeom prst="cube">
              <a:avLst>
                <a:gd name="adj" fmla="val 392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42" name="Freeform 46"/>
            <p:cNvSpPr>
              <a:spLocks noChangeAspect="1"/>
            </p:cNvSpPr>
            <p:nvPr/>
          </p:nvSpPr>
          <p:spPr bwMode="auto">
            <a:xfrm>
              <a:off x="3576" y="1128"/>
              <a:ext cx="826" cy="896"/>
            </a:xfrm>
            <a:custGeom>
              <a:avLst/>
              <a:gdLst>
                <a:gd name="T0" fmla="*/ 244 w 826"/>
                <a:gd name="T1" fmla="*/ 54 h 896"/>
                <a:gd name="T2" fmla="*/ 826 w 826"/>
                <a:gd name="T3" fmla="*/ 55 h 896"/>
                <a:gd name="T4" fmla="*/ 826 w 826"/>
                <a:gd name="T5" fmla="*/ 896 h 896"/>
                <a:gd name="T6" fmla="*/ 0 w 826"/>
                <a:gd name="T7" fmla="*/ 896 h 896"/>
                <a:gd name="T8" fmla="*/ 0 w 826"/>
                <a:gd name="T9" fmla="*/ 0 h 896"/>
                <a:gd name="T10" fmla="*/ 246 w 826"/>
                <a:gd name="T11" fmla="*/ 2 h 896"/>
                <a:gd name="T12" fmla="*/ 244 w 826"/>
                <a:gd name="T13" fmla="*/ 54 h 8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26"/>
                <a:gd name="T22" fmla="*/ 0 h 896"/>
                <a:gd name="T23" fmla="*/ 826 w 826"/>
                <a:gd name="T24" fmla="*/ 896 h 8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26" h="896">
                  <a:moveTo>
                    <a:pt x="244" y="54"/>
                  </a:moveTo>
                  <a:lnTo>
                    <a:pt x="826" y="55"/>
                  </a:lnTo>
                  <a:lnTo>
                    <a:pt x="826" y="896"/>
                  </a:lnTo>
                  <a:lnTo>
                    <a:pt x="0" y="896"/>
                  </a:lnTo>
                  <a:lnTo>
                    <a:pt x="0" y="0"/>
                  </a:lnTo>
                  <a:lnTo>
                    <a:pt x="246" y="2"/>
                  </a:lnTo>
                  <a:lnTo>
                    <a:pt x="244" y="5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3" name="AutoShape 47"/>
            <p:cNvSpPr>
              <a:spLocks noChangeAspect="1" noChangeArrowheads="1"/>
            </p:cNvSpPr>
            <p:nvPr/>
          </p:nvSpPr>
          <p:spPr bwMode="auto">
            <a:xfrm>
              <a:off x="3630" y="1221"/>
              <a:ext cx="724" cy="741"/>
            </a:xfrm>
            <a:prstGeom prst="roundRect">
              <a:avLst>
                <a:gd name="adj" fmla="val 16764"/>
              </a:avLst>
            </a:prstGeom>
            <a:solidFill>
              <a:schemeClr val="accent1"/>
            </a:solidFill>
            <a:ln w="28575">
              <a:solidFill>
                <a:srgbClr val="00CC66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44" name="AutoShape 48"/>
            <p:cNvSpPr>
              <a:spLocks noChangeAspect="1" noChangeArrowheads="1"/>
            </p:cNvSpPr>
            <p:nvPr/>
          </p:nvSpPr>
          <p:spPr bwMode="auto">
            <a:xfrm>
              <a:off x="3573" y="1102"/>
              <a:ext cx="280" cy="28"/>
            </a:xfrm>
            <a:prstGeom prst="parallelogram">
              <a:avLst>
                <a:gd name="adj" fmla="val 12134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45" name="Freeform 49"/>
            <p:cNvSpPr>
              <a:spLocks noChangeAspect="1"/>
            </p:cNvSpPr>
            <p:nvPr/>
          </p:nvSpPr>
          <p:spPr bwMode="auto">
            <a:xfrm>
              <a:off x="3820" y="1103"/>
              <a:ext cx="33" cy="81"/>
            </a:xfrm>
            <a:custGeom>
              <a:avLst/>
              <a:gdLst>
                <a:gd name="T0" fmla="*/ 0 w 33"/>
                <a:gd name="T1" fmla="*/ 28 h 81"/>
                <a:gd name="T2" fmla="*/ 33 w 33"/>
                <a:gd name="T3" fmla="*/ 0 h 81"/>
                <a:gd name="T4" fmla="*/ 32 w 33"/>
                <a:gd name="T5" fmla="*/ 55 h 81"/>
                <a:gd name="T6" fmla="*/ 0 w 33"/>
                <a:gd name="T7" fmla="*/ 81 h 81"/>
                <a:gd name="T8" fmla="*/ 0 w 33"/>
                <a:gd name="T9" fmla="*/ 28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81"/>
                <a:gd name="T17" fmla="*/ 33 w 3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81">
                  <a:moveTo>
                    <a:pt x="0" y="28"/>
                  </a:moveTo>
                  <a:lnTo>
                    <a:pt x="33" y="0"/>
                  </a:lnTo>
                  <a:lnTo>
                    <a:pt x="32" y="55"/>
                  </a:lnTo>
                  <a:lnTo>
                    <a:pt x="0" y="8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6" name="Arc 50"/>
            <p:cNvSpPr>
              <a:spLocks noChangeAspect="1"/>
            </p:cNvSpPr>
            <p:nvPr/>
          </p:nvSpPr>
          <p:spPr bwMode="auto">
            <a:xfrm rot="21549114" flipV="1">
              <a:off x="3545" y="1106"/>
              <a:ext cx="434" cy="46"/>
            </a:xfrm>
            <a:custGeom>
              <a:avLst/>
              <a:gdLst>
                <a:gd name="T0" fmla="*/ 0 w 17639"/>
                <a:gd name="T1" fmla="*/ 0 h 18140"/>
                <a:gd name="T2" fmla="*/ 0 w 17639"/>
                <a:gd name="T3" fmla="*/ 0 h 18140"/>
                <a:gd name="T4" fmla="*/ 0 w 17639"/>
                <a:gd name="T5" fmla="*/ 0 h 18140"/>
                <a:gd name="T6" fmla="*/ 0 60000 65536"/>
                <a:gd name="T7" fmla="*/ 0 60000 65536"/>
                <a:gd name="T8" fmla="*/ 0 60000 65536"/>
                <a:gd name="T9" fmla="*/ 0 w 17639"/>
                <a:gd name="T10" fmla="*/ 0 h 18140"/>
                <a:gd name="T11" fmla="*/ 17639 w 17639"/>
                <a:gd name="T12" fmla="*/ 18140 h 18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39" h="18140" fill="none" extrusionOk="0">
                  <a:moveTo>
                    <a:pt x="11726" y="-1"/>
                  </a:moveTo>
                  <a:cubicBezTo>
                    <a:pt x="14040" y="1496"/>
                    <a:pt x="16047" y="3421"/>
                    <a:pt x="17638" y="5672"/>
                  </a:cubicBezTo>
                </a:path>
                <a:path w="17639" h="18140" stroke="0" extrusionOk="0">
                  <a:moveTo>
                    <a:pt x="11726" y="-1"/>
                  </a:moveTo>
                  <a:cubicBezTo>
                    <a:pt x="14040" y="1496"/>
                    <a:pt x="16047" y="3421"/>
                    <a:pt x="17638" y="5672"/>
                  </a:cubicBezTo>
                  <a:lnTo>
                    <a:pt x="0" y="18140"/>
                  </a:lnTo>
                  <a:lnTo>
                    <a:pt x="11726" y="-1"/>
                  </a:lnTo>
                  <a:close/>
                </a:path>
              </a:pathLst>
            </a:custGeom>
            <a:noFill/>
            <a:ln w="2857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7" name="Arc 51"/>
            <p:cNvSpPr>
              <a:spLocks noChangeAspect="1"/>
            </p:cNvSpPr>
            <p:nvPr/>
          </p:nvSpPr>
          <p:spPr bwMode="auto">
            <a:xfrm rot="11110049" flipV="1">
              <a:off x="3642" y="1154"/>
              <a:ext cx="459" cy="209"/>
            </a:xfrm>
            <a:custGeom>
              <a:avLst/>
              <a:gdLst>
                <a:gd name="T0" fmla="*/ 0 w 21235"/>
                <a:gd name="T1" fmla="*/ 0 h 17590"/>
                <a:gd name="T2" fmla="*/ 0 w 21235"/>
                <a:gd name="T3" fmla="*/ 0 h 17590"/>
                <a:gd name="T4" fmla="*/ 0 w 21235"/>
                <a:gd name="T5" fmla="*/ 0 h 17590"/>
                <a:gd name="T6" fmla="*/ 0 60000 65536"/>
                <a:gd name="T7" fmla="*/ 0 60000 65536"/>
                <a:gd name="T8" fmla="*/ 0 60000 65536"/>
                <a:gd name="T9" fmla="*/ 0 w 21235"/>
                <a:gd name="T10" fmla="*/ 0 h 17590"/>
                <a:gd name="T11" fmla="*/ 21235 w 21235"/>
                <a:gd name="T12" fmla="*/ 17590 h 175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235" h="17590" fill="none" extrusionOk="0">
                  <a:moveTo>
                    <a:pt x="12536" y="-1"/>
                  </a:moveTo>
                  <a:cubicBezTo>
                    <a:pt x="17092" y="3247"/>
                    <a:pt x="20211" y="8136"/>
                    <a:pt x="21235" y="13637"/>
                  </a:cubicBezTo>
                </a:path>
                <a:path w="21235" h="17590" stroke="0" extrusionOk="0">
                  <a:moveTo>
                    <a:pt x="12536" y="-1"/>
                  </a:moveTo>
                  <a:cubicBezTo>
                    <a:pt x="17092" y="3247"/>
                    <a:pt x="20211" y="8136"/>
                    <a:pt x="21235" y="13637"/>
                  </a:cubicBezTo>
                  <a:lnTo>
                    <a:pt x="0" y="17590"/>
                  </a:lnTo>
                  <a:lnTo>
                    <a:pt x="12536" y="-1"/>
                  </a:lnTo>
                  <a:close/>
                </a:path>
              </a:pathLst>
            </a:custGeom>
            <a:noFill/>
            <a:ln w="38100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8" name="Arc 52"/>
            <p:cNvSpPr>
              <a:spLocks noChangeAspect="1"/>
            </p:cNvSpPr>
            <p:nvPr/>
          </p:nvSpPr>
          <p:spPr bwMode="auto">
            <a:xfrm rot="255756" flipH="1">
              <a:off x="3694" y="1159"/>
              <a:ext cx="308" cy="191"/>
            </a:xfrm>
            <a:custGeom>
              <a:avLst/>
              <a:gdLst>
                <a:gd name="T0" fmla="*/ 0 w 18868"/>
                <a:gd name="T1" fmla="*/ 0 h 18818"/>
                <a:gd name="T2" fmla="*/ 0 w 18868"/>
                <a:gd name="T3" fmla="*/ 0 h 18818"/>
                <a:gd name="T4" fmla="*/ 0 w 18868"/>
                <a:gd name="T5" fmla="*/ 0 h 18818"/>
                <a:gd name="T6" fmla="*/ 0 60000 65536"/>
                <a:gd name="T7" fmla="*/ 0 60000 65536"/>
                <a:gd name="T8" fmla="*/ 0 60000 65536"/>
                <a:gd name="T9" fmla="*/ 0 w 18868"/>
                <a:gd name="T10" fmla="*/ 0 h 18818"/>
                <a:gd name="T11" fmla="*/ 18868 w 18868"/>
                <a:gd name="T12" fmla="*/ 18818 h 188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868" h="18818" fill="none" extrusionOk="0">
                  <a:moveTo>
                    <a:pt x="10603" y="-1"/>
                  </a:moveTo>
                  <a:cubicBezTo>
                    <a:pt x="14070" y="1953"/>
                    <a:pt x="16930" y="4826"/>
                    <a:pt x="18867" y="8303"/>
                  </a:cubicBezTo>
                </a:path>
                <a:path w="18868" h="18818" stroke="0" extrusionOk="0">
                  <a:moveTo>
                    <a:pt x="10603" y="-1"/>
                  </a:moveTo>
                  <a:cubicBezTo>
                    <a:pt x="14070" y="1953"/>
                    <a:pt x="16930" y="4826"/>
                    <a:pt x="18867" y="8303"/>
                  </a:cubicBezTo>
                  <a:lnTo>
                    <a:pt x="0" y="18818"/>
                  </a:lnTo>
                  <a:lnTo>
                    <a:pt x="10603" y="-1"/>
                  </a:lnTo>
                  <a:close/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9" name="AutoShape 53"/>
            <p:cNvSpPr>
              <a:spLocks noChangeAspect="1" noChangeArrowheads="1"/>
            </p:cNvSpPr>
            <p:nvPr/>
          </p:nvSpPr>
          <p:spPr bwMode="auto">
            <a:xfrm>
              <a:off x="3624" y="1217"/>
              <a:ext cx="735" cy="752"/>
            </a:xfrm>
            <a:prstGeom prst="roundRect">
              <a:avLst>
                <a:gd name="adj" fmla="val 16764"/>
              </a:avLst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50" name="AutoShape 54"/>
            <p:cNvSpPr>
              <a:spLocks noChangeAspect="1" noChangeArrowheads="1"/>
            </p:cNvSpPr>
            <p:nvPr/>
          </p:nvSpPr>
          <p:spPr bwMode="auto">
            <a:xfrm>
              <a:off x="3637" y="1229"/>
              <a:ext cx="708" cy="727"/>
            </a:xfrm>
            <a:prstGeom prst="roundRect">
              <a:avLst>
                <a:gd name="adj" fmla="val 16764"/>
              </a:avLst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51" name="Arc 55"/>
            <p:cNvSpPr>
              <a:spLocks noChangeAspect="1"/>
            </p:cNvSpPr>
            <p:nvPr/>
          </p:nvSpPr>
          <p:spPr bwMode="auto">
            <a:xfrm rot="10507534" flipV="1">
              <a:off x="3632" y="1146"/>
              <a:ext cx="326" cy="180"/>
            </a:xfrm>
            <a:custGeom>
              <a:avLst/>
              <a:gdLst>
                <a:gd name="T0" fmla="*/ 0 w 20465"/>
                <a:gd name="T1" fmla="*/ 0 h 20476"/>
                <a:gd name="T2" fmla="*/ 0 w 20465"/>
                <a:gd name="T3" fmla="*/ 0 h 20476"/>
                <a:gd name="T4" fmla="*/ 0 w 20465"/>
                <a:gd name="T5" fmla="*/ 0 h 20476"/>
                <a:gd name="T6" fmla="*/ 0 60000 65536"/>
                <a:gd name="T7" fmla="*/ 0 60000 65536"/>
                <a:gd name="T8" fmla="*/ 0 60000 65536"/>
                <a:gd name="T9" fmla="*/ 0 w 20465"/>
                <a:gd name="T10" fmla="*/ 0 h 20476"/>
                <a:gd name="T11" fmla="*/ 20465 w 20465"/>
                <a:gd name="T12" fmla="*/ 20476 h 204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465" h="20476" fill="none" extrusionOk="0">
                  <a:moveTo>
                    <a:pt x="6877" y="0"/>
                  </a:moveTo>
                  <a:cubicBezTo>
                    <a:pt x="13277" y="2150"/>
                    <a:pt x="18304" y="7168"/>
                    <a:pt x="20464" y="13565"/>
                  </a:cubicBezTo>
                </a:path>
                <a:path w="20465" h="20476" stroke="0" extrusionOk="0">
                  <a:moveTo>
                    <a:pt x="6877" y="0"/>
                  </a:moveTo>
                  <a:cubicBezTo>
                    <a:pt x="13277" y="2150"/>
                    <a:pt x="18304" y="7168"/>
                    <a:pt x="20464" y="13565"/>
                  </a:cubicBezTo>
                  <a:lnTo>
                    <a:pt x="0" y="20476"/>
                  </a:lnTo>
                  <a:lnTo>
                    <a:pt x="6877" y="0"/>
                  </a:lnTo>
                  <a:close/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2" name="Line 56"/>
            <p:cNvSpPr>
              <a:spLocks noChangeAspect="1" noChangeShapeType="1"/>
            </p:cNvSpPr>
            <p:nvPr/>
          </p:nvSpPr>
          <p:spPr bwMode="auto">
            <a:xfrm flipH="1">
              <a:off x="3654" y="1255"/>
              <a:ext cx="10" cy="14"/>
            </a:xfrm>
            <a:prstGeom prst="line">
              <a:avLst/>
            </a:prstGeom>
            <a:noFill/>
            <a:ln w="952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grpSp>
          <p:nvGrpSpPr>
            <p:cNvPr id="53" name="Group 57"/>
            <p:cNvGrpSpPr>
              <a:grpSpLocks/>
            </p:cNvGrpSpPr>
            <p:nvPr/>
          </p:nvGrpSpPr>
          <p:grpSpPr bwMode="auto">
            <a:xfrm>
              <a:off x="3480" y="1127"/>
              <a:ext cx="924" cy="989"/>
              <a:chOff x="3294" y="1351"/>
              <a:chExt cx="924" cy="989"/>
            </a:xfrm>
          </p:grpSpPr>
          <p:sp>
            <p:nvSpPr>
              <p:cNvPr id="112" name="AutoShape 58"/>
              <p:cNvSpPr>
                <a:spLocks noChangeArrowheads="1"/>
              </p:cNvSpPr>
              <p:nvPr/>
            </p:nvSpPr>
            <p:spPr bwMode="auto">
              <a:xfrm>
                <a:off x="3294" y="1407"/>
                <a:ext cx="924" cy="933"/>
              </a:xfrm>
              <a:prstGeom prst="cube">
                <a:avLst>
                  <a:gd name="adj" fmla="val 10167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ru-RU"/>
                </a:defPPr>
                <a:lvl1pPr marL="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0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1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1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421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52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63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73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841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" name="AutoShape 59"/>
              <p:cNvSpPr>
                <a:spLocks noChangeArrowheads="1"/>
              </p:cNvSpPr>
              <p:nvPr/>
            </p:nvSpPr>
            <p:spPr bwMode="auto">
              <a:xfrm>
                <a:off x="4044" y="1351"/>
                <a:ext cx="174" cy="148"/>
              </a:xfrm>
              <a:prstGeom prst="cube">
                <a:avLst>
                  <a:gd name="adj" fmla="val 61764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ru-RU"/>
                </a:defPPr>
                <a:lvl1pPr marL="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0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1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1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421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52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63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73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841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" name="AutoShape 60"/>
              <p:cNvSpPr>
                <a:spLocks noChangeArrowheads="1"/>
              </p:cNvSpPr>
              <p:nvPr/>
            </p:nvSpPr>
            <p:spPr bwMode="auto">
              <a:xfrm>
                <a:off x="3305" y="1351"/>
                <a:ext cx="174" cy="148"/>
              </a:xfrm>
              <a:prstGeom prst="cube">
                <a:avLst>
                  <a:gd name="adj" fmla="val 61764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ru-RU"/>
                </a:defPPr>
                <a:lvl1pPr marL="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0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1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1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421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52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63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73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841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" name="AutoShape 61"/>
              <p:cNvSpPr>
                <a:spLocks noChangeArrowheads="1"/>
              </p:cNvSpPr>
              <p:nvPr/>
            </p:nvSpPr>
            <p:spPr bwMode="auto">
              <a:xfrm rot="16200000" flipH="1">
                <a:off x="4116" y="1409"/>
                <a:ext cx="114" cy="79"/>
              </a:xfrm>
              <a:prstGeom prst="parallelogram">
                <a:avLst>
                  <a:gd name="adj" fmla="val 98728"/>
                </a:avLst>
              </a:prstGeom>
              <a:solidFill>
                <a:srgbClr val="888888"/>
              </a:solidFill>
              <a:ln w="9525" algn="ctr">
                <a:solidFill>
                  <a:srgbClr val="8A8A8A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ru-RU"/>
                </a:defPPr>
                <a:lvl1pPr marL="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0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1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1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421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52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63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73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841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4" name="AutoShape 62"/>
            <p:cNvSpPr>
              <a:spLocks noChangeAspect="1" noChangeArrowheads="1"/>
            </p:cNvSpPr>
            <p:nvPr/>
          </p:nvSpPr>
          <p:spPr bwMode="auto">
            <a:xfrm>
              <a:off x="3464" y="1263"/>
              <a:ext cx="856" cy="872"/>
            </a:xfrm>
            <a:prstGeom prst="cube">
              <a:avLst>
                <a:gd name="adj" fmla="val 392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55" name="Freeform 63"/>
            <p:cNvSpPr>
              <a:spLocks noChangeAspect="1"/>
            </p:cNvSpPr>
            <p:nvPr/>
          </p:nvSpPr>
          <p:spPr bwMode="auto">
            <a:xfrm>
              <a:off x="3464" y="1238"/>
              <a:ext cx="826" cy="896"/>
            </a:xfrm>
            <a:custGeom>
              <a:avLst/>
              <a:gdLst>
                <a:gd name="T0" fmla="*/ 244 w 826"/>
                <a:gd name="T1" fmla="*/ 54 h 896"/>
                <a:gd name="T2" fmla="*/ 826 w 826"/>
                <a:gd name="T3" fmla="*/ 55 h 896"/>
                <a:gd name="T4" fmla="*/ 826 w 826"/>
                <a:gd name="T5" fmla="*/ 896 h 896"/>
                <a:gd name="T6" fmla="*/ 0 w 826"/>
                <a:gd name="T7" fmla="*/ 896 h 896"/>
                <a:gd name="T8" fmla="*/ 0 w 826"/>
                <a:gd name="T9" fmla="*/ 0 h 896"/>
                <a:gd name="T10" fmla="*/ 246 w 826"/>
                <a:gd name="T11" fmla="*/ 2 h 896"/>
                <a:gd name="T12" fmla="*/ 244 w 826"/>
                <a:gd name="T13" fmla="*/ 54 h 8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26"/>
                <a:gd name="T22" fmla="*/ 0 h 896"/>
                <a:gd name="T23" fmla="*/ 826 w 826"/>
                <a:gd name="T24" fmla="*/ 896 h 8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26" h="896">
                  <a:moveTo>
                    <a:pt x="244" y="54"/>
                  </a:moveTo>
                  <a:lnTo>
                    <a:pt x="826" y="55"/>
                  </a:lnTo>
                  <a:lnTo>
                    <a:pt x="826" y="896"/>
                  </a:lnTo>
                  <a:lnTo>
                    <a:pt x="0" y="896"/>
                  </a:lnTo>
                  <a:lnTo>
                    <a:pt x="0" y="0"/>
                  </a:lnTo>
                  <a:lnTo>
                    <a:pt x="246" y="2"/>
                  </a:lnTo>
                  <a:lnTo>
                    <a:pt x="244" y="5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6" name="AutoShape 64"/>
            <p:cNvSpPr>
              <a:spLocks noChangeAspect="1" noChangeArrowheads="1"/>
            </p:cNvSpPr>
            <p:nvPr/>
          </p:nvSpPr>
          <p:spPr bwMode="auto">
            <a:xfrm>
              <a:off x="3518" y="1331"/>
              <a:ext cx="724" cy="741"/>
            </a:xfrm>
            <a:prstGeom prst="roundRect">
              <a:avLst>
                <a:gd name="adj" fmla="val 16764"/>
              </a:avLst>
            </a:prstGeom>
            <a:solidFill>
              <a:schemeClr val="accent1"/>
            </a:solidFill>
            <a:ln w="28575">
              <a:solidFill>
                <a:srgbClr val="00CC66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57" name="AutoShape 65"/>
            <p:cNvSpPr>
              <a:spLocks noChangeAspect="1" noChangeArrowheads="1"/>
            </p:cNvSpPr>
            <p:nvPr/>
          </p:nvSpPr>
          <p:spPr bwMode="auto">
            <a:xfrm>
              <a:off x="3461" y="1212"/>
              <a:ext cx="280" cy="28"/>
            </a:xfrm>
            <a:prstGeom prst="parallelogram">
              <a:avLst>
                <a:gd name="adj" fmla="val 12134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58" name="Freeform 66"/>
            <p:cNvSpPr>
              <a:spLocks noChangeAspect="1"/>
            </p:cNvSpPr>
            <p:nvPr/>
          </p:nvSpPr>
          <p:spPr bwMode="auto">
            <a:xfrm>
              <a:off x="3708" y="1213"/>
              <a:ext cx="33" cy="81"/>
            </a:xfrm>
            <a:custGeom>
              <a:avLst/>
              <a:gdLst>
                <a:gd name="T0" fmla="*/ 0 w 33"/>
                <a:gd name="T1" fmla="*/ 28 h 81"/>
                <a:gd name="T2" fmla="*/ 33 w 33"/>
                <a:gd name="T3" fmla="*/ 0 h 81"/>
                <a:gd name="T4" fmla="*/ 32 w 33"/>
                <a:gd name="T5" fmla="*/ 55 h 81"/>
                <a:gd name="T6" fmla="*/ 0 w 33"/>
                <a:gd name="T7" fmla="*/ 81 h 81"/>
                <a:gd name="T8" fmla="*/ 0 w 33"/>
                <a:gd name="T9" fmla="*/ 28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81"/>
                <a:gd name="T17" fmla="*/ 33 w 3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81">
                  <a:moveTo>
                    <a:pt x="0" y="28"/>
                  </a:moveTo>
                  <a:lnTo>
                    <a:pt x="33" y="0"/>
                  </a:lnTo>
                  <a:lnTo>
                    <a:pt x="32" y="55"/>
                  </a:lnTo>
                  <a:lnTo>
                    <a:pt x="0" y="8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9" name="Arc 67"/>
            <p:cNvSpPr>
              <a:spLocks noChangeAspect="1"/>
            </p:cNvSpPr>
            <p:nvPr/>
          </p:nvSpPr>
          <p:spPr bwMode="auto">
            <a:xfrm rot="21549114" flipV="1">
              <a:off x="3433" y="1216"/>
              <a:ext cx="423" cy="46"/>
            </a:xfrm>
            <a:custGeom>
              <a:avLst/>
              <a:gdLst>
                <a:gd name="T0" fmla="*/ 0 w 17197"/>
                <a:gd name="T1" fmla="*/ 0 h 18140"/>
                <a:gd name="T2" fmla="*/ 0 w 17197"/>
                <a:gd name="T3" fmla="*/ 0 h 18140"/>
                <a:gd name="T4" fmla="*/ 0 w 17197"/>
                <a:gd name="T5" fmla="*/ 0 h 18140"/>
                <a:gd name="T6" fmla="*/ 0 60000 65536"/>
                <a:gd name="T7" fmla="*/ 0 60000 65536"/>
                <a:gd name="T8" fmla="*/ 0 60000 65536"/>
                <a:gd name="T9" fmla="*/ 0 w 17197"/>
                <a:gd name="T10" fmla="*/ 0 h 18140"/>
                <a:gd name="T11" fmla="*/ 17197 w 17197"/>
                <a:gd name="T12" fmla="*/ 18140 h 18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197" h="18140" fill="none" extrusionOk="0">
                  <a:moveTo>
                    <a:pt x="11726" y="-1"/>
                  </a:moveTo>
                  <a:cubicBezTo>
                    <a:pt x="13830" y="1360"/>
                    <a:pt x="15681" y="3075"/>
                    <a:pt x="17197" y="5070"/>
                  </a:cubicBezTo>
                </a:path>
                <a:path w="17197" h="18140" stroke="0" extrusionOk="0">
                  <a:moveTo>
                    <a:pt x="11726" y="-1"/>
                  </a:moveTo>
                  <a:cubicBezTo>
                    <a:pt x="13830" y="1360"/>
                    <a:pt x="15681" y="3075"/>
                    <a:pt x="17197" y="5070"/>
                  </a:cubicBezTo>
                  <a:lnTo>
                    <a:pt x="0" y="18140"/>
                  </a:lnTo>
                  <a:lnTo>
                    <a:pt x="11726" y="-1"/>
                  </a:lnTo>
                  <a:close/>
                </a:path>
              </a:pathLst>
            </a:custGeom>
            <a:noFill/>
            <a:ln w="2857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0" name="Arc 68"/>
            <p:cNvSpPr>
              <a:spLocks noChangeAspect="1"/>
            </p:cNvSpPr>
            <p:nvPr/>
          </p:nvSpPr>
          <p:spPr bwMode="auto">
            <a:xfrm rot="11110049" flipV="1">
              <a:off x="3530" y="1264"/>
              <a:ext cx="459" cy="209"/>
            </a:xfrm>
            <a:custGeom>
              <a:avLst/>
              <a:gdLst>
                <a:gd name="T0" fmla="*/ 0 w 21235"/>
                <a:gd name="T1" fmla="*/ 0 h 17590"/>
                <a:gd name="T2" fmla="*/ 0 w 21235"/>
                <a:gd name="T3" fmla="*/ 0 h 17590"/>
                <a:gd name="T4" fmla="*/ 0 w 21235"/>
                <a:gd name="T5" fmla="*/ 0 h 17590"/>
                <a:gd name="T6" fmla="*/ 0 60000 65536"/>
                <a:gd name="T7" fmla="*/ 0 60000 65536"/>
                <a:gd name="T8" fmla="*/ 0 60000 65536"/>
                <a:gd name="T9" fmla="*/ 0 w 21235"/>
                <a:gd name="T10" fmla="*/ 0 h 17590"/>
                <a:gd name="T11" fmla="*/ 21235 w 21235"/>
                <a:gd name="T12" fmla="*/ 17590 h 175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235" h="17590" fill="none" extrusionOk="0">
                  <a:moveTo>
                    <a:pt x="12536" y="-1"/>
                  </a:moveTo>
                  <a:cubicBezTo>
                    <a:pt x="17092" y="3247"/>
                    <a:pt x="20211" y="8136"/>
                    <a:pt x="21235" y="13637"/>
                  </a:cubicBezTo>
                </a:path>
                <a:path w="21235" h="17590" stroke="0" extrusionOk="0">
                  <a:moveTo>
                    <a:pt x="12536" y="-1"/>
                  </a:moveTo>
                  <a:cubicBezTo>
                    <a:pt x="17092" y="3247"/>
                    <a:pt x="20211" y="8136"/>
                    <a:pt x="21235" y="13637"/>
                  </a:cubicBezTo>
                  <a:lnTo>
                    <a:pt x="0" y="17590"/>
                  </a:lnTo>
                  <a:lnTo>
                    <a:pt x="12536" y="-1"/>
                  </a:lnTo>
                  <a:close/>
                </a:path>
              </a:pathLst>
            </a:custGeom>
            <a:noFill/>
            <a:ln w="38100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1" name="Arc 69"/>
            <p:cNvSpPr>
              <a:spLocks noChangeAspect="1"/>
            </p:cNvSpPr>
            <p:nvPr/>
          </p:nvSpPr>
          <p:spPr bwMode="auto">
            <a:xfrm rot="255756" flipH="1">
              <a:off x="3582" y="1269"/>
              <a:ext cx="308" cy="191"/>
            </a:xfrm>
            <a:custGeom>
              <a:avLst/>
              <a:gdLst>
                <a:gd name="T0" fmla="*/ 0 w 18868"/>
                <a:gd name="T1" fmla="*/ 0 h 18818"/>
                <a:gd name="T2" fmla="*/ 0 w 18868"/>
                <a:gd name="T3" fmla="*/ 0 h 18818"/>
                <a:gd name="T4" fmla="*/ 0 w 18868"/>
                <a:gd name="T5" fmla="*/ 0 h 18818"/>
                <a:gd name="T6" fmla="*/ 0 60000 65536"/>
                <a:gd name="T7" fmla="*/ 0 60000 65536"/>
                <a:gd name="T8" fmla="*/ 0 60000 65536"/>
                <a:gd name="T9" fmla="*/ 0 w 18868"/>
                <a:gd name="T10" fmla="*/ 0 h 18818"/>
                <a:gd name="T11" fmla="*/ 18868 w 18868"/>
                <a:gd name="T12" fmla="*/ 18818 h 188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868" h="18818" fill="none" extrusionOk="0">
                  <a:moveTo>
                    <a:pt x="10603" y="-1"/>
                  </a:moveTo>
                  <a:cubicBezTo>
                    <a:pt x="14070" y="1953"/>
                    <a:pt x="16930" y="4826"/>
                    <a:pt x="18867" y="8303"/>
                  </a:cubicBezTo>
                </a:path>
                <a:path w="18868" h="18818" stroke="0" extrusionOk="0">
                  <a:moveTo>
                    <a:pt x="10603" y="-1"/>
                  </a:moveTo>
                  <a:cubicBezTo>
                    <a:pt x="14070" y="1953"/>
                    <a:pt x="16930" y="4826"/>
                    <a:pt x="18867" y="8303"/>
                  </a:cubicBezTo>
                  <a:lnTo>
                    <a:pt x="0" y="18818"/>
                  </a:lnTo>
                  <a:lnTo>
                    <a:pt x="10603" y="-1"/>
                  </a:lnTo>
                  <a:close/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2" name="AutoShape 70"/>
            <p:cNvSpPr>
              <a:spLocks noChangeAspect="1" noChangeArrowheads="1"/>
            </p:cNvSpPr>
            <p:nvPr/>
          </p:nvSpPr>
          <p:spPr bwMode="auto">
            <a:xfrm>
              <a:off x="3512" y="1327"/>
              <a:ext cx="735" cy="752"/>
            </a:xfrm>
            <a:prstGeom prst="roundRect">
              <a:avLst>
                <a:gd name="adj" fmla="val 16764"/>
              </a:avLst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63" name="AutoShape 71"/>
            <p:cNvSpPr>
              <a:spLocks noChangeAspect="1" noChangeArrowheads="1"/>
            </p:cNvSpPr>
            <p:nvPr/>
          </p:nvSpPr>
          <p:spPr bwMode="auto">
            <a:xfrm>
              <a:off x="3525" y="1339"/>
              <a:ext cx="708" cy="727"/>
            </a:xfrm>
            <a:prstGeom prst="roundRect">
              <a:avLst>
                <a:gd name="adj" fmla="val 16764"/>
              </a:avLst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64" name="Arc 72"/>
            <p:cNvSpPr>
              <a:spLocks noChangeAspect="1"/>
            </p:cNvSpPr>
            <p:nvPr/>
          </p:nvSpPr>
          <p:spPr bwMode="auto">
            <a:xfrm rot="10507534" flipV="1">
              <a:off x="3520" y="1256"/>
              <a:ext cx="326" cy="180"/>
            </a:xfrm>
            <a:custGeom>
              <a:avLst/>
              <a:gdLst>
                <a:gd name="T0" fmla="*/ 0 w 20465"/>
                <a:gd name="T1" fmla="*/ 0 h 20476"/>
                <a:gd name="T2" fmla="*/ 0 w 20465"/>
                <a:gd name="T3" fmla="*/ 0 h 20476"/>
                <a:gd name="T4" fmla="*/ 0 w 20465"/>
                <a:gd name="T5" fmla="*/ 0 h 20476"/>
                <a:gd name="T6" fmla="*/ 0 60000 65536"/>
                <a:gd name="T7" fmla="*/ 0 60000 65536"/>
                <a:gd name="T8" fmla="*/ 0 60000 65536"/>
                <a:gd name="T9" fmla="*/ 0 w 20465"/>
                <a:gd name="T10" fmla="*/ 0 h 20476"/>
                <a:gd name="T11" fmla="*/ 20465 w 20465"/>
                <a:gd name="T12" fmla="*/ 20476 h 204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465" h="20476" fill="none" extrusionOk="0">
                  <a:moveTo>
                    <a:pt x="6877" y="0"/>
                  </a:moveTo>
                  <a:cubicBezTo>
                    <a:pt x="13277" y="2150"/>
                    <a:pt x="18304" y="7168"/>
                    <a:pt x="20464" y="13565"/>
                  </a:cubicBezTo>
                </a:path>
                <a:path w="20465" h="20476" stroke="0" extrusionOk="0">
                  <a:moveTo>
                    <a:pt x="6877" y="0"/>
                  </a:moveTo>
                  <a:cubicBezTo>
                    <a:pt x="13277" y="2150"/>
                    <a:pt x="18304" y="7168"/>
                    <a:pt x="20464" y="13565"/>
                  </a:cubicBezTo>
                  <a:lnTo>
                    <a:pt x="0" y="20476"/>
                  </a:lnTo>
                  <a:lnTo>
                    <a:pt x="6877" y="0"/>
                  </a:lnTo>
                  <a:close/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5" name="Line 73"/>
            <p:cNvSpPr>
              <a:spLocks noChangeAspect="1" noChangeShapeType="1"/>
            </p:cNvSpPr>
            <p:nvPr/>
          </p:nvSpPr>
          <p:spPr bwMode="auto">
            <a:xfrm flipH="1">
              <a:off x="3542" y="1365"/>
              <a:ext cx="10" cy="14"/>
            </a:xfrm>
            <a:prstGeom prst="line">
              <a:avLst/>
            </a:prstGeom>
            <a:noFill/>
            <a:ln w="952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grpSp>
          <p:nvGrpSpPr>
            <p:cNvPr id="66" name="Group 74"/>
            <p:cNvGrpSpPr>
              <a:grpSpLocks/>
            </p:cNvGrpSpPr>
            <p:nvPr/>
          </p:nvGrpSpPr>
          <p:grpSpPr bwMode="auto">
            <a:xfrm>
              <a:off x="3366" y="1237"/>
              <a:ext cx="924" cy="989"/>
              <a:chOff x="3294" y="1351"/>
              <a:chExt cx="924" cy="989"/>
            </a:xfrm>
          </p:grpSpPr>
          <p:sp>
            <p:nvSpPr>
              <p:cNvPr id="108" name="AutoShape 75"/>
              <p:cNvSpPr>
                <a:spLocks noChangeArrowheads="1"/>
              </p:cNvSpPr>
              <p:nvPr/>
            </p:nvSpPr>
            <p:spPr bwMode="auto">
              <a:xfrm>
                <a:off x="3294" y="1407"/>
                <a:ext cx="924" cy="933"/>
              </a:xfrm>
              <a:prstGeom prst="cube">
                <a:avLst>
                  <a:gd name="adj" fmla="val 10167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ru-RU"/>
                </a:defPPr>
                <a:lvl1pPr marL="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0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1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1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421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52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63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73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841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" name="AutoShape 76"/>
              <p:cNvSpPr>
                <a:spLocks noChangeArrowheads="1"/>
              </p:cNvSpPr>
              <p:nvPr/>
            </p:nvSpPr>
            <p:spPr bwMode="auto">
              <a:xfrm>
                <a:off x="4044" y="1351"/>
                <a:ext cx="174" cy="148"/>
              </a:xfrm>
              <a:prstGeom prst="cube">
                <a:avLst>
                  <a:gd name="adj" fmla="val 61764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ru-RU"/>
                </a:defPPr>
                <a:lvl1pPr marL="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0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1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1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421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52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63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73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841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" name="AutoShape 77"/>
              <p:cNvSpPr>
                <a:spLocks noChangeArrowheads="1"/>
              </p:cNvSpPr>
              <p:nvPr/>
            </p:nvSpPr>
            <p:spPr bwMode="auto">
              <a:xfrm>
                <a:off x="3305" y="1351"/>
                <a:ext cx="174" cy="148"/>
              </a:xfrm>
              <a:prstGeom prst="cube">
                <a:avLst>
                  <a:gd name="adj" fmla="val 61764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ru-RU"/>
                </a:defPPr>
                <a:lvl1pPr marL="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0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1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1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421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52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63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73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841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" name="AutoShape 78"/>
              <p:cNvSpPr>
                <a:spLocks noChangeArrowheads="1"/>
              </p:cNvSpPr>
              <p:nvPr/>
            </p:nvSpPr>
            <p:spPr bwMode="auto">
              <a:xfrm rot="16200000" flipH="1">
                <a:off x="4116" y="1409"/>
                <a:ext cx="114" cy="79"/>
              </a:xfrm>
              <a:prstGeom prst="parallelogram">
                <a:avLst>
                  <a:gd name="adj" fmla="val 98728"/>
                </a:avLst>
              </a:prstGeom>
              <a:solidFill>
                <a:srgbClr val="888888"/>
              </a:solidFill>
              <a:ln w="9525" algn="ctr">
                <a:solidFill>
                  <a:srgbClr val="8A8A8A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ru-RU"/>
                </a:defPPr>
                <a:lvl1pPr marL="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0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1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1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421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52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63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73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841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7" name="AutoShape 79"/>
            <p:cNvSpPr>
              <a:spLocks noChangeAspect="1" noChangeArrowheads="1"/>
            </p:cNvSpPr>
            <p:nvPr/>
          </p:nvSpPr>
          <p:spPr bwMode="auto">
            <a:xfrm>
              <a:off x="3346" y="1378"/>
              <a:ext cx="856" cy="872"/>
            </a:xfrm>
            <a:prstGeom prst="cube">
              <a:avLst>
                <a:gd name="adj" fmla="val 392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68" name="Freeform 80"/>
            <p:cNvSpPr>
              <a:spLocks noChangeAspect="1"/>
            </p:cNvSpPr>
            <p:nvPr/>
          </p:nvSpPr>
          <p:spPr bwMode="auto">
            <a:xfrm>
              <a:off x="3346" y="1353"/>
              <a:ext cx="826" cy="896"/>
            </a:xfrm>
            <a:custGeom>
              <a:avLst/>
              <a:gdLst>
                <a:gd name="T0" fmla="*/ 244 w 826"/>
                <a:gd name="T1" fmla="*/ 54 h 896"/>
                <a:gd name="T2" fmla="*/ 826 w 826"/>
                <a:gd name="T3" fmla="*/ 55 h 896"/>
                <a:gd name="T4" fmla="*/ 826 w 826"/>
                <a:gd name="T5" fmla="*/ 896 h 896"/>
                <a:gd name="T6" fmla="*/ 0 w 826"/>
                <a:gd name="T7" fmla="*/ 896 h 896"/>
                <a:gd name="T8" fmla="*/ 0 w 826"/>
                <a:gd name="T9" fmla="*/ 0 h 896"/>
                <a:gd name="T10" fmla="*/ 246 w 826"/>
                <a:gd name="T11" fmla="*/ 2 h 896"/>
                <a:gd name="T12" fmla="*/ 244 w 826"/>
                <a:gd name="T13" fmla="*/ 54 h 8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26"/>
                <a:gd name="T22" fmla="*/ 0 h 896"/>
                <a:gd name="T23" fmla="*/ 826 w 826"/>
                <a:gd name="T24" fmla="*/ 896 h 8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26" h="896">
                  <a:moveTo>
                    <a:pt x="244" y="54"/>
                  </a:moveTo>
                  <a:lnTo>
                    <a:pt x="826" y="55"/>
                  </a:lnTo>
                  <a:lnTo>
                    <a:pt x="826" y="896"/>
                  </a:lnTo>
                  <a:lnTo>
                    <a:pt x="0" y="896"/>
                  </a:lnTo>
                  <a:lnTo>
                    <a:pt x="0" y="0"/>
                  </a:lnTo>
                  <a:lnTo>
                    <a:pt x="246" y="2"/>
                  </a:lnTo>
                  <a:lnTo>
                    <a:pt x="244" y="5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9" name="AutoShape 81"/>
            <p:cNvSpPr>
              <a:spLocks noChangeAspect="1" noChangeArrowheads="1"/>
            </p:cNvSpPr>
            <p:nvPr/>
          </p:nvSpPr>
          <p:spPr bwMode="auto">
            <a:xfrm>
              <a:off x="3400" y="1446"/>
              <a:ext cx="724" cy="741"/>
            </a:xfrm>
            <a:prstGeom prst="roundRect">
              <a:avLst>
                <a:gd name="adj" fmla="val 16764"/>
              </a:avLst>
            </a:prstGeom>
            <a:solidFill>
              <a:schemeClr val="accent1"/>
            </a:solidFill>
            <a:ln w="28575">
              <a:solidFill>
                <a:srgbClr val="00CC66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70" name="AutoShape 82"/>
            <p:cNvSpPr>
              <a:spLocks noChangeAspect="1" noChangeArrowheads="1"/>
            </p:cNvSpPr>
            <p:nvPr/>
          </p:nvSpPr>
          <p:spPr bwMode="auto">
            <a:xfrm>
              <a:off x="3343" y="1327"/>
              <a:ext cx="280" cy="28"/>
            </a:xfrm>
            <a:prstGeom prst="parallelogram">
              <a:avLst>
                <a:gd name="adj" fmla="val 12134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71" name="Freeform 83"/>
            <p:cNvSpPr>
              <a:spLocks noChangeAspect="1"/>
            </p:cNvSpPr>
            <p:nvPr/>
          </p:nvSpPr>
          <p:spPr bwMode="auto">
            <a:xfrm>
              <a:off x="3590" y="1328"/>
              <a:ext cx="33" cy="81"/>
            </a:xfrm>
            <a:custGeom>
              <a:avLst/>
              <a:gdLst>
                <a:gd name="T0" fmla="*/ 0 w 33"/>
                <a:gd name="T1" fmla="*/ 28 h 81"/>
                <a:gd name="T2" fmla="*/ 33 w 33"/>
                <a:gd name="T3" fmla="*/ 0 h 81"/>
                <a:gd name="T4" fmla="*/ 32 w 33"/>
                <a:gd name="T5" fmla="*/ 55 h 81"/>
                <a:gd name="T6" fmla="*/ 0 w 33"/>
                <a:gd name="T7" fmla="*/ 81 h 81"/>
                <a:gd name="T8" fmla="*/ 0 w 33"/>
                <a:gd name="T9" fmla="*/ 28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81"/>
                <a:gd name="T17" fmla="*/ 33 w 3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81">
                  <a:moveTo>
                    <a:pt x="0" y="28"/>
                  </a:moveTo>
                  <a:lnTo>
                    <a:pt x="33" y="0"/>
                  </a:lnTo>
                  <a:lnTo>
                    <a:pt x="32" y="55"/>
                  </a:lnTo>
                  <a:lnTo>
                    <a:pt x="0" y="8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2" name="Arc 84"/>
            <p:cNvSpPr>
              <a:spLocks noChangeAspect="1"/>
            </p:cNvSpPr>
            <p:nvPr/>
          </p:nvSpPr>
          <p:spPr bwMode="auto">
            <a:xfrm rot="21549114" flipV="1">
              <a:off x="3315" y="1331"/>
              <a:ext cx="441" cy="46"/>
            </a:xfrm>
            <a:custGeom>
              <a:avLst/>
              <a:gdLst>
                <a:gd name="T0" fmla="*/ 0 w 17951"/>
                <a:gd name="T1" fmla="*/ 0 h 18140"/>
                <a:gd name="T2" fmla="*/ 0 w 17951"/>
                <a:gd name="T3" fmla="*/ 0 h 18140"/>
                <a:gd name="T4" fmla="*/ 0 w 17951"/>
                <a:gd name="T5" fmla="*/ 0 h 18140"/>
                <a:gd name="T6" fmla="*/ 0 60000 65536"/>
                <a:gd name="T7" fmla="*/ 0 60000 65536"/>
                <a:gd name="T8" fmla="*/ 0 60000 65536"/>
                <a:gd name="T9" fmla="*/ 0 w 17951"/>
                <a:gd name="T10" fmla="*/ 0 h 18140"/>
                <a:gd name="T11" fmla="*/ 17951 w 17951"/>
                <a:gd name="T12" fmla="*/ 18140 h 18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951" h="18140" fill="none" extrusionOk="0">
                  <a:moveTo>
                    <a:pt x="11726" y="-1"/>
                  </a:moveTo>
                  <a:cubicBezTo>
                    <a:pt x="14196" y="1597"/>
                    <a:pt x="16315" y="3681"/>
                    <a:pt x="17951" y="6126"/>
                  </a:cubicBezTo>
                </a:path>
                <a:path w="17951" h="18140" stroke="0" extrusionOk="0">
                  <a:moveTo>
                    <a:pt x="11726" y="-1"/>
                  </a:moveTo>
                  <a:cubicBezTo>
                    <a:pt x="14196" y="1597"/>
                    <a:pt x="16315" y="3681"/>
                    <a:pt x="17951" y="6126"/>
                  </a:cubicBezTo>
                  <a:lnTo>
                    <a:pt x="0" y="18140"/>
                  </a:lnTo>
                  <a:lnTo>
                    <a:pt x="11726" y="-1"/>
                  </a:lnTo>
                  <a:close/>
                </a:path>
              </a:pathLst>
            </a:custGeom>
            <a:noFill/>
            <a:ln w="2857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3" name="Arc 85"/>
            <p:cNvSpPr>
              <a:spLocks noChangeAspect="1"/>
            </p:cNvSpPr>
            <p:nvPr/>
          </p:nvSpPr>
          <p:spPr bwMode="auto">
            <a:xfrm rot="11110049" flipV="1">
              <a:off x="3412" y="1379"/>
              <a:ext cx="459" cy="209"/>
            </a:xfrm>
            <a:custGeom>
              <a:avLst/>
              <a:gdLst>
                <a:gd name="T0" fmla="*/ 0 w 21235"/>
                <a:gd name="T1" fmla="*/ 0 h 17590"/>
                <a:gd name="T2" fmla="*/ 0 w 21235"/>
                <a:gd name="T3" fmla="*/ 0 h 17590"/>
                <a:gd name="T4" fmla="*/ 0 w 21235"/>
                <a:gd name="T5" fmla="*/ 0 h 17590"/>
                <a:gd name="T6" fmla="*/ 0 60000 65536"/>
                <a:gd name="T7" fmla="*/ 0 60000 65536"/>
                <a:gd name="T8" fmla="*/ 0 60000 65536"/>
                <a:gd name="T9" fmla="*/ 0 w 21235"/>
                <a:gd name="T10" fmla="*/ 0 h 17590"/>
                <a:gd name="T11" fmla="*/ 21235 w 21235"/>
                <a:gd name="T12" fmla="*/ 17590 h 175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235" h="17590" fill="none" extrusionOk="0">
                  <a:moveTo>
                    <a:pt x="12536" y="-1"/>
                  </a:moveTo>
                  <a:cubicBezTo>
                    <a:pt x="17092" y="3247"/>
                    <a:pt x="20211" y="8136"/>
                    <a:pt x="21235" y="13637"/>
                  </a:cubicBezTo>
                </a:path>
                <a:path w="21235" h="17590" stroke="0" extrusionOk="0">
                  <a:moveTo>
                    <a:pt x="12536" y="-1"/>
                  </a:moveTo>
                  <a:cubicBezTo>
                    <a:pt x="17092" y="3247"/>
                    <a:pt x="20211" y="8136"/>
                    <a:pt x="21235" y="13637"/>
                  </a:cubicBezTo>
                  <a:lnTo>
                    <a:pt x="0" y="17590"/>
                  </a:lnTo>
                  <a:lnTo>
                    <a:pt x="12536" y="-1"/>
                  </a:lnTo>
                  <a:close/>
                </a:path>
              </a:pathLst>
            </a:custGeom>
            <a:noFill/>
            <a:ln w="38100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4" name="Arc 86"/>
            <p:cNvSpPr>
              <a:spLocks noChangeAspect="1"/>
            </p:cNvSpPr>
            <p:nvPr/>
          </p:nvSpPr>
          <p:spPr bwMode="auto">
            <a:xfrm rot="255756" flipH="1">
              <a:off x="3464" y="1384"/>
              <a:ext cx="308" cy="191"/>
            </a:xfrm>
            <a:custGeom>
              <a:avLst/>
              <a:gdLst>
                <a:gd name="T0" fmla="*/ 0 w 18868"/>
                <a:gd name="T1" fmla="*/ 0 h 18818"/>
                <a:gd name="T2" fmla="*/ 0 w 18868"/>
                <a:gd name="T3" fmla="*/ 0 h 18818"/>
                <a:gd name="T4" fmla="*/ 0 w 18868"/>
                <a:gd name="T5" fmla="*/ 0 h 18818"/>
                <a:gd name="T6" fmla="*/ 0 60000 65536"/>
                <a:gd name="T7" fmla="*/ 0 60000 65536"/>
                <a:gd name="T8" fmla="*/ 0 60000 65536"/>
                <a:gd name="T9" fmla="*/ 0 w 18868"/>
                <a:gd name="T10" fmla="*/ 0 h 18818"/>
                <a:gd name="T11" fmla="*/ 18868 w 18868"/>
                <a:gd name="T12" fmla="*/ 18818 h 188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868" h="18818" fill="none" extrusionOk="0">
                  <a:moveTo>
                    <a:pt x="10603" y="-1"/>
                  </a:moveTo>
                  <a:cubicBezTo>
                    <a:pt x="14070" y="1953"/>
                    <a:pt x="16930" y="4826"/>
                    <a:pt x="18867" y="8303"/>
                  </a:cubicBezTo>
                </a:path>
                <a:path w="18868" h="18818" stroke="0" extrusionOk="0">
                  <a:moveTo>
                    <a:pt x="10603" y="-1"/>
                  </a:moveTo>
                  <a:cubicBezTo>
                    <a:pt x="14070" y="1953"/>
                    <a:pt x="16930" y="4826"/>
                    <a:pt x="18867" y="8303"/>
                  </a:cubicBezTo>
                  <a:lnTo>
                    <a:pt x="0" y="18818"/>
                  </a:lnTo>
                  <a:lnTo>
                    <a:pt x="10603" y="-1"/>
                  </a:lnTo>
                  <a:close/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5" name="AutoShape 87"/>
            <p:cNvSpPr>
              <a:spLocks noChangeAspect="1" noChangeArrowheads="1"/>
            </p:cNvSpPr>
            <p:nvPr/>
          </p:nvSpPr>
          <p:spPr bwMode="auto">
            <a:xfrm>
              <a:off x="3394" y="1442"/>
              <a:ext cx="735" cy="752"/>
            </a:xfrm>
            <a:prstGeom prst="roundRect">
              <a:avLst>
                <a:gd name="adj" fmla="val 16764"/>
              </a:avLst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76" name="AutoShape 88"/>
            <p:cNvSpPr>
              <a:spLocks noChangeAspect="1" noChangeArrowheads="1"/>
            </p:cNvSpPr>
            <p:nvPr/>
          </p:nvSpPr>
          <p:spPr bwMode="auto">
            <a:xfrm>
              <a:off x="3407" y="1454"/>
              <a:ext cx="708" cy="727"/>
            </a:xfrm>
            <a:prstGeom prst="roundRect">
              <a:avLst>
                <a:gd name="adj" fmla="val 16764"/>
              </a:avLst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77" name="Arc 89"/>
            <p:cNvSpPr>
              <a:spLocks noChangeAspect="1"/>
            </p:cNvSpPr>
            <p:nvPr/>
          </p:nvSpPr>
          <p:spPr bwMode="auto">
            <a:xfrm rot="10507534" flipV="1">
              <a:off x="3402" y="1371"/>
              <a:ext cx="326" cy="180"/>
            </a:xfrm>
            <a:custGeom>
              <a:avLst/>
              <a:gdLst>
                <a:gd name="T0" fmla="*/ 0 w 20465"/>
                <a:gd name="T1" fmla="*/ 0 h 20476"/>
                <a:gd name="T2" fmla="*/ 0 w 20465"/>
                <a:gd name="T3" fmla="*/ 0 h 20476"/>
                <a:gd name="T4" fmla="*/ 0 w 20465"/>
                <a:gd name="T5" fmla="*/ 0 h 20476"/>
                <a:gd name="T6" fmla="*/ 0 60000 65536"/>
                <a:gd name="T7" fmla="*/ 0 60000 65536"/>
                <a:gd name="T8" fmla="*/ 0 60000 65536"/>
                <a:gd name="T9" fmla="*/ 0 w 20465"/>
                <a:gd name="T10" fmla="*/ 0 h 20476"/>
                <a:gd name="T11" fmla="*/ 20465 w 20465"/>
                <a:gd name="T12" fmla="*/ 20476 h 204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465" h="20476" fill="none" extrusionOk="0">
                  <a:moveTo>
                    <a:pt x="6877" y="0"/>
                  </a:moveTo>
                  <a:cubicBezTo>
                    <a:pt x="13277" y="2150"/>
                    <a:pt x="18304" y="7168"/>
                    <a:pt x="20464" y="13565"/>
                  </a:cubicBezTo>
                </a:path>
                <a:path w="20465" h="20476" stroke="0" extrusionOk="0">
                  <a:moveTo>
                    <a:pt x="6877" y="0"/>
                  </a:moveTo>
                  <a:cubicBezTo>
                    <a:pt x="13277" y="2150"/>
                    <a:pt x="18304" y="7168"/>
                    <a:pt x="20464" y="13565"/>
                  </a:cubicBezTo>
                  <a:lnTo>
                    <a:pt x="0" y="20476"/>
                  </a:lnTo>
                  <a:lnTo>
                    <a:pt x="6877" y="0"/>
                  </a:lnTo>
                  <a:close/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8" name="Line 90"/>
            <p:cNvSpPr>
              <a:spLocks noChangeAspect="1" noChangeShapeType="1"/>
            </p:cNvSpPr>
            <p:nvPr/>
          </p:nvSpPr>
          <p:spPr bwMode="auto">
            <a:xfrm flipH="1">
              <a:off x="3424" y="1480"/>
              <a:ext cx="10" cy="14"/>
            </a:xfrm>
            <a:prstGeom prst="line">
              <a:avLst/>
            </a:prstGeom>
            <a:noFill/>
            <a:ln w="952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grpSp>
          <p:nvGrpSpPr>
            <p:cNvPr id="79" name="Group 91"/>
            <p:cNvGrpSpPr>
              <a:grpSpLocks/>
            </p:cNvGrpSpPr>
            <p:nvPr/>
          </p:nvGrpSpPr>
          <p:grpSpPr bwMode="auto">
            <a:xfrm>
              <a:off x="3251" y="1348"/>
              <a:ext cx="924" cy="989"/>
              <a:chOff x="3294" y="1351"/>
              <a:chExt cx="924" cy="989"/>
            </a:xfrm>
          </p:grpSpPr>
          <p:sp>
            <p:nvSpPr>
              <p:cNvPr id="104" name="AutoShape 92"/>
              <p:cNvSpPr>
                <a:spLocks noChangeArrowheads="1"/>
              </p:cNvSpPr>
              <p:nvPr/>
            </p:nvSpPr>
            <p:spPr bwMode="auto">
              <a:xfrm>
                <a:off x="3294" y="1407"/>
                <a:ext cx="924" cy="933"/>
              </a:xfrm>
              <a:prstGeom prst="cube">
                <a:avLst>
                  <a:gd name="adj" fmla="val 10167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ru-RU"/>
                </a:defPPr>
                <a:lvl1pPr marL="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0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1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1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421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52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63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73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841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" name="AutoShape 93"/>
              <p:cNvSpPr>
                <a:spLocks noChangeArrowheads="1"/>
              </p:cNvSpPr>
              <p:nvPr/>
            </p:nvSpPr>
            <p:spPr bwMode="auto">
              <a:xfrm>
                <a:off x="4044" y="1351"/>
                <a:ext cx="174" cy="148"/>
              </a:xfrm>
              <a:prstGeom prst="cube">
                <a:avLst>
                  <a:gd name="adj" fmla="val 61764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ru-RU"/>
                </a:defPPr>
                <a:lvl1pPr marL="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0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1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1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421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52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63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73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841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" name="AutoShape 94"/>
              <p:cNvSpPr>
                <a:spLocks noChangeArrowheads="1"/>
              </p:cNvSpPr>
              <p:nvPr/>
            </p:nvSpPr>
            <p:spPr bwMode="auto">
              <a:xfrm>
                <a:off x="3305" y="1351"/>
                <a:ext cx="174" cy="148"/>
              </a:xfrm>
              <a:prstGeom prst="cube">
                <a:avLst>
                  <a:gd name="adj" fmla="val 61764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ru-RU"/>
                </a:defPPr>
                <a:lvl1pPr marL="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0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1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1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421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52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63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73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841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" name="AutoShape 95"/>
              <p:cNvSpPr>
                <a:spLocks noChangeArrowheads="1"/>
              </p:cNvSpPr>
              <p:nvPr/>
            </p:nvSpPr>
            <p:spPr bwMode="auto">
              <a:xfrm rot="16200000" flipH="1">
                <a:off x="4116" y="1409"/>
                <a:ext cx="114" cy="79"/>
              </a:xfrm>
              <a:prstGeom prst="parallelogram">
                <a:avLst>
                  <a:gd name="adj" fmla="val 98728"/>
                </a:avLst>
              </a:prstGeom>
              <a:solidFill>
                <a:srgbClr val="888888"/>
              </a:solidFill>
              <a:ln w="9525" algn="ctr">
                <a:solidFill>
                  <a:srgbClr val="8A8A8A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ru-RU"/>
                </a:defPPr>
                <a:lvl1pPr marL="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0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1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1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421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52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63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73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841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0" name="AutoShape 96"/>
            <p:cNvSpPr>
              <a:spLocks noChangeAspect="1" noChangeArrowheads="1"/>
            </p:cNvSpPr>
            <p:nvPr/>
          </p:nvSpPr>
          <p:spPr bwMode="auto">
            <a:xfrm>
              <a:off x="3231" y="1492"/>
              <a:ext cx="856" cy="872"/>
            </a:xfrm>
            <a:prstGeom prst="cube">
              <a:avLst>
                <a:gd name="adj" fmla="val 392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81" name="Freeform 97"/>
            <p:cNvSpPr>
              <a:spLocks noChangeAspect="1"/>
            </p:cNvSpPr>
            <p:nvPr/>
          </p:nvSpPr>
          <p:spPr bwMode="auto">
            <a:xfrm>
              <a:off x="3231" y="1467"/>
              <a:ext cx="826" cy="896"/>
            </a:xfrm>
            <a:custGeom>
              <a:avLst/>
              <a:gdLst>
                <a:gd name="T0" fmla="*/ 244 w 826"/>
                <a:gd name="T1" fmla="*/ 54 h 896"/>
                <a:gd name="T2" fmla="*/ 826 w 826"/>
                <a:gd name="T3" fmla="*/ 55 h 896"/>
                <a:gd name="T4" fmla="*/ 826 w 826"/>
                <a:gd name="T5" fmla="*/ 896 h 896"/>
                <a:gd name="T6" fmla="*/ 0 w 826"/>
                <a:gd name="T7" fmla="*/ 896 h 896"/>
                <a:gd name="T8" fmla="*/ 0 w 826"/>
                <a:gd name="T9" fmla="*/ 0 h 896"/>
                <a:gd name="T10" fmla="*/ 246 w 826"/>
                <a:gd name="T11" fmla="*/ 2 h 896"/>
                <a:gd name="T12" fmla="*/ 244 w 826"/>
                <a:gd name="T13" fmla="*/ 54 h 8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26"/>
                <a:gd name="T22" fmla="*/ 0 h 896"/>
                <a:gd name="T23" fmla="*/ 826 w 826"/>
                <a:gd name="T24" fmla="*/ 896 h 8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26" h="896">
                  <a:moveTo>
                    <a:pt x="244" y="54"/>
                  </a:moveTo>
                  <a:lnTo>
                    <a:pt x="826" y="55"/>
                  </a:lnTo>
                  <a:lnTo>
                    <a:pt x="826" y="896"/>
                  </a:lnTo>
                  <a:lnTo>
                    <a:pt x="0" y="896"/>
                  </a:lnTo>
                  <a:lnTo>
                    <a:pt x="0" y="0"/>
                  </a:lnTo>
                  <a:lnTo>
                    <a:pt x="246" y="2"/>
                  </a:lnTo>
                  <a:lnTo>
                    <a:pt x="244" y="5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2" name="AutoShape 98"/>
            <p:cNvSpPr>
              <a:spLocks noChangeAspect="1" noChangeArrowheads="1"/>
            </p:cNvSpPr>
            <p:nvPr/>
          </p:nvSpPr>
          <p:spPr bwMode="auto">
            <a:xfrm>
              <a:off x="3285" y="1560"/>
              <a:ext cx="724" cy="741"/>
            </a:xfrm>
            <a:prstGeom prst="roundRect">
              <a:avLst>
                <a:gd name="adj" fmla="val 16764"/>
              </a:avLst>
            </a:prstGeom>
            <a:solidFill>
              <a:schemeClr val="accent1"/>
            </a:solidFill>
            <a:ln w="28575">
              <a:solidFill>
                <a:srgbClr val="00CC66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83" name="AutoShape 99"/>
            <p:cNvSpPr>
              <a:spLocks noChangeAspect="1" noChangeArrowheads="1"/>
            </p:cNvSpPr>
            <p:nvPr/>
          </p:nvSpPr>
          <p:spPr bwMode="auto">
            <a:xfrm>
              <a:off x="3228" y="1441"/>
              <a:ext cx="280" cy="28"/>
            </a:xfrm>
            <a:prstGeom prst="parallelogram">
              <a:avLst>
                <a:gd name="adj" fmla="val 12134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84" name="Freeform 100"/>
            <p:cNvSpPr>
              <a:spLocks noChangeAspect="1"/>
            </p:cNvSpPr>
            <p:nvPr/>
          </p:nvSpPr>
          <p:spPr bwMode="auto">
            <a:xfrm>
              <a:off x="3475" y="1442"/>
              <a:ext cx="33" cy="81"/>
            </a:xfrm>
            <a:custGeom>
              <a:avLst/>
              <a:gdLst>
                <a:gd name="T0" fmla="*/ 0 w 33"/>
                <a:gd name="T1" fmla="*/ 28 h 81"/>
                <a:gd name="T2" fmla="*/ 33 w 33"/>
                <a:gd name="T3" fmla="*/ 0 h 81"/>
                <a:gd name="T4" fmla="*/ 32 w 33"/>
                <a:gd name="T5" fmla="*/ 55 h 81"/>
                <a:gd name="T6" fmla="*/ 0 w 33"/>
                <a:gd name="T7" fmla="*/ 81 h 81"/>
                <a:gd name="T8" fmla="*/ 0 w 33"/>
                <a:gd name="T9" fmla="*/ 28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81"/>
                <a:gd name="T17" fmla="*/ 33 w 3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81">
                  <a:moveTo>
                    <a:pt x="0" y="28"/>
                  </a:moveTo>
                  <a:lnTo>
                    <a:pt x="33" y="0"/>
                  </a:lnTo>
                  <a:lnTo>
                    <a:pt x="32" y="55"/>
                  </a:lnTo>
                  <a:lnTo>
                    <a:pt x="0" y="8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5" name="Arc 101"/>
            <p:cNvSpPr>
              <a:spLocks noChangeAspect="1"/>
            </p:cNvSpPr>
            <p:nvPr/>
          </p:nvSpPr>
          <p:spPr bwMode="auto">
            <a:xfrm rot="21549114" flipV="1">
              <a:off x="3200" y="1445"/>
              <a:ext cx="466" cy="46"/>
            </a:xfrm>
            <a:custGeom>
              <a:avLst/>
              <a:gdLst>
                <a:gd name="T0" fmla="*/ 0 w 18930"/>
                <a:gd name="T1" fmla="*/ 0 h 18140"/>
                <a:gd name="T2" fmla="*/ 0 w 18930"/>
                <a:gd name="T3" fmla="*/ 0 h 18140"/>
                <a:gd name="T4" fmla="*/ 0 w 18930"/>
                <a:gd name="T5" fmla="*/ 0 h 18140"/>
                <a:gd name="T6" fmla="*/ 0 60000 65536"/>
                <a:gd name="T7" fmla="*/ 0 60000 65536"/>
                <a:gd name="T8" fmla="*/ 0 60000 65536"/>
                <a:gd name="T9" fmla="*/ 0 w 18930"/>
                <a:gd name="T10" fmla="*/ 0 h 18140"/>
                <a:gd name="T11" fmla="*/ 18930 w 18930"/>
                <a:gd name="T12" fmla="*/ 18140 h 18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930" h="18140" fill="none" extrusionOk="0">
                  <a:moveTo>
                    <a:pt x="11726" y="-1"/>
                  </a:moveTo>
                  <a:cubicBezTo>
                    <a:pt x="14731" y="1942"/>
                    <a:pt x="17206" y="4601"/>
                    <a:pt x="18930" y="7737"/>
                  </a:cubicBezTo>
                </a:path>
                <a:path w="18930" h="18140" stroke="0" extrusionOk="0">
                  <a:moveTo>
                    <a:pt x="11726" y="-1"/>
                  </a:moveTo>
                  <a:cubicBezTo>
                    <a:pt x="14731" y="1942"/>
                    <a:pt x="17206" y="4601"/>
                    <a:pt x="18930" y="7737"/>
                  </a:cubicBezTo>
                  <a:lnTo>
                    <a:pt x="0" y="18140"/>
                  </a:lnTo>
                  <a:lnTo>
                    <a:pt x="11726" y="-1"/>
                  </a:lnTo>
                  <a:close/>
                </a:path>
              </a:pathLst>
            </a:custGeom>
            <a:noFill/>
            <a:ln w="2857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6" name="Arc 102"/>
            <p:cNvSpPr>
              <a:spLocks noChangeAspect="1"/>
            </p:cNvSpPr>
            <p:nvPr/>
          </p:nvSpPr>
          <p:spPr bwMode="auto">
            <a:xfrm rot="11110049" flipV="1">
              <a:off x="3297" y="1493"/>
              <a:ext cx="459" cy="209"/>
            </a:xfrm>
            <a:custGeom>
              <a:avLst/>
              <a:gdLst>
                <a:gd name="T0" fmla="*/ 0 w 21235"/>
                <a:gd name="T1" fmla="*/ 0 h 17590"/>
                <a:gd name="T2" fmla="*/ 0 w 21235"/>
                <a:gd name="T3" fmla="*/ 0 h 17590"/>
                <a:gd name="T4" fmla="*/ 0 w 21235"/>
                <a:gd name="T5" fmla="*/ 0 h 17590"/>
                <a:gd name="T6" fmla="*/ 0 60000 65536"/>
                <a:gd name="T7" fmla="*/ 0 60000 65536"/>
                <a:gd name="T8" fmla="*/ 0 60000 65536"/>
                <a:gd name="T9" fmla="*/ 0 w 21235"/>
                <a:gd name="T10" fmla="*/ 0 h 17590"/>
                <a:gd name="T11" fmla="*/ 21235 w 21235"/>
                <a:gd name="T12" fmla="*/ 17590 h 175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235" h="17590" fill="none" extrusionOk="0">
                  <a:moveTo>
                    <a:pt x="12536" y="-1"/>
                  </a:moveTo>
                  <a:cubicBezTo>
                    <a:pt x="17092" y="3247"/>
                    <a:pt x="20211" y="8136"/>
                    <a:pt x="21235" y="13637"/>
                  </a:cubicBezTo>
                </a:path>
                <a:path w="21235" h="17590" stroke="0" extrusionOk="0">
                  <a:moveTo>
                    <a:pt x="12536" y="-1"/>
                  </a:moveTo>
                  <a:cubicBezTo>
                    <a:pt x="17092" y="3247"/>
                    <a:pt x="20211" y="8136"/>
                    <a:pt x="21235" y="13637"/>
                  </a:cubicBezTo>
                  <a:lnTo>
                    <a:pt x="0" y="17590"/>
                  </a:lnTo>
                  <a:lnTo>
                    <a:pt x="12536" y="-1"/>
                  </a:lnTo>
                  <a:close/>
                </a:path>
              </a:pathLst>
            </a:custGeom>
            <a:noFill/>
            <a:ln w="38100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7" name="Arc 103"/>
            <p:cNvSpPr>
              <a:spLocks noChangeAspect="1"/>
            </p:cNvSpPr>
            <p:nvPr/>
          </p:nvSpPr>
          <p:spPr bwMode="auto">
            <a:xfrm rot="255756" flipH="1">
              <a:off x="3349" y="1498"/>
              <a:ext cx="308" cy="191"/>
            </a:xfrm>
            <a:custGeom>
              <a:avLst/>
              <a:gdLst>
                <a:gd name="T0" fmla="*/ 0 w 18868"/>
                <a:gd name="T1" fmla="*/ 0 h 18818"/>
                <a:gd name="T2" fmla="*/ 0 w 18868"/>
                <a:gd name="T3" fmla="*/ 0 h 18818"/>
                <a:gd name="T4" fmla="*/ 0 w 18868"/>
                <a:gd name="T5" fmla="*/ 0 h 18818"/>
                <a:gd name="T6" fmla="*/ 0 60000 65536"/>
                <a:gd name="T7" fmla="*/ 0 60000 65536"/>
                <a:gd name="T8" fmla="*/ 0 60000 65536"/>
                <a:gd name="T9" fmla="*/ 0 w 18868"/>
                <a:gd name="T10" fmla="*/ 0 h 18818"/>
                <a:gd name="T11" fmla="*/ 18868 w 18868"/>
                <a:gd name="T12" fmla="*/ 18818 h 188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868" h="18818" fill="none" extrusionOk="0">
                  <a:moveTo>
                    <a:pt x="10603" y="-1"/>
                  </a:moveTo>
                  <a:cubicBezTo>
                    <a:pt x="14070" y="1953"/>
                    <a:pt x="16930" y="4826"/>
                    <a:pt x="18867" y="8303"/>
                  </a:cubicBezTo>
                </a:path>
                <a:path w="18868" h="18818" stroke="0" extrusionOk="0">
                  <a:moveTo>
                    <a:pt x="10603" y="-1"/>
                  </a:moveTo>
                  <a:cubicBezTo>
                    <a:pt x="14070" y="1953"/>
                    <a:pt x="16930" y="4826"/>
                    <a:pt x="18867" y="8303"/>
                  </a:cubicBezTo>
                  <a:lnTo>
                    <a:pt x="0" y="18818"/>
                  </a:lnTo>
                  <a:lnTo>
                    <a:pt x="10603" y="-1"/>
                  </a:lnTo>
                  <a:close/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8" name="AutoShape 104"/>
            <p:cNvSpPr>
              <a:spLocks noChangeAspect="1" noChangeArrowheads="1"/>
            </p:cNvSpPr>
            <p:nvPr/>
          </p:nvSpPr>
          <p:spPr bwMode="auto">
            <a:xfrm>
              <a:off x="3279" y="1556"/>
              <a:ext cx="735" cy="752"/>
            </a:xfrm>
            <a:prstGeom prst="roundRect">
              <a:avLst>
                <a:gd name="adj" fmla="val 16764"/>
              </a:avLst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89" name="AutoShape 105"/>
            <p:cNvSpPr>
              <a:spLocks noChangeAspect="1" noChangeArrowheads="1"/>
            </p:cNvSpPr>
            <p:nvPr/>
          </p:nvSpPr>
          <p:spPr bwMode="auto">
            <a:xfrm>
              <a:off x="3292" y="1568"/>
              <a:ext cx="708" cy="727"/>
            </a:xfrm>
            <a:prstGeom prst="roundRect">
              <a:avLst>
                <a:gd name="adj" fmla="val 16764"/>
              </a:avLst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90" name="Arc 106"/>
            <p:cNvSpPr>
              <a:spLocks noChangeAspect="1"/>
            </p:cNvSpPr>
            <p:nvPr/>
          </p:nvSpPr>
          <p:spPr bwMode="auto">
            <a:xfrm rot="10507534" flipV="1">
              <a:off x="3287" y="1485"/>
              <a:ext cx="326" cy="180"/>
            </a:xfrm>
            <a:custGeom>
              <a:avLst/>
              <a:gdLst>
                <a:gd name="T0" fmla="*/ 0 w 20465"/>
                <a:gd name="T1" fmla="*/ 0 h 20476"/>
                <a:gd name="T2" fmla="*/ 0 w 20465"/>
                <a:gd name="T3" fmla="*/ 0 h 20476"/>
                <a:gd name="T4" fmla="*/ 0 w 20465"/>
                <a:gd name="T5" fmla="*/ 0 h 20476"/>
                <a:gd name="T6" fmla="*/ 0 60000 65536"/>
                <a:gd name="T7" fmla="*/ 0 60000 65536"/>
                <a:gd name="T8" fmla="*/ 0 60000 65536"/>
                <a:gd name="T9" fmla="*/ 0 w 20465"/>
                <a:gd name="T10" fmla="*/ 0 h 20476"/>
                <a:gd name="T11" fmla="*/ 20465 w 20465"/>
                <a:gd name="T12" fmla="*/ 20476 h 204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465" h="20476" fill="none" extrusionOk="0">
                  <a:moveTo>
                    <a:pt x="6877" y="0"/>
                  </a:moveTo>
                  <a:cubicBezTo>
                    <a:pt x="13277" y="2150"/>
                    <a:pt x="18304" y="7168"/>
                    <a:pt x="20464" y="13565"/>
                  </a:cubicBezTo>
                </a:path>
                <a:path w="20465" h="20476" stroke="0" extrusionOk="0">
                  <a:moveTo>
                    <a:pt x="6877" y="0"/>
                  </a:moveTo>
                  <a:cubicBezTo>
                    <a:pt x="13277" y="2150"/>
                    <a:pt x="18304" y="7168"/>
                    <a:pt x="20464" y="13565"/>
                  </a:cubicBezTo>
                  <a:lnTo>
                    <a:pt x="0" y="20476"/>
                  </a:lnTo>
                  <a:lnTo>
                    <a:pt x="6877" y="0"/>
                  </a:lnTo>
                  <a:close/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1" name="Line 107"/>
            <p:cNvSpPr>
              <a:spLocks noChangeAspect="1" noChangeShapeType="1"/>
            </p:cNvSpPr>
            <p:nvPr/>
          </p:nvSpPr>
          <p:spPr bwMode="auto">
            <a:xfrm flipH="1">
              <a:off x="3309" y="1594"/>
              <a:ext cx="10" cy="14"/>
            </a:xfrm>
            <a:prstGeom prst="line">
              <a:avLst/>
            </a:prstGeom>
            <a:noFill/>
            <a:ln w="952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2" name="Arc 108"/>
            <p:cNvSpPr>
              <a:spLocks/>
            </p:cNvSpPr>
            <p:nvPr/>
          </p:nvSpPr>
          <p:spPr bwMode="auto">
            <a:xfrm rot="327994" flipV="1">
              <a:off x="3539" y="855"/>
              <a:ext cx="585" cy="633"/>
            </a:xfrm>
            <a:custGeom>
              <a:avLst/>
              <a:gdLst>
                <a:gd name="T0" fmla="*/ 0 w 16534"/>
                <a:gd name="T1" fmla="*/ 0 h 21250"/>
                <a:gd name="T2" fmla="*/ 0 w 16534"/>
                <a:gd name="T3" fmla="*/ 0 h 21250"/>
                <a:gd name="T4" fmla="*/ 0 w 16534"/>
                <a:gd name="T5" fmla="*/ 0 h 21250"/>
                <a:gd name="T6" fmla="*/ 0 60000 65536"/>
                <a:gd name="T7" fmla="*/ 0 60000 65536"/>
                <a:gd name="T8" fmla="*/ 0 60000 65536"/>
                <a:gd name="T9" fmla="*/ 0 w 16534"/>
                <a:gd name="T10" fmla="*/ 0 h 21250"/>
                <a:gd name="T11" fmla="*/ 16534 w 16534"/>
                <a:gd name="T12" fmla="*/ 21250 h 212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534" h="21250" fill="none" extrusionOk="0">
                  <a:moveTo>
                    <a:pt x="3872" y="0"/>
                  </a:moveTo>
                  <a:cubicBezTo>
                    <a:pt x="8820" y="901"/>
                    <a:pt x="13297" y="3501"/>
                    <a:pt x="16533" y="7350"/>
                  </a:cubicBezTo>
                </a:path>
                <a:path w="16534" h="21250" stroke="0" extrusionOk="0">
                  <a:moveTo>
                    <a:pt x="3872" y="0"/>
                  </a:moveTo>
                  <a:cubicBezTo>
                    <a:pt x="8820" y="901"/>
                    <a:pt x="13297" y="3501"/>
                    <a:pt x="16533" y="7350"/>
                  </a:cubicBezTo>
                  <a:lnTo>
                    <a:pt x="0" y="21250"/>
                  </a:lnTo>
                  <a:lnTo>
                    <a:pt x="3872" y="0"/>
                  </a:lnTo>
                  <a:close/>
                </a:path>
              </a:pathLst>
            </a:custGeom>
            <a:noFill/>
            <a:ln w="2857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3" name="Line 109"/>
            <p:cNvSpPr>
              <a:spLocks noChangeShapeType="1"/>
            </p:cNvSpPr>
            <p:nvPr/>
          </p:nvSpPr>
          <p:spPr bwMode="auto">
            <a:xfrm flipV="1">
              <a:off x="4098" y="730"/>
              <a:ext cx="606" cy="586"/>
            </a:xfrm>
            <a:prstGeom prst="line">
              <a:avLst/>
            </a:prstGeom>
            <a:noFill/>
            <a:ln w="2857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4" name="Line 110"/>
            <p:cNvSpPr>
              <a:spLocks noChangeShapeType="1"/>
            </p:cNvSpPr>
            <p:nvPr/>
          </p:nvSpPr>
          <p:spPr bwMode="auto">
            <a:xfrm flipV="1">
              <a:off x="4107" y="734"/>
              <a:ext cx="560" cy="536"/>
            </a:xfrm>
            <a:prstGeom prst="line">
              <a:avLst/>
            </a:prstGeom>
            <a:noFill/>
            <a:ln w="2857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5" name="Line 111"/>
            <p:cNvSpPr>
              <a:spLocks noChangeShapeType="1"/>
            </p:cNvSpPr>
            <p:nvPr/>
          </p:nvSpPr>
          <p:spPr bwMode="auto">
            <a:xfrm flipV="1">
              <a:off x="4149" y="746"/>
              <a:ext cx="465" cy="442"/>
            </a:xfrm>
            <a:prstGeom prst="line">
              <a:avLst/>
            </a:prstGeom>
            <a:noFill/>
            <a:ln w="2857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6" name="Arc 112"/>
            <p:cNvSpPr>
              <a:spLocks/>
            </p:cNvSpPr>
            <p:nvPr/>
          </p:nvSpPr>
          <p:spPr bwMode="auto">
            <a:xfrm rot="21559666" flipV="1">
              <a:off x="3753" y="1190"/>
              <a:ext cx="360" cy="169"/>
            </a:xfrm>
            <a:custGeom>
              <a:avLst/>
              <a:gdLst>
                <a:gd name="T0" fmla="*/ 0 w 19366"/>
                <a:gd name="T1" fmla="*/ 0 h 21600"/>
                <a:gd name="T2" fmla="*/ 0 w 19366"/>
                <a:gd name="T3" fmla="*/ 0 h 21600"/>
                <a:gd name="T4" fmla="*/ 0 w 19366"/>
                <a:gd name="T5" fmla="*/ 0 h 21600"/>
                <a:gd name="T6" fmla="*/ 0 60000 65536"/>
                <a:gd name="T7" fmla="*/ 0 60000 65536"/>
                <a:gd name="T8" fmla="*/ 0 60000 65536"/>
                <a:gd name="T9" fmla="*/ 0 w 19366"/>
                <a:gd name="T10" fmla="*/ 0 h 21600"/>
                <a:gd name="T11" fmla="*/ 19366 w 1936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366" h="21600" fill="none" extrusionOk="0">
                  <a:moveTo>
                    <a:pt x="-1" y="1"/>
                  </a:moveTo>
                  <a:cubicBezTo>
                    <a:pt x="95" y="0"/>
                    <a:pt x="191" y="-1"/>
                    <a:pt x="288" y="0"/>
                  </a:cubicBezTo>
                  <a:cubicBezTo>
                    <a:pt x="8279" y="0"/>
                    <a:pt x="15618" y="4412"/>
                    <a:pt x="19365" y="11471"/>
                  </a:cubicBezTo>
                </a:path>
                <a:path w="19366" h="21600" stroke="0" extrusionOk="0">
                  <a:moveTo>
                    <a:pt x="-1" y="1"/>
                  </a:moveTo>
                  <a:cubicBezTo>
                    <a:pt x="95" y="0"/>
                    <a:pt x="191" y="-1"/>
                    <a:pt x="288" y="0"/>
                  </a:cubicBezTo>
                  <a:cubicBezTo>
                    <a:pt x="8279" y="0"/>
                    <a:pt x="15618" y="4412"/>
                    <a:pt x="19365" y="11471"/>
                  </a:cubicBezTo>
                  <a:lnTo>
                    <a:pt x="288" y="21600"/>
                  </a:lnTo>
                  <a:lnTo>
                    <a:pt x="-1" y="1"/>
                  </a:lnTo>
                  <a:close/>
                </a:path>
              </a:pathLst>
            </a:custGeom>
            <a:noFill/>
            <a:ln w="2857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7" name="Arc 113"/>
            <p:cNvSpPr>
              <a:spLocks/>
            </p:cNvSpPr>
            <p:nvPr/>
          </p:nvSpPr>
          <p:spPr bwMode="auto">
            <a:xfrm rot="21335689" flipV="1">
              <a:off x="3953" y="1024"/>
              <a:ext cx="280" cy="106"/>
            </a:xfrm>
            <a:custGeom>
              <a:avLst/>
              <a:gdLst>
                <a:gd name="T0" fmla="*/ 0 w 17959"/>
                <a:gd name="T1" fmla="*/ 0 h 21600"/>
                <a:gd name="T2" fmla="*/ 0 w 17959"/>
                <a:gd name="T3" fmla="*/ 0 h 21600"/>
                <a:gd name="T4" fmla="*/ 0 w 17959"/>
                <a:gd name="T5" fmla="*/ 0 h 21600"/>
                <a:gd name="T6" fmla="*/ 0 60000 65536"/>
                <a:gd name="T7" fmla="*/ 0 60000 65536"/>
                <a:gd name="T8" fmla="*/ 0 60000 65536"/>
                <a:gd name="T9" fmla="*/ 0 w 17959"/>
                <a:gd name="T10" fmla="*/ 0 h 21600"/>
                <a:gd name="T11" fmla="*/ 17959 w 1795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959" h="21600" fill="none" extrusionOk="0">
                  <a:moveTo>
                    <a:pt x="0" y="0"/>
                  </a:moveTo>
                  <a:cubicBezTo>
                    <a:pt x="7213" y="0"/>
                    <a:pt x="13950" y="3600"/>
                    <a:pt x="17958" y="9598"/>
                  </a:cubicBezTo>
                </a:path>
                <a:path w="17959" h="21600" stroke="0" extrusionOk="0">
                  <a:moveTo>
                    <a:pt x="0" y="0"/>
                  </a:moveTo>
                  <a:cubicBezTo>
                    <a:pt x="7213" y="0"/>
                    <a:pt x="13950" y="3600"/>
                    <a:pt x="17958" y="9598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8" name="Line 114"/>
            <p:cNvSpPr>
              <a:spLocks noChangeShapeType="1"/>
            </p:cNvSpPr>
            <p:nvPr/>
          </p:nvSpPr>
          <p:spPr bwMode="auto">
            <a:xfrm flipV="1">
              <a:off x="4225" y="748"/>
              <a:ext cx="342" cy="330"/>
            </a:xfrm>
            <a:prstGeom prst="line">
              <a:avLst/>
            </a:prstGeom>
            <a:noFill/>
            <a:ln w="2857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9" name="Arc 115"/>
            <p:cNvSpPr>
              <a:spLocks/>
            </p:cNvSpPr>
            <p:nvPr/>
          </p:nvSpPr>
          <p:spPr bwMode="auto">
            <a:xfrm flipV="1">
              <a:off x="4057" y="891"/>
              <a:ext cx="259" cy="125"/>
            </a:xfrm>
            <a:custGeom>
              <a:avLst/>
              <a:gdLst>
                <a:gd name="T0" fmla="*/ 0 w 19068"/>
                <a:gd name="T1" fmla="*/ 0 h 21414"/>
                <a:gd name="T2" fmla="*/ 0 w 19068"/>
                <a:gd name="T3" fmla="*/ 0 h 21414"/>
                <a:gd name="T4" fmla="*/ 0 w 19068"/>
                <a:gd name="T5" fmla="*/ 0 h 21414"/>
                <a:gd name="T6" fmla="*/ 0 60000 65536"/>
                <a:gd name="T7" fmla="*/ 0 60000 65536"/>
                <a:gd name="T8" fmla="*/ 0 60000 65536"/>
                <a:gd name="T9" fmla="*/ 0 w 19068"/>
                <a:gd name="T10" fmla="*/ 0 h 21414"/>
                <a:gd name="T11" fmla="*/ 19068 w 19068"/>
                <a:gd name="T12" fmla="*/ 21414 h 214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068" h="21414" fill="none" extrusionOk="0">
                  <a:moveTo>
                    <a:pt x="2828" y="0"/>
                  </a:moveTo>
                  <a:cubicBezTo>
                    <a:pt x="9743" y="913"/>
                    <a:pt x="15791" y="5109"/>
                    <a:pt x="19067" y="11266"/>
                  </a:cubicBezTo>
                </a:path>
                <a:path w="19068" h="21414" stroke="0" extrusionOk="0">
                  <a:moveTo>
                    <a:pt x="2828" y="0"/>
                  </a:moveTo>
                  <a:cubicBezTo>
                    <a:pt x="9743" y="913"/>
                    <a:pt x="15791" y="5109"/>
                    <a:pt x="19067" y="11266"/>
                  </a:cubicBezTo>
                  <a:lnTo>
                    <a:pt x="0" y="21414"/>
                  </a:lnTo>
                  <a:lnTo>
                    <a:pt x="2828" y="0"/>
                  </a:lnTo>
                  <a:close/>
                </a:path>
              </a:pathLst>
            </a:custGeom>
            <a:noFill/>
            <a:ln w="2857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0" name="Line 116"/>
            <p:cNvSpPr>
              <a:spLocks noChangeShapeType="1"/>
            </p:cNvSpPr>
            <p:nvPr/>
          </p:nvSpPr>
          <p:spPr bwMode="auto">
            <a:xfrm flipV="1">
              <a:off x="4292" y="761"/>
              <a:ext cx="219" cy="208"/>
            </a:xfrm>
            <a:prstGeom prst="line">
              <a:avLst/>
            </a:prstGeom>
            <a:noFill/>
            <a:ln w="2857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1" name="Arc 117"/>
            <p:cNvSpPr>
              <a:spLocks/>
            </p:cNvSpPr>
            <p:nvPr/>
          </p:nvSpPr>
          <p:spPr bwMode="auto">
            <a:xfrm flipV="1">
              <a:off x="4174" y="781"/>
              <a:ext cx="195" cy="128"/>
            </a:xfrm>
            <a:custGeom>
              <a:avLst/>
              <a:gdLst>
                <a:gd name="T0" fmla="*/ 0 w 17956"/>
                <a:gd name="T1" fmla="*/ 0 h 21600"/>
                <a:gd name="T2" fmla="*/ 0 w 17956"/>
                <a:gd name="T3" fmla="*/ 0 h 21600"/>
                <a:gd name="T4" fmla="*/ 0 w 17956"/>
                <a:gd name="T5" fmla="*/ 0 h 21600"/>
                <a:gd name="T6" fmla="*/ 0 60000 65536"/>
                <a:gd name="T7" fmla="*/ 0 60000 65536"/>
                <a:gd name="T8" fmla="*/ 0 60000 65536"/>
                <a:gd name="T9" fmla="*/ 0 w 17956"/>
                <a:gd name="T10" fmla="*/ 0 h 21600"/>
                <a:gd name="T11" fmla="*/ 17956 w 1795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956" h="21600" fill="none" extrusionOk="0">
                  <a:moveTo>
                    <a:pt x="0" y="0"/>
                  </a:moveTo>
                  <a:cubicBezTo>
                    <a:pt x="7211" y="0"/>
                    <a:pt x="13947" y="3599"/>
                    <a:pt x="17955" y="9594"/>
                  </a:cubicBezTo>
                </a:path>
                <a:path w="17956" h="21600" stroke="0" extrusionOk="0">
                  <a:moveTo>
                    <a:pt x="0" y="0"/>
                  </a:moveTo>
                  <a:cubicBezTo>
                    <a:pt x="7211" y="0"/>
                    <a:pt x="13947" y="3599"/>
                    <a:pt x="17955" y="9594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2" name="Line 118"/>
            <p:cNvSpPr>
              <a:spLocks noChangeShapeType="1"/>
            </p:cNvSpPr>
            <p:nvPr/>
          </p:nvSpPr>
          <p:spPr bwMode="auto">
            <a:xfrm flipV="1">
              <a:off x="4352" y="757"/>
              <a:ext cx="122" cy="112"/>
            </a:xfrm>
            <a:prstGeom prst="line">
              <a:avLst/>
            </a:prstGeom>
            <a:noFill/>
            <a:ln w="2857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3" name="Arc 119"/>
            <p:cNvSpPr>
              <a:spLocks/>
            </p:cNvSpPr>
            <p:nvPr/>
          </p:nvSpPr>
          <p:spPr bwMode="auto">
            <a:xfrm flipV="1">
              <a:off x="3852" y="1144"/>
              <a:ext cx="306" cy="102"/>
            </a:xfrm>
            <a:custGeom>
              <a:avLst/>
              <a:gdLst>
                <a:gd name="T0" fmla="*/ 0 w 20338"/>
                <a:gd name="T1" fmla="*/ 0 h 21600"/>
                <a:gd name="T2" fmla="*/ 0 w 20338"/>
                <a:gd name="T3" fmla="*/ 0 h 21600"/>
                <a:gd name="T4" fmla="*/ 0 w 20338"/>
                <a:gd name="T5" fmla="*/ 0 h 21600"/>
                <a:gd name="T6" fmla="*/ 0 60000 65536"/>
                <a:gd name="T7" fmla="*/ 0 60000 65536"/>
                <a:gd name="T8" fmla="*/ 0 60000 65536"/>
                <a:gd name="T9" fmla="*/ 0 w 20338"/>
                <a:gd name="T10" fmla="*/ 0 h 21600"/>
                <a:gd name="T11" fmla="*/ 20338 w 2033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338" h="21600" fill="none" extrusionOk="0">
                  <a:moveTo>
                    <a:pt x="0" y="0"/>
                  </a:moveTo>
                  <a:cubicBezTo>
                    <a:pt x="9124" y="0"/>
                    <a:pt x="17264" y="5733"/>
                    <a:pt x="20338" y="14324"/>
                  </a:cubicBezTo>
                </a:path>
                <a:path w="20338" h="21600" stroke="0" extrusionOk="0">
                  <a:moveTo>
                    <a:pt x="0" y="0"/>
                  </a:moveTo>
                  <a:cubicBezTo>
                    <a:pt x="9124" y="0"/>
                    <a:pt x="17264" y="5733"/>
                    <a:pt x="20338" y="14324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cxnSp>
        <p:nvCxnSpPr>
          <p:cNvPr id="5" name="Прямая со стрелкой 4"/>
          <p:cNvCxnSpPr/>
          <p:nvPr/>
        </p:nvCxnSpPr>
        <p:spPr>
          <a:xfrm flipV="1">
            <a:off x="3584905" y="2697086"/>
            <a:ext cx="1957494" cy="88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7227067" y="4223902"/>
            <a:ext cx="4878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</a:t>
            </a:r>
            <a:endParaRPr lang="ru-RU" dirty="0"/>
          </a:p>
        </p:txBody>
      </p:sp>
      <p:sp>
        <p:nvSpPr>
          <p:cNvPr id="138" name="Прямоугольник 137"/>
          <p:cNvSpPr/>
          <p:nvPr/>
        </p:nvSpPr>
        <p:spPr>
          <a:xfrm>
            <a:off x="4883622" y="3515987"/>
            <a:ext cx="1481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 err="1" smtClean="0"/>
              <a:t>FHCal</a:t>
            </a:r>
            <a:r>
              <a:rPr lang="en-GB" i="1" dirty="0" smtClean="0"/>
              <a:t> module</a:t>
            </a:r>
            <a:endParaRPr lang="ru-RU" i="1" dirty="0"/>
          </a:p>
        </p:txBody>
      </p:sp>
      <p:cxnSp>
        <p:nvCxnSpPr>
          <p:cNvPr id="139" name="Прямая со стрелкой 138"/>
          <p:cNvCxnSpPr/>
          <p:nvPr/>
        </p:nvCxnSpPr>
        <p:spPr>
          <a:xfrm>
            <a:off x="6187228" y="2705967"/>
            <a:ext cx="2253387" cy="17253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/>
          <p:nvPr/>
        </p:nvCxnSpPr>
        <p:spPr>
          <a:xfrm flipV="1">
            <a:off x="0" y="614026"/>
            <a:ext cx="12192000" cy="21700"/>
          </a:xfrm>
          <a:prstGeom prst="line">
            <a:avLst/>
          </a:prstGeom>
          <a:ln w="25400" cmpd="sng">
            <a:solidFill>
              <a:srgbClr val="FF0000"/>
            </a:solidFill>
          </a:ln>
          <a:effectLst>
            <a:glow rad="101600">
              <a:schemeClr val="accent1"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367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Main aim of</a:t>
            </a:r>
            <a:r>
              <a:rPr lang="ru-RU" sz="3200" dirty="0" smtClean="0"/>
              <a:t> </a:t>
            </a:r>
            <a:r>
              <a:rPr lang="en-GB" sz="3200" dirty="0" err="1" smtClean="0"/>
              <a:t>FHCal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584" y="824326"/>
            <a:ext cx="3728432" cy="29488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99708" y="4556778"/>
            <a:ext cx="9895821" cy="20005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Impact parameter</a:t>
            </a:r>
            <a:r>
              <a:rPr lang="ru-RU" sz="2400" dirty="0" smtClean="0">
                <a:solidFill>
                  <a:srgbClr val="FF0000"/>
                </a:solidFill>
              </a:rPr>
              <a:t> – </a:t>
            </a:r>
            <a:r>
              <a:rPr lang="en-US" sz="2400" dirty="0" smtClean="0">
                <a:solidFill>
                  <a:srgbClr val="FF0000"/>
                </a:solidFill>
              </a:rPr>
              <a:t>distance named </a:t>
            </a:r>
            <a:r>
              <a:rPr lang="en-US" sz="2800" b="1" dirty="0" smtClean="0">
                <a:solidFill>
                  <a:srgbClr val="FF0000"/>
                </a:solidFill>
              </a:rPr>
              <a:t>b</a:t>
            </a:r>
            <a:r>
              <a:rPr lang="en-GB" sz="2400" dirty="0" smtClean="0">
                <a:solidFill>
                  <a:srgbClr val="FF0000"/>
                </a:solidFill>
              </a:rPr>
              <a:t> in the </a:t>
            </a:r>
            <a:r>
              <a:rPr lang="en-GB" sz="2400" dirty="0">
                <a:solidFill>
                  <a:srgbClr val="FF0000"/>
                </a:solidFill>
              </a:rPr>
              <a:t>left </a:t>
            </a:r>
            <a:r>
              <a:rPr lang="en-GB" sz="2400" dirty="0" smtClean="0">
                <a:solidFill>
                  <a:srgbClr val="FF0000"/>
                </a:solidFill>
              </a:rPr>
              <a:t>picture (experimental estimate – centrality, that is fraction of nuclear inelastic cross-section);</a:t>
            </a:r>
          </a:p>
          <a:p>
            <a:endParaRPr lang="en-GB" sz="2400" dirty="0">
              <a:solidFill>
                <a:srgbClr val="FF0000"/>
              </a:solidFill>
            </a:endParaRPr>
          </a:p>
          <a:p>
            <a:r>
              <a:rPr lang="en-US" sz="2400" i="1" dirty="0" smtClean="0">
                <a:solidFill>
                  <a:srgbClr val="FF0000"/>
                </a:solidFill>
              </a:rPr>
              <a:t>Reaction plane </a:t>
            </a:r>
            <a:r>
              <a:rPr lang="en-US" sz="2400" dirty="0" smtClean="0">
                <a:solidFill>
                  <a:srgbClr val="FF0000"/>
                </a:solidFill>
              </a:rPr>
              <a:t>is determined by impact parameter vector and beam axis (experimental estimate – Event plane)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396335"/>
            <a:ext cx="12192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5</a:t>
            </a:r>
            <a:r>
              <a:rPr lang="en-GB" sz="2400" dirty="0" smtClean="0">
                <a:solidFill>
                  <a:schemeClr val="bg1"/>
                </a:solidFill>
              </a:rPr>
              <a:t>/1</a:t>
            </a:r>
            <a:r>
              <a:rPr lang="ru-RU" sz="2400" dirty="0" smtClean="0">
                <a:solidFill>
                  <a:schemeClr val="bg1"/>
                </a:solidFill>
              </a:rPr>
              <a:t>8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29" y="1368330"/>
            <a:ext cx="7425379" cy="2571658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0" y="614026"/>
            <a:ext cx="12192000" cy="21700"/>
          </a:xfrm>
          <a:prstGeom prst="line">
            <a:avLst/>
          </a:prstGeom>
          <a:ln w="25400" cmpd="sng">
            <a:solidFill>
              <a:srgbClr val="FF0000"/>
            </a:solidFill>
          </a:ln>
          <a:effectLst>
            <a:glow rad="101600">
              <a:schemeClr val="accent1"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81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Determination of centrality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50840"/>
          <a:stretch/>
        </p:blipFill>
        <p:spPr>
          <a:xfrm>
            <a:off x="766606" y="584775"/>
            <a:ext cx="5480717" cy="30454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48755" t="-1028" r="1708" b="355"/>
          <a:stretch/>
        </p:blipFill>
        <p:spPr>
          <a:xfrm>
            <a:off x="1365986" y="3993606"/>
            <a:ext cx="3626953" cy="248781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86614" y="1945675"/>
            <a:ext cx="3719147" cy="96715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0" y="614026"/>
            <a:ext cx="12192000" cy="21700"/>
          </a:xfrm>
          <a:prstGeom prst="line">
            <a:avLst/>
          </a:prstGeom>
          <a:ln w="25400" cmpd="sng">
            <a:solidFill>
              <a:srgbClr val="FF0000"/>
            </a:solidFill>
          </a:ln>
          <a:effectLst>
            <a:glow rad="101600">
              <a:schemeClr val="accent1"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6395488"/>
            <a:ext cx="1219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6</a:t>
            </a:r>
            <a:r>
              <a:rPr lang="en-GB" sz="2400" dirty="0" smtClean="0">
                <a:solidFill>
                  <a:schemeClr val="bg1"/>
                </a:solidFill>
              </a:rPr>
              <a:t>/1</a:t>
            </a:r>
            <a:r>
              <a:rPr lang="ru-RU" sz="2400" dirty="0" smtClean="0">
                <a:solidFill>
                  <a:schemeClr val="bg1"/>
                </a:solidFill>
              </a:rPr>
              <a:t>8</a:t>
            </a:r>
            <a:endParaRPr lang="en-GB" sz="2400" dirty="0" smtClean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62570" y="3351943"/>
                <a:ext cx="5511817" cy="6535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i="1" dirty="0" smtClean="0"/>
                  <a:t>Determination of average impact parameter using deposited in calorimeter energies for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en-GB" b="0" i="1" smtClean="0">
                        <a:latin typeface="Cambria Math" panose="02040503050406030204" pitchFamily="18" charset="0"/>
                      </a:rPr>
                      <m:t>=11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𝐺𝑒𝑉</m:t>
                    </m:r>
                  </m:oMath>
                </a14:m>
                <a:r>
                  <a:rPr lang="ru-RU" i="1" dirty="0" smtClean="0"/>
                  <a:t> </a:t>
                </a:r>
                <a:endParaRPr lang="ru-RU" i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570" y="3351943"/>
                <a:ext cx="5511817" cy="653577"/>
              </a:xfrm>
              <a:prstGeom prst="rect">
                <a:avLst/>
              </a:prstGeom>
              <a:blipFill>
                <a:blip r:embed="rId5"/>
                <a:stretch>
                  <a:fillRect t="-5607" b="-140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02627" y="6483816"/>
                <a:ext cx="5313527" cy="37657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Error in centrality determination for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en-GB" b="0" i="1" smtClean="0">
                        <a:latin typeface="Cambria Math" panose="02040503050406030204" pitchFamily="18" charset="0"/>
                      </a:rPr>
                      <m:t>=5, 11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𝐺𝑒𝑉</m:t>
                    </m:r>
                  </m:oMath>
                </a14:m>
                <a:r>
                  <a:rPr lang="ru-RU" i="1" dirty="0" smtClean="0"/>
                  <a:t> </a:t>
                </a:r>
                <a:endParaRPr lang="ru-RU" i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627" y="6483816"/>
                <a:ext cx="5313527" cy="376578"/>
              </a:xfrm>
              <a:prstGeom prst="rect">
                <a:avLst/>
              </a:prstGeom>
              <a:blipFill>
                <a:blip r:embed="rId6"/>
                <a:stretch>
                  <a:fillRect l="-917" t="-8197" b="-262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Соединительная линия уступом 24"/>
          <p:cNvCxnSpPr>
            <a:stCxn id="6" idx="1"/>
          </p:cNvCxnSpPr>
          <p:nvPr/>
        </p:nvCxnSpPr>
        <p:spPr>
          <a:xfrm rot="10800000" flipH="1" flipV="1">
            <a:off x="1686613" y="1994033"/>
            <a:ext cx="816441" cy="3815640"/>
          </a:xfrm>
          <a:prstGeom prst="bentConnector4">
            <a:avLst>
              <a:gd name="adj1" fmla="val -164887"/>
              <a:gd name="adj2" fmla="val 100015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7"/>
          <a:srcRect t="6168"/>
          <a:stretch/>
        </p:blipFill>
        <p:spPr>
          <a:xfrm>
            <a:off x="6877803" y="2746356"/>
            <a:ext cx="4823154" cy="2999135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8232884" y="4245564"/>
            <a:ext cx="1300024" cy="661085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7778632" y="3299919"/>
            <a:ext cx="1094852" cy="85600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5428269" y="4548978"/>
            <a:ext cx="1183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peripheral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515851" y="5261915"/>
            <a:ext cx="8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B5AA9"/>
                </a:solidFill>
              </a:rPr>
              <a:t>central</a:t>
            </a:r>
            <a:endParaRPr lang="ru-RU" dirty="0">
              <a:solidFill>
                <a:srgbClr val="0B5AA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Прямоугольник 49"/>
              <p:cNvSpPr/>
              <p:nvPr/>
            </p:nvSpPr>
            <p:spPr>
              <a:xfrm rot="16200000">
                <a:off x="5574350" y="4126130"/>
                <a:ext cx="2892950" cy="28604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</m:e>
                      </m:d>
                      <m:r>
                        <a:rPr lang="ru-RU" sz="1200" i="1">
                          <a:latin typeface="Cambria Math" panose="02040503050406030204" pitchFamily="18" charset="0"/>
                        </a:rPr>
                        <m:t>/</m:t>
                      </m:r>
                      <m:d>
                        <m:dPr>
                          <m:ctrlPr>
                            <a:rPr lang="ru-RU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  <m:r>
                            <a:rPr lang="ru-RU" sz="12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50" name="Прямоугольник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574350" y="4126130"/>
                <a:ext cx="2892950" cy="286042"/>
              </a:xfrm>
              <a:prstGeom prst="rect">
                <a:avLst/>
              </a:prstGeom>
              <a:blipFill>
                <a:blip r:embed="rId8"/>
                <a:stretch>
                  <a:fillRect r="-21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Рисунок 5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523" y="736592"/>
            <a:ext cx="2220765" cy="1908898"/>
          </a:xfrm>
          <a:prstGeom prst="rect">
            <a:avLst/>
          </a:prstGeom>
        </p:spPr>
      </p:pic>
      <p:cxnSp>
        <p:nvCxnSpPr>
          <p:cNvPr id="52" name="Прямая со стрелкой 51"/>
          <p:cNvCxnSpPr/>
          <p:nvPr/>
        </p:nvCxnSpPr>
        <p:spPr>
          <a:xfrm flipH="1" flipV="1">
            <a:off x="8808248" y="1431483"/>
            <a:ext cx="1704215" cy="1847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H="1" flipV="1">
            <a:off x="9019280" y="1964393"/>
            <a:ext cx="1704215" cy="1847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0394204" y="1188346"/>
                <a:ext cx="76836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4204" y="1188346"/>
                <a:ext cx="768369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0643893" y="1729312"/>
                <a:ext cx="6684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3893" y="1729312"/>
                <a:ext cx="668471" cy="523220"/>
              </a:xfrm>
              <a:prstGeom prst="rect">
                <a:avLst/>
              </a:prstGeom>
              <a:blipFill>
                <a:blip r:embed="rId11"/>
                <a:stretch>
                  <a:fillRect r="-72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/>
          <p:cNvSpPr txBox="1"/>
          <p:nvPr/>
        </p:nvSpPr>
        <p:spPr>
          <a:xfrm>
            <a:off x="7437422" y="5925668"/>
            <a:ext cx="354070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Asymmetry </a:t>
            </a:r>
            <a:r>
              <a:rPr lang="en-US" i="1" smtClean="0"/>
              <a:t>of deposited energies </a:t>
            </a:r>
            <a:r>
              <a:rPr lang="en-US" i="1" dirty="0" smtClean="0"/>
              <a:t>in inner and outer zones of calorimeter</a:t>
            </a:r>
            <a:endParaRPr lang="ru-RU" i="1" dirty="0"/>
          </a:p>
        </p:txBody>
      </p:sp>
      <p:cxnSp>
        <p:nvCxnSpPr>
          <p:cNvPr id="45" name="Прямая со стрелкой 44"/>
          <p:cNvCxnSpPr>
            <a:stCxn id="42" idx="1"/>
            <a:endCxn id="47" idx="3"/>
          </p:cNvCxnSpPr>
          <p:nvPr/>
        </p:nvCxnSpPr>
        <p:spPr>
          <a:xfrm flipH="1">
            <a:off x="6611399" y="3727923"/>
            <a:ext cx="1167233" cy="100572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stCxn id="47" idx="1"/>
          </p:cNvCxnSpPr>
          <p:nvPr/>
        </p:nvCxnSpPr>
        <p:spPr>
          <a:xfrm flipH="1">
            <a:off x="3969451" y="4733644"/>
            <a:ext cx="1458818" cy="12059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>
            <a:off x="6358925" y="4577537"/>
            <a:ext cx="1873959" cy="87047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stCxn id="49" idx="1"/>
          </p:cNvCxnSpPr>
          <p:nvPr/>
        </p:nvCxnSpPr>
        <p:spPr>
          <a:xfrm flipH="1">
            <a:off x="2811018" y="5446581"/>
            <a:ext cx="2704833" cy="43666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08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/>
          <p:nvPr/>
        </p:nvPicPr>
        <p:blipFill>
          <a:blip r:embed="rId3"/>
          <a:stretch>
            <a:fillRect/>
          </a:stretch>
        </p:blipFill>
        <p:spPr>
          <a:xfrm>
            <a:off x="426510" y="3850707"/>
            <a:ext cx="3776870" cy="257853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509" y="781347"/>
            <a:ext cx="3201273" cy="28820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Event Plane determination</a:t>
            </a:r>
            <a:endParaRPr lang="ru-RU" sz="3200" dirty="0"/>
          </a:p>
        </p:txBody>
      </p:sp>
      <p:graphicFrame>
        <p:nvGraphicFramePr>
          <p:cNvPr id="7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0550582"/>
              </p:ext>
            </p:extLst>
          </p:nvPr>
        </p:nvGraphicFramePr>
        <p:xfrm>
          <a:off x="4477803" y="5559475"/>
          <a:ext cx="4697246" cy="74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" name="Формула" r:id="rId5" imgW="1524000" imgH="241300" progId="Equation.3">
                  <p:embed/>
                </p:oleObj>
              </mc:Choice>
              <mc:Fallback>
                <p:oleObj name="Формула" r:id="rId5" imgW="1524000" imgH="241300" progId="Equation.3">
                  <p:embed/>
                  <p:pic>
                    <p:nvPicPr>
                      <p:cNvPr id="13318" name="Объ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7803" y="5559475"/>
                        <a:ext cx="4697246" cy="74364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/>
          <a:srcRect b="51135"/>
          <a:stretch/>
        </p:blipFill>
        <p:spPr>
          <a:xfrm>
            <a:off x="4264339" y="2007195"/>
            <a:ext cx="2327839" cy="8923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/>
          <a:srcRect t="54636"/>
          <a:stretch/>
        </p:blipFill>
        <p:spPr>
          <a:xfrm>
            <a:off x="7446168" y="2063730"/>
            <a:ext cx="2359473" cy="8357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903482" y="4137283"/>
                <a:ext cx="4998812" cy="6494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</a:rPr>
                            <m:t>EP</m:t>
                          </m:r>
                        </m:sub>
                      </m:sSub>
                      <m:r>
                        <a:rPr lang="ru-RU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𝑎𝑟𝑐𝑡𝑔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d>
                                <m:d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d>
                                <m:d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3482" y="4137283"/>
                <a:ext cx="4998812" cy="64940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Прямая со стрелкой 8"/>
          <p:cNvCxnSpPr/>
          <p:nvPr/>
        </p:nvCxnSpPr>
        <p:spPr>
          <a:xfrm flipH="1">
            <a:off x="2527871" y="1354171"/>
            <a:ext cx="1675508" cy="41549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337657" y="1535793"/>
            <a:ext cx="149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err="1"/>
              <a:t>i</a:t>
            </a:r>
            <a:endParaRPr lang="ru-RU" i="1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0" y="614026"/>
            <a:ext cx="12192000" cy="21700"/>
          </a:xfrm>
          <a:prstGeom prst="line">
            <a:avLst/>
          </a:prstGeom>
          <a:ln w="25400" cmpd="sng">
            <a:solidFill>
              <a:srgbClr val="FF0000"/>
            </a:solidFill>
          </a:ln>
          <a:effectLst>
            <a:glow rad="101600">
              <a:schemeClr val="accent1"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0" y="6396335"/>
            <a:ext cx="1219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 smtClean="0">
                <a:solidFill>
                  <a:schemeClr val="bg1"/>
                </a:solidFill>
              </a:rPr>
              <a:t>7/1</a:t>
            </a:r>
            <a:r>
              <a:rPr lang="ru-RU" sz="2400" dirty="0" smtClean="0">
                <a:solidFill>
                  <a:schemeClr val="bg1"/>
                </a:solidFill>
              </a:rPr>
              <a:t>8</a:t>
            </a:r>
            <a:endParaRPr lang="en-GB" sz="2400" dirty="0" smtClean="0">
              <a:solidFill>
                <a:schemeClr val="bg1"/>
              </a:solidFill>
            </a:endParaRPr>
          </a:p>
        </p:txBody>
      </p:sp>
      <p:pic>
        <p:nvPicPr>
          <p:cNvPr id="21" name="Рисунок 20"/>
          <p:cNvPicPr/>
          <p:nvPr/>
        </p:nvPicPr>
        <p:blipFill>
          <a:blip r:embed="rId3"/>
          <a:stretch>
            <a:fillRect/>
          </a:stretch>
        </p:blipFill>
        <p:spPr>
          <a:xfrm>
            <a:off x="426510" y="3850707"/>
            <a:ext cx="3776870" cy="257853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67704" y="4862097"/>
            <a:ext cx="82924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Spectators</a:t>
            </a:r>
            <a:endParaRPr lang="ru-RU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822163" y="4582862"/>
            <a:ext cx="93198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Participants</a:t>
            </a:r>
            <a:r>
              <a:rPr lang="en-GB" sz="1100" dirty="0" smtClean="0"/>
              <a:t> </a:t>
            </a:r>
            <a:endParaRPr lang="ru-RU" sz="11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964255" y="3997242"/>
            <a:ext cx="1215333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1200" dirty="0" err="1" smtClean="0"/>
              <a:t>eject</a:t>
            </a:r>
            <a:r>
              <a:rPr lang="en-US" sz="1200" dirty="0" err="1" smtClean="0"/>
              <a:t>ed</a:t>
            </a:r>
            <a:r>
              <a:rPr lang="ru-RU" sz="1200" dirty="0" smtClean="0"/>
              <a:t> </a:t>
            </a:r>
            <a:r>
              <a:rPr lang="ru-RU" sz="1200" dirty="0" err="1"/>
              <a:t>particles</a:t>
            </a:r>
            <a:endParaRPr lang="ru-RU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3231255" y="4417878"/>
            <a:ext cx="75613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Reaction Plane</a:t>
            </a:r>
            <a:endParaRPr lang="ru-RU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2738886" y="5637939"/>
            <a:ext cx="146449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Impact parameter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359123" y="6029156"/>
            <a:ext cx="1426048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dirty="0"/>
              <a:t>colliding nuclei</a:t>
            </a:r>
            <a:endParaRPr lang="ru-RU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830125" y="4434137"/>
            <a:ext cx="67331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800" dirty="0" smtClean="0"/>
              <a:t>Beam line</a:t>
            </a:r>
            <a:endParaRPr lang="ru-RU" sz="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203380" y="938672"/>
                <a:ext cx="549022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ru-RU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400" i="1" dirty="0" smtClean="0"/>
                  <a:t> - coordinates of centre of module </a:t>
                </a:r>
                <a:r>
                  <a:rPr lang="en-GB" sz="2400" i="1" dirty="0" err="1" smtClean="0"/>
                  <a:t>i</a:t>
                </a:r>
                <a:r>
                  <a:rPr lang="en-GB" sz="2400" i="1" dirty="0" smtClean="0"/>
                  <a:t>;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sz="2400" i="1" dirty="0" smtClean="0"/>
                  <a:t> - </a:t>
                </a:r>
                <a:r>
                  <a:rPr lang="en-US" sz="2400" i="1" dirty="0" smtClean="0"/>
                  <a:t>energy that is released in module </a:t>
                </a:r>
                <a:r>
                  <a:rPr lang="en-US" sz="2400" i="1" dirty="0" err="1" smtClean="0"/>
                  <a:t>i</a:t>
                </a:r>
                <a:r>
                  <a:rPr lang="en-GB" sz="2400" i="1" dirty="0" smtClean="0"/>
                  <a:t>;</a:t>
                </a:r>
                <a:endParaRPr lang="ru-RU" sz="2400" i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380" y="938672"/>
                <a:ext cx="5490222" cy="830997"/>
              </a:xfrm>
              <a:prstGeom prst="rect">
                <a:avLst/>
              </a:prstGeom>
              <a:blipFill>
                <a:blip r:embed="rId10"/>
                <a:stretch>
                  <a:fillRect l="-333" t="-5882" b="-161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203379" y="3086605"/>
                <a:ext cx="6957091" cy="670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𝛹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𝐸𝑃</m:t>
                        </m:r>
                      </m:sub>
                    </m:sSub>
                  </m:oMath>
                </a14:m>
                <a:r>
                  <a:rPr lang="en-US" b="1" dirty="0" smtClean="0"/>
                  <a:t> - </a:t>
                </a:r>
                <a:r>
                  <a:rPr lang="en-US" dirty="0" smtClean="0"/>
                  <a:t>Event plane at one of the calorimeter arms</a:t>
                </a:r>
                <a:endParaRPr lang="en-GB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𝛹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𝐸𝑃</m:t>
                        </m:r>
                      </m:sub>
                    </m:sSub>
                  </m:oMath>
                </a14:m>
                <a:r>
                  <a:rPr lang="en-US" b="1" dirty="0" smtClean="0"/>
                  <a:t> - </a:t>
                </a:r>
                <a:r>
                  <a:rPr lang="en-US" dirty="0" smtClean="0"/>
                  <a:t>Event plane at the other calorimeter arm</a:t>
                </a:r>
                <a:endParaRPr lang="en-GB" dirty="0" smtClean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379" y="3086605"/>
                <a:ext cx="6957091" cy="670696"/>
              </a:xfrm>
              <a:prstGeom prst="rect">
                <a:avLst/>
              </a:prstGeom>
              <a:blipFill>
                <a:blip r:embed="rId11"/>
                <a:stretch>
                  <a:fillRect t="-3636" b="-127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5696210" y="5071686"/>
            <a:ext cx="2260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Full event plane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9014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12572-010P,S12572-015P,etc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6" t="8933" r="6723" b="12510"/>
          <a:stretch/>
        </p:blipFill>
        <p:spPr bwMode="auto">
          <a:xfrm>
            <a:off x="8647497" y="1093214"/>
            <a:ext cx="2616407" cy="207460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0" y="-1013"/>
            <a:ext cx="12192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Test stand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0" t="6660" r="10881"/>
          <a:stretch/>
        </p:blipFill>
        <p:spPr>
          <a:xfrm>
            <a:off x="4210519" y="809800"/>
            <a:ext cx="4173495" cy="2569448"/>
          </a:xfrm>
          <a:prstGeom prst="rect">
            <a:avLst/>
          </a:prstGeom>
        </p:spPr>
      </p:pic>
      <p:cxnSp>
        <p:nvCxnSpPr>
          <p:cNvPr id="15" name="Прямая со стрелкой 14"/>
          <p:cNvCxnSpPr/>
          <p:nvPr/>
        </p:nvCxnSpPr>
        <p:spPr>
          <a:xfrm flipH="1">
            <a:off x="4509248" y="1916567"/>
            <a:ext cx="5294175" cy="2935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7455878" y="1916568"/>
            <a:ext cx="2347545" cy="2770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8048645" y="1891604"/>
            <a:ext cx="1754778" cy="3019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07587" y="4456688"/>
            <a:ext cx="5714231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i="1" dirty="0" smtClean="0"/>
              <a:t> </a:t>
            </a:r>
            <a:r>
              <a:rPr lang="en-US" i="1" dirty="0" smtClean="0"/>
              <a:t>Traits of</a:t>
            </a:r>
            <a:r>
              <a:rPr lang="ru-RU" i="1" dirty="0" smtClean="0"/>
              <a:t> </a:t>
            </a:r>
            <a:r>
              <a:rPr lang="en-US" i="1" dirty="0" smtClean="0"/>
              <a:t>Hamamatsu MPPC S12572-010C/P</a:t>
            </a:r>
            <a:endParaRPr lang="ru-RU" i="1" dirty="0" smtClean="0"/>
          </a:p>
          <a:p>
            <a:endParaRPr lang="ru-RU" i="1" dirty="0" smtClean="0"/>
          </a:p>
          <a:p>
            <a:r>
              <a:rPr lang="ru-RU" dirty="0" smtClean="0"/>
              <a:t> + </a:t>
            </a:r>
            <a:r>
              <a:rPr lang="en-US" dirty="0" smtClean="0"/>
              <a:t>high dynamic range</a:t>
            </a:r>
            <a:endParaRPr lang="ru-RU" dirty="0" smtClean="0"/>
          </a:p>
          <a:p>
            <a:r>
              <a:rPr lang="ru-RU" dirty="0" smtClean="0"/>
              <a:t> + </a:t>
            </a:r>
            <a:r>
              <a:rPr lang="en-US" dirty="0" smtClean="0"/>
              <a:t>relatively low noise</a:t>
            </a:r>
            <a:endParaRPr lang="ru-RU" dirty="0" smtClean="0"/>
          </a:p>
          <a:p>
            <a:r>
              <a:rPr lang="ru-RU" dirty="0" smtClean="0"/>
              <a:t> + </a:t>
            </a:r>
            <a:r>
              <a:rPr lang="en-US" dirty="0" smtClean="0"/>
              <a:t>low relaxation time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+ </a:t>
            </a:r>
            <a:r>
              <a:rPr lang="en-US" dirty="0" smtClean="0"/>
              <a:t>high count rate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- </a:t>
            </a:r>
            <a:r>
              <a:rPr lang="en-US" dirty="0" smtClean="0"/>
              <a:t>low photon detection efficiency</a:t>
            </a:r>
            <a:endParaRPr lang="ru-RU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5"/>
          <a:srcRect t="2174" r="49645"/>
          <a:stretch/>
        </p:blipFill>
        <p:spPr>
          <a:xfrm>
            <a:off x="144881" y="943642"/>
            <a:ext cx="3428041" cy="3992264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6814671" y="2737346"/>
            <a:ext cx="540533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LED</a:t>
            </a:r>
            <a:endParaRPr lang="ru-RU" b="1" i="1" dirty="0">
              <a:solidFill>
                <a:srgbClr val="FF0000"/>
              </a:solidFill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 flipH="1" flipV="1">
            <a:off x="6274320" y="2920909"/>
            <a:ext cx="576152" cy="188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/>
        </p:nvSpPr>
        <p:spPr>
          <a:xfrm>
            <a:off x="0" y="6396335"/>
            <a:ext cx="12192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400" dirty="0" smtClean="0">
                <a:solidFill>
                  <a:schemeClr val="bg1"/>
                </a:solidFill>
              </a:rPr>
              <a:t>8/1</a:t>
            </a:r>
            <a:r>
              <a:rPr lang="en-US" sz="2400" dirty="0">
                <a:solidFill>
                  <a:schemeClr val="bg1"/>
                </a:solidFill>
              </a:rPr>
              <a:t>8</a:t>
            </a:r>
            <a:endParaRPr lang="ru-RU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191448" y="5072647"/>
            <a:ext cx="333490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FF0000"/>
                </a:solidFill>
              </a:rPr>
              <a:t>Test stand of </a:t>
            </a:r>
            <a:r>
              <a:rPr lang="ru-RU" i="1" dirty="0" smtClean="0">
                <a:solidFill>
                  <a:srgbClr val="FF0000"/>
                </a:solidFill>
              </a:rPr>
              <a:t>12 </a:t>
            </a:r>
            <a:r>
              <a:rPr lang="en-US" i="1" dirty="0" smtClean="0">
                <a:solidFill>
                  <a:srgbClr val="FF0000"/>
                </a:solidFill>
              </a:rPr>
              <a:t>modules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713735" y="3491596"/>
            <a:ext cx="333490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FF0000"/>
                </a:solidFill>
              </a:rPr>
              <a:t>Front </a:t>
            </a:r>
            <a:r>
              <a:rPr lang="en-US" i="1" dirty="0">
                <a:solidFill>
                  <a:srgbClr val="FF0000"/>
                </a:solidFill>
              </a:rPr>
              <a:t>E</a:t>
            </a:r>
            <a:r>
              <a:rPr lang="en-US" i="1" dirty="0" smtClean="0">
                <a:solidFill>
                  <a:srgbClr val="FF0000"/>
                </a:solidFill>
              </a:rPr>
              <a:t>nd Electronics (FEE)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021611" y="3231170"/>
            <a:ext cx="2215227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rgbClr val="FF0000"/>
                </a:solidFill>
              </a:rPr>
              <a:t>Photodetector</a:t>
            </a:r>
            <a:r>
              <a:rPr lang="ru-RU" sz="1600" i="1" dirty="0" smtClean="0">
                <a:solidFill>
                  <a:srgbClr val="FF0000"/>
                </a:solidFill>
              </a:rPr>
              <a:t> (</a:t>
            </a:r>
            <a:r>
              <a:rPr lang="en-US" sz="1600" i="1" dirty="0" err="1" smtClean="0">
                <a:solidFill>
                  <a:srgbClr val="FF0000"/>
                </a:solidFill>
              </a:rPr>
              <a:t>SiPM</a:t>
            </a:r>
            <a:r>
              <a:rPr lang="en-US" sz="1600" i="1" dirty="0" smtClean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sz="1600" i="1" dirty="0" smtClean="0">
                <a:solidFill>
                  <a:srgbClr val="FF0000"/>
                </a:solidFill>
              </a:rPr>
              <a:t>Hamamatsu MPPC S12572-010C/P</a:t>
            </a:r>
            <a:endParaRPr lang="ru-RU" sz="1600" i="1" dirty="0">
              <a:solidFill>
                <a:srgbClr val="FF0000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0" y="614026"/>
            <a:ext cx="12192000" cy="21700"/>
          </a:xfrm>
          <a:prstGeom prst="line">
            <a:avLst/>
          </a:prstGeom>
          <a:ln w="25400" cmpd="sng">
            <a:solidFill>
              <a:srgbClr val="FF0000"/>
            </a:solidFill>
          </a:ln>
          <a:effectLst>
            <a:glow rad="101600">
              <a:schemeClr val="accent1"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823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3757"/>
            <a:ext cx="12192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Energy calibration on cosmic muons from all directions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124" y="826758"/>
            <a:ext cx="4895268" cy="2518014"/>
          </a:xfrm>
          <a:prstGeom prst="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-35170" y="3517011"/>
                <a:ext cx="6184043" cy="30757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/>
                  <a:t> - </a:t>
                </a:r>
                <a:r>
                  <a:rPr lang="en-US" dirty="0" smtClean="0"/>
                  <a:t>At first, a coordinate of charge center needs to be found</a:t>
                </a:r>
                <a:r>
                  <a:rPr lang="ru-RU" dirty="0" smtClean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nary>
                          <m:acc>
                            <m:accPr>
                              <m:chr m:val="⃗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d>
                            <m:dPr>
                              <m:begChr m:val="["/>
                              <m:endChr m:val="]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ru-RU" b="0" i="1" dirty="0" smtClean="0">
                  <a:latin typeface="Cambria Math" panose="02040503050406030204" pitchFamily="18" charset="0"/>
                </a:endParaRPr>
              </a:p>
              <a:p>
                <a:r>
                  <a:rPr lang="ru-RU" b="0" dirty="0" smtClean="0"/>
                  <a:t> - </a:t>
                </a:r>
                <a:r>
                  <a:rPr lang="en-US" b="0" dirty="0" smtClean="0"/>
                  <a:t>Then distance between centers of fired cells and possible muon track needs to be minimized in order to find right muon track</a:t>
                </a:r>
                <a:r>
                  <a:rPr lang="ru-RU" dirty="0" smtClean="0">
                    <a:latin typeface="Times New Roman" panose="02020603050405020304" pitchFamily="18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</m:acc>
                                </m:e>
                                <m:sup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]−</m:t>
                              </m:r>
                              <m:sSup>
                                <m:sSup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acc>
                                                <m:accPr>
                                                  <m:chr m:val="⃗"/>
                                                  <m:ctrlPr>
                                                    <a:rPr lang="ru-RU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𝑟</m:t>
                                                  </m:r>
                                                </m:e>
                                              </m:acc>
                                            </m:e>
                                          </m:acc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[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],</m:t>
                                          </m:r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</m:acc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num>
                                        <m:den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</m:acc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𝑚𝑖𝑛</m:t>
                          </m:r>
                        </m:e>
                      </m:nary>
                    </m:oMath>
                  </m:oMathPara>
                </a14:m>
                <a:endParaRPr lang="ru-RU" dirty="0" smtClean="0">
                  <a:latin typeface="Times New Roman" panose="02020603050405020304" pitchFamily="18" charset="0"/>
                </a:endParaRPr>
              </a:p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Finally, corrected charge spectrum (as if all muons go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along the axis of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FHCal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module) can be found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5170" y="3517011"/>
                <a:ext cx="6184043" cy="3075778"/>
              </a:xfrm>
              <a:prstGeom prst="rect">
                <a:avLst/>
              </a:prstGeom>
              <a:blipFill>
                <a:blip r:embed="rId4"/>
                <a:stretch>
                  <a:fillRect l="-788" t="-1190" b="-23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574099" y="6136648"/>
            <a:ext cx="6133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0070C0"/>
                </a:solidFill>
              </a:rPr>
              <a:t>Real charge spectrum of muon </a:t>
            </a:r>
            <a:r>
              <a:rPr lang="en-US" i="1" dirty="0" smtClean="0"/>
              <a:t>and</a:t>
            </a:r>
            <a:r>
              <a:rPr lang="ru-RU" i="1" dirty="0" smtClean="0"/>
              <a:t> </a:t>
            </a:r>
            <a:r>
              <a:rPr lang="en-US" i="1" dirty="0" smtClean="0">
                <a:solidFill>
                  <a:srgbClr val="00B050"/>
                </a:solidFill>
              </a:rPr>
              <a:t>corrected charge spectrum</a:t>
            </a:r>
            <a:endParaRPr lang="ru-RU" i="1" dirty="0">
              <a:solidFill>
                <a:srgbClr val="00B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396335"/>
            <a:ext cx="12192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9</a:t>
            </a:r>
            <a:r>
              <a:rPr lang="en-GB" sz="2400" dirty="0" smtClean="0">
                <a:solidFill>
                  <a:schemeClr val="bg1"/>
                </a:solidFill>
              </a:rPr>
              <a:t>/</a:t>
            </a:r>
            <a:r>
              <a:rPr lang="en-US" sz="2400" dirty="0">
                <a:solidFill>
                  <a:schemeClr val="bg1"/>
                </a:solidFill>
              </a:rPr>
              <a:t>1</a:t>
            </a:r>
            <a:r>
              <a:rPr lang="ru-RU" sz="2400" dirty="0" smtClean="0">
                <a:solidFill>
                  <a:schemeClr val="bg1"/>
                </a:solidFill>
              </a:rPr>
              <a:t>8</a:t>
            </a:r>
            <a:endParaRPr lang="ru-RU" sz="24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0" y="614026"/>
            <a:ext cx="12192000" cy="21700"/>
          </a:xfrm>
          <a:prstGeom prst="line">
            <a:avLst/>
          </a:prstGeom>
          <a:ln w="25400" cmpd="sng">
            <a:solidFill>
              <a:srgbClr val="FF0000"/>
            </a:solidFill>
          </a:ln>
          <a:effectLst>
            <a:glow rad="101600">
              <a:schemeClr val="accent1"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9" name="Рисунок 8"/>
          <p:cNvPicPr/>
          <p:nvPr/>
        </p:nvPicPr>
        <p:blipFill rotWithShape="1">
          <a:blip r:embed="rId5"/>
          <a:srcRect t="3444"/>
          <a:stretch/>
        </p:blipFill>
        <p:spPr bwMode="auto">
          <a:xfrm>
            <a:off x="6203396" y="3271418"/>
            <a:ext cx="5142582" cy="28776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0" t="1" r="9120" b="-337"/>
          <a:stretch/>
        </p:blipFill>
        <p:spPr>
          <a:xfrm>
            <a:off x="6737522" y="697681"/>
            <a:ext cx="3506914" cy="23551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54133" y="2930128"/>
            <a:ext cx="6173410" cy="369332"/>
          </a:xfrm>
          <a:prstGeom prst="rect">
            <a:avLst/>
          </a:prstGeom>
          <a:solidFill>
            <a:srgbClr val="DEEB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Experimental setup consisting of 4x3 modules </a:t>
            </a:r>
            <a:r>
              <a:rPr lang="ru-RU" dirty="0" smtClean="0">
                <a:solidFill>
                  <a:srgbClr val="FF0000"/>
                </a:solidFill>
              </a:rPr>
              <a:t>(</a:t>
            </a:r>
            <a:r>
              <a:rPr lang="en-US" dirty="0" smtClean="0">
                <a:solidFill>
                  <a:srgbClr val="FF0000"/>
                </a:solidFill>
              </a:rPr>
              <a:t>longitudinal cut</a:t>
            </a:r>
            <a:r>
              <a:rPr lang="ru-RU" dirty="0" smtClean="0">
                <a:solidFill>
                  <a:srgbClr val="FF0000"/>
                </a:solidFill>
              </a:rPr>
              <a:t>)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7610324" y="3425720"/>
            <a:ext cx="38705" cy="2404185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16" idx="2"/>
          </p:cNvCxnSpPr>
          <p:nvPr/>
        </p:nvCxnSpPr>
        <p:spPr>
          <a:xfrm flipH="1">
            <a:off x="7649031" y="4221223"/>
            <a:ext cx="1705426" cy="224987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881257" y="3574892"/>
            <a:ext cx="2946400" cy="646331"/>
          </a:xfrm>
          <a:prstGeom prst="rect">
            <a:avLst/>
          </a:prstGeom>
          <a:solidFill>
            <a:srgbClr val="33CC33">
              <a:alpha val="2117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Position of peak corresponds to released energy of muon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525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16442</TotalTime>
  <Words>1285</Words>
  <Application>Microsoft Office PowerPoint</Application>
  <PresentationFormat>Широкоэкранный</PresentationFormat>
  <Paragraphs>274</Paragraphs>
  <Slides>30</Slides>
  <Notes>10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8" baseType="lpstr">
      <vt:lpstr>SimSun</vt:lpstr>
      <vt:lpstr>Arial</vt:lpstr>
      <vt:lpstr>Calibri</vt:lpstr>
      <vt:lpstr>Calibri Light</vt:lpstr>
      <vt:lpstr>Cambria Math</vt:lpstr>
      <vt:lpstr>Times New Roman</vt:lpstr>
      <vt:lpstr>Тема Office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Decapitator</dc:creator>
  <cp:lastModifiedBy>Александр Стрижак</cp:lastModifiedBy>
  <cp:revision>455</cp:revision>
  <dcterms:created xsi:type="dcterms:W3CDTF">2019-04-04T07:19:44Z</dcterms:created>
  <dcterms:modified xsi:type="dcterms:W3CDTF">2020-11-10T10:13:41Z</dcterms:modified>
</cp:coreProperties>
</file>