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797675" cy="9929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glzSihbRb2L6UL51O8D898+f9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235826-C390-4883-B85B-A47ABD5ED815}">
  <a:tblStyle styleId="{37235826-C390-4883-B85B-A47ABD5ED81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012C6F9-8710-4544-A023-273FDE0F75FF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B73A1F2-962D-4E2E-BB3D-333F03727479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33" autoAdjust="0"/>
  </p:normalViewPr>
  <p:slideViewPr>
    <p:cSldViewPr snapToGrid="0">
      <p:cViewPr varScale="1">
        <p:scale>
          <a:sx n="102" d="100"/>
          <a:sy n="102" d="100"/>
        </p:scale>
        <p:origin x="18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25" cy="49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923" y="0"/>
            <a:ext cx="2946325" cy="49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82" y="4778400"/>
            <a:ext cx="5438711" cy="391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480"/>
            <a:ext cx="2946325" cy="49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923" y="9431480"/>
            <a:ext cx="2946325" cy="49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79482" y="4778400"/>
            <a:ext cx="5438711" cy="391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120" name="Google Shape;120;p1:notes"/>
          <p:cNvSpPr txBox="1">
            <a:spLocks noGrp="1"/>
          </p:cNvSpPr>
          <p:nvPr>
            <p:ph type="sldNum" idx="12"/>
          </p:nvPr>
        </p:nvSpPr>
        <p:spPr>
          <a:xfrm>
            <a:off x="3849923" y="9431480"/>
            <a:ext cx="2946325" cy="49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79482" y="4778400"/>
            <a:ext cx="5438711" cy="391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 txBox="1">
            <a:spLocks noGrp="1"/>
          </p:cNvSpPr>
          <p:nvPr>
            <p:ph type="sldNum" idx="12"/>
          </p:nvPr>
        </p:nvSpPr>
        <p:spPr>
          <a:xfrm>
            <a:off x="3849923" y="9431480"/>
            <a:ext cx="2946325" cy="49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79482" y="4778400"/>
            <a:ext cx="5438711" cy="391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 txBox="1">
            <a:spLocks noGrp="1"/>
          </p:cNvSpPr>
          <p:nvPr>
            <p:ph type="sldNum" idx="12"/>
          </p:nvPr>
        </p:nvSpPr>
        <p:spPr>
          <a:xfrm>
            <a:off x="3849923" y="9431480"/>
            <a:ext cx="2946325" cy="49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79482" y="4778400"/>
            <a:ext cx="5438711" cy="391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 txBox="1">
            <a:spLocks noGrp="1"/>
          </p:cNvSpPr>
          <p:nvPr>
            <p:ph type="sldNum" idx="12"/>
          </p:nvPr>
        </p:nvSpPr>
        <p:spPr>
          <a:xfrm>
            <a:off x="3849923" y="9431480"/>
            <a:ext cx="2946325" cy="49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79482" y="4778400"/>
            <a:ext cx="5438711" cy="391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Autofit/>
          </a:bodyPr>
          <a:lstStyle/>
          <a:p>
            <a:endParaRPr lang="ru-RU" dirty="0"/>
          </a:p>
        </p:txBody>
      </p:sp>
      <p:sp>
        <p:nvSpPr>
          <p:cNvPr id="128" name="Google Shape;128;p2:notes"/>
          <p:cNvSpPr txBox="1">
            <a:spLocks noGrp="1"/>
          </p:cNvSpPr>
          <p:nvPr>
            <p:ph type="sldNum" idx="12"/>
          </p:nvPr>
        </p:nvSpPr>
        <p:spPr>
          <a:xfrm>
            <a:off x="3849923" y="9431480"/>
            <a:ext cx="2946325" cy="49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79482" y="4778400"/>
            <a:ext cx="5438711" cy="391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3:notes"/>
          <p:cNvSpPr txBox="1">
            <a:spLocks noGrp="1"/>
          </p:cNvSpPr>
          <p:nvPr>
            <p:ph type="sldNum" idx="12"/>
          </p:nvPr>
        </p:nvSpPr>
        <p:spPr>
          <a:xfrm>
            <a:off x="3849923" y="9431480"/>
            <a:ext cx="2946325" cy="49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79482" y="4778400"/>
            <a:ext cx="5438711" cy="391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4:notes"/>
          <p:cNvSpPr txBox="1">
            <a:spLocks noGrp="1"/>
          </p:cNvSpPr>
          <p:nvPr>
            <p:ph type="sldNum" idx="12"/>
          </p:nvPr>
        </p:nvSpPr>
        <p:spPr>
          <a:xfrm>
            <a:off x="3849923" y="9431480"/>
            <a:ext cx="2946325" cy="49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79482" y="4778400"/>
            <a:ext cx="5438711" cy="391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5:notes"/>
          <p:cNvSpPr txBox="1">
            <a:spLocks noGrp="1"/>
          </p:cNvSpPr>
          <p:nvPr>
            <p:ph type="sldNum" idx="12"/>
          </p:nvPr>
        </p:nvSpPr>
        <p:spPr>
          <a:xfrm>
            <a:off x="3849923" y="9431480"/>
            <a:ext cx="2946325" cy="49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ru-RU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7927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79482" y="4778400"/>
            <a:ext cx="5438711" cy="391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Autofit/>
          </a:bodyPr>
          <a:lstStyle/>
          <a:p>
            <a:pPr marL="33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49923" y="9431480"/>
            <a:ext cx="2946325" cy="49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79482" y="4778400"/>
            <a:ext cx="5438711" cy="391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" name="Google Shape;187;p7:notes"/>
          <p:cNvSpPr txBox="1">
            <a:spLocks noGrp="1"/>
          </p:cNvSpPr>
          <p:nvPr>
            <p:ph type="sldNum" idx="12"/>
          </p:nvPr>
        </p:nvSpPr>
        <p:spPr>
          <a:xfrm>
            <a:off x="3849923" y="9431480"/>
            <a:ext cx="2946325" cy="49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79482" y="4778400"/>
            <a:ext cx="5438711" cy="391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p8:notes"/>
          <p:cNvSpPr txBox="1">
            <a:spLocks noGrp="1"/>
          </p:cNvSpPr>
          <p:nvPr>
            <p:ph type="sldNum" idx="12"/>
          </p:nvPr>
        </p:nvSpPr>
        <p:spPr>
          <a:xfrm>
            <a:off x="3849923" y="9431480"/>
            <a:ext cx="2946325" cy="49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41875" rIns="83775" bIns="41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subTitle" idx="1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2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3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4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7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subTitle" idx="1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dt" idx="1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1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/>
          <p:nvPr/>
        </p:nvSpPr>
        <p:spPr>
          <a:xfrm>
            <a:off x="1143000" y="1149480"/>
            <a:ext cx="6857640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3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628" b="1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Study of the scintillation properties of pure and yttrium-doped BaF</a:t>
            </a:r>
            <a:r>
              <a:rPr lang="ru-RU" sz="2628" b="1" i="0" u="none" strike="noStrike" cap="none" baseline="-2500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2628" b="1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 crystals</a:t>
            </a:r>
            <a:endParaRPr sz="262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1143000" y="2822400"/>
            <a:ext cx="6857640" cy="22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4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ru-RU" sz="174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Ilya Vasilyev</a:t>
            </a:r>
            <a:r>
              <a:rPr lang="ru-RU" sz="17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Yuri Davydov, Vladimir Baranov   </a:t>
            </a:r>
            <a:endParaRPr sz="174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ru-RU" sz="1522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Dzhelepov Laboratory of Nuclear Problems, JINR, Dubna </a:t>
            </a:r>
            <a:endParaRPr sz="1522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522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ru-RU" sz="1377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XXIV International Scientific Conference of Young Scientists and Specialists </a:t>
            </a:r>
            <a:endParaRPr sz="137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ru-RU" sz="1377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(AYSS-2020) </a:t>
            </a:r>
            <a:endParaRPr sz="137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ru-RU" sz="1377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November 9-13, 2020</a:t>
            </a:r>
            <a:endParaRPr sz="137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7640" y="5304505"/>
            <a:ext cx="1188360" cy="99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 txBox="1"/>
          <p:nvPr/>
        </p:nvSpPr>
        <p:spPr>
          <a:xfrm>
            <a:off x="1140840" y="106943"/>
            <a:ext cx="6727680" cy="7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/>
          </a:p>
        </p:txBody>
      </p:sp>
      <p:pic>
        <p:nvPicPr>
          <p:cNvPr id="221" name="Google Shape;22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80" y="117720"/>
            <a:ext cx="914040" cy="76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1355040" y="1170474"/>
            <a:ext cx="6513480" cy="501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285840" marR="0" lvl="0" indent="-28548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outputs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pure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BaF</a:t>
            </a:r>
            <a:r>
              <a:rPr lang="ru-RU" sz="20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crystal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samples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doped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yttrium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proportion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1at.%, 3at.%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5at.%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were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measured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irradiation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neutron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beam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6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losses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neutron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irradiation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almost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times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yttrium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doped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samples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compared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losses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pure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BaF</a:t>
            </a:r>
            <a:r>
              <a:rPr lang="ru-RU" sz="2000" b="0" strike="noStrik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  <a:endParaRPr sz="2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err="1"/>
              <a:t>output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fast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component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neutron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irradiation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compared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slow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component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ru-RU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samples</a:t>
            </a:r>
            <a:endParaRPr lang="en-US" sz="2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endParaRPr lang="en-US" sz="2000" dirty="0"/>
          </a:p>
          <a:p>
            <a:pPr marL="285840" indent="-285480">
              <a:buSzPts val="2000"/>
              <a:buFont typeface="Noto Sans Symbols"/>
              <a:buChar char="❑"/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Obviously, more study is required in a wider range of radiation doses.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/>
        </p:nvSpPr>
        <p:spPr>
          <a:xfrm>
            <a:off x="1208160" y="320040"/>
            <a:ext cx="6727680" cy="7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Acknowledgments</a:t>
            </a:r>
            <a:endParaRPr/>
          </a:p>
        </p:txBody>
      </p:sp>
      <p:pic>
        <p:nvPicPr>
          <p:cNvPr id="231" name="Google Shape;23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80" y="117720"/>
            <a:ext cx="914040" cy="76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0"/>
          <p:cNvSpPr/>
          <p:nvPr/>
        </p:nvSpPr>
        <p:spPr>
          <a:xfrm>
            <a:off x="1592639" y="3931560"/>
            <a:ext cx="6047025" cy="64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work was partially supported by a grant from the Russian Foundation for Basic Research No. 18-52-05021</a:t>
            </a:r>
            <a:endParaRPr sz="1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1528920" y="2106000"/>
            <a:ext cx="5688360" cy="91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authors are grateful to the IBR-2M staff of the Frank Laboratory of Neutron Physics</a:t>
            </a: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their help in irradiating the samples</a:t>
            </a:r>
            <a:endParaRPr sz="1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0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>
            <a:spLocks noGrp="1"/>
          </p:cNvSpPr>
          <p:nvPr>
            <p:ph type="title"/>
          </p:nvPr>
        </p:nvSpPr>
        <p:spPr>
          <a:xfrm>
            <a:off x="759189" y="2972635"/>
            <a:ext cx="788652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Thank you for your attention!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293" y="816055"/>
            <a:ext cx="594319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indent="0" algn="ctr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Mu2e?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search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neutrino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conversion of a muon into an electron in the field of a nucleus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Charged-Lepton Flavor Violation via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" indent="0"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use current Fermilab accelerator complex to reach a sensitivity 10 000 better than current world’s best </a:t>
            </a:r>
            <a:endParaRPr lang="ru-RU" dirty="0"/>
          </a:p>
        </p:txBody>
      </p:sp>
      <p:sp>
        <p:nvSpPr>
          <p:cNvPr id="130" name="Google Shape;130;p2"/>
          <p:cNvSpPr txBox="1"/>
          <p:nvPr/>
        </p:nvSpPr>
        <p:spPr>
          <a:xfrm>
            <a:off x="1140840" y="136440"/>
            <a:ext cx="6727680" cy="7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80" y="97172"/>
            <a:ext cx="914040" cy="76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1058101" y="6229162"/>
            <a:ext cx="7456979" cy="58477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0.5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scintillation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BaF</a:t>
            </a:r>
            <a:r>
              <a:rPr lang="ru-RU" sz="16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promises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ultrafast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crystal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calorimeter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expected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Mu2e-II</a:t>
            </a:r>
            <a:endParaRPr sz="1600" baseline="-25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6" name="Google Shape;136;p2"/>
          <p:cNvGraphicFramePr/>
          <p:nvPr>
            <p:extLst>
              <p:ext uri="{D42A27DB-BD31-4B8C-83A1-F6EECF244321}">
                <p14:modId xmlns:p14="http://schemas.microsoft.com/office/powerpoint/2010/main" val="3633909084"/>
              </p:ext>
            </p:extLst>
          </p:nvPr>
        </p:nvGraphicFramePr>
        <p:xfrm>
          <a:off x="3033307" y="4342073"/>
          <a:ext cx="2883177" cy="1775224"/>
        </p:xfrm>
        <a:graphic>
          <a:graphicData uri="http://schemas.openxmlformats.org/drawingml/2006/table">
            <a:tbl>
              <a:tblPr firstRow="1" firstCol="1" bandRow="1">
                <a:noFill/>
                <a:tableStyleId>{37235826-C390-4883-B85B-A47ABD5ED815}</a:tableStyleId>
              </a:tblPr>
              <a:tblGrid>
                <a:gridCol w="1302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CsI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BaF</a:t>
                      </a:r>
                      <a:r>
                        <a:rPr lang="ru-RU" sz="1000" u="none" strike="noStrike" cap="none" baseline="-25000"/>
                        <a:t>2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Density (g/cm</a:t>
                      </a:r>
                      <a:r>
                        <a:rPr lang="ru-RU" sz="1000" u="none" strike="noStrike" cap="none" baseline="30000"/>
                        <a:t>3</a:t>
                      </a:r>
                      <a:r>
                        <a:rPr lang="ru-RU" sz="1000" u="none" strike="noStrike" cap="none"/>
                        <a:t> 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4,51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4,89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7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 err="1"/>
                        <a:t>Radiation</a:t>
                      </a:r>
                      <a:r>
                        <a:rPr lang="ru-RU" sz="1000" u="none" strike="noStrike" cap="none" dirty="0"/>
                        <a:t> </a:t>
                      </a:r>
                      <a:r>
                        <a:rPr lang="ru-RU" sz="1000" u="none" strike="noStrike" cap="none" dirty="0" err="1"/>
                        <a:t>length</a:t>
                      </a:r>
                      <a:r>
                        <a:rPr lang="ru-RU" sz="1000" u="none" strike="noStrike" cap="none" dirty="0"/>
                        <a:t> (</a:t>
                      </a:r>
                      <a:r>
                        <a:rPr lang="ru-RU" sz="1000" u="none" strike="noStrike" cap="none" dirty="0" err="1"/>
                        <a:t>cm</a:t>
                      </a:r>
                      <a:r>
                        <a:rPr lang="ru-RU" sz="1000" u="none" strike="noStrike" cap="none" dirty="0"/>
                        <a:t>)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/>
                        <a:t>1,86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/>
                        <a:t>2,03 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Z value 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/>
                        <a:t>54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51,6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 err="1"/>
                        <a:t>dE</a:t>
                      </a:r>
                      <a:r>
                        <a:rPr lang="ru-RU" sz="1000" u="none" strike="noStrike" cap="none" dirty="0"/>
                        <a:t>/</a:t>
                      </a:r>
                      <a:r>
                        <a:rPr lang="ru-RU" sz="1000" u="none" strike="noStrike" cap="none" dirty="0" err="1"/>
                        <a:t>dX</a:t>
                      </a:r>
                      <a:r>
                        <a:rPr lang="ru-RU" sz="1000" u="none" strike="noStrike" cap="none" dirty="0"/>
                        <a:t> (</a:t>
                      </a:r>
                      <a:r>
                        <a:rPr lang="ru-RU" sz="1000" u="none" strike="noStrike" cap="none" dirty="0" err="1"/>
                        <a:t>MeV</a:t>
                      </a:r>
                      <a:r>
                        <a:rPr lang="ru-RU" sz="1000" u="none" strike="noStrike" cap="none" dirty="0"/>
                        <a:t>/</a:t>
                      </a:r>
                      <a:r>
                        <a:rPr lang="ru-RU" sz="1000" u="none" strike="noStrike" cap="none" dirty="0" err="1"/>
                        <a:t>cm</a:t>
                      </a:r>
                      <a:r>
                        <a:rPr lang="ru-RU" sz="1000" u="none" strike="noStrike" cap="none" dirty="0"/>
                        <a:t>)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/>
                        <a:t>5,56 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/>
                        <a:t>6,52 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6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Emission peak (nm)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310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/>
                        <a:t>3</a:t>
                      </a:r>
                      <a:r>
                        <a:rPr lang="ru-RU" sz="1000" dirty="0"/>
                        <a:t>0</a:t>
                      </a:r>
                      <a:r>
                        <a:rPr lang="ru-RU" sz="1000" u="none" strike="noStrike" cap="none" dirty="0"/>
                        <a:t>0 (</a:t>
                      </a:r>
                      <a:r>
                        <a:rPr lang="ru-RU" sz="1000" u="none" strike="noStrike" cap="none" dirty="0" err="1"/>
                        <a:t>slow</a:t>
                      </a:r>
                      <a:r>
                        <a:rPr lang="ru-RU" sz="1000" u="none" strike="noStrike" cap="none" dirty="0"/>
                        <a:t>)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/>
                        <a:t>220 (</a:t>
                      </a:r>
                      <a:r>
                        <a:rPr lang="ru-RU" sz="1000" u="none" strike="noStrike" cap="none" dirty="0" err="1"/>
                        <a:t>fast</a:t>
                      </a:r>
                      <a:r>
                        <a:rPr lang="ru-RU" sz="1000" u="none" strike="noStrike" cap="none" dirty="0"/>
                        <a:t>)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3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Refractive index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1,95 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1,5 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6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Decay time (ns)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30(slow)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/>
                        <a:t>6(fast)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/>
                        <a:t>650(</a:t>
                      </a:r>
                      <a:r>
                        <a:rPr lang="ru-RU" sz="1000" u="none" strike="noStrike" cap="none" dirty="0" err="1"/>
                        <a:t>slow</a:t>
                      </a:r>
                      <a:r>
                        <a:rPr lang="ru-RU" sz="1000" u="none" strike="noStrike" cap="none" dirty="0"/>
                        <a:t>)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/>
                        <a:t>0,5(</a:t>
                      </a:r>
                      <a:r>
                        <a:rPr lang="ru-RU" sz="1000" u="none" strike="noStrike" cap="none" dirty="0" err="1"/>
                        <a:t>fast</a:t>
                      </a:r>
                      <a:r>
                        <a:rPr lang="ru-RU" sz="1000" u="none" strike="noStrike" cap="none" dirty="0"/>
                        <a:t>)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7" name="Google Shape;137;p2"/>
          <p:cNvSpPr txBox="1"/>
          <p:nvPr/>
        </p:nvSpPr>
        <p:spPr>
          <a:xfrm>
            <a:off x="109080" y="4324301"/>
            <a:ext cx="2606917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793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Undoped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CsI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crystal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used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for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the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Mu2e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calorimeter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has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a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fast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scintillation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at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310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nm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with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30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ns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decay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time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and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survives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an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ionization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dose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up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to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100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krad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.</a:t>
            </a:r>
            <a:endParaRPr sz="10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sym typeface="Arial"/>
            </a:endParaRPr>
          </a:p>
          <a:p>
            <a:pPr marR="0" lvl="0" indent="793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BaF</a:t>
            </a:r>
            <a:r>
              <a:rPr lang="ru-RU" sz="1000" baseline="-25000" dirty="0">
                <a:solidFill>
                  <a:schemeClr val="dk1"/>
                </a:solidFill>
                <a:sym typeface="Arial"/>
              </a:rPr>
              <a:t>2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crystal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has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an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ultrafast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scintillation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at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220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nm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with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0,5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ns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decay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time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and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a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similar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intensity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as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CsI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,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and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may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survive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100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Mrad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.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Its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slow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scintillation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at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300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nm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with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650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ns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decay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time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,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however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,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causes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pileup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in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a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high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rate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000" dirty="0" err="1">
                <a:solidFill>
                  <a:schemeClr val="dk1"/>
                </a:solidFill>
                <a:sym typeface="Arial"/>
              </a:rPr>
              <a:t>environment</a:t>
            </a:r>
            <a:r>
              <a:rPr lang="ru-RU" sz="1000" dirty="0">
                <a:solidFill>
                  <a:schemeClr val="dk1"/>
                </a:solidFill>
                <a:sym typeface="Arial"/>
              </a:rPr>
              <a:t>. 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3115" y="1572182"/>
            <a:ext cx="1939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  <a:sym typeface="Arial"/>
              </a:rPr>
              <a:t>m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Symbol" charset="2"/>
                <a:sym typeface="Arial"/>
              </a:rPr>
              <a:t>-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sym typeface="Wingdings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sym typeface="Wingding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sym typeface="Wingdings"/>
              </a:rPr>
              <a:t>e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sym typeface="Wingdings"/>
              </a:rPr>
              <a:t>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sym typeface="Wingdings"/>
              </a:rPr>
              <a:t>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sym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1542" y="816055"/>
            <a:ext cx="2467187" cy="191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oogle Shape;13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225" y="2599506"/>
            <a:ext cx="4364523" cy="1580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1542" y="2834831"/>
            <a:ext cx="2467187" cy="150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A2C9AA-8654-4BAE-954A-26C65D03B1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3795" y="4410954"/>
            <a:ext cx="2534934" cy="1754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1167062" y="351340"/>
            <a:ext cx="7026443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dirty="0" err="1"/>
              <a:t>Approaches</a:t>
            </a:r>
            <a:r>
              <a:rPr lang="ru-RU" sz="3200" dirty="0"/>
              <a:t> </a:t>
            </a:r>
            <a:r>
              <a:rPr lang="ru-RU" sz="3200" dirty="0" err="1"/>
              <a:t>to</a:t>
            </a:r>
            <a:r>
              <a:rPr lang="ru-RU" sz="3200" dirty="0"/>
              <a:t> </a:t>
            </a:r>
            <a:r>
              <a:rPr lang="ru-RU" sz="3200" dirty="0" err="1"/>
              <a:t>solve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problem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BaF</a:t>
            </a:r>
            <a:r>
              <a:rPr lang="ru-RU" sz="3200" baseline="-25000" dirty="0"/>
              <a:t>2</a:t>
            </a:r>
            <a:r>
              <a:rPr lang="ru-RU" sz="3200" dirty="0"/>
              <a:t> </a:t>
            </a:r>
            <a:r>
              <a:rPr lang="ru-RU" sz="3200" dirty="0" err="1"/>
              <a:t>slow</a:t>
            </a:r>
            <a:r>
              <a:rPr lang="ru-RU" sz="3200" dirty="0"/>
              <a:t> </a:t>
            </a:r>
            <a:r>
              <a:rPr lang="ru-RU" sz="3200" dirty="0" err="1"/>
              <a:t>component</a:t>
            </a:r>
            <a:endParaRPr sz="3200" dirty="0"/>
          </a:p>
        </p:txBody>
      </p:sp>
      <p:sp>
        <p:nvSpPr>
          <p:cNvPr id="146" name="Google Shape;146;p3"/>
          <p:cNvSpPr txBox="1"/>
          <p:nvPr/>
        </p:nvSpPr>
        <p:spPr>
          <a:xfrm>
            <a:off x="628740" y="1674690"/>
            <a:ext cx="8237354" cy="44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8" marR="0" lvl="0" indent="-2682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Develop a SiPM that is sensitive only to the fast component    </a:t>
            </a:r>
            <a:endParaRPr/>
          </a:p>
          <a:p>
            <a:pPr marL="268288" marR="0" lvl="0" indent="-268288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Hitlin et al. An APD for the Detection of the Fast Scintillation Component of BaF</a:t>
            </a:r>
            <a:r>
              <a:rPr lang="ru-RU" sz="1200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IEEE Trans.Nucl.Sci 63(2016) no. 2, p.513.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-268288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Use of a thin multilayer filter on the quartz glass substrate between the crystal and the photodetector to suppress luminescence in the range 250-400 nm 		               </a:t>
            </a:r>
            <a:endParaRPr/>
          </a:p>
          <a:p>
            <a:pPr marL="268288" marR="0" lvl="0" indent="-268288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A.M. Artikov et al., Suppression of the slow component of BaF</a:t>
            </a:r>
            <a:r>
              <a:rPr lang="ru-RU" sz="1200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crystal luminescence with a thin multilayer filter, J.Phys.Conf.Ser. 1162(2019) 1, 012028. DOI: 10.1088/1742-6596/1162/1/012028</a:t>
            </a:r>
            <a:endParaRPr/>
          </a:p>
          <a:p>
            <a:pPr marL="268288" marR="0" lvl="0" indent="-268288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Use of a solar-blind photomultiplier with an aluminum-gallium nitride (AlGaN) photocathode 				   </a:t>
            </a:r>
            <a:endParaRPr/>
          </a:p>
          <a:p>
            <a:pPr marL="268288" marR="0" lvl="0" indent="-268288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 Atanov et al., A Photomultiplier With an AlGaN Photocathode and Microchannel Plates for BaF</a:t>
            </a:r>
            <a:r>
              <a:rPr lang="ru-RU" sz="1200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Scintillator Detectors in Particle Physics, IEEE Trans.Nucl.Sci 67(2020) no. 7, p.1760.</a:t>
            </a:r>
            <a:endParaRPr/>
          </a:p>
          <a:p>
            <a:pPr marL="268288" marR="0" lvl="0" indent="-268288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Suppress the BaF</a:t>
            </a:r>
            <a:r>
              <a:rPr lang="ru-RU" sz="18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slow component by Y doping 		    </a:t>
            </a:r>
            <a:endParaRPr/>
          </a:p>
          <a:p>
            <a:pPr marL="268288" marR="0" lvl="0" indent="-268288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J. Chen et al., Slow Scintillation Suppression in Yttrium Doped BaF</a:t>
            </a:r>
            <a:r>
              <a:rPr lang="ru-RU" sz="1200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Crystals, IEEE TNS 65(2018), no. 8, p. 2147.</a:t>
            </a:r>
            <a:endParaRPr/>
          </a:p>
        </p:txBody>
      </p:sp>
      <p:pic>
        <p:nvPicPr>
          <p:cNvPr id="4" name="Google Shape;13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80" y="97172"/>
            <a:ext cx="914040" cy="76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 txBox="1"/>
          <p:nvPr/>
        </p:nvSpPr>
        <p:spPr>
          <a:xfrm>
            <a:off x="1140840" y="136440"/>
            <a:ext cx="6727680" cy="7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 samples</a:t>
            </a:r>
            <a:endParaRPr/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80" y="117720"/>
            <a:ext cx="914040" cy="76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 txBox="1"/>
          <p:nvPr/>
        </p:nvSpPr>
        <p:spPr>
          <a:xfrm>
            <a:off x="6458040" y="631656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2060375" y="871769"/>
            <a:ext cx="5925865" cy="147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samples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SICCAS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BGRI (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  <a:endParaRPr sz="16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BaF</a:t>
            </a:r>
            <a:r>
              <a:rPr lang="ru-RU" sz="1600" b="0" strike="noStrik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pure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			10x10x10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BaF</a:t>
            </a:r>
            <a:r>
              <a:rPr lang="ru-RU" sz="1600" b="0" strike="noStrik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doped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(1at.%), 	10x10x10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BaF</a:t>
            </a:r>
            <a:r>
              <a:rPr lang="ru-RU" sz="1600" b="0" strike="noStrik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doped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(3at.%), 	10x10x10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BaF</a:t>
            </a:r>
            <a:r>
              <a:rPr lang="ru-RU" sz="1600" b="0" strike="noStrik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doped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(5at.%), 	10x10x10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</a:t>
            </a:r>
            <a:endParaRPr dirty="0"/>
          </a:p>
        </p:txBody>
      </p:sp>
      <p:pic>
        <p:nvPicPr>
          <p:cNvPr id="156" name="Google Shape;15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8228" y="2351989"/>
            <a:ext cx="3669812" cy="27523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0A805-EF9D-4963-9872-AAC739C98D6E}"/>
              </a:ext>
            </a:extLst>
          </p:cNvPr>
          <p:cNvSpPr txBox="1"/>
          <p:nvPr/>
        </p:nvSpPr>
        <p:spPr>
          <a:xfrm>
            <a:off x="1706913" y="5209618"/>
            <a:ext cx="5857694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en-US" sz="1600" b="0" i="1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 lang="en-US" sz="16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en-US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BaF</a:t>
            </a:r>
            <a:r>
              <a:rPr lang="en-US" sz="1600" b="0" strike="noStrik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pure crystal, 			30x30x200 mm</a:t>
            </a:r>
            <a:endParaRPr lang="en-US" sz="16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BaF</a:t>
            </a:r>
            <a:r>
              <a:rPr lang="en-US" sz="1600" b="0" strike="noStrik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crystal doped with Y (3at.%), 	30x30x200 mm </a:t>
            </a:r>
            <a:endParaRPr lang="en-US" sz="16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also expect to receive more samples from </a:t>
            </a:r>
            <a:r>
              <a:rPr lang="en-US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Incrom</a:t>
            </a:r>
            <a:r>
              <a:rPr lang="en-US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(Russia)</a:t>
            </a:r>
            <a:endParaRPr lang="en-US" sz="16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/>
          <p:nvPr/>
        </p:nvSpPr>
        <p:spPr>
          <a:xfrm>
            <a:off x="1140840" y="136440"/>
            <a:ext cx="6727680" cy="7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Irradiation</a:t>
            </a:r>
            <a:r>
              <a:rPr lang="ru-RU" sz="32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2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facility</a:t>
            </a:r>
            <a:r>
              <a:rPr lang="ru-RU" sz="32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2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ru-RU" sz="32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IBR-2M </a:t>
            </a:r>
            <a:endParaRPr dirty="0"/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80" y="117720"/>
            <a:ext cx="914040" cy="76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0880" y="4710240"/>
            <a:ext cx="3270240" cy="182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040" y="4710240"/>
            <a:ext cx="2422080" cy="182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34480" y="4710240"/>
            <a:ext cx="2503800" cy="182844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1320" y="952560"/>
            <a:ext cx="2742840" cy="257184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/>
          <p:nvPr/>
        </p:nvSpPr>
        <p:spPr>
          <a:xfrm>
            <a:off x="2864160" y="1121003"/>
            <a:ext cx="6119640" cy="169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285840" marR="0" lvl="0" indent="-2854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Crystal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samples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irradiated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irradiation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facility</a:t>
            </a:r>
            <a:r>
              <a:rPr lang="ru-RU" sz="1300" dirty="0"/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IBR-2M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pulsed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reactor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Frank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Laboratory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Neutron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Physics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JINR (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Dubna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Russia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3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4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Typical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reactor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continues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12-14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days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reactor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operates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pulse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Hz</a:t>
            </a:r>
            <a:r>
              <a:rPr lang="ru-RU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ru-RU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200-300 </a:t>
            </a:r>
            <a:r>
              <a:rPr lang="ru-RU" sz="1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microseconds</a:t>
            </a:r>
            <a:r>
              <a:rPr lang="ru-RU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pulse</a:t>
            </a:r>
            <a:r>
              <a:rPr lang="ru-RU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duration</a:t>
            </a:r>
            <a:r>
              <a:rPr lang="ru-RU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4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Thermal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neutron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flux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density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immediately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moderator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~10</a:t>
            </a:r>
            <a:r>
              <a:rPr lang="ru-RU" sz="1300" b="0" strike="noStrik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n/cm</a:t>
            </a:r>
            <a:r>
              <a:rPr lang="ru-RU" sz="1300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∙s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pulse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~10</a:t>
            </a:r>
            <a:r>
              <a:rPr lang="ru-RU" sz="1300" b="0" strike="noStrik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n/cm</a:t>
            </a:r>
            <a:r>
              <a:rPr lang="ru-RU" sz="1300" b="0" strike="noStrik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∙s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average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weeks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possible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obtain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neutron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fluence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~10</a:t>
            </a:r>
            <a:r>
              <a:rPr lang="ru-RU" sz="1300" b="0" strike="noStrik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n/cm</a:t>
            </a:r>
            <a:r>
              <a:rPr lang="ru-RU" sz="1300" b="0" strike="noStrik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channel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#3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~10</a:t>
            </a:r>
            <a:r>
              <a:rPr lang="ru-RU" sz="1300" b="0" strike="noStrik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n/cm</a:t>
            </a:r>
            <a:r>
              <a:rPr lang="ru-RU" sz="1300" b="0" strike="noStrik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moderator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sz="13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2983680" y="2994840"/>
            <a:ext cx="6000480" cy="149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samples from SICCAS of 10x10x10mm were taken: </a:t>
            </a:r>
            <a:r>
              <a:rPr lang="ru-RU" sz="1300" b="0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pure BaF</a:t>
            </a:r>
            <a:r>
              <a:rPr lang="ru-RU" sz="1300" b="0" strike="noStrike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300" b="0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BaF</a:t>
            </a:r>
            <a:r>
              <a:rPr lang="ru-RU" sz="1300" b="0" strike="noStrike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300" b="0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:Y(1 at.%), BaF</a:t>
            </a:r>
            <a:r>
              <a:rPr lang="ru-RU" sz="1300" b="0" strike="noStrike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300" b="0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:Y (3 at.%) and BaF</a:t>
            </a:r>
            <a:r>
              <a:rPr lang="ru-RU" sz="1300" b="0" strike="noStrike" baseline="-2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300" b="0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:Y (5 at.%) </a:t>
            </a:r>
            <a:endParaRPr sz="13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samples were placed about 5 m from the water moderator. A nickel wire placed along with the samples was used to measure the</a:t>
            </a:r>
            <a:r>
              <a:rPr lang="ru-RU" sz="1300"/>
              <a:t> </a:t>
            </a:r>
            <a:r>
              <a:rPr lang="ru-RU" sz="13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fluence of the f</a:t>
            </a:r>
            <a:r>
              <a:rPr lang="ru-RU" sz="1300"/>
              <a:t>ast neutrons</a:t>
            </a:r>
            <a:r>
              <a:rPr lang="ru-RU" sz="13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3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During the irradiation run, ~</a:t>
            </a:r>
            <a:r>
              <a:rPr lang="ru-RU" sz="13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2.3×10</a:t>
            </a:r>
            <a:r>
              <a:rPr lang="ru-RU" sz="1300" b="1" strike="noStrik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ru-RU" sz="13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n/cm</a:t>
            </a:r>
            <a:r>
              <a:rPr lang="ru-RU" sz="1300" b="1" strike="noStrik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3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(E&gt;1MeV) </a:t>
            </a:r>
            <a:r>
              <a:rPr lang="ru-RU" sz="13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were passed through the samples</a:t>
            </a:r>
            <a:endParaRPr sz="13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8560" y="3560040"/>
            <a:ext cx="1188360" cy="111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ED7A4-F8FE-4450-AE3E-80128A0AC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886" y="428948"/>
            <a:ext cx="5498863" cy="443198"/>
          </a:xfrm>
        </p:spPr>
        <p:txBody>
          <a:bodyPr/>
          <a:lstStyle/>
          <a:p>
            <a:r>
              <a:rPr lang="en-US" sz="3200" dirty="0"/>
              <a:t>Transmittance measurements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F30921-8FA8-4695-B915-0C680D646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33" y="2223589"/>
            <a:ext cx="4468084" cy="34191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BF42E6-6362-4E66-A211-735734021E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8"/>
          <a:stretch/>
        </p:blipFill>
        <p:spPr>
          <a:xfrm>
            <a:off x="4688317" y="2223589"/>
            <a:ext cx="4242062" cy="3419139"/>
          </a:xfrm>
          <a:prstGeom prst="rect">
            <a:avLst/>
          </a:prstGeom>
        </p:spPr>
      </p:pic>
      <p:sp>
        <p:nvSpPr>
          <p:cNvPr id="8" name="Google Shape;169;p5">
            <a:extLst>
              <a:ext uri="{FF2B5EF4-FFF2-40B4-BE49-F238E27FC236}">
                <a16:creationId xmlns:a16="http://schemas.microsoft.com/office/drawing/2014/main" id="{4E67248C-8D61-4636-A04E-AC7188FFBCD1}"/>
              </a:ext>
            </a:extLst>
          </p:cNvPr>
          <p:cNvSpPr/>
          <p:nvPr/>
        </p:nvSpPr>
        <p:spPr>
          <a:xfrm>
            <a:off x="582874" y="1215271"/>
            <a:ext cx="7806982" cy="49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285840" marR="0" lvl="0" indent="-2854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lang="en-US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transmittance of the samples was measured before irradiation and 4 month later after irradiation using the SHIMADZU SolidSpec-3700 DUV spectrophotometer</a:t>
            </a:r>
            <a:endParaRPr sz="13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13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080" y="97172"/>
            <a:ext cx="914040" cy="762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24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/>
        </p:nvSpPr>
        <p:spPr>
          <a:xfrm>
            <a:off x="1140840" y="136440"/>
            <a:ext cx="6727680" cy="7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 output measurements</a:t>
            </a:r>
            <a:endParaRPr dirty="0"/>
          </a:p>
        </p:txBody>
      </p:sp>
      <p:pic>
        <p:nvPicPr>
          <p:cNvPr id="178" name="Google Shape;17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80" y="117720"/>
            <a:ext cx="914040" cy="76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6077" y="3869561"/>
            <a:ext cx="4339733" cy="275983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"/>
          <p:cNvSpPr/>
          <p:nvPr/>
        </p:nvSpPr>
        <p:spPr>
          <a:xfrm>
            <a:off x="316502" y="1121769"/>
            <a:ext cx="4724730" cy="286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285840" marR="0" lvl="0" indent="-285479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outputs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measured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Hamamatsu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R2059 PMT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gamma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coincidence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trigger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(E=511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keV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3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479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Samples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wrapped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Teflon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dirty="0"/>
              <a:t>tape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(2x</a:t>
            </a:r>
            <a:r>
              <a:rPr lang="en-US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lang="en-US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icron</a:t>
            </a:r>
            <a:r>
              <a:rPr lang="en-US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479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optical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grease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samples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PMT</a:t>
            </a:r>
            <a:endParaRPr sz="13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479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integrated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within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microseconds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while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fast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component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taken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within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slow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component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ru-RU" sz="13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 </a:t>
            </a:r>
            <a:r>
              <a:rPr lang="ru-RU" sz="13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</a:t>
            </a:r>
            <a:endParaRPr lang="en-US" sz="13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479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300" dirty="0"/>
              <a:t>The calibration was performed using a single-photoelectron peak from PMT</a:t>
            </a:r>
            <a:endParaRPr sz="13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0324" y="1246516"/>
            <a:ext cx="3811171" cy="24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2430456" y="315517"/>
            <a:ext cx="4283087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/>
              <a:t>Results and discussion</a:t>
            </a:r>
            <a:endParaRPr sz="3200" dirty="0"/>
          </a:p>
        </p:txBody>
      </p:sp>
      <p:grpSp>
        <p:nvGrpSpPr>
          <p:cNvPr id="190" name="Google Shape;190;p7"/>
          <p:cNvGrpSpPr/>
          <p:nvPr/>
        </p:nvGrpSpPr>
        <p:grpSpPr>
          <a:xfrm>
            <a:off x="52122" y="1279419"/>
            <a:ext cx="9039756" cy="3379158"/>
            <a:chOff x="60427" y="1117636"/>
            <a:chExt cx="9039756" cy="3379158"/>
          </a:xfrm>
        </p:grpSpPr>
        <p:pic>
          <p:nvPicPr>
            <p:cNvPr id="191" name="Google Shape;191;p7"/>
            <p:cNvPicPr preferRelativeResize="0"/>
            <p:nvPr/>
          </p:nvPicPr>
          <p:blipFill rotWithShape="1">
            <a:blip r:embed="rId3">
              <a:alphaModFix/>
            </a:blip>
            <a:srcRect l="13428" r="2308"/>
            <a:stretch/>
          </p:blipFill>
          <p:spPr>
            <a:xfrm>
              <a:off x="60427" y="1117636"/>
              <a:ext cx="2935705" cy="33791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7"/>
            <p:cNvPicPr preferRelativeResize="0"/>
            <p:nvPr/>
          </p:nvPicPr>
          <p:blipFill rotWithShape="1">
            <a:blip r:embed="rId4">
              <a:alphaModFix/>
            </a:blip>
            <a:srcRect l="13075" r="2014"/>
            <a:stretch/>
          </p:blipFill>
          <p:spPr>
            <a:xfrm>
              <a:off x="3092878" y="1117636"/>
              <a:ext cx="2958244" cy="33791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7"/>
            <p:cNvPicPr preferRelativeResize="0"/>
            <p:nvPr/>
          </p:nvPicPr>
          <p:blipFill rotWithShape="1">
            <a:blip r:embed="rId5">
              <a:alphaModFix/>
            </a:blip>
            <a:srcRect l="13075" r="2183"/>
            <a:stretch/>
          </p:blipFill>
          <p:spPr>
            <a:xfrm>
              <a:off x="6147869" y="1117637"/>
              <a:ext cx="2952314" cy="33791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7"/>
          <p:cNvSpPr txBox="1"/>
          <p:nvPr/>
        </p:nvSpPr>
        <p:spPr>
          <a:xfrm>
            <a:off x="631263" y="898176"/>
            <a:ext cx="20758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</a:t>
            </a: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spectra</a:t>
            </a: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(0-2μs)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3244532" y="898176"/>
            <a:ext cx="2895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Slow component (20ns-2μs)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6436897" y="910087"/>
            <a:ext cx="249861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 component (0-20ns)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7" name="Google Shape;197;p7"/>
          <p:cNvGraphicFramePr/>
          <p:nvPr>
            <p:extLst>
              <p:ext uri="{D42A27DB-BD31-4B8C-83A1-F6EECF244321}">
                <p14:modId xmlns:p14="http://schemas.microsoft.com/office/powerpoint/2010/main" val="2087101881"/>
              </p:ext>
            </p:extLst>
          </p:nvPr>
        </p:nvGraphicFramePr>
        <p:xfrm>
          <a:off x="805586" y="4717408"/>
          <a:ext cx="4136925" cy="1874590"/>
        </p:xfrm>
        <a:graphic>
          <a:graphicData uri="http://schemas.openxmlformats.org/drawingml/2006/table">
            <a:tbl>
              <a:tblPr>
                <a:noFill/>
                <a:tableStyleId>{D012C6F9-8710-4544-A023-273FDE0F75FF}</a:tableStyleId>
              </a:tblPr>
              <a:tblGrid>
                <a:gridCol w="79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2107666891"/>
                    </a:ext>
                  </a:extLst>
                </a:gridCol>
                <a:gridCol w="678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0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b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Y doping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0" u="none" strike="noStrike" cap="non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 sz="110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1at.%</a:t>
                      </a:r>
                      <a:endParaRPr sz="11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0" u="none" strike="noStrike" cap="non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3at.%</a:t>
                      </a:r>
                      <a:endParaRPr sz="110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5at.%</a:t>
                      </a:r>
                      <a:endParaRPr sz="11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 dirty="0">
                          <a:solidFill>
                            <a:srgbClr val="3333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Before irradiation</a:t>
                      </a:r>
                      <a:endParaRPr sz="1000" b="0" u="none" strike="noStrike" cap="none" dirty="0">
                        <a:solidFill>
                          <a:srgbClr val="3333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 dirty="0">
                          <a:solidFill>
                            <a:srgbClr val="3333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3333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583±</a:t>
                      </a:r>
                      <a:r>
                        <a:rPr lang="en-US" sz="1000" b="0" u="none" strike="noStrike" cap="none" dirty="0">
                          <a:solidFill>
                            <a:srgbClr val="3333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 sz="10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3333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205</a:t>
                      </a:r>
                      <a:r>
                        <a:rPr lang="ru-RU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 sz="10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3333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129</a:t>
                      </a:r>
                      <a:r>
                        <a:rPr lang="ru-RU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000" b="0" u="none" strike="noStrike" cap="none" dirty="0">
                        <a:solidFill>
                          <a:srgbClr val="3333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3333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122</a:t>
                      </a:r>
                      <a:r>
                        <a:rPr lang="ru-RU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000" b="0" u="none" strike="noStrike" cap="none" dirty="0">
                        <a:solidFill>
                          <a:srgbClr val="3333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 dirty="0">
                        <a:solidFill>
                          <a:srgbClr val="3333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 dirty="0">
                          <a:solidFill>
                            <a:srgbClr val="3333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Slow</a:t>
                      </a:r>
                      <a:endParaRPr sz="1000" b="0" u="none" strike="noStrike" cap="none" dirty="0">
                        <a:solidFill>
                          <a:srgbClr val="3333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3333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526</a:t>
                      </a:r>
                      <a:r>
                        <a:rPr lang="ru-RU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 sz="10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3333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146</a:t>
                      </a:r>
                      <a:r>
                        <a:rPr lang="ru-RU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0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3333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71</a:t>
                      </a:r>
                      <a:r>
                        <a:rPr lang="ru-RU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0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3333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67</a:t>
                      </a:r>
                      <a:r>
                        <a:rPr lang="ru-RU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0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756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 dirty="0">
                        <a:solidFill>
                          <a:srgbClr val="3333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 dirty="0">
                          <a:solidFill>
                            <a:srgbClr val="3333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Fast</a:t>
                      </a:r>
                      <a:endParaRPr sz="1000" b="0" u="none" strike="noStrike" cap="none" dirty="0">
                        <a:solidFill>
                          <a:srgbClr val="3333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3333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57</a:t>
                      </a:r>
                      <a:r>
                        <a:rPr lang="ru-RU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3333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57</a:t>
                      </a:r>
                      <a:r>
                        <a:rPr lang="ru-RU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3333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56</a:t>
                      </a:r>
                      <a:r>
                        <a:rPr lang="ru-RU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000" b="0" u="none" strike="noStrike" cap="none" dirty="0">
                        <a:solidFill>
                          <a:srgbClr val="3333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3333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53</a:t>
                      </a:r>
                      <a:r>
                        <a:rPr lang="ru-RU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3333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000" b="0" u="none" strike="noStrike" cap="none" dirty="0">
                        <a:solidFill>
                          <a:srgbClr val="3333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38366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 dirty="0">
                          <a:solidFill>
                            <a:srgbClr val="FF33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After irradiation</a:t>
                      </a:r>
                      <a:endParaRPr sz="1000" b="0" u="none" strike="noStrike" cap="none" dirty="0">
                        <a:solidFill>
                          <a:srgbClr val="FF33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000" b="0" u="none" strike="noStrike" cap="none" dirty="0">
                        <a:solidFill>
                          <a:srgbClr val="FF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FF33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543±</a:t>
                      </a:r>
                      <a:r>
                        <a:rPr lang="en-US" sz="1000" b="0" u="none" strike="noStrike" cap="none" dirty="0">
                          <a:solidFill>
                            <a:srgbClr val="FF33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 sz="10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FF33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175</a:t>
                      </a:r>
                      <a:r>
                        <a:rPr lang="ru-RU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0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FF33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109</a:t>
                      </a:r>
                      <a:r>
                        <a:rPr lang="ru-RU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0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FF33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105</a:t>
                      </a:r>
                      <a:r>
                        <a:rPr lang="ru-RU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000" b="0" u="none" strike="noStrike" cap="none" dirty="0">
                        <a:solidFill>
                          <a:srgbClr val="FF33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>
                        <a:solidFill>
                          <a:srgbClr val="FF33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Slow</a:t>
                      </a:r>
                      <a:endParaRPr sz="1000" b="0" u="none" strike="noStrike" cap="none" dirty="0">
                        <a:solidFill>
                          <a:srgbClr val="FF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FF33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490</a:t>
                      </a:r>
                      <a:r>
                        <a:rPr lang="ru-RU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 sz="10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FF33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125</a:t>
                      </a:r>
                      <a:r>
                        <a:rPr lang="ru-RU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0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FF33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r>
                        <a:rPr lang="ru-RU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0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FF33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r>
                        <a:rPr lang="ru-RU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0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6968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u="none" strike="noStrike" cap="none" dirty="0">
                        <a:solidFill>
                          <a:srgbClr val="FF33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Fast</a:t>
                      </a:r>
                      <a:endParaRPr sz="1000" b="0" u="none" strike="noStrike" cap="none" dirty="0">
                        <a:solidFill>
                          <a:srgbClr val="FF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FF33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53</a:t>
                      </a:r>
                      <a:r>
                        <a:rPr lang="ru-RU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0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FF33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r>
                        <a:rPr lang="ru-RU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0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FF33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47</a:t>
                      </a:r>
                      <a:r>
                        <a:rPr lang="ru-RU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000" b="0" u="none" strike="noStrike" cap="none" dirty="0">
                        <a:solidFill>
                          <a:srgbClr val="FF33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u="none" strike="noStrike" cap="none" dirty="0">
                          <a:solidFill>
                            <a:srgbClr val="FF33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44</a:t>
                      </a:r>
                      <a:r>
                        <a:rPr lang="ru-RU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lang="en-US" sz="1000" b="0" i="0" u="none" strike="noStrike" cap="none" dirty="0">
                          <a:solidFill>
                            <a:srgbClr val="FF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0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019545"/>
                  </a:ext>
                </a:extLst>
              </a:tr>
            </a:tbl>
          </a:graphicData>
        </a:graphic>
      </p:graphicFrame>
      <p:grpSp>
        <p:nvGrpSpPr>
          <p:cNvPr id="11" name="Google Shape;206;p8">
            <a:extLst>
              <a:ext uri="{FF2B5EF4-FFF2-40B4-BE49-F238E27FC236}">
                <a16:creationId xmlns:a16="http://schemas.microsoft.com/office/drawing/2014/main" id="{DEDBE598-3B21-40BA-902C-E15907F074B9}"/>
              </a:ext>
            </a:extLst>
          </p:cNvPr>
          <p:cNvGrpSpPr/>
          <p:nvPr/>
        </p:nvGrpSpPr>
        <p:grpSpPr>
          <a:xfrm>
            <a:off x="4981909" y="4658575"/>
            <a:ext cx="3292630" cy="2141269"/>
            <a:chOff x="-4737" y="1304561"/>
            <a:chExt cx="5290360" cy="3515383"/>
          </a:xfrm>
        </p:grpSpPr>
        <p:pic>
          <p:nvPicPr>
            <p:cNvPr id="12" name="Google Shape;207;p8">
              <a:extLst>
                <a:ext uri="{FF2B5EF4-FFF2-40B4-BE49-F238E27FC236}">
                  <a16:creationId xmlns:a16="http://schemas.microsoft.com/office/drawing/2014/main" id="{0DE8983E-54D4-4E66-B98A-74AF7506E50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8306" y="1304562"/>
              <a:ext cx="4889545" cy="35153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208;p8">
              <a:extLst>
                <a:ext uri="{FF2B5EF4-FFF2-40B4-BE49-F238E27FC236}">
                  <a16:creationId xmlns:a16="http://schemas.microsoft.com/office/drawing/2014/main" id="{6E37B805-0ADA-45EC-9AB3-A96DF775143B}"/>
                </a:ext>
              </a:extLst>
            </p:cNvPr>
            <p:cNvSpPr txBox="1"/>
            <p:nvPr/>
          </p:nvSpPr>
          <p:spPr>
            <a:xfrm rot="16200000">
              <a:off x="-1087275" y="2634273"/>
              <a:ext cx="2560621" cy="3955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Light </a:t>
              </a:r>
              <a:r>
                <a:rPr lang="ru-RU" sz="1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output</a:t>
              </a:r>
              <a:r>
                <a:rPr lang="ru-RU" sz="1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ru-RU" sz="1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ph.e</a:t>
              </a:r>
              <a:r>
                <a:rPr lang="ru-RU" sz="1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./</a:t>
              </a:r>
              <a:r>
                <a:rPr lang="ru-RU" sz="1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MeV</a:t>
              </a:r>
              <a:r>
                <a:rPr lang="ru-RU" sz="1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09;p8">
              <a:extLst>
                <a:ext uri="{FF2B5EF4-FFF2-40B4-BE49-F238E27FC236}">
                  <a16:creationId xmlns:a16="http://schemas.microsoft.com/office/drawing/2014/main" id="{880EE256-E179-44CD-9DC2-D7D654638280}"/>
                </a:ext>
              </a:extLst>
            </p:cNvPr>
            <p:cNvSpPr txBox="1"/>
            <p:nvPr/>
          </p:nvSpPr>
          <p:spPr>
            <a:xfrm rot="16200000">
              <a:off x="3683952" y="2510686"/>
              <a:ext cx="2807796" cy="3955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Light </a:t>
              </a:r>
              <a:r>
                <a:rPr lang="ru-RU" sz="1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output</a:t>
              </a:r>
              <a:r>
                <a:rPr lang="ru-RU" sz="1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ru-RU" sz="1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ph.e</a:t>
              </a:r>
              <a:r>
                <a:rPr lang="ru-RU" sz="1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./</a:t>
              </a:r>
              <a:r>
                <a:rPr lang="ru-RU" sz="10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MeV</a:t>
              </a:r>
              <a:r>
                <a:rPr lang="ru-RU" sz="1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Google Shape;13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080" y="97172"/>
            <a:ext cx="914040" cy="76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/>
          <p:nvPr/>
        </p:nvSpPr>
        <p:spPr>
          <a:xfrm>
            <a:off x="1140840" y="136440"/>
            <a:ext cx="6727680" cy="7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Results and discussion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80" y="117720"/>
            <a:ext cx="914040" cy="76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8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0" name="Google Shape;210;p8"/>
          <p:cNvGrpSpPr/>
          <p:nvPr/>
        </p:nvGrpSpPr>
        <p:grpSpPr>
          <a:xfrm>
            <a:off x="566100" y="1371601"/>
            <a:ext cx="3852292" cy="3171738"/>
            <a:chOff x="518907" y="1726352"/>
            <a:chExt cx="4317926" cy="3525499"/>
          </a:xfrm>
        </p:grpSpPr>
        <p:pic>
          <p:nvPicPr>
            <p:cNvPr id="211" name="Google Shape;211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3081" y="1726352"/>
              <a:ext cx="4243752" cy="3525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8"/>
            <p:cNvSpPr txBox="1"/>
            <p:nvPr/>
          </p:nvSpPr>
          <p:spPr>
            <a:xfrm rot="16200000">
              <a:off x="-736064" y="3058001"/>
              <a:ext cx="2803128" cy="2931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Light </a:t>
              </a:r>
              <a:r>
                <a:rPr lang="ru-RU" sz="11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output</a:t>
              </a:r>
              <a:r>
                <a:rPr lang="ru-RU"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sz="11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loss</a:t>
              </a:r>
              <a:r>
                <a:rPr lang="ru-RU"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sz="11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after</a:t>
              </a:r>
              <a:r>
                <a:rPr lang="ru-RU"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sz="11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irradiation</a:t>
              </a:r>
              <a:r>
                <a:rPr lang="ru-RU"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(%)</a:t>
              </a:r>
              <a:endParaRPr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8"/>
          <p:cNvSpPr/>
          <p:nvPr/>
        </p:nvSpPr>
        <p:spPr>
          <a:xfrm>
            <a:off x="4610965" y="1287379"/>
            <a:ext cx="4198592" cy="10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neutron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irradiation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twice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yttrium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doped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samples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compared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pure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BaF</a:t>
            </a:r>
            <a:r>
              <a:rPr lang="ru-RU" sz="1600" b="0" strike="noStrik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  <a:r>
              <a:rPr lang="ru-RU" sz="16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4" name="Google Shape;214;p8"/>
          <p:cNvGraphicFramePr/>
          <p:nvPr>
            <p:extLst>
              <p:ext uri="{D42A27DB-BD31-4B8C-83A1-F6EECF244321}">
                <p14:modId xmlns:p14="http://schemas.microsoft.com/office/powerpoint/2010/main" val="3036194058"/>
              </p:ext>
            </p:extLst>
          </p:nvPr>
        </p:nvGraphicFramePr>
        <p:xfrm>
          <a:off x="4719249" y="2701511"/>
          <a:ext cx="3913950" cy="1432945"/>
        </p:xfrm>
        <a:graphic>
          <a:graphicData uri="http://schemas.openxmlformats.org/drawingml/2006/table">
            <a:tbl>
              <a:tblPr>
                <a:noFill/>
                <a:tableStyleId>{AB73A1F2-962D-4E2E-BB3D-333F03727479}</a:tableStyleId>
              </a:tblPr>
              <a:tblGrid>
                <a:gridCol w="78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 doping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0% (pure)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1at.%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3at.%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5at.%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Fast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7.6%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16.1%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16.8%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16.3%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Slow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6.8%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14.4%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15.5%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13.4%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6.9%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14.7%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15.3%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14.0%</a:t>
                      </a:r>
                      <a:endParaRPr sz="14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1249</Words>
  <Application>Microsoft Office PowerPoint</Application>
  <PresentationFormat>Экран (4:3)</PresentationFormat>
  <Paragraphs>177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Noto Sans Symbols</vt:lpstr>
      <vt:lpstr>Symbol</vt:lpstr>
      <vt:lpstr>Times New Roman</vt:lpstr>
      <vt:lpstr>Office Theme</vt:lpstr>
      <vt:lpstr>Office Theme</vt:lpstr>
      <vt:lpstr>Презентация PowerPoint</vt:lpstr>
      <vt:lpstr>Презентация PowerPoint</vt:lpstr>
      <vt:lpstr>Approaches to solve the problem of the BaF2 slow component</vt:lpstr>
      <vt:lpstr>Презентация PowerPoint</vt:lpstr>
      <vt:lpstr>Презентация PowerPoint</vt:lpstr>
      <vt:lpstr>Transmittance measurements</vt:lpstr>
      <vt:lpstr>Презентация PowerPoint</vt:lpstr>
      <vt:lpstr>Results and discussion</vt:lpstr>
      <vt:lpstr>Презентация PowerPoint</vt:lpstr>
      <vt:lpstr>Презентация PowerPoint</vt:lpstr>
      <vt:lpstr>Презентация PowerPoint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Пользователь</cp:lastModifiedBy>
  <cp:revision>32</cp:revision>
  <dcterms:created xsi:type="dcterms:W3CDTF">2020-09-17T06:09:39Z</dcterms:created>
  <dcterms:modified xsi:type="dcterms:W3CDTF">2020-11-10T09:14:22Z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