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310" r:id="rId5"/>
    <p:sldId id="267" r:id="rId6"/>
    <p:sldId id="269" r:id="rId7"/>
    <p:sldId id="270" r:id="rId8"/>
    <p:sldId id="308" r:id="rId9"/>
    <p:sldId id="273" r:id="rId10"/>
    <p:sldId id="27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2"/>
    <p:restoredTop sz="70125"/>
  </p:normalViewPr>
  <p:slideViewPr>
    <p:cSldViewPr snapToGrid="0" snapToObjects="1">
      <p:cViewPr varScale="1">
        <p:scale>
          <a:sx n="137" d="100"/>
          <a:sy n="137" d="100"/>
        </p:scale>
        <p:origin x="26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28CF2-E2CB-5F4D-8D92-712E9C76EDDF}" type="datetimeFigureOut">
              <a:rPr lang="ru-RU" smtClean="0"/>
              <a:t>01.10.2020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E608E-1F92-5249-B558-30214953A40C}" type="slidenum">
              <a:rPr lang="ru-RU" smtClean="0"/>
              <a:t>‹#›</a:t>
            </a:fld>
            <a:endParaRPr lang="ru-RU"/>
          </a:p>
        </p:txBody>
      </p:sp>
    </p:spTree>
    <p:extLst>
      <p:ext uri="{BB962C8B-B14F-4D97-AF65-F5344CB8AC3E}">
        <p14:creationId xmlns:p14="http://schemas.microsoft.com/office/powerpoint/2010/main" val="387127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a:t>
            </a:fld>
            <a:endParaRPr lang="ru-RU"/>
          </a:p>
        </p:txBody>
      </p:sp>
    </p:spTree>
    <p:extLst>
      <p:ext uri="{BB962C8B-B14F-4D97-AF65-F5344CB8AC3E}">
        <p14:creationId xmlns:p14="http://schemas.microsoft.com/office/powerpoint/2010/main" val="296592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10</a:t>
            </a:fld>
            <a:endParaRPr lang="ru-RU"/>
          </a:p>
        </p:txBody>
      </p:sp>
    </p:spTree>
    <p:extLst>
      <p:ext uri="{BB962C8B-B14F-4D97-AF65-F5344CB8AC3E}">
        <p14:creationId xmlns:p14="http://schemas.microsoft.com/office/powerpoint/2010/main" val="371714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D1DE608E-1F92-5249-B558-30214953A40C}" type="slidenum">
              <a:rPr lang="ru-RU" smtClean="0"/>
              <a:t>2</a:t>
            </a:fld>
            <a:endParaRPr lang="ru-RU"/>
          </a:p>
        </p:txBody>
      </p:sp>
    </p:spTree>
    <p:extLst>
      <p:ext uri="{BB962C8B-B14F-4D97-AF65-F5344CB8AC3E}">
        <p14:creationId xmlns:p14="http://schemas.microsoft.com/office/powerpoint/2010/main" val="114892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3</a:t>
            </a:fld>
            <a:endParaRPr lang="ru-RU"/>
          </a:p>
        </p:txBody>
      </p:sp>
    </p:spTree>
    <p:extLst>
      <p:ext uri="{BB962C8B-B14F-4D97-AF65-F5344CB8AC3E}">
        <p14:creationId xmlns:p14="http://schemas.microsoft.com/office/powerpoint/2010/main" val="29418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4</a:t>
            </a:fld>
            <a:endParaRPr lang="ru-RU"/>
          </a:p>
        </p:txBody>
      </p:sp>
    </p:spTree>
    <p:extLst>
      <p:ext uri="{BB962C8B-B14F-4D97-AF65-F5344CB8AC3E}">
        <p14:creationId xmlns:p14="http://schemas.microsoft.com/office/powerpoint/2010/main" val="368926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endParaRPr lang="el-GR"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Potential energy </a:t>
                </a:r>
                <a:r>
                  <a:rPr lang="en" dirty="0"/>
                  <a:t>is chosen in the form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just"/>
                <a:r>
                  <a:rPr lang="en" dirty="0"/>
                  <a:t>To </a:t>
                </a:r>
                <a:r>
                  <a:rPr lang="en-US" dirty="0"/>
                  <a:t>set </a:t>
                </a:r>
                <a:r>
                  <a:rPr lang="en" dirty="0"/>
                  <a:t>the potential, we define several points that fix the positions of the spherical and deformed minima at </a:t>
                </a:r>
                <a:r>
                  <a:rPr lang="el-GR" sz="1600" dirty="0">
                    <a:latin typeface="Times New Roman" panose="02020603050405020304" pitchFamily="18" charset="0"/>
                    <a:cs typeface="Times New Roman" panose="02020603050405020304" pitchFamily="18" charset="0"/>
                  </a:rPr>
                  <a:t>γ</a:t>
                </a:r>
                <a:r>
                  <a:rPr lang="ru-RU" dirty="0">
                    <a:latin typeface="Times New Roman" panose="02020603050405020304" pitchFamily="18" charset="0"/>
                    <a:cs typeface="Times New Roman" panose="02020603050405020304" pitchFamily="18" charset="0"/>
                  </a:rPr>
                  <a:t>=0</a:t>
                </a:r>
                <a:r>
                  <a:rPr lang="el-GR" dirty="0"/>
                  <a:t>, </a:t>
                </a:r>
                <a:r>
                  <a:rPr lang="en" dirty="0"/>
                  <a:t>and use spline interpolation. Then we numerically solve the Schrödinger equation by changing the selected points so as to obtain a satisfactory description of the energies of the </a:t>
                </a:r>
                <a:r>
                  <a:rPr lang="ru-RU" sz="1400" i="0">
                    <a:latin typeface="Cambria Math" panose="02040503050406030204" pitchFamily="18" charset="0"/>
                  </a:rPr>
                  <a:t>2_</a:t>
                </a:r>
                <a:r>
                  <a:rPr lang="en-US" sz="1400" i="0">
                    <a:latin typeface="Cambria Math" panose="02040503050406030204" pitchFamily="18" charset="0"/>
                  </a:rPr>
                  <a:t>1^</a:t>
                </a:r>
                <a:r>
                  <a:rPr lang="ru-RU" sz="1400" i="0">
                    <a:latin typeface="Cambria Math" panose="02040503050406030204" pitchFamily="18" charset="0"/>
                  </a:rPr>
                  <a:t>+  </a:t>
                </a:r>
                <a:r>
                  <a:rPr lang="en" dirty="0"/>
                  <a:t>and </a:t>
                </a:r>
                <a:r>
                  <a:rPr lang="ru-RU" sz="1400" i="0">
                    <a:latin typeface="Cambria Math" panose="02040503050406030204" pitchFamily="18" charset="0"/>
                  </a:rPr>
                  <a:t>2_2^+</a:t>
                </a:r>
                <a:r>
                  <a:rPr lang="en" dirty="0"/>
                  <a:t> states and the following transition probabilities: </a:t>
                </a:r>
              </a:p>
              <a:p>
                <a:pPr algn="just"/>
                <a:r>
                  <a:rPr lang="en-US" sz="1400" dirty="0">
                    <a:latin typeface="Times New Roman" panose="02020603050405020304" pitchFamily="18" charset="0"/>
                    <a:cs typeface="Times New Roman" panose="02020603050405020304" pitchFamily="18" charset="0"/>
                  </a:rPr>
                  <a:t>B(E2; </a:t>
                </a:r>
                <a:r>
                  <a:rPr lang="ru-RU" sz="1400" i="0">
                    <a:latin typeface="Cambria Math" panose="02040503050406030204" pitchFamily="18" charset="0"/>
                  </a:rPr>
                  <a:t>2_2^+  </a:t>
                </a:r>
                <a:r>
                  <a:rPr lang="en-US" sz="1400" dirty="0">
                    <a:latin typeface="Times New Roman" panose="02020603050405020304" pitchFamily="18" charset="0"/>
                    <a:cs typeface="Times New Roman" panose="02020603050405020304" pitchFamily="18" charset="0"/>
                    <a:sym typeface="Symbol" panose="05050102010706020507" pitchFamily="18" charset="2"/>
                  </a:rPr>
                  <a:t></a:t>
                </a:r>
                <a:r>
                  <a:rPr lang="en-US" sz="1400" dirty="0">
                    <a:latin typeface="Times New Roman" panose="02020603050405020304" pitchFamily="18" charset="0"/>
                    <a:cs typeface="Times New Roman" panose="02020603050405020304" pitchFamily="18" charset="0"/>
                  </a:rPr>
                  <a:t> </a:t>
                </a:r>
                <a:r>
                  <a:rPr lang="en-US" sz="1400" i="0">
                    <a:latin typeface="Cambria Math" panose="02040503050406030204" pitchFamily="18" charset="0"/>
                  </a:rPr>
                  <a:t>0</a:t>
                </a:r>
                <a:r>
                  <a:rPr lang="ru-RU" sz="1400" i="0">
                    <a:latin typeface="Cambria Math" panose="02040503050406030204" pitchFamily="18" charset="0"/>
                  </a:rPr>
                  <a:t>_2^+</a:t>
                </a:r>
                <a:r>
                  <a:rPr lang="en-US" sz="1400" dirty="0">
                    <a:latin typeface="Times New Roman" panose="02020603050405020304" pitchFamily="18" charset="0"/>
                    <a:cs typeface="Times New Roman" panose="02020603050405020304" pitchFamily="18" charset="0"/>
                  </a:rPr>
                  <a:t>), B(E2; </a:t>
                </a:r>
                <a:r>
                  <a:rPr lang="ru-RU" sz="1400" i="0">
                    <a:latin typeface="Cambria Math" panose="02040503050406030204" pitchFamily="18" charset="0"/>
                  </a:rPr>
                  <a:t>2_</a:t>
                </a:r>
                <a:r>
                  <a:rPr lang="en-US" sz="1400" i="0">
                    <a:latin typeface="Cambria Math" panose="02040503050406030204" pitchFamily="18" charset="0"/>
                  </a:rPr>
                  <a:t>1^</a:t>
                </a:r>
                <a:r>
                  <a:rPr lang="ru-RU" sz="1400" i="0">
                    <a:latin typeface="Cambria Math" panose="02040503050406030204" pitchFamily="18" charset="0"/>
                  </a:rPr>
                  <a:t>+</a:t>
                </a:r>
                <a:r>
                  <a:rPr lang="en-US" sz="1400" i="0" dirty="0">
                    <a:latin typeface="Cambria Math" panose="02040503050406030204" pitchFamily="18" charset="0"/>
                    <a:sym typeface="Symbol" panose="05050102010706020507" pitchFamily="18" charset="2"/>
                  </a:rPr>
                  <a:t> "</a:t>
                </a:r>
                <a:r>
                  <a:rPr lang="en-US" sz="1400" i="0" dirty="0">
                    <a:latin typeface="Cambria Math" panose="02040503050406030204" pitchFamily="18" charset="0"/>
                    <a:cs typeface="Times New Roman" panose="02020603050405020304" pitchFamily="18" charset="0"/>
                    <a:sym typeface="Symbol" panose="05050102010706020507" pitchFamily="18" charset="2"/>
                  </a:rPr>
                  <a:t></a:t>
                </a:r>
                <a:r>
                  <a:rPr lang="en-US" sz="1400" i="0" dirty="0">
                    <a:latin typeface="Cambria Math" panose="02040503050406030204" pitchFamily="18" charset="0"/>
                    <a:cs typeface="Times New Roman" panose="02020603050405020304" pitchFamily="18" charset="0"/>
                  </a:rPr>
                  <a:t> </a:t>
                </a:r>
                <a:r>
                  <a:rPr lang="ru-RU" sz="1400" i="0">
                    <a:latin typeface="Cambria Math" panose="02040503050406030204" pitchFamily="18" charset="0"/>
                    <a:cs typeface="Times New Roman" panose="02020603050405020304" pitchFamily="18" charset="0"/>
                  </a:rPr>
                  <a:t>" </a:t>
                </a:r>
                <a:r>
                  <a:rPr lang="en-US" sz="1400" i="0">
                    <a:latin typeface="Cambria Math" panose="02040503050406030204" pitchFamily="18" charset="0"/>
                  </a:rPr>
                  <a:t>0</a:t>
                </a:r>
                <a:r>
                  <a:rPr lang="ru-RU" sz="1400" i="0">
                    <a:latin typeface="Cambria Math" panose="02040503050406030204" pitchFamily="18" charset="0"/>
                  </a:rPr>
                  <a:t>_</a:t>
                </a:r>
                <a:r>
                  <a:rPr lang="en-US" sz="1400" i="0">
                    <a:latin typeface="Cambria Math" panose="02040503050406030204" pitchFamily="18" charset="0"/>
                  </a:rPr>
                  <a:t>1^</a:t>
                </a:r>
                <a:r>
                  <a:rPr lang="ru-RU" sz="1400" i="0">
                    <a:latin typeface="Cambria Math" panose="02040503050406030204" pitchFamily="18" charset="0"/>
                  </a:rPr>
                  <a:t>+</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a:t>
                </a:r>
                <a:r>
                  <a:rPr lang="en-US" sz="1400" dirty="0">
                    <a:latin typeface="Times New Roman" panose="02020603050405020304" pitchFamily="18" charset="0"/>
                    <a:cs typeface="Times New Roman" panose="02020603050405020304" pitchFamily="18" charset="0"/>
                  </a:rPr>
                  <a:t> B(E2; </a:t>
                </a:r>
                <a:r>
                  <a:rPr lang="ru-RU" sz="1400" i="0">
                    <a:latin typeface="Cambria Math" panose="02040503050406030204" pitchFamily="18" charset="0"/>
                  </a:rPr>
                  <a:t>2_2^+  </a:t>
                </a:r>
                <a:r>
                  <a:rPr lang="en-US" sz="1400" dirty="0">
                    <a:latin typeface="Times New Roman" panose="02020603050405020304" pitchFamily="18" charset="0"/>
                    <a:cs typeface="Times New Roman" panose="02020603050405020304" pitchFamily="18" charset="0"/>
                    <a:sym typeface="Symbol" panose="05050102010706020507" pitchFamily="18" charset="2"/>
                  </a:rPr>
                  <a:t></a:t>
                </a:r>
                <a:r>
                  <a:rPr lang="en-US" sz="1400" dirty="0">
                    <a:latin typeface="Times New Roman" panose="02020603050405020304" pitchFamily="18" charset="0"/>
                    <a:cs typeface="Times New Roman" panose="02020603050405020304" pitchFamily="18" charset="0"/>
                  </a:rPr>
                  <a:t> </a:t>
                </a:r>
                <a:r>
                  <a:rPr lang="en-US" sz="1400" i="0">
                    <a:latin typeface="Cambria Math" panose="02040503050406030204" pitchFamily="18" charset="0"/>
                  </a:rPr>
                  <a:t>0</a:t>
                </a:r>
                <a:r>
                  <a:rPr lang="ru-RU" sz="1400" i="0">
                    <a:latin typeface="Cambria Math" panose="02040503050406030204" pitchFamily="18" charset="0"/>
                  </a:rPr>
                  <a:t>_</a:t>
                </a:r>
                <a:r>
                  <a:rPr lang="en-US" sz="1400" i="0">
                    <a:latin typeface="Cambria Math" panose="02040503050406030204" pitchFamily="18" charset="0"/>
                  </a:rPr>
                  <a:t>1^</a:t>
                </a:r>
                <a:r>
                  <a:rPr lang="ru-RU" sz="1400" i="0">
                    <a:latin typeface="Cambria Math" panose="02040503050406030204" pitchFamily="18" charset="0"/>
                  </a:rPr>
                  <a:t>+</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The part of the potential energy that is responsible for gamma was included in this form, since this is the simplest invariant that can be built for our Hamiltonian from beta and gamma</a:t>
                </a:r>
                <a:r>
                  <a:rPr lang="ru-RU" sz="1400" dirty="0">
                    <a:latin typeface="Times New Roman" panose="02020603050405020304" pitchFamily="18" charset="0"/>
                    <a:cs typeface="Times New Roman" panose="02020603050405020304" pitchFamily="18" charset="0"/>
                  </a:rPr>
                  <a:t>. </a:t>
                </a:r>
                <a:r>
                  <a:rPr lang="en" sz="1400" dirty="0">
                    <a:latin typeface="Times New Roman" panose="02020603050405020304" pitchFamily="18" charset="0"/>
                    <a:cs typeface="Times New Roman" panose="02020603050405020304" pitchFamily="18" charset="0"/>
                  </a:rPr>
                  <a:t>Constant C is responsible for the axiality of potential energy and is chosen so as to reproduce the energy of zero gamma oscillations</a:t>
                </a:r>
                <a:r>
                  <a:rPr lang="ru-RU"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At this picture we can see Calculated potential energy </a:t>
                </a:r>
                <a:r>
                  <a:rPr lang="en" sz="1400" dirty="0">
                    <a:latin typeface="CMMI10"/>
                  </a:rPr>
                  <a:t>V </a:t>
                </a:r>
                <a:r>
                  <a:rPr lang="en" sz="1400" dirty="0">
                    <a:latin typeface="CMR10"/>
                  </a:rPr>
                  <a:t>(</a:t>
                </a:r>
                <a:r>
                  <a:rPr lang="el-GR" sz="1400" dirty="0">
                    <a:latin typeface="Times New Roman" panose="02020603050405020304" pitchFamily="18" charset="0"/>
                    <a:cs typeface="Times New Roman" panose="02020603050405020304" pitchFamily="18" charset="0"/>
                  </a:rPr>
                  <a:t>β</a:t>
                </a:r>
                <a:r>
                  <a:rPr lang="el-GR" sz="1400" dirty="0">
                    <a:latin typeface="CMMI10"/>
                  </a:rPr>
                  <a:t>, </a:t>
                </a:r>
                <a:r>
                  <a:rPr lang="el-GR" sz="1400" dirty="0">
                    <a:latin typeface="Times New Roman" panose="02020603050405020304" pitchFamily="18" charset="0"/>
                    <a:cs typeface="Times New Roman" panose="02020603050405020304" pitchFamily="18" charset="0"/>
                  </a:rPr>
                  <a:t>γ</a:t>
                </a:r>
                <a:r>
                  <a:rPr lang="en-US" sz="1400" dirty="0">
                    <a:latin typeface="CMMI10"/>
                  </a:rPr>
                  <a:t>)</a:t>
                </a:r>
              </a:p>
              <a:p>
                <a:pPr algn="just"/>
                <a:endParaRPr lang="en" sz="1400" dirty="0"/>
              </a:p>
              <a:p>
                <a:pPr algn="just"/>
                <a:r>
                  <a:rPr lang="en" sz="1400" dirty="0"/>
                  <a:t>At this </a:t>
                </a:r>
                <a:r>
                  <a:rPr lang="en-US" sz="1400" dirty="0"/>
                  <a:t>picture we can </a:t>
                </a:r>
                <a:r>
                  <a:rPr lang="en" sz="1400" dirty="0"/>
                  <a:t>Potential energy </a:t>
                </a:r>
                <a:r>
                  <a:rPr lang="en-US" sz="1400" dirty="0">
                    <a:latin typeface="Times New Roman" panose="02020603050405020304" pitchFamily="18" charset="0"/>
                    <a:cs typeface="Times New Roman" panose="02020603050405020304" pitchFamily="18" charset="0"/>
                  </a:rPr>
                  <a:t>U(</a:t>
                </a:r>
                <a:r>
                  <a:rPr lang="en-US" sz="1400" dirty="0">
                    <a:latin typeface="Times New Roman" panose="02020603050405020304" pitchFamily="18" charset="0"/>
                    <a:cs typeface="Times New Roman" panose="02020603050405020304" pitchFamily="18" charset="0"/>
                    <a:sym typeface="Symbol" panose="05050102010706020507" pitchFamily="18" charset="2"/>
                  </a:rPr>
                  <a:t></a:t>
                </a:r>
                <a:r>
                  <a:rPr lang="en-US" sz="1400" dirty="0">
                    <a:latin typeface="Times New Roman" panose="02020603050405020304" pitchFamily="18" charset="0"/>
                    <a:cs typeface="Times New Roman" panose="02020603050405020304" pitchFamily="18" charset="0"/>
                  </a:rPr>
                  <a:t>)</a:t>
                </a:r>
                <a:r>
                  <a:rPr lang="ru-RU" sz="1400" dirty="0">
                    <a:cs typeface="Times New Roman" panose="02020603050405020304" pitchFamily="18" charset="0"/>
                  </a:rPr>
                  <a:t> (при </a:t>
                </a:r>
                <a:r>
                  <a:rPr lang="el-GR" sz="1600" dirty="0">
                    <a:latin typeface="Times New Roman" panose="02020603050405020304" pitchFamily="18" charset="0"/>
                    <a:cs typeface="Times New Roman" panose="02020603050405020304" pitchFamily="18" charset="0"/>
                  </a:rPr>
                  <a:t>γ</a:t>
                </a:r>
                <a:r>
                  <a:rPr lang="ru-RU" sz="1600" dirty="0">
                    <a:latin typeface="Times New Roman" panose="02020603050405020304" pitchFamily="18" charset="0"/>
                    <a:cs typeface="Times New Roman" panose="02020603050405020304" pitchFamily="18" charset="0"/>
                  </a:rPr>
                  <a:t>=0</a:t>
                </a:r>
                <a:r>
                  <a:rPr lang="ru-RU" sz="1400" dirty="0">
                    <a:cs typeface="Times New Roman" panose="02020603050405020304" pitchFamily="18" charset="0"/>
                  </a:rPr>
                  <a:t>) </a:t>
                </a:r>
                <a:r>
                  <a:rPr lang="el-GR" sz="1400" dirty="0"/>
                  <a:t>(</a:t>
                </a:r>
                <a:r>
                  <a:rPr lang="en" sz="1400" dirty="0"/>
                  <a:t>solid) in comparison with the potential energy without taking into account the </a:t>
                </a:r>
              </a:p>
              <a:p>
                <a:pPr algn="just"/>
                <a:r>
                  <a:rPr lang="el-GR" sz="1600" dirty="0">
                    <a:latin typeface="Times New Roman" panose="02020603050405020304" pitchFamily="18" charset="0"/>
                    <a:cs typeface="Times New Roman" panose="02020603050405020304" pitchFamily="18" charset="0"/>
                  </a:rPr>
                  <a:t>γ</a:t>
                </a:r>
                <a:r>
                  <a:rPr lang="el-GR" sz="1400" dirty="0"/>
                  <a:t>-</a:t>
                </a:r>
                <a:r>
                  <a:rPr lang="en" sz="1400" dirty="0"/>
                  <a:t>degree of freedom (</a:t>
                </a:r>
                <a:r>
                  <a:rPr lang="en-US" sz="1400" dirty="0"/>
                  <a:t>dashed</a:t>
                </a:r>
                <a:r>
                  <a:rPr lang="en" sz="1400" dirty="0"/>
                  <a:t>)</a:t>
                </a:r>
                <a:r>
                  <a:rPr lang="ru-RU" sz="1400" dirty="0"/>
                  <a:t> </a:t>
                </a:r>
                <a:r>
                  <a:rPr lang="en" sz="1400" dirty="0"/>
                  <a:t>The case about which Maria told</a:t>
                </a:r>
                <a:r>
                  <a:rPr lang="ru-RU" sz="1400" dirty="0"/>
                  <a:t>. </a:t>
                </a:r>
                <a:r>
                  <a:rPr lang="en" sz="1400" dirty="0"/>
                  <a:t>As we can see the potential changes are quite significant</a:t>
                </a:r>
                <a:endParaRPr lang="en-US" sz="14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p>
              <a:p>
                <a:pPr algn="just"/>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l-GR" dirty="0"/>
              </a:p>
            </p:txBody>
          </p:sp>
        </mc:Fallback>
      </mc:AlternateContent>
      <p:sp>
        <p:nvSpPr>
          <p:cNvPr id="4" name="Номер слайда 3"/>
          <p:cNvSpPr>
            <a:spLocks noGrp="1"/>
          </p:cNvSpPr>
          <p:nvPr>
            <p:ph type="sldNum" sz="quarter" idx="5"/>
          </p:nvPr>
        </p:nvSpPr>
        <p:spPr/>
        <p:txBody>
          <a:bodyPr/>
          <a:lstStyle/>
          <a:p>
            <a:fld id="{D1DE608E-1F92-5249-B558-30214953A40C}" type="slidenum">
              <a:rPr lang="ru-RU" smtClean="0"/>
              <a:t>5</a:t>
            </a:fld>
            <a:endParaRPr lang="ru-RU"/>
          </a:p>
        </p:txBody>
      </p:sp>
    </p:spTree>
    <p:extLst>
      <p:ext uri="{BB962C8B-B14F-4D97-AF65-F5344CB8AC3E}">
        <p14:creationId xmlns:p14="http://schemas.microsoft.com/office/powerpoint/2010/main" val="29812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6</a:t>
            </a:fld>
            <a:endParaRPr lang="ru-RU"/>
          </a:p>
        </p:txBody>
      </p:sp>
    </p:spTree>
    <p:extLst>
      <p:ext uri="{BB962C8B-B14F-4D97-AF65-F5344CB8AC3E}">
        <p14:creationId xmlns:p14="http://schemas.microsoft.com/office/powerpoint/2010/main" val="135035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D1DE608E-1F92-5249-B558-30214953A40C}" type="slidenum">
              <a:rPr lang="ru-RU" smtClean="0"/>
              <a:t>7</a:t>
            </a:fld>
            <a:endParaRPr lang="ru-RU"/>
          </a:p>
        </p:txBody>
      </p:sp>
    </p:spTree>
    <p:extLst>
      <p:ext uri="{BB962C8B-B14F-4D97-AF65-F5344CB8AC3E}">
        <p14:creationId xmlns:p14="http://schemas.microsoft.com/office/powerpoint/2010/main" val="51894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8</a:t>
            </a:fld>
            <a:endParaRPr lang="ru-RU"/>
          </a:p>
        </p:txBody>
      </p:sp>
    </p:spTree>
    <p:extLst>
      <p:ext uri="{BB962C8B-B14F-4D97-AF65-F5344CB8AC3E}">
        <p14:creationId xmlns:p14="http://schemas.microsoft.com/office/powerpoint/2010/main" val="152488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9</a:t>
            </a:fld>
            <a:endParaRPr lang="ru-RU"/>
          </a:p>
        </p:txBody>
      </p:sp>
    </p:spTree>
    <p:extLst>
      <p:ext uri="{BB962C8B-B14F-4D97-AF65-F5344CB8AC3E}">
        <p14:creationId xmlns:p14="http://schemas.microsoft.com/office/powerpoint/2010/main" val="97386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45FB4-9C58-BA4A-A905-3CD60A1595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BFEBB6-201A-904D-BFF4-B9823B307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B290587-6E46-FB48-875C-154B44C934F9}"/>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5" name="Нижний колонтитул 4">
            <a:extLst>
              <a:ext uri="{FF2B5EF4-FFF2-40B4-BE49-F238E27FC236}">
                <a16:creationId xmlns:a16="http://schemas.microsoft.com/office/drawing/2014/main" id="{D093C496-489B-CE4F-8BD0-7788464C1B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6FE3D1-4341-BC4A-A383-909B276C5177}"/>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57989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58867-5CDC-7D48-B172-62DEC23509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1CFAE6A-44DE-574D-A563-CBF1EC6A26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76CCF8C-5AC7-884A-A19C-024088FFA248}"/>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5" name="Нижний колонтитул 4">
            <a:extLst>
              <a:ext uri="{FF2B5EF4-FFF2-40B4-BE49-F238E27FC236}">
                <a16:creationId xmlns:a16="http://schemas.microsoft.com/office/drawing/2014/main" id="{14831E98-12DD-1B4E-9264-A1249CAF58F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32F8EC-C6D4-6E49-A099-13A164E5CC2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47103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F8C7D58-F8D3-5048-992F-A8BA55A4B00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EF2363B-02AE-A542-90DD-A2B2A7AA7C6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1EA51C-0578-FC4A-9D73-B558C4BC6A5C}"/>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5" name="Нижний колонтитул 4">
            <a:extLst>
              <a:ext uri="{FF2B5EF4-FFF2-40B4-BE49-F238E27FC236}">
                <a16:creationId xmlns:a16="http://schemas.microsoft.com/office/drawing/2014/main" id="{A59491FB-FE2F-FC41-A871-6D80C5A0B9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CB8AA4-A3D3-584B-BD60-AC30E034F4F6}"/>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265200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E2EA2-6822-204C-AE86-AF872FFCA94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7DFD860-9F30-7649-8B58-213235536A8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C5F21B-6968-9E48-AA38-09595654357A}"/>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5" name="Нижний колонтитул 4">
            <a:extLst>
              <a:ext uri="{FF2B5EF4-FFF2-40B4-BE49-F238E27FC236}">
                <a16:creationId xmlns:a16="http://schemas.microsoft.com/office/drawing/2014/main" id="{591EE97B-2FC4-2447-897B-8B706102E9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F044E4-85FE-734E-A961-045E2869E988}"/>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87243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7B11F9-94CC-4642-8867-566087A0BE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774F250-E951-754F-90BA-9C7074F082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63E9325-D302-D94D-B3C1-4353F884AB95}"/>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5" name="Нижний колонтитул 4">
            <a:extLst>
              <a:ext uri="{FF2B5EF4-FFF2-40B4-BE49-F238E27FC236}">
                <a16:creationId xmlns:a16="http://schemas.microsoft.com/office/drawing/2014/main" id="{ECE7BC51-5F62-B64D-A0FD-EE1CFB7284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9F8ADF-4E72-9343-B3F6-A37ECE386D19}"/>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3931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F6688-C5DA-534D-AA47-5AF1AFB02F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B39B335-0033-D849-B85C-5CCC2863FDF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D15BCAD-0981-F941-84BA-31A431F799B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9765ED9-9AB8-5841-8416-308A7D9F0EC1}"/>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6" name="Нижний колонтитул 5">
            <a:extLst>
              <a:ext uri="{FF2B5EF4-FFF2-40B4-BE49-F238E27FC236}">
                <a16:creationId xmlns:a16="http://schemas.microsoft.com/office/drawing/2014/main" id="{B27E9024-B735-CC46-AB6E-B08327D52F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FA3AE6-1680-6D40-8878-1FA6AB1FCB25}"/>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408662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E6C88-3BB2-0242-A309-6CCB3E32EDB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A3CC9AC-B4E7-9B49-A91C-B840B9907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86CCB3A-9D72-144A-A01F-5E9BA42DEA1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D437B58-02FB-6942-83B6-2DC712723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429CDBA-F8CD-2843-B6ED-D9D4D619E4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E779109-38A6-C448-88C5-8C9B3B0B4DB9}"/>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8" name="Нижний колонтитул 7">
            <a:extLst>
              <a:ext uri="{FF2B5EF4-FFF2-40B4-BE49-F238E27FC236}">
                <a16:creationId xmlns:a16="http://schemas.microsoft.com/office/drawing/2014/main" id="{0C3C1A44-4AB0-344D-BCA7-16FB065D69B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F0BE952-E08D-8B42-96CF-F51383704BB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21956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4E5BE8-5A6F-8E4C-A1C0-333C392007A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61F77BE-893E-C545-9756-8CCC045FC07E}"/>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4" name="Нижний колонтитул 3">
            <a:extLst>
              <a:ext uri="{FF2B5EF4-FFF2-40B4-BE49-F238E27FC236}">
                <a16:creationId xmlns:a16="http://schemas.microsoft.com/office/drawing/2014/main" id="{CA5CD46A-7DB1-9046-9AC3-291AD7DFE00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78C76EE-1722-5D4E-8074-BEA66B3F50AF}"/>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7547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1C4F74A-4CD2-4E41-B20C-A2A48B714108}"/>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3" name="Нижний колонтитул 2">
            <a:extLst>
              <a:ext uri="{FF2B5EF4-FFF2-40B4-BE49-F238E27FC236}">
                <a16:creationId xmlns:a16="http://schemas.microsoft.com/office/drawing/2014/main" id="{BFC8FCFF-7BB9-2342-A36C-969F342ACDB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B600A93-9B19-8E43-92B1-05308D78147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90945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C6883-06E6-A94B-80E9-4ED51D3B30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A784877-62B9-B04D-B503-51B73C720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E1BF7A6-A03B-C94D-A7EB-865225FBD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3466DF2-D878-7849-9CE1-0C9E59656439}"/>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6" name="Нижний колонтитул 5">
            <a:extLst>
              <a:ext uri="{FF2B5EF4-FFF2-40B4-BE49-F238E27FC236}">
                <a16:creationId xmlns:a16="http://schemas.microsoft.com/office/drawing/2014/main" id="{866E14B0-89C2-D641-BF96-5B25599806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5BFCE7-ECB8-F94D-8773-6A10815A7775}"/>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3122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98A561-755B-D545-9615-162470163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891E69A-C60B-934F-B46A-484C880E3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424F4F2-628F-AA4D-90A6-F7566D3C9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1E31656-6AC0-6444-91F5-117E367B0B72}"/>
              </a:ext>
            </a:extLst>
          </p:cNvPr>
          <p:cNvSpPr>
            <a:spLocks noGrp="1"/>
          </p:cNvSpPr>
          <p:nvPr>
            <p:ph type="dt" sz="half" idx="10"/>
          </p:nvPr>
        </p:nvSpPr>
        <p:spPr/>
        <p:txBody>
          <a:bodyPr/>
          <a:lstStyle/>
          <a:p>
            <a:fld id="{24437F09-F705-754D-A62D-174173F61B5E}" type="datetimeFigureOut">
              <a:rPr lang="ru-RU" smtClean="0"/>
              <a:t>01.10.2020</a:t>
            </a:fld>
            <a:endParaRPr lang="ru-RU"/>
          </a:p>
        </p:txBody>
      </p:sp>
      <p:sp>
        <p:nvSpPr>
          <p:cNvPr id="6" name="Нижний колонтитул 5">
            <a:extLst>
              <a:ext uri="{FF2B5EF4-FFF2-40B4-BE49-F238E27FC236}">
                <a16:creationId xmlns:a16="http://schemas.microsoft.com/office/drawing/2014/main" id="{BEB0B2E7-2153-2649-B2C2-F3ED79254B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8F1BAB0-087C-384F-9217-C7AAC5192821}"/>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43376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3F35FE-BF59-1147-BBC9-CD6BF8068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B3322A6-9A94-C242-95C0-BC1CC2707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7D45A8-B449-0547-BACF-1910F5EF8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37F09-F705-754D-A62D-174173F61B5E}" type="datetimeFigureOut">
              <a:rPr lang="ru-RU" smtClean="0"/>
              <a:t>01.10.2020</a:t>
            </a:fld>
            <a:endParaRPr lang="ru-RU"/>
          </a:p>
        </p:txBody>
      </p:sp>
      <p:sp>
        <p:nvSpPr>
          <p:cNvPr id="5" name="Нижний колонтитул 4">
            <a:extLst>
              <a:ext uri="{FF2B5EF4-FFF2-40B4-BE49-F238E27FC236}">
                <a16:creationId xmlns:a16="http://schemas.microsoft.com/office/drawing/2014/main" id="{94BA2B2B-5EDC-E541-BD6C-F8CDBA3F0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14EEDD1-840F-9B4A-820F-670C76228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7815-6E69-A246-A9D6-96BBB443D34D}" type="slidenum">
              <a:rPr lang="ru-RU" smtClean="0"/>
              <a:t>‹#›</a:t>
            </a:fld>
            <a:endParaRPr lang="ru-RU"/>
          </a:p>
        </p:txBody>
      </p:sp>
    </p:spTree>
    <p:extLst>
      <p:ext uri="{BB962C8B-B14F-4D97-AF65-F5344CB8AC3E}">
        <p14:creationId xmlns:p14="http://schemas.microsoft.com/office/powerpoint/2010/main" val="127541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7B2E82-C777-8F4E-ADA1-383B9708E862}"/>
              </a:ext>
            </a:extLst>
          </p:cNvPr>
          <p:cNvSpPr>
            <a:spLocks noGrp="1"/>
          </p:cNvSpPr>
          <p:nvPr>
            <p:ph type="ctrTitle"/>
          </p:nvPr>
        </p:nvSpPr>
        <p:spPr>
          <a:xfrm>
            <a:off x="1524000" y="570931"/>
            <a:ext cx="9144000" cy="2387600"/>
          </a:xfrm>
        </p:spPr>
        <p:txBody>
          <a:bodyPr>
            <a:normAutofit/>
          </a:bodyPr>
          <a:lstStyle/>
          <a:p>
            <a:r>
              <a:rPr lang="en" sz="4000" dirty="0"/>
              <a:t>Description of low-lying states of </a:t>
            </a:r>
            <a:r>
              <a:rPr lang="ru-RU" sz="4000" baseline="30000" dirty="0"/>
              <a:t>96</a:t>
            </a:r>
            <a:r>
              <a:rPr lang="en" sz="4000" dirty="0"/>
              <a:t>Zr based on the collective Bohr Hamiltonian including the triaxial degree of freedom. </a:t>
            </a:r>
            <a:endParaRPr lang="ru-RU" sz="4000" dirty="0"/>
          </a:p>
        </p:txBody>
      </p:sp>
      <p:sp>
        <p:nvSpPr>
          <p:cNvPr id="3" name="Подзаголовок 2">
            <a:extLst>
              <a:ext uri="{FF2B5EF4-FFF2-40B4-BE49-F238E27FC236}">
                <a16:creationId xmlns:a16="http://schemas.microsoft.com/office/drawing/2014/main" id="{D2E8C7FB-687D-294F-90E1-CDDC529D1648}"/>
              </a:ext>
            </a:extLst>
          </p:cNvPr>
          <p:cNvSpPr>
            <a:spLocks noGrp="1"/>
          </p:cNvSpPr>
          <p:nvPr>
            <p:ph type="subTitle" idx="1"/>
          </p:nvPr>
        </p:nvSpPr>
        <p:spPr>
          <a:xfrm>
            <a:off x="1524000" y="4141864"/>
            <a:ext cx="9144000" cy="1655762"/>
          </a:xfrm>
        </p:spPr>
        <p:txBody>
          <a:bodyPr/>
          <a:lstStyle/>
          <a:p>
            <a:r>
              <a:rPr lang="en" b="1" dirty="0"/>
              <a:t>E. V. </a:t>
            </a:r>
            <a:r>
              <a:rPr lang="en" b="1" dirty="0" err="1"/>
              <a:t>Mardyban</a:t>
            </a:r>
            <a:r>
              <a:rPr lang="en" b="1" dirty="0"/>
              <a:t>, </a:t>
            </a:r>
          </a:p>
          <a:p>
            <a:r>
              <a:rPr lang="en" b="1" dirty="0"/>
              <a:t>E. A. </a:t>
            </a:r>
            <a:r>
              <a:rPr lang="en" b="1" dirty="0" err="1"/>
              <a:t>Kolganova</a:t>
            </a:r>
            <a:r>
              <a:rPr lang="en" b="1" dirty="0"/>
              <a:t>, T. M. </a:t>
            </a:r>
            <a:r>
              <a:rPr lang="en" b="1" dirty="0" err="1"/>
              <a:t>Shneidman</a:t>
            </a:r>
            <a:r>
              <a:rPr lang="en" b="1" dirty="0"/>
              <a:t>, R. V. </a:t>
            </a:r>
            <a:r>
              <a:rPr lang="en" b="1" dirty="0" err="1"/>
              <a:t>Jolos</a:t>
            </a:r>
            <a:endParaRPr lang="ru-RU" b="1" dirty="0"/>
          </a:p>
        </p:txBody>
      </p:sp>
      <p:pic>
        <p:nvPicPr>
          <p:cNvPr id="4" name="Picture 2">
            <a:extLst>
              <a:ext uri="{FF2B5EF4-FFF2-40B4-BE49-F238E27FC236}">
                <a16:creationId xmlns:a16="http://schemas.microsoft.com/office/drawing/2014/main" id="{ABA0F8C8-A6D2-9146-89D1-8047BCA46DCC}"/>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962335" cy="1295390"/>
          </a:xfrm>
          <a:prstGeom prst="rect">
            <a:avLst/>
          </a:prstGeom>
          <a:noFill/>
          <a:ln w="9525">
            <a:noFill/>
            <a:miter lim="800000"/>
            <a:headEnd/>
            <a:tailEnd/>
          </a:ln>
          <a:effectLst/>
        </p:spPr>
      </p:pic>
      <p:pic>
        <p:nvPicPr>
          <p:cNvPr id="5" name="Picture 2" descr="C:\Users\artem\Desktop\jinr_logo_blue.png">
            <a:extLst>
              <a:ext uri="{FF2B5EF4-FFF2-40B4-BE49-F238E27FC236}">
                <a16:creationId xmlns:a16="http://schemas.microsoft.com/office/drawing/2014/main" id="{45D5FF4A-590F-9E4A-931B-E2EFEB5CB7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557" y="49352"/>
            <a:ext cx="2127443" cy="119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11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01C0FA2-8D38-904A-9D9D-2D5F1DD49689}"/>
              </a:ext>
            </a:extLst>
          </p:cNvPr>
          <p:cNvSpPr/>
          <p:nvPr/>
        </p:nvSpPr>
        <p:spPr>
          <a:xfrm>
            <a:off x="105421" y="13960"/>
            <a:ext cx="1718740" cy="507831"/>
          </a:xfrm>
          <a:prstGeom prst="rect">
            <a:avLst/>
          </a:prstGeom>
        </p:spPr>
        <p:txBody>
          <a:bodyPr wrap="none">
            <a:spAutoFit/>
          </a:bodyPr>
          <a:lstStyle/>
          <a:p>
            <a:pPr lvl="0" algn="ctr"/>
            <a:r>
              <a:rPr lang="en-US" sz="2700" dirty="0">
                <a:solidFill>
                  <a:srgbClr val="0070C0"/>
                </a:solidFill>
              </a:rPr>
              <a:t>Conclusion</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E2DE64E5-3948-C743-A93A-93189E7BF77F}"/>
                  </a:ext>
                </a:extLst>
              </p:cNvPr>
              <p:cNvSpPr/>
              <p:nvPr/>
            </p:nvSpPr>
            <p:spPr>
              <a:xfrm>
                <a:off x="207731" y="637894"/>
                <a:ext cx="11415063" cy="6340197"/>
              </a:xfrm>
              <a:prstGeom prst="rect">
                <a:avLst/>
              </a:prstGeom>
            </p:spPr>
            <p:txBody>
              <a:bodyPr wrap="square">
                <a:spAutoFit/>
              </a:bodyPr>
              <a:lstStyle/>
              <a:p>
                <a:pPr marL="285750" lvl="0" indent="-285750" algn="just">
                  <a:buFontTx/>
                  <a:buChar char="-"/>
                  <a:defRPr/>
                </a:pPr>
                <a:r>
                  <a:rPr lang="en-US" sz="2000" dirty="0"/>
                  <a:t>The possibility of describing the properties of low-lying collective quadrupole states of </a:t>
                </a:r>
                <a:r>
                  <a:rPr lang="en-US" sz="2000" baseline="30000" dirty="0">
                    <a:latin typeface="Times New Roman" panose="02020603050405020304" pitchFamily="18" charset="0"/>
                    <a:cs typeface="Times New Roman" panose="02020603050405020304" pitchFamily="18" charset="0"/>
                  </a:rPr>
                  <a:t>96</a:t>
                </a:r>
                <a:r>
                  <a:rPr lang="en-US" sz="2000" dirty="0">
                    <a:latin typeface="Times New Roman" panose="02020603050405020304" pitchFamily="18" charset="0"/>
                    <a:cs typeface="Times New Roman" panose="02020603050405020304" pitchFamily="18" charset="0"/>
                  </a:rPr>
                  <a:t>Zr</a:t>
                </a:r>
                <a:r>
                  <a:rPr lang="en-US" sz="2000" dirty="0"/>
                  <a:t> based on the collective Bohr Hamiltonian was investigate. </a:t>
                </a:r>
                <a:r>
                  <a:rPr lang="en" sz="2000" dirty="0"/>
                  <a:t>Both collective variables of the form </a:t>
                </a:r>
                <a:r>
                  <a:rPr lang="el-GR" sz="2000" dirty="0">
                    <a:latin typeface="Times New Roman" panose="02020603050405020304" pitchFamily="18" charset="0"/>
                    <a:cs typeface="Times New Roman" panose="02020603050405020304" pitchFamily="18" charset="0"/>
                  </a:rPr>
                  <a:t>β</a:t>
                </a:r>
                <a:r>
                  <a:rPr lang="el-GR" sz="2000" dirty="0"/>
                  <a:t> </a:t>
                </a:r>
                <a:r>
                  <a:rPr lang="en" sz="2000" dirty="0"/>
                  <a:t>and </a:t>
                </a:r>
                <a:r>
                  <a:rPr lang="en-US" sz="2000" dirty="0">
                    <a:sym typeface="Symbol" panose="05050102010706020507" pitchFamily="18" charset="2"/>
                  </a:rPr>
                  <a:t></a:t>
                </a:r>
                <a:r>
                  <a:rPr lang="en" sz="2000" dirty="0"/>
                  <a:t> are included in the consideration.</a:t>
                </a:r>
              </a:p>
              <a:p>
                <a:pPr marL="285750" indent="-285750" algn="just">
                  <a:buFontTx/>
                  <a:buChar char="-"/>
                  <a:defRPr/>
                </a:pPr>
                <a:endParaRPr lang="en-US" sz="2000" dirty="0"/>
              </a:p>
              <a:p>
                <a:pPr marL="285750" indent="-285750" algn="just">
                  <a:buFontTx/>
                  <a:buChar char="-"/>
                  <a:defRPr/>
                </a:pPr>
                <a:r>
                  <a:rPr lang="en" sz="2000" dirty="0"/>
                  <a:t>Good agreement with experimental data for excitation energies and </a:t>
                </a:r>
                <a:r>
                  <a:rPr lang="en" sz="2000" dirty="0">
                    <a:latin typeface="Times New Roman" panose="02020603050405020304" pitchFamily="18" charset="0"/>
                    <a:cs typeface="Times New Roman" panose="02020603050405020304" pitchFamily="18" charset="0"/>
                  </a:rPr>
                  <a:t>E2</a:t>
                </a:r>
                <a:r>
                  <a:rPr lang="en" sz="2000" dirty="0"/>
                  <a:t> transition probabilities was obtained.</a:t>
                </a:r>
              </a:p>
              <a:p>
                <a:pPr marL="285750" indent="-285750" algn="just">
                  <a:buFontTx/>
                  <a:buChar char="-"/>
                  <a:defRPr/>
                </a:pPr>
                <a:endParaRPr lang="en-US" sz="2000" dirty="0"/>
              </a:p>
              <a:p>
                <a:pPr marL="285750" indent="-285750" algn="just">
                  <a:buFontTx/>
                  <a:buChar char="-"/>
                  <a:defRPr/>
                </a:pPr>
                <a:r>
                  <a:rPr lang="en" sz="2000" dirty="0"/>
                  <a:t>Consideration of the probabilities of </a:t>
                </a:r>
                <a:r>
                  <a:rPr lang="en-US" sz="2000" dirty="0">
                    <a:solidFill>
                      <a:prstClr val="black"/>
                    </a:solidFill>
                    <a:latin typeface="Times New Roman" panose="02020603050405020304" pitchFamily="18" charset="0"/>
                    <a:cs typeface="Times New Roman" panose="02020603050405020304" pitchFamily="18" charset="0"/>
                  </a:rPr>
                  <a:t>B(M1;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ru-RU" sz="2000" i="1">
                            <a:solidFill>
                              <a:prstClr val="black"/>
                            </a:solidFill>
                            <a:latin typeface="Cambria Math" panose="02040503050406030204" pitchFamily="18" charset="0"/>
                          </a:rPr>
                          <m:t>3</m:t>
                        </m:r>
                      </m:e>
                      <m:sub>
                        <m:r>
                          <a:rPr lang="ru-RU" sz="2000" i="1">
                            <a:solidFill>
                              <a:prstClr val="black"/>
                            </a:solidFill>
                            <a:latin typeface="Cambria Math" panose="02040503050406030204" pitchFamily="18" charset="0"/>
                          </a:rPr>
                          <m:t>1</m:t>
                        </m:r>
                      </m:sub>
                      <m:sup>
                        <m:r>
                          <a:rPr lang="ru-RU" sz="2000" i="1">
                            <a:solidFill>
                              <a:prstClr val="black"/>
                            </a:solidFill>
                            <a:latin typeface="Cambria Math" panose="02040503050406030204" pitchFamily="18" charset="0"/>
                          </a:rPr>
                          <m:t>+</m:t>
                        </m:r>
                      </m:sup>
                    </m:sSubSup>
                    <m:r>
                      <a:rPr lang="ru-RU" sz="2000" i="1">
                        <a:solidFill>
                          <a:prstClr val="black"/>
                        </a:solidFill>
                        <a:latin typeface="Cambria Math" panose="02040503050406030204" pitchFamily="18" charset="0"/>
                      </a:rPr>
                      <m:t> </m:t>
                    </m:r>
                  </m:oMath>
                </a14:m>
                <a:r>
                  <a:rPr lang="en-US" sz="20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ru-RU" sz="2000" i="1">
                            <a:solidFill>
                              <a:prstClr val="black"/>
                            </a:solidFill>
                            <a:latin typeface="Cambria Math" panose="02040503050406030204" pitchFamily="18" charset="0"/>
                          </a:rPr>
                          <m:t>2</m:t>
                        </m:r>
                      </m:e>
                      <m:sub>
                        <m:r>
                          <a:rPr lang="ru-RU" sz="2000" i="1">
                            <a:solidFill>
                              <a:prstClr val="black"/>
                            </a:solidFill>
                            <a:latin typeface="Cambria Math" panose="02040503050406030204" pitchFamily="18" charset="0"/>
                          </a:rPr>
                          <m:t>1</m:t>
                        </m:r>
                      </m:sub>
                      <m:sup>
                        <m:r>
                          <a:rPr lang="ru-RU" sz="2000" i="1">
                            <a:solidFill>
                              <a:prstClr val="black"/>
                            </a:solidFill>
                            <a:latin typeface="Cambria Math" panose="02040503050406030204" pitchFamily="18" charset="0"/>
                          </a:rPr>
                          <m:t>+</m:t>
                        </m:r>
                      </m:sup>
                    </m:sSubSup>
                    <m:r>
                      <a:rPr lang="en-US" sz="2000" i="1">
                        <a:solidFill>
                          <a:prstClr val="black"/>
                        </a:solidFill>
                        <a:latin typeface="Cambria Math" panose="02040503050406030204" pitchFamily="18" charset="0"/>
                      </a:rPr>
                      <m:t>)</m:t>
                    </m:r>
                  </m:oMath>
                </a14:m>
                <a:r>
                  <a:rPr lang="en-US" sz="2000" dirty="0">
                    <a:solidFill>
                      <a:prstClr val="black"/>
                    </a:solidFill>
                  </a:rPr>
                  <a:t> </a:t>
                </a:r>
                <a:r>
                  <a:rPr lang="en" sz="2000" dirty="0"/>
                  <a:t>transitions indicates the importance of knowing the microscopic structure of that part of the wave function of the collective state, which is localized in a spherical minimum.</a:t>
                </a:r>
              </a:p>
              <a:p>
                <a:pPr marL="285750" indent="-285750" algn="just">
                  <a:buFontTx/>
                  <a:buChar char="-"/>
                  <a:defRPr/>
                </a:pPr>
                <a:endParaRPr lang="en-US" sz="2000" dirty="0"/>
              </a:p>
              <a:p>
                <a:pPr marL="285750" indent="-285750" algn="just">
                  <a:buFontTx/>
                  <a:buChar char="-"/>
                  <a:defRPr/>
                </a:pPr>
                <a:r>
                  <a:rPr lang="en" sz="2000" dirty="0"/>
                  <a:t>The calculated value </a:t>
                </a:r>
                <a:r>
                  <a:rPr lang="en-US" sz="2000" dirty="0">
                    <a:solidFill>
                      <a:prstClr val="black"/>
                    </a:solidFill>
                    <a:latin typeface="Times New Roman" panose="02020603050405020304" pitchFamily="18" charset="0"/>
                    <a:cs typeface="Times New Roman" panose="02020603050405020304" pitchFamily="18" charset="0"/>
                  </a:rPr>
                  <a:t>B(M1;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ru-RU" sz="2000" i="1">
                            <a:solidFill>
                              <a:prstClr val="black"/>
                            </a:solidFill>
                            <a:latin typeface="Cambria Math" panose="02040503050406030204" pitchFamily="18" charset="0"/>
                          </a:rPr>
                          <m:t>2</m:t>
                        </m:r>
                      </m:e>
                      <m:sub>
                        <m:r>
                          <a:rPr lang="ru-RU" sz="2000" i="1">
                            <a:solidFill>
                              <a:prstClr val="black"/>
                            </a:solidFill>
                            <a:latin typeface="Cambria Math" panose="02040503050406030204" pitchFamily="18" charset="0"/>
                          </a:rPr>
                          <m:t>2</m:t>
                        </m:r>
                      </m:sub>
                      <m:sup>
                        <m:r>
                          <a:rPr lang="ru-RU" sz="2000" i="1">
                            <a:solidFill>
                              <a:prstClr val="black"/>
                            </a:solidFill>
                            <a:latin typeface="Cambria Math" panose="02040503050406030204" pitchFamily="18" charset="0"/>
                          </a:rPr>
                          <m:t>+</m:t>
                        </m:r>
                      </m:sup>
                    </m:sSubSup>
                    <m:r>
                      <a:rPr lang="ru-RU" sz="2000" i="1">
                        <a:solidFill>
                          <a:prstClr val="black"/>
                        </a:solidFill>
                        <a:latin typeface="Cambria Math" panose="02040503050406030204" pitchFamily="18" charset="0"/>
                      </a:rPr>
                      <m:t> </m:t>
                    </m:r>
                  </m:oMath>
                </a14:m>
                <a:r>
                  <a:rPr lang="en-US" sz="20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ru-RU" sz="2000" i="1">
                            <a:solidFill>
                              <a:prstClr val="black"/>
                            </a:solidFill>
                            <a:latin typeface="Cambria Math" panose="02040503050406030204" pitchFamily="18" charset="0"/>
                          </a:rPr>
                          <m:t>2</m:t>
                        </m:r>
                      </m:e>
                      <m:sub>
                        <m:r>
                          <a:rPr lang="ru-RU" sz="2000" i="1">
                            <a:solidFill>
                              <a:prstClr val="black"/>
                            </a:solidFill>
                            <a:latin typeface="Cambria Math" panose="02040503050406030204" pitchFamily="18" charset="0"/>
                          </a:rPr>
                          <m:t>1</m:t>
                        </m:r>
                      </m:sub>
                      <m:sup>
                        <m:r>
                          <a:rPr lang="ru-RU" sz="2000" i="1">
                            <a:solidFill>
                              <a:prstClr val="black"/>
                            </a:solidFill>
                            <a:latin typeface="Cambria Math" panose="02040503050406030204" pitchFamily="18" charset="0"/>
                          </a:rPr>
                          <m:t>+</m:t>
                        </m:r>
                      </m:sup>
                    </m:sSubSup>
                  </m:oMath>
                </a14:m>
                <a:r>
                  <a:rPr lang="en-US" sz="2000" dirty="0">
                    <a:solidFill>
                      <a:prstClr val="black"/>
                    </a:solidFill>
                    <a:latin typeface="Times New Roman" panose="02020603050405020304" pitchFamily="18" charset="0"/>
                    <a:cs typeface="Times New Roman" panose="02020603050405020304" pitchFamily="18" charset="0"/>
                  </a:rPr>
                  <a:t>), </a:t>
                </a:r>
                <a:r>
                  <a:rPr lang="en" sz="2000" dirty="0"/>
                  <a:t>is in two times less than the experimental one, and the calculated value of </a:t>
                </a:r>
                <a:r>
                  <a:rPr lang="el-GR" sz="2000" i="1" dirty="0">
                    <a:solidFill>
                      <a:prstClr val="black"/>
                    </a:solidFill>
                    <a:latin typeface="Times New Roman" panose="02020603050405020304" pitchFamily="18" charset="0"/>
                    <a:cs typeface="Times New Roman" panose="02020603050405020304" pitchFamily="18" charset="0"/>
                  </a:rPr>
                  <a:t>ρ</a:t>
                </a:r>
                <a:r>
                  <a:rPr lang="en-US" sz="2000" i="1" baseline="30000" dirty="0">
                    <a:solidFill>
                      <a:prstClr val="black"/>
                    </a:solidFill>
                    <a:latin typeface="Times New Roman" panose="02020603050405020304" pitchFamily="18" charset="0"/>
                    <a:cs typeface="Times New Roman" panose="02020603050405020304" pitchFamily="18" charset="0"/>
                  </a:rPr>
                  <a:t>2</a:t>
                </a:r>
                <a:r>
                  <a:rPr lang="en" sz="2000" dirty="0">
                    <a:solidFill>
                      <a:prstClr val="black"/>
                    </a:solidFill>
                  </a:rPr>
                  <a:t>(</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en-US" sz="2000" i="1">
                            <a:solidFill>
                              <a:prstClr val="black"/>
                            </a:solidFill>
                            <a:latin typeface="Cambria Math" panose="02040503050406030204" pitchFamily="18" charset="0"/>
                          </a:rPr>
                          <m:t>0</m:t>
                        </m:r>
                      </m:e>
                      <m:sub>
                        <m:r>
                          <a:rPr lang="ru-RU" sz="2000" i="1">
                            <a:solidFill>
                              <a:prstClr val="black"/>
                            </a:solidFill>
                            <a:latin typeface="Cambria Math" panose="02040503050406030204" pitchFamily="18" charset="0"/>
                          </a:rPr>
                          <m:t>2</m:t>
                        </m:r>
                      </m:sub>
                      <m:sup>
                        <m:r>
                          <a:rPr lang="ru-RU" sz="2000" i="1">
                            <a:solidFill>
                              <a:prstClr val="black"/>
                            </a:solidFill>
                            <a:latin typeface="Cambria Math" panose="02040503050406030204" pitchFamily="18" charset="0"/>
                          </a:rPr>
                          <m:t>+</m:t>
                        </m:r>
                      </m:sup>
                    </m:sSubSup>
                    <m:r>
                      <a:rPr lang="ru-RU" sz="2000" i="1">
                        <a:solidFill>
                          <a:prstClr val="black"/>
                        </a:solidFill>
                        <a:latin typeface="Cambria Math" panose="02040503050406030204" pitchFamily="18" charset="0"/>
                      </a:rPr>
                      <m:t> </m:t>
                    </m:r>
                  </m:oMath>
                </a14:m>
                <a:r>
                  <a:rPr lang="en-US" sz="20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en-US" sz="2000" i="1">
                            <a:solidFill>
                              <a:prstClr val="black"/>
                            </a:solidFill>
                            <a:latin typeface="Cambria Math" panose="02040503050406030204" pitchFamily="18" charset="0"/>
                          </a:rPr>
                          <m:t>0</m:t>
                        </m:r>
                      </m:e>
                      <m:sub>
                        <m:r>
                          <a:rPr lang="ru-RU" sz="2000" i="1">
                            <a:solidFill>
                              <a:prstClr val="black"/>
                            </a:solidFill>
                            <a:latin typeface="Cambria Math" panose="02040503050406030204" pitchFamily="18" charset="0"/>
                          </a:rPr>
                          <m:t>1</m:t>
                        </m:r>
                      </m:sub>
                      <m:sup>
                        <m:r>
                          <a:rPr lang="ru-RU" sz="2000" i="1">
                            <a:solidFill>
                              <a:prstClr val="black"/>
                            </a:solidFill>
                            <a:latin typeface="Cambria Math" panose="02040503050406030204" pitchFamily="18" charset="0"/>
                          </a:rPr>
                          <m:t>+</m:t>
                        </m:r>
                      </m:sup>
                    </m:sSubSup>
                  </m:oMath>
                </a14:m>
                <a:r>
                  <a:rPr lang="en-US" sz="2000" dirty="0">
                    <a:solidFill>
                      <a:prstClr val="black"/>
                    </a:solidFill>
                    <a:latin typeface="Times New Roman" panose="02020603050405020304" pitchFamily="18" charset="0"/>
                    <a:cs typeface="Times New Roman" panose="02020603050405020304" pitchFamily="18" charset="0"/>
                  </a:rPr>
                  <a:t>),</a:t>
                </a:r>
                <a:r>
                  <a:rPr lang="el-GR" sz="2000" dirty="0"/>
                  <a:t> </a:t>
                </a:r>
                <a:r>
                  <a:rPr lang="en" sz="2000" dirty="0"/>
                  <a:t>is about in three times less than the measured one, which indicates the influence of other degrees of freedom which was not included in this discussion.</a:t>
                </a:r>
                <a:endParaRPr lang="ru-RU" sz="2000" dirty="0"/>
              </a:p>
              <a:p>
                <a:pPr marL="285750" indent="-285750" algn="just">
                  <a:buFontTx/>
                  <a:buChar char="-"/>
                  <a:defRPr/>
                </a:pPr>
                <a:endParaRPr lang="ru-RU" dirty="0"/>
              </a:p>
              <a:p>
                <a:pPr marL="285750" indent="-285750" algn="just">
                  <a:buFontTx/>
                  <a:buChar char="-"/>
                  <a:defRPr/>
                </a:pPr>
                <a:endParaRPr lang="ru-RU" dirty="0"/>
              </a:p>
              <a:p>
                <a:pPr algn="just">
                  <a:defRPr/>
                </a:pPr>
                <a:endParaRPr lang="ru-RU" dirty="0"/>
              </a:p>
              <a:p>
                <a:pPr marL="285750" lvl="0" indent="-285750" algn="just">
                  <a:buFontTx/>
                  <a:buChar char="-"/>
                  <a:defRPr/>
                </a:pPr>
                <a:endParaRPr lang="en-US" dirty="0"/>
              </a:p>
              <a:p>
                <a:pPr marL="285750" lvl="0" indent="-285750" algn="just">
                  <a:buFontTx/>
                  <a:buChar char="-"/>
                  <a:defRPr/>
                </a:pPr>
                <a:endParaRPr lang="ru-RU" dirty="0"/>
              </a:p>
              <a:p>
                <a:pPr lvl="0" algn="just">
                  <a:defRPr/>
                </a:pPr>
                <a:endParaRPr lang="ru-RU" dirty="0"/>
              </a:p>
              <a:p>
                <a:pPr algn="just"/>
                <a:endParaRPr lang="ru-RU" dirty="0"/>
              </a:p>
            </p:txBody>
          </p:sp>
        </mc:Choice>
        <mc:Fallback xmlns="">
          <p:sp>
            <p:nvSpPr>
              <p:cNvPr id="2" name="Прямоугольник 1">
                <a:extLst>
                  <a:ext uri="{FF2B5EF4-FFF2-40B4-BE49-F238E27FC236}">
                    <a16:creationId xmlns:a16="http://schemas.microsoft.com/office/drawing/2014/main" id="{E2DE64E5-3948-C743-A93A-93189E7BF77F}"/>
                  </a:ext>
                </a:extLst>
              </p:cNvPr>
              <p:cNvSpPr>
                <a:spLocks noRot="1" noChangeAspect="1" noMove="1" noResize="1" noEditPoints="1" noAdjustHandles="1" noChangeArrowheads="1" noChangeShapeType="1" noTextEdit="1"/>
              </p:cNvSpPr>
              <p:nvPr/>
            </p:nvSpPr>
            <p:spPr>
              <a:xfrm>
                <a:off x="207731" y="637894"/>
                <a:ext cx="11415063" cy="6340197"/>
              </a:xfrm>
              <a:prstGeom prst="rect">
                <a:avLst/>
              </a:prstGeom>
              <a:blipFill>
                <a:blip r:embed="rId3"/>
                <a:stretch>
                  <a:fillRect l="-556" t="-600" r="-556"/>
                </a:stretch>
              </a:blipFill>
            </p:spPr>
            <p:txBody>
              <a:bodyPr/>
              <a:lstStyle/>
              <a:p>
                <a:r>
                  <a:rPr lang="ru-RU">
                    <a:noFill/>
                  </a:rPr>
                  <a:t> </a:t>
                </a:r>
              </a:p>
            </p:txBody>
          </p:sp>
        </mc:Fallback>
      </mc:AlternateContent>
      <p:sp>
        <p:nvSpPr>
          <p:cNvPr id="3" name="Прямоугольник 2">
            <a:extLst>
              <a:ext uri="{FF2B5EF4-FFF2-40B4-BE49-F238E27FC236}">
                <a16:creationId xmlns:a16="http://schemas.microsoft.com/office/drawing/2014/main" id="{B4AE3263-A120-FD4E-AF83-6315C69143FC}"/>
              </a:ext>
            </a:extLst>
          </p:cNvPr>
          <p:cNvSpPr/>
          <p:nvPr/>
        </p:nvSpPr>
        <p:spPr>
          <a:xfrm>
            <a:off x="231035" y="5297466"/>
            <a:ext cx="7373750" cy="923330"/>
          </a:xfrm>
          <a:prstGeom prst="rect">
            <a:avLst/>
          </a:prstGeom>
        </p:spPr>
        <p:txBody>
          <a:bodyPr wrap="none">
            <a:spAutoFit/>
          </a:bodyPr>
          <a:lstStyle/>
          <a:p>
            <a:r>
              <a:rPr lang="en" dirty="0"/>
              <a:t>The main results of this work are included in</a:t>
            </a:r>
            <a:endParaRPr lang="ru-RU" dirty="0"/>
          </a:p>
          <a:p>
            <a:r>
              <a:rPr lang="en" dirty="0"/>
              <a:t>E. V. </a:t>
            </a:r>
            <a:r>
              <a:rPr lang="en" dirty="0" err="1"/>
              <a:t>Mardyban</a:t>
            </a:r>
            <a:r>
              <a:rPr lang="en" dirty="0"/>
              <a:t>, E. A. </a:t>
            </a:r>
            <a:r>
              <a:rPr lang="en" dirty="0" err="1"/>
              <a:t>Kolganova</a:t>
            </a:r>
            <a:r>
              <a:rPr lang="en" dirty="0"/>
              <a:t>, T. M. </a:t>
            </a:r>
            <a:r>
              <a:rPr lang="en" dirty="0" err="1"/>
              <a:t>Shneidman</a:t>
            </a:r>
            <a:r>
              <a:rPr lang="en" dirty="0"/>
              <a:t>, R. V. </a:t>
            </a:r>
            <a:r>
              <a:rPr lang="en" dirty="0" err="1"/>
              <a:t>Jolos</a:t>
            </a:r>
            <a:r>
              <a:rPr lang="en" dirty="0"/>
              <a:t>, and N. </a:t>
            </a:r>
            <a:r>
              <a:rPr lang="en" dirty="0" err="1"/>
              <a:t>Pietralla</a:t>
            </a:r>
            <a:endParaRPr lang="en" dirty="0"/>
          </a:p>
          <a:p>
            <a:r>
              <a:rPr lang="en" dirty="0"/>
              <a:t>Phys. Rev. C </a:t>
            </a:r>
            <a:r>
              <a:rPr lang="en" b="1" dirty="0"/>
              <a:t>102</a:t>
            </a:r>
            <a:r>
              <a:rPr lang="en" dirty="0"/>
              <a:t>, 034308 (2020)</a:t>
            </a:r>
          </a:p>
        </p:txBody>
      </p:sp>
      <p:sp>
        <p:nvSpPr>
          <p:cNvPr id="5" name="Прямоугольник 4">
            <a:extLst>
              <a:ext uri="{FF2B5EF4-FFF2-40B4-BE49-F238E27FC236}">
                <a16:creationId xmlns:a16="http://schemas.microsoft.com/office/drawing/2014/main" id="{CB27D4ED-9F17-0946-B153-84ACC2A8A062}"/>
              </a:ext>
            </a:extLst>
          </p:cNvPr>
          <p:cNvSpPr/>
          <p:nvPr/>
        </p:nvSpPr>
        <p:spPr>
          <a:xfrm>
            <a:off x="3870471" y="6108391"/>
            <a:ext cx="4242700" cy="584775"/>
          </a:xfrm>
          <a:prstGeom prst="rect">
            <a:avLst/>
          </a:prstGeom>
        </p:spPr>
        <p:txBody>
          <a:bodyPr wrap="none">
            <a:spAutoFit/>
          </a:bodyPr>
          <a:lstStyle/>
          <a:p>
            <a:r>
              <a:rPr lang="en-US" sz="3200" dirty="0"/>
              <a:t>Thank you for attention</a:t>
            </a:r>
            <a:r>
              <a:rPr lang="ru-RU" sz="3200" dirty="0"/>
              <a:t>!</a:t>
            </a:r>
          </a:p>
        </p:txBody>
      </p:sp>
    </p:spTree>
    <p:extLst>
      <p:ext uri="{BB962C8B-B14F-4D97-AF65-F5344CB8AC3E}">
        <p14:creationId xmlns:p14="http://schemas.microsoft.com/office/powerpoint/2010/main" val="377113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FF9515-6F1C-DF4E-8742-B745B94B7CBC}"/>
              </a:ext>
            </a:extLst>
          </p:cNvPr>
          <p:cNvSpPr/>
          <p:nvPr/>
        </p:nvSpPr>
        <p:spPr>
          <a:xfrm>
            <a:off x="209406" y="0"/>
            <a:ext cx="1927131" cy="507831"/>
          </a:xfrm>
          <a:prstGeom prst="rect">
            <a:avLst/>
          </a:prstGeom>
        </p:spPr>
        <p:txBody>
          <a:bodyPr wrap="none">
            <a:spAutoFit/>
          </a:bodyPr>
          <a:lstStyle/>
          <a:p>
            <a:pPr lvl="0" algn="ctr"/>
            <a:r>
              <a:rPr lang="en" sz="2700" dirty="0">
                <a:solidFill>
                  <a:srgbClr val="0070C0"/>
                </a:solidFill>
              </a:rPr>
              <a:t>Introduction</a:t>
            </a:r>
            <a:endParaRPr lang="en-US" sz="2700" dirty="0">
              <a:solidFill>
                <a:srgbClr val="0070C0"/>
              </a:solidFill>
            </a:endParaRPr>
          </a:p>
        </p:txBody>
      </p:sp>
      <p:pic>
        <p:nvPicPr>
          <p:cNvPr id="5" name="Рисунок 26">
            <a:extLst>
              <a:ext uri="{FF2B5EF4-FFF2-40B4-BE49-F238E27FC236}">
                <a16:creationId xmlns:a16="http://schemas.microsoft.com/office/drawing/2014/main" id="{C0CA8F91-6099-8C40-9B12-BA69530E4812}"/>
              </a:ext>
            </a:extLst>
          </p:cNvPr>
          <p:cNvPicPr>
            <a:picLocks noChangeAspect="1"/>
          </p:cNvPicPr>
          <p:nvPr/>
        </p:nvPicPr>
        <p:blipFill>
          <a:blip r:embed="rId3" cstate="print"/>
          <a:stretch>
            <a:fillRect/>
          </a:stretch>
        </p:blipFill>
        <p:spPr>
          <a:xfrm>
            <a:off x="1043196" y="1353406"/>
            <a:ext cx="4700264" cy="3817873"/>
          </a:xfrm>
          <a:prstGeom prst="rect">
            <a:avLst/>
          </a:prstGeom>
        </p:spPr>
      </p:pic>
      <p:sp>
        <p:nvSpPr>
          <p:cNvPr id="6" name="Прямоугольник 5">
            <a:extLst>
              <a:ext uri="{FF2B5EF4-FFF2-40B4-BE49-F238E27FC236}">
                <a16:creationId xmlns:a16="http://schemas.microsoft.com/office/drawing/2014/main" id="{D49ADD9A-5ABF-7442-8277-A800A2CB5727}"/>
              </a:ext>
            </a:extLst>
          </p:cNvPr>
          <p:cNvSpPr/>
          <p:nvPr/>
        </p:nvSpPr>
        <p:spPr>
          <a:xfrm>
            <a:off x="209406" y="689572"/>
            <a:ext cx="11845318" cy="646331"/>
          </a:xfrm>
          <a:prstGeom prst="rect">
            <a:avLst/>
          </a:prstGeom>
        </p:spPr>
        <p:txBody>
          <a:bodyPr wrap="square">
            <a:spAutoFit/>
          </a:bodyPr>
          <a:lstStyle/>
          <a:p>
            <a:r>
              <a:rPr lang="en" dirty="0"/>
              <a:t>The coexistence of forms in nuclei is an interesting phenomenon that can occur in many nuclei with increasing excitation energy, angular momentum, and number of nucleons.</a:t>
            </a:r>
            <a:endParaRPr lang="ru-RU" dirty="0"/>
          </a:p>
        </p:txBody>
      </p:sp>
      <p:grpSp>
        <p:nvGrpSpPr>
          <p:cNvPr id="7" name="Группа 6">
            <a:extLst>
              <a:ext uri="{FF2B5EF4-FFF2-40B4-BE49-F238E27FC236}">
                <a16:creationId xmlns:a16="http://schemas.microsoft.com/office/drawing/2014/main" id="{3F6E93E7-4171-3348-A7E6-AA1B9D5ED304}"/>
              </a:ext>
            </a:extLst>
          </p:cNvPr>
          <p:cNvGrpSpPr/>
          <p:nvPr/>
        </p:nvGrpSpPr>
        <p:grpSpPr>
          <a:xfrm>
            <a:off x="8010168" y="4905563"/>
            <a:ext cx="2709207" cy="1022415"/>
            <a:chOff x="3456619" y="1241334"/>
            <a:chExt cx="3556481" cy="1342164"/>
          </a:xfrm>
        </p:grpSpPr>
        <p:pic>
          <p:nvPicPr>
            <p:cNvPr id="11" name="Изображение 10">
              <a:extLst>
                <a:ext uri="{FF2B5EF4-FFF2-40B4-BE49-F238E27FC236}">
                  <a16:creationId xmlns:a16="http://schemas.microsoft.com/office/drawing/2014/main" id="{21869B37-D0CD-C84C-BB3F-0282326BC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136" y="1320512"/>
              <a:ext cx="1772964" cy="1183811"/>
            </a:xfrm>
            <a:prstGeom prst="rect">
              <a:avLst/>
            </a:prstGeom>
          </p:spPr>
        </p:pic>
        <p:pic>
          <p:nvPicPr>
            <p:cNvPr id="9" name="Изображение 10">
              <a:extLst>
                <a:ext uri="{FF2B5EF4-FFF2-40B4-BE49-F238E27FC236}">
                  <a16:creationId xmlns:a16="http://schemas.microsoft.com/office/drawing/2014/main" id="{39D4CD74-9301-A64A-8621-30C38710A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619" y="1241334"/>
              <a:ext cx="1361594" cy="1342164"/>
            </a:xfrm>
            <a:prstGeom prst="rect">
              <a:avLst/>
            </a:prstGeom>
          </p:spPr>
        </p:pic>
        <p:cxnSp>
          <p:nvCxnSpPr>
            <p:cNvPr id="10" name="Прямая со стрелкой 9">
              <a:extLst>
                <a:ext uri="{FF2B5EF4-FFF2-40B4-BE49-F238E27FC236}">
                  <a16:creationId xmlns:a16="http://schemas.microsoft.com/office/drawing/2014/main" id="{23125B4D-A637-7543-9593-F34B561D1B6A}"/>
                </a:ext>
              </a:extLst>
            </p:cNvPr>
            <p:cNvCxnSpPr/>
            <p:nvPr/>
          </p:nvCxnSpPr>
          <p:spPr>
            <a:xfrm flipV="1">
              <a:off x="4939988" y="1870457"/>
              <a:ext cx="3001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5" name="Рисунок 14">
            <a:extLst>
              <a:ext uri="{FF2B5EF4-FFF2-40B4-BE49-F238E27FC236}">
                <a16:creationId xmlns:a16="http://schemas.microsoft.com/office/drawing/2014/main" id="{19C9008A-C6A8-8143-B617-F36E25CF03EB}"/>
              </a:ext>
            </a:extLst>
          </p:cNvPr>
          <p:cNvPicPr>
            <a:picLocks noChangeAspect="1"/>
          </p:cNvPicPr>
          <p:nvPr/>
        </p:nvPicPr>
        <p:blipFill>
          <a:blip r:embed="rId5"/>
          <a:stretch>
            <a:fillRect/>
          </a:stretch>
        </p:blipFill>
        <p:spPr>
          <a:xfrm>
            <a:off x="6635349" y="1353406"/>
            <a:ext cx="5187350" cy="3638811"/>
          </a:xfrm>
          <a:prstGeom prst="rect">
            <a:avLst/>
          </a:prstGeom>
        </p:spPr>
      </p:pic>
      <p:sp>
        <p:nvSpPr>
          <p:cNvPr id="18" name="TextBox 17">
            <a:extLst>
              <a:ext uri="{FF2B5EF4-FFF2-40B4-BE49-F238E27FC236}">
                <a16:creationId xmlns:a16="http://schemas.microsoft.com/office/drawing/2014/main" id="{994AED14-9C8C-AA4E-84C4-B3CCC47EAE11}"/>
              </a:ext>
            </a:extLst>
          </p:cNvPr>
          <p:cNvSpPr txBox="1"/>
          <p:nvPr/>
        </p:nvSpPr>
        <p:spPr>
          <a:xfrm>
            <a:off x="0" y="5657671"/>
            <a:ext cx="10719375" cy="1200329"/>
          </a:xfrm>
          <a:prstGeom prst="rect">
            <a:avLst/>
          </a:prstGeom>
          <a:noFill/>
        </p:spPr>
        <p:txBody>
          <a:bodyPr wrap="square" rtlCol="0">
            <a:spAutoFit/>
          </a:bodyPr>
          <a:lstStyle/>
          <a:p>
            <a:r>
              <a:rPr lang="en" dirty="0"/>
              <a:t>A. </a:t>
            </a:r>
            <a:r>
              <a:rPr lang="en" dirty="0" err="1"/>
              <a:t>Poves</a:t>
            </a:r>
            <a:r>
              <a:rPr lang="en" dirty="0"/>
              <a:t>, </a:t>
            </a:r>
            <a:r>
              <a:rPr lang="en" dirty="0" err="1"/>
              <a:t>J.Phys</a:t>
            </a:r>
            <a:r>
              <a:rPr lang="en" dirty="0"/>
              <a:t>. G: </a:t>
            </a:r>
            <a:r>
              <a:rPr lang="en" dirty="0" err="1"/>
              <a:t>Nucl</a:t>
            </a:r>
            <a:r>
              <a:rPr lang="en" dirty="0"/>
              <a:t>. Part. Phys.  </a:t>
            </a:r>
            <a:r>
              <a:rPr lang="en" b="1" dirty="0"/>
              <a:t>43</a:t>
            </a:r>
            <a:r>
              <a:rPr lang="en" dirty="0"/>
              <a:t>, 024010 (2016).</a:t>
            </a:r>
            <a:endParaRPr lang="ru-RU" dirty="0"/>
          </a:p>
          <a:p>
            <a:r>
              <a:rPr lang="en" dirty="0"/>
              <a:t>K. </a:t>
            </a:r>
            <a:r>
              <a:rPr lang="en" dirty="0" err="1"/>
              <a:t>Heyde</a:t>
            </a:r>
            <a:r>
              <a:rPr lang="en" dirty="0"/>
              <a:t>, J.L. Wood, </a:t>
            </a:r>
            <a:r>
              <a:rPr lang="en" dirty="0" err="1"/>
              <a:t>Rev.Mod.Phys</a:t>
            </a:r>
            <a:r>
              <a:rPr lang="en" dirty="0"/>
              <a:t>.  </a:t>
            </a:r>
            <a:r>
              <a:rPr lang="en" b="1" dirty="0"/>
              <a:t>83</a:t>
            </a:r>
            <a:r>
              <a:rPr lang="en" dirty="0"/>
              <a:t>, 1467 (2011).</a:t>
            </a:r>
            <a:endParaRPr lang="ru-RU" dirty="0"/>
          </a:p>
          <a:p>
            <a:r>
              <a:rPr lang="en" dirty="0"/>
              <a:t>J.L. Wood, K. </a:t>
            </a:r>
            <a:r>
              <a:rPr lang="en" dirty="0" err="1"/>
              <a:t>Heyde</a:t>
            </a:r>
            <a:r>
              <a:rPr lang="en" dirty="0"/>
              <a:t>, W. </a:t>
            </a:r>
            <a:r>
              <a:rPr lang="en" dirty="0" err="1"/>
              <a:t>Nazarewich</a:t>
            </a:r>
            <a:r>
              <a:rPr lang="en" dirty="0"/>
              <a:t>, M. </a:t>
            </a:r>
            <a:r>
              <a:rPr lang="en" dirty="0" err="1"/>
              <a:t>Huyse</a:t>
            </a:r>
            <a:r>
              <a:rPr lang="en" dirty="0"/>
              <a:t>, and P.V. </a:t>
            </a:r>
            <a:r>
              <a:rPr lang="en" dirty="0" err="1"/>
              <a:t>Duppen</a:t>
            </a:r>
            <a:r>
              <a:rPr lang="en" dirty="0"/>
              <a:t>, Phys. Rep.  </a:t>
            </a:r>
            <a:r>
              <a:rPr lang="en" b="1" dirty="0"/>
              <a:t>215</a:t>
            </a:r>
            <a:r>
              <a:rPr lang="en" dirty="0"/>
              <a:t>, 101 (1992).</a:t>
            </a:r>
          </a:p>
          <a:p>
            <a:r>
              <a:rPr lang="en" dirty="0"/>
              <a:t>K. </a:t>
            </a:r>
            <a:r>
              <a:rPr lang="en" dirty="0" err="1"/>
              <a:t>Heyde</a:t>
            </a:r>
            <a:r>
              <a:rPr lang="en" dirty="0"/>
              <a:t>, P. Van </a:t>
            </a:r>
            <a:r>
              <a:rPr lang="en" dirty="0" err="1"/>
              <a:t>Isacker</a:t>
            </a:r>
            <a:r>
              <a:rPr lang="en" dirty="0"/>
              <a:t>, M. </a:t>
            </a:r>
            <a:r>
              <a:rPr lang="en" dirty="0" err="1"/>
              <a:t>Waroquier</a:t>
            </a:r>
            <a:r>
              <a:rPr lang="en" dirty="0"/>
              <a:t>, J.L. Wood, and </a:t>
            </a:r>
            <a:r>
              <a:rPr lang="en" dirty="0" err="1"/>
              <a:t>R.A.Meyer</a:t>
            </a:r>
            <a:r>
              <a:rPr lang="en" dirty="0"/>
              <a:t>, Phys. Rep., </a:t>
            </a:r>
            <a:r>
              <a:rPr lang="en" b="1" dirty="0"/>
              <a:t>102</a:t>
            </a:r>
            <a:r>
              <a:rPr lang="en" dirty="0"/>
              <a:t>, 291 (1983).</a:t>
            </a:r>
          </a:p>
        </p:txBody>
      </p:sp>
    </p:spTree>
    <p:extLst>
      <p:ext uri="{BB962C8B-B14F-4D97-AF65-F5344CB8AC3E}">
        <p14:creationId xmlns:p14="http://schemas.microsoft.com/office/powerpoint/2010/main" val="273020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20D3D1A-41BB-5949-9DB3-4F77B5422115}"/>
              </a:ext>
            </a:extLst>
          </p:cNvPr>
          <p:cNvPicPr>
            <a:picLocks noChangeAspect="1"/>
          </p:cNvPicPr>
          <p:nvPr/>
        </p:nvPicPr>
        <p:blipFill>
          <a:blip r:embed="rId3" cstate="print"/>
          <a:stretch>
            <a:fillRect/>
          </a:stretch>
        </p:blipFill>
        <p:spPr>
          <a:xfrm>
            <a:off x="644745" y="1008552"/>
            <a:ext cx="3339141" cy="4471853"/>
          </a:xfrm>
          <a:prstGeom prst="rect">
            <a:avLst/>
          </a:prstGeom>
        </p:spPr>
      </p:pic>
      <p:sp>
        <p:nvSpPr>
          <p:cNvPr id="6" name="TextBox 5">
            <a:extLst>
              <a:ext uri="{FF2B5EF4-FFF2-40B4-BE49-F238E27FC236}">
                <a16:creationId xmlns:a16="http://schemas.microsoft.com/office/drawing/2014/main" id="{0D01F808-19E2-7143-AD00-FCCF4E556AE4}"/>
              </a:ext>
            </a:extLst>
          </p:cNvPr>
          <p:cNvSpPr txBox="1"/>
          <p:nvPr/>
        </p:nvSpPr>
        <p:spPr>
          <a:xfrm>
            <a:off x="159885" y="6211669"/>
            <a:ext cx="11581011" cy="369332"/>
          </a:xfrm>
          <a:prstGeom prst="rect">
            <a:avLst/>
          </a:prstGeom>
          <a:noFill/>
        </p:spPr>
        <p:txBody>
          <a:bodyPr wrap="square" rtlCol="0">
            <a:spAutoFit/>
          </a:bodyPr>
          <a:lstStyle/>
          <a:p>
            <a:r>
              <a:rPr lang="en-US" sz="1800" dirty="0"/>
              <a:t>C. Kremer </a:t>
            </a:r>
            <a:r>
              <a:rPr lang="en-US" sz="1800" i="1" dirty="0"/>
              <a:t>et al</a:t>
            </a:r>
            <a:r>
              <a:rPr lang="en-US" sz="1800" dirty="0"/>
              <a:t>.</a:t>
            </a:r>
            <a:r>
              <a:rPr lang="ru-RU" dirty="0"/>
              <a:t> </a:t>
            </a:r>
            <a:r>
              <a:rPr lang="en-US" sz="1800" dirty="0"/>
              <a:t>Phys. Rev. </a:t>
            </a:r>
            <a:r>
              <a:rPr lang="en-US" sz="1800" dirty="0" err="1"/>
              <a:t>Lett</a:t>
            </a:r>
            <a:r>
              <a:rPr lang="en-US" sz="1800" dirty="0"/>
              <a:t>. </a:t>
            </a:r>
            <a:r>
              <a:rPr lang="en-US" sz="1800" b="1" dirty="0"/>
              <a:t>117</a:t>
            </a:r>
            <a:r>
              <a:rPr lang="en-US" sz="1800" dirty="0"/>
              <a:t>, 172503 (2016)</a:t>
            </a:r>
            <a:endParaRPr lang="ru-RU" sz="1800" dirty="0"/>
          </a:p>
        </p:txBody>
      </p:sp>
      <p:sp>
        <p:nvSpPr>
          <p:cNvPr id="7" name="Прямоугольник 6">
            <a:extLst>
              <a:ext uri="{FF2B5EF4-FFF2-40B4-BE49-F238E27FC236}">
                <a16:creationId xmlns:a16="http://schemas.microsoft.com/office/drawing/2014/main" id="{4F6D8E75-F82D-F14C-AE1E-DE082216E1FF}"/>
              </a:ext>
            </a:extLst>
          </p:cNvPr>
          <p:cNvSpPr/>
          <p:nvPr/>
        </p:nvSpPr>
        <p:spPr>
          <a:xfrm>
            <a:off x="4151376" y="679451"/>
            <a:ext cx="7699248" cy="1508105"/>
          </a:xfrm>
          <a:prstGeom prst="rect">
            <a:avLst/>
          </a:prstGeom>
        </p:spPr>
        <p:txBody>
          <a:bodyPr wrap="square">
            <a:spAutoFit/>
          </a:bodyPr>
          <a:lstStyle/>
          <a:p>
            <a:pPr algn="just"/>
            <a:r>
              <a:rPr lang="en-US" dirty="0"/>
              <a:t>The evolution of the shape</a:t>
            </a:r>
            <a:r>
              <a:rPr lang="en" dirty="0"/>
              <a:t> can occur with a smooth or abrupt transition from a spherical to a deformed shape, and there can be a strong or weak mixing of configurations with different shapes. Such information is contained in the probabilities of electromagnetic transitions, and a high purity of coexisting forms was established in </a:t>
            </a:r>
            <a:r>
              <a:rPr lang="en" sz="2000" baseline="30000" dirty="0">
                <a:latin typeface="Times New Roman" panose="02020603050405020304" pitchFamily="18" charset="0"/>
                <a:cs typeface="Times New Roman" panose="02020603050405020304" pitchFamily="18" charset="0"/>
              </a:rPr>
              <a:t>96</a:t>
            </a:r>
            <a:r>
              <a:rPr lang="en" sz="2000" dirty="0">
                <a:latin typeface="Times New Roman" panose="02020603050405020304" pitchFamily="18" charset="0"/>
                <a:cs typeface="Times New Roman" panose="02020603050405020304" pitchFamily="18" charset="0"/>
              </a:rPr>
              <a:t>Zr</a:t>
            </a:r>
            <a:endParaRPr lang="ru-RU" sz="2000"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56309E57-36B5-F04D-8623-D2009CC1EA74}"/>
              </a:ext>
            </a:extLst>
          </p:cNvPr>
          <p:cNvPicPr>
            <a:picLocks noChangeAspect="1"/>
          </p:cNvPicPr>
          <p:nvPr/>
        </p:nvPicPr>
        <p:blipFill>
          <a:blip r:embed="rId4"/>
          <a:stretch>
            <a:fillRect/>
          </a:stretch>
        </p:blipFill>
        <p:spPr>
          <a:xfrm>
            <a:off x="5991682" y="2319008"/>
            <a:ext cx="3518563" cy="1707026"/>
          </a:xfrm>
          <a:prstGeom prst="rect">
            <a:avLst/>
          </a:prstGeom>
        </p:spPr>
      </p:pic>
      <p:pic>
        <p:nvPicPr>
          <p:cNvPr id="12" name="Рисунок 11">
            <a:extLst>
              <a:ext uri="{FF2B5EF4-FFF2-40B4-BE49-F238E27FC236}">
                <a16:creationId xmlns:a16="http://schemas.microsoft.com/office/drawing/2014/main" id="{FBF29DB5-460A-E84A-93C3-7392B9375FCE}"/>
              </a:ext>
            </a:extLst>
          </p:cNvPr>
          <p:cNvPicPr>
            <a:picLocks noChangeAspect="1"/>
          </p:cNvPicPr>
          <p:nvPr/>
        </p:nvPicPr>
        <p:blipFill>
          <a:blip r:embed="rId5"/>
          <a:stretch>
            <a:fillRect/>
          </a:stretch>
        </p:blipFill>
        <p:spPr>
          <a:xfrm>
            <a:off x="5978252" y="4306546"/>
            <a:ext cx="3518563" cy="920192"/>
          </a:xfrm>
          <a:prstGeom prst="rect">
            <a:avLst/>
          </a:prstGeom>
        </p:spPr>
      </p:pic>
      <p:sp>
        <p:nvSpPr>
          <p:cNvPr id="8" name="Rectangle 2">
            <a:extLst>
              <a:ext uri="{FF2B5EF4-FFF2-40B4-BE49-F238E27FC236}">
                <a16:creationId xmlns:a16="http://schemas.microsoft.com/office/drawing/2014/main" id="{9631BCEF-B7F7-AA4E-A352-BE2D7190B4C7}"/>
              </a:ext>
            </a:extLst>
          </p:cNvPr>
          <p:cNvSpPr/>
          <p:nvPr/>
        </p:nvSpPr>
        <p:spPr>
          <a:xfrm>
            <a:off x="209406" y="0"/>
            <a:ext cx="1927131" cy="507831"/>
          </a:xfrm>
          <a:prstGeom prst="rect">
            <a:avLst/>
          </a:prstGeom>
        </p:spPr>
        <p:txBody>
          <a:bodyPr wrap="none">
            <a:spAutoFit/>
          </a:bodyPr>
          <a:lstStyle/>
          <a:p>
            <a:pPr lvl="0" algn="ctr"/>
            <a:r>
              <a:rPr lang="en" sz="2700" dirty="0">
                <a:solidFill>
                  <a:srgbClr val="0070C0"/>
                </a:solidFill>
              </a:rPr>
              <a:t>Introduction</a:t>
            </a:r>
            <a:endParaRPr lang="en-US" sz="2700" dirty="0">
              <a:solidFill>
                <a:srgbClr val="0070C0"/>
              </a:solidFill>
            </a:endParaRPr>
          </a:p>
        </p:txBody>
      </p:sp>
    </p:spTree>
    <p:extLst>
      <p:ext uri="{BB962C8B-B14F-4D97-AF65-F5344CB8AC3E}">
        <p14:creationId xmlns:p14="http://schemas.microsoft.com/office/powerpoint/2010/main" val="106518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C2372177-2EF9-0D45-93B5-BEFC26734D9A}"/>
              </a:ext>
            </a:extLst>
          </p:cNvPr>
          <p:cNvSpPr/>
          <p:nvPr/>
        </p:nvSpPr>
        <p:spPr>
          <a:xfrm>
            <a:off x="216257" y="1504631"/>
            <a:ext cx="10216509" cy="369332"/>
          </a:xfrm>
          <a:prstGeom prst="rect">
            <a:avLst/>
          </a:prstGeom>
        </p:spPr>
        <p:txBody>
          <a:bodyPr wrap="square">
            <a:spAutoFit/>
          </a:bodyPr>
          <a:lstStyle/>
          <a:p>
            <a:r>
              <a:rPr lang="en" dirty="0"/>
              <a:t>The collective quadrupole Bohr Hamiltonian including axial degree of freedom can be written as :</a:t>
            </a:r>
            <a:endParaRPr lang="ru-RU" dirty="0"/>
          </a:p>
        </p:txBody>
      </p:sp>
      <p:sp>
        <p:nvSpPr>
          <p:cNvPr id="23" name="Прямоугольник 22">
            <a:extLst>
              <a:ext uri="{FF2B5EF4-FFF2-40B4-BE49-F238E27FC236}">
                <a16:creationId xmlns:a16="http://schemas.microsoft.com/office/drawing/2014/main" id="{C4FB6307-1B5E-B14F-A28D-42AEA6AB1912}"/>
              </a:ext>
            </a:extLst>
          </p:cNvPr>
          <p:cNvSpPr/>
          <p:nvPr/>
        </p:nvSpPr>
        <p:spPr>
          <a:xfrm>
            <a:off x="274324" y="4421824"/>
            <a:ext cx="11759486" cy="369332"/>
          </a:xfrm>
          <a:prstGeom prst="rect">
            <a:avLst/>
          </a:prstGeom>
        </p:spPr>
        <p:txBody>
          <a:bodyPr wrap="square">
            <a:spAutoFit/>
          </a:bodyPr>
          <a:lstStyle/>
          <a:p>
            <a:pPr algn="just"/>
            <a:r>
              <a:rPr lang="en" dirty="0"/>
              <a:t>It is assumed that the potential energy has two minima, spherical and deformed, separated by a barrier.</a:t>
            </a:r>
            <a:endParaRPr lang="ru-RU" dirty="0"/>
          </a:p>
        </p:txBody>
      </p:sp>
      <p:sp>
        <p:nvSpPr>
          <p:cNvPr id="26" name="Прямоугольник 25">
            <a:extLst>
              <a:ext uri="{FF2B5EF4-FFF2-40B4-BE49-F238E27FC236}">
                <a16:creationId xmlns:a16="http://schemas.microsoft.com/office/drawing/2014/main" id="{A95B4D59-C670-F24A-BB51-8FDA14EF0664}"/>
              </a:ext>
            </a:extLst>
          </p:cNvPr>
          <p:cNvSpPr/>
          <p:nvPr/>
        </p:nvSpPr>
        <p:spPr>
          <a:xfrm>
            <a:off x="0" y="5866008"/>
            <a:ext cx="6288837" cy="923330"/>
          </a:xfrm>
          <a:prstGeom prst="rect">
            <a:avLst/>
          </a:prstGeom>
        </p:spPr>
        <p:txBody>
          <a:bodyPr wrap="none">
            <a:spAutoFit/>
          </a:bodyPr>
          <a:lstStyle/>
          <a:p>
            <a:r>
              <a:rPr lang="en" dirty="0"/>
              <a:t>J.E. Garcia-Ramos and K.  </a:t>
            </a:r>
            <a:r>
              <a:rPr lang="en" dirty="0" err="1"/>
              <a:t>Heyde</a:t>
            </a:r>
            <a:r>
              <a:rPr lang="en" dirty="0"/>
              <a:t>, </a:t>
            </a:r>
            <a:r>
              <a:rPr lang="en" dirty="0" err="1"/>
              <a:t>Phys.Rev</a:t>
            </a:r>
            <a:r>
              <a:rPr lang="en" dirty="0"/>
              <a:t>. C </a:t>
            </a:r>
            <a:r>
              <a:rPr lang="en" b="1" dirty="0"/>
              <a:t>43</a:t>
            </a:r>
            <a:r>
              <a:rPr lang="en" dirty="0"/>
              <a:t>, 044315 (2019).</a:t>
            </a:r>
            <a:endParaRPr lang="ru-RU" dirty="0"/>
          </a:p>
          <a:p>
            <a:r>
              <a:rPr lang="en" dirty="0"/>
              <a:t>N. </a:t>
            </a:r>
            <a:r>
              <a:rPr lang="en" dirty="0" err="1"/>
              <a:t>Gavrielov</a:t>
            </a:r>
            <a:r>
              <a:rPr lang="en" dirty="0"/>
              <a:t> and A. </a:t>
            </a:r>
            <a:r>
              <a:rPr lang="en" dirty="0" err="1"/>
              <a:t>Leviatan</a:t>
            </a:r>
            <a:r>
              <a:rPr lang="en" dirty="0"/>
              <a:t>, </a:t>
            </a:r>
            <a:r>
              <a:rPr lang="en" dirty="0" err="1"/>
              <a:t>Phys.Rev</a:t>
            </a:r>
            <a:r>
              <a:rPr lang="en" dirty="0"/>
              <a:t>. C  </a:t>
            </a:r>
            <a:r>
              <a:rPr lang="en" b="1" dirty="0"/>
              <a:t>99</a:t>
            </a:r>
            <a:r>
              <a:rPr lang="en" dirty="0"/>
              <a:t>, 064324 (2019).</a:t>
            </a:r>
          </a:p>
          <a:p>
            <a:endParaRPr lang="en" dirty="0"/>
          </a:p>
        </p:txBody>
      </p:sp>
      <p:pic>
        <p:nvPicPr>
          <p:cNvPr id="11" name="Рисунок 10">
            <a:extLst>
              <a:ext uri="{FF2B5EF4-FFF2-40B4-BE49-F238E27FC236}">
                <a16:creationId xmlns:a16="http://schemas.microsoft.com/office/drawing/2014/main" id="{08F2F288-9E86-6646-A380-BE384927FF48}"/>
              </a:ext>
            </a:extLst>
          </p:cNvPr>
          <p:cNvPicPr>
            <a:picLocks noChangeAspect="1"/>
          </p:cNvPicPr>
          <p:nvPr/>
        </p:nvPicPr>
        <p:blipFill>
          <a:blip r:embed="rId3"/>
          <a:stretch>
            <a:fillRect/>
          </a:stretch>
        </p:blipFill>
        <p:spPr>
          <a:xfrm>
            <a:off x="670500" y="2284017"/>
            <a:ext cx="6864932" cy="1759814"/>
          </a:xfrm>
          <a:prstGeom prst="rect">
            <a:avLst/>
          </a:prstGeom>
        </p:spPr>
      </p:pic>
      <p:sp>
        <p:nvSpPr>
          <p:cNvPr id="28" name="Rectangle 2">
            <a:extLst>
              <a:ext uri="{FF2B5EF4-FFF2-40B4-BE49-F238E27FC236}">
                <a16:creationId xmlns:a16="http://schemas.microsoft.com/office/drawing/2014/main" id="{6A31302D-378F-CF4A-8965-8259874C000A}"/>
              </a:ext>
            </a:extLst>
          </p:cNvPr>
          <p:cNvSpPr/>
          <p:nvPr/>
        </p:nvSpPr>
        <p:spPr>
          <a:xfrm>
            <a:off x="416399" y="13960"/>
            <a:ext cx="1096775" cy="507831"/>
          </a:xfrm>
          <a:prstGeom prst="rect">
            <a:avLst/>
          </a:prstGeom>
        </p:spPr>
        <p:txBody>
          <a:bodyPr wrap="none">
            <a:spAutoFit/>
          </a:bodyPr>
          <a:lstStyle/>
          <a:p>
            <a:pPr lvl="0" algn="ctr"/>
            <a:r>
              <a:rPr lang="en-US" sz="2700" dirty="0">
                <a:solidFill>
                  <a:srgbClr val="0070C0"/>
                </a:solidFill>
              </a:rPr>
              <a:t>Model</a:t>
            </a:r>
          </a:p>
        </p:txBody>
      </p:sp>
      <p:sp>
        <p:nvSpPr>
          <p:cNvPr id="13" name="Прямоугольник 12">
            <a:extLst>
              <a:ext uri="{FF2B5EF4-FFF2-40B4-BE49-F238E27FC236}">
                <a16:creationId xmlns:a16="http://schemas.microsoft.com/office/drawing/2014/main" id="{89F892FA-D839-234A-9D76-FF5BA6603247}"/>
              </a:ext>
            </a:extLst>
          </p:cNvPr>
          <p:cNvSpPr/>
          <p:nvPr/>
        </p:nvSpPr>
        <p:spPr>
          <a:xfrm>
            <a:off x="0" y="6396335"/>
            <a:ext cx="11035650" cy="923330"/>
          </a:xfrm>
          <a:prstGeom prst="rect">
            <a:avLst/>
          </a:prstGeom>
        </p:spPr>
        <p:txBody>
          <a:bodyPr wrap="none">
            <a:spAutoFit/>
          </a:bodyPr>
          <a:lstStyle/>
          <a:p>
            <a:r>
              <a:rPr lang="en" dirty="0"/>
              <a:t>D.A. </a:t>
            </a:r>
            <a:r>
              <a:rPr lang="en" dirty="0" err="1"/>
              <a:t>Sazonov</a:t>
            </a:r>
            <a:r>
              <a:rPr lang="en" dirty="0"/>
              <a:t>, E.A. </a:t>
            </a:r>
            <a:r>
              <a:rPr lang="en" dirty="0" err="1"/>
              <a:t>Kolganova</a:t>
            </a:r>
            <a:r>
              <a:rPr lang="en" dirty="0"/>
              <a:t>, T.M. </a:t>
            </a:r>
            <a:r>
              <a:rPr lang="en" dirty="0" err="1"/>
              <a:t>Shneidman</a:t>
            </a:r>
            <a:r>
              <a:rPr lang="en" dirty="0"/>
              <a:t>, R.V. </a:t>
            </a:r>
            <a:r>
              <a:rPr lang="en" dirty="0" err="1"/>
              <a:t>Jolos</a:t>
            </a:r>
            <a:r>
              <a:rPr lang="en" dirty="0"/>
              <a:t>, </a:t>
            </a:r>
            <a:r>
              <a:rPr lang="en" dirty="0" err="1"/>
              <a:t>N.Pietralla</a:t>
            </a:r>
            <a:r>
              <a:rPr lang="en" dirty="0"/>
              <a:t>, and W. Witt, </a:t>
            </a:r>
            <a:r>
              <a:rPr lang="en" dirty="0" err="1"/>
              <a:t>Phys.Rev</a:t>
            </a:r>
            <a:r>
              <a:rPr lang="en" dirty="0"/>
              <a:t>. C </a:t>
            </a:r>
            <a:r>
              <a:rPr lang="en" b="1" dirty="0"/>
              <a:t>99</a:t>
            </a:r>
            <a:r>
              <a:rPr lang="en" dirty="0"/>
              <a:t>, 031304(R) (2019). </a:t>
            </a:r>
          </a:p>
          <a:p>
            <a:r>
              <a:rPr lang="en" dirty="0"/>
              <a:t> </a:t>
            </a:r>
          </a:p>
          <a:p>
            <a:endParaRPr lang="ru-RU" dirty="0"/>
          </a:p>
        </p:txBody>
      </p:sp>
      <p:sp>
        <p:nvSpPr>
          <p:cNvPr id="2" name="Прямоугольник 1">
            <a:extLst>
              <a:ext uri="{FF2B5EF4-FFF2-40B4-BE49-F238E27FC236}">
                <a16:creationId xmlns:a16="http://schemas.microsoft.com/office/drawing/2014/main" id="{A9FEF888-C88B-4343-95BB-7C8A6A149BDC}"/>
              </a:ext>
            </a:extLst>
          </p:cNvPr>
          <p:cNvSpPr/>
          <p:nvPr/>
        </p:nvSpPr>
        <p:spPr>
          <a:xfrm>
            <a:off x="274325" y="4923737"/>
            <a:ext cx="11759485" cy="677108"/>
          </a:xfrm>
          <a:prstGeom prst="rect">
            <a:avLst/>
          </a:prstGeom>
        </p:spPr>
        <p:txBody>
          <a:bodyPr wrap="square">
            <a:spAutoFit/>
          </a:bodyPr>
          <a:lstStyle/>
          <a:p>
            <a:r>
              <a:rPr lang="en-US" dirty="0"/>
              <a:t>To find the eigenvalues of the Hamiltonian, we expand the eigenfunctions in terms of the complete set of basis functions that depend on the deformation variables </a:t>
            </a:r>
            <a:r>
              <a:rPr lang="el-GR" sz="2000" dirty="0"/>
              <a:t>β</a:t>
            </a:r>
            <a:r>
              <a:rPr lang="el-GR" dirty="0"/>
              <a:t> </a:t>
            </a:r>
            <a:r>
              <a:rPr lang="en-US" dirty="0"/>
              <a:t>and </a:t>
            </a:r>
            <a:r>
              <a:rPr lang="en-US" sz="2000" dirty="0">
                <a:sym typeface="Symbol" panose="05050102010706020507" pitchFamily="18" charset="2"/>
              </a:rPr>
              <a:t></a:t>
            </a:r>
            <a:r>
              <a:rPr lang="en-US" sz="2000" dirty="0"/>
              <a:t> </a:t>
            </a:r>
            <a:r>
              <a:rPr lang="en-US" dirty="0"/>
              <a:t>and the Euler angles.</a:t>
            </a:r>
            <a:endParaRPr lang="ru-RU" dirty="0"/>
          </a:p>
        </p:txBody>
      </p:sp>
      <p:sp>
        <p:nvSpPr>
          <p:cNvPr id="3" name="Прямоугольник 2">
            <a:extLst>
              <a:ext uri="{FF2B5EF4-FFF2-40B4-BE49-F238E27FC236}">
                <a16:creationId xmlns:a16="http://schemas.microsoft.com/office/drawing/2014/main" id="{8735A87B-ACB1-6941-AAE6-9FEF5D191982}"/>
              </a:ext>
            </a:extLst>
          </p:cNvPr>
          <p:cNvSpPr/>
          <p:nvPr/>
        </p:nvSpPr>
        <p:spPr>
          <a:xfrm>
            <a:off x="216257" y="640805"/>
            <a:ext cx="11759485" cy="1107996"/>
          </a:xfrm>
          <a:prstGeom prst="rect">
            <a:avLst/>
          </a:prstGeom>
        </p:spPr>
        <p:txBody>
          <a:bodyPr wrap="square">
            <a:spAutoFit/>
          </a:bodyPr>
          <a:lstStyle/>
          <a:p>
            <a:r>
              <a:rPr lang="en" dirty="0">
                <a:latin typeface="CMR10"/>
              </a:rPr>
              <a:t>Previously this problem was solved under the assumption that the </a:t>
            </a:r>
            <a:r>
              <a:rPr lang="el-GR" sz="2400" dirty="0">
                <a:latin typeface="Times New Roman" panose="02020603050405020304" pitchFamily="18" charset="0"/>
                <a:cs typeface="Times New Roman" panose="02020603050405020304" pitchFamily="18" charset="0"/>
              </a:rPr>
              <a:t>γ</a:t>
            </a:r>
            <a:r>
              <a:rPr lang="el-GR" dirty="0">
                <a:latin typeface="CMMI10"/>
              </a:rPr>
              <a:t> </a:t>
            </a:r>
            <a:r>
              <a:rPr lang="en" dirty="0">
                <a:latin typeface="CMR10"/>
              </a:rPr>
              <a:t>degree of freedom can be separated from</a:t>
            </a:r>
            <a:r>
              <a:rPr lang="ru-RU" dirty="0">
                <a:latin typeface="CMR10"/>
              </a:rPr>
              <a:t> </a:t>
            </a:r>
            <a:r>
              <a:rPr lang="el-GR" sz="2000" dirty="0">
                <a:latin typeface="Times New Roman" panose="02020603050405020304" pitchFamily="18" charset="0"/>
                <a:cs typeface="Times New Roman" panose="02020603050405020304" pitchFamily="18" charset="0"/>
              </a:rPr>
              <a:t>β</a:t>
            </a:r>
            <a:r>
              <a:rPr lang="en" dirty="0">
                <a:latin typeface="CMR10"/>
              </a:rPr>
              <a:t> </a:t>
            </a:r>
            <a:r>
              <a:rPr lang="en" dirty="0"/>
              <a:t>in the potential and the value of </a:t>
            </a:r>
            <a:r>
              <a:rPr lang="el-GR" sz="2400" dirty="0">
                <a:latin typeface="Times New Roman" panose="02020603050405020304" pitchFamily="18" charset="0"/>
                <a:cs typeface="Times New Roman" panose="02020603050405020304" pitchFamily="18" charset="0"/>
              </a:rPr>
              <a:t>γ</a:t>
            </a:r>
            <a:r>
              <a:rPr lang="el-GR" dirty="0"/>
              <a:t> </a:t>
            </a:r>
            <a:r>
              <a:rPr lang="en" dirty="0"/>
              <a:t>is stabilized around </a:t>
            </a:r>
            <a:r>
              <a:rPr lang="el-GR" sz="2400" dirty="0">
                <a:latin typeface="Times New Roman" panose="02020603050405020304" pitchFamily="18" charset="0"/>
                <a:cs typeface="Times New Roman" panose="02020603050405020304" pitchFamily="18" charset="0"/>
              </a:rPr>
              <a:t>γ</a:t>
            </a:r>
            <a:r>
              <a:rPr lang="ru-RU" dirty="0">
                <a:latin typeface="Times New Roman" panose="02020603050405020304" pitchFamily="18" charset="0"/>
                <a:cs typeface="Times New Roman" panose="02020603050405020304" pitchFamily="18" charset="0"/>
              </a:rPr>
              <a:t>=0.</a:t>
            </a:r>
            <a:endParaRPr lang="en" dirty="0"/>
          </a:p>
          <a:p>
            <a:endParaRPr lang="en" dirty="0"/>
          </a:p>
        </p:txBody>
      </p:sp>
      <p:pic>
        <p:nvPicPr>
          <p:cNvPr id="10" name="Рисунок 9">
            <a:extLst>
              <a:ext uri="{FF2B5EF4-FFF2-40B4-BE49-F238E27FC236}">
                <a16:creationId xmlns:a16="http://schemas.microsoft.com/office/drawing/2014/main" id="{E78EDFDE-3828-7D4D-8D73-341C5E5AA9FF}"/>
              </a:ext>
            </a:extLst>
          </p:cNvPr>
          <p:cNvPicPr>
            <a:picLocks noChangeAspect="1"/>
          </p:cNvPicPr>
          <p:nvPr/>
        </p:nvPicPr>
        <p:blipFill rotWithShape="1">
          <a:blip r:embed="rId4">
            <a:extLst>
              <a:ext uri="{28A0092B-C50C-407E-A947-70E740481C1C}">
                <a14:useLocalDpi xmlns:a14="http://schemas.microsoft.com/office/drawing/2010/main" val="0"/>
              </a:ext>
            </a:extLst>
          </a:blip>
          <a:srcRect r="33397"/>
          <a:stretch/>
        </p:blipFill>
        <p:spPr>
          <a:xfrm>
            <a:off x="9413117" y="2298003"/>
            <a:ext cx="1622534" cy="1498136"/>
          </a:xfrm>
          <a:prstGeom prst="rect">
            <a:avLst/>
          </a:prstGeom>
        </p:spPr>
      </p:pic>
      <p:pic>
        <p:nvPicPr>
          <p:cNvPr id="12" name="Рисунок 11">
            <a:extLst>
              <a:ext uri="{FF2B5EF4-FFF2-40B4-BE49-F238E27FC236}">
                <a16:creationId xmlns:a16="http://schemas.microsoft.com/office/drawing/2014/main" id="{DE26AE86-9CFF-874A-A7E6-7F6832E12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053" y="2189832"/>
            <a:ext cx="1945662" cy="1661105"/>
          </a:xfrm>
          <a:prstGeom prst="rect">
            <a:avLst/>
          </a:prstGeom>
        </p:spPr>
      </p:pic>
      <p:sp>
        <p:nvSpPr>
          <p:cNvPr id="4" name="Прямоугольник 3">
            <a:extLst>
              <a:ext uri="{FF2B5EF4-FFF2-40B4-BE49-F238E27FC236}">
                <a16:creationId xmlns:a16="http://schemas.microsoft.com/office/drawing/2014/main" id="{7DED7C44-CFA8-BA45-8705-9FE8EE0155CA}"/>
              </a:ext>
            </a:extLst>
          </p:cNvPr>
          <p:cNvSpPr/>
          <p:nvPr/>
        </p:nvSpPr>
        <p:spPr>
          <a:xfrm>
            <a:off x="10910909" y="3323912"/>
            <a:ext cx="727165"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D9EF47D7-E7BB-FB48-9830-2508F797B0B2}"/>
              </a:ext>
            </a:extLst>
          </p:cNvPr>
          <p:cNvSpPr/>
          <p:nvPr/>
        </p:nvSpPr>
        <p:spPr>
          <a:xfrm>
            <a:off x="10956007" y="3296513"/>
            <a:ext cx="805544"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E755ECB9-1EA4-CC46-95B9-52D4C984CA3F}"/>
              </a:ext>
            </a:extLst>
          </p:cNvPr>
          <p:cNvSpPr/>
          <p:nvPr/>
        </p:nvSpPr>
        <p:spPr>
          <a:xfrm>
            <a:off x="10910909" y="3645652"/>
            <a:ext cx="805544"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120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2681451-42EF-7F46-BD10-885B67351B53}"/>
              </a:ext>
            </a:extLst>
          </p:cNvPr>
          <p:cNvSpPr/>
          <p:nvPr/>
        </p:nvSpPr>
        <p:spPr>
          <a:xfrm>
            <a:off x="144880" y="555323"/>
            <a:ext cx="10464925" cy="369332"/>
          </a:xfrm>
          <a:prstGeom prst="rect">
            <a:avLst/>
          </a:prstGeom>
        </p:spPr>
        <p:txBody>
          <a:bodyPr wrap="square">
            <a:spAutoFit/>
          </a:bodyPr>
          <a:lstStyle/>
          <a:p>
            <a:r>
              <a:rPr lang="en-US" dirty="0"/>
              <a:t>Potential energy                       </a:t>
            </a:r>
            <a:r>
              <a:rPr lang="en" dirty="0"/>
              <a:t>is chosen in the form</a:t>
            </a:r>
            <a:endParaRPr lang="ru-RU" dirty="0"/>
          </a:p>
        </p:txBody>
      </p:sp>
      <p:pic>
        <p:nvPicPr>
          <p:cNvPr id="6" name="Рисунок 5">
            <a:extLst>
              <a:ext uri="{FF2B5EF4-FFF2-40B4-BE49-F238E27FC236}">
                <a16:creationId xmlns:a16="http://schemas.microsoft.com/office/drawing/2014/main" id="{65AEBF8C-1C35-4343-905C-B47F684F52D3}"/>
              </a:ext>
            </a:extLst>
          </p:cNvPr>
          <p:cNvPicPr>
            <a:picLocks noChangeAspect="1"/>
          </p:cNvPicPr>
          <p:nvPr/>
        </p:nvPicPr>
        <p:blipFill>
          <a:blip r:embed="rId3"/>
          <a:stretch>
            <a:fillRect/>
          </a:stretch>
        </p:blipFill>
        <p:spPr>
          <a:xfrm>
            <a:off x="3752850" y="1094107"/>
            <a:ext cx="4686300" cy="369068"/>
          </a:xfrm>
          <a:prstGeom prst="rect">
            <a:avLst/>
          </a:prstGeom>
        </p:spPr>
      </p:pic>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325A5632-C730-5F49-AD5E-ECEDAE07B18E}"/>
                  </a:ext>
                </a:extLst>
              </p:cNvPr>
              <p:cNvSpPr/>
              <p:nvPr/>
            </p:nvSpPr>
            <p:spPr>
              <a:xfrm>
                <a:off x="144880" y="1579828"/>
                <a:ext cx="11902240" cy="1349472"/>
              </a:xfrm>
              <a:prstGeom prst="rect">
                <a:avLst/>
              </a:prstGeom>
            </p:spPr>
            <p:txBody>
              <a:bodyPr wrap="square">
                <a:spAutoFit/>
              </a:bodyPr>
              <a:lstStyle/>
              <a:p>
                <a:pPr algn="just"/>
                <a:r>
                  <a:rPr lang="en" dirty="0"/>
                  <a:t>To </a:t>
                </a:r>
                <a:r>
                  <a:rPr lang="en-US" dirty="0"/>
                  <a:t>set </a:t>
                </a:r>
                <a:r>
                  <a:rPr lang="en" dirty="0"/>
                  <a:t>the potential, we define</a:t>
                </a:r>
                <a:r>
                  <a:rPr lang="en-US" dirty="0">
                    <a:latin typeface="Times New Roman" panose="02020603050405020304" pitchFamily="18" charset="0"/>
                    <a:cs typeface="Times New Roman" panose="02020603050405020304" pitchFamily="18" charset="0"/>
                  </a:rPr>
                  <a:t> </a:t>
                </a:r>
                <a:r>
                  <a:rPr lang="en" dirty="0"/>
                  <a:t>several points that fix the positions of the spherical and deformed minima at </a:t>
                </a:r>
                <a:r>
                  <a:rPr lang="el-GR" sz="2400" dirty="0">
                    <a:latin typeface="Times New Roman" panose="02020603050405020304" pitchFamily="18" charset="0"/>
                    <a:cs typeface="Times New Roman" panose="02020603050405020304" pitchFamily="18" charset="0"/>
                  </a:rPr>
                  <a:t>γ</a:t>
                </a:r>
                <a:r>
                  <a:rPr lang="ru-RU" dirty="0">
                    <a:latin typeface="Times New Roman" panose="02020603050405020304" pitchFamily="18" charset="0"/>
                    <a:cs typeface="Times New Roman" panose="02020603050405020304" pitchFamily="18" charset="0"/>
                  </a:rPr>
                  <a:t>=0</a:t>
                </a:r>
                <a:r>
                  <a:rPr lang="el-GR" dirty="0"/>
                  <a:t>, </a:t>
                </a:r>
                <a:r>
                  <a:rPr lang="en" dirty="0"/>
                  <a:t>and use spline interpolation. Then we numerically solve the Schrödinger equation by changing the selected points so as to obtain a satisfactory description of the energies of the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en-US" sz="2000" i="1">
                            <a:latin typeface="Cambria Math" panose="02040503050406030204" pitchFamily="18" charset="0"/>
                          </a:rPr>
                          <m:t>1</m:t>
                        </m:r>
                      </m:sub>
                      <m:sup>
                        <m:r>
                          <a:rPr lang="ru-RU" sz="2000" i="1">
                            <a:latin typeface="Cambria Math" panose="02040503050406030204" pitchFamily="18" charset="0"/>
                          </a:rPr>
                          <m:t>+</m:t>
                        </m:r>
                      </m:sup>
                    </m:sSubSup>
                    <m:r>
                      <a:rPr lang="ru-RU" sz="2000" i="1">
                        <a:latin typeface="Cambria Math" panose="02040503050406030204" pitchFamily="18" charset="0"/>
                      </a:rPr>
                      <m:t> </m:t>
                    </m:r>
                  </m:oMath>
                </a14:m>
                <a:r>
                  <a:rPr lang="en" dirty="0"/>
                  <a:t>and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ru-RU" sz="2000" i="1">
                            <a:latin typeface="Cambria Math" panose="02040503050406030204" pitchFamily="18" charset="0"/>
                          </a:rPr>
                          <m:t>2</m:t>
                        </m:r>
                      </m:sub>
                      <m:sup>
                        <m:r>
                          <a:rPr lang="ru-RU" sz="2000" i="1">
                            <a:latin typeface="Cambria Math" panose="02040503050406030204" pitchFamily="18" charset="0"/>
                          </a:rPr>
                          <m:t>+</m:t>
                        </m:r>
                      </m:sup>
                    </m:sSubSup>
                  </m:oMath>
                </a14:m>
                <a:r>
                  <a:rPr lang="en" dirty="0"/>
                  <a:t> states and the following transition probabilities: </a:t>
                </a:r>
              </a:p>
              <a:p>
                <a:pPr algn="just"/>
                <a:r>
                  <a:rPr lang="en-US" sz="2000" dirty="0">
                    <a:latin typeface="Times New Roman" panose="02020603050405020304" pitchFamily="18" charset="0"/>
                    <a:cs typeface="Times New Roman" panose="02020603050405020304" pitchFamily="18" charset="0"/>
                  </a:rPr>
                  <a:t>B(E2;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ru-RU" sz="2000" i="1">
                            <a:latin typeface="Cambria Math" panose="02040503050406030204" pitchFamily="18" charset="0"/>
                          </a:rPr>
                          <m:t>2</m:t>
                        </m:r>
                      </m:sub>
                      <m:sup>
                        <m:r>
                          <a:rPr lang="ru-RU" sz="2000" i="1">
                            <a:latin typeface="Cambria Math" panose="02040503050406030204" pitchFamily="18" charset="0"/>
                          </a:rPr>
                          <m:t>+</m:t>
                        </m:r>
                      </m:sup>
                    </m:sSubSup>
                    <m:r>
                      <a:rPr lang="ru-RU" sz="2000" i="1">
                        <a:latin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latin typeface="Cambria Math" panose="02040503050406030204" pitchFamily="18" charset="0"/>
                          </a:rPr>
                        </m:ctrlPr>
                      </m:sSubSupPr>
                      <m:e>
                        <m:r>
                          <a:rPr lang="en-US" sz="2000" i="1">
                            <a:latin typeface="Cambria Math" panose="02040503050406030204" pitchFamily="18" charset="0"/>
                          </a:rPr>
                          <m:t>0</m:t>
                        </m:r>
                      </m:e>
                      <m:sub>
                        <m:r>
                          <a:rPr lang="ru-RU" sz="2000" i="1">
                            <a:latin typeface="Cambria Math" panose="02040503050406030204" pitchFamily="18" charset="0"/>
                          </a:rPr>
                          <m:t>2</m:t>
                        </m:r>
                      </m:sub>
                      <m:sup>
                        <m:r>
                          <a:rPr lang="ru-RU" sz="2000" i="1">
                            <a:latin typeface="Cambria Math" panose="02040503050406030204" pitchFamily="18" charset="0"/>
                          </a:rPr>
                          <m:t>+</m:t>
                        </m:r>
                      </m:sup>
                    </m:sSubSup>
                  </m:oMath>
                </a14:m>
                <a:r>
                  <a:rPr lang="en-US" sz="2000" dirty="0">
                    <a:latin typeface="Times New Roman" panose="02020603050405020304" pitchFamily="18" charset="0"/>
                    <a:cs typeface="Times New Roman" panose="02020603050405020304" pitchFamily="18" charset="0"/>
                  </a:rPr>
                  <a:t>), B(E2;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en-US" sz="2000" i="1">
                            <a:latin typeface="Cambria Math" panose="02040503050406030204" pitchFamily="18" charset="0"/>
                          </a:rPr>
                          <m:t>1</m:t>
                        </m:r>
                      </m:sub>
                      <m:sup>
                        <m:r>
                          <a:rPr lang="ru-RU" sz="2000" i="1">
                            <a:latin typeface="Cambria Math" panose="02040503050406030204" pitchFamily="18" charset="0"/>
                          </a:rPr>
                          <m:t>+</m:t>
                        </m:r>
                      </m:sup>
                    </m:sSubSup>
                    <m:r>
                      <m:rPr>
                        <m:nor/>
                      </m:rPr>
                      <a:rPr lang="en-US" sz="2000" dirty="0">
                        <a:latin typeface="Times New Roman" panose="02020603050405020304" pitchFamily="18" charset="0"/>
                        <a:cs typeface="Times New Roman" panose="02020603050405020304" pitchFamily="18" charset="0"/>
                        <a:sym typeface="Symbol" panose="05050102010706020507" pitchFamily="18" charset="2"/>
                      </a:rPr>
                      <m:t></m:t>
                    </m:r>
                    <m:r>
                      <m:rPr>
                        <m:nor/>
                      </m:rPr>
                      <a:rPr lang="en-US" sz="2000" dirty="0">
                        <a:latin typeface="Times New Roman" panose="02020603050405020304" pitchFamily="18" charset="0"/>
                        <a:cs typeface="Times New Roman" panose="02020603050405020304" pitchFamily="18" charset="0"/>
                      </a:rPr>
                      <m:t> </m:t>
                    </m:r>
                    <m:sSubSup>
                      <m:sSubSupPr>
                        <m:ctrlPr>
                          <a:rPr lang="ru-RU" sz="2000" i="1">
                            <a:latin typeface="Cambria Math" panose="02040503050406030204" pitchFamily="18" charset="0"/>
                          </a:rPr>
                        </m:ctrlPr>
                      </m:sSubSupPr>
                      <m:e>
                        <m:r>
                          <a:rPr lang="en-US" sz="2000" i="1">
                            <a:latin typeface="Cambria Math" panose="02040503050406030204" pitchFamily="18" charset="0"/>
                          </a:rPr>
                          <m:t>0</m:t>
                        </m:r>
                      </m:e>
                      <m:sub>
                        <m:r>
                          <a:rPr lang="en-US" sz="2000" i="1">
                            <a:latin typeface="Cambria Math" panose="02040503050406030204" pitchFamily="18" charset="0"/>
                          </a:rPr>
                          <m:t>1</m:t>
                        </m:r>
                      </m:sub>
                      <m:sup>
                        <m:r>
                          <a:rPr lang="ru-RU" sz="2000" i="1">
                            <a:latin typeface="Cambria Math" panose="02040503050406030204" pitchFamily="18" charset="0"/>
                          </a:rPr>
                          <m:t>+</m:t>
                        </m:r>
                      </m:sup>
                    </m:sSubSup>
                  </m:oMath>
                </a14:m>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a:t>
                </a:r>
                <a:r>
                  <a:rPr lang="en-US" sz="2000" dirty="0">
                    <a:latin typeface="Times New Roman" panose="02020603050405020304" pitchFamily="18" charset="0"/>
                    <a:cs typeface="Times New Roman" panose="02020603050405020304" pitchFamily="18" charset="0"/>
                  </a:rPr>
                  <a:t> B(E2;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ru-RU" sz="2000" i="1">
                            <a:latin typeface="Cambria Math" panose="02040503050406030204" pitchFamily="18" charset="0"/>
                          </a:rPr>
                          <m:t>2</m:t>
                        </m:r>
                      </m:sub>
                      <m:sup>
                        <m:r>
                          <a:rPr lang="ru-RU" sz="2000" i="1">
                            <a:latin typeface="Cambria Math" panose="02040503050406030204" pitchFamily="18" charset="0"/>
                          </a:rPr>
                          <m:t>+</m:t>
                        </m:r>
                      </m:sup>
                    </m:sSubSup>
                    <m:r>
                      <a:rPr lang="ru-RU" sz="2000" i="1">
                        <a:latin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latin typeface="Cambria Math" panose="02040503050406030204" pitchFamily="18" charset="0"/>
                          </a:rPr>
                        </m:ctrlPr>
                      </m:sSubSupPr>
                      <m:e>
                        <m:r>
                          <a:rPr lang="en-US" sz="2000" i="1">
                            <a:latin typeface="Cambria Math" panose="02040503050406030204" pitchFamily="18" charset="0"/>
                          </a:rPr>
                          <m:t>0</m:t>
                        </m:r>
                      </m:e>
                      <m:sub>
                        <m:r>
                          <a:rPr lang="en-US" sz="2000" i="1">
                            <a:latin typeface="Cambria Math" panose="02040503050406030204" pitchFamily="18" charset="0"/>
                          </a:rPr>
                          <m:t>1</m:t>
                        </m:r>
                      </m:sub>
                      <m:sup>
                        <m:r>
                          <a:rPr lang="ru-RU" sz="2000" i="1">
                            <a:latin typeface="Cambria Math" panose="02040503050406030204" pitchFamily="18" charset="0"/>
                          </a:rPr>
                          <m:t>+</m:t>
                        </m:r>
                      </m:sup>
                    </m:sSubSup>
                  </m:oMath>
                </a14:m>
                <a:r>
                  <a:rPr lang="en-US" sz="2000" dirty="0">
                    <a:latin typeface="Times New Roman" panose="02020603050405020304" pitchFamily="18" charset="0"/>
                    <a:cs typeface="Times New Roman" panose="02020603050405020304" pitchFamily="18" charset="0"/>
                  </a:rPr>
                  <a:t>).</a:t>
                </a:r>
              </a:p>
            </p:txBody>
          </p:sp>
        </mc:Choice>
        <mc:Fallback xmlns="">
          <p:sp>
            <p:nvSpPr>
              <p:cNvPr id="7" name="Прямоугольник 6">
                <a:extLst>
                  <a:ext uri="{FF2B5EF4-FFF2-40B4-BE49-F238E27FC236}">
                    <a16:creationId xmlns:a16="http://schemas.microsoft.com/office/drawing/2014/main" id="{325A5632-C730-5F49-AD5E-ECEDAE07B18E}"/>
                  </a:ext>
                </a:extLst>
              </p:cNvPr>
              <p:cNvSpPr>
                <a:spLocks noRot="1" noChangeAspect="1" noMove="1" noResize="1" noEditPoints="1" noAdjustHandles="1" noChangeArrowheads="1" noChangeShapeType="1" noTextEdit="1"/>
              </p:cNvSpPr>
              <p:nvPr/>
            </p:nvSpPr>
            <p:spPr>
              <a:xfrm>
                <a:off x="144880" y="1579828"/>
                <a:ext cx="11902240" cy="1349472"/>
              </a:xfrm>
              <a:prstGeom prst="rect">
                <a:avLst/>
              </a:prstGeom>
              <a:blipFill>
                <a:blip r:embed="rId4"/>
                <a:stretch>
                  <a:fillRect l="-534" t="-3774" r="-427" b="-7547"/>
                </a:stretch>
              </a:blipFill>
            </p:spPr>
            <p:txBody>
              <a:bodyPr/>
              <a:lstStyle/>
              <a:p>
                <a:r>
                  <a:rPr lang="ru-RU">
                    <a:noFill/>
                  </a:rPr>
                  <a:t> </a:t>
                </a:r>
              </a:p>
            </p:txBody>
          </p:sp>
        </mc:Fallback>
      </mc:AlternateContent>
      <p:pic>
        <p:nvPicPr>
          <p:cNvPr id="9" name="Рисунок 8">
            <a:extLst>
              <a:ext uri="{FF2B5EF4-FFF2-40B4-BE49-F238E27FC236}">
                <a16:creationId xmlns:a16="http://schemas.microsoft.com/office/drawing/2014/main" id="{E6F41A69-6741-7344-9F7B-C610E40EB30A}"/>
              </a:ext>
            </a:extLst>
          </p:cNvPr>
          <p:cNvPicPr>
            <a:picLocks noChangeAspect="1"/>
          </p:cNvPicPr>
          <p:nvPr/>
        </p:nvPicPr>
        <p:blipFill>
          <a:blip r:embed="rId5"/>
          <a:stretch>
            <a:fillRect/>
          </a:stretch>
        </p:blipFill>
        <p:spPr>
          <a:xfrm>
            <a:off x="1086398" y="2890175"/>
            <a:ext cx="4138915" cy="3582941"/>
          </a:xfrm>
          <a:prstGeom prst="rect">
            <a:avLst/>
          </a:prstGeom>
        </p:spPr>
      </p:pic>
      <p:pic>
        <p:nvPicPr>
          <p:cNvPr id="2" name="Рисунок 1">
            <a:extLst>
              <a:ext uri="{FF2B5EF4-FFF2-40B4-BE49-F238E27FC236}">
                <a16:creationId xmlns:a16="http://schemas.microsoft.com/office/drawing/2014/main" id="{BE2EBFBD-2856-4440-8E6F-AC2FBB1A21FA}"/>
              </a:ext>
            </a:extLst>
          </p:cNvPr>
          <p:cNvPicPr>
            <a:picLocks noChangeAspect="1"/>
          </p:cNvPicPr>
          <p:nvPr/>
        </p:nvPicPr>
        <p:blipFill>
          <a:blip r:embed="rId6"/>
          <a:stretch>
            <a:fillRect/>
          </a:stretch>
        </p:blipFill>
        <p:spPr>
          <a:xfrm>
            <a:off x="1887011" y="542418"/>
            <a:ext cx="959869" cy="311309"/>
          </a:xfrm>
          <a:prstGeom prst="rect">
            <a:avLst/>
          </a:prstGeom>
        </p:spPr>
      </p:pic>
      <p:sp>
        <p:nvSpPr>
          <p:cNvPr id="3" name="Прямоугольник 2">
            <a:extLst>
              <a:ext uri="{FF2B5EF4-FFF2-40B4-BE49-F238E27FC236}">
                <a16:creationId xmlns:a16="http://schemas.microsoft.com/office/drawing/2014/main" id="{79170E04-1A7A-114D-AC21-0DB35E1B2E6F}"/>
              </a:ext>
            </a:extLst>
          </p:cNvPr>
          <p:cNvSpPr/>
          <p:nvPr/>
        </p:nvSpPr>
        <p:spPr>
          <a:xfrm>
            <a:off x="1086398" y="6451628"/>
            <a:ext cx="3520964" cy="369332"/>
          </a:xfrm>
          <a:prstGeom prst="rect">
            <a:avLst/>
          </a:prstGeom>
        </p:spPr>
        <p:txBody>
          <a:bodyPr wrap="none">
            <a:spAutoFit/>
          </a:bodyPr>
          <a:lstStyle/>
          <a:p>
            <a:r>
              <a:rPr lang="en-US" dirty="0"/>
              <a:t>Calculated potential energy </a:t>
            </a:r>
            <a:r>
              <a:rPr lang="en" dirty="0">
                <a:latin typeface="CMMI10"/>
              </a:rPr>
              <a:t>V </a:t>
            </a:r>
            <a:r>
              <a:rPr lang="en" dirty="0">
                <a:latin typeface="CMR10"/>
              </a:rPr>
              <a:t>(</a:t>
            </a:r>
            <a:r>
              <a:rPr lang="el-GR" dirty="0">
                <a:latin typeface="Times New Roman" panose="02020603050405020304" pitchFamily="18" charset="0"/>
                <a:cs typeface="Times New Roman" panose="02020603050405020304" pitchFamily="18" charset="0"/>
              </a:rPr>
              <a:t>β</a:t>
            </a:r>
            <a:r>
              <a:rPr lang="el-GR" dirty="0">
                <a:latin typeface="CMMI10"/>
              </a:rPr>
              <a:t>, </a:t>
            </a:r>
            <a:r>
              <a:rPr lang="el-GR" dirty="0">
                <a:latin typeface="Times New Roman" panose="02020603050405020304" pitchFamily="18" charset="0"/>
                <a:cs typeface="Times New Roman" panose="02020603050405020304" pitchFamily="18" charset="0"/>
              </a:rPr>
              <a:t>γ</a:t>
            </a:r>
            <a:r>
              <a:rPr lang="en-US" dirty="0">
                <a:latin typeface="CMMI10"/>
              </a:rPr>
              <a:t>)</a:t>
            </a:r>
            <a:endParaRPr lang="ru-RU" dirty="0"/>
          </a:p>
        </p:txBody>
      </p:sp>
      <p:pic>
        <p:nvPicPr>
          <p:cNvPr id="10" name="Рисунок 9">
            <a:extLst>
              <a:ext uri="{FF2B5EF4-FFF2-40B4-BE49-F238E27FC236}">
                <a16:creationId xmlns:a16="http://schemas.microsoft.com/office/drawing/2014/main" id="{96F937F6-11D8-FE4D-89AE-FD42EE5759AB}"/>
              </a:ext>
            </a:extLst>
          </p:cNvPr>
          <p:cNvPicPr>
            <a:picLocks noChangeAspect="1"/>
          </p:cNvPicPr>
          <p:nvPr/>
        </p:nvPicPr>
        <p:blipFill rotWithShape="1">
          <a:blip r:embed="rId7"/>
          <a:srcRect r="37289"/>
          <a:stretch/>
        </p:blipFill>
        <p:spPr>
          <a:xfrm>
            <a:off x="7132896" y="2932073"/>
            <a:ext cx="3787996" cy="2949833"/>
          </a:xfrm>
          <a:prstGeom prst="rect">
            <a:avLst/>
          </a:prstGeom>
        </p:spPr>
      </p:pic>
      <p:sp>
        <p:nvSpPr>
          <p:cNvPr id="11" name="Прямоугольник 10">
            <a:extLst>
              <a:ext uri="{FF2B5EF4-FFF2-40B4-BE49-F238E27FC236}">
                <a16:creationId xmlns:a16="http://schemas.microsoft.com/office/drawing/2014/main" id="{05699676-9FDD-0740-BBA5-86836B6288F2}"/>
              </a:ext>
            </a:extLst>
          </p:cNvPr>
          <p:cNvSpPr/>
          <p:nvPr/>
        </p:nvSpPr>
        <p:spPr>
          <a:xfrm>
            <a:off x="6283650" y="5873115"/>
            <a:ext cx="5908350" cy="984885"/>
          </a:xfrm>
          <a:prstGeom prst="rect">
            <a:avLst/>
          </a:prstGeom>
        </p:spPr>
        <p:txBody>
          <a:bodyPr wrap="square">
            <a:spAutoFit/>
          </a:bodyPr>
          <a:lstStyle/>
          <a:p>
            <a:pPr algn="just"/>
            <a:r>
              <a:rPr lang="en" dirty="0"/>
              <a:t>Potential energy </a:t>
            </a:r>
            <a:r>
              <a:rPr lang="en-US"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a:t>
            </a:r>
            <a:r>
              <a:rPr lang="ru-RU" dirty="0">
                <a:cs typeface="Times New Roman" panose="02020603050405020304" pitchFamily="18" charset="0"/>
              </a:rPr>
              <a:t> (при </a:t>
            </a:r>
            <a:r>
              <a:rPr lang="el-GR" sz="2000" dirty="0">
                <a:latin typeface="Times New Roman" panose="02020603050405020304" pitchFamily="18" charset="0"/>
                <a:cs typeface="Times New Roman" panose="02020603050405020304" pitchFamily="18" charset="0"/>
              </a:rPr>
              <a:t>γ</a:t>
            </a:r>
            <a:r>
              <a:rPr lang="ru-RU" sz="2000" dirty="0">
                <a:latin typeface="Times New Roman" panose="02020603050405020304" pitchFamily="18" charset="0"/>
                <a:cs typeface="Times New Roman" panose="02020603050405020304" pitchFamily="18" charset="0"/>
              </a:rPr>
              <a:t>=0</a:t>
            </a:r>
            <a:r>
              <a:rPr lang="ru-RU" dirty="0">
                <a:cs typeface="Times New Roman" panose="02020603050405020304" pitchFamily="18" charset="0"/>
              </a:rPr>
              <a:t>) </a:t>
            </a:r>
            <a:r>
              <a:rPr lang="el-GR" dirty="0"/>
              <a:t>(</a:t>
            </a:r>
            <a:r>
              <a:rPr lang="en" dirty="0"/>
              <a:t>solid) in comparison with the potential energy without taking into account the </a:t>
            </a:r>
          </a:p>
          <a:p>
            <a:pPr algn="just"/>
            <a:r>
              <a:rPr lang="el-GR" sz="2000" dirty="0">
                <a:latin typeface="Times New Roman" panose="02020603050405020304" pitchFamily="18" charset="0"/>
                <a:cs typeface="Times New Roman" panose="02020603050405020304" pitchFamily="18" charset="0"/>
              </a:rPr>
              <a:t>γ</a:t>
            </a:r>
            <a:r>
              <a:rPr lang="el-GR" dirty="0"/>
              <a:t>-</a:t>
            </a:r>
            <a:r>
              <a:rPr lang="en" dirty="0"/>
              <a:t>degree of freedom (</a:t>
            </a:r>
            <a:r>
              <a:rPr lang="en-US" dirty="0"/>
              <a:t>dashed</a:t>
            </a:r>
            <a:r>
              <a:rPr lang="en" dirty="0"/>
              <a:t>)</a:t>
            </a:r>
            <a:endParaRPr lang="en-US" dirty="0"/>
          </a:p>
        </p:txBody>
      </p:sp>
      <p:sp>
        <p:nvSpPr>
          <p:cNvPr id="12" name="Rectangle 2">
            <a:extLst>
              <a:ext uri="{FF2B5EF4-FFF2-40B4-BE49-F238E27FC236}">
                <a16:creationId xmlns:a16="http://schemas.microsoft.com/office/drawing/2014/main" id="{2950DB0B-D87E-C340-8BEF-199B73325FD6}"/>
              </a:ext>
            </a:extLst>
          </p:cNvPr>
          <p:cNvSpPr/>
          <p:nvPr/>
        </p:nvSpPr>
        <p:spPr>
          <a:xfrm>
            <a:off x="416399" y="13960"/>
            <a:ext cx="1096775" cy="507831"/>
          </a:xfrm>
          <a:prstGeom prst="rect">
            <a:avLst/>
          </a:prstGeom>
        </p:spPr>
        <p:txBody>
          <a:bodyPr wrap="none">
            <a:spAutoFit/>
          </a:bodyPr>
          <a:lstStyle/>
          <a:p>
            <a:pPr lvl="0" algn="ctr"/>
            <a:r>
              <a:rPr lang="en-US" sz="2700" dirty="0">
                <a:solidFill>
                  <a:srgbClr val="0070C0"/>
                </a:solidFill>
              </a:rPr>
              <a:t>Model</a:t>
            </a:r>
          </a:p>
        </p:txBody>
      </p:sp>
    </p:spTree>
    <p:extLst>
      <p:ext uri="{BB962C8B-B14F-4D97-AF65-F5344CB8AC3E}">
        <p14:creationId xmlns:p14="http://schemas.microsoft.com/office/powerpoint/2010/main" val="151641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0A90BB-D678-F348-AAC7-AD98A9AF7642}"/>
              </a:ext>
            </a:extLst>
          </p:cNvPr>
          <p:cNvPicPr>
            <a:picLocks noChangeAspect="1"/>
          </p:cNvPicPr>
          <p:nvPr/>
        </p:nvPicPr>
        <p:blipFill>
          <a:blip r:embed="rId3"/>
          <a:stretch>
            <a:fillRect/>
          </a:stretch>
        </p:blipFill>
        <p:spPr>
          <a:xfrm>
            <a:off x="222302" y="951062"/>
            <a:ext cx="2843951" cy="2587819"/>
          </a:xfrm>
          <a:prstGeom prst="rect">
            <a:avLst/>
          </a:prstGeom>
        </p:spPr>
      </p:pic>
      <p:pic>
        <p:nvPicPr>
          <p:cNvPr id="7" name="Рисунок 6">
            <a:extLst>
              <a:ext uri="{FF2B5EF4-FFF2-40B4-BE49-F238E27FC236}">
                <a16:creationId xmlns:a16="http://schemas.microsoft.com/office/drawing/2014/main" id="{B59280D9-C563-7D4B-BD30-1351C1012C1E}"/>
              </a:ext>
            </a:extLst>
          </p:cNvPr>
          <p:cNvPicPr>
            <a:picLocks noChangeAspect="1"/>
          </p:cNvPicPr>
          <p:nvPr/>
        </p:nvPicPr>
        <p:blipFill>
          <a:blip r:embed="rId4"/>
          <a:stretch>
            <a:fillRect/>
          </a:stretch>
        </p:blipFill>
        <p:spPr>
          <a:xfrm>
            <a:off x="3415187" y="951062"/>
            <a:ext cx="2861615" cy="2605483"/>
          </a:xfrm>
          <a:prstGeom prst="rect">
            <a:avLst/>
          </a:prstGeom>
        </p:spPr>
      </p:pic>
      <p:pic>
        <p:nvPicPr>
          <p:cNvPr id="9" name="Рисунок 8">
            <a:extLst>
              <a:ext uri="{FF2B5EF4-FFF2-40B4-BE49-F238E27FC236}">
                <a16:creationId xmlns:a16="http://schemas.microsoft.com/office/drawing/2014/main" id="{AF6DAFA4-A945-A247-9802-0A6BF5B2CB4E}"/>
              </a:ext>
            </a:extLst>
          </p:cNvPr>
          <p:cNvPicPr>
            <a:picLocks noChangeAspect="1"/>
          </p:cNvPicPr>
          <p:nvPr/>
        </p:nvPicPr>
        <p:blipFill>
          <a:blip r:embed="rId5"/>
          <a:stretch>
            <a:fillRect/>
          </a:stretch>
        </p:blipFill>
        <p:spPr>
          <a:xfrm>
            <a:off x="6464937" y="2109295"/>
            <a:ext cx="5202618" cy="3703852"/>
          </a:xfrm>
          <a:prstGeom prst="rect">
            <a:avLst/>
          </a:prstGeom>
        </p:spPr>
      </p:pic>
      <p:sp>
        <p:nvSpPr>
          <p:cNvPr id="2" name="Прямоугольник 1">
            <a:extLst>
              <a:ext uri="{FF2B5EF4-FFF2-40B4-BE49-F238E27FC236}">
                <a16:creationId xmlns:a16="http://schemas.microsoft.com/office/drawing/2014/main" id="{E4BA2D86-A752-9E4D-AFC9-9C0357A3439F}"/>
              </a:ext>
            </a:extLst>
          </p:cNvPr>
          <p:cNvSpPr/>
          <p:nvPr/>
        </p:nvSpPr>
        <p:spPr>
          <a:xfrm>
            <a:off x="964787" y="6131748"/>
            <a:ext cx="4669466" cy="400110"/>
          </a:xfrm>
          <a:prstGeom prst="rect">
            <a:avLst/>
          </a:prstGeom>
        </p:spPr>
        <p:txBody>
          <a:bodyPr wrap="square">
            <a:spAutoFit/>
          </a:bodyPr>
          <a:lstStyle/>
          <a:p>
            <a:r>
              <a:rPr lang="en" dirty="0">
                <a:latin typeface="SFRM1000"/>
              </a:rPr>
              <a:t>Wave function </a:t>
            </a:r>
            <a:r>
              <a:rPr lang="ru-RU" sz="2000" dirty="0">
                <a:latin typeface="Times New Roman" panose="02020603050405020304" pitchFamily="18" charset="0"/>
                <a:cs typeface="Times New Roman" panose="02020603050405020304" pitchFamily="18" charset="0"/>
              </a:rPr>
              <a:t>0</a:t>
            </a:r>
            <a:r>
              <a:rPr lang="ru-RU" sz="2000" spc="-2133" baseline="-25000" dirty="0">
                <a:latin typeface="Times New Roman" panose="02020603050405020304" pitchFamily="18" charset="0"/>
                <a:cs typeface="Times New Roman" panose="02020603050405020304" pitchFamily="18" charset="0"/>
              </a:rPr>
              <a:t>1</a:t>
            </a:r>
            <a:r>
              <a:rPr lang="ru-RU" sz="2000" baseline="40000" dirty="0">
                <a:latin typeface="Times New Roman" panose="02020603050405020304" pitchFamily="18" charset="0"/>
                <a:cs typeface="Times New Roman" panose="02020603050405020304" pitchFamily="18" charset="0"/>
              </a:rPr>
              <a:t>+</a:t>
            </a:r>
            <a:r>
              <a:rPr lang="ru-RU" sz="2000" dirty="0">
                <a:latin typeface="CMR7"/>
              </a:rPr>
              <a:t> </a:t>
            </a:r>
            <a:r>
              <a:rPr lang="en-US" sz="2000" dirty="0">
                <a:latin typeface="SFRM1000"/>
              </a:rPr>
              <a:t>,</a:t>
            </a:r>
            <a:r>
              <a:rPr lang="ru-RU" dirty="0">
                <a:latin typeface="SFRM1000"/>
              </a:rPr>
              <a:t> </a:t>
            </a:r>
            <a:r>
              <a:rPr lang="ru-RU" sz="2000" dirty="0">
                <a:latin typeface="Times New Roman" panose="02020603050405020304" pitchFamily="18" charset="0"/>
                <a:cs typeface="Times New Roman" panose="02020603050405020304" pitchFamily="18" charset="0"/>
              </a:rPr>
              <a:t>0</a:t>
            </a:r>
            <a:r>
              <a:rPr lang="ru-RU" sz="2000" spc="-2133" baseline="-25000" dirty="0">
                <a:latin typeface="Times New Roman" panose="02020603050405020304" pitchFamily="18" charset="0"/>
                <a:cs typeface="Times New Roman" panose="02020603050405020304" pitchFamily="18" charset="0"/>
              </a:rPr>
              <a:t>2</a:t>
            </a:r>
            <a:r>
              <a:rPr lang="ru-RU" sz="2000" baseline="40000" dirty="0">
                <a:latin typeface="Times New Roman" panose="02020603050405020304" pitchFamily="18" charset="0"/>
                <a:cs typeface="Times New Roman" panose="02020603050405020304" pitchFamily="18" charset="0"/>
              </a:rPr>
              <a:t>+</a:t>
            </a:r>
            <a:r>
              <a:rPr lang="en" dirty="0">
                <a:latin typeface="SFRM1000"/>
              </a:rPr>
              <a:t> </a:t>
            </a:r>
            <a:r>
              <a:rPr lang="en-US" dirty="0">
                <a:latin typeface="SFRM1000"/>
              </a:rPr>
              <a:t>and</a:t>
            </a:r>
            <a:r>
              <a:rPr lang="ru-RU" dirty="0">
                <a:latin typeface="SFRM1000"/>
              </a:rPr>
              <a:t> </a:t>
            </a:r>
            <a:r>
              <a:rPr lang="ru-RU" sz="2000" dirty="0">
                <a:latin typeface="Times New Roman" panose="02020603050405020304" pitchFamily="18" charset="0"/>
                <a:cs typeface="Times New Roman" panose="02020603050405020304" pitchFamily="18" charset="0"/>
              </a:rPr>
              <a:t>0</a:t>
            </a:r>
            <a:r>
              <a:rPr lang="en-US" sz="2000" spc="-2133" baseline="-25000" dirty="0">
                <a:latin typeface="Times New Roman" panose="02020603050405020304" pitchFamily="18" charset="0"/>
                <a:cs typeface="Times New Roman" panose="02020603050405020304" pitchFamily="18" charset="0"/>
              </a:rPr>
              <a:t>3</a:t>
            </a:r>
            <a:r>
              <a:rPr lang="ru-RU" sz="2000" baseline="40000" dirty="0">
                <a:latin typeface="Times New Roman" panose="02020603050405020304" pitchFamily="18" charset="0"/>
                <a:cs typeface="Times New Roman" panose="02020603050405020304" pitchFamily="18" charset="0"/>
              </a:rPr>
              <a:t>+</a:t>
            </a:r>
            <a:r>
              <a:rPr lang="ru-RU" baseline="40000" dirty="0">
                <a:latin typeface="Times New Roman" panose="02020603050405020304" pitchFamily="18" charset="0"/>
                <a:cs typeface="Times New Roman" panose="02020603050405020304" pitchFamily="18" charset="0"/>
              </a:rPr>
              <a:t> </a:t>
            </a:r>
            <a:r>
              <a:rPr lang="en-US" dirty="0">
                <a:latin typeface="SFRM1000"/>
              </a:rPr>
              <a:t>states</a:t>
            </a:r>
            <a:r>
              <a:rPr lang="ru-RU" dirty="0">
                <a:latin typeface="SFRM1000"/>
              </a:rPr>
              <a:t>. </a:t>
            </a:r>
            <a:endParaRPr lang="ru-RU" dirty="0"/>
          </a:p>
        </p:txBody>
      </p:sp>
      <p:sp>
        <p:nvSpPr>
          <p:cNvPr id="3" name="Прямоугольник 2">
            <a:extLst>
              <a:ext uri="{FF2B5EF4-FFF2-40B4-BE49-F238E27FC236}">
                <a16:creationId xmlns:a16="http://schemas.microsoft.com/office/drawing/2014/main" id="{B8526052-ED3C-9943-8626-67F3069B4E84}"/>
              </a:ext>
            </a:extLst>
          </p:cNvPr>
          <p:cNvSpPr/>
          <p:nvPr/>
        </p:nvSpPr>
        <p:spPr>
          <a:xfrm>
            <a:off x="6637315" y="5813147"/>
            <a:ext cx="5427643" cy="646331"/>
          </a:xfrm>
          <a:prstGeom prst="rect">
            <a:avLst/>
          </a:prstGeom>
        </p:spPr>
        <p:txBody>
          <a:bodyPr wrap="square">
            <a:spAutoFit/>
          </a:bodyPr>
          <a:lstStyle/>
          <a:p>
            <a:pPr algn="just"/>
            <a:r>
              <a:rPr lang="en" dirty="0">
                <a:latin typeface="SFRM1000"/>
              </a:rPr>
              <a:t>Distributions over </a:t>
            </a:r>
            <a:r>
              <a:rPr lang="el-GR" dirty="0">
                <a:latin typeface="Times New Roman" panose="02020603050405020304" pitchFamily="18" charset="0"/>
                <a:cs typeface="Times New Roman" panose="02020603050405020304" pitchFamily="18" charset="0"/>
              </a:rPr>
              <a:t>β</a:t>
            </a:r>
            <a:r>
              <a:rPr lang="el-GR" dirty="0">
                <a:latin typeface="SFRM1000"/>
              </a:rPr>
              <a:t> </a:t>
            </a:r>
            <a:r>
              <a:rPr lang="en-US" dirty="0">
                <a:latin typeface="SFRM1000"/>
              </a:rPr>
              <a:t>of </a:t>
            </a:r>
            <a:r>
              <a:rPr lang="en" dirty="0">
                <a:latin typeface="SFRM1000"/>
              </a:rPr>
              <a:t>squares of wave functions </a:t>
            </a:r>
            <a:r>
              <a:rPr lang="ru-RU" dirty="0">
                <a:latin typeface="Times New Roman" panose="02020603050405020304" pitchFamily="18" charset="0"/>
                <a:cs typeface="Times New Roman" panose="02020603050405020304" pitchFamily="18" charset="0"/>
              </a:rPr>
              <a:t>0</a:t>
            </a:r>
            <a:r>
              <a:rPr lang="ru-RU" spc="-2133" baseline="-25000" dirty="0">
                <a:latin typeface="Times New Roman" panose="02020603050405020304" pitchFamily="18" charset="0"/>
                <a:cs typeface="Times New Roman" panose="02020603050405020304" pitchFamily="18" charset="0"/>
              </a:rPr>
              <a:t>1</a:t>
            </a:r>
            <a:r>
              <a:rPr lang="ru-RU" baseline="40000" dirty="0">
                <a:latin typeface="Times New Roman" panose="02020603050405020304" pitchFamily="18" charset="0"/>
                <a:cs typeface="Times New Roman" panose="02020603050405020304" pitchFamily="18" charset="0"/>
              </a:rPr>
              <a:t>+</a:t>
            </a:r>
            <a:r>
              <a:rPr lang="en" dirty="0">
                <a:latin typeface="SFRM1000"/>
              </a:rPr>
              <a:t> (solid line), </a:t>
            </a:r>
            <a:r>
              <a:rPr lang="ru-RU" dirty="0">
                <a:latin typeface="Times New Roman" panose="02020603050405020304" pitchFamily="18" charset="0"/>
                <a:cs typeface="Times New Roman" panose="02020603050405020304" pitchFamily="18" charset="0"/>
              </a:rPr>
              <a:t>0</a:t>
            </a:r>
            <a:r>
              <a:rPr lang="ru-RU" spc="-2133" baseline="-25000" dirty="0">
                <a:latin typeface="Times New Roman" panose="02020603050405020304" pitchFamily="18" charset="0"/>
                <a:cs typeface="Times New Roman" panose="02020603050405020304" pitchFamily="18" charset="0"/>
              </a:rPr>
              <a:t>2</a:t>
            </a:r>
            <a:r>
              <a:rPr lang="ru-RU" baseline="40000" dirty="0">
                <a:latin typeface="Times New Roman" panose="02020603050405020304" pitchFamily="18" charset="0"/>
                <a:cs typeface="Times New Roman" panose="02020603050405020304" pitchFamily="18" charset="0"/>
              </a:rPr>
              <a:t>+</a:t>
            </a:r>
            <a:r>
              <a:rPr lang="en" dirty="0">
                <a:latin typeface="SFRM1000"/>
              </a:rPr>
              <a:t> (dashed line), and </a:t>
            </a:r>
            <a:r>
              <a:rPr lang="ru-RU" dirty="0">
                <a:latin typeface="Times New Roman" panose="02020603050405020304" pitchFamily="18" charset="0"/>
                <a:cs typeface="Times New Roman" panose="02020603050405020304" pitchFamily="18" charset="0"/>
              </a:rPr>
              <a:t>0</a:t>
            </a:r>
            <a:r>
              <a:rPr lang="en-US" spc="-2133" baseline="-25000" dirty="0">
                <a:latin typeface="Times New Roman" panose="02020603050405020304" pitchFamily="18" charset="0"/>
                <a:cs typeface="Times New Roman" panose="02020603050405020304" pitchFamily="18" charset="0"/>
              </a:rPr>
              <a:t>3</a:t>
            </a:r>
            <a:r>
              <a:rPr lang="ru-RU" baseline="40000" dirty="0">
                <a:latin typeface="Times New Roman" panose="02020603050405020304" pitchFamily="18" charset="0"/>
                <a:cs typeface="Times New Roman" panose="02020603050405020304" pitchFamily="18" charset="0"/>
              </a:rPr>
              <a:t>+</a:t>
            </a:r>
            <a:r>
              <a:rPr lang="en" dirty="0">
                <a:latin typeface="SFRM1000"/>
              </a:rPr>
              <a:t> (dotted line) states</a:t>
            </a:r>
            <a:endParaRPr lang="ru-RU" dirty="0"/>
          </a:p>
        </p:txBody>
      </p:sp>
      <p:pic>
        <p:nvPicPr>
          <p:cNvPr id="6" name="Рисунок 5">
            <a:extLst>
              <a:ext uri="{FF2B5EF4-FFF2-40B4-BE49-F238E27FC236}">
                <a16:creationId xmlns:a16="http://schemas.microsoft.com/office/drawing/2014/main" id="{AC3A83FE-5CE8-7345-BA4F-1D2318D92B9F}"/>
              </a:ext>
            </a:extLst>
          </p:cNvPr>
          <p:cNvPicPr>
            <a:picLocks noChangeAspect="1"/>
          </p:cNvPicPr>
          <p:nvPr/>
        </p:nvPicPr>
        <p:blipFill>
          <a:blip r:embed="rId6"/>
          <a:stretch>
            <a:fillRect/>
          </a:stretch>
        </p:blipFill>
        <p:spPr>
          <a:xfrm>
            <a:off x="1098122" y="3242231"/>
            <a:ext cx="3427230" cy="3089572"/>
          </a:xfrm>
          <a:prstGeom prst="rect">
            <a:avLst/>
          </a:prstGeom>
        </p:spPr>
      </p:pic>
      <p:pic>
        <p:nvPicPr>
          <p:cNvPr id="11" name="Рисунок 10">
            <a:extLst>
              <a:ext uri="{FF2B5EF4-FFF2-40B4-BE49-F238E27FC236}">
                <a16:creationId xmlns:a16="http://schemas.microsoft.com/office/drawing/2014/main" id="{30C20D37-B8DB-A64F-A638-7DAD680FA7F4}"/>
              </a:ext>
            </a:extLst>
          </p:cNvPr>
          <p:cNvPicPr>
            <a:picLocks noChangeAspect="1"/>
          </p:cNvPicPr>
          <p:nvPr/>
        </p:nvPicPr>
        <p:blipFill>
          <a:blip r:embed="rId7"/>
          <a:stretch>
            <a:fillRect/>
          </a:stretch>
        </p:blipFill>
        <p:spPr>
          <a:xfrm>
            <a:off x="7222853" y="327063"/>
            <a:ext cx="4256565" cy="1247998"/>
          </a:xfrm>
          <a:prstGeom prst="rect">
            <a:avLst/>
          </a:prstGeom>
        </p:spPr>
      </p:pic>
      <p:sp>
        <p:nvSpPr>
          <p:cNvPr id="12" name="Rectangle 2">
            <a:extLst>
              <a:ext uri="{FF2B5EF4-FFF2-40B4-BE49-F238E27FC236}">
                <a16:creationId xmlns:a16="http://schemas.microsoft.com/office/drawing/2014/main" id="{5251B269-5C70-0249-8D49-BAAAE07A1C47}"/>
              </a:ext>
            </a:extLst>
          </p:cNvPr>
          <p:cNvSpPr/>
          <p:nvPr/>
        </p:nvSpPr>
        <p:spPr>
          <a:xfrm>
            <a:off x="373119"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51065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7368F743-4D30-6448-A480-B95567CD7B8B}"/>
              </a:ext>
            </a:extLst>
          </p:cNvPr>
          <p:cNvPicPr>
            <a:picLocks noChangeAspect="1"/>
          </p:cNvPicPr>
          <p:nvPr/>
        </p:nvPicPr>
        <p:blipFill>
          <a:blip r:embed="rId3"/>
          <a:stretch>
            <a:fillRect/>
          </a:stretch>
        </p:blipFill>
        <p:spPr>
          <a:xfrm>
            <a:off x="524257" y="1085568"/>
            <a:ext cx="2779401" cy="2513470"/>
          </a:xfrm>
          <a:prstGeom prst="rect">
            <a:avLst/>
          </a:prstGeom>
        </p:spPr>
      </p:pic>
      <p:pic>
        <p:nvPicPr>
          <p:cNvPr id="8" name="Рисунок 7">
            <a:extLst>
              <a:ext uri="{FF2B5EF4-FFF2-40B4-BE49-F238E27FC236}">
                <a16:creationId xmlns:a16="http://schemas.microsoft.com/office/drawing/2014/main" id="{64BDF615-B72B-5A46-9ACC-F4B2822DD6BB}"/>
              </a:ext>
            </a:extLst>
          </p:cNvPr>
          <p:cNvPicPr>
            <a:picLocks noChangeAspect="1"/>
          </p:cNvPicPr>
          <p:nvPr/>
        </p:nvPicPr>
        <p:blipFill>
          <a:blip r:embed="rId4"/>
          <a:stretch>
            <a:fillRect/>
          </a:stretch>
        </p:blipFill>
        <p:spPr>
          <a:xfrm>
            <a:off x="3762797" y="1119699"/>
            <a:ext cx="2676143" cy="2388827"/>
          </a:xfrm>
          <a:prstGeom prst="rect">
            <a:avLst/>
          </a:prstGeom>
        </p:spPr>
      </p:pic>
      <p:pic>
        <p:nvPicPr>
          <p:cNvPr id="10" name="Рисунок 9">
            <a:extLst>
              <a:ext uri="{FF2B5EF4-FFF2-40B4-BE49-F238E27FC236}">
                <a16:creationId xmlns:a16="http://schemas.microsoft.com/office/drawing/2014/main" id="{B0DE3EF4-16FA-984A-A9F5-169E084D5578}"/>
              </a:ext>
            </a:extLst>
          </p:cNvPr>
          <p:cNvPicPr>
            <a:picLocks noChangeAspect="1"/>
          </p:cNvPicPr>
          <p:nvPr/>
        </p:nvPicPr>
        <p:blipFill>
          <a:blip r:embed="rId5"/>
          <a:stretch>
            <a:fillRect/>
          </a:stretch>
        </p:blipFill>
        <p:spPr>
          <a:xfrm>
            <a:off x="402565" y="3586223"/>
            <a:ext cx="2779400" cy="2495436"/>
          </a:xfrm>
          <a:prstGeom prst="rect">
            <a:avLst/>
          </a:prstGeom>
        </p:spPr>
      </p:pic>
      <p:pic>
        <p:nvPicPr>
          <p:cNvPr id="12" name="Рисунок 11">
            <a:extLst>
              <a:ext uri="{FF2B5EF4-FFF2-40B4-BE49-F238E27FC236}">
                <a16:creationId xmlns:a16="http://schemas.microsoft.com/office/drawing/2014/main" id="{3F9CC32A-0DCB-6546-A554-C190E7DD3D9E}"/>
              </a:ext>
            </a:extLst>
          </p:cNvPr>
          <p:cNvPicPr>
            <a:picLocks noChangeAspect="1"/>
          </p:cNvPicPr>
          <p:nvPr/>
        </p:nvPicPr>
        <p:blipFill>
          <a:blip r:embed="rId6"/>
          <a:stretch>
            <a:fillRect/>
          </a:stretch>
        </p:blipFill>
        <p:spPr>
          <a:xfrm>
            <a:off x="3566327" y="3517455"/>
            <a:ext cx="2872613" cy="2564204"/>
          </a:xfrm>
          <a:prstGeom prst="rect">
            <a:avLst/>
          </a:prstGeom>
        </p:spPr>
      </p:pic>
      <p:sp>
        <p:nvSpPr>
          <p:cNvPr id="2" name="Прямоугольник 1">
            <a:extLst>
              <a:ext uri="{FF2B5EF4-FFF2-40B4-BE49-F238E27FC236}">
                <a16:creationId xmlns:a16="http://schemas.microsoft.com/office/drawing/2014/main" id="{8861CCBB-CC91-C14D-ABD8-20B3A525DD6B}"/>
              </a:ext>
            </a:extLst>
          </p:cNvPr>
          <p:cNvSpPr/>
          <p:nvPr/>
        </p:nvSpPr>
        <p:spPr>
          <a:xfrm>
            <a:off x="298501" y="6081138"/>
            <a:ext cx="6245518" cy="646331"/>
          </a:xfrm>
          <a:prstGeom prst="rect">
            <a:avLst/>
          </a:prstGeom>
        </p:spPr>
        <p:txBody>
          <a:bodyPr wrap="square">
            <a:spAutoFit/>
          </a:bodyPr>
          <a:lstStyle/>
          <a:p>
            <a:r>
              <a:rPr lang="en" dirty="0"/>
              <a:t>Components of the wave function</a:t>
            </a:r>
            <a:r>
              <a:rPr lang="en-US" dirty="0"/>
              <a:t>s</a:t>
            </a:r>
            <a:r>
              <a:rPr lang="en" dirty="0"/>
              <a:t> of </a:t>
            </a:r>
            <a:r>
              <a:rPr lang="en-US" dirty="0">
                <a:latin typeface="Times New Roman" panose="02020603050405020304" pitchFamily="18" charset="0"/>
                <a:cs typeface="Times New Roman" panose="02020603050405020304" pitchFamily="18" charset="0"/>
              </a:rPr>
              <a:t>2</a:t>
            </a:r>
            <a:r>
              <a:rPr lang="ru-RU" spc="-2133" baseline="-25000" dirty="0">
                <a:latin typeface="Times New Roman" panose="02020603050405020304" pitchFamily="18" charset="0"/>
                <a:cs typeface="Times New Roman" panose="02020603050405020304" pitchFamily="18" charset="0"/>
              </a:rPr>
              <a:t>1</a:t>
            </a:r>
            <a:r>
              <a:rPr lang="ru-RU" baseline="40000" dirty="0">
                <a:latin typeface="Times New Roman" panose="02020603050405020304" pitchFamily="18" charset="0"/>
                <a:cs typeface="Times New Roman" panose="02020603050405020304" pitchFamily="18" charset="0"/>
              </a:rPr>
              <a:t>+</a:t>
            </a:r>
            <a:r>
              <a:rPr lang="en" dirty="0"/>
              <a:t> and </a:t>
            </a:r>
            <a:r>
              <a:rPr lang="en-US" dirty="0">
                <a:latin typeface="Times New Roman" panose="02020603050405020304" pitchFamily="18" charset="0"/>
                <a:cs typeface="Times New Roman" panose="02020603050405020304" pitchFamily="18" charset="0"/>
              </a:rPr>
              <a:t>2</a:t>
            </a:r>
            <a:r>
              <a:rPr lang="en-US" spc="-2133" baseline="-25000" dirty="0">
                <a:latin typeface="Times New Roman" panose="02020603050405020304" pitchFamily="18" charset="0"/>
                <a:cs typeface="Times New Roman" panose="02020603050405020304" pitchFamily="18" charset="0"/>
              </a:rPr>
              <a:t>2</a:t>
            </a:r>
            <a:r>
              <a:rPr lang="ru-RU" baseline="40000" dirty="0">
                <a:latin typeface="Times New Roman" panose="02020603050405020304" pitchFamily="18" charset="0"/>
                <a:cs typeface="Times New Roman" panose="02020603050405020304" pitchFamily="18" charset="0"/>
              </a:rPr>
              <a:t>+</a:t>
            </a:r>
            <a:r>
              <a:rPr lang="en" dirty="0"/>
              <a:t> states with </a:t>
            </a:r>
            <a:r>
              <a:rPr lang="en" i="1" dirty="0">
                <a:latin typeface="Times New Roman" panose="02020603050405020304" pitchFamily="18" charset="0"/>
                <a:cs typeface="Times New Roman" panose="02020603050405020304" pitchFamily="18" charset="0"/>
              </a:rPr>
              <a:t>K = </a:t>
            </a:r>
            <a:r>
              <a:rPr lang="en" dirty="0">
                <a:latin typeface="Times New Roman" panose="02020603050405020304" pitchFamily="18" charset="0"/>
                <a:cs typeface="Times New Roman" panose="02020603050405020304" pitchFamily="18" charset="0"/>
              </a:rPr>
              <a:t>0</a:t>
            </a:r>
            <a:r>
              <a:rPr lang="en" i="1" dirty="0">
                <a:latin typeface="Times New Roman" panose="02020603050405020304" pitchFamily="18" charset="0"/>
                <a:cs typeface="Times New Roman" panose="02020603050405020304" pitchFamily="18" charset="0"/>
              </a:rPr>
              <a:t> </a:t>
            </a:r>
            <a:r>
              <a:rPr lang="en" dirty="0"/>
              <a:t>and </a:t>
            </a:r>
            <a:r>
              <a:rPr lang="en" i="1" dirty="0">
                <a:latin typeface="Times New Roman" panose="02020603050405020304" pitchFamily="18" charset="0"/>
                <a:cs typeface="Times New Roman" panose="02020603050405020304" pitchFamily="18" charset="0"/>
              </a:rPr>
              <a:t>K = </a:t>
            </a:r>
            <a:r>
              <a:rPr lang="en" dirty="0">
                <a:latin typeface="Times New Roman" panose="02020603050405020304" pitchFamily="18" charset="0"/>
                <a:cs typeface="Times New Roman" panose="02020603050405020304" pitchFamily="18" charset="0"/>
              </a:rPr>
              <a:t>2</a:t>
            </a:r>
            <a:r>
              <a:rPr lang="en" i="1" dirty="0">
                <a:latin typeface="Times New Roman" panose="02020603050405020304" pitchFamily="18" charset="0"/>
                <a:cs typeface="Times New Roman" panose="02020603050405020304" pitchFamily="18" charset="0"/>
              </a:rPr>
              <a:t> </a:t>
            </a:r>
            <a:r>
              <a:rPr lang="en" dirty="0"/>
              <a:t>times the volume element.</a:t>
            </a:r>
            <a:endParaRPr lang="ru-RU" dirty="0"/>
          </a:p>
        </p:txBody>
      </p:sp>
      <p:pic>
        <p:nvPicPr>
          <p:cNvPr id="5" name="Рисунок 4">
            <a:extLst>
              <a:ext uri="{FF2B5EF4-FFF2-40B4-BE49-F238E27FC236}">
                <a16:creationId xmlns:a16="http://schemas.microsoft.com/office/drawing/2014/main" id="{07D3277D-9B10-4548-B75A-6E04BAC7A21E}"/>
              </a:ext>
            </a:extLst>
          </p:cNvPr>
          <p:cNvPicPr>
            <a:picLocks noChangeAspect="1"/>
          </p:cNvPicPr>
          <p:nvPr/>
        </p:nvPicPr>
        <p:blipFill rotWithShape="1">
          <a:blip r:embed="rId7"/>
          <a:srcRect b="6079"/>
          <a:stretch/>
        </p:blipFill>
        <p:spPr>
          <a:xfrm>
            <a:off x="7360362" y="277460"/>
            <a:ext cx="4072453" cy="2865669"/>
          </a:xfrm>
          <a:prstGeom prst="rect">
            <a:avLst/>
          </a:prstGeom>
        </p:spPr>
      </p:pic>
      <p:sp>
        <p:nvSpPr>
          <p:cNvPr id="11" name="Прямоугольник 10">
            <a:extLst>
              <a:ext uri="{FF2B5EF4-FFF2-40B4-BE49-F238E27FC236}">
                <a16:creationId xmlns:a16="http://schemas.microsoft.com/office/drawing/2014/main" id="{BCE8BF6F-42B4-9E41-A0BF-179B48E4CD90}"/>
              </a:ext>
            </a:extLst>
          </p:cNvPr>
          <p:cNvSpPr/>
          <p:nvPr/>
        </p:nvSpPr>
        <p:spPr>
          <a:xfrm>
            <a:off x="7164420" y="6119669"/>
            <a:ext cx="5090875" cy="646331"/>
          </a:xfrm>
          <a:prstGeom prst="rect">
            <a:avLst/>
          </a:prstGeom>
        </p:spPr>
        <p:txBody>
          <a:bodyPr wrap="square">
            <a:spAutoFit/>
          </a:bodyPr>
          <a:lstStyle/>
          <a:p>
            <a:r>
              <a:rPr lang="en" dirty="0">
                <a:latin typeface="SFRM1000"/>
              </a:rPr>
              <a:t>Distributions over </a:t>
            </a:r>
            <a:r>
              <a:rPr lang="el-GR" dirty="0">
                <a:latin typeface="Times New Roman" panose="02020603050405020304" pitchFamily="18" charset="0"/>
                <a:cs typeface="Times New Roman" panose="02020603050405020304" pitchFamily="18" charset="0"/>
              </a:rPr>
              <a:t>β</a:t>
            </a:r>
            <a:r>
              <a:rPr lang="el-GR" dirty="0">
                <a:latin typeface="SFRM1000"/>
              </a:rPr>
              <a:t> </a:t>
            </a:r>
            <a:r>
              <a:rPr lang="en" dirty="0">
                <a:latin typeface="SFRM1000"/>
              </a:rPr>
              <a:t>of squares of components of </a:t>
            </a:r>
            <a:r>
              <a:rPr lang="en-US" dirty="0">
                <a:latin typeface="Times New Roman" panose="02020603050405020304" pitchFamily="18" charset="0"/>
                <a:cs typeface="Times New Roman" panose="02020603050405020304" pitchFamily="18" charset="0"/>
              </a:rPr>
              <a:t>2</a:t>
            </a:r>
            <a:r>
              <a:rPr lang="en-US" spc="-2133" baseline="-25000" dirty="0">
                <a:latin typeface="Times New Roman" panose="02020603050405020304" pitchFamily="18" charset="0"/>
                <a:cs typeface="Times New Roman" panose="02020603050405020304" pitchFamily="18" charset="0"/>
              </a:rPr>
              <a:t>1</a:t>
            </a:r>
            <a:r>
              <a:rPr lang="ru-RU" baseline="40000" dirty="0">
                <a:latin typeface="Times New Roman" panose="02020603050405020304" pitchFamily="18" charset="0"/>
                <a:cs typeface="Times New Roman" panose="02020603050405020304" pitchFamily="18" charset="0"/>
              </a:rPr>
              <a:t>+</a:t>
            </a:r>
            <a:r>
              <a:rPr lang="en" dirty="0">
                <a:latin typeface="SFRM1000"/>
              </a:rPr>
              <a:t> and </a:t>
            </a:r>
            <a:r>
              <a:rPr lang="en-US" dirty="0">
                <a:latin typeface="Times New Roman" panose="02020603050405020304" pitchFamily="18" charset="0"/>
                <a:cs typeface="Times New Roman" panose="02020603050405020304" pitchFamily="18" charset="0"/>
              </a:rPr>
              <a:t>2</a:t>
            </a:r>
            <a:r>
              <a:rPr lang="en-US" spc="-2133" baseline="-25000" dirty="0">
                <a:latin typeface="Times New Roman" panose="02020603050405020304" pitchFamily="18" charset="0"/>
                <a:cs typeface="Times New Roman" panose="02020603050405020304" pitchFamily="18" charset="0"/>
              </a:rPr>
              <a:t>2</a:t>
            </a:r>
            <a:r>
              <a:rPr lang="ru-RU" baseline="40000" dirty="0">
                <a:latin typeface="Times New Roman" panose="02020603050405020304" pitchFamily="18" charset="0"/>
                <a:cs typeface="Times New Roman" panose="02020603050405020304" pitchFamily="18" charset="0"/>
              </a:rPr>
              <a:t>+</a:t>
            </a:r>
            <a:r>
              <a:rPr lang="en-US" sz="700" dirty="0">
                <a:latin typeface="CMR7"/>
              </a:rPr>
              <a:t>  </a:t>
            </a:r>
            <a:r>
              <a:rPr lang="en" dirty="0">
                <a:latin typeface="SFRM1000"/>
              </a:rPr>
              <a:t>states with </a:t>
            </a:r>
            <a:r>
              <a:rPr lang="en" i="1" dirty="0">
                <a:latin typeface="Times New Roman" panose="02020603050405020304" pitchFamily="18" charset="0"/>
                <a:cs typeface="Times New Roman" panose="02020603050405020304" pitchFamily="18" charset="0"/>
              </a:rPr>
              <a:t>K=</a:t>
            </a:r>
            <a:r>
              <a:rPr lang="en" dirty="0">
                <a:latin typeface="Times New Roman" panose="02020603050405020304" pitchFamily="18" charset="0"/>
                <a:cs typeface="Times New Roman" panose="02020603050405020304" pitchFamily="18" charset="0"/>
              </a:rPr>
              <a:t>0 </a:t>
            </a:r>
            <a:r>
              <a:rPr lang="en" dirty="0">
                <a:latin typeface="SFRM1000"/>
              </a:rPr>
              <a:t>(solid), </a:t>
            </a:r>
            <a:r>
              <a:rPr lang="en" i="1" dirty="0">
                <a:latin typeface="Times New Roman" panose="02020603050405020304" pitchFamily="18" charset="0"/>
                <a:cs typeface="Times New Roman" panose="02020603050405020304" pitchFamily="18" charset="0"/>
              </a:rPr>
              <a:t>K=</a:t>
            </a:r>
            <a:r>
              <a:rPr lang="en"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r>
              <a:rPr lang="en" dirty="0">
                <a:latin typeface="SFRM1000"/>
              </a:rPr>
              <a:t>(</a:t>
            </a:r>
            <a:r>
              <a:rPr lang="en-US" dirty="0">
                <a:latin typeface="SFRM1000"/>
              </a:rPr>
              <a:t>dashed</a:t>
            </a:r>
            <a:r>
              <a:rPr lang="en" dirty="0">
                <a:latin typeface="SFRM1000"/>
              </a:rPr>
              <a:t>)</a:t>
            </a:r>
            <a:endParaRPr lang="ru-RU" dirty="0">
              <a:latin typeface="SFRM1000"/>
            </a:endParaRPr>
          </a:p>
        </p:txBody>
      </p:sp>
      <p:pic>
        <p:nvPicPr>
          <p:cNvPr id="9" name="Рисунок 8">
            <a:extLst>
              <a:ext uri="{FF2B5EF4-FFF2-40B4-BE49-F238E27FC236}">
                <a16:creationId xmlns:a16="http://schemas.microsoft.com/office/drawing/2014/main" id="{C571F5EB-A996-324B-9B24-A2CDE92EACBF}"/>
              </a:ext>
            </a:extLst>
          </p:cNvPr>
          <p:cNvPicPr>
            <a:picLocks noChangeAspect="1"/>
          </p:cNvPicPr>
          <p:nvPr/>
        </p:nvPicPr>
        <p:blipFill>
          <a:blip r:embed="rId8"/>
          <a:stretch>
            <a:fillRect/>
          </a:stretch>
        </p:blipFill>
        <p:spPr>
          <a:xfrm>
            <a:off x="7360362" y="3273992"/>
            <a:ext cx="4072453" cy="3051129"/>
          </a:xfrm>
          <a:prstGeom prst="rect">
            <a:avLst/>
          </a:prstGeom>
        </p:spPr>
      </p:pic>
      <p:sp>
        <p:nvSpPr>
          <p:cNvPr id="13" name="Rectangle 2">
            <a:extLst>
              <a:ext uri="{FF2B5EF4-FFF2-40B4-BE49-F238E27FC236}">
                <a16:creationId xmlns:a16="http://schemas.microsoft.com/office/drawing/2014/main" id="{0BBB50A7-86E6-AD46-AB20-96948B5B7624}"/>
              </a:ext>
            </a:extLst>
          </p:cNvPr>
          <p:cNvSpPr/>
          <p:nvPr/>
        </p:nvSpPr>
        <p:spPr>
          <a:xfrm>
            <a:off x="373119" y="13960"/>
            <a:ext cx="1183337" cy="507831"/>
          </a:xfrm>
          <a:prstGeom prst="rect">
            <a:avLst/>
          </a:prstGeom>
        </p:spPr>
        <p:txBody>
          <a:bodyPr wrap="none">
            <a:spAutoFit/>
          </a:bodyPr>
          <a:lstStyle/>
          <a:p>
            <a:pPr lvl="0" algn="ctr"/>
            <a:r>
              <a:rPr lang="en-US" sz="2700" dirty="0">
                <a:solidFill>
                  <a:srgbClr val="0070C0"/>
                </a:solidFill>
              </a:rPr>
              <a:t>Results</a:t>
            </a:r>
          </a:p>
        </p:txBody>
      </p:sp>
      <p:pic>
        <p:nvPicPr>
          <p:cNvPr id="15" name="Рисунок 14">
            <a:extLst>
              <a:ext uri="{FF2B5EF4-FFF2-40B4-BE49-F238E27FC236}">
                <a16:creationId xmlns:a16="http://schemas.microsoft.com/office/drawing/2014/main" id="{9DD079D2-2615-8B43-8A0A-A6E97AF9FCC5}"/>
              </a:ext>
            </a:extLst>
          </p:cNvPr>
          <p:cNvPicPr>
            <a:picLocks noChangeAspect="1"/>
          </p:cNvPicPr>
          <p:nvPr/>
        </p:nvPicPr>
        <p:blipFill>
          <a:blip r:embed="rId9"/>
          <a:stretch>
            <a:fillRect/>
          </a:stretch>
        </p:blipFill>
        <p:spPr>
          <a:xfrm>
            <a:off x="4046646" y="130531"/>
            <a:ext cx="3034087" cy="889575"/>
          </a:xfrm>
          <a:prstGeom prst="rect">
            <a:avLst/>
          </a:prstGeom>
        </p:spPr>
      </p:pic>
    </p:spTree>
    <p:extLst>
      <p:ext uri="{BB962C8B-B14F-4D97-AF65-F5344CB8AC3E}">
        <p14:creationId xmlns:p14="http://schemas.microsoft.com/office/powerpoint/2010/main" val="373743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5D44467-BFAF-1E4B-A2B4-686DE82DC1EF}"/>
              </a:ext>
            </a:extLst>
          </p:cNvPr>
          <p:cNvPicPr>
            <a:picLocks noChangeAspect="1"/>
          </p:cNvPicPr>
          <p:nvPr/>
        </p:nvPicPr>
        <p:blipFill>
          <a:blip r:embed="rId3"/>
          <a:stretch>
            <a:fillRect/>
          </a:stretch>
        </p:blipFill>
        <p:spPr>
          <a:xfrm>
            <a:off x="1870644" y="0"/>
            <a:ext cx="3638450" cy="6858000"/>
          </a:xfrm>
          <a:prstGeom prst="rect">
            <a:avLst/>
          </a:prstGeom>
        </p:spPr>
      </p:pic>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1AA4D137-8A58-A64E-AA5D-BDEEABA4A8BF}"/>
                  </a:ext>
                </a:extLst>
              </p:cNvPr>
              <p:cNvSpPr/>
              <p:nvPr/>
            </p:nvSpPr>
            <p:spPr>
              <a:xfrm>
                <a:off x="5598289" y="2238183"/>
                <a:ext cx="5455534" cy="1200329"/>
              </a:xfrm>
              <a:prstGeom prst="rect">
                <a:avLst/>
              </a:prstGeom>
            </p:spPr>
            <p:txBody>
              <a:bodyPr wrap="square">
                <a:spAutoFit/>
              </a:bodyPr>
              <a:lstStyle/>
              <a:p>
                <a:r>
                  <a:rPr lang="en" dirty="0">
                    <a:latin typeface="SFRM1000"/>
                  </a:rPr>
                  <a:t>Calculated and experimental values of the probabilities of electromagnetic transitions in </a:t>
                </a:r>
                <a:r>
                  <a:rPr lang="ru-RU" baseline="30000" dirty="0">
                    <a:latin typeface="Times New Roman" panose="02020603050405020304" pitchFamily="18" charset="0"/>
                    <a:cs typeface="Times New Roman" panose="02020603050405020304" pitchFamily="18" charset="0"/>
                  </a:rPr>
                  <a:t>96</a:t>
                </a:r>
                <a:r>
                  <a:rPr lang="en" dirty="0">
                    <a:latin typeface="Times New Roman" panose="02020603050405020304" pitchFamily="18" charset="0"/>
                    <a:cs typeface="Times New Roman" panose="02020603050405020304" pitchFamily="18" charset="0"/>
                  </a:rPr>
                  <a:t>Zr</a:t>
                </a:r>
                <a:r>
                  <a:rPr lang="en" dirty="0">
                    <a:latin typeface="SFRM1000"/>
                  </a:rPr>
                  <a:t>. </a:t>
                </a:r>
                <a:r>
                  <a:rPr lang="en" dirty="0">
                    <a:latin typeface="Times New Roman" panose="02020603050405020304" pitchFamily="18" charset="0"/>
                    <a:cs typeface="Times New Roman" panose="02020603050405020304" pitchFamily="18" charset="0"/>
                  </a:rPr>
                  <a:t>B(E2) </a:t>
                </a:r>
                <a:r>
                  <a:rPr lang="en" dirty="0">
                    <a:latin typeface="SFRM1000"/>
                  </a:rPr>
                  <a:t>values are given in </a:t>
                </a:r>
                <a:r>
                  <a:rPr lang="en" dirty="0" err="1">
                    <a:latin typeface="SFRM1000"/>
                  </a:rPr>
                  <a:t>W.u</a:t>
                </a:r>
                <a:r>
                  <a:rPr lang="en" dirty="0">
                    <a:latin typeface="SFRM1000"/>
                  </a:rPr>
                  <a:t>., </a:t>
                </a:r>
                <a:r>
                  <a:rPr lang="en" dirty="0">
                    <a:latin typeface="Times New Roman" panose="02020603050405020304" pitchFamily="18" charset="0"/>
                    <a:cs typeface="Times New Roman" panose="02020603050405020304" pitchFamily="18" charset="0"/>
                  </a:rPr>
                  <a:t>B(M1) </a:t>
                </a:r>
                <a:r>
                  <a:rPr lang="en" dirty="0">
                    <a:latin typeface="SFRM1000"/>
                  </a:rPr>
                  <a:t>- in nuclear magnetons. The value of </a:t>
                </a:r>
                <a:r>
                  <a:rPr lang="en" dirty="0">
                    <a:latin typeface="Times New Roman" panose="02020603050405020304" pitchFamily="18" charset="0"/>
                    <a:cs typeface="Times New Roman" panose="02020603050405020304" pitchFamily="18" charset="0"/>
                  </a:rPr>
                  <a:t>Q(</a:t>
                </a:r>
                <a14:m>
                  <m:oMath xmlns:m="http://schemas.openxmlformats.org/officeDocument/2006/math">
                    <m:sSubSup>
                      <m:sSubSupPr>
                        <m:ctrlPr>
                          <a:rPr lang="en" i="1">
                            <a:latin typeface="Cambria Math" panose="02040503050406030204" pitchFamily="18" charset="0"/>
                          </a:rPr>
                        </m:ctrlPr>
                      </m:sSubSupPr>
                      <m:e>
                        <m:r>
                          <a:rPr lang="ru-RU" i="1">
                            <a:latin typeface="Cambria Math" panose="02040503050406030204" pitchFamily="18" charset="0"/>
                          </a:rPr>
                          <m:t>2</m:t>
                        </m:r>
                      </m:e>
                      <m:sub>
                        <m:r>
                          <a:rPr lang="ru-RU" i="1">
                            <a:latin typeface="Cambria Math" panose="02040503050406030204" pitchFamily="18" charset="0"/>
                          </a:rPr>
                          <m:t>2</m:t>
                        </m:r>
                      </m:sub>
                      <m:sup>
                        <m:r>
                          <a:rPr lang="ru-RU" i="1">
                            <a:latin typeface="Cambria Math" panose="02040503050406030204" pitchFamily="18" charset="0"/>
                          </a:rPr>
                          <m:t>+</m:t>
                        </m:r>
                      </m:sup>
                    </m:sSubSup>
                  </m:oMath>
                </a14:m>
                <a:r>
                  <a:rPr lang="en" dirty="0">
                    <a:latin typeface="Times New Roman" panose="02020603050405020304" pitchFamily="18" charset="0"/>
                    <a:cs typeface="Times New Roman" panose="02020603050405020304" pitchFamily="18" charset="0"/>
                  </a:rPr>
                  <a:t>) </a:t>
                </a:r>
                <a:r>
                  <a:rPr lang="en" dirty="0">
                    <a:latin typeface="SFRM1000"/>
                  </a:rPr>
                  <a:t>is given in </a:t>
                </a:r>
                <a:r>
                  <a:rPr lang="en" dirty="0" err="1">
                    <a:latin typeface="Times New Roman" panose="02020603050405020304" pitchFamily="18" charset="0"/>
                    <a:cs typeface="Times New Roman" panose="02020603050405020304" pitchFamily="18" charset="0"/>
                  </a:rPr>
                  <a:t>e·barn</a:t>
                </a:r>
                <a:r>
                  <a:rPr lang="en" dirty="0">
                    <a:latin typeface="SFRM1000"/>
                  </a:rPr>
                  <a:t>.</a:t>
                </a:r>
                <a:endParaRPr lang="en" dirty="0"/>
              </a:p>
            </p:txBody>
          </p:sp>
        </mc:Choice>
        <mc:Fallback xmlns="">
          <p:sp>
            <p:nvSpPr>
              <p:cNvPr id="5" name="Прямоугольник 4">
                <a:extLst>
                  <a:ext uri="{FF2B5EF4-FFF2-40B4-BE49-F238E27FC236}">
                    <a16:creationId xmlns:a16="http://schemas.microsoft.com/office/drawing/2014/main" id="{1AA4D137-8A58-A64E-AA5D-BDEEABA4A8BF}"/>
                  </a:ext>
                </a:extLst>
              </p:cNvPr>
              <p:cNvSpPr>
                <a:spLocks noRot="1" noChangeAspect="1" noMove="1" noResize="1" noEditPoints="1" noAdjustHandles="1" noChangeArrowheads="1" noChangeShapeType="1" noTextEdit="1"/>
              </p:cNvSpPr>
              <p:nvPr/>
            </p:nvSpPr>
            <p:spPr>
              <a:xfrm>
                <a:off x="5598289" y="2238183"/>
                <a:ext cx="5455534" cy="1200329"/>
              </a:xfrm>
              <a:prstGeom prst="rect">
                <a:avLst/>
              </a:prstGeom>
              <a:blipFill>
                <a:blip r:embed="rId4"/>
                <a:stretch>
                  <a:fillRect l="-930" t="-2128" b="-7447"/>
                </a:stretch>
              </a:blipFill>
            </p:spPr>
            <p:txBody>
              <a:bodyPr/>
              <a:lstStyle/>
              <a:p>
                <a:r>
                  <a:rPr lang="ru-RU">
                    <a:noFill/>
                  </a:rPr>
                  <a:t> </a:t>
                </a:r>
              </a:p>
            </p:txBody>
          </p:sp>
        </mc:Fallback>
      </mc:AlternateContent>
      <p:sp>
        <p:nvSpPr>
          <p:cNvPr id="8" name="Прямоугольник 7">
            <a:extLst>
              <a:ext uri="{FF2B5EF4-FFF2-40B4-BE49-F238E27FC236}">
                <a16:creationId xmlns:a16="http://schemas.microsoft.com/office/drawing/2014/main" id="{7D869CFD-8E99-5742-A8FE-BBF07D3FA9EC}"/>
              </a:ext>
            </a:extLst>
          </p:cNvPr>
          <p:cNvSpPr/>
          <p:nvPr/>
        </p:nvSpPr>
        <p:spPr>
          <a:xfrm>
            <a:off x="5598289" y="5821838"/>
            <a:ext cx="6865982" cy="923330"/>
          </a:xfrm>
          <a:prstGeom prst="rect">
            <a:avLst/>
          </a:prstGeom>
        </p:spPr>
        <p:txBody>
          <a:bodyPr wrap="none">
            <a:spAutoFit/>
          </a:bodyPr>
          <a:lstStyle/>
          <a:p>
            <a:r>
              <a:rPr lang="en-US" dirty="0"/>
              <a:t>Experimental data taken from</a:t>
            </a:r>
            <a:endParaRPr lang="ru-RU" dirty="0"/>
          </a:p>
          <a:p>
            <a:r>
              <a:rPr lang="en" dirty="0"/>
              <a:t>W. Witt, N. </a:t>
            </a:r>
            <a:r>
              <a:rPr lang="en" dirty="0" err="1"/>
              <a:t>Pietralla</a:t>
            </a:r>
            <a:r>
              <a:rPr lang="en" dirty="0"/>
              <a:t>, V. Werner, and T. Beck, </a:t>
            </a:r>
            <a:r>
              <a:rPr lang="en" dirty="0" err="1"/>
              <a:t>Eur.Phys.J</a:t>
            </a:r>
            <a:r>
              <a:rPr lang="en" dirty="0"/>
              <a:t>. A </a:t>
            </a:r>
            <a:r>
              <a:rPr lang="en" b="1" dirty="0"/>
              <a:t>55</a:t>
            </a:r>
            <a:r>
              <a:rPr lang="en" dirty="0"/>
              <a:t>, 79 (2019) </a:t>
            </a:r>
          </a:p>
          <a:p>
            <a:r>
              <a:rPr lang="en" dirty="0"/>
              <a:t>https://</a:t>
            </a:r>
            <a:r>
              <a:rPr lang="en" dirty="0" err="1"/>
              <a:t>www.nndc.bnl.gov</a:t>
            </a:r>
            <a:r>
              <a:rPr lang="en" dirty="0"/>
              <a:t>/</a:t>
            </a:r>
            <a:r>
              <a:rPr lang="en" dirty="0" err="1"/>
              <a:t>ensdf</a:t>
            </a:r>
            <a:r>
              <a:rPr lang="en" dirty="0"/>
              <a:t>/</a:t>
            </a:r>
          </a:p>
        </p:txBody>
      </p:sp>
      <p:sp>
        <p:nvSpPr>
          <p:cNvPr id="7" name="Rectangle 2">
            <a:extLst>
              <a:ext uri="{FF2B5EF4-FFF2-40B4-BE49-F238E27FC236}">
                <a16:creationId xmlns:a16="http://schemas.microsoft.com/office/drawing/2014/main" id="{8332D416-C4AA-DE43-81B1-18696D1042D1}"/>
              </a:ext>
            </a:extLst>
          </p:cNvPr>
          <p:cNvSpPr/>
          <p:nvPr/>
        </p:nvSpPr>
        <p:spPr>
          <a:xfrm>
            <a:off x="373119"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278685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CBD2F94-281B-414D-9A55-A61162BD1A5F}"/>
              </a:ext>
            </a:extLst>
          </p:cNvPr>
          <p:cNvPicPr>
            <a:picLocks noChangeAspect="1"/>
          </p:cNvPicPr>
          <p:nvPr/>
        </p:nvPicPr>
        <p:blipFill>
          <a:blip r:embed="rId3"/>
          <a:stretch>
            <a:fillRect/>
          </a:stretch>
        </p:blipFill>
        <p:spPr>
          <a:xfrm>
            <a:off x="6096000" y="879381"/>
            <a:ext cx="4954062" cy="4419659"/>
          </a:xfrm>
          <a:prstGeom prst="rect">
            <a:avLst/>
          </a:prstGeom>
        </p:spPr>
      </p:pic>
      <p:pic>
        <p:nvPicPr>
          <p:cNvPr id="7" name="Рисунок 6">
            <a:extLst>
              <a:ext uri="{FF2B5EF4-FFF2-40B4-BE49-F238E27FC236}">
                <a16:creationId xmlns:a16="http://schemas.microsoft.com/office/drawing/2014/main" id="{E628FA51-1736-494A-A3D5-F7EA7D9E8849}"/>
              </a:ext>
            </a:extLst>
          </p:cNvPr>
          <p:cNvPicPr>
            <a:picLocks noChangeAspect="1"/>
          </p:cNvPicPr>
          <p:nvPr/>
        </p:nvPicPr>
        <p:blipFill>
          <a:blip r:embed="rId4"/>
          <a:stretch>
            <a:fillRect/>
          </a:stretch>
        </p:blipFill>
        <p:spPr>
          <a:xfrm>
            <a:off x="852068" y="644398"/>
            <a:ext cx="4954063" cy="4654642"/>
          </a:xfrm>
          <a:prstGeom prst="rect">
            <a:avLst/>
          </a:prstGeom>
        </p:spPr>
      </p:pic>
      <p:sp>
        <p:nvSpPr>
          <p:cNvPr id="2" name="Прямоугольник 1">
            <a:extLst>
              <a:ext uri="{FF2B5EF4-FFF2-40B4-BE49-F238E27FC236}">
                <a16:creationId xmlns:a16="http://schemas.microsoft.com/office/drawing/2014/main" id="{6A53F74C-A054-2F4C-9380-20C08FB3AB26}"/>
              </a:ext>
            </a:extLst>
          </p:cNvPr>
          <p:cNvSpPr/>
          <p:nvPr/>
        </p:nvSpPr>
        <p:spPr>
          <a:xfrm>
            <a:off x="964786" y="5651247"/>
            <a:ext cx="10790211" cy="646331"/>
          </a:xfrm>
          <a:prstGeom prst="rect">
            <a:avLst/>
          </a:prstGeom>
        </p:spPr>
        <p:txBody>
          <a:bodyPr wrap="square">
            <a:spAutoFit/>
          </a:bodyPr>
          <a:lstStyle/>
          <a:p>
            <a:r>
              <a:rPr lang="en" dirty="0">
                <a:latin typeface="SFRM1000"/>
              </a:rPr>
              <a:t>Experimental (</a:t>
            </a:r>
            <a:r>
              <a:rPr lang="en-US" dirty="0">
                <a:latin typeface="SFRM1000"/>
              </a:rPr>
              <a:t>right</a:t>
            </a:r>
            <a:r>
              <a:rPr lang="en" dirty="0">
                <a:latin typeface="SFRM1000"/>
              </a:rPr>
              <a:t>) and calculated (left) schemes of low-lying states of positive parity </a:t>
            </a:r>
            <a:r>
              <a:rPr lang="ru-RU" baseline="30000" dirty="0">
                <a:latin typeface="Times New Roman" panose="02020603050405020304" pitchFamily="18" charset="0"/>
                <a:cs typeface="Times New Roman" panose="02020603050405020304" pitchFamily="18" charset="0"/>
              </a:rPr>
              <a:t>96</a:t>
            </a:r>
            <a:r>
              <a:rPr lang="en" dirty="0">
                <a:latin typeface="Times New Roman" panose="02020603050405020304" pitchFamily="18" charset="0"/>
                <a:cs typeface="Times New Roman" panose="02020603050405020304" pitchFamily="18" charset="0"/>
              </a:rPr>
              <a:t>Zr</a:t>
            </a:r>
            <a:r>
              <a:rPr lang="en" dirty="0">
                <a:latin typeface="SFRM1000"/>
              </a:rPr>
              <a:t>. Experimental energies are given in keV, </a:t>
            </a:r>
            <a:r>
              <a:rPr lang="en" dirty="0">
                <a:latin typeface="Times New Roman" panose="02020603050405020304" pitchFamily="18" charset="0"/>
                <a:cs typeface="Times New Roman" panose="02020603050405020304" pitchFamily="18" charset="0"/>
              </a:rPr>
              <a:t>B(E2) </a:t>
            </a:r>
            <a:r>
              <a:rPr lang="en" dirty="0">
                <a:latin typeface="SFRM1000"/>
              </a:rPr>
              <a:t>transitions are given in </a:t>
            </a:r>
            <a:r>
              <a:rPr lang="en" dirty="0" err="1">
                <a:latin typeface="SFRM1000"/>
              </a:rPr>
              <a:t>W.u</a:t>
            </a:r>
            <a:r>
              <a:rPr lang="en" dirty="0">
                <a:latin typeface="SFRM1000"/>
              </a:rPr>
              <a:t>.</a:t>
            </a:r>
            <a:endParaRPr lang="en" dirty="0"/>
          </a:p>
        </p:txBody>
      </p:sp>
      <p:sp>
        <p:nvSpPr>
          <p:cNvPr id="6" name="Rectangle 2">
            <a:extLst>
              <a:ext uri="{FF2B5EF4-FFF2-40B4-BE49-F238E27FC236}">
                <a16:creationId xmlns:a16="http://schemas.microsoft.com/office/drawing/2014/main" id="{97C0FB1F-4F06-0C46-91DF-C81C9831E57A}"/>
              </a:ext>
            </a:extLst>
          </p:cNvPr>
          <p:cNvSpPr/>
          <p:nvPr/>
        </p:nvSpPr>
        <p:spPr>
          <a:xfrm>
            <a:off x="373119"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27318040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19029</TotalTime>
  <Words>1048</Words>
  <Application>Microsoft Macintosh PowerPoint</Application>
  <PresentationFormat>Широкоэкранный</PresentationFormat>
  <Paragraphs>68</Paragraphs>
  <Slides>10</Slides>
  <Notes>10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Arial</vt:lpstr>
      <vt:lpstr>Calibri</vt:lpstr>
      <vt:lpstr>Calibri Light</vt:lpstr>
      <vt:lpstr>Cambria Math</vt:lpstr>
      <vt:lpstr>CMMI10</vt:lpstr>
      <vt:lpstr>CMR10</vt:lpstr>
      <vt:lpstr>CMR7</vt:lpstr>
      <vt:lpstr>SFRM1000</vt:lpstr>
      <vt:lpstr>Times New Roman</vt:lpstr>
      <vt:lpstr>Тема Office</vt:lpstr>
      <vt:lpstr>Description of low-lying states of 96Zr based on the collective Bohr Hamiltonian including the triaxial degree of freedom.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Microsoft Office User</cp:lastModifiedBy>
  <cp:revision>550</cp:revision>
  <dcterms:created xsi:type="dcterms:W3CDTF">2020-04-30T12:05:21Z</dcterms:created>
  <dcterms:modified xsi:type="dcterms:W3CDTF">2020-10-02T08:00:38Z</dcterms:modified>
</cp:coreProperties>
</file>