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6"/>
  </p:notesMasterIdLst>
  <p:sldIdLst>
    <p:sldId id="256" r:id="rId3"/>
    <p:sldId id="260" r:id="rId4"/>
    <p:sldId id="261" r:id="rId5"/>
    <p:sldId id="264" r:id="rId6"/>
    <p:sldId id="262" r:id="rId7"/>
    <p:sldId id="259" r:id="rId8"/>
    <p:sldId id="266" r:id="rId9"/>
    <p:sldId id="267" r:id="rId10"/>
    <p:sldId id="257" r:id="rId11"/>
    <p:sldId id="268" r:id="rId12"/>
    <p:sldId id="269" r:id="rId13"/>
    <p:sldId id="270" r:id="rId14"/>
    <p:sldId id="271" r:id="rId15"/>
    <p:sldId id="274" r:id="rId16"/>
    <p:sldId id="273" r:id="rId17"/>
    <p:sldId id="272" r:id="rId18"/>
    <p:sldId id="276" r:id="rId19"/>
    <p:sldId id="275" r:id="rId20"/>
    <p:sldId id="278" r:id="rId21"/>
    <p:sldId id="277" r:id="rId22"/>
    <p:sldId id="281" r:id="rId23"/>
    <p:sldId id="280" r:id="rId24"/>
    <p:sldId id="279" r:id="rId2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1EFF2-960A-483A-B906-11DDCDAE04E8}" type="datetimeFigureOut">
              <a:rPr lang="ru-RU" smtClean="0"/>
              <a:t>09.11.2020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4F95F-8036-490A-960A-569A353053AD}" type="slidenum">
              <a:rPr lang="ru-RU" smtClean="0"/>
              <a:t>‹#›</a:t>
            </a:fld>
            <a:endParaRPr lang="ru-RU"/>
          </a:p>
        </p:txBody>
      </p:sp>
    </p:spTree>
    <p:extLst>
      <p:ext uri="{BB962C8B-B14F-4D97-AF65-F5344CB8AC3E}">
        <p14:creationId xmlns:p14="http://schemas.microsoft.com/office/powerpoint/2010/main" val="331223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hdr="0" ftr="0" dt="0"/>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image" Target="../media/image21.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jpeg"/><Relationship Id="rId15" Type="http://schemas.microsoft.com/office/2007/relationships/hdphoto" Target="../media/hdphoto5.wdp"/><Relationship Id="rId10" Type="http://schemas.openxmlformats.org/officeDocument/2006/relationships/image" Target="../media/image31.png"/><Relationship Id="rId4" Type="http://schemas.openxmlformats.org/officeDocument/2006/relationships/image" Target="../media/image26.png"/><Relationship Id="rId9" Type="http://schemas.microsoft.com/office/2007/relationships/hdphoto" Target="../media/hdphoto4.wdp"/><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5877271"/>
            <a:ext cx="5868144" cy="796757"/>
          </a:xfrm>
          <a:prstGeom prst="rect">
            <a:avLst/>
          </a:prstGeom>
          <a:noFill/>
        </p:spPr>
        <p:txBody>
          <a:bodyPr wrap="square">
            <a:spAutoFit/>
          </a:bodyPr>
          <a:lstStyle/>
          <a:p>
            <a:pPr algn="ctr" fontAlgn="auto">
              <a:lnSpc>
                <a:spcPct val="150000"/>
              </a:lnSpc>
              <a:spcBef>
                <a:spcPts val="0"/>
              </a:spcBef>
              <a:spcAft>
                <a:spcPts val="0"/>
              </a:spcAft>
              <a:defRPr/>
            </a:pPr>
            <a:r>
              <a:rPr lang="en-US" altLang="ko-KR" sz="1600" b="1" u="sng" dirty="0">
                <a:solidFill>
                  <a:schemeClr val="tx1">
                    <a:lumMod val="75000"/>
                    <a:lumOff val="25000"/>
                  </a:schemeClr>
                </a:solidFill>
                <a:latin typeface="Bell MT" panose="02020503060305020303" pitchFamily="18" charset="0"/>
                <a:cs typeface="Arial" pitchFamily="34" charset="0"/>
              </a:rPr>
              <a:t>A. </a:t>
            </a:r>
            <a:r>
              <a:rPr lang="en-US" altLang="ko-KR" sz="1600" b="1" u="sng" dirty="0" err="1">
                <a:solidFill>
                  <a:schemeClr val="tx1">
                    <a:lumMod val="75000"/>
                    <a:lumOff val="25000"/>
                  </a:schemeClr>
                </a:solidFill>
                <a:latin typeface="Bell MT" panose="02020503060305020303" pitchFamily="18" charset="0"/>
                <a:cs typeface="Arial" pitchFamily="34" charset="0"/>
              </a:rPr>
              <a:t>Chebotov</a:t>
            </a:r>
            <a:r>
              <a:rPr lang="en-US" altLang="ko-KR" sz="1600" b="1" dirty="0">
                <a:solidFill>
                  <a:schemeClr val="tx1">
                    <a:lumMod val="75000"/>
                    <a:lumOff val="25000"/>
                  </a:schemeClr>
                </a:solidFill>
                <a:latin typeface="Bell MT" panose="02020503060305020303" pitchFamily="18" charset="0"/>
                <a:cs typeface="Arial" pitchFamily="34" charset="0"/>
              </a:rPr>
              <a:t>, K. </a:t>
            </a:r>
            <a:r>
              <a:rPr lang="en-US" altLang="ko-KR" sz="1600" b="1" dirty="0" err="1">
                <a:solidFill>
                  <a:schemeClr val="tx1">
                    <a:lumMod val="75000"/>
                    <a:lumOff val="25000"/>
                  </a:schemeClr>
                </a:solidFill>
                <a:latin typeface="Bell MT" panose="02020503060305020303" pitchFamily="18" charset="0"/>
                <a:cs typeface="Arial" pitchFamily="34" charset="0"/>
              </a:rPr>
              <a:t>Gertsenberger</a:t>
            </a:r>
            <a:r>
              <a:rPr lang="en-US" altLang="ko-KR" sz="1600" b="1" dirty="0">
                <a:solidFill>
                  <a:schemeClr val="tx1">
                    <a:lumMod val="75000"/>
                    <a:lumOff val="25000"/>
                  </a:schemeClr>
                </a:solidFill>
                <a:latin typeface="Bell MT" panose="02020503060305020303" pitchFamily="18" charset="0"/>
                <a:cs typeface="Arial" pitchFamily="34" charset="0"/>
              </a:rPr>
              <a:t>, I. </a:t>
            </a:r>
            <a:r>
              <a:rPr lang="en-US" altLang="ko-KR" sz="1600" b="1" dirty="0" err="1">
                <a:solidFill>
                  <a:schemeClr val="tx1">
                    <a:lumMod val="75000"/>
                    <a:lumOff val="25000"/>
                  </a:schemeClr>
                </a:solidFill>
                <a:latin typeface="Bell MT" panose="02020503060305020303" pitchFamily="18" charset="0"/>
                <a:cs typeface="Arial" pitchFamily="34" charset="0"/>
              </a:rPr>
              <a:t>Slepov</a:t>
            </a:r>
            <a:r>
              <a:rPr lang="en-US" altLang="ko-KR" sz="1600" b="1" dirty="0">
                <a:solidFill>
                  <a:schemeClr val="tx1">
                    <a:lumMod val="75000"/>
                    <a:lumOff val="25000"/>
                  </a:schemeClr>
                </a:solidFill>
                <a:latin typeface="Bell MT" panose="02020503060305020303" pitchFamily="18" charset="0"/>
                <a:cs typeface="Arial" pitchFamily="34" charset="0"/>
              </a:rPr>
              <a:t> A. </a:t>
            </a:r>
            <a:r>
              <a:rPr lang="en-US" altLang="ko-KR" sz="1600" b="1" dirty="0" err="1">
                <a:solidFill>
                  <a:schemeClr val="tx1">
                    <a:lumMod val="75000"/>
                    <a:lumOff val="25000"/>
                  </a:schemeClr>
                </a:solidFill>
                <a:latin typeface="Bell MT" panose="02020503060305020303" pitchFamily="18" charset="0"/>
                <a:cs typeface="Arial" pitchFamily="34" charset="0"/>
              </a:rPr>
              <a:t>Moshkin</a:t>
            </a:r>
            <a:r>
              <a:rPr lang="en-US" altLang="ko-KR" sz="1600" b="1" dirty="0">
                <a:solidFill>
                  <a:schemeClr val="tx1">
                    <a:lumMod val="75000"/>
                    <a:lumOff val="25000"/>
                  </a:schemeClr>
                </a:solidFill>
                <a:latin typeface="Bell MT" panose="02020503060305020303" pitchFamily="18" charset="0"/>
                <a:cs typeface="Arial" pitchFamily="34" charset="0"/>
              </a:rPr>
              <a:t> </a:t>
            </a:r>
          </a:p>
          <a:p>
            <a:pPr algn="ctr" fontAlgn="auto">
              <a:lnSpc>
                <a:spcPct val="150000"/>
              </a:lnSpc>
              <a:spcBef>
                <a:spcPts val="0"/>
              </a:spcBef>
              <a:spcAft>
                <a:spcPts val="0"/>
              </a:spcAft>
              <a:defRPr/>
            </a:pPr>
            <a:r>
              <a:rPr lang="en-US" altLang="ko-KR" sz="1600" b="1" dirty="0" err="1">
                <a:solidFill>
                  <a:schemeClr val="tx1">
                    <a:lumMod val="75000"/>
                    <a:lumOff val="25000"/>
                  </a:schemeClr>
                </a:solidFill>
                <a:latin typeface="Bell MT" panose="02020503060305020303" pitchFamily="18" charset="0"/>
                <a:cs typeface="Arial" pitchFamily="34" charset="0"/>
              </a:rPr>
              <a:t>Veksler</a:t>
            </a:r>
            <a:r>
              <a:rPr lang="en-US" altLang="ko-KR" sz="1600" b="1" dirty="0">
                <a:solidFill>
                  <a:schemeClr val="tx1">
                    <a:lumMod val="75000"/>
                    <a:lumOff val="25000"/>
                  </a:schemeClr>
                </a:solidFill>
                <a:latin typeface="Bell MT" panose="02020503060305020303" pitchFamily="18" charset="0"/>
                <a:cs typeface="Arial" pitchFamily="34" charset="0"/>
              </a:rPr>
              <a:t> and </a:t>
            </a:r>
            <a:r>
              <a:rPr lang="en-US" altLang="ko-KR" sz="1600" b="1" dirty="0" err="1">
                <a:solidFill>
                  <a:schemeClr val="tx1">
                    <a:lumMod val="75000"/>
                    <a:lumOff val="25000"/>
                  </a:schemeClr>
                </a:solidFill>
                <a:latin typeface="Bell MT" panose="02020503060305020303" pitchFamily="18" charset="0"/>
                <a:cs typeface="Arial" pitchFamily="34" charset="0"/>
              </a:rPr>
              <a:t>Baldin</a:t>
            </a:r>
            <a:r>
              <a:rPr lang="en-US" altLang="ko-KR" sz="1600" b="1" dirty="0">
                <a:solidFill>
                  <a:schemeClr val="tx1">
                    <a:lumMod val="75000"/>
                    <a:lumOff val="25000"/>
                  </a:schemeClr>
                </a:solidFill>
                <a:latin typeface="Bell MT" panose="02020503060305020303" pitchFamily="18" charset="0"/>
                <a:cs typeface="Arial" pitchFamily="34" charset="0"/>
              </a:rPr>
              <a:t> Laboratory of High Energy Physics, JINR</a:t>
            </a:r>
          </a:p>
        </p:txBody>
      </p:sp>
      <p:sp>
        <p:nvSpPr>
          <p:cNvPr id="5" name="TextBox 1"/>
          <p:cNvSpPr txBox="1">
            <a:spLocks noChangeArrowheads="1"/>
          </p:cNvSpPr>
          <p:nvPr/>
        </p:nvSpPr>
        <p:spPr bwMode="auto">
          <a:xfrm>
            <a:off x="3131840" y="4653136"/>
            <a:ext cx="5832648" cy="1077218"/>
          </a:xfrm>
          <a:prstGeom prst="rect">
            <a:avLst/>
          </a:prstGeom>
          <a:noFill/>
          <a:ln w="9525">
            <a:noFill/>
            <a:miter lim="800000"/>
            <a:headEnd/>
            <a:tailEnd/>
          </a:ln>
        </p:spPr>
        <p:txBody>
          <a:bodyPr wrap="square">
            <a:spAutoFit/>
          </a:bodyPr>
          <a:lstStyle/>
          <a:p>
            <a:pPr algn="ctr"/>
            <a:r>
              <a:rPr lang="en-US" altLang="ko-KR" sz="3200" b="1" dirty="0">
                <a:solidFill>
                  <a:schemeClr val="tx1">
                    <a:lumMod val="75000"/>
                    <a:lumOff val="25000"/>
                  </a:schemeClr>
                </a:solidFill>
                <a:latin typeface="Bell MT" panose="02020503060305020303" pitchFamily="18" charset="0"/>
                <a:ea typeface="맑은 고딕" pitchFamily="50" charset="-127"/>
                <a:cs typeface="Arial" pitchFamily="34" charset="0"/>
              </a:rPr>
              <a:t>Online Logbook System for the NICA experiments</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242" y="208606"/>
            <a:ext cx="2312262" cy="1300647"/>
          </a:xfrm>
          <a:prstGeom prst="rect">
            <a:avLst/>
          </a:prstGeom>
        </p:spPr>
      </p:pic>
      <p:pic>
        <p:nvPicPr>
          <p:cNvPr id="9" name="Рисунок 8">
            <a:extLst>
              <a:ext uri="{FF2B5EF4-FFF2-40B4-BE49-F238E27FC236}">
                <a16:creationId xmlns:a16="http://schemas.microsoft.com/office/drawing/2014/main" id="{E2F23459-23E4-4FD2-9DCF-D618AA7EC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365104"/>
            <a:ext cx="1088008" cy="1088008"/>
          </a:xfrm>
          <a:prstGeom prst="rect">
            <a:avLst/>
          </a:prstGeom>
        </p:spPr>
      </p:pic>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Заголовок 1"/>
          <p:cNvSpPr>
            <a:spLocks noGrp="1"/>
          </p:cNvSpPr>
          <p:nvPr>
            <p:ph type="title"/>
          </p:nvPr>
        </p:nvSpPr>
        <p:spPr>
          <a:xfrm>
            <a:off x="0" y="16778"/>
            <a:ext cx="9144000" cy="1069514"/>
          </a:xfrm>
        </p:spPr>
        <p:txBody>
          <a:bodyPr/>
          <a:lstStyle/>
          <a:p>
            <a:r>
              <a:rPr lang="ru-RU" sz="2800" dirty="0">
                <a:solidFill>
                  <a:schemeClr val="bg1"/>
                </a:solidFill>
                <a:effectLst>
                  <a:outerShdw blurRad="38100" dist="38100" dir="2700000" algn="tl">
                    <a:srgbClr val="000000">
                      <a:alpha val="43137"/>
                    </a:srgbClr>
                  </a:outerShdw>
                </a:effectLst>
              </a:rPr>
              <a:t> </a:t>
            </a: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Authentication/Authorization service</a:t>
            </a:r>
            <a:endParaRPr lang="ru-RU" sz="2800" dirty="0">
              <a:solidFill>
                <a:srgbClr val="C00000"/>
              </a:solidFill>
            </a:endParaRPr>
          </a:p>
        </p:txBody>
      </p:sp>
      <p:sp>
        <p:nvSpPr>
          <p:cNvPr id="30" name="Прямоугольник 29"/>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32"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10</a:t>
            </a:r>
            <a:endParaRPr lang="en-US" sz="1200" dirty="0">
              <a:solidFill>
                <a:srgbClr val="002060"/>
              </a:solidFill>
            </a:endParaRPr>
          </a:p>
        </p:txBody>
      </p:sp>
      <p:pic>
        <p:nvPicPr>
          <p:cNvPr id="33" name="Рисунок 32"/>
          <p:cNvPicPr>
            <a:picLocks noChangeAspect="1"/>
          </p:cNvPicPr>
          <p:nvPr/>
        </p:nvPicPr>
        <p:blipFill>
          <a:blip r:embed="rId2"/>
          <a:stretch>
            <a:fillRect/>
          </a:stretch>
        </p:blipFill>
        <p:spPr>
          <a:xfrm>
            <a:off x="1331640" y="1971521"/>
            <a:ext cx="6480720" cy="3524041"/>
          </a:xfrm>
          <a:prstGeom prst="rect">
            <a:avLst/>
          </a:prstGeom>
        </p:spPr>
      </p:pic>
      <p:pic>
        <p:nvPicPr>
          <p:cNvPr id="2" name="Рисунок 1"/>
          <p:cNvPicPr>
            <a:picLocks noChangeAspect="1"/>
          </p:cNvPicPr>
          <p:nvPr/>
        </p:nvPicPr>
        <p:blipFill>
          <a:blip r:embed="rId3"/>
          <a:stretch>
            <a:fillRect/>
          </a:stretch>
        </p:blipFill>
        <p:spPr>
          <a:xfrm>
            <a:off x="1172260" y="1230125"/>
            <a:ext cx="6799479" cy="5086955"/>
          </a:xfrm>
          <a:prstGeom prst="rect">
            <a:avLst/>
          </a:prstGeom>
        </p:spPr>
      </p:pic>
      <p:pic>
        <p:nvPicPr>
          <p:cNvPr id="3" name="Рисунок 2"/>
          <p:cNvPicPr>
            <a:picLocks noChangeAspect="1"/>
          </p:cNvPicPr>
          <p:nvPr/>
        </p:nvPicPr>
        <p:blipFill>
          <a:blip r:embed="rId4"/>
          <a:stretch>
            <a:fillRect/>
          </a:stretch>
        </p:blipFill>
        <p:spPr>
          <a:xfrm>
            <a:off x="1173930" y="1205520"/>
            <a:ext cx="6799479" cy="5086892"/>
          </a:xfrm>
          <a:prstGeom prst="rect">
            <a:avLst/>
          </a:prstGeom>
        </p:spPr>
      </p:pic>
    </p:spTree>
    <p:extLst>
      <p:ext uri="{BB962C8B-B14F-4D97-AF65-F5344CB8AC3E}">
        <p14:creationId xmlns:p14="http://schemas.microsoft.com/office/powerpoint/2010/main" val="20597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2" descr="FreeIPA | SouthEast LinuxFest"/>
          <p:cNvPicPr>
            <a:picLocks noChangeAspect="1" noChangeArrowheads="1"/>
          </p:cNvPicPr>
          <p:nvPr/>
        </p:nvPicPr>
        <p:blipFill rotWithShape="1">
          <a:blip r:embed="rId2">
            <a:extLst>
              <a:ext uri="{28A0092B-C50C-407E-A947-70E740481C1C}">
                <a14:useLocalDpi xmlns:a14="http://schemas.microsoft.com/office/drawing/2010/main" val="0"/>
              </a:ext>
            </a:extLst>
          </a:blip>
          <a:srcRect l="17442" t="24065" r="19256" b="28106"/>
          <a:stretch/>
        </p:blipFill>
        <p:spPr bwMode="auto">
          <a:xfrm>
            <a:off x="5120742" y="5506257"/>
            <a:ext cx="2344812" cy="7816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30" descr="https://images.vexels.com/media/users/3/142306/isolated/preview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30249">
            <a:off x="5244058" y="4646337"/>
            <a:ext cx="1066449" cy="6172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WiNFO - Free System Information, Monitoring and Diagnos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449" y="3464129"/>
            <a:ext cx="1926143" cy="1064960"/>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p:cNvSpPr>
            <a:spLocks noGrp="1"/>
          </p:cNvSpPr>
          <p:nvPr>
            <p:ph type="title"/>
          </p:nvPr>
        </p:nvSpPr>
        <p:spPr>
          <a:xfrm>
            <a:off x="0" y="16778"/>
            <a:ext cx="9144000" cy="1069514"/>
          </a:xfrm>
        </p:spPr>
        <p:txBody>
          <a:bodyPr/>
          <a:lstStyle/>
          <a:p>
            <a:pPr algn="ctr"/>
            <a:r>
              <a:rPr lang="ru-RU" sz="2800" dirty="0">
                <a:solidFill>
                  <a:schemeClr val="bg1"/>
                </a:solidFill>
                <a:effectLst>
                  <a:outerShdw blurRad="38100" dist="38100" dir="2700000" algn="tl">
                    <a:srgbClr val="000000">
                      <a:alpha val="43137"/>
                    </a:srgbClr>
                  </a:outerShdw>
                </a:effectLst>
              </a:rPr>
              <a:t> </a:t>
            </a: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Access scheme</a:t>
            </a:r>
            <a:endParaRPr lang="ru-RU" sz="2800" dirty="0">
              <a:solidFill>
                <a:srgbClr val="C00000"/>
              </a:solidFill>
            </a:endParaRPr>
          </a:p>
        </p:txBody>
      </p:sp>
      <p:sp>
        <p:nvSpPr>
          <p:cNvPr id="14" name="Прямоугольник 13"/>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16"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11</a:t>
            </a:r>
            <a:endParaRPr lang="en-US" sz="1200" dirty="0">
              <a:solidFill>
                <a:srgbClr val="002060"/>
              </a:solidFill>
            </a:endParaRPr>
          </a:p>
        </p:txBody>
      </p:sp>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0605" y="3524581"/>
            <a:ext cx="1357829" cy="848558"/>
          </a:xfrm>
          <a:prstGeom prst="rect">
            <a:avLst/>
          </a:prstGeom>
          <a:ln>
            <a:solidFill>
              <a:schemeClr val="tx1"/>
            </a:solidFill>
          </a:ln>
        </p:spPr>
      </p:pic>
      <p:pic>
        <p:nvPicPr>
          <p:cNvPr id="18" name="Picture 12" descr="Affordable User Testing Software | PlaybookU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4352" y="1368780"/>
            <a:ext cx="1436262" cy="10592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User Icons - Free Download, PNG and 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416" y="1184921"/>
            <a:ext cx="1284996" cy="12849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Group Of People Background clipart - Team, Illustration, Teamwork ..."/>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100000" l="10000" r="90000">
                        <a14:foregroundMark x1="56000" y1="9118" x2="56667" y2="28529"/>
                        <a14:foregroundMark x1="57667" y1="32941" x2="57889" y2="36471"/>
                        <a14:foregroundMark x1="55667" y1="37941" x2="55778" y2="29412"/>
                        <a14:foregroundMark x1="22889" y1="82647" x2="26889" y2="77059"/>
                        <a14:foregroundMark x1="29222" y1="82941" x2="27556" y2="77353"/>
                        <a14:foregroundMark x1="32222" y1="84118" x2="30000" y2="72059"/>
                        <a14:foregroundMark x1="30556" y1="86471" x2="26444" y2="82059"/>
                        <a14:foregroundMark x1="40667" y1="77647" x2="40778" y2="78529"/>
                        <a14:foregroundMark x1="50444" y1="83824" x2="50444" y2="83824"/>
                        <a14:foregroundMark x1="48333" y1="85000" x2="48333" y2="85000"/>
                        <a14:foregroundMark x1="61111" y1="81471" x2="61111" y2="81471"/>
                        <a14:foregroundMark x1="65444" y1="56765" x2="65444" y2="56765"/>
                        <a14:foregroundMark x1="68444" y1="77353" x2="68444" y2="77353"/>
                        <a14:foregroundMark x1="68556" y1="74706" x2="68556" y2="74706"/>
                        <a14:foregroundMark x1="68222" y1="70882" x2="69778" y2="81471"/>
                        <a14:foregroundMark x1="74000" y1="80882" x2="70889" y2="65000"/>
                        <a14:foregroundMark x1="72667" y1="83824" x2="72111" y2="77647"/>
                        <a14:foregroundMark x1="74444" y1="82353" x2="73444" y2="68824"/>
                        <a14:foregroundMark x1="75111" y1="80882" x2="74556" y2="76765"/>
                        <a14:backgroundMark x1="43333" y1="74706" x2="45333" y2="75294"/>
                        <a14:backgroundMark x1="44778" y1="50294" x2="45778" y2="50000"/>
                        <a14:backgroundMark x1="35556" y1="70882" x2="35556" y2="70882"/>
                        <a14:backgroundMark x1="68444" y1="63235" x2="68444" y2="63235"/>
                        <a14:backgroundMark x1="67000" y1="61765" x2="67000" y2="61765"/>
                      </a14:backgroundRemoval>
                    </a14:imgEffect>
                  </a14:imgLayer>
                </a14:imgProps>
              </a:ext>
              <a:ext uri="{28A0092B-C50C-407E-A947-70E740481C1C}">
                <a14:useLocalDpi xmlns:a14="http://schemas.microsoft.com/office/drawing/2010/main" val="0"/>
              </a:ext>
            </a:extLst>
          </a:blip>
          <a:srcRect l="19495" r="23373"/>
          <a:stretch/>
        </p:blipFill>
        <p:spPr bwMode="auto">
          <a:xfrm>
            <a:off x="6108811" y="1414653"/>
            <a:ext cx="1728192" cy="1142737"/>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1726074" y="2499980"/>
            <a:ext cx="936104" cy="369332"/>
          </a:xfrm>
          <a:prstGeom prst="rect">
            <a:avLst/>
          </a:prstGeom>
          <a:ln>
            <a:solidFill>
              <a:schemeClr val="tx1"/>
            </a:solidFill>
          </a:ln>
        </p:spPr>
        <p:txBody>
          <a:bodyPr wrap="square">
            <a:spAutoFit/>
          </a:bodyPr>
          <a:lstStyle/>
          <a:p>
            <a:pPr algn="ctr"/>
            <a:r>
              <a:rPr lang="en-US" b="1" i="1" dirty="0">
                <a:latin typeface="Book Antiqua" panose="02040602050305030304" pitchFamily="18" charset="0"/>
              </a:rPr>
              <a:t>admins</a:t>
            </a:r>
            <a:endParaRPr lang="ru-RU" b="1" i="1" dirty="0">
              <a:latin typeface="Book Antiqua" panose="02040602050305030304" pitchFamily="18" charset="0"/>
            </a:endParaRPr>
          </a:p>
        </p:txBody>
      </p:sp>
      <p:sp>
        <p:nvSpPr>
          <p:cNvPr id="22" name="Прямоугольник 21"/>
          <p:cNvSpPr/>
          <p:nvPr/>
        </p:nvSpPr>
        <p:spPr>
          <a:xfrm>
            <a:off x="3976281" y="2365502"/>
            <a:ext cx="1212161" cy="646331"/>
          </a:xfrm>
          <a:prstGeom prst="rect">
            <a:avLst/>
          </a:prstGeom>
          <a:ln>
            <a:solidFill>
              <a:schemeClr val="tx1"/>
            </a:solidFill>
          </a:ln>
        </p:spPr>
        <p:txBody>
          <a:bodyPr wrap="square">
            <a:spAutoFit/>
          </a:bodyPr>
          <a:lstStyle/>
          <a:p>
            <a:pPr algn="ctr"/>
            <a:r>
              <a:rPr lang="en-US" b="1" i="1" dirty="0">
                <a:latin typeface="Book Antiqua" panose="02040602050305030304" pitchFamily="18" charset="0"/>
              </a:rPr>
              <a:t>shift </a:t>
            </a:r>
          </a:p>
          <a:p>
            <a:pPr algn="ctr"/>
            <a:r>
              <a:rPr lang="en-US" b="1" i="1" dirty="0">
                <a:latin typeface="Book Antiqua" panose="02040602050305030304" pitchFamily="18" charset="0"/>
              </a:rPr>
              <a:t>operators</a:t>
            </a:r>
            <a:endParaRPr lang="ru-RU" b="1" i="1" dirty="0">
              <a:latin typeface="Book Antiqua" panose="02040602050305030304" pitchFamily="18" charset="0"/>
            </a:endParaRPr>
          </a:p>
        </p:txBody>
      </p:sp>
      <p:sp>
        <p:nvSpPr>
          <p:cNvPr id="23" name="Прямоугольник 22"/>
          <p:cNvSpPr/>
          <p:nvPr/>
        </p:nvSpPr>
        <p:spPr>
          <a:xfrm>
            <a:off x="6677658" y="2572674"/>
            <a:ext cx="787896" cy="369332"/>
          </a:xfrm>
          <a:prstGeom prst="rect">
            <a:avLst/>
          </a:prstGeom>
          <a:ln>
            <a:solidFill>
              <a:schemeClr val="tx1"/>
            </a:solidFill>
          </a:ln>
        </p:spPr>
        <p:txBody>
          <a:bodyPr wrap="square">
            <a:spAutoFit/>
          </a:bodyPr>
          <a:lstStyle/>
          <a:p>
            <a:pPr algn="ctr"/>
            <a:r>
              <a:rPr lang="en-US" b="1" i="1">
                <a:latin typeface="Book Antiqua" panose="02040602050305030304" pitchFamily="18" charset="0"/>
              </a:rPr>
              <a:t>users</a:t>
            </a:r>
            <a:endParaRPr lang="ru-RU" b="1" i="1">
              <a:latin typeface="Book Antiqua" panose="02040602050305030304" pitchFamily="18" charset="0"/>
            </a:endParaRPr>
          </a:p>
        </p:txBody>
      </p:sp>
      <p:pic>
        <p:nvPicPr>
          <p:cNvPr id="24" name="Picture 30" descr="https://images.vexels.com/media/users/3/142306/isolated/preview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481842">
            <a:off x="5554671" y="2921777"/>
            <a:ext cx="1200628" cy="9506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0" descr="https://images.vexels.com/media/users/3/142306/isolated/preview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3075186">
            <a:off x="2413249" y="2897699"/>
            <a:ext cx="1315577" cy="9815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0" descr="https://images.vexels.com/media/users/3/142306/isolated/preview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6200000">
            <a:off x="4316581" y="2991633"/>
            <a:ext cx="505878" cy="4996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https://images.vexels.com/media/users/3/142306/isolated/preview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8190576">
            <a:off x="3131709" y="4715762"/>
            <a:ext cx="956482" cy="553617"/>
          </a:xfrm>
          <a:prstGeom prst="rect">
            <a:avLst/>
          </a:prstGeom>
          <a:noFill/>
          <a:extLst>
            <a:ext uri="{909E8E84-426E-40DD-AFC4-6F175D3DCCD1}">
              <a14:hiddenFill xmlns:a14="http://schemas.microsoft.com/office/drawing/2010/main">
                <a:solidFill>
                  <a:srgbClr val="FFFFFF"/>
                </a:solidFill>
              </a14:hiddenFill>
            </a:ext>
          </a:extLst>
        </p:spPr>
      </p:pic>
      <p:pic>
        <p:nvPicPr>
          <p:cNvPr id="28" name="Рисунок 27"/>
          <p:cNvPicPr>
            <a:picLocks noChangeAspect="1"/>
          </p:cNvPicPr>
          <p:nvPr/>
        </p:nvPicPr>
        <p:blipFill rotWithShape="1">
          <a:blip r:embed="rId14">
            <a:extLst>
              <a:ext uri="{BEBA8EAE-BF5A-486C-A8C5-ECC9F3942E4B}">
                <a14:imgProps xmlns:a14="http://schemas.microsoft.com/office/drawing/2010/main">
                  <a14:imgLayer r:embed="rId15">
                    <a14:imgEffect>
                      <a14:backgroundRemoval t="0" b="100000" l="0" r="99375">
                        <a14:foregroundMark x1="50833" y1="87037" x2="58385" y2="79352"/>
                        <a14:foregroundMark x1="58906" y1="88796" x2="72552" y2="95093"/>
                        <a14:foregroundMark x1="78646" y1="96019" x2="68542" y2="85278"/>
                        <a14:foregroundMark x1="60417" y1="40741" x2="60938" y2="69537"/>
                        <a14:foregroundMark x1="61198" y1="79815" x2="59948" y2="67685"/>
                        <a14:foregroundMark x1="60417" y1="32593" x2="60677" y2="47037"/>
                        <a14:backgroundMark x1="64740" y1="25833" x2="52344" y2="3426"/>
                        <a14:backgroundMark x1="4271" y1="13704" x2="52604" y2="6944"/>
                        <a14:backgroundMark x1="3021" y1="70370" x2="37917" y2="98241"/>
                        <a14:backgroundMark x1="39167" y1="96481" x2="45260" y2="99167"/>
                        <a14:backgroundMark x1="48542" y1="95556" x2="46250" y2="97870"/>
                      </a14:backgroundRemoval>
                    </a14:imgEffect>
                  </a14:imgLayer>
                </a14:imgProps>
              </a:ext>
            </a:extLst>
          </a:blip>
          <a:srcRect t="8735" r="17280"/>
          <a:stretch/>
        </p:blipFill>
        <p:spPr>
          <a:xfrm>
            <a:off x="1474352" y="4976943"/>
            <a:ext cx="2174516" cy="1349519"/>
          </a:xfrm>
          <a:prstGeom prst="rect">
            <a:avLst/>
          </a:prstGeom>
        </p:spPr>
      </p:pic>
      <p:pic>
        <p:nvPicPr>
          <p:cNvPr id="34" name="Picture 30" descr="https://images.vexels.com/media/users/3/142306/isolated/preview ..."/>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9166454">
            <a:off x="2790397" y="4510249"/>
            <a:ext cx="1042138" cy="603195"/>
          </a:xfrm>
          <a:prstGeom prst="rect">
            <a:avLst/>
          </a:prstGeom>
          <a:noFill/>
          <a:extLst>
            <a:ext uri="{909E8E84-426E-40DD-AFC4-6F175D3DCCD1}">
              <a14:hiddenFill xmlns:a14="http://schemas.microsoft.com/office/drawing/2010/main">
                <a:solidFill>
                  <a:srgbClr val="FFFFFF"/>
                </a:solidFill>
              </a14:hiddenFill>
            </a:ext>
          </a:extLst>
        </p:spPr>
      </p:pic>
      <p:sp>
        <p:nvSpPr>
          <p:cNvPr id="35" name="Прямоугольник 34"/>
          <p:cNvSpPr/>
          <p:nvPr/>
        </p:nvSpPr>
        <p:spPr>
          <a:xfrm>
            <a:off x="257298" y="5555842"/>
            <a:ext cx="1787404" cy="369332"/>
          </a:xfrm>
          <a:prstGeom prst="rect">
            <a:avLst/>
          </a:prstGeom>
        </p:spPr>
        <p:txBody>
          <a:bodyPr wrap="square">
            <a:spAutoFit/>
          </a:bodyPr>
          <a:lstStyle/>
          <a:p>
            <a:pPr algn="ctr"/>
            <a:r>
              <a:rPr lang="en-US" dirty="0">
                <a:effectLst>
                  <a:outerShdw blurRad="38100" dist="38100" dir="2700000" algn="tl">
                    <a:srgbClr val="000000">
                      <a:alpha val="43137"/>
                    </a:srgbClr>
                  </a:outerShdw>
                </a:effectLst>
                <a:latin typeface="Book Antiqua" panose="02040602050305030304" pitchFamily="18" charset="0"/>
              </a:rPr>
              <a:t>Database</a:t>
            </a:r>
          </a:p>
        </p:txBody>
      </p:sp>
      <p:sp>
        <p:nvSpPr>
          <p:cNvPr id="36" name="Прямоугольник 35"/>
          <p:cNvSpPr/>
          <p:nvPr/>
        </p:nvSpPr>
        <p:spPr>
          <a:xfrm>
            <a:off x="3954597" y="4472249"/>
            <a:ext cx="1242690"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latin typeface="Book Antiqua" panose="02040602050305030304" pitchFamily="18" charset="0"/>
              </a:rPr>
              <a:t>Web </a:t>
            </a:r>
          </a:p>
          <a:p>
            <a:pPr algn="ctr"/>
            <a:r>
              <a:rPr lang="en-US" dirty="0">
                <a:effectLst>
                  <a:outerShdw blurRad="38100" dist="38100" dir="2700000" algn="tl">
                    <a:srgbClr val="000000">
                      <a:alpha val="43137"/>
                    </a:srgbClr>
                  </a:outerShdw>
                </a:effectLst>
                <a:latin typeface="Book Antiqua" panose="02040602050305030304" pitchFamily="18" charset="0"/>
              </a:rPr>
              <a:t>interface</a:t>
            </a:r>
          </a:p>
        </p:txBody>
      </p:sp>
      <p:pic>
        <p:nvPicPr>
          <p:cNvPr id="37" name="Picture 30" descr="https://images.vexels.com/media/users/3/142306/isolated/preview ..."/>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4697426">
            <a:off x="4894573" y="4767906"/>
            <a:ext cx="1042138" cy="60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47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56" y="1086292"/>
            <a:ext cx="7632600" cy="5605620"/>
          </a:xfrm>
          <a:prstGeom prst="rect">
            <a:avLst/>
          </a:prstGeom>
        </p:spPr>
      </p:pic>
      <p:sp>
        <p:nvSpPr>
          <p:cNvPr id="3" name="Заголовок 1"/>
          <p:cNvSpPr>
            <a:spLocks noGrp="1"/>
          </p:cNvSpPr>
          <p:nvPr>
            <p:ph type="title"/>
          </p:nvPr>
        </p:nvSpPr>
        <p:spPr>
          <a:xfrm>
            <a:off x="0" y="16778"/>
            <a:ext cx="9144000" cy="1069514"/>
          </a:xfrm>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Group users</a:t>
            </a:r>
            <a:endParaRPr lang="ru-RU" sz="2800">
              <a:solidFill>
                <a:srgbClr val="C00000"/>
              </a:solidFill>
            </a:endParaRPr>
          </a:p>
        </p:txBody>
      </p:sp>
      <p:sp>
        <p:nvSpPr>
          <p:cNvPr id="4" name="Прямоугольник 3"/>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6"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12</a:t>
            </a:r>
            <a:endParaRPr lang="en-US" sz="1200" dirty="0">
              <a:solidFill>
                <a:srgbClr val="002060"/>
              </a:solidFill>
            </a:endParaRPr>
          </a:p>
        </p:txBody>
      </p:sp>
    </p:spTree>
    <p:extLst>
      <p:ext uri="{BB962C8B-B14F-4D97-AF65-F5344CB8AC3E}">
        <p14:creationId xmlns:p14="http://schemas.microsoft.com/office/powerpoint/2010/main" val="2420325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0" y="16778"/>
            <a:ext cx="9144000" cy="1069514"/>
          </a:xfrm>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9" name="Прямоугольник 8"/>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11"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13</a:t>
            </a:r>
            <a:endParaRPr lang="en-US" sz="1200" dirty="0">
              <a:solidFill>
                <a:srgbClr val="002060"/>
              </a:solidFill>
            </a:endParaRPr>
          </a:p>
        </p:txBody>
      </p:sp>
      <p:sp>
        <p:nvSpPr>
          <p:cNvPr id="12" name="Content Placeholder 11"/>
          <p:cNvSpPr>
            <a:spLocks noGrp="1"/>
          </p:cNvSpPr>
          <p:nvPr>
            <p:ph idx="1"/>
          </p:nvPr>
        </p:nvSpPr>
        <p:spPr>
          <a:xfrm>
            <a:off x="1390328" y="1230125"/>
            <a:ext cx="6563072" cy="460648"/>
          </a:xfrm>
        </p:spPr>
        <p:txBody>
          <a:bodyPr/>
          <a:lstStyle/>
          <a:p>
            <a:pPr algn="ctr"/>
            <a:r>
              <a:rPr lang="en-US" sz="2400" b="1" dirty="0">
                <a:latin typeface="Book Antiqua" panose="02040602050305030304" pitchFamily="18" charset="0"/>
              </a:rPr>
              <a:t>Administrator access</a:t>
            </a:r>
          </a:p>
        </p:txBody>
      </p:sp>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80" y="1834606"/>
            <a:ext cx="8720608" cy="4130315"/>
          </a:xfrm>
          <a:prstGeom prst="rect">
            <a:avLst/>
          </a:prstGeom>
        </p:spPr>
      </p:pic>
      <p:sp>
        <p:nvSpPr>
          <p:cNvPr id="14" name="Прямоугольник 13"/>
          <p:cNvSpPr/>
          <p:nvPr/>
        </p:nvSpPr>
        <p:spPr>
          <a:xfrm>
            <a:off x="611560" y="1834606"/>
            <a:ext cx="288032" cy="2262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313112" y="1817810"/>
            <a:ext cx="746720" cy="243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8604448" y="2636911"/>
            <a:ext cx="360040" cy="3328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09193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5137" b="12082"/>
          <a:stretch/>
        </p:blipFill>
        <p:spPr>
          <a:xfrm>
            <a:off x="131790" y="1844824"/>
            <a:ext cx="4513203" cy="4248472"/>
          </a:xfrm>
          <a:prstGeom prst="rect">
            <a:avLst/>
          </a:prstGeom>
        </p:spPr>
      </p:pic>
      <p:sp>
        <p:nvSpPr>
          <p:cNvPr id="3" name="Заголовок 1"/>
          <p:cNvSpPr>
            <a:spLocks noGrp="1"/>
          </p:cNvSpPr>
          <p:nvPr>
            <p:ph type="title"/>
          </p:nvPr>
        </p:nvSpPr>
        <p:spPr>
          <a:xfrm>
            <a:off x="0" y="16778"/>
            <a:ext cx="9144000" cy="1069514"/>
          </a:xfrm>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4" name="Прямоугольник 3"/>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6"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14</a:t>
            </a:r>
            <a:endParaRPr lang="en-US" sz="1200" dirty="0">
              <a:solidFill>
                <a:srgbClr val="002060"/>
              </a:solidFill>
            </a:endParaRPr>
          </a:p>
        </p:txBody>
      </p:sp>
      <p:sp>
        <p:nvSpPr>
          <p:cNvPr id="7" name="Прямоугольник 6"/>
          <p:cNvSpPr/>
          <p:nvPr/>
        </p:nvSpPr>
        <p:spPr>
          <a:xfrm>
            <a:off x="467544" y="1300966"/>
            <a:ext cx="3156633" cy="400110"/>
          </a:xfrm>
          <a:prstGeom prst="rect">
            <a:avLst/>
          </a:prstGeom>
        </p:spPr>
        <p:txBody>
          <a:bodyPr wrap="none">
            <a:spAutoFit/>
          </a:bodyPr>
          <a:lstStyle/>
          <a:p>
            <a:r>
              <a:rPr lang="en-US" sz="2000" dirty="0">
                <a:latin typeface="Book Antiqua" panose="02040602050305030304" pitchFamily="18" charset="0"/>
              </a:rPr>
              <a:t>Dictionary of record types</a:t>
            </a:r>
            <a:endParaRPr lang="ru-RU" sz="2000" dirty="0">
              <a:latin typeface="Book Antiqua" panose="02040602050305030304" pitchFamily="18" charset="0"/>
            </a:endParaRPr>
          </a:p>
        </p:txBody>
      </p:sp>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1190" t="19786" r="32143"/>
          <a:stretch/>
        </p:blipFill>
        <p:spPr>
          <a:xfrm>
            <a:off x="4862151" y="1844824"/>
            <a:ext cx="4032448" cy="4007768"/>
          </a:xfrm>
          <a:prstGeom prst="rect">
            <a:avLst/>
          </a:prstGeom>
        </p:spPr>
      </p:pic>
      <p:sp>
        <p:nvSpPr>
          <p:cNvPr id="9" name="Прямоугольник 8"/>
          <p:cNvSpPr/>
          <p:nvPr/>
        </p:nvSpPr>
        <p:spPr>
          <a:xfrm>
            <a:off x="5148064" y="1316624"/>
            <a:ext cx="3230372" cy="400110"/>
          </a:xfrm>
          <a:prstGeom prst="rect">
            <a:avLst/>
          </a:prstGeom>
        </p:spPr>
        <p:txBody>
          <a:bodyPr wrap="none">
            <a:spAutoFit/>
          </a:bodyPr>
          <a:lstStyle/>
          <a:p>
            <a:r>
              <a:rPr lang="en-US" sz="2000" dirty="0">
                <a:latin typeface="Book Antiqua" panose="02040602050305030304" pitchFamily="18" charset="0"/>
              </a:rPr>
              <a:t>Dictionary of used triggers</a:t>
            </a:r>
            <a:endParaRPr lang="ru-RU" sz="2000" dirty="0">
              <a:latin typeface="Book Antiqua" panose="02040602050305030304" pitchFamily="18" charset="0"/>
            </a:endParaRPr>
          </a:p>
        </p:txBody>
      </p:sp>
      <p:sp>
        <p:nvSpPr>
          <p:cNvPr id="10" name="Content Placeholder 11"/>
          <p:cNvSpPr>
            <a:spLocks noGrp="1"/>
          </p:cNvSpPr>
          <p:nvPr>
            <p:ph idx="1"/>
          </p:nvPr>
        </p:nvSpPr>
        <p:spPr>
          <a:xfrm>
            <a:off x="2699792" y="5929956"/>
            <a:ext cx="3744416" cy="590862"/>
          </a:xfrm>
        </p:spPr>
        <p:txBody>
          <a:bodyPr/>
          <a:lstStyle/>
          <a:p>
            <a:pPr algn="ctr"/>
            <a:r>
              <a:rPr lang="en-US" sz="1600" b="1" dirty="0">
                <a:latin typeface="Book Antiqua" panose="02040602050305030304" pitchFamily="18" charset="0"/>
              </a:rPr>
              <a:t>Advanced administrator settings</a:t>
            </a:r>
          </a:p>
        </p:txBody>
      </p:sp>
    </p:spTree>
    <p:extLst>
      <p:ext uri="{BB962C8B-B14F-4D97-AF65-F5344CB8AC3E}">
        <p14:creationId xmlns:p14="http://schemas.microsoft.com/office/powerpoint/2010/main" val="3574464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778"/>
            <a:ext cx="9144000" cy="1069514"/>
          </a:xfrm>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3" name="Прямоугольник 2"/>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5"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15</a:t>
            </a:r>
            <a:endParaRPr lang="en-US" sz="1200" dirty="0">
              <a:solidFill>
                <a:srgbClr val="002060"/>
              </a:solidFill>
            </a:endParaRPr>
          </a:p>
        </p:txBody>
      </p:sp>
      <p:sp>
        <p:nvSpPr>
          <p:cNvPr id="6" name="Content Placeholder 11"/>
          <p:cNvSpPr>
            <a:spLocks noGrp="1"/>
          </p:cNvSpPr>
          <p:nvPr>
            <p:ph idx="1"/>
          </p:nvPr>
        </p:nvSpPr>
        <p:spPr>
          <a:xfrm>
            <a:off x="2699792" y="5929956"/>
            <a:ext cx="3744416" cy="590862"/>
          </a:xfrm>
        </p:spPr>
        <p:txBody>
          <a:bodyPr/>
          <a:lstStyle/>
          <a:p>
            <a:pPr algn="ctr"/>
            <a:r>
              <a:rPr lang="en-US" sz="1600" b="1" dirty="0">
                <a:latin typeface="Book Antiqua" panose="02040602050305030304" pitchFamily="18" charset="0"/>
              </a:rPr>
              <a:t>Advanced administrator settings</a:t>
            </a:r>
          </a:p>
        </p:txBody>
      </p:sp>
      <p:pic>
        <p:nvPicPr>
          <p:cNvPr id="7" name="Рисунок 6"/>
          <p:cNvPicPr>
            <a:picLocks noChangeAspect="1"/>
          </p:cNvPicPr>
          <p:nvPr/>
        </p:nvPicPr>
        <p:blipFill rotWithShape="1">
          <a:blip r:embed="rId2"/>
          <a:srcRect l="2447" t="24897"/>
          <a:stretch/>
        </p:blipFill>
        <p:spPr>
          <a:xfrm>
            <a:off x="4355962" y="2055131"/>
            <a:ext cx="4608526" cy="2981358"/>
          </a:xfrm>
          <a:prstGeom prst="rect">
            <a:avLst/>
          </a:prstGeom>
        </p:spPr>
      </p:pic>
      <p:sp>
        <p:nvSpPr>
          <p:cNvPr id="8" name="Прямоугольник 7"/>
          <p:cNvSpPr/>
          <p:nvPr/>
        </p:nvSpPr>
        <p:spPr>
          <a:xfrm>
            <a:off x="4211960" y="1316452"/>
            <a:ext cx="4637643" cy="400110"/>
          </a:xfrm>
          <a:prstGeom prst="rect">
            <a:avLst/>
          </a:prstGeom>
        </p:spPr>
        <p:txBody>
          <a:bodyPr wrap="square">
            <a:spAutoFit/>
          </a:bodyPr>
          <a:lstStyle/>
          <a:p>
            <a:pPr algn="ctr"/>
            <a:r>
              <a:rPr lang="en-US" sz="2000" dirty="0">
                <a:latin typeface="Book Antiqua" panose="02040602050305030304" pitchFamily="18" charset="0"/>
              </a:rPr>
              <a:t>Dictionary of beam particles</a:t>
            </a:r>
            <a:endParaRPr lang="ru-RU" sz="2000" dirty="0">
              <a:latin typeface="Book Antiqua" panose="02040602050305030304" pitchFamily="18" charset="0"/>
            </a:endParaRPr>
          </a:p>
        </p:txBody>
      </p:sp>
      <p:pic>
        <p:nvPicPr>
          <p:cNvPr id="9" name="Рисунок 8"/>
          <p:cNvPicPr>
            <a:picLocks noChangeAspect="1"/>
          </p:cNvPicPr>
          <p:nvPr/>
        </p:nvPicPr>
        <p:blipFill rotWithShape="1">
          <a:blip r:embed="rId3"/>
          <a:srcRect t="15824"/>
          <a:stretch/>
        </p:blipFill>
        <p:spPr>
          <a:xfrm>
            <a:off x="323528" y="2055131"/>
            <a:ext cx="3280465" cy="3713071"/>
          </a:xfrm>
          <a:prstGeom prst="rect">
            <a:avLst/>
          </a:prstGeom>
        </p:spPr>
      </p:pic>
      <p:sp>
        <p:nvSpPr>
          <p:cNvPr id="10" name="Прямоугольник 9"/>
          <p:cNvSpPr/>
          <p:nvPr/>
        </p:nvSpPr>
        <p:spPr>
          <a:xfrm>
            <a:off x="251520" y="1316452"/>
            <a:ext cx="3280464" cy="400110"/>
          </a:xfrm>
          <a:prstGeom prst="rect">
            <a:avLst/>
          </a:prstGeom>
        </p:spPr>
        <p:txBody>
          <a:bodyPr wrap="square">
            <a:spAutoFit/>
          </a:bodyPr>
          <a:lstStyle/>
          <a:p>
            <a:pPr algn="ctr"/>
            <a:r>
              <a:rPr lang="en-US" sz="2000" dirty="0">
                <a:latin typeface="Book Antiqua" panose="02040602050305030304" pitchFamily="18" charset="0"/>
              </a:rPr>
              <a:t>Dictionary of targets</a:t>
            </a:r>
            <a:endParaRPr lang="ru-RU" sz="2000" dirty="0">
              <a:latin typeface="Book Antiqua" panose="02040602050305030304" pitchFamily="18" charset="0"/>
            </a:endParaRPr>
          </a:p>
        </p:txBody>
      </p:sp>
    </p:spTree>
    <p:extLst>
      <p:ext uri="{BB962C8B-B14F-4D97-AF65-F5344CB8AC3E}">
        <p14:creationId xmlns:p14="http://schemas.microsoft.com/office/powerpoint/2010/main" val="3297604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778"/>
            <a:ext cx="9144000" cy="1069514"/>
          </a:xfrm>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3" name="Прямоугольник 2"/>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5"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16</a:t>
            </a:r>
            <a:endParaRPr lang="en-US" sz="1200" dirty="0">
              <a:solidFill>
                <a:srgbClr val="002060"/>
              </a:solidFill>
            </a:endParaRPr>
          </a:p>
        </p:txBody>
      </p:sp>
      <p:sp>
        <p:nvSpPr>
          <p:cNvPr id="6" name="Content Placeholder 11"/>
          <p:cNvSpPr>
            <a:spLocks noGrp="1"/>
          </p:cNvSpPr>
          <p:nvPr>
            <p:ph idx="1"/>
          </p:nvPr>
        </p:nvSpPr>
        <p:spPr>
          <a:xfrm>
            <a:off x="161693" y="1181349"/>
            <a:ext cx="8802795" cy="460648"/>
          </a:xfrm>
        </p:spPr>
        <p:txBody>
          <a:bodyPr/>
          <a:lstStyle/>
          <a:p>
            <a:pPr algn="ctr"/>
            <a:r>
              <a:rPr lang="en-US" sz="2200" b="1" dirty="0">
                <a:latin typeface="Book Antiqua" panose="02040602050305030304" pitchFamily="18" charset="0"/>
              </a:rPr>
              <a:t>Sort data by selected parameters</a:t>
            </a:r>
            <a:r>
              <a:rPr lang="ru-RU" sz="2200" b="1" dirty="0">
                <a:latin typeface="Book Antiqua" panose="02040602050305030304" pitchFamily="18" charset="0"/>
              </a:rPr>
              <a:t> </a:t>
            </a:r>
            <a:r>
              <a:rPr lang="en-US" sz="2200" b="1" dirty="0">
                <a:latin typeface="Book Antiqua" panose="02040602050305030304" pitchFamily="18" charset="0"/>
              </a:rPr>
              <a:t>and Fast data filtering</a:t>
            </a:r>
          </a:p>
        </p:txBody>
      </p:sp>
      <p:pic>
        <p:nvPicPr>
          <p:cNvPr id="7" name="Рисунок 6"/>
          <p:cNvPicPr>
            <a:picLocks noChangeAspect="1"/>
          </p:cNvPicPr>
          <p:nvPr/>
        </p:nvPicPr>
        <p:blipFill>
          <a:blip r:embed="rId2"/>
          <a:stretch>
            <a:fillRect/>
          </a:stretch>
        </p:blipFill>
        <p:spPr>
          <a:xfrm>
            <a:off x="1367811" y="2852931"/>
            <a:ext cx="6358020" cy="2667368"/>
          </a:xfrm>
          <a:prstGeom prst="rect">
            <a:avLst/>
          </a:prstGeom>
        </p:spPr>
      </p:pic>
      <p:pic>
        <p:nvPicPr>
          <p:cNvPr id="8" name="Рисунок 7"/>
          <p:cNvPicPr>
            <a:picLocks noChangeAspect="1"/>
          </p:cNvPicPr>
          <p:nvPr/>
        </p:nvPicPr>
        <p:blipFill>
          <a:blip r:embed="rId3"/>
          <a:stretch>
            <a:fillRect/>
          </a:stretch>
        </p:blipFill>
        <p:spPr>
          <a:xfrm>
            <a:off x="467545" y="1728945"/>
            <a:ext cx="7852790" cy="1039007"/>
          </a:xfrm>
          <a:prstGeom prst="rect">
            <a:avLst/>
          </a:prstGeom>
        </p:spPr>
      </p:pic>
      <p:sp>
        <p:nvSpPr>
          <p:cNvPr id="9" name="Прямоугольник 8"/>
          <p:cNvSpPr/>
          <p:nvPr/>
        </p:nvSpPr>
        <p:spPr>
          <a:xfrm>
            <a:off x="8287740" y="2063782"/>
            <a:ext cx="856260" cy="369332"/>
          </a:xfrm>
          <a:prstGeom prst="rect">
            <a:avLst/>
          </a:prstGeom>
        </p:spPr>
        <p:txBody>
          <a:bodyPr wrap="none">
            <a:spAutoFit/>
          </a:bodyPr>
          <a:lstStyle/>
          <a:p>
            <a:r>
              <a:rPr lang="en-US" dirty="0">
                <a:latin typeface="Berlin Sans FB Demi" panose="020E0802020502020306" pitchFamily="34" charset="0"/>
              </a:rPr>
              <a:t>Before</a:t>
            </a:r>
            <a:endParaRPr lang="ru-RU" dirty="0"/>
          </a:p>
        </p:txBody>
      </p:sp>
      <p:sp>
        <p:nvSpPr>
          <p:cNvPr id="10" name="Прямоугольник 9"/>
          <p:cNvSpPr/>
          <p:nvPr/>
        </p:nvSpPr>
        <p:spPr>
          <a:xfrm>
            <a:off x="161693" y="4288453"/>
            <a:ext cx="716863" cy="369332"/>
          </a:xfrm>
          <a:prstGeom prst="rect">
            <a:avLst/>
          </a:prstGeom>
        </p:spPr>
        <p:txBody>
          <a:bodyPr wrap="none">
            <a:spAutoFit/>
          </a:bodyPr>
          <a:lstStyle/>
          <a:p>
            <a:r>
              <a:rPr lang="en-US" dirty="0">
                <a:latin typeface="Berlin Sans FB Demi" panose="020E0802020502020306" pitchFamily="34" charset="0"/>
              </a:rPr>
              <a:t>After</a:t>
            </a:r>
            <a:endParaRPr lang="ru-RU" dirty="0"/>
          </a:p>
        </p:txBody>
      </p:sp>
      <p:pic>
        <p:nvPicPr>
          <p:cNvPr id="11" name="Рисунок 10"/>
          <p:cNvPicPr>
            <a:picLocks noChangeAspect="1"/>
          </p:cNvPicPr>
          <p:nvPr/>
        </p:nvPicPr>
        <p:blipFill>
          <a:blip r:embed="rId4"/>
          <a:stretch>
            <a:fillRect/>
          </a:stretch>
        </p:blipFill>
        <p:spPr>
          <a:xfrm>
            <a:off x="1114629" y="4257199"/>
            <a:ext cx="7205706" cy="2057595"/>
          </a:xfrm>
          <a:prstGeom prst="rect">
            <a:avLst/>
          </a:prstGeom>
        </p:spPr>
      </p:pic>
    </p:spTree>
    <p:extLst>
      <p:ext uri="{BB962C8B-B14F-4D97-AF65-F5344CB8AC3E}">
        <p14:creationId xmlns:p14="http://schemas.microsoft.com/office/powerpoint/2010/main" val="4014883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778"/>
            <a:ext cx="9144000" cy="1069514"/>
          </a:xfrm>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Last day</a:t>
            </a:r>
            <a:endParaRPr lang="ru-RU" sz="2800">
              <a:solidFill>
                <a:srgbClr val="C00000"/>
              </a:solidFill>
            </a:endParaRPr>
          </a:p>
        </p:txBody>
      </p:sp>
      <p:sp>
        <p:nvSpPr>
          <p:cNvPr id="3" name="Прямоугольник 2"/>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5"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17</a:t>
            </a:r>
            <a:endParaRPr lang="en-US" sz="1200" dirty="0">
              <a:solidFill>
                <a:srgbClr val="002060"/>
              </a:solidFill>
            </a:endParaRPr>
          </a:p>
        </p:txBody>
      </p:sp>
      <p:sp>
        <p:nvSpPr>
          <p:cNvPr id="6" name="Content Placeholder 11"/>
          <p:cNvSpPr>
            <a:spLocks noGrp="1"/>
          </p:cNvSpPr>
          <p:nvPr>
            <p:ph idx="1"/>
          </p:nvPr>
        </p:nvSpPr>
        <p:spPr>
          <a:xfrm>
            <a:off x="1390328" y="1230125"/>
            <a:ext cx="6563072" cy="460648"/>
          </a:xfrm>
        </p:spPr>
        <p:txBody>
          <a:bodyPr/>
          <a:lstStyle/>
          <a:p>
            <a:pPr algn="ctr"/>
            <a:r>
              <a:rPr lang="en-US" sz="2800" b="1" dirty="0">
                <a:latin typeface="Book Antiqua" panose="02040602050305030304" pitchFamily="18" charset="0"/>
              </a:rPr>
              <a:t>is a </a:t>
            </a:r>
            <a:r>
              <a:rPr lang="en-US" sz="2400" b="1" dirty="0">
                <a:latin typeface="Book Antiqua" panose="02040602050305030304" pitchFamily="18" charset="0"/>
              </a:rPr>
              <a:t>useful</a:t>
            </a:r>
            <a:r>
              <a:rPr lang="en-US" sz="2800" b="1" dirty="0">
                <a:latin typeface="Book Antiqua" panose="02040602050305030304" pitchFamily="18" charset="0"/>
              </a:rPr>
              <a:t> feature during Runs </a:t>
            </a:r>
          </a:p>
        </p:txBody>
      </p:sp>
      <p:pic>
        <p:nvPicPr>
          <p:cNvPr id="7" name="Рисунок 6"/>
          <p:cNvPicPr>
            <a:picLocks noChangeAspect="1"/>
          </p:cNvPicPr>
          <p:nvPr/>
        </p:nvPicPr>
        <p:blipFill>
          <a:blip r:embed="rId2"/>
          <a:stretch>
            <a:fillRect/>
          </a:stretch>
        </p:blipFill>
        <p:spPr>
          <a:xfrm>
            <a:off x="251520" y="3356992"/>
            <a:ext cx="8664426" cy="2202959"/>
          </a:xfrm>
          <a:prstGeom prst="rect">
            <a:avLst/>
          </a:prstGeom>
          <a:ln>
            <a:solidFill>
              <a:schemeClr val="tx2"/>
            </a:solidFill>
          </a:ln>
        </p:spPr>
      </p:pic>
      <p:sp>
        <p:nvSpPr>
          <p:cNvPr id="8" name="Прямоугольник 7"/>
          <p:cNvSpPr/>
          <p:nvPr/>
        </p:nvSpPr>
        <p:spPr>
          <a:xfrm>
            <a:off x="636748" y="2462098"/>
            <a:ext cx="7128792" cy="400110"/>
          </a:xfrm>
          <a:prstGeom prst="rect">
            <a:avLst/>
          </a:prstGeom>
        </p:spPr>
        <p:txBody>
          <a:bodyPr wrap="square">
            <a:spAutoFit/>
          </a:bodyPr>
          <a:lstStyle/>
          <a:p>
            <a:r>
              <a:rPr lang="en-US" sz="2000" dirty="0">
                <a:latin typeface="Book Antiqua" panose="02040602050305030304" pitchFamily="18" charset="0"/>
              </a:rPr>
              <a:t>There is a table of current day events for shift operators.</a:t>
            </a:r>
            <a:endParaRPr lang="ru-RU" sz="2000" dirty="0">
              <a:latin typeface="Book Antiqua" panose="02040602050305030304" pitchFamily="18" charset="0"/>
            </a:endParaRPr>
          </a:p>
        </p:txBody>
      </p:sp>
    </p:spTree>
    <p:extLst>
      <p:ext uri="{BB962C8B-B14F-4D97-AF65-F5344CB8AC3E}">
        <p14:creationId xmlns:p14="http://schemas.microsoft.com/office/powerpoint/2010/main" val="3719502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323528" y="1770692"/>
            <a:ext cx="4429125" cy="4610100"/>
          </a:xfrm>
          <a:prstGeom prst="rect">
            <a:avLst/>
          </a:prstGeom>
        </p:spPr>
      </p:pic>
      <p:sp>
        <p:nvSpPr>
          <p:cNvPr id="9" name="Заголовок 1"/>
          <p:cNvSpPr>
            <a:spLocks noGrp="1"/>
          </p:cNvSpPr>
          <p:nvPr>
            <p:ph type="title"/>
          </p:nvPr>
        </p:nvSpPr>
        <p:spPr>
          <a:xfrm>
            <a:off x="0" y="16778"/>
            <a:ext cx="9144000" cy="1069514"/>
          </a:xfrm>
        </p:spPr>
        <p:txBody>
          <a:bodyPr/>
          <a:lstStyle/>
          <a:p>
            <a:pPr algn="ctr"/>
            <a:r>
              <a:rPr lang="ru-RU" sz="2800" dirty="0">
                <a:solidFill>
                  <a:schemeClr val="bg1"/>
                </a:solidFill>
                <a:effectLst>
                  <a:outerShdw blurRad="38100" dist="38100" dir="2700000" algn="tl">
                    <a:srgbClr val="000000">
                      <a:alpha val="43137"/>
                    </a:srgbClr>
                  </a:outerShdw>
                </a:effectLst>
              </a:rPr>
              <a:t> </a:t>
            </a: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Account</a:t>
            </a:r>
            <a:endParaRPr lang="ru-RU" sz="2800" dirty="0">
              <a:solidFill>
                <a:srgbClr val="C00000"/>
              </a:solidFill>
            </a:endParaRPr>
          </a:p>
        </p:txBody>
      </p:sp>
      <p:sp>
        <p:nvSpPr>
          <p:cNvPr id="10" name="Прямоугольник 9"/>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12"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C1ED9257-1943-4A81-863B-7EC4D75B31BE}" type="slidenum">
              <a:rPr lang="ru-RU" sz="1200" smtClean="0">
                <a:solidFill>
                  <a:srgbClr val="002060"/>
                </a:solidFill>
              </a:rPr>
              <a:t>18</a:t>
            </a:fld>
            <a:endParaRPr lang="en-US" sz="1200" dirty="0">
              <a:solidFill>
                <a:srgbClr val="002060"/>
              </a:solidFill>
            </a:endParaRPr>
          </a:p>
        </p:txBody>
      </p:sp>
      <p:sp>
        <p:nvSpPr>
          <p:cNvPr id="14" name="Content Placeholder 6"/>
          <p:cNvSpPr txBox="1">
            <a:spLocks/>
          </p:cNvSpPr>
          <p:nvPr/>
        </p:nvSpPr>
        <p:spPr>
          <a:xfrm>
            <a:off x="4752653" y="2077358"/>
            <a:ext cx="3563763" cy="1656184"/>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800" dirty="0">
                <a:latin typeface="Book Antiqua" panose="02040602050305030304" pitchFamily="18" charset="0"/>
                <a:cs typeface="Arial" pitchFamily="34" charset="0"/>
              </a:rPr>
              <a:t>In your account you can subscribe to the email notifications for selected types of occurred </a:t>
            </a:r>
            <a:r>
              <a:rPr lang="en-US" altLang="ko-KR" sz="1800" dirty="0" smtClean="0">
                <a:latin typeface="Book Antiqua" panose="02040602050305030304" pitchFamily="18" charset="0"/>
                <a:cs typeface="Arial" pitchFamily="34" charset="0"/>
              </a:rPr>
              <a:t>events</a:t>
            </a:r>
            <a:endParaRPr lang="en-US" altLang="ko-KR" sz="1800"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3420138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778"/>
            <a:ext cx="9144000" cy="1069514"/>
          </a:xfrm>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3" name="Прямоугольник 2"/>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5"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FEF0B44F-6338-4A4A-9262-635D399A4B2D}" type="slidenum">
              <a:rPr lang="ru-RU" sz="1200" smtClean="0">
                <a:solidFill>
                  <a:srgbClr val="002060"/>
                </a:solidFill>
              </a:rPr>
              <a:t>19</a:t>
            </a:fld>
            <a:endParaRPr lang="en-US" sz="1200" dirty="0">
              <a:solidFill>
                <a:srgbClr val="002060"/>
              </a:solidFill>
            </a:endParaRPr>
          </a:p>
        </p:txBody>
      </p:sp>
      <p:sp>
        <p:nvSpPr>
          <p:cNvPr id="6" name="Content Placeholder 11"/>
          <p:cNvSpPr>
            <a:spLocks noGrp="1"/>
          </p:cNvSpPr>
          <p:nvPr>
            <p:ph idx="1"/>
          </p:nvPr>
        </p:nvSpPr>
        <p:spPr>
          <a:xfrm>
            <a:off x="1390328" y="1230125"/>
            <a:ext cx="6563072" cy="460648"/>
          </a:xfrm>
        </p:spPr>
        <p:txBody>
          <a:bodyPr/>
          <a:lstStyle/>
          <a:p>
            <a:pPr algn="ctr"/>
            <a:r>
              <a:rPr lang="en-US" sz="2400" b="1" dirty="0">
                <a:latin typeface="Book Antiqua" panose="02040602050305030304" pitchFamily="18" charset="0"/>
              </a:rPr>
              <a:t>Advanced filtering</a:t>
            </a:r>
          </a:p>
        </p:txBody>
      </p:sp>
      <p:pic>
        <p:nvPicPr>
          <p:cNvPr id="7" name="Рисунок 6"/>
          <p:cNvPicPr>
            <a:picLocks noChangeAspect="1"/>
          </p:cNvPicPr>
          <p:nvPr/>
        </p:nvPicPr>
        <p:blipFill rotWithShape="1">
          <a:blip r:embed="rId2"/>
          <a:srcRect l="3232" t="8254"/>
          <a:stretch/>
        </p:blipFill>
        <p:spPr>
          <a:xfrm>
            <a:off x="454883" y="1834606"/>
            <a:ext cx="4004490" cy="4495407"/>
          </a:xfrm>
          <a:prstGeom prst="rect">
            <a:avLst/>
          </a:prstGeom>
        </p:spPr>
      </p:pic>
      <p:pic>
        <p:nvPicPr>
          <p:cNvPr id="8" name="Рисунок 7"/>
          <p:cNvPicPr>
            <a:picLocks noChangeAspect="1"/>
          </p:cNvPicPr>
          <p:nvPr/>
        </p:nvPicPr>
        <p:blipFill>
          <a:blip r:embed="rId3"/>
          <a:stretch>
            <a:fillRect/>
          </a:stretch>
        </p:blipFill>
        <p:spPr>
          <a:xfrm>
            <a:off x="4636264" y="1877437"/>
            <a:ext cx="4041912" cy="4448880"/>
          </a:xfrm>
          <a:prstGeom prst="rect">
            <a:avLst/>
          </a:prstGeom>
        </p:spPr>
      </p:pic>
    </p:spTree>
    <p:extLst>
      <p:ext uri="{BB962C8B-B14F-4D97-AF65-F5344CB8AC3E}">
        <p14:creationId xmlns:p14="http://schemas.microsoft.com/office/powerpoint/2010/main" val="39108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N</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uclotron-based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I</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on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C</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ollider f</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A</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cility</a:t>
            </a:r>
            <a:endParaRPr lang="ru-RU" sz="3200" kern="0" dirty="0">
              <a:solidFill>
                <a:sysClr val="windowText" lastClr="000000"/>
              </a:solidFill>
            </a:endParaRPr>
          </a:p>
        </p:txBody>
      </p:sp>
      <p:sp>
        <p:nvSpPr>
          <p:cNvPr id="5" name="Прямоугольник 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Дата 1"/>
          <p:cNvSpPr txBox="1">
            <a:spLocks/>
          </p:cNvSpPr>
          <p:nvPr/>
        </p:nvSpPr>
        <p:spPr>
          <a:xfrm>
            <a:off x="251520" y="6511024"/>
            <a:ext cx="1989584" cy="216743"/>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pic>
        <p:nvPicPr>
          <p:cNvPr id="7" name="Рисунок 6"/>
          <p:cNvPicPr>
            <a:picLocks noChangeAspect="1"/>
          </p:cNvPicPr>
          <p:nvPr/>
        </p:nvPicPr>
        <p:blipFill>
          <a:blip r:embed="rId2"/>
          <a:stretch>
            <a:fillRect/>
          </a:stretch>
        </p:blipFill>
        <p:spPr>
          <a:xfrm>
            <a:off x="539552" y="873648"/>
            <a:ext cx="8136904" cy="4411486"/>
          </a:xfrm>
          <a:prstGeom prst="rect">
            <a:avLst/>
          </a:prstGeom>
        </p:spPr>
      </p:pic>
      <p:sp>
        <p:nvSpPr>
          <p:cNvPr id="8" name="Прямоугольник 7"/>
          <p:cNvSpPr/>
          <p:nvPr/>
        </p:nvSpPr>
        <p:spPr>
          <a:xfrm>
            <a:off x="1493655" y="1573843"/>
            <a:ext cx="1098123" cy="331102"/>
          </a:xfrm>
          <a:prstGeom prst="rect">
            <a:avLst/>
          </a:prstGeom>
          <a:solidFill>
            <a:srgbClr val="000000">
              <a:alpha val="54902"/>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ylfaen" panose="010A0502050306030303" pitchFamily="18" charset="0"/>
              </a:rPr>
              <a:t>Nuclotron</a:t>
            </a:r>
            <a:endParaRPr lang="ru-RU" sz="1600" dirty="0">
              <a:latin typeface="Sylfaen" panose="010A0502050306030303" pitchFamily="18" charset="0"/>
            </a:endParaRPr>
          </a:p>
        </p:txBody>
      </p:sp>
      <p:sp>
        <p:nvSpPr>
          <p:cNvPr id="9" name="Прямоугольник 8"/>
          <p:cNvSpPr/>
          <p:nvPr/>
        </p:nvSpPr>
        <p:spPr>
          <a:xfrm>
            <a:off x="4671009" y="3236118"/>
            <a:ext cx="847491" cy="272570"/>
          </a:xfrm>
          <a:prstGeom prst="rect">
            <a:avLst/>
          </a:prstGeom>
          <a:solidFill>
            <a:srgbClr val="000000">
              <a:alpha val="54902"/>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ylfaen" panose="010A0502050306030303" pitchFamily="18" charset="0"/>
              </a:rPr>
              <a:t>MPD</a:t>
            </a:r>
            <a:endParaRPr lang="ru-RU" dirty="0">
              <a:latin typeface="Sylfaen" panose="010A0502050306030303" pitchFamily="18" charset="0"/>
            </a:endParaRPr>
          </a:p>
        </p:txBody>
      </p:sp>
      <p:sp>
        <p:nvSpPr>
          <p:cNvPr id="10" name="Прямоугольник 9"/>
          <p:cNvSpPr/>
          <p:nvPr/>
        </p:nvSpPr>
        <p:spPr>
          <a:xfrm>
            <a:off x="6444208" y="2345476"/>
            <a:ext cx="783087" cy="268728"/>
          </a:xfrm>
          <a:prstGeom prst="rect">
            <a:avLst/>
          </a:prstGeom>
          <a:solidFill>
            <a:srgbClr val="000000">
              <a:alpha val="54902"/>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Sylfaen" panose="010A0502050306030303" pitchFamily="18" charset="0"/>
              </a:rPr>
              <a:t>SPD</a:t>
            </a:r>
            <a:endParaRPr lang="ru-RU" sz="1600">
              <a:latin typeface="Sylfaen" panose="010A0502050306030303" pitchFamily="18" charset="0"/>
            </a:endParaRPr>
          </a:p>
        </p:txBody>
      </p:sp>
      <p:sp>
        <p:nvSpPr>
          <p:cNvPr id="11" name="Прямоугольник 10"/>
          <p:cNvSpPr/>
          <p:nvPr/>
        </p:nvSpPr>
        <p:spPr>
          <a:xfrm>
            <a:off x="4161195" y="1410570"/>
            <a:ext cx="893617" cy="281241"/>
          </a:xfrm>
          <a:prstGeom prst="rect">
            <a:avLst/>
          </a:prstGeom>
          <a:solidFill>
            <a:srgbClr val="000000">
              <a:alpha val="54902"/>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ylfaen" panose="010A0502050306030303" pitchFamily="18" charset="0"/>
              </a:rPr>
              <a:t>BM@N</a:t>
            </a:r>
            <a:endParaRPr lang="ru-RU" dirty="0">
              <a:latin typeface="Sylfaen" panose="010A0502050306030303" pitchFamily="18" charset="0"/>
            </a:endParaRPr>
          </a:p>
        </p:txBody>
      </p:sp>
      <p:sp>
        <p:nvSpPr>
          <p:cNvPr id="12" name="Стрелка вниз 11"/>
          <p:cNvSpPr/>
          <p:nvPr/>
        </p:nvSpPr>
        <p:spPr>
          <a:xfrm>
            <a:off x="1943704" y="1909363"/>
            <a:ext cx="198023" cy="18078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4508991" y="1691411"/>
            <a:ext cx="198023" cy="18078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6736739" y="2585022"/>
            <a:ext cx="198023" cy="18078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4995742" y="3486301"/>
            <a:ext cx="198023" cy="18078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6" name="Объект 2"/>
              <p:cNvSpPr>
                <a:spLocks noGrp="1"/>
              </p:cNvSpPr>
              <p:nvPr>
                <p:ph idx="1"/>
              </p:nvPr>
            </p:nvSpPr>
            <p:spPr>
              <a:xfrm>
                <a:off x="4860032" y="5368091"/>
                <a:ext cx="3528393" cy="369226"/>
              </a:xfrm>
            </p:spPr>
            <p:txBody>
              <a:bodyPr/>
              <a:lstStyle/>
              <a:p>
                <a:pPr marL="266700" indent="-266700" algn="just">
                  <a:spcBef>
                    <a:spcPts val="1200"/>
                  </a:spcBef>
                  <a:spcAft>
                    <a:spcPts val="600"/>
                  </a:spcAft>
                  <a:buClr>
                    <a:srgbClr val="000090"/>
                  </a:buClr>
                  <a:buBlip>
                    <a:blip r:embed="rId3"/>
                  </a:buBlip>
                  <a:defRPr/>
                </a:pPr>
                <a:r>
                  <a:rPr lang="en-US" sz="1400" dirty="0">
                    <a:solidFill>
                      <a:srgbClr val="000000"/>
                    </a:solidFill>
                    <a:effectLst/>
                    <a:latin typeface="Book Antiqua" panose="02040602050305030304" pitchFamily="18" charset="0"/>
                  </a:rPr>
                  <a:t>Beams: from </a:t>
                </a:r>
                <a14:m>
                  <m:oMath xmlns:m="http://schemas.openxmlformats.org/officeDocument/2006/math">
                    <m:sSup>
                      <m:sSupPr>
                        <m:ctrlPr>
                          <a:rPr lang="en-US" sz="1400" i="1">
                            <a:solidFill>
                              <a:srgbClr val="008000"/>
                            </a:solidFill>
                            <a:latin typeface="Cambria Math" panose="02040503050406030204" pitchFamily="18" charset="0"/>
                          </a:rPr>
                        </m:ctrlPr>
                      </m:sSupPr>
                      <m:e>
                        <m:r>
                          <a:rPr lang="en-US" sz="1400" b="0" i="1" smtClean="0">
                            <a:solidFill>
                              <a:srgbClr val="008000"/>
                            </a:solidFill>
                            <a:latin typeface="Cambria Math" panose="02040503050406030204" pitchFamily="18" charset="0"/>
                          </a:rPr>
                          <m:t>𝑑</m:t>
                        </m:r>
                      </m:e>
                      <m:sup>
                        <m:r>
                          <a:rPr lang="en-US" sz="1400" i="1" smtClean="0">
                            <a:solidFill>
                              <a:srgbClr val="008000"/>
                            </a:solidFill>
                            <a:latin typeface="Cambria Math" panose="02040503050406030204" pitchFamily="18" charset="0"/>
                            <a:ea typeface="Cambria Math" panose="02040503050406030204" pitchFamily="18" charset="0"/>
                          </a:rPr>
                          <m:t>↑</m:t>
                        </m:r>
                      </m:sup>
                    </m:sSup>
                    <m:r>
                      <a:rPr lang="en-US" sz="1400" b="0" i="1" smtClean="0">
                        <a:solidFill>
                          <a:srgbClr val="008000"/>
                        </a:solidFill>
                        <a:latin typeface="Cambria Math" panose="02040503050406030204" pitchFamily="18" charset="0"/>
                        <a:ea typeface="Cambria Math" panose="02040503050406030204" pitchFamily="18" charset="0"/>
                      </a:rPr>
                      <m:t>, </m:t>
                    </m:r>
                    <m:r>
                      <a:rPr lang="en-US" sz="1400" b="0" i="1" smtClean="0">
                        <a:solidFill>
                          <a:srgbClr val="008000"/>
                        </a:solidFill>
                        <a:latin typeface="Cambria Math" panose="02040503050406030204" pitchFamily="18" charset="0"/>
                        <a:ea typeface="Cambria Math" panose="02040503050406030204" pitchFamily="18" charset="0"/>
                      </a:rPr>
                      <m:t>𝐶</m:t>
                    </m:r>
                    <m:r>
                      <a:rPr lang="en-US" sz="1400" i="1">
                        <a:solidFill>
                          <a:srgbClr val="008000"/>
                        </a:solidFill>
                        <a:latin typeface="Cambria Math" panose="02040503050406030204" pitchFamily="18" charset="0"/>
                      </a:rPr>
                      <m:t> </m:t>
                    </m:r>
                  </m:oMath>
                </a14:m>
                <a:r>
                  <a:rPr lang="en-US" sz="1400" dirty="0">
                    <a:latin typeface="Book Antiqua" panose="02040602050305030304" pitchFamily="18" charset="0"/>
                  </a:rPr>
                  <a:t>to</a:t>
                </a:r>
                <a14:m>
                  <m:oMath xmlns:m="http://schemas.openxmlformats.org/officeDocument/2006/math">
                    <m:r>
                      <a:rPr lang="en-US" sz="1400" b="0" i="1" smtClean="0">
                        <a:solidFill>
                          <a:srgbClr val="008000"/>
                        </a:solidFill>
                        <a:effectLst/>
                        <a:latin typeface="Cambria Math"/>
                      </a:rPr>
                      <m:t> </m:t>
                    </m:r>
                    <m:sSup>
                      <m:sSupPr>
                        <m:ctrlPr>
                          <a:rPr lang="en-US" sz="1400" i="1">
                            <a:solidFill>
                              <a:srgbClr val="008000"/>
                            </a:solidFill>
                            <a:effectLst/>
                            <a:latin typeface="Cambria Math" panose="02040503050406030204" pitchFamily="18" charset="0"/>
                          </a:rPr>
                        </m:ctrlPr>
                      </m:sSupPr>
                      <m:e>
                        <m:r>
                          <a:rPr lang="en-US" sz="1400" b="0" i="1" smtClean="0">
                            <a:solidFill>
                              <a:srgbClr val="008000"/>
                            </a:solidFill>
                            <a:effectLst/>
                            <a:latin typeface="Cambria Math"/>
                          </a:rPr>
                          <m:t>𝐴𝑢</m:t>
                        </m:r>
                      </m:e>
                      <m:sup>
                        <m:r>
                          <a:rPr lang="en-US" sz="1400" b="0" i="1" smtClean="0">
                            <a:solidFill>
                              <a:srgbClr val="008000"/>
                            </a:solidFill>
                            <a:effectLst/>
                            <a:latin typeface="Cambria Math"/>
                          </a:rPr>
                          <m:t>79+</m:t>
                        </m:r>
                      </m:sup>
                    </m:sSup>
                    <m:r>
                      <a:rPr lang="en-US" sz="1400" b="0" i="1">
                        <a:solidFill>
                          <a:srgbClr val="008000"/>
                        </a:solidFill>
                        <a:effectLst/>
                        <a:latin typeface="Cambria Math"/>
                      </a:rPr>
                      <m:t> </m:t>
                    </m:r>
                  </m:oMath>
                </a14:m>
                <a:endParaRPr lang="en-US" sz="1400" i="1" dirty="0">
                  <a:solidFill>
                    <a:srgbClr val="008000"/>
                  </a:solidFill>
                  <a:effectLst/>
                  <a:latin typeface="Book Antiqua" panose="02040602050305030304" pitchFamily="18" charset="0"/>
                </a:endParaRPr>
              </a:p>
            </p:txBody>
          </p:sp>
        </mc:Choice>
        <mc:Fallback xmlns="">
          <p:sp>
            <p:nvSpPr>
              <p:cNvPr id="16" name="Объект 2"/>
              <p:cNvSpPr>
                <a:spLocks noGrp="1" noRot="1" noChangeAspect="1" noMove="1" noResize="1" noEditPoints="1" noAdjustHandles="1" noChangeArrowheads="1" noChangeShapeType="1" noTextEdit="1"/>
              </p:cNvSpPr>
              <p:nvPr>
                <p:ph idx="1"/>
              </p:nvPr>
            </p:nvSpPr>
            <p:spPr>
              <a:xfrm>
                <a:off x="4860032" y="5368091"/>
                <a:ext cx="3528393" cy="369226"/>
              </a:xfrm>
              <a:blipFill>
                <a:blip r:embed="rId4"/>
                <a:stretch>
                  <a:fillRect b="-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Объект 2"/>
              <p:cNvSpPr txBox="1">
                <a:spLocks/>
              </p:cNvSpPr>
              <p:nvPr/>
            </p:nvSpPr>
            <p:spPr bwMode="auto">
              <a:xfrm>
                <a:off x="4860032" y="6005984"/>
                <a:ext cx="3599384" cy="3514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0"/>
                  </a:spcAft>
                  <a:buClr>
                    <a:srgbClr val="000090"/>
                  </a:buClr>
                  <a:buBlip>
                    <a:blip r:embed="rId3"/>
                  </a:buBlip>
                  <a:defRPr/>
                </a:pPr>
                <a:r>
                  <a:rPr lang="en-US" sz="1400" kern="0" dirty="0">
                    <a:solidFill>
                      <a:srgbClr val="000000"/>
                    </a:solidFill>
                    <a:effectLst/>
                    <a:latin typeface="Book Antiqua" panose="02040602050305030304" pitchFamily="18" charset="0"/>
                  </a:rPr>
                  <a:t>Collision energy: </a:t>
                </a:r>
                <a14:m>
                  <m:oMath xmlns:m="http://schemas.openxmlformats.org/officeDocument/2006/math">
                    <m:sSub>
                      <m:sSubPr>
                        <m:ctrlPr>
                          <a:rPr lang="en-US" sz="1400" i="1" kern="0" smtClean="0">
                            <a:solidFill>
                              <a:srgbClr val="000000"/>
                            </a:solidFill>
                            <a:effectLst/>
                            <a:latin typeface="Cambria Math" panose="02040503050406030204" pitchFamily="18" charset="0"/>
                          </a:rPr>
                        </m:ctrlPr>
                      </m:sSubPr>
                      <m:e>
                        <m:r>
                          <a:rPr lang="en-US" sz="1400" b="0" i="1" kern="0" smtClean="0">
                            <a:solidFill>
                              <a:srgbClr val="000000"/>
                            </a:solidFill>
                            <a:effectLst/>
                            <a:latin typeface="Cambria Math"/>
                          </a:rPr>
                          <m:t>𝐸</m:t>
                        </m:r>
                      </m:e>
                      <m:sub>
                        <m:r>
                          <a:rPr lang="en-US" sz="1400" b="0" i="1" kern="0" smtClean="0">
                            <a:solidFill>
                              <a:srgbClr val="000000"/>
                            </a:solidFill>
                            <a:effectLst/>
                            <a:latin typeface="Cambria Math"/>
                          </a:rPr>
                          <m:t>𝑙𝑎𝑏</m:t>
                        </m:r>
                      </m:sub>
                    </m:sSub>
                  </m:oMath>
                </a14:m>
                <a:r>
                  <a:rPr lang="en-US" sz="1400" i="1" kern="0" dirty="0">
                    <a:solidFill>
                      <a:srgbClr val="008000"/>
                    </a:solidFill>
                    <a:effectLst/>
                    <a:latin typeface="Book Antiqua" panose="02040602050305030304" pitchFamily="18" charset="0"/>
                  </a:rPr>
                  <a:t> </a:t>
                </a:r>
                <a:r>
                  <a:rPr lang="en-US" sz="1400" i="1" kern="0" dirty="0">
                    <a:effectLst/>
                    <a:latin typeface="Book Antiqua" panose="02040602050305030304" pitchFamily="18" charset="0"/>
                  </a:rPr>
                  <a:t>= </a:t>
                </a:r>
                <a:r>
                  <a:rPr lang="en-US" sz="1400" i="1" kern="0" dirty="0">
                    <a:solidFill>
                      <a:srgbClr val="008000"/>
                    </a:solidFill>
                    <a:effectLst/>
                    <a:latin typeface="Book Antiqua" panose="02040602050305030304" pitchFamily="18" charset="0"/>
                  </a:rPr>
                  <a:t>1 – 6 </a:t>
                </a:r>
                <a:r>
                  <a:rPr lang="en-US" sz="1400" i="1" kern="0" dirty="0" err="1">
                    <a:effectLst/>
                    <a:latin typeface="Book Antiqua" panose="02040602050305030304" pitchFamily="18" charset="0"/>
                  </a:rPr>
                  <a:t>AGev</a:t>
                </a:r>
                <a:endParaRPr lang="en-US" sz="1400" i="1" kern="0" dirty="0">
                  <a:effectLst/>
                  <a:latin typeface="Book Antiqua" panose="02040602050305030304" pitchFamily="18" charset="0"/>
                </a:endParaRPr>
              </a:p>
            </p:txBody>
          </p:sp>
        </mc:Choice>
        <mc:Fallback xmlns="">
          <p:sp>
            <p:nvSpPr>
              <p:cNvPr id="17" name="Объект 2"/>
              <p:cNvSpPr txBox="1">
                <a:spLocks noRot="1" noChangeAspect="1" noMove="1" noResize="1" noEditPoints="1" noAdjustHandles="1" noChangeArrowheads="1" noChangeShapeType="1" noTextEdit="1"/>
              </p:cNvSpPr>
              <p:nvPr/>
            </p:nvSpPr>
            <p:spPr bwMode="auto">
              <a:xfrm>
                <a:off x="4860032" y="6005984"/>
                <a:ext cx="3599384" cy="351470"/>
              </a:xfrm>
              <a:prstGeom prst="rect">
                <a:avLst/>
              </a:prstGeom>
              <a:blipFill>
                <a:blip r:embed="rId5"/>
                <a:stretch>
                  <a:fillRect t="-3448" b="-51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18" name="Объект 2"/>
          <p:cNvSpPr txBox="1">
            <a:spLocks/>
          </p:cNvSpPr>
          <p:nvPr/>
        </p:nvSpPr>
        <p:spPr bwMode="auto">
          <a:xfrm>
            <a:off x="657436" y="5573384"/>
            <a:ext cx="3599384" cy="61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600"/>
              </a:spcAft>
              <a:buClr>
                <a:srgbClr val="000090"/>
              </a:buClr>
              <a:buBlip>
                <a:blip r:embed="rId3"/>
              </a:buBlip>
              <a:defRPr/>
            </a:pPr>
            <a:r>
              <a:rPr lang="en-US" sz="1400" kern="0" dirty="0">
                <a:solidFill>
                  <a:srgbClr val="000000"/>
                </a:solidFill>
                <a:latin typeface="Book Antiqua" panose="02040602050305030304" pitchFamily="18" charset="0"/>
              </a:rPr>
              <a:t>Fixed target experiment: BM@N (2018)</a:t>
            </a:r>
          </a:p>
          <a:p>
            <a:pPr marL="266700" indent="-266700" algn="just">
              <a:spcBef>
                <a:spcPts val="0"/>
              </a:spcBef>
              <a:spcAft>
                <a:spcPts val="600"/>
              </a:spcAft>
              <a:buClr>
                <a:srgbClr val="000090"/>
              </a:buClr>
              <a:buBlip>
                <a:blip r:embed="rId3"/>
              </a:buBlip>
              <a:defRPr/>
            </a:pPr>
            <a:r>
              <a:rPr lang="en-US" sz="1400" kern="0" dirty="0">
                <a:latin typeface="Book Antiqua" panose="02040602050305030304" pitchFamily="18" charset="0"/>
              </a:rPr>
              <a:t>O</a:t>
            </a:r>
            <a:r>
              <a:rPr lang="en-US" sz="1400" kern="0" dirty="0">
                <a:solidFill>
                  <a:schemeClr val="tx1"/>
                </a:solidFill>
                <a:latin typeface="Book Antiqua" panose="02040602050305030304" pitchFamily="18" charset="0"/>
              </a:rPr>
              <a:t>fficial site: </a:t>
            </a:r>
            <a:r>
              <a:rPr lang="en-US" sz="1400" i="1" kern="0" dirty="0">
                <a:solidFill>
                  <a:schemeClr val="tx1"/>
                </a:solidFill>
                <a:latin typeface="Book Antiqua" panose="02040602050305030304" pitchFamily="18" charset="0"/>
              </a:rPr>
              <a:t>bmn.jinr.ru</a:t>
            </a:r>
          </a:p>
        </p:txBody>
      </p:sp>
      <mc:AlternateContent xmlns:mc="http://schemas.openxmlformats.org/markup-compatibility/2006" xmlns:a14="http://schemas.microsoft.com/office/drawing/2010/main">
        <mc:Choice Requires="a14">
          <p:sp>
            <p:nvSpPr>
              <p:cNvPr id="19" name="Объект 2"/>
              <p:cNvSpPr txBox="1">
                <a:spLocks/>
              </p:cNvSpPr>
              <p:nvPr/>
            </p:nvSpPr>
            <p:spPr bwMode="auto">
              <a:xfrm>
                <a:off x="4860032" y="5696537"/>
                <a:ext cx="3707715" cy="3692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600"/>
                  </a:spcAft>
                  <a:buClr>
                    <a:srgbClr val="000090"/>
                  </a:buClr>
                  <a:buBlip>
                    <a:blip r:embed="rId3"/>
                  </a:buBlip>
                  <a:defRPr/>
                </a:pPr>
                <a:r>
                  <a:rPr lang="en-US" sz="1400" kern="0" dirty="0">
                    <a:solidFill>
                      <a:srgbClr val="000000"/>
                    </a:solidFill>
                    <a:latin typeface="Book Antiqua" panose="02040602050305030304" pitchFamily="18" charset="0"/>
                  </a:rPr>
                  <a:t>Trigger</a:t>
                </a:r>
                <a:r>
                  <a:rPr lang="en-US" sz="1400" kern="0" dirty="0">
                    <a:solidFill>
                      <a:srgbClr val="000000"/>
                    </a:solidFill>
                    <a:effectLst/>
                    <a:latin typeface="Book Antiqua" panose="02040602050305030304" pitchFamily="18" charset="0"/>
                  </a:rPr>
                  <a:t> rate: up to </a:t>
                </a:r>
                <a14:m>
                  <m:oMath xmlns:m="http://schemas.openxmlformats.org/officeDocument/2006/math">
                    <m:sSup>
                      <m:sSupPr>
                        <m:ctrlPr>
                          <a:rPr lang="en-US" sz="1400" i="1" kern="0" smtClean="0">
                            <a:solidFill>
                              <a:srgbClr val="008000"/>
                            </a:solidFill>
                            <a:effectLst/>
                            <a:latin typeface="Cambria Math" panose="02040503050406030204" pitchFamily="18" charset="0"/>
                          </a:rPr>
                        </m:ctrlPr>
                      </m:sSupPr>
                      <m:e>
                        <m:r>
                          <a:rPr lang="en-US" sz="1400" b="0" i="1" kern="0" smtClean="0">
                            <a:solidFill>
                              <a:srgbClr val="008000"/>
                            </a:solidFill>
                            <a:effectLst/>
                            <a:latin typeface="Cambria Math" panose="02040503050406030204" pitchFamily="18" charset="0"/>
                          </a:rPr>
                          <m:t>5∗</m:t>
                        </m:r>
                        <m:r>
                          <a:rPr lang="en-US" sz="1400" b="0" i="1" kern="0" smtClean="0">
                            <a:solidFill>
                              <a:srgbClr val="008000"/>
                            </a:solidFill>
                            <a:effectLst/>
                            <a:latin typeface="Cambria Math"/>
                          </a:rPr>
                          <m:t>10</m:t>
                        </m:r>
                      </m:e>
                      <m:sup>
                        <m:r>
                          <a:rPr lang="en-US" sz="1400" b="0" i="1" kern="0" smtClean="0">
                            <a:solidFill>
                              <a:srgbClr val="008000"/>
                            </a:solidFill>
                            <a:effectLst/>
                            <a:latin typeface="Cambria Math" panose="02040503050406030204" pitchFamily="18" charset="0"/>
                          </a:rPr>
                          <m:t>5</m:t>
                        </m:r>
                      </m:sup>
                    </m:sSup>
                    <m:r>
                      <a:rPr lang="en-US" sz="1400" b="0" i="1" kern="0" smtClean="0">
                        <a:solidFill>
                          <a:srgbClr val="000000"/>
                        </a:solidFill>
                        <a:effectLst/>
                        <a:latin typeface="Cambria Math"/>
                      </a:rPr>
                      <m:t> </m:t>
                    </m:r>
                  </m:oMath>
                </a14:m>
                <a:r>
                  <a:rPr lang="en-US" sz="1400" kern="0" dirty="0">
                    <a:solidFill>
                      <a:schemeClr val="tx1"/>
                    </a:solidFill>
                    <a:effectLst/>
                    <a:latin typeface="Book Antiqua" panose="02040602050305030304" pitchFamily="18" charset="0"/>
                  </a:rPr>
                  <a:t>(</a:t>
                </a:r>
                <a14:m>
                  <m:oMath xmlns:m="http://schemas.openxmlformats.org/officeDocument/2006/math">
                    <m:r>
                      <a:rPr lang="en-US" sz="1400">
                        <a:latin typeface="Cambria Math" panose="02040503050406030204" pitchFamily="18" charset="0"/>
                      </a:rPr>
                      <m:t>2022−2023</m:t>
                    </m:r>
                  </m:oMath>
                </a14:m>
                <a:r>
                  <a:rPr lang="en-US" sz="1400" kern="0" dirty="0">
                    <a:solidFill>
                      <a:schemeClr val="tx1"/>
                    </a:solidFill>
                    <a:effectLst/>
                    <a:latin typeface="Book Antiqua" panose="02040602050305030304" pitchFamily="18" charset="0"/>
                  </a:rPr>
                  <a:t>)</a:t>
                </a:r>
              </a:p>
            </p:txBody>
          </p:sp>
        </mc:Choice>
        <mc:Fallback xmlns="">
          <p:sp>
            <p:nvSpPr>
              <p:cNvPr id="19" name="Объект 2"/>
              <p:cNvSpPr txBox="1">
                <a:spLocks noRot="1" noChangeAspect="1" noMove="1" noResize="1" noEditPoints="1" noAdjustHandles="1" noChangeArrowheads="1" noChangeShapeType="1" noTextEdit="1"/>
              </p:cNvSpPr>
              <p:nvPr/>
            </p:nvSpPr>
            <p:spPr bwMode="auto">
              <a:xfrm>
                <a:off x="4860032" y="5696537"/>
                <a:ext cx="3707715" cy="369226"/>
              </a:xfrm>
              <a:prstGeom prst="rect">
                <a:avLst/>
              </a:prstGeom>
              <a:blipFill>
                <a:blip r:embed="rId6"/>
                <a:stretch>
                  <a:fillRect b="-16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22"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2</a:t>
            </a:r>
            <a:endParaRPr lang="en-US" sz="1200" dirty="0">
              <a:solidFill>
                <a:srgbClr val="002060"/>
              </a:solidFill>
            </a:endParaRPr>
          </a:p>
        </p:txBody>
      </p:sp>
    </p:spTree>
    <p:extLst>
      <p:ext uri="{BB962C8B-B14F-4D97-AF65-F5344CB8AC3E}">
        <p14:creationId xmlns:p14="http://schemas.microsoft.com/office/powerpoint/2010/main" val="623821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36" y="1625295"/>
            <a:ext cx="8895328" cy="4594256"/>
          </a:xfrm>
          <a:prstGeom prst="rect">
            <a:avLst/>
          </a:prstGeom>
        </p:spPr>
      </p:pic>
      <p:sp>
        <p:nvSpPr>
          <p:cNvPr id="9" name="Заголовок 1"/>
          <p:cNvSpPr>
            <a:spLocks noGrp="1"/>
          </p:cNvSpPr>
          <p:nvPr>
            <p:ph type="title"/>
          </p:nvPr>
        </p:nvSpPr>
        <p:spPr>
          <a:xfrm>
            <a:off x="0" y="16778"/>
            <a:ext cx="9144000" cy="1069514"/>
          </a:xfrm>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0" name="Прямоугольник 9"/>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12"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E3FA75A1-C1A9-4BC4-A573-D5125DCE572B}" type="slidenum">
              <a:rPr lang="ru-RU" sz="1200" smtClean="0">
                <a:solidFill>
                  <a:srgbClr val="002060"/>
                </a:solidFill>
              </a:rPr>
              <a:t>20</a:t>
            </a:fld>
            <a:endParaRPr lang="en-US" sz="1200" dirty="0">
              <a:solidFill>
                <a:srgbClr val="002060"/>
              </a:solidFill>
            </a:endParaRPr>
          </a:p>
        </p:txBody>
      </p:sp>
      <p:sp>
        <p:nvSpPr>
          <p:cNvPr id="14" name="Content Placeholder 6"/>
          <p:cNvSpPr txBox="1">
            <a:spLocks/>
          </p:cNvSpPr>
          <p:nvPr/>
        </p:nvSpPr>
        <p:spPr>
          <a:xfrm>
            <a:off x="4067944" y="5362885"/>
            <a:ext cx="4824536" cy="99251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800" dirty="0">
                <a:latin typeface="Book Antiqua" panose="02040602050305030304" pitchFamily="18" charset="0"/>
                <a:cs typeface="Arial" pitchFamily="34" charset="0"/>
              </a:rPr>
              <a:t>Only users belonging </a:t>
            </a:r>
            <a:r>
              <a:rPr lang="en-US" altLang="ko-KR" sz="1800" dirty="0" smtClean="0">
                <a:latin typeface="Book Antiqua" panose="02040602050305030304" pitchFamily="18" charset="0"/>
                <a:cs typeface="Arial" pitchFamily="34" charset="0"/>
              </a:rPr>
              <a:t>to</a:t>
            </a:r>
            <a:r>
              <a:rPr lang="ru-RU" altLang="ko-KR" sz="1800" dirty="0" smtClean="0">
                <a:latin typeface="Book Antiqua" panose="02040602050305030304" pitchFamily="18" charset="0"/>
                <a:cs typeface="Arial" pitchFamily="34" charset="0"/>
              </a:rPr>
              <a:t> </a:t>
            </a:r>
            <a:r>
              <a:rPr lang="en-US" altLang="ko-KR" sz="1800" dirty="0" smtClean="0">
                <a:latin typeface="Book Antiqua" panose="02040602050305030304" pitchFamily="18" charset="0"/>
                <a:cs typeface="Arial" pitchFamily="34" charset="0"/>
              </a:rPr>
              <a:t>the </a:t>
            </a:r>
            <a:r>
              <a:rPr lang="en-US" altLang="ko-KR" sz="1800" dirty="0">
                <a:latin typeface="Book Antiqua" panose="02040602050305030304" pitchFamily="18" charset="0"/>
                <a:cs typeface="Arial" pitchFamily="34" charset="0"/>
              </a:rPr>
              <a:t>administrator role or shift operators can create or change </a:t>
            </a:r>
            <a:r>
              <a:rPr lang="en-US" altLang="ko-KR" sz="1800" dirty="0" smtClean="0">
                <a:latin typeface="Book Antiqua" panose="02040602050305030304" pitchFamily="18" charset="0"/>
                <a:cs typeface="Arial" pitchFamily="34" charset="0"/>
              </a:rPr>
              <a:t>records</a:t>
            </a:r>
            <a:r>
              <a:rPr lang="ru-RU" altLang="ko-KR" sz="1800" dirty="0" smtClean="0">
                <a:latin typeface="Book Antiqua" panose="02040602050305030304" pitchFamily="18" charset="0"/>
                <a:cs typeface="Arial" pitchFamily="34" charset="0"/>
              </a:rPr>
              <a:t>.</a:t>
            </a:r>
            <a:endParaRPr lang="en-US" altLang="ko-KR" sz="1800"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821424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2876"/>
          <a:stretch/>
        </p:blipFill>
        <p:spPr>
          <a:xfrm>
            <a:off x="9415" y="1214007"/>
            <a:ext cx="9134585" cy="4862988"/>
          </a:xfrm>
          <a:prstGeom prst="rect">
            <a:avLst/>
          </a:prstGeom>
        </p:spPr>
      </p:pic>
      <p:sp>
        <p:nvSpPr>
          <p:cNvPr id="3" name="Заголовок 1"/>
          <p:cNvSpPr>
            <a:spLocks noGrp="1"/>
          </p:cNvSpPr>
          <p:nvPr>
            <p:ph type="title"/>
          </p:nvPr>
        </p:nvSpPr>
        <p:spPr>
          <a:xfrm>
            <a:off x="0" y="16778"/>
            <a:ext cx="9144000" cy="1069514"/>
          </a:xfrm>
        </p:spPr>
        <p:txBody>
          <a:bodyPr/>
          <a:lstStyle/>
          <a:p>
            <a:pPr algn="ct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on the BM@N official Web site</a:t>
            </a:r>
            <a:endParaRPr lang="ru-RU" sz="2800" dirty="0">
              <a:solidFill>
                <a:srgbClr val="C00000"/>
              </a:solidFill>
            </a:endParaRPr>
          </a:p>
        </p:txBody>
      </p:sp>
      <p:sp>
        <p:nvSpPr>
          <p:cNvPr id="4" name="Прямоугольник 3"/>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6"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E24BD682-4992-47F1-8BC2-5E919F706DC0}" type="slidenum">
              <a:rPr lang="ru-RU" sz="1200" smtClean="0">
                <a:solidFill>
                  <a:srgbClr val="002060"/>
                </a:solidFill>
              </a:rPr>
              <a:t>21</a:t>
            </a:fld>
            <a:endParaRPr lang="en-US" sz="1200" dirty="0">
              <a:solidFill>
                <a:srgbClr val="002060"/>
              </a:solidFill>
            </a:endParaRPr>
          </a:p>
        </p:txBody>
      </p:sp>
      <p:sp>
        <p:nvSpPr>
          <p:cNvPr id="7" name="Прямоугольник 6"/>
          <p:cNvSpPr/>
          <p:nvPr/>
        </p:nvSpPr>
        <p:spPr>
          <a:xfrm>
            <a:off x="4211960" y="6385202"/>
            <a:ext cx="2092239" cy="461665"/>
          </a:xfrm>
          <a:prstGeom prst="rect">
            <a:avLst/>
          </a:prstGeom>
        </p:spPr>
        <p:txBody>
          <a:bodyPr wrap="none">
            <a:spAutoFit/>
          </a:bodyPr>
          <a:lstStyle/>
          <a:p>
            <a:r>
              <a:rPr lang="ru-RU" sz="2400" dirty="0">
                <a:solidFill>
                  <a:srgbClr val="FF0000"/>
                </a:solidFill>
                <a:latin typeface="Gabriola" panose="04040605051002020D02" pitchFamily="82" charset="0"/>
              </a:rPr>
              <a:t>https://bmn.jinr.ru/</a:t>
            </a:r>
          </a:p>
        </p:txBody>
      </p:sp>
    </p:spTree>
    <p:extLst>
      <p:ext uri="{BB962C8B-B14F-4D97-AF65-F5344CB8AC3E}">
        <p14:creationId xmlns:p14="http://schemas.microsoft.com/office/powerpoint/2010/main" val="3278006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0" y="16778"/>
            <a:ext cx="9144000" cy="1069514"/>
          </a:xfrm>
        </p:spPr>
        <p:txBody>
          <a:bodyPr/>
          <a:lstStyle/>
          <a:p>
            <a:pPr algn="ctr"/>
            <a:r>
              <a:rPr lang="en-US" sz="3200" dirty="0">
                <a:solidFill>
                  <a:srgbClr val="0070C0"/>
                </a:solidFill>
                <a:effectLst>
                  <a:outerShdw blurRad="38100" dist="38100" dir="2700000" algn="tl">
                    <a:srgbClr val="000000">
                      <a:alpha val="43137"/>
                    </a:srgbClr>
                  </a:outerShdw>
                </a:effectLst>
              </a:rPr>
              <a:t>Summary</a:t>
            </a:r>
            <a:endParaRPr lang="ru-RU" sz="3200" dirty="0">
              <a:solidFill>
                <a:srgbClr val="C00000"/>
              </a:solidFill>
            </a:endParaRPr>
          </a:p>
        </p:txBody>
      </p:sp>
      <p:sp>
        <p:nvSpPr>
          <p:cNvPr id="4" name="Прямоугольник 3"/>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6"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81DE26D0-3403-4B01-A77F-4E774819FDDB}" type="slidenum">
              <a:rPr lang="ru-RU" sz="1200" smtClean="0">
                <a:solidFill>
                  <a:srgbClr val="002060"/>
                </a:solidFill>
              </a:rPr>
              <a:t>22</a:t>
            </a:fld>
            <a:endParaRPr lang="en-US" sz="1200" dirty="0">
              <a:solidFill>
                <a:srgbClr val="002060"/>
              </a:solidFill>
            </a:endParaRPr>
          </a:p>
        </p:txBody>
      </p:sp>
      <p:sp>
        <p:nvSpPr>
          <p:cNvPr id="8" name="Content Placeholder 6"/>
          <p:cNvSpPr txBox="1">
            <a:spLocks/>
          </p:cNvSpPr>
          <p:nvPr/>
        </p:nvSpPr>
        <p:spPr>
          <a:xfrm>
            <a:off x="251520" y="1268760"/>
            <a:ext cx="8496944" cy="4968552"/>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lnSpc>
                <a:spcPct val="150000"/>
              </a:lnSpc>
              <a:buFont typeface="Wingdings" panose="05000000000000000000" pitchFamily="2" charset="2"/>
              <a:buChar char="v"/>
            </a:pPr>
            <a:r>
              <a:rPr lang="en-US" altLang="ko-KR" sz="1800" dirty="0">
                <a:latin typeface="Book Antiqua" panose="02040602050305030304" pitchFamily="18" charset="0"/>
                <a:cs typeface="Arial" pitchFamily="34" charset="0"/>
              </a:rPr>
              <a:t>e-Log platform is an information system for viewing, modifying and visualizing the information on the BM@N experiment sessions for shift crews. The Electronic Logbook stores the information on events and problems occurred in the experiment during its operation</a:t>
            </a:r>
            <a:r>
              <a:rPr lang="en-US" altLang="ko-KR" sz="1800" dirty="0" smtClean="0">
                <a:latin typeface="Book Antiqua" panose="02040602050305030304" pitchFamily="18" charset="0"/>
                <a:cs typeface="Arial" pitchFamily="34" charset="0"/>
              </a:rPr>
              <a:t>.</a:t>
            </a:r>
            <a:endParaRPr lang="ru-RU" altLang="ko-KR" sz="1800" dirty="0" smtClean="0">
              <a:latin typeface="Book Antiqua" panose="02040602050305030304" pitchFamily="18" charset="0"/>
              <a:cs typeface="Arial" pitchFamily="34" charset="0"/>
            </a:endParaRPr>
          </a:p>
          <a:p>
            <a:pPr marL="285750" indent="-285750" algn="just">
              <a:lnSpc>
                <a:spcPct val="150000"/>
              </a:lnSpc>
              <a:buFont typeface="Wingdings" panose="05000000000000000000" pitchFamily="2" charset="2"/>
              <a:buChar char="v"/>
            </a:pPr>
            <a:r>
              <a:rPr lang="en-US" altLang="ko-KR" sz="1800" dirty="0">
                <a:latin typeface="Book Antiqua" panose="02040602050305030304" pitchFamily="18" charset="0"/>
                <a:cs typeface="Arial" pitchFamily="34" charset="0"/>
              </a:rPr>
              <a:t>The e-Log system uses the developed Logbook Database based on PostgreSQL which ensures data consistency, integrity and automatic backup of the stored data</a:t>
            </a:r>
            <a:r>
              <a:rPr lang="en-US" altLang="ko-KR" sz="1800" dirty="0" smtClean="0">
                <a:latin typeface="Book Antiqua" panose="02040602050305030304" pitchFamily="18" charset="0"/>
                <a:cs typeface="Arial" pitchFamily="34" charset="0"/>
              </a:rPr>
              <a:t>.</a:t>
            </a:r>
            <a:endParaRPr lang="ru-RU" altLang="ko-KR" sz="1800" dirty="0" smtClean="0">
              <a:latin typeface="Book Antiqua" panose="02040602050305030304" pitchFamily="18" charset="0"/>
              <a:cs typeface="Arial" pitchFamily="34" charset="0"/>
            </a:endParaRPr>
          </a:p>
          <a:p>
            <a:pPr marL="285750" indent="-285750" algn="just">
              <a:lnSpc>
                <a:spcPct val="150000"/>
              </a:lnSpc>
              <a:buFont typeface="Wingdings" panose="05000000000000000000" pitchFamily="2" charset="2"/>
              <a:buChar char="v"/>
            </a:pPr>
            <a:r>
              <a:rPr lang="en-US" altLang="ko-KR" sz="1800" dirty="0">
                <a:latin typeface="Book Antiqua" panose="02040602050305030304" pitchFamily="18" charset="0"/>
                <a:cs typeface="Arial" pitchFamily="34" charset="0"/>
              </a:rPr>
              <a:t>The platform integrates access control functions using the FreeIPA system</a:t>
            </a:r>
            <a:r>
              <a:rPr lang="en-US" altLang="ko-KR" sz="1800" dirty="0" smtClean="0">
                <a:latin typeface="Book Antiqua" panose="02040602050305030304" pitchFamily="18" charset="0"/>
                <a:cs typeface="Arial" pitchFamily="34" charset="0"/>
              </a:rPr>
              <a:t>.</a:t>
            </a:r>
            <a:endParaRPr lang="ru-RU" altLang="ko-KR" sz="1800" dirty="0" smtClean="0">
              <a:latin typeface="Book Antiqua" panose="02040602050305030304" pitchFamily="18" charset="0"/>
              <a:cs typeface="Arial" pitchFamily="34" charset="0"/>
            </a:endParaRPr>
          </a:p>
          <a:p>
            <a:pPr marL="285750" indent="-285750" algn="just">
              <a:lnSpc>
                <a:spcPct val="150000"/>
              </a:lnSpc>
              <a:buFont typeface="Wingdings" panose="05000000000000000000" pitchFamily="2" charset="2"/>
              <a:buChar char="v"/>
            </a:pPr>
            <a:r>
              <a:rPr lang="en-US" altLang="ko-KR" sz="1800" dirty="0">
                <a:solidFill>
                  <a:schemeClr val="accent3">
                    <a:lumMod val="75000"/>
                  </a:schemeClr>
                </a:solidFill>
                <a:latin typeface="Book Antiqua" panose="02040602050305030304" pitchFamily="18" charset="0"/>
                <a:cs typeface="Arial" pitchFamily="34" charset="0"/>
              </a:rPr>
              <a:t>RFBR support </a:t>
            </a:r>
            <a:r>
              <a:rPr lang="en-US" altLang="ko-KR" sz="1800" dirty="0">
                <a:latin typeface="Book Antiqua" panose="02040602050305030304" pitchFamily="18" charset="0"/>
                <a:cs typeface="Arial" pitchFamily="34" charset="0"/>
              </a:rPr>
              <a:t>with the NICA three-year grant (№18-02-40125) enables to improve the online Electronic Logbook system, which is used in online and offline data processing.</a:t>
            </a:r>
          </a:p>
          <a:p>
            <a:pPr marL="285750" indent="-285750" algn="just">
              <a:buFont typeface="Wingdings" panose="05000000000000000000" pitchFamily="2" charset="2"/>
              <a:buChar char="v"/>
            </a:pPr>
            <a:endParaRPr lang="ru-RU" altLang="ko-KR" sz="1800" dirty="0" smtClean="0">
              <a:latin typeface="Book Antiqua" panose="02040602050305030304" pitchFamily="18" charset="0"/>
              <a:cs typeface="Arial" pitchFamily="34" charset="0"/>
            </a:endParaRPr>
          </a:p>
          <a:p>
            <a:pPr marL="285750" indent="-285750" algn="just">
              <a:buFont typeface="Wingdings" panose="05000000000000000000" pitchFamily="2" charset="2"/>
              <a:buChar char="v"/>
            </a:pPr>
            <a:endParaRPr lang="en-US" altLang="ko-KR" sz="1800" dirty="0">
              <a:latin typeface="Book Antiqua" panose="02040602050305030304" pitchFamily="18" charset="0"/>
              <a:cs typeface="Arial" pitchFamily="34" charset="0"/>
            </a:endParaRPr>
          </a:p>
          <a:p>
            <a:pPr marL="285750" indent="-285750" algn="just">
              <a:buFont typeface="Wingdings" panose="05000000000000000000" pitchFamily="2" charset="2"/>
              <a:buChar char="v"/>
            </a:pPr>
            <a:endParaRPr lang="en-US" altLang="ko-KR" sz="1800" dirty="0">
              <a:latin typeface="Book Antiqua" panose="02040602050305030304" pitchFamily="18" charset="0"/>
              <a:cs typeface="Arial" pitchFamily="34" charset="0"/>
            </a:endParaRPr>
          </a:p>
          <a:p>
            <a:pPr marL="285750" indent="-285750" algn="just">
              <a:buFont typeface="Wingdings" panose="05000000000000000000" pitchFamily="2" charset="2"/>
              <a:buChar char="v"/>
            </a:pPr>
            <a:endParaRPr lang="en-US" altLang="ko-KR" sz="1800" dirty="0">
              <a:latin typeface="Book Antiqua" panose="02040602050305030304" pitchFamily="18" charset="0"/>
              <a:cs typeface="Arial" pitchFamily="34" charset="0"/>
            </a:endParaRPr>
          </a:p>
        </p:txBody>
      </p:sp>
    </p:spTree>
    <p:extLst>
      <p:ext uri="{BB962C8B-B14F-4D97-AF65-F5344CB8AC3E}">
        <p14:creationId xmlns:p14="http://schemas.microsoft.com/office/powerpoint/2010/main" val="2507833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4"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B8D5504B-D763-471D-9ED0-4027457353AE}" type="slidenum">
              <a:rPr lang="ru-RU" sz="1200" smtClean="0">
                <a:solidFill>
                  <a:srgbClr val="002060"/>
                </a:solidFill>
              </a:rPr>
              <a:t>23</a:t>
            </a:fld>
            <a:endParaRPr lang="en-US" sz="1200" dirty="0">
              <a:solidFill>
                <a:srgbClr val="002060"/>
              </a:solidFill>
            </a:endParaRPr>
          </a:p>
        </p:txBody>
      </p:sp>
      <p:sp>
        <p:nvSpPr>
          <p:cNvPr id="5" name="Прямоугольник 4"/>
          <p:cNvSpPr/>
          <p:nvPr/>
        </p:nvSpPr>
        <p:spPr>
          <a:xfrm>
            <a:off x="1443579" y="3105835"/>
            <a:ext cx="6256842" cy="646331"/>
          </a:xfrm>
          <a:prstGeom prst="rect">
            <a:avLst/>
          </a:prstGeom>
        </p:spPr>
        <p:txBody>
          <a:bodyPr wrap="none">
            <a:spAutoFit/>
          </a:bodyPr>
          <a:lstStyle/>
          <a:p>
            <a:pPr algn="ctr"/>
            <a:r>
              <a:rPr lang="en-US" sz="3600" dirty="0">
                <a:latin typeface="Book Antiqua" panose="02040602050305030304" pitchFamily="18" charset="0"/>
              </a:rPr>
              <a:t>Thank you for your attention!</a:t>
            </a:r>
          </a:p>
        </p:txBody>
      </p:sp>
    </p:spTree>
    <p:extLst>
      <p:ext uri="{BB962C8B-B14F-4D97-AF65-F5344CB8AC3E}">
        <p14:creationId xmlns:p14="http://schemas.microsoft.com/office/powerpoint/2010/main" val="373188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B</a:t>
            </a:r>
            <a:r>
              <a:rPr lang="en-US" sz="3000" b="1" kern="0" dirty="0">
                <a:solidFill>
                  <a:schemeClr val="bg1"/>
                </a:solidFill>
                <a:effectLst>
                  <a:outerShdw blurRad="38100" dist="38100" dir="2700000" algn="tl">
                    <a:srgbClr val="000000">
                      <a:alpha val="43137"/>
                    </a:srgbClr>
                  </a:outerShdw>
                </a:effectLst>
                <a:latin typeface="Arial"/>
                <a:cs typeface="Arial" panose="020B0604020202020204" pitchFamily="34" charset="0"/>
              </a:rPr>
              <a:t>aryonic</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 M</a:t>
            </a:r>
            <a:r>
              <a:rPr lang="en-US" sz="3000" b="1" kern="0" dirty="0">
                <a:solidFill>
                  <a:schemeClr val="bg1"/>
                </a:solidFill>
                <a:effectLst>
                  <a:outerShdw blurRad="38100" dist="38100" dir="2700000" algn="tl">
                    <a:srgbClr val="000000">
                      <a:alpha val="43137"/>
                    </a:srgbClr>
                  </a:outerShdw>
                </a:effectLst>
                <a:latin typeface="Arial"/>
                <a:cs typeface="Arial" panose="020B0604020202020204" pitchFamily="34" charset="0"/>
              </a:rPr>
              <a:t>atter</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 @ N</a:t>
            </a:r>
            <a:r>
              <a:rPr lang="en-US" sz="3000" b="1" kern="0" dirty="0">
                <a:solidFill>
                  <a:schemeClr val="bg1"/>
                </a:solidFill>
                <a:effectLst>
                  <a:outerShdw blurRad="38100" dist="38100" dir="2700000" algn="tl">
                    <a:srgbClr val="000000">
                      <a:alpha val="43137"/>
                    </a:srgbClr>
                  </a:outerShdw>
                </a:effectLst>
                <a:latin typeface="Arial"/>
                <a:cs typeface="Arial" panose="020B0604020202020204" pitchFamily="34" charset="0"/>
              </a:rPr>
              <a:t>uclotron</a:t>
            </a:r>
            <a:endParaRPr lang="ru-RU" sz="3200" kern="0" dirty="0">
              <a:solidFill>
                <a:schemeClr val="bg1"/>
              </a:solidFill>
            </a:endParaRPr>
          </a:p>
        </p:txBody>
      </p:sp>
      <p:sp>
        <p:nvSpPr>
          <p:cNvPr id="5" name="Прямоугольник 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Дата 1"/>
          <p:cNvSpPr txBox="1">
            <a:spLocks/>
          </p:cNvSpPr>
          <p:nvPr/>
        </p:nvSpPr>
        <p:spPr>
          <a:xfrm>
            <a:off x="251520" y="6511024"/>
            <a:ext cx="1989584" cy="216743"/>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pic>
        <p:nvPicPr>
          <p:cNvPr id="21" name="image6.png"/>
          <p:cNvPicPr/>
          <p:nvPr/>
        </p:nvPicPr>
        <p:blipFill>
          <a:blip r:embed="rId2"/>
          <a:srcRect/>
          <a:stretch>
            <a:fillRect/>
          </a:stretch>
        </p:blipFill>
        <p:spPr>
          <a:xfrm>
            <a:off x="520382" y="1088633"/>
            <a:ext cx="8280920" cy="2944321"/>
          </a:xfrm>
          <a:prstGeom prst="rect">
            <a:avLst/>
          </a:prstGeom>
          <a:ln/>
        </p:spPr>
      </p:pic>
      <mc:AlternateContent xmlns:mc="http://schemas.openxmlformats.org/markup-compatibility/2006" xmlns:a14="http://schemas.microsoft.com/office/drawing/2010/main">
        <mc:Choice Requires="a14">
          <p:sp>
            <p:nvSpPr>
              <p:cNvPr id="22" name="Rectangle 3"/>
              <p:cNvSpPr txBox="1">
                <a:spLocks noChangeArrowheads="1"/>
              </p:cNvSpPr>
              <p:nvPr/>
            </p:nvSpPr>
            <p:spPr bwMode="auto">
              <a:xfrm>
                <a:off x="2301412" y="4441842"/>
                <a:ext cx="4718860" cy="18674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30000"/>
                  </a:lnSpc>
                  <a:spcBef>
                    <a:spcPts val="0"/>
                  </a:spcBef>
                </a:pPr>
                <a:r>
                  <a:rPr lang="en-US" sz="1600" kern="0" dirty="0">
                    <a:solidFill>
                      <a:schemeClr val="tx1"/>
                    </a:solidFill>
                    <a:latin typeface="Book Antiqua" panose="02040602050305030304" pitchFamily="18" charset="0"/>
                    <a:ea typeface="ＭＳ Ｐゴシック" charset="0"/>
                    <a:cs typeface="ＭＳ Ｐゴシック" charset="0"/>
                  </a:rPr>
                  <a:t>Session </a:t>
                </a:r>
                <a:r>
                  <a:rPr lang="ru-RU" sz="1600" kern="0" dirty="0">
                    <a:solidFill>
                      <a:schemeClr val="tx1"/>
                    </a:solidFill>
                    <a:latin typeface="Book Antiqua" panose="02040602050305030304" pitchFamily="18" charset="0"/>
                    <a:ea typeface="ＭＳ Ｐゴシック" charset="0"/>
                    <a:cs typeface="ＭＳ Ｐゴシック" charset="0"/>
                  </a:rPr>
                  <a:t>№</a:t>
                </a:r>
                <a:r>
                  <a:rPr lang="en-US" sz="1600" kern="0" dirty="0">
                    <a:solidFill>
                      <a:schemeClr val="tx1"/>
                    </a:solidFill>
                    <a:latin typeface="Book Antiqua" panose="02040602050305030304" pitchFamily="18" charset="0"/>
                    <a:ea typeface="ＭＳ Ｐゴシック" charset="0"/>
                    <a:cs typeface="ＭＳ Ｐゴシック" charset="0"/>
                  </a:rPr>
                  <a:t>51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d,C</a:t>
                </a:r>
                <a:r>
                  <a:rPr lang="en-US" sz="1600" kern="0" dirty="0">
                    <a:solidFill>
                      <a:schemeClr val="tx1"/>
                    </a:solidFill>
                    <a:latin typeface="Book Antiqua" panose="02040602050305030304" pitchFamily="18" charset="0"/>
                    <a:ea typeface="ＭＳ Ｐゴシック" charset="0"/>
                    <a:cs typeface="ＭＳ Ｐゴシック" charset="0"/>
                  </a:rPr>
                  <a:t>)  </a:t>
                </a:r>
                <a:r>
                  <a:rPr lang="ru-RU" sz="1600" kern="0" dirty="0">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Feb. 22 – Mar. 15, 2015</a:t>
                </a:r>
              </a:p>
              <a:p>
                <a:pPr>
                  <a:lnSpc>
                    <a:spcPct val="130000"/>
                  </a:lnSpc>
                </a:pPr>
                <a:r>
                  <a:rPr lang="en-US" sz="1600" kern="0" dirty="0">
                    <a:solidFill>
                      <a:schemeClr val="tx1"/>
                    </a:solidFill>
                    <a:latin typeface="Book Antiqua" panose="02040602050305030304" pitchFamily="18" charset="0"/>
                    <a:ea typeface="ＭＳ Ｐゴシック" charset="0"/>
                    <a:cs typeface="ＭＳ Ｐゴシック" charset="0"/>
                  </a:rPr>
                  <a:t>Session </a:t>
                </a:r>
                <a:r>
                  <a:rPr lang="ru-RU" sz="1600" kern="0" dirty="0">
                    <a:solidFill>
                      <a:schemeClr val="tx1"/>
                    </a:solidFill>
                    <a:latin typeface="Book Antiqua" panose="02040602050305030304" pitchFamily="18" charset="0"/>
                    <a:ea typeface="ＭＳ Ｐゴシック" charset="0"/>
                    <a:cs typeface="ＭＳ Ｐゴシック" charset="0"/>
                  </a:rPr>
                  <a:t>№</a:t>
                </a:r>
                <a:r>
                  <a:rPr lang="en-US" sz="1600" kern="0" dirty="0">
                    <a:solidFill>
                      <a:schemeClr val="tx1"/>
                    </a:solidFill>
                    <a:latin typeface="Book Antiqua" panose="02040602050305030304" pitchFamily="18" charset="0"/>
                    <a:ea typeface="ＭＳ Ｐゴシック" charset="0"/>
                    <a:cs typeface="ＭＳ Ｐゴシック" charset="0"/>
                  </a:rPr>
                  <a:t>5</a:t>
                </a:r>
                <a:r>
                  <a:rPr lang="ru-RU" sz="1600" kern="0" dirty="0">
                    <a:solidFill>
                      <a:schemeClr val="tx1"/>
                    </a:solidFill>
                    <a:latin typeface="Book Antiqua" panose="02040602050305030304" pitchFamily="18" charset="0"/>
                    <a:ea typeface="ＭＳ Ｐゴシック" charset="0"/>
                    <a:cs typeface="ＭＳ Ｐゴシック" charset="0"/>
                  </a:rPr>
                  <a:t>2</a:t>
                </a:r>
                <a:r>
                  <a:rPr lang="en-US" sz="1600" kern="0" dirty="0">
                    <a:solidFill>
                      <a:schemeClr val="tx1"/>
                    </a:solidFill>
                    <a:latin typeface="Book Antiqua" panose="02040602050305030304" pitchFamily="18" charset="0"/>
                    <a:ea typeface="ＭＳ Ｐゴシック" charset="0"/>
                    <a:cs typeface="ＭＳ Ｐゴシック" charset="0"/>
                  </a:rPr>
                  <a:t>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d</a:t>
                </a:r>
                <a:r>
                  <a:rPr lang="en-US" sz="1600" kern="0" dirty="0">
                    <a:solidFill>
                      <a:schemeClr val="tx1"/>
                    </a:solidFill>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June 29 – June 30, 2016</a:t>
                </a:r>
              </a:p>
              <a:p>
                <a:pPr>
                  <a:lnSpc>
                    <a:spcPct val="130000"/>
                  </a:lnSpc>
                </a:pPr>
                <a:r>
                  <a:rPr lang="en-US" sz="1600" kern="0" dirty="0">
                    <a:solidFill>
                      <a:schemeClr val="tx1"/>
                    </a:solidFill>
                    <a:latin typeface="Book Antiqua" panose="02040602050305030304" pitchFamily="18" charset="0"/>
                    <a:ea typeface="ＭＳ Ｐゴシック" charset="0"/>
                    <a:cs typeface="ＭＳ Ｐゴシック" charset="0"/>
                  </a:rPr>
                  <a:t>Session </a:t>
                </a:r>
                <a:r>
                  <a:rPr lang="ru-RU" sz="1600" kern="0" dirty="0">
                    <a:solidFill>
                      <a:schemeClr val="tx1"/>
                    </a:solidFill>
                    <a:latin typeface="Book Antiqua" panose="02040602050305030304" pitchFamily="18" charset="0"/>
                    <a:ea typeface="ＭＳ Ｐゴシック" charset="0"/>
                    <a:cs typeface="ＭＳ Ｐゴシック" charset="0"/>
                  </a:rPr>
                  <a:t>№</a:t>
                </a:r>
                <a:r>
                  <a:rPr lang="en-US" sz="1600" kern="0" dirty="0">
                    <a:solidFill>
                      <a:schemeClr val="tx1"/>
                    </a:solidFill>
                    <a:latin typeface="Book Antiqua" panose="02040602050305030304" pitchFamily="18" charset="0"/>
                    <a:ea typeface="ＭＳ Ｐゴシック" charset="0"/>
                    <a:cs typeface="ＭＳ Ｐゴシック" charset="0"/>
                  </a:rPr>
                  <a:t>5</a:t>
                </a:r>
                <a:r>
                  <a:rPr lang="ru-RU" sz="1600" kern="0" dirty="0">
                    <a:solidFill>
                      <a:schemeClr val="tx1"/>
                    </a:solidFill>
                    <a:latin typeface="Book Antiqua" panose="02040602050305030304" pitchFamily="18" charset="0"/>
                    <a:ea typeface="ＭＳ Ｐゴシック" charset="0"/>
                    <a:cs typeface="ＭＳ Ｐゴシック" charset="0"/>
                  </a:rPr>
                  <a:t>3</a:t>
                </a:r>
                <a:r>
                  <a:rPr lang="en-US" sz="1600" kern="0" dirty="0">
                    <a:solidFill>
                      <a:schemeClr val="tx1"/>
                    </a:solidFill>
                    <a:latin typeface="Book Antiqua" panose="02040602050305030304" pitchFamily="18" charset="0"/>
                    <a:ea typeface="ＭＳ Ｐゴシック" charset="0"/>
                    <a:cs typeface="ＭＳ Ｐゴシック" charset="0"/>
                  </a:rPr>
                  <a:t>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d, </a:t>
                </a:r>
                <a14:m>
                  <m:oMath xmlns:m="http://schemas.openxmlformats.org/officeDocument/2006/math">
                    <m:sSup>
                      <m:sSupPr>
                        <m:ctrlPr>
                          <a:rPr lang="en-US" sz="1600" b="1" i="1" kern="0">
                            <a:solidFill>
                              <a:srgbClr val="00B0F0"/>
                            </a:solidFill>
                            <a:latin typeface="Cambria Math" panose="02040503050406030204" pitchFamily="18" charset="0"/>
                            <a:ea typeface="Cambria Math" panose="02040503050406030204" pitchFamily="18" charset="0"/>
                          </a:rPr>
                        </m:ctrlPr>
                      </m:sSupPr>
                      <m:e>
                        <m:r>
                          <a:rPr lang="en-US" sz="1600" b="1" i="1" kern="0">
                            <a:solidFill>
                              <a:srgbClr val="00B0F0"/>
                            </a:solidFill>
                            <a:latin typeface="Cambria Math" panose="02040503050406030204" pitchFamily="18" charset="0"/>
                            <a:ea typeface="Cambria Math" panose="02040503050406030204" pitchFamily="18" charset="0"/>
                          </a:rPr>
                          <m:t>𝒅</m:t>
                        </m:r>
                      </m:e>
                      <m:sup>
                        <m:r>
                          <a:rPr lang="en-US" sz="1600" b="1" kern="0">
                            <a:solidFill>
                              <a:srgbClr val="00B0F0"/>
                            </a:solidFill>
                            <a:latin typeface="Cambria Math" panose="02040503050406030204" pitchFamily="18" charset="0"/>
                            <a:ea typeface="Cambria Math" panose="02040503050406030204" pitchFamily="18" charset="0"/>
                          </a:rPr>
                          <m:t>↑</m:t>
                        </m:r>
                      </m:sup>
                    </m:sSup>
                  </m:oMath>
                </a14:m>
                <a:r>
                  <a:rPr lang="en-US" sz="1600" kern="0" dirty="0">
                    <a:solidFill>
                      <a:schemeClr val="tx1"/>
                    </a:solidFill>
                    <a:latin typeface="Book Antiqua" panose="02040602050305030304" pitchFamily="18" charset="0"/>
                    <a:ea typeface="ＭＳ Ｐゴシック" charset="0"/>
                    <a:cs typeface="ＭＳ Ｐゴシック" charset="0"/>
                  </a:rPr>
                  <a:t>) </a:t>
                </a:r>
                <a:r>
                  <a:rPr lang="ru-RU" sz="1600" kern="0" dirty="0">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Dec. 9 – Dec. 23, 2016</a:t>
                </a:r>
              </a:p>
              <a:p>
                <a:pPr>
                  <a:lnSpc>
                    <a:spcPct val="130000"/>
                  </a:lnSpc>
                </a:pPr>
                <a:r>
                  <a:rPr lang="en-US" sz="1600" kern="0" dirty="0">
                    <a:solidFill>
                      <a:schemeClr val="tx1"/>
                    </a:solidFill>
                    <a:latin typeface="Book Antiqua" panose="02040602050305030304" pitchFamily="18" charset="0"/>
                    <a:ea typeface="ＭＳ Ｐゴシック" charset="0"/>
                    <a:cs typeface="ＭＳ Ｐゴシック" charset="0"/>
                  </a:rPr>
                  <a:t>Session </a:t>
                </a:r>
                <a:r>
                  <a:rPr lang="ru-RU" sz="1600" kern="0" dirty="0">
                    <a:solidFill>
                      <a:schemeClr val="tx1"/>
                    </a:solidFill>
                    <a:latin typeface="Book Antiqua" panose="02040602050305030304" pitchFamily="18" charset="0"/>
                    <a:ea typeface="ＭＳ Ｐゴシック" charset="0"/>
                    <a:cs typeface="ＭＳ Ｐゴシック" charset="0"/>
                  </a:rPr>
                  <a:t>№</a:t>
                </a:r>
                <a:r>
                  <a:rPr lang="en-US" sz="1600" kern="0" dirty="0">
                    <a:solidFill>
                      <a:schemeClr val="tx1"/>
                    </a:solidFill>
                    <a:latin typeface="Book Antiqua" panose="02040602050305030304" pitchFamily="18" charset="0"/>
                    <a:ea typeface="ＭＳ Ｐゴシック" charset="0"/>
                    <a:cs typeface="ＭＳ Ｐゴシック" charset="0"/>
                  </a:rPr>
                  <a:t>54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C</a:t>
                </a:r>
                <a:r>
                  <a:rPr lang="en-US" sz="1600" kern="0" dirty="0">
                    <a:solidFill>
                      <a:schemeClr val="tx1"/>
                    </a:solidFill>
                    <a:latin typeface="Book Antiqua" panose="02040602050305030304" pitchFamily="18" charset="0"/>
                    <a:ea typeface="ＭＳ Ｐゴシック" charset="0"/>
                    <a:cs typeface="ＭＳ Ｐゴシック" charset="0"/>
                  </a:rPr>
                  <a:t>)	</a:t>
                </a:r>
                <a:r>
                  <a:rPr lang="ru-RU" sz="1600" kern="0" dirty="0">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Mar. 7 – Mar. 18, 2017</a:t>
                </a:r>
              </a:p>
              <a:p>
                <a:pPr>
                  <a:lnSpc>
                    <a:spcPct val="130000"/>
                  </a:lnSpc>
                </a:pPr>
                <a:r>
                  <a:rPr lang="en-US" sz="1600" kern="0" dirty="0">
                    <a:solidFill>
                      <a:schemeClr val="tx1"/>
                    </a:solidFill>
                    <a:latin typeface="Book Antiqua" panose="02040602050305030304" pitchFamily="18" charset="0"/>
                    <a:ea typeface="ＭＳ Ｐゴシック" charset="0"/>
                    <a:cs typeface="ＭＳ Ｐゴシック" charset="0"/>
                  </a:rPr>
                  <a:t>Session №55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C,Ar,Kr</a:t>
                </a:r>
                <a:r>
                  <a:rPr lang="en-US" sz="1600" kern="0" dirty="0">
                    <a:solidFill>
                      <a:schemeClr val="tx1"/>
                    </a:solidFill>
                    <a:latin typeface="Book Antiqua" panose="02040602050305030304" pitchFamily="18" charset="0"/>
                    <a:ea typeface="ＭＳ Ｐゴシック" charset="0"/>
                    <a:cs typeface="ＭＳ Ｐゴシック" charset="0"/>
                  </a:rPr>
                  <a:t>)</a:t>
                </a:r>
                <a:r>
                  <a:rPr lang="ru-RU" sz="1600" kern="0" dirty="0">
                    <a:solidFill>
                      <a:schemeClr val="tx1"/>
                    </a:solidFill>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Mar. 3 – Apr. 05, 2018</a:t>
                </a:r>
              </a:p>
            </p:txBody>
          </p:sp>
        </mc:Choice>
        <mc:Fallback xmlns="">
          <p:sp>
            <p:nvSpPr>
              <p:cNvPr id="22" name="Rectangle 3"/>
              <p:cNvSpPr txBox="1">
                <a:spLocks noRot="1" noChangeAspect="1" noMove="1" noResize="1" noEditPoints="1" noAdjustHandles="1" noChangeArrowheads="1" noChangeShapeType="1" noTextEdit="1"/>
              </p:cNvSpPr>
              <p:nvPr/>
            </p:nvSpPr>
            <p:spPr bwMode="auto">
              <a:xfrm>
                <a:off x="2301412" y="4441842"/>
                <a:ext cx="4718860" cy="1867478"/>
              </a:xfrm>
              <a:prstGeom prst="rect">
                <a:avLst/>
              </a:prstGeom>
              <a:blipFill>
                <a:blip r:embed="rId3"/>
                <a:stretch>
                  <a:fillRect l="-517" b="-42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23" name="Прямоугольник 22"/>
          <p:cNvSpPr/>
          <p:nvPr/>
        </p:nvSpPr>
        <p:spPr>
          <a:xfrm>
            <a:off x="2992752" y="4032954"/>
            <a:ext cx="3268844" cy="369332"/>
          </a:xfrm>
          <a:prstGeom prst="rect">
            <a:avLst/>
          </a:prstGeom>
        </p:spPr>
        <p:txBody>
          <a:bodyPr wrap="none">
            <a:spAutoFit/>
          </a:bodyPr>
          <a:lstStyle/>
          <a:p>
            <a:pPr algn="ctr"/>
            <a:r>
              <a:rPr lang="en-US" b="1" dirty="0">
                <a:latin typeface="Book Antiqua" panose="02040602050305030304" pitchFamily="18" charset="0"/>
              </a:rPr>
              <a:t>BM@N Sessions (201</a:t>
            </a:r>
            <a:r>
              <a:rPr lang="ru-RU" b="1" dirty="0">
                <a:latin typeface="Book Antiqua" panose="02040602050305030304" pitchFamily="18" charset="0"/>
              </a:rPr>
              <a:t>5</a:t>
            </a:r>
            <a:r>
              <a:rPr lang="en-US" b="1" dirty="0">
                <a:latin typeface="Book Antiqua" panose="02040602050305030304" pitchFamily="18" charset="0"/>
              </a:rPr>
              <a:t> – 2018)</a:t>
            </a:r>
            <a:endParaRPr lang="en-US" b="1" i="1" dirty="0">
              <a:latin typeface="Book Antiqua" panose="02040602050305030304" pitchFamily="18" charset="0"/>
            </a:endParaRPr>
          </a:p>
        </p:txBody>
      </p:sp>
      <p:sp>
        <p:nvSpPr>
          <p:cNvPr id="24"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3</a:t>
            </a:r>
            <a:endParaRPr lang="en-US" sz="1200" dirty="0">
              <a:solidFill>
                <a:srgbClr val="002060"/>
              </a:solidFill>
            </a:endParaRPr>
          </a:p>
        </p:txBody>
      </p:sp>
    </p:spTree>
    <p:extLst>
      <p:ext uri="{BB962C8B-B14F-4D97-AF65-F5344CB8AC3E}">
        <p14:creationId xmlns:p14="http://schemas.microsoft.com/office/powerpoint/2010/main" val="328152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Old Versions of the Logbook</a:t>
            </a:r>
          </a:p>
        </p:txBody>
      </p:sp>
      <p:sp>
        <p:nvSpPr>
          <p:cNvPr id="5" name="Прямоугольник 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Дата 1"/>
          <p:cNvSpPr txBox="1">
            <a:spLocks/>
          </p:cNvSpPr>
          <p:nvPr/>
        </p:nvSpPr>
        <p:spPr>
          <a:xfrm>
            <a:off x="251520" y="6511024"/>
            <a:ext cx="1989584" cy="216743"/>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7" name="Прямоугольник 6"/>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Old Versions of the Logbook</a:t>
            </a: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r="460" b="2491"/>
          <a:stretch/>
        </p:blipFill>
        <p:spPr>
          <a:xfrm>
            <a:off x="107503" y="1082082"/>
            <a:ext cx="6091187" cy="4219125"/>
          </a:xfrm>
          <a:prstGeom prst="rect">
            <a:avLst/>
          </a:prstGeom>
          <a:ln>
            <a:solidFill>
              <a:schemeClr val="tx1"/>
            </a:solidFill>
          </a:ln>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05" y="1987017"/>
            <a:ext cx="6386719" cy="4144169"/>
          </a:xfrm>
          <a:prstGeom prst="rect">
            <a:avLst/>
          </a:prstGeom>
          <a:ln>
            <a:solidFill>
              <a:schemeClr val="tx1"/>
            </a:solidFill>
          </a:ln>
        </p:spPr>
      </p:pic>
      <p:sp>
        <p:nvSpPr>
          <p:cNvPr id="10"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4</a:t>
            </a:r>
            <a:endParaRPr lang="en-US" sz="1200" dirty="0">
              <a:solidFill>
                <a:srgbClr val="002060"/>
              </a:solidFill>
            </a:endParaRPr>
          </a:p>
        </p:txBody>
      </p:sp>
    </p:spTree>
    <p:extLst>
      <p:ext uri="{BB962C8B-B14F-4D97-AF65-F5344CB8AC3E}">
        <p14:creationId xmlns:p14="http://schemas.microsoft.com/office/powerpoint/2010/main" val="1030973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Current version of the logbook: e-Log platform</a:t>
            </a:r>
          </a:p>
        </p:txBody>
      </p:sp>
      <p:sp>
        <p:nvSpPr>
          <p:cNvPr id="5" name="Прямоугольник 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Дата 1"/>
          <p:cNvSpPr txBox="1">
            <a:spLocks/>
          </p:cNvSpPr>
          <p:nvPr/>
        </p:nvSpPr>
        <p:spPr>
          <a:xfrm>
            <a:off x="251520" y="6511024"/>
            <a:ext cx="1989584" cy="216743"/>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5" y="1916832"/>
            <a:ext cx="8964488" cy="4248472"/>
          </a:xfrm>
          <a:prstGeom prst="rect">
            <a:avLst/>
          </a:prstGeom>
        </p:spPr>
      </p:pic>
      <p:cxnSp>
        <p:nvCxnSpPr>
          <p:cNvPr id="12" name="Прямая со стрелкой 11"/>
          <p:cNvCxnSpPr/>
          <p:nvPr/>
        </p:nvCxnSpPr>
        <p:spPr>
          <a:xfrm flipH="1">
            <a:off x="2638830" y="1567327"/>
            <a:ext cx="2598086" cy="7437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Скругленный прямоугольник 12"/>
          <p:cNvSpPr/>
          <p:nvPr/>
        </p:nvSpPr>
        <p:spPr>
          <a:xfrm>
            <a:off x="69650" y="1002188"/>
            <a:ext cx="1035498" cy="505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Create a </a:t>
            </a:r>
            <a:r>
              <a:rPr lang="ru-RU" sz="1500" dirty="0">
                <a:solidFill>
                  <a:schemeClr val="tx1"/>
                </a:solidFill>
                <a:latin typeface="Book Antiqua" panose="02040602050305030304" pitchFamily="18" charset="0"/>
              </a:rPr>
              <a:t> </a:t>
            </a:r>
          </a:p>
          <a:p>
            <a:pPr algn="ctr"/>
            <a:r>
              <a:rPr lang="en-US" sz="1500" dirty="0">
                <a:solidFill>
                  <a:schemeClr val="tx1"/>
                </a:solidFill>
                <a:latin typeface="Book Antiqua" panose="02040602050305030304" pitchFamily="18" charset="0"/>
              </a:rPr>
              <a:t>new run</a:t>
            </a:r>
            <a:endParaRPr lang="ru-RU" sz="1500" dirty="0">
              <a:solidFill>
                <a:schemeClr val="tx1"/>
              </a:solidFill>
              <a:latin typeface="Book Antiqua" panose="02040602050305030304" pitchFamily="18" charset="0"/>
            </a:endParaRPr>
          </a:p>
        </p:txBody>
      </p:sp>
      <p:cxnSp>
        <p:nvCxnSpPr>
          <p:cNvPr id="14" name="Прямая со стрелкой 13"/>
          <p:cNvCxnSpPr>
            <a:stCxn id="13" idx="2"/>
          </p:cNvCxnSpPr>
          <p:nvPr/>
        </p:nvCxnSpPr>
        <p:spPr>
          <a:xfrm flipH="1">
            <a:off x="549294" y="1507668"/>
            <a:ext cx="38105" cy="8154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Скругленный прямоугольник 14"/>
          <p:cNvSpPr/>
          <p:nvPr/>
        </p:nvSpPr>
        <p:spPr>
          <a:xfrm>
            <a:off x="1186487" y="1344401"/>
            <a:ext cx="1146946" cy="4800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Advanced </a:t>
            </a:r>
            <a:br>
              <a:rPr lang="en-US" sz="1500" dirty="0">
                <a:solidFill>
                  <a:schemeClr val="tx1"/>
                </a:solidFill>
                <a:latin typeface="Book Antiqua" panose="02040602050305030304" pitchFamily="18" charset="0"/>
              </a:rPr>
            </a:br>
            <a:r>
              <a:rPr lang="en-US" sz="1500" dirty="0">
                <a:solidFill>
                  <a:schemeClr val="tx1"/>
                </a:solidFill>
                <a:latin typeface="Book Antiqua" panose="02040602050305030304" pitchFamily="18" charset="0"/>
              </a:rPr>
              <a:t>find</a:t>
            </a:r>
            <a:endParaRPr lang="ru-RU" sz="1500" dirty="0">
              <a:solidFill>
                <a:schemeClr val="tx1"/>
              </a:solidFill>
              <a:latin typeface="Book Antiqua" panose="02040602050305030304" pitchFamily="18" charset="0"/>
            </a:endParaRPr>
          </a:p>
        </p:txBody>
      </p:sp>
      <p:cxnSp>
        <p:nvCxnSpPr>
          <p:cNvPr id="16" name="Прямая со стрелкой 15"/>
          <p:cNvCxnSpPr/>
          <p:nvPr/>
        </p:nvCxnSpPr>
        <p:spPr>
          <a:xfrm flipH="1">
            <a:off x="899592" y="1824498"/>
            <a:ext cx="286895" cy="4450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2383312" y="1023746"/>
            <a:ext cx="1252584"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Current </a:t>
            </a:r>
          </a:p>
          <a:p>
            <a:pPr algn="ctr"/>
            <a:r>
              <a:rPr lang="en-US" sz="1500" dirty="0">
                <a:solidFill>
                  <a:schemeClr val="tx1"/>
                </a:solidFill>
                <a:latin typeface="Book Antiqua" panose="02040602050305030304" pitchFamily="18" charset="0"/>
              </a:rPr>
              <a:t>day records </a:t>
            </a:r>
            <a:endParaRPr lang="ru-RU" sz="1500" dirty="0">
              <a:solidFill>
                <a:schemeClr val="tx1"/>
              </a:solidFill>
              <a:latin typeface="Book Antiqua" panose="02040602050305030304" pitchFamily="18" charset="0"/>
            </a:endParaRPr>
          </a:p>
        </p:txBody>
      </p:sp>
      <p:cxnSp>
        <p:nvCxnSpPr>
          <p:cNvPr id="18" name="Прямая со стрелкой 17"/>
          <p:cNvCxnSpPr/>
          <p:nvPr/>
        </p:nvCxnSpPr>
        <p:spPr>
          <a:xfrm flipH="1">
            <a:off x="1200306" y="1522677"/>
            <a:ext cx="1741988" cy="7745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Скругленный прямоугольник 18"/>
          <p:cNvSpPr/>
          <p:nvPr/>
        </p:nvSpPr>
        <p:spPr>
          <a:xfrm>
            <a:off x="3635896" y="1388660"/>
            <a:ext cx="964552"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User</a:t>
            </a:r>
          </a:p>
          <a:p>
            <a:pPr algn="ctr"/>
            <a:r>
              <a:rPr lang="en-US" sz="1500" dirty="0">
                <a:solidFill>
                  <a:schemeClr val="tx1"/>
                </a:solidFill>
                <a:latin typeface="Book Antiqua" panose="02040602050305030304" pitchFamily="18" charset="0"/>
              </a:rPr>
              <a:t>Cabinet</a:t>
            </a:r>
            <a:endParaRPr lang="ru-RU" sz="1500" dirty="0">
              <a:solidFill>
                <a:schemeClr val="tx1"/>
              </a:solidFill>
              <a:latin typeface="Book Antiqua" panose="02040602050305030304" pitchFamily="18" charset="0"/>
            </a:endParaRPr>
          </a:p>
        </p:txBody>
      </p:sp>
      <p:cxnSp>
        <p:nvCxnSpPr>
          <p:cNvPr id="24" name="Прямая со стрелкой 23"/>
          <p:cNvCxnSpPr/>
          <p:nvPr/>
        </p:nvCxnSpPr>
        <p:spPr>
          <a:xfrm flipH="1">
            <a:off x="1769211" y="1752559"/>
            <a:ext cx="1792424" cy="5308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24"/>
          <p:cNvSpPr/>
          <p:nvPr/>
        </p:nvSpPr>
        <p:spPr>
          <a:xfrm>
            <a:off x="4905845" y="1037577"/>
            <a:ext cx="1252584"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Work with</a:t>
            </a:r>
          </a:p>
          <a:p>
            <a:pPr algn="ctr"/>
            <a:r>
              <a:rPr lang="en-US" sz="1500" dirty="0">
                <a:solidFill>
                  <a:schemeClr val="tx1"/>
                </a:solidFill>
                <a:latin typeface="Book Antiqua" panose="02040602050305030304" pitchFamily="18" charset="0"/>
              </a:rPr>
              <a:t>dictionaries </a:t>
            </a:r>
            <a:endParaRPr lang="ru-RU" sz="1500" dirty="0">
              <a:solidFill>
                <a:schemeClr val="tx1"/>
              </a:solidFill>
              <a:latin typeface="Book Antiqua" panose="02040602050305030304" pitchFamily="18" charset="0"/>
            </a:endParaRPr>
          </a:p>
        </p:txBody>
      </p:sp>
      <p:sp>
        <p:nvSpPr>
          <p:cNvPr id="26" name="Скругленный прямоугольник 25"/>
          <p:cNvSpPr/>
          <p:nvPr/>
        </p:nvSpPr>
        <p:spPr>
          <a:xfrm>
            <a:off x="7816022" y="1058230"/>
            <a:ext cx="1252584"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Username</a:t>
            </a:r>
            <a:endParaRPr lang="ru-RU" sz="1500" dirty="0">
              <a:solidFill>
                <a:schemeClr val="tx1"/>
              </a:solidFill>
              <a:latin typeface="Book Antiqua" panose="02040602050305030304" pitchFamily="18" charset="0"/>
            </a:endParaRPr>
          </a:p>
        </p:txBody>
      </p:sp>
      <p:cxnSp>
        <p:nvCxnSpPr>
          <p:cNvPr id="27" name="Прямая со стрелкой 26"/>
          <p:cNvCxnSpPr/>
          <p:nvPr/>
        </p:nvCxnSpPr>
        <p:spPr>
          <a:xfrm>
            <a:off x="8532440" y="1612492"/>
            <a:ext cx="72008" cy="332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6398630" y="951689"/>
            <a:ext cx="1252584" cy="7715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Number of records per page</a:t>
            </a:r>
            <a:endParaRPr lang="ru-RU" sz="1500" dirty="0">
              <a:solidFill>
                <a:schemeClr val="tx1"/>
              </a:solidFill>
              <a:latin typeface="Book Antiqua" panose="02040602050305030304" pitchFamily="18" charset="0"/>
            </a:endParaRPr>
          </a:p>
        </p:txBody>
      </p:sp>
      <p:cxnSp>
        <p:nvCxnSpPr>
          <p:cNvPr id="29" name="Прямая со стрелкой 28"/>
          <p:cNvCxnSpPr/>
          <p:nvPr/>
        </p:nvCxnSpPr>
        <p:spPr>
          <a:xfrm>
            <a:off x="7651214" y="1762934"/>
            <a:ext cx="690909" cy="5473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5370756" y="1782910"/>
            <a:ext cx="964552"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Page </a:t>
            </a:r>
            <a:r>
              <a:rPr lang="ru-RU" sz="1500" dirty="0">
                <a:solidFill>
                  <a:schemeClr val="tx1"/>
                </a:solidFill>
                <a:latin typeface="Book Antiqua" panose="02040602050305030304" pitchFamily="18" charset="0"/>
              </a:rPr>
              <a:t>    </a:t>
            </a:r>
            <a:r>
              <a:rPr lang="en-US" sz="1500" dirty="0">
                <a:solidFill>
                  <a:schemeClr val="tx1"/>
                </a:solidFill>
                <a:latin typeface="Book Antiqua" panose="02040602050305030304" pitchFamily="18" charset="0"/>
              </a:rPr>
              <a:t>number</a:t>
            </a:r>
            <a:endParaRPr lang="ru-RU" sz="1500" dirty="0">
              <a:solidFill>
                <a:schemeClr val="tx1"/>
              </a:solidFill>
              <a:latin typeface="Book Antiqua" panose="02040602050305030304" pitchFamily="18" charset="0"/>
            </a:endParaRPr>
          </a:p>
        </p:txBody>
      </p:sp>
      <p:cxnSp>
        <p:nvCxnSpPr>
          <p:cNvPr id="31" name="Прямая со стрелкой 30"/>
          <p:cNvCxnSpPr/>
          <p:nvPr/>
        </p:nvCxnSpPr>
        <p:spPr>
          <a:xfrm flipH="1">
            <a:off x="4973441" y="2086083"/>
            <a:ext cx="464911" cy="270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89755" y="2827012"/>
            <a:ext cx="8964488" cy="169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кругленный прямоугольник 32"/>
          <p:cNvSpPr/>
          <p:nvPr/>
        </p:nvSpPr>
        <p:spPr>
          <a:xfrm>
            <a:off x="3366254" y="1964001"/>
            <a:ext cx="964552"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Fast </a:t>
            </a:r>
          </a:p>
          <a:p>
            <a:pPr algn="ctr"/>
            <a:r>
              <a:rPr lang="en-US" sz="1500" dirty="0">
                <a:solidFill>
                  <a:schemeClr val="tx1"/>
                </a:solidFill>
                <a:latin typeface="Book Antiqua" panose="02040602050305030304" pitchFamily="18" charset="0"/>
              </a:rPr>
              <a:t>search</a:t>
            </a:r>
            <a:endParaRPr lang="ru-RU" sz="1500" dirty="0">
              <a:solidFill>
                <a:schemeClr val="tx1"/>
              </a:solidFill>
              <a:latin typeface="Book Antiqua" panose="02040602050305030304" pitchFamily="18" charset="0"/>
            </a:endParaRPr>
          </a:p>
        </p:txBody>
      </p:sp>
      <p:cxnSp>
        <p:nvCxnSpPr>
          <p:cNvPr id="34" name="Прямая со стрелкой 33"/>
          <p:cNvCxnSpPr/>
          <p:nvPr/>
        </p:nvCxnSpPr>
        <p:spPr>
          <a:xfrm>
            <a:off x="4046164" y="2494161"/>
            <a:ext cx="93788" cy="430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5</a:t>
            </a:r>
            <a:endParaRPr lang="en-US" sz="1200" dirty="0">
              <a:solidFill>
                <a:srgbClr val="002060"/>
              </a:solidFill>
            </a:endParaRPr>
          </a:p>
        </p:txBody>
      </p:sp>
    </p:spTree>
    <p:extLst>
      <p:ext uri="{BB962C8B-B14F-4D97-AF65-F5344CB8AC3E}">
        <p14:creationId xmlns:p14="http://schemas.microsoft.com/office/powerpoint/2010/main" val="387537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Content Placeholder 6"/>
          <p:cNvSpPr>
            <a:spLocks noGrp="1"/>
          </p:cNvSpPr>
          <p:nvPr>
            <p:ph idx="10"/>
          </p:nvPr>
        </p:nvSpPr>
        <p:spPr>
          <a:xfrm>
            <a:off x="1758054" y="2492896"/>
            <a:ext cx="6840760" cy="3600400"/>
          </a:xfrm>
        </p:spPr>
        <p:txBody>
          <a:bodyPr/>
          <a:lstStyle/>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The online electronic logbook allows shift members to record information on current events, states of various systems, operation conditions of detectors., which are further used in processing and physics analysis of the particle </a:t>
            </a:r>
            <a:r>
              <a:rPr lang="en-US" altLang="ko-KR" sz="1600" dirty="0" smtClean="0">
                <a:latin typeface="Book Antiqua" panose="02040602050305030304" pitchFamily="18" charset="0"/>
                <a:cs typeface="Arial" pitchFamily="34" charset="0"/>
              </a:rPr>
              <a:t>collision </a:t>
            </a:r>
            <a:r>
              <a:rPr lang="en-US" altLang="ko-KR" sz="1600" dirty="0">
                <a:latin typeface="Book Antiqua" panose="02040602050305030304" pitchFamily="18" charset="0"/>
                <a:cs typeface="Arial" pitchFamily="34" charset="0"/>
              </a:rPr>
              <a:t>events</a:t>
            </a:r>
            <a:r>
              <a:rPr lang="en-US" altLang="ko-KR" sz="1600" dirty="0" smtClean="0">
                <a:latin typeface="Book Antiqua" panose="02040602050305030304" pitchFamily="18" charset="0"/>
                <a:cs typeface="Arial" pitchFamily="34" charset="0"/>
              </a:rPr>
              <a:t>.</a:t>
            </a:r>
          </a:p>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The system provides collaboration members with tools for convenient viewing, managing and searching for the required information in the logbook.</a:t>
            </a:r>
          </a:p>
        </p:txBody>
      </p:sp>
      <p:sp>
        <p:nvSpPr>
          <p:cNvPr id="15" name="Прямоугольник 14"/>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 E</a:t>
            </a:r>
            <a:r>
              <a:rPr lang="en-US" sz="3000" b="1" kern="0" dirty="0">
                <a:solidFill>
                  <a:schemeClr val="bg1"/>
                </a:solidFill>
                <a:effectLst>
                  <a:outerShdw blurRad="38100" dist="38100" dir="2700000" algn="tl">
                    <a:srgbClr val="000000">
                      <a:alpha val="43137"/>
                    </a:srgbClr>
                  </a:outerShdw>
                </a:effectLst>
                <a:latin typeface="Arial"/>
                <a:cs typeface="Arial" panose="020B0604020202020204" pitchFamily="34" charset="0"/>
              </a:rPr>
              <a:t>lectronic</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 Log</a:t>
            </a:r>
            <a:r>
              <a:rPr lang="en-US" sz="3000" b="1" kern="0" dirty="0">
                <a:solidFill>
                  <a:schemeClr val="bg1"/>
                </a:solidFill>
                <a:effectLst>
                  <a:outerShdw blurRad="38100" dist="38100" dir="2700000" algn="tl">
                    <a:srgbClr val="000000">
                      <a:alpha val="43137"/>
                    </a:srgbClr>
                  </a:outerShdw>
                </a:effectLst>
                <a:latin typeface="Arial"/>
                <a:cs typeface="Arial" panose="020B0604020202020204" pitchFamily="34" charset="0"/>
              </a:rPr>
              <a:t>book</a:t>
            </a:r>
          </a:p>
        </p:txBody>
      </p:sp>
      <p:sp>
        <p:nvSpPr>
          <p:cNvPr id="18" name="Дата 1"/>
          <p:cNvSpPr txBox="1">
            <a:spLocks/>
          </p:cNvSpPr>
          <p:nvPr/>
        </p:nvSpPr>
        <p:spPr>
          <a:xfrm>
            <a:off x="251520" y="6511024"/>
            <a:ext cx="1989584" cy="216743"/>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20" name="Content Placeholder 6"/>
          <p:cNvSpPr>
            <a:spLocks noGrp="1"/>
          </p:cNvSpPr>
          <p:nvPr>
            <p:ph idx="10"/>
          </p:nvPr>
        </p:nvSpPr>
        <p:spPr>
          <a:xfrm>
            <a:off x="1688141" y="1556792"/>
            <a:ext cx="6980585" cy="480904"/>
          </a:xfrm>
        </p:spPr>
        <p:txBody>
          <a:bodyPr/>
          <a:lstStyle/>
          <a:p>
            <a:r>
              <a:rPr lang="en-US" sz="2800" b="1" dirty="0">
                <a:latin typeface="Book Antiqua" panose="02040602050305030304" pitchFamily="18" charset="0"/>
              </a:rPr>
              <a:t>What is an e-Log and why is it needed?</a:t>
            </a:r>
          </a:p>
        </p:txBody>
      </p:sp>
      <p:sp>
        <p:nvSpPr>
          <p:cNvPr id="21"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6</a:t>
            </a:r>
            <a:endParaRPr lang="en-US" sz="1200" dirty="0">
              <a:solidFill>
                <a:srgbClr val="002060"/>
              </a:solidFill>
            </a:endParaRPr>
          </a:p>
        </p:txBody>
      </p:sp>
    </p:spTree>
    <p:extLst>
      <p:ext uri="{BB962C8B-B14F-4D97-AF65-F5344CB8AC3E}">
        <p14:creationId xmlns:p14="http://schemas.microsoft.com/office/powerpoint/2010/main" val="3659674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a:spLocks noGrp="1"/>
          </p:cNvSpPr>
          <p:nvPr>
            <p:ph idx="10"/>
          </p:nvPr>
        </p:nvSpPr>
        <p:spPr>
          <a:xfrm>
            <a:off x="1794498" y="1296991"/>
            <a:ext cx="7025973" cy="4796305"/>
          </a:xfrm>
        </p:spPr>
        <p:txBody>
          <a:bodyPr/>
          <a:lstStyle/>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The e-Log platform uses a developed Logbook Database based on  PostgreSQL.</a:t>
            </a:r>
          </a:p>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The e-Log uses the Database to store the experiment logbook data, ensure correct multi-user access, data consistency, integrity and provide automatic regular data backup for cases of software errors or hardware failures</a:t>
            </a:r>
            <a:r>
              <a:rPr lang="en-US" altLang="ko-KR" sz="1600" dirty="0" smtClean="0">
                <a:latin typeface="Book Antiqua" panose="02040602050305030304" pitchFamily="18" charset="0"/>
                <a:cs typeface="Arial" pitchFamily="34" charset="0"/>
              </a:rPr>
              <a:t>.</a:t>
            </a:r>
          </a:p>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Developed interfaces provides an unified access to required logbook data for various online and offline systems, such as: BmnRoot and Online Monitoring</a:t>
            </a:r>
          </a:p>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A part of e-Log data is automatically transferred to the Unified Database of the experiment to use in offline event analysis.</a:t>
            </a:r>
          </a:p>
          <a:p>
            <a:pPr marL="285750" indent="-285750" algn="just">
              <a:lnSpc>
                <a:spcPct val="150000"/>
              </a:lnSpc>
              <a:buFont typeface="Wingdings" panose="05000000000000000000" pitchFamily="2" charset="2"/>
              <a:buChar char="v"/>
            </a:pPr>
            <a:endParaRPr lang="en-US" altLang="ko-KR" sz="1600" dirty="0">
              <a:latin typeface="Book Antiqua" panose="02040602050305030304" pitchFamily="18" charset="0"/>
              <a:cs typeface="Arial" pitchFamily="34" charset="0"/>
            </a:endParaRPr>
          </a:p>
        </p:txBody>
      </p:sp>
      <p:sp>
        <p:nvSpPr>
          <p:cNvPr id="15" name="Прямоугольник 14"/>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lang="en-US" sz="3000" b="1" kern="0" dirty="0" smtClean="0">
                <a:solidFill>
                  <a:srgbClr val="18A6E1"/>
                </a:solidFill>
                <a:effectLst>
                  <a:outerShdw blurRad="38100" dist="38100" dir="2700000" algn="tl">
                    <a:srgbClr val="000000">
                      <a:alpha val="43137"/>
                    </a:srgbClr>
                  </a:outerShdw>
                </a:effectLst>
                <a:latin typeface="Arial"/>
                <a:cs typeface="Arial" panose="020B0604020202020204" pitchFamily="34" charset="0"/>
              </a:rPr>
              <a:t>e-Log </a:t>
            </a:r>
            <a:r>
              <a:rPr lang="en-US" sz="3000" b="1" kern="0" dirty="0">
                <a:solidFill>
                  <a:schemeClr val="bg1"/>
                </a:solidFill>
                <a:effectLst>
                  <a:outerShdw blurRad="38100" dist="38100" dir="2700000" algn="tl">
                    <a:srgbClr val="000000">
                      <a:alpha val="43137"/>
                    </a:srgbClr>
                  </a:outerShdw>
                </a:effectLst>
                <a:latin typeface="Arial"/>
                <a:cs typeface="Arial" panose="020B0604020202020204" pitchFamily="34" charset="0"/>
              </a:rPr>
              <a:t>platform</a:t>
            </a:r>
            <a:endParaRPr lang="ru-RU" sz="3200" kern="0" dirty="0">
              <a:solidFill>
                <a:schemeClr val="bg1"/>
              </a:solidFill>
            </a:endParaRPr>
          </a:p>
        </p:txBody>
      </p:sp>
      <p:sp>
        <p:nvSpPr>
          <p:cNvPr id="16" name="Прямоугольник 15"/>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Дата 1"/>
          <p:cNvSpPr txBox="1">
            <a:spLocks/>
          </p:cNvSpPr>
          <p:nvPr/>
        </p:nvSpPr>
        <p:spPr>
          <a:xfrm>
            <a:off x="251520" y="6511024"/>
            <a:ext cx="1989584" cy="216743"/>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pic>
        <p:nvPicPr>
          <p:cNvPr id="7" name="Picture 2" descr="ÐÐ°ÑÑÐ¸Ð½ÐºÐ¸ Ð¿Ð¾ Ð·Ð°Ð¿ÑÐ¾ÑÑ postgresq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921" y="2666472"/>
            <a:ext cx="1182939" cy="13150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База данных — что это такое | KtoNaNovenkogo.r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06" b="97898" l="800" r="96200"/>
                    </a14:imgEffect>
                  </a14:imgLayer>
                </a14:imgProps>
              </a:ext>
              <a:ext uri="{28A0092B-C50C-407E-A947-70E740481C1C}">
                <a14:useLocalDpi xmlns:a14="http://schemas.microsoft.com/office/drawing/2010/main" val="0"/>
              </a:ext>
            </a:extLst>
          </a:blip>
          <a:srcRect/>
          <a:stretch>
            <a:fillRect/>
          </a:stretch>
        </p:blipFill>
        <p:spPr bwMode="auto">
          <a:xfrm>
            <a:off x="-1" y="3864316"/>
            <a:ext cx="2086784" cy="1389798"/>
          </a:xfrm>
          <a:prstGeom prst="rect">
            <a:avLst/>
          </a:prstGeom>
          <a:noFill/>
          <a:extLst>
            <a:ext uri="{909E8E84-426E-40DD-AFC4-6F175D3DCCD1}">
              <a14:hiddenFill xmlns:a14="http://schemas.microsoft.com/office/drawing/2010/main">
                <a:solidFill>
                  <a:srgbClr val="FFFFFF"/>
                </a:solidFill>
              </a14:hiddenFill>
            </a:ext>
          </a:extLst>
        </p:spPr>
      </p:pic>
      <p:sp>
        <p:nvSpPr>
          <p:cNvPr id="10"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smtClean="0">
                <a:solidFill>
                  <a:srgbClr val="002060"/>
                </a:solidFill>
              </a:rPr>
              <a:t>7</a:t>
            </a:r>
            <a:endParaRPr lang="en-US" sz="1200" dirty="0">
              <a:solidFill>
                <a:srgbClr val="002060"/>
              </a:solidFill>
            </a:endParaRPr>
          </a:p>
        </p:txBody>
      </p:sp>
    </p:spTree>
    <p:extLst>
      <p:ext uri="{BB962C8B-B14F-4D97-AF65-F5344CB8AC3E}">
        <p14:creationId xmlns:p14="http://schemas.microsoft.com/office/powerpoint/2010/main" val="2857590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log_d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539231"/>
            <a:ext cx="6264887" cy="33164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p:cNvSpPr>
            <a:spLocks noGrp="1"/>
          </p:cNvSpPr>
          <p:nvPr>
            <p:ph idx="10"/>
          </p:nvPr>
        </p:nvSpPr>
        <p:spPr>
          <a:xfrm>
            <a:off x="1547664" y="848480"/>
            <a:ext cx="7596335" cy="774501"/>
          </a:xfrm>
        </p:spPr>
        <p:txBody>
          <a:bodyPr/>
          <a:lstStyle/>
          <a:p>
            <a:pPr algn="ctr">
              <a:lnSpc>
                <a:spcPct val="150000"/>
              </a:lnSpc>
            </a:pPr>
            <a:r>
              <a:rPr lang="en-US" altLang="ko-KR" dirty="0">
                <a:latin typeface="Book Antiqua" panose="02040602050305030304" pitchFamily="18" charset="0"/>
                <a:cs typeface="Arial" pitchFamily="34" charset="0"/>
              </a:rPr>
              <a:t>The main table with all logbook records (record_ table located in the center of the figure) uses the following set of dictionaries:</a:t>
            </a:r>
          </a:p>
          <a:p>
            <a:pPr algn="just">
              <a:lnSpc>
                <a:spcPct val="150000"/>
              </a:lnSpc>
            </a:pPr>
            <a:endParaRPr lang="en-US" altLang="ko-KR" dirty="0">
              <a:latin typeface="Book Antiqua" panose="02040602050305030304" pitchFamily="18" charset="0"/>
              <a:cs typeface="Arial" pitchFamily="34" charset="0"/>
            </a:endParaRPr>
          </a:p>
          <a:p>
            <a:pPr marL="285750" indent="-285750" algn="just">
              <a:lnSpc>
                <a:spcPct val="150000"/>
              </a:lnSpc>
              <a:buFont typeface="Wingdings" panose="05000000000000000000" pitchFamily="2" charset="2"/>
              <a:buChar char="v"/>
            </a:pPr>
            <a:endParaRPr lang="en-US" altLang="ko-KR" dirty="0">
              <a:latin typeface="Book Antiqua" panose="02040602050305030304" pitchFamily="18" charset="0"/>
              <a:cs typeface="Arial" pitchFamily="34" charset="0"/>
            </a:endParaRPr>
          </a:p>
        </p:txBody>
      </p:sp>
      <p:sp>
        <p:nvSpPr>
          <p:cNvPr id="15" name="Прямоугольник 14"/>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a:solidFill>
                  <a:srgbClr val="18A6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e-Log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database scheme</a:t>
            </a:r>
          </a:p>
        </p:txBody>
      </p:sp>
      <p:sp>
        <p:nvSpPr>
          <p:cNvPr id="16" name="Прямоугольник 15"/>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Дата 1"/>
          <p:cNvSpPr txBox="1">
            <a:spLocks/>
          </p:cNvSpPr>
          <p:nvPr/>
        </p:nvSpPr>
        <p:spPr>
          <a:xfrm>
            <a:off x="251520" y="6511024"/>
            <a:ext cx="1989584" cy="216743"/>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pic>
        <p:nvPicPr>
          <p:cNvPr id="7" name="Picture 2" descr="ÐÐ°ÑÑÐ¸Ð½ÐºÐ¸ Ð¿Ð¾ Ð·Ð°Ð¿ÑÐ¾ÑÑ postgresq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10" y="884866"/>
            <a:ext cx="1095743" cy="1218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База данных — что это такое | KtoNaNovenkogo.ru"/>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306" b="97898" l="800" r="96200"/>
                    </a14:imgEffect>
                  </a14:imgLayer>
                </a14:imgProps>
              </a:ext>
              <a:ext uri="{28A0092B-C50C-407E-A947-70E740481C1C}">
                <a14:useLocalDpi xmlns:a14="http://schemas.microsoft.com/office/drawing/2010/main" val="0"/>
              </a:ext>
            </a:extLst>
          </a:blip>
          <a:srcRect/>
          <a:stretch>
            <a:fillRect/>
          </a:stretch>
        </p:blipFill>
        <p:spPr bwMode="auto">
          <a:xfrm>
            <a:off x="7380312" y="5013175"/>
            <a:ext cx="1314593" cy="87551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6"/>
          <p:cNvSpPr>
            <a:spLocks noGrp="1"/>
          </p:cNvSpPr>
          <p:nvPr>
            <p:ph idx="10"/>
          </p:nvPr>
        </p:nvSpPr>
        <p:spPr>
          <a:xfrm>
            <a:off x="1179974" y="4617426"/>
            <a:ext cx="7964025" cy="1752148"/>
          </a:xfrm>
        </p:spPr>
        <p:txBody>
          <a:bodyPr/>
          <a:lstStyle/>
          <a:p>
            <a:pPr marL="285750" indent="-285750" algn="just">
              <a:lnSpc>
                <a:spcPct val="150000"/>
              </a:lnSpc>
              <a:buFont typeface="Wingdings" panose="05000000000000000000" pitchFamily="2" charset="2"/>
              <a:buChar char="v"/>
            </a:pPr>
            <a:r>
              <a:rPr lang="en-US" altLang="ko-KR" dirty="0">
                <a:latin typeface="Book Antiqua" panose="02040602050305030304" pitchFamily="18" charset="0"/>
                <a:cs typeface="Arial" pitchFamily="34" charset="0"/>
              </a:rPr>
              <a:t>a dictionary of all possible beam particles;</a:t>
            </a:r>
          </a:p>
          <a:p>
            <a:pPr marL="285750" indent="-285750" algn="just">
              <a:lnSpc>
                <a:spcPct val="150000"/>
              </a:lnSpc>
              <a:buFont typeface="Wingdings" panose="05000000000000000000" pitchFamily="2" charset="2"/>
              <a:buChar char="v"/>
            </a:pPr>
            <a:r>
              <a:rPr lang="en-US" altLang="ko-KR" dirty="0">
                <a:latin typeface="Book Antiqua" panose="02040602050305030304" pitchFamily="18" charset="0"/>
                <a:cs typeface="Arial" pitchFamily="34" charset="0"/>
              </a:rPr>
              <a:t>a dictionary of all possible targets;</a:t>
            </a:r>
          </a:p>
          <a:p>
            <a:pPr marL="285750" indent="-285750" algn="just">
              <a:lnSpc>
                <a:spcPct val="150000"/>
              </a:lnSpc>
              <a:buFont typeface="Wingdings" panose="05000000000000000000" pitchFamily="2" charset="2"/>
              <a:buChar char="v"/>
            </a:pPr>
            <a:r>
              <a:rPr lang="en-US" altLang="ko-KR" dirty="0">
                <a:latin typeface="Book Antiqua" panose="02040602050305030304" pitchFamily="18" charset="0"/>
                <a:cs typeface="Arial" pitchFamily="34" charset="0"/>
              </a:rPr>
              <a:t>a dictionary of all possible trigger types;</a:t>
            </a:r>
          </a:p>
          <a:p>
            <a:pPr marL="285750" indent="-285750" algn="just">
              <a:lnSpc>
                <a:spcPct val="150000"/>
              </a:lnSpc>
              <a:buFont typeface="Wingdings" panose="05000000000000000000" pitchFamily="2" charset="2"/>
              <a:buChar char="v"/>
            </a:pPr>
            <a:r>
              <a:rPr lang="en-US" altLang="ko-KR" dirty="0">
                <a:latin typeface="Book Antiqua" panose="02040602050305030304" pitchFamily="18" charset="0"/>
                <a:cs typeface="Arial" pitchFamily="34" charset="0"/>
              </a:rPr>
              <a:t>a dictionary of record types: ‘shift started’, ‘problem report’, ‘configuration’, ‘new run’, etc</a:t>
            </a:r>
            <a:r>
              <a:rPr lang="en-US" altLang="ko-KR" dirty="0" smtClean="0">
                <a:latin typeface="Book Antiqua" panose="02040602050305030304" pitchFamily="18" charset="0"/>
                <a:cs typeface="Arial" pitchFamily="34" charset="0"/>
              </a:rPr>
              <a:t>.</a:t>
            </a:r>
          </a:p>
          <a:p>
            <a:pPr marL="285750" indent="-285750" algn="just">
              <a:lnSpc>
                <a:spcPct val="150000"/>
              </a:lnSpc>
              <a:buFont typeface="Wingdings" panose="05000000000000000000" pitchFamily="2" charset="2"/>
              <a:buChar char="v"/>
            </a:pPr>
            <a:r>
              <a:rPr lang="en-US" dirty="0">
                <a:latin typeface="Book Antiqua" panose="02040602050305030304" pitchFamily="18" charset="0"/>
              </a:rPr>
              <a:t>a list of the collaboration members</a:t>
            </a:r>
            <a:r>
              <a:rPr lang="en-US" dirty="0" smtClean="0">
                <a:latin typeface="Book Antiqua" panose="02040602050305030304" pitchFamily="18" charset="0"/>
              </a:rPr>
              <a:t>.</a:t>
            </a:r>
            <a:endParaRPr lang="en-US" altLang="ko-KR" dirty="0">
              <a:latin typeface="Book Antiqua" panose="02040602050305030304" pitchFamily="18" charset="0"/>
              <a:cs typeface="Arial" pitchFamily="34" charset="0"/>
            </a:endParaRPr>
          </a:p>
        </p:txBody>
      </p:sp>
      <p:sp>
        <p:nvSpPr>
          <p:cNvPr id="11"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8</a:t>
            </a:r>
            <a:endParaRPr lang="en-US" sz="1200" dirty="0">
              <a:solidFill>
                <a:srgbClr val="002060"/>
              </a:solidFill>
            </a:endParaRPr>
          </a:p>
        </p:txBody>
      </p:sp>
    </p:spTree>
    <p:extLst>
      <p:ext uri="{BB962C8B-B14F-4D97-AF65-F5344CB8AC3E}">
        <p14:creationId xmlns:p14="http://schemas.microsoft.com/office/powerpoint/2010/main" val="2672524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Заголовок 1"/>
          <p:cNvSpPr>
            <a:spLocks noGrp="1"/>
          </p:cNvSpPr>
          <p:nvPr>
            <p:ph type="title"/>
          </p:nvPr>
        </p:nvSpPr>
        <p:spPr>
          <a:xfrm>
            <a:off x="0" y="16778"/>
            <a:ext cx="9144000" cy="1069514"/>
          </a:xfrm>
        </p:spPr>
        <p:txBody>
          <a:bodyPr/>
          <a:lstStyle/>
          <a:p>
            <a:r>
              <a:rPr lang="ru-RU" sz="2800" dirty="0">
                <a:solidFill>
                  <a:schemeClr val="bg1"/>
                </a:solidFill>
                <a:effectLst>
                  <a:outerShdw blurRad="38100" dist="38100" dir="2700000" algn="tl">
                    <a:srgbClr val="000000">
                      <a:alpha val="43137"/>
                    </a:srgbClr>
                  </a:outerShdw>
                </a:effectLst>
              </a:rPr>
              <a:t> </a:t>
            </a: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Authentication/Authorization service</a:t>
            </a:r>
            <a:endParaRPr lang="ru-RU" sz="2800" dirty="0">
              <a:solidFill>
                <a:srgbClr val="C00000"/>
              </a:solidFill>
            </a:endParaRPr>
          </a:p>
        </p:txBody>
      </p:sp>
      <p:pic>
        <p:nvPicPr>
          <p:cNvPr id="35" name="Picture 2" descr="Двухфакторная аутентификация: что это и зачем оно нужно? | Блог ..."/>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6592277" y="2520554"/>
            <a:ext cx="1882101" cy="1411576"/>
          </a:xfrm>
          <a:prstGeom prst="rect">
            <a:avLst/>
          </a:prstGeom>
          <a:noFill/>
          <a:extLst>
            <a:ext uri="{909E8E84-426E-40DD-AFC4-6F175D3DCCD1}">
              <a14:hiddenFill xmlns:a14="http://schemas.microsoft.com/office/drawing/2010/main">
                <a:solidFill>
                  <a:srgbClr val="FFFFFF"/>
                </a:solidFill>
              </a14:hiddenFill>
            </a:ext>
          </a:extLst>
        </p:spPr>
      </p:pic>
      <p:sp>
        <p:nvSpPr>
          <p:cNvPr id="36" name="Прямоугольник 35"/>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pPr>
            <a:r>
              <a:rPr lang="en-US" sz="1200" i="1" dirty="0">
                <a:solidFill>
                  <a:schemeClr val="tx1">
                    <a:lumMod val="75000"/>
                    <a:lumOff val="25000"/>
                  </a:schemeClr>
                </a:solidFill>
              </a:rPr>
              <a:t>1</a:t>
            </a:r>
            <a:r>
              <a:rPr lang="ru-RU" sz="1200" i="1" dirty="0">
                <a:solidFill>
                  <a:schemeClr val="tx1">
                    <a:lumMod val="75000"/>
                    <a:lumOff val="25000"/>
                  </a:schemeClr>
                </a:solidFill>
              </a:rPr>
              <a:t>0</a:t>
            </a:r>
            <a:r>
              <a:rPr lang="en-US" sz="1200" i="1" dirty="0">
                <a:solidFill>
                  <a:schemeClr val="tx1">
                    <a:lumMod val="75000"/>
                    <a:lumOff val="25000"/>
                  </a:schemeClr>
                </a:solidFill>
              </a:rPr>
              <a:t> November </a:t>
            </a:r>
            <a:r>
              <a:rPr lang="ru-RU" sz="1200" i="1" dirty="0">
                <a:solidFill>
                  <a:schemeClr val="tx1">
                    <a:lumMod val="75000"/>
                    <a:lumOff val="25000"/>
                  </a:schemeClr>
                </a:solidFill>
              </a:rPr>
              <a:t>2020</a:t>
            </a:r>
            <a:endParaRPr lang="en-US" sz="1200" i="1" dirty="0">
              <a:solidFill>
                <a:schemeClr val="tx1">
                  <a:lumMod val="75000"/>
                  <a:lumOff val="25000"/>
                </a:schemeClr>
              </a:solidFill>
            </a:endParaRPr>
          </a:p>
        </p:txBody>
      </p:sp>
      <p:sp>
        <p:nvSpPr>
          <p:cNvPr id="38"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A2594498-EF9A-4731-8C8A-0C142A64605D}" type="slidenum">
              <a:rPr lang="ru-RU" sz="1200" smtClean="0">
                <a:solidFill>
                  <a:srgbClr val="002060"/>
                </a:solidFill>
              </a:rPr>
              <a:t>9</a:t>
            </a:fld>
            <a:endParaRPr lang="en-US" sz="1200" dirty="0">
              <a:solidFill>
                <a:srgbClr val="002060"/>
              </a:solidFill>
            </a:endParaRPr>
          </a:p>
        </p:txBody>
      </p:sp>
      <p:sp>
        <p:nvSpPr>
          <p:cNvPr id="39" name="Content Placeholder 11"/>
          <p:cNvSpPr>
            <a:spLocks noGrp="1"/>
          </p:cNvSpPr>
          <p:nvPr>
            <p:ph idx="1"/>
          </p:nvPr>
        </p:nvSpPr>
        <p:spPr>
          <a:xfrm>
            <a:off x="1390328" y="1230125"/>
            <a:ext cx="6563072" cy="460648"/>
          </a:xfrm>
        </p:spPr>
        <p:txBody>
          <a:bodyPr/>
          <a:lstStyle/>
          <a:p>
            <a:pPr algn="ctr"/>
            <a:r>
              <a:rPr lang="en-US" sz="2800" b="1" dirty="0">
                <a:latin typeface="Book Antiqua" panose="02040602050305030304" pitchFamily="18" charset="0"/>
              </a:rPr>
              <a:t>Three-step process</a:t>
            </a:r>
            <a:endParaRPr lang="en-US" altLang="ko-KR" sz="2800" b="1" dirty="0">
              <a:latin typeface="Book Antiqua" panose="02040602050305030304" pitchFamily="18" charset="0"/>
              <a:cs typeface="Arial" pitchFamily="34" charset="0"/>
            </a:endParaRPr>
          </a:p>
        </p:txBody>
      </p:sp>
      <p:pic>
        <p:nvPicPr>
          <p:cNvPr id="40" name="Picture 2" descr="Why Online Casinos Require Your Identification Proof - slotsexpert.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326" b="100000" l="10000" r="90000">
                        <a14:backgroundMark x1="39875" y1="44275" x2="40000" y2="33079"/>
                      </a14:backgroundRemoval>
                    </a14:imgEffect>
                  </a14:imgLayer>
                </a14:imgProps>
              </a:ext>
              <a:ext uri="{28A0092B-C50C-407E-A947-70E740481C1C}">
                <a14:useLocalDpi xmlns:a14="http://schemas.microsoft.com/office/drawing/2010/main" val="0"/>
              </a:ext>
            </a:extLst>
          </a:blip>
          <a:srcRect l="22221" t="3770" r="29631" b="5758"/>
          <a:stretch/>
        </p:blipFill>
        <p:spPr bwMode="auto">
          <a:xfrm>
            <a:off x="899592" y="2354980"/>
            <a:ext cx="1708579" cy="157715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755576" y="1855618"/>
            <a:ext cx="2016224" cy="369332"/>
          </a:xfrm>
          <a:prstGeom prst="rect">
            <a:avLst/>
          </a:prstGeom>
          <a:noFill/>
        </p:spPr>
        <p:txBody>
          <a:bodyPr wrap="square" rtlCol="0">
            <a:spAutoFit/>
          </a:bodyPr>
          <a:lstStyle/>
          <a:p>
            <a:pPr algn="ctr"/>
            <a:r>
              <a:rPr lang="en-US" dirty="0">
                <a:latin typeface="Book Antiqua" panose="02040602050305030304" pitchFamily="18" charset="0"/>
              </a:rPr>
              <a:t>Identification</a:t>
            </a:r>
            <a:endParaRPr lang="ru-RU" dirty="0">
              <a:latin typeface="Book Antiqua" panose="02040602050305030304" pitchFamily="18" charset="0"/>
            </a:endParaRPr>
          </a:p>
        </p:txBody>
      </p:sp>
      <p:sp>
        <p:nvSpPr>
          <p:cNvPr id="45" name="TextBox 44"/>
          <p:cNvSpPr txBox="1"/>
          <p:nvPr/>
        </p:nvSpPr>
        <p:spPr>
          <a:xfrm>
            <a:off x="3563888" y="1867067"/>
            <a:ext cx="2016224" cy="369332"/>
          </a:xfrm>
          <a:prstGeom prst="rect">
            <a:avLst/>
          </a:prstGeom>
          <a:noFill/>
        </p:spPr>
        <p:txBody>
          <a:bodyPr wrap="square" rtlCol="0">
            <a:spAutoFit/>
          </a:bodyPr>
          <a:lstStyle/>
          <a:p>
            <a:pPr algn="ctr"/>
            <a:r>
              <a:rPr lang="en-US" dirty="0">
                <a:latin typeface="Book Antiqua" panose="02040602050305030304" pitchFamily="18" charset="0"/>
              </a:rPr>
              <a:t>Authentication</a:t>
            </a:r>
            <a:endParaRPr lang="ru-RU" dirty="0">
              <a:latin typeface="Book Antiqua" panose="02040602050305030304" pitchFamily="18" charset="0"/>
            </a:endParaRPr>
          </a:p>
        </p:txBody>
      </p:sp>
      <p:sp>
        <p:nvSpPr>
          <p:cNvPr id="46" name="TextBox 45"/>
          <p:cNvSpPr txBox="1"/>
          <p:nvPr/>
        </p:nvSpPr>
        <p:spPr>
          <a:xfrm>
            <a:off x="6554287" y="1855618"/>
            <a:ext cx="2016224" cy="369332"/>
          </a:xfrm>
          <a:prstGeom prst="rect">
            <a:avLst/>
          </a:prstGeom>
          <a:noFill/>
        </p:spPr>
        <p:txBody>
          <a:bodyPr wrap="square" rtlCol="0">
            <a:spAutoFit/>
          </a:bodyPr>
          <a:lstStyle/>
          <a:p>
            <a:pPr algn="ctr"/>
            <a:r>
              <a:rPr lang="en-US" dirty="0">
                <a:latin typeface="Book Antiqua" panose="02040602050305030304" pitchFamily="18" charset="0"/>
              </a:rPr>
              <a:t>Authorization</a:t>
            </a:r>
            <a:endParaRPr lang="ru-RU" dirty="0">
              <a:latin typeface="Book Antiqua" panose="02040602050305030304" pitchFamily="18" charset="0"/>
            </a:endParaRPr>
          </a:p>
        </p:txBody>
      </p:sp>
      <p:sp>
        <p:nvSpPr>
          <p:cNvPr id="47" name="Прямоугольник 46"/>
          <p:cNvSpPr/>
          <p:nvPr/>
        </p:nvSpPr>
        <p:spPr>
          <a:xfrm>
            <a:off x="1123257" y="5724979"/>
            <a:ext cx="7337175" cy="369332"/>
          </a:xfrm>
          <a:prstGeom prst="rect">
            <a:avLst/>
          </a:prstGeom>
        </p:spPr>
        <p:txBody>
          <a:bodyPr wrap="square">
            <a:spAutoFit/>
          </a:bodyPr>
          <a:lstStyle/>
          <a:p>
            <a:pPr algn="ctr"/>
            <a:endParaRPr lang="ru-RU" dirty="0">
              <a:latin typeface="Book Antiqua" panose="02040602050305030304" pitchFamily="18" charset="0"/>
            </a:endParaRPr>
          </a:p>
        </p:txBody>
      </p:sp>
      <p:pic>
        <p:nvPicPr>
          <p:cNvPr id="48" name="Picture 4" descr="IBM Security BrandVoice: 4 Tips To Make Passwordless More Secure ..."/>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26" b="97531" l="1875" r="95313">
                        <a14:foregroundMark x1="17500" y1="49846" x2="41979" y2="16358"/>
                        <a14:foregroundMark x1="30312" y1="46914" x2="15417" y2="55093"/>
                        <a14:foregroundMark x1="13542" y1="56790" x2="13542" y2="33025"/>
                        <a14:foregroundMark x1="39167" y1="14969" x2="45000" y2="10494"/>
                        <a14:foregroundMark x1="84896" y1="43673" x2="85625" y2="43981"/>
                        <a14:foregroundMark x1="85625" y1="48920" x2="84375" y2="48920"/>
                        <a14:foregroundMark x1="85625" y1="55401" x2="84271" y2="53549"/>
                      </a14:backgroundRemoval>
                    </a14:imgEffect>
                  </a14:imgLayer>
                </a14:imgProps>
              </a:ext>
              <a:ext uri="{28A0092B-C50C-407E-A947-70E740481C1C}">
                <a14:useLocalDpi xmlns:a14="http://schemas.microsoft.com/office/drawing/2010/main" val="0"/>
              </a:ext>
            </a:extLst>
          </a:blip>
          <a:srcRect/>
          <a:stretch>
            <a:fillRect/>
          </a:stretch>
        </p:blipFill>
        <p:spPr bwMode="auto">
          <a:xfrm>
            <a:off x="3203848" y="2251499"/>
            <a:ext cx="2638288" cy="178084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2" descr="FreeIPA | SouthEast LinuxFes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442" t="24065" r="19256" b="28106"/>
          <a:stretch/>
        </p:blipFill>
        <p:spPr bwMode="auto">
          <a:xfrm>
            <a:off x="6264213" y="1201886"/>
            <a:ext cx="1689187" cy="56306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0" name="Content Placeholder 6"/>
          <p:cNvSpPr txBox="1">
            <a:spLocks/>
          </p:cNvSpPr>
          <p:nvPr/>
        </p:nvSpPr>
        <p:spPr>
          <a:xfrm>
            <a:off x="479752" y="4164437"/>
            <a:ext cx="2426349" cy="896335"/>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1600" dirty="0" smtClean="0">
                <a:latin typeface="Book Antiqua" panose="02040602050305030304" pitchFamily="18" charset="0"/>
                <a:cs typeface="Arial" pitchFamily="34" charset="0"/>
              </a:rPr>
              <a:t>Identification </a:t>
            </a:r>
            <a:r>
              <a:rPr lang="en-US" altLang="ko-KR" sz="1600" dirty="0">
                <a:latin typeface="Book Antiqua" panose="02040602050305030304" pitchFamily="18" charset="0"/>
                <a:cs typeface="Arial" pitchFamily="34" charset="0"/>
              </a:rPr>
              <a:t>happens when a user claims an identity</a:t>
            </a:r>
            <a:r>
              <a:rPr lang="en-US" altLang="ko-KR" sz="1600" dirty="0" smtClean="0">
                <a:latin typeface="Book Antiqua" panose="02040602050305030304" pitchFamily="18" charset="0"/>
                <a:cs typeface="Arial" pitchFamily="34" charset="0"/>
              </a:rPr>
              <a:t>.</a:t>
            </a:r>
            <a:endParaRPr lang="en-US" altLang="ko-KR" sz="1600" dirty="0">
              <a:latin typeface="Book Antiqua" panose="02040602050305030304" pitchFamily="18" charset="0"/>
              <a:cs typeface="Arial" pitchFamily="34" charset="0"/>
            </a:endParaRPr>
          </a:p>
        </p:txBody>
      </p:sp>
      <p:sp>
        <p:nvSpPr>
          <p:cNvPr id="51" name="Content Placeholder 6"/>
          <p:cNvSpPr txBox="1">
            <a:spLocks/>
          </p:cNvSpPr>
          <p:nvPr/>
        </p:nvSpPr>
        <p:spPr>
          <a:xfrm>
            <a:off x="3153763" y="4167018"/>
            <a:ext cx="2426349" cy="113419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1600" dirty="0">
                <a:latin typeface="Book Antiqua" panose="02040602050305030304" pitchFamily="18" charset="0"/>
                <a:cs typeface="Arial" pitchFamily="34" charset="0"/>
              </a:rPr>
              <a:t>That is the authentication process: verifying a           claimed identity.</a:t>
            </a:r>
          </a:p>
        </p:txBody>
      </p:sp>
      <p:sp>
        <p:nvSpPr>
          <p:cNvPr id="54" name="Content Placeholder 6"/>
          <p:cNvSpPr txBox="1">
            <a:spLocks/>
          </p:cNvSpPr>
          <p:nvPr/>
        </p:nvSpPr>
        <p:spPr>
          <a:xfrm>
            <a:off x="5753480" y="4142997"/>
            <a:ext cx="3211008" cy="1348013"/>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1600" dirty="0">
                <a:latin typeface="Book Antiqua" panose="02040602050305030304" pitchFamily="18" charset="0"/>
                <a:cs typeface="Arial" pitchFamily="34" charset="0"/>
              </a:rPr>
              <a:t>This stage provides access  to functions the service       (system) depending on </a:t>
            </a:r>
            <a:r>
              <a:rPr lang="en-US" altLang="ko-KR" sz="1600" dirty="0" smtClean="0">
                <a:latin typeface="Book Antiqua" panose="02040602050305030304" pitchFamily="18" charset="0"/>
                <a:cs typeface="Arial" pitchFamily="34" charset="0"/>
              </a:rPr>
              <a:t>access </a:t>
            </a:r>
            <a:r>
              <a:rPr lang="en-US" altLang="ko-KR" sz="1600" dirty="0">
                <a:latin typeface="Book Antiqua" panose="02040602050305030304" pitchFamily="18" charset="0"/>
                <a:cs typeface="Arial" pitchFamily="34" charset="0"/>
              </a:rPr>
              <a:t>only do what you </a:t>
            </a:r>
            <a:r>
              <a:rPr lang="en-US" altLang="ko-KR" sz="1600" dirty="0" smtClean="0">
                <a:latin typeface="Book Antiqua" panose="02040602050305030304" pitchFamily="18" charset="0"/>
                <a:cs typeface="Arial" pitchFamily="34" charset="0"/>
              </a:rPr>
              <a:t>have </a:t>
            </a:r>
            <a:r>
              <a:rPr lang="en-US" altLang="ko-KR" sz="1600" dirty="0">
                <a:latin typeface="Book Antiqua" panose="02040602050305030304" pitchFamily="18" charset="0"/>
                <a:cs typeface="Arial" pitchFamily="34" charset="0"/>
              </a:rPr>
              <a:t>permissions</a:t>
            </a:r>
          </a:p>
        </p:txBody>
      </p:sp>
      <p:sp>
        <p:nvSpPr>
          <p:cNvPr id="56" name="Content Placeholder 6"/>
          <p:cNvSpPr txBox="1">
            <a:spLocks/>
          </p:cNvSpPr>
          <p:nvPr/>
        </p:nvSpPr>
        <p:spPr>
          <a:xfrm>
            <a:off x="619201" y="5665682"/>
            <a:ext cx="7841231" cy="896335"/>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1600" dirty="0">
                <a:latin typeface="Book Antiqua" panose="02040602050305030304" pitchFamily="18" charset="0"/>
                <a:cs typeface="Arial" pitchFamily="34" charset="0"/>
              </a:rPr>
              <a:t>Access control systems grants access to resources only to users whose identity has been proved and having the required permissions.</a:t>
            </a:r>
          </a:p>
        </p:txBody>
      </p:sp>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939</Words>
  <Application>Microsoft Office PowerPoint</Application>
  <PresentationFormat>Экран (4:3)</PresentationFormat>
  <Paragraphs>149</Paragraphs>
  <Slides>23</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23</vt:i4>
      </vt:variant>
    </vt:vector>
  </HeadingPairs>
  <TitlesOfParts>
    <vt:vector size="36" baseType="lpstr">
      <vt:lpstr>맑은 고딕</vt:lpstr>
      <vt:lpstr>ＭＳ Ｐゴシック</vt:lpstr>
      <vt:lpstr>Arial</vt:lpstr>
      <vt:lpstr>Bell MT</vt:lpstr>
      <vt:lpstr>Berlin Sans FB Demi</vt:lpstr>
      <vt:lpstr>Book Antiqua</vt:lpstr>
      <vt:lpstr>Calibri</vt:lpstr>
      <vt:lpstr>Cambria Math</vt:lpstr>
      <vt:lpstr>Gabriola</vt:lpstr>
      <vt:lpstr>Sylfaen</vt:lpstr>
      <vt:lpstr>Wingdings</vt:lpstr>
      <vt:lpstr>Office Theme</vt:lpstr>
      <vt:lpstr>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e-Log: Authentication/Authorization service</vt:lpstr>
      <vt:lpstr> e-Log: Authentication/Authorization service</vt:lpstr>
      <vt:lpstr> e-Log: Access scheme</vt:lpstr>
      <vt:lpstr> e-Log: Group users</vt:lpstr>
      <vt:lpstr> e-Log: Functions</vt:lpstr>
      <vt:lpstr> e-Log: Functions</vt:lpstr>
      <vt:lpstr> e-Log: Functions</vt:lpstr>
      <vt:lpstr> e-Log: Functions</vt:lpstr>
      <vt:lpstr> e-Log: Last day</vt:lpstr>
      <vt:lpstr> e-Log: Account</vt:lpstr>
      <vt:lpstr> e-Log: Functions</vt:lpstr>
      <vt:lpstr> e-Log: Functions</vt:lpstr>
      <vt:lpstr>e-Log on the BM@N official Web site</vt:lpstr>
      <vt:lpstr>Summary</vt:lpstr>
      <vt:lpstr>Презентация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Александр Чеботов</cp:lastModifiedBy>
  <cp:revision>39</cp:revision>
  <dcterms:created xsi:type="dcterms:W3CDTF">2014-04-01T16:35:38Z</dcterms:created>
  <dcterms:modified xsi:type="dcterms:W3CDTF">2020-11-09T19:51:41Z</dcterms:modified>
</cp:coreProperties>
</file>