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9" r:id="rId2"/>
    <p:sldId id="270" r:id="rId3"/>
    <p:sldId id="272" r:id="rId4"/>
    <p:sldId id="271" r:id="rId5"/>
    <p:sldId id="264" r:id="rId6"/>
    <p:sldId id="277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9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LEBKOSH\Desktop\JINR\time%20of%20work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LEBKOSH\Desktop\JINR\time%20of%20work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LEBKOSH\Desktop\JINR\time%20of%20work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44-41CC-8456-6C308DB8836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44-41CC-8456-6C308DB88363}"/>
              </c:ext>
            </c:extLst>
          </c:dPt>
          <c:dLbls>
            <c:dLbl>
              <c:idx val="0"/>
              <c:layout>
                <c:manualLayout>
                  <c:x val="9.06584904888651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44-41CC-8456-6C308DB88363}"/>
                </c:ext>
              </c:extLst>
            </c:dLbl>
            <c:dLbl>
              <c:idx val="1"/>
              <c:layout>
                <c:manualLayout>
                  <c:x val="0.37243487984614876"/>
                  <c:y val="-6.8935794178345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44-41CC-8456-6C308DB88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Sheet1!$N$9:$O$9</c:f>
              <c:strCache>
                <c:ptCount val="2"/>
                <c:pt idx="0">
                  <c:v>LLT [s]</c:v>
                </c:pt>
                <c:pt idx="1">
                  <c:v>Calculations [s]</c:v>
                </c:pt>
              </c:strCache>
            </c:strRef>
          </c:cat>
          <c:val>
            <c:numRef>
              <c:f>Sheet1!$N$10:$O$10</c:f>
              <c:numCache>
                <c:formatCode>General</c:formatCode>
                <c:ptCount val="2"/>
                <c:pt idx="0">
                  <c:v>637</c:v>
                </c:pt>
                <c:pt idx="1">
                  <c:v>3369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44-41CC-8456-6C308DB8836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Sheet1!$N$9:$O$9</c:f>
              <c:strCache>
                <c:ptCount val="2"/>
                <c:pt idx="0">
                  <c:v>LLT [s]</c:v>
                </c:pt>
                <c:pt idx="1">
                  <c:v>Calculations [s]</c:v>
                </c:pt>
              </c:strCache>
            </c:strRef>
          </c:cat>
          <c:val>
            <c:numRef>
              <c:f>Sheet1!$N$11:$O$11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D644-41CC-8456-6C308DB88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31550656"/>
        <c:axId val="1625240528"/>
      </c:barChart>
      <c:catAx>
        <c:axId val="1631550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240528"/>
        <c:crosses val="autoZero"/>
        <c:auto val="1"/>
        <c:lblAlgn val="ctr"/>
        <c:lblOffset val="100"/>
        <c:noMultiLvlLbl val="0"/>
      </c:catAx>
      <c:valAx>
        <c:axId val="1625240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55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Amount</a:t>
            </a:r>
            <a:r>
              <a:rPr lang="en-US" baseline="0"/>
              <a:t> of elements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EC-456C-96F2-663F2E4E8F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EC-456C-96F2-663F2E4E8F2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(Sheet1!$G$31,Sheet1!$H$31)</c:f>
              <c:strCache>
                <c:ptCount val="2"/>
                <c:pt idx="0">
                  <c:v>Unique elements</c:v>
                </c:pt>
                <c:pt idx="1">
                  <c:v>All elements</c:v>
                </c:pt>
              </c:strCache>
            </c:strRef>
          </c:cat>
          <c:val>
            <c:numRef>
              <c:f>(Sheet1!$G$34,Sheet1!$H$34)</c:f>
              <c:numCache>
                <c:formatCode>0.0%</c:formatCode>
                <c:ptCount val="2"/>
                <c:pt idx="0">
                  <c:v>1E-3</c:v>
                </c:pt>
                <c:pt idx="1">
                  <c:v>0.999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EC-456C-96F2-663F2E4E8F2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7E-4632-AC18-A1AD241C042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7E-4632-AC18-A1AD241C04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(Sheet1!$N$9:$S$9,Sheet1!$N$9)</c15:sqref>
                  </c15:fullRef>
                </c:ext>
              </c:extLst>
              <c:f>(Sheet1!$N$9,Sheet1!$P$9:$S$9,Sheet1!$N$9)</c:f>
              <c:strCache>
                <c:ptCount val="6"/>
                <c:pt idx="0">
                  <c:v>LLT (1)</c:v>
                </c:pt>
                <c:pt idx="1">
                  <c:v>LLT (2)</c:v>
                </c:pt>
                <c:pt idx="2">
                  <c:v>LLT (3)</c:v>
                </c:pt>
                <c:pt idx="3">
                  <c:v>LLT (4)</c:v>
                </c:pt>
                <c:pt idx="4">
                  <c:v>LLT (6)</c:v>
                </c:pt>
                <c:pt idx="5">
                  <c:v>LLT (1)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Sheet1!$N$10:$S$10</c15:sqref>
                  </c15:fullRef>
                </c:ext>
              </c:extLst>
              <c:f>(Sheet1!$N$10,Sheet1!$P$10:$S$10)</c:f>
              <c:numCache>
                <c:formatCode>General</c:formatCode>
                <c:ptCount val="5"/>
                <c:pt idx="0">
                  <c:v>637</c:v>
                </c:pt>
                <c:pt idx="1">
                  <c:v>603</c:v>
                </c:pt>
                <c:pt idx="2">
                  <c:v>588</c:v>
                </c:pt>
                <c:pt idx="3">
                  <c:v>583</c:v>
                </c:pt>
                <c:pt idx="4">
                  <c:v>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7E-4632-AC18-A1AD241C0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8284448"/>
        <c:axId val="1625238448"/>
      </c:barChart>
      <c:catAx>
        <c:axId val="1628284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238448"/>
        <c:crosses val="autoZero"/>
        <c:auto val="1"/>
        <c:lblAlgn val="ctr"/>
        <c:lblOffset val="100"/>
        <c:noMultiLvlLbl val="0"/>
      </c:catAx>
      <c:valAx>
        <c:axId val="1625238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828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134E0-372C-4928-9D5B-843748D78A3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6A427-CD08-4FA2-8827-4E387EC0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1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2278-28A9-4534-B6C1-4AC31AF6B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8BD2D-C1C6-4876-8EFE-94A6E34A5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0EEF9-1D97-4C7C-A8DB-320088019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C293-BF51-4736-8A2A-1CFC83803313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C8024-1C14-41D0-9A0E-2D3317AB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6A394-38EF-4A4E-A29E-97CD1CED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4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C56F-F7C5-440B-A761-F8DBF7F1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83743-7C73-4268-BC43-DCDFF964B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59D95-740F-442F-A1A2-1CE6A13D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76ED-8FA5-4A43-9C34-89C89EA9AA95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91795-4125-48DD-8E79-783D74D6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95E6A-54FA-4464-A2AF-18CF02C5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95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5C73C-E744-4876-B1D6-2012FAAB0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717A34-3227-4C28-8053-3D12A7133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FC991-01FB-4732-AF3D-7145D743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15F8-BC18-499D-B75F-59D4B3F303E5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B100B-2680-41F9-BD20-D91E82FD3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5CE28-7643-4335-9F6A-3932B80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1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1B84-5C7C-49A0-AD51-E262BD70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7AE4E-C502-4EA2-B2E5-372275089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B648B-6CD6-4C5D-B79B-4E1F7FAD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82FF-9001-4BE5-835C-15072FFD8CB0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62642-AB97-4759-A826-CD88BD1D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75800-5829-46ED-88DE-705C8427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9589A-7E71-4C1F-8528-3FF1E94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2FE05-1E57-43B5-847C-75AF39425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40482-D7E3-4B4A-9424-01B062C4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380F-6613-497B-9095-4CBF313727D7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BA355-F1DC-426A-BECD-48AF0F3D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4157A-E06B-43C5-B919-A732D93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44DC-7F85-4D5D-BA65-ED8D1B51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54BA-2A37-4FFD-A08B-432F60A8D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A3799-32F2-4162-B096-D09026CE4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85BA2-5DEA-4074-8FB8-F113F476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265E-68F2-4F42-8A61-73CF9672F284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A41DC-F4E3-4013-B1F8-2369CC46C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DA5BF-8050-4C14-80AC-25875378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6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EF3F-892D-49BF-81FD-CA75D8B1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C498B-AE34-4D9B-97AD-B68BCC492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39A0E-A633-48E0-B2DD-9F426716D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42F35-AE61-4064-B764-2AD988B87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3A3BB-C47F-4E39-907E-79236A780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981B2-45DA-4557-9AB6-82032F69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29C7-28B6-4FEC-BB7D-767560F826FE}" type="datetime1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CC47A5-BF28-499F-804B-8E9671E0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9C324-B27E-4186-9892-66D63413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D4AF-1E6A-49D2-A203-A2D75254A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2565-D3B2-431D-AFE2-8053D34B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409F-0EAF-4C80-AD42-6E299E98C642}" type="datetime1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96F57-F681-4867-9233-4A6BF6CF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7B6FE-65F2-4EF1-9CA0-E5940B14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8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EE1DA-2FC3-4423-9F5F-CF3846DF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7FC-8AD0-4E16-874A-D1D218871E46}" type="datetime1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E3EF0-C3F5-4568-8344-39AA31C53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00A92-AD25-4E29-850F-C5B5EFDA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8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795C8-76A6-4A77-8796-61E9C038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A458E-0009-4700-888E-E6F087588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D2697-FBFF-4D42-80BE-BA3625678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865C1-C607-4E32-A208-E1516120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E3F6-D15F-4B0A-9C72-C4C17D27ED4E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05437-D378-466C-ACA9-67718CF8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F21C7-FE5E-403C-B8CC-6E8B6A9C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3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04C1-EB6B-403E-8C26-3AE4FFC9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CE780D-80AF-46BC-8C04-AA09E0922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10646-2B28-4568-8836-C511F6482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C8FA4-5290-484B-8A1E-AEFB0859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51F4-09E5-4B77-875A-7488F0FF8A17}" type="datetime1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7FFC6-5F64-436D-AC2B-B0AB33F9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2344F-1A53-47DB-8ABC-9739D1B3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6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B74E1-1BCB-4372-A0A0-BDADFFD5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69E73-48E6-4CAA-B6F9-8481C0A85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7A21A-9B6A-4960-A199-1FEAB087D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F1FC9-69FD-4697-806D-18E6F51C6231}" type="datetime1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8300-2343-4C9C-A1D5-2C28DB680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08493-921C-4EFF-86B8-3C27E8A49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A16FA-5DC3-448D-95DB-34D77383C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6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78619" y="2290822"/>
            <a:ext cx="6808760" cy="2568504"/>
          </a:xfrm>
          <a:prstGeom prst="rect">
            <a:avLst/>
          </a:prstGeom>
        </p:spPr>
        <p:txBody>
          <a:bodyPr vert="horz" wrap="square" lIns="0" tIns="22650" rIns="0" bIns="0" rtlCol="0">
            <a:spAutoFit/>
          </a:bodyPr>
          <a:lstStyle/>
          <a:p>
            <a:pPr algn="ctr">
              <a:spcBef>
                <a:spcPts val="178"/>
              </a:spcBef>
              <a:tabLst>
                <a:tab pos="3495778" algn="l"/>
              </a:tabLst>
            </a:pPr>
            <a:r>
              <a:rPr lang="en-US" sz="2180" u="sng" spc="-79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Gleb </a:t>
            </a:r>
            <a:r>
              <a:rPr lang="en-US" sz="2180" u="sng" spc="-79" dirty="0" err="1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Olegovich</a:t>
            </a:r>
            <a:r>
              <a:rPr lang="en-US" sz="2180" u="sng" spc="-79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Kosheev</a:t>
            </a:r>
            <a:r>
              <a:rPr sz="2378" spc="-44" baseline="27777" dirty="0">
                <a:latin typeface="Arial"/>
                <a:cs typeface="Arial"/>
              </a:rPr>
              <a:t>1,2	</a:t>
            </a:r>
            <a:r>
              <a:rPr sz="2180" spc="-40" dirty="0">
                <a:latin typeface="Tahoma"/>
                <a:cs typeface="Tahoma"/>
              </a:rPr>
              <a:t>Ján </a:t>
            </a:r>
            <a:r>
              <a:rPr sz="2180" spc="-59" dirty="0">
                <a:latin typeface="Tahoma"/>
                <a:cs typeface="Tahoma"/>
              </a:rPr>
              <a:t>Buša</a:t>
            </a:r>
            <a:r>
              <a:rPr sz="2180" spc="10" dirty="0">
                <a:latin typeface="Tahoma"/>
                <a:cs typeface="Tahoma"/>
              </a:rPr>
              <a:t> </a:t>
            </a:r>
            <a:r>
              <a:rPr sz="2180" spc="-20" dirty="0">
                <a:latin typeface="Tahoma"/>
                <a:cs typeface="Tahoma"/>
              </a:rPr>
              <a:t>Jr.</a:t>
            </a:r>
            <a:r>
              <a:rPr sz="2378" spc="-30" baseline="27777" dirty="0">
                <a:latin typeface="Arial"/>
                <a:cs typeface="Arial"/>
              </a:rPr>
              <a:t>2,3</a:t>
            </a:r>
            <a:endParaRPr sz="2378" baseline="27777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3072" dirty="0">
              <a:latin typeface="Arial"/>
              <a:cs typeface="Arial"/>
            </a:endParaRPr>
          </a:p>
          <a:p>
            <a:pPr marL="125838" marR="110737" indent="70469" algn="ctr">
              <a:lnSpc>
                <a:spcPts val="1883"/>
              </a:lnSpc>
            </a:pPr>
            <a:r>
              <a:rPr sz="1784" spc="-30" baseline="27777" dirty="0">
                <a:latin typeface="Arial"/>
                <a:cs typeface="Arial"/>
              </a:rPr>
              <a:t>1</a:t>
            </a:r>
            <a:r>
              <a:rPr lang="en-US" sz="1585" spc="-20" dirty="0">
                <a:latin typeface="Arial"/>
                <a:cs typeface="Arial"/>
              </a:rPr>
              <a:t>Institute of System Analysis and Management</a:t>
            </a:r>
            <a:r>
              <a:rPr sz="1585" spc="-20" dirty="0">
                <a:latin typeface="Arial"/>
                <a:cs typeface="Arial"/>
              </a:rPr>
              <a:t>, Dubna University, </a:t>
            </a:r>
            <a:r>
              <a:rPr sz="1585" spc="-89" dirty="0">
                <a:latin typeface="Arial"/>
                <a:cs typeface="Arial"/>
              </a:rPr>
              <a:t>Russia </a:t>
            </a:r>
            <a:endParaRPr lang="en-US" sz="1585" spc="-89" dirty="0">
              <a:latin typeface="Arial"/>
              <a:cs typeface="Arial"/>
            </a:endParaRPr>
          </a:p>
          <a:p>
            <a:pPr marL="125838" marR="110737" indent="70469" algn="ctr">
              <a:lnSpc>
                <a:spcPts val="1883"/>
              </a:lnSpc>
            </a:pPr>
            <a:r>
              <a:rPr sz="1585" spc="-89" dirty="0">
                <a:latin typeface="Arial"/>
                <a:cs typeface="Arial"/>
              </a:rPr>
              <a:t> </a:t>
            </a:r>
            <a:r>
              <a:rPr sz="1784" spc="-14" baseline="27777" dirty="0">
                <a:latin typeface="Arial"/>
                <a:cs typeface="Arial"/>
              </a:rPr>
              <a:t>2</a:t>
            </a:r>
            <a:r>
              <a:rPr sz="1585" spc="-10" dirty="0">
                <a:latin typeface="Arial"/>
                <a:cs typeface="Arial"/>
              </a:rPr>
              <a:t>Laboratory </a:t>
            </a:r>
            <a:r>
              <a:rPr sz="1585" spc="10" dirty="0">
                <a:latin typeface="Arial"/>
                <a:cs typeface="Arial"/>
              </a:rPr>
              <a:t>of </a:t>
            </a:r>
            <a:r>
              <a:rPr sz="1585" dirty="0">
                <a:latin typeface="Arial"/>
                <a:cs typeface="Arial"/>
              </a:rPr>
              <a:t>Information </a:t>
            </a:r>
            <a:r>
              <a:rPr sz="1585" spc="-40" dirty="0">
                <a:latin typeface="Arial"/>
                <a:cs typeface="Arial"/>
              </a:rPr>
              <a:t>Technologies, </a:t>
            </a:r>
            <a:r>
              <a:rPr sz="1585" spc="-10" dirty="0">
                <a:latin typeface="Arial"/>
                <a:cs typeface="Arial"/>
              </a:rPr>
              <a:t>JINR, Dubna, </a:t>
            </a:r>
            <a:r>
              <a:rPr sz="1585" spc="-89" dirty="0">
                <a:latin typeface="Arial"/>
                <a:cs typeface="Arial"/>
              </a:rPr>
              <a:t>Russia  </a:t>
            </a:r>
            <a:endParaRPr lang="en-US" sz="1585" spc="-89" dirty="0">
              <a:latin typeface="Arial"/>
              <a:cs typeface="Arial"/>
            </a:endParaRPr>
          </a:p>
          <a:p>
            <a:pPr marL="125838" marR="110737" indent="70469" algn="ctr">
              <a:lnSpc>
                <a:spcPts val="1883"/>
              </a:lnSpc>
            </a:pPr>
            <a:r>
              <a:rPr sz="1784" spc="44" baseline="27777" dirty="0">
                <a:latin typeface="Arial"/>
                <a:cs typeface="Arial"/>
              </a:rPr>
              <a:t>3</a:t>
            </a:r>
            <a:r>
              <a:rPr sz="1585" spc="30" dirty="0">
                <a:latin typeface="Arial"/>
                <a:cs typeface="Arial"/>
              </a:rPr>
              <a:t>Institute </a:t>
            </a:r>
            <a:r>
              <a:rPr sz="1585" spc="10" dirty="0">
                <a:latin typeface="Arial"/>
                <a:cs typeface="Arial"/>
              </a:rPr>
              <a:t>of </a:t>
            </a:r>
            <a:r>
              <a:rPr sz="1585" spc="-10" dirty="0">
                <a:latin typeface="Arial"/>
                <a:cs typeface="Arial"/>
              </a:rPr>
              <a:t>Experimental </a:t>
            </a:r>
            <a:r>
              <a:rPr sz="1585" spc="-50" dirty="0">
                <a:latin typeface="Arial"/>
                <a:cs typeface="Arial"/>
              </a:rPr>
              <a:t>Physics, SAS, </a:t>
            </a:r>
            <a:r>
              <a:rPr sz="1585" spc="-40" dirty="0">
                <a:latin typeface="Arial"/>
                <a:cs typeface="Arial"/>
              </a:rPr>
              <a:t>Košice,</a:t>
            </a:r>
            <a:r>
              <a:rPr sz="1585" spc="-20" dirty="0">
                <a:latin typeface="Arial"/>
                <a:cs typeface="Arial"/>
              </a:rPr>
              <a:t> </a:t>
            </a:r>
            <a:r>
              <a:rPr sz="1585" spc="-30" dirty="0">
                <a:latin typeface="Arial"/>
                <a:cs typeface="Arial"/>
              </a:rPr>
              <a:t>Slovakia</a:t>
            </a:r>
            <a:endParaRPr sz="1585" dirty="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lang="ru-RU" sz="2180" spc="-59" dirty="0">
              <a:latin typeface="Tahoma"/>
              <a:cs typeface="Tahoma"/>
            </a:endParaRPr>
          </a:p>
          <a:p>
            <a:pPr algn="ctr">
              <a:spcBef>
                <a:spcPts val="20"/>
              </a:spcBef>
            </a:pPr>
            <a:r>
              <a:rPr lang="sv-SE" sz="2180" spc="-59" dirty="0">
                <a:latin typeface="Tahoma"/>
                <a:cs typeface="Tahoma"/>
              </a:rPr>
              <a:t>AYSS-2020, </a:t>
            </a:r>
            <a:r>
              <a:rPr lang="sv-SE" sz="2180" spc="-69" dirty="0">
                <a:latin typeface="Tahoma"/>
                <a:cs typeface="Tahoma"/>
              </a:rPr>
              <a:t>Dubna</a:t>
            </a:r>
            <a:endParaRPr lang="ru-RU" sz="2180" spc="-69" dirty="0">
              <a:latin typeface="Tahoma"/>
              <a:cs typeface="Tahoma"/>
            </a:endParaRPr>
          </a:p>
          <a:p>
            <a:pPr algn="ctr">
              <a:spcBef>
                <a:spcPts val="20"/>
              </a:spcBef>
            </a:pPr>
            <a:r>
              <a:rPr lang="sv-SE" sz="2180" spc="-69" dirty="0">
                <a:latin typeface="Tahoma"/>
                <a:cs typeface="Tahoma"/>
              </a:rPr>
              <a:t> </a:t>
            </a:r>
            <a:r>
              <a:rPr lang="sv-SE" sz="2180" spc="-99" dirty="0">
                <a:latin typeface="Tahoma"/>
                <a:cs typeface="Tahoma"/>
              </a:rPr>
              <a:t>11.</a:t>
            </a:r>
            <a:r>
              <a:rPr lang="sv-SE" sz="2180" spc="-347" dirty="0">
                <a:latin typeface="Tahoma"/>
                <a:cs typeface="Tahoma"/>
              </a:rPr>
              <a:t>11 </a:t>
            </a:r>
            <a:r>
              <a:rPr lang="sv-SE" sz="2180" spc="-99" dirty="0">
                <a:latin typeface="Tahoma"/>
                <a:cs typeface="Tahoma"/>
              </a:rPr>
              <a:t>.</a:t>
            </a:r>
            <a:r>
              <a:rPr lang="sv-SE" sz="2180" spc="-109" dirty="0">
                <a:latin typeface="Tahoma"/>
                <a:cs typeface="Tahoma"/>
              </a:rPr>
              <a:t>2020</a:t>
            </a:r>
            <a:endParaRPr lang="sv-SE" sz="218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41964" y="5235491"/>
            <a:ext cx="1769016" cy="121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5380881" y="5043513"/>
            <a:ext cx="1426664" cy="1426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/>
          <p:nvPr/>
        </p:nvSpPr>
        <p:spPr>
          <a:xfrm>
            <a:off x="7177446" y="4795425"/>
            <a:ext cx="1426809" cy="1651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9F99F3-7C9E-4F4E-83F6-362D8C9DE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118" y="112928"/>
            <a:ext cx="10344150" cy="200025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4772E-FE75-4FF6-A4CA-DABAA0A9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64DB2-30DD-4A24-93D8-84BA80653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en-US" dirty="0"/>
              <a:t>We have program that calls some computationally intensive function many times for the same arguments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Propose the solution for saving and reusing intermediate results of this function</a:t>
            </a:r>
            <a:endParaRPr lang="ru-RU" dirty="0"/>
          </a:p>
          <a:p>
            <a:r>
              <a:rPr lang="en-US" dirty="0"/>
              <a:t>Implement proposed solution using C++</a:t>
            </a:r>
          </a:p>
          <a:p>
            <a:r>
              <a:rPr lang="en-US" dirty="0"/>
              <a:t>Compare time of proposed method to calculations without cashing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84356-35D7-4035-9ABF-172FA1C5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9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955D56C-7A44-49DE-8F98-C8E0F78E9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AVL Tree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2680E8-4472-4176-9D35-3B617CEDA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Search: O(log </a:t>
            </a:r>
            <a:r>
              <a:rPr lang="en-US" sz="3200" i="1" dirty="0"/>
              <a:t>N</a:t>
            </a:r>
            <a:r>
              <a:rPr lang="en-US" sz="3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Insert: O(log </a:t>
            </a:r>
            <a:r>
              <a:rPr lang="en-US" sz="3200" i="1" dirty="0"/>
              <a:t>N</a:t>
            </a:r>
            <a:r>
              <a:rPr lang="en-US" sz="3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6121CB8-E69D-4EFA-80AA-12031752FF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" b="3450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5F0DC3-0B83-436B-ADCB-4306C896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5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82D4C-811D-44AA-B769-71426DDF1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831" y="1852309"/>
            <a:ext cx="4790997" cy="4730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i="1" dirty="0"/>
              <a:t>k</a:t>
            </a:r>
            <a:r>
              <a:rPr lang="en-US" dirty="0"/>
              <a:t> – function argument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  <a:p>
            <a:r>
              <a:rPr lang="en-US" dirty="0"/>
              <a:t>Implement AVL tree</a:t>
            </a:r>
            <a:endParaRPr lang="ru-RU" dirty="0"/>
          </a:p>
          <a:p>
            <a:endParaRPr lang="en-US" dirty="0"/>
          </a:p>
          <a:p>
            <a:r>
              <a:rPr lang="en-US" dirty="0"/>
              <a:t>Replace calculation in </a:t>
            </a:r>
            <a:r>
              <a:rPr lang="en-US" sz="2800" b="0" i="1" dirty="0"/>
              <a:t>f</a:t>
            </a:r>
            <a:r>
              <a:rPr lang="en-US" sz="2800" b="0" i="1" baseline="-25000" dirty="0"/>
              <a:t>1</a:t>
            </a:r>
            <a:r>
              <a:rPr lang="en-US" sz="2800" b="0" i="1" dirty="0"/>
              <a:t> by</a:t>
            </a:r>
            <a:r>
              <a:rPr lang="en-US" i="1" dirty="0"/>
              <a:t> search from AVL tree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DE8B9-AD4A-436B-9541-29DD33788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46725" y="1322358"/>
            <a:ext cx="10518776" cy="823912"/>
          </a:xfrm>
        </p:spPr>
        <p:txBody>
          <a:bodyPr>
            <a:normAutofit/>
          </a:bodyPr>
          <a:lstStyle/>
          <a:p>
            <a:pPr algn="ctr"/>
            <a:r>
              <a:rPr lang="en-US" sz="4000" b="0" i="1" dirty="0"/>
              <a:t>Function f</a:t>
            </a:r>
            <a:r>
              <a:rPr lang="en-US" sz="4000" b="0" i="1" baseline="-25000" dirty="0"/>
              <a:t>2</a:t>
            </a:r>
            <a:r>
              <a:rPr lang="en-US" sz="4000" b="0" i="1" dirty="0"/>
              <a:t>(k</a:t>
            </a:r>
            <a:r>
              <a:rPr lang="en-US" sz="4000" b="0" i="1" baseline="-25000" dirty="0"/>
              <a:t>1</a:t>
            </a:r>
            <a:r>
              <a:rPr lang="en-US" sz="4000" b="0" i="1" dirty="0"/>
              <a:t>,k</a:t>
            </a:r>
            <a:r>
              <a:rPr lang="en-US" sz="4000" b="0" i="1" baseline="-25000" dirty="0"/>
              <a:t>2</a:t>
            </a:r>
            <a:r>
              <a:rPr lang="en-US" sz="4000" b="0" i="1" dirty="0"/>
              <a:t>,k</a:t>
            </a:r>
            <a:r>
              <a:rPr lang="en-US" sz="4000" b="0" i="1" baseline="-25000" dirty="0"/>
              <a:t>3</a:t>
            </a:r>
            <a:r>
              <a:rPr lang="en-US" sz="4000" b="0" i="1" dirty="0"/>
              <a:t>,….,k</a:t>
            </a:r>
            <a:r>
              <a:rPr lang="en-US" sz="4000" b="0" i="1" baseline="-25000" dirty="0"/>
              <a:t>m-1</a:t>
            </a:r>
            <a:r>
              <a:rPr lang="en-US" sz="4000" b="0" i="1" dirty="0"/>
              <a:t>,k</a:t>
            </a:r>
            <a:r>
              <a:rPr lang="en-US" sz="4000" b="0" i="1" baseline="-25000" dirty="0"/>
              <a:t>m</a:t>
            </a:r>
            <a:r>
              <a:rPr lang="en-US" sz="4000" b="0" i="1" dirty="0"/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483A7B-AACC-4A51-9CE0-16E530519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26021" y="1789752"/>
            <a:ext cx="5727779" cy="45040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k </a:t>
            </a:r>
            <a:r>
              <a:rPr lang="en-US" dirty="0"/>
              <a:t>– array of arguments</a:t>
            </a:r>
            <a:endParaRPr lang="ru-RU" dirty="0"/>
          </a:p>
          <a:p>
            <a:pPr marL="0" indent="0">
              <a:buNone/>
            </a:pPr>
            <a:r>
              <a:rPr lang="en-US" i="1" dirty="0"/>
              <a:t>m</a:t>
            </a:r>
            <a:r>
              <a:rPr lang="en-US" dirty="0"/>
              <a:t> – amount of arguments of function</a:t>
            </a: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/>
              <a:t>Our structure </a:t>
            </a:r>
            <a:r>
              <a:rPr lang="ru-RU" dirty="0"/>
              <a:t>(</a:t>
            </a:r>
            <a:r>
              <a:rPr lang="en-US" dirty="0"/>
              <a:t>AVL’s tree leaf) will contain several variables:</a:t>
            </a:r>
            <a:br>
              <a:rPr lang="en-US" dirty="0"/>
            </a:br>
            <a:r>
              <a:rPr lang="en-US" dirty="0"/>
              <a:t>data – stores argument</a:t>
            </a:r>
          </a:p>
          <a:p>
            <a:pPr marL="0" indent="0">
              <a:buNone/>
            </a:pPr>
            <a:r>
              <a:rPr lang="en-US" dirty="0"/>
              <a:t>result – stores result of function</a:t>
            </a:r>
          </a:p>
          <a:p>
            <a:pPr marL="0" indent="0">
              <a:buNone/>
            </a:pPr>
            <a:r>
              <a:rPr lang="en-US" dirty="0"/>
              <a:t>left,</a:t>
            </a:r>
            <a:r>
              <a:rPr lang="ru-RU" dirty="0"/>
              <a:t> </a:t>
            </a:r>
            <a:r>
              <a:rPr lang="en-US" dirty="0"/>
              <a:t>right – pointers to leaves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7254AF7-7C6D-43FC-B015-EDF7C453D87C}"/>
              </a:ext>
            </a:extLst>
          </p:cNvPr>
          <p:cNvSpPr txBox="1">
            <a:spLocks/>
          </p:cNvSpPr>
          <p:nvPr/>
        </p:nvSpPr>
        <p:spPr>
          <a:xfrm>
            <a:off x="-2927289" y="1322358"/>
            <a:ext cx="10518776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0" i="1" dirty="0"/>
              <a:t>Function f</a:t>
            </a:r>
            <a:r>
              <a:rPr lang="ru-RU" sz="4000" b="0" i="1" baseline="-25000" dirty="0"/>
              <a:t>1</a:t>
            </a:r>
            <a:r>
              <a:rPr lang="en-US" sz="4000" b="0" i="1" dirty="0"/>
              <a:t>(k)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F974FC-7F12-4466-B711-CD8A968A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3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8A6F-7671-4EC1-BAEB-A44A3811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AVL Tree + Linked List = </a:t>
            </a:r>
            <a:br>
              <a:rPr lang="en-US" dirty="0"/>
            </a:br>
            <a:r>
              <a:rPr lang="en-US" dirty="0"/>
              <a:t>= Linked List of Trees (LLT)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C870E-6516-40CC-9AFD-E4BE37656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AVL Tree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CC775-FB64-4F66-B81E-0B130902E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Linked List</a:t>
            </a:r>
          </a:p>
        </p:txBody>
      </p:sp>
      <p:pic>
        <p:nvPicPr>
          <p:cNvPr id="2054" name="Picture 6" descr="Implementation of Linked List in PHP / Хабр">
            <a:extLst>
              <a:ext uri="{FF2B5EF4-FFF2-40B4-BE49-F238E27FC236}">
                <a16:creationId xmlns:a16="http://schemas.microsoft.com/office/drawing/2014/main" id="{D8F03BB0-C185-4D48-B3C4-5C16E86D495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10748"/>
            <a:ext cx="5183188" cy="147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B9CDFEB-E5C6-46BF-921C-5218C7EA64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8" y="2505075"/>
            <a:ext cx="4344386" cy="36845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FBD76-F711-4215-82F4-2CC019EE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1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ontent Placeholder 36">
            <a:extLst>
              <a:ext uri="{FF2B5EF4-FFF2-40B4-BE49-F238E27FC236}">
                <a16:creationId xmlns:a16="http://schemas.microsoft.com/office/drawing/2014/main" id="{A598C10E-82E2-4DFF-A739-863DC9F13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39" y="1675692"/>
            <a:ext cx="9740522" cy="4351338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13FB95D-2C7C-4A05-94EC-AC89A0B24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95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Detailed Example of LLT</a:t>
            </a:r>
            <a:br>
              <a:rPr lang="ru-RU" dirty="0"/>
            </a:br>
            <a:r>
              <a:rPr lang="en-US" dirty="0"/>
              <a:t>for Function of m=3 Parameters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841355-2E40-4B08-AD7D-2C60814A3E8E}"/>
              </a:ext>
            </a:extLst>
          </p:cNvPr>
          <p:cNvSpPr txBox="1"/>
          <p:nvPr/>
        </p:nvSpPr>
        <p:spPr>
          <a:xfrm>
            <a:off x="4552313" y="602703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Insert</a:t>
            </a:r>
            <a:r>
              <a:rPr lang="ru-RU" dirty="0"/>
              <a:t>:</a:t>
            </a:r>
            <a:r>
              <a:rPr lang="en-US" dirty="0"/>
              <a:t> O(</a:t>
            </a:r>
            <a:r>
              <a:rPr lang="en-US" i="1" dirty="0"/>
              <a:t>m</a:t>
            </a:r>
            <a:r>
              <a:rPr lang="en-US" dirty="0"/>
              <a:t> log </a:t>
            </a:r>
            <a:r>
              <a:rPr lang="en-US" i="1" dirty="0"/>
              <a:t>N</a:t>
            </a:r>
            <a:r>
              <a:rPr lang="en-US" dirty="0"/>
              <a:t>)           Search</a:t>
            </a:r>
            <a:r>
              <a:rPr lang="ru-RU" dirty="0"/>
              <a:t>:</a:t>
            </a:r>
            <a:r>
              <a:rPr lang="en-US" dirty="0"/>
              <a:t> O(</a:t>
            </a:r>
            <a:r>
              <a:rPr lang="en-US" i="1" dirty="0"/>
              <a:t>m</a:t>
            </a:r>
            <a:r>
              <a:rPr lang="en-US" dirty="0"/>
              <a:t> log </a:t>
            </a:r>
            <a:r>
              <a:rPr lang="en-US" i="1" dirty="0"/>
              <a:t>N</a:t>
            </a:r>
            <a:r>
              <a:rPr lang="en-US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EEC92-404A-4554-99D9-362BA72E3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E5E564-CAF0-4D19-8862-E8F6862A6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99" y="1493522"/>
            <a:ext cx="2940372" cy="215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7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2D0B9E-5905-4A02-B015-FD0B1FAE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Performance Comparison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AF330D-8DFC-483B-99BB-CFED87480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4413" y="4406609"/>
            <a:ext cx="5157787" cy="20862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Calculations: </a:t>
            </a:r>
            <a:r>
              <a:rPr lang="ru-RU" dirty="0"/>
              <a:t>56 </a:t>
            </a:r>
            <a:r>
              <a:rPr lang="en-US" dirty="0"/>
              <a:t>minutes</a:t>
            </a:r>
          </a:p>
          <a:p>
            <a:r>
              <a:rPr lang="en-US" dirty="0"/>
              <a:t>LLT: 10.5 minutes (81.1% faster)</a:t>
            </a:r>
          </a:p>
          <a:p>
            <a:pPr marL="0" indent="0">
              <a:buNone/>
            </a:pPr>
            <a:r>
              <a:rPr lang="en-US" dirty="0"/>
              <a:t>Calculations: GNU FORTRAN</a:t>
            </a:r>
            <a:br>
              <a:rPr lang="en-US" dirty="0"/>
            </a:br>
            <a:r>
              <a:rPr lang="en-US" dirty="0"/>
              <a:t>LLT: GNU FORTRAN and g++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2279F1-4C56-4D95-BD8B-DBEBBE1A3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6D0B5546-6B7A-4C59-8049-D5A3182E556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52130099"/>
              </p:ext>
            </p:extLst>
          </p:nvPr>
        </p:nvGraphicFramePr>
        <p:xfrm>
          <a:off x="836612" y="1681163"/>
          <a:ext cx="5159375" cy="272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6707A4-5529-4DEC-91F1-1AE702A6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AC860CB-BE5B-4BAA-BA0B-6FB4284CA4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6543"/>
              </p:ext>
            </p:extLst>
          </p:nvPr>
        </p:nvGraphicFramePr>
        <p:xfrm>
          <a:off x="6172200" y="2622959"/>
          <a:ext cx="5181600" cy="360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514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58F0-D1D6-4C8D-B756-FD60C87D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Multithreaded Search with OpenMP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DBAAE-336B-4752-BC08-AC46A0E6C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Time acceleration</a:t>
            </a:r>
            <a:r>
              <a:rPr lang="ru-RU" dirty="0"/>
              <a:t> </a:t>
            </a:r>
            <a:r>
              <a:rPr lang="en-US" dirty="0"/>
              <a:t>(compared to LLT)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BF1AF-C120-41D9-A693-A15E15DEEB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LLT</a:t>
            </a:r>
            <a:r>
              <a:rPr lang="ru-RU" dirty="0"/>
              <a:t> </a:t>
            </a:r>
            <a:r>
              <a:rPr lang="en-US" dirty="0"/>
              <a:t>(2) – 5.5%</a:t>
            </a:r>
          </a:p>
          <a:p>
            <a:r>
              <a:rPr lang="en-US" dirty="0"/>
              <a:t>LLT</a:t>
            </a:r>
            <a:r>
              <a:rPr lang="ru-RU" dirty="0"/>
              <a:t> </a:t>
            </a:r>
            <a:r>
              <a:rPr lang="en-US" dirty="0"/>
              <a:t>(3) – 7.7%</a:t>
            </a:r>
          </a:p>
          <a:p>
            <a:r>
              <a:rPr lang="en-US" b="1" dirty="0"/>
              <a:t>LLT</a:t>
            </a:r>
            <a:r>
              <a:rPr lang="ru-RU" b="1" dirty="0"/>
              <a:t> </a:t>
            </a:r>
            <a:r>
              <a:rPr lang="en-US" b="1" dirty="0"/>
              <a:t>(4) – 8.5%</a:t>
            </a:r>
          </a:p>
          <a:p>
            <a:r>
              <a:rPr lang="en-US" dirty="0"/>
              <a:t>LLT</a:t>
            </a:r>
            <a:r>
              <a:rPr lang="ru-RU" dirty="0"/>
              <a:t> </a:t>
            </a:r>
            <a:r>
              <a:rPr lang="en-US" dirty="0"/>
              <a:t>(6) – 7.3%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251A2-0F30-4B45-B5A2-55F9D8FF1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LLT</a:t>
            </a:r>
            <a:r>
              <a:rPr lang="ru-RU" dirty="0"/>
              <a:t> </a:t>
            </a:r>
            <a:r>
              <a:rPr lang="en-US" baseline="0" dirty="0"/>
              <a:t>(amount of threads)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FECA7-77A0-4E1F-9100-6C1E0EB7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16FA-5DC3-448D-95DB-34D77383C7A0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3E4B838-783B-47CF-AF45-4CA46883352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3238571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440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4941</TotalTime>
  <Words>318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Office Theme</vt:lpstr>
      <vt:lpstr>PowerPoint Presentation</vt:lpstr>
      <vt:lpstr>Problem Formulation</vt:lpstr>
      <vt:lpstr>AVL Tree</vt:lpstr>
      <vt:lpstr>PowerPoint Presentation</vt:lpstr>
      <vt:lpstr>AVL Tree + Linked List =  = Linked List of Trees (LLT)</vt:lpstr>
      <vt:lpstr>Detailed Example of LLT for Function of m=3 Parameters</vt:lpstr>
      <vt:lpstr>Performance Comparison</vt:lpstr>
      <vt:lpstr>Multithreaded Search with OpenMP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list of trees</dc:title>
  <dc:creator>kosheev gleb</dc:creator>
  <cp:lastModifiedBy>kosheev gleb</cp:lastModifiedBy>
  <cp:revision>89</cp:revision>
  <dcterms:created xsi:type="dcterms:W3CDTF">2020-11-04T10:33:09Z</dcterms:created>
  <dcterms:modified xsi:type="dcterms:W3CDTF">2020-11-11T08:52:48Z</dcterms:modified>
</cp:coreProperties>
</file>