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7796C20-2DDD-4E28-8DD8-AC214918C9D3}">
  <a:tblStyle styleId="{47796C20-2DDD-4E28-8DD8-AC214918C9D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10" Type="http://schemas.openxmlformats.org/officeDocument/2006/relationships/slide" Target="slides/slide4.xml"/><Relationship Id="rId21" Type="http://schemas.openxmlformats.org/officeDocument/2006/relationships/slide" Target="slides/slide15.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Good afternoon, everyone, my name is Anastasiya Nikolskaya, and i am 2 year master student at SPBU. My presentation is about a part of big research project of JINR, SPBU and Bejing high energy physics institute. As mentioned before, neural networks are very succesfull method for charged particle track reconstruction. One of the possible strategies is track-by-track or local strategy, wich i will introduce you in this presentation.</a:t>
            </a:r>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a113addc79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a113addc79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ru"/>
              <a:t>So we developed new part on top of the tracknet to classify is reconstructed candidate real track or not. The aim of this part is to filter syntetic track-candidates. It has mostly classical dense structure and combines TrackNet_v2 inner features and predicted ending to classify track</a:t>
            </a:r>
            <a:endParaRPr/>
          </a:p>
          <a:p>
            <a:pPr indent="0" lvl="0" marL="0" rtl="0" algn="l">
              <a:spcBef>
                <a:spcPts val="0"/>
              </a:spcBef>
              <a:spcAft>
                <a:spcPts val="0"/>
              </a:spcAft>
              <a:buNone/>
            </a:pPr>
            <a:r>
              <a:rPr lang="ru"/>
              <a:t>добавить пояснения к обозначениям, не останавливаться на деталях</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a113addc79_0_2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a113addc79_0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To train classifier we use pretrained model and its validation set. We construct it event-by-event and validate on other subset.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a113addc79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a113addc79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As a result we have precision of 77 % and recall of 94 percent. Recall is slightly lower than for TrackNet_v2 itself, but still enough.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a9d7225335_1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a9d7225335_1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So, to analise results more wisely we use dependence of track </a:t>
            </a:r>
            <a:r>
              <a:rPr lang="ru"/>
              <a:t>efficiency</a:t>
            </a:r>
            <a:r>
              <a:rPr lang="ru"/>
              <a:t> (or fraction of  percent of full tracks without gaps found by network out of all tracks in a single event)</a:t>
            </a:r>
            <a:r>
              <a:rPr lang="ru" sz="2000">
                <a:solidFill>
                  <a:schemeClr val="dk1"/>
                </a:solidFill>
                <a:latin typeface="Calibri"/>
                <a:ea typeface="Calibri"/>
                <a:cs typeface="Calibri"/>
                <a:sym typeface="Calibri"/>
              </a:rPr>
              <a:t> </a:t>
            </a:r>
            <a:r>
              <a:rPr lang="ru"/>
              <a:t>on moment of tracks. The most important metrics here are </a:t>
            </a:r>
            <a:r>
              <a:rPr lang="ru"/>
              <a:t>dependence</a:t>
            </a:r>
            <a:r>
              <a:rPr lang="ru"/>
              <a:t> on transverse momentum, which is </a:t>
            </a:r>
            <a:r>
              <a:rPr lang="ru"/>
              <a:t>characteristic</a:t>
            </a:r>
            <a:r>
              <a:rPr lang="ru"/>
              <a:t> of particle energy and on polar angle, wich is characteristic of track curvature. As you can see, our model shows good results for all theese dependencies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a113addc79_0_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a113addc79_0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добавить оутлук</a:t>
            </a:r>
            <a:endParaRPr/>
          </a:p>
          <a:p>
            <a:pPr indent="0" lvl="0" marL="0" rtl="0" algn="l">
              <a:spcBef>
                <a:spcPts val="0"/>
              </a:spcBef>
              <a:spcAft>
                <a:spcPts val="0"/>
              </a:spcAft>
              <a:buNone/>
            </a:pPr>
            <a:r>
              <a:t/>
            </a:r>
            <a:endParaRPr/>
          </a:p>
          <a:p>
            <a:pPr indent="0" lvl="0" marL="0" rtl="0" algn="l">
              <a:spcBef>
                <a:spcPts val="0"/>
              </a:spcBef>
              <a:spcAft>
                <a:spcPts val="0"/>
              </a:spcAft>
              <a:buNone/>
            </a:pPr>
            <a:r>
              <a:rPr lang="ru"/>
              <a:t>вместо на 70 написать на порядок</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a9d7225335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a9d7225335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Good afternoon, everyone, my name is Anastasiya Nikolskaya, and i am 2 year master student at SPBU. My presentation is about a part of big research project of JINR, SPBU and Bejing high energy physics institute. As mentioned before, neural networks are very succesfull method for charged particle track reconstruction. One of the possible strategies is track-by-track or local strategy, wich i will introduce you in this presentation.</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a113addc79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a113addc79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I will tell you about experiment and its inner detector,our previous model tracknet_v2 and its generalisation for bes 3</a:t>
            </a:r>
            <a:endParaRPr/>
          </a:p>
          <a:p>
            <a:pPr indent="0" lvl="0" marL="0" rtl="0" algn="l">
              <a:spcBef>
                <a:spcPts val="0"/>
              </a:spcBef>
              <a:spcAft>
                <a:spcPts val="0"/>
              </a:spcAft>
              <a:buNone/>
            </a:pPr>
            <a:r>
              <a:rPr lang="ru"/>
              <a:t>After all, i will give you some results of evaluation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a113addc79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a113addc79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BESIII~\cite{Ablikim:2009aa} is a particle physics experiment running on $e^+e^-$ collider BEPCII at Institute of High-Energy Physics in Beijing.</a:t>
            </a:r>
            <a:endParaRPr/>
          </a:p>
          <a:p>
            <a:pPr indent="0" lvl="0" marL="0" rtl="0" algn="l">
              <a:spcBef>
                <a:spcPts val="0"/>
              </a:spcBef>
              <a:spcAft>
                <a:spcPts val="0"/>
              </a:spcAft>
              <a:buNone/>
            </a:pPr>
            <a:r>
              <a:rPr lang="ru"/>
              <a:t>Each $e^+e^-$ collision produces up to 20 charged particles. The average number of tracks varies from 2 to 10 depending on the energy and type of interaction.</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a113addc79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a113addc79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CGEM - is the main detector of experiment and is still under construction, hence we need to use Monte-Carlo simulation for reconstruction. </a:t>
            </a:r>
            <a:endParaRPr sz="2100">
              <a:solidFill>
                <a:srgbClr val="222222"/>
              </a:solidFill>
              <a:highlight>
                <a:srgbClr val="F8F9FA"/>
              </a:highlight>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a156fd6e8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a156fd6e8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solidFill>
                  <a:schemeClr val="dk1"/>
                </a:solidFill>
              </a:rPr>
              <a:t>As you can see, it is cylinder-shaped detector, and in contrast to BM@N, stations are located not one-by-one on the same axis, but one around the other.</a:t>
            </a:r>
            <a:endParaRPr>
              <a:solidFill>
                <a:schemeClr val="dk1"/>
              </a:solidFill>
            </a:endParaRPr>
          </a:p>
          <a:p>
            <a:pPr indent="0" lvl="0" marL="0" rtl="0" algn="l">
              <a:spcBef>
                <a:spcPts val="0"/>
              </a:spcBef>
              <a:spcAft>
                <a:spcPts val="0"/>
              </a:spcAft>
              <a:buNone/>
            </a:pPr>
            <a:r>
              <a:rPr lang="ru"/>
              <a:t>So we decided to convert coordinate plane into cylindrical one.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a113addc79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a113addc79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CGEM is based on GASEOUS Main drift chamber, and the big disadvantage of this type of  chambers is that evey collision produces enourmous number of fake detections, or fake hits. Because of that, it is a hard challenge to reconstruct tracks for classical methods such as Kalman filter.</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a113addc79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a113addc79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our previous model, tracknet_v2 showed very good results for BM@N, so we decided to utilize it method for new experiment. Tracknet_v2 uses recurrent architechture to extract temporal features from data and convolutional to get additional features from coordinates of hit. The prediction is ellipse in whch we search for next candidate hit. So, one by one, we construct candidate tracks, and even if early ellipses contain wrong hits, consequential construction of ellipses leads to discarding of such candidates.</a:t>
            </a:r>
            <a:endParaRPr/>
          </a:p>
          <a:p>
            <a:pPr indent="0" lvl="0" marL="0" rtl="0" algn="l">
              <a:spcBef>
                <a:spcPts val="0"/>
              </a:spcBef>
              <a:spcAft>
                <a:spcPts val="0"/>
              </a:spcAft>
              <a:buNone/>
            </a:pPr>
            <a:r>
              <a:rPr lang="ru"/>
              <a:t>Complete information about this model and its parts can be found in the matherials of previous AYSS conference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a113addc79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a113addc79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So, we trained  our model on more than 100 thousands of events and validated it on more than 50 thousands of events. Mean number of hits in one event was 50, but some of them contained up to 300 hits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a113addc79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a113addc79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ru"/>
              <a:t>BUT, then we tested it on our new data, we realized, that is generalizaion potential is not enouth big to handle this challenge. To validate model, we construct syntetic track-candidates from cartesian product of first and second station hits respectively. All candidates are fed into model and if at least one hit on third station is in returned ellipse, we say, that model found ending and track is reconstructed.</a:t>
            </a:r>
            <a:endParaRPr/>
          </a:p>
          <a:p>
            <a:pPr indent="0" lvl="0" marL="0" rtl="0" algn="l">
              <a:spcBef>
                <a:spcPts val="0"/>
              </a:spcBef>
              <a:spcAft>
                <a:spcPts val="0"/>
              </a:spcAft>
              <a:buNone/>
            </a:pPr>
            <a:r>
              <a:rPr lang="ru"/>
              <a:t>As you can see, it shows very high recall: for each real track beginning it finds real hit as ending with probability of 99 percent. At the same time, it finds something for fake candidates too! And the percent of candidates with found ending which are real tracks is only 4 percent. </a:t>
            </a:r>
            <a:endParaRPr/>
          </a:p>
          <a:p>
            <a:pPr indent="0" lvl="0" marL="0" rtl="0" algn="l">
              <a:spcBef>
                <a:spcPts val="0"/>
              </a:spcBef>
              <a:spcAft>
                <a:spcPts val="0"/>
              </a:spcAft>
              <a:buNone/>
            </a:pPr>
            <a:r>
              <a:rPr lang="ru"/>
              <a:t>So tracknet isn’t able to filter short tracks right without updating track cone on next station</a:t>
            </a:r>
            <a:endParaRPr/>
          </a:p>
          <a:p>
            <a:pPr indent="0" lvl="0" marL="0" rtl="0" algn="l">
              <a:spcBef>
                <a:spcPts val="0"/>
              </a:spcBef>
              <a:spcAft>
                <a:spcPts val="0"/>
              </a:spcAft>
              <a:buNone/>
            </a:pPr>
            <a:r>
              <a:rPr lang="ru"/>
              <a:t>вставить мотивацию, уточнить про пресижн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4.png"/><Relationship Id="rId4" Type="http://schemas.openxmlformats.org/officeDocument/2006/relationships/image" Target="../media/image11.png"/><Relationship Id="rId5" Type="http://schemas.openxmlformats.org/officeDocument/2006/relationships/image" Target="../media/image10.png"/><Relationship Id="rId6" Type="http://schemas.openxmlformats.org/officeDocument/2006/relationships/image" Target="../media/image12.png"/><Relationship Id="rId7" Type="http://schemas.openxmlformats.org/officeDocument/2006/relationships/image" Target="../media/image2.png"/><Relationship Id="rId8"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388900"/>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ru" sz="2800"/>
              <a:t>Local strategy of particle tracking with TrackNETv2 on the BES-III CGEM inner detector</a:t>
            </a:r>
            <a:endParaRPr sz="2800"/>
          </a:p>
        </p:txBody>
      </p:sp>
      <p:sp>
        <p:nvSpPr>
          <p:cNvPr id="55" name="Google Shape;55;p13"/>
          <p:cNvSpPr txBox="1"/>
          <p:nvPr>
            <p:ph idx="1" type="subTitle"/>
          </p:nvPr>
        </p:nvSpPr>
        <p:spPr>
          <a:xfrm>
            <a:off x="311700" y="2441500"/>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ru" sz="1600"/>
              <a:t>Anastasiya Nikolskaya, Egor Shchavelev, Pavel Goncharov, Gennady Ososkov, Yury Nefedov, Alexey Zhemchugov,   Igor Denisenko, Olga Bakina</a:t>
            </a:r>
            <a:br>
              <a:rPr lang="ru" sz="1600"/>
            </a:br>
            <a:r>
              <a:rPr lang="ru" sz="1600"/>
              <a:t>Saint Petersburg State University, JINR</a:t>
            </a:r>
            <a:r>
              <a:rPr lang="ru"/>
              <a:t> </a:t>
            </a:r>
            <a:endParaRPr/>
          </a:p>
        </p:txBody>
      </p:sp>
      <p:sp>
        <p:nvSpPr>
          <p:cNvPr id="56" name="Google Shape;56;p13"/>
          <p:cNvSpPr txBox="1"/>
          <p:nvPr/>
        </p:nvSpPr>
        <p:spPr>
          <a:xfrm>
            <a:off x="311700" y="4332800"/>
            <a:ext cx="4817400" cy="56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ru" sz="1100">
                <a:solidFill>
                  <a:schemeClr val="dk2"/>
                </a:solidFill>
              </a:rPr>
              <a:t>The reported study was funded by RFBR and NSFC according to the research project № 19-57-53002</a:t>
            </a:r>
            <a:endParaRPr sz="1100">
              <a:solidFill>
                <a:schemeClr val="dk2"/>
              </a:solidFill>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57" name="Google Shape;57;p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Classifier</a:t>
            </a:r>
            <a:endParaRPr/>
          </a:p>
        </p:txBody>
      </p:sp>
      <p:sp>
        <p:nvSpPr>
          <p:cNvPr id="151" name="Google Shape;151;p22"/>
          <p:cNvSpPr txBox="1"/>
          <p:nvPr>
            <p:ph idx="1" type="body"/>
          </p:nvPr>
        </p:nvSpPr>
        <p:spPr>
          <a:xfrm>
            <a:off x="311700" y="1152475"/>
            <a:ext cx="60891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We added a new part on top of the TrackNet_v2 </a:t>
            </a:r>
            <a:r>
              <a:rPr lang="ru"/>
              <a:t>to predict whether or not a set of input hits belongs to a true track or not</a:t>
            </a:r>
            <a:endParaRPr/>
          </a:p>
          <a:p>
            <a:pPr indent="0" lvl="0" marL="0" rtl="0" algn="l">
              <a:spcBef>
                <a:spcPts val="1600"/>
              </a:spcBef>
              <a:spcAft>
                <a:spcPts val="0"/>
              </a:spcAft>
              <a:buNone/>
            </a:pPr>
            <a:r>
              <a:rPr lang="ru"/>
              <a:t>Given the pretrained TrackNet_v2, we can use its output and features to extract </a:t>
            </a:r>
            <a:r>
              <a:rPr lang="ru"/>
              <a:t>information about smoothness and primary vertex of the track candidate</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152" name="Google Shape;152;p22"/>
          <p:cNvPicPr preferRelativeResize="0"/>
          <p:nvPr/>
        </p:nvPicPr>
        <p:blipFill>
          <a:blip r:embed="rId3">
            <a:alphaModFix/>
          </a:blip>
          <a:stretch>
            <a:fillRect/>
          </a:stretch>
        </p:blipFill>
        <p:spPr>
          <a:xfrm>
            <a:off x="6349175" y="544575"/>
            <a:ext cx="2245400" cy="4201925"/>
          </a:xfrm>
          <a:prstGeom prst="rect">
            <a:avLst/>
          </a:prstGeom>
          <a:noFill/>
          <a:ln>
            <a:noFill/>
          </a:ln>
        </p:spPr>
      </p:pic>
      <p:sp>
        <p:nvSpPr>
          <p:cNvPr id="153" name="Google Shape;153;p22"/>
          <p:cNvSpPr txBox="1"/>
          <p:nvPr/>
        </p:nvSpPr>
        <p:spPr>
          <a:xfrm>
            <a:off x="2209075" y="3691050"/>
            <a:ext cx="3962400" cy="6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ru" sz="1100">
                <a:solidFill>
                  <a:schemeClr val="dk2"/>
                </a:solidFill>
              </a:rPr>
              <a:t>FC - Fully connected layer</a:t>
            </a:r>
            <a:endParaRPr sz="1100">
              <a:solidFill>
                <a:schemeClr val="dk2"/>
              </a:solidFill>
            </a:endParaRPr>
          </a:p>
          <a:p>
            <a:pPr indent="0" lvl="0" marL="0" rtl="0" algn="l">
              <a:spcBef>
                <a:spcPts val="0"/>
              </a:spcBef>
              <a:spcAft>
                <a:spcPts val="0"/>
              </a:spcAft>
              <a:buNone/>
            </a:pPr>
            <a:r>
              <a:rPr lang="ru" sz="1100">
                <a:solidFill>
                  <a:schemeClr val="dk2"/>
                </a:solidFill>
              </a:rPr>
              <a:t>GRU - Gated Recurrent Unit</a:t>
            </a:r>
            <a:endParaRPr sz="1100">
              <a:solidFill>
                <a:schemeClr val="dk2"/>
              </a:solidFill>
            </a:endParaRPr>
          </a:p>
          <a:p>
            <a:pPr indent="0" lvl="0" marL="0" rtl="0" algn="l">
              <a:spcBef>
                <a:spcPts val="0"/>
              </a:spcBef>
              <a:spcAft>
                <a:spcPts val="0"/>
              </a:spcAft>
              <a:buNone/>
            </a:pPr>
            <a:r>
              <a:rPr lang="ru" sz="1100">
                <a:solidFill>
                  <a:schemeClr val="dk2"/>
                </a:solidFill>
              </a:rPr>
              <a:t>ReLU - activation function: </a:t>
            </a:r>
            <a:r>
              <a:rPr lang="ru" sz="1100">
                <a:solidFill>
                  <a:schemeClr val="dk2"/>
                </a:solidFill>
              </a:rPr>
              <a:t>max(x, 0)</a:t>
            </a:r>
            <a:r>
              <a:rPr lang="ru" sz="1100">
                <a:solidFill>
                  <a:schemeClr val="dk2"/>
                </a:solidFill>
              </a:rPr>
              <a:t>.</a:t>
            </a:r>
            <a:endParaRPr sz="1100">
              <a:solidFill>
                <a:schemeClr val="dk2"/>
              </a:solidFill>
            </a:endParaRPr>
          </a:p>
          <a:p>
            <a:pPr indent="0" lvl="0" marL="0" rtl="0" algn="l">
              <a:spcBef>
                <a:spcPts val="0"/>
              </a:spcBef>
              <a:spcAft>
                <a:spcPts val="0"/>
              </a:spcAft>
              <a:buNone/>
            </a:pPr>
            <a:r>
              <a:rPr lang="ru" sz="1100">
                <a:solidFill>
                  <a:schemeClr val="dk2"/>
                </a:solidFill>
              </a:rPr>
              <a:t>SoftMax - function </a:t>
            </a:r>
            <a:r>
              <a:rPr lang="ru" sz="1100">
                <a:solidFill>
                  <a:schemeClr val="dk2"/>
                </a:solidFill>
              </a:rPr>
              <a:t> function that makes the sum of output data to be equal to 1</a:t>
            </a:r>
            <a:endParaRPr sz="1100">
              <a:solidFill>
                <a:schemeClr val="dk2"/>
              </a:solidFill>
            </a:endParaRPr>
          </a:p>
        </p:txBody>
      </p:sp>
      <p:sp>
        <p:nvSpPr>
          <p:cNvPr id="154" name="Google Shape;154;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ru"/>
              <a:t>‹#›</a:t>
            </a:fld>
            <a:endParaRPr/>
          </a:p>
        </p:txBody>
      </p:sp>
      <p:sp>
        <p:nvSpPr>
          <p:cNvPr id="155" name="Google Shape;155;p22"/>
          <p:cNvSpPr txBox="1"/>
          <p:nvPr/>
        </p:nvSpPr>
        <p:spPr>
          <a:xfrm>
            <a:off x="0" y="4820850"/>
            <a:ext cx="30000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rgbClr val="888888"/>
                </a:solidFill>
                <a:latin typeface="Calibri"/>
                <a:ea typeface="Calibri"/>
                <a:cs typeface="Calibri"/>
                <a:sym typeface="Calibri"/>
              </a:rPr>
              <a:t>12.11.2020</a:t>
            </a:r>
            <a:endParaRPr/>
          </a:p>
        </p:txBody>
      </p:sp>
      <p:sp>
        <p:nvSpPr>
          <p:cNvPr id="156" name="Google Shape;156;p22"/>
          <p:cNvSpPr txBox="1"/>
          <p:nvPr/>
        </p:nvSpPr>
        <p:spPr>
          <a:xfrm>
            <a:off x="2126550" y="4820850"/>
            <a:ext cx="4890900" cy="34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ru" sz="1200">
                <a:solidFill>
                  <a:srgbClr val="888888"/>
                </a:solidFill>
                <a:latin typeface="Calibri"/>
                <a:ea typeface="Calibri"/>
                <a:cs typeface="Calibri"/>
                <a:sym typeface="Calibri"/>
              </a:rPr>
              <a:t>AYSS-2020: A.Nikolskaya et al. Local tracking with TrackNETv2 on the BES-III</a:t>
            </a:r>
            <a:endParaRPr sz="1200">
              <a:solidFill>
                <a:srgbClr val="888888"/>
              </a:solidFill>
              <a:latin typeface="Calibri"/>
              <a:ea typeface="Calibri"/>
              <a:cs typeface="Calibri"/>
              <a:sym typeface="Calibri"/>
            </a:endParaRPr>
          </a:p>
          <a:p>
            <a:pPr indent="0" lvl="0" marL="0" rtl="0" algn="l">
              <a:spcBef>
                <a:spcPts val="0"/>
              </a:spcBef>
              <a:spcAft>
                <a:spcPts val="0"/>
              </a:spcAft>
              <a:buNone/>
            </a:pPr>
            <a:r>
              <a:t/>
            </a:r>
            <a:endParaRPr sz="1200">
              <a:solidFill>
                <a:srgbClr val="888888"/>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How to get training dataset for classifier?</a:t>
            </a:r>
            <a:endParaRPr/>
          </a:p>
        </p:txBody>
      </p:sp>
      <p:sp>
        <p:nvSpPr>
          <p:cNvPr id="162" name="Google Shape;162;p23"/>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Given validation subset for TrackNet_v2</a:t>
            </a:r>
            <a:endParaRPr/>
          </a:p>
          <a:p>
            <a:pPr indent="0" lvl="0" marL="0" rtl="0" algn="l">
              <a:spcBef>
                <a:spcPts val="1600"/>
              </a:spcBef>
              <a:spcAft>
                <a:spcPts val="0"/>
              </a:spcAft>
              <a:buNone/>
            </a:pPr>
            <a:r>
              <a:rPr lang="ru"/>
              <a:t>For each event:</a:t>
            </a:r>
            <a:endParaRPr/>
          </a:p>
          <a:p>
            <a:pPr indent="-317500" lvl="0" marL="457200" rtl="0" algn="l">
              <a:spcBef>
                <a:spcPts val="1600"/>
              </a:spcBef>
              <a:spcAft>
                <a:spcPts val="0"/>
              </a:spcAft>
              <a:buSzPts val="1400"/>
              <a:buAutoNum type="arabicParenR"/>
            </a:pPr>
            <a:r>
              <a:rPr lang="ru"/>
              <a:t>We get cartesian product of all hits on </a:t>
            </a:r>
            <a:r>
              <a:rPr lang="ru"/>
              <a:t>first </a:t>
            </a:r>
            <a:r>
              <a:rPr lang="ru"/>
              <a:t>two stations</a:t>
            </a:r>
            <a:endParaRPr/>
          </a:p>
          <a:p>
            <a:pPr indent="-317500" lvl="0" marL="457200" rtl="0" algn="l">
              <a:spcBef>
                <a:spcPts val="0"/>
              </a:spcBef>
              <a:spcAft>
                <a:spcPts val="0"/>
              </a:spcAft>
              <a:buSzPts val="1400"/>
              <a:buAutoNum type="arabicParenR"/>
            </a:pPr>
            <a:r>
              <a:rPr lang="ru"/>
              <a:t>All “</a:t>
            </a:r>
            <a:r>
              <a:rPr lang="ru"/>
              <a:t>synthetic” tracks are marked as fakes</a:t>
            </a:r>
            <a:endParaRPr/>
          </a:p>
          <a:p>
            <a:pPr indent="-317500" lvl="0" marL="457200" rtl="0" algn="l">
              <a:spcBef>
                <a:spcPts val="0"/>
              </a:spcBef>
              <a:spcAft>
                <a:spcPts val="0"/>
              </a:spcAft>
              <a:buSzPts val="1400"/>
              <a:buAutoNum type="arabicParenR"/>
            </a:pPr>
            <a:r>
              <a:rPr lang="ru"/>
              <a:t>If TrackNet_v2 the last hit of a real track incorrectly or prolongs a fake track, we mark its answer as </a:t>
            </a:r>
            <a:r>
              <a:rPr b="1" lang="ru">
                <a:solidFill>
                  <a:srgbClr val="CC0000"/>
                </a:solidFill>
              </a:rPr>
              <a:t>False</a:t>
            </a:r>
            <a:r>
              <a:rPr lang="ru"/>
              <a:t>, else </a:t>
            </a:r>
            <a:r>
              <a:rPr b="1" lang="ru">
                <a:solidFill>
                  <a:srgbClr val="6AA84F"/>
                </a:solidFill>
              </a:rPr>
              <a:t>True</a:t>
            </a:r>
            <a:endParaRPr b="1">
              <a:solidFill>
                <a:srgbClr val="6AA84F"/>
              </a:solidFill>
            </a:endParaRPr>
          </a:p>
          <a:p>
            <a:pPr indent="0" lvl="0" marL="0" rtl="0" algn="l">
              <a:spcBef>
                <a:spcPts val="1600"/>
              </a:spcBef>
              <a:spcAft>
                <a:spcPts val="1600"/>
              </a:spcAft>
              <a:buNone/>
            </a:pPr>
            <a:r>
              <a:rPr lang="ru"/>
              <a:t>GRU-output and the found point are saved and fed into the Classifier during its training</a:t>
            </a:r>
            <a:endParaRPr/>
          </a:p>
        </p:txBody>
      </p:sp>
      <p:sp>
        <p:nvSpPr>
          <p:cNvPr id="163" name="Google Shape;163;p23"/>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64" name="Google Shape;164;p23"/>
          <p:cNvPicPr preferRelativeResize="0"/>
          <p:nvPr/>
        </p:nvPicPr>
        <p:blipFill>
          <a:blip r:embed="rId3">
            <a:alphaModFix/>
          </a:blip>
          <a:stretch>
            <a:fillRect/>
          </a:stretch>
        </p:blipFill>
        <p:spPr>
          <a:xfrm>
            <a:off x="5310922" y="1362600"/>
            <a:ext cx="3344775" cy="2996150"/>
          </a:xfrm>
          <a:prstGeom prst="rect">
            <a:avLst/>
          </a:prstGeom>
          <a:noFill/>
          <a:ln>
            <a:noFill/>
          </a:ln>
        </p:spPr>
      </p:pic>
      <p:sp>
        <p:nvSpPr>
          <p:cNvPr id="165" name="Google Shape;165;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ru"/>
              <a:t>‹#›</a:t>
            </a:fld>
            <a:endParaRPr/>
          </a:p>
        </p:txBody>
      </p:sp>
      <p:sp>
        <p:nvSpPr>
          <p:cNvPr id="166" name="Google Shape;166;p23"/>
          <p:cNvSpPr txBox="1"/>
          <p:nvPr/>
        </p:nvSpPr>
        <p:spPr>
          <a:xfrm>
            <a:off x="0" y="4820850"/>
            <a:ext cx="30000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rgbClr val="888888"/>
                </a:solidFill>
                <a:latin typeface="Calibri"/>
                <a:ea typeface="Calibri"/>
                <a:cs typeface="Calibri"/>
                <a:sym typeface="Calibri"/>
              </a:rPr>
              <a:t>12.11.2020</a:t>
            </a:r>
            <a:endParaRPr/>
          </a:p>
        </p:txBody>
      </p:sp>
      <p:sp>
        <p:nvSpPr>
          <p:cNvPr id="167" name="Google Shape;167;p23"/>
          <p:cNvSpPr txBox="1"/>
          <p:nvPr/>
        </p:nvSpPr>
        <p:spPr>
          <a:xfrm>
            <a:off x="2126550" y="4820850"/>
            <a:ext cx="4890900" cy="34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ru" sz="1200">
                <a:solidFill>
                  <a:srgbClr val="888888"/>
                </a:solidFill>
                <a:latin typeface="Calibri"/>
                <a:ea typeface="Calibri"/>
                <a:cs typeface="Calibri"/>
                <a:sym typeface="Calibri"/>
              </a:rPr>
              <a:t>AYSS-2020: A.Nikolskaya et al. Local tracking with TrackNETv2 on the BES-III</a:t>
            </a:r>
            <a:endParaRPr sz="1200">
              <a:solidFill>
                <a:srgbClr val="888888"/>
              </a:solidFill>
              <a:latin typeface="Calibri"/>
              <a:ea typeface="Calibri"/>
              <a:cs typeface="Calibri"/>
              <a:sym typeface="Calibri"/>
            </a:endParaRPr>
          </a:p>
          <a:p>
            <a:pPr indent="0" lvl="0" marL="0" rtl="0" algn="l">
              <a:spcBef>
                <a:spcPts val="0"/>
              </a:spcBef>
              <a:spcAft>
                <a:spcPts val="0"/>
              </a:spcAft>
              <a:buNone/>
            </a:pPr>
            <a:r>
              <a:t/>
            </a:r>
            <a:endParaRPr sz="1200">
              <a:solidFill>
                <a:srgbClr val="888888"/>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Results</a:t>
            </a:r>
            <a:endParaRPr/>
          </a:p>
        </p:txBody>
      </p:sp>
      <p:sp>
        <p:nvSpPr>
          <p:cNvPr id="173" name="Google Shape;173;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ru"/>
              <a:t>To train classifier we use 2000 events from validation set of tracknet</a:t>
            </a:r>
            <a:endParaRPr/>
          </a:p>
          <a:p>
            <a:pPr indent="0" lvl="0" marL="0" rtl="0" algn="l">
              <a:spcBef>
                <a:spcPts val="1600"/>
              </a:spcBef>
              <a:spcAft>
                <a:spcPts val="0"/>
              </a:spcAft>
              <a:buNone/>
            </a:pPr>
            <a:r>
              <a:rPr lang="ru"/>
              <a:t>We can observe that our approach produces promising results for collider environment with strip-based detectors experiments, which demonstrates overall generalization potential.</a:t>
            </a:r>
            <a:endParaRPr/>
          </a:p>
          <a:p>
            <a:pPr indent="0" lvl="0" marL="120650" rtl="0" algn="l">
              <a:lnSpc>
                <a:spcPct val="90000"/>
              </a:lnSpc>
              <a:spcBef>
                <a:spcPts val="1600"/>
              </a:spcBef>
              <a:spcAft>
                <a:spcPts val="0"/>
              </a:spcAft>
              <a:buClr>
                <a:schemeClr val="dk1"/>
              </a:buClr>
              <a:buSzPts val="1700"/>
              <a:buFont typeface="Arial"/>
              <a:buNone/>
            </a:pPr>
            <a:r>
              <a:t/>
            </a:r>
            <a:endParaRPr sz="2000">
              <a:solidFill>
                <a:schemeClr val="dk1"/>
              </a:solidFill>
              <a:latin typeface="Calibri"/>
              <a:ea typeface="Calibri"/>
              <a:cs typeface="Calibri"/>
              <a:sym typeface="Calibri"/>
            </a:endParaRPr>
          </a:p>
          <a:p>
            <a:pPr indent="0" lvl="0" marL="0" rtl="0" algn="l">
              <a:spcBef>
                <a:spcPts val="0"/>
              </a:spcBef>
              <a:spcAft>
                <a:spcPts val="1600"/>
              </a:spcAft>
              <a:buNone/>
            </a:pPr>
            <a:r>
              <a:t/>
            </a:r>
            <a:endParaRPr/>
          </a:p>
        </p:txBody>
      </p:sp>
      <p:graphicFrame>
        <p:nvGraphicFramePr>
          <p:cNvPr id="174" name="Google Shape;174;p24"/>
          <p:cNvGraphicFramePr/>
          <p:nvPr/>
        </p:nvGraphicFramePr>
        <p:xfrm>
          <a:off x="2624900" y="2972275"/>
          <a:ext cx="3000000" cy="3000000"/>
        </p:xfrm>
        <a:graphic>
          <a:graphicData uri="http://schemas.openxmlformats.org/drawingml/2006/table">
            <a:tbl>
              <a:tblPr>
                <a:noFill/>
                <a:tableStyleId>{47796C20-2DDD-4E28-8DD8-AC214918C9D3}</a:tableStyleId>
              </a:tblPr>
              <a:tblGrid>
                <a:gridCol w="1766925"/>
                <a:gridCol w="1766925"/>
              </a:tblGrid>
              <a:tr h="381000">
                <a:tc>
                  <a:txBody>
                    <a:bodyPr/>
                    <a:lstStyle/>
                    <a:p>
                      <a:pPr indent="0" lvl="0" marL="0" rtl="0" algn="l">
                        <a:spcBef>
                          <a:spcPts val="0"/>
                        </a:spcBef>
                        <a:spcAft>
                          <a:spcPts val="0"/>
                        </a:spcAft>
                        <a:buNone/>
                      </a:pPr>
                      <a:r>
                        <a:rPr lang="ru"/>
                        <a:t>Metric</a:t>
                      </a:r>
                      <a:endParaRPr/>
                    </a:p>
                  </a:txBody>
                  <a:tcPr marT="91425" marB="91425" marR="91425" marL="91425">
                    <a:solidFill>
                      <a:srgbClr val="F3F3F3"/>
                    </a:solidFill>
                  </a:tcPr>
                </a:tc>
                <a:tc>
                  <a:txBody>
                    <a:bodyPr/>
                    <a:lstStyle/>
                    <a:p>
                      <a:pPr indent="0" lvl="0" marL="0" rtl="0" algn="l">
                        <a:spcBef>
                          <a:spcPts val="0"/>
                        </a:spcBef>
                        <a:spcAft>
                          <a:spcPts val="0"/>
                        </a:spcAft>
                        <a:buNone/>
                      </a:pPr>
                      <a:r>
                        <a:rPr lang="ru"/>
                        <a:t>Test set result</a:t>
                      </a:r>
                      <a:endParaRPr/>
                    </a:p>
                  </a:txBody>
                  <a:tcPr marT="91425" marB="91425" marR="91425" marL="91425">
                    <a:solidFill>
                      <a:srgbClr val="F3F3F3"/>
                    </a:solidFill>
                  </a:tcPr>
                </a:tc>
              </a:tr>
              <a:tr h="381000">
                <a:tc>
                  <a:txBody>
                    <a:bodyPr/>
                    <a:lstStyle/>
                    <a:p>
                      <a:pPr indent="0" lvl="0" marL="0" rtl="0" algn="l">
                        <a:spcBef>
                          <a:spcPts val="0"/>
                        </a:spcBef>
                        <a:spcAft>
                          <a:spcPts val="0"/>
                        </a:spcAft>
                        <a:buNone/>
                      </a:pPr>
                      <a:r>
                        <a:rPr lang="ru"/>
                        <a:t>Precision</a:t>
                      </a:r>
                      <a:endParaRPr/>
                    </a:p>
                  </a:txBody>
                  <a:tcPr marT="91425" marB="91425" marR="91425" marL="91425"/>
                </a:tc>
                <a:tc>
                  <a:txBody>
                    <a:bodyPr/>
                    <a:lstStyle/>
                    <a:p>
                      <a:pPr indent="0" lvl="0" marL="0" rtl="0" algn="l">
                        <a:spcBef>
                          <a:spcPts val="0"/>
                        </a:spcBef>
                        <a:spcAft>
                          <a:spcPts val="0"/>
                        </a:spcAft>
                        <a:buNone/>
                      </a:pPr>
                      <a:r>
                        <a:rPr lang="ru"/>
                        <a:t>77%</a:t>
                      </a:r>
                      <a:endParaRPr/>
                    </a:p>
                  </a:txBody>
                  <a:tcPr marT="91425" marB="91425" marR="91425" marL="91425"/>
                </a:tc>
              </a:tr>
              <a:tr h="381000">
                <a:tc>
                  <a:txBody>
                    <a:bodyPr/>
                    <a:lstStyle/>
                    <a:p>
                      <a:pPr indent="0" lvl="0" marL="0" rtl="0" algn="l">
                        <a:spcBef>
                          <a:spcPts val="0"/>
                        </a:spcBef>
                        <a:spcAft>
                          <a:spcPts val="0"/>
                        </a:spcAft>
                        <a:buNone/>
                      </a:pPr>
                      <a:r>
                        <a:rPr lang="ru"/>
                        <a:t>Recall</a:t>
                      </a:r>
                      <a:endParaRPr/>
                    </a:p>
                  </a:txBody>
                  <a:tcPr marT="91425" marB="91425" marR="91425" marL="91425"/>
                </a:tc>
                <a:tc>
                  <a:txBody>
                    <a:bodyPr/>
                    <a:lstStyle/>
                    <a:p>
                      <a:pPr indent="0" lvl="0" marL="0" rtl="0" algn="l">
                        <a:spcBef>
                          <a:spcPts val="0"/>
                        </a:spcBef>
                        <a:spcAft>
                          <a:spcPts val="0"/>
                        </a:spcAft>
                        <a:buNone/>
                      </a:pPr>
                      <a:r>
                        <a:rPr lang="ru"/>
                        <a:t>97%</a:t>
                      </a:r>
                      <a:endParaRPr/>
                    </a:p>
                  </a:txBody>
                  <a:tcPr marT="91425" marB="91425" marR="91425" marL="91425"/>
                </a:tc>
              </a:tr>
            </a:tbl>
          </a:graphicData>
        </a:graphic>
      </p:graphicFrame>
      <p:sp>
        <p:nvSpPr>
          <p:cNvPr id="175" name="Google Shape;175;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ru"/>
              <a:t>‹#›</a:t>
            </a:fld>
            <a:endParaRPr/>
          </a:p>
        </p:txBody>
      </p:sp>
      <p:sp>
        <p:nvSpPr>
          <p:cNvPr id="176" name="Google Shape;176;p24"/>
          <p:cNvSpPr txBox="1"/>
          <p:nvPr/>
        </p:nvSpPr>
        <p:spPr>
          <a:xfrm>
            <a:off x="0" y="4820850"/>
            <a:ext cx="30000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rgbClr val="888888"/>
                </a:solidFill>
                <a:latin typeface="Calibri"/>
                <a:ea typeface="Calibri"/>
                <a:cs typeface="Calibri"/>
                <a:sym typeface="Calibri"/>
              </a:rPr>
              <a:t>12.11.2020</a:t>
            </a:r>
            <a:endParaRPr/>
          </a:p>
        </p:txBody>
      </p:sp>
      <p:sp>
        <p:nvSpPr>
          <p:cNvPr id="177" name="Google Shape;177;p24"/>
          <p:cNvSpPr txBox="1"/>
          <p:nvPr/>
        </p:nvSpPr>
        <p:spPr>
          <a:xfrm>
            <a:off x="2126550" y="4820850"/>
            <a:ext cx="4890900" cy="34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ru" sz="1200">
                <a:solidFill>
                  <a:srgbClr val="888888"/>
                </a:solidFill>
                <a:latin typeface="Calibri"/>
                <a:ea typeface="Calibri"/>
                <a:cs typeface="Calibri"/>
                <a:sym typeface="Calibri"/>
              </a:rPr>
              <a:t>AYSS-2020: A.Nikolskaya et al. Local tracking with TrackNETv2 on the BES-III</a:t>
            </a:r>
            <a:endParaRPr sz="1200">
              <a:solidFill>
                <a:srgbClr val="888888"/>
              </a:solidFill>
              <a:latin typeface="Calibri"/>
              <a:ea typeface="Calibri"/>
              <a:cs typeface="Calibri"/>
              <a:sym typeface="Calibri"/>
            </a:endParaRPr>
          </a:p>
          <a:p>
            <a:pPr indent="0" lvl="0" marL="0" rtl="0" algn="l">
              <a:spcBef>
                <a:spcPts val="0"/>
              </a:spcBef>
              <a:spcAft>
                <a:spcPts val="0"/>
              </a:spcAft>
              <a:buNone/>
            </a:pPr>
            <a:r>
              <a:t/>
            </a:r>
            <a:endParaRPr sz="1200">
              <a:solidFill>
                <a:srgbClr val="888888"/>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4400"/>
              <a:buFont typeface="Calibri"/>
              <a:buNone/>
            </a:pPr>
            <a:r>
              <a:rPr lang="ru"/>
              <a:t>Results (track efficiency)</a:t>
            </a:r>
            <a:endParaRPr b="1"/>
          </a:p>
        </p:txBody>
      </p:sp>
      <p:sp>
        <p:nvSpPr>
          <p:cNvPr id="183" name="Google Shape;183;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84" name="Google Shape;184;p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ru"/>
              <a:t>‹#›</a:t>
            </a:fld>
            <a:endParaRPr/>
          </a:p>
        </p:txBody>
      </p:sp>
      <p:pic>
        <p:nvPicPr>
          <p:cNvPr id="185" name="Google Shape;185;p25"/>
          <p:cNvPicPr preferRelativeResize="0"/>
          <p:nvPr/>
        </p:nvPicPr>
        <p:blipFill>
          <a:blip r:embed="rId3">
            <a:alphaModFix/>
          </a:blip>
          <a:stretch>
            <a:fillRect/>
          </a:stretch>
        </p:blipFill>
        <p:spPr>
          <a:xfrm>
            <a:off x="217550" y="1194275"/>
            <a:ext cx="2994125" cy="2427500"/>
          </a:xfrm>
          <a:prstGeom prst="rect">
            <a:avLst/>
          </a:prstGeom>
          <a:noFill/>
          <a:ln>
            <a:noFill/>
          </a:ln>
        </p:spPr>
      </p:pic>
      <p:pic>
        <p:nvPicPr>
          <p:cNvPr id="186" name="Google Shape;186;p25"/>
          <p:cNvPicPr preferRelativeResize="0"/>
          <p:nvPr/>
        </p:nvPicPr>
        <p:blipFill>
          <a:blip r:embed="rId4">
            <a:alphaModFix/>
          </a:blip>
          <a:stretch>
            <a:fillRect/>
          </a:stretch>
        </p:blipFill>
        <p:spPr>
          <a:xfrm>
            <a:off x="3335625" y="1194287"/>
            <a:ext cx="2839626" cy="2379150"/>
          </a:xfrm>
          <a:prstGeom prst="rect">
            <a:avLst/>
          </a:prstGeom>
          <a:noFill/>
          <a:ln>
            <a:noFill/>
          </a:ln>
        </p:spPr>
      </p:pic>
      <p:pic>
        <p:nvPicPr>
          <p:cNvPr id="187" name="Google Shape;187;p25"/>
          <p:cNvPicPr preferRelativeResize="0"/>
          <p:nvPr/>
        </p:nvPicPr>
        <p:blipFill>
          <a:blip r:embed="rId5">
            <a:alphaModFix/>
          </a:blip>
          <a:stretch>
            <a:fillRect/>
          </a:stretch>
        </p:blipFill>
        <p:spPr>
          <a:xfrm>
            <a:off x="6231026" y="1234288"/>
            <a:ext cx="2798325" cy="2299125"/>
          </a:xfrm>
          <a:prstGeom prst="rect">
            <a:avLst/>
          </a:prstGeom>
          <a:noFill/>
          <a:ln>
            <a:noFill/>
          </a:ln>
        </p:spPr>
      </p:pic>
      <p:sp>
        <p:nvSpPr>
          <p:cNvPr id="188" name="Google Shape;188;p25"/>
          <p:cNvSpPr txBox="1"/>
          <p:nvPr/>
        </p:nvSpPr>
        <p:spPr>
          <a:xfrm>
            <a:off x="577075" y="3573425"/>
            <a:ext cx="2550900" cy="57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ru" sz="1700">
                <a:solidFill>
                  <a:schemeClr val="dk2"/>
                </a:solidFill>
              </a:rPr>
              <a:t>Transverse momentum</a:t>
            </a:r>
            <a:endParaRPr/>
          </a:p>
        </p:txBody>
      </p:sp>
      <p:pic>
        <p:nvPicPr>
          <p:cNvPr id="189" name="Google Shape;189;p25"/>
          <p:cNvPicPr preferRelativeResize="0"/>
          <p:nvPr/>
        </p:nvPicPr>
        <p:blipFill rotWithShape="1">
          <a:blip r:embed="rId6">
            <a:alphaModFix/>
          </a:blip>
          <a:srcRect b="0" l="0" r="0" t="0"/>
          <a:stretch/>
        </p:blipFill>
        <p:spPr>
          <a:xfrm>
            <a:off x="899437" y="3955751"/>
            <a:ext cx="1906170" cy="657300"/>
          </a:xfrm>
          <a:prstGeom prst="rect">
            <a:avLst/>
          </a:prstGeom>
          <a:noFill/>
          <a:ln>
            <a:noFill/>
          </a:ln>
        </p:spPr>
      </p:pic>
      <p:sp>
        <p:nvSpPr>
          <p:cNvPr id="190" name="Google Shape;190;p25"/>
          <p:cNvSpPr txBox="1"/>
          <p:nvPr/>
        </p:nvSpPr>
        <p:spPr>
          <a:xfrm>
            <a:off x="3980975" y="3621775"/>
            <a:ext cx="1990500" cy="657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ru" sz="1600">
                <a:solidFill>
                  <a:schemeClr val="dk2"/>
                </a:solidFill>
              </a:rPr>
              <a:t>Track polar angle</a:t>
            </a:r>
            <a:endParaRPr sz="1600"/>
          </a:p>
        </p:txBody>
      </p:sp>
      <p:pic>
        <p:nvPicPr>
          <p:cNvPr id="191" name="Google Shape;191;p25"/>
          <p:cNvPicPr preferRelativeResize="0"/>
          <p:nvPr/>
        </p:nvPicPr>
        <p:blipFill rotWithShape="1">
          <a:blip r:embed="rId7">
            <a:alphaModFix/>
          </a:blip>
          <a:srcRect b="0" l="0" r="0" t="0"/>
          <a:stretch/>
        </p:blipFill>
        <p:spPr>
          <a:xfrm>
            <a:off x="3869425" y="4040350"/>
            <a:ext cx="2063695" cy="572700"/>
          </a:xfrm>
          <a:prstGeom prst="rect">
            <a:avLst/>
          </a:prstGeom>
          <a:noFill/>
          <a:ln>
            <a:noFill/>
          </a:ln>
        </p:spPr>
      </p:pic>
      <p:pic>
        <p:nvPicPr>
          <p:cNvPr id="192" name="Google Shape;192;p25"/>
          <p:cNvPicPr preferRelativeResize="0"/>
          <p:nvPr/>
        </p:nvPicPr>
        <p:blipFill rotWithShape="1">
          <a:blip r:embed="rId8">
            <a:alphaModFix/>
          </a:blip>
          <a:srcRect b="0" l="0" r="0" t="0"/>
          <a:stretch/>
        </p:blipFill>
        <p:spPr>
          <a:xfrm>
            <a:off x="6674126" y="4090525"/>
            <a:ext cx="1990500" cy="356497"/>
          </a:xfrm>
          <a:prstGeom prst="rect">
            <a:avLst/>
          </a:prstGeom>
          <a:noFill/>
          <a:ln>
            <a:noFill/>
          </a:ln>
        </p:spPr>
      </p:pic>
      <p:sp>
        <p:nvSpPr>
          <p:cNvPr id="193" name="Google Shape;193;p25"/>
          <p:cNvSpPr txBox="1"/>
          <p:nvPr/>
        </p:nvSpPr>
        <p:spPr>
          <a:xfrm>
            <a:off x="6498375" y="3616925"/>
            <a:ext cx="2425500" cy="48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ru" sz="1600">
                <a:solidFill>
                  <a:schemeClr val="dk2"/>
                </a:solidFill>
              </a:rPr>
              <a:t>T</a:t>
            </a:r>
            <a:r>
              <a:rPr lang="ru" sz="1600">
                <a:solidFill>
                  <a:schemeClr val="dk2"/>
                </a:solidFill>
              </a:rPr>
              <a:t>rack azimuthal angle</a:t>
            </a:r>
            <a:endParaRPr sz="16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Conclusion</a:t>
            </a:r>
            <a:endParaRPr/>
          </a:p>
        </p:txBody>
      </p:sp>
      <p:sp>
        <p:nvSpPr>
          <p:cNvPr id="199" name="Google Shape;199;p2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ru"/>
              <a:t>We have modified our model (TrackNetv2) adding new blocks which expanded its generalization capability</a:t>
            </a:r>
            <a:r>
              <a:rPr lang="ru"/>
              <a:t>.</a:t>
            </a:r>
            <a:endParaRPr/>
          </a:p>
          <a:p>
            <a:pPr indent="0" lvl="0" marL="0" rtl="0" algn="l">
              <a:spcBef>
                <a:spcPts val="1600"/>
              </a:spcBef>
              <a:spcAft>
                <a:spcPts val="0"/>
              </a:spcAft>
              <a:buNone/>
            </a:pPr>
            <a:r>
              <a:rPr lang="ru"/>
              <a:t>Our new approach demonstrates promising results for a detector with 3 stations.</a:t>
            </a:r>
            <a:endParaRPr/>
          </a:p>
          <a:p>
            <a:pPr indent="0" lvl="0" marL="0" rtl="0" algn="l">
              <a:spcBef>
                <a:spcPts val="1600"/>
              </a:spcBef>
              <a:spcAft>
                <a:spcPts val="0"/>
              </a:spcAft>
              <a:buNone/>
            </a:pPr>
            <a:r>
              <a:rPr lang="ru"/>
              <a:t>Recall increased by an order of magnitude comparing with the previous approach (5% -&gt; 77%).</a:t>
            </a:r>
            <a:endParaRPr/>
          </a:p>
          <a:p>
            <a:pPr indent="0" lvl="0" marL="0" rtl="0" algn="l">
              <a:spcBef>
                <a:spcPts val="1600"/>
              </a:spcBef>
              <a:spcAft>
                <a:spcPts val="1600"/>
              </a:spcAft>
              <a:buNone/>
            </a:pPr>
            <a:r>
              <a:t/>
            </a:r>
            <a:endParaRPr/>
          </a:p>
        </p:txBody>
      </p:sp>
      <p:sp>
        <p:nvSpPr>
          <p:cNvPr id="200" name="Google Shape;200;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ru"/>
              <a:t>‹#›</a:t>
            </a:fld>
            <a:endParaRPr/>
          </a:p>
        </p:txBody>
      </p:sp>
      <p:sp>
        <p:nvSpPr>
          <p:cNvPr id="201" name="Google Shape;201;p26"/>
          <p:cNvSpPr txBox="1"/>
          <p:nvPr/>
        </p:nvSpPr>
        <p:spPr>
          <a:xfrm>
            <a:off x="0" y="4820850"/>
            <a:ext cx="30000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rgbClr val="888888"/>
                </a:solidFill>
                <a:latin typeface="Calibri"/>
                <a:ea typeface="Calibri"/>
                <a:cs typeface="Calibri"/>
                <a:sym typeface="Calibri"/>
              </a:rPr>
              <a:t>12.11.2020</a:t>
            </a:r>
            <a:endParaRPr/>
          </a:p>
        </p:txBody>
      </p:sp>
      <p:sp>
        <p:nvSpPr>
          <p:cNvPr id="202" name="Google Shape;202;p26"/>
          <p:cNvSpPr txBox="1"/>
          <p:nvPr/>
        </p:nvSpPr>
        <p:spPr>
          <a:xfrm>
            <a:off x="2126550" y="4820850"/>
            <a:ext cx="4890900" cy="34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ru" sz="1200">
                <a:solidFill>
                  <a:srgbClr val="888888"/>
                </a:solidFill>
                <a:latin typeface="Calibri"/>
                <a:ea typeface="Calibri"/>
                <a:cs typeface="Calibri"/>
                <a:sym typeface="Calibri"/>
              </a:rPr>
              <a:t>AYSS-2020: A.Nikolskaya et al. Local tracking with TrackNETv2 on the BES-III</a:t>
            </a:r>
            <a:endParaRPr sz="1200">
              <a:solidFill>
                <a:srgbClr val="888888"/>
              </a:solidFill>
              <a:latin typeface="Calibri"/>
              <a:ea typeface="Calibri"/>
              <a:cs typeface="Calibri"/>
              <a:sym typeface="Calibri"/>
            </a:endParaRPr>
          </a:p>
          <a:p>
            <a:pPr indent="0" lvl="0" marL="0" rtl="0" algn="l">
              <a:spcBef>
                <a:spcPts val="0"/>
              </a:spcBef>
              <a:spcAft>
                <a:spcPts val="0"/>
              </a:spcAft>
              <a:buNone/>
            </a:pPr>
            <a:r>
              <a:t/>
            </a:r>
            <a:endParaRPr sz="1200">
              <a:solidFill>
                <a:srgbClr val="888888"/>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7"/>
          <p:cNvSpPr txBox="1"/>
          <p:nvPr>
            <p:ph type="ctrTitle"/>
          </p:nvPr>
        </p:nvSpPr>
        <p:spPr>
          <a:xfrm>
            <a:off x="311700" y="1137775"/>
            <a:ext cx="8520600" cy="1124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ru" sz="2800"/>
              <a:t>Local strategy of particle tracking with TrackNETv2 on the BES-III CGEM inner detector</a:t>
            </a:r>
            <a:endParaRPr sz="2800"/>
          </a:p>
        </p:txBody>
      </p:sp>
      <p:sp>
        <p:nvSpPr>
          <p:cNvPr id="208" name="Google Shape;208;p27"/>
          <p:cNvSpPr txBox="1"/>
          <p:nvPr>
            <p:ph idx="1" type="subTitle"/>
          </p:nvPr>
        </p:nvSpPr>
        <p:spPr>
          <a:xfrm>
            <a:off x="311700" y="252467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ru" sz="1600"/>
              <a:t>Anastasiya Nikolskaya, Egor Shchavelev, Pavel Goncharov, Gennady Ososkov, Yury Nefedov, Alexey Zhemchugov,   Igor Denisenko, Olga Bakina</a:t>
            </a:r>
            <a:br>
              <a:rPr lang="ru" sz="1600"/>
            </a:br>
            <a:r>
              <a:rPr lang="ru" sz="1600"/>
              <a:t>Saint Petersburg State University, JINR</a:t>
            </a:r>
            <a:r>
              <a:rPr lang="ru"/>
              <a:t> </a:t>
            </a:r>
            <a:endParaRPr/>
          </a:p>
        </p:txBody>
      </p:sp>
      <p:sp>
        <p:nvSpPr>
          <p:cNvPr id="209" name="Google Shape;209;p27"/>
          <p:cNvSpPr txBox="1"/>
          <p:nvPr/>
        </p:nvSpPr>
        <p:spPr>
          <a:xfrm>
            <a:off x="311700" y="4332800"/>
            <a:ext cx="4817400" cy="56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ru" sz="1100">
                <a:solidFill>
                  <a:schemeClr val="dk2"/>
                </a:solidFill>
              </a:rPr>
              <a:t>The reported study was funded by RFBR and NSFC according to the research project № 19-57-53002</a:t>
            </a:r>
            <a:endParaRPr sz="1100">
              <a:solidFill>
                <a:schemeClr val="dk2"/>
              </a:solidFill>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210" name="Google Shape;210;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ru"/>
              <a:t>Contents</a:t>
            </a:r>
            <a:endParaRPr/>
          </a:p>
        </p:txBody>
      </p:sp>
      <p:sp>
        <p:nvSpPr>
          <p:cNvPr id="63" name="Google Shape;63;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ru"/>
              <a:t>T</a:t>
            </a:r>
            <a:r>
              <a:rPr lang="ru"/>
              <a:t>racking overview</a:t>
            </a:r>
            <a:endParaRPr/>
          </a:p>
          <a:p>
            <a:pPr indent="-342900" lvl="0" marL="457200" rtl="0" algn="l">
              <a:spcBef>
                <a:spcPts val="0"/>
              </a:spcBef>
              <a:spcAft>
                <a:spcPts val="0"/>
              </a:spcAft>
              <a:buSzPts val="1800"/>
              <a:buChar char="●"/>
            </a:pPr>
            <a:r>
              <a:rPr lang="ru"/>
              <a:t>BESIII and its inner tracker</a:t>
            </a:r>
            <a:endParaRPr/>
          </a:p>
          <a:p>
            <a:pPr indent="-342900" lvl="0" marL="457200" rtl="0" algn="l">
              <a:spcBef>
                <a:spcPts val="0"/>
              </a:spcBef>
              <a:spcAft>
                <a:spcPts val="0"/>
              </a:spcAft>
              <a:buSzPts val="1800"/>
              <a:buChar char="●"/>
            </a:pPr>
            <a:r>
              <a:rPr lang="ru"/>
              <a:t>Events in BESIII experiment</a:t>
            </a:r>
            <a:endParaRPr/>
          </a:p>
          <a:p>
            <a:pPr indent="-342900" lvl="0" marL="457200" rtl="0" algn="l">
              <a:spcBef>
                <a:spcPts val="0"/>
              </a:spcBef>
              <a:spcAft>
                <a:spcPts val="0"/>
              </a:spcAft>
              <a:buSzPts val="1800"/>
              <a:buChar char="●"/>
            </a:pPr>
            <a:r>
              <a:rPr lang="ru"/>
              <a:t>Previous work: TrackNETv2</a:t>
            </a:r>
            <a:endParaRPr/>
          </a:p>
          <a:p>
            <a:pPr indent="-342900" lvl="0" marL="457200" rtl="0" algn="l">
              <a:spcBef>
                <a:spcPts val="0"/>
              </a:spcBef>
              <a:spcAft>
                <a:spcPts val="0"/>
              </a:spcAft>
              <a:buSzPts val="1800"/>
              <a:buChar char="●"/>
            </a:pPr>
            <a:r>
              <a:rPr lang="ru"/>
              <a:t>Improved approach</a:t>
            </a:r>
            <a:endParaRPr/>
          </a:p>
          <a:p>
            <a:pPr indent="-342900" lvl="0" marL="457200" rtl="0" algn="l">
              <a:spcBef>
                <a:spcPts val="0"/>
              </a:spcBef>
              <a:spcAft>
                <a:spcPts val="0"/>
              </a:spcAft>
              <a:buSzPts val="1800"/>
              <a:buChar char="●"/>
            </a:pPr>
            <a:r>
              <a:rPr lang="ru"/>
              <a:t>Results for the GEM-detector</a:t>
            </a:r>
            <a:endParaRPr/>
          </a:p>
        </p:txBody>
      </p:sp>
      <p:pic>
        <p:nvPicPr>
          <p:cNvPr id="64" name="Google Shape;64;p14"/>
          <p:cNvPicPr preferRelativeResize="0"/>
          <p:nvPr/>
        </p:nvPicPr>
        <p:blipFill>
          <a:blip r:embed="rId3">
            <a:alphaModFix/>
          </a:blip>
          <a:stretch>
            <a:fillRect/>
          </a:stretch>
        </p:blipFill>
        <p:spPr>
          <a:xfrm>
            <a:off x="4752444" y="1216588"/>
            <a:ext cx="3387926" cy="2710325"/>
          </a:xfrm>
          <a:prstGeom prst="rect">
            <a:avLst/>
          </a:prstGeom>
          <a:noFill/>
          <a:ln>
            <a:noFill/>
          </a:ln>
        </p:spPr>
      </p:pic>
      <p:sp>
        <p:nvSpPr>
          <p:cNvPr id="65" name="Google Shape;65;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ru"/>
              <a:t>‹#›</a:t>
            </a:fld>
            <a:endParaRPr/>
          </a:p>
        </p:txBody>
      </p:sp>
      <p:sp>
        <p:nvSpPr>
          <p:cNvPr id="66" name="Google Shape;66;p14"/>
          <p:cNvSpPr txBox="1"/>
          <p:nvPr/>
        </p:nvSpPr>
        <p:spPr>
          <a:xfrm>
            <a:off x="0" y="4820850"/>
            <a:ext cx="30000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rgbClr val="888888"/>
                </a:solidFill>
                <a:latin typeface="Calibri"/>
                <a:ea typeface="Calibri"/>
                <a:cs typeface="Calibri"/>
                <a:sym typeface="Calibri"/>
              </a:rPr>
              <a:t>12.11.2020</a:t>
            </a:r>
            <a:endParaRPr/>
          </a:p>
        </p:txBody>
      </p:sp>
      <p:sp>
        <p:nvSpPr>
          <p:cNvPr id="67" name="Google Shape;67;p14"/>
          <p:cNvSpPr txBox="1"/>
          <p:nvPr/>
        </p:nvSpPr>
        <p:spPr>
          <a:xfrm>
            <a:off x="2126550" y="4820850"/>
            <a:ext cx="4890900" cy="34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ru" sz="1200">
                <a:solidFill>
                  <a:srgbClr val="888888"/>
                </a:solidFill>
                <a:latin typeface="Calibri"/>
                <a:ea typeface="Calibri"/>
                <a:cs typeface="Calibri"/>
                <a:sym typeface="Calibri"/>
              </a:rPr>
              <a:t>AYSS-2020: A.Nikolskaya et al. Local tracking with TrackNETv2 on the BES-III</a:t>
            </a:r>
            <a:endParaRPr sz="1200">
              <a:solidFill>
                <a:srgbClr val="888888"/>
              </a:solidFill>
              <a:latin typeface="Calibri"/>
              <a:ea typeface="Calibri"/>
              <a:cs typeface="Calibri"/>
              <a:sym typeface="Calibri"/>
            </a:endParaRPr>
          </a:p>
          <a:p>
            <a:pPr indent="0" lvl="0" marL="0" rtl="0" algn="l">
              <a:spcBef>
                <a:spcPts val="0"/>
              </a:spcBef>
              <a:spcAft>
                <a:spcPts val="0"/>
              </a:spcAft>
              <a:buNone/>
            </a:pPr>
            <a:r>
              <a:t/>
            </a:r>
            <a:endParaRPr sz="1200">
              <a:solidFill>
                <a:srgbClr val="888888"/>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BESIII </a:t>
            </a:r>
            <a:endParaRPr/>
          </a:p>
        </p:txBody>
      </p:sp>
      <p:sp>
        <p:nvSpPr>
          <p:cNvPr id="73" name="Google Shape;73;p15"/>
          <p:cNvSpPr txBox="1"/>
          <p:nvPr>
            <p:ph idx="1" type="body"/>
          </p:nvPr>
        </p:nvSpPr>
        <p:spPr>
          <a:xfrm>
            <a:off x="311700" y="1152475"/>
            <a:ext cx="35445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Located in </a:t>
            </a:r>
            <a:r>
              <a:rPr lang="ru"/>
              <a:t>Beijing</a:t>
            </a:r>
            <a:endParaRPr/>
          </a:p>
          <a:p>
            <a:pPr indent="0" lvl="0" marL="0" rtl="0" algn="l">
              <a:spcBef>
                <a:spcPts val="1600"/>
              </a:spcBef>
              <a:spcAft>
                <a:spcPts val="0"/>
              </a:spcAft>
              <a:buNone/>
            </a:pPr>
            <a:r>
              <a:rPr lang="ru"/>
              <a:t>Electron-positron collisions (e+,e-)</a:t>
            </a:r>
            <a:endParaRPr/>
          </a:p>
          <a:p>
            <a:pPr indent="0" lvl="0" marL="0" rtl="0" algn="l">
              <a:spcBef>
                <a:spcPts val="1600"/>
              </a:spcBef>
              <a:spcAft>
                <a:spcPts val="0"/>
              </a:spcAft>
              <a:buClr>
                <a:schemeClr val="dk1"/>
              </a:buClr>
              <a:buSzPts val="1100"/>
              <a:buFont typeface="Arial"/>
              <a:buNone/>
            </a:pPr>
            <a:r>
              <a:rPr lang="ru"/>
              <a:t>The average number of tracks varies from 2 to 10 depending on the energy and type of interaction</a:t>
            </a:r>
            <a:endParaRPr/>
          </a:p>
          <a:p>
            <a:pPr indent="0" lvl="0" marL="0" rtl="0" algn="l">
              <a:spcBef>
                <a:spcPts val="1600"/>
              </a:spcBef>
              <a:spcAft>
                <a:spcPts val="1600"/>
              </a:spcAft>
              <a:buNone/>
            </a:pPr>
            <a:r>
              <a:t/>
            </a:r>
            <a:endParaRPr/>
          </a:p>
        </p:txBody>
      </p:sp>
      <p:pic>
        <p:nvPicPr>
          <p:cNvPr id="74" name="Google Shape;74;p15"/>
          <p:cNvPicPr preferRelativeResize="0"/>
          <p:nvPr/>
        </p:nvPicPr>
        <p:blipFill>
          <a:blip r:embed="rId3">
            <a:alphaModFix/>
          </a:blip>
          <a:stretch>
            <a:fillRect/>
          </a:stretch>
        </p:blipFill>
        <p:spPr>
          <a:xfrm>
            <a:off x="4303750" y="1109513"/>
            <a:ext cx="4710775" cy="3502324"/>
          </a:xfrm>
          <a:prstGeom prst="rect">
            <a:avLst/>
          </a:prstGeom>
          <a:noFill/>
          <a:ln>
            <a:noFill/>
          </a:ln>
        </p:spPr>
      </p:pic>
      <p:sp>
        <p:nvSpPr>
          <p:cNvPr id="75" name="Google Shape;75;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ru"/>
              <a:t>‹#›</a:t>
            </a:fld>
            <a:endParaRPr/>
          </a:p>
        </p:txBody>
      </p:sp>
      <p:sp>
        <p:nvSpPr>
          <p:cNvPr id="76" name="Google Shape;76;p15"/>
          <p:cNvSpPr txBox="1"/>
          <p:nvPr/>
        </p:nvSpPr>
        <p:spPr>
          <a:xfrm>
            <a:off x="0" y="4820850"/>
            <a:ext cx="30000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rgbClr val="888888"/>
                </a:solidFill>
                <a:latin typeface="Calibri"/>
                <a:ea typeface="Calibri"/>
                <a:cs typeface="Calibri"/>
                <a:sym typeface="Calibri"/>
              </a:rPr>
              <a:t>12.11.2020</a:t>
            </a:r>
            <a:endParaRPr/>
          </a:p>
        </p:txBody>
      </p:sp>
      <p:sp>
        <p:nvSpPr>
          <p:cNvPr id="77" name="Google Shape;77;p15"/>
          <p:cNvSpPr txBox="1"/>
          <p:nvPr/>
        </p:nvSpPr>
        <p:spPr>
          <a:xfrm>
            <a:off x="2126550" y="4820850"/>
            <a:ext cx="4890900" cy="34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ru" sz="1200">
                <a:solidFill>
                  <a:srgbClr val="888888"/>
                </a:solidFill>
                <a:latin typeface="Calibri"/>
                <a:ea typeface="Calibri"/>
                <a:cs typeface="Calibri"/>
                <a:sym typeface="Calibri"/>
              </a:rPr>
              <a:t>AYSS-2020: A.Nikolskaya et al. Local tracking with TrackNETv2 on the BES-III</a:t>
            </a:r>
            <a:endParaRPr sz="1200">
              <a:solidFill>
                <a:srgbClr val="888888"/>
              </a:solidFill>
              <a:latin typeface="Calibri"/>
              <a:ea typeface="Calibri"/>
              <a:cs typeface="Calibri"/>
              <a:sym typeface="Calibri"/>
            </a:endParaRPr>
          </a:p>
          <a:p>
            <a:pPr indent="0" lvl="0" marL="0" rtl="0" algn="l">
              <a:spcBef>
                <a:spcPts val="0"/>
              </a:spcBef>
              <a:spcAft>
                <a:spcPts val="0"/>
              </a:spcAft>
              <a:buNone/>
            </a:pPr>
            <a:r>
              <a:t/>
            </a:r>
            <a:endParaRPr sz="1200">
              <a:solidFill>
                <a:srgbClr val="888888"/>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CGEM</a:t>
            </a:r>
            <a:endParaRPr/>
          </a:p>
        </p:txBody>
      </p:sp>
      <p:sp>
        <p:nvSpPr>
          <p:cNvPr id="83" name="Google Shape;83;p16"/>
          <p:cNvSpPr txBox="1"/>
          <p:nvPr>
            <p:ph idx="1" type="body"/>
          </p:nvPr>
        </p:nvSpPr>
        <p:spPr>
          <a:xfrm>
            <a:off x="311700" y="1152475"/>
            <a:ext cx="44328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Inner</a:t>
            </a:r>
            <a:r>
              <a:rPr lang="ru"/>
              <a:t> detector of experiment (Project)</a:t>
            </a:r>
            <a:endParaRPr/>
          </a:p>
          <a:p>
            <a:pPr indent="0" lvl="0" marL="0" rtl="0" algn="l">
              <a:spcBef>
                <a:spcPts val="1600"/>
              </a:spcBef>
              <a:spcAft>
                <a:spcPts val="0"/>
              </a:spcAft>
              <a:buNone/>
            </a:pPr>
            <a:r>
              <a:rPr lang="ru"/>
              <a:t>Beams of electrons collide with each other inside the CGEM-IT </a:t>
            </a:r>
            <a:endParaRPr/>
          </a:p>
          <a:p>
            <a:pPr indent="0" lvl="0" marL="0" rtl="0" algn="l">
              <a:spcBef>
                <a:spcPts val="1600"/>
              </a:spcBef>
              <a:spcAft>
                <a:spcPts val="0"/>
              </a:spcAft>
              <a:buNone/>
            </a:pPr>
            <a:r>
              <a:rPr lang="ru"/>
              <a:t>Practically all charged particles born in the interaction are detected</a:t>
            </a:r>
            <a:endParaRPr/>
          </a:p>
          <a:p>
            <a:pPr indent="0" lvl="0" marL="0" rtl="0" algn="l">
              <a:spcBef>
                <a:spcPts val="1600"/>
              </a:spcBef>
              <a:spcAft>
                <a:spcPts val="0"/>
              </a:spcAft>
              <a:buNone/>
            </a:pPr>
            <a:r>
              <a:rPr lang="ru"/>
              <a:t>BESIII CGEM Monte-Carlo simulation  followed by a clustering algorithm </a:t>
            </a:r>
            <a:r>
              <a:rPr lang="ru"/>
              <a:t>was used</a:t>
            </a:r>
            <a:r>
              <a:rPr lang="ru"/>
              <a:t> to reconstruct CGEM hits in our work</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Clr>
                <a:schemeClr val="dk1"/>
              </a:buClr>
              <a:buSzPts val="1100"/>
              <a:buFont typeface="Arial"/>
              <a:buNone/>
            </a:pPr>
            <a:r>
              <a:t/>
            </a:r>
            <a:endParaRPr/>
          </a:p>
          <a:p>
            <a:pPr indent="0" lvl="0" marL="0" rtl="0" algn="l">
              <a:spcBef>
                <a:spcPts val="1600"/>
              </a:spcBef>
              <a:spcAft>
                <a:spcPts val="1600"/>
              </a:spcAft>
              <a:buNone/>
            </a:pPr>
            <a:r>
              <a:t/>
            </a:r>
            <a:endParaRPr/>
          </a:p>
        </p:txBody>
      </p:sp>
      <p:pic>
        <p:nvPicPr>
          <p:cNvPr id="84" name="Google Shape;84;p16"/>
          <p:cNvPicPr preferRelativeResize="0"/>
          <p:nvPr/>
        </p:nvPicPr>
        <p:blipFill>
          <a:blip r:embed="rId3">
            <a:alphaModFix/>
          </a:blip>
          <a:stretch>
            <a:fillRect/>
          </a:stretch>
        </p:blipFill>
        <p:spPr>
          <a:xfrm>
            <a:off x="4670975" y="1700500"/>
            <a:ext cx="4351125" cy="1966250"/>
          </a:xfrm>
          <a:prstGeom prst="rect">
            <a:avLst/>
          </a:prstGeom>
          <a:noFill/>
          <a:ln>
            <a:noFill/>
          </a:ln>
        </p:spPr>
      </p:pic>
      <p:sp>
        <p:nvSpPr>
          <p:cNvPr id="85" name="Google Shape;85;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ru"/>
              <a:t>‹#›</a:t>
            </a:fld>
            <a:endParaRPr/>
          </a:p>
        </p:txBody>
      </p:sp>
      <p:sp>
        <p:nvSpPr>
          <p:cNvPr id="86" name="Google Shape;86;p16"/>
          <p:cNvSpPr txBox="1"/>
          <p:nvPr/>
        </p:nvSpPr>
        <p:spPr>
          <a:xfrm>
            <a:off x="0" y="4820850"/>
            <a:ext cx="30000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rgbClr val="888888"/>
                </a:solidFill>
                <a:latin typeface="Calibri"/>
                <a:ea typeface="Calibri"/>
                <a:cs typeface="Calibri"/>
                <a:sym typeface="Calibri"/>
              </a:rPr>
              <a:t>12.11.2020</a:t>
            </a:r>
            <a:endParaRPr/>
          </a:p>
        </p:txBody>
      </p:sp>
      <p:sp>
        <p:nvSpPr>
          <p:cNvPr id="87" name="Google Shape;87;p16"/>
          <p:cNvSpPr txBox="1"/>
          <p:nvPr/>
        </p:nvSpPr>
        <p:spPr>
          <a:xfrm>
            <a:off x="2126550" y="4820850"/>
            <a:ext cx="4890900" cy="34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ru" sz="1200">
                <a:solidFill>
                  <a:srgbClr val="888888"/>
                </a:solidFill>
                <a:latin typeface="Calibri"/>
                <a:ea typeface="Calibri"/>
                <a:cs typeface="Calibri"/>
                <a:sym typeface="Calibri"/>
              </a:rPr>
              <a:t>AYSS-2020: A.Nikolskaya et al. Local tracking with TrackNETv2 on the BES-III</a:t>
            </a:r>
            <a:endParaRPr sz="1200">
              <a:solidFill>
                <a:srgbClr val="888888"/>
              </a:solidFill>
              <a:latin typeface="Calibri"/>
              <a:ea typeface="Calibri"/>
              <a:cs typeface="Calibri"/>
              <a:sym typeface="Calibri"/>
            </a:endParaRPr>
          </a:p>
          <a:p>
            <a:pPr indent="0" lvl="0" marL="0" rtl="0" algn="l">
              <a:spcBef>
                <a:spcPts val="0"/>
              </a:spcBef>
              <a:spcAft>
                <a:spcPts val="0"/>
              </a:spcAft>
              <a:buNone/>
            </a:pPr>
            <a:r>
              <a:t/>
            </a:r>
            <a:endParaRPr sz="1200">
              <a:solidFill>
                <a:srgbClr val="888888"/>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Conversion to cylindrical coordinates</a:t>
            </a:r>
            <a:endParaRPr/>
          </a:p>
        </p:txBody>
      </p:sp>
      <p:sp>
        <p:nvSpPr>
          <p:cNvPr id="93" name="Google Shape;93;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94" name="Google Shape;94;p17"/>
          <p:cNvPicPr preferRelativeResize="0"/>
          <p:nvPr/>
        </p:nvPicPr>
        <p:blipFill>
          <a:blip r:embed="rId3">
            <a:alphaModFix/>
          </a:blip>
          <a:stretch>
            <a:fillRect/>
          </a:stretch>
        </p:blipFill>
        <p:spPr>
          <a:xfrm>
            <a:off x="443372" y="1231675"/>
            <a:ext cx="3597175" cy="3337200"/>
          </a:xfrm>
          <a:prstGeom prst="rect">
            <a:avLst/>
          </a:prstGeom>
          <a:noFill/>
          <a:ln>
            <a:noFill/>
          </a:ln>
        </p:spPr>
      </p:pic>
      <p:sp>
        <p:nvSpPr>
          <p:cNvPr id="95" name="Google Shape;95;p17"/>
          <p:cNvSpPr/>
          <p:nvPr/>
        </p:nvSpPr>
        <p:spPr>
          <a:xfrm>
            <a:off x="4190200" y="2651725"/>
            <a:ext cx="836400" cy="267600"/>
          </a:xfrm>
          <a:prstGeom prst="rightArrow">
            <a:avLst>
              <a:gd fmla="val 50000" name="adj1"/>
              <a:gd fmla="val 50000" name="adj2"/>
            </a:avLst>
          </a:prstGeom>
          <a:solidFill>
            <a:srgbClr val="D9D9D9"/>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6" name="Google Shape;96;p17"/>
          <p:cNvPicPr preferRelativeResize="0"/>
          <p:nvPr/>
        </p:nvPicPr>
        <p:blipFill>
          <a:blip r:embed="rId4">
            <a:alphaModFix/>
          </a:blip>
          <a:stretch>
            <a:fillRect/>
          </a:stretch>
        </p:blipFill>
        <p:spPr>
          <a:xfrm>
            <a:off x="5136577" y="1347300"/>
            <a:ext cx="3695726" cy="3026750"/>
          </a:xfrm>
          <a:prstGeom prst="rect">
            <a:avLst/>
          </a:prstGeom>
          <a:noFill/>
          <a:ln>
            <a:noFill/>
          </a:ln>
        </p:spPr>
      </p:pic>
      <p:sp>
        <p:nvSpPr>
          <p:cNvPr id="97" name="Google Shape;97;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ru"/>
              <a:t>‹#›</a:t>
            </a:fld>
            <a:endParaRPr/>
          </a:p>
        </p:txBody>
      </p:sp>
      <p:sp>
        <p:nvSpPr>
          <p:cNvPr id="98" name="Google Shape;98;p17"/>
          <p:cNvSpPr txBox="1"/>
          <p:nvPr/>
        </p:nvSpPr>
        <p:spPr>
          <a:xfrm>
            <a:off x="0" y="4820850"/>
            <a:ext cx="30000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rgbClr val="888888"/>
                </a:solidFill>
                <a:latin typeface="Calibri"/>
                <a:ea typeface="Calibri"/>
                <a:cs typeface="Calibri"/>
                <a:sym typeface="Calibri"/>
              </a:rPr>
              <a:t>12.11.2020</a:t>
            </a:r>
            <a:endParaRPr/>
          </a:p>
        </p:txBody>
      </p:sp>
      <p:sp>
        <p:nvSpPr>
          <p:cNvPr id="99" name="Google Shape;99;p17"/>
          <p:cNvSpPr txBox="1"/>
          <p:nvPr/>
        </p:nvSpPr>
        <p:spPr>
          <a:xfrm>
            <a:off x="2126550" y="4820850"/>
            <a:ext cx="4890900" cy="34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ru" sz="1200">
                <a:solidFill>
                  <a:srgbClr val="888888"/>
                </a:solidFill>
                <a:latin typeface="Calibri"/>
                <a:ea typeface="Calibri"/>
                <a:cs typeface="Calibri"/>
                <a:sym typeface="Calibri"/>
              </a:rPr>
              <a:t>AYSS-2020: A.Nikolskaya et al. Local tracking with TrackNETv2 on the BES-III</a:t>
            </a:r>
            <a:endParaRPr sz="1200">
              <a:solidFill>
                <a:srgbClr val="888888"/>
              </a:solidFill>
              <a:latin typeface="Calibri"/>
              <a:ea typeface="Calibri"/>
              <a:cs typeface="Calibri"/>
              <a:sym typeface="Calibri"/>
            </a:endParaRPr>
          </a:p>
          <a:p>
            <a:pPr indent="0" lvl="0" marL="0" rtl="0" algn="l">
              <a:spcBef>
                <a:spcPts val="0"/>
              </a:spcBef>
              <a:spcAft>
                <a:spcPts val="0"/>
              </a:spcAft>
              <a:buNone/>
            </a:pPr>
            <a:r>
              <a:t/>
            </a:r>
            <a:endParaRPr sz="1200">
              <a:solidFill>
                <a:srgbClr val="888888"/>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Problems with microstrip gaseous chambers</a:t>
            </a:r>
            <a:endParaRPr/>
          </a:p>
        </p:txBody>
      </p:sp>
      <p:sp>
        <p:nvSpPr>
          <p:cNvPr id="105" name="Google Shape;105;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06" name="Google Shape;106;p18"/>
          <p:cNvPicPr preferRelativeResize="0"/>
          <p:nvPr/>
        </p:nvPicPr>
        <p:blipFill>
          <a:blip r:embed="rId3">
            <a:alphaModFix/>
          </a:blip>
          <a:stretch>
            <a:fillRect/>
          </a:stretch>
        </p:blipFill>
        <p:spPr>
          <a:xfrm>
            <a:off x="311700" y="1114550"/>
            <a:ext cx="5840100" cy="3612999"/>
          </a:xfrm>
          <a:prstGeom prst="rect">
            <a:avLst/>
          </a:prstGeom>
          <a:noFill/>
          <a:ln>
            <a:noFill/>
          </a:ln>
        </p:spPr>
      </p:pic>
      <p:pic>
        <p:nvPicPr>
          <p:cNvPr id="107" name="Google Shape;107;p18"/>
          <p:cNvPicPr preferRelativeResize="0"/>
          <p:nvPr/>
        </p:nvPicPr>
        <p:blipFill>
          <a:blip r:embed="rId4">
            <a:alphaModFix/>
          </a:blip>
          <a:stretch>
            <a:fillRect/>
          </a:stretch>
        </p:blipFill>
        <p:spPr>
          <a:xfrm>
            <a:off x="5219100" y="2781424"/>
            <a:ext cx="3263549" cy="2132850"/>
          </a:xfrm>
          <a:prstGeom prst="rect">
            <a:avLst/>
          </a:prstGeom>
          <a:noFill/>
          <a:ln>
            <a:noFill/>
          </a:ln>
        </p:spPr>
      </p:pic>
      <p:sp>
        <p:nvSpPr>
          <p:cNvPr id="108" name="Google Shape;108;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ru"/>
              <a:t>‹#›</a:t>
            </a:fld>
            <a:endParaRPr/>
          </a:p>
        </p:txBody>
      </p:sp>
      <p:sp>
        <p:nvSpPr>
          <p:cNvPr id="109" name="Google Shape;109;p18"/>
          <p:cNvSpPr txBox="1"/>
          <p:nvPr/>
        </p:nvSpPr>
        <p:spPr>
          <a:xfrm>
            <a:off x="0" y="4820850"/>
            <a:ext cx="30000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rgbClr val="888888"/>
                </a:solidFill>
                <a:latin typeface="Calibri"/>
                <a:ea typeface="Calibri"/>
                <a:cs typeface="Calibri"/>
                <a:sym typeface="Calibri"/>
              </a:rPr>
              <a:t>12.11.2020</a:t>
            </a:r>
            <a:endParaRPr/>
          </a:p>
        </p:txBody>
      </p:sp>
      <p:sp>
        <p:nvSpPr>
          <p:cNvPr id="110" name="Google Shape;110;p18"/>
          <p:cNvSpPr txBox="1"/>
          <p:nvPr/>
        </p:nvSpPr>
        <p:spPr>
          <a:xfrm>
            <a:off x="2126550" y="4820850"/>
            <a:ext cx="4890900" cy="34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ru" sz="1200">
                <a:solidFill>
                  <a:srgbClr val="888888"/>
                </a:solidFill>
                <a:latin typeface="Calibri"/>
                <a:ea typeface="Calibri"/>
                <a:cs typeface="Calibri"/>
                <a:sym typeface="Calibri"/>
              </a:rPr>
              <a:t>AYSS-2020: A.Nikolskaya et al. Local tracking with TrackNETv2 on the BES-III</a:t>
            </a:r>
            <a:endParaRPr sz="1200">
              <a:solidFill>
                <a:srgbClr val="888888"/>
              </a:solidFill>
              <a:latin typeface="Calibri"/>
              <a:ea typeface="Calibri"/>
              <a:cs typeface="Calibri"/>
              <a:sym typeface="Calibri"/>
            </a:endParaRPr>
          </a:p>
          <a:p>
            <a:pPr indent="0" lvl="0" marL="0" rtl="0" algn="l">
              <a:spcBef>
                <a:spcPts val="0"/>
              </a:spcBef>
              <a:spcAft>
                <a:spcPts val="0"/>
              </a:spcAft>
              <a:buNone/>
            </a:pPr>
            <a:r>
              <a:t/>
            </a:r>
            <a:endParaRPr sz="1200">
              <a:solidFill>
                <a:srgbClr val="888888"/>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Previous work. </a:t>
            </a:r>
            <a:r>
              <a:rPr lang="ru"/>
              <a:t>TrackNETv2</a:t>
            </a:r>
            <a:endParaRPr/>
          </a:p>
        </p:txBody>
      </p:sp>
      <p:sp>
        <p:nvSpPr>
          <p:cNvPr id="116" name="Google Shape;116;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17" name="Google Shape;117;p19"/>
          <p:cNvPicPr preferRelativeResize="0"/>
          <p:nvPr/>
        </p:nvPicPr>
        <p:blipFill>
          <a:blip r:embed="rId3">
            <a:alphaModFix/>
          </a:blip>
          <a:stretch>
            <a:fillRect/>
          </a:stretch>
        </p:blipFill>
        <p:spPr>
          <a:xfrm>
            <a:off x="319088" y="1109663"/>
            <a:ext cx="8505825" cy="2924175"/>
          </a:xfrm>
          <a:prstGeom prst="rect">
            <a:avLst/>
          </a:prstGeom>
          <a:noFill/>
          <a:ln>
            <a:noFill/>
          </a:ln>
        </p:spPr>
      </p:pic>
      <p:sp>
        <p:nvSpPr>
          <p:cNvPr id="118" name="Google Shape;118;p19"/>
          <p:cNvSpPr txBox="1"/>
          <p:nvPr/>
        </p:nvSpPr>
        <p:spPr>
          <a:xfrm>
            <a:off x="4961250" y="3955975"/>
            <a:ext cx="3912300" cy="61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ru">
                <a:solidFill>
                  <a:schemeClr val="dk2"/>
                </a:solidFill>
              </a:rPr>
              <a:t>https://aip.scitation.org/doi/10.1063/1.5130102</a:t>
            </a:r>
            <a:endParaRPr>
              <a:solidFill>
                <a:schemeClr val="dk2"/>
              </a:solidFill>
            </a:endParaRPr>
          </a:p>
        </p:txBody>
      </p:sp>
      <p:sp>
        <p:nvSpPr>
          <p:cNvPr id="119" name="Google Shape;119;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ru"/>
              <a:t>‹#›</a:t>
            </a:fld>
            <a:endParaRPr/>
          </a:p>
        </p:txBody>
      </p:sp>
      <p:sp>
        <p:nvSpPr>
          <p:cNvPr id="120" name="Google Shape;120;p19"/>
          <p:cNvSpPr txBox="1"/>
          <p:nvPr/>
        </p:nvSpPr>
        <p:spPr>
          <a:xfrm>
            <a:off x="152400" y="4973250"/>
            <a:ext cx="30000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rgbClr val="888888"/>
                </a:solidFill>
                <a:latin typeface="Calibri"/>
                <a:ea typeface="Calibri"/>
                <a:cs typeface="Calibri"/>
                <a:sym typeface="Calibri"/>
              </a:rPr>
              <a:t>12.11.2020</a:t>
            </a:r>
            <a:endParaRPr/>
          </a:p>
        </p:txBody>
      </p:sp>
      <p:sp>
        <p:nvSpPr>
          <p:cNvPr id="121" name="Google Shape;121;p19"/>
          <p:cNvSpPr txBox="1"/>
          <p:nvPr/>
        </p:nvSpPr>
        <p:spPr>
          <a:xfrm>
            <a:off x="2278950" y="4973250"/>
            <a:ext cx="4890900" cy="34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ru" sz="1200">
                <a:solidFill>
                  <a:srgbClr val="888888"/>
                </a:solidFill>
                <a:latin typeface="Calibri"/>
                <a:ea typeface="Calibri"/>
                <a:cs typeface="Calibri"/>
                <a:sym typeface="Calibri"/>
              </a:rPr>
              <a:t>AYSS-2020: A.Nikolskaya et al. Local tracking with TrackNETv2 on the BES-III</a:t>
            </a:r>
            <a:endParaRPr sz="1200">
              <a:solidFill>
                <a:srgbClr val="888888"/>
              </a:solidFill>
              <a:latin typeface="Calibri"/>
              <a:ea typeface="Calibri"/>
              <a:cs typeface="Calibri"/>
              <a:sym typeface="Calibri"/>
            </a:endParaRPr>
          </a:p>
          <a:p>
            <a:pPr indent="0" lvl="0" marL="0" rtl="0" algn="l">
              <a:spcBef>
                <a:spcPts val="0"/>
              </a:spcBef>
              <a:spcAft>
                <a:spcPts val="0"/>
              </a:spcAft>
              <a:buNone/>
            </a:pPr>
            <a:r>
              <a:t/>
            </a:r>
            <a:endParaRPr sz="1200">
              <a:solidFill>
                <a:srgbClr val="888888"/>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Training and validation setup</a:t>
            </a:r>
            <a:endParaRPr/>
          </a:p>
        </p:txBody>
      </p:sp>
      <p:sp>
        <p:nvSpPr>
          <p:cNvPr id="127" name="Google Shape;127;p20"/>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800"/>
              <a:t>Training</a:t>
            </a:r>
            <a:endParaRPr sz="1800"/>
          </a:p>
          <a:p>
            <a:pPr indent="0" lvl="0" marL="0" rtl="0" algn="l">
              <a:spcBef>
                <a:spcPts val="1600"/>
              </a:spcBef>
              <a:spcAft>
                <a:spcPts val="0"/>
              </a:spcAft>
              <a:buNone/>
            </a:pPr>
            <a:r>
              <a:t/>
            </a:r>
            <a:endParaRPr sz="1800"/>
          </a:p>
          <a:p>
            <a:pPr indent="0" lvl="0" marL="0" rtl="0" algn="l">
              <a:spcBef>
                <a:spcPts val="1600"/>
              </a:spcBef>
              <a:spcAft>
                <a:spcPts val="0"/>
              </a:spcAft>
              <a:buNone/>
            </a:pPr>
            <a:r>
              <a:t/>
            </a:r>
            <a:endParaRPr sz="1800"/>
          </a:p>
          <a:p>
            <a:pPr indent="0" lvl="0" marL="0" rtl="0" algn="l">
              <a:spcBef>
                <a:spcPts val="1600"/>
              </a:spcBef>
              <a:spcAft>
                <a:spcPts val="0"/>
              </a:spcAft>
              <a:buNone/>
            </a:pPr>
            <a:r>
              <a:t/>
            </a:r>
            <a:endParaRPr sz="1800"/>
          </a:p>
          <a:p>
            <a:pPr indent="0" lvl="0" marL="0" rtl="0" algn="l">
              <a:spcBef>
                <a:spcPts val="1600"/>
              </a:spcBef>
              <a:spcAft>
                <a:spcPts val="0"/>
              </a:spcAft>
              <a:buNone/>
            </a:pPr>
            <a:r>
              <a:t/>
            </a:r>
            <a:endParaRPr sz="1800"/>
          </a:p>
          <a:p>
            <a:pPr indent="0" lvl="0" marL="0" rtl="0" algn="l">
              <a:spcBef>
                <a:spcPts val="1600"/>
              </a:spcBef>
              <a:spcAft>
                <a:spcPts val="0"/>
              </a:spcAft>
              <a:buNone/>
            </a:pPr>
            <a:r>
              <a:rPr lang="ru" sz="1800"/>
              <a:t>Batch size: 120</a:t>
            </a:r>
            <a:endParaRPr sz="1800"/>
          </a:p>
          <a:p>
            <a:pPr indent="0" lvl="0" marL="0" rtl="0" algn="l">
              <a:spcBef>
                <a:spcPts val="1600"/>
              </a:spcBef>
              <a:spcAft>
                <a:spcPts val="0"/>
              </a:spcAft>
              <a:buNone/>
            </a:pPr>
            <a:r>
              <a:rPr lang="ru" sz="1800"/>
              <a:t>Epoch count: 200</a:t>
            </a:r>
            <a:endParaRPr sz="1800"/>
          </a:p>
          <a:p>
            <a:pPr indent="0" lvl="0" marL="0" rtl="0" algn="l">
              <a:spcBef>
                <a:spcPts val="1600"/>
              </a:spcBef>
              <a:spcAft>
                <a:spcPts val="1600"/>
              </a:spcAft>
              <a:buNone/>
            </a:pPr>
            <a:r>
              <a:t/>
            </a:r>
            <a:endParaRPr sz="1800"/>
          </a:p>
        </p:txBody>
      </p:sp>
      <p:sp>
        <p:nvSpPr>
          <p:cNvPr id="128" name="Google Shape;128;p20"/>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ru" sz="1800"/>
              <a:t>Validation</a:t>
            </a:r>
            <a:endParaRPr sz="1800"/>
          </a:p>
        </p:txBody>
      </p:sp>
      <p:graphicFrame>
        <p:nvGraphicFramePr>
          <p:cNvPr id="129" name="Google Shape;129;p20"/>
          <p:cNvGraphicFramePr/>
          <p:nvPr/>
        </p:nvGraphicFramePr>
        <p:xfrm>
          <a:off x="357300" y="1705525"/>
          <a:ext cx="3000000" cy="3000000"/>
        </p:xfrm>
        <a:graphic>
          <a:graphicData uri="http://schemas.openxmlformats.org/drawingml/2006/table">
            <a:tbl>
              <a:tblPr>
                <a:noFill/>
                <a:tableStyleId>{47796C20-2DDD-4E28-8DD8-AC214918C9D3}</a:tableStyleId>
              </a:tblPr>
              <a:tblGrid>
                <a:gridCol w="2364700"/>
                <a:gridCol w="1014100"/>
              </a:tblGrid>
              <a:tr h="381000">
                <a:tc>
                  <a:txBody>
                    <a:bodyPr/>
                    <a:lstStyle/>
                    <a:p>
                      <a:pPr indent="0" lvl="0" marL="0" rtl="0" algn="l">
                        <a:spcBef>
                          <a:spcPts val="0"/>
                        </a:spcBef>
                        <a:spcAft>
                          <a:spcPts val="0"/>
                        </a:spcAft>
                        <a:buNone/>
                      </a:pPr>
                      <a:r>
                        <a:rPr lang="ru"/>
                        <a:t>Number of events</a:t>
                      </a:r>
                      <a:endParaRPr/>
                    </a:p>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ru"/>
                        <a:t>134997</a:t>
                      </a:r>
                      <a:endParaRPr/>
                    </a:p>
                  </a:txBody>
                  <a:tcPr marT="91425" marB="91425" marR="91425" marL="91425"/>
                </a:tc>
              </a:tr>
              <a:tr h="381000">
                <a:tc>
                  <a:txBody>
                    <a:bodyPr/>
                    <a:lstStyle/>
                    <a:p>
                      <a:pPr indent="0" lvl="0" marL="0" rtl="0" algn="l">
                        <a:spcBef>
                          <a:spcPts val="0"/>
                        </a:spcBef>
                        <a:spcAft>
                          <a:spcPts val="0"/>
                        </a:spcAft>
                        <a:buNone/>
                      </a:pPr>
                      <a:r>
                        <a:rPr lang="ru"/>
                        <a:t>Number of candidate tracks</a:t>
                      </a:r>
                      <a:endParaRPr/>
                    </a:p>
                  </a:txBody>
                  <a:tcPr marT="91425" marB="91425" marR="91425" marL="91425"/>
                </a:tc>
                <a:tc>
                  <a:txBody>
                    <a:bodyPr/>
                    <a:lstStyle/>
                    <a:p>
                      <a:pPr indent="0" lvl="0" marL="0" rtl="0" algn="l">
                        <a:spcBef>
                          <a:spcPts val="0"/>
                        </a:spcBef>
                        <a:spcAft>
                          <a:spcPts val="0"/>
                        </a:spcAft>
                        <a:buNone/>
                      </a:pPr>
                      <a:r>
                        <a:rPr lang="ru"/>
                        <a:t>686246</a:t>
                      </a:r>
                      <a:endParaRPr/>
                    </a:p>
                  </a:txBody>
                  <a:tcPr marT="91425" marB="91425" marR="91425" marL="91425"/>
                </a:tc>
              </a:tr>
              <a:tr h="381000">
                <a:tc>
                  <a:txBody>
                    <a:bodyPr/>
                    <a:lstStyle/>
                    <a:p>
                      <a:pPr indent="0" lvl="0" marL="0" rtl="0" algn="l">
                        <a:spcBef>
                          <a:spcPts val="0"/>
                        </a:spcBef>
                        <a:spcAft>
                          <a:spcPts val="0"/>
                        </a:spcAft>
                        <a:buNone/>
                      </a:pPr>
                      <a:r>
                        <a:rPr lang="ru"/>
                        <a:t>Number of hits (fake and real)</a:t>
                      </a:r>
                      <a:endParaRPr/>
                    </a:p>
                  </a:txBody>
                  <a:tcPr marT="91425" marB="91425" marR="91425" marL="91425"/>
                </a:tc>
                <a:tc>
                  <a:txBody>
                    <a:bodyPr/>
                    <a:lstStyle/>
                    <a:p>
                      <a:pPr indent="0" lvl="0" marL="0" rtl="0" algn="l">
                        <a:spcBef>
                          <a:spcPts val="0"/>
                        </a:spcBef>
                        <a:spcAft>
                          <a:spcPts val="0"/>
                        </a:spcAft>
                        <a:buNone/>
                      </a:pPr>
                      <a:r>
                        <a:rPr lang="ru"/>
                        <a:t>7137867</a:t>
                      </a:r>
                      <a:endParaRPr/>
                    </a:p>
                  </a:txBody>
                  <a:tcPr marT="91425" marB="91425" marR="91425" marL="91425"/>
                </a:tc>
              </a:tr>
              <a:tr h="381000">
                <a:tc>
                  <a:txBody>
                    <a:bodyPr/>
                    <a:lstStyle/>
                    <a:p>
                      <a:pPr indent="0" lvl="0" marL="0" rtl="0" algn="l">
                        <a:spcBef>
                          <a:spcPts val="0"/>
                        </a:spcBef>
                        <a:spcAft>
                          <a:spcPts val="0"/>
                        </a:spcAft>
                        <a:buNone/>
                      </a:pPr>
                      <a:r>
                        <a:rPr lang="ru"/>
                        <a:t>Fake hits ratio</a:t>
                      </a:r>
                      <a:endParaRPr/>
                    </a:p>
                  </a:txBody>
                  <a:tcPr marT="91425" marB="91425" marR="91425" marL="91425"/>
                </a:tc>
                <a:tc>
                  <a:txBody>
                    <a:bodyPr/>
                    <a:lstStyle/>
                    <a:p>
                      <a:pPr indent="0" lvl="0" marL="0" rtl="0" algn="l">
                        <a:spcBef>
                          <a:spcPts val="0"/>
                        </a:spcBef>
                        <a:spcAft>
                          <a:spcPts val="0"/>
                        </a:spcAft>
                        <a:buNone/>
                      </a:pPr>
                      <a:r>
                        <a:rPr lang="ru"/>
                        <a:t>77%</a:t>
                      </a:r>
                      <a:endParaRPr/>
                    </a:p>
                  </a:txBody>
                  <a:tcPr marT="91425" marB="91425" marR="91425" marL="91425"/>
                </a:tc>
              </a:tr>
            </a:tbl>
          </a:graphicData>
        </a:graphic>
      </p:graphicFrame>
      <p:graphicFrame>
        <p:nvGraphicFramePr>
          <p:cNvPr id="130" name="Google Shape;130;p20"/>
          <p:cNvGraphicFramePr/>
          <p:nvPr/>
        </p:nvGraphicFramePr>
        <p:xfrm>
          <a:off x="4832400" y="1705525"/>
          <a:ext cx="3000000" cy="3000000"/>
        </p:xfrm>
        <a:graphic>
          <a:graphicData uri="http://schemas.openxmlformats.org/drawingml/2006/table">
            <a:tbl>
              <a:tblPr>
                <a:noFill/>
                <a:tableStyleId>{47796C20-2DDD-4E28-8DD8-AC214918C9D3}</a:tableStyleId>
              </a:tblPr>
              <a:tblGrid>
                <a:gridCol w="2364700"/>
                <a:gridCol w="1014100"/>
              </a:tblGrid>
              <a:tr h="381000">
                <a:tc>
                  <a:txBody>
                    <a:bodyPr/>
                    <a:lstStyle/>
                    <a:p>
                      <a:pPr indent="0" lvl="0" marL="0" rtl="0" algn="l">
                        <a:spcBef>
                          <a:spcPts val="0"/>
                        </a:spcBef>
                        <a:spcAft>
                          <a:spcPts val="0"/>
                        </a:spcAft>
                        <a:buNone/>
                      </a:pPr>
                      <a:r>
                        <a:rPr lang="ru"/>
                        <a:t>Number of events</a:t>
                      </a:r>
                      <a:endParaRPr/>
                    </a:p>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ru"/>
                        <a:t>57716</a:t>
                      </a:r>
                      <a:endParaRPr/>
                    </a:p>
                  </a:txBody>
                  <a:tcPr marT="91425" marB="91425" marR="91425" marL="91425"/>
                </a:tc>
              </a:tr>
              <a:tr h="381000">
                <a:tc>
                  <a:txBody>
                    <a:bodyPr/>
                    <a:lstStyle/>
                    <a:p>
                      <a:pPr indent="0" lvl="0" marL="0" rtl="0" algn="l">
                        <a:spcBef>
                          <a:spcPts val="0"/>
                        </a:spcBef>
                        <a:spcAft>
                          <a:spcPts val="0"/>
                        </a:spcAft>
                        <a:buNone/>
                      </a:pPr>
                      <a:r>
                        <a:rPr lang="ru"/>
                        <a:t>Number </a:t>
                      </a:r>
                      <a:r>
                        <a:rPr lang="ru">
                          <a:solidFill>
                            <a:schemeClr val="dk1"/>
                          </a:solidFill>
                        </a:rPr>
                        <a:t>of candidate </a:t>
                      </a:r>
                      <a:r>
                        <a:rPr lang="ru"/>
                        <a:t>tracks</a:t>
                      </a:r>
                      <a:endParaRPr/>
                    </a:p>
                  </a:txBody>
                  <a:tcPr marT="91425" marB="91425" marR="91425" marL="91425"/>
                </a:tc>
                <a:tc>
                  <a:txBody>
                    <a:bodyPr/>
                    <a:lstStyle/>
                    <a:p>
                      <a:pPr indent="0" lvl="0" marL="0" rtl="0" algn="l">
                        <a:spcBef>
                          <a:spcPts val="0"/>
                        </a:spcBef>
                        <a:spcAft>
                          <a:spcPts val="0"/>
                        </a:spcAft>
                        <a:buNone/>
                      </a:pPr>
                      <a:r>
                        <a:rPr lang="ru"/>
                        <a:t>293634</a:t>
                      </a:r>
                      <a:endParaRPr/>
                    </a:p>
                  </a:txBody>
                  <a:tcPr marT="91425" marB="91425" marR="91425" marL="91425"/>
                </a:tc>
              </a:tr>
              <a:tr h="381000">
                <a:tc>
                  <a:txBody>
                    <a:bodyPr/>
                    <a:lstStyle/>
                    <a:p>
                      <a:pPr indent="0" lvl="0" marL="0" rtl="0" algn="l">
                        <a:spcBef>
                          <a:spcPts val="0"/>
                        </a:spcBef>
                        <a:spcAft>
                          <a:spcPts val="0"/>
                        </a:spcAft>
                        <a:buNone/>
                      </a:pPr>
                      <a:r>
                        <a:rPr lang="ru"/>
                        <a:t>Number of hits (fake and real)</a:t>
                      </a:r>
                      <a:endParaRPr/>
                    </a:p>
                  </a:txBody>
                  <a:tcPr marT="91425" marB="91425" marR="91425" marL="91425"/>
                </a:tc>
                <a:tc>
                  <a:txBody>
                    <a:bodyPr/>
                    <a:lstStyle/>
                    <a:p>
                      <a:pPr indent="0" lvl="0" marL="0" rtl="0" algn="l">
                        <a:spcBef>
                          <a:spcPts val="0"/>
                        </a:spcBef>
                        <a:spcAft>
                          <a:spcPts val="0"/>
                        </a:spcAft>
                        <a:buNone/>
                      </a:pPr>
                      <a:r>
                        <a:rPr lang="ru"/>
                        <a:t>3059086</a:t>
                      </a:r>
                      <a:endParaRPr/>
                    </a:p>
                  </a:txBody>
                  <a:tcPr marT="91425" marB="91425" marR="91425" marL="91425"/>
                </a:tc>
              </a:tr>
              <a:tr h="381000">
                <a:tc>
                  <a:txBody>
                    <a:bodyPr/>
                    <a:lstStyle/>
                    <a:p>
                      <a:pPr indent="0" lvl="0" marL="0" rtl="0" algn="l">
                        <a:spcBef>
                          <a:spcPts val="0"/>
                        </a:spcBef>
                        <a:spcAft>
                          <a:spcPts val="0"/>
                        </a:spcAft>
                        <a:buNone/>
                      </a:pPr>
                      <a:r>
                        <a:rPr lang="ru"/>
                        <a:t>Fake hits ratio</a:t>
                      </a:r>
                      <a:endParaRPr/>
                    </a:p>
                  </a:txBody>
                  <a:tcPr marT="91425" marB="91425" marR="91425" marL="91425"/>
                </a:tc>
                <a:tc>
                  <a:txBody>
                    <a:bodyPr/>
                    <a:lstStyle/>
                    <a:p>
                      <a:pPr indent="0" lvl="0" marL="0" rtl="0" algn="l">
                        <a:spcBef>
                          <a:spcPts val="0"/>
                        </a:spcBef>
                        <a:spcAft>
                          <a:spcPts val="0"/>
                        </a:spcAft>
                        <a:buNone/>
                      </a:pPr>
                      <a:r>
                        <a:rPr lang="ru"/>
                        <a:t>77%</a:t>
                      </a:r>
                      <a:endParaRPr/>
                    </a:p>
                  </a:txBody>
                  <a:tcPr marT="91425" marB="91425" marR="91425" marL="91425"/>
                </a:tc>
              </a:tr>
            </a:tbl>
          </a:graphicData>
        </a:graphic>
      </p:graphicFrame>
      <p:sp>
        <p:nvSpPr>
          <p:cNvPr id="131" name="Google Shape;131;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ru"/>
              <a:t>‹#›</a:t>
            </a:fld>
            <a:endParaRPr/>
          </a:p>
        </p:txBody>
      </p:sp>
      <p:sp>
        <p:nvSpPr>
          <p:cNvPr id="132" name="Google Shape;132;p20"/>
          <p:cNvSpPr txBox="1"/>
          <p:nvPr/>
        </p:nvSpPr>
        <p:spPr>
          <a:xfrm>
            <a:off x="97675" y="4813725"/>
            <a:ext cx="30000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rgbClr val="888888"/>
                </a:solidFill>
                <a:latin typeface="Calibri"/>
                <a:ea typeface="Calibri"/>
                <a:cs typeface="Calibri"/>
                <a:sym typeface="Calibri"/>
              </a:rPr>
              <a:t>12.11.2020</a:t>
            </a:r>
            <a:endParaRPr/>
          </a:p>
        </p:txBody>
      </p:sp>
      <p:sp>
        <p:nvSpPr>
          <p:cNvPr id="133" name="Google Shape;133;p20"/>
          <p:cNvSpPr txBox="1"/>
          <p:nvPr/>
        </p:nvSpPr>
        <p:spPr>
          <a:xfrm>
            <a:off x="2224225" y="4813725"/>
            <a:ext cx="4890900" cy="34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ru" sz="1200">
                <a:solidFill>
                  <a:srgbClr val="888888"/>
                </a:solidFill>
                <a:latin typeface="Calibri"/>
                <a:ea typeface="Calibri"/>
                <a:cs typeface="Calibri"/>
                <a:sym typeface="Calibri"/>
              </a:rPr>
              <a:t>AYSS-2020: A.Nikolskaya et al. Local tracking with TrackNETv2 on the BES-III</a:t>
            </a:r>
            <a:endParaRPr sz="1200">
              <a:solidFill>
                <a:srgbClr val="888888"/>
              </a:solidFill>
              <a:latin typeface="Calibri"/>
              <a:ea typeface="Calibri"/>
              <a:cs typeface="Calibri"/>
              <a:sym typeface="Calibri"/>
            </a:endParaRPr>
          </a:p>
          <a:p>
            <a:pPr indent="0" lvl="0" marL="0" rtl="0" algn="l">
              <a:spcBef>
                <a:spcPts val="0"/>
              </a:spcBef>
              <a:spcAft>
                <a:spcPts val="0"/>
              </a:spcAft>
              <a:buNone/>
            </a:pPr>
            <a:r>
              <a:t/>
            </a:r>
            <a:endParaRPr sz="1200">
              <a:solidFill>
                <a:srgbClr val="888888"/>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What is wrong with TrackNETv2?</a:t>
            </a:r>
            <a:endParaRPr/>
          </a:p>
        </p:txBody>
      </p:sp>
      <p:sp>
        <p:nvSpPr>
          <p:cNvPr id="139" name="Google Shape;139;p21"/>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sz="1700"/>
          </a:p>
          <a:p>
            <a:pPr indent="0" lvl="0" marL="0" rtl="0" algn="l">
              <a:spcBef>
                <a:spcPts val="1600"/>
              </a:spcBef>
              <a:spcAft>
                <a:spcPts val="0"/>
              </a:spcAft>
              <a:buNone/>
            </a:pPr>
            <a:r>
              <a:rPr b="1" lang="ru" sz="1700">
                <a:solidFill>
                  <a:srgbClr val="38761D"/>
                </a:solidFill>
              </a:rPr>
              <a:t>High Recal</a:t>
            </a:r>
            <a:r>
              <a:rPr b="1" lang="ru" sz="1700">
                <a:solidFill>
                  <a:srgbClr val="38761D"/>
                </a:solidFill>
              </a:rPr>
              <a:t>l</a:t>
            </a:r>
            <a:r>
              <a:rPr lang="ru" sz="1700"/>
              <a:t>: passes near all true tracks</a:t>
            </a:r>
            <a:endParaRPr sz="1700"/>
          </a:p>
          <a:p>
            <a:pPr indent="0" lvl="0" marL="0" rtl="0" algn="l">
              <a:spcBef>
                <a:spcPts val="1600"/>
              </a:spcBef>
              <a:spcAft>
                <a:spcPts val="0"/>
              </a:spcAft>
              <a:buNone/>
            </a:pPr>
            <a:r>
              <a:rPr b="1" lang="ru" sz="1700">
                <a:solidFill>
                  <a:srgbClr val="CC0000"/>
                </a:solidFill>
              </a:rPr>
              <a:t>Low Precision</a:t>
            </a:r>
            <a:r>
              <a:rPr lang="ru" sz="1700"/>
              <a:t>: passes over a lot of fake tracks </a:t>
            </a:r>
            <a:endParaRPr sz="1700"/>
          </a:p>
          <a:p>
            <a:pPr indent="0" lvl="0" marL="0" rtl="0" algn="l">
              <a:spcBef>
                <a:spcPts val="1600"/>
              </a:spcBef>
              <a:spcAft>
                <a:spcPts val="0"/>
              </a:spcAft>
              <a:buNone/>
            </a:pPr>
            <a:r>
              <a:rPr lang="ru" sz="1700"/>
              <a:t>Can not handle short tracks (3 stations) and filter true tracks properly and needs to be reworked</a:t>
            </a:r>
            <a:endParaRPr sz="1700"/>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140" name="Google Shape;140;p21"/>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graphicFrame>
        <p:nvGraphicFramePr>
          <p:cNvPr id="141" name="Google Shape;141;p21"/>
          <p:cNvGraphicFramePr/>
          <p:nvPr/>
        </p:nvGraphicFramePr>
        <p:xfrm>
          <a:off x="4976825" y="1506150"/>
          <a:ext cx="3000000" cy="3000000"/>
        </p:xfrm>
        <a:graphic>
          <a:graphicData uri="http://schemas.openxmlformats.org/drawingml/2006/table">
            <a:tbl>
              <a:tblPr>
                <a:noFill/>
                <a:tableStyleId>{47796C20-2DDD-4E28-8DD8-AC214918C9D3}</a:tableStyleId>
              </a:tblPr>
              <a:tblGrid>
                <a:gridCol w="1766925"/>
                <a:gridCol w="1766925"/>
              </a:tblGrid>
              <a:tr h="381000">
                <a:tc>
                  <a:txBody>
                    <a:bodyPr/>
                    <a:lstStyle/>
                    <a:p>
                      <a:pPr indent="0" lvl="0" marL="0" rtl="0" algn="l">
                        <a:spcBef>
                          <a:spcPts val="0"/>
                        </a:spcBef>
                        <a:spcAft>
                          <a:spcPts val="0"/>
                        </a:spcAft>
                        <a:buNone/>
                      </a:pPr>
                      <a:r>
                        <a:rPr lang="ru"/>
                        <a:t>Metric</a:t>
                      </a:r>
                      <a:endParaRPr/>
                    </a:p>
                  </a:txBody>
                  <a:tcPr marT="91425" marB="91425" marR="91425" marL="91425">
                    <a:solidFill>
                      <a:srgbClr val="F3F3F3"/>
                    </a:solidFill>
                  </a:tcPr>
                </a:tc>
                <a:tc>
                  <a:txBody>
                    <a:bodyPr/>
                    <a:lstStyle/>
                    <a:p>
                      <a:pPr indent="0" lvl="0" marL="0" rtl="0" algn="l">
                        <a:spcBef>
                          <a:spcPts val="0"/>
                        </a:spcBef>
                        <a:spcAft>
                          <a:spcPts val="0"/>
                        </a:spcAft>
                        <a:buNone/>
                      </a:pPr>
                      <a:r>
                        <a:rPr lang="ru"/>
                        <a:t>Test set result</a:t>
                      </a:r>
                      <a:endParaRPr/>
                    </a:p>
                  </a:txBody>
                  <a:tcPr marT="91425" marB="91425" marR="91425" marL="91425">
                    <a:solidFill>
                      <a:srgbClr val="F3F3F3"/>
                    </a:solidFill>
                  </a:tcPr>
                </a:tc>
              </a:tr>
              <a:tr h="381000">
                <a:tc>
                  <a:txBody>
                    <a:bodyPr/>
                    <a:lstStyle/>
                    <a:p>
                      <a:pPr indent="0" lvl="0" marL="0" rtl="0" algn="l">
                        <a:spcBef>
                          <a:spcPts val="0"/>
                        </a:spcBef>
                        <a:spcAft>
                          <a:spcPts val="0"/>
                        </a:spcAft>
                        <a:buNone/>
                      </a:pPr>
                      <a:r>
                        <a:rPr lang="ru"/>
                        <a:t>Precision</a:t>
                      </a:r>
                      <a:endParaRPr/>
                    </a:p>
                  </a:txBody>
                  <a:tcPr marT="91425" marB="91425" marR="91425" marL="91425"/>
                </a:tc>
                <a:tc>
                  <a:txBody>
                    <a:bodyPr/>
                    <a:lstStyle/>
                    <a:p>
                      <a:pPr indent="0" lvl="0" marL="0" rtl="0" algn="l">
                        <a:spcBef>
                          <a:spcPts val="0"/>
                        </a:spcBef>
                        <a:spcAft>
                          <a:spcPts val="0"/>
                        </a:spcAft>
                        <a:buNone/>
                      </a:pPr>
                      <a:r>
                        <a:rPr lang="ru"/>
                        <a:t>5%</a:t>
                      </a:r>
                      <a:endParaRPr/>
                    </a:p>
                  </a:txBody>
                  <a:tcPr marT="91425" marB="91425" marR="91425" marL="91425"/>
                </a:tc>
              </a:tr>
              <a:tr h="381000">
                <a:tc>
                  <a:txBody>
                    <a:bodyPr/>
                    <a:lstStyle/>
                    <a:p>
                      <a:pPr indent="0" lvl="0" marL="0" rtl="0" algn="l">
                        <a:spcBef>
                          <a:spcPts val="0"/>
                        </a:spcBef>
                        <a:spcAft>
                          <a:spcPts val="0"/>
                        </a:spcAft>
                        <a:buNone/>
                      </a:pPr>
                      <a:r>
                        <a:rPr lang="ru"/>
                        <a:t>Recall</a:t>
                      </a:r>
                      <a:endParaRPr/>
                    </a:p>
                  </a:txBody>
                  <a:tcPr marT="91425" marB="91425" marR="91425" marL="91425"/>
                </a:tc>
                <a:tc>
                  <a:txBody>
                    <a:bodyPr/>
                    <a:lstStyle/>
                    <a:p>
                      <a:pPr indent="0" lvl="0" marL="0" rtl="0" algn="l">
                        <a:spcBef>
                          <a:spcPts val="0"/>
                        </a:spcBef>
                        <a:spcAft>
                          <a:spcPts val="0"/>
                        </a:spcAft>
                        <a:buNone/>
                      </a:pPr>
                      <a:r>
                        <a:rPr lang="ru"/>
                        <a:t>99%</a:t>
                      </a:r>
                      <a:endParaRPr/>
                    </a:p>
                  </a:txBody>
                  <a:tcPr marT="91425" marB="91425" marR="91425" marL="91425"/>
                </a:tc>
              </a:tr>
            </a:tbl>
          </a:graphicData>
        </a:graphic>
      </p:graphicFrame>
      <p:sp>
        <p:nvSpPr>
          <p:cNvPr id="142" name="Google Shape;142;p21"/>
          <p:cNvSpPr txBox="1"/>
          <p:nvPr/>
        </p:nvSpPr>
        <p:spPr>
          <a:xfrm>
            <a:off x="4884825" y="2928100"/>
            <a:ext cx="3186000" cy="78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ru" sz="1350">
                <a:solidFill>
                  <a:schemeClr val="dk2"/>
                </a:solidFill>
                <a:highlight>
                  <a:srgbClr val="FFFFFF"/>
                </a:highlight>
              </a:rPr>
              <a:t>M</a:t>
            </a:r>
            <a:r>
              <a:rPr lang="ru" sz="1600">
                <a:solidFill>
                  <a:schemeClr val="dk2"/>
                </a:solidFill>
              </a:rPr>
              <a:t>etrics definition</a:t>
            </a:r>
            <a:endParaRPr sz="1600">
              <a:solidFill>
                <a:schemeClr val="dk2"/>
              </a:solidFill>
            </a:endParaRPr>
          </a:p>
          <a:p>
            <a:pPr indent="0" lvl="0" marL="0" rtl="0" algn="l">
              <a:lnSpc>
                <a:spcPct val="115000"/>
              </a:lnSpc>
              <a:spcBef>
                <a:spcPts val="0"/>
              </a:spcBef>
              <a:spcAft>
                <a:spcPts val="0"/>
              </a:spcAft>
              <a:buNone/>
            </a:pPr>
            <a:r>
              <a:rPr lang="ru" sz="1200">
                <a:solidFill>
                  <a:schemeClr val="dk2"/>
                </a:solidFill>
              </a:rPr>
              <a:t>Recall - fraction of the found real tracks</a:t>
            </a:r>
            <a:endParaRPr sz="1200">
              <a:solidFill>
                <a:schemeClr val="dk2"/>
              </a:solidFill>
            </a:endParaRPr>
          </a:p>
          <a:p>
            <a:pPr indent="0" lvl="0" marL="0" rtl="0" algn="l">
              <a:lnSpc>
                <a:spcPct val="115000"/>
              </a:lnSpc>
              <a:spcBef>
                <a:spcPts val="0"/>
              </a:spcBef>
              <a:spcAft>
                <a:spcPts val="0"/>
              </a:spcAft>
              <a:buClr>
                <a:schemeClr val="dk1"/>
              </a:buClr>
              <a:buSzPts val="1100"/>
              <a:buFont typeface="Arial"/>
              <a:buNone/>
            </a:pPr>
            <a:r>
              <a:rPr lang="ru" sz="1200">
                <a:solidFill>
                  <a:schemeClr val="dk2"/>
                </a:solidFill>
              </a:rPr>
              <a:t>Precision - </a:t>
            </a:r>
            <a:r>
              <a:rPr lang="ru" sz="1200">
                <a:solidFill>
                  <a:schemeClr val="dk2"/>
                </a:solidFill>
              </a:rPr>
              <a:t>fraction</a:t>
            </a:r>
            <a:r>
              <a:rPr lang="ru" sz="1200">
                <a:solidFill>
                  <a:schemeClr val="dk2"/>
                </a:solidFill>
              </a:rPr>
              <a:t> of the reconstructed </a:t>
            </a:r>
            <a:r>
              <a:rPr lang="ru" sz="1200">
                <a:solidFill>
                  <a:schemeClr val="dk2"/>
                </a:solidFill>
              </a:rPr>
              <a:t>tracks that are actually true tracks</a:t>
            </a:r>
            <a:endParaRPr sz="1000">
              <a:solidFill>
                <a:schemeClr val="dk2"/>
              </a:solidFill>
            </a:endParaRPr>
          </a:p>
        </p:txBody>
      </p:sp>
      <p:sp>
        <p:nvSpPr>
          <p:cNvPr id="143" name="Google Shape;143;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ru"/>
              <a:t>‹#›</a:t>
            </a:fld>
            <a:endParaRPr/>
          </a:p>
        </p:txBody>
      </p:sp>
      <p:sp>
        <p:nvSpPr>
          <p:cNvPr id="144" name="Google Shape;144;p21"/>
          <p:cNvSpPr txBox="1"/>
          <p:nvPr/>
        </p:nvSpPr>
        <p:spPr>
          <a:xfrm>
            <a:off x="0" y="4820850"/>
            <a:ext cx="30000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rgbClr val="888888"/>
                </a:solidFill>
                <a:latin typeface="Calibri"/>
                <a:ea typeface="Calibri"/>
                <a:cs typeface="Calibri"/>
                <a:sym typeface="Calibri"/>
              </a:rPr>
              <a:t>12.11.2020</a:t>
            </a:r>
            <a:endParaRPr/>
          </a:p>
        </p:txBody>
      </p:sp>
      <p:sp>
        <p:nvSpPr>
          <p:cNvPr id="145" name="Google Shape;145;p21"/>
          <p:cNvSpPr txBox="1"/>
          <p:nvPr/>
        </p:nvSpPr>
        <p:spPr>
          <a:xfrm>
            <a:off x="2126550" y="4820850"/>
            <a:ext cx="4890900" cy="34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ru" sz="1200">
                <a:solidFill>
                  <a:srgbClr val="888888"/>
                </a:solidFill>
                <a:latin typeface="Calibri"/>
                <a:ea typeface="Calibri"/>
                <a:cs typeface="Calibri"/>
                <a:sym typeface="Calibri"/>
              </a:rPr>
              <a:t>AYSS-2020: A.Nikolskaya et al. Local tracking with TrackNETv2 on the BES-III</a:t>
            </a:r>
            <a:endParaRPr sz="1200">
              <a:solidFill>
                <a:srgbClr val="888888"/>
              </a:solidFill>
              <a:latin typeface="Calibri"/>
              <a:ea typeface="Calibri"/>
              <a:cs typeface="Calibri"/>
              <a:sym typeface="Calibri"/>
            </a:endParaRPr>
          </a:p>
          <a:p>
            <a:pPr indent="0" lvl="0" marL="0" rtl="0" algn="l">
              <a:spcBef>
                <a:spcPts val="0"/>
              </a:spcBef>
              <a:spcAft>
                <a:spcPts val="0"/>
              </a:spcAft>
              <a:buNone/>
            </a:pPr>
            <a:r>
              <a:t/>
            </a:r>
            <a:endParaRPr sz="1200">
              <a:solidFill>
                <a:srgbClr val="888888"/>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