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8"/>
  </p:notesMasterIdLst>
  <p:handoutMasterIdLst>
    <p:handoutMasterId r:id="rId19"/>
  </p:handoutMasterIdLst>
  <p:sldIdLst>
    <p:sldId id="256" r:id="rId2"/>
    <p:sldId id="275" r:id="rId3"/>
    <p:sldId id="277" r:id="rId4"/>
    <p:sldId id="257" r:id="rId5"/>
    <p:sldId id="272" r:id="rId6"/>
    <p:sldId id="259" r:id="rId7"/>
    <p:sldId id="258" r:id="rId8"/>
    <p:sldId id="260" r:id="rId9"/>
    <p:sldId id="262" r:id="rId10"/>
    <p:sldId id="265" r:id="rId11"/>
    <p:sldId id="266" r:id="rId12"/>
    <p:sldId id="267" r:id="rId13"/>
    <p:sldId id="276" r:id="rId14"/>
    <p:sldId id="270" r:id="rId15"/>
    <p:sldId id="271" r:id="rId16"/>
    <p:sldId id="278" r:id="rId17"/>
  </p:sldIdLst>
  <p:sldSz cx="12192000" cy="6858000"/>
  <p:notesSz cx="6858000" cy="9144000"/>
  <p:defaultTextStyle>
    <a:defPPr>
      <a:defRPr lang="en-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5794"/>
  </p:normalViewPr>
  <p:slideViewPr>
    <p:cSldViewPr snapToGrid="0" snapToObjects="1">
      <p:cViewPr varScale="1">
        <p:scale>
          <a:sx n="111" d="100"/>
          <a:sy n="111" d="100"/>
        </p:scale>
        <p:origin x="632"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D5B435B-7045-1D43-B068-B3FB33BB68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RU"/>
          </a:p>
        </p:txBody>
      </p:sp>
      <p:sp>
        <p:nvSpPr>
          <p:cNvPr id="3" name="Date Placeholder 2">
            <a:extLst>
              <a:ext uri="{FF2B5EF4-FFF2-40B4-BE49-F238E27FC236}">
                <a16:creationId xmlns:a16="http://schemas.microsoft.com/office/drawing/2014/main" id="{A7D0DED3-AC8E-1640-8B59-374358751AE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ru-RU"/>
              <a:t>09.11.2020</a:t>
            </a:r>
            <a:endParaRPr lang="en-RU"/>
          </a:p>
        </p:txBody>
      </p:sp>
      <p:sp>
        <p:nvSpPr>
          <p:cNvPr id="4" name="Footer Placeholder 3">
            <a:extLst>
              <a:ext uri="{FF2B5EF4-FFF2-40B4-BE49-F238E27FC236}">
                <a16:creationId xmlns:a16="http://schemas.microsoft.com/office/drawing/2014/main" id="{E2C8CED7-EC7D-0547-9307-C0B586B6628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RU"/>
          </a:p>
        </p:txBody>
      </p:sp>
      <p:sp>
        <p:nvSpPr>
          <p:cNvPr id="5" name="Slide Number Placeholder 4">
            <a:extLst>
              <a:ext uri="{FF2B5EF4-FFF2-40B4-BE49-F238E27FC236}">
                <a16:creationId xmlns:a16="http://schemas.microsoft.com/office/drawing/2014/main" id="{DDCBF293-5506-DF4E-9C54-BC2190E8AFE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90B2D8-F200-304F-AB1E-48EAA3F71A1C}" type="slidenum">
              <a:rPr lang="en-RU" smtClean="0"/>
              <a:t>‹#›</a:t>
            </a:fld>
            <a:endParaRPr lang="en-RU"/>
          </a:p>
        </p:txBody>
      </p:sp>
    </p:spTree>
    <p:extLst>
      <p:ext uri="{BB962C8B-B14F-4D97-AF65-F5344CB8AC3E}">
        <p14:creationId xmlns:p14="http://schemas.microsoft.com/office/powerpoint/2010/main" val="158108585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R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ru-RU"/>
              <a:t>09.11.2020</a:t>
            </a:r>
            <a:endParaRPr lang="en-R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R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R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718439-4C9D-7D45-BBC8-37442C480B2F}" type="slidenum">
              <a:rPr lang="en-RU" smtClean="0"/>
              <a:t>‹#›</a:t>
            </a:fld>
            <a:endParaRPr lang="en-RU"/>
          </a:p>
        </p:txBody>
      </p:sp>
    </p:spTree>
    <p:extLst>
      <p:ext uri="{BB962C8B-B14F-4D97-AF65-F5344CB8AC3E}">
        <p14:creationId xmlns:p14="http://schemas.microsoft.com/office/powerpoint/2010/main" val="344552646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8663adc93e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 name="Google Shape;81;g8663adc93e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5967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2961F-7D56-144B-B30A-4BAD29DA585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RU"/>
          </a:p>
        </p:txBody>
      </p:sp>
      <p:sp>
        <p:nvSpPr>
          <p:cNvPr id="3" name="Subtitle 2">
            <a:extLst>
              <a:ext uri="{FF2B5EF4-FFF2-40B4-BE49-F238E27FC236}">
                <a16:creationId xmlns:a16="http://schemas.microsoft.com/office/drawing/2014/main" id="{5A5EC95F-A4ED-8241-BEE3-6E3B9AB13C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RU"/>
          </a:p>
        </p:txBody>
      </p:sp>
      <p:sp>
        <p:nvSpPr>
          <p:cNvPr id="4" name="Date Placeholder 3">
            <a:extLst>
              <a:ext uri="{FF2B5EF4-FFF2-40B4-BE49-F238E27FC236}">
                <a16:creationId xmlns:a16="http://schemas.microsoft.com/office/drawing/2014/main" id="{BCB34770-73F8-C843-B88A-B96B20EC6471}"/>
              </a:ext>
            </a:extLst>
          </p:cNvPr>
          <p:cNvSpPr>
            <a:spLocks noGrp="1"/>
          </p:cNvSpPr>
          <p:nvPr>
            <p:ph type="dt" sz="half" idx="10"/>
          </p:nvPr>
        </p:nvSpPr>
        <p:spPr/>
        <p:txBody>
          <a:bodyPr/>
          <a:lstStyle/>
          <a:p>
            <a:r>
              <a:rPr lang="ru-RU"/>
              <a:t>12.11.2020</a:t>
            </a:r>
            <a:endParaRPr lang="en-RU"/>
          </a:p>
        </p:txBody>
      </p:sp>
      <p:sp>
        <p:nvSpPr>
          <p:cNvPr id="5" name="Footer Placeholder 4">
            <a:extLst>
              <a:ext uri="{FF2B5EF4-FFF2-40B4-BE49-F238E27FC236}">
                <a16:creationId xmlns:a16="http://schemas.microsoft.com/office/drawing/2014/main" id="{CFB40F34-490F-1F43-92CD-B13088E93F51}"/>
              </a:ext>
            </a:extLst>
          </p:cNvPr>
          <p:cNvSpPr>
            <a:spLocks noGrp="1"/>
          </p:cNvSpPr>
          <p:nvPr>
            <p:ph type="ftr" sz="quarter" idx="11"/>
          </p:nvPr>
        </p:nvSpPr>
        <p:spPr/>
        <p:txBody>
          <a:bodyPr/>
          <a:lstStyle/>
          <a:p>
            <a:r>
              <a:rPr lang="en-GB"/>
              <a:t>AYSS-2020: E. Shchavelev et al. Global tracking with GNN for BES-III</a:t>
            </a:r>
            <a:endParaRPr lang="en-RU"/>
          </a:p>
        </p:txBody>
      </p:sp>
      <p:sp>
        <p:nvSpPr>
          <p:cNvPr id="6" name="Slide Number Placeholder 5">
            <a:extLst>
              <a:ext uri="{FF2B5EF4-FFF2-40B4-BE49-F238E27FC236}">
                <a16:creationId xmlns:a16="http://schemas.microsoft.com/office/drawing/2014/main" id="{45EA770D-A187-6247-8562-11318C46E1B8}"/>
              </a:ext>
            </a:extLst>
          </p:cNvPr>
          <p:cNvSpPr>
            <a:spLocks noGrp="1"/>
          </p:cNvSpPr>
          <p:nvPr>
            <p:ph type="sldNum" sz="quarter" idx="12"/>
          </p:nvPr>
        </p:nvSpPr>
        <p:spPr/>
        <p:txBody>
          <a:bodyPr/>
          <a:lstStyle/>
          <a:p>
            <a:fld id="{4A750BC6-672A-EE47-91B1-0CD4734CCBD4}" type="slidenum">
              <a:rPr lang="en-RU" smtClean="0"/>
              <a:t>‹#›</a:t>
            </a:fld>
            <a:endParaRPr lang="en-RU"/>
          </a:p>
        </p:txBody>
      </p:sp>
    </p:spTree>
    <p:extLst>
      <p:ext uri="{BB962C8B-B14F-4D97-AF65-F5344CB8AC3E}">
        <p14:creationId xmlns:p14="http://schemas.microsoft.com/office/powerpoint/2010/main" val="1621071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29CCD-D815-6D4E-B4E9-311FD950BADB}"/>
              </a:ext>
            </a:extLst>
          </p:cNvPr>
          <p:cNvSpPr>
            <a:spLocks noGrp="1"/>
          </p:cNvSpPr>
          <p:nvPr>
            <p:ph type="title"/>
          </p:nvPr>
        </p:nvSpPr>
        <p:spPr/>
        <p:txBody>
          <a:bodyPr/>
          <a:lstStyle/>
          <a:p>
            <a:r>
              <a:rPr lang="en-GB"/>
              <a:t>Click to edit Master title style</a:t>
            </a:r>
            <a:endParaRPr lang="en-RU"/>
          </a:p>
        </p:txBody>
      </p:sp>
      <p:sp>
        <p:nvSpPr>
          <p:cNvPr id="3" name="Vertical Text Placeholder 2">
            <a:extLst>
              <a:ext uri="{FF2B5EF4-FFF2-40B4-BE49-F238E27FC236}">
                <a16:creationId xmlns:a16="http://schemas.microsoft.com/office/drawing/2014/main" id="{844E4C08-50F6-4248-A188-8B3B2A745FA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
        <p:nvSpPr>
          <p:cNvPr id="4" name="Date Placeholder 3">
            <a:extLst>
              <a:ext uri="{FF2B5EF4-FFF2-40B4-BE49-F238E27FC236}">
                <a16:creationId xmlns:a16="http://schemas.microsoft.com/office/drawing/2014/main" id="{812FD21C-0841-B948-A950-C8B279761462}"/>
              </a:ext>
            </a:extLst>
          </p:cNvPr>
          <p:cNvSpPr>
            <a:spLocks noGrp="1"/>
          </p:cNvSpPr>
          <p:nvPr>
            <p:ph type="dt" sz="half" idx="10"/>
          </p:nvPr>
        </p:nvSpPr>
        <p:spPr/>
        <p:txBody>
          <a:bodyPr/>
          <a:lstStyle/>
          <a:p>
            <a:r>
              <a:rPr lang="ru-RU"/>
              <a:t>12.11.2020</a:t>
            </a:r>
            <a:endParaRPr lang="en-RU"/>
          </a:p>
        </p:txBody>
      </p:sp>
      <p:sp>
        <p:nvSpPr>
          <p:cNvPr id="5" name="Footer Placeholder 4">
            <a:extLst>
              <a:ext uri="{FF2B5EF4-FFF2-40B4-BE49-F238E27FC236}">
                <a16:creationId xmlns:a16="http://schemas.microsoft.com/office/drawing/2014/main" id="{1DF08E0E-CAA8-5747-862F-A0BDAA6B94A9}"/>
              </a:ext>
            </a:extLst>
          </p:cNvPr>
          <p:cNvSpPr>
            <a:spLocks noGrp="1"/>
          </p:cNvSpPr>
          <p:nvPr>
            <p:ph type="ftr" sz="quarter" idx="11"/>
          </p:nvPr>
        </p:nvSpPr>
        <p:spPr/>
        <p:txBody>
          <a:bodyPr/>
          <a:lstStyle/>
          <a:p>
            <a:r>
              <a:rPr lang="en-GB"/>
              <a:t>AYSS-2020: E. Shchavelev et al. Global tracking with GNN for BES-III</a:t>
            </a:r>
            <a:endParaRPr lang="en-RU"/>
          </a:p>
        </p:txBody>
      </p:sp>
      <p:sp>
        <p:nvSpPr>
          <p:cNvPr id="6" name="Slide Number Placeholder 5">
            <a:extLst>
              <a:ext uri="{FF2B5EF4-FFF2-40B4-BE49-F238E27FC236}">
                <a16:creationId xmlns:a16="http://schemas.microsoft.com/office/drawing/2014/main" id="{7ED679E1-C28B-2944-BE3D-BD4260BF5957}"/>
              </a:ext>
            </a:extLst>
          </p:cNvPr>
          <p:cNvSpPr>
            <a:spLocks noGrp="1"/>
          </p:cNvSpPr>
          <p:nvPr>
            <p:ph type="sldNum" sz="quarter" idx="12"/>
          </p:nvPr>
        </p:nvSpPr>
        <p:spPr/>
        <p:txBody>
          <a:bodyPr/>
          <a:lstStyle/>
          <a:p>
            <a:fld id="{4A750BC6-672A-EE47-91B1-0CD4734CCBD4}" type="slidenum">
              <a:rPr lang="en-RU" smtClean="0"/>
              <a:t>‹#›</a:t>
            </a:fld>
            <a:endParaRPr lang="en-RU"/>
          </a:p>
        </p:txBody>
      </p:sp>
    </p:spTree>
    <p:extLst>
      <p:ext uri="{BB962C8B-B14F-4D97-AF65-F5344CB8AC3E}">
        <p14:creationId xmlns:p14="http://schemas.microsoft.com/office/powerpoint/2010/main" val="2686096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487535-0554-1547-A8AB-307407BA435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RU"/>
          </a:p>
        </p:txBody>
      </p:sp>
      <p:sp>
        <p:nvSpPr>
          <p:cNvPr id="3" name="Vertical Text Placeholder 2">
            <a:extLst>
              <a:ext uri="{FF2B5EF4-FFF2-40B4-BE49-F238E27FC236}">
                <a16:creationId xmlns:a16="http://schemas.microsoft.com/office/drawing/2014/main" id="{82448C12-57F7-394A-A00E-A1B4500CC1A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
        <p:nvSpPr>
          <p:cNvPr id="4" name="Date Placeholder 3">
            <a:extLst>
              <a:ext uri="{FF2B5EF4-FFF2-40B4-BE49-F238E27FC236}">
                <a16:creationId xmlns:a16="http://schemas.microsoft.com/office/drawing/2014/main" id="{EF8BCBE8-1CA0-BB47-B248-4ED0867C660D}"/>
              </a:ext>
            </a:extLst>
          </p:cNvPr>
          <p:cNvSpPr>
            <a:spLocks noGrp="1"/>
          </p:cNvSpPr>
          <p:nvPr>
            <p:ph type="dt" sz="half" idx="10"/>
          </p:nvPr>
        </p:nvSpPr>
        <p:spPr/>
        <p:txBody>
          <a:bodyPr/>
          <a:lstStyle/>
          <a:p>
            <a:r>
              <a:rPr lang="ru-RU"/>
              <a:t>12.11.2020</a:t>
            </a:r>
            <a:endParaRPr lang="en-RU"/>
          </a:p>
        </p:txBody>
      </p:sp>
      <p:sp>
        <p:nvSpPr>
          <p:cNvPr id="5" name="Footer Placeholder 4">
            <a:extLst>
              <a:ext uri="{FF2B5EF4-FFF2-40B4-BE49-F238E27FC236}">
                <a16:creationId xmlns:a16="http://schemas.microsoft.com/office/drawing/2014/main" id="{42CA1041-39D1-394A-8306-B65C8F6914E1}"/>
              </a:ext>
            </a:extLst>
          </p:cNvPr>
          <p:cNvSpPr>
            <a:spLocks noGrp="1"/>
          </p:cNvSpPr>
          <p:nvPr>
            <p:ph type="ftr" sz="quarter" idx="11"/>
          </p:nvPr>
        </p:nvSpPr>
        <p:spPr/>
        <p:txBody>
          <a:bodyPr/>
          <a:lstStyle/>
          <a:p>
            <a:r>
              <a:rPr lang="en-GB"/>
              <a:t>AYSS-2020: E. Shchavelev et al. Global tracking with GNN for BES-III</a:t>
            </a:r>
            <a:endParaRPr lang="en-RU"/>
          </a:p>
        </p:txBody>
      </p:sp>
      <p:sp>
        <p:nvSpPr>
          <p:cNvPr id="6" name="Slide Number Placeholder 5">
            <a:extLst>
              <a:ext uri="{FF2B5EF4-FFF2-40B4-BE49-F238E27FC236}">
                <a16:creationId xmlns:a16="http://schemas.microsoft.com/office/drawing/2014/main" id="{004BC032-C68D-944E-95F1-19D105D1D93C}"/>
              </a:ext>
            </a:extLst>
          </p:cNvPr>
          <p:cNvSpPr>
            <a:spLocks noGrp="1"/>
          </p:cNvSpPr>
          <p:nvPr>
            <p:ph type="sldNum" sz="quarter" idx="12"/>
          </p:nvPr>
        </p:nvSpPr>
        <p:spPr/>
        <p:txBody>
          <a:bodyPr/>
          <a:lstStyle/>
          <a:p>
            <a:fld id="{4A750BC6-672A-EE47-91B1-0CD4734CCBD4}" type="slidenum">
              <a:rPr lang="en-RU" smtClean="0"/>
              <a:t>‹#›</a:t>
            </a:fld>
            <a:endParaRPr lang="en-RU"/>
          </a:p>
        </p:txBody>
      </p:sp>
    </p:spTree>
    <p:extLst>
      <p:ext uri="{BB962C8B-B14F-4D97-AF65-F5344CB8AC3E}">
        <p14:creationId xmlns:p14="http://schemas.microsoft.com/office/powerpoint/2010/main" val="3039151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Заголовок раздела">
  <p:cSld name="Заголовок раздела">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1851" y="1709740"/>
            <a:ext cx="10515600" cy="2852737"/>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4500"/>
              <a:buFont typeface="Calibri"/>
              <a:buNone/>
              <a:defRPr sz="6000"/>
            </a:lvl1pPr>
            <a:lvl2pPr lvl="1">
              <a:spcBef>
                <a:spcPts val="0"/>
              </a:spcBef>
              <a:spcAft>
                <a:spcPts val="0"/>
              </a:spcAft>
              <a:buSzPts val="1100"/>
              <a:buNone/>
              <a:defRPr sz="1467"/>
            </a:lvl2pPr>
            <a:lvl3pPr lvl="2">
              <a:spcBef>
                <a:spcPts val="0"/>
              </a:spcBef>
              <a:spcAft>
                <a:spcPts val="0"/>
              </a:spcAft>
              <a:buSzPts val="1100"/>
              <a:buNone/>
              <a:defRPr sz="1467"/>
            </a:lvl3pPr>
            <a:lvl4pPr lvl="3">
              <a:spcBef>
                <a:spcPts val="0"/>
              </a:spcBef>
              <a:spcAft>
                <a:spcPts val="0"/>
              </a:spcAft>
              <a:buSzPts val="1100"/>
              <a:buNone/>
              <a:defRPr sz="1467"/>
            </a:lvl4pPr>
            <a:lvl5pPr lvl="4">
              <a:spcBef>
                <a:spcPts val="0"/>
              </a:spcBef>
              <a:spcAft>
                <a:spcPts val="0"/>
              </a:spcAft>
              <a:buSzPts val="1100"/>
              <a:buNone/>
              <a:defRPr sz="1467"/>
            </a:lvl5pPr>
            <a:lvl6pPr lvl="5">
              <a:spcBef>
                <a:spcPts val="0"/>
              </a:spcBef>
              <a:spcAft>
                <a:spcPts val="0"/>
              </a:spcAft>
              <a:buSzPts val="1100"/>
              <a:buNone/>
              <a:defRPr sz="1467"/>
            </a:lvl6pPr>
            <a:lvl7pPr lvl="6">
              <a:spcBef>
                <a:spcPts val="0"/>
              </a:spcBef>
              <a:spcAft>
                <a:spcPts val="0"/>
              </a:spcAft>
              <a:buSzPts val="1100"/>
              <a:buNone/>
              <a:defRPr sz="1467"/>
            </a:lvl7pPr>
            <a:lvl8pPr lvl="7">
              <a:spcBef>
                <a:spcPts val="0"/>
              </a:spcBef>
              <a:spcAft>
                <a:spcPts val="0"/>
              </a:spcAft>
              <a:buSzPts val="1100"/>
              <a:buNone/>
              <a:defRPr sz="1467"/>
            </a:lvl8pPr>
            <a:lvl9pPr lvl="8">
              <a:spcBef>
                <a:spcPts val="0"/>
              </a:spcBef>
              <a:spcAft>
                <a:spcPts val="0"/>
              </a:spcAft>
              <a:buSzPts val="1100"/>
              <a:buNone/>
              <a:defRPr sz="1467"/>
            </a:lvl9pPr>
          </a:lstStyle>
          <a:p>
            <a:endParaRPr/>
          </a:p>
        </p:txBody>
      </p:sp>
      <p:sp>
        <p:nvSpPr>
          <p:cNvPr id="52" name="Google Shape;52;p13"/>
          <p:cNvSpPr txBox="1">
            <a:spLocks noGrp="1"/>
          </p:cNvSpPr>
          <p:nvPr>
            <p:ph type="body" idx="1"/>
          </p:nvPr>
        </p:nvSpPr>
        <p:spPr>
          <a:xfrm>
            <a:off x="831851" y="4589463"/>
            <a:ext cx="10515600" cy="1500187"/>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rgbClr val="888888"/>
              </a:buClr>
              <a:buSzPts val="1800"/>
              <a:buNone/>
              <a:defRPr sz="2400">
                <a:solidFill>
                  <a:srgbClr val="888888"/>
                </a:solidFill>
              </a:defRPr>
            </a:lvl1pPr>
            <a:lvl2pPr marL="1219170" lvl="1" indent="-304792" algn="l">
              <a:lnSpc>
                <a:spcPct val="90000"/>
              </a:lnSpc>
              <a:spcBef>
                <a:spcPts val="2133"/>
              </a:spcBef>
              <a:spcAft>
                <a:spcPts val="0"/>
              </a:spcAft>
              <a:buClr>
                <a:srgbClr val="888888"/>
              </a:buClr>
              <a:buSzPts val="1500"/>
              <a:buNone/>
              <a:defRPr sz="2000">
                <a:solidFill>
                  <a:srgbClr val="888888"/>
                </a:solidFill>
              </a:defRPr>
            </a:lvl2pPr>
            <a:lvl3pPr marL="1828754" lvl="2" indent="-304792" algn="l">
              <a:lnSpc>
                <a:spcPct val="90000"/>
              </a:lnSpc>
              <a:spcBef>
                <a:spcPts val="2133"/>
              </a:spcBef>
              <a:spcAft>
                <a:spcPts val="0"/>
              </a:spcAft>
              <a:buClr>
                <a:srgbClr val="888888"/>
              </a:buClr>
              <a:buSzPts val="1400"/>
              <a:buNone/>
              <a:defRPr sz="1867">
                <a:solidFill>
                  <a:srgbClr val="888888"/>
                </a:solidFill>
              </a:defRPr>
            </a:lvl3pPr>
            <a:lvl4pPr marL="2438339" lvl="3" indent="-304792" algn="l">
              <a:lnSpc>
                <a:spcPct val="90000"/>
              </a:lnSpc>
              <a:spcBef>
                <a:spcPts val="2133"/>
              </a:spcBef>
              <a:spcAft>
                <a:spcPts val="0"/>
              </a:spcAft>
              <a:buClr>
                <a:srgbClr val="888888"/>
              </a:buClr>
              <a:buSzPts val="1200"/>
              <a:buNone/>
              <a:defRPr sz="1600">
                <a:solidFill>
                  <a:srgbClr val="888888"/>
                </a:solidFill>
              </a:defRPr>
            </a:lvl4pPr>
            <a:lvl5pPr marL="3047924" lvl="4" indent="-304792" algn="l">
              <a:lnSpc>
                <a:spcPct val="90000"/>
              </a:lnSpc>
              <a:spcBef>
                <a:spcPts val="2133"/>
              </a:spcBef>
              <a:spcAft>
                <a:spcPts val="0"/>
              </a:spcAft>
              <a:buClr>
                <a:srgbClr val="888888"/>
              </a:buClr>
              <a:buSzPts val="1200"/>
              <a:buNone/>
              <a:defRPr sz="1600">
                <a:solidFill>
                  <a:srgbClr val="888888"/>
                </a:solidFill>
              </a:defRPr>
            </a:lvl5pPr>
            <a:lvl6pPr marL="3657509" lvl="5" indent="-304792" algn="l">
              <a:lnSpc>
                <a:spcPct val="90000"/>
              </a:lnSpc>
              <a:spcBef>
                <a:spcPts val="2133"/>
              </a:spcBef>
              <a:spcAft>
                <a:spcPts val="0"/>
              </a:spcAft>
              <a:buClr>
                <a:srgbClr val="888888"/>
              </a:buClr>
              <a:buSzPts val="1200"/>
              <a:buNone/>
              <a:defRPr sz="1600">
                <a:solidFill>
                  <a:srgbClr val="888888"/>
                </a:solidFill>
              </a:defRPr>
            </a:lvl6pPr>
            <a:lvl7pPr marL="4267093" lvl="6" indent="-304792" algn="l">
              <a:lnSpc>
                <a:spcPct val="90000"/>
              </a:lnSpc>
              <a:spcBef>
                <a:spcPts val="2133"/>
              </a:spcBef>
              <a:spcAft>
                <a:spcPts val="0"/>
              </a:spcAft>
              <a:buClr>
                <a:srgbClr val="888888"/>
              </a:buClr>
              <a:buSzPts val="1200"/>
              <a:buNone/>
              <a:defRPr sz="1600">
                <a:solidFill>
                  <a:srgbClr val="888888"/>
                </a:solidFill>
              </a:defRPr>
            </a:lvl7pPr>
            <a:lvl8pPr marL="4876678" lvl="7" indent="-304792" algn="l">
              <a:lnSpc>
                <a:spcPct val="90000"/>
              </a:lnSpc>
              <a:spcBef>
                <a:spcPts val="2133"/>
              </a:spcBef>
              <a:spcAft>
                <a:spcPts val="0"/>
              </a:spcAft>
              <a:buClr>
                <a:srgbClr val="888888"/>
              </a:buClr>
              <a:buSzPts val="1200"/>
              <a:buNone/>
              <a:defRPr sz="1600">
                <a:solidFill>
                  <a:srgbClr val="888888"/>
                </a:solidFill>
              </a:defRPr>
            </a:lvl8pPr>
            <a:lvl9pPr marL="5486263" lvl="8" indent="-304792" algn="l">
              <a:lnSpc>
                <a:spcPct val="90000"/>
              </a:lnSpc>
              <a:spcBef>
                <a:spcPts val="2133"/>
              </a:spcBef>
              <a:spcAft>
                <a:spcPts val="2133"/>
              </a:spcAft>
              <a:buClr>
                <a:srgbClr val="888888"/>
              </a:buClr>
              <a:buSzPts val="1200"/>
              <a:buNone/>
              <a:defRPr sz="1600">
                <a:solidFill>
                  <a:srgbClr val="888888"/>
                </a:solidFill>
              </a:defRPr>
            </a:lvl9pPr>
          </a:lstStyle>
          <a:p>
            <a:endParaRPr/>
          </a:p>
        </p:txBody>
      </p:sp>
      <p:sp>
        <p:nvSpPr>
          <p:cNvPr id="53" name="Google Shape;53;p13"/>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1467"/>
            </a:lvl1pPr>
            <a:lvl2pPr lvl="1" algn="l">
              <a:spcBef>
                <a:spcPts val="0"/>
              </a:spcBef>
              <a:spcAft>
                <a:spcPts val="0"/>
              </a:spcAft>
              <a:buSzPts val="1100"/>
              <a:buNone/>
              <a:defRPr sz="1467"/>
            </a:lvl2pPr>
            <a:lvl3pPr lvl="2" algn="l">
              <a:spcBef>
                <a:spcPts val="0"/>
              </a:spcBef>
              <a:spcAft>
                <a:spcPts val="0"/>
              </a:spcAft>
              <a:buSzPts val="1100"/>
              <a:buNone/>
              <a:defRPr sz="1467"/>
            </a:lvl3pPr>
            <a:lvl4pPr lvl="3" algn="l">
              <a:spcBef>
                <a:spcPts val="0"/>
              </a:spcBef>
              <a:spcAft>
                <a:spcPts val="0"/>
              </a:spcAft>
              <a:buSzPts val="1100"/>
              <a:buNone/>
              <a:defRPr sz="1467"/>
            </a:lvl4pPr>
            <a:lvl5pPr lvl="4" algn="l">
              <a:spcBef>
                <a:spcPts val="0"/>
              </a:spcBef>
              <a:spcAft>
                <a:spcPts val="0"/>
              </a:spcAft>
              <a:buSzPts val="1100"/>
              <a:buNone/>
              <a:defRPr sz="1467"/>
            </a:lvl5pPr>
            <a:lvl6pPr lvl="5" algn="l">
              <a:spcBef>
                <a:spcPts val="0"/>
              </a:spcBef>
              <a:spcAft>
                <a:spcPts val="0"/>
              </a:spcAft>
              <a:buSzPts val="1100"/>
              <a:buNone/>
              <a:defRPr sz="1467"/>
            </a:lvl6pPr>
            <a:lvl7pPr lvl="6" algn="l">
              <a:spcBef>
                <a:spcPts val="0"/>
              </a:spcBef>
              <a:spcAft>
                <a:spcPts val="0"/>
              </a:spcAft>
              <a:buSzPts val="1100"/>
              <a:buNone/>
              <a:defRPr sz="1467"/>
            </a:lvl7pPr>
            <a:lvl8pPr lvl="7" algn="l">
              <a:spcBef>
                <a:spcPts val="0"/>
              </a:spcBef>
              <a:spcAft>
                <a:spcPts val="0"/>
              </a:spcAft>
              <a:buSzPts val="1100"/>
              <a:buNone/>
              <a:defRPr sz="1467"/>
            </a:lvl8pPr>
            <a:lvl9pPr lvl="8" algn="l">
              <a:spcBef>
                <a:spcPts val="0"/>
              </a:spcBef>
              <a:spcAft>
                <a:spcPts val="0"/>
              </a:spcAft>
              <a:buSzPts val="1100"/>
              <a:buNone/>
              <a:defRPr sz="1467"/>
            </a:lvl9pPr>
          </a:lstStyle>
          <a:p>
            <a:r>
              <a:rPr lang="ru-RU"/>
              <a:t>12.11.2020</a:t>
            </a:r>
            <a:endParaRPr/>
          </a:p>
        </p:txBody>
      </p:sp>
      <p:sp>
        <p:nvSpPr>
          <p:cNvPr id="54" name="Google Shape;54;p13"/>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1467"/>
            </a:lvl1pPr>
            <a:lvl2pPr lvl="1" algn="l">
              <a:spcBef>
                <a:spcPts val="0"/>
              </a:spcBef>
              <a:spcAft>
                <a:spcPts val="0"/>
              </a:spcAft>
              <a:buSzPts val="1100"/>
              <a:buNone/>
              <a:defRPr sz="1467"/>
            </a:lvl2pPr>
            <a:lvl3pPr lvl="2" algn="l">
              <a:spcBef>
                <a:spcPts val="0"/>
              </a:spcBef>
              <a:spcAft>
                <a:spcPts val="0"/>
              </a:spcAft>
              <a:buSzPts val="1100"/>
              <a:buNone/>
              <a:defRPr sz="1467"/>
            </a:lvl3pPr>
            <a:lvl4pPr lvl="3" algn="l">
              <a:spcBef>
                <a:spcPts val="0"/>
              </a:spcBef>
              <a:spcAft>
                <a:spcPts val="0"/>
              </a:spcAft>
              <a:buSzPts val="1100"/>
              <a:buNone/>
              <a:defRPr sz="1467"/>
            </a:lvl4pPr>
            <a:lvl5pPr lvl="4" algn="l">
              <a:spcBef>
                <a:spcPts val="0"/>
              </a:spcBef>
              <a:spcAft>
                <a:spcPts val="0"/>
              </a:spcAft>
              <a:buSzPts val="1100"/>
              <a:buNone/>
              <a:defRPr sz="1467"/>
            </a:lvl5pPr>
            <a:lvl6pPr lvl="5" algn="l">
              <a:spcBef>
                <a:spcPts val="0"/>
              </a:spcBef>
              <a:spcAft>
                <a:spcPts val="0"/>
              </a:spcAft>
              <a:buSzPts val="1100"/>
              <a:buNone/>
              <a:defRPr sz="1467"/>
            </a:lvl6pPr>
            <a:lvl7pPr lvl="6" algn="l">
              <a:spcBef>
                <a:spcPts val="0"/>
              </a:spcBef>
              <a:spcAft>
                <a:spcPts val="0"/>
              </a:spcAft>
              <a:buSzPts val="1100"/>
              <a:buNone/>
              <a:defRPr sz="1467"/>
            </a:lvl7pPr>
            <a:lvl8pPr lvl="7" algn="l">
              <a:spcBef>
                <a:spcPts val="0"/>
              </a:spcBef>
              <a:spcAft>
                <a:spcPts val="0"/>
              </a:spcAft>
              <a:buSzPts val="1100"/>
              <a:buNone/>
              <a:defRPr sz="1467"/>
            </a:lvl8pPr>
            <a:lvl9pPr lvl="8" algn="l">
              <a:spcBef>
                <a:spcPts val="0"/>
              </a:spcBef>
              <a:spcAft>
                <a:spcPts val="0"/>
              </a:spcAft>
              <a:buSzPts val="1100"/>
              <a:buNone/>
              <a:defRPr sz="1467"/>
            </a:lvl9pPr>
          </a:lstStyle>
          <a:p>
            <a:r>
              <a:rPr lang="en-GB"/>
              <a:t>AYSS-2020: E. Shchavelev et al. Global tracking with GNN for BES-III</a:t>
            </a:r>
            <a:endParaRPr/>
          </a:p>
        </p:txBody>
      </p:sp>
      <p:sp>
        <p:nvSpPr>
          <p:cNvPr id="55" name="Google Shape;55;p13"/>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1467"/>
            </a:lvl1pPr>
            <a:lvl2pPr marL="0" lvl="1" indent="0" algn="r">
              <a:spcBef>
                <a:spcPts val="0"/>
              </a:spcBef>
              <a:buNone/>
              <a:defRPr sz="1467"/>
            </a:lvl2pPr>
            <a:lvl3pPr marL="0" lvl="2" indent="0" algn="r">
              <a:spcBef>
                <a:spcPts val="0"/>
              </a:spcBef>
              <a:buNone/>
              <a:defRPr sz="1467"/>
            </a:lvl3pPr>
            <a:lvl4pPr marL="0" lvl="3" indent="0" algn="r">
              <a:spcBef>
                <a:spcPts val="0"/>
              </a:spcBef>
              <a:buNone/>
              <a:defRPr sz="1467"/>
            </a:lvl4pPr>
            <a:lvl5pPr marL="0" lvl="4" indent="0" algn="r">
              <a:spcBef>
                <a:spcPts val="0"/>
              </a:spcBef>
              <a:buNone/>
              <a:defRPr sz="1467"/>
            </a:lvl5pPr>
            <a:lvl6pPr marL="0" lvl="5" indent="0" algn="r">
              <a:spcBef>
                <a:spcPts val="0"/>
              </a:spcBef>
              <a:buNone/>
              <a:defRPr sz="1467"/>
            </a:lvl6pPr>
            <a:lvl7pPr marL="0" lvl="6" indent="0" algn="r">
              <a:spcBef>
                <a:spcPts val="0"/>
              </a:spcBef>
              <a:buNone/>
              <a:defRPr sz="1467"/>
            </a:lvl7pPr>
            <a:lvl8pPr marL="0" lvl="7" indent="0" algn="r">
              <a:spcBef>
                <a:spcPts val="0"/>
              </a:spcBef>
              <a:buNone/>
              <a:defRPr sz="1467"/>
            </a:lvl8pPr>
            <a:lvl9pPr marL="0" lvl="8" indent="0" algn="r">
              <a:spcBef>
                <a:spcPts val="0"/>
              </a:spcBef>
              <a:buNone/>
              <a:defRPr sz="1467"/>
            </a:lvl9pPr>
          </a:lstStyle>
          <a:p>
            <a:fld id="{00000000-1234-1234-1234-123412341234}" type="slidenum">
              <a:rPr lang="en" smtClean="0"/>
              <a:pPr/>
              <a:t>‹#›</a:t>
            </a:fld>
            <a:endParaRPr lang="en"/>
          </a:p>
        </p:txBody>
      </p:sp>
    </p:spTree>
    <p:extLst>
      <p:ext uri="{BB962C8B-B14F-4D97-AF65-F5344CB8AC3E}">
        <p14:creationId xmlns:p14="http://schemas.microsoft.com/office/powerpoint/2010/main" val="569827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12742-EEDC-0246-B985-7A4FB7020958}"/>
              </a:ext>
            </a:extLst>
          </p:cNvPr>
          <p:cNvSpPr>
            <a:spLocks noGrp="1"/>
          </p:cNvSpPr>
          <p:nvPr>
            <p:ph type="title"/>
          </p:nvPr>
        </p:nvSpPr>
        <p:spPr/>
        <p:txBody>
          <a:bodyPr/>
          <a:lstStyle/>
          <a:p>
            <a:r>
              <a:rPr lang="en-GB"/>
              <a:t>Click to edit Master title style</a:t>
            </a:r>
            <a:endParaRPr lang="en-RU"/>
          </a:p>
        </p:txBody>
      </p:sp>
      <p:sp>
        <p:nvSpPr>
          <p:cNvPr id="3" name="Content Placeholder 2">
            <a:extLst>
              <a:ext uri="{FF2B5EF4-FFF2-40B4-BE49-F238E27FC236}">
                <a16:creationId xmlns:a16="http://schemas.microsoft.com/office/drawing/2014/main" id="{26D8EEE1-6A67-294A-8588-06302552D5E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
        <p:nvSpPr>
          <p:cNvPr id="4" name="Date Placeholder 3">
            <a:extLst>
              <a:ext uri="{FF2B5EF4-FFF2-40B4-BE49-F238E27FC236}">
                <a16:creationId xmlns:a16="http://schemas.microsoft.com/office/drawing/2014/main" id="{922B747B-47B5-D743-A850-567580EDF183}"/>
              </a:ext>
            </a:extLst>
          </p:cNvPr>
          <p:cNvSpPr>
            <a:spLocks noGrp="1"/>
          </p:cNvSpPr>
          <p:nvPr>
            <p:ph type="dt" sz="half" idx="10"/>
          </p:nvPr>
        </p:nvSpPr>
        <p:spPr/>
        <p:txBody>
          <a:bodyPr/>
          <a:lstStyle/>
          <a:p>
            <a:r>
              <a:rPr lang="ru-RU"/>
              <a:t>12.11.2020</a:t>
            </a:r>
            <a:endParaRPr lang="en-RU"/>
          </a:p>
        </p:txBody>
      </p:sp>
      <p:sp>
        <p:nvSpPr>
          <p:cNvPr id="5" name="Footer Placeholder 4">
            <a:extLst>
              <a:ext uri="{FF2B5EF4-FFF2-40B4-BE49-F238E27FC236}">
                <a16:creationId xmlns:a16="http://schemas.microsoft.com/office/drawing/2014/main" id="{43683771-6F31-DB4A-9152-6BA59509C0F4}"/>
              </a:ext>
            </a:extLst>
          </p:cNvPr>
          <p:cNvSpPr>
            <a:spLocks noGrp="1"/>
          </p:cNvSpPr>
          <p:nvPr>
            <p:ph type="ftr" sz="quarter" idx="11"/>
          </p:nvPr>
        </p:nvSpPr>
        <p:spPr/>
        <p:txBody>
          <a:bodyPr/>
          <a:lstStyle/>
          <a:p>
            <a:r>
              <a:rPr lang="en-GB"/>
              <a:t>AYSS-2020: E. Shchavelev et al. Global tracking with GNN for BES-III</a:t>
            </a:r>
            <a:endParaRPr lang="en-RU"/>
          </a:p>
        </p:txBody>
      </p:sp>
      <p:sp>
        <p:nvSpPr>
          <p:cNvPr id="6" name="Slide Number Placeholder 5">
            <a:extLst>
              <a:ext uri="{FF2B5EF4-FFF2-40B4-BE49-F238E27FC236}">
                <a16:creationId xmlns:a16="http://schemas.microsoft.com/office/drawing/2014/main" id="{75E7C6ED-F7F6-2046-9AF7-50774B655469}"/>
              </a:ext>
            </a:extLst>
          </p:cNvPr>
          <p:cNvSpPr>
            <a:spLocks noGrp="1"/>
          </p:cNvSpPr>
          <p:nvPr>
            <p:ph type="sldNum" sz="quarter" idx="12"/>
          </p:nvPr>
        </p:nvSpPr>
        <p:spPr/>
        <p:txBody>
          <a:bodyPr/>
          <a:lstStyle/>
          <a:p>
            <a:fld id="{4A750BC6-672A-EE47-91B1-0CD4734CCBD4}" type="slidenum">
              <a:rPr lang="en-RU" smtClean="0"/>
              <a:t>‹#›</a:t>
            </a:fld>
            <a:endParaRPr lang="en-RU"/>
          </a:p>
        </p:txBody>
      </p:sp>
    </p:spTree>
    <p:extLst>
      <p:ext uri="{BB962C8B-B14F-4D97-AF65-F5344CB8AC3E}">
        <p14:creationId xmlns:p14="http://schemas.microsoft.com/office/powerpoint/2010/main" val="2316055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44BEE-F40E-3C40-A7BF-36382351879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RU"/>
          </a:p>
        </p:txBody>
      </p:sp>
      <p:sp>
        <p:nvSpPr>
          <p:cNvPr id="3" name="Text Placeholder 2">
            <a:extLst>
              <a:ext uri="{FF2B5EF4-FFF2-40B4-BE49-F238E27FC236}">
                <a16:creationId xmlns:a16="http://schemas.microsoft.com/office/drawing/2014/main" id="{E4CB5789-545D-7B46-89B2-0CCB2CACC1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489B8B3-1757-7643-B152-45844C807CAD}"/>
              </a:ext>
            </a:extLst>
          </p:cNvPr>
          <p:cNvSpPr>
            <a:spLocks noGrp="1"/>
          </p:cNvSpPr>
          <p:nvPr>
            <p:ph type="dt" sz="half" idx="10"/>
          </p:nvPr>
        </p:nvSpPr>
        <p:spPr/>
        <p:txBody>
          <a:bodyPr/>
          <a:lstStyle/>
          <a:p>
            <a:r>
              <a:rPr lang="ru-RU"/>
              <a:t>12.11.2020</a:t>
            </a:r>
            <a:endParaRPr lang="en-RU"/>
          </a:p>
        </p:txBody>
      </p:sp>
      <p:sp>
        <p:nvSpPr>
          <p:cNvPr id="5" name="Footer Placeholder 4">
            <a:extLst>
              <a:ext uri="{FF2B5EF4-FFF2-40B4-BE49-F238E27FC236}">
                <a16:creationId xmlns:a16="http://schemas.microsoft.com/office/drawing/2014/main" id="{17DE1FA1-41C3-B14B-AAC0-DC1068D294B7}"/>
              </a:ext>
            </a:extLst>
          </p:cNvPr>
          <p:cNvSpPr>
            <a:spLocks noGrp="1"/>
          </p:cNvSpPr>
          <p:nvPr>
            <p:ph type="ftr" sz="quarter" idx="11"/>
          </p:nvPr>
        </p:nvSpPr>
        <p:spPr/>
        <p:txBody>
          <a:bodyPr/>
          <a:lstStyle/>
          <a:p>
            <a:r>
              <a:rPr lang="en-GB"/>
              <a:t>AYSS-2020: E. Shchavelev et al. Global tracking with GNN for BES-III</a:t>
            </a:r>
            <a:endParaRPr lang="en-RU"/>
          </a:p>
        </p:txBody>
      </p:sp>
      <p:sp>
        <p:nvSpPr>
          <p:cNvPr id="6" name="Slide Number Placeholder 5">
            <a:extLst>
              <a:ext uri="{FF2B5EF4-FFF2-40B4-BE49-F238E27FC236}">
                <a16:creationId xmlns:a16="http://schemas.microsoft.com/office/drawing/2014/main" id="{604B0AA2-A745-AF40-819C-6677CDE0EE56}"/>
              </a:ext>
            </a:extLst>
          </p:cNvPr>
          <p:cNvSpPr>
            <a:spLocks noGrp="1"/>
          </p:cNvSpPr>
          <p:nvPr>
            <p:ph type="sldNum" sz="quarter" idx="12"/>
          </p:nvPr>
        </p:nvSpPr>
        <p:spPr/>
        <p:txBody>
          <a:bodyPr/>
          <a:lstStyle/>
          <a:p>
            <a:fld id="{4A750BC6-672A-EE47-91B1-0CD4734CCBD4}" type="slidenum">
              <a:rPr lang="en-RU" smtClean="0"/>
              <a:t>‹#›</a:t>
            </a:fld>
            <a:endParaRPr lang="en-RU"/>
          </a:p>
        </p:txBody>
      </p:sp>
    </p:spTree>
    <p:extLst>
      <p:ext uri="{BB962C8B-B14F-4D97-AF65-F5344CB8AC3E}">
        <p14:creationId xmlns:p14="http://schemas.microsoft.com/office/powerpoint/2010/main" val="1530499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E6F17-1B24-3746-AFD6-CF3D70BC0AFD}"/>
              </a:ext>
            </a:extLst>
          </p:cNvPr>
          <p:cNvSpPr>
            <a:spLocks noGrp="1"/>
          </p:cNvSpPr>
          <p:nvPr>
            <p:ph type="title"/>
          </p:nvPr>
        </p:nvSpPr>
        <p:spPr/>
        <p:txBody>
          <a:bodyPr/>
          <a:lstStyle/>
          <a:p>
            <a:r>
              <a:rPr lang="en-GB"/>
              <a:t>Click to edit Master title style</a:t>
            </a:r>
            <a:endParaRPr lang="en-RU"/>
          </a:p>
        </p:txBody>
      </p:sp>
      <p:sp>
        <p:nvSpPr>
          <p:cNvPr id="3" name="Content Placeholder 2">
            <a:extLst>
              <a:ext uri="{FF2B5EF4-FFF2-40B4-BE49-F238E27FC236}">
                <a16:creationId xmlns:a16="http://schemas.microsoft.com/office/drawing/2014/main" id="{E598322C-A9E5-EA4E-85FD-A31C52866AE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
        <p:nvSpPr>
          <p:cNvPr id="4" name="Content Placeholder 3">
            <a:extLst>
              <a:ext uri="{FF2B5EF4-FFF2-40B4-BE49-F238E27FC236}">
                <a16:creationId xmlns:a16="http://schemas.microsoft.com/office/drawing/2014/main" id="{843B42AD-4273-B24A-9F40-A60DF8680D4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
        <p:nvSpPr>
          <p:cNvPr id="5" name="Date Placeholder 4">
            <a:extLst>
              <a:ext uri="{FF2B5EF4-FFF2-40B4-BE49-F238E27FC236}">
                <a16:creationId xmlns:a16="http://schemas.microsoft.com/office/drawing/2014/main" id="{6A6EF286-6D5B-324F-85C4-440BF9F63C1D}"/>
              </a:ext>
            </a:extLst>
          </p:cNvPr>
          <p:cNvSpPr>
            <a:spLocks noGrp="1"/>
          </p:cNvSpPr>
          <p:nvPr>
            <p:ph type="dt" sz="half" idx="10"/>
          </p:nvPr>
        </p:nvSpPr>
        <p:spPr/>
        <p:txBody>
          <a:bodyPr/>
          <a:lstStyle/>
          <a:p>
            <a:r>
              <a:rPr lang="ru-RU"/>
              <a:t>12.11.2020</a:t>
            </a:r>
            <a:endParaRPr lang="en-RU"/>
          </a:p>
        </p:txBody>
      </p:sp>
      <p:sp>
        <p:nvSpPr>
          <p:cNvPr id="6" name="Footer Placeholder 5">
            <a:extLst>
              <a:ext uri="{FF2B5EF4-FFF2-40B4-BE49-F238E27FC236}">
                <a16:creationId xmlns:a16="http://schemas.microsoft.com/office/drawing/2014/main" id="{F75665EC-B7B8-8349-A605-6D6115793DF7}"/>
              </a:ext>
            </a:extLst>
          </p:cNvPr>
          <p:cNvSpPr>
            <a:spLocks noGrp="1"/>
          </p:cNvSpPr>
          <p:nvPr>
            <p:ph type="ftr" sz="quarter" idx="11"/>
          </p:nvPr>
        </p:nvSpPr>
        <p:spPr/>
        <p:txBody>
          <a:bodyPr/>
          <a:lstStyle/>
          <a:p>
            <a:r>
              <a:rPr lang="en-GB"/>
              <a:t>AYSS-2020: E. Shchavelev et al. Global tracking with GNN for BES-III</a:t>
            </a:r>
            <a:endParaRPr lang="en-RU"/>
          </a:p>
        </p:txBody>
      </p:sp>
      <p:sp>
        <p:nvSpPr>
          <p:cNvPr id="7" name="Slide Number Placeholder 6">
            <a:extLst>
              <a:ext uri="{FF2B5EF4-FFF2-40B4-BE49-F238E27FC236}">
                <a16:creationId xmlns:a16="http://schemas.microsoft.com/office/drawing/2014/main" id="{F47BC88A-B518-3C41-A24B-C6EFA6500E43}"/>
              </a:ext>
            </a:extLst>
          </p:cNvPr>
          <p:cNvSpPr>
            <a:spLocks noGrp="1"/>
          </p:cNvSpPr>
          <p:nvPr>
            <p:ph type="sldNum" sz="quarter" idx="12"/>
          </p:nvPr>
        </p:nvSpPr>
        <p:spPr/>
        <p:txBody>
          <a:bodyPr/>
          <a:lstStyle/>
          <a:p>
            <a:fld id="{4A750BC6-672A-EE47-91B1-0CD4734CCBD4}" type="slidenum">
              <a:rPr lang="en-RU" smtClean="0"/>
              <a:t>‹#›</a:t>
            </a:fld>
            <a:endParaRPr lang="en-RU"/>
          </a:p>
        </p:txBody>
      </p:sp>
    </p:spTree>
    <p:extLst>
      <p:ext uri="{BB962C8B-B14F-4D97-AF65-F5344CB8AC3E}">
        <p14:creationId xmlns:p14="http://schemas.microsoft.com/office/powerpoint/2010/main" val="2788240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65C08-EFFA-E149-9EAE-CA1341DF8852}"/>
              </a:ext>
            </a:extLst>
          </p:cNvPr>
          <p:cNvSpPr>
            <a:spLocks noGrp="1"/>
          </p:cNvSpPr>
          <p:nvPr>
            <p:ph type="title"/>
          </p:nvPr>
        </p:nvSpPr>
        <p:spPr>
          <a:xfrm>
            <a:off x="839788" y="365125"/>
            <a:ext cx="10515600" cy="1325563"/>
          </a:xfrm>
        </p:spPr>
        <p:txBody>
          <a:bodyPr/>
          <a:lstStyle/>
          <a:p>
            <a:r>
              <a:rPr lang="en-GB"/>
              <a:t>Click to edit Master title style</a:t>
            </a:r>
            <a:endParaRPr lang="en-RU"/>
          </a:p>
        </p:txBody>
      </p:sp>
      <p:sp>
        <p:nvSpPr>
          <p:cNvPr id="3" name="Text Placeholder 2">
            <a:extLst>
              <a:ext uri="{FF2B5EF4-FFF2-40B4-BE49-F238E27FC236}">
                <a16:creationId xmlns:a16="http://schemas.microsoft.com/office/drawing/2014/main" id="{71817098-BAD4-1542-8962-AE2CCDD2D5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C724935-5214-B84A-963F-5F59F8FC772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
        <p:nvSpPr>
          <p:cNvPr id="5" name="Text Placeholder 4">
            <a:extLst>
              <a:ext uri="{FF2B5EF4-FFF2-40B4-BE49-F238E27FC236}">
                <a16:creationId xmlns:a16="http://schemas.microsoft.com/office/drawing/2014/main" id="{A697EF54-9F17-FE45-809A-37D0100F33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B09BDA6-6100-2949-A9B0-2BAA53846CA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
        <p:nvSpPr>
          <p:cNvPr id="7" name="Date Placeholder 6">
            <a:extLst>
              <a:ext uri="{FF2B5EF4-FFF2-40B4-BE49-F238E27FC236}">
                <a16:creationId xmlns:a16="http://schemas.microsoft.com/office/drawing/2014/main" id="{4B32B254-8978-2541-BA7B-3D2B46BE9EB4}"/>
              </a:ext>
            </a:extLst>
          </p:cNvPr>
          <p:cNvSpPr>
            <a:spLocks noGrp="1"/>
          </p:cNvSpPr>
          <p:nvPr>
            <p:ph type="dt" sz="half" idx="10"/>
          </p:nvPr>
        </p:nvSpPr>
        <p:spPr/>
        <p:txBody>
          <a:bodyPr/>
          <a:lstStyle/>
          <a:p>
            <a:r>
              <a:rPr lang="ru-RU"/>
              <a:t>12.11.2020</a:t>
            </a:r>
            <a:endParaRPr lang="en-RU"/>
          </a:p>
        </p:txBody>
      </p:sp>
      <p:sp>
        <p:nvSpPr>
          <p:cNvPr id="8" name="Footer Placeholder 7">
            <a:extLst>
              <a:ext uri="{FF2B5EF4-FFF2-40B4-BE49-F238E27FC236}">
                <a16:creationId xmlns:a16="http://schemas.microsoft.com/office/drawing/2014/main" id="{F3DA8609-A45E-7545-87E3-9CC011FB6046}"/>
              </a:ext>
            </a:extLst>
          </p:cNvPr>
          <p:cNvSpPr>
            <a:spLocks noGrp="1"/>
          </p:cNvSpPr>
          <p:nvPr>
            <p:ph type="ftr" sz="quarter" idx="11"/>
          </p:nvPr>
        </p:nvSpPr>
        <p:spPr/>
        <p:txBody>
          <a:bodyPr/>
          <a:lstStyle/>
          <a:p>
            <a:r>
              <a:rPr lang="en-GB"/>
              <a:t>AYSS-2020: E. Shchavelev et al. Global tracking with GNN for BES-III</a:t>
            </a:r>
            <a:endParaRPr lang="en-RU"/>
          </a:p>
        </p:txBody>
      </p:sp>
      <p:sp>
        <p:nvSpPr>
          <p:cNvPr id="9" name="Slide Number Placeholder 8">
            <a:extLst>
              <a:ext uri="{FF2B5EF4-FFF2-40B4-BE49-F238E27FC236}">
                <a16:creationId xmlns:a16="http://schemas.microsoft.com/office/drawing/2014/main" id="{3220439A-AD0A-D447-BE9D-BCA0FA818CE3}"/>
              </a:ext>
            </a:extLst>
          </p:cNvPr>
          <p:cNvSpPr>
            <a:spLocks noGrp="1"/>
          </p:cNvSpPr>
          <p:nvPr>
            <p:ph type="sldNum" sz="quarter" idx="12"/>
          </p:nvPr>
        </p:nvSpPr>
        <p:spPr/>
        <p:txBody>
          <a:bodyPr/>
          <a:lstStyle/>
          <a:p>
            <a:fld id="{4A750BC6-672A-EE47-91B1-0CD4734CCBD4}" type="slidenum">
              <a:rPr lang="en-RU" smtClean="0"/>
              <a:t>‹#›</a:t>
            </a:fld>
            <a:endParaRPr lang="en-RU"/>
          </a:p>
        </p:txBody>
      </p:sp>
    </p:spTree>
    <p:extLst>
      <p:ext uri="{BB962C8B-B14F-4D97-AF65-F5344CB8AC3E}">
        <p14:creationId xmlns:p14="http://schemas.microsoft.com/office/powerpoint/2010/main" val="788420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5D7EE-D998-DB4B-BF78-D72465665C89}"/>
              </a:ext>
            </a:extLst>
          </p:cNvPr>
          <p:cNvSpPr>
            <a:spLocks noGrp="1"/>
          </p:cNvSpPr>
          <p:nvPr>
            <p:ph type="title"/>
          </p:nvPr>
        </p:nvSpPr>
        <p:spPr/>
        <p:txBody>
          <a:bodyPr/>
          <a:lstStyle/>
          <a:p>
            <a:r>
              <a:rPr lang="en-GB"/>
              <a:t>Click to edit Master title style</a:t>
            </a:r>
            <a:endParaRPr lang="en-RU"/>
          </a:p>
        </p:txBody>
      </p:sp>
      <p:sp>
        <p:nvSpPr>
          <p:cNvPr id="3" name="Date Placeholder 2">
            <a:extLst>
              <a:ext uri="{FF2B5EF4-FFF2-40B4-BE49-F238E27FC236}">
                <a16:creationId xmlns:a16="http://schemas.microsoft.com/office/drawing/2014/main" id="{66E2B737-F3A3-284D-A031-E85F728C9AD3}"/>
              </a:ext>
            </a:extLst>
          </p:cNvPr>
          <p:cNvSpPr>
            <a:spLocks noGrp="1"/>
          </p:cNvSpPr>
          <p:nvPr>
            <p:ph type="dt" sz="half" idx="10"/>
          </p:nvPr>
        </p:nvSpPr>
        <p:spPr/>
        <p:txBody>
          <a:bodyPr/>
          <a:lstStyle/>
          <a:p>
            <a:r>
              <a:rPr lang="ru-RU"/>
              <a:t>12.11.2020</a:t>
            </a:r>
            <a:endParaRPr lang="en-RU"/>
          </a:p>
        </p:txBody>
      </p:sp>
      <p:sp>
        <p:nvSpPr>
          <p:cNvPr id="4" name="Footer Placeholder 3">
            <a:extLst>
              <a:ext uri="{FF2B5EF4-FFF2-40B4-BE49-F238E27FC236}">
                <a16:creationId xmlns:a16="http://schemas.microsoft.com/office/drawing/2014/main" id="{2A8FA2EF-96A9-B14D-8211-60D9EB9E407A}"/>
              </a:ext>
            </a:extLst>
          </p:cNvPr>
          <p:cNvSpPr>
            <a:spLocks noGrp="1"/>
          </p:cNvSpPr>
          <p:nvPr>
            <p:ph type="ftr" sz="quarter" idx="11"/>
          </p:nvPr>
        </p:nvSpPr>
        <p:spPr/>
        <p:txBody>
          <a:bodyPr/>
          <a:lstStyle/>
          <a:p>
            <a:r>
              <a:rPr lang="en-GB"/>
              <a:t>AYSS-2020: E. Shchavelev et al. Global tracking with GNN for BES-III</a:t>
            </a:r>
            <a:endParaRPr lang="en-RU"/>
          </a:p>
        </p:txBody>
      </p:sp>
      <p:sp>
        <p:nvSpPr>
          <p:cNvPr id="5" name="Slide Number Placeholder 4">
            <a:extLst>
              <a:ext uri="{FF2B5EF4-FFF2-40B4-BE49-F238E27FC236}">
                <a16:creationId xmlns:a16="http://schemas.microsoft.com/office/drawing/2014/main" id="{B4F00EF8-5515-774D-A7B7-98118B8E38A9}"/>
              </a:ext>
            </a:extLst>
          </p:cNvPr>
          <p:cNvSpPr>
            <a:spLocks noGrp="1"/>
          </p:cNvSpPr>
          <p:nvPr>
            <p:ph type="sldNum" sz="quarter" idx="12"/>
          </p:nvPr>
        </p:nvSpPr>
        <p:spPr/>
        <p:txBody>
          <a:bodyPr/>
          <a:lstStyle/>
          <a:p>
            <a:fld id="{4A750BC6-672A-EE47-91B1-0CD4734CCBD4}" type="slidenum">
              <a:rPr lang="en-RU" smtClean="0"/>
              <a:t>‹#›</a:t>
            </a:fld>
            <a:endParaRPr lang="en-RU"/>
          </a:p>
        </p:txBody>
      </p:sp>
    </p:spTree>
    <p:extLst>
      <p:ext uri="{BB962C8B-B14F-4D97-AF65-F5344CB8AC3E}">
        <p14:creationId xmlns:p14="http://schemas.microsoft.com/office/powerpoint/2010/main" val="3513762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CB3216-83DE-7C49-9869-FC3229FBE153}"/>
              </a:ext>
            </a:extLst>
          </p:cNvPr>
          <p:cNvSpPr>
            <a:spLocks noGrp="1"/>
          </p:cNvSpPr>
          <p:nvPr>
            <p:ph type="dt" sz="half" idx="10"/>
          </p:nvPr>
        </p:nvSpPr>
        <p:spPr/>
        <p:txBody>
          <a:bodyPr/>
          <a:lstStyle/>
          <a:p>
            <a:r>
              <a:rPr lang="ru-RU"/>
              <a:t>12.11.2020</a:t>
            </a:r>
            <a:endParaRPr lang="en-RU"/>
          </a:p>
        </p:txBody>
      </p:sp>
      <p:sp>
        <p:nvSpPr>
          <p:cNvPr id="3" name="Footer Placeholder 2">
            <a:extLst>
              <a:ext uri="{FF2B5EF4-FFF2-40B4-BE49-F238E27FC236}">
                <a16:creationId xmlns:a16="http://schemas.microsoft.com/office/drawing/2014/main" id="{80AD2FD4-89A5-984E-A925-6F9D7719D732}"/>
              </a:ext>
            </a:extLst>
          </p:cNvPr>
          <p:cNvSpPr>
            <a:spLocks noGrp="1"/>
          </p:cNvSpPr>
          <p:nvPr>
            <p:ph type="ftr" sz="quarter" idx="11"/>
          </p:nvPr>
        </p:nvSpPr>
        <p:spPr/>
        <p:txBody>
          <a:bodyPr/>
          <a:lstStyle/>
          <a:p>
            <a:r>
              <a:rPr lang="en-GB"/>
              <a:t>AYSS-2020: E. Shchavelev et al. Global tracking with GNN for BES-III</a:t>
            </a:r>
            <a:endParaRPr lang="en-RU"/>
          </a:p>
        </p:txBody>
      </p:sp>
      <p:sp>
        <p:nvSpPr>
          <p:cNvPr id="4" name="Slide Number Placeholder 3">
            <a:extLst>
              <a:ext uri="{FF2B5EF4-FFF2-40B4-BE49-F238E27FC236}">
                <a16:creationId xmlns:a16="http://schemas.microsoft.com/office/drawing/2014/main" id="{087E285E-4656-8E48-A4F3-04B00DBC3530}"/>
              </a:ext>
            </a:extLst>
          </p:cNvPr>
          <p:cNvSpPr>
            <a:spLocks noGrp="1"/>
          </p:cNvSpPr>
          <p:nvPr>
            <p:ph type="sldNum" sz="quarter" idx="12"/>
          </p:nvPr>
        </p:nvSpPr>
        <p:spPr/>
        <p:txBody>
          <a:bodyPr/>
          <a:lstStyle/>
          <a:p>
            <a:fld id="{4A750BC6-672A-EE47-91B1-0CD4734CCBD4}" type="slidenum">
              <a:rPr lang="en-RU" smtClean="0"/>
              <a:t>‹#›</a:t>
            </a:fld>
            <a:endParaRPr lang="en-RU"/>
          </a:p>
        </p:txBody>
      </p:sp>
    </p:spTree>
    <p:extLst>
      <p:ext uri="{BB962C8B-B14F-4D97-AF65-F5344CB8AC3E}">
        <p14:creationId xmlns:p14="http://schemas.microsoft.com/office/powerpoint/2010/main" val="113593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2D4AB-415C-0542-B8C2-E99D8DF2958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RU"/>
          </a:p>
        </p:txBody>
      </p:sp>
      <p:sp>
        <p:nvSpPr>
          <p:cNvPr id="3" name="Content Placeholder 2">
            <a:extLst>
              <a:ext uri="{FF2B5EF4-FFF2-40B4-BE49-F238E27FC236}">
                <a16:creationId xmlns:a16="http://schemas.microsoft.com/office/drawing/2014/main" id="{6B0EFEAD-897B-884E-A6C0-96ECAE7E85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
        <p:nvSpPr>
          <p:cNvPr id="4" name="Text Placeholder 3">
            <a:extLst>
              <a:ext uri="{FF2B5EF4-FFF2-40B4-BE49-F238E27FC236}">
                <a16:creationId xmlns:a16="http://schemas.microsoft.com/office/drawing/2014/main" id="{E2404444-75C0-9B41-A3ED-48B7FF459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DC91005-15DD-D44D-90AE-D6C00C18EC23}"/>
              </a:ext>
            </a:extLst>
          </p:cNvPr>
          <p:cNvSpPr>
            <a:spLocks noGrp="1"/>
          </p:cNvSpPr>
          <p:nvPr>
            <p:ph type="dt" sz="half" idx="10"/>
          </p:nvPr>
        </p:nvSpPr>
        <p:spPr/>
        <p:txBody>
          <a:bodyPr/>
          <a:lstStyle/>
          <a:p>
            <a:r>
              <a:rPr lang="ru-RU"/>
              <a:t>12.11.2020</a:t>
            </a:r>
            <a:endParaRPr lang="en-RU"/>
          </a:p>
        </p:txBody>
      </p:sp>
      <p:sp>
        <p:nvSpPr>
          <p:cNvPr id="6" name="Footer Placeholder 5">
            <a:extLst>
              <a:ext uri="{FF2B5EF4-FFF2-40B4-BE49-F238E27FC236}">
                <a16:creationId xmlns:a16="http://schemas.microsoft.com/office/drawing/2014/main" id="{2EB64ED4-93A1-A142-BB63-7C5CFA27BA5F}"/>
              </a:ext>
            </a:extLst>
          </p:cNvPr>
          <p:cNvSpPr>
            <a:spLocks noGrp="1"/>
          </p:cNvSpPr>
          <p:nvPr>
            <p:ph type="ftr" sz="quarter" idx="11"/>
          </p:nvPr>
        </p:nvSpPr>
        <p:spPr/>
        <p:txBody>
          <a:bodyPr/>
          <a:lstStyle/>
          <a:p>
            <a:r>
              <a:rPr lang="en-GB"/>
              <a:t>AYSS-2020: E. Shchavelev et al. Global tracking with GNN for BES-III</a:t>
            </a:r>
            <a:endParaRPr lang="en-RU"/>
          </a:p>
        </p:txBody>
      </p:sp>
      <p:sp>
        <p:nvSpPr>
          <p:cNvPr id="7" name="Slide Number Placeholder 6">
            <a:extLst>
              <a:ext uri="{FF2B5EF4-FFF2-40B4-BE49-F238E27FC236}">
                <a16:creationId xmlns:a16="http://schemas.microsoft.com/office/drawing/2014/main" id="{09233D28-D530-304D-83BF-19C201DB6A29}"/>
              </a:ext>
            </a:extLst>
          </p:cNvPr>
          <p:cNvSpPr>
            <a:spLocks noGrp="1"/>
          </p:cNvSpPr>
          <p:nvPr>
            <p:ph type="sldNum" sz="quarter" idx="12"/>
          </p:nvPr>
        </p:nvSpPr>
        <p:spPr/>
        <p:txBody>
          <a:bodyPr/>
          <a:lstStyle/>
          <a:p>
            <a:fld id="{4A750BC6-672A-EE47-91B1-0CD4734CCBD4}" type="slidenum">
              <a:rPr lang="en-RU" smtClean="0"/>
              <a:t>‹#›</a:t>
            </a:fld>
            <a:endParaRPr lang="en-RU"/>
          </a:p>
        </p:txBody>
      </p:sp>
    </p:spTree>
    <p:extLst>
      <p:ext uri="{BB962C8B-B14F-4D97-AF65-F5344CB8AC3E}">
        <p14:creationId xmlns:p14="http://schemas.microsoft.com/office/powerpoint/2010/main" val="1324585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58F58-086A-F94B-AAB4-F45DDFC5563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RU"/>
          </a:p>
        </p:txBody>
      </p:sp>
      <p:sp>
        <p:nvSpPr>
          <p:cNvPr id="3" name="Picture Placeholder 2">
            <a:extLst>
              <a:ext uri="{FF2B5EF4-FFF2-40B4-BE49-F238E27FC236}">
                <a16:creationId xmlns:a16="http://schemas.microsoft.com/office/drawing/2014/main" id="{10FD2643-73B1-CF43-805C-A32373585C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RU"/>
          </a:p>
        </p:txBody>
      </p:sp>
      <p:sp>
        <p:nvSpPr>
          <p:cNvPr id="4" name="Text Placeholder 3">
            <a:extLst>
              <a:ext uri="{FF2B5EF4-FFF2-40B4-BE49-F238E27FC236}">
                <a16:creationId xmlns:a16="http://schemas.microsoft.com/office/drawing/2014/main" id="{7626A0BD-699B-6A4D-A2DB-2C1F4D42AA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BC75153-EA04-FA42-835D-903A1ED866CD}"/>
              </a:ext>
            </a:extLst>
          </p:cNvPr>
          <p:cNvSpPr>
            <a:spLocks noGrp="1"/>
          </p:cNvSpPr>
          <p:nvPr>
            <p:ph type="dt" sz="half" idx="10"/>
          </p:nvPr>
        </p:nvSpPr>
        <p:spPr/>
        <p:txBody>
          <a:bodyPr/>
          <a:lstStyle/>
          <a:p>
            <a:r>
              <a:rPr lang="ru-RU"/>
              <a:t>12.11.2020</a:t>
            </a:r>
            <a:endParaRPr lang="en-RU"/>
          </a:p>
        </p:txBody>
      </p:sp>
      <p:sp>
        <p:nvSpPr>
          <p:cNvPr id="6" name="Footer Placeholder 5">
            <a:extLst>
              <a:ext uri="{FF2B5EF4-FFF2-40B4-BE49-F238E27FC236}">
                <a16:creationId xmlns:a16="http://schemas.microsoft.com/office/drawing/2014/main" id="{6A304465-333A-8346-860F-8A05F2BD4DB8}"/>
              </a:ext>
            </a:extLst>
          </p:cNvPr>
          <p:cNvSpPr>
            <a:spLocks noGrp="1"/>
          </p:cNvSpPr>
          <p:nvPr>
            <p:ph type="ftr" sz="quarter" idx="11"/>
          </p:nvPr>
        </p:nvSpPr>
        <p:spPr/>
        <p:txBody>
          <a:bodyPr/>
          <a:lstStyle/>
          <a:p>
            <a:r>
              <a:rPr lang="en-GB"/>
              <a:t>AYSS-2020: E. Shchavelev et al. Global tracking with GNN for BES-III</a:t>
            </a:r>
            <a:endParaRPr lang="en-RU"/>
          </a:p>
        </p:txBody>
      </p:sp>
      <p:sp>
        <p:nvSpPr>
          <p:cNvPr id="7" name="Slide Number Placeholder 6">
            <a:extLst>
              <a:ext uri="{FF2B5EF4-FFF2-40B4-BE49-F238E27FC236}">
                <a16:creationId xmlns:a16="http://schemas.microsoft.com/office/drawing/2014/main" id="{1FAC6AEE-F950-E047-8C3A-5D9454556010}"/>
              </a:ext>
            </a:extLst>
          </p:cNvPr>
          <p:cNvSpPr>
            <a:spLocks noGrp="1"/>
          </p:cNvSpPr>
          <p:nvPr>
            <p:ph type="sldNum" sz="quarter" idx="12"/>
          </p:nvPr>
        </p:nvSpPr>
        <p:spPr/>
        <p:txBody>
          <a:bodyPr/>
          <a:lstStyle/>
          <a:p>
            <a:fld id="{4A750BC6-672A-EE47-91B1-0CD4734CCBD4}" type="slidenum">
              <a:rPr lang="en-RU" smtClean="0"/>
              <a:t>‹#›</a:t>
            </a:fld>
            <a:endParaRPr lang="en-RU"/>
          </a:p>
        </p:txBody>
      </p:sp>
    </p:spTree>
    <p:extLst>
      <p:ext uri="{BB962C8B-B14F-4D97-AF65-F5344CB8AC3E}">
        <p14:creationId xmlns:p14="http://schemas.microsoft.com/office/powerpoint/2010/main" val="3444655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D54E1B-F4B6-C543-9F1D-14A14F2819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RU"/>
          </a:p>
        </p:txBody>
      </p:sp>
      <p:sp>
        <p:nvSpPr>
          <p:cNvPr id="3" name="Text Placeholder 2">
            <a:extLst>
              <a:ext uri="{FF2B5EF4-FFF2-40B4-BE49-F238E27FC236}">
                <a16:creationId xmlns:a16="http://schemas.microsoft.com/office/drawing/2014/main" id="{CFFE20C9-F897-C74B-BC64-08FA4E0B16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
        <p:nvSpPr>
          <p:cNvPr id="4" name="Date Placeholder 3">
            <a:extLst>
              <a:ext uri="{FF2B5EF4-FFF2-40B4-BE49-F238E27FC236}">
                <a16:creationId xmlns:a16="http://schemas.microsoft.com/office/drawing/2014/main" id="{4A862EC8-B8B2-C34E-A093-EEC2B0B123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ru-RU"/>
              <a:t>12.11.2020</a:t>
            </a:r>
            <a:endParaRPr lang="en-RU"/>
          </a:p>
        </p:txBody>
      </p:sp>
      <p:sp>
        <p:nvSpPr>
          <p:cNvPr id="5" name="Footer Placeholder 4">
            <a:extLst>
              <a:ext uri="{FF2B5EF4-FFF2-40B4-BE49-F238E27FC236}">
                <a16:creationId xmlns:a16="http://schemas.microsoft.com/office/drawing/2014/main" id="{9A33784D-F8EB-4443-9292-D989ECF9CA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AYSS-2020: E. Shchavelev et al. Global tracking with GNN for BES-III</a:t>
            </a:r>
            <a:endParaRPr lang="en-RU"/>
          </a:p>
        </p:txBody>
      </p:sp>
      <p:sp>
        <p:nvSpPr>
          <p:cNvPr id="6" name="Slide Number Placeholder 5">
            <a:extLst>
              <a:ext uri="{FF2B5EF4-FFF2-40B4-BE49-F238E27FC236}">
                <a16:creationId xmlns:a16="http://schemas.microsoft.com/office/drawing/2014/main" id="{2B99CF03-8DC9-944A-BAC4-1F45872B2D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750BC6-672A-EE47-91B1-0CD4734CCBD4}" type="slidenum">
              <a:rPr lang="en-RU" smtClean="0"/>
              <a:t>‹#›</a:t>
            </a:fld>
            <a:endParaRPr lang="en-RU"/>
          </a:p>
        </p:txBody>
      </p:sp>
    </p:spTree>
    <p:extLst>
      <p:ext uri="{BB962C8B-B14F-4D97-AF65-F5344CB8AC3E}">
        <p14:creationId xmlns:p14="http://schemas.microsoft.com/office/powerpoint/2010/main" val="27994612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ceur-ws.org/Vol-2507/280-284-paper-50.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8714D-AAA4-8245-B6B7-6723AA4FD404}"/>
              </a:ext>
            </a:extLst>
          </p:cNvPr>
          <p:cNvSpPr>
            <a:spLocks noGrp="1"/>
          </p:cNvSpPr>
          <p:nvPr>
            <p:ph type="ctrTitle"/>
          </p:nvPr>
        </p:nvSpPr>
        <p:spPr/>
        <p:txBody>
          <a:bodyPr>
            <a:normAutofit fontScale="90000"/>
          </a:bodyPr>
          <a:lstStyle/>
          <a:p>
            <a:r>
              <a:rPr lang="en" dirty="0"/>
              <a:t>Global strategy of tracking on the basis of Graph Neural Network for BES-III CGEM inner detector</a:t>
            </a:r>
            <a:r>
              <a:rPr lang="en" sz="6600" dirty="0"/>
              <a:t> </a:t>
            </a:r>
            <a:endParaRPr lang="en-RU" dirty="0"/>
          </a:p>
        </p:txBody>
      </p:sp>
      <p:sp>
        <p:nvSpPr>
          <p:cNvPr id="3" name="Subtitle 2">
            <a:extLst>
              <a:ext uri="{FF2B5EF4-FFF2-40B4-BE49-F238E27FC236}">
                <a16:creationId xmlns:a16="http://schemas.microsoft.com/office/drawing/2014/main" id="{79193EA3-BC8A-8247-A154-7CD89F695244}"/>
              </a:ext>
            </a:extLst>
          </p:cNvPr>
          <p:cNvSpPr>
            <a:spLocks noGrp="1"/>
          </p:cNvSpPr>
          <p:nvPr>
            <p:ph type="subTitle" idx="1"/>
          </p:nvPr>
        </p:nvSpPr>
        <p:spPr/>
        <p:txBody>
          <a:bodyPr>
            <a:normAutofit/>
          </a:bodyPr>
          <a:lstStyle/>
          <a:p>
            <a:pPr lvl="0">
              <a:spcBef>
                <a:spcPts val="0"/>
              </a:spcBef>
            </a:pPr>
            <a:r>
              <a:rPr lang="en-GB" b="1" dirty="0"/>
              <a:t>Egor Shchavelev</a:t>
            </a:r>
            <a:r>
              <a:rPr lang="en-GB" b="1" baseline="30000" dirty="0"/>
              <a:t>1</a:t>
            </a:r>
          </a:p>
          <a:p>
            <a:pPr lvl="0">
              <a:spcBef>
                <a:spcPts val="0"/>
              </a:spcBef>
            </a:pPr>
            <a:endParaRPr lang="en-GB" dirty="0"/>
          </a:p>
          <a:p>
            <a:pPr lvl="0">
              <a:spcBef>
                <a:spcPts val="0"/>
              </a:spcBef>
            </a:pPr>
            <a:r>
              <a:rPr lang="en-GB" dirty="0"/>
              <a:t>Olga Bakina</a:t>
            </a:r>
            <a:r>
              <a:rPr lang="en-GB" baseline="30000" dirty="0"/>
              <a:t>2</a:t>
            </a:r>
            <a:r>
              <a:rPr lang="en-GB" dirty="0"/>
              <a:t>, Igor Denisenko</a:t>
            </a:r>
            <a:r>
              <a:rPr lang="en-GB" baseline="30000" dirty="0"/>
              <a:t>2</a:t>
            </a:r>
            <a:r>
              <a:rPr lang="en-GB" dirty="0"/>
              <a:t>, Pavel Goncharov</a:t>
            </a:r>
            <a:r>
              <a:rPr lang="en-GB" baseline="30000" dirty="0"/>
              <a:t>2</a:t>
            </a:r>
            <a:r>
              <a:rPr lang="en-GB" dirty="0"/>
              <a:t>, </a:t>
            </a:r>
            <a:r>
              <a:rPr lang="en-GB" dirty="0" err="1"/>
              <a:t>Yury</a:t>
            </a:r>
            <a:r>
              <a:rPr lang="en-GB" dirty="0"/>
              <a:t> Nefedov</a:t>
            </a:r>
            <a:r>
              <a:rPr lang="en-GB" baseline="30000" dirty="0"/>
              <a:t>2</a:t>
            </a:r>
            <a:r>
              <a:rPr lang="en-GB" dirty="0"/>
              <a:t>, Anastasia Nikolskaya</a:t>
            </a:r>
            <a:r>
              <a:rPr lang="en-GB" baseline="30000" dirty="0"/>
              <a:t>1</a:t>
            </a:r>
            <a:r>
              <a:rPr lang="en-GB" dirty="0"/>
              <a:t>, Gennady Ososkov</a:t>
            </a:r>
            <a:r>
              <a:rPr lang="en-GB" baseline="30000" dirty="0"/>
              <a:t>2</a:t>
            </a:r>
            <a:r>
              <a:rPr lang="en-GB" dirty="0"/>
              <a:t>, Aleksey Zhemchugov</a:t>
            </a:r>
            <a:r>
              <a:rPr lang="en-GB" sz="2000" baseline="30000" dirty="0"/>
              <a:t>2 </a:t>
            </a:r>
            <a:endParaRPr lang="en-GB" sz="2000" dirty="0"/>
          </a:p>
        </p:txBody>
      </p:sp>
      <p:sp>
        <p:nvSpPr>
          <p:cNvPr id="4" name="Rectangle 3">
            <a:extLst>
              <a:ext uri="{FF2B5EF4-FFF2-40B4-BE49-F238E27FC236}">
                <a16:creationId xmlns:a16="http://schemas.microsoft.com/office/drawing/2014/main" id="{D0740851-A40A-9040-966A-BE8E6769AFD5}"/>
              </a:ext>
            </a:extLst>
          </p:cNvPr>
          <p:cNvSpPr/>
          <p:nvPr/>
        </p:nvSpPr>
        <p:spPr>
          <a:xfrm>
            <a:off x="6003667" y="2332386"/>
            <a:ext cx="184666" cy="2193228"/>
          </a:xfrm>
          <a:prstGeom prst="rect">
            <a:avLst/>
          </a:prstGeom>
        </p:spPr>
        <p:txBody>
          <a:bodyPr wrap="none">
            <a:spAutoFit/>
          </a:bodyPr>
          <a:lstStyle/>
          <a:p>
            <a:r>
              <a:rPr lang="en-RU" dirty="0"/>
              <a:t>The reported study was funded by RFBR and NSFC according to the research project № 19-57-53002 </a:t>
            </a:r>
          </a:p>
        </p:txBody>
      </p:sp>
      <p:sp>
        <p:nvSpPr>
          <p:cNvPr id="8" name="Rectangle 7">
            <a:extLst>
              <a:ext uri="{FF2B5EF4-FFF2-40B4-BE49-F238E27FC236}">
                <a16:creationId xmlns:a16="http://schemas.microsoft.com/office/drawing/2014/main" id="{50E71566-B29A-1049-9EF6-081F28ED1625}"/>
              </a:ext>
            </a:extLst>
          </p:cNvPr>
          <p:cNvSpPr/>
          <p:nvPr/>
        </p:nvSpPr>
        <p:spPr>
          <a:xfrm>
            <a:off x="6003667" y="2332386"/>
            <a:ext cx="184666" cy="2193228"/>
          </a:xfrm>
          <a:prstGeom prst="rect">
            <a:avLst/>
          </a:prstGeom>
        </p:spPr>
        <p:txBody>
          <a:bodyPr wrap="none">
            <a:spAutoFit/>
          </a:bodyPr>
          <a:lstStyle/>
          <a:p>
            <a:r>
              <a:rPr lang="en-RU" dirty="0"/>
              <a:t>The reported study was funded by RFBR and NSFC according to the research project № 19-57-53002 </a:t>
            </a:r>
          </a:p>
        </p:txBody>
      </p:sp>
      <p:sp>
        <p:nvSpPr>
          <p:cNvPr id="9" name="TextBox 8">
            <a:extLst>
              <a:ext uri="{FF2B5EF4-FFF2-40B4-BE49-F238E27FC236}">
                <a16:creationId xmlns:a16="http://schemas.microsoft.com/office/drawing/2014/main" id="{15A3E880-9B57-6D42-A975-2CF567025F96}"/>
              </a:ext>
            </a:extLst>
          </p:cNvPr>
          <p:cNvSpPr txBox="1"/>
          <p:nvPr/>
        </p:nvSpPr>
        <p:spPr>
          <a:xfrm>
            <a:off x="1405228" y="6488668"/>
            <a:ext cx="9566209" cy="369332"/>
          </a:xfrm>
          <a:prstGeom prst="rect">
            <a:avLst/>
          </a:prstGeom>
          <a:noFill/>
        </p:spPr>
        <p:txBody>
          <a:bodyPr wrap="none" rtlCol="0">
            <a:spAutoFit/>
          </a:bodyPr>
          <a:lstStyle/>
          <a:p>
            <a:r>
              <a:rPr lang="en-GB" dirty="0"/>
              <a:t>The reported study was funded by RFBR and NSFC according to the research project № 19-57-53002</a:t>
            </a:r>
            <a:endParaRPr lang="en-RU" dirty="0"/>
          </a:p>
        </p:txBody>
      </p:sp>
      <p:sp>
        <p:nvSpPr>
          <p:cNvPr id="10" name="Footer Placeholder 3">
            <a:extLst>
              <a:ext uri="{FF2B5EF4-FFF2-40B4-BE49-F238E27FC236}">
                <a16:creationId xmlns:a16="http://schemas.microsoft.com/office/drawing/2014/main" id="{34CF8E0A-5877-E343-875F-04945CC9784B}"/>
              </a:ext>
            </a:extLst>
          </p:cNvPr>
          <p:cNvSpPr>
            <a:spLocks noGrp="1"/>
          </p:cNvSpPr>
          <p:nvPr>
            <p:ph type="ftr" sz="quarter" idx="11"/>
          </p:nvPr>
        </p:nvSpPr>
        <p:spPr>
          <a:xfrm>
            <a:off x="4038600" y="5167312"/>
            <a:ext cx="4114800" cy="365125"/>
          </a:xfrm>
        </p:spPr>
        <p:txBody>
          <a:bodyPr/>
          <a:lstStyle/>
          <a:p>
            <a:r>
              <a:rPr lang="en-GB" sz="1600" baseline="30000" dirty="0"/>
              <a:t>1</a:t>
            </a:r>
            <a:r>
              <a:rPr lang="en-GB" sz="1600" dirty="0"/>
              <a:t>Saint Petersburg State University</a:t>
            </a:r>
          </a:p>
          <a:p>
            <a:r>
              <a:rPr lang="en-RU" sz="1600" baseline="30000" dirty="0"/>
              <a:t>2</a:t>
            </a:r>
            <a:r>
              <a:rPr lang="en-GB" sz="1600" dirty="0"/>
              <a:t>JINR</a:t>
            </a:r>
            <a:endParaRPr lang="en-RU" sz="1600" dirty="0"/>
          </a:p>
        </p:txBody>
      </p:sp>
      <p:sp>
        <p:nvSpPr>
          <p:cNvPr id="11" name="TextBox 10">
            <a:extLst>
              <a:ext uri="{FF2B5EF4-FFF2-40B4-BE49-F238E27FC236}">
                <a16:creationId xmlns:a16="http://schemas.microsoft.com/office/drawing/2014/main" id="{1BE68570-AFEA-2146-A7D6-CBCA8A7DB414}"/>
              </a:ext>
            </a:extLst>
          </p:cNvPr>
          <p:cNvSpPr txBox="1"/>
          <p:nvPr/>
        </p:nvSpPr>
        <p:spPr>
          <a:xfrm>
            <a:off x="4984029" y="5687387"/>
            <a:ext cx="2039276" cy="646331"/>
          </a:xfrm>
          <a:prstGeom prst="rect">
            <a:avLst/>
          </a:prstGeom>
          <a:noFill/>
        </p:spPr>
        <p:txBody>
          <a:bodyPr wrap="none" rtlCol="0">
            <a:spAutoFit/>
          </a:bodyPr>
          <a:lstStyle/>
          <a:p>
            <a:pPr algn="ctr"/>
            <a:r>
              <a:rPr lang="en-RU" dirty="0"/>
              <a:t>AYSS-2020</a:t>
            </a:r>
          </a:p>
          <a:p>
            <a:pPr algn="ctr"/>
            <a:r>
              <a:rPr lang="en-RU" dirty="0"/>
              <a:t>November 12, 2020</a:t>
            </a:r>
          </a:p>
        </p:txBody>
      </p:sp>
    </p:spTree>
    <p:extLst>
      <p:ext uri="{BB962C8B-B14F-4D97-AF65-F5344CB8AC3E}">
        <p14:creationId xmlns:p14="http://schemas.microsoft.com/office/powerpoint/2010/main" val="2951850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5AD3E-C8EF-D248-B981-D6ACC91AFB93}"/>
              </a:ext>
            </a:extLst>
          </p:cNvPr>
          <p:cNvSpPr>
            <a:spLocks noGrp="1"/>
          </p:cNvSpPr>
          <p:nvPr>
            <p:ph type="title"/>
          </p:nvPr>
        </p:nvSpPr>
        <p:spPr/>
        <p:txBody>
          <a:bodyPr/>
          <a:lstStyle/>
          <a:p>
            <a:r>
              <a:rPr lang="en-GB" dirty="0"/>
              <a:t>Graph Neural Network</a:t>
            </a:r>
            <a:endParaRPr lang="en-RU" dirty="0"/>
          </a:p>
        </p:txBody>
      </p:sp>
      <p:sp>
        <p:nvSpPr>
          <p:cNvPr id="3" name="Content Placeholder 2">
            <a:extLst>
              <a:ext uri="{FF2B5EF4-FFF2-40B4-BE49-F238E27FC236}">
                <a16:creationId xmlns:a16="http://schemas.microsoft.com/office/drawing/2014/main" id="{8DA5F151-29E7-994F-B7CE-2C65AD06E287}"/>
              </a:ext>
            </a:extLst>
          </p:cNvPr>
          <p:cNvSpPr>
            <a:spLocks noGrp="1"/>
          </p:cNvSpPr>
          <p:nvPr>
            <p:ph idx="1"/>
          </p:nvPr>
        </p:nvSpPr>
        <p:spPr>
          <a:xfrm>
            <a:off x="838200" y="1825625"/>
            <a:ext cx="5257800" cy="4351338"/>
          </a:xfrm>
        </p:spPr>
        <p:txBody>
          <a:bodyPr/>
          <a:lstStyle/>
          <a:p>
            <a:pPr marL="457200" lvl="0" indent="-342900">
              <a:spcBef>
                <a:spcPts val="0"/>
              </a:spcBef>
              <a:buSzPts val="1800"/>
              <a:buChar char="●"/>
            </a:pPr>
            <a:r>
              <a:rPr lang="en-GB" dirty="0"/>
              <a:t>The goal of the Graph Neural Network to recover the true segments of the graph G (marked orange)</a:t>
            </a:r>
          </a:p>
          <a:p>
            <a:pPr marL="457200" lvl="0" indent="-342900">
              <a:spcBef>
                <a:spcPts val="0"/>
              </a:spcBef>
              <a:buSzPts val="1800"/>
              <a:buChar char="●"/>
            </a:pPr>
            <a:r>
              <a:rPr lang="en-GB" dirty="0"/>
              <a:t>That is, GNN is labelling every segment with the weight W in [0,1] interval</a:t>
            </a:r>
          </a:p>
          <a:p>
            <a:pPr marL="457200" lvl="0" indent="-342900">
              <a:spcBef>
                <a:spcPts val="0"/>
              </a:spcBef>
              <a:buSzPts val="1800"/>
              <a:buChar char="●"/>
            </a:pPr>
            <a:r>
              <a:rPr lang="en-GB" dirty="0"/>
              <a:t>We consider a segment as a true segment if W &gt; 0.5</a:t>
            </a:r>
          </a:p>
          <a:p>
            <a:endParaRPr lang="en-RU" dirty="0"/>
          </a:p>
        </p:txBody>
      </p:sp>
      <p:sp>
        <p:nvSpPr>
          <p:cNvPr id="4" name="Date Placeholder 3">
            <a:extLst>
              <a:ext uri="{FF2B5EF4-FFF2-40B4-BE49-F238E27FC236}">
                <a16:creationId xmlns:a16="http://schemas.microsoft.com/office/drawing/2014/main" id="{9326ADAD-9F9E-8B41-B605-5956439C23FA}"/>
              </a:ext>
            </a:extLst>
          </p:cNvPr>
          <p:cNvSpPr>
            <a:spLocks noGrp="1"/>
          </p:cNvSpPr>
          <p:nvPr>
            <p:ph type="dt" sz="half" idx="10"/>
          </p:nvPr>
        </p:nvSpPr>
        <p:spPr/>
        <p:txBody>
          <a:bodyPr/>
          <a:lstStyle/>
          <a:p>
            <a:r>
              <a:rPr lang="ru-RU"/>
              <a:t>12.11.2020</a:t>
            </a:r>
            <a:endParaRPr lang="en-RU"/>
          </a:p>
        </p:txBody>
      </p:sp>
      <p:sp>
        <p:nvSpPr>
          <p:cNvPr id="5" name="Footer Placeholder 4">
            <a:extLst>
              <a:ext uri="{FF2B5EF4-FFF2-40B4-BE49-F238E27FC236}">
                <a16:creationId xmlns:a16="http://schemas.microsoft.com/office/drawing/2014/main" id="{81DF6C5D-46E1-4741-BA22-B7E4B19A0498}"/>
              </a:ext>
            </a:extLst>
          </p:cNvPr>
          <p:cNvSpPr>
            <a:spLocks noGrp="1"/>
          </p:cNvSpPr>
          <p:nvPr>
            <p:ph type="ftr" sz="quarter" idx="11"/>
          </p:nvPr>
        </p:nvSpPr>
        <p:spPr/>
        <p:txBody>
          <a:bodyPr/>
          <a:lstStyle/>
          <a:p>
            <a:r>
              <a:rPr lang="en-GB"/>
              <a:t>AYSS-2020: E. Shchavelev et al. Global tracking with GNN for BES-III</a:t>
            </a:r>
            <a:endParaRPr lang="en-RU"/>
          </a:p>
        </p:txBody>
      </p:sp>
      <p:sp>
        <p:nvSpPr>
          <p:cNvPr id="6" name="Slide Number Placeholder 5">
            <a:extLst>
              <a:ext uri="{FF2B5EF4-FFF2-40B4-BE49-F238E27FC236}">
                <a16:creationId xmlns:a16="http://schemas.microsoft.com/office/drawing/2014/main" id="{60A4C541-B8DC-4B4D-88BD-D1CB4D52BFFF}"/>
              </a:ext>
            </a:extLst>
          </p:cNvPr>
          <p:cNvSpPr>
            <a:spLocks noGrp="1"/>
          </p:cNvSpPr>
          <p:nvPr>
            <p:ph type="sldNum" sz="quarter" idx="12"/>
          </p:nvPr>
        </p:nvSpPr>
        <p:spPr/>
        <p:txBody>
          <a:bodyPr/>
          <a:lstStyle/>
          <a:p>
            <a:fld id="{4A750BC6-672A-EE47-91B1-0CD4734CCBD4}" type="slidenum">
              <a:rPr lang="en-RU" smtClean="0"/>
              <a:t>10</a:t>
            </a:fld>
            <a:endParaRPr lang="en-RU"/>
          </a:p>
        </p:txBody>
      </p:sp>
      <p:pic>
        <p:nvPicPr>
          <p:cNvPr id="7" name="Google Shape;152;p24">
            <a:extLst>
              <a:ext uri="{FF2B5EF4-FFF2-40B4-BE49-F238E27FC236}">
                <a16:creationId xmlns:a16="http://schemas.microsoft.com/office/drawing/2014/main" id="{D3251CAC-3B2E-DC47-B01C-8A285E65B474}"/>
              </a:ext>
            </a:extLst>
          </p:cNvPr>
          <p:cNvPicPr preferRelativeResize="0"/>
          <p:nvPr/>
        </p:nvPicPr>
        <p:blipFill>
          <a:blip r:embed="rId2">
            <a:alphaModFix/>
          </a:blip>
          <a:stretch>
            <a:fillRect/>
          </a:stretch>
        </p:blipFill>
        <p:spPr>
          <a:xfrm>
            <a:off x="6243577" y="843017"/>
            <a:ext cx="5567423" cy="5513333"/>
          </a:xfrm>
          <a:prstGeom prst="rect">
            <a:avLst/>
          </a:prstGeom>
          <a:noFill/>
          <a:ln>
            <a:noFill/>
          </a:ln>
        </p:spPr>
      </p:pic>
    </p:spTree>
    <p:extLst>
      <p:ext uri="{BB962C8B-B14F-4D97-AF65-F5344CB8AC3E}">
        <p14:creationId xmlns:p14="http://schemas.microsoft.com/office/powerpoint/2010/main" val="3714887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45DE3-0A27-FD44-A8EE-E61B13568637}"/>
              </a:ext>
            </a:extLst>
          </p:cNvPr>
          <p:cNvSpPr>
            <a:spLocks noGrp="1"/>
          </p:cNvSpPr>
          <p:nvPr>
            <p:ph type="title"/>
          </p:nvPr>
        </p:nvSpPr>
        <p:spPr>
          <a:xfrm>
            <a:off x="525682" y="-240717"/>
            <a:ext cx="10515600" cy="1325563"/>
          </a:xfrm>
        </p:spPr>
        <p:txBody>
          <a:bodyPr/>
          <a:lstStyle/>
          <a:p>
            <a:r>
              <a:rPr lang="en" dirty="0"/>
              <a:t>Results (efficiency)</a:t>
            </a:r>
            <a:endParaRPr lang="en-RU" dirty="0"/>
          </a:p>
        </p:txBody>
      </p:sp>
      <p:sp>
        <p:nvSpPr>
          <p:cNvPr id="3" name="Content Placeholder 2">
            <a:extLst>
              <a:ext uri="{FF2B5EF4-FFF2-40B4-BE49-F238E27FC236}">
                <a16:creationId xmlns:a16="http://schemas.microsoft.com/office/drawing/2014/main" id="{48B59D8C-79E5-274E-9263-A263557639BD}"/>
              </a:ext>
            </a:extLst>
          </p:cNvPr>
          <p:cNvSpPr>
            <a:spLocks noGrp="1"/>
          </p:cNvSpPr>
          <p:nvPr>
            <p:ph idx="1"/>
          </p:nvPr>
        </p:nvSpPr>
        <p:spPr>
          <a:xfrm>
            <a:off x="334217" y="3787147"/>
            <a:ext cx="11211047" cy="2375984"/>
          </a:xfrm>
        </p:spPr>
        <p:txBody>
          <a:bodyPr>
            <a:noAutofit/>
          </a:bodyPr>
          <a:lstStyle/>
          <a:p>
            <a:pPr marL="463550" indent="-342900">
              <a:spcBef>
                <a:spcPts val="0"/>
              </a:spcBef>
              <a:buSzPts val="1700"/>
            </a:pPr>
            <a:r>
              <a:rPr lang="en-GB" sz="2400" dirty="0"/>
              <a:t>We can observe that our approach produces </a:t>
            </a:r>
            <a:r>
              <a:rPr lang="en-US" sz="2400" dirty="0"/>
              <a:t>comparable results both for the fixed target and collider environment with strip-based detectors experiments, which demonstrates overall </a:t>
            </a:r>
            <a:r>
              <a:rPr lang="en-US" sz="2400" b="1" dirty="0"/>
              <a:t>generalization potential</a:t>
            </a:r>
            <a:r>
              <a:rPr lang="en-US" sz="2400" dirty="0"/>
              <a:t>.</a:t>
            </a:r>
            <a:endParaRPr lang="en-GB" sz="2400" dirty="0"/>
          </a:p>
          <a:p>
            <a:pPr marL="120650" lvl="0" indent="0">
              <a:spcBef>
                <a:spcPts val="0"/>
              </a:spcBef>
              <a:buSzPts val="1700"/>
              <a:buNone/>
            </a:pPr>
            <a:endParaRPr lang="en-GB" sz="2000" dirty="0"/>
          </a:p>
          <a:p>
            <a:pPr marL="120650" lvl="0" indent="0">
              <a:spcBef>
                <a:spcPts val="0"/>
              </a:spcBef>
              <a:buSzPts val="1700"/>
              <a:buNone/>
            </a:pPr>
            <a:r>
              <a:rPr lang="en-GB" sz="2000" dirty="0"/>
              <a:t>Metrics definition:</a:t>
            </a:r>
          </a:p>
          <a:p>
            <a:pPr marL="457200" lvl="0" indent="-336550">
              <a:spcBef>
                <a:spcPts val="0"/>
              </a:spcBef>
              <a:buSzPts val="1700"/>
              <a:buChar char="●"/>
            </a:pPr>
            <a:r>
              <a:rPr lang="en-GB" sz="2000" dirty="0"/>
              <a:t>Recall (percent of the found real segments)</a:t>
            </a:r>
          </a:p>
          <a:p>
            <a:pPr marL="457200" lvl="0" indent="-336550">
              <a:spcBef>
                <a:spcPts val="0"/>
              </a:spcBef>
              <a:buSzPts val="1700"/>
              <a:buChar char="●"/>
            </a:pPr>
            <a:r>
              <a:rPr lang="en-GB" sz="2000" dirty="0"/>
              <a:t>Precision (percent of the found true segments interpreted as true segments)</a:t>
            </a:r>
          </a:p>
          <a:p>
            <a:pPr marL="457200" lvl="0" indent="-336550">
              <a:spcBef>
                <a:spcPts val="0"/>
              </a:spcBef>
              <a:buSzPts val="1700"/>
              <a:buChar char="●"/>
            </a:pPr>
            <a:r>
              <a:rPr lang="en-GB" sz="2000" dirty="0"/>
              <a:t>Hit </a:t>
            </a:r>
            <a:r>
              <a:rPr lang="en" sz="2000" dirty="0"/>
              <a:t>efficiency</a:t>
            </a:r>
            <a:r>
              <a:rPr lang="en-GB" sz="2000" dirty="0"/>
              <a:t> (percent of true hits found by network out of all true hits in a single event)</a:t>
            </a:r>
          </a:p>
          <a:p>
            <a:pPr marL="457200" lvl="0" indent="-336550">
              <a:spcBef>
                <a:spcPts val="0"/>
              </a:spcBef>
              <a:buSzPts val="1700"/>
              <a:buChar char="●"/>
            </a:pPr>
            <a:r>
              <a:rPr lang="en-GB" sz="2000" dirty="0"/>
              <a:t>Track efficiency (percent of full tracks without gaps found by network out of all tracks in a single event)</a:t>
            </a:r>
          </a:p>
          <a:p>
            <a:pPr marL="457200" lvl="0" indent="-336550">
              <a:spcBef>
                <a:spcPts val="0"/>
              </a:spcBef>
              <a:buSzPts val="1700"/>
              <a:buChar char="●"/>
            </a:pPr>
            <a:endParaRPr lang="en-GB" sz="2400" dirty="0"/>
          </a:p>
        </p:txBody>
      </p:sp>
      <p:sp>
        <p:nvSpPr>
          <p:cNvPr id="4" name="Date Placeholder 3">
            <a:extLst>
              <a:ext uri="{FF2B5EF4-FFF2-40B4-BE49-F238E27FC236}">
                <a16:creationId xmlns:a16="http://schemas.microsoft.com/office/drawing/2014/main" id="{FA521260-4CA1-F943-822E-B6C7A94E9D42}"/>
              </a:ext>
            </a:extLst>
          </p:cNvPr>
          <p:cNvSpPr>
            <a:spLocks noGrp="1"/>
          </p:cNvSpPr>
          <p:nvPr>
            <p:ph type="dt" sz="half" idx="10"/>
          </p:nvPr>
        </p:nvSpPr>
        <p:spPr>
          <a:xfrm>
            <a:off x="838200" y="6472100"/>
            <a:ext cx="2743200" cy="365125"/>
          </a:xfrm>
        </p:spPr>
        <p:txBody>
          <a:bodyPr/>
          <a:lstStyle/>
          <a:p>
            <a:r>
              <a:rPr lang="ru-RU"/>
              <a:t>12.11.2020</a:t>
            </a:r>
            <a:endParaRPr lang="en-RU" dirty="0"/>
          </a:p>
        </p:txBody>
      </p:sp>
      <p:sp>
        <p:nvSpPr>
          <p:cNvPr id="5" name="Footer Placeholder 4">
            <a:extLst>
              <a:ext uri="{FF2B5EF4-FFF2-40B4-BE49-F238E27FC236}">
                <a16:creationId xmlns:a16="http://schemas.microsoft.com/office/drawing/2014/main" id="{6421D361-EE29-BF48-BB89-6E0AD7E0CDC9}"/>
              </a:ext>
            </a:extLst>
          </p:cNvPr>
          <p:cNvSpPr>
            <a:spLocks noGrp="1"/>
          </p:cNvSpPr>
          <p:nvPr>
            <p:ph type="ftr" sz="quarter" idx="11"/>
          </p:nvPr>
        </p:nvSpPr>
        <p:spPr>
          <a:xfrm>
            <a:off x="4038600" y="6472100"/>
            <a:ext cx="4114800" cy="365125"/>
          </a:xfrm>
        </p:spPr>
        <p:txBody>
          <a:bodyPr/>
          <a:lstStyle/>
          <a:p>
            <a:r>
              <a:rPr lang="en-GB"/>
              <a:t>AYSS-2020: E. Shchavelev et al. Global tracking with GNN for BES-III</a:t>
            </a:r>
            <a:endParaRPr lang="en-RU" dirty="0"/>
          </a:p>
        </p:txBody>
      </p:sp>
      <p:sp>
        <p:nvSpPr>
          <p:cNvPr id="6" name="Slide Number Placeholder 5">
            <a:extLst>
              <a:ext uri="{FF2B5EF4-FFF2-40B4-BE49-F238E27FC236}">
                <a16:creationId xmlns:a16="http://schemas.microsoft.com/office/drawing/2014/main" id="{BF6C2BAC-8267-1742-B804-BEE2AD53C12C}"/>
              </a:ext>
            </a:extLst>
          </p:cNvPr>
          <p:cNvSpPr>
            <a:spLocks noGrp="1"/>
          </p:cNvSpPr>
          <p:nvPr>
            <p:ph type="sldNum" sz="quarter" idx="12"/>
          </p:nvPr>
        </p:nvSpPr>
        <p:spPr>
          <a:xfrm>
            <a:off x="8610600" y="6472100"/>
            <a:ext cx="2743200" cy="365125"/>
          </a:xfrm>
        </p:spPr>
        <p:txBody>
          <a:bodyPr/>
          <a:lstStyle/>
          <a:p>
            <a:fld id="{4A750BC6-672A-EE47-91B1-0CD4734CCBD4}" type="slidenum">
              <a:rPr lang="en-RU" smtClean="0"/>
              <a:t>11</a:t>
            </a:fld>
            <a:endParaRPr lang="en-RU"/>
          </a:p>
        </p:txBody>
      </p:sp>
      <p:graphicFrame>
        <p:nvGraphicFramePr>
          <p:cNvPr id="8" name="Table 8">
            <a:extLst>
              <a:ext uri="{FF2B5EF4-FFF2-40B4-BE49-F238E27FC236}">
                <a16:creationId xmlns:a16="http://schemas.microsoft.com/office/drawing/2014/main" id="{1A6FDC5D-3D74-2840-BFC2-ECB4D2207233}"/>
              </a:ext>
            </a:extLst>
          </p:cNvPr>
          <p:cNvGraphicFramePr>
            <a:graphicFrameLocks noGrp="1"/>
          </p:cNvGraphicFramePr>
          <p:nvPr>
            <p:extLst>
              <p:ext uri="{D42A27DB-BD31-4B8C-83A1-F6EECF244321}">
                <p14:modId xmlns:p14="http://schemas.microsoft.com/office/powerpoint/2010/main" val="3503446589"/>
              </p:ext>
            </p:extLst>
          </p:nvPr>
        </p:nvGraphicFramePr>
        <p:xfrm>
          <a:off x="681940" y="2357322"/>
          <a:ext cx="10359342" cy="1198807"/>
        </p:xfrm>
        <a:graphic>
          <a:graphicData uri="http://schemas.openxmlformats.org/drawingml/2006/table">
            <a:tbl>
              <a:tblPr>
                <a:tableStyleId>{1FECB4D8-DB02-4DC6-A0A2-4F2EBAE1DC90}</a:tableStyleId>
              </a:tblPr>
              <a:tblGrid>
                <a:gridCol w="3043694">
                  <a:extLst>
                    <a:ext uri="{9D8B030D-6E8A-4147-A177-3AD203B41FA5}">
                      <a16:colId xmlns:a16="http://schemas.microsoft.com/office/drawing/2014/main" val="1947841553"/>
                    </a:ext>
                  </a:extLst>
                </a:gridCol>
                <a:gridCol w="1310909">
                  <a:extLst>
                    <a:ext uri="{9D8B030D-6E8A-4147-A177-3AD203B41FA5}">
                      <a16:colId xmlns:a16="http://schemas.microsoft.com/office/drawing/2014/main" val="1184167173"/>
                    </a:ext>
                  </a:extLst>
                </a:gridCol>
                <a:gridCol w="2177302">
                  <a:extLst>
                    <a:ext uri="{9D8B030D-6E8A-4147-A177-3AD203B41FA5}">
                      <a16:colId xmlns:a16="http://schemas.microsoft.com/office/drawing/2014/main" val="2151628375"/>
                    </a:ext>
                  </a:extLst>
                </a:gridCol>
                <a:gridCol w="1650135">
                  <a:extLst>
                    <a:ext uri="{9D8B030D-6E8A-4147-A177-3AD203B41FA5}">
                      <a16:colId xmlns:a16="http://schemas.microsoft.com/office/drawing/2014/main" val="3663585809"/>
                    </a:ext>
                  </a:extLst>
                </a:gridCol>
                <a:gridCol w="2177302">
                  <a:extLst>
                    <a:ext uri="{9D8B030D-6E8A-4147-A177-3AD203B41FA5}">
                      <a16:colId xmlns:a16="http://schemas.microsoft.com/office/drawing/2014/main" val="4287738311"/>
                    </a:ext>
                  </a:extLst>
                </a:gridCol>
              </a:tblGrid>
              <a:tr h="318455">
                <a:tc>
                  <a:txBody>
                    <a:bodyPr/>
                    <a:lstStyle/>
                    <a:p>
                      <a:endParaRPr lang="en-RU" sz="2000" b="1" dirty="0"/>
                    </a:p>
                  </a:txBody>
                  <a:tcPr/>
                </a:tc>
                <a:tc>
                  <a:txBody>
                    <a:bodyPr/>
                    <a:lstStyle/>
                    <a:p>
                      <a:r>
                        <a:rPr lang="en-RU" sz="2000" b="1" dirty="0"/>
                        <a:t>recall</a:t>
                      </a:r>
                    </a:p>
                  </a:txBody>
                  <a:tcPr/>
                </a:tc>
                <a:tc>
                  <a:txBody>
                    <a:bodyPr/>
                    <a:lstStyle/>
                    <a:p>
                      <a:r>
                        <a:rPr lang="en-RU" sz="2000" b="1" dirty="0"/>
                        <a:t>precision</a:t>
                      </a:r>
                    </a:p>
                  </a:txBody>
                  <a:tcPr/>
                </a:tc>
                <a:tc>
                  <a:txBody>
                    <a:bodyPr/>
                    <a:lstStyle/>
                    <a:p>
                      <a:r>
                        <a:rPr lang="en-GB" sz="2000" b="1" dirty="0"/>
                        <a:t>hit</a:t>
                      </a:r>
                      <a:r>
                        <a:rPr lang="en-RU" sz="2000" b="1" dirty="0"/>
                        <a:t> </a:t>
                      </a:r>
                      <a:r>
                        <a:rPr lang="en" sz="2000" b="1" dirty="0"/>
                        <a:t>efficiency</a:t>
                      </a:r>
                      <a:endParaRPr lang="en-RU" sz="2000" b="1" dirty="0"/>
                    </a:p>
                  </a:txBody>
                  <a:tcPr/>
                </a:tc>
                <a:tc>
                  <a:txBody>
                    <a:bodyPr/>
                    <a:lstStyle/>
                    <a:p>
                      <a:r>
                        <a:rPr lang="en-GB" sz="2000" b="1" dirty="0"/>
                        <a:t>track</a:t>
                      </a:r>
                      <a:r>
                        <a:rPr lang="en-RU" sz="2000" b="1" dirty="0"/>
                        <a:t> </a:t>
                      </a:r>
                      <a:r>
                        <a:rPr lang="en" sz="2000" b="1" dirty="0"/>
                        <a:t>efficiency</a:t>
                      </a:r>
                      <a:endParaRPr lang="en-RU" sz="2000" b="1" dirty="0"/>
                    </a:p>
                  </a:txBody>
                  <a:tcPr/>
                </a:tc>
                <a:extLst>
                  <a:ext uri="{0D108BD9-81ED-4DB2-BD59-A6C34878D82A}">
                    <a16:rowId xmlns:a16="http://schemas.microsoft.com/office/drawing/2014/main" val="4152933131"/>
                  </a:ext>
                </a:extLst>
              </a:tr>
              <a:tr h="406327">
                <a:tc>
                  <a:txBody>
                    <a:bodyPr/>
                    <a:lstStyle/>
                    <a:p>
                      <a:r>
                        <a:rPr lang="en-RU" sz="2000" dirty="0"/>
                        <a:t>BES-III (this study)</a:t>
                      </a:r>
                    </a:p>
                  </a:txBody>
                  <a:tcPr/>
                </a:tc>
                <a:tc>
                  <a:txBody>
                    <a:bodyPr/>
                    <a:lstStyle/>
                    <a:p>
                      <a:r>
                        <a:rPr lang="en-RU" sz="2000" b="0" dirty="0"/>
                        <a:t>96.23</a:t>
                      </a:r>
                    </a:p>
                  </a:txBody>
                  <a:tcPr/>
                </a:tc>
                <a:tc>
                  <a:txBody>
                    <a:bodyPr/>
                    <a:lstStyle/>
                    <a:p>
                      <a:r>
                        <a:rPr lang="en-RU" sz="2000" b="1" dirty="0"/>
                        <a:t>90.64</a:t>
                      </a:r>
                    </a:p>
                  </a:txBody>
                  <a:tcPr/>
                </a:tc>
                <a:tc>
                  <a:txBody>
                    <a:bodyPr/>
                    <a:lstStyle/>
                    <a:p>
                      <a:r>
                        <a:rPr lang="en-RU" sz="2000" dirty="0"/>
                        <a:t>92.61</a:t>
                      </a:r>
                    </a:p>
                  </a:txBody>
                  <a:tcPr/>
                </a:tc>
                <a:tc>
                  <a:txBody>
                    <a:bodyPr/>
                    <a:lstStyle/>
                    <a:p>
                      <a:r>
                        <a:rPr lang="en-RU" sz="2000" b="1" dirty="0"/>
                        <a:t>89.17</a:t>
                      </a:r>
                    </a:p>
                  </a:txBody>
                  <a:tcPr/>
                </a:tc>
                <a:extLst>
                  <a:ext uri="{0D108BD9-81ED-4DB2-BD59-A6C34878D82A}">
                    <a16:rowId xmlns:a16="http://schemas.microsoft.com/office/drawing/2014/main" val="4252321550"/>
                  </a:ext>
                </a:extLst>
              </a:tr>
              <a:tr h="385105">
                <a:tc>
                  <a:txBody>
                    <a:bodyPr/>
                    <a:lstStyle/>
                    <a:p>
                      <a:r>
                        <a:rPr lang="en-RU" sz="2000" dirty="0"/>
                        <a:t>BM@N (previous study)</a:t>
                      </a:r>
                    </a:p>
                  </a:txBody>
                  <a:tcPr/>
                </a:tc>
                <a:tc>
                  <a:txBody>
                    <a:bodyPr/>
                    <a:lstStyle/>
                    <a:p>
                      <a:r>
                        <a:rPr lang="en-RU" sz="2000" dirty="0"/>
                        <a:t>96.</a:t>
                      </a:r>
                    </a:p>
                  </a:txBody>
                  <a:tcPr/>
                </a:tc>
                <a:tc>
                  <a:txBody>
                    <a:bodyPr/>
                    <a:lstStyle/>
                    <a:p>
                      <a:r>
                        <a:rPr lang="en-RU" sz="2000" dirty="0"/>
                        <a:t>85.</a:t>
                      </a:r>
                    </a:p>
                  </a:txBody>
                  <a:tcPr/>
                </a:tc>
                <a:tc>
                  <a:txBody>
                    <a:bodyPr/>
                    <a:lstStyle/>
                    <a:p>
                      <a:r>
                        <a:rPr lang="en-RU" sz="2000" b="1" dirty="0"/>
                        <a:t>94</a:t>
                      </a:r>
                      <a:r>
                        <a:rPr lang="en-RU" sz="2000" dirty="0"/>
                        <a:t>.</a:t>
                      </a:r>
                    </a:p>
                  </a:txBody>
                  <a:tcPr/>
                </a:tc>
                <a:tc>
                  <a:txBody>
                    <a:bodyPr/>
                    <a:lstStyle/>
                    <a:p>
                      <a:r>
                        <a:rPr lang="en-RU" sz="2000" dirty="0"/>
                        <a:t>87.</a:t>
                      </a:r>
                    </a:p>
                  </a:txBody>
                  <a:tcPr/>
                </a:tc>
                <a:extLst>
                  <a:ext uri="{0D108BD9-81ED-4DB2-BD59-A6C34878D82A}">
                    <a16:rowId xmlns:a16="http://schemas.microsoft.com/office/drawing/2014/main" val="998754155"/>
                  </a:ext>
                </a:extLst>
              </a:tr>
            </a:tbl>
          </a:graphicData>
        </a:graphic>
      </p:graphicFrame>
      <p:sp>
        <p:nvSpPr>
          <p:cNvPr id="10" name="TextBox 9">
            <a:extLst>
              <a:ext uri="{FF2B5EF4-FFF2-40B4-BE49-F238E27FC236}">
                <a16:creationId xmlns:a16="http://schemas.microsoft.com/office/drawing/2014/main" id="{5BEC3F0B-D418-7841-961A-D8BE91DD8DDA}"/>
              </a:ext>
            </a:extLst>
          </p:cNvPr>
          <p:cNvSpPr txBox="1"/>
          <p:nvPr/>
        </p:nvSpPr>
        <p:spPr>
          <a:xfrm>
            <a:off x="525682" y="787662"/>
            <a:ext cx="10828118" cy="1569660"/>
          </a:xfrm>
          <a:prstGeom prst="rect">
            <a:avLst/>
          </a:prstGeom>
          <a:noFill/>
        </p:spPr>
        <p:txBody>
          <a:bodyPr wrap="square" rtlCol="0">
            <a:spAutoFit/>
          </a:bodyPr>
          <a:lstStyle/>
          <a:p>
            <a:pPr marL="285750" indent="-285750" fontAlgn="t">
              <a:buFont typeface="Arial" panose="020B0604020202020204" pitchFamily="34" charset="0"/>
              <a:buChar char="•"/>
            </a:pPr>
            <a:r>
              <a:rPr lang="en-RU" sz="2400" dirty="0"/>
              <a:t>Model was trained on 180k MC events on the N</a:t>
            </a:r>
            <a:r>
              <a:rPr lang="en-GB" sz="2400" dirty="0"/>
              <a:t>v</a:t>
            </a:r>
            <a:r>
              <a:rPr lang="en-RU" sz="2400" dirty="0"/>
              <a:t>idia Tesla V100 (~8 hours)</a:t>
            </a:r>
          </a:p>
          <a:p>
            <a:pPr marL="285750" indent="-285750" fontAlgn="t">
              <a:buFont typeface="Arial" panose="020B0604020202020204" pitchFamily="34" charset="0"/>
              <a:buChar char="•"/>
            </a:pPr>
            <a:r>
              <a:rPr lang="en-RU" sz="2400" dirty="0"/>
              <a:t>During test run on (</a:t>
            </a:r>
            <a:r>
              <a:rPr lang="en-RU" sz="2400" b="1" dirty="0">
                <a:solidFill>
                  <a:schemeClr val="tx1">
                    <a:lumMod val="75000"/>
                    <a:lumOff val="25000"/>
                  </a:schemeClr>
                </a:solidFill>
              </a:rPr>
              <a:t>20000</a:t>
            </a:r>
            <a:r>
              <a:rPr lang="en-RU" sz="2400" dirty="0"/>
              <a:t> MC events) we calculated following metrics:</a:t>
            </a:r>
            <a:r>
              <a:rPr lang="en-RU" sz="2400" b="1" dirty="0"/>
              <a:t> </a:t>
            </a:r>
          </a:p>
          <a:p>
            <a:pPr marL="742950" lvl="1" indent="-285750" fontAlgn="t">
              <a:buFont typeface="Arial" panose="020B0604020202020204" pitchFamily="34" charset="0"/>
              <a:buChar char="•"/>
            </a:pPr>
            <a:r>
              <a:rPr lang="en-RU" sz="2400" b="1" dirty="0"/>
              <a:t>recall, precision, </a:t>
            </a:r>
            <a:r>
              <a:rPr lang="en-GB" sz="2400" b="1" dirty="0"/>
              <a:t>hit</a:t>
            </a:r>
            <a:r>
              <a:rPr lang="en-RU" sz="2400" b="1" dirty="0"/>
              <a:t> </a:t>
            </a:r>
            <a:r>
              <a:rPr lang="en-US" sz="2400" b="1" dirty="0"/>
              <a:t>efficiency, </a:t>
            </a:r>
            <a:r>
              <a:rPr lang="en-GB" sz="2400" b="1" dirty="0"/>
              <a:t>track</a:t>
            </a:r>
            <a:r>
              <a:rPr lang="en-RU" sz="2400" b="1" dirty="0"/>
              <a:t> </a:t>
            </a:r>
            <a:r>
              <a:rPr lang="en-US" sz="2400" b="1" dirty="0"/>
              <a:t>efficiency. </a:t>
            </a:r>
          </a:p>
          <a:p>
            <a:pPr marL="285750" indent="-285750" fontAlgn="t">
              <a:buFont typeface="Arial" panose="020B0604020202020204" pitchFamily="34" charset="0"/>
              <a:buChar char="•"/>
            </a:pPr>
            <a:r>
              <a:rPr lang="en-US" sz="2400" dirty="0"/>
              <a:t>Comparing it with the results of the same approach for the BM@N MC data:</a:t>
            </a:r>
            <a:endParaRPr lang="en-RU" sz="2400" dirty="0"/>
          </a:p>
        </p:txBody>
      </p:sp>
    </p:spTree>
    <p:extLst>
      <p:ext uri="{BB962C8B-B14F-4D97-AF65-F5344CB8AC3E}">
        <p14:creationId xmlns:p14="http://schemas.microsoft.com/office/powerpoint/2010/main" val="413229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0EBDF-D89A-184D-818C-835C63404E95}"/>
              </a:ext>
            </a:extLst>
          </p:cNvPr>
          <p:cNvSpPr>
            <a:spLocks noGrp="1"/>
          </p:cNvSpPr>
          <p:nvPr>
            <p:ph type="title"/>
          </p:nvPr>
        </p:nvSpPr>
        <p:spPr>
          <a:xfrm>
            <a:off x="179930" y="-201721"/>
            <a:ext cx="5428526" cy="1325563"/>
          </a:xfrm>
        </p:spPr>
        <p:txBody>
          <a:bodyPr>
            <a:normAutofit/>
          </a:bodyPr>
          <a:lstStyle/>
          <a:p>
            <a:r>
              <a:rPr lang="en" sz="3200" dirty="0"/>
              <a:t>Results (track efficiency)</a:t>
            </a:r>
            <a:endParaRPr lang="en-RU" sz="3200" dirty="0"/>
          </a:p>
        </p:txBody>
      </p:sp>
      <p:sp>
        <p:nvSpPr>
          <p:cNvPr id="3" name="Content Placeholder 2">
            <a:extLst>
              <a:ext uri="{FF2B5EF4-FFF2-40B4-BE49-F238E27FC236}">
                <a16:creationId xmlns:a16="http://schemas.microsoft.com/office/drawing/2014/main" id="{58A7FD49-653F-D54B-A060-E5A9B3A5F896}"/>
              </a:ext>
            </a:extLst>
          </p:cNvPr>
          <p:cNvSpPr>
            <a:spLocks noGrp="1"/>
          </p:cNvSpPr>
          <p:nvPr>
            <p:ph idx="1"/>
          </p:nvPr>
        </p:nvSpPr>
        <p:spPr>
          <a:xfrm>
            <a:off x="150471" y="1082085"/>
            <a:ext cx="2095019" cy="5133520"/>
          </a:xfrm>
        </p:spPr>
        <p:txBody>
          <a:bodyPr>
            <a:normAutofit/>
          </a:bodyPr>
          <a:lstStyle/>
          <a:p>
            <a:endParaRPr lang="en-GB" sz="2000" dirty="0"/>
          </a:p>
          <a:p>
            <a:endParaRPr lang="en-GB" sz="2000" dirty="0"/>
          </a:p>
          <a:p>
            <a:endParaRPr lang="en-GB" sz="2000" dirty="0"/>
          </a:p>
          <a:p>
            <a:endParaRPr lang="en-GB" sz="2000" dirty="0"/>
          </a:p>
          <a:p>
            <a:endParaRPr lang="en-GB" dirty="0"/>
          </a:p>
          <a:p>
            <a:endParaRPr lang="ru-RU" dirty="0"/>
          </a:p>
          <a:p>
            <a:endParaRPr lang="ru-RU" b="0" dirty="0"/>
          </a:p>
        </p:txBody>
      </p:sp>
      <p:sp>
        <p:nvSpPr>
          <p:cNvPr id="4" name="Date Placeholder 3">
            <a:extLst>
              <a:ext uri="{FF2B5EF4-FFF2-40B4-BE49-F238E27FC236}">
                <a16:creationId xmlns:a16="http://schemas.microsoft.com/office/drawing/2014/main" id="{173045B5-2968-F343-8AA9-C08FC223EB2B}"/>
              </a:ext>
            </a:extLst>
          </p:cNvPr>
          <p:cNvSpPr>
            <a:spLocks noGrp="1"/>
          </p:cNvSpPr>
          <p:nvPr>
            <p:ph type="dt" sz="half" idx="10"/>
          </p:nvPr>
        </p:nvSpPr>
        <p:spPr/>
        <p:txBody>
          <a:bodyPr/>
          <a:lstStyle/>
          <a:p>
            <a:r>
              <a:rPr lang="ru-RU"/>
              <a:t>12.11.2020</a:t>
            </a:r>
            <a:endParaRPr lang="en-RU"/>
          </a:p>
        </p:txBody>
      </p:sp>
      <p:sp>
        <p:nvSpPr>
          <p:cNvPr id="5" name="Footer Placeholder 4">
            <a:extLst>
              <a:ext uri="{FF2B5EF4-FFF2-40B4-BE49-F238E27FC236}">
                <a16:creationId xmlns:a16="http://schemas.microsoft.com/office/drawing/2014/main" id="{0419799D-4320-114D-9C55-C9E06879C4E6}"/>
              </a:ext>
            </a:extLst>
          </p:cNvPr>
          <p:cNvSpPr>
            <a:spLocks noGrp="1"/>
          </p:cNvSpPr>
          <p:nvPr>
            <p:ph type="ftr" sz="quarter" idx="11"/>
          </p:nvPr>
        </p:nvSpPr>
        <p:spPr/>
        <p:txBody>
          <a:bodyPr/>
          <a:lstStyle/>
          <a:p>
            <a:r>
              <a:rPr lang="en-GB"/>
              <a:t>AYSS-2020: E. Shchavelev et al. Global tracking with GNN for BES-III</a:t>
            </a:r>
            <a:endParaRPr lang="en-RU"/>
          </a:p>
        </p:txBody>
      </p:sp>
      <p:sp>
        <p:nvSpPr>
          <p:cNvPr id="6" name="Slide Number Placeholder 5">
            <a:extLst>
              <a:ext uri="{FF2B5EF4-FFF2-40B4-BE49-F238E27FC236}">
                <a16:creationId xmlns:a16="http://schemas.microsoft.com/office/drawing/2014/main" id="{26D183C2-AC29-E842-BE3D-D9C06A6889F4}"/>
              </a:ext>
            </a:extLst>
          </p:cNvPr>
          <p:cNvSpPr>
            <a:spLocks noGrp="1"/>
          </p:cNvSpPr>
          <p:nvPr>
            <p:ph type="sldNum" sz="quarter" idx="12"/>
          </p:nvPr>
        </p:nvSpPr>
        <p:spPr/>
        <p:txBody>
          <a:bodyPr/>
          <a:lstStyle/>
          <a:p>
            <a:fld id="{4A750BC6-672A-EE47-91B1-0CD4734CCBD4}" type="slidenum">
              <a:rPr lang="en-RU" smtClean="0"/>
              <a:t>12</a:t>
            </a:fld>
            <a:endParaRPr lang="en-RU"/>
          </a:p>
        </p:txBody>
      </p:sp>
      <p:pic>
        <p:nvPicPr>
          <p:cNvPr id="11" name="Picture 10">
            <a:extLst>
              <a:ext uri="{FF2B5EF4-FFF2-40B4-BE49-F238E27FC236}">
                <a16:creationId xmlns:a16="http://schemas.microsoft.com/office/drawing/2014/main" id="{0C43352E-9BE7-5A47-9503-60C718E2B577}"/>
              </a:ext>
            </a:extLst>
          </p:cNvPr>
          <p:cNvPicPr>
            <a:picLocks noChangeAspect="1"/>
          </p:cNvPicPr>
          <p:nvPr/>
        </p:nvPicPr>
        <p:blipFill>
          <a:blip r:embed="rId2"/>
          <a:stretch>
            <a:fillRect/>
          </a:stretch>
        </p:blipFill>
        <p:spPr>
          <a:xfrm>
            <a:off x="1135015" y="4853529"/>
            <a:ext cx="2209800" cy="762000"/>
          </a:xfrm>
          <a:prstGeom prst="rect">
            <a:avLst/>
          </a:prstGeom>
        </p:spPr>
      </p:pic>
      <p:pic>
        <p:nvPicPr>
          <p:cNvPr id="1026" name="Picture 2">
            <a:extLst>
              <a:ext uri="{FF2B5EF4-FFF2-40B4-BE49-F238E27FC236}">
                <a16:creationId xmlns:a16="http://schemas.microsoft.com/office/drawing/2014/main" id="{289E996A-3D87-644D-A08E-12F377063F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67608"/>
            <a:ext cx="4128784" cy="360541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29897036-AD3C-0246-AB84-EA0CD505C83C}"/>
              </a:ext>
            </a:extLst>
          </p:cNvPr>
          <p:cNvPicPr>
            <a:picLocks noChangeAspect="1"/>
          </p:cNvPicPr>
          <p:nvPr/>
        </p:nvPicPr>
        <p:blipFill>
          <a:blip r:embed="rId4"/>
          <a:stretch>
            <a:fillRect/>
          </a:stretch>
        </p:blipFill>
        <p:spPr>
          <a:xfrm>
            <a:off x="4849984" y="4830556"/>
            <a:ext cx="2654300" cy="736600"/>
          </a:xfrm>
          <a:prstGeom prst="rect">
            <a:avLst/>
          </a:prstGeom>
        </p:spPr>
      </p:pic>
      <p:pic>
        <p:nvPicPr>
          <p:cNvPr id="13" name="Picture 12">
            <a:extLst>
              <a:ext uri="{FF2B5EF4-FFF2-40B4-BE49-F238E27FC236}">
                <a16:creationId xmlns:a16="http://schemas.microsoft.com/office/drawing/2014/main" id="{920AFFE6-BD92-D344-940A-9B4596734A83}"/>
              </a:ext>
            </a:extLst>
          </p:cNvPr>
          <p:cNvPicPr>
            <a:picLocks noChangeAspect="1"/>
          </p:cNvPicPr>
          <p:nvPr/>
        </p:nvPicPr>
        <p:blipFill>
          <a:blip r:embed="rId5"/>
          <a:stretch>
            <a:fillRect/>
          </a:stretch>
        </p:blipFill>
        <p:spPr>
          <a:xfrm>
            <a:off x="9082557" y="4897078"/>
            <a:ext cx="2552700" cy="457200"/>
          </a:xfrm>
          <a:prstGeom prst="rect">
            <a:avLst/>
          </a:prstGeom>
        </p:spPr>
      </p:pic>
      <p:pic>
        <p:nvPicPr>
          <p:cNvPr id="14" name="Picture 2">
            <a:extLst>
              <a:ext uri="{FF2B5EF4-FFF2-40B4-BE49-F238E27FC236}">
                <a16:creationId xmlns:a16="http://schemas.microsoft.com/office/drawing/2014/main" id="{F7ABCB78-0F3C-8749-9136-160701E3537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2745" y="865196"/>
            <a:ext cx="4128781" cy="360541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a:extLst>
              <a:ext uri="{FF2B5EF4-FFF2-40B4-BE49-F238E27FC236}">
                <a16:creationId xmlns:a16="http://schemas.microsoft.com/office/drawing/2014/main" id="{5DEF5398-3A9D-3845-965C-F9066CDE333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24699" y="853621"/>
            <a:ext cx="4128782" cy="360541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674EF148-D315-B140-9092-9E94403E6F62}"/>
              </a:ext>
            </a:extLst>
          </p:cNvPr>
          <p:cNvSpPr/>
          <p:nvPr/>
        </p:nvSpPr>
        <p:spPr>
          <a:xfrm>
            <a:off x="5300901" y="4530530"/>
            <a:ext cx="1752467" cy="369332"/>
          </a:xfrm>
          <a:prstGeom prst="rect">
            <a:avLst/>
          </a:prstGeom>
        </p:spPr>
        <p:txBody>
          <a:bodyPr wrap="none">
            <a:spAutoFit/>
          </a:bodyPr>
          <a:lstStyle/>
          <a:p>
            <a:r>
              <a:rPr lang="en-GB" dirty="0"/>
              <a:t>track polar angle</a:t>
            </a:r>
          </a:p>
        </p:txBody>
      </p:sp>
      <mc:AlternateContent xmlns:mc="http://schemas.openxmlformats.org/markup-compatibility/2006">
        <mc:Choice xmlns:a14="http://schemas.microsoft.com/office/drawing/2010/main" Requires="a14">
          <p:sp>
            <p:nvSpPr>
              <p:cNvPr id="8" name="Rectangle 7">
                <a:extLst>
                  <a:ext uri="{FF2B5EF4-FFF2-40B4-BE49-F238E27FC236}">
                    <a16:creationId xmlns:a16="http://schemas.microsoft.com/office/drawing/2014/main" id="{8800A48B-C471-6B4F-9EFE-CD3DFD69521E}"/>
                  </a:ext>
                </a:extLst>
              </p:cNvPr>
              <p:cNvSpPr/>
              <p:nvPr/>
            </p:nvSpPr>
            <p:spPr>
              <a:xfrm>
                <a:off x="9130751" y="4440074"/>
                <a:ext cx="2456313" cy="369332"/>
              </a:xfrm>
              <a:prstGeom prst="rect">
                <a:avLst/>
              </a:prstGeom>
            </p:spPr>
            <p:txBody>
              <a:bodyPr wrap="none">
                <a:spAutoFit/>
              </a:bodyPr>
              <a:lstStyle/>
              <a:p>
                <a:r>
                  <a:rPr lang="en-GB" dirty="0"/>
                  <a:t>track azimuthal angle </a:t>
                </a:r>
                <a14:m>
                  <m:oMath xmlns:m="http://schemas.openxmlformats.org/officeDocument/2006/math">
                    <m:r>
                      <a:rPr lang="en-GB" i="1">
                        <a:latin typeface="Cambria Math" panose="02040503050406030204" pitchFamily="18" charset="0"/>
                        <a:ea typeface="Cambria Math" panose="02040503050406030204" pitchFamily="18" charset="0"/>
                      </a:rPr>
                      <m:t>𝜑</m:t>
                    </m:r>
                  </m:oMath>
                </a14:m>
                <a:r>
                  <a:rPr lang="en-GB" dirty="0"/>
                  <a:t> </a:t>
                </a:r>
              </a:p>
            </p:txBody>
          </p:sp>
        </mc:Choice>
        <mc:Fallback>
          <p:sp>
            <p:nvSpPr>
              <p:cNvPr id="8" name="Rectangle 7">
                <a:extLst>
                  <a:ext uri="{FF2B5EF4-FFF2-40B4-BE49-F238E27FC236}">
                    <a16:creationId xmlns:a16="http://schemas.microsoft.com/office/drawing/2014/main" id="{8800A48B-C471-6B4F-9EFE-CD3DFD69521E}"/>
                  </a:ext>
                </a:extLst>
              </p:cNvPr>
              <p:cNvSpPr>
                <a:spLocks noRot="1" noChangeAspect="1" noMove="1" noResize="1" noEditPoints="1" noAdjustHandles="1" noChangeArrowheads="1" noChangeShapeType="1" noTextEdit="1"/>
              </p:cNvSpPr>
              <p:nvPr/>
            </p:nvSpPr>
            <p:spPr>
              <a:xfrm>
                <a:off x="9130751" y="4440074"/>
                <a:ext cx="2456313" cy="369332"/>
              </a:xfrm>
              <a:prstGeom prst="rect">
                <a:avLst/>
              </a:prstGeom>
              <a:blipFill>
                <a:blip r:embed="rId8"/>
                <a:stretch>
                  <a:fillRect l="-2577" t="-6667" b="-26667"/>
                </a:stretch>
              </a:blipFill>
            </p:spPr>
            <p:txBody>
              <a:bodyPr/>
              <a:lstStyle/>
              <a:p>
                <a:r>
                  <a:rPr lang="en-RU">
                    <a:noFill/>
                  </a:rPr>
                  <a:t> </a:t>
                </a:r>
              </a:p>
            </p:txBody>
          </p:sp>
        </mc:Fallback>
      </mc:AlternateContent>
      <mc:AlternateContent xmlns:mc="http://schemas.openxmlformats.org/markup-compatibility/2006">
        <mc:Choice xmlns:a14="http://schemas.microsoft.com/office/drawing/2010/main" Requires="a14">
          <p:sp>
            <p:nvSpPr>
              <p:cNvPr id="9" name="Rectangle 8">
                <a:extLst>
                  <a:ext uri="{FF2B5EF4-FFF2-40B4-BE49-F238E27FC236}">
                    <a16:creationId xmlns:a16="http://schemas.microsoft.com/office/drawing/2014/main" id="{13752AEB-892E-9749-8396-CF016BE29052}"/>
                  </a:ext>
                </a:extLst>
              </p:cNvPr>
              <p:cNvSpPr/>
              <p:nvPr/>
            </p:nvSpPr>
            <p:spPr>
              <a:xfrm>
                <a:off x="942765" y="4464008"/>
                <a:ext cx="2594300" cy="369332"/>
              </a:xfrm>
              <a:prstGeom prst="rect">
                <a:avLst/>
              </a:prstGeom>
            </p:spPr>
            <p:txBody>
              <a:bodyPr wrap="none">
                <a:spAutoFit/>
              </a:bodyPr>
              <a:lstStyle/>
              <a:p>
                <a:r>
                  <a:rPr lang="en-US" dirty="0"/>
                  <a:t>transverse momentum </a:t>
                </a:r>
                <a14:m>
                  <m:oMath xmlns:m="http://schemas.openxmlformats.org/officeDocument/2006/math">
                    <m:r>
                      <a:rPr lang="en-US" i="1">
                        <a:latin typeface="Cambria Math" panose="02040503050406030204" pitchFamily="18" charset="0"/>
                      </a:rPr>
                      <m:t>𝑝𝑡</m:t>
                    </m:r>
                  </m:oMath>
                </a14:m>
                <a:endParaRPr lang="en-US" dirty="0"/>
              </a:p>
            </p:txBody>
          </p:sp>
        </mc:Choice>
        <mc:Fallback>
          <p:sp>
            <p:nvSpPr>
              <p:cNvPr id="9" name="Rectangle 8">
                <a:extLst>
                  <a:ext uri="{FF2B5EF4-FFF2-40B4-BE49-F238E27FC236}">
                    <a16:creationId xmlns:a16="http://schemas.microsoft.com/office/drawing/2014/main" id="{13752AEB-892E-9749-8396-CF016BE29052}"/>
                  </a:ext>
                </a:extLst>
              </p:cNvPr>
              <p:cNvSpPr>
                <a:spLocks noRot="1" noChangeAspect="1" noMove="1" noResize="1" noEditPoints="1" noAdjustHandles="1" noChangeArrowheads="1" noChangeShapeType="1" noTextEdit="1"/>
              </p:cNvSpPr>
              <p:nvPr/>
            </p:nvSpPr>
            <p:spPr>
              <a:xfrm>
                <a:off x="942765" y="4464008"/>
                <a:ext cx="2594300" cy="369332"/>
              </a:xfrm>
              <a:prstGeom prst="rect">
                <a:avLst/>
              </a:prstGeom>
              <a:blipFill>
                <a:blip r:embed="rId9"/>
                <a:stretch>
                  <a:fillRect l="-1951" t="-6667" b="-26667"/>
                </a:stretch>
              </a:blipFill>
            </p:spPr>
            <p:txBody>
              <a:bodyPr/>
              <a:lstStyle/>
              <a:p>
                <a:r>
                  <a:rPr lang="en-RU">
                    <a:noFill/>
                  </a:rPr>
                  <a:t> </a:t>
                </a:r>
              </a:p>
            </p:txBody>
          </p:sp>
        </mc:Fallback>
      </mc:AlternateContent>
    </p:spTree>
    <p:extLst>
      <p:ext uri="{BB962C8B-B14F-4D97-AF65-F5344CB8AC3E}">
        <p14:creationId xmlns:p14="http://schemas.microsoft.com/office/powerpoint/2010/main" val="2817129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ED7714D-9105-134C-A4DE-7337A4085935}"/>
              </a:ext>
            </a:extLst>
          </p:cNvPr>
          <p:cNvPicPr>
            <a:picLocks noChangeAspect="1"/>
          </p:cNvPicPr>
          <p:nvPr/>
        </p:nvPicPr>
        <p:blipFill>
          <a:blip r:embed="rId2"/>
          <a:stretch>
            <a:fillRect/>
          </a:stretch>
        </p:blipFill>
        <p:spPr>
          <a:xfrm>
            <a:off x="6186586" y="2020610"/>
            <a:ext cx="6332462" cy="4335740"/>
          </a:xfrm>
          <a:prstGeom prst="rect">
            <a:avLst/>
          </a:prstGeom>
        </p:spPr>
      </p:pic>
      <p:pic>
        <p:nvPicPr>
          <p:cNvPr id="10" name="Picture 9">
            <a:extLst>
              <a:ext uri="{FF2B5EF4-FFF2-40B4-BE49-F238E27FC236}">
                <a16:creationId xmlns:a16="http://schemas.microsoft.com/office/drawing/2014/main" id="{607B4509-A0CF-F342-9CDA-94F1EA9C5B06}"/>
              </a:ext>
            </a:extLst>
          </p:cNvPr>
          <p:cNvPicPr>
            <a:picLocks noChangeAspect="1"/>
          </p:cNvPicPr>
          <p:nvPr/>
        </p:nvPicPr>
        <p:blipFill>
          <a:blip r:embed="rId3"/>
          <a:stretch>
            <a:fillRect/>
          </a:stretch>
        </p:blipFill>
        <p:spPr>
          <a:xfrm>
            <a:off x="888613" y="2020610"/>
            <a:ext cx="5116803" cy="4452165"/>
          </a:xfrm>
          <a:prstGeom prst="rect">
            <a:avLst/>
          </a:prstGeom>
        </p:spPr>
      </p:pic>
      <p:sp>
        <p:nvSpPr>
          <p:cNvPr id="2" name="Title 1">
            <a:extLst>
              <a:ext uri="{FF2B5EF4-FFF2-40B4-BE49-F238E27FC236}">
                <a16:creationId xmlns:a16="http://schemas.microsoft.com/office/drawing/2014/main" id="{F9E777F4-9B2F-5E4B-8298-9F8C450E0004}"/>
              </a:ext>
            </a:extLst>
          </p:cNvPr>
          <p:cNvSpPr>
            <a:spLocks noGrp="1"/>
          </p:cNvSpPr>
          <p:nvPr>
            <p:ph type="title"/>
          </p:nvPr>
        </p:nvSpPr>
        <p:spPr>
          <a:xfrm>
            <a:off x="537259" y="81533"/>
            <a:ext cx="10515600" cy="1325563"/>
          </a:xfrm>
        </p:spPr>
        <p:txBody>
          <a:bodyPr/>
          <a:lstStyle/>
          <a:p>
            <a:r>
              <a:rPr lang="en" dirty="0"/>
              <a:t>Results (speed), </a:t>
            </a:r>
            <a:r>
              <a:rPr lang="en" dirty="0" err="1"/>
              <a:t>na</a:t>
            </a:r>
            <a:r>
              <a:rPr lang="en-GB" dirty="0"/>
              <a:t>i</a:t>
            </a:r>
            <a:r>
              <a:rPr lang="en" dirty="0" err="1"/>
              <a:t>ve</a:t>
            </a:r>
            <a:r>
              <a:rPr lang="en" dirty="0"/>
              <a:t> Kalman vs </a:t>
            </a:r>
            <a:r>
              <a:rPr lang="en" dirty="0" err="1"/>
              <a:t>GraphNet</a:t>
            </a:r>
            <a:endParaRPr lang="en-RU" dirty="0"/>
          </a:p>
        </p:txBody>
      </p:sp>
      <p:sp>
        <p:nvSpPr>
          <p:cNvPr id="4" name="Date Placeholder 3">
            <a:extLst>
              <a:ext uri="{FF2B5EF4-FFF2-40B4-BE49-F238E27FC236}">
                <a16:creationId xmlns:a16="http://schemas.microsoft.com/office/drawing/2014/main" id="{F0C47E34-94B7-8040-A760-8F60FE5472D0}"/>
              </a:ext>
            </a:extLst>
          </p:cNvPr>
          <p:cNvSpPr>
            <a:spLocks noGrp="1"/>
          </p:cNvSpPr>
          <p:nvPr>
            <p:ph type="dt" sz="half" idx="10"/>
          </p:nvPr>
        </p:nvSpPr>
        <p:spPr/>
        <p:txBody>
          <a:bodyPr/>
          <a:lstStyle/>
          <a:p>
            <a:r>
              <a:rPr lang="ru-RU"/>
              <a:t>12.11.2020</a:t>
            </a:r>
            <a:endParaRPr lang="en-RU"/>
          </a:p>
        </p:txBody>
      </p:sp>
      <p:sp>
        <p:nvSpPr>
          <p:cNvPr id="5" name="Footer Placeholder 4">
            <a:extLst>
              <a:ext uri="{FF2B5EF4-FFF2-40B4-BE49-F238E27FC236}">
                <a16:creationId xmlns:a16="http://schemas.microsoft.com/office/drawing/2014/main" id="{38BAD333-6722-7642-97B0-2011DC839D75}"/>
              </a:ext>
            </a:extLst>
          </p:cNvPr>
          <p:cNvSpPr>
            <a:spLocks noGrp="1"/>
          </p:cNvSpPr>
          <p:nvPr>
            <p:ph type="ftr" sz="quarter" idx="11"/>
          </p:nvPr>
        </p:nvSpPr>
        <p:spPr/>
        <p:txBody>
          <a:bodyPr/>
          <a:lstStyle/>
          <a:p>
            <a:r>
              <a:rPr lang="en-GB"/>
              <a:t>AYSS-2020: E. Shchavelev et al. Global tracking with GNN for BES-III</a:t>
            </a:r>
            <a:endParaRPr lang="en-RU"/>
          </a:p>
        </p:txBody>
      </p:sp>
      <p:sp>
        <p:nvSpPr>
          <p:cNvPr id="6" name="Slide Number Placeholder 5">
            <a:extLst>
              <a:ext uri="{FF2B5EF4-FFF2-40B4-BE49-F238E27FC236}">
                <a16:creationId xmlns:a16="http://schemas.microsoft.com/office/drawing/2014/main" id="{80F735BC-7DF2-7A41-A493-BF0E61980E42}"/>
              </a:ext>
            </a:extLst>
          </p:cNvPr>
          <p:cNvSpPr>
            <a:spLocks noGrp="1"/>
          </p:cNvSpPr>
          <p:nvPr>
            <p:ph type="sldNum" sz="quarter" idx="12"/>
          </p:nvPr>
        </p:nvSpPr>
        <p:spPr/>
        <p:txBody>
          <a:bodyPr/>
          <a:lstStyle/>
          <a:p>
            <a:fld id="{4A750BC6-672A-EE47-91B1-0CD4734CCBD4}" type="slidenum">
              <a:rPr lang="en-RU" smtClean="0"/>
              <a:t>13</a:t>
            </a:fld>
            <a:endParaRPr lang="en-RU"/>
          </a:p>
        </p:txBody>
      </p:sp>
      <p:sp>
        <p:nvSpPr>
          <p:cNvPr id="11" name="TextBox 10">
            <a:extLst>
              <a:ext uri="{FF2B5EF4-FFF2-40B4-BE49-F238E27FC236}">
                <a16:creationId xmlns:a16="http://schemas.microsoft.com/office/drawing/2014/main" id="{CAAE2569-6B43-2C44-88B0-C2F49C63FB2F}"/>
              </a:ext>
            </a:extLst>
          </p:cNvPr>
          <p:cNvSpPr txBox="1"/>
          <p:nvPr/>
        </p:nvSpPr>
        <p:spPr>
          <a:xfrm>
            <a:off x="1448612" y="1266493"/>
            <a:ext cx="8692893" cy="646331"/>
          </a:xfrm>
          <a:prstGeom prst="rect">
            <a:avLst/>
          </a:prstGeom>
          <a:noFill/>
        </p:spPr>
        <p:txBody>
          <a:bodyPr wrap="none" rtlCol="0">
            <a:spAutoFit/>
          </a:bodyPr>
          <a:lstStyle/>
          <a:p>
            <a:pPr marL="285750" indent="-285750">
              <a:buFont typeface="Arial" panose="020B0604020202020204" pitchFamily="34" charset="0"/>
              <a:buChar char="•"/>
            </a:pPr>
            <a:r>
              <a:rPr lang="en-US" dirty="0"/>
              <a:t>Left: full processing speed (preprocessing in python + GPU GNN inference), milliseconds</a:t>
            </a:r>
          </a:p>
          <a:p>
            <a:pPr marL="285750" indent="-285750">
              <a:buFont typeface="Arial" panose="020B0604020202020204" pitchFamily="34" charset="0"/>
              <a:buChar char="•"/>
            </a:pPr>
            <a:r>
              <a:rPr lang="en-US" dirty="0"/>
              <a:t>Right: naive Kalman filter implementation, microseconds * 10^6</a:t>
            </a:r>
            <a:endParaRPr lang="en-RU" dirty="0"/>
          </a:p>
        </p:txBody>
      </p:sp>
    </p:spTree>
    <p:extLst>
      <p:ext uri="{BB962C8B-B14F-4D97-AF65-F5344CB8AC3E}">
        <p14:creationId xmlns:p14="http://schemas.microsoft.com/office/powerpoint/2010/main" val="3180547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B52D-DA33-1A4B-9414-BAFA08E97254}"/>
              </a:ext>
            </a:extLst>
          </p:cNvPr>
          <p:cNvSpPr>
            <a:spLocks noGrp="1"/>
          </p:cNvSpPr>
          <p:nvPr>
            <p:ph type="title"/>
          </p:nvPr>
        </p:nvSpPr>
        <p:spPr>
          <a:xfrm>
            <a:off x="439838" y="66302"/>
            <a:ext cx="10515600" cy="1325563"/>
          </a:xfrm>
        </p:spPr>
        <p:txBody>
          <a:bodyPr/>
          <a:lstStyle/>
          <a:p>
            <a:r>
              <a:rPr lang="en" dirty="0"/>
              <a:t>Results (speed)</a:t>
            </a:r>
            <a:endParaRPr lang="en-RU" dirty="0"/>
          </a:p>
        </p:txBody>
      </p:sp>
      <p:sp>
        <p:nvSpPr>
          <p:cNvPr id="3" name="Content Placeholder 2">
            <a:extLst>
              <a:ext uri="{FF2B5EF4-FFF2-40B4-BE49-F238E27FC236}">
                <a16:creationId xmlns:a16="http://schemas.microsoft.com/office/drawing/2014/main" id="{36ACE735-80EA-2A46-87E0-6AE26B4F4CA6}"/>
              </a:ext>
            </a:extLst>
          </p:cNvPr>
          <p:cNvSpPr>
            <a:spLocks noGrp="1"/>
          </p:cNvSpPr>
          <p:nvPr>
            <p:ph idx="1"/>
          </p:nvPr>
        </p:nvSpPr>
        <p:spPr>
          <a:xfrm>
            <a:off x="439838" y="1481559"/>
            <a:ext cx="10913962" cy="4695404"/>
          </a:xfrm>
        </p:spPr>
        <p:txBody>
          <a:bodyPr>
            <a:normAutofit lnSpcReduction="10000"/>
          </a:bodyPr>
          <a:lstStyle/>
          <a:p>
            <a:pPr marL="457200" lvl="0" indent="-336550">
              <a:spcBef>
                <a:spcPts val="0"/>
              </a:spcBef>
              <a:buSzPts val="1700"/>
              <a:buChar char="●"/>
            </a:pPr>
            <a:r>
              <a:rPr lang="en-GB" dirty="0"/>
              <a:t>Construction a line digraph (</a:t>
            </a:r>
            <a:r>
              <a:rPr lang="en-GB" dirty="0" err="1"/>
              <a:t>preprocessing</a:t>
            </a:r>
            <a:r>
              <a:rPr lang="en-GB" dirty="0"/>
              <a:t> step):</a:t>
            </a:r>
          </a:p>
          <a:p>
            <a:pPr marL="914400" lvl="1" indent="-336550">
              <a:spcBef>
                <a:spcPts val="0"/>
              </a:spcBef>
              <a:buSzPts val="1700"/>
              <a:buChar char="○"/>
            </a:pPr>
            <a:r>
              <a:rPr lang="en-GB" sz="2800" dirty="0"/>
              <a:t>~20 events per second (single threaded, CPU, raw python 3.7, Intel 7700K)</a:t>
            </a:r>
          </a:p>
          <a:p>
            <a:pPr marL="914400" lvl="1" indent="-336550">
              <a:spcBef>
                <a:spcPts val="0"/>
              </a:spcBef>
              <a:buSzPts val="1700"/>
              <a:buChar char="○"/>
            </a:pPr>
            <a:r>
              <a:rPr lang="en-GB" sz="2800" dirty="0"/>
              <a:t>~570 events per second (multi threaded, CPU, C++, Intel Xeon E3-1230)</a:t>
            </a:r>
          </a:p>
          <a:p>
            <a:pPr marL="457200" lvl="0" indent="-336550">
              <a:spcBef>
                <a:spcPts val="0"/>
              </a:spcBef>
              <a:buSzPts val="1700"/>
              <a:buChar char="●"/>
            </a:pPr>
            <a:r>
              <a:rPr lang="en-GB" dirty="0"/>
              <a:t>Inference of the GNN:</a:t>
            </a:r>
          </a:p>
          <a:p>
            <a:pPr marL="914400" lvl="1" indent="-336550">
              <a:spcBef>
                <a:spcPts val="0"/>
              </a:spcBef>
              <a:buSzPts val="1700"/>
              <a:buChar char="○"/>
            </a:pPr>
            <a:r>
              <a:rPr lang="en-GB" sz="2800" dirty="0"/>
              <a:t>~900 events per second (GOVORUN, Nvidia Tesla V100)</a:t>
            </a:r>
          </a:p>
          <a:p>
            <a:pPr marL="0" lvl="0" indent="0">
              <a:spcBef>
                <a:spcPts val="1600"/>
              </a:spcBef>
              <a:buNone/>
            </a:pPr>
            <a:endParaRPr lang="en-GB" dirty="0"/>
          </a:p>
          <a:p>
            <a:pPr marL="457200" lvl="0" indent="-336550">
              <a:spcBef>
                <a:spcPts val="1600"/>
              </a:spcBef>
              <a:buSzPts val="1700"/>
              <a:buChar char="●"/>
            </a:pPr>
            <a:r>
              <a:rPr lang="en-GB" dirty="0"/>
              <a:t>A </a:t>
            </a:r>
            <a:r>
              <a:rPr lang="en-GB" dirty="0" err="1"/>
              <a:t>preprocessing</a:t>
            </a:r>
            <a:r>
              <a:rPr lang="en-GB" dirty="0"/>
              <a:t> step could be greatly faster if rewritten in C++ (x30 speed-up!) </a:t>
            </a:r>
          </a:p>
          <a:p>
            <a:pPr marL="457200" lvl="0" indent="-336550">
              <a:spcBef>
                <a:spcPts val="0"/>
              </a:spcBef>
              <a:buSzPts val="1700"/>
              <a:buChar char="●"/>
            </a:pPr>
            <a:r>
              <a:rPr lang="en-GB" dirty="0"/>
              <a:t>GNN inference could be easily run in a multi-GPU environment</a:t>
            </a:r>
          </a:p>
        </p:txBody>
      </p:sp>
      <p:sp>
        <p:nvSpPr>
          <p:cNvPr id="4" name="Date Placeholder 3">
            <a:extLst>
              <a:ext uri="{FF2B5EF4-FFF2-40B4-BE49-F238E27FC236}">
                <a16:creationId xmlns:a16="http://schemas.microsoft.com/office/drawing/2014/main" id="{60502017-8A03-B940-9583-890FC822EA69}"/>
              </a:ext>
            </a:extLst>
          </p:cNvPr>
          <p:cNvSpPr>
            <a:spLocks noGrp="1"/>
          </p:cNvSpPr>
          <p:nvPr>
            <p:ph type="dt" sz="half" idx="10"/>
          </p:nvPr>
        </p:nvSpPr>
        <p:spPr/>
        <p:txBody>
          <a:bodyPr/>
          <a:lstStyle/>
          <a:p>
            <a:r>
              <a:rPr lang="ru-RU"/>
              <a:t>12.11.2020</a:t>
            </a:r>
            <a:endParaRPr lang="en-RU"/>
          </a:p>
        </p:txBody>
      </p:sp>
      <p:sp>
        <p:nvSpPr>
          <p:cNvPr id="5" name="Footer Placeholder 4">
            <a:extLst>
              <a:ext uri="{FF2B5EF4-FFF2-40B4-BE49-F238E27FC236}">
                <a16:creationId xmlns:a16="http://schemas.microsoft.com/office/drawing/2014/main" id="{2D53B2D9-8C30-4242-B9A1-81C0033EF28F}"/>
              </a:ext>
            </a:extLst>
          </p:cNvPr>
          <p:cNvSpPr>
            <a:spLocks noGrp="1"/>
          </p:cNvSpPr>
          <p:nvPr>
            <p:ph type="ftr" sz="quarter" idx="11"/>
          </p:nvPr>
        </p:nvSpPr>
        <p:spPr/>
        <p:txBody>
          <a:bodyPr/>
          <a:lstStyle/>
          <a:p>
            <a:r>
              <a:rPr lang="en-GB"/>
              <a:t>AYSS-2020: E. Shchavelev et al. Global tracking with GNN for BES-III</a:t>
            </a:r>
            <a:endParaRPr lang="en-RU"/>
          </a:p>
        </p:txBody>
      </p:sp>
      <p:sp>
        <p:nvSpPr>
          <p:cNvPr id="6" name="Slide Number Placeholder 5">
            <a:extLst>
              <a:ext uri="{FF2B5EF4-FFF2-40B4-BE49-F238E27FC236}">
                <a16:creationId xmlns:a16="http://schemas.microsoft.com/office/drawing/2014/main" id="{F8E32C4B-2DF1-1B4A-A320-C195DFF1B86C}"/>
              </a:ext>
            </a:extLst>
          </p:cNvPr>
          <p:cNvSpPr>
            <a:spLocks noGrp="1"/>
          </p:cNvSpPr>
          <p:nvPr>
            <p:ph type="sldNum" sz="quarter" idx="12"/>
          </p:nvPr>
        </p:nvSpPr>
        <p:spPr/>
        <p:txBody>
          <a:bodyPr/>
          <a:lstStyle/>
          <a:p>
            <a:fld id="{4A750BC6-672A-EE47-91B1-0CD4734CCBD4}" type="slidenum">
              <a:rPr lang="en-RU" smtClean="0"/>
              <a:t>14</a:t>
            </a:fld>
            <a:endParaRPr lang="en-RU"/>
          </a:p>
        </p:txBody>
      </p:sp>
    </p:spTree>
    <p:extLst>
      <p:ext uri="{BB962C8B-B14F-4D97-AF65-F5344CB8AC3E}">
        <p14:creationId xmlns:p14="http://schemas.microsoft.com/office/powerpoint/2010/main" val="3269331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4AB13-DA4B-3F4B-AE36-C6D0217736F2}"/>
              </a:ext>
            </a:extLst>
          </p:cNvPr>
          <p:cNvSpPr>
            <a:spLocks noGrp="1"/>
          </p:cNvSpPr>
          <p:nvPr>
            <p:ph type="title"/>
          </p:nvPr>
        </p:nvSpPr>
        <p:spPr>
          <a:xfrm>
            <a:off x="618281" y="0"/>
            <a:ext cx="10515600" cy="1325563"/>
          </a:xfrm>
        </p:spPr>
        <p:txBody>
          <a:bodyPr/>
          <a:lstStyle/>
          <a:p>
            <a:r>
              <a:rPr lang="en" dirty="0"/>
              <a:t>Conclusion</a:t>
            </a:r>
            <a:endParaRPr lang="en-RU" dirty="0"/>
          </a:p>
        </p:txBody>
      </p:sp>
      <p:sp>
        <p:nvSpPr>
          <p:cNvPr id="3" name="Content Placeholder 2">
            <a:extLst>
              <a:ext uri="{FF2B5EF4-FFF2-40B4-BE49-F238E27FC236}">
                <a16:creationId xmlns:a16="http://schemas.microsoft.com/office/drawing/2014/main" id="{22720999-7ABC-A847-90CD-6E3A719C0964}"/>
              </a:ext>
            </a:extLst>
          </p:cNvPr>
          <p:cNvSpPr>
            <a:spLocks noGrp="1"/>
          </p:cNvSpPr>
          <p:nvPr>
            <p:ph idx="1"/>
          </p:nvPr>
        </p:nvSpPr>
        <p:spPr>
          <a:xfrm>
            <a:off x="838200" y="1261640"/>
            <a:ext cx="10515600" cy="5094709"/>
          </a:xfrm>
        </p:spPr>
        <p:txBody>
          <a:bodyPr>
            <a:normAutofit/>
          </a:bodyPr>
          <a:lstStyle/>
          <a:p>
            <a:pPr marL="457200" lvl="0" indent="-342900">
              <a:spcBef>
                <a:spcPts val="0"/>
              </a:spcBef>
              <a:buSzPts val="1800"/>
              <a:buChar char="●"/>
            </a:pPr>
            <a:r>
              <a:rPr lang="en-US" dirty="0"/>
              <a:t>GNN</a:t>
            </a:r>
            <a:r>
              <a:rPr lang="en-GB" dirty="0"/>
              <a:t> approach demonstrated its generalization potential for the strip-based detectors.</a:t>
            </a:r>
          </a:p>
          <a:p>
            <a:pPr marL="457200" lvl="0" indent="-342900">
              <a:spcBef>
                <a:spcPts val="0"/>
              </a:spcBef>
              <a:buSzPts val="1800"/>
              <a:buChar char="●"/>
            </a:pPr>
            <a:r>
              <a:rPr lang="en-GB" dirty="0"/>
              <a:t>Although our approach demonstrate promising results it is a bit overkill for a detector with 3 stations, it can make much more profit on the more complex detectors;</a:t>
            </a:r>
            <a:endParaRPr lang="ru-RU" dirty="0"/>
          </a:p>
          <a:p>
            <a:pPr marL="457200" lvl="0" indent="-342900">
              <a:spcBef>
                <a:spcPts val="0"/>
              </a:spcBef>
              <a:buSzPts val="1800"/>
              <a:buChar char="●"/>
            </a:pPr>
            <a:r>
              <a:rPr lang="en-GB" dirty="0"/>
              <a:t>Our approach demonstrates potential in terms of speed: current implementation written in pure python has an obvious bottleneck in the </a:t>
            </a:r>
            <a:r>
              <a:rPr lang="en-GB" dirty="0" err="1"/>
              <a:t>preprocessing</a:t>
            </a:r>
            <a:r>
              <a:rPr lang="en-GB" dirty="0"/>
              <a:t>. C++ </a:t>
            </a:r>
            <a:r>
              <a:rPr lang="en-GB" dirty="0" err="1"/>
              <a:t>preprocessing</a:t>
            </a:r>
            <a:r>
              <a:rPr lang="en-GB" dirty="0"/>
              <a:t> speeds up the tracking process at least by 30 times now;</a:t>
            </a:r>
          </a:p>
          <a:p>
            <a:pPr marL="457200" lvl="0" indent="-342900">
              <a:spcBef>
                <a:spcPts val="0"/>
              </a:spcBef>
              <a:buSzPts val="1800"/>
              <a:buChar char="●"/>
            </a:pPr>
            <a:r>
              <a:rPr lang="en-GB" dirty="0"/>
              <a:t>GNN model could be optimized for the BES-III detector in terms of GPU memory consumption and GPU speed as well.</a:t>
            </a:r>
            <a:endParaRPr lang="en-RU" dirty="0"/>
          </a:p>
        </p:txBody>
      </p:sp>
      <p:sp>
        <p:nvSpPr>
          <p:cNvPr id="4" name="Date Placeholder 3">
            <a:extLst>
              <a:ext uri="{FF2B5EF4-FFF2-40B4-BE49-F238E27FC236}">
                <a16:creationId xmlns:a16="http://schemas.microsoft.com/office/drawing/2014/main" id="{7A7D68AE-CE7C-754F-86E8-313DFE699792}"/>
              </a:ext>
            </a:extLst>
          </p:cNvPr>
          <p:cNvSpPr>
            <a:spLocks noGrp="1"/>
          </p:cNvSpPr>
          <p:nvPr>
            <p:ph type="dt" sz="half" idx="10"/>
          </p:nvPr>
        </p:nvSpPr>
        <p:spPr/>
        <p:txBody>
          <a:bodyPr/>
          <a:lstStyle/>
          <a:p>
            <a:r>
              <a:rPr lang="ru-RU"/>
              <a:t>12.11.2020</a:t>
            </a:r>
            <a:endParaRPr lang="en-RU"/>
          </a:p>
        </p:txBody>
      </p:sp>
      <p:sp>
        <p:nvSpPr>
          <p:cNvPr id="5" name="Footer Placeholder 4">
            <a:extLst>
              <a:ext uri="{FF2B5EF4-FFF2-40B4-BE49-F238E27FC236}">
                <a16:creationId xmlns:a16="http://schemas.microsoft.com/office/drawing/2014/main" id="{C5A72B83-8355-BF45-83B2-6B87F69E5461}"/>
              </a:ext>
            </a:extLst>
          </p:cNvPr>
          <p:cNvSpPr>
            <a:spLocks noGrp="1"/>
          </p:cNvSpPr>
          <p:nvPr>
            <p:ph type="ftr" sz="quarter" idx="11"/>
          </p:nvPr>
        </p:nvSpPr>
        <p:spPr/>
        <p:txBody>
          <a:bodyPr/>
          <a:lstStyle/>
          <a:p>
            <a:r>
              <a:rPr lang="en-GB"/>
              <a:t>AYSS-2020: E. Shchavelev et al. Global tracking with GNN for BES-III</a:t>
            </a:r>
            <a:endParaRPr lang="en-RU"/>
          </a:p>
        </p:txBody>
      </p:sp>
      <p:sp>
        <p:nvSpPr>
          <p:cNvPr id="6" name="Slide Number Placeholder 5">
            <a:extLst>
              <a:ext uri="{FF2B5EF4-FFF2-40B4-BE49-F238E27FC236}">
                <a16:creationId xmlns:a16="http://schemas.microsoft.com/office/drawing/2014/main" id="{F5C52E43-9370-3747-84FF-E6E088D8D1D0}"/>
              </a:ext>
            </a:extLst>
          </p:cNvPr>
          <p:cNvSpPr>
            <a:spLocks noGrp="1"/>
          </p:cNvSpPr>
          <p:nvPr>
            <p:ph type="sldNum" sz="quarter" idx="12"/>
          </p:nvPr>
        </p:nvSpPr>
        <p:spPr/>
        <p:txBody>
          <a:bodyPr/>
          <a:lstStyle/>
          <a:p>
            <a:fld id="{4A750BC6-672A-EE47-91B1-0CD4734CCBD4}" type="slidenum">
              <a:rPr lang="en-RU" smtClean="0"/>
              <a:t>15</a:t>
            </a:fld>
            <a:endParaRPr lang="en-RU"/>
          </a:p>
        </p:txBody>
      </p:sp>
    </p:spTree>
    <p:extLst>
      <p:ext uri="{BB962C8B-B14F-4D97-AF65-F5344CB8AC3E}">
        <p14:creationId xmlns:p14="http://schemas.microsoft.com/office/powerpoint/2010/main" val="4157111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8714D-AAA4-8245-B6B7-6723AA4FD404}"/>
              </a:ext>
            </a:extLst>
          </p:cNvPr>
          <p:cNvSpPr>
            <a:spLocks noGrp="1"/>
          </p:cNvSpPr>
          <p:nvPr>
            <p:ph type="ctrTitle"/>
          </p:nvPr>
        </p:nvSpPr>
        <p:spPr/>
        <p:txBody>
          <a:bodyPr>
            <a:normAutofit fontScale="90000"/>
          </a:bodyPr>
          <a:lstStyle/>
          <a:p>
            <a:r>
              <a:rPr lang="en" dirty="0"/>
              <a:t>Global strategy of tracking on the basis of Graph Neural Network for BES-III CGEM inner detector</a:t>
            </a:r>
            <a:r>
              <a:rPr lang="en" sz="6600" dirty="0"/>
              <a:t> </a:t>
            </a:r>
            <a:endParaRPr lang="en-RU" dirty="0"/>
          </a:p>
        </p:txBody>
      </p:sp>
      <p:sp>
        <p:nvSpPr>
          <p:cNvPr id="3" name="Subtitle 2">
            <a:extLst>
              <a:ext uri="{FF2B5EF4-FFF2-40B4-BE49-F238E27FC236}">
                <a16:creationId xmlns:a16="http://schemas.microsoft.com/office/drawing/2014/main" id="{79193EA3-BC8A-8247-A154-7CD89F695244}"/>
              </a:ext>
            </a:extLst>
          </p:cNvPr>
          <p:cNvSpPr>
            <a:spLocks noGrp="1"/>
          </p:cNvSpPr>
          <p:nvPr>
            <p:ph type="subTitle" idx="1"/>
          </p:nvPr>
        </p:nvSpPr>
        <p:spPr/>
        <p:txBody>
          <a:bodyPr>
            <a:normAutofit/>
          </a:bodyPr>
          <a:lstStyle/>
          <a:p>
            <a:pPr lvl="0">
              <a:spcBef>
                <a:spcPts val="0"/>
              </a:spcBef>
            </a:pPr>
            <a:r>
              <a:rPr lang="en-GB" b="1" dirty="0"/>
              <a:t>Egor Shchavelev</a:t>
            </a:r>
            <a:r>
              <a:rPr lang="en-GB" b="1" baseline="30000" dirty="0"/>
              <a:t>1</a:t>
            </a:r>
          </a:p>
          <a:p>
            <a:pPr lvl="0">
              <a:spcBef>
                <a:spcPts val="0"/>
              </a:spcBef>
            </a:pPr>
            <a:endParaRPr lang="en-GB" dirty="0"/>
          </a:p>
          <a:p>
            <a:pPr lvl="0">
              <a:spcBef>
                <a:spcPts val="0"/>
              </a:spcBef>
            </a:pPr>
            <a:r>
              <a:rPr lang="en-GB" dirty="0"/>
              <a:t>Olga Bakina</a:t>
            </a:r>
            <a:r>
              <a:rPr lang="en-GB" baseline="30000" dirty="0"/>
              <a:t>2</a:t>
            </a:r>
            <a:r>
              <a:rPr lang="en-GB" dirty="0"/>
              <a:t>, Igor Denisenko</a:t>
            </a:r>
            <a:r>
              <a:rPr lang="en-GB" baseline="30000" dirty="0"/>
              <a:t>2</a:t>
            </a:r>
            <a:r>
              <a:rPr lang="en-GB" dirty="0"/>
              <a:t>, Pavel Goncharov</a:t>
            </a:r>
            <a:r>
              <a:rPr lang="en-GB" baseline="30000" dirty="0"/>
              <a:t>2</a:t>
            </a:r>
            <a:r>
              <a:rPr lang="en-GB" dirty="0"/>
              <a:t>, </a:t>
            </a:r>
            <a:r>
              <a:rPr lang="en-GB" dirty="0" err="1"/>
              <a:t>Yury</a:t>
            </a:r>
            <a:r>
              <a:rPr lang="en-GB" dirty="0"/>
              <a:t> Nefedov</a:t>
            </a:r>
            <a:r>
              <a:rPr lang="en-GB" baseline="30000" dirty="0"/>
              <a:t>2</a:t>
            </a:r>
            <a:r>
              <a:rPr lang="en-GB" dirty="0"/>
              <a:t>, Anastasia Nikolskaya</a:t>
            </a:r>
            <a:r>
              <a:rPr lang="en-GB" baseline="30000" dirty="0"/>
              <a:t>1</a:t>
            </a:r>
            <a:r>
              <a:rPr lang="en-GB" dirty="0"/>
              <a:t>, Gennady Ososkov</a:t>
            </a:r>
            <a:r>
              <a:rPr lang="en-GB" baseline="30000" dirty="0"/>
              <a:t>2</a:t>
            </a:r>
            <a:r>
              <a:rPr lang="en-GB" dirty="0"/>
              <a:t>, Aleksey Zhemchugov</a:t>
            </a:r>
            <a:r>
              <a:rPr lang="en-GB" sz="2000" baseline="30000" dirty="0"/>
              <a:t>2 </a:t>
            </a:r>
            <a:endParaRPr lang="en-GB" sz="2000" dirty="0"/>
          </a:p>
        </p:txBody>
      </p:sp>
      <p:sp>
        <p:nvSpPr>
          <p:cNvPr id="4" name="Rectangle 3">
            <a:extLst>
              <a:ext uri="{FF2B5EF4-FFF2-40B4-BE49-F238E27FC236}">
                <a16:creationId xmlns:a16="http://schemas.microsoft.com/office/drawing/2014/main" id="{D0740851-A40A-9040-966A-BE8E6769AFD5}"/>
              </a:ext>
            </a:extLst>
          </p:cNvPr>
          <p:cNvSpPr/>
          <p:nvPr/>
        </p:nvSpPr>
        <p:spPr>
          <a:xfrm>
            <a:off x="6003667" y="2332386"/>
            <a:ext cx="184666" cy="2193228"/>
          </a:xfrm>
          <a:prstGeom prst="rect">
            <a:avLst/>
          </a:prstGeom>
        </p:spPr>
        <p:txBody>
          <a:bodyPr wrap="none">
            <a:spAutoFit/>
          </a:bodyPr>
          <a:lstStyle/>
          <a:p>
            <a:r>
              <a:rPr lang="en-RU" dirty="0"/>
              <a:t>The reported study was funded by RFBR and NSFC according to the research project № 19-57-53002 </a:t>
            </a:r>
          </a:p>
        </p:txBody>
      </p:sp>
      <p:sp>
        <p:nvSpPr>
          <p:cNvPr id="8" name="Rectangle 7">
            <a:extLst>
              <a:ext uri="{FF2B5EF4-FFF2-40B4-BE49-F238E27FC236}">
                <a16:creationId xmlns:a16="http://schemas.microsoft.com/office/drawing/2014/main" id="{50E71566-B29A-1049-9EF6-081F28ED1625}"/>
              </a:ext>
            </a:extLst>
          </p:cNvPr>
          <p:cNvSpPr/>
          <p:nvPr/>
        </p:nvSpPr>
        <p:spPr>
          <a:xfrm>
            <a:off x="6003667" y="2332386"/>
            <a:ext cx="184666" cy="2193228"/>
          </a:xfrm>
          <a:prstGeom prst="rect">
            <a:avLst/>
          </a:prstGeom>
        </p:spPr>
        <p:txBody>
          <a:bodyPr wrap="none">
            <a:spAutoFit/>
          </a:bodyPr>
          <a:lstStyle/>
          <a:p>
            <a:r>
              <a:rPr lang="en-RU" dirty="0"/>
              <a:t>The reported study was funded by RFBR and NSFC according to the research project № 19-57-53002 </a:t>
            </a:r>
          </a:p>
        </p:txBody>
      </p:sp>
      <p:sp>
        <p:nvSpPr>
          <p:cNvPr id="9" name="TextBox 8">
            <a:extLst>
              <a:ext uri="{FF2B5EF4-FFF2-40B4-BE49-F238E27FC236}">
                <a16:creationId xmlns:a16="http://schemas.microsoft.com/office/drawing/2014/main" id="{15A3E880-9B57-6D42-A975-2CF567025F96}"/>
              </a:ext>
            </a:extLst>
          </p:cNvPr>
          <p:cNvSpPr txBox="1"/>
          <p:nvPr/>
        </p:nvSpPr>
        <p:spPr>
          <a:xfrm>
            <a:off x="1405228" y="6488668"/>
            <a:ext cx="9566209" cy="369332"/>
          </a:xfrm>
          <a:prstGeom prst="rect">
            <a:avLst/>
          </a:prstGeom>
          <a:noFill/>
        </p:spPr>
        <p:txBody>
          <a:bodyPr wrap="none" rtlCol="0">
            <a:spAutoFit/>
          </a:bodyPr>
          <a:lstStyle/>
          <a:p>
            <a:r>
              <a:rPr lang="en-GB" dirty="0"/>
              <a:t>The reported study was funded by RFBR and NSFC according to the research project № 19-57-53002</a:t>
            </a:r>
            <a:endParaRPr lang="en-RU" dirty="0"/>
          </a:p>
        </p:txBody>
      </p:sp>
      <p:sp>
        <p:nvSpPr>
          <p:cNvPr id="10" name="Footer Placeholder 3">
            <a:extLst>
              <a:ext uri="{FF2B5EF4-FFF2-40B4-BE49-F238E27FC236}">
                <a16:creationId xmlns:a16="http://schemas.microsoft.com/office/drawing/2014/main" id="{34CF8E0A-5877-E343-875F-04945CC9784B}"/>
              </a:ext>
            </a:extLst>
          </p:cNvPr>
          <p:cNvSpPr>
            <a:spLocks noGrp="1"/>
          </p:cNvSpPr>
          <p:nvPr>
            <p:ph type="ftr" sz="quarter" idx="11"/>
          </p:nvPr>
        </p:nvSpPr>
        <p:spPr>
          <a:xfrm>
            <a:off x="4038600" y="5167312"/>
            <a:ext cx="4114800" cy="365125"/>
          </a:xfrm>
        </p:spPr>
        <p:txBody>
          <a:bodyPr/>
          <a:lstStyle/>
          <a:p>
            <a:r>
              <a:rPr lang="en-GB" sz="1600" baseline="30000" dirty="0"/>
              <a:t>1</a:t>
            </a:r>
            <a:r>
              <a:rPr lang="en-GB" sz="1600" dirty="0"/>
              <a:t>Saint Petersburg State University</a:t>
            </a:r>
          </a:p>
          <a:p>
            <a:r>
              <a:rPr lang="en-RU" sz="1600" baseline="30000" dirty="0"/>
              <a:t>2</a:t>
            </a:r>
            <a:r>
              <a:rPr lang="en-GB" sz="1600" dirty="0"/>
              <a:t>JINR</a:t>
            </a:r>
            <a:endParaRPr lang="en-RU" sz="1600" dirty="0"/>
          </a:p>
        </p:txBody>
      </p:sp>
      <p:sp>
        <p:nvSpPr>
          <p:cNvPr id="11" name="TextBox 10">
            <a:extLst>
              <a:ext uri="{FF2B5EF4-FFF2-40B4-BE49-F238E27FC236}">
                <a16:creationId xmlns:a16="http://schemas.microsoft.com/office/drawing/2014/main" id="{1BE68570-AFEA-2146-A7D6-CBCA8A7DB414}"/>
              </a:ext>
            </a:extLst>
          </p:cNvPr>
          <p:cNvSpPr txBox="1"/>
          <p:nvPr/>
        </p:nvSpPr>
        <p:spPr>
          <a:xfrm>
            <a:off x="4984029" y="5687387"/>
            <a:ext cx="2039276" cy="646331"/>
          </a:xfrm>
          <a:prstGeom prst="rect">
            <a:avLst/>
          </a:prstGeom>
          <a:noFill/>
        </p:spPr>
        <p:txBody>
          <a:bodyPr wrap="none" rtlCol="0">
            <a:spAutoFit/>
          </a:bodyPr>
          <a:lstStyle/>
          <a:p>
            <a:pPr algn="ctr"/>
            <a:r>
              <a:rPr lang="en-RU" dirty="0"/>
              <a:t>AYSS-2020</a:t>
            </a:r>
          </a:p>
          <a:p>
            <a:pPr algn="ctr"/>
            <a:r>
              <a:rPr lang="en-RU" dirty="0"/>
              <a:t>November 12, 2020</a:t>
            </a:r>
          </a:p>
        </p:txBody>
      </p:sp>
    </p:spTree>
    <p:extLst>
      <p:ext uri="{BB962C8B-B14F-4D97-AF65-F5344CB8AC3E}">
        <p14:creationId xmlns:p14="http://schemas.microsoft.com/office/powerpoint/2010/main" val="1643122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1C366-72E3-FA4F-BBD2-B35EE95E4BBD}"/>
              </a:ext>
            </a:extLst>
          </p:cNvPr>
          <p:cNvSpPr>
            <a:spLocks noGrp="1"/>
          </p:cNvSpPr>
          <p:nvPr>
            <p:ph type="title"/>
          </p:nvPr>
        </p:nvSpPr>
        <p:spPr/>
        <p:txBody>
          <a:bodyPr/>
          <a:lstStyle/>
          <a:p>
            <a:r>
              <a:rPr lang="en-RU" dirty="0"/>
              <a:t>Plan</a:t>
            </a:r>
          </a:p>
        </p:txBody>
      </p:sp>
      <p:sp>
        <p:nvSpPr>
          <p:cNvPr id="3" name="Content Placeholder 2">
            <a:extLst>
              <a:ext uri="{FF2B5EF4-FFF2-40B4-BE49-F238E27FC236}">
                <a16:creationId xmlns:a16="http://schemas.microsoft.com/office/drawing/2014/main" id="{96D721CB-B521-1940-AAE4-334BD92C7F7E}"/>
              </a:ext>
            </a:extLst>
          </p:cNvPr>
          <p:cNvSpPr>
            <a:spLocks noGrp="1"/>
          </p:cNvSpPr>
          <p:nvPr>
            <p:ph idx="1"/>
          </p:nvPr>
        </p:nvSpPr>
        <p:spPr/>
        <p:txBody>
          <a:bodyPr/>
          <a:lstStyle/>
          <a:p>
            <a:r>
              <a:rPr lang="en-RU" dirty="0"/>
              <a:t>What is tracking</a:t>
            </a:r>
          </a:p>
          <a:p>
            <a:r>
              <a:rPr lang="en-RU" dirty="0"/>
              <a:t>Tracking for BES-III GEM</a:t>
            </a:r>
          </a:p>
          <a:p>
            <a:r>
              <a:rPr lang="en-RU" dirty="0"/>
              <a:t>Event as a graph conception</a:t>
            </a:r>
          </a:p>
          <a:p>
            <a:r>
              <a:rPr lang="en-RU" dirty="0"/>
              <a:t>Graph neural network</a:t>
            </a:r>
          </a:p>
          <a:p>
            <a:r>
              <a:rPr lang="en-RU" dirty="0"/>
              <a:t>Results</a:t>
            </a:r>
          </a:p>
          <a:p>
            <a:r>
              <a:rPr lang="en-RU" dirty="0"/>
              <a:t>Conclusion</a:t>
            </a:r>
          </a:p>
          <a:p>
            <a:endParaRPr lang="en-RU" dirty="0"/>
          </a:p>
        </p:txBody>
      </p:sp>
      <p:sp>
        <p:nvSpPr>
          <p:cNvPr id="4" name="Date Placeholder 3">
            <a:extLst>
              <a:ext uri="{FF2B5EF4-FFF2-40B4-BE49-F238E27FC236}">
                <a16:creationId xmlns:a16="http://schemas.microsoft.com/office/drawing/2014/main" id="{67C68F75-AE3E-B142-ABC7-21CC9A81F551}"/>
              </a:ext>
            </a:extLst>
          </p:cNvPr>
          <p:cNvSpPr>
            <a:spLocks noGrp="1"/>
          </p:cNvSpPr>
          <p:nvPr>
            <p:ph type="dt" sz="half" idx="10"/>
          </p:nvPr>
        </p:nvSpPr>
        <p:spPr/>
        <p:txBody>
          <a:bodyPr/>
          <a:lstStyle/>
          <a:p>
            <a:r>
              <a:rPr lang="ru-RU"/>
              <a:t>12.11.2020</a:t>
            </a:r>
            <a:endParaRPr lang="en-RU" dirty="0"/>
          </a:p>
        </p:txBody>
      </p:sp>
      <p:sp>
        <p:nvSpPr>
          <p:cNvPr id="5" name="Footer Placeholder 4">
            <a:extLst>
              <a:ext uri="{FF2B5EF4-FFF2-40B4-BE49-F238E27FC236}">
                <a16:creationId xmlns:a16="http://schemas.microsoft.com/office/drawing/2014/main" id="{3EB8FF7F-1E73-0544-BA99-58AB23169EAE}"/>
              </a:ext>
            </a:extLst>
          </p:cNvPr>
          <p:cNvSpPr>
            <a:spLocks noGrp="1"/>
          </p:cNvSpPr>
          <p:nvPr>
            <p:ph type="ftr" sz="quarter" idx="11"/>
          </p:nvPr>
        </p:nvSpPr>
        <p:spPr>
          <a:xfrm>
            <a:off x="4038600" y="6356350"/>
            <a:ext cx="4572000" cy="365125"/>
          </a:xfrm>
        </p:spPr>
        <p:txBody>
          <a:bodyPr/>
          <a:lstStyle/>
          <a:p>
            <a:r>
              <a:rPr lang="en-GB" dirty="0"/>
              <a:t>AYSS-2020: E. Shchavelev et al. Global tracking with GNN for BES-III</a:t>
            </a:r>
            <a:endParaRPr lang="en-RU" dirty="0"/>
          </a:p>
        </p:txBody>
      </p:sp>
      <p:sp>
        <p:nvSpPr>
          <p:cNvPr id="6" name="Slide Number Placeholder 5">
            <a:extLst>
              <a:ext uri="{FF2B5EF4-FFF2-40B4-BE49-F238E27FC236}">
                <a16:creationId xmlns:a16="http://schemas.microsoft.com/office/drawing/2014/main" id="{C7D9D152-3598-FC4B-9178-E331113874FF}"/>
              </a:ext>
            </a:extLst>
          </p:cNvPr>
          <p:cNvSpPr>
            <a:spLocks noGrp="1"/>
          </p:cNvSpPr>
          <p:nvPr>
            <p:ph type="sldNum" sz="quarter" idx="12"/>
          </p:nvPr>
        </p:nvSpPr>
        <p:spPr/>
        <p:txBody>
          <a:bodyPr/>
          <a:lstStyle/>
          <a:p>
            <a:fld id="{4A750BC6-672A-EE47-91B1-0CD4734CCBD4}" type="slidenum">
              <a:rPr lang="en-RU" smtClean="0"/>
              <a:t>2</a:t>
            </a:fld>
            <a:endParaRPr lang="en-RU"/>
          </a:p>
        </p:txBody>
      </p:sp>
    </p:spTree>
    <p:extLst>
      <p:ext uri="{BB962C8B-B14F-4D97-AF65-F5344CB8AC3E}">
        <p14:creationId xmlns:p14="http://schemas.microsoft.com/office/powerpoint/2010/main" val="668512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2C40FEBC-E07B-453E-A39A-43F852577C88}"/>
              </a:ext>
            </a:extLst>
          </p:cNvPr>
          <p:cNvSpPr>
            <a:spLocks noGrp="1"/>
          </p:cNvSpPr>
          <p:nvPr>
            <p:ph type="title"/>
          </p:nvPr>
        </p:nvSpPr>
        <p:spPr>
          <a:xfrm>
            <a:off x="838200" y="136521"/>
            <a:ext cx="10515600" cy="642036"/>
          </a:xfrm>
        </p:spPr>
        <p:txBody>
          <a:bodyPr>
            <a:normAutofit fontScale="90000"/>
          </a:bodyPr>
          <a:lstStyle/>
          <a:p>
            <a:pPr algn="ctr"/>
            <a:r>
              <a:rPr lang="en-US" b="1" dirty="0">
                <a:solidFill>
                  <a:srgbClr val="0000FF"/>
                </a:solidFill>
              </a:rPr>
              <a:t>What is tracking?</a:t>
            </a:r>
            <a:endParaRPr lang="ru-RU" dirty="0"/>
          </a:p>
        </p:txBody>
      </p:sp>
      <p:sp>
        <p:nvSpPr>
          <p:cNvPr id="10" name="Прямоугольник 7">
            <a:extLst>
              <a:ext uri="{FF2B5EF4-FFF2-40B4-BE49-F238E27FC236}">
                <a16:creationId xmlns:a16="http://schemas.microsoft.com/office/drawing/2014/main" id="{0DF720BF-321E-40FC-93C4-52A7EDAA2312}"/>
              </a:ext>
            </a:extLst>
          </p:cNvPr>
          <p:cNvSpPr/>
          <p:nvPr/>
        </p:nvSpPr>
        <p:spPr>
          <a:xfrm>
            <a:off x="590604" y="1074509"/>
            <a:ext cx="11010792" cy="1015663"/>
          </a:xfrm>
          <a:prstGeom prst="rect">
            <a:avLst/>
          </a:prstGeom>
        </p:spPr>
        <p:txBody>
          <a:bodyPr wrap="square">
            <a:spAutoFit/>
          </a:bodyPr>
          <a:lstStyle/>
          <a:p>
            <a:r>
              <a:rPr lang="en-US" sz="2000" b="1" dirty="0"/>
              <a:t>Tracking or track finding</a:t>
            </a:r>
            <a:r>
              <a:rPr lang="en-US" sz="2000" dirty="0"/>
              <a:t> is a process of </a:t>
            </a:r>
            <a:r>
              <a:rPr lang="en-US" sz="2000" b="1" dirty="0"/>
              <a:t>reconstruction the particle’s trajectories</a:t>
            </a:r>
            <a:r>
              <a:rPr lang="en-US" sz="2000" dirty="0"/>
              <a:t> in high-energy physics detector by connecting the points – hits – that each particle leaves passing through detector’s planes.</a:t>
            </a:r>
          </a:p>
          <a:p>
            <a:r>
              <a:rPr lang="en-US" sz="2000" dirty="0"/>
              <a:t>Tracking includes track seeding and track building phases. </a:t>
            </a:r>
          </a:p>
        </p:txBody>
      </p:sp>
      <p:pic>
        <p:nvPicPr>
          <p:cNvPr id="8" name="Picture 7">
            <a:extLst>
              <a:ext uri="{FF2B5EF4-FFF2-40B4-BE49-F238E27FC236}">
                <a16:creationId xmlns:a16="http://schemas.microsoft.com/office/drawing/2014/main" id="{041DE050-CC78-40CE-8AAA-A91BECAD80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825" y="2537338"/>
            <a:ext cx="3652838" cy="3612024"/>
          </a:xfrm>
          <a:prstGeom prst="rect">
            <a:avLst/>
          </a:prstGeom>
        </p:spPr>
      </p:pic>
      <p:pic>
        <p:nvPicPr>
          <p:cNvPr id="12" name="Picture 11">
            <a:extLst>
              <a:ext uri="{FF2B5EF4-FFF2-40B4-BE49-F238E27FC236}">
                <a16:creationId xmlns:a16="http://schemas.microsoft.com/office/drawing/2014/main" id="{58E46698-8035-45AF-880D-AEBC9DB5A03E}"/>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505504" y="2281275"/>
            <a:ext cx="6057846" cy="3872151"/>
          </a:xfrm>
          <a:prstGeom prst="rect">
            <a:avLst/>
          </a:prstGeom>
        </p:spPr>
      </p:pic>
      <p:sp>
        <p:nvSpPr>
          <p:cNvPr id="9" name="Date Placeholder 3">
            <a:extLst>
              <a:ext uri="{FF2B5EF4-FFF2-40B4-BE49-F238E27FC236}">
                <a16:creationId xmlns:a16="http://schemas.microsoft.com/office/drawing/2014/main" id="{CF1AE5AB-69B0-6743-8127-97A994E3CDF4}"/>
              </a:ext>
            </a:extLst>
          </p:cNvPr>
          <p:cNvSpPr>
            <a:spLocks noGrp="1"/>
          </p:cNvSpPr>
          <p:nvPr>
            <p:ph type="dt" sz="half" idx="10"/>
          </p:nvPr>
        </p:nvSpPr>
        <p:spPr>
          <a:xfrm>
            <a:off x="838200" y="6356350"/>
            <a:ext cx="2743200" cy="365125"/>
          </a:xfrm>
        </p:spPr>
        <p:txBody>
          <a:bodyPr>
            <a:normAutofit/>
          </a:bodyPr>
          <a:lstStyle/>
          <a:p>
            <a:pPr>
              <a:spcAft>
                <a:spcPts val="600"/>
              </a:spcAft>
            </a:pPr>
            <a:r>
              <a:rPr lang="ru-RU"/>
              <a:t>12.11.2020</a:t>
            </a:r>
            <a:endParaRPr lang="en-RU" dirty="0"/>
          </a:p>
        </p:txBody>
      </p:sp>
      <p:sp>
        <p:nvSpPr>
          <p:cNvPr id="11" name="Footer Placeholder 4">
            <a:extLst>
              <a:ext uri="{FF2B5EF4-FFF2-40B4-BE49-F238E27FC236}">
                <a16:creationId xmlns:a16="http://schemas.microsoft.com/office/drawing/2014/main" id="{B5A60F61-AA43-7A47-8526-A2121DDDD646}"/>
              </a:ext>
            </a:extLst>
          </p:cNvPr>
          <p:cNvSpPr>
            <a:spLocks noGrp="1"/>
          </p:cNvSpPr>
          <p:nvPr>
            <p:ph type="ftr" sz="quarter" idx="11"/>
          </p:nvPr>
        </p:nvSpPr>
        <p:spPr>
          <a:xfrm>
            <a:off x="4038600" y="6356350"/>
            <a:ext cx="4114800" cy="365125"/>
          </a:xfrm>
        </p:spPr>
        <p:txBody>
          <a:bodyPr>
            <a:normAutofit fontScale="92500"/>
          </a:bodyPr>
          <a:lstStyle/>
          <a:p>
            <a:pPr>
              <a:spcAft>
                <a:spcPts val="600"/>
              </a:spcAft>
            </a:pPr>
            <a:r>
              <a:rPr lang="en-GB"/>
              <a:t>AYSS-2020: E. Shchavelev et al. Global tracking with GNN for BES-III</a:t>
            </a:r>
            <a:endParaRPr lang="en-RU" dirty="0"/>
          </a:p>
        </p:txBody>
      </p:sp>
      <p:sp>
        <p:nvSpPr>
          <p:cNvPr id="13" name="Slide Number Placeholder 5">
            <a:extLst>
              <a:ext uri="{FF2B5EF4-FFF2-40B4-BE49-F238E27FC236}">
                <a16:creationId xmlns:a16="http://schemas.microsoft.com/office/drawing/2014/main" id="{1DD105B4-FC96-EC4B-86B3-A0603209EB5D}"/>
              </a:ext>
            </a:extLst>
          </p:cNvPr>
          <p:cNvSpPr>
            <a:spLocks noGrp="1"/>
          </p:cNvSpPr>
          <p:nvPr>
            <p:ph type="sldNum" sz="quarter" idx="12"/>
          </p:nvPr>
        </p:nvSpPr>
        <p:spPr>
          <a:xfrm>
            <a:off x="8610600" y="6356350"/>
            <a:ext cx="2743200" cy="365125"/>
          </a:xfrm>
        </p:spPr>
        <p:txBody>
          <a:bodyPr>
            <a:normAutofit/>
          </a:bodyPr>
          <a:lstStyle/>
          <a:p>
            <a:pPr>
              <a:spcAft>
                <a:spcPts val="600"/>
              </a:spcAft>
            </a:pPr>
            <a:fld id="{4A750BC6-672A-EE47-91B1-0CD4734CCBD4}" type="slidenum">
              <a:rPr lang="en-RU" smtClean="0"/>
              <a:pPr>
                <a:spcAft>
                  <a:spcPts val="600"/>
                </a:spcAft>
              </a:pPr>
              <a:t>3</a:t>
            </a:fld>
            <a:endParaRPr lang="en-RU" dirty="0"/>
          </a:p>
        </p:txBody>
      </p:sp>
    </p:spTree>
    <p:extLst>
      <p:ext uri="{BB962C8B-B14F-4D97-AF65-F5344CB8AC3E}">
        <p14:creationId xmlns:p14="http://schemas.microsoft.com/office/powerpoint/2010/main" val="3100929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CB962CF-61A3-4EF9-94F6-7C59B0329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81B87C-ED98-B743-9003-71F56E7F3A46}"/>
              </a:ext>
            </a:extLst>
          </p:cNvPr>
          <p:cNvSpPr>
            <a:spLocks noGrp="1"/>
          </p:cNvSpPr>
          <p:nvPr>
            <p:ph type="title"/>
          </p:nvPr>
        </p:nvSpPr>
        <p:spPr>
          <a:xfrm>
            <a:off x="509287" y="242902"/>
            <a:ext cx="6797405" cy="1651404"/>
          </a:xfrm>
        </p:spPr>
        <p:txBody>
          <a:bodyPr>
            <a:normAutofit/>
          </a:bodyPr>
          <a:lstStyle/>
          <a:p>
            <a:r>
              <a:rPr lang="en" sz="4000" dirty="0"/>
              <a:t>Tracking for BESIII CGEM</a:t>
            </a:r>
            <a:endParaRPr lang="en-RU" sz="4000" dirty="0"/>
          </a:p>
        </p:txBody>
      </p:sp>
      <p:sp>
        <p:nvSpPr>
          <p:cNvPr id="3" name="Content Placeholder 2">
            <a:extLst>
              <a:ext uri="{FF2B5EF4-FFF2-40B4-BE49-F238E27FC236}">
                <a16:creationId xmlns:a16="http://schemas.microsoft.com/office/drawing/2014/main" id="{DE8009F3-5112-4C47-9445-B5A5BBEE1D0A}"/>
              </a:ext>
            </a:extLst>
          </p:cNvPr>
          <p:cNvSpPr>
            <a:spLocks noGrp="1"/>
          </p:cNvSpPr>
          <p:nvPr>
            <p:ph idx="1"/>
          </p:nvPr>
        </p:nvSpPr>
        <p:spPr>
          <a:xfrm>
            <a:off x="509287" y="2048719"/>
            <a:ext cx="5586714" cy="4071995"/>
          </a:xfrm>
        </p:spPr>
        <p:txBody>
          <a:bodyPr>
            <a:normAutofit/>
          </a:bodyPr>
          <a:lstStyle/>
          <a:p>
            <a:r>
              <a:rPr lang="en-GB" sz="2400" dirty="0"/>
              <a:t>The purpose of this study was to summarize the algorithms and programs developed on the basis of deep learning methods for tracking events obtained in the fixed target BM@N JINR experiment for the track reconstruction with the data of the tracking detector of the BES-III collider experiment in Beijing IHEP. </a:t>
            </a:r>
          </a:p>
        </p:txBody>
      </p:sp>
      <p:pic>
        <p:nvPicPr>
          <p:cNvPr id="7" name="Google Shape;66;p15">
            <a:extLst>
              <a:ext uri="{FF2B5EF4-FFF2-40B4-BE49-F238E27FC236}">
                <a16:creationId xmlns:a16="http://schemas.microsoft.com/office/drawing/2014/main" id="{D0B82048-A2FE-C048-948F-BAED92351ED1}"/>
              </a:ext>
            </a:extLst>
          </p:cNvPr>
          <p:cNvPicPr preferRelativeResize="0"/>
          <p:nvPr/>
        </p:nvPicPr>
        <p:blipFill>
          <a:blip r:embed="rId2"/>
          <a:stretch>
            <a:fillRect/>
          </a:stretch>
        </p:blipFill>
        <p:spPr>
          <a:xfrm>
            <a:off x="7245752" y="308826"/>
            <a:ext cx="4747427" cy="3120173"/>
          </a:xfrm>
          <a:prstGeom prst="rect">
            <a:avLst/>
          </a:prstGeom>
          <a:noFill/>
        </p:spPr>
      </p:pic>
      <p:pic>
        <p:nvPicPr>
          <p:cNvPr id="8" name="Google Shape;69;p15">
            <a:extLst>
              <a:ext uri="{FF2B5EF4-FFF2-40B4-BE49-F238E27FC236}">
                <a16:creationId xmlns:a16="http://schemas.microsoft.com/office/drawing/2014/main" id="{DB380838-4403-9941-A7A4-DA3592025523}"/>
              </a:ext>
            </a:extLst>
          </p:cNvPr>
          <p:cNvPicPr preferRelativeResize="0"/>
          <p:nvPr/>
        </p:nvPicPr>
        <p:blipFill>
          <a:blip r:embed="rId3"/>
          <a:stretch>
            <a:fillRect/>
          </a:stretch>
        </p:blipFill>
        <p:spPr>
          <a:xfrm>
            <a:off x="7360535" y="3621823"/>
            <a:ext cx="4631680" cy="2734527"/>
          </a:xfrm>
          <a:prstGeom prst="rect">
            <a:avLst/>
          </a:prstGeom>
          <a:noFill/>
        </p:spPr>
      </p:pic>
      <p:sp>
        <p:nvSpPr>
          <p:cNvPr id="4" name="Date Placeholder 3">
            <a:extLst>
              <a:ext uri="{FF2B5EF4-FFF2-40B4-BE49-F238E27FC236}">
                <a16:creationId xmlns:a16="http://schemas.microsoft.com/office/drawing/2014/main" id="{E71D5D2B-AA84-9C41-817A-AC8DA6D7E342}"/>
              </a:ext>
            </a:extLst>
          </p:cNvPr>
          <p:cNvSpPr>
            <a:spLocks noGrp="1"/>
          </p:cNvSpPr>
          <p:nvPr>
            <p:ph type="dt" sz="half" idx="10"/>
          </p:nvPr>
        </p:nvSpPr>
        <p:spPr>
          <a:xfrm>
            <a:off x="838200" y="6356350"/>
            <a:ext cx="2743200" cy="365125"/>
          </a:xfrm>
        </p:spPr>
        <p:txBody>
          <a:bodyPr>
            <a:normAutofit/>
          </a:bodyPr>
          <a:lstStyle/>
          <a:p>
            <a:pPr>
              <a:spcAft>
                <a:spcPts val="600"/>
              </a:spcAft>
            </a:pPr>
            <a:r>
              <a:rPr lang="ru-RU"/>
              <a:t>12.11.2020</a:t>
            </a:r>
            <a:endParaRPr lang="en-RU" dirty="0"/>
          </a:p>
        </p:txBody>
      </p:sp>
      <p:sp>
        <p:nvSpPr>
          <p:cNvPr id="5" name="Footer Placeholder 4">
            <a:extLst>
              <a:ext uri="{FF2B5EF4-FFF2-40B4-BE49-F238E27FC236}">
                <a16:creationId xmlns:a16="http://schemas.microsoft.com/office/drawing/2014/main" id="{F2923DE1-CA01-E74C-9FB4-07866E3E945D}"/>
              </a:ext>
            </a:extLst>
          </p:cNvPr>
          <p:cNvSpPr>
            <a:spLocks noGrp="1"/>
          </p:cNvSpPr>
          <p:nvPr>
            <p:ph type="ftr" sz="quarter" idx="11"/>
          </p:nvPr>
        </p:nvSpPr>
        <p:spPr>
          <a:xfrm>
            <a:off x="4038600" y="6356350"/>
            <a:ext cx="4114800" cy="365125"/>
          </a:xfrm>
        </p:spPr>
        <p:txBody>
          <a:bodyPr>
            <a:normAutofit fontScale="92500"/>
          </a:bodyPr>
          <a:lstStyle/>
          <a:p>
            <a:pPr>
              <a:spcAft>
                <a:spcPts val="600"/>
              </a:spcAft>
            </a:pPr>
            <a:r>
              <a:rPr lang="en-GB"/>
              <a:t>AYSS-2020: E. Shchavelev et al. Global tracking with GNN for BES-III</a:t>
            </a:r>
            <a:endParaRPr lang="en-RU" dirty="0"/>
          </a:p>
        </p:txBody>
      </p:sp>
      <p:sp>
        <p:nvSpPr>
          <p:cNvPr id="6" name="Slide Number Placeholder 5">
            <a:extLst>
              <a:ext uri="{FF2B5EF4-FFF2-40B4-BE49-F238E27FC236}">
                <a16:creationId xmlns:a16="http://schemas.microsoft.com/office/drawing/2014/main" id="{117C4B87-9711-0742-953C-014B95185A2E}"/>
              </a:ext>
            </a:extLst>
          </p:cNvPr>
          <p:cNvSpPr>
            <a:spLocks noGrp="1"/>
          </p:cNvSpPr>
          <p:nvPr>
            <p:ph type="sldNum" sz="quarter" idx="12"/>
          </p:nvPr>
        </p:nvSpPr>
        <p:spPr>
          <a:xfrm>
            <a:off x="8610600" y="6356350"/>
            <a:ext cx="2743200" cy="365125"/>
          </a:xfrm>
        </p:spPr>
        <p:txBody>
          <a:bodyPr>
            <a:normAutofit/>
          </a:bodyPr>
          <a:lstStyle/>
          <a:p>
            <a:pPr>
              <a:spcAft>
                <a:spcPts val="600"/>
              </a:spcAft>
            </a:pPr>
            <a:fld id="{4A750BC6-672A-EE47-91B1-0CD4734CCBD4}" type="slidenum">
              <a:rPr lang="en-RU" smtClean="0"/>
              <a:pPr>
                <a:spcAft>
                  <a:spcPts val="600"/>
                </a:spcAft>
              </a:pPr>
              <a:t>4</a:t>
            </a:fld>
            <a:endParaRPr lang="en-RU" dirty="0"/>
          </a:p>
        </p:txBody>
      </p:sp>
      <p:sp>
        <p:nvSpPr>
          <p:cNvPr id="9" name="Google Shape;70;p15">
            <a:extLst>
              <a:ext uri="{FF2B5EF4-FFF2-40B4-BE49-F238E27FC236}">
                <a16:creationId xmlns:a16="http://schemas.microsoft.com/office/drawing/2014/main" id="{8BB2BB39-86B6-DA44-92CD-F69CD3A50436}"/>
              </a:ext>
            </a:extLst>
          </p:cNvPr>
          <p:cNvSpPr txBox="1"/>
          <p:nvPr/>
        </p:nvSpPr>
        <p:spPr>
          <a:xfrm>
            <a:off x="7336587" y="6062593"/>
            <a:ext cx="4655628" cy="293757"/>
          </a:xfrm>
          <a:prstGeom prst="rect">
            <a:avLst/>
          </a:prstGeom>
          <a:solidFill>
            <a:srgbClr val="000000">
              <a:alpha val="50000"/>
            </a:srgbClr>
          </a:solidFill>
          <a:ln>
            <a:noFill/>
          </a:ln>
        </p:spPr>
        <p:txBody>
          <a:bodyPr spcFirstLastPara="1" wrap="square" lIns="91425" tIns="91425" rIns="91425" bIns="91425" anchor="t" anchorCtr="0">
            <a:noAutofit/>
          </a:bodyPr>
          <a:lstStyle/>
          <a:p>
            <a:pPr marL="0" lvl="0" indent="0" algn="ctr" rtl="0">
              <a:spcBef>
                <a:spcPts val="0"/>
              </a:spcBef>
              <a:spcAft>
                <a:spcPts val="600"/>
              </a:spcAft>
              <a:buNone/>
            </a:pPr>
            <a:r>
              <a:rPr lang="en-GB" sz="1300" dirty="0" err="1">
                <a:solidFill>
                  <a:srgbClr val="FFFFFF"/>
                </a:solidFill>
              </a:rPr>
              <a:t>Au+Au</a:t>
            </a:r>
            <a:r>
              <a:rPr lang="en-GB" sz="1300" dirty="0">
                <a:solidFill>
                  <a:srgbClr val="FFFFFF"/>
                </a:solidFill>
              </a:rPr>
              <a:t> BM@N MC simulated event</a:t>
            </a:r>
          </a:p>
        </p:txBody>
      </p:sp>
      <p:sp>
        <p:nvSpPr>
          <p:cNvPr id="10" name="Google Shape;71;p15">
            <a:extLst>
              <a:ext uri="{FF2B5EF4-FFF2-40B4-BE49-F238E27FC236}">
                <a16:creationId xmlns:a16="http://schemas.microsoft.com/office/drawing/2014/main" id="{D7D7C026-8E65-D94B-A385-BD9BDCB8DE4C}"/>
              </a:ext>
            </a:extLst>
          </p:cNvPr>
          <p:cNvSpPr txBox="1"/>
          <p:nvPr/>
        </p:nvSpPr>
        <p:spPr>
          <a:xfrm>
            <a:off x="7361500" y="3135241"/>
            <a:ext cx="4631680" cy="293758"/>
          </a:xfrm>
          <a:prstGeom prst="rect">
            <a:avLst/>
          </a:prstGeom>
          <a:solidFill>
            <a:srgbClr val="000000">
              <a:alpha val="50000"/>
            </a:srgbClr>
          </a:solidFill>
          <a:ln>
            <a:noFill/>
          </a:ln>
        </p:spPr>
        <p:txBody>
          <a:bodyPr spcFirstLastPara="1" wrap="square" lIns="91425" tIns="91425" rIns="91425" bIns="91425" anchor="t" anchorCtr="0">
            <a:noAutofit/>
          </a:bodyPr>
          <a:lstStyle/>
          <a:p>
            <a:pPr marL="0" lvl="0" indent="0" algn="ctr" rtl="0">
              <a:spcBef>
                <a:spcPts val="0"/>
              </a:spcBef>
              <a:spcAft>
                <a:spcPts val="600"/>
              </a:spcAft>
              <a:buNone/>
            </a:pPr>
            <a:r>
              <a:rPr lang="en-GB" sz="1300" dirty="0">
                <a:solidFill>
                  <a:srgbClr val="FFFFFF"/>
                </a:solidFill>
              </a:rPr>
              <a:t>BM@N configuration</a:t>
            </a:r>
          </a:p>
        </p:txBody>
      </p:sp>
    </p:spTree>
    <p:extLst>
      <p:ext uri="{BB962C8B-B14F-4D97-AF65-F5344CB8AC3E}">
        <p14:creationId xmlns:p14="http://schemas.microsoft.com/office/powerpoint/2010/main" val="3773434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06D2DF-0602-6248-9991-DC7741E83A86}"/>
              </a:ext>
            </a:extLst>
          </p:cNvPr>
          <p:cNvSpPr>
            <a:spLocks noGrp="1"/>
          </p:cNvSpPr>
          <p:nvPr>
            <p:ph type="title"/>
          </p:nvPr>
        </p:nvSpPr>
        <p:spPr>
          <a:xfrm>
            <a:off x="838200" y="365125"/>
            <a:ext cx="10515600" cy="1306443"/>
          </a:xfrm>
        </p:spPr>
        <p:txBody>
          <a:bodyPr>
            <a:normAutofit/>
          </a:bodyPr>
          <a:lstStyle/>
          <a:p>
            <a:r>
              <a:rPr lang="en" sz="4000" dirty="0"/>
              <a:t>Tracking for BESIII CGEM</a:t>
            </a:r>
            <a:endParaRPr lang="en-RU" sz="4000" dirty="0"/>
          </a:p>
        </p:txBody>
      </p:sp>
      <p:sp>
        <p:nvSpPr>
          <p:cNvPr id="3" name="Content Placeholder 2">
            <a:extLst>
              <a:ext uri="{FF2B5EF4-FFF2-40B4-BE49-F238E27FC236}">
                <a16:creationId xmlns:a16="http://schemas.microsoft.com/office/drawing/2014/main" id="{6174C802-D963-BC47-8DFE-AAC56859A0C2}"/>
              </a:ext>
            </a:extLst>
          </p:cNvPr>
          <p:cNvSpPr>
            <a:spLocks noGrp="1"/>
          </p:cNvSpPr>
          <p:nvPr>
            <p:ph idx="1"/>
          </p:nvPr>
        </p:nvSpPr>
        <p:spPr>
          <a:xfrm>
            <a:off x="838200" y="1825625"/>
            <a:ext cx="4152774" cy="4303464"/>
          </a:xfrm>
        </p:spPr>
        <p:txBody>
          <a:bodyPr>
            <a:normAutofit/>
          </a:bodyPr>
          <a:lstStyle/>
          <a:p>
            <a:pPr marL="457200" lvl="0" indent="-342900">
              <a:spcBef>
                <a:spcPts val="0"/>
              </a:spcBef>
              <a:buSzPts val="1800"/>
              <a:buChar char="●"/>
            </a:pPr>
            <a:r>
              <a:rPr lang="en-GB" sz="2400" dirty="0"/>
              <a:t>BESIII CGEM is used as a demonstrator for the novel tracking approach</a:t>
            </a:r>
          </a:p>
          <a:p>
            <a:pPr marL="457200" lvl="0" indent="-342900">
              <a:spcBef>
                <a:spcPts val="0"/>
              </a:spcBef>
              <a:buSzPts val="1800"/>
              <a:buChar char="●"/>
            </a:pPr>
            <a:r>
              <a:rPr lang="en-GB" sz="2400" dirty="0"/>
              <a:t>BESIII CGEM Monte-Carlo simulation was used followed by a </a:t>
            </a:r>
            <a:r>
              <a:rPr lang="en-US" sz="2400" dirty="0"/>
              <a:t>basic</a:t>
            </a:r>
            <a:r>
              <a:rPr lang="en-GB" sz="2400" dirty="0"/>
              <a:t> clustering algorithm to reconstruct CGEM hits</a:t>
            </a:r>
          </a:p>
          <a:p>
            <a:endParaRPr lang="en-RU" sz="2400" dirty="0"/>
          </a:p>
        </p:txBody>
      </p:sp>
      <p:pic>
        <p:nvPicPr>
          <p:cNvPr id="7" name="Google Shape;78;p16" descr="Diagram&#10;&#10;Description automatically generated">
            <a:extLst>
              <a:ext uri="{FF2B5EF4-FFF2-40B4-BE49-F238E27FC236}">
                <a16:creationId xmlns:a16="http://schemas.microsoft.com/office/drawing/2014/main" id="{D944B2AF-9FD2-2A41-A23B-45BBD29AF317}"/>
              </a:ext>
            </a:extLst>
          </p:cNvPr>
          <p:cNvPicPr preferRelativeResize="0"/>
          <p:nvPr/>
        </p:nvPicPr>
        <p:blipFill rotWithShape="1">
          <a:blip r:embed="rId2"/>
          <a:srcRect l="16570" r="13690" b="-2"/>
          <a:stretch/>
        </p:blipFill>
        <p:spPr>
          <a:xfrm>
            <a:off x="5183500" y="1904282"/>
            <a:ext cx="6170299" cy="4224808"/>
          </a:xfrm>
          <a:prstGeom prst="rect">
            <a:avLst/>
          </a:prstGeom>
          <a:noFill/>
        </p:spPr>
      </p:pic>
      <p:sp>
        <p:nvSpPr>
          <p:cNvPr id="4" name="Date Placeholder 3">
            <a:extLst>
              <a:ext uri="{FF2B5EF4-FFF2-40B4-BE49-F238E27FC236}">
                <a16:creationId xmlns:a16="http://schemas.microsoft.com/office/drawing/2014/main" id="{8C640F74-F686-AA4A-9A40-73EA7D5ADB75}"/>
              </a:ext>
            </a:extLst>
          </p:cNvPr>
          <p:cNvSpPr>
            <a:spLocks noGrp="1"/>
          </p:cNvSpPr>
          <p:nvPr>
            <p:ph type="dt" sz="half" idx="10"/>
          </p:nvPr>
        </p:nvSpPr>
        <p:spPr>
          <a:xfrm>
            <a:off x="838200" y="6356350"/>
            <a:ext cx="2743200" cy="365125"/>
          </a:xfrm>
        </p:spPr>
        <p:txBody>
          <a:bodyPr>
            <a:normAutofit/>
          </a:bodyPr>
          <a:lstStyle/>
          <a:p>
            <a:pPr>
              <a:spcAft>
                <a:spcPts val="600"/>
              </a:spcAft>
            </a:pPr>
            <a:r>
              <a:rPr lang="ru-RU"/>
              <a:t>12.11.2020</a:t>
            </a:r>
            <a:endParaRPr lang="en-RU"/>
          </a:p>
        </p:txBody>
      </p:sp>
      <p:sp>
        <p:nvSpPr>
          <p:cNvPr id="5" name="Footer Placeholder 4">
            <a:extLst>
              <a:ext uri="{FF2B5EF4-FFF2-40B4-BE49-F238E27FC236}">
                <a16:creationId xmlns:a16="http://schemas.microsoft.com/office/drawing/2014/main" id="{D8C765B4-07E7-3441-8B75-C78D3E1F83C4}"/>
              </a:ext>
            </a:extLst>
          </p:cNvPr>
          <p:cNvSpPr>
            <a:spLocks noGrp="1"/>
          </p:cNvSpPr>
          <p:nvPr>
            <p:ph type="ftr" sz="quarter" idx="11"/>
          </p:nvPr>
        </p:nvSpPr>
        <p:spPr>
          <a:xfrm>
            <a:off x="4038600" y="6356350"/>
            <a:ext cx="4114800" cy="365125"/>
          </a:xfrm>
        </p:spPr>
        <p:txBody>
          <a:bodyPr>
            <a:normAutofit fontScale="92500"/>
          </a:bodyPr>
          <a:lstStyle/>
          <a:p>
            <a:pPr>
              <a:spcAft>
                <a:spcPts val="600"/>
              </a:spcAft>
            </a:pPr>
            <a:r>
              <a:rPr lang="en-GB"/>
              <a:t>AYSS-2020: E. Shchavelev et al. Global tracking with GNN for BES-III</a:t>
            </a:r>
            <a:endParaRPr lang="en-RU"/>
          </a:p>
        </p:txBody>
      </p:sp>
      <p:sp>
        <p:nvSpPr>
          <p:cNvPr id="6" name="Slide Number Placeholder 5">
            <a:extLst>
              <a:ext uri="{FF2B5EF4-FFF2-40B4-BE49-F238E27FC236}">
                <a16:creationId xmlns:a16="http://schemas.microsoft.com/office/drawing/2014/main" id="{CFB5BE75-68AB-904F-98CD-39904BCFDC98}"/>
              </a:ext>
            </a:extLst>
          </p:cNvPr>
          <p:cNvSpPr>
            <a:spLocks noGrp="1"/>
          </p:cNvSpPr>
          <p:nvPr>
            <p:ph type="sldNum" sz="quarter" idx="12"/>
          </p:nvPr>
        </p:nvSpPr>
        <p:spPr>
          <a:xfrm>
            <a:off x="8610600" y="6356350"/>
            <a:ext cx="2743200" cy="365125"/>
          </a:xfrm>
        </p:spPr>
        <p:txBody>
          <a:bodyPr>
            <a:normAutofit/>
          </a:bodyPr>
          <a:lstStyle/>
          <a:p>
            <a:pPr>
              <a:spcAft>
                <a:spcPts val="600"/>
              </a:spcAft>
            </a:pPr>
            <a:fld id="{4A750BC6-672A-EE47-91B1-0CD4734CCBD4}" type="slidenum">
              <a:rPr lang="en-RU" smtClean="0"/>
              <a:pPr>
                <a:spcAft>
                  <a:spcPts val="600"/>
                </a:spcAft>
              </a:pPr>
              <a:t>5</a:t>
            </a:fld>
            <a:endParaRPr lang="en-RU"/>
          </a:p>
        </p:txBody>
      </p:sp>
    </p:spTree>
    <p:extLst>
      <p:ext uri="{BB962C8B-B14F-4D97-AF65-F5344CB8AC3E}">
        <p14:creationId xmlns:p14="http://schemas.microsoft.com/office/powerpoint/2010/main" val="4167465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83" name="Google Shape;83;p17" descr="E:\Reports\pics\pics_w\strip_angle_moving\cut\s_90.png"/>
          <p:cNvPicPr preferRelativeResize="0"/>
          <p:nvPr/>
        </p:nvPicPr>
        <p:blipFill rotWithShape="1">
          <a:blip r:embed="rId3">
            <a:alphaModFix/>
          </a:blip>
          <a:srcRect l="23267" t="28195" r="24726" b="29510"/>
          <a:stretch/>
        </p:blipFill>
        <p:spPr>
          <a:xfrm>
            <a:off x="646598" y="1407436"/>
            <a:ext cx="2139533" cy="1689105"/>
          </a:xfrm>
          <a:prstGeom prst="rect">
            <a:avLst/>
          </a:prstGeom>
          <a:noFill/>
          <a:ln>
            <a:noFill/>
          </a:ln>
        </p:spPr>
      </p:pic>
      <p:sp>
        <p:nvSpPr>
          <p:cNvPr id="84" name="Google Shape;84;p17"/>
          <p:cNvSpPr/>
          <p:nvPr/>
        </p:nvSpPr>
        <p:spPr>
          <a:xfrm>
            <a:off x="3124938" y="2023145"/>
            <a:ext cx="142876" cy="142876"/>
          </a:xfrm>
          <a:prstGeom prst="ellipse">
            <a:avLst/>
          </a:prstGeom>
          <a:solidFill>
            <a:schemeClr val="lt1"/>
          </a:solidFill>
          <a:ln w="12700" cap="flat" cmpd="sng">
            <a:solidFill>
              <a:srgbClr val="1E4E79"/>
            </a:solidFill>
            <a:prstDash val="solid"/>
            <a:miter lim="800000"/>
            <a:headEnd type="none" w="sm" len="sm"/>
            <a:tailEnd type="none" w="sm" len="sm"/>
          </a:ln>
        </p:spPr>
        <p:txBody>
          <a:bodyPr spcFirstLastPara="1" wrap="square" lIns="91433" tIns="45700" rIns="91433" bIns="45700" anchor="ctr" anchorCtr="0">
            <a:noAutofit/>
          </a:bodyPr>
          <a:lstStyle/>
          <a:p>
            <a:pPr algn="ctr"/>
            <a:endParaRPr sz="1867">
              <a:solidFill>
                <a:srgbClr val="FFFFFF"/>
              </a:solidFill>
              <a:latin typeface="Calibri"/>
              <a:ea typeface="Calibri"/>
              <a:cs typeface="Calibri"/>
              <a:sym typeface="Calibri"/>
            </a:endParaRPr>
          </a:p>
        </p:txBody>
      </p:sp>
      <p:sp>
        <p:nvSpPr>
          <p:cNvPr id="85" name="Google Shape;85;p17"/>
          <p:cNvSpPr/>
          <p:nvPr/>
        </p:nvSpPr>
        <p:spPr>
          <a:xfrm>
            <a:off x="3124938" y="1663707"/>
            <a:ext cx="142876" cy="142876"/>
          </a:xfrm>
          <a:prstGeom prst="rect">
            <a:avLst/>
          </a:prstGeom>
          <a:solidFill>
            <a:srgbClr val="00B050"/>
          </a:solidFill>
          <a:ln w="12700" cap="flat" cmpd="sng">
            <a:solidFill>
              <a:srgbClr val="787878"/>
            </a:solidFill>
            <a:prstDash val="solid"/>
            <a:miter lim="800000"/>
            <a:headEnd type="none" w="sm" len="sm"/>
            <a:tailEnd type="none" w="sm" len="sm"/>
          </a:ln>
        </p:spPr>
        <p:txBody>
          <a:bodyPr spcFirstLastPara="1" wrap="square" lIns="91433" tIns="45700" rIns="91433" bIns="45700" anchor="ctr" anchorCtr="0">
            <a:noAutofit/>
          </a:bodyPr>
          <a:lstStyle/>
          <a:p>
            <a:pPr algn="ctr"/>
            <a:endParaRPr sz="1867">
              <a:solidFill>
                <a:schemeClr val="dk1"/>
              </a:solidFill>
              <a:latin typeface="Calibri"/>
              <a:ea typeface="Calibri"/>
              <a:cs typeface="Calibri"/>
              <a:sym typeface="Calibri"/>
            </a:endParaRPr>
          </a:p>
        </p:txBody>
      </p:sp>
      <p:sp>
        <p:nvSpPr>
          <p:cNvPr id="86" name="Google Shape;86;p17"/>
          <p:cNvSpPr txBox="1"/>
          <p:nvPr/>
        </p:nvSpPr>
        <p:spPr>
          <a:xfrm>
            <a:off x="2996289" y="2304107"/>
            <a:ext cx="4034535" cy="830997"/>
          </a:xfrm>
          <a:prstGeom prst="rect">
            <a:avLst/>
          </a:prstGeom>
          <a:noFill/>
          <a:ln>
            <a:noFill/>
          </a:ln>
        </p:spPr>
        <p:txBody>
          <a:bodyPr spcFirstLastPara="1" wrap="square" lIns="91433" tIns="45700" rIns="91433" bIns="45700" anchor="t" anchorCtr="0">
            <a:noAutofit/>
          </a:bodyPr>
          <a:lstStyle/>
          <a:p>
            <a:r>
              <a:rPr lang="en" sz="1600">
                <a:solidFill>
                  <a:schemeClr val="dk1"/>
                </a:solidFill>
                <a:latin typeface="Calibri"/>
                <a:ea typeface="Calibri"/>
                <a:cs typeface="Calibri"/>
                <a:sym typeface="Calibri"/>
              </a:rPr>
              <a:t>One of ways to decrease the fake number is to rotate strips of one layer on a </a:t>
            </a:r>
            <a:r>
              <a:rPr lang="en" sz="1600" b="1">
                <a:solidFill>
                  <a:schemeClr val="dk1"/>
                </a:solidFill>
                <a:latin typeface="Calibri"/>
                <a:ea typeface="Calibri"/>
                <a:cs typeface="Calibri"/>
                <a:sym typeface="Calibri"/>
              </a:rPr>
              <a:t>small angle</a:t>
            </a:r>
            <a:r>
              <a:rPr lang="en" sz="1600">
                <a:solidFill>
                  <a:schemeClr val="dk1"/>
                </a:solidFill>
                <a:latin typeface="Calibri"/>
                <a:ea typeface="Calibri"/>
                <a:cs typeface="Calibri"/>
                <a:sym typeface="Calibri"/>
              </a:rPr>
              <a:t> (5-15 degrees) in respect  to another layer </a:t>
            </a:r>
            <a:endParaRPr sz="1600">
              <a:solidFill>
                <a:schemeClr val="dk1"/>
              </a:solidFill>
              <a:latin typeface="Calibri"/>
              <a:ea typeface="Calibri"/>
              <a:cs typeface="Calibri"/>
              <a:sym typeface="Calibri"/>
            </a:endParaRPr>
          </a:p>
        </p:txBody>
      </p:sp>
      <p:sp>
        <p:nvSpPr>
          <p:cNvPr id="87" name="Google Shape;87;p17"/>
          <p:cNvSpPr txBox="1"/>
          <p:nvPr/>
        </p:nvSpPr>
        <p:spPr>
          <a:xfrm>
            <a:off x="3289677" y="1574835"/>
            <a:ext cx="2619049" cy="276999"/>
          </a:xfrm>
          <a:prstGeom prst="rect">
            <a:avLst/>
          </a:prstGeom>
          <a:noFill/>
          <a:ln>
            <a:noFill/>
          </a:ln>
        </p:spPr>
        <p:txBody>
          <a:bodyPr spcFirstLastPara="1" wrap="square" lIns="91433" tIns="45700" rIns="91433" bIns="45700" anchor="t" anchorCtr="0">
            <a:noAutofit/>
          </a:bodyPr>
          <a:lstStyle/>
          <a:p>
            <a:pPr marL="169329" indent="-160863">
              <a:buClr>
                <a:srgbClr val="000000"/>
              </a:buClr>
              <a:buSzPts val="900"/>
              <a:buFont typeface="Calibri"/>
              <a:buChar char="-"/>
            </a:pPr>
            <a:r>
              <a:rPr lang="en" sz="1200" b="1">
                <a:solidFill>
                  <a:srgbClr val="000000"/>
                </a:solidFill>
                <a:latin typeface="Calibri"/>
                <a:ea typeface="Calibri"/>
                <a:cs typeface="Calibri"/>
                <a:sym typeface="Calibri"/>
              </a:rPr>
              <a:t>Real hit (electron avalanche center)</a:t>
            </a:r>
            <a:endParaRPr sz="1200" b="1">
              <a:solidFill>
                <a:srgbClr val="000000"/>
              </a:solidFill>
              <a:latin typeface="Calibri"/>
              <a:ea typeface="Calibri"/>
              <a:cs typeface="Calibri"/>
              <a:sym typeface="Calibri"/>
            </a:endParaRPr>
          </a:p>
        </p:txBody>
      </p:sp>
      <p:sp>
        <p:nvSpPr>
          <p:cNvPr id="88" name="Google Shape;88;p17"/>
          <p:cNvSpPr txBox="1"/>
          <p:nvPr/>
        </p:nvSpPr>
        <p:spPr>
          <a:xfrm>
            <a:off x="3227234" y="1956083"/>
            <a:ext cx="1413913" cy="276999"/>
          </a:xfrm>
          <a:prstGeom prst="rect">
            <a:avLst/>
          </a:prstGeom>
          <a:noFill/>
          <a:ln>
            <a:noFill/>
          </a:ln>
        </p:spPr>
        <p:txBody>
          <a:bodyPr spcFirstLastPara="1" wrap="square" lIns="91433" tIns="45700" rIns="91433" bIns="45700" anchor="t" anchorCtr="0">
            <a:noAutofit/>
          </a:bodyPr>
          <a:lstStyle/>
          <a:p>
            <a:r>
              <a:rPr lang="en" sz="1200" b="1">
                <a:solidFill>
                  <a:srgbClr val="000000"/>
                </a:solidFill>
                <a:latin typeface="Calibri"/>
                <a:ea typeface="Calibri"/>
                <a:cs typeface="Calibri"/>
                <a:sym typeface="Calibri"/>
              </a:rPr>
              <a:t>- Spurious  crossing</a:t>
            </a:r>
            <a:endParaRPr sz="1200" b="1">
              <a:solidFill>
                <a:srgbClr val="000000"/>
              </a:solidFill>
              <a:latin typeface="Calibri"/>
              <a:ea typeface="Calibri"/>
              <a:cs typeface="Calibri"/>
              <a:sym typeface="Calibri"/>
            </a:endParaRPr>
          </a:p>
        </p:txBody>
      </p:sp>
      <p:pic>
        <p:nvPicPr>
          <p:cNvPr id="89" name="Google Shape;89;p17" descr="E:\HitsFakesFinderAlgorithm\Pictures\AuAu_90deg_0station.png"/>
          <p:cNvPicPr preferRelativeResize="0"/>
          <p:nvPr/>
        </p:nvPicPr>
        <p:blipFill rotWithShape="1">
          <a:blip r:embed="rId4">
            <a:alphaModFix/>
          </a:blip>
          <a:srcRect l="11066" t="9344" r="6556" b="9343"/>
          <a:stretch/>
        </p:blipFill>
        <p:spPr>
          <a:xfrm>
            <a:off x="509615" y="3454617"/>
            <a:ext cx="2959327" cy="2073348"/>
          </a:xfrm>
          <a:prstGeom prst="rect">
            <a:avLst/>
          </a:prstGeom>
          <a:noFill/>
          <a:ln>
            <a:noFill/>
          </a:ln>
        </p:spPr>
      </p:pic>
      <p:pic>
        <p:nvPicPr>
          <p:cNvPr id="90" name="Google Shape;90;p17" descr="E:\HitsFakesFinderAlgorithm\Pictures\AuAu_15deg_0station.png"/>
          <p:cNvPicPr preferRelativeResize="0"/>
          <p:nvPr/>
        </p:nvPicPr>
        <p:blipFill rotWithShape="1">
          <a:blip r:embed="rId5">
            <a:alphaModFix/>
          </a:blip>
          <a:srcRect l="11638" t="8782" r="6896" b="9473"/>
          <a:stretch/>
        </p:blipFill>
        <p:spPr>
          <a:xfrm>
            <a:off x="3595461" y="3440331"/>
            <a:ext cx="2892368" cy="2010235"/>
          </a:xfrm>
          <a:prstGeom prst="rect">
            <a:avLst/>
          </a:prstGeom>
          <a:noFill/>
          <a:ln>
            <a:noFill/>
          </a:ln>
        </p:spPr>
      </p:pic>
      <p:sp>
        <p:nvSpPr>
          <p:cNvPr id="91" name="Google Shape;91;p17"/>
          <p:cNvSpPr txBox="1"/>
          <p:nvPr/>
        </p:nvSpPr>
        <p:spPr>
          <a:xfrm>
            <a:off x="646596" y="911799"/>
            <a:ext cx="8530400" cy="558800"/>
          </a:xfrm>
          <a:prstGeom prst="rect">
            <a:avLst/>
          </a:prstGeom>
          <a:blipFill rotWithShape="1">
            <a:blip r:embed="rId6">
              <a:alphaModFix/>
            </a:blip>
            <a:stretch>
              <a:fillRect l="-296" t="-2272" b="-11363"/>
            </a:stretch>
          </a:blipFill>
          <a:ln>
            <a:noFill/>
          </a:ln>
        </p:spPr>
        <p:txBody>
          <a:bodyPr spcFirstLastPara="1" wrap="square" lIns="91433" tIns="45700" rIns="91433" bIns="45700" anchor="t" anchorCtr="0">
            <a:noAutofit/>
          </a:bodyPr>
          <a:lstStyle/>
          <a:p>
            <a:r>
              <a:rPr lang="en" sz="1867">
                <a:latin typeface="Calibri"/>
                <a:ea typeface="Calibri"/>
                <a:cs typeface="Calibri"/>
                <a:sym typeface="Calibri"/>
              </a:rPr>
              <a:t> </a:t>
            </a:r>
            <a:endParaRPr sz="1467"/>
          </a:p>
        </p:txBody>
      </p:sp>
      <p:sp>
        <p:nvSpPr>
          <p:cNvPr id="92" name="Google Shape;92;p17"/>
          <p:cNvSpPr txBox="1"/>
          <p:nvPr/>
        </p:nvSpPr>
        <p:spPr>
          <a:xfrm>
            <a:off x="562451" y="5438609"/>
            <a:ext cx="2164375" cy="430887"/>
          </a:xfrm>
          <a:prstGeom prst="rect">
            <a:avLst/>
          </a:prstGeom>
          <a:noFill/>
          <a:ln>
            <a:noFill/>
          </a:ln>
        </p:spPr>
        <p:txBody>
          <a:bodyPr spcFirstLastPara="1" wrap="square" lIns="91433" tIns="45700" rIns="91433" bIns="45700" anchor="t" anchorCtr="0">
            <a:noAutofit/>
          </a:bodyPr>
          <a:lstStyle/>
          <a:p>
            <a:r>
              <a:rPr lang="en" sz="1067" i="1">
                <a:latin typeface="Calibri"/>
                <a:ea typeface="Calibri"/>
                <a:cs typeface="Calibri"/>
                <a:sym typeface="Calibri"/>
              </a:rPr>
              <a:t>(BM@N)</a:t>
            </a:r>
            <a:r>
              <a:rPr lang="en" sz="1067" i="1">
                <a:solidFill>
                  <a:srgbClr val="000000"/>
                </a:solidFill>
                <a:latin typeface="Calibri"/>
                <a:ea typeface="Calibri"/>
                <a:cs typeface="Calibri"/>
                <a:sym typeface="Calibri"/>
              </a:rPr>
              <a:t>Angle between strips </a:t>
            </a:r>
            <a:r>
              <a:rPr lang="en" sz="1067" b="1" i="1">
                <a:solidFill>
                  <a:srgbClr val="000000"/>
                </a:solidFill>
                <a:latin typeface="Calibri"/>
                <a:ea typeface="Calibri"/>
                <a:cs typeface="Calibri"/>
                <a:sym typeface="Calibri"/>
              </a:rPr>
              <a:t>90 degrees</a:t>
            </a:r>
            <a:r>
              <a:rPr lang="en" sz="1067" i="1">
                <a:solidFill>
                  <a:srgbClr val="000000"/>
                </a:solidFill>
                <a:latin typeface="Calibri"/>
                <a:ea typeface="Calibri"/>
                <a:cs typeface="Calibri"/>
                <a:sym typeface="Calibri"/>
              </a:rPr>
              <a:t>, </a:t>
            </a:r>
            <a:endParaRPr sz="1467"/>
          </a:p>
          <a:p>
            <a:r>
              <a:rPr lang="en" sz="1067" i="1">
                <a:solidFill>
                  <a:schemeClr val="dk1"/>
                </a:solidFill>
                <a:latin typeface="Calibri"/>
                <a:ea typeface="Calibri"/>
                <a:cs typeface="Calibri"/>
                <a:sym typeface="Calibri"/>
              </a:rPr>
              <a:t>UrQMD event Au-Au, 4 A·GeV</a:t>
            </a:r>
            <a:endParaRPr sz="1067" i="1">
              <a:solidFill>
                <a:schemeClr val="dk1"/>
              </a:solidFill>
              <a:latin typeface="Calibri"/>
              <a:ea typeface="Calibri"/>
              <a:cs typeface="Calibri"/>
              <a:sym typeface="Calibri"/>
            </a:endParaRPr>
          </a:p>
        </p:txBody>
      </p:sp>
      <p:sp>
        <p:nvSpPr>
          <p:cNvPr id="93" name="Google Shape;93;p17"/>
          <p:cNvSpPr txBox="1"/>
          <p:nvPr/>
        </p:nvSpPr>
        <p:spPr>
          <a:xfrm>
            <a:off x="4342341" y="5441422"/>
            <a:ext cx="2111475" cy="430887"/>
          </a:xfrm>
          <a:prstGeom prst="rect">
            <a:avLst/>
          </a:prstGeom>
          <a:noFill/>
          <a:ln>
            <a:noFill/>
          </a:ln>
        </p:spPr>
        <p:txBody>
          <a:bodyPr spcFirstLastPara="1" wrap="square" lIns="91433" tIns="45700" rIns="91433" bIns="45700" anchor="t" anchorCtr="0">
            <a:noAutofit/>
          </a:bodyPr>
          <a:lstStyle/>
          <a:p>
            <a:r>
              <a:rPr lang="en" sz="1067" i="1">
                <a:solidFill>
                  <a:schemeClr val="dk1"/>
                </a:solidFill>
                <a:latin typeface="Calibri"/>
                <a:ea typeface="Calibri"/>
                <a:cs typeface="Calibri"/>
                <a:sym typeface="Calibri"/>
              </a:rPr>
              <a:t>(BM@N)</a:t>
            </a:r>
            <a:r>
              <a:rPr lang="en" sz="1067" i="1">
                <a:solidFill>
                  <a:srgbClr val="000000"/>
                </a:solidFill>
                <a:latin typeface="Calibri"/>
                <a:ea typeface="Calibri"/>
                <a:cs typeface="Calibri"/>
                <a:sym typeface="Calibri"/>
              </a:rPr>
              <a:t>Angle between strips </a:t>
            </a:r>
            <a:r>
              <a:rPr lang="en" sz="1067" b="1" i="1">
                <a:solidFill>
                  <a:srgbClr val="000000"/>
                </a:solidFill>
                <a:latin typeface="Calibri"/>
                <a:ea typeface="Calibri"/>
                <a:cs typeface="Calibri"/>
                <a:sym typeface="Calibri"/>
              </a:rPr>
              <a:t>15 degrees</a:t>
            </a:r>
            <a:r>
              <a:rPr lang="en" sz="1067" i="1">
                <a:solidFill>
                  <a:srgbClr val="000000"/>
                </a:solidFill>
                <a:latin typeface="Calibri"/>
                <a:ea typeface="Calibri"/>
                <a:cs typeface="Calibri"/>
                <a:sym typeface="Calibri"/>
              </a:rPr>
              <a:t>, </a:t>
            </a:r>
            <a:r>
              <a:rPr lang="en" sz="1067" i="1">
                <a:solidFill>
                  <a:schemeClr val="dk1"/>
                </a:solidFill>
                <a:latin typeface="Calibri"/>
                <a:ea typeface="Calibri"/>
                <a:cs typeface="Calibri"/>
                <a:sym typeface="Calibri"/>
              </a:rPr>
              <a:t>UrQMD event Au-Au, 4 A·GeV</a:t>
            </a:r>
            <a:endParaRPr sz="1067" i="1">
              <a:solidFill>
                <a:srgbClr val="000000"/>
              </a:solidFill>
              <a:latin typeface="Calibri"/>
              <a:ea typeface="Calibri"/>
              <a:cs typeface="Calibri"/>
              <a:sym typeface="Calibri"/>
            </a:endParaRPr>
          </a:p>
        </p:txBody>
      </p:sp>
      <p:sp>
        <p:nvSpPr>
          <p:cNvPr id="94" name="Google Shape;94;p17"/>
          <p:cNvSpPr/>
          <p:nvPr/>
        </p:nvSpPr>
        <p:spPr>
          <a:xfrm>
            <a:off x="2841582" y="5567018"/>
            <a:ext cx="142876" cy="142876"/>
          </a:xfrm>
          <a:prstGeom prst="ellipse">
            <a:avLst/>
          </a:prstGeom>
          <a:solidFill>
            <a:srgbClr val="00B050"/>
          </a:solidFill>
          <a:ln>
            <a:noFill/>
          </a:ln>
        </p:spPr>
        <p:txBody>
          <a:bodyPr spcFirstLastPara="1" wrap="square" lIns="91433" tIns="45700" rIns="91433" bIns="45700" anchor="ctr" anchorCtr="0">
            <a:noAutofit/>
          </a:bodyPr>
          <a:lstStyle/>
          <a:p>
            <a:pPr algn="ctr"/>
            <a:endParaRPr sz="1867">
              <a:solidFill>
                <a:schemeClr val="lt1"/>
              </a:solidFill>
              <a:latin typeface="Calibri"/>
              <a:ea typeface="Calibri"/>
              <a:cs typeface="Calibri"/>
              <a:sym typeface="Calibri"/>
            </a:endParaRPr>
          </a:p>
        </p:txBody>
      </p:sp>
      <p:sp>
        <p:nvSpPr>
          <p:cNvPr id="95" name="Google Shape;95;p17"/>
          <p:cNvSpPr/>
          <p:nvPr/>
        </p:nvSpPr>
        <p:spPr>
          <a:xfrm>
            <a:off x="3593971" y="5567225"/>
            <a:ext cx="142876" cy="142876"/>
          </a:xfrm>
          <a:prstGeom prst="ellipse">
            <a:avLst/>
          </a:prstGeom>
          <a:solidFill>
            <a:srgbClr val="C00000"/>
          </a:solidFill>
          <a:ln>
            <a:noFill/>
          </a:ln>
        </p:spPr>
        <p:txBody>
          <a:bodyPr spcFirstLastPara="1" wrap="square" lIns="91433" tIns="45700" rIns="91433" bIns="45700" anchor="ctr" anchorCtr="0">
            <a:noAutofit/>
          </a:bodyPr>
          <a:lstStyle/>
          <a:p>
            <a:pPr algn="ctr"/>
            <a:endParaRPr sz="1867">
              <a:solidFill>
                <a:srgbClr val="C00000"/>
              </a:solidFill>
              <a:latin typeface="Calibri"/>
              <a:ea typeface="Calibri"/>
              <a:cs typeface="Calibri"/>
              <a:sym typeface="Calibri"/>
            </a:endParaRPr>
          </a:p>
        </p:txBody>
      </p:sp>
      <p:sp>
        <p:nvSpPr>
          <p:cNvPr id="96" name="Google Shape;96;p17"/>
          <p:cNvSpPr txBox="1"/>
          <p:nvPr/>
        </p:nvSpPr>
        <p:spPr>
          <a:xfrm>
            <a:off x="2914664" y="5484567"/>
            <a:ext cx="582400" cy="307600"/>
          </a:xfrm>
          <a:prstGeom prst="rect">
            <a:avLst/>
          </a:prstGeom>
          <a:noFill/>
          <a:ln>
            <a:noFill/>
          </a:ln>
        </p:spPr>
        <p:txBody>
          <a:bodyPr spcFirstLastPara="1" wrap="square" lIns="91433" tIns="45700" rIns="91433" bIns="45700" anchor="t" anchorCtr="0">
            <a:noAutofit/>
          </a:bodyPr>
          <a:lstStyle/>
          <a:p>
            <a:r>
              <a:rPr lang="en" sz="1467">
                <a:solidFill>
                  <a:schemeClr val="dk1"/>
                </a:solidFill>
                <a:latin typeface="Calibri"/>
                <a:ea typeface="Calibri"/>
                <a:cs typeface="Calibri"/>
                <a:sym typeface="Calibri"/>
              </a:rPr>
              <a:t>- hit</a:t>
            </a:r>
            <a:endParaRPr sz="1467">
              <a:solidFill>
                <a:schemeClr val="dk1"/>
              </a:solidFill>
              <a:latin typeface="Calibri"/>
              <a:ea typeface="Calibri"/>
              <a:cs typeface="Calibri"/>
              <a:sym typeface="Calibri"/>
            </a:endParaRPr>
          </a:p>
        </p:txBody>
      </p:sp>
      <p:sp>
        <p:nvSpPr>
          <p:cNvPr id="97" name="Google Shape;97;p17"/>
          <p:cNvSpPr txBox="1"/>
          <p:nvPr/>
        </p:nvSpPr>
        <p:spPr>
          <a:xfrm>
            <a:off x="3665399" y="5493833"/>
            <a:ext cx="676800" cy="308000"/>
          </a:xfrm>
          <a:prstGeom prst="rect">
            <a:avLst/>
          </a:prstGeom>
          <a:noFill/>
          <a:ln>
            <a:noFill/>
          </a:ln>
        </p:spPr>
        <p:txBody>
          <a:bodyPr spcFirstLastPara="1" wrap="square" lIns="91433" tIns="45700" rIns="91433" bIns="45700" anchor="t" anchorCtr="0">
            <a:noAutofit/>
          </a:bodyPr>
          <a:lstStyle/>
          <a:p>
            <a:r>
              <a:rPr lang="en" sz="1467">
                <a:solidFill>
                  <a:schemeClr val="dk1"/>
                </a:solidFill>
                <a:latin typeface="Calibri"/>
                <a:ea typeface="Calibri"/>
                <a:cs typeface="Calibri"/>
                <a:sym typeface="Calibri"/>
              </a:rPr>
              <a:t>- fake</a:t>
            </a:r>
            <a:endParaRPr sz="1467">
              <a:solidFill>
                <a:schemeClr val="dk1"/>
              </a:solidFill>
              <a:latin typeface="Calibri"/>
              <a:ea typeface="Calibri"/>
              <a:cs typeface="Calibri"/>
              <a:sym typeface="Calibri"/>
            </a:endParaRPr>
          </a:p>
        </p:txBody>
      </p:sp>
      <p:sp>
        <p:nvSpPr>
          <p:cNvPr id="98" name="Google Shape;98;p17"/>
          <p:cNvSpPr/>
          <p:nvPr/>
        </p:nvSpPr>
        <p:spPr>
          <a:xfrm>
            <a:off x="3166784" y="5203536"/>
            <a:ext cx="810721" cy="214313"/>
          </a:xfrm>
          <a:prstGeom prst="rightArrow">
            <a:avLst>
              <a:gd name="adj1" fmla="val 50000"/>
              <a:gd name="adj2" fmla="val 50000"/>
            </a:avLst>
          </a:prstGeom>
          <a:solidFill>
            <a:srgbClr val="FF66FF">
              <a:alpha val="64705"/>
            </a:srgbClr>
          </a:solidFill>
          <a:ln w="12700" cap="flat" cmpd="sng">
            <a:solidFill>
              <a:schemeClr val="accent5"/>
            </a:solidFill>
            <a:prstDash val="solid"/>
            <a:miter lim="800000"/>
            <a:headEnd type="none" w="sm" len="sm"/>
            <a:tailEnd type="none" w="sm" len="sm"/>
          </a:ln>
        </p:spPr>
        <p:txBody>
          <a:bodyPr spcFirstLastPara="1" wrap="square" lIns="91433" tIns="45700" rIns="91433" bIns="45700" anchor="ctr" anchorCtr="0">
            <a:noAutofit/>
          </a:bodyPr>
          <a:lstStyle/>
          <a:p>
            <a:pPr algn="ctr"/>
            <a:endParaRPr sz="1867">
              <a:solidFill>
                <a:srgbClr val="000000"/>
              </a:solidFill>
              <a:latin typeface="Calibri"/>
              <a:ea typeface="Calibri"/>
              <a:cs typeface="Calibri"/>
              <a:sym typeface="Calibri"/>
            </a:endParaRPr>
          </a:p>
        </p:txBody>
      </p:sp>
      <p:sp>
        <p:nvSpPr>
          <p:cNvPr id="99" name="Google Shape;99;p17"/>
          <p:cNvSpPr txBox="1">
            <a:spLocks noGrp="1"/>
          </p:cNvSpPr>
          <p:nvPr>
            <p:ph type="title"/>
          </p:nvPr>
        </p:nvSpPr>
        <p:spPr>
          <a:xfrm>
            <a:off x="646601" y="0"/>
            <a:ext cx="11026800" cy="612000"/>
          </a:xfrm>
          <a:prstGeom prst="rect">
            <a:avLst/>
          </a:prstGeom>
          <a:noFill/>
          <a:ln>
            <a:noFill/>
          </a:ln>
        </p:spPr>
        <p:txBody>
          <a:bodyPr spcFirstLastPara="1" vert="horz" wrap="square" lIns="91433" tIns="45700" rIns="91433" bIns="45700" rtlCol="0" anchor="b" anchorCtr="0">
            <a:noAutofit/>
          </a:bodyPr>
          <a:lstStyle/>
          <a:p>
            <a:pPr>
              <a:buSzPts val="2700"/>
            </a:pPr>
            <a:r>
              <a:rPr lang="en" sz="3600" dirty="0"/>
              <a:t>Problems with microstrip gaseous chambers</a:t>
            </a:r>
            <a:endParaRPr sz="3600" dirty="0"/>
          </a:p>
        </p:txBody>
      </p:sp>
      <p:pic>
        <p:nvPicPr>
          <p:cNvPr id="100" name="Google Shape;100;p17" descr="E:\Reports\pics\pics_w\strip_angle_moving\cut\s_15.png"/>
          <p:cNvPicPr preferRelativeResize="0"/>
          <p:nvPr/>
        </p:nvPicPr>
        <p:blipFill rotWithShape="1">
          <a:blip r:embed="rId7">
            <a:alphaModFix/>
          </a:blip>
          <a:srcRect l="24635" t="26692" r="24725" b="14097"/>
          <a:stretch/>
        </p:blipFill>
        <p:spPr>
          <a:xfrm>
            <a:off x="7233669" y="1278102"/>
            <a:ext cx="1962044" cy="2028697"/>
          </a:xfrm>
          <a:prstGeom prst="rect">
            <a:avLst/>
          </a:prstGeom>
          <a:noFill/>
          <a:ln>
            <a:noFill/>
          </a:ln>
        </p:spPr>
      </p:pic>
      <p:sp>
        <p:nvSpPr>
          <p:cNvPr id="101" name="Google Shape;101;p17"/>
          <p:cNvSpPr/>
          <p:nvPr/>
        </p:nvSpPr>
        <p:spPr>
          <a:xfrm>
            <a:off x="4699863" y="3077458"/>
            <a:ext cx="2718411" cy="214313"/>
          </a:xfrm>
          <a:prstGeom prst="rightArrow">
            <a:avLst>
              <a:gd name="adj1" fmla="val 50000"/>
              <a:gd name="adj2" fmla="val 50000"/>
            </a:avLst>
          </a:prstGeom>
          <a:solidFill>
            <a:srgbClr val="92D050">
              <a:alpha val="64705"/>
            </a:srgbClr>
          </a:solidFill>
          <a:ln w="12700" cap="flat" cmpd="sng">
            <a:solidFill>
              <a:schemeClr val="accent5"/>
            </a:solidFill>
            <a:prstDash val="solid"/>
            <a:miter lim="800000"/>
            <a:headEnd type="none" w="sm" len="sm"/>
            <a:tailEnd type="none" w="sm" len="sm"/>
          </a:ln>
        </p:spPr>
        <p:txBody>
          <a:bodyPr spcFirstLastPara="1" wrap="square" lIns="91433" tIns="45700" rIns="91433" bIns="45700" anchor="ctr" anchorCtr="0">
            <a:noAutofit/>
          </a:bodyPr>
          <a:lstStyle/>
          <a:p>
            <a:pPr algn="ctr"/>
            <a:endParaRPr sz="1867">
              <a:solidFill>
                <a:srgbClr val="000000"/>
              </a:solidFill>
              <a:latin typeface="Calibri"/>
              <a:ea typeface="Calibri"/>
              <a:cs typeface="Calibri"/>
              <a:sym typeface="Calibri"/>
            </a:endParaRPr>
          </a:p>
        </p:txBody>
      </p:sp>
      <p:sp>
        <p:nvSpPr>
          <p:cNvPr id="102" name="Google Shape;102;p17"/>
          <p:cNvSpPr txBox="1"/>
          <p:nvPr/>
        </p:nvSpPr>
        <p:spPr>
          <a:xfrm>
            <a:off x="509607" y="5958856"/>
            <a:ext cx="7096000" cy="646400"/>
          </a:xfrm>
          <a:prstGeom prst="rect">
            <a:avLst/>
          </a:prstGeom>
          <a:noFill/>
          <a:ln>
            <a:noFill/>
          </a:ln>
        </p:spPr>
        <p:txBody>
          <a:bodyPr spcFirstLastPara="1" wrap="square" lIns="91433" tIns="45700" rIns="91433" bIns="45700" anchor="t" anchorCtr="0">
            <a:noAutofit/>
          </a:bodyPr>
          <a:lstStyle/>
          <a:p>
            <a:r>
              <a:rPr lang="en" sz="1867" b="1" dirty="0">
                <a:solidFill>
                  <a:srgbClr val="0C0C0C"/>
                </a:solidFill>
                <a:latin typeface="Calibri"/>
                <a:ea typeface="Calibri"/>
                <a:cs typeface="Calibri"/>
                <a:sym typeface="Calibri"/>
              </a:rPr>
              <a:t>Although small angle between layers removes a lot of fakes, pretty much of them are still left</a:t>
            </a:r>
            <a:endParaRPr sz="1867" b="1" i="1" dirty="0">
              <a:solidFill>
                <a:srgbClr val="0C0C0C"/>
              </a:solidFill>
              <a:latin typeface="Calibri"/>
              <a:ea typeface="Calibri"/>
              <a:cs typeface="Calibri"/>
              <a:sym typeface="Calibri"/>
            </a:endParaRPr>
          </a:p>
        </p:txBody>
      </p:sp>
      <p:pic>
        <p:nvPicPr>
          <p:cNvPr id="103" name="Google Shape;103;p17"/>
          <p:cNvPicPr preferRelativeResize="0"/>
          <p:nvPr/>
        </p:nvPicPr>
        <p:blipFill>
          <a:blip r:embed="rId8">
            <a:alphaModFix/>
          </a:blip>
          <a:stretch>
            <a:fillRect/>
          </a:stretch>
        </p:blipFill>
        <p:spPr>
          <a:xfrm>
            <a:off x="7457834" y="3429000"/>
            <a:ext cx="4679233" cy="3097267"/>
          </a:xfrm>
          <a:prstGeom prst="rect">
            <a:avLst/>
          </a:prstGeom>
          <a:noFill/>
          <a:ln>
            <a:noFill/>
          </a:ln>
        </p:spPr>
      </p:pic>
      <p:sp>
        <p:nvSpPr>
          <p:cNvPr id="104" name="Google Shape;104;p17"/>
          <p:cNvSpPr txBox="1"/>
          <p:nvPr/>
        </p:nvSpPr>
        <p:spPr>
          <a:xfrm>
            <a:off x="646600" y="492700"/>
            <a:ext cx="9088000" cy="663200"/>
          </a:xfrm>
          <a:prstGeom prst="rect">
            <a:avLst/>
          </a:prstGeom>
          <a:noFill/>
          <a:ln>
            <a:noFill/>
          </a:ln>
        </p:spPr>
        <p:txBody>
          <a:bodyPr spcFirstLastPara="1" wrap="square" lIns="121900" tIns="121900" rIns="121900" bIns="121900" anchor="t" anchorCtr="0">
            <a:noAutofit/>
          </a:bodyPr>
          <a:lstStyle/>
          <a:p>
            <a:r>
              <a:rPr lang="en" sz="2400"/>
              <a:t>Problems of CGEM at BES-III and of GEM at BM@N are the same:</a:t>
            </a:r>
            <a:endParaRPr sz="2400"/>
          </a:p>
        </p:txBody>
      </p:sp>
      <p:sp>
        <p:nvSpPr>
          <p:cNvPr id="5" name="Date Placeholder 4">
            <a:extLst>
              <a:ext uri="{FF2B5EF4-FFF2-40B4-BE49-F238E27FC236}">
                <a16:creationId xmlns:a16="http://schemas.microsoft.com/office/drawing/2014/main" id="{12BE3647-3854-3D40-88AF-926940AFA476}"/>
              </a:ext>
            </a:extLst>
          </p:cNvPr>
          <p:cNvSpPr>
            <a:spLocks noGrp="1"/>
          </p:cNvSpPr>
          <p:nvPr>
            <p:ph type="dt" idx="10"/>
          </p:nvPr>
        </p:nvSpPr>
        <p:spPr>
          <a:xfrm>
            <a:off x="800768" y="6486548"/>
            <a:ext cx="2743200" cy="365125"/>
          </a:xfrm>
        </p:spPr>
        <p:txBody>
          <a:bodyPr/>
          <a:lstStyle/>
          <a:p>
            <a:r>
              <a:rPr lang="ru-RU"/>
              <a:t>12.11.2020</a:t>
            </a:r>
            <a:endParaRPr lang="ru-RU" dirty="0"/>
          </a:p>
        </p:txBody>
      </p:sp>
      <p:sp>
        <p:nvSpPr>
          <p:cNvPr id="8" name="Footer Placeholder 7">
            <a:extLst>
              <a:ext uri="{FF2B5EF4-FFF2-40B4-BE49-F238E27FC236}">
                <a16:creationId xmlns:a16="http://schemas.microsoft.com/office/drawing/2014/main" id="{BAAC23D0-59D0-F044-88D5-D8BAE8502F47}"/>
              </a:ext>
            </a:extLst>
          </p:cNvPr>
          <p:cNvSpPr>
            <a:spLocks noGrp="1"/>
          </p:cNvSpPr>
          <p:nvPr>
            <p:ph type="ftr" idx="11"/>
          </p:nvPr>
        </p:nvSpPr>
        <p:spPr>
          <a:xfrm>
            <a:off x="3708272" y="6386978"/>
            <a:ext cx="4399344" cy="365125"/>
          </a:xfrm>
        </p:spPr>
        <p:txBody>
          <a:bodyPr/>
          <a:lstStyle/>
          <a:p>
            <a:r>
              <a:rPr lang="en-GB"/>
              <a:t>AYSS-2020: E. Shchavelev et al. Global tracking with GNN for BES-III</a:t>
            </a:r>
            <a:endParaRPr lang="en-GB" dirty="0"/>
          </a:p>
        </p:txBody>
      </p:sp>
      <p:sp>
        <p:nvSpPr>
          <p:cNvPr id="9" name="Slide Number Placeholder 8">
            <a:extLst>
              <a:ext uri="{FF2B5EF4-FFF2-40B4-BE49-F238E27FC236}">
                <a16:creationId xmlns:a16="http://schemas.microsoft.com/office/drawing/2014/main" id="{61EA2CF9-0407-6D4A-8490-9B25CB8DA13E}"/>
              </a:ext>
            </a:extLst>
          </p:cNvPr>
          <p:cNvSpPr>
            <a:spLocks noGrp="1"/>
          </p:cNvSpPr>
          <p:nvPr>
            <p:ph type="sldNum" idx="12"/>
          </p:nvPr>
        </p:nvSpPr>
        <p:spPr>
          <a:xfrm>
            <a:off x="8609625" y="6422693"/>
            <a:ext cx="2743200" cy="365125"/>
          </a:xfrm>
        </p:spPr>
        <p:txBody>
          <a:bodyPr/>
          <a:lstStyle/>
          <a:p>
            <a:fld id="{00000000-1234-1234-1234-123412341234}" type="slidenum">
              <a:rPr lang="en" smtClean="0"/>
              <a:pPr/>
              <a:t>6</a:t>
            </a:fld>
            <a:endParaRPr lang="en"/>
          </a:p>
        </p:txBody>
      </p:sp>
    </p:spTree>
    <p:extLst>
      <p:ext uri="{BB962C8B-B14F-4D97-AF65-F5344CB8AC3E}">
        <p14:creationId xmlns:p14="http://schemas.microsoft.com/office/powerpoint/2010/main" val="1217532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6A013-4C82-4548-93A6-429EA2AA897D}"/>
              </a:ext>
            </a:extLst>
          </p:cNvPr>
          <p:cNvSpPr>
            <a:spLocks noGrp="1"/>
          </p:cNvSpPr>
          <p:nvPr>
            <p:ph type="title"/>
          </p:nvPr>
        </p:nvSpPr>
        <p:spPr/>
        <p:txBody>
          <a:bodyPr/>
          <a:lstStyle/>
          <a:p>
            <a:r>
              <a:rPr lang="en" dirty="0"/>
              <a:t>Why neural networks?</a:t>
            </a:r>
            <a:endParaRPr lang="en-RU" dirty="0"/>
          </a:p>
        </p:txBody>
      </p:sp>
      <p:sp>
        <p:nvSpPr>
          <p:cNvPr id="3" name="Content Placeholder 2">
            <a:extLst>
              <a:ext uri="{FF2B5EF4-FFF2-40B4-BE49-F238E27FC236}">
                <a16:creationId xmlns:a16="http://schemas.microsoft.com/office/drawing/2014/main" id="{426AB997-AD6F-8149-91FD-14009CF8E19F}"/>
              </a:ext>
            </a:extLst>
          </p:cNvPr>
          <p:cNvSpPr>
            <a:spLocks noGrp="1"/>
          </p:cNvSpPr>
          <p:nvPr>
            <p:ph idx="1"/>
          </p:nvPr>
        </p:nvSpPr>
        <p:spPr/>
        <p:txBody>
          <a:bodyPr>
            <a:normAutofit fontScale="85000" lnSpcReduction="20000"/>
          </a:bodyPr>
          <a:lstStyle/>
          <a:p>
            <a:r>
              <a:rPr lang="en-US" dirty="0"/>
              <a:t>Modern experiments produce vast amount of data in real time</a:t>
            </a:r>
          </a:p>
          <a:p>
            <a:r>
              <a:rPr lang="en-US" dirty="0"/>
              <a:t>Kalman filter (KF) based tracking approaches can not handle such giant data volumes in a reasonable time</a:t>
            </a:r>
          </a:p>
          <a:p>
            <a:r>
              <a:rPr lang="en-US" dirty="0"/>
              <a:t>KF algorithms are local, sequentially following tracks station-by- station, therefore they cannot assess the global picture of an event, to see the dependence between individual tracks or groups of tracks and have exponentially growing scalability with increasing the event multiplicity</a:t>
            </a:r>
          </a:p>
          <a:p>
            <a:pPr marL="0" indent="0">
              <a:buNone/>
            </a:pPr>
            <a:r>
              <a:rPr lang="en-US" dirty="0"/>
              <a:t> </a:t>
            </a:r>
          </a:p>
          <a:p>
            <a:r>
              <a:rPr lang="en-US" dirty="0"/>
              <a:t>Modern Neural Network (NN) based approaches are coming to rescue - they can be easily run in parallel on GPU achieving comparable results in terms of purity and efficiency</a:t>
            </a:r>
          </a:p>
          <a:p>
            <a:r>
              <a:rPr lang="en-US" dirty="0"/>
              <a:t>Moreover, there are Graph Neural Network that can realize namely global approach to tracking when the recognition of tracks among noises is performed immediately across the entire picture of the event</a:t>
            </a:r>
          </a:p>
        </p:txBody>
      </p:sp>
      <p:sp>
        <p:nvSpPr>
          <p:cNvPr id="4" name="Date Placeholder 3">
            <a:extLst>
              <a:ext uri="{FF2B5EF4-FFF2-40B4-BE49-F238E27FC236}">
                <a16:creationId xmlns:a16="http://schemas.microsoft.com/office/drawing/2014/main" id="{449FE0FC-4798-B14C-B6BD-3CD855AD62AB}"/>
              </a:ext>
            </a:extLst>
          </p:cNvPr>
          <p:cNvSpPr>
            <a:spLocks noGrp="1"/>
          </p:cNvSpPr>
          <p:nvPr>
            <p:ph type="dt" sz="half" idx="10"/>
          </p:nvPr>
        </p:nvSpPr>
        <p:spPr/>
        <p:txBody>
          <a:bodyPr/>
          <a:lstStyle/>
          <a:p>
            <a:r>
              <a:rPr lang="ru-RU"/>
              <a:t>12.11.2020</a:t>
            </a:r>
            <a:endParaRPr lang="en-RU"/>
          </a:p>
        </p:txBody>
      </p:sp>
      <p:sp>
        <p:nvSpPr>
          <p:cNvPr id="5" name="Footer Placeholder 4">
            <a:extLst>
              <a:ext uri="{FF2B5EF4-FFF2-40B4-BE49-F238E27FC236}">
                <a16:creationId xmlns:a16="http://schemas.microsoft.com/office/drawing/2014/main" id="{9C022E69-A97A-C64E-951C-D170F19F77E1}"/>
              </a:ext>
            </a:extLst>
          </p:cNvPr>
          <p:cNvSpPr>
            <a:spLocks noGrp="1"/>
          </p:cNvSpPr>
          <p:nvPr>
            <p:ph type="ftr" sz="quarter" idx="11"/>
          </p:nvPr>
        </p:nvSpPr>
        <p:spPr/>
        <p:txBody>
          <a:bodyPr/>
          <a:lstStyle/>
          <a:p>
            <a:r>
              <a:rPr lang="en-GB"/>
              <a:t>AYSS-2020: E. Shchavelev et al. Global tracking with GNN for BES-III</a:t>
            </a:r>
            <a:endParaRPr lang="en-RU"/>
          </a:p>
        </p:txBody>
      </p:sp>
      <p:sp>
        <p:nvSpPr>
          <p:cNvPr id="6" name="Slide Number Placeholder 5">
            <a:extLst>
              <a:ext uri="{FF2B5EF4-FFF2-40B4-BE49-F238E27FC236}">
                <a16:creationId xmlns:a16="http://schemas.microsoft.com/office/drawing/2014/main" id="{3262DAA3-9249-0646-B04F-F0A8613F7790}"/>
              </a:ext>
            </a:extLst>
          </p:cNvPr>
          <p:cNvSpPr>
            <a:spLocks noGrp="1"/>
          </p:cNvSpPr>
          <p:nvPr>
            <p:ph type="sldNum" sz="quarter" idx="12"/>
          </p:nvPr>
        </p:nvSpPr>
        <p:spPr/>
        <p:txBody>
          <a:bodyPr/>
          <a:lstStyle/>
          <a:p>
            <a:fld id="{4A750BC6-672A-EE47-91B1-0CD4734CCBD4}" type="slidenum">
              <a:rPr lang="en-RU" smtClean="0"/>
              <a:t>7</a:t>
            </a:fld>
            <a:endParaRPr lang="en-RU"/>
          </a:p>
        </p:txBody>
      </p:sp>
    </p:spTree>
    <p:extLst>
      <p:ext uri="{BB962C8B-B14F-4D97-AF65-F5344CB8AC3E}">
        <p14:creationId xmlns:p14="http://schemas.microsoft.com/office/powerpoint/2010/main" val="719297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4DF55BE-B4AB-4BA1-BDE1-E9F7FB3F11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3F727B-BB20-5A48-9F90-FC3C4B2BB210}"/>
              </a:ext>
            </a:extLst>
          </p:cNvPr>
          <p:cNvSpPr>
            <a:spLocks noGrp="1"/>
          </p:cNvSpPr>
          <p:nvPr>
            <p:ph type="title"/>
          </p:nvPr>
        </p:nvSpPr>
        <p:spPr>
          <a:xfrm>
            <a:off x="331963" y="-245504"/>
            <a:ext cx="5981278" cy="1684638"/>
          </a:xfrm>
        </p:spPr>
        <p:txBody>
          <a:bodyPr>
            <a:normAutofit/>
          </a:bodyPr>
          <a:lstStyle/>
          <a:p>
            <a:r>
              <a:rPr lang="en" sz="4000" dirty="0"/>
              <a:t>Event as a graph conception</a:t>
            </a:r>
            <a:endParaRPr lang="en-RU" sz="4000" dirty="0"/>
          </a:p>
        </p:txBody>
      </p:sp>
      <p:sp>
        <p:nvSpPr>
          <p:cNvPr id="3" name="Content Placeholder 2">
            <a:extLst>
              <a:ext uri="{FF2B5EF4-FFF2-40B4-BE49-F238E27FC236}">
                <a16:creationId xmlns:a16="http://schemas.microsoft.com/office/drawing/2014/main" id="{C1323626-A210-D24A-B190-A8DEDABD169C}"/>
              </a:ext>
            </a:extLst>
          </p:cNvPr>
          <p:cNvSpPr>
            <a:spLocks noGrp="1"/>
          </p:cNvSpPr>
          <p:nvPr>
            <p:ph idx="1"/>
          </p:nvPr>
        </p:nvSpPr>
        <p:spPr>
          <a:xfrm>
            <a:off x="218105" y="853045"/>
            <a:ext cx="10430604" cy="1684639"/>
          </a:xfrm>
        </p:spPr>
        <p:txBody>
          <a:bodyPr>
            <a:normAutofit/>
          </a:bodyPr>
          <a:lstStyle/>
          <a:p>
            <a:pPr marL="457200" lvl="0" indent="-342900">
              <a:spcBef>
                <a:spcPts val="0"/>
              </a:spcBef>
              <a:buSzPts val="1800"/>
              <a:buChar char="●"/>
            </a:pPr>
            <a:r>
              <a:rPr lang="en-GB" sz="2000" dirty="0"/>
              <a:t>Consider following BES-III event</a:t>
            </a:r>
          </a:p>
          <a:p>
            <a:pPr marL="457200" lvl="0" indent="-342900">
              <a:spcBef>
                <a:spcPts val="0"/>
              </a:spcBef>
              <a:buSzPts val="1800"/>
              <a:buChar char="●"/>
            </a:pPr>
            <a:r>
              <a:rPr lang="en-GB" sz="2000" dirty="0"/>
              <a:t>Hits are represented as nodes of the graph;</a:t>
            </a:r>
          </a:p>
          <a:p>
            <a:pPr marL="457200" lvl="0" indent="-342900">
              <a:spcBef>
                <a:spcPts val="0"/>
              </a:spcBef>
              <a:buSzPts val="1800"/>
              <a:buChar char="●"/>
            </a:pPr>
            <a:r>
              <a:rPr lang="en-GB" sz="2000" dirty="0"/>
              <a:t>Nodes are fully connected between adjacent layers;</a:t>
            </a:r>
          </a:p>
          <a:p>
            <a:pPr marL="457200" lvl="0" indent="-342900">
              <a:spcBef>
                <a:spcPts val="0"/>
              </a:spcBef>
              <a:buSzPts val="1800"/>
              <a:buChar char="●"/>
            </a:pPr>
            <a:r>
              <a:rPr lang="en-GB" sz="2000" dirty="0"/>
              <a:t>Hits features (X, Y, Z) are being propagated inside the Graph Neural Network (GNN) through their connections to the other hits;</a:t>
            </a:r>
          </a:p>
          <a:p>
            <a:endParaRPr lang="en-RU" sz="2000" dirty="0"/>
          </a:p>
        </p:txBody>
      </p:sp>
      <p:pic>
        <p:nvPicPr>
          <p:cNvPr id="10" name="Google Shape;117;p19" descr="Chart, scatter chart&#10;&#10;Description automatically generated">
            <a:extLst>
              <a:ext uri="{FF2B5EF4-FFF2-40B4-BE49-F238E27FC236}">
                <a16:creationId xmlns:a16="http://schemas.microsoft.com/office/drawing/2014/main" id="{EB594453-CFE3-3848-A1B8-64DC90D1B7AC}"/>
              </a:ext>
            </a:extLst>
          </p:cNvPr>
          <p:cNvPicPr preferRelativeResize="0"/>
          <p:nvPr/>
        </p:nvPicPr>
        <p:blipFill>
          <a:blip r:embed="rId2"/>
          <a:stretch>
            <a:fillRect/>
          </a:stretch>
        </p:blipFill>
        <p:spPr>
          <a:xfrm>
            <a:off x="461224" y="2395958"/>
            <a:ext cx="4733110" cy="3608997"/>
          </a:xfrm>
          <a:prstGeom prst="rect">
            <a:avLst/>
          </a:prstGeom>
          <a:noFill/>
        </p:spPr>
      </p:pic>
      <p:pic>
        <p:nvPicPr>
          <p:cNvPr id="9" name="Google Shape;122;p20" descr="Diagram&#10;&#10;Description automatically generated">
            <a:extLst>
              <a:ext uri="{FF2B5EF4-FFF2-40B4-BE49-F238E27FC236}">
                <a16:creationId xmlns:a16="http://schemas.microsoft.com/office/drawing/2014/main" id="{379DEC88-4C40-DD41-BFBC-7DAE2BE5FAEC}"/>
              </a:ext>
            </a:extLst>
          </p:cNvPr>
          <p:cNvPicPr preferRelativeResize="0"/>
          <p:nvPr/>
        </p:nvPicPr>
        <p:blipFill>
          <a:blip r:embed="rId3"/>
          <a:stretch>
            <a:fillRect/>
          </a:stretch>
        </p:blipFill>
        <p:spPr>
          <a:xfrm>
            <a:off x="6657874" y="2234495"/>
            <a:ext cx="4114800" cy="4073651"/>
          </a:xfrm>
          <a:prstGeom prst="rect">
            <a:avLst/>
          </a:prstGeom>
          <a:noFill/>
        </p:spPr>
      </p:pic>
      <p:sp>
        <p:nvSpPr>
          <p:cNvPr id="4" name="Date Placeholder 3">
            <a:extLst>
              <a:ext uri="{FF2B5EF4-FFF2-40B4-BE49-F238E27FC236}">
                <a16:creationId xmlns:a16="http://schemas.microsoft.com/office/drawing/2014/main" id="{45A7E23D-E55D-2C4F-98E9-DD55D14BEA1F}"/>
              </a:ext>
            </a:extLst>
          </p:cNvPr>
          <p:cNvSpPr>
            <a:spLocks noGrp="1"/>
          </p:cNvSpPr>
          <p:nvPr>
            <p:ph type="dt" sz="half" idx="10"/>
          </p:nvPr>
        </p:nvSpPr>
        <p:spPr>
          <a:xfrm>
            <a:off x="838200" y="6356350"/>
            <a:ext cx="2743200" cy="365125"/>
          </a:xfrm>
        </p:spPr>
        <p:txBody>
          <a:bodyPr>
            <a:normAutofit/>
          </a:bodyPr>
          <a:lstStyle/>
          <a:p>
            <a:pPr>
              <a:spcAft>
                <a:spcPts val="600"/>
              </a:spcAft>
            </a:pPr>
            <a:r>
              <a:rPr lang="ru-RU"/>
              <a:t>12.11.2020</a:t>
            </a:r>
            <a:endParaRPr lang="en-RU"/>
          </a:p>
        </p:txBody>
      </p:sp>
      <p:sp>
        <p:nvSpPr>
          <p:cNvPr id="5" name="Footer Placeholder 4">
            <a:extLst>
              <a:ext uri="{FF2B5EF4-FFF2-40B4-BE49-F238E27FC236}">
                <a16:creationId xmlns:a16="http://schemas.microsoft.com/office/drawing/2014/main" id="{0DE38747-7A7D-524B-9FC5-9111971AE5C7}"/>
              </a:ext>
            </a:extLst>
          </p:cNvPr>
          <p:cNvSpPr>
            <a:spLocks noGrp="1"/>
          </p:cNvSpPr>
          <p:nvPr>
            <p:ph type="ftr" sz="quarter" idx="11"/>
          </p:nvPr>
        </p:nvSpPr>
        <p:spPr>
          <a:xfrm>
            <a:off x="4038600" y="6356350"/>
            <a:ext cx="4114800" cy="365125"/>
          </a:xfrm>
        </p:spPr>
        <p:txBody>
          <a:bodyPr>
            <a:normAutofit/>
          </a:bodyPr>
          <a:lstStyle/>
          <a:p>
            <a:pPr>
              <a:spcAft>
                <a:spcPts val="600"/>
              </a:spcAft>
            </a:pPr>
            <a:r>
              <a:rPr lang="en-GB" sz="1100"/>
              <a:t>AYSS-2020: E. Shchavelev et al. Global tracking with GNN for BES-III</a:t>
            </a:r>
            <a:endParaRPr lang="en-RU" sz="1100"/>
          </a:p>
        </p:txBody>
      </p:sp>
      <p:sp>
        <p:nvSpPr>
          <p:cNvPr id="6" name="Slide Number Placeholder 5">
            <a:extLst>
              <a:ext uri="{FF2B5EF4-FFF2-40B4-BE49-F238E27FC236}">
                <a16:creationId xmlns:a16="http://schemas.microsoft.com/office/drawing/2014/main" id="{13B75BA7-91B8-6746-AAF3-9913DB626AF2}"/>
              </a:ext>
            </a:extLst>
          </p:cNvPr>
          <p:cNvSpPr>
            <a:spLocks noGrp="1"/>
          </p:cNvSpPr>
          <p:nvPr>
            <p:ph type="sldNum" sz="quarter" idx="12"/>
          </p:nvPr>
        </p:nvSpPr>
        <p:spPr>
          <a:xfrm>
            <a:off x="8610600" y="6356350"/>
            <a:ext cx="2743200" cy="365125"/>
          </a:xfrm>
        </p:spPr>
        <p:txBody>
          <a:bodyPr>
            <a:normAutofit/>
          </a:bodyPr>
          <a:lstStyle/>
          <a:p>
            <a:pPr>
              <a:spcAft>
                <a:spcPts val="600"/>
              </a:spcAft>
            </a:pPr>
            <a:fld id="{4A750BC6-672A-EE47-91B1-0CD4734CCBD4}" type="slidenum">
              <a:rPr lang="en-RU" smtClean="0"/>
              <a:pPr>
                <a:spcAft>
                  <a:spcPts val="600"/>
                </a:spcAft>
              </a:pPr>
              <a:t>8</a:t>
            </a:fld>
            <a:endParaRPr lang="en-RU"/>
          </a:p>
        </p:txBody>
      </p:sp>
      <p:sp>
        <p:nvSpPr>
          <p:cNvPr id="7" name="Right Arrow 6">
            <a:extLst>
              <a:ext uri="{FF2B5EF4-FFF2-40B4-BE49-F238E27FC236}">
                <a16:creationId xmlns:a16="http://schemas.microsoft.com/office/drawing/2014/main" id="{FE6A9732-123A-9149-BAD8-A6A2CFE089D2}"/>
              </a:ext>
            </a:extLst>
          </p:cNvPr>
          <p:cNvSpPr/>
          <p:nvPr/>
        </p:nvSpPr>
        <p:spPr>
          <a:xfrm>
            <a:off x="5532699" y="3970116"/>
            <a:ext cx="937549" cy="4514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Tree>
    <p:extLst>
      <p:ext uri="{BB962C8B-B14F-4D97-AF65-F5344CB8AC3E}">
        <p14:creationId xmlns:p14="http://schemas.microsoft.com/office/powerpoint/2010/main" val="3286043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831B2-7AAA-B644-867C-68398EC8E502}"/>
              </a:ext>
            </a:extLst>
          </p:cNvPr>
          <p:cNvSpPr>
            <a:spLocks noGrp="1"/>
          </p:cNvSpPr>
          <p:nvPr>
            <p:ph type="title"/>
          </p:nvPr>
        </p:nvSpPr>
        <p:spPr/>
        <p:txBody>
          <a:bodyPr/>
          <a:lstStyle/>
          <a:p>
            <a:r>
              <a:rPr lang="en" dirty="0"/>
              <a:t>Graph Neural Network</a:t>
            </a:r>
            <a:endParaRPr lang="en-RU" dirty="0"/>
          </a:p>
        </p:txBody>
      </p:sp>
      <p:sp>
        <p:nvSpPr>
          <p:cNvPr id="3" name="Content Placeholder 2">
            <a:extLst>
              <a:ext uri="{FF2B5EF4-FFF2-40B4-BE49-F238E27FC236}">
                <a16:creationId xmlns:a16="http://schemas.microsoft.com/office/drawing/2014/main" id="{7B56794F-9E22-234D-B494-78C751A056BC}"/>
              </a:ext>
            </a:extLst>
          </p:cNvPr>
          <p:cNvSpPr>
            <a:spLocks noGrp="1"/>
          </p:cNvSpPr>
          <p:nvPr>
            <p:ph idx="1"/>
          </p:nvPr>
        </p:nvSpPr>
        <p:spPr>
          <a:xfrm>
            <a:off x="838200" y="1825625"/>
            <a:ext cx="5257800" cy="4351338"/>
          </a:xfrm>
        </p:spPr>
        <p:txBody>
          <a:bodyPr>
            <a:normAutofit fontScale="85000" lnSpcReduction="10000"/>
          </a:bodyPr>
          <a:lstStyle/>
          <a:p>
            <a:pPr marL="457200" lvl="0" indent="-336550">
              <a:spcBef>
                <a:spcPts val="0"/>
              </a:spcBef>
              <a:buSzPts val="1700"/>
              <a:buChar char="●"/>
            </a:pPr>
            <a:r>
              <a:rPr lang="en-GB" dirty="0"/>
              <a:t>Graph Neural Network approach for tracking was initially presented by </a:t>
            </a:r>
            <a:r>
              <a:rPr lang="en-GB" dirty="0" err="1"/>
              <a:t>HEP.TrkX</a:t>
            </a:r>
            <a:r>
              <a:rPr lang="en-GB" dirty="0"/>
              <a:t> project at LHC and based on Interaction Networks approach adapted for particle tracking;</a:t>
            </a:r>
          </a:p>
          <a:p>
            <a:pPr marL="457200" lvl="0" indent="0">
              <a:spcBef>
                <a:spcPts val="1600"/>
              </a:spcBef>
              <a:buNone/>
            </a:pPr>
            <a:endParaRPr lang="en-GB" dirty="0"/>
          </a:p>
          <a:p>
            <a:pPr marL="457200" lvl="0" indent="-336550">
              <a:spcBef>
                <a:spcPts val="1600"/>
              </a:spcBef>
              <a:buSzPts val="1700"/>
              <a:buChar char="●"/>
            </a:pPr>
            <a:r>
              <a:rPr lang="en-GB" dirty="0"/>
              <a:t>We introduced derivative graph as a </a:t>
            </a:r>
            <a:r>
              <a:rPr lang="en-GB" dirty="0" err="1"/>
              <a:t>preprocessing</a:t>
            </a:r>
            <a:r>
              <a:rPr lang="en-GB" dirty="0"/>
              <a:t> step to deal up with noise hits (fakes) produced by strip-based detectors [</a:t>
            </a:r>
            <a:r>
              <a:rPr lang="en-GB" dirty="0">
                <a:hlinkClick r:id="rId2"/>
              </a:rPr>
              <a:t>Link, NEC-2019</a:t>
            </a:r>
            <a:r>
              <a:rPr lang="en-GB" dirty="0"/>
              <a:t>]</a:t>
            </a:r>
          </a:p>
          <a:p>
            <a:pPr marL="457200" lvl="0" indent="-336550">
              <a:spcBef>
                <a:spcPts val="0"/>
              </a:spcBef>
              <a:buSzPts val="1700"/>
              <a:buChar char="●"/>
            </a:pPr>
            <a:r>
              <a:rPr lang="en-GB" dirty="0"/>
              <a:t>Note: LHC detectors do not produce any fake hits (they are pixel-based)</a:t>
            </a:r>
          </a:p>
          <a:p>
            <a:pPr marL="457200" lvl="0" indent="0">
              <a:spcBef>
                <a:spcPts val="1600"/>
              </a:spcBef>
              <a:spcAft>
                <a:spcPts val="1600"/>
              </a:spcAft>
              <a:buNone/>
            </a:pPr>
            <a:endParaRPr lang="en-GB" dirty="0"/>
          </a:p>
          <a:p>
            <a:endParaRPr lang="en-RU" dirty="0"/>
          </a:p>
        </p:txBody>
      </p:sp>
      <p:sp>
        <p:nvSpPr>
          <p:cNvPr id="4" name="Date Placeholder 3">
            <a:extLst>
              <a:ext uri="{FF2B5EF4-FFF2-40B4-BE49-F238E27FC236}">
                <a16:creationId xmlns:a16="http://schemas.microsoft.com/office/drawing/2014/main" id="{376FFFA1-5A4B-B040-9970-2ED882208C87}"/>
              </a:ext>
            </a:extLst>
          </p:cNvPr>
          <p:cNvSpPr>
            <a:spLocks noGrp="1"/>
          </p:cNvSpPr>
          <p:nvPr>
            <p:ph type="dt" sz="half" idx="10"/>
          </p:nvPr>
        </p:nvSpPr>
        <p:spPr/>
        <p:txBody>
          <a:bodyPr/>
          <a:lstStyle/>
          <a:p>
            <a:r>
              <a:rPr lang="ru-RU"/>
              <a:t>12.11.2020</a:t>
            </a:r>
            <a:endParaRPr lang="en-RU"/>
          </a:p>
        </p:txBody>
      </p:sp>
      <p:sp>
        <p:nvSpPr>
          <p:cNvPr id="5" name="Footer Placeholder 4">
            <a:extLst>
              <a:ext uri="{FF2B5EF4-FFF2-40B4-BE49-F238E27FC236}">
                <a16:creationId xmlns:a16="http://schemas.microsoft.com/office/drawing/2014/main" id="{CAB566D4-DFA4-FB4E-B9EB-C0EE65585D1F}"/>
              </a:ext>
            </a:extLst>
          </p:cNvPr>
          <p:cNvSpPr>
            <a:spLocks noGrp="1"/>
          </p:cNvSpPr>
          <p:nvPr>
            <p:ph type="ftr" sz="quarter" idx="11"/>
          </p:nvPr>
        </p:nvSpPr>
        <p:spPr/>
        <p:txBody>
          <a:bodyPr/>
          <a:lstStyle/>
          <a:p>
            <a:r>
              <a:rPr lang="en-GB"/>
              <a:t>AYSS-2020: E. Shchavelev et al. Global tracking with GNN for BES-III</a:t>
            </a:r>
            <a:endParaRPr lang="en-RU"/>
          </a:p>
        </p:txBody>
      </p:sp>
      <p:sp>
        <p:nvSpPr>
          <p:cNvPr id="6" name="Slide Number Placeholder 5">
            <a:extLst>
              <a:ext uri="{FF2B5EF4-FFF2-40B4-BE49-F238E27FC236}">
                <a16:creationId xmlns:a16="http://schemas.microsoft.com/office/drawing/2014/main" id="{1D2FA39A-77DF-C346-A2AF-D1D94D6CC3E7}"/>
              </a:ext>
            </a:extLst>
          </p:cNvPr>
          <p:cNvSpPr>
            <a:spLocks noGrp="1"/>
          </p:cNvSpPr>
          <p:nvPr>
            <p:ph type="sldNum" sz="quarter" idx="12"/>
          </p:nvPr>
        </p:nvSpPr>
        <p:spPr/>
        <p:txBody>
          <a:bodyPr/>
          <a:lstStyle/>
          <a:p>
            <a:fld id="{4A750BC6-672A-EE47-91B1-0CD4734CCBD4}" type="slidenum">
              <a:rPr lang="en-RU" smtClean="0"/>
              <a:t>9</a:t>
            </a:fld>
            <a:endParaRPr lang="en-RU"/>
          </a:p>
        </p:txBody>
      </p:sp>
      <p:pic>
        <p:nvPicPr>
          <p:cNvPr id="7" name="Google Shape;129;p21">
            <a:extLst>
              <a:ext uri="{FF2B5EF4-FFF2-40B4-BE49-F238E27FC236}">
                <a16:creationId xmlns:a16="http://schemas.microsoft.com/office/drawing/2014/main" id="{40ECA19E-4E4E-A641-A1E5-D3294BFFB094}"/>
              </a:ext>
            </a:extLst>
          </p:cNvPr>
          <p:cNvPicPr preferRelativeResize="0"/>
          <p:nvPr/>
        </p:nvPicPr>
        <p:blipFill>
          <a:blip r:embed="rId3">
            <a:alphaModFix/>
          </a:blip>
          <a:stretch>
            <a:fillRect/>
          </a:stretch>
        </p:blipFill>
        <p:spPr>
          <a:xfrm>
            <a:off x="6847302" y="1690687"/>
            <a:ext cx="4506498" cy="4055837"/>
          </a:xfrm>
          <a:prstGeom prst="rect">
            <a:avLst/>
          </a:prstGeom>
          <a:noFill/>
          <a:ln>
            <a:noFill/>
          </a:ln>
        </p:spPr>
      </p:pic>
    </p:spTree>
    <p:extLst>
      <p:ext uri="{BB962C8B-B14F-4D97-AF65-F5344CB8AC3E}">
        <p14:creationId xmlns:p14="http://schemas.microsoft.com/office/powerpoint/2010/main" val="8304325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TotalTime>
  <Words>1448</Words>
  <Application>Microsoft Macintosh PowerPoint</Application>
  <PresentationFormat>Widescreen</PresentationFormat>
  <Paragraphs>166</Paragraphs>
  <Slides>16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Cambria Math</vt:lpstr>
      <vt:lpstr>Office Theme</vt:lpstr>
      <vt:lpstr>Global strategy of tracking on the basis of Graph Neural Network for BES-III CGEM inner detector </vt:lpstr>
      <vt:lpstr>Plan</vt:lpstr>
      <vt:lpstr>What is tracking?</vt:lpstr>
      <vt:lpstr>Tracking for BESIII CGEM</vt:lpstr>
      <vt:lpstr>Tracking for BESIII CGEM</vt:lpstr>
      <vt:lpstr>Problems with microstrip gaseous chambers</vt:lpstr>
      <vt:lpstr>Why neural networks?</vt:lpstr>
      <vt:lpstr>Event as a graph conception</vt:lpstr>
      <vt:lpstr>Graph Neural Network</vt:lpstr>
      <vt:lpstr>Graph Neural Network</vt:lpstr>
      <vt:lpstr>Results (efficiency)</vt:lpstr>
      <vt:lpstr>Results (track efficiency)</vt:lpstr>
      <vt:lpstr>Results (speed), naive Kalman vs GraphNet</vt:lpstr>
      <vt:lpstr>Results (speed)</vt:lpstr>
      <vt:lpstr>Conclusion</vt:lpstr>
      <vt:lpstr>Global strategy of tracking on the basis of Graph Neural Network for BES-III CGEM inner detector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strategy of tracking on the basis of Graph Neural Network for BES-III CGEM inner detector </dc:title>
  <dc:creator>Egor Shchavelev</dc:creator>
  <cp:lastModifiedBy>Egor Shchavelev</cp:lastModifiedBy>
  <cp:revision>3</cp:revision>
  <dcterms:created xsi:type="dcterms:W3CDTF">2020-11-12T10:02:59Z</dcterms:created>
  <dcterms:modified xsi:type="dcterms:W3CDTF">2020-11-12T10:55:23Z</dcterms:modified>
</cp:coreProperties>
</file>