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8" r:id="rId7"/>
    <p:sldId id="261" r:id="rId8"/>
    <p:sldId id="269" r:id="rId9"/>
    <p:sldId id="262" r:id="rId10"/>
    <p:sldId id="263" r:id="rId11"/>
    <p:sldId id="264" r:id="rId12"/>
    <p:sldId id="265"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FFEB9CA-C2AF-4399-A0E0-75F4D6979F5C}">
          <p14:sldIdLst>
            <p14:sldId id="256"/>
            <p14:sldId id="257"/>
            <p14:sldId id="258"/>
            <p14:sldId id="259"/>
            <p14:sldId id="260"/>
            <p14:sldId id="268"/>
            <p14:sldId id="261"/>
            <p14:sldId id="269"/>
            <p14:sldId id="262"/>
            <p14:sldId id="263"/>
            <p14:sldId id="264"/>
            <p14:sldId id="265"/>
            <p14:sldId id="266"/>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4B7D12-8AD0-4D2F-8372-3844FC4A426D}" type="datetimeFigureOut">
              <a:rPr lang="ru-RU" smtClean="0"/>
              <a:t>11.11.2020</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2F00B413-5160-48CD-91B7-30B67C0BB75D}"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894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54B7D12-8AD0-4D2F-8372-3844FC4A426D}" type="datetimeFigureOut">
              <a:rPr lang="ru-RU" smtClean="0"/>
              <a:t>11.11.2020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F00B413-5160-48CD-91B7-30B67C0BB75D}" type="slidenum">
              <a:rPr lang="ru-RU" smtClean="0"/>
              <a:t>‹#›</a:t>
            </a:fld>
            <a:endParaRPr lang="ru-RU"/>
          </a:p>
        </p:txBody>
      </p:sp>
    </p:spTree>
    <p:extLst>
      <p:ext uri="{BB962C8B-B14F-4D97-AF65-F5344CB8AC3E}">
        <p14:creationId xmlns:p14="http://schemas.microsoft.com/office/powerpoint/2010/main" val="347720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54B7D12-8AD0-4D2F-8372-3844FC4A426D}" type="datetimeFigureOut">
              <a:rPr lang="ru-RU" smtClean="0"/>
              <a:t>11.11.2020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00B413-5160-48CD-91B7-30B67C0BB75D}"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6813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54B7D12-8AD0-4D2F-8372-3844FC4A426D}" type="datetimeFigureOut">
              <a:rPr lang="ru-RU" smtClean="0"/>
              <a:t>11.11.2020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00B413-5160-48CD-91B7-30B67C0BB75D}"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0406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54B7D12-8AD0-4D2F-8372-3844FC4A426D}" type="datetimeFigureOut">
              <a:rPr lang="ru-RU" smtClean="0"/>
              <a:t>11.11.2020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00B413-5160-48CD-91B7-30B67C0BB75D}" type="slidenum">
              <a:rPr lang="ru-RU" smtClean="0"/>
              <a:t>‹#›</a:t>
            </a:fld>
            <a:endParaRPr lang="ru-RU"/>
          </a:p>
        </p:txBody>
      </p:sp>
    </p:spTree>
    <p:extLst>
      <p:ext uri="{BB962C8B-B14F-4D97-AF65-F5344CB8AC3E}">
        <p14:creationId xmlns:p14="http://schemas.microsoft.com/office/powerpoint/2010/main" val="974320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54B7D12-8AD0-4D2F-8372-3844FC4A426D}" type="datetimeFigureOut">
              <a:rPr lang="ru-RU" smtClean="0"/>
              <a:t>11.11.2020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00B413-5160-48CD-91B7-30B67C0BB75D}"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8531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54B7D12-8AD0-4D2F-8372-3844FC4A426D}" type="datetimeFigureOut">
              <a:rPr lang="ru-RU" smtClean="0"/>
              <a:t>11.11.2020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00B413-5160-48CD-91B7-30B67C0BB75D}"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6245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54B7D12-8AD0-4D2F-8372-3844FC4A426D}" type="datetimeFigureOut">
              <a:rPr lang="ru-RU" smtClean="0"/>
              <a:t>11.11.2020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00B413-5160-48CD-91B7-30B67C0BB75D}"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2945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54B7D12-8AD0-4D2F-8372-3844FC4A426D}" type="datetimeFigureOut">
              <a:rPr lang="ru-RU" smtClean="0"/>
              <a:t>11.11.2020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00B413-5160-48CD-91B7-30B67C0BB75D}"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2655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54B7D12-8AD0-4D2F-8372-3844FC4A426D}" type="datetimeFigureOut">
              <a:rPr lang="ru-RU" smtClean="0"/>
              <a:t>11.11.2020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00B413-5160-48CD-91B7-30B67C0BB75D}" type="slidenum">
              <a:rPr lang="ru-RU" smtClean="0"/>
              <a:t>‹#›</a:t>
            </a:fld>
            <a:endParaRPr lang="ru-RU"/>
          </a:p>
        </p:txBody>
      </p:sp>
    </p:spTree>
    <p:extLst>
      <p:ext uri="{BB962C8B-B14F-4D97-AF65-F5344CB8AC3E}">
        <p14:creationId xmlns:p14="http://schemas.microsoft.com/office/powerpoint/2010/main" val="260754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54B7D12-8AD0-4D2F-8372-3844FC4A426D}" type="datetimeFigureOut">
              <a:rPr lang="ru-RU" smtClean="0"/>
              <a:t>11.11.2020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00B413-5160-48CD-91B7-30B67C0BB75D}"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1349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54B7D12-8AD0-4D2F-8372-3844FC4A426D}" type="datetimeFigureOut">
              <a:rPr lang="ru-RU" smtClean="0"/>
              <a:t>11.11.2020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F00B413-5160-48CD-91B7-30B67C0BB75D}" type="slidenum">
              <a:rPr lang="ru-RU" smtClean="0"/>
              <a:t>‹#›</a:t>
            </a:fld>
            <a:endParaRPr lang="ru-RU"/>
          </a:p>
        </p:txBody>
      </p:sp>
    </p:spTree>
    <p:extLst>
      <p:ext uri="{BB962C8B-B14F-4D97-AF65-F5344CB8AC3E}">
        <p14:creationId xmlns:p14="http://schemas.microsoft.com/office/powerpoint/2010/main" val="4053820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54B7D12-8AD0-4D2F-8372-3844FC4A426D}" type="datetimeFigureOut">
              <a:rPr lang="ru-RU" smtClean="0"/>
              <a:t>11.11.2020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F00B413-5160-48CD-91B7-30B67C0BB75D}"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6874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54B7D12-8AD0-4D2F-8372-3844FC4A426D}" type="datetimeFigureOut">
              <a:rPr lang="ru-RU" smtClean="0"/>
              <a:t>11.11.2020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F00B413-5160-48CD-91B7-30B67C0BB75D}"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164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B7D12-8AD0-4D2F-8372-3844FC4A426D}" type="datetimeFigureOut">
              <a:rPr lang="ru-RU" smtClean="0"/>
              <a:t>11.11.2020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F00B413-5160-48CD-91B7-30B67C0BB75D}" type="slidenum">
              <a:rPr lang="ru-RU" smtClean="0"/>
              <a:t>‹#›</a:t>
            </a:fld>
            <a:endParaRPr lang="ru-RU"/>
          </a:p>
        </p:txBody>
      </p:sp>
    </p:spTree>
    <p:extLst>
      <p:ext uri="{BB962C8B-B14F-4D97-AF65-F5344CB8AC3E}">
        <p14:creationId xmlns:p14="http://schemas.microsoft.com/office/powerpoint/2010/main" val="19191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54B7D12-8AD0-4D2F-8372-3844FC4A426D}" type="datetimeFigureOut">
              <a:rPr lang="ru-RU" smtClean="0"/>
              <a:t>11.11.2020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F00B413-5160-48CD-91B7-30B67C0BB75D}"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7503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54B7D12-8AD0-4D2F-8372-3844FC4A426D}" type="datetimeFigureOut">
              <a:rPr lang="ru-RU" smtClean="0"/>
              <a:t>11.11.2020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F00B413-5160-48CD-91B7-30B67C0BB75D}" type="slidenum">
              <a:rPr lang="ru-RU" smtClean="0"/>
              <a:t>‹#›</a:t>
            </a:fld>
            <a:endParaRPr lang="ru-RU"/>
          </a:p>
        </p:txBody>
      </p:sp>
    </p:spTree>
    <p:extLst>
      <p:ext uri="{BB962C8B-B14F-4D97-AF65-F5344CB8AC3E}">
        <p14:creationId xmlns:p14="http://schemas.microsoft.com/office/powerpoint/2010/main" val="903386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4B7D12-8AD0-4D2F-8372-3844FC4A426D}" type="datetimeFigureOut">
              <a:rPr lang="ru-RU" smtClean="0"/>
              <a:t>11.11.2020</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F00B413-5160-48CD-91B7-30B67C0BB75D}" type="slidenum">
              <a:rPr lang="ru-RU" smtClean="0"/>
              <a:t>‹#›</a:t>
            </a:fld>
            <a:endParaRPr lang="ru-RU"/>
          </a:p>
        </p:txBody>
      </p:sp>
    </p:spTree>
    <p:extLst>
      <p:ext uri="{BB962C8B-B14F-4D97-AF65-F5344CB8AC3E}">
        <p14:creationId xmlns:p14="http://schemas.microsoft.com/office/powerpoint/2010/main" val="24395374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4.pn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9.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C8E87B-FA2D-4729-981D-B9006579B27C}"/>
              </a:ext>
            </a:extLst>
          </p:cNvPr>
          <p:cNvSpPr>
            <a:spLocks noGrp="1"/>
          </p:cNvSpPr>
          <p:nvPr>
            <p:ph type="ctrTitle"/>
          </p:nvPr>
        </p:nvSpPr>
        <p:spPr/>
        <p:txBody>
          <a:bodyPr/>
          <a:lstStyle/>
          <a:p>
            <a:r>
              <a:rPr lang="en-US" sz="2800" dirty="0"/>
              <a:t>High-performance analysis of the nucleus-nucleus elastic scattering data within the microscopic model of optical potential</a:t>
            </a:r>
            <a:endParaRPr lang="ru-RU" sz="2800" dirty="0"/>
          </a:p>
        </p:txBody>
      </p:sp>
      <p:sp>
        <p:nvSpPr>
          <p:cNvPr id="3" name="Подзаголовок 2">
            <a:extLst>
              <a:ext uri="{FF2B5EF4-FFF2-40B4-BE49-F238E27FC236}">
                <a16:creationId xmlns:a16="http://schemas.microsoft.com/office/drawing/2014/main" id="{E8B61AFE-77F5-4467-808A-BE37025A493F}"/>
              </a:ext>
            </a:extLst>
          </p:cNvPr>
          <p:cNvSpPr>
            <a:spLocks noGrp="1"/>
          </p:cNvSpPr>
          <p:nvPr>
            <p:ph type="subTitle" idx="1"/>
          </p:nvPr>
        </p:nvSpPr>
        <p:spPr>
          <a:xfrm>
            <a:off x="2465294" y="3657597"/>
            <a:ext cx="7306235" cy="1320802"/>
          </a:xfrm>
        </p:spPr>
        <p:txBody>
          <a:bodyPr>
            <a:normAutofit/>
          </a:bodyPr>
          <a:lstStyle/>
          <a:p>
            <a:r>
              <a:rPr lang="en-US" dirty="0"/>
              <a:t>Bashashin M.V., </a:t>
            </a:r>
            <a:r>
              <a:rPr lang="en-US" dirty="0" err="1"/>
              <a:t>Kakenov</a:t>
            </a:r>
            <a:r>
              <a:rPr lang="en-US" dirty="0"/>
              <a:t> M.B., </a:t>
            </a:r>
            <a:r>
              <a:rPr lang="ru-RU" dirty="0" err="1"/>
              <a:t>Yermekova</a:t>
            </a:r>
            <a:r>
              <a:rPr lang="ru-RU" dirty="0"/>
              <a:t> </a:t>
            </a:r>
            <a:r>
              <a:rPr lang="ru-RU" dirty="0" err="1"/>
              <a:t>A.Ye</a:t>
            </a:r>
            <a:r>
              <a:rPr lang="ru-RU" dirty="0"/>
              <a:t>.</a:t>
            </a:r>
            <a:r>
              <a:rPr lang="en-US" dirty="0"/>
              <a:t>, </a:t>
            </a:r>
            <a:r>
              <a:rPr lang="en-US" dirty="0" err="1"/>
              <a:t>Zemlyanaya</a:t>
            </a:r>
            <a:r>
              <a:rPr lang="en-US" dirty="0"/>
              <a:t> E.V. </a:t>
            </a:r>
            <a:endParaRPr lang="ru-RU" dirty="0"/>
          </a:p>
        </p:txBody>
      </p:sp>
      <p:sp>
        <p:nvSpPr>
          <p:cNvPr id="4" name="TextBox 3">
            <a:extLst>
              <a:ext uri="{FF2B5EF4-FFF2-40B4-BE49-F238E27FC236}">
                <a16:creationId xmlns:a16="http://schemas.microsoft.com/office/drawing/2014/main" id="{898719BE-1CC8-4F9F-9CB8-78E7227DB178}"/>
              </a:ext>
            </a:extLst>
          </p:cNvPr>
          <p:cNvSpPr txBox="1"/>
          <p:nvPr/>
        </p:nvSpPr>
        <p:spPr>
          <a:xfrm>
            <a:off x="4678532" y="6374167"/>
            <a:ext cx="2325949" cy="369332"/>
          </a:xfrm>
          <a:prstGeom prst="rect">
            <a:avLst/>
          </a:prstGeom>
          <a:noFill/>
        </p:spPr>
        <p:txBody>
          <a:bodyPr wrap="square" rtlCol="0">
            <a:spAutoFit/>
          </a:bodyPr>
          <a:lstStyle/>
          <a:p>
            <a:pPr algn="ctr"/>
            <a:r>
              <a:rPr lang="en-US" dirty="0"/>
              <a:t>AYSS-2020</a:t>
            </a:r>
            <a:endParaRPr lang="ru-RU" dirty="0"/>
          </a:p>
        </p:txBody>
      </p:sp>
    </p:spTree>
    <p:extLst>
      <p:ext uri="{BB962C8B-B14F-4D97-AF65-F5344CB8AC3E}">
        <p14:creationId xmlns:p14="http://schemas.microsoft.com/office/powerpoint/2010/main" val="84589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74370F-CDB3-406C-9F87-1971215A0E1B}"/>
              </a:ext>
            </a:extLst>
          </p:cNvPr>
          <p:cNvSpPr>
            <a:spLocks noGrp="1"/>
          </p:cNvSpPr>
          <p:nvPr>
            <p:ph type="title"/>
          </p:nvPr>
        </p:nvSpPr>
        <p:spPr/>
        <p:txBody>
          <a:bodyPr/>
          <a:lstStyle/>
          <a:p>
            <a:r>
              <a:rPr lang="en-US" dirty="0"/>
              <a:t>Parallel implementation</a:t>
            </a:r>
            <a:endParaRPr lang="ru-RU" dirty="0"/>
          </a:p>
        </p:txBody>
      </p:sp>
      <p:sp>
        <p:nvSpPr>
          <p:cNvPr id="3" name="Объект 2">
            <a:extLst>
              <a:ext uri="{FF2B5EF4-FFF2-40B4-BE49-F238E27FC236}">
                <a16:creationId xmlns:a16="http://schemas.microsoft.com/office/drawing/2014/main" id="{0A30AE78-2BED-401A-AB20-411F837397E1}"/>
              </a:ext>
            </a:extLst>
          </p:cNvPr>
          <p:cNvSpPr>
            <a:spLocks noGrp="1"/>
          </p:cNvSpPr>
          <p:nvPr>
            <p:ph idx="1"/>
          </p:nvPr>
        </p:nvSpPr>
        <p:spPr>
          <a:xfrm>
            <a:off x="1295401" y="2556932"/>
            <a:ext cx="4800599" cy="3318936"/>
          </a:xfrm>
        </p:spPr>
        <p:txBody>
          <a:bodyPr>
            <a:normAutofit fontScale="92500" lnSpcReduction="20000"/>
          </a:bodyPr>
          <a:lstStyle/>
          <a:p>
            <a:pPr marL="0" indent="0">
              <a:buNone/>
            </a:pPr>
            <a:r>
              <a:rPr lang="en-US" sz="1800" dirty="0"/>
              <a:t>The performance testing of the developed software package was carried out with the following parameter values:</a:t>
            </a:r>
          </a:p>
          <a:p>
            <a:pPr indent="0" algn="just">
              <a:lnSpc>
                <a:spcPct val="107000"/>
              </a:lnSpc>
              <a:spcAft>
                <a:spcPts val="800"/>
              </a:spcAft>
              <a:buNone/>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a_min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0.5,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a_max</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=0.7,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a_step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R_min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=1.05,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R_max</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=1.15,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R_step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NR_min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=-0.8,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NR_max</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=-0.5,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NR_step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0.01;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NI_min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=-0.7,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NI_max</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=-0.3,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NR_step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600" dirty="0"/>
              <a:t>Note that the computational resources used have a computation time limit. In this regard, for the case of one process, the estimated calculation time is presented.</a:t>
            </a:r>
          </a:p>
          <a:p>
            <a:pPr marL="0" indent="0">
              <a:buNone/>
            </a:pPr>
            <a:r>
              <a:rPr lang="en-US" sz="1600" dirty="0"/>
              <a:t>Calculations performed on the </a:t>
            </a:r>
            <a:r>
              <a:rPr lang="ru-RU" sz="1600" dirty="0"/>
              <a:t>«</a:t>
            </a:r>
            <a:r>
              <a:rPr lang="en-US" sz="1600" dirty="0" err="1"/>
              <a:t>HybriLIT</a:t>
            </a:r>
            <a:r>
              <a:rPr lang="ru-RU" sz="1600" dirty="0"/>
              <a:t>»</a:t>
            </a:r>
            <a:r>
              <a:rPr lang="en-US" sz="1600"/>
              <a:t> cluster.</a:t>
            </a:r>
            <a:endParaRPr lang="ru-RU" sz="1600" dirty="0"/>
          </a:p>
        </p:txBody>
      </p:sp>
      <p:pic>
        <p:nvPicPr>
          <p:cNvPr id="4" name="Рисунок 3">
            <a:extLst>
              <a:ext uri="{FF2B5EF4-FFF2-40B4-BE49-F238E27FC236}">
                <a16:creationId xmlns:a16="http://schemas.microsoft.com/office/drawing/2014/main" id="{8692298F-E3EE-4197-9829-B42834C94C6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308201" y="2478442"/>
            <a:ext cx="4902200" cy="3676650"/>
          </a:xfrm>
          <a:prstGeom prst="rect">
            <a:avLst/>
          </a:prstGeom>
        </p:spPr>
      </p:pic>
    </p:spTree>
    <p:extLst>
      <p:ext uri="{BB962C8B-B14F-4D97-AF65-F5344CB8AC3E}">
        <p14:creationId xmlns:p14="http://schemas.microsoft.com/office/powerpoint/2010/main" val="1348457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6911BF-2A32-4053-A686-492074284E0F}"/>
              </a:ext>
            </a:extLst>
          </p:cNvPr>
          <p:cNvSpPr>
            <a:spLocks noGrp="1"/>
          </p:cNvSpPr>
          <p:nvPr>
            <p:ph type="title"/>
          </p:nvPr>
        </p:nvSpPr>
        <p:spPr/>
        <p:txBody>
          <a:bodyPr/>
          <a:lstStyle/>
          <a:p>
            <a:r>
              <a:rPr lang="en-US" dirty="0"/>
              <a:t>Numerical results</a:t>
            </a:r>
            <a:endParaRPr lang="ru-RU" dirty="0"/>
          </a:p>
        </p:txBody>
      </p:sp>
      <p:sp>
        <p:nvSpPr>
          <p:cNvPr id="3" name="Объект 2">
            <a:extLst>
              <a:ext uri="{FF2B5EF4-FFF2-40B4-BE49-F238E27FC236}">
                <a16:creationId xmlns:a16="http://schemas.microsoft.com/office/drawing/2014/main" id="{7C8EAE1E-6FBD-4295-BACA-99BB51E13793}"/>
              </a:ext>
            </a:extLst>
          </p:cNvPr>
          <p:cNvSpPr>
            <a:spLocks noGrp="1"/>
          </p:cNvSpPr>
          <p:nvPr>
            <p:ph idx="1"/>
          </p:nvPr>
        </p:nvSpPr>
        <p:spPr>
          <a:xfrm>
            <a:off x="1020278" y="2556931"/>
            <a:ext cx="10250905" cy="3601821"/>
          </a:xfrm>
        </p:spPr>
        <p:txBody>
          <a:bodyPr>
            <a:normAutofit fontScale="70000" lnSpcReduction="20000"/>
          </a:bodyPr>
          <a:lstStyle/>
          <a:p>
            <a:pPr marL="0" indent="0">
              <a:buNone/>
            </a:pPr>
            <a:r>
              <a:rPr lang="en-US" dirty="0"/>
              <a:t>To study the possibility of improvement of the agreement with the experimental data within the 4-parameter model in comparison with 2-parameter fit in [</a:t>
            </a:r>
            <a:r>
              <a:rPr lang="en-US" dirty="0" err="1">
                <a:solidFill>
                  <a:srgbClr val="002060"/>
                </a:solidFill>
              </a:rPr>
              <a:t>Phys</a:t>
            </a:r>
            <a:r>
              <a:rPr lang="en-US" dirty="0">
                <a:solidFill>
                  <a:srgbClr val="002060"/>
                </a:solidFill>
              </a:rPr>
              <a:t> Rev C100 (2019) 034602</a:t>
            </a:r>
            <a:r>
              <a:rPr lang="en-US" dirty="0"/>
              <a:t>], the calculations of the differential cross sections for elastic scattering </a:t>
            </a:r>
            <a:r>
              <a:rPr lang="en-US" baseline="30000" dirty="0"/>
              <a:t>12; 14</a:t>
            </a:r>
            <a:r>
              <a:rPr lang="en-US" dirty="0"/>
              <a:t>Be + </a:t>
            </a:r>
            <a:r>
              <a:rPr lang="en-US" baseline="30000" dirty="0"/>
              <a:t>12</a:t>
            </a:r>
            <a:r>
              <a:rPr lang="en-US" dirty="0"/>
              <a:t>C at 56 MeV/nucleon have been made using the software developed. </a:t>
            </a:r>
          </a:p>
          <a:p>
            <a:pPr marL="0" indent="0">
              <a:buNone/>
            </a:pPr>
            <a:r>
              <a:rPr lang="en-US" dirty="0"/>
              <a:t>The blue color curves in the figures (next slide) show the ratio of differential cross sections to the Rutherford ones </a:t>
            </a:r>
            <a:r>
              <a:rPr lang="en-US" dirty="0" err="1"/>
              <a:t>dσ</a:t>
            </a:r>
            <a:r>
              <a:rPr lang="en-US" dirty="0"/>
              <a:t>/</a:t>
            </a:r>
            <a:r>
              <a:rPr lang="en-US" dirty="0" err="1"/>
              <a:t>dσ</a:t>
            </a:r>
            <a:r>
              <a:rPr lang="en-US" baseline="-25000" dirty="0" err="1"/>
              <a:t>R</a:t>
            </a:r>
            <a:r>
              <a:rPr lang="en-US" dirty="0"/>
              <a:t> in comparison with the experimental data from [</a:t>
            </a:r>
            <a:r>
              <a:rPr lang="en-US" dirty="0" err="1">
                <a:solidFill>
                  <a:srgbClr val="002060"/>
                </a:solidFill>
              </a:rPr>
              <a:t>Phys</a:t>
            </a:r>
            <a:r>
              <a:rPr lang="en-US" dirty="0">
                <a:solidFill>
                  <a:srgbClr val="002060"/>
                </a:solidFill>
              </a:rPr>
              <a:t> Rev C49 (1994) 1540</a:t>
            </a:r>
            <a:r>
              <a:rPr lang="en-US" dirty="0"/>
              <a:t>]. </a:t>
            </a:r>
            <a:endParaRPr lang="ru-RU" dirty="0"/>
          </a:p>
          <a:p>
            <a:pPr marL="0" indent="0">
              <a:buNone/>
            </a:pPr>
            <a:r>
              <a:rPr lang="en-US" dirty="0"/>
              <a:t>The best-fit values of parameters in our 4-parameter calculations are following: </a:t>
            </a:r>
            <a:r>
              <a:rPr lang="en-US" dirty="0">
                <a:solidFill>
                  <a:srgbClr val="FF0000"/>
                </a:solidFill>
              </a:rPr>
              <a:t>N</a:t>
            </a:r>
            <a:r>
              <a:rPr lang="en-US" baseline="-25000" dirty="0">
                <a:solidFill>
                  <a:srgbClr val="FF0000"/>
                </a:solidFill>
              </a:rPr>
              <a:t>R</a:t>
            </a:r>
            <a:r>
              <a:rPr lang="en-US" dirty="0"/>
              <a:t> = 0.7, </a:t>
            </a:r>
            <a:r>
              <a:rPr lang="en-US" dirty="0">
                <a:solidFill>
                  <a:srgbClr val="FF0000"/>
                </a:solidFill>
              </a:rPr>
              <a:t>N</a:t>
            </a:r>
            <a:r>
              <a:rPr lang="en-US" baseline="-25000" dirty="0">
                <a:solidFill>
                  <a:srgbClr val="FF0000"/>
                </a:solidFill>
              </a:rPr>
              <a:t>I</a:t>
            </a:r>
            <a:r>
              <a:rPr lang="en-US" dirty="0"/>
              <a:t> = 0.6, </a:t>
            </a:r>
            <a:r>
              <a:rPr lang="en-US" dirty="0">
                <a:solidFill>
                  <a:srgbClr val="FF0000"/>
                </a:solidFill>
              </a:rPr>
              <a:t>R</a:t>
            </a:r>
            <a:r>
              <a:rPr lang="en-US" dirty="0"/>
              <a:t> = 1.1 </a:t>
            </a:r>
            <a:r>
              <a:rPr lang="en-US" dirty="0" err="1"/>
              <a:t>fm</a:t>
            </a:r>
            <a:r>
              <a:rPr lang="en-US" dirty="0"/>
              <a:t> , </a:t>
            </a:r>
            <a:r>
              <a:rPr lang="en-US" dirty="0">
                <a:solidFill>
                  <a:srgbClr val="FF0000"/>
                </a:solidFill>
              </a:rPr>
              <a:t>a</a:t>
            </a:r>
            <a:r>
              <a:rPr lang="en-US" dirty="0"/>
              <a:t> = 0.63 </a:t>
            </a:r>
            <a:r>
              <a:rPr lang="en-US" dirty="0" err="1"/>
              <a:t>fm</a:t>
            </a:r>
            <a:r>
              <a:rPr lang="en-US" dirty="0"/>
              <a:t> in case of the </a:t>
            </a:r>
            <a:r>
              <a:rPr lang="en-US" baseline="30000" dirty="0"/>
              <a:t>12</a:t>
            </a:r>
            <a:r>
              <a:rPr lang="en-US" dirty="0"/>
              <a:t>Be projectile and </a:t>
            </a:r>
            <a:r>
              <a:rPr lang="en-US" dirty="0">
                <a:solidFill>
                  <a:srgbClr val="FF0000"/>
                </a:solidFill>
              </a:rPr>
              <a:t>N</a:t>
            </a:r>
            <a:r>
              <a:rPr lang="en-US" baseline="-25000" dirty="0">
                <a:solidFill>
                  <a:srgbClr val="FF0000"/>
                </a:solidFill>
              </a:rPr>
              <a:t>R</a:t>
            </a:r>
            <a:r>
              <a:rPr lang="en-US" dirty="0"/>
              <a:t> = 0.61, </a:t>
            </a:r>
            <a:r>
              <a:rPr lang="en-US" dirty="0">
                <a:solidFill>
                  <a:srgbClr val="FF0000"/>
                </a:solidFill>
              </a:rPr>
              <a:t>N</a:t>
            </a:r>
            <a:r>
              <a:rPr lang="en-US" baseline="-25000" dirty="0">
                <a:solidFill>
                  <a:srgbClr val="FF0000"/>
                </a:solidFill>
              </a:rPr>
              <a:t>I</a:t>
            </a:r>
            <a:r>
              <a:rPr lang="en-US" dirty="0">
                <a:solidFill>
                  <a:srgbClr val="FF0000"/>
                </a:solidFill>
              </a:rPr>
              <a:t> </a:t>
            </a:r>
            <a:r>
              <a:rPr lang="en-US" dirty="0"/>
              <a:t>= 0.6, </a:t>
            </a:r>
            <a:r>
              <a:rPr lang="en-US" dirty="0">
                <a:solidFill>
                  <a:srgbClr val="FF0000"/>
                </a:solidFill>
              </a:rPr>
              <a:t>R</a:t>
            </a:r>
            <a:r>
              <a:rPr lang="en-US" dirty="0"/>
              <a:t> = 0.81 </a:t>
            </a:r>
            <a:r>
              <a:rPr lang="en-US" dirty="0" err="1"/>
              <a:t>fm</a:t>
            </a:r>
            <a:r>
              <a:rPr lang="en-US" dirty="0"/>
              <a:t>,  </a:t>
            </a:r>
            <a:r>
              <a:rPr lang="en-US" dirty="0">
                <a:solidFill>
                  <a:srgbClr val="FF0000"/>
                </a:solidFill>
              </a:rPr>
              <a:t>a</a:t>
            </a:r>
            <a:r>
              <a:rPr lang="en-US" dirty="0"/>
              <a:t> = 0.85 </a:t>
            </a:r>
            <a:r>
              <a:rPr lang="en-US" dirty="0" err="1"/>
              <a:t>fm</a:t>
            </a:r>
            <a:r>
              <a:rPr lang="en-US" dirty="0"/>
              <a:t> for the </a:t>
            </a:r>
            <a:r>
              <a:rPr lang="en-US" baseline="30000" dirty="0"/>
              <a:t>14</a:t>
            </a:r>
            <a:r>
              <a:rPr lang="en-US" dirty="0"/>
              <a:t>Be scattering.</a:t>
            </a:r>
          </a:p>
          <a:p>
            <a:pPr marL="0" indent="0">
              <a:buNone/>
            </a:pPr>
            <a:r>
              <a:rPr lang="en-US" dirty="0"/>
              <a:t>For comparison, the red color curves show the 2-parameter calculations in [</a:t>
            </a:r>
            <a:r>
              <a:rPr lang="en-US" dirty="0">
                <a:solidFill>
                  <a:srgbClr val="002060"/>
                </a:solidFill>
              </a:rPr>
              <a:t>Phys Rev C100 (2019) 034602</a:t>
            </a:r>
            <a:r>
              <a:rPr lang="en-US" dirty="0"/>
              <a:t>], with the parameters </a:t>
            </a:r>
            <a:r>
              <a:rPr lang="en-US" dirty="0">
                <a:solidFill>
                  <a:srgbClr val="FF0000"/>
                </a:solidFill>
              </a:rPr>
              <a:t>N</a:t>
            </a:r>
            <a:r>
              <a:rPr lang="en-US" baseline="-25000" dirty="0">
                <a:solidFill>
                  <a:srgbClr val="FF0000"/>
                </a:solidFill>
              </a:rPr>
              <a:t>R</a:t>
            </a:r>
            <a:r>
              <a:rPr lang="en-US" dirty="0"/>
              <a:t> = 0.767, </a:t>
            </a:r>
            <a:r>
              <a:rPr lang="en-US" dirty="0">
                <a:solidFill>
                  <a:srgbClr val="FF0000"/>
                </a:solidFill>
              </a:rPr>
              <a:t>N</a:t>
            </a:r>
            <a:r>
              <a:rPr lang="en-US" baseline="-25000" dirty="0">
                <a:solidFill>
                  <a:srgbClr val="FF0000"/>
                </a:solidFill>
              </a:rPr>
              <a:t>I</a:t>
            </a:r>
            <a:r>
              <a:rPr lang="en-US" dirty="0"/>
              <a:t> = 0.593, </a:t>
            </a:r>
            <a:r>
              <a:rPr lang="en-US" dirty="0">
                <a:solidFill>
                  <a:srgbClr val="FF0000"/>
                </a:solidFill>
              </a:rPr>
              <a:t>R</a:t>
            </a:r>
            <a:r>
              <a:rPr lang="en-US" dirty="0"/>
              <a:t> = 1.37 </a:t>
            </a:r>
            <a:r>
              <a:rPr lang="en-US" dirty="0" err="1"/>
              <a:t>fm</a:t>
            </a:r>
            <a:r>
              <a:rPr lang="en-US" dirty="0"/>
              <a:t> (fix), </a:t>
            </a:r>
            <a:r>
              <a:rPr lang="en-US" dirty="0">
                <a:solidFill>
                  <a:srgbClr val="FF0000"/>
                </a:solidFill>
              </a:rPr>
              <a:t>a</a:t>
            </a:r>
            <a:r>
              <a:rPr lang="en-US" dirty="0"/>
              <a:t> = 0.67 </a:t>
            </a:r>
            <a:r>
              <a:rPr lang="en-US" dirty="0" err="1"/>
              <a:t>fm</a:t>
            </a:r>
            <a:r>
              <a:rPr lang="en-US" dirty="0"/>
              <a:t> (fix) for the case of </a:t>
            </a:r>
            <a:r>
              <a:rPr lang="en-US" baseline="30000" dirty="0"/>
              <a:t>12</a:t>
            </a:r>
            <a:r>
              <a:rPr lang="en-US" dirty="0"/>
              <a:t>Be+</a:t>
            </a:r>
            <a:r>
              <a:rPr lang="en-US" baseline="30000" dirty="0"/>
              <a:t>12</a:t>
            </a:r>
            <a:r>
              <a:rPr lang="en-US" dirty="0"/>
              <a:t>C scattering and with the parameters </a:t>
            </a:r>
            <a:r>
              <a:rPr lang="en-US" dirty="0">
                <a:solidFill>
                  <a:srgbClr val="FF0000"/>
                </a:solidFill>
              </a:rPr>
              <a:t>N</a:t>
            </a:r>
            <a:r>
              <a:rPr lang="en-US" baseline="-25000" dirty="0">
                <a:solidFill>
                  <a:srgbClr val="FF0000"/>
                </a:solidFill>
              </a:rPr>
              <a:t>R</a:t>
            </a:r>
            <a:r>
              <a:rPr lang="en-US" dirty="0"/>
              <a:t> = 0.913, </a:t>
            </a:r>
            <a:r>
              <a:rPr lang="en-US" dirty="0">
                <a:solidFill>
                  <a:srgbClr val="FF0000"/>
                </a:solidFill>
              </a:rPr>
              <a:t>N</a:t>
            </a:r>
            <a:r>
              <a:rPr lang="en-US" baseline="-25000" dirty="0">
                <a:solidFill>
                  <a:srgbClr val="FF0000"/>
                </a:solidFill>
              </a:rPr>
              <a:t>I</a:t>
            </a:r>
            <a:r>
              <a:rPr lang="en-US" dirty="0"/>
              <a:t> = 1.31, </a:t>
            </a:r>
            <a:r>
              <a:rPr lang="en-US" dirty="0">
                <a:solidFill>
                  <a:srgbClr val="FF0000"/>
                </a:solidFill>
              </a:rPr>
              <a:t>R</a:t>
            </a:r>
            <a:r>
              <a:rPr lang="en-US" dirty="0"/>
              <a:t> = 0.99 </a:t>
            </a:r>
            <a:r>
              <a:rPr lang="en-US" dirty="0" err="1"/>
              <a:t>fm</a:t>
            </a:r>
            <a:r>
              <a:rPr lang="en-US" dirty="0"/>
              <a:t> (fix) and </a:t>
            </a:r>
            <a:r>
              <a:rPr lang="en-US" dirty="0">
                <a:solidFill>
                  <a:srgbClr val="FF0000"/>
                </a:solidFill>
              </a:rPr>
              <a:t>a</a:t>
            </a:r>
            <a:r>
              <a:rPr lang="en-US" dirty="0"/>
              <a:t> = 0.84 (fix) for the </a:t>
            </a:r>
            <a:r>
              <a:rPr lang="en-US" baseline="30000" dirty="0"/>
              <a:t>14</a:t>
            </a:r>
            <a:r>
              <a:rPr lang="en-US" dirty="0"/>
              <a:t>Ве+</a:t>
            </a:r>
            <a:r>
              <a:rPr lang="en-US" baseline="30000" dirty="0"/>
              <a:t>12</a:t>
            </a:r>
            <a:r>
              <a:rPr lang="en-US" dirty="0"/>
              <a:t>С scattering.</a:t>
            </a:r>
          </a:p>
          <a:p>
            <a:pPr marL="0" indent="0">
              <a:buNone/>
            </a:pPr>
            <a:r>
              <a:rPr lang="en-US" dirty="0"/>
              <a:t>The agreement with experimental data in </a:t>
            </a:r>
            <a:r>
              <a:rPr lang="en-US" dirty="0">
                <a:sym typeface="Symbol" panose="05050102010706020507" pitchFamily="18" charset="2"/>
              </a:rPr>
              <a:t>case of 4-parameter fit is twice improved in comparison to the results from </a:t>
            </a:r>
            <a:r>
              <a:rPr lang="en-US" dirty="0"/>
              <a:t>[</a:t>
            </a:r>
            <a:r>
              <a:rPr lang="en-US" dirty="0" err="1">
                <a:solidFill>
                  <a:srgbClr val="002060"/>
                </a:solidFill>
              </a:rPr>
              <a:t>Phys</a:t>
            </a:r>
            <a:r>
              <a:rPr lang="en-US" dirty="0">
                <a:solidFill>
                  <a:srgbClr val="002060"/>
                </a:solidFill>
              </a:rPr>
              <a:t> Rev C49 (1994) 1540</a:t>
            </a:r>
            <a:r>
              <a:rPr lang="en-US" dirty="0"/>
              <a:t>]:</a:t>
            </a:r>
            <a:r>
              <a:rPr lang="en-US" dirty="0">
                <a:sym typeface="Symbol" panose="05050102010706020507" pitchFamily="18" charset="2"/>
              </a:rPr>
              <a:t> </a:t>
            </a:r>
            <a:r>
              <a:rPr lang="en-US" baseline="30000" dirty="0">
                <a:sym typeface="Symbol" panose="05050102010706020507" pitchFamily="18" charset="2"/>
              </a:rPr>
              <a:t>2</a:t>
            </a:r>
            <a:r>
              <a:rPr lang="en-US" dirty="0">
                <a:sym typeface="Symbol" panose="05050102010706020507" pitchFamily="18" charset="2"/>
              </a:rPr>
              <a:t>=4.54 against</a:t>
            </a:r>
            <a:r>
              <a:rPr lang="en-US" dirty="0"/>
              <a:t> </a:t>
            </a:r>
            <a:r>
              <a:rPr lang="en-US" dirty="0">
                <a:sym typeface="Symbol" panose="05050102010706020507" pitchFamily="18" charset="2"/>
              </a:rPr>
              <a:t></a:t>
            </a:r>
            <a:r>
              <a:rPr lang="en-US" baseline="30000" dirty="0">
                <a:sym typeface="Symbol" panose="05050102010706020507" pitchFamily="18" charset="2"/>
              </a:rPr>
              <a:t>2</a:t>
            </a:r>
            <a:r>
              <a:rPr lang="en-US" dirty="0">
                <a:sym typeface="Symbol" panose="05050102010706020507" pitchFamily="18" charset="2"/>
              </a:rPr>
              <a:t>=4.54 for the </a:t>
            </a:r>
            <a:r>
              <a:rPr lang="en-US" baseline="30000" dirty="0"/>
              <a:t>12</a:t>
            </a:r>
            <a:r>
              <a:rPr lang="en-US" dirty="0"/>
              <a:t>Be projectile; </a:t>
            </a:r>
            <a:r>
              <a:rPr lang="en-US" dirty="0">
                <a:sym typeface="Symbol" panose="05050102010706020507" pitchFamily="18" charset="2"/>
              </a:rPr>
              <a:t></a:t>
            </a:r>
            <a:r>
              <a:rPr lang="en-US" baseline="30000" dirty="0">
                <a:sym typeface="Symbol" panose="05050102010706020507" pitchFamily="18" charset="2"/>
              </a:rPr>
              <a:t>2</a:t>
            </a:r>
            <a:r>
              <a:rPr lang="en-US" dirty="0">
                <a:sym typeface="Symbol" panose="05050102010706020507" pitchFamily="18" charset="2"/>
              </a:rPr>
              <a:t>=5.44 against </a:t>
            </a:r>
            <a:r>
              <a:rPr lang="en-US" baseline="30000" dirty="0">
                <a:sym typeface="Symbol" panose="05050102010706020507" pitchFamily="18" charset="2"/>
              </a:rPr>
              <a:t>2</a:t>
            </a:r>
            <a:r>
              <a:rPr lang="en-US" dirty="0">
                <a:sym typeface="Symbol" panose="05050102010706020507" pitchFamily="18" charset="2"/>
              </a:rPr>
              <a:t>=11.77 for the </a:t>
            </a:r>
            <a:r>
              <a:rPr lang="en-US" baseline="30000" dirty="0"/>
              <a:t>14</a:t>
            </a:r>
            <a:r>
              <a:rPr lang="en-US" dirty="0"/>
              <a:t>Be projectile. </a:t>
            </a:r>
            <a:endParaRPr lang="ru-RU" baseline="30000" dirty="0"/>
          </a:p>
        </p:txBody>
      </p:sp>
    </p:spTree>
    <p:extLst>
      <p:ext uri="{BB962C8B-B14F-4D97-AF65-F5344CB8AC3E}">
        <p14:creationId xmlns:p14="http://schemas.microsoft.com/office/powerpoint/2010/main" val="38324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9E2BE5-8BA5-4708-A860-22BDD3247231}"/>
              </a:ext>
            </a:extLst>
          </p:cNvPr>
          <p:cNvSpPr>
            <a:spLocks noGrp="1"/>
          </p:cNvSpPr>
          <p:nvPr>
            <p:ph type="title"/>
          </p:nvPr>
        </p:nvSpPr>
        <p:spPr/>
        <p:txBody>
          <a:bodyPr/>
          <a:lstStyle/>
          <a:p>
            <a:r>
              <a:rPr lang="en-US" dirty="0"/>
              <a:t>Numerical results</a:t>
            </a:r>
            <a:endParaRPr lang="ru-RU" dirty="0"/>
          </a:p>
        </p:txBody>
      </p:sp>
      <p:sp>
        <p:nvSpPr>
          <p:cNvPr id="7" name="TextBox 6">
            <a:extLst>
              <a:ext uri="{FF2B5EF4-FFF2-40B4-BE49-F238E27FC236}">
                <a16:creationId xmlns:a16="http://schemas.microsoft.com/office/drawing/2014/main" id="{F8E812C5-F9F3-4F2E-8287-6D4DB16B375E}"/>
              </a:ext>
            </a:extLst>
          </p:cNvPr>
          <p:cNvSpPr txBox="1"/>
          <p:nvPr/>
        </p:nvSpPr>
        <p:spPr>
          <a:xfrm>
            <a:off x="708212" y="5350137"/>
            <a:ext cx="5414682" cy="931024"/>
          </a:xfrm>
          <a:prstGeom prst="rect">
            <a:avLst/>
          </a:prstGeom>
          <a:noFill/>
        </p:spPr>
        <p:txBody>
          <a:bodyPr wrap="square">
            <a:spAutoFit/>
          </a:bodyPr>
          <a:lstStyle/>
          <a:p>
            <a:pPr>
              <a:lnSpc>
                <a:spcPct val="90000"/>
              </a:lnSpc>
              <a:spcAft>
                <a:spcPts val="300"/>
              </a:spcAft>
            </a:pPr>
            <a:r>
              <a:rPr lang="en-US" sz="1100" dirty="0"/>
              <a:t>Elastic scattering of </a:t>
            </a:r>
            <a:r>
              <a:rPr lang="en-US" sz="1100" baseline="30000" dirty="0"/>
              <a:t>12</a:t>
            </a:r>
            <a:r>
              <a:rPr lang="en-US" sz="1100" dirty="0"/>
              <a:t>Be + </a:t>
            </a:r>
            <a:r>
              <a:rPr lang="en-US" sz="1100" baseline="30000" dirty="0"/>
              <a:t>12</a:t>
            </a:r>
            <a:r>
              <a:rPr lang="en-US" sz="1100" dirty="0"/>
              <a:t>C at 679 MeV: the ratio of the differential cross section to the Rutherford cross section in comparison with experimental data [</a:t>
            </a:r>
            <a:r>
              <a:rPr lang="en-US" sz="1100" dirty="0" err="1">
                <a:solidFill>
                  <a:srgbClr val="002060"/>
                </a:solidFill>
              </a:rPr>
              <a:t>Phys</a:t>
            </a:r>
            <a:r>
              <a:rPr lang="en-US" sz="1100" dirty="0">
                <a:solidFill>
                  <a:srgbClr val="002060"/>
                </a:solidFill>
              </a:rPr>
              <a:t> Rev C49 (1994) 1540</a:t>
            </a:r>
            <a:r>
              <a:rPr lang="en-US" sz="1100" dirty="0"/>
              <a:t>] </a:t>
            </a:r>
          </a:p>
          <a:p>
            <a:pPr>
              <a:lnSpc>
                <a:spcPct val="90000"/>
              </a:lnSpc>
              <a:spcAft>
                <a:spcPts val="300"/>
              </a:spcAft>
            </a:pPr>
            <a:r>
              <a:rPr lang="en-US" sz="1100" u="sng" dirty="0"/>
              <a:t>Red curve</a:t>
            </a:r>
            <a:r>
              <a:rPr lang="en-US" sz="1100" dirty="0"/>
              <a:t>: 2-parameter fit from [</a:t>
            </a:r>
            <a:r>
              <a:rPr lang="en-US" sz="1100" dirty="0" err="1">
                <a:solidFill>
                  <a:srgbClr val="002060"/>
                </a:solidFill>
              </a:rPr>
              <a:t>Phys</a:t>
            </a:r>
            <a:r>
              <a:rPr lang="en-US" sz="1100" dirty="0">
                <a:solidFill>
                  <a:srgbClr val="002060"/>
                </a:solidFill>
              </a:rPr>
              <a:t> Rev C100 (2019) 034602]</a:t>
            </a:r>
            <a:r>
              <a:rPr lang="en-US" sz="1100" dirty="0"/>
              <a:t> with the parameters  </a:t>
            </a:r>
            <a:r>
              <a:rPr lang="en-US" sz="1100" dirty="0">
                <a:solidFill>
                  <a:srgbClr val="FF0000"/>
                </a:solidFill>
              </a:rPr>
              <a:t>N</a:t>
            </a:r>
            <a:r>
              <a:rPr lang="en-US" sz="1100" baseline="-25000" dirty="0">
                <a:solidFill>
                  <a:srgbClr val="FF0000"/>
                </a:solidFill>
              </a:rPr>
              <a:t>R</a:t>
            </a:r>
            <a:r>
              <a:rPr lang="en-US" sz="1100" dirty="0"/>
              <a:t>=0.767, </a:t>
            </a:r>
            <a:r>
              <a:rPr lang="en-US" sz="1100" dirty="0">
                <a:solidFill>
                  <a:srgbClr val="FF0000"/>
                </a:solidFill>
              </a:rPr>
              <a:t>N</a:t>
            </a:r>
            <a:r>
              <a:rPr lang="en-US" sz="1100" baseline="-25000" dirty="0">
                <a:solidFill>
                  <a:srgbClr val="FF0000"/>
                </a:solidFill>
              </a:rPr>
              <a:t>I</a:t>
            </a:r>
            <a:r>
              <a:rPr lang="en-US" sz="1100" dirty="0"/>
              <a:t> = 0.593, </a:t>
            </a:r>
            <a:r>
              <a:rPr lang="en-US" sz="1100" dirty="0">
                <a:solidFill>
                  <a:srgbClr val="FF0000"/>
                </a:solidFill>
              </a:rPr>
              <a:t>R</a:t>
            </a:r>
            <a:r>
              <a:rPr lang="en-US" sz="1100" dirty="0"/>
              <a:t> = 1.37 </a:t>
            </a:r>
            <a:r>
              <a:rPr lang="en-US" sz="1100" dirty="0" err="1"/>
              <a:t>fm</a:t>
            </a:r>
            <a:r>
              <a:rPr lang="en-US" sz="1100" dirty="0"/>
              <a:t>, </a:t>
            </a:r>
            <a:r>
              <a:rPr lang="en-US" sz="1100" dirty="0">
                <a:solidFill>
                  <a:srgbClr val="FF0000"/>
                </a:solidFill>
              </a:rPr>
              <a:t>a</a:t>
            </a:r>
            <a:r>
              <a:rPr lang="en-US" sz="1100" dirty="0"/>
              <a:t> = 0.67 </a:t>
            </a:r>
            <a:r>
              <a:rPr lang="en-US" sz="1100" dirty="0" err="1"/>
              <a:t>fm</a:t>
            </a:r>
            <a:r>
              <a:rPr lang="en-US" sz="1100" dirty="0"/>
              <a:t>, </a:t>
            </a:r>
            <a:r>
              <a:rPr lang="en-US" sz="1100" dirty="0">
                <a:sym typeface="Symbol" panose="05050102010706020507" pitchFamily="18" charset="2"/>
              </a:rPr>
              <a:t></a:t>
            </a:r>
            <a:r>
              <a:rPr lang="en-US" sz="1100" baseline="30000" dirty="0">
                <a:sym typeface="Symbol" panose="05050102010706020507" pitchFamily="18" charset="2"/>
              </a:rPr>
              <a:t>2</a:t>
            </a:r>
            <a:r>
              <a:rPr lang="en-US" sz="1100" dirty="0">
                <a:sym typeface="Symbol" panose="05050102010706020507" pitchFamily="18" charset="2"/>
              </a:rPr>
              <a:t>=4.54</a:t>
            </a:r>
            <a:r>
              <a:rPr lang="en-US" sz="1100" dirty="0"/>
              <a:t>.</a:t>
            </a:r>
            <a:endParaRPr lang="ru-RU" sz="1100" dirty="0"/>
          </a:p>
          <a:p>
            <a:pPr>
              <a:lnSpc>
                <a:spcPct val="90000"/>
              </a:lnSpc>
              <a:spcAft>
                <a:spcPts val="300"/>
              </a:spcAft>
            </a:pPr>
            <a:r>
              <a:rPr lang="en-US" sz="1100" u="sng" dirty="0"/>
              <a:t>Blue curve </a:t>
            </a:r>
            <a:r>
              <a:rPr lang="en-US" sz="1100" dirty="0"/>
              <a:t>: the result of 4-parametric fit: </a:t>
            </a:r>
            <a:r>
              <a:rPr lang="en-US" sz="1100" dirty="0">
                <a:solidFill>
                  <a:srgbClr val="FF0000"/>
                </a:solidFill>
              </a:rPr>
              <a:t>N</a:t>
            </a:r>
            <a:r>
              <a:rPr lang="en-US" sz="1100" baseline="-25000" dirty="0">
                <a:solidFill>
                  <a:srgbClr val="FF0000"/>
                </a:solidFill>
              </a:rPr>
              <a:t>R</a:t>
            </a:r>
            <a:r>
              <a:rPr lang="en-US" sz="1100" dirty="0"/>
              <a:t>=0.7, </a:t>
            </a:r>
            <a:r>
              <a:rPr lang="en-US" sz="1100" dirty="0">
                <a:solidFill>
                  <a:srgbClr val="FF0000"/>
                </a:solidFill>
              </a:rPr>
              <a:t>N</a:t>
            </a:r>
            <a:r>
              <a:rPr lang="en-US" sz="1100" baseline="-25000" dirty="0">
                <a:solidFill>
                  <a:srgbClr val="FF0000"/>
                </a:solidFill>
              </a:rPr>
              <a:t>I</a:t>
            </a:r>
            <a:r>
              <a:rPr lang="en-US" sz="1100" dirty="0"/>
              <a:t>=0.6, </a:t>
            </a:r>
            <a:r>
              <a:rPr lang="en-US" sz="1100" dirty="0">
                <a:solidFill>
                  <a:srgbClr val="FF0000"/>
                </a:solidFill>
              </a:rPr>
              <a:t>R</a:t>
            </a:r>
            <a:r>
              <a:rPr lang="en-US" sz="1100" dirty="0"/>
              <a:t>=1.1 </a:t>
            </a:r>
            <a:r>
              <a:rPr lang="en-US" sz="1100" dirty="0" err="1"/>
              <a:t>fm</a:t>
            </a:r>
            <a:r>
              <a:rPr lang="en-US" sz="1100" dirty="0"/>
              <a:t> and </a:t>
            </a:r>
            <a:r>
              <a:rPr lang="en-US" sz="1100" dirty="0">
                <a:solidFill>
                  <a:srgbClr val="FF0000"/>
                </a:solidFill>
              </a:rPr>
              <a:t>a</a:t>
            </a:r>
            <a:r>
              <a:rPr lang="en-US" sz="1100" dirty="0"/>
              <a:t> = 0.63 </a:t>
            </a:r>
            <a:r>
              <a:rPr lang="en-US" sz="1100" dirty="0" err="1"/>
              <a:t>fm</a:t>
            </a:r>
            <a:r>
              <a:rPr lang="en-US" sz="1100" dirty="0"/>
              <a:t>, </a:t>
            </a:r>
            <a:r>
              <a:rPr lang="en-US" sz="1100" dirty="0">
                <a:sym typeface="Symbol" panose="05050102010706020507" pitchFamily="18" charset="2"/>
              </a:rPr>
              <a:t></a:t>
            </a:r>
            <a:r>
              <a:rPr lang="en-US" sz="1100" baseline="30000" dirty="0">
                <a:sym typeface="Symbol" panose="05050102010706020507" pitchFamily="18" charset="2"/>
              </a:rPr>
              <a:t>2</a:t>
            </a:r>
            <a:r>
              <a:rPr lang="en-US" sz="1100" dirty="0">
                <a:sym typeface="Symbol" panose="05050102010706020507" pitchFamily="18" charset="2"/>
              </a:rPr>
              <a:t>=2.01</a:t>
            </a:r>
            <a:r>
              <a:rPr lang="en-US" sz="1100" dirty="0"/>
              <a:t>.</a:t>
            </a:r>
            <a:endParaRPr lang="ru-RU" sz="1100" dirty="0"/>
          </a:p>
        </p:txBody>
      </p:sp>
      <p:sp>
        <p:nvSpPr>
          <p:cNvPr id="9" name="TextBox 8">
            <a:extLst>
              <a:ext uri="{FF2B5EF4-FFF2-40B4-BE49-F238E27FC236}">
                <a16:creationId xmlns:a16="http://schemas.microsoft.com/office/drawing/2014/main" id="{1F8CA886-8E20-4C30-8D43-5E23D0CD4ED5}"/>
              </a:ext>
            </a:extLst>
          </p:cNvPr>
          <p:cNvSpPr txBox="1"/>
          <p:nvPr/>
        </p:nvSpPr>
        <p:spPr>
          <a:xfrm>
            <a:off x="6122894" y="5350137"/>
            <a:ext cx="5465924" cy="931024"/>
          </a:xfrm>
          <a:prstGeom prst="rect">
            <a:avLst/>
          </a:prstGeom>
          <a:noFill/>
        </p:spPr>
        <p:txBody>
          <a:bodyPr wrap="square">
            <a:spAutoFit/>
          </a:bodyPr>
          <a:lstStyle/>
          <a:p>
            <a:pPr>
              <a:lnSpc>
                <a:spcPct val="90000"/>
              </a:lnSpc>
              <a:spcAft>
                <a:spcPts val="300"/>
              </a:spcAft>
            </a:pPr>
            <a:r>
              <a:rPr lang="en-US" sz="1100" dirty="0"/>
              <a:t>Elastic scattering of </a:t>
            </a:r>
            <a:r>
              <a:rPr lang="en-US" sz="1100" baseline="30000" dirty="0"/>
              <a:t>14</a:t>
            </a:r>
            <a:r>
              <a:rPr lang="en-US" sz="1100" dirty="0"/>
              <a:t>Be + </a:t>
            </a:r>
            <a:r>
              <a:rPr lang="en-US" sz="1100" baseline="30000" dirty="0"/>
              <a:t>12</a:t>
            </a:r>
            <a:r>
              <a:rPr lang="en-US" sz="1100" dirty="0"/>
              <a:t>C at 796 MeV: the ratio of the differential cross section to the Rutherford cross section in comparison with experimental data [</a:t>
            </a:r>
            <a:r>
              <a:rPr lang="en-US" sz="1100" dirty="0" err="1">
                <a:solidFill>
                  <a:srgbClr val="002060"/>
                </a:solidFill>
              </a:rPr>
              <a:t>Phys</a:t>
            </a:r>
            <a:r>
              <a:rPr lang="en-US" sz="1100" dirty="0">
                <a:solidFill>
                  <a:srgbClr val="002060"/>
                </a:solidFill>
              </a:rPr>
              <a:t> Rev C49 (1994) 1540</a:t>
            </a:r>
            <a:r>
              <a:rPr lang="en-US" sz="1100" dirty="0"/>
              <a:t>] </a:t>
            </a:r>
          </a:p>
          <a:p>
            <a:pPr>
              <a:lnSpc>
                <a:spcPct val="90000"/>
              </a:lnSpc>
              <a:spcAft>
                <a:spcPts val="300"/>
              </a:spcAft>
            </a:pPr>
            <a:r>
              <a:rPr lang="en-US" sz="1100" u="sng" dirty="0"/>
              <a:t>Red curve</a:t>
            </a:r>
            <a:r>
              <a:rPr lang="en-US" sz="1100" dirty="0"/>
              <a:t>: 2-parameter fit from [</a:t>
            </a:r>
            <a:r>
              <a:rPr lang="en-US" sz="1100" dirty="0" err="1">
                <a:solidFill>
                  <a:srgbClr val="002060"/>
                </a:solidFill>
              </a:rPr>
              <a:t>Phys</a:t>
            </a:r>
            <a:r>
              <a:rPr lang="en-US" sz="1100" dirty="0">
                <a:solidFill>
                  <a:srgbClr val="002060"/>
                </a:solidFill>
              </a:rPr>
              <a:t> Rev C100 (2019) 034602]</a:t>
            </a:r>
            <a:r>
              <a:rPr lang="en-US" sz="1100" dirty="0"/>
              <a:t> with the parameters </a:t>
            </a:r>
            <a:r>
              <a:rPr lang="en-US" sz="1100" dirty="0">
                <a:solidFill>
                  <a:srgbClr val="FF0000"/>
                </a:solidFill>
              </a:rPr>
              <a:t>N</a:t>
            </a:r>
            <a:r>
              <a:rPr lang="en-US" sz="1100" baseline="-25000" dirty="0">
                <a:solidFill>
                  <a:srgbClr val="FF0000"/>
                </a:solidFill>
              </a:rPr>
              <a:t>R</a:t>
            </a:r>
            <a:r>
              <a:rPr lang="en-US" sz="1100" dirty="0"/>
              <a:t>=0.913, </a:t>
            </a:r>
            <a:r>
              <a:rPr lang="en-US" sz="1100" dirty="0">
                <a:solidFill>
                  <a:srgbClr val="FF0000"/>
                </a:solidFill>
              </a:rPr>
              <a:t>N</a:t>
            </a:r>
            <a:r>
              <a:rPr lang="en-US" sz="1100" baseline="-25000" dirty="0">
                <a:solidFill>
                  <a:srgbClr val="FF0000"/>
                </a:solidFill>
              </a:rPr>
              <a:t>I</a:t>
            </a:r>
            <a:r>
              <a:rPr lang="en-US" sz="1100" dirty="0"/>
              <a:t>=1.3, </a:t>
            </a:r>
            <a:r>
              <a:rPr lang="en-US" sz="1100" dirty="0">
                <a:solidFill>
                  <a:srgbClr val="FF0000"/>
                </a:solidFill>
              </a:rPr>
              <a:t>R</a:t>
            </a:r>
            <a:r>
              <a:rPr lang="en-US" sz="1100" dirty="0"/>
              <a:t>=0.99 </a:t>
            </a:r>
            <a:r>
              <a:rPr lang="en-US" sz="1100" dirty="0" err="1"/>
              <a:t>fm</a:t>
            </a:r>
            <a:r>
              <a:rPr lang="en-US" sz="1100" dirty="0"/>
              <a:t>, </a:t>
            </a:r>
            <a:r>
              <a:rPr lang="en-US" sz="1100" dirty="0">
                <a:solidFill>
                  <a:srgbClr val="FF0000"/>
                </a:solidFill>
              </a:rPr>
              <a:t>a</a:t>
            </a:r>
            <a:r>
              <a:rPr lang="en-US" sz="1100" dirty="0"/>
              <a:t>=0.84 </a:t>
            </a:r>
            <a:r>
              <a:rPr lang="en-US" sz="1100" dirty="0" err="1"/>
              <a:t>fm</a:t>
            </a:r>
            <a:r>
              <a:rPr lang="en-US" sz="1100" dirty="0"/>
              <a:t>, </a:t>
            </a:r>
            <a:r>
              <a:rPr lang="en-US" sz="1100" dirty="0">
                <a:sym typeface="Symbol" panose="05050102010706020507" pitchFamily="18" charset="2"/>
              </a:rPr>
              <a:t></a:t>
            </a:r>
            <a:r>
              <a:rPr lang="en-US" sz="1100" baseline="30000" dirty="0">
                <a:sym typeface="Symbol" panose="05050102010706020507" pitchFamily="18" charset="2"/>
              </a:rPr>
              <a:t>2</a:t>
            </a:r>
            <a:r>
              <a:rPr lang="en-US" sz="1100" dirty="0">
                <a:sym typeface="Symbol" panose="05050102010706020507" pitchFamily="18" charset="2"/>
              </a:rPr>
              <a:t>=11.77</a:t>
            </a:r>
            <a:r>
              <a:rPr lang="en-US" sz="1100" dirty="0"/>
              <a:t>.</a:t>
            </a:r>
            <a:endParaRPr lang="ru-RU" sz="1100" dirty="0"/>
          </a:p>
          <a:p>
            <a:pPr>
              <a:lnSpc>
                <a:spcPct val="90000"/>
              </a:lnSpc>
              <a:spcAft>
                <a:spcPts val="300"/>
              </a:spcAft>
            </a:pPr>
            <a:r>
              <a:rPr lang="en-US" sz="1100" u="sng" dirty="0"/>
              <a:t>Blue curve </a:t>
            </a:r>
            <a:r>
              <a:rPr lang="en-US" sz="1100" dirty="0"/>
              <a:t>: the result of 4-parametric fit: </a:t>
            </a:r>
            <a:r>
              <a:rPr lang="en-US" sz="1100" dirty="0">
                <a:solidFill>
                  <a:srgbClr val="FF0000"/>
                </a:solidFill>
              </a:rPr>
              <a:t>N</a:t>
            </a:r>
            <a:r>
              <a:rPr lang="en-US" sz="1100" baseline="-25000" dirty="0">
                <a:solidFill>
                  <a:srgbClr val="FF0000"/>
                </a:solidFill>
              </a:rPr>
              <a:t>R</a:t>
            </a:r>
            <a:r>
              <a:rPr lang="en-US" sz="1100" dirty="0"/>
              <a:t>=0.61, </a:t>
            </a:r>
            <a:r>
              <a:rPr lang="en-US" sz="1100" dirty="0">
                <a:solidFill>
                  <a:srgbClr val="FF0000"/>
                </a:solidFill>
              </a:rPr>
              <a:t>N</a:t>
            </a:r>
            <a:r>
              <a:rPr lang="en-US" sz="1100" baseline="-25000" dirty="0">
                <a:solidFill>
                  <a:srgbClr val="FF0000"/>
                </a:solidFill>
              </a:rPr>
              <a:t>I</a:t>
            </a:r>
            <a:r>
              <a:rPr lang="en-US" sz="1100" dirty="0"/>
              <a:t>=0.6, </a:t>
            </a:r>
            <a:r>
              <a:rPr lang="en-US" sz="1100" dirty="0">
                <a:solidFill>
                  <a:srgbClr val="FF0000"/>
                </a:solidFill>
              </a:rPr>
              <a:t>R</a:t>
            </a:r>
            <a:r>
              <a:rPr lang="en-US" sz="1100" dirty="0"/>
              <a:t>=0.81 </a:t>
            </a:r>
            <a:r>
              <a:rPr lang="en-US" sz="1100" dirty="0" err="1"/>
              <a:t>fm</a:t>
            </a:r>
            <a:r>
              <a:rPr lang="en-US" sz="1100" dirty="0"/>
              <a:t>, </a:t>
            </a:r>
            <a:r>
              <a:rPr lang="en-US" sz="1100" dirty="0">
                <a:solidFill>
                  <a:srgbClr val="FF0000"/>
                </a:solidFill>
              </a:rPr>
              <a:t>a</a:t>
            </a:r>
            <a:r>
              <a:rPr lang="en-US" sz="1100" dirty="0"/>
              <a:t>=0.85 </a:t>
            </a:r>
            <a:r>
              <a:rPr lang="en-US" sz="1100" dirty="0" err="1"/>
              <a:t>fm</a:t>
            </a:r>
            <a:r>
              <a:rPr lang="en-US" sz="1100" dirty="0"/>
              <a:t>, </a:t>
            </a:r>
            <a:r>
              <a:rPr lang="en-US" sz="1100" dirty="0">
                <a:sym typeface="Symbol" panose="05050102010706020507" pitchFamily="18" charset="2"/>
              </a:rPr>
              <a:t></a:t>
            </a:r>
            <a:r>
              <a:rPr lang="en-US" sz="1100" baseline="30000" dirty="0">
                <a:sym typeface="Symbol" panose="05050102010706020507" pitchFamily="18" charset="2"/>
              </a:rPr>
              <a:t>2</a:t>
            </a:r>
            <a:r>
              <a:rPr lang="en-US" sz="1100" dirty="0">
                <a:sym typeface="Symbol" panose="05050102010706020507" pitchFamily="18" charset="2"/>
              </a:rPr>
              <a:t>=5.44</a:t>
            </a:r>
            <a:r>
              <a:rPr lang="en-US" sz="1100" dirty="0"/>
              <a:t>.</a:t>
            </a:r>
            <a:endParaRPr lang="ru-RU" sz="1100" dirty="0"/>
          </a:p>
        </p:txBody>
      </p:sp>
      <p:pic>
        <p:nvPicPr>
          <p:cNvPr id="10" name="Рисунок 9">
            <a:extLst>
              <a:ext uri="{FF2B5EF4-FFF2-40B4-BE49-F238E27FC236}">
                <a16:creationId xmlns:a16="http://schemas.microsoft.com/office/drawing/2014/main" id="{2EE4B822-A7E3-4AB4-A867-51FE06AA2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831" y="2432971"/>
            <a:ext cx="4016375" cy="2847975"/>
          </a:xfrm>
          <a:prstGeom prst="rect">
            <a:avLst/>
          </a:prstGeom>
        </p:spPr>
      </p:pic>
      <p:pic>
        <p:nvPicPr>
          <p:cNvPr id="12" name="Рисунок 11">
            <a:extLst>
              <a:ext uri="{FF2B5EF4-FFF2-40B4-BE49-F238E27FC236}">
                <a16:creationId xmlns:a16="http://schemas.microsoft.com/office/drawing/2014/main" id="{D05A4390-10A8-47AD-81E0-7120C3DD2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823" y="2432971"/>
            <a:ext cx="4016375" cy="2930698"/>
          </a:xfrm>
          <a:prstGeom prst="rect">
            <a:avLst/>
          </a:prstGeom>
        </p:spPr>
      </p:pic>
    </p:spTree>
    <p:extLst>
      <p:ext uri="{BB962C8B-B14F-4D97-AF65-F5344CB8AC3E}">
        <p14:creationId xmlns:p14="http://schemas.microsoft.com/office/powerpoint/2010/main" val="3411181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159AC8-0F2C-4BE5-94C1-58068F943A16}"/>
              </a:ext>
            </a:extLst>
          </p:cNvPr>
          <p:cNvSpPr>
            <a:spLocks noGrp="1"/>
          </p:cNvSpPr>
          <p:nvPr>
            <p:ph type="title"/>
          </p:nvPr>
        </p:nvSpPr>
        <p:spPr/>
        <p:txBody>
          <a:bodyPr/>
          <a:lstStyle/>
          <a:p>
            <a:r>
              <a:rPr lang="en-US" dirty="0"/>
              <a:t>Conclusions</a:t>
            </a:r>
            <a:endParaRPr lang="ru-RU" dirty="0"/>
          </a:p>
        </p:txBody>
      </p:sp>
      <p:sp>
        <p:nvSpPr>
          <p:cNvPr id="3" name="Объект 2">
            <a:extLst>
              <a:ext uri="{FF2B5EF4-FFF2-40B4-BE49-F238E27FC236}">
                <a16:creationId xmlns:a16="http://schemas.microsoft.com/office/drawing/2014/main" id="{AA181BB9-BA38-4AF2-8739-51F9F40ADD3B}"/>
              </a:ext>
            </a:extLst>
          </p:cNvPr>
          <p:cNvSpPr>
            <a:spLocks noGrp="1"/>
          </p:cNvSpPr>
          <p:nvPr>
            <p:ph idx="1"/>
          </p:nvPr>
        </p:nvSpPr>
        <p:spPr>
          <a:xfrm>
            <a:off x="1228165" y="2556932"/>
            <a:ext cx="9927515" cy="3318936"/>
          </a:xfrm>
        </p:spPr>
        <p:txBody>
          <a:bodyPr>
            <a:normAutofit fontScale="62500" lnSpcReduction="20000"/>
          </a:bodyPr>
          <a:lstStyle/>
          <a:p>
            <a:r>
              <a:rPr lang="en-US" dirty="0"/>
              <a:t>The purpose of numerical study was to reveal the influence of the varied parameters of the nucleus-nucleus optical potential on the agreement between the experimental and numerical differential cross section of scattering of </a:t>
            </a:r>
            <a:r>
              <a:rPr lang="en-US" baseline="30000" dirty="0"/>
              <a:t>12.14</a:t>
            </a:r>
            <a:r>
              <a:rPr lang="en-US" dirty="0"/>
              <a:t>Ве+</a:t>
            </a:r>
            <a:r>
              <a:rPr lang="en-US" baseline="30000" dirty="0"/>
              <a:t>12</a:t>
            </a:r>
            <a:r>
              <a:rPr lang="en-US" dirty="0"/>
              <a:t>С at 56 MeV/nucleon. The results of the calculations have shown that, by varying the density parameters of </a:t>
            </a:r>
            <a:r>
              <a:rPr lang="en-US" baseline="30000" dirty="0"/>
              <a:t>12</a:t>
            </a:r>
            <a:r>
              <a:rPr lang="en-US" dirty="0"/>
              <a:t>Ве and </a:t>
            </a:r>
            <a:r>
              <a:rPr lang="en-US" baseline="30000" dirty="0"/>
              <a:t>14</a:t>
            </a:r>
            <a:r>
              <a:rPr lang="en-US" dirty="0"/>
              <a:t>Ве projectiles, it is possible to improve the agreement with the corresponding experimental data. Nevertheless, there still remains a discrepancy between the calculated and experimental differential cross sections in the region of the first minimum. Thus, the necessity, when explaining the experimental data, to take into account the processes occurring in inelastic channels, as it was done in [</a:t>
            </a:r>
            <a:r>
              <a:rPr lang="en-US" dirty="0" err="1">
                <a:solidFill>
                  <a:srgbClr val="002060"/>
                </a:solidFill>
              </a:rPr>
              <a:t>Phys</a:t>
            </a:r>
            <a:r>
              <a:rPr lang="en-US" dirty="0">
                <a:solidFill>
                  <a:srgbClr val="002060"/>
                </a:solidFill>
              </a:rPr>
              <a:t> Rev C100 (2019) 034602</a:t>
            </a:r>
            <a:r>
              <a:rPr lang="en-US" dirty="0"/>
              <a:t>], is confirmed.</a:t>
            </a:r>
          </a:p>
          <a:p>
            <a:r>
              <a:rPr lang="en-US" dirty="0"/>
              <a:t>As for the fitting method, one can conclude that the use of parallel “brute force” method in this numerical study has justified itself, since it allowed avoiding the </a:t>
            </a:r>
            <a:r>
              <a:rPr lang="en-US" dirty="0" err="1"/>
              <a:t>incarporation</a:t>
            </a:r>
            <a:r>
              <a:rPr lang="en-US" dirty="0"/>
              <a:t> of a rather cumbersome combined complex of programs into a standard minimization procedure as an objective function. At the same time, the effectiveness of parallel implementation of this approach is confirmed by the test calculations.</a:t>
            </a:r>
          </a:p>
          <a:p>
            <a:r>
              <a:rPr lang="en-US" dirty="0"/>
              <a:t>Note that an interesting problem is a practical comparison, using the example of this problem, of the efficiency of the “brute force” approach and global minimization, including the parallel implementation of both methods. This direction is the subject of further research.</a:t>
            </a:r>
          </a:p>
        </p:txBody>
      </p:sp>
    </p:spTree>
    <p:extLst>
      <p:ext uri="{BB962C8B-B14F-4D97-AF65-F5344CB8AC3E}">
        <p14:creationId xmlns:p14="http://schemas.microsoft.com/office/powerpoint/2010/main" val="2380068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8A25C590-059B-4940-B364-94500CF85C7D}"/>
              </a:ext>
            </a:extLst>
          </p:cNvPr>
          <p:cNvSpPr>
            <a:spLocks noGrp="1"/>
          </p:cNvSpPr>
          <p:nvPr>
            <p:ph type="ctrTitle"/>
          </p:nvPr>
        </p:nvSpPr>
        <p:spPr/>
        <p:txBody>
          <a:bodyPr/>
          <a:lstStyle/>
          <a:p>
            <a:r>
              <a:rPr lang="en-US"/>
              <a:t>Thanks for attention</a:t>
            </a:r>
            <a:endParaRPr lang="ru-RU"/>
          </a:p>
        </p:txBody>
      </p:sp>
      <p:sp>
        <p:nvSpPr>
          <p:cNvPr id="5" name="Подзаголовок 4">
            <a:extLst>
              <a:ext uri="{FF2B5EF4-FFF2-40B4-BE49-F238E27FC236}">
                <a16:creationId xmlns:a16="http://schemas.microsoft.com/office/drawing/2014/main" id="{3D389A4B-6B56-4C79-B3F3-788EE9D1104B}"/>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3210808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215846-982D-4BE1-9D12-46FD9F420A25}"/>
              </a:ext>
            </a:extLst>
          </p:cNvPr>
          <p:cNvSpPr>
            <a:spLocks noGrp="1"/>
          </p:cNvSpPr>
          <p:nvPr>
            <p:ph type="title"/>
          </p:nvPr>
        </p:nvSpPr>
        <p:spPr/>
        <p:txBody>
          <a:bodyPr/>
          <a:lstStyle/>
          <a:p>
            <a:r>
              <a:rPr lang="en-US" dirty="0"/>
              <a:t>Introduction</a:t>
            </a:r>
            <a:endParaRPr lang="ru-RU" dirty="0"/>
          </a:p>
        </p:txBody>
      </p:sp>
      <p:sp>
        <p:nvSpPr>
          <p:cNvPr id="3" name="Объект 2">
            <a:extLst>
              <a:ext uri="{FF2B5EF4-FFF2-40B4-BE49-F238E27FC236}">
                <a16:creationId xmlns:a16="http://schemas.microsoft.com/office/drawing/2014/main" id="{F98CAC83-BCAB-4EEE-81A0-AB5BBB7DE2B2}"/>
              </a:ext>
            </a:extLst>
          </p:cNvPr>
          <p:cNvSpPr>
            <a:spLocks noGrp="1"/>
          </p:cNvSpPr>
          <p:nvPr>
            <p:ph idx="1"/>
          </p:nvPr>
        </p:nvSpPr>
        <p:spPr>
          <a:xfrm>
            <a:off x="860612" y="2556931"/>
            <a:ext cx="10470776" cy="3655609"/>
          </a:xfrm>
        </p:spPr>
        <p:txBody>
          <a:bodyPr>
            <a:noAutofit/>
          </a:bodyPr>
          <a:lstStyle/>
          <a:p>
            <a:r>
              <a:rPr lang="en-US" sz="1800" dirty="0"/>
              <a:t>The intensive development of high-performance computing systems with parallel and hybrid architecture leads to the need to revise the estimates of the effectiveness of various algorithms for the numerical solution of standard problems of computational mathematics, developed, as a rule, with an orientation towards "classical" computing systems with sequential execution of operations.</a:t>
            </a:r>
          </a:p>
          <a:p>
            <a:r>
              <a:rPr lang="en-US" sz="1800" dirty="0"/>
              <a:t>Representative example is the problem of fitting the parameters of a mathematical model via minimization of the deviation of the calculated observables from the available experimental data. Here, together with the standard global and local minimization algorithms, a simple “brute force” method are widely applied – especially in cases of complex multistep calculation of minimizing function. </a:t>
            </a:r>
          </a:p>
          <a:p>
            <a:r>
              <a:rPr lang="en-US" sz="1800" dirty="0"/>
              <a:t>The parallel “brute force” method is </a:t>
            </a:r>
            <a:r>
              <a:rPr lang="en-US" sz="1800" dirty="0" err="1"/>
              <a:t>implemeted</a:t>
            </a:r>
            <a:r>
              <a:rPr lang="en-US" sz="1800" dirty="0"/>
              <a:t> to the analysis of experimental data on the scattering of exotic Beryllium isotopes on a Carbon target in the framework of a 4-parameter model based on microscopic model of nucleus-nucleus optical potential (OP) and numerical solution of the corresponding Schrödinger equation describing the process of nucleus-nucleus scattering. </a:t>
            </a:r>
            <a:endParaRPr lang="ru-RU" sz="1800" dirty="0"/>
          </a:p>
        </p:txBody>
      </p:sp>
    </p:spTree>
    <p:extLst>
      <p:ext uri="{BB962C8B-B14F-4D97-AF65-F5344CB8AC3E}">
        <p14:creationId xmlns:p14="http://schemas.microsoft.com/office/powerpoint/2010/main" val="1775124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6978E6-C7EE-430A-9CF1-7318DC9152BE}"/>
              </a:ext>
            </a:extLst>
          </p:cNvPr>
          <p:cNvSpPr>
            <a:spLocks noGrp="1"/>
          </p:cNvSpPr>
          <p:nvPr>
            <p:ph type="title"/>
          </p:nvPr>
        </p:nvSpPr>
        <p:spPr/>
        <p:txBody>
          <a:bodyPr/>
          <a:lstStyle/>
          <a:p>
            <a:r>
              <a:rPr lang="en-US" dirty="0"/>
              <a:t>Description of the model</a:t>
            </a:r>
            <a:endParaRPr lang="ru-RU"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93498993-4C20-4711-9F48-845B237C456A}"/>
                  </a:ext>
                </a:extLst>
              </p:cNvPr>
              <p:cNvSpPr>
                <a:spLocks noGrp="1"/>
              </p:cNvSpPr>
              <p:nvPr>
                <p:ph idx="1"/>
              </p:nvPr>
            </p:nvSpPr>
            <p:spPr>
              <a:xfrm>
                <a:off x="1295401" y="2556931"/>
                <a:ext cx="9601196" cy="3391107"/>
              </a:xfrm>
            </p:spPr>
            <p:txBody>
              <a:bodyPr>
                <a:normAutofit/>
              </a:bodyPr>
              <a:lstStyle/>
              <a:p>
                <a:pPr marL="0" indent="0">
                  <a:buNone/>
                </a:pPr>
                <a:r>
                  <a:rPr lang="en-US" sz="1600" dirty="0"/>
                  <a:t>The observed characteristics of the nucleus-nucleus scattering process are expressed in terms of the wave functions of the three-dimensional Schrödinger equation describing the motion of a</a:t>
                </a:r>
                <a:r>
                  <a:rPr lang="ru-RU" sz="1600" dirty="0"/>
                  <a:t> </a:t>
                </a:r>
                <a:r>
                  <a:rPr lang="en-US" sz="1600" dirty="0"/>
                  <a:t>projectile incident nucleus moving with kinetic energy </a:t>
                </a:r>
                <a:r>
                  <a:rPr lang="en-US" sz="1600" dirty="0">
                    <a:solidFill>
                      <a:srgbClr val="FF0000"/>
                    </a:solidFill>
                  </a:rPr>
                  <a:t>E</a:t>
                </a:r>
                <a:r>
                  <a:rPr lang="en-US" sz="1600" dirty="0"/>
                  <a:t> in the field of the potential </a:t>
                </a:r>
                <a:r>
                  <a:rPr lang="en-US" sz="1600" dirty="0">
                    <a:solidFill>
                      <a:srgbClr val="FF0000"/>
                    </a:solidFill>
                  </a:rPr>
                  <a:t>U</a:t>
                </a:r>
                <a:r>
                  <a:rPr lang="en-US" sz="1600" dirty="0"/>
                  <a:t> inspired by the target nucleus:</a:t>
                </a:r>
              </a:p>
              <a:p>
                <a:pPr marL="0" indent="0">
                  <a:buNone/>
                </a:pPr>
                <a:r>
                  <a:rPr lang="en-US" sz="1800" dirty="0">
                    <a:effectLst/>
                    <a:ea typeface="Times New Roman" panose="02020603050405020304" pitchFamily="18" charset="0"/>
                    <a:cs typeface="Times New Roman" panose="02020603050405020304" pitchFamily="18" charset="0"/>
                  </a:rPr>
                  <a:t>			</a:t>
                </a:r>
                <a14:m>
                  <m:oMath xmlns:m="http://schemas.openxmlformats.org/officeDocument/2006/math">
                    <m:f>
                      <m:fPr>
                        <m:ctrlPr>
                          <a:rPr lang="ru-RU"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ru-RU" sz="1800">
                                <a:effectLst/>
                                <a:latin typeface="Cambria Math" panose="02040503050406030204" pitchFamily="18" charset="0"/>
                                <a:ea typeface="Times New Roman" panose="02020603050405020304" pitchFamily="18" charset="0"/>
                                <a:cs typeface="Cambria Math" panose="02040503050406030204" pitchFamily="18" charset="0"/>
                              </a:rPr>
                              <m:t>ℏ</m:t>
                            </m:r>
                          </m:e>
                          <m:sup>
                            <m:r>
                              <a:rPr lang="ru-RU" sz="1800">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ru-RU" sz="1800">
                            <a:effectLst/>
                            <a:latin typeface="Cambria Math" panose="02040503050406030204" pitchFamily="18" charset="0"/>
                            <a:ea typeface="Times New Roman" panose="02020603050405020304" pitchFamily="18" charset="0"/>
                            <a:cs typeface="Times New Roman" panose="02020603050405020304" pitchFamily="18" charset="0"/>
                          </a:rPr>
                          <m:t>2</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𝑚</m:t>
                        </m:r>
                      </m:den>
                    </m:f>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ΔΨ</m:t>
                    </m:r>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𝑈</m:t>
                    </m:r>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Ψ</m:t>
                    </m:r>
                    <m:r>
                      <a:rPr lang="ru-RU" sz="1800">
                        <a:effectLst/>
                        <a:latin typeface="Cambria Math" panose="02040503050406030204" pitchFamily="18" charset="0"/>
                        <a:ea typeface="Times New Roman" panose="02020603050405020304" pitchFamily="18" charset="0"/>
                        <a:cs typeface="Times New Roman" panose="02020603050405020304" pitchFamily="18" charset="0"/>
                      </a:rPr>
                      <m:t>=0,</m:t>
                    </m:r>
                    <m:r>
                      <m:rPr>
                        <m:nor/>
                      </m:rPr>
                      <a:rPr lang="ru-RU" sz="1800">
                        <a:effectLst/>
                        <a:latin typeface="Times New Roman" panose="02020603050405020304" pitchFamily="18" charset="0"/>
                        <a:ea typeface="Times New Roman" panose="02020603050405020304" pitchFamily="18" charset="0"/>
                        <a:cs typeface="Times New Roman" panose="02020603050405020304" pitchFamily="18" charset="0"/>
                      </a:rPr>
                      <m:t>     </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𝑈</m:t>
                    </m:r>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𝑈</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𝐶</m:t>
                        </m:r>
                      </m:sub>
                    </m:sSub>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𝑈</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𝑁</m:t>
                        </m:r>
                      </m:sub>
                    </m:sSub>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r>
                      <m:rPr>
                        <m:nor/>
                      </m:rPr>
                      <a:rPr lang="ru-RU" sz="1800">
                        <a:effectLst/>
                        <a:latin typeface="Times New Roman" panose="02020603050405020304" pitchFamily="18" charset="0"/>
                        <a:ea typeface="Times New Roman" panose="02020603050405020304" pitchFamily="18" charset="0"/>
                        <a:cs typeface="Times New Roman" panose="02020603050405020304" pitchFamily="18" charset="0"/>
                      </a:rPr>
                      <m:t>     </m:t>
                    </m:r>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𝑈</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𝑁</m:t>
                        </m:r>
                      </m:sub>
                    </m:sSub>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𝑁</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𝑅</m:t>
                        </m:r>
                      </m:sub>
                    </m:sSub>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𝐷𝐹</m:t>
                        </m:r>
                      </m:sub>
                    </m:sSub>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𝑖</m:t>
                    </m:r>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𝑁</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𝐼</m:t>
                        </m:r>
                      </m:sub>
                    </m:sSub>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𝑊</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𝐻</m:t>
                        </m:r>
                      </m:sub>
                    </m:sSub>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600" dirty="0"/>
                  <a:t>Where</a:t>
                </a:r>
                <a:r>
                  <a:rPr lang="ru-RU" sz="1600" dirty="0"/>
                  <a:t> </a:t>
                </a:r>
                <a14:m>
                  <m:oMath xmlns:m="http://schemas.openxmlformats.org/officeDocument/2006/math">
                    <m:r>
                      <a:rPr lang="ru-RU" sz="1600">
                        <a:latin typeface="Cambria Math" panose="02040503050406030204" pitchFamily="18" charset="0"/>
                      </a:rPr>
                      <m:t>𝑚</m:t>
                    </m:r>
                    <m:r>
                      <a:rPr lang="ru-RU" sz="1600">
                        <a:latin typeface="Cambria Math" panose="02040503050406030204" pitchFamily="18" charset="0"/>
                      </a:rPr>
                      <m:t>=</m:t>
                    </m:r>
                    <m:sSub>
                      <m:sSubPr>
                        <m:ctrlPr>
                          <a:rPr lang="ru-RU" sz="1600" i="1">
                            <a:latin typeface="Cambria Math" panose="02040503050406030204" pitchFamily="18" charset="0"/>
                          </a:rPr>
                        </m:ctrlPr>
                      </m:sSubPr>
                      <m:e>
                        <m:r>
                          <a:rPr lang="ru-RU" sz="1600">
                            <a:latin typeface="Cambria Math" panose="02040503050406030204" pitchFamily="18" charset="0"/>
                          </a:rPr>
                          <m:t>𝑚</m:t>
                        </m:r>
                      </m:e>
                      <m:sub>
                        <m:r>
                          <a:rPr lang="ru-RU" sz="1600">
                            <a:latin typeface="Cambria Math" panose="02040503050406030204" pitchFamily="18" charset="0"/>
                          </a:rPr>
                          <m:t>0</m:t>
                        </m:r>
                      </m:sub>
                    </m:sSub>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a:latin typeface="Cambria Math" panose="02040503050406030204" pitchFamily="18" charset="0"/>
                              </a:rPr>
                              <m:t>𝐴</m:t>
                            </m:r>
                          </m:e>
                          <m:sub>
                            <m:r>
                              <a:rPr lang="ru-RU" sz="1600">
                                <a:latin typeface="Cambria Math" panose="02040503050406030204" pitchFamily="18" charset="0"/>
                              </a:rPr>
                              <m:t>𝑝</m:t>
                            </m:r>
                          </m:sub>
                        </m:sSub>
                        <m:sSub>
                          <m:sSubPr>
                            <m:ctrlPr>
                              <a:rPr lang="ru-RU" sz="1600" i="1">
                                <a:latin typeface="Cambria Math" panose="02040503050406030204" pitchFamily="18" charset="0"/>
                              </a:rPr>
                            </m:ctrlPr>
                          </m:sSubPr>
                          <m:e>
                            <m:r>
                              <a:rPr lang="ru-RU" sz="1600">
                                <a:latin typeface="Cambria Math" panose="02040503050406030204" pitchFamily="18" charset="0"/>
                              </a:rPr>
                              <m:t>𝐴</m:t>
                            </m:r>
                          </m:e>
                          <m:sub>
                            <m:r>
                              <a:rPr lang="ru-RU" sz="1600">
                                <a:latin typeface="Cambria Math" panose="02040503050406030204" pitchFamily="18" charset="0"/>
                              </a:rPr>
                              <m:t>𝑡</m:t>
                            </m:r>
                          </m:sub>
                        </m:sSub>
                      </m:num>
                      <m:den>
                        <m:sSub>
                          <m:sSubPr>
                            <m:ctrlPr>
                              <a:rPr lang="ru-RU" sz="1600" i="1">
                                <a:latin typeface="Cambria Math" panose="02040503050406030204" pitchFamily="18" charset="0"/>
                              </a:rPr>
                            </m:ctrlPr>
                          </m:sSubPr>
                          <m:e>
                            <m:r>
                              <a:rPr lang="ru-RU" sz="1600">
                                <a:latin typeface="Cambria Math" panose="02040503050406030204" pitchFamily="18" charset="0"/>
                              </a:rPr>
                              <m:t>𝐴</m:t>
                            </m:r>
                          </m:e>
                          <m:sub>
                            <m:r>
                              <a:rPr lang="ru-RU" sz="1600">
                                <a:latin typeface="Cambria Math" panose="02040503050406030204" pitchFamily="18" charset="0"/>
                              </a:rPr>
                              <m:t>𝑝</m:t>
                            </m:r>
                          </m:sub>
                        </m:sSub>
                        <m:r>
                          <a:rPr lang="ru-RU" sz="1600">
                            <a:latin typeface="Cambria Math" panose="02040503050406030204" pitchFamily="18" charset="0"/>
                          </a:rPr>
                          <m:t>+</m:t>
                        </m:r>
                        <m:sSub>
                          <m:sSubPr>
                            <m:ctrlPr>
                              <a:rPr lang="ru-RU" sz="1600" i="1">
                                <a:latin typeface="Cambria Math" panose="02040503050406030204" pitchFamily="18" charset="0"/>
                              </a:rPr>
                            </m:ctrlPr>
                          </m:sSubPr>
                          <m:e>
                            <m:r>
                              <a:rPr lang="ru-RU" sz="1600">
                                <a:latin typeface="Cambria Math" panose="02040503050406030204" pitchFamily="18" charset="0"/>
                              </a:rPr>
                              <m:t>𝐴</m:t>
                            </m:r>
                          </m:e>
                          <m:sub>
                            <m:r>
                              <a:rPr lang="ru-RU" sz="1600">
                                <a:latin typeface="Cambria Math" panose="02040503050406030204" pitchFamily="18" charset="0"/>
                              </a:rPr>
                              <m:t>𝑡</m:t>
                            </m:r>
                          </m:sub>
                        </m:sSub>
                      </m:den>
                    </m:f>
                  </m:oMath>
                </a14:m>
                <a:r>
                  <a:rPr lang="ru-RU" sz="1600" dirty="0"/>
                  <a:t> – </a:t>
                </a:r>
                <a:r>
                  <a:rPr lang="en-US" sz="1600" dirty="0"/>
                  <a:t>reduced mass of a colliding projectile and target nucleus with atomic masses </a:t>
                </a:r>
                <a:r>
                  <a:rPr lang="ru-RU" sz="1600" dirty="0" err="1">
                    <a:solidFill>
                      <a:srgbClr val="FF0000"/>
                    </a:solidFill>
                  </a:rPr>
                  <a:t>А</a:t>
                </a:r>
                <a:r>
                  <a:rPr lang="ru-RU" sz="1600" baseline="-25000" dirty="0" err="1">
                    <a:solidFill>
                      <a:srgbClr val="FF0000"/>
                    </a:solidFill>
                  </a:rPr>
                  <a:t>p</a:t>
                </a:r>
                <a:r>
                  <a:rPr lang="ru-RU" sz="1600" dirty="0"/>
                  <a:t> </a:t>
                </a:r>
                <a:r>
                  <a:rPr lang="en-US" sz="1600" dirty="0"/>
                  <a:t>and</a:t>
                </a:r>
                <a:r>
                  <a:rPr lang="ru-RU" sz="1600" dirty="0"/>
                  <a:t> </a:t>
                </a:r>
                <a:r>
                  <a:rPr lang="ru-RU" sz="1600" dirty="0" err="1">
                    <a:solidFill>
                      <a:srgbClr val="FF0000"/>
                    </a:solidFill>
                  </a:rPr>
                  <a:t>А</a:t>
                </a:r>
                <a:r>
                  <a:rPr lang="ru-RU" sz="1600" baseline="-25000" dirty="0" err="1">
                    <a:solidFill>
                      <a:srgbClr val="FF0000"/>
                    </a:solidFill>
                  </a:rPr>
                  <a:t>t</a:t>
                </a:r>
                <a:r>
                  <a:rPr lang="en-US" sz="1600" baseline="-25000" dirty="0"/>
                  <a:t> </a:t>
                </a:r>
                <a:r>
                  <a:rPr lang="ru-RU" sz="1600" dirty="0"/>
                  <a:t>, </a:t>
                </a:r>
                <a:r>
                  <a:rPr lang="ru-RU" sz="1600" dirty="0">
                    <a:solidFill>
                      <a:srgbClr val="FF0000"/>
                    </a:solidFill>
                  </a:rPr>
                  <a:t>m</a:t>
                </a:r>
                <a:r>
                  <a:rPr lang="ru-RU" sz="1600" baseline="-25000" dirty="0">
                    <a:solidFill>
                      <a:srgbClr val="FF0000"/>
                    </a:solidFill>
                  </a:rPr>
                  <a:t>0</a:t>
                </a:r>
                <a:r>
                  <a:rPr lang="ru-RU" sz="1600" dirty="0"/>
                  <a:t> – </a:t>
                </a:r>
                <a:r>
                  <a:rPr lang="en-US" sz="1600" dirty="0"/>
                  <a:t>nucleon mass</a:t>
                </a:r>
                <a:r>
                  <a:rPr lang="ru-RU" sz="1600" dirty="0"/>
                  <a:t>, </a:t>
                </a:r>
                <a:r>
                  <a:rPr lang="ru-RU" sz="1600" dirty="0">
                    <a:solidFill>
                      <a:srgbClr val="FF0000"/>
                    </a:solidFill>
                    <a:sym typeface="Symbol" panose="05050102010706020507" pitchFamily="18" charset="2"/>
                  </a:rPr>
                  <a:t></a:t>
                </a:r>
                <a:r>
                  <a:rPr lang="ru-RU" sz="1600" dirty="0"/>
                  <a:t> – </a:t>
                </a:r>
                <a:r>
                  <a:rPr lang="en-US" sz="1600" dirty="0"/>
                  <a:t>wave function of relative motion of nuclei</a:t>
                </a:r>
                <a:r>
                  <a:rPr lang="ru-RU" sz="1600" dirty="0"/>
                  <a:t>, </a:t>
                </a:r>
                <a:r>
                  <a:rPr lang="ru-RU" sz="1600" dirty="0">
                    <a:solidFill>
                      <a:srgbClr val="FF0000"/>
                    </a:solidFill>
                  </a:rPr>
                  <a:t>ħ </a:t>
                </a:r>
                <a:r>
                  <a:rPr lang="ru-RU" sz="1600" dirty="0"/>
                  <a:t>– </a:t>
                </a:r>
                <a:r>
                  <a:rPr lang="en-US" sz="1600" dirty="0"/>
                  <a:t>Planck's constant</a:t>
                </a:r>
                <a:r>
                  <a:rPr lang="ru-RU" sz="1600" dirty="0"/>
                  <a:t>, </a:t>
                </a:r>
                <a:r>
                  <a:rPr lang="ru-RU" sz="1600" dirty="0">
                    <a:solidFill>
                      <a:srgbClr val="FF0000"/>
                    </a:solidFill>
                  </a:rPr>
                  <a:t>U</a:t>
                </a:r>
                <a:r>
                  <a:rPr lang="ru-RU" sz="1600" baseline="-25000" dirty="0">
                    <a:solidFill>
                      <a:srgbClr val="FF0000"/>
                    </a:solidFill>
                  </a:rPr>
                  <a:t>C</a:t>
                </a:r>
                <a:r>
                  <a:rPr lang="ru-RU" sz="1600" dirty="0"/>
                  <a:t> </a:t>
                </a:r>
                <a:r>
                  <a:rPr lang="en-US" sz="1600" dirty="0"/>
                  <a:t>- Coulomb potential</a:t>
                </a:r>
                <a:r>
                  <a:rPr lang="ru-RU" sz="1600" dirty="0"/>
                  <a:t>, </a:t>
                </a:r>
                <a:r>
                  <a:rPr lang="ru-RU" sz="1600" dirty="0">
                    <a:solidFill>
                      <a:srgbClr val="FF0000"/>
                    </a:solidFill>
                  </a:rPr>
                  <a:t>U</a:t>
                </a:r>
                <a:r>
                  <a:rPr lang="ru-RU" sz="1600" baseline="-25000" dirty="0">
                    <a:solidFill>
                      <a:srgbClr val="FF0000"/>
                    </a:solidFill>
                  </a:rPr>
                  <a:t>N</a:t>
                </a:r>
                <a:r>
                  <a:rPr lang="ru-RU" sz="1600" dirty="0"/>
                  <a:t> –  </a:t>
                </a:r>
                <a:r>
                  <a:rPr lang="en-US" sz="1600" dirty="0"/>
                  <a:t>nuclear potential</a:t>
                </a:r>
                <a:r>
                  <a:rPr lang="ru-RU" sz="1600" dirty="0"/>
                  <a:t>. </a:t>
                </a:r>
              </a:p>
              <a:p>
                <a:pPr marL="0" indent="0">
                  <a:buNone/>
                </a:pPr>
                <a:r>
                  <a:rPr lang="en-US" sz="1600" dirty="0"/>
                  <a:t>Calculation of the cross sections for elastic nucleus-nucleus scattering was carried out on the basis of the DWUCK4 Fortran program, which implements the numerical solution of equation (1) using the expansion of wave functions in spherical harmonics.</a:t>
                </a:r>
              </a:p>
            </p:txBody>
          </p:sp>
        </mc:Choice>
        <mc:Fallback xmlns="">
          <p:sp>
            <p:nvSpPr>
              <p:cNvPr id="3" name="Объект 2">
                <a:extLst>
                  <a:ext uri="{FF2B5EF4-FFF2-40B4-BE49-F238E27FC236}">
                    <a16:creationId xmlns:a16="http://schemas.microsoft.com/office/drawing/2014/main" id="{93498993-4C20-4711-9F48-845B237C456A}"/>
                  </a:ext>
                </a:extLst>
              </p:cNvPr>
              <p:cNvSpPr>
                <a:spLocks noGrp="1" noRot="1" noChangeAspect="1" noMove="1" noResize="1" noEditPoints="1" noAdjustHandles="1" noChangeArrowheads="1" noChangeShapeType="1" noTextEdit="1"/>
              </p:cNvSpPr>
              <p:nvPr>
                <p:ph idx="1"/>
              </p:nvPr>
            </p:nvSpPr>
            <p:spPr>
              <a:xfrm>
                <a:off x="1295401" y="2556931"/>
                <a:ext cx="9601196" cy="3391107"/>
              </a:xfrm>
              <a:blipFill>
                <a:blip r:embed="rId2"/>
                <a:stretch>
                  <a:fillRect l="-381" t="-359" r="-572" b="-539"/>
                </a:stretch>
              </a:blipFill>
            </p:spPr>
            <p:txBody>
              <a:bodyPr/>
              <a:lstStyle/>
              <a:p>
                <a:r>
                  <a:rPr lang="ru-RU">
                    <a:noFill/>
                  </a:rPr>
                  <a:t> </a:t>
                </a:r>
              </a:p>
            </p:txBody>
          </p:sp>
        </mc:Fallback>
      </mc:AlternateContent>
    </p:spTree>
    <p:extLst>
      <p:ext uri="{BB962C8B-B14F-4D97-AF65-F5344CB8AC3E}">
        <p14:creationId xmlns:p14="http://schemas.microsoft.com/office/powerpoint/2010/main" val="4223078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3EC26E-7DF5-4650-BB5C-972139B8FEBB}"/>
              </a:ext>
            </a:extLst>
          </p:cNvPr>
          <p:cNvSpPr>
            <a:spLocks noGrp="1"/>
          </p:cNvSpPr>
          <p:nvPr>
            <p:ph type="title"/>
          </p:nvPr>
        </p:nvSpPr>
        <p:spPr/>
        <p:txBody>
          <a:bodyPr/>
          <a:lstStyle/>
          <a:p>
            <a:r>
              <a:rPr lang="en-US" dirty="0"/>
              <a:t>Description of the model</a:t>
            </a:r>
            <a:endParaRPr lang="ru-RU"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1FE7A55D-ECB0-40C2-8687-BEDAE0C45A5E}"/>
                  </a:ext>
                </a:extLst>
              </p:cNvPr>
              <p:cNvSpPr>
                <a:spLocks noGrp="1"/>
              </p:cNvSpPr>
              <p:nvPr>
                <p:ph idx="1"/>
              </p:nvPr>
            </p:nvSpPr>
            <p:spPr/>
            <p:txBody>
              <a:bodyPr>
                <a:normAutofit fontScale="85000" lnSpcReduction="10000"/>
              </a:bodyPr>
              <a:lstStyle/>
              <a:p>
                <a:pPr marL="0" indent="0">
                  <a:buNone/>
                </a:pPr>
                <a:r>
                  <a:rPr lang="en-US" dirty="0"/>
                  <a:t>To calculate the nucleus-nucleus optical potential (OP), a hybrid model is used, the main idea of which is to calculate the real part </a:t>
                </a:r>
                <a:r>
                  <a:rPr lang="en-US" dirty="0">
                    <a:solidFill>
                      <a:srgbClr val="FF0000"/>
                    </a:solidFill>
                  </a:rPr>
                  <a:t>V</a:t>
                </a:r>
                <a:r>
                  <a:rPr lang="en-US" baseline="30000" dirty="0">
                    <a:solidFill>
                      <a:srgbClr val="FF0000"/>
                    </a:solidFill>
                  </a:rPr>
                  <a:t>DF</a:t>
                </a:r>
                <a:r>
                  <a:rPr lang="en-US" dirty="0"/>
                  <a:t> of the complex OP within the microscopic double folding model (DFM), while the imaginary part </a:t>
                </a:r>
                <a:r>
                  <a:rPr lang="en-US" dirty="0">
                    <a:solidFill>
                      <a:srgbClr val="FF0000"/>
                    </a:solidFill>
                  </a:rPr>
                  <a:t>W</a:t>
                </a:r>
                <a:r>
                  <a:rPr lang="en-US" baseline="30000" dirty="0">
                    <a:solidFill>
                      <a:srgbClr val="FF0000"/>
                    </a:solidFill>
                  </a:rPr>
                  <a:t>H</a:t>
                </a:r>
                <a:r>
                  <a:rPr lang="en-US" dirty="0"/>
                  <a:t> is calculated in the high-energy approximation ( HEA).</a:t>
                </a:r>
                <a:br>
                  <a:rPr lang="en-US" dirty="0"/>
                </a:br>
                <a:r>
                  <a:rPr lang="en-US" dirty="0"/>
                  <a:t>Thus, the hybrid form of the microscopic potential is:</a:t>
                </a:r>
              </a:p>
              <a:p>
                <a:pPr marL="0" indent="0">
                  <a:buNone/>
                </a:pPr>
                <a14:m>
                  <m:oMathPara xmlns:m="http://schemas.openxmlformats.org/officeDocument/2006/math">
                    <m:oMathParaPr>
                      <m:jc m:val="right"/>
                    </m:oMathParaPr>
                    <m:oMath xmlns:m="http://schemas.openxmlformats.org/officeDocument/2006/math">
                      <m:r>
                        <m:rPr>
                          <m:sty m:val="p"/>
                        </m:rPr>
                        <a:rPr lang="ru-RU" sz="1800" smtClean="0">
                          <a:effectLst/>
                          <a:latin typeface="Cambria Math" panose="02040503050406030204" pitchFamily="18" charset="0"/>
                          <a:ea typeface="Times New Roman" panose="02020603050405020304" pitchFamily="18" charset="0"/>
                          <a:cs typeface="Times New Roman" panose="02020603050405020304" pitchFamily="18" charset="0"/>
                        </a:rPr>
                        <m:t>U</m:t>
                      </m:r>
                      <m:d>
                        <m:dPr>
                          <m:ctrlPr>
                            <a:rPr lang="ru-RU"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ru-RU" sz="1800" smtClean="0">
                              <a:effectLst/>
                              <a:latin typeface="Cambria Math" panose="02040503050406030204" pitchFamily="18" charset="0"/>
                              <a:ea typeface="Times New Roman" panose="02020603050405020304" pitchFamily="18" charset="0"/>
                              <a:cs typeface="Times New Roman" panose="02020603050405020304" pitchFamily="18" charset="0"/>
                            </a:rPr>
                            <m:t>r</m:t>
                          </m:r>
                        </m:e>
                      </m:d>
                      <m:r>
                        <a:rPr lang="ru-RU" sz="1800" smtClean="0">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ru-RU" i="1">
                              <a:effectLst/>
                              <a:latin typeface="Cambria Math" panose="02040503050406030204" pitchFamily="18" charset="0"/>
                              <a:ea typeface="Times New Roman" panose="02020603050405020304" pitchFamily="18" charset="0"/>
                            </a:rPr>
                          </m:ctrlPr>
                        </m:sSub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N</m:t>
                          </m:r>
                        </m:e>
                        <m:sub>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R</m:t>
                          </m:r>
                        </m:sub>
                      </m:sSub>
                      <m:sSup>
                        <m:sSupPr>
                          <m:ctrlPr>
                            <a:rPr lang="ru-RU" i="1">
                              <a:effectLst/>
                              <a:latin typeface="Cambria Math" panose="02040503050406030204" pitchFamily="18" charset="0"/>
                              <a:ea typeface="Times New Roman" panose="02020603050405020304" pitchFamily="18" charset="0"/>
                            </a:rPr>
                          </m:ctrlPr>
                        </m:sSup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V</m:t>
                          </m:r>
                        </m:e>
                        <m:sup>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DF</m:t>
                          </m:r>
                        </m:sup>
                      </m:sSup>
                      <m:d>
                        <m:d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r</m:t>
                          </m:r>
                        </m:e>
                      </m:d>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i</m:t>
                      </m:r>
                      <m:sSub>
                        <m:sSubPr>
                          <m:ctrlPr>
                            <a:rPr lang="ru-RU" i="1">
                              <a:effectLst/>
                              <a:latin typeface="Cambria Math" panose="02040503050406030204" pitchFamily="18" charset="0"/>
                              <a:ea typeface="Times New Roman" panose="02020603050405020304" pitchFamily="18" charset="0"/>
                            </a:rPr>
                          </m:ctrlPr>
                        </m:sSub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N</m:t>
                          </m:r>
                        </m:e>
                        <m:sub>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I</m:t>
                          </m:r>
                        </m:sub>
                      </m:sSub>
                      <m:sSup>
                        <m:sSupPr>
                          <m:ctrlPr>
                            <a:rPr lang="ru-RU" i="1">
                              <a:effectLst/>
                              <a:latin typeface="Cambria Math" panose="02040503050406030204" pitchFamily="18" charset="0"/>
                              <a:ea typeface="Times New Roman" panose="02020603050405020304" pitchFamily="18" charset="0"/>
                            </a:rPr>
                          </m:ctrlPr>
                        </m:sSup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W</m:t>
                          </m:r>
                        </m:e>
                        <m:sup>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H</m:t>
                          </m:r>
                        </m:sup>
                      </m:sSup>
                      <m:d>
                        <m:d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r</m:t>
                          </m:r>
                        </m:e>
                      </m:d>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2</m:t>
                          </m:r>
                        </m:e>
                      </m:d>
                    </m:oMath>
                  </m:oMathPara>
                </a14:m>
                <a:endParaRPr lang="en-US" dirty="0"/>
              </a:p>
              <a:p>
                <a:pPr marL="0" indent="0">
                  <a:buNone/>
                </a:pPr>
                <a:r>
                  <a:rPr lang="en-US" dirty="0"/>
                  <a:t>where </a:t>
                </a:r>
                <a:r>
                  <a:rPr lang="en-US" dirty="0">
                    <a:solidFill>
                      <a:srgbClr val="FF0000"/>
                    </a:solidFill>
                  </a:rPr>
                  <a:t>N</a:t>
                </a:r>
                <a:r>
                  <a:rPr lang="en-US" baseline="-25000" dirty="0">
                    <a:solidFill>
                      <a:srgbClr val="FF0000"/>
                    </a:solidFill>
                  </a:rPr>
                  <a:t>R</a:t>
                </a:r>
                <a:r>
                  <a:rPr lang="en-US" dirty="0"/>
                  <a:t> and </a:t>
                </a:r>
                <a:r>
                  <a:rPr lang="en-US" dirty="0">
                    <a:solidFill>
                      <a:srgbClr val="FF0000"/>
                    </a:solidFill>
                  </a:rPr>
                  <a:t>N</a:t>
                </a:r>
                <a:r>
                  <a:rPr lang="en-US" baseline="-25000" dirty="0">
                    <a:solidFill>
                      <a:srgbClr val="FF0000"/>
                    </a:solidFill>
                  </a:rPr>
                  <a:t>I</a:t>
                </a:r>
                <a:r>
                  <a:rPr lang="en-US" dirty="0"/>
                  <a:t> are the normalization coefficients of the depth, respectively, of the real and imaginary parts of the optical potential, which are determined from the experimental data. The combination of the DFM models for the real part of </a:t>
                </a:r>
                <a:r>
                  <a:rPr lang="en-US" dirty="0">
                    <a:solidFill>
                      <a:srgbClr val="FF0000"/>
                    </a:solidFill>
                  </a:rPr>
                  <a:t>V</a:t>
                </a:r>
                <a:r>
                  <a:rPr lang="en-US" baseline="30000" dirty="0">
                    <a:solidFill>
                      <a:srgbClr val="FF0000"/>
                    </a:solidFill>
                  </a:rPr>
                  <a:t>DF</a:t>
                </a:r>
                <a:r>
                  <a:rPr lang="en-US" dirty="0"/>
                  <a:t> and HEA for the imaginary part of </a:t>
                </a:r>
                <a:r>
                  <a:rPr lang="en-US" dirty="0">
                    <a:solidFill>
                      <a:srgbClr val="FF0000"/>
                    </a:solidFill>
                  </a:rPr>
                  <a:t>W</a:t>
                </a:r>
                <a:r>
                  <a:rPr lang="en-US" baseline="30000" dirty="0">
                    <a:solidFill>
                      <a:srgbClr val="FF0000"/>
                    </a:solidFill>
                  </a:rPr>
                  <a:t>H</a:t>
                </a:r>
                <a:r>
                  <a:rPr lang="en-US" dirty="0"/>
                  <a:t> allows constructing a theoretically substantiated complex OP that does not have phenomenological parameters "responsible" for its shape.</a:t>
                </a:r>
                <a:endParaRPr lang="ru-RU" dirty="0"/>
              </a:p>
            </p:txBody>
          </p:sp>
        </mc:Choice>
        <mc:Fallback xmlns="">
          <p:sp>
            <p:nvSpPr>
              <p:cNvPr id="3" name="Объект 2">
                <a:extLst>
                  <a:ext uri="{FF2B5EF4-FFF2-40B4-BE49-F238E27FC236}">
                    <a16:creationId xmlns:a16="http://schemas.microsoft.com/office/drawing/2014/main" id="{1FE7A55D-ECB0-40C2-8687-BEDAE0C45A5E}"/>
                  </a:ext>
                </a:extLst>
              </p:cNvPr>
              <p:cNvSpPr>
                <a:spLocks noGrp="1" noRot="1" noChangeAspect="1" noMove="1" noResize="1" noEditPoints="1" noAdjustHandles="1" noChangeArrowheads="1" noChangeShapeType="1" noTextEdit="1"/>
              </p:cNvSpPr>
              <p:nvPr>
                <p:ph idx="1"/>
              </p:nvPr>
            </p:nvSpPr>
            <p:spPr>
              <a:blipFill>
                <a:blip r:embed="rId2"/>
                <a:stretch>
                  <a:fillRect l="-699" t="-1651" r="-762" b="-2202"/>
                </a:stretch>
              </a:blipFill>
            </p:spPr>
            <p:txBody>
              <a:bodyPr/>
              <a:lstStyle/>
              <a:p>
                <a:r>
                  <a:rPr lang="ru-RU">
                    <a:noFill/>
                  </a:rPr>
                  <a:t> </a:t>
                </a:r>
              </a:p>
            </p:txBody>
          </p:sp>
        </mc:Fallback>
      </mc:AlternateContent>
    </p:spTree>
    <p:extLst>
      <p:ext uri="{BB962C8B-B14F-4D97-AF65-F5344CB8AC3E}">
        <p14:creationId xmlns:p14="http://schemas.microsoft.com/office/powerpoint/2010/main" val="243050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BF5C6A-16E8-49A5-92B4-7F390098623D}"/>
              </a:ext>
            </a:extLst>
          </p:cNvPr>
          <p:cNvSpPr>
            <a:spLocks noGrp="1"/>
          </p:cNvSpPr>
          <p:nvPr>
            <p:ph type="title"/>
          </p:nvPr>
        </p:nvSpPr>
        <p:spPr/>
        <p:txBody>
          <a:bodyPr/>
          <a:lstStyle/>
          <a:p>
            <a:r>
              <a:rPr lang="en-US" dirty="0"/>
              <a:t>Description of the model</a:t>
            </a:r>
            <a:endParaRPr lang="ru-RU"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A04102D8-3184-4F26-9438-0D2B1A0675C4}"/>
                  </a:ext>
                </a:extLst>
              </p:cNvPr>
              <p:cNvSpPr>
                <a:spLocks noGrp="1"/>
              </p:cNvSpPr>
              <p:nvPr>
                <p:ph idx="1"/>
              </p:nvPr>
            </p:nvSpPr>
            <p:spPr>
              <a:xfrm>
                <a:off x="1295401" y="2556931"/>
                <a:ext cx="9601196" cy="3548033"/>
              </a:xfrm>
            </p:spPr>
            <p:txBody>
              <a:bodyPr>
                <a:normAutofit fontScale="70000" lnSpcReduction="20000"/>
              </a:bodyPr>
              <a:lstStyle/>
              <a:p>
                <a:pPr marL="0" indent="0">
                  <a:buNone/>
                </a:pPr>
                <a:r>
                  <a:rPr lang="en-US" dirty="0"/>
                  <a:t>The complex HEA potential is as follows:</a:t>
                </a:r>
              </a:p>
              <a:p>
                <a:pPr marL="1797685" indent="0" algn="just">
                  <a:lnSpc>
                    <a:spcPct val="107000"/>
                  </a:lnSpc>
                  <a:spcAft>
                    <a:spcPts val="800"/>
                  </a:spcAft>
                  <a:buNone/>
                </a:pPr>
                <a:r>
                  <a:rPr lang="en-US" sz="1800" dirty="0">
                    <a:effectLst/>
                    <a:ea typeface="Times New Roman" panose="02020603050405020304" pitchFamily="18" charset="0"/>
                    <a:cs typeface="Times New Roman" panose="02020603050405020304" pitchFamily="18" charset="0"/>
                  </a:rPr>
                  <a:t>					</a:t>
                </a:r>
                <a14:m>
                  <m:oMath xmlns:m="http://schemas.openxmlformats.org/officeDocument/2006/math">
                    <m:sSubSup>
                      <m:sSubSupPr>
                        <m:ctrlPr>
                          <a:rPr lang="ru-RU"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sSubSup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opt</m:t>
                        </m:r>
                      </m:sub>
                      <m:sup>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H</m:t>
                        </m:r>
                      </m:sup>
                    </m:sSubSup>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V</m:t>
                        </m:r>
                      </m:e>
                      <m:sup>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H</m:t>
                        </m:r>
                      </m:sup>
                    </m:sSup>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i</m:t>
                    </m:r>
                    <m:sSup>
                      <m:sSup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W</m:t>
                        </m:r>
                      </m:e>
                      <m:sup>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H</m:t>
                        </m:r>
                      </m:sup>
                    </m:sSup>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n-US" sz="1800" dirty="0">
                    <a:latin typeface="Times New Roman" panose="02020603050405020304" pitchFamily="18" charset="0"/>
                    <a:ea typeface="Calibri" panose="020F0502020204030204" pitchFamily="34" charset="0"/>
                    <a:cs typeface="Times New Roman" panose="02020603050405020304" pitchFamily="18" charset="0"/>
                  </a:rPr>
                  <a:t>where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14:m>
                  <m:oMathPara xmlns:m="http://schemas.openxmlformats.org/officeDocument/2006/math">
                    <m:oMathParaPr>
                      <m:jc m:val="centerGroup"/>
                    </m:oMathParaPr>
                    <m:oMath xmlns:m="http://schemas.openxmlformats.org/officeDocument/2006/math">
                      <m:sSup>
                        <m:sSup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V</m:t>
                          </m:r>
                        </m:e>
                        <m:sup>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H</m:t>
                          </m:r>
                        </m:sup>
                      </m:sSup>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r</m:t>
                      </m:r>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ru-RU" sz="1800">
                              <a:effectLst/>
                              <a:latin typeface="Cambria Math" panose="02040503050406030204" pitchFamily="18" charset="0"/>
                              <a:ea typeface="Times New Roman" panose="02020603050405020304" pitchFamily="18" charset="0"/>
                              <a:cs typeface="Times New Roman" panose="02020603050405020304" pitchFamily="18" charset="0"/>
                            </a:rPr>
                            <m:t>ℏ</m:t>
                          </m:r>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v</m:t>
                          </m:r>
                        </m:num>
                        <m:den>
                          <m:sSup>
                            <m:sSup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ru-RU" sz="1800">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π</m:t>
                              </m:r>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e>
                            <m:sup>
                              <m:r>
                                <a:rPr lang="ru-RU" sz="1800">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σ</m:t>
                              </m:r>
                            </m:e>
                          </m:acc>
                        </m:e>
                        <m:sub>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NN</m:t>
                          </m:r>
                        </m:sub>
                      </m:sSub>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α</m:t>
                              </m:r>
                            </m:e>
                          </m:acc>
                        </m:e>
                        <m:sub>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NN</m:t>
                          </m:r>
                        </m:sub>
                      </m:sSub>
                      <m:nary>
                        <m:naryPr>
                          <m:limLoc m:val="subSup"/>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ru-RU" sz="1800">
                              <a:effectLst/>
                              <a:latin typeface="Cambria Math" panose="02040503050406030204" pitchFamily="18" charset="0"/>
                              <a:ea typeface="Times New Roman" panose="02020603050405020304" pitchFamily="18" charset="0"/>
                              <a:cs typeface="Times New Roman" panose="02020603050405020304" pitchFamily="18" charset="0"/>
                            </a:rPr>
                            <m:t>0</m:t>
                          </m:r>
                        </m:sub>
                        <m:sup>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sup>
                        <m:e>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ρ</m:t>
                              </m:r>
                            </m:e>
                            <m:sub>
                              <m:r>
                                <a:rPr lang="ru-RU" sz="180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q</m:t>
                          </m:r>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ρ</m:t>
                              </m:r>
                            </m:e>
                            <m:sub>
                              <m:r>
                                <a:rPr lang="ru-RU" sz="180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q</m:t>
                          </m:r>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f</m:t>
                              </m:r>
                            </m:e>
                            <m:sub>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N</m:t>
                              </m:r>
                            </m:sub>
                          </m:sSub>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q</m:t>
                          </m:r>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j</m:t>
                              </m:r>
                            </m:e>
                            <m:sub>
                              <m:r>
                                <a:rPr lang="ru-RU" sz="1800">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qr</m:t>
                          </m:r>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q</m:t>
                              </m:r>
                            </m:e>
                            <m:sup>
                              <m:r>
                                <a:rPr lang="ru-RU" sz="1800">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dq</m:t>
                          </m:r>
                        </m:e>
                      </m:nary>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14:m>
                  <m:oMathPara xmlns:m="http://schemas.openxmlformats.org/officeDocument/2006/math">
                    <m:oMathParaPr>
                      <m:jc m:val="centerGroup"/>
                    </m:oMathParaPr>
                    <m:oMath xmlns:m="http://schemas.openxmlformats.org/officeDocument/2006/math">
                      <m:sSup>
                        <m:sSup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W</m:t>
                          </m:r>
                        </m:e>
                        <m:sup>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H</m:t>
                          </m:r>
                        </m:sup>
                      </m:sSup>
                      <m:d>
                        <m:d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r</m:t>
                          </m:r>
                        </m:e>
                      </m:d>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ru-RU" sz="1800">
                              <a:effectLst/>
                              <a:latin typeface="Cambria Math" panose="02040503050406030204" pitchFamily="18" charset="0"/>
                              <a:ea typeface="Times New Roman" panose="02020603050405020304" pitchFamily="18" charset="0"/>
                              <a:cs typeface="Times New Roman" panose="02020603050405020304" pitchFamily="18" charset="0"/>
                            </a:rPr>
                            <m:t>ℏ</m:t>
                          </m:r>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v</m:t>
                          </m:r>
                        </m:num>
                        <m:den>
                          <m:sSup>
                            <m:sSup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ru-RU" sz="1800">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π</m:t>
                                  </m:r>
                                </m:e>
                              </m:d>
                            </m:e>
                            <m:sup>
                              <m:r>
                                <a:rPr lang="ru-RU" sz="1800">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σ</m:t>
                              </m:r>
                            </m:e>
                          </m:acc>
                        </m:e>
                        <m:sub>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NN</m:t>
                          </m:r>
                        </m:sub>
                      </m:sSub>
                      <m:nary>
                        <m:naryPr>
                          <m:limLoc m:val="subSup"/>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ru-RU" sz="1800">
                              <a:effectLst/>
                              <a:latin typeface="Cambria Math" panose="02040503050406030204" pitchFamily="18" charset="0"/>
                              <a:ea typeface="Times New Roman" panose="02020603050405020304" pitchFamily="18" charset="0"/>
                              <a:cs typeface="Times New Roman" panose="02020603050405020304" pitchFamily="18" charset="0"/>
                            </a:rPr>
                            <m:t>0</m:t>
                          </m:r>
                        </m:sub>
                        <m:sup>
                          <m:r>
                            <a:rPr lang="ru-RU" sz="1800">
                              <a:effectLst/>
                              <a:latin typeface="Cambria Math" panose="02040503050406030204" pitchFamily="18" charset="0"/>
                              <a:ea typeface="Times New Roman" panose="02020603050405020304" pitchFamily="18" charset="0"/>
                              <a:cs typeface="Times New Roman" panose="02020603050405020304" pitchFamily="18" charset="0"/>
                            </a:rPr>
                            <m:t>∞</m:t>
                          </m:r>
                        </m:sup>
                        <m:e>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ρ</m:t>
                              </m:r>
                            </m:e>
                            <m:sub>
                              <m:r>
                                <a:rPr lang="ru-RU" sz="1800">
                                  <a:effectLst/>
                                  <a:latin typeface="Cambria Math" panose="02040503050406030204" pitchFamily="18" charset="0"/>
                                  <a:ea typeface="Times New Roman" panose="02020603050405020304" pitchFamily="18" charset="0"/>
                                  <a:cs typeface="Times New Roman" panose="02020603050405020304" pitchFamily="18" charset="0"/>
                                </a:rPr>
                                <m:t>1</m:t>
                              </m:r>
                            </m:sub>
                          </m:sSub>
                          <m:d>
                            <m:d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q</m:t>
                              </m:r>
                            </m:e>
                          </m:d>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ρ</m:t>
                              </m:r>
                            </m:e>
                            <m:sub>
                              <m:r>
                                <a:rPr lang="ru-RU" sz="1800">
                                  <a:effectLst/>
                                  <a:latin typeface="Cambria Math" panose="02040503050406030204" pitchFamily="18" charset="0"/>
                                  <a:ea typeface="Times New Roman" panose="02020603050405020304" pitchFamily="18" charset="0"/>
                                  <a:cs typeface="Times New Roman" panose="02020603050405020304" pitchFamily="18" charset="0"/>
                                </a:rPr>
                                <m:t>2</m:t>
                              </m:r>
                            </m:sub>
                          </m:sSub>
                          <m:d>
                            <m:d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q</m:t>
                              </m:r>
                            </m:e>
                          </m:d>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f</m:t>
                              </m:r>
                            </m:e>
                            <m:sub>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N</m:t>
                              </m:r>
                            </m:sub>
                          </m:sSub>
                          <m:d>
                            <m:d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q</m:t>
                              </m:r>
                            </m:e>
                          </m:d>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j</m:t>
                              </m:r>
                            </m:e>
                            <m:sub>
                              <m:r>
                                <a:rPr lang="ru-RU" sz="1800">
                                  <a:effectLst/>
                                  <a:latin typeface="Cambria Math" panose="02040503050406030204" pitchFamily="18" charset="0"/>
                                  <a:ea typeface="Times New Roman" panose="02020603050405020304" pitchFamily="18" charset="0"/>
                                  <a:cs typeface="Times New Roman" panose="02020603050405020304" pitchFamily="18" charset="0"/>
                                </a:rPr>
                                <m:t>0</m:t>
                              </m:r>
                            </m:sub>
                          </m:sSub>
                          <m:d>
                            <m:d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qr</m:t>
                              </m:r>
                            </m:e>
                          </m:d>
                          <m:sSup>
                            <m:sSup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q</m:t>
                              </m:r>
                            </m:e>
                            <m:sup>
                              <m:r>
                                <a:rPr lang="ru-RU" sz="1800">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ru-RU" sz="1800">
                              <a:effectLst/>
                              <a:latin typeface="Cambria Math" panose="02040503050406030204" pitchFamily="18" charset="0"/>
                              <a:ea typeface="Times New Roman" panose="02020603050405020304" pitchFamily="18" charset="0"/>
                              <a:cs typeface="Times New Roman" panose="02020603050405020304" pitchFamily="18" charset="0"/>
                            </a:rPr>
                            <m:t>dq</m:t>
                          </m:r>
                        </m:e>
                      </m:nary>
                      <m: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t>Here </a:t>
                </a:r>
                <a14:m>
                  <m:oMath xmlns:m="http://schemas.openxmlformats.org/officeDocument/2006/math">
                    <m:r>
                      <m:rPr>
                        <m:sty m:val="p"/>
                      </m:rPr>
                      <a:rPr lang="ru-RU" sz="180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ρ</m:t>
                    </m:r>
                    <m:r>
                      <a:rPr lang="ru-RU" sz="180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ru-RU" sz="180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q</m:t>
                    </m:r>
                    <m:r>
                      <a:rPr lang="ru-RU" sz="180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dirty="0"/>
                  <a:t> is the form factor of the density of point nucleons in the nucleus; </a:t>
                </a:r>
                <a14:m>
                  <m:oMath xmlns:m="http://schemas.openxmlformats.org/officeDocument/2006/math">
                    <m:sSub>
                      <m:sSubPr>
                        <m:ctrlPr>
                          <a:rPr lang="ru-RU" i="1" smtClean="0">
                            <a:solidFill>
                              <a:srgbClr val="FF0000"/>
                            </a:solidFill>
                            <a:latin typeface="Cambria Math" panose="02040503050406030204" pitchFamily="18" charset="0"/>
                          </a:rPr>
                        </m:ctrlPr>
                      </m:sSubPr>
                      <m:e>
                        <m:r>
                          <m:rPr>
                            <m:sty m:val="p"/>
                          </m:rPr>
                          <a:rPr lang="ru-RU">
                            <a:solidFill>
                              <a:srgbClr val="FF0000"/>
                            </a:solidFill>
                            <a:latin typeface="Cambria Math" panose="02040503050406030204" pitchFamily="18" charset="0"/>
                          </a:rPr>
                          <m:t>f</m:t>
                        </m:r>
                      </m:e>
                      <m:sub>
                        <m:r>
                          <m:rPr>
                            <m:sty m:val="p"/>
                          </m:rPr>
                          <a:rPr lang="ru-RU">
                            <a:solidFill>
                              <a:srgbClr val="FF0000"/>
                            </a:solidFill>
                            <a:latin typeface="Cambria Math" panose="02040503050406030204" pitchFamily="18" charset="0"/>
                          </a:rPr>
                          <m:t>N</m:t>
                        </m:r>
                      </m:sub>
                    </m:sSub>
                    <m:r>
                      <a:rPr lang="ru-RU">
                        <a:solidFill>
                          <a:srgbClr val="FF0000"/>
                        </a:solidFill>
                        <a:latin typeface="Cambria Math" panose="02040503050406030204" pitchFamily="18" charset="0"/>
                      </a:rPr>
                      <m:t>(</m:t>
                    </m:r>
                    <m:r>
                      <m:rPr>
                        <m:sty m:val="p"/>
                      </m:rPr>
                      <a:rPr lang="ru-RU">
                        <a:solidFill>
                          <a:srgbClr val="FF0000"/>
                        </a:solidFill>
                        <a:latin typeface="Cambria Math" panose="02040503050406030204" pitchFamily="18" charset="0"/>
                      </a:rPr>
                      <m:t>q</m:t>
                    </m:r>
                    <m:r>
                      <a:rPr lang="ru-RU">
                        <a:solidFill>
                          <a:srgbClr val="FF0000"/>
                        </a:solidFill>
                        <a:latin typeface="Cambria Math" panose="02040503050406030204" pitchFamily="18" charset="0"/>
                      </a:rPr>
                      <m:t>)</m:t>
                    </m:r>
                  </m:oMath>
                </a14:m>
                <a:r>
                  <a:rPr lang="en-US" dirty="0"/>
                  <a:t> is the amplitude of nucleon-nucleon (NN) scattering as a function of the momentum transfer </a:t>
                </a:r>
                <a:r>
                  <a:rPr lang="en-US" dirty="0">
                    <a:solidFill>
                      <a:srgbClr val="FF0000"/>
                    </a:solidFill>
                  </a:rPr>
                  <a:t>q</a:t>
                </a:r>
                <a:r>
                  <a:rPr lang="en-US" dirty="0"/>
                  <a:t>. The quantities </a:t>
                </a:r>
                <a14:m>
                  <m:oMath xmlns:m="http://schemas.openxmlformats.org/officeDocument/2006/math">
                    <m:sSub>
                      <m:sSubPr>
                        <m:ctrlPr>
                          <a:rPr lang="ru-RU" i="1" smtClean="0">
                            <a:solidFill>
                              <a:srgbClr val="FF0000"/>
                            </a:solidFill>
                            <a:latin typeface="Cambria Math" panose="02040503050406030204" pitchFamily="18" charset="0"/>
                          </a:rPr>
                        </m:ctrlPr>
                      </m:sSubPr>
                      <m:e>
                        <m:acc>
                          <m:accPr>
                            <m:chr m:val="̅"/>
                            <m:ctrlPr>
                              <a:rPr lang="ru-RU" i="1">
                                <a:solidFill>
                                  <a:srgbClr val="FF0000"/>
                                </a:solidFill>
                                <a:latin typeface="Cambria Math" panose="02040503050406030204" pitchFamily="18" charset="0"/>
                              </a:rPr>
                            </m:ctrlPr>
                          </m:accPr>
                          <m:e>
                            <m:r>
                              <m:rPr>
                                <m:sty m:val="p"/>
                              </m:rPr>
                              <a:rPr lang="ru-RU">
                                <a:solidFill>
                                  <a:srgbClr val="FF0000"/>
                                </a:solidFill>
                                <a:latin typeface="Cambria Math" panose="02040503050406030204" pitchFamily="18" charset="0"/>
                              </a:rPr>
                              <m:t>σ</m:t>
                            </m:r>
                          </m:e>
                        </m:acc>
                      </m:e>
                      <m:sub>
                        <m:r>
                          <m:rPr>
                            <m:sty m:val="p"/>
                          </m:rPr>
                          <a:rPr lang="ru-RU">
                            <a:solidFill>
                              <a:srgbClr val="FF0000"/>
                            </a:solidFill>
                            <a:latin typeface="Cambria Math" panose="02040503050406030204" pitchFamily="18" charset="0"/>
                          </a:rPr>
                          <m:t>NN</m:t>
                        </m:r>
                      </m:sub>
                    </m:sSub>
                  </m:oMath>
                </a14:m>
                <a:r>
                  <a:rPr lang="en-US" dirty="0"/>
                  <a:t> and </a:t>
                </a:r>
                <a14:m>
                  <m:oMath xmlns:m="http://schemas.openxmlformats.org/officeDocument/2006/math">
                    <m:sSub>
                      <m:sSubPr>
                        <m:ctrlPr>
                          <a:rPr lang="ru-RU" i="1" smtClean="0">
                            <a:solidFill>
                              <a:srgbClr val="FF0000"/>
                            </a:solidFill>
                            <a:latin typeface="Cambria Math" panose="02040503050406030204" pitchFamily="18" charset="0"/>
                          </a:rPr>
                        </m:ctrlPr>
                      </m:sSubPr>
                      <m:e>
                        <m:acc>
                          <m:accPr>
                            <m:chr m:val="̅"/>
                            <m:ctrlPr>
                              <a:rPr lang="ru-RU" i="1">
                                <a:solidFill>
                                  <a:srgbClr val="FF0000"/>
                                </a:solidFill>
                                <a:latin typeface="Cambria Math" panose="02040503050406030204" pitchFamily="18" charset="0"/>
                              </a:rPr>
                            </m:ctrlPr>
                          </m:accPr>
                          <m:e>
                            <m:r>
                              <m:rPr>
                                <m:sty m:val="p"/>
                              </m:rPr>
                              <a:rPr lang="ru-RU">
                                <a:solidFill>
                                  <a:srgbClr val="FF0000"/>
                                </a:solidFill>
                                <a:latin typeface="Cambria Math" panose="02040503050406030204" pitchFamily="18" charset="0"/>
                              </a:rPr>
                              <m:t>α</m:t>
                            </m:r>
                          </m:e>
                        </m:acc>
                      </m:e>
                      <m:sub>
                        <m:r>
                          <m:rPr>
                            <m:sty m:val="p"/>
                          </m:rPr>
                          <a:rPr lang="ru-RU">
                            <a:solidFill>
                              <a:srgbClr val="FF0000"/>
                            </a:solidFill>
                            <a:latin typeface="Cambria Math" panose="02040503050406030204" pitchFamily="18" charset="0"/>
                          </a:rPr>
                          <m:t>NN</m:t>
                        </m:r>
                      </m:sub>
                    </m:sSub>
                  </m:oMath>
                </a14:m>
                <a:r>
                  <a:rPr lang="en-US" dirty="0"/>
                  <a:t> are the total cross section for NN scattering averaged over the isospins of colliding nuclei and the ratio of the real to imaginary part of the NN scattering amplitude. In the hybrid form (2) of the OP, only the expression for the imaginary part of </a:t>
                </a:r>
                <a:r>
                  <a:rPr lang="en-US" dirty="0">
                    <a:solidFill>
                      <a:srgbClr val="FF0000"/>
                    </a:solidFill>
                  </a:rPr>
                  <a:t>W</a:t>
                </a:r>
                <a:r>
                  <a:rPr lang="en-US" baseline="30000" dirty="0">
                    <a:solidFill>
                      <a:srgbClr val="FF0000"/>
                    </a:solidFill>
                  </a:rPr>
                  <a:t>H</a:t>
                </a:r>
                <a:r>
                  <a:rPr lang="en-US" dirty="0"/>
                  <a:t> is used.</a:t>
                </a:r>
              </a:p>
              <a:p>
                <a:pPr indent="0" algn="just">
                  <a:lnSpc>
                    <a:spcPct val="107000"/>
                  </a:lnSpc>
                  <a:spcAft>
                    <a:spcPts val="800"/>
                  </a:spcAft>
                  <a:buNone/>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mc:Choice>
        <mc:Fallback xmlns="">
          <p:sp>
            <p:nvSpPr>
              <p:cNvPr id="3" name="Объект 2">
                <a:extLst>
                  <a:ext uri="{FF2B5EF4-FFF2-40B4-BE49-F238E27FC236}">
                    <a16:creationId xmlns:a16="http://schemas.microsoft.com/office/drawing/2014/main" id="{A04102D8-3184-4F26-9438-0D2B1A0675C4}"/>
                  </a:ext>
                </a:extLst>
              </p:cNvPr>
              <p:cNvSpPr>
                <a:spLocks noGrp="1" noRot="1" noChangeAspect="1" noMove="1" noResize="1" noEditPoints="1" noAdjustHandles="1" noChangeArrowheads="1" noChangeShapeType="1" noTextEdit="1"/>
              </p:cNvSpPr>
              <p:nvPr>
                <p:ph idx="1"/>
              </p:nvPr>
            </p:nvSpPr>
            <p:spPr>
              <a:xfrm>
                <a:off x="1295401" y="2556931"/>
                <a:ext cx="9601196" cy="3548033"/>
              </a:xfrm>
              <a:blipFill>
                <a:blip r:embed="rId2"/>
                <a:stretch>
                  <a:fillRect l="-445" t="-1546"/>
                </a:stretch>
              </a:blipFill>
            </p:spPr>
            <p:txBody>
              <a:bodyPr/>
              <a:lstStyle/>
              <a:p>
                <a:r>
                  <a:rPr lang="ru-RU">
                    <a:noFill/>
                  </a:rPr>
                  <a:t> </a:t>
                </a:r>
              </a:p>
            </p:txBody>
          </p:sp>
        </mc:Fallback>
      </mc:AlternateContent>
    </p:spTree>
    <p:extLst>
      <p:ext uri="{BB962C8B-B14F-4D97-AF65-F5344CB8AC3E}">
        <p14:creationId xmlns:p14="http://schemas.microsoft.com/office/powerpoint/2010/main" val="4017559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FB36D1-8FC3-4A0F-8D59-CA0BB1EBF630}"/>
              </a:ext>
            </a:extLst>
          </p:cNvPr>
          <p:cNvSpPr>
            <a:spLocks noGrp="1"/>
          </p:cNvSpPr>
          <p:nvPr>
            <p:ph type="title"/>
          </p:nvPr>
        </p:nvSpPr>
        <p:spPr/>
        <p:txBody>
          <a:bodyPr/>
          <a:lstStyle/>
          <a:p>
            <a:r>
              <a:rPr lang="en-US" dirty="0"/>
              <a:t>Description of the model</a:t>
            </a:r>
            <a:endParaRPr lang="ru-RU"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3E44F042-492D-43D3-8788-F8DFBB9A5B7F}"/>
                  </a:ext>
                </a:extLst>
              </p:cNvPr>
              <p:cNvSpPr>
                <a:spLocks noGrp="1"/>
              </p:cNvSpPr>
              <p:nvPr>
                <p:ph idx="1"/>
              </p:nvPr>
            </p:nvSpPr>
            <p:spPr>
              <a:xfrm>
                <a:off x="1295401" y="2510118"/>
                <a:ext cx="9601196" cy="3657600"/>
              </a:xfrm>
            </p:spPr>
            <p:txBody>
              <a:bodyPr>
                <a:normAutofit lnSpcReduction="10000"/>
              </a:bodyPr>
              <a:lstStyle/>
              <a:p>
                <a:pPr marL="0" indent="0">
                  <a:buNone/>
                </a:pPr>
                <a:r>
                  <a:rPr lang="en-US" sz="1800" dirty="0"/>
                  <a:t>The</a:t>
                </a:r>
                <a:r>
                  <a:rPr lang="ru-RU" sz="1800" dirty="0"/>
                  <a:t> </a:t>
                </a:r>
                <a:r>
                  <a:rPr lang="en-US" sz="1800" i="1" dirty="0">
                    <a:solidFill>
                      <a:srgbClr val="FF0000"/>
                    </a:solidFill>
                  </a:rPr>
                  <a:t>V</a:t>
                </a:r>
                <a:r>
                  <a:rPr lang="en-US" sz="1800" i="1" baseline="-25000" dirty="0">
                    <a:solidFill>
                      <a:srgbClr val="FF0000"/>
                    </a:solidFill>
                  </a:rPr>
                  <a:t>DF</a:t>
                </a:r>
                <a:r>
                  <a:rPr lang="en-US" sz="1800" dirty="0"/>
                  <a:t> DFM-potential is constructed as the sum of the </a:t>
                </a:r>
                <a:r>
                  <a:rPr lang="en-US" sz="1800" dirty="0" err="1"/>
                  <a:t>isoscalar</a:t>
                </a:r>
                <a:r>
                  <a:rPr lang="en-US" sz="1800" dirty="0"/>
                  <a:t> and </a:t>
                </a:r>
                <a:r>
                  <a:rPr lang="en-US" sz="1800" dirty="0" err="1"/>
                  <a:t>isovector</a:t>
                </a:r>
                <a:r>
                  <a:rPr lang="en-US" sz="1800" dirty="0"/>
                  <a:t> components, each of which includes the direct </a:t>
                </a:r>
                <a:r>
                  <a:rPr lang="en-US" sz="1800" i="1" dirty="0">
                    <a:solidFill>
                      <a:srgbClr val="FF0000"/>
                    </a:solidFill>
                  </a:rPr>
                  <a:t>V</a:t>
                </a:r>
                <a:r>
                  <a:rPr lang="en-US" sz="1800" i="1" baseline="-25000" dirty="0">
                    <a:solidFill>
                      <a:srgbClr val="FF0000"/>
                    </a:solidFill>
                  </a:rPr>
                  <a:t>D</a:t>
                </a:r>
                <a:r>
                  <a:rPr lang="en-US" sz="1800" dirty="0"/>
                  <a:t> and the exchange </a:t>
                </a:r>
                <a:r>
                  <a:rPr lang="en-US" sz="1800" i="1" dirty="0">
                    <a:solidFill>
                      <a:srgbClr val="FF0000"/>
                    </a:solidFill>
                  </a:rPr>
                  <a:t>V</a:t>
                </a:r>
                <a:r>
                  <a:rPr lang="ru-RU" sz="1800" i="1" baseline="-25000" dirty="0">
                    <a:solidFill>
                      <a:srgbClr val="FF0000"/>
                    </a:solidFill>
                  </a:rPr>
                  <a:t>ЕХ</a:t>
                </a:r>
                <a:r>
                  <a:rPr lang="en-US" sz="1800" dirty="0"/>
                  <a:t> parts.</a:t>
                </a:r>
                <a:r>
                  <a:rPr lang="ru-RU" sz="1800" dirty="0"/>
                  <a:t> </a:t>
                </a:r>
                <a:r>
                  <a:rPr lang="en-US" sz="1800" dirty="0"/>
                  <a:t>The </a:t>
                </a:r>
                <a:r>
                  <a:rPr lang="en-US" sz="1800" dirty="0" err="1"/>
                  <a:t>isoscalar</a:t>
                </a:r>
                <a:r>
                  <a:rPr lang="en-US" sz="1800" dirty="0"/>
                  <a:t> potential has the form: </a:t>
                </a:r>
                <a:endParaRPr lang="ru-RU" sz="1800" dirty="0"/>
              </a:p>
              <a:p>
                <a:pPr marL="0" indent="0">
                  <a:buNone/>
                </a:pPr>
                <a:r>
                  <a:rPr lang="en-US" dirty="0"/>
                  <a:t>																			</a:t>
                </a:r>
                <a:r>
                  <a:rPr lang="en-US" sz="1900" dirty="0"/>
                  <a:t>(4)</a:t>
                </a:r>
                <a:endParaRPr lang="ru-RU" sz="1900" dirty="0"/>
              </a:p>
              <a:p>
                <a:pPr marL="0" indent="0">
                  <a:buNone/>
                </a:pPr>
                <a:endParaRPr lang="ru-RU" sz="1800" dirty="0"/>
              </a:p>
              <a:p>
                <a:pPr marL="0" indent="0">
                  <a:buNone/>
                </a:pPr>
                <a:endParaRPr lang="en-US" sz="1800" dirty="0"/>
              </a:p>
              <a:p>
                <a:pPr marL="0" indent="0">
                  <a:buNone/>
                </a:pPr>
                <a:r>
                  <a:rPr lang="en-US" sz="1800" dirty="0"/>
                  <a:t>where</a:t>
                </a:r>
                <a:r>
                  <a:rPr lang="ru-RU" sz="1800" dirty="0"/>
                  <a:t> </a:t>
                </a:r>
                <a:r>
                  <a:rPr lang="en-US" sz="1800" i="1" dirty="0">
                    <a:solidFill>
                      <a:srgbClr val="FF0000"/>
                    </a:solidFill>
                  </a:rPr>
                  <a:t>M=</a:t>
                </a:r>
                <a:r>
                  <a:rPr lang="en-US" sz="1800" i="1" dirty="0" err="1">
                    <a:solidFill>
                      <a:srgbClr val="FF0000"/>
                    </a:solidFill>
                  </a:rPr>
                  <a:t>A</a:t>
                </a:r>
                <a:r>
                  <a:rPr lang="en-US" sz="1800" i="1" baseline="-25000" dirty="0" err="1">
                    <a:solidFill>
                      <a:srgbClr val="FF0000"/>
                    </a:solidFill>
                  </a:rPr>
                  <a:t>p</a:t>
                </a:r>
                <a:r>
                  <a:rPr lang="en-US" sz="1800" i="1" dirty="0" err="1">
                    <a:solidFill>
                      <a:srgbClr val="FF0000"/>
                    </a:solidFill>
                  </a:rPr>
                  <a:t>A</a:t>
                </a:r>
                <a:r>
                  <a:rPr lang="en-US" sz="1800" i="1" baseline="-25000" dirty="0" err="1">
                    <a:solidFill>
                      <a:srgbClr val="FF0000"/>
                    </a:solidFill>
                  </a:rPr>
                  <a:t>t</a:t>
                </a:r>
                <a:r>
                  <a:rPr lang="en-US" sz="1800" i="1" dirty="0">
                    <a:solidFill>
                      <a:srgbClr val="FF0000"/>
                    </a:solidFill>
                  </a:rPr>
                  <a:t>/(</a:t>
                </a:r>
                <a:r>
                  <a:rPr lang="en-US" sz="1800" i="1" dirty="0" err="1">
                    <a:solidFill>
                      <a:srgbClr val="FF0000"/>
                    </a:solidFill>
                  </a:rPr>
                  <a:t>A</a:t>
                </a:r>
                <a:r>
                  <a:rPr lang="en-US" sz="1800" i="1" baseline="-25000" dirty="0" err="1">
                    <a:solidFill>
                      <a:srgbClr val="FF0000"/>
                    </a:solidFill>
                  </a:rPr>
                  <a:t>p</a:t>
                </a:r>
                <a:r>
                  <a:rPr lang="en-US" sz="1800" i="1" dirty="0" err="1">
                    <a:solidFill>
                      <a:srgbClr val="FF0000"/>
                    </a:solidFill>
                  </a:rPr>
                  <a:t>+A</a:t>
                </a:r>
                <a:r>
                  <a:rPr lang="en-US" sz="1800" i="1" baseline="-25000" dirty="0" err="1">
                    <a:solidFill>
                      <a:srgbClr val="FF0000"/>
                    </a:solidFill>
                  </a:rPr>
                  <a:t>t</a:t>
                </a:r>
                <a:r>
                  <a:rPr lang="en-US" sz="1800" i="1" dirty="0">
                    <a:solidFill>
                      <a:srgbClr val="FF0000"/>
                    </a:solidFill>
                  </a:rPr>
                  <a:t>)</a:t>
                </a:r>
                <a:r>
                  <a:rPr lang="en-US" sz="1800" dirty="0"/>
                  <a:t>. Each density function of the incident nucleus </a:t>
                </a:r>
                <a:r>
                  <a:rPr lang="ru-RU" sz="1800" i="1" dirty="0" err="1">
                    <a:solidFill>
                      <a:srgbClr val="FF0000"/>
                    </a:solidFill>
                  </a:rPr>
                  <a:t>ρ</a:t>
                </a:r>
                <a:r>
                  <a:rPr lang="ru-RU" sz="1800" i="1" baseline="-25000" dirty="0" err="1">
                    <a:solidFill>
                      <a:srgbClr val="FF0000"/>
                    </a:solidFill>
                  </a:rPr>
                  <a:t>p</a:t>
                </a:r>
                <a:r>
                  <a:rPr lang="en-US" sz="1800" dirty="0"/>
                  <a:t> and the target nucleus </a:t>
                </a:r>
                <a:r>
                  <a:rPr lang="ru-RU" sz="1800" i="1" dirty="0" err="1">
                    <a:solidFill>
                      <a:srgbClr val="FF0000"/>
                    </a:solidFill>
                  </a:rPr>
                  <a:t>ρ</a:t>
                </a:r>
                <a:r>
                  <a:rPr lang="ru-RU" sz="1800" i="1" baseline="-25000" dirty="0" err="1">
                    <a:solidFill>
                      <a:srgbClr val="FF0000"/>
                    </a:solidFill>
                  </a:rPr>
                  <a:t>t</a:t>
                </a:r>
                <a:r>
                  <a:rPr lang="en-US" sz="1800" dirty="0"/>
                  <a:t> with atomic masses </a:t>
                </a:r>
                <a:r>
                  <a:rPr lang="en-US" sz="1800" i="1" dirty="0" err="1">
                    <a:solidFill>
                      <a:srgbClr val="FF0000"/>
                    </a:solidFill>
                  </a:rPr>
                  <a:t>A</a:t>
                </a:r>
                <a:r>
                  <a:rPr lang="en-US" sz="1800" i="1" baseline="-25000" dirty="0" err="1">
                    <a:solidFill>
                      <a:srgbClr val="FF0000"/>
                    </a:solidFill>
                  </a:rPr>
                  <a:t>p</a:t>
                </a:r>
                <a:r>
                  <a:rPr lang="en-US" sz="1800" dirty="0"/>
                  <a:t> and </a:t>
                </a:r>
                <a:r>
                  <a:rPr lang="en-US" sz="1800" i="1" dirty="0">
                    <a:solidFill>
                      <a:srgbClr val="FF0000"/>
                    </a:solidFill>
                  </a:rPr>
                  <a:t>A</a:t>
                </a:r>
                <a:r>
                  <a:rPr lang="en-US" sz="1800" i="1" baseline="-25000" dirty="0">
                    <a:solidFill>
                      <a:srgbClr val="FF0000"/>
                    </a:solidFill>
                  </a:rPr>
                  <a:t>t</a:t>
                </a:r>
                <a:r>
                  <a:rPr lang="en-US" sz="1800" dirty="0"/>
                  <a:t> is the sum of the neutron and proton densities (in the expression for </a:t>
                </a:r>
                <a:r>
                  <a:rPr lang="en-US" sz="1800" i="1" dirty="0">
                    <a:solidFill>
                      <a:srgbClr val="FF0000"/>
                    </a:solidFill>
                  </a:rPr>
                  <a:t>V</a:t>
                </a:r>
                <a:r>
                  <a:rPr lang="en-US" sz="1800" i="1" baseline="30000" dirty="0">
                    <a:solidFill>
                      <a:srgbClr val="FF0000"/>
                    </a:solidFill>
                  </a:rPr>
                  <a:t>EX</a:t>
                </a:r>
                <a:r>
                  <a:rPr lang="en-US" sz="1800" dirty="0"/>
                  <a:t>, the density matrix). </a:t>
                </a:r>
                <a14:m>
                  <m:oMath xmlns:m="http://schemas.openxmlformats.org/officeDocument/2006/math">
                    <m:acc>
                      <m:accPr>
                        <m:chr m:val="⃑"/>
                        <m:ctrlPr>
                          <a:rPr lang="ru-RU" sz="1800" i="1">
                            <a:solidFill>
                              <a:srgbClr val="FF0000"/>
                            </a:solidFill>
                            <a:latin typeface="Cambria Math" panose="02040503050406030204" pitchFamily="18" charset="0"/>
                          </a:rPr>
                        </m:ctrlPr>
                      </m:accPr>
                      <m:e>
                        <m:r>
                          <a:rPr lang="en-US" sz="1800" i="1">
                            <a:solidFill>
                              <a:srgbClr val="FF0000"/>
                            </a:solidFill>
                            <a:latin typeface="Cambria Math" panose="02040503050406030204" pitchFamily="18" charset="0"/>
                          </a:rPr>
                          <m:t>𝐾</m:t>
                        </m:r>
                      </m:e>
                    </m:acc>
                  </m:oMath>
                </a14:m>
                <a:r>
                  <a:rPr lang="ru-RU" sz="1800" i="1" dirty="0">
                    <a:solidFill>
                      <a:srgbClr val="FF0000"/>
                    </a:solidFill>
                  </a:rPr>
                  <a:t>(</a:t>
                </a:r>
                <a:r>
                  <a:rPr lang="ru-RU" sz="1800" i="1" dirty="0" err="1">
                    <a:solidFill>
                      <a:srgbClr val="FF0000"/>
                    </a:solidFill>
                  </a:rPr>
                  <a:t>r,V</a:t>
                </a:r>
                <a:r>
                  <a:rPr lang="en-US" sz="1800" i="1" baseline="-25000" dirty="0">
                    <a:solidFill>
                      <a:srgbClr val="FF0000"/>
                    </a:solidFill>
                  </a:rPr>
                  <a:t>DF</a:t>
                </a:r>
                <a:r>
                  <a:rPr lang="ru-RU" sz="1800" i="1" dirty="0">
                    <a:solidFill>
                      <a:srgbClr val="FF0000"/>
                    </a:solidFill>
                  </a:rPr>
                  <a:t>)</a:t>
                </a:r>
                <a:r>
                  <a:rPr lang="ru-RU" sz="1800" i="1" dirty="0"/>
                  <a:t> </a:t>
                </a:r>
                <a:r>
                  <a:rPr lang="en-US" sz="1800" dirty="0"/>
                  <a:t>- local momentum of relative motion</a:t>
                </a:r>
                <a:endParaRPr lang="en-US" sz="1800" dirty="0">
                  <a:latin typeface="Arial" charset="0"/>
                </a:endParaRPr>
              </a:p>
              <a:p>
                <a:pPr marL="0" indent="0">
                  <a:buNone/>
                </a:pPr>
                <a:r>
                  <a:rPr lang="en-US" altLang="ru-RU" sz="1800" dirty="0"/>
                  <a:t>																			(5)</a:t>
                </a:r>
              </a:p>
              <a:p>
                <a:pPr marL="0" indent="0">
                  <a:buNone/>
                </a:pPr>
                <a:r>
                  <a:rPr lang="en-US" altLang="ru-RU" sz="1800" dirty="0"/>
                  <a:t>where</a:t>
                </a:r>
                <a:r>
                  <a:rPr lang="en-US" altLang="ru-RU" sz="1800" b="1" dirty="0">
                    <a:solidFill>
                      <a:srgbClr val="660066"/>
                    </a:solidFill>
                    <a:cs typeface="Arial" panose="020B0604020202020204" pitchFamily="34" charset="0"/>
                  </a:rPr>
                  <a:t> </a:t>
                </a:r>
                <a:r>
                  <a:rPr lang="en-US" sz="1800" b="1" i="1" dirty="0">
                    <a:solidFill>
                      <a:srgbClr val="FF0000"/>
                    </a:solidFill>
                    <a:cs typeface="Arial" panose="020B0604020202020204" pitchFamily="34" charset="0"/>
                  </a:rPr>
                  <a:t>U</a:t>
                </a:r>
                <a:r>
                  <a:rPr lang="en-US" sz="1800" b="1" i="1" baseline="-25000" dirty="0">
                    <a:solidFill>
                      <a:srgbClr val="FF0000"/>
                    </a:solidFill>
                    <a:cs typeface="Arial" panose="020B0604020202020204" pitchFamily="34" charset="0"/>
                  </a:rPr>
                  <a:t>C</a:t>
                </a:r>
                <a:r>
                  <a:rPr lang="en-US" sz="1800" b="1" dirty="0">
                    <a:solidFill>
                      <a:srgbClr val="660066"/>
                    </a:solidFill>
                    <a:cs typeface="Arial" panose="020B0604020202020204" pitchFamily="34" charset="0"/>
                  </a:rPr>
                  <a:t> </a:t>
                </a:r>
                <a:r>
                  <a:rPr lang="en-US" sz="1800" dirty="0">
                    <a:solidFill>
                      <a:schemeClr val="tx1"/>
                    </a:solidFill>
                    <a:cs typeface="Arial" panose="020B0604020202020204" pitchFamily="34" charset="0"/>
                  </a:rPr>
                  <a:t>- </a:t>
                </a:r>
                <a:r>
                  <a:rPr lang="en-US" sz="1800" dirty="0"/>
                  <a:t>Coulomb potential</a:t>
                </a:r>
                <a:r>
                  <a:rPr lang="en-US" sz="1800" dirty="0">
                    <a:solidFill>
                      <a:schemeClr val="tx1"/>
                    </a:solidFill>
                    <a:cs typeface="Arial" panose="020B0604020202020204" pitchFamily="34" charset="0"/>
                  </a:rPr>
                  <a:t>.  </a:t>
                </a:r>
                <a:r>
                  <a:rPr lang="en-US" sz="1800" dirty="0"/>
                  <a:t>Formulae for the </a:t>
                </a:r>
                <a:r>
                  <a:rPr lang="en-US" sz="1800" dirty="0" err="1"/>
                  <a:t>isovector</a:t>
                </a:r>
                <a:r>
                  <a:rPr lang="en-US" sz="1800" dirty="0"/>
                  <a:t> potential have the similar form.</a:t>
                </a:r>
              </a:p>
            </p:txBody>
          </p:sp>
        </mc:Choice>
        <mc:Fallback xmlns="">
          <p:sp>
            <p:nvSpPr>
              <p:cNvPr id="3" name="Объект 2">
                <a:extLst>
                  <a:ext uri="{FF2B5EF4-FFF2-40B4-BE49-F238E27FC236}">
                    <a16:creationId xmlns:a16="http://schemas.microsoft.com/office/drawing/2014/main" id="{3E44F042-492D-43D3-8788-F8DFBB9A5B7F}"/>
                  </a:ext>
                </a:extLst>
              </p:cNvPr>
              <p:cNvSpPr>
                <a:spLocks noGrp="1" noRot="1" noChangeAspect="1" noMove="1" noResize="1" noEditPoints="1" noAdjustHandles="1" noChangeArrowheads="1" noChangeShapeType="1" noTextEdit="1"/>
              </p:cNvSpPr>
              <p:nvPr>
                <p:ph idx="1"/>
              </p:nvPr>
            </p:nvSpPr>
            <p:spPr>
              <a:xfrm>
                <a:off x="1295401" y="2510118"/>
                <a:ext cx="9601196" cy="3657600"/>
              </a:xfrm>
              <a:blipFill>
                <a:blip r:embed="rId3"/>
                <a:stretch>
                  <a:fillRect l="-572" t="-1667"/>
                </a:stretch>
              </a:blipFill>
            </p:spPr>
            <p:txBody>
              <a:bodyPr/>
              <a:lstStyle/>
              <a:p>
                <a:r>
                  <a:rPr lang="ru-RU">
                    <a:noFill/>
                  </a:rPr>
                  <a:t> </a:t>
                </a:r>
              </a:p>
            </p:txBody>
          </p:sp>
        </mc:Fallback>
      </mc:AlternateContent>
      <p:graphicFrame>
        <p:nvGraphicFramePr>
          <p:cNvPr id="5" name="Object 43">
            <a:extLst>
              <a:ext uri="{FF2B5EF4-FFF2-40B4-BE49-F238E27FC236}">
                <a16:creationId xmlns:a16="http://schemas.microsoft.com/office/drawing/2014/main" id="{F8ADD1BD-A1DC-4ECF-AE74-DDDECD0C8BEF}"/>
              </a:ext>
            </a:extLst>
          </p:cNvPr>
          <p:cNvGraphicFramePr>
            <a:graphicFrameLocks noChangeAspect="1"/>
          </p:cNvGraphicFramePr>
          <p:nvPr>
            <p:extLst>
              <p:ext uri="{D42A27DB-BD31-4B8C-83A1-F6EECF244321}">
                <p14:modId xmlns:p14="http://schemas.microsoft.com/office/powerpoint/2010/main" val="3017232753"/>
              </p:ext>
            </p:extLst>
          </p:nvPr>
        </p:nvGraphicFramePr>
        <p:xfrm>
          <a:off x="4755619" y="3154062"/>
          <a:ext cx="2329063" cy="339136"/>
        </p:xfrm>
        <a:graphic>
          <a:graphicData uri="http://schemas.openxmlformats.org/presentationml/2006/ole">
            <mc:AlternateContent xmlns:mc="http://schemas.openxmlformats.org/markup-compatibility/2006">
              <mc:Choice xmlns:v="urn:schemas-microsoft-com:vml" Requires="v">
                <p:oleObj spid="_x0000_s1105" name="Уравнение" r:id="rId4" imgW="1485255" imgH="215806" progId="Equation.3">
                  <p:embed/>
                </p:oleObj>
              </mc:Choice>
              <mc:Fallback>
                <p:oleObj name="Уравнение" r:id="rId4" imgW="1485255" imgH="215806" progId="Equation.3">
                  <p:embed/>
                  <p:pic>
                    <p:nvPicPr>
                      <p:cNvPr id="1067" name="Object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5619" y="3154062"/>
                        <a:ext cx="2329063" cy="339136"/>
                      </a:xfrm>
                      <a:prstGeom prst="rect">
                        <a:avLst/>
                      </a:prstGeom>
                      <a:noFill/>
                    </p:spPr>
                  </p:pic>
                </p:oleObj>
              </mc:Fallback>
            </mc:AlternateContent>
          </a:graphicData>
        </a:graphic>
      </p:graphicFrame>
      <p:graphicFrame>
        <p:nvGraphicFramePr>
          <p:cNvPr id="7" name="Object 44">
            <a:extLst>
              <a:ext uri="{FF2B5EF4-FFF2-40B4-BE49-F238E27FC236}">
                <a16:creationId xmlns:a16="http://schemas.microsoft.com/office/drawing/2014/main" id="{DEB3CBFD-32E9-44CD-B648-AB0B9D5B0E00}"/>
              </a:ext>
            </a:extLst>
          </p:cNvPr>
          <p:cNvGraphicFramePr>
            <a:graphicFrameLocks noChangeAspect="1"/>
          </p:cNvGraphicFramePr>
          <p:nvPr>
            <p:extLst>
              <p:ext uri="{D42A27DB-BD31-4B8C-83A1-F6EECF244321}">
                <p14:modId xmlns:p14="http://schemas.microsoft.com/office/powerpoint/2010/main" val="3213799283"/>
              </p:ext>
            </p:extLst>
          </p:nvPr>
        </p:nvGraphicFramePr>
        <p:xfrm>
          <a:off x="4222401" y="3573277"/>
          <a:ext cx="3395498" cy="381708"/>
        </p:xfrm>
        <a:graphic>
          <a:graphicData uri="http://schemas.openxmlformats.org/presentationml/2006/ole">
            <mc:AlternateContent xmlns:mc="http://schemas.openxmlformats.org/markup-compatibility/2006">
              <mc:Choice xmlns:v="urn:schemas-microsoft-com:vml" Requires="v">
                <p:oleObj spid="_x0000_s1106" name="Уравнение" r:id="rId6" imgW="2336760" imgH="279360" progId="Equation.3">
                  <p:embed/>
                </p:oleObj>
              </mc:Choice>
              <mc:Fallback>
                <p:oleObj name="Уравнение" r:id="rId6" imgW="2336760" imgH="279360" progId="Equation.3">
                  <p:embed/>
                  <p:pic>
                    <p:nvPicPr>
                      <p:cNvPr id="1068" name="Object 44"/>
                      <p:cNvPicPr>
                        <a:picLocks noChangeAspect="1" noChangeArrowheads="1"/>
                      </p:cNvPicPr>
                      <p:nvPr/>
                    </p:nvPicPr>
                    <p:blipFill>
                      <a:blip r:embed="rId7"/>
                      <a:srcRect/>
                      <a:stretch>
                        <a:fillRect/>
                      </a:stretch>
                    </p:blipFill>
                    <p:spPr bwMode="auto">
                      <a:xfrm>
                        <a:off x="4222401" y="3573277"/>
                        <a:ext cx="3395498" cy="381708"/>
                      </a:xfrm>
                      <a:prstGeom prst="rect">
                        <a:avLst/>
                      </a:prstGeom>
                      <a:noFill/>
                    </p:spPr>
                  </p:pic>
                </p:oleObj>
              </mc:Fallback>
            </mc:AlternateContent>
          </a:graphicData>
        </a:graphic>
      </p:graphicFrame>
      <p:graphicFrame>
        <p:nvGraphicFramePr>
          <p:cNvPr id="9" name="Object 45">
            <a:extLst>
              <a:ext uri="{FF2B5EF4-FFF2-40B4-BE49-F238E27FC236}">
                <a16:creationId xmlns:a16="http://schemas.microsoft.com/office/drawing/2014/main" id="{4A94DB93-6590-4DCC-B29D-9A9FE8743B96}"/>
              </a:ext>
            </a:extLst>
          </p:cNvPr>
          <p:cNvGraphicFramePr>
            <a:graphicFrameLocks noChangeAspect="1"/>
          </p:cNvGraphicFramePr>
          <p:nvPr>
            <p:extLst>
              <p:ext uri="{D42A27DB-BD31-4B8C-83A1-F6EECF244321}">
                <p14:modId xmlns:p14="http://schemas.microsoft.com/office/powerpoint/2010/main" val="322373124"/>
              </p:ext>
            </p:extLst>
          </p:nvPr>
        </p:nvGraphicFramePr>
        <p:xfrm>
          <a:off x="3049660" y="3888105"/>
          <a:ext cx="5740980" cy="381708"/>
        </p:xfrm>
        <a:graphic>
          <a:graphicData uri="http://schemas.openxmlformats.org/presentationml/2006/ole">
            <mc:AlternateContent xmlns:mc="http://schemas.openxmlformats.org/markup-compatibility/2006">
              <mc:Choice xmlns:v="urn:schemas-microsoft-com:vml" Requires="v">
                <p:oleObj spid="_x0000_s1107" name="Уравнение" r:id="rId8" imgW="4292600" imgH="279400" progId="Equation.3">
                  <p:embed/>
                </p:oleObj>
              </mc:Choice>
              <mc:Fallback>
                <p:oleObj name="Уравнение" r:id="rId8" imgW="4292600" imgH="279400" progId="Equation.3">
                  <p:embed/>
                  <p:pic>
                    <p:nvPicPr>
                      <p:cNvPr id="1069" name="Object 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9660" y="3888105"/>
                        <a:ext cx="5740980" cy="381708"/>
                      </a:xfrm>
                      <a:prstGeom prst="rect">
                        <a:avLst/>
                      </a:prstGeom>
                      <a:noFill/>
                    </p:spPr>
                  </p:pic>
                </p:oleObj>
              </mc:Fallback>
            </mc:AlternateContent>
          </a:graphicData>
        </a:graphic>
      </p:graphicFrame>
      <p:graphicFrame>
        <p:nvGraphicFramePr>
          <p:cNvPr id="11" name="Объект 10">
            <a:extLst>
              <a:ext uri="{FF2B5EF4-FFF2-40B4-BE49-F238E27FC236}">
                <a16:creationId xmlns:a16="http://schemas.microsoft.com/office/drawing/2014/main" id="{411DFBF0-F895-4AAB-BAC0-A0D0B74384E5}"/>
              </a:ext>
            </a:extLst>
          </p:cNvPr>
          <p:cNvGraphicFramePr>
            <a:graphicFrameLocks noChangeAspect="1"/>
          </p:cNvGraphicFramePr>
          <p:nvPr>
            <p:extLst>
              <p:ext uri="{D42A27DB-BD31-4B8C-83A1-F6EECF244321}">
                <p14:modId xmlns:p14="http://schemas.microsoft.com/office/powerpoint/2010/main" val="1878996766"/>
              </p:ext>
            </p:extLst>
          </p:nvPr>
        </p:nvGraphicFramePr>
        <p:xfrm>
          <a:off x="4463160" y="5190565"/>
          <a:ext cx="3289941" cy="511059"/>
        </p:xfrm>
        <a:graphic>
          <a:graphicData uri="http://schemas.openxmlformats.org/presentationml/2006/ole">
            <mc:AlternateContent xmlns:mc="http://schemas.openxmlformats.org/markup-compatibility/2006">
              <mc:Choice xmlns:v="urn:schemas-microsoft-com:vml" Requires="v">
                <p:oleObj spid="_x0000_s1108" name="Уравнение" r:id="rId10" imgW="2400300" imgH="393700" progId="Equation.3">
                  <p:embed/>
                </p:oleObj>
              </mc:Choice>
              <mc:Fallback>
                <p:oleObj name="Уравнение" r:id="rId10" imgW="2400300" imgH="393700" progId="Equation.3">
                  <p:embed/>
                  <p:pic>
                    <p:nvPicPr>
                      <p:cNvPr id="11" name="Объект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3160" y="5190565"/>
                        <a:ext cx="3289941" cy="511059"/>
                      </a:xfrm>
                      <a:prstGeom prst="rect">
                        <a:avLst/>
                      </a:prstGeom>
                      <a:noFill/>
                    </p:spPr>
                  </p:pic>
                </p:oleObj>
              </mc:Fallback>
            </mc:AlternateContent>
          </a:graphicData>
        </a:graphic>
      </p:graphicFrame>
    </p:spTree>
    <p:extLst>
      <p:ext uri="{BB962C8B-B14F-4D97-AF65-F5344CB8AC3E}">
        <p14:creationId xmlns:p14="http://schemas.microsoft.com/office/powerpoint/2010/main" val="3260734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3488C0-E3CA-4696-B492-9E80FA4C6D57}"/>
              </a:ext>
            </a:extLst>
          </p:cNvPr>
          <p:cNvSpPr>
            <a:spLocks noGrp="1"/>
          </p:cNvSpPr>
          <p:nvPr>
            <p:ph type="title"/>
          </p:nvPr>
        </p:nvSpPr>
        <p:spPr/>
        <p:txBody>
          <a:bodyPr/>
          <a:lstStyle/>
          <a:p>
            <a:r>
              <a:rPr lang="en-US" dirty="0"/>
              <a:t>Software implementation</a:t>
            </a:r>
            <a:endParaRPr lang="ru-RU" dirty="0"/>
          </a:p>
        </p:txBody>
      </p:sp>
      <p:sp>
        <p:nvSpPr>
          <p:cNvPr id="3" name="Объект 2">
            <a:extLst>
              <a:ext uri="{FF2B5EF4-FFF2-40B4-BE49-F238E27FC236}">
                <a16:creationId xmlns:a16="http://schemas.microsoft.com/office/drawing/2014/main" id="{BC981423-6823-406C-8DAC-43DD68EFDF01}"/>
              </a:ext>
            </a:extLst>
          </p:cNvPr>
          <p:cNvSpPr>
            <a:spLocks noGrp="1"/>
          </p:cNvSpPr>
          <p:nvPr>
            <p:ph idx="1"/>
          </p:nvPr>
        </p:nvSpPr>
        <p:spPr>
          <a:xfrm>
            <a:off x="995082" y="2556932"/>
            <a:ext cx="10148047" cy="3521139"/>
          </a:xfrm>
        </p:spPr>
        <p:txBody>
          <a:bodyPr>
            <a:normAutofit fontScale="70000" lnSpcReduction="20000"/>
          </a:bodyPr>
          <a:lstStyle/>
          <a:p>
            <a:r>
              <a:rPr lang="en-US" dirty="0"/>
              <a:t>The imaginary OP within the HEA model is calculated using the FORTRAN procedure based on a modification of the </a:t>
            </a:r>
            <a:r>
              <a:rPr lang="en-US" dirty="0">
                <a:solidFill>
                  <a:srgbClr val="FF0000"/>
                </a:solidFill>
              </a:rPr>
              <a:t>HEA-POT</a:t>
            </a:r>
            <a:r>
              <a:rPr lang="en-US" dirty="0"/>
              <a:t> program from the HEA package, which is publicly available in the JINRLIB program library</a:t>
            </a:r>
            <a:r>
              <a:rPr lang="ru-RU" dirty="0"/>
              <a:t>.</a:t>
            </a:r>
            <a:endParaRPr lang="en-US" dirty="0"/>
          </a:p>
          <a:p>
            <a:r>
              <a:rPr lang="en-US" dirty="0"/>
              <a:t>The procedure for calculating the real part of the nucleus-nucleus double folding OP is a modification of the program for constructing the DFM potential, written in the C++/OpenMP language and presented in the public domain in the JINRLIB program library (</a:t>
            </a:r>
            <a:r>
              <a:rPr lang="en-US" dirty="0">
                <a:solidFill>
                  <a:srgbClr val="FF0000"/>
                </a:solidFill>
              </a:rPr>
              <a:t>DFM-POT</a:t>
            </a:r>
            <a:r>
              <a:rPr lang="en-US" dirty="0"/>
              <a:t>). </a:t>
            </a:r>
          </a:p>
          <a:p>
            <a:pPr marL="0" indent="0">
              <a:buNone/>
            </a:pPr>
            <a:r>
              <a:rPr lang="en-US" dirty="0"/>
              <a:t>The input parameters for the both procedures are: atomic mass and energy of colliding nuclei, interval and step of numerical integration. In addition, for each nucleus participating in the reaction, a nuclear matter density distribution function has to be specified.</a:t>
            </a:r>
          </a:p>
          <a:p>
            <a:r>
              <a:rPr lang="en-US" dirty="0"/>
              <a:t>To calculate the differential cross section for nucleus-nucleus scattering, the </a:t>
            </a:r>
            <a:r>
              <a:rPr lang="en-US" dirty="0">
                <a:solidFill>
                  <a:srgbClr val="FF0000"/>
                </a:solidFill>
              </a:rPr>
              <a:t>DWUCK4</a:t>
            </a:r>
            <a:r>
              <a:rPr lang="en-US" dirty="0"/>
              <a:t> package was used, transformed in order to combine it with the rest of the modules in a single complex.</a:t>
            </a:r>
          </a:p>
          <a:p>
            <a:r>
              <a:rPr lang="en-US" dirty="0"/>
              <a:t>The main program, which is a "shell" that unites the above modules into a single complex, is written in C++ using the MPI parallel programming technology. In this program, the input data is entered, calculation procedures are called, the discrepancy between the calculated and experimental points is calculated and the results are saved.</a:t>
            </a:r>
          </a:p>
          <a:p>
            <a:endParaRPr lang="ru-RU" dirty="0"/>
          </a:p>
        </p:txBody>
      </p:sp>
    </p:spTree>
    <p:extLst>
      <p:ext uri="{BB962C8B-B14F-4D97-AF65-F5344CB8AC3E}">
        <p14:creationId xmlns:p14="http://schemas.microsoft.com/office/powerpoint/2010/main" val="1445923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7F8E9B-89BE-40C4-9C24-1CBEDEAAD93B}"/>
              </a:ext>
            </a:extLst>
          </p:cNvPr>
          <p:cNvSpPr>
            <a:spLocks noGrp="1"/>
          </p:cNvSpPr>
          <p:nvPr>
            <p:ph type="title"/>
          </p:nvPr>
        </p:nvSpPr>
        <p:spPr/>
        <p:txBody>
          <a:bodyPr/>
          <a:lstStyle/>
          <a:p>
            <a:r>
              <a:rPr lang="en-US" dirty="0"/>
              <a:t>Formulation of the problem</a:t>
            </a:r>
            <a:endParaRPr lang="ru-RU"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D65D1370-2ED1-428D-A8BD-50BFB88C6004}"/>
                  </a:ext>
                </a:extLst>
              </p:cNvPr>
              <p:cNvSpPr>
                <a:spLocks noGrp="1"/>
              </p:cNvSpPr>
              <p:nvPr>
                <p:ph idx="1"/>
              </p:nvPr>
            </p:nvSpPr>
            <p:spPr>
              <a:xfrm>
                <a:off x="753036" y="2456329"/>
                <a:ext cx="10668000" cy="3792071"/>
              </a:xfrm>
            </p:spPr>
            <p:txBody>
              <a:bodyPr>
                <a:normAutofit fontScale="92500" lnSpcReduction="10000"/>
              </a:bodyPr>
              <a:lstStyle/>
              <a:p>
                <a:pPr marL="0" indent="0">
                  <a:buNone/>
                </a:pPr>
                <a:r>
                  <a:rPr lang="en-US" sz="1500" dirty="0"/>
                  <a:t>In the recent paper [</a:t>
                </a:r>
                <a:r>
                  <a:rPr lang="en-US" sz="1500" dirty="0" err="1">
                    <a:solidFill>
                      <a:srgbClr val="002060"/>
                    </a:solidFill>
                  </a:rPr>
                  <a:t>Phys</a:t>
                </a:r>
                <a:r>
                  <a:rPr lang="en-US" sz="1500" dirty="0">
                    <a:solidFill>
                      <a:srgbClr val="002060"/>
                    </a:solidFill>
                  </a:rPr>
                  <a:t> Rev C100 (2019) 034602</a:t>
                </a:r>
                <a:r>
                  <a:rPr lang="en-US" sz="1500" dirty="0"/>
                  <a:t>], a microscopic analysis of the scattering of neutron-rich isotopes </a:t>
                </a:r>
                <a:r>
                  <a:rPr lang="en-US" sz="1500" baseline="30000" dirty="0"/>
                  <a:t>12,14</a:t>
                </a:r>
                <a:r>
                  <a:rPr lang="en-US" sz="1500" dirty="0"/>
                  <a:t>Ве by the carbon nucleus </a:t>
                </a:r>
                <a:r>
                  <a:rPr lang="en-US" sz="1500" baseline="30000" dirty="0"/>
                  <a:t>12</a:t>
                </a:r>
                <a:r>
                  <a:rPr lang="en-US" sz="1500" dirty="0"/>
                  <a:t>С at energy about 56 MeV/nucleon was carried out, in which three models of the density of exotic nuclei </a:t>
                </a:r>
                <a:r>
                  <a:rPr lang="en-US" sz="1500" baseline="30000" dirty="0"/>
                  <a:t>12</a:t>
                </a:r>
                <a:r>
                  <a:rPr lang="en-US" sz="1500" dirty="0"/>
                  <a:t>Ве and </a:t>
                </a:r>
                <a:r>
                  <a:rPr lang="en-US" sz="1500" baseline="30000" dirty="0"/>
                  <a:t>14</a:t>
                </a:r>
                <a:r>
                  <a:rPr lang="en-US" sz="1500" dirty="0"/>
                  <a:t>Ве were used to construct the OP. One of the densities is based on the phenomenological form of a symmetrized Fermi function (SF), which depends on the diffusion parameters </a:t>
                </a:r>
                <a:r>
                  <a:rPr lang="en-US" sz="1500" dirty="0">
                    <a:solidFill>
                      <a:srgbClr val="FF0000"/>
                    </a:solidFill>
                  </a:rPr>
                  <a:t>a</a:t>
                </a:r>
                <a:r>
                  <a:rPr lang="en-US" sz="1500" dirty="0"/>
                  <a:t> and the radius of the nucleus </a:t>
                </a:r>
                <a:r>
                  <a:rPr lang="en-US" sz="1500" dirty="0">
                    <a:solidFill>
                      <a:srgbClr val="FF0000"/>
                    </a:solidFill>
                  </a:rPr>
                  <a:t>R</a:t>
                </a:r>
                <a:r>
                  <a:rPr lang="en-US" sz="1500" dirty="0"/>
                  <a:t>:</a:t>
                </a:r>
              </a:p>
              <a:p>
                <a:pPr marL="0" indent="0" algn="ctr">
                  <a:buNone/>
                </a:pPr>
                <a:r>
                  <a:rPr lang="en-US" sz="1400" dirty="0">
                    <a:ea typeface="Times New Roman" panose="02020603050405020304" pitchFamily="18" charset="0"/>
                    <a:cs typeface="Times New Roman" panose="02020603050405020304" pitchFamily="18" charset="0"/>
                  </a:rPr>
                  <a:t>	</a:t>
                </a:r>
                <a14:m>
                  <m:oMath xmlns:m="http://schemas.openxmlformats.org/officeDocument/2006/math">
                    <m:sSub>
                      <m:sSubPr>
                        <m:ctrlPr>
                          <a:rPr lang="ru-RU" sz="1400"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ru-RU" sz="1800" i="1">
                            <a:latin typeface="Cambria Math" panose="02040503050406030204" pitchFamily="18" charset="0"/>
                            <a:ea typeface="Times New Roman" panose="02020603050405020304" pitchFamily="18" charset="0"/>
                            <a:cs typeface="Times New Roman" panose="02020603050405020304" pitchFamily="18" charset="0"/>
                          </a:rPr>
                          <m:t>𝜌</m:t>
                        </m:r>
                      </m:e>
                      <m:sub>
                        <m:r>
                          <a:rPr lang="ru-RU" sz="1800" i="1">
                            <a:latin typeface="Cambria Math" panose="02040503050406030204" pitchFamily="18" charset="0"/>
                            <a:ea typeface="Times New Roman" panose="02020603050405020304" pitchFamily="18" charset="0"/>
                            <a:cs typeface="Times New Roman" panose="02020603050405020304" pitchFamily="18" charset="0"/>
                          </a:rPr>
                          <m:t>𝑆𝐹</m:t>
                        </m:r>
                      </m:sub>
                    </m:sSub>
                    <m:r>
                      <a:rPr lang="ru-RU" sz="1800">
                        <a:latin typeface="Cambria Math" panose="02040503050406030204" pitchFamily="18" charset="0"/>
                        <a:ea typeface="Times New Roman" panose="02020603050405020304" pitchFamily="18" charset="0"/>
                        <a:cs typeface="Times New Roman" panose="02020603050405020304" pitchFamily="18" charset="0"/>
                      </a:rPr>
                      <m:t>(</m:t>
                    </m:r>
                    <m:r>
                      <a:rPr lang="ru-RU" sz="1800" i="1">
                        <a:latin typeface="Cambria Math" panose="02040503050406030204" pitchFamily="18" charset="0"/>
                        <a:ea typeface="Times New Roman" panose="02020603050405020304" pitchFamily="18" charset="0"/>
                        <a:cs typeface="Times New Roman" panose="02020603050405020304" pitchFamily="18" charset="0"/>
                      </a:rPr>
                      <m:t>𝑟</m:t>
                    </m:r>
                    <m:r>
                      <a:rPr lang="ru-RU" sz="1800">
                        <a:latin typeface="Cambria Math" panose="02040503050406030204" pitchFamily="18" charset="0"/>
                        <a:ea typeface="Times New Roman" panose="02020603050405020304" pitchFamily="18" charset="0"/>
                        <a:cs typeface="Times New Roman" panose="02020603050405020304" pitchFamily="18" charset="0"/>
                      </a:rPr>
                      <m:t>) = </m:t>
                    </m:r>
                    <m:sSub>
                      <m:sSubPr>
                        <m:ctrlPr>
                          <a:rPr lang="ru-RU"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ru-RU" sz="1800" i="1">
                            <a:latin typeface="Cambria Math" panose="02040503050406030204" pitchFamily="18" charset="0"/>
                            <a:ea typeface="Times New Roman" panose="02020603050405020304" pitchFamily="18" charset="0"/>
                            <a:cs typeface="Times New Roman" panose="02020603050405020304" pitchFamily="18" charset="0"/>
                          </a:rPr>
                          <m:t>𝜌</m:t>
                        </m:r>
                      </m:e>
                      <m:sub>
                        <m:r>
                          <a:rPr lang="ru-RU" sz="1800">
                            <a:latin typeface="Cambria Math" panose="02040503050406030204" pitchFamily="18" charset="0"/>
                            <a:ea typeface="Times New Roman" panose="02020603050405020304" pitchFamily="18" charset="0"/>
                            <a:cs typeface="Times New Roman" panose="02020603050405020304" pitchFamily="18" charset="0"/>
                          </a:rPr>
                          <m:t>0</m:t>
                        </m:r>
                      </m:sub>
                    </m:sSub>
                    <m:f>
                      <m:fPr>
                        <m:ctrlPr>
                          <a:rPr lang="ru-RU" sz="1400" i="1">
                            <a:latin typeface="Cambria Math" panose="02040503050406030204" pitchFamily="18" charset="0"/>
                            <a:ea typeface="Times New Roman" panose="02020603050405020304" pitchFamily="18" charset="0"/>
                            <a:cs typeface="Times New Roman" panose="02020603050405020304" pitchFamily="18" charset="0"/>
                          </a:rPr>
                        </m:ctrlPr>
                      </m:fPr>
                      <m:num>
                        <m:r>
                          <a:rPr lang="ru-RU" sz="1800" i="1">
                            <a:latin typeface="Cambria Math" panose="02040503050406030204" pitchFamily="18" charset="0"/>
                            <a:ea typeface="Times New Roman" panose="02020603050405020304" pitchFamily="18" charset="0"/>
                            <a:cs typeface="Times New Roman" panose="02020603050405020304" pitchFamily="18" charset="0"/>
                          </a:rPr>
                          <m:t>𝑠𝑖𝑛h</m:t>
                        </m:r>
                        <m:r>
                          <a:rPr lang="ru-RU" sz="1800">
                            <a:latin typeface="Cambria Math" panose="02040503050406030204" pitchFamily="18" charset="0"/>
                            <a:ea typeface="Times New Roman" panose="02020603050405020304" pitchFamily="18" charset="0"/>
                            <a:cs typeface="Times New Roman" panose="02020603050405020304" pitchFamily="18" charset="0"/>
                          </a:rPr>
                          <m:t>(</m:t>
                        </m:r>
                        <m:r>
                          <a:rPr lang="ru-RU" sz="1800" i="1">
                            <a:latin typeface="Cambria Math" panose="02040503050406030204" pitchFamily="18" charset="0"/>
                            <a:ea typeface="Times New Roman" panose="02020603050405020304" pitchFamily="18" charset="0"/>
                            <a:cs typeface="Times New Roman" panose="02020603050405020304" pitchFamily="18" charset="0"/>
                          </a:rPr>
                          <m:t>𝑅</m:t>
                        </m:r>
                        <m:r>
                          <a:rPr lang="ru-RU" sz="1800">
                            <a:latin typeface="Cambria Math" panose="02040503050406030204" pitchFamily="18" charset="0"/>
                            <a:ea typeface="Times New Roman" panose="02020603050405020304" pitchFamily="18" charset="0"/>
                            <a:cs typeface="Times New Roman" panose="02020603050405020304" pitchFamily="18" charset="0"/>
                          </a:rPr>
                          <m:t>/</m:t>
                        </m:r>
                        <m:r>
                          <a:rPr lang="ru-RU" sz="1800" i="1">
                            <a:latin typeface="Cambria Math" panose="02040503050406030204" pitchFamily="18" charset="0"/>
                            <a:ea typeface="Times New Roman" panose="02020603050405020304" pitchFamily="18" charset="0"/>
                            <a:cs typeface="Times New Roman" panose="02020603050405020304" pitchFamily="18" charset="0"/>
                          </a:rPr>
                          <m:t>𝑎</m:t>
                        </m:r>
                        <m:r>
                          <a:rPr lang="ru-RU" sz="1800">
                            <a:latin typeface="Cambria Math" panose="02040503050406030204" pitchFamily="18" charset="0"/>
                            <a:ea typeface="Times New Roman" panose="02020603050405020304" pitchFamily="18" charset="0"/>
                            <a:cs typeface="Times New Roman" panose="02020603050405020304" pitchFamily="18" charset="0"/>
                          </a:rPr>
                          <m:t>)</m:t>
                        </m:r>
                      </m:num>
                      <m:den>
                        <m:r>
                          <a:rPr lang="ru-RU" sz="1800" i="1">
                            <a:latin typeface="Cambria Math" panose="02040503050406030204" pitchFamily="18" charset="0"/>
                            <a:ea typeface="Times New Roman" panose="02020603050405020304" pitchFamily="18" charset="0"/>
                            <a:cs typeface="Times New Roman" panose="02020603050405020304" pitchFamily="18" charset="0"/>
                          </a:rPr>
                          <m:t>𝑐𝑜𝑠h</m:t>
                        </m:r>
                        <m:r>
                          <a:rPr lang="ru-RU" sz="1800">
                            <a:latin typeface="Cambria Math" panose="02040503050406030204" pitchFamily="18" charset="0"/>
                            <a:ea typeface="Times New Roman" panose="02020603050405020304" pitchFamily="18" charset="0"/>
                            <a:cs typeface="Times New Roman" panose="02020603050405020304" pitchFamily="18" charset="0"/>
                          </a:rPr>
                          <m:t>(</m:t>
                        </m:r>
                        <m:r>
                          <a:rPr lang="ru-RU" sz="1800" i="1">
                            <a:latin typeface="Cambria Math" panose="02040503050406030204" pitchFamily="18" charset="0"/>
                            <a:ea typeface="Times New Roman" panose="02020603050405020304" pitchFamily="18" charset="0"/>
                            <a:cs typeface="Times New Roman" panose="02020603050405020304" pitchFamily="18" charset="0"/>
                          </a:rPr>
                          <m:t>𝑅</m:t>
                        </m:r>
                        <m:r>
                          <a:rPr lang="ru-RU" sz="1800">
                            <a:latin typeface="Cambria Math" panose="02040503050406030204" pitchFamily="18" charset="0"/>
                            <a:ea typeface="Times New Roman" panose="02020603050405020304" pitchFamily="18" charset="0"/>
                            <a:cs typeface="Times New Roman" panose="02020603050405020304" pitchFamily="18" charset="0"/>
                          </a:rPr>
                          <m:t>/</m:t>
                        </m:r>
                        <m:r>
                          <a:rPr lang="ru-RU" sz="1800" i="1">
                            <a:latin typeface="Cambria Math" panose="02040503050406030204" pitchFamily="18" charset="0"/>
                            <a:ea typeface="Times New Roman" panose="02020603050405020304" pitchFamily="18" charset="0"/>
                            <a:cs typeface="Times New Roman" panose="02020603050405020304" pitchFamily="18" charset="0"/>
                          </a:rPr>
                          <m:t>𝑎</m:t>
                        </m:r>
                        <m:r>
                          <a:rPr lang="ru-RU" sz="1800">
                            <a:latin typeface="Cambria Math" panose="02040503050406030204" pitchFamily="18" charset="0"/>
                            <a:ea typeface="Times New Roman" panose="02020603050405020304" pitchFamily="18" charset="0"/>
                            <a:cs typeface="Times New Roman" panose="02020603050405020304" pitchFamily="18" charset="0"/>
                          </a:rPr>
                          <m:t>) + </m:t>
                        </m:r>
                        <m:r>
                          <a:rPr lang="ru-RU" sz="1800" i="1">
                            <a:latin typeface="Cambria Math" panose="02040503050406030204" pitchFamily="18" charset="0"/>
                            <a:ea typeface="Times New Roman" panose="02020603050405020304" pitchFamily="18" charset="0"/>
                            <a:cs typeface="Times New Roman" panose="02020603050405020304" pitchFamily="18" charset="0"/>
                          </a:rPr>
                          <m:t>𝑐𝑜𝑠h</m:t>
                        </m:r>
                        <m:r>
                          <a:rPr lang="ru-RU" sz="1800">
                            <a:latin typeface="Cambria Math" panose="02040503050406030204" pitchFamily="18" charset="0"/>
                            <a:ea typeface="Times New Roman" panose="02020603050405020304" pitchFamily="18" charset="0"/>
                            <a:cs typeface="Times New Roman" panose="02020603050405020304" pitchFamily="18" charset="0"/>
                          </a:rPr>
                          <m:t>(</m:t>
                        </m:r>
                        <m:r>
                          <a:rPr lang="ru-RU" sz="1800" i="1">
                            <a:latin typeface="Cambria Math" panose="02040503050406030204" pitchFamily="18" charset="0"/>
                            <a:ea typeface="Times New Roman" panose="02020603050405020304" pitchFamily="18" charset="0"/>
                            <a:cs typeface="Times New Roman" panose="02020603050405020304" pitchFamily="18" charset="0"/>
                          </a:rPr>
                          <m:t>𝑟</m:t>
                        </m:r>
                        <m:r>
                          <a:rPr lang="ru-RU" sz="1800">
                            <a:latin typeface="Cambria Math" panose="02040503050406030204" pitchFamily="18" charset="0"/>
                            <a:ea typeface="Times New Roman" panose="02020603050405020304" pitchFamily="18" charset="0"/>
                            <a:cs typeface="Times New Roman" panose="02020603050405020304" pitchFamily="18" charset="0"/>
                          </a:rPr>
                          <m:t>/</m:t>
                        </m:r>
                        <m:r>
                          <a:rPr lang="ru-RU" sz="1800" i="1">
                            <a:latin typeface="Cambria Math" panose="02040503050406030204" pitchFamily="18" charset="0"/>
                            <a:ea typeface="Times New Roman" panose="02020603050405020304" pitchFamily="18" charset="0"/>
                            <a:cs typeface="Times New Roman" panose="02020603050405020304" pitchFamily="18" charset="0"/>
                          </a:rPr>
                          <m:t>𝑎</m:t>
                        </m:r>
                        <m:r>
                          <a:rPr lang="ru-RU" sz="1800">
                            <a:latin typeface="Cambria Math" panose="02040503050406030204" pitchFamily="18" charset="0"/>
                            <a:ea typeface="Times New Roman" panose="02020603050405020304" pitchFamily="18" charset="0"/>
                            <a:cs typeface="Times New Roman" panose="02020603050405020304" pitchFamily="18" charset="0"/>
                          </a:rPr>
                          <m:t>)</m:t>
                        </m:r>
                      </m:den>
                    </m:f>
                  </m:oMath>
                </a14:m>
                <a:r>
                  <a:rPr lang="en-US" sz="1800" dirty="0"/>
                  <a:t>         			                                         </a:t>
                </a:r>
                <a:r>
                  <a:rPr lang="en-US" sz="1500" dirty="0"/>
                  <a:t>(6)            </a:t>
                </a:r>
              </a:p>
              <a:p>
                <a:pPr marL="0" indent="0">
                  <a:spcBef>
                    <a:spcPts val="600"/>
                  </a:spcBef>
                  <a:spcAft>
                    <a:spcPts val="300"/>
                  </a:spcAft>
                  <a:buNone/>
                </a:pPr>
                <a:r>
                  <a:rPr lang="en-US" sz="1500" dirty="0"/>
                  <a:t>The SF density parameters were taken from [</a:t>
                </a:r>
                <a:r>
                  <a:rPr lang="en-US" sz="1500" dirty="0" err="1">
                    <a:solidFill>
                      <a:srgbClr val="002060"/>
                    </a:solidFill>
                  </a:rPr>
                  <a:t>Nucl</a:t>
                </a:r>
                <a:r>
                  <a:rPr lang="en-US" sz="1500" dirty="0">
                    <a:solidFill>
                      <a:srgbClr val="002060"/>
                    </a:solidFill>
                  </a:rPr>
                  <a:t> </a:t>
                </a:r>
                <a:r>
                  <a:rPr lang="en-US" sz="1500" dirty="0" err="1">
                    <a:solidFill>
                      <a:srgbClr val="002060"/>
                    </a:solidFill>
                  </a:rPr>
                  <a:t>Phys</a:t>
                </a:r>
                <a:r>
                  <a:rPr lang="en-US" sz="1500" dirty="0">
                    <a:solidFill>
                      <a:srgbClr val="002060"/>
                    </a:solidFill>
                  </a:rPr>
                  <a:t> A875 (2012) 8</a:t>
                </a:r>
                <a:r>
                  <a:rPr lang="en-US" sz="1500" dirty="0"/>
                  <a:t>]: for </a:t>
                </a:r>
                <a:r>
                  <a:rPr lang="en-US" sz="1500" baseline="30000" dirty="0"/>
                  <a:t>12</a:t>
                </a:r>
                <a:r>
                  <a:rPr lang="en-US" sz="1500" dirty="0"/>
                  <a:t>Be they are equal a=0.67 </a:t>
                </a:r>
                <a:r>
                  <a:rPr lang="en-US" sz="1500" dirty="0" err="1"/>
                  <a:t>fm</a:t>
                </a:r>
                <a:r>
                  <a:rPr lang="en-US" sz="1500" dirty="0"/>
                  <a:t> and R=1.37 </a:t>
                </a:r>
                <a:r>
                  <a:rPr lang="en-US" sz="1500" dirty="0" err="1"/>
                  <a:t>fm</a:t>
                </a:r>
                <a:r>
                  <a:rPr lang="en-US" sz="1500" dirty="0"/>
                  <a:t>; for </a:t>
                </a:r>
                <a:r>
                  <a:rPr lang="en-US" sz="1500" baseline="30000" dirty="0"/>
                  <a:t>14</a:t>
                </a:r>
                <a:r>
                  <a:rPr lang="en-US" sz="1500" dirty="0"/>
                  <a:t>Be – a=0.84 </a:t>
                </a:r>
                <a:r>
                  <a:rPr lang="en-US" sz="1500" dirty="0" err="1"/>
                  <a:t>fm</a:t>
                </a:r>
                <a:r>
                  <a:rPr lang="en-US" sz="1500" dirty="0"/>
                  <a:t> and R=0.99 fm. </a:t>
                </a:r>
              </a:p>
              <a:p>
                <a:pPr marL="0" indent="0">
                  <a:spcBef>
                    <a:spcPts val="0"/>
                  </a:spcBef>
                  <a:spcAft>
                    <a:spcPts val="300"/>
                  </a:spcAft>
                  <a:buNone/>
                </a:pPr>
                <a:r>
                  <a:rPr lang="en-US" sz="1500" dirty="0"/>
                  <a:t>All densities provided the same results, with a noticeable discrepancy of theoretical differential cross sections with the experimental data at the region of small angles. This discrepancy could be eliminated in [</a:t>
                </a:r>
                <a:r>
                  <a:rPr lang="en-US" sz="1500" dirty="0" err="1">
                    <a:solidFill>
                      <a:srgbClr val="002060"/>
                    </a:solidFill>
                  </a:rPr>
                  <a:t>Phys</a:t>
                </a:r>
                <a:r>
                  <a:rPr lang="en-US" sz="1500" dirty="0">
                    <a:solidFill>
                      <a:srgbClr val="002060"/>
                    </a:solidFill>
                  </a:rPr>
                  <a:t> Rev C100 (2019) 034602</a:t>
                </a:r>
                <a:r>
                  <a:rPr lang="en-US" sz="1500" dirty="0"/>
                  <a:t>] by taking into account the inelastic channel (quasi-elastic scattering) in the calculations.</a:t>
                </a:r>
              </a:p>
              <a:p>
                <a:pPr marL="0" indent="0">
                  <a:spcBef>
                    <a:spcPts val="0"/>
                  </a:spcBef>
                  <a:spcAft>
                    <a:spcPts val="300"/>
                  </a:spcAft>
                  <a:buNone/>
                </a:pPr>
                <a:r>
                  <a:rPr lang="en-US" sz="1500" dirty="0"/>
                  <a:t>Since the SF density parameters (6) in [</a:t>
                </a:r>
                <a:r>
                  <a:rPr lang="en-US" sz="1500" dirty="0" err="1">
                    <a:solidFill>
                      <a:srgbClr val="002060"/>
                    </a:solidFill>
                  </a:rPr>
                  <a:t>Nucl</a:t>
                </a:r>
                <a:r>
                  <a:rPr lang="en-US" sz="1500" dirty="0">
                    <a:solidFill>
                      <a:srgbClr val="002060"/>
                    </a:solidFill>
                  </a:rPr>
                  <a:t>. Phys. A 875 (2012) 8</a:t>
                </a:r>
                <a:r>
                  <a:rPr lang="en-US" sz="1500" dirty="0"/>
                  <a:t>] were obtained by fitting the theoretical curves calculated within the </a:t>
                </a:r>
                <a:r>
                  <a:rPr lang="en-US" sz="1500" dirty="0" err="1"/>
                  <a:t>Glauber</a:t>
                </a:r>
                <a:r>
                  <a:rPr lang="en-US" sz="1500" dirty="0"/>
                  <a:t> theory to the experimental data on the scattering of </a:t>
                </a:r>
                <a:r>
                  <a:rPr lang="en-US" sz="1500" baseline="30000" dirty="0"/>
                  <a:t>12;14</a:t>
                </a:r>
                <a:r>
                  <a:rPr lang="en-US" sz="1500" dirty="0"/>
                  <a:t>Ве by protons at a relativistic energy about 700 MeV, the question of the correctness of the use o this density to the case of </a:t>
                </a:r>
                <a:r>
                  <a:rPr lang="en-US" sz="1500" baseline="30000" dirty="0"/>
                  <a:t>12; 14</a:t>
                </a:r>
                <a:r>
                  <a:rPr lang="en-US" sz="1500" dirty="0"/>
                  <a:t>Be+</a:t>
                </a:r>
                <a:r>
                  <a:rPr lang="en-US" sz="1500" baseline="30000" dirty="0"/>
                  <a:t>12</a:t>
                </a:r>
                <a:r>
                  <a:rPr lang="en-US" sz="1500" dirty="0"/>
                  <a:t>C scattering at significantly lower energies, is remained open. </a:t>
                </a:r>
              </a:p>
              <a:p>
                <a:pPr marL="0" indent="0">
                  <a:spcBef>
                    <a:spcPts val="0"/>
                  </a:spcBef>
                  <a:spcAft>
                    <a:spcPts val="300"/>
                  </a:spcAft>
                  <a:buNone/>
                </a:pPr>
                <a:r>
                  <a:rPr lang="en-US" sz="1500" dirty="0"/>
                  <a:t>In this regard, it is interesting to study the possibility to explain the experimental data from [</a:t>
                </a:r>
                <a:r>
                  <a:rPr lang="en-US" sz="1500" dirty="0" err="1">
                    <a:solidFill>
                      <a:srgbClr val="002060"/>
                    </a:solidFill>
                  </a:rPr>
                  <a:t>Phys</a:t>
                </a:r>
                <a:r>
                  <a:rPr lang="en-US" sz="1500" dirty="0">
                    <a:solidFill>
                      <a:srgbClr val="002060"/>
                    </a:solidFill>
                  </a:rPr>
                  <a:t> Rev C49 (1994) 1540</a:t>
                </a:r>
                <a:r>
                  <a:rPr lang="en-US" sz="1500" dirty="0"/>
                  <a:t>]</a:t>
                </a:r>
                <a:r>
                  <a:rPr lang="en-US" sz="1500" dirty="0">
                    <a:solidFill>
                      <a:srgbClr val="002060"/>
                    </a:solidFill>
                  </a:rPr>
                  <a:t> </a:t>
                </a:r>
                <a:r>
                  <a:rPr lang="en-US" sz="1500" dirty="0"/>
                  <a:t>by the fitting of 4 parameters of the model, namely: diffuseness </a:t>
                </a:r>
                <a:r>
                  <a:rPr lang="en-US" sz="1500" dirty="0">
                    <a:solidFill>
                      <a:srgbClr val="FF0000"/>
                    </a:solidFill>
                  </a:rPr>
                  <a:t>a</a:t>
                </a:r>
                <a:r>
                  <a:rPr lang="en-US" sz="1500" dirty="0"/>
                  <a:t> and radius </a:t>
                </a:r>
                <a:r>
                  <a:rPr lang="en-US" sz="1500" dirty="0">
                    <a:solidFill>
                      <a:srgbClr val="FF0000"/>
                    </a:solidFill>
                  </a:rPr>
                  <a:t>R</a:t>
                </a:r>
                <a:r>
                  <a:rPr lang="en-US" sz="1500" dirty="0"/>
                  <a:t> of the </a:t>
                </a:r>
                <a:r>
                  <a:rPr lang="en-US" sz="1500" baseline="30000" dirty="0"/>
                  <a:t>12; 14</a:t>
                </a:r>
                <a:r>
                  <a:rPr lang="en-US" sz="1500" dirty="0"/>
                  <a:t>Be SF-density and the parameters </a:t>
                </a:r>
                <a:r>
                  <a:rPr lang="en-US" sz="1500" dirty="0">
                    <a:solidFill>
                      <a:srgbClr val="FF0000"/>
                    </a:solidFill>
                  </a:rPr>
                  <a:t>N</a:t>
                </a:r>
                <a:r>
                  <a:rPr lang="en-US" sz="1500" baseline="-25000" dirty="0">
                    <a:solidFill>
                      <a:srgbClr val="FF0000"/>
                    </a:solidFill>
                  </a:rPr>
                  <a:t>R</a:t>
                </a:r>
                <a:r>
                  <a:rPr lang="en-US" sz="1500" dirty="0">
                    <a:solidFill>
                      <a:srgbClr val="FF0000"/>
                    </a:solidFill>
                  </a:rPr>
                  <a:t>, N</a:t>
                </a:r>
                <a:r>
                  <a:rPr lang="en-US" sz="1500" baseline="-25000" dirty="0">
                    <a:solidFill>
                      <a:srgbClr val="FF0000"/>
                    </a:solidFill>
                  </a:rPr>
                  <a:t>I</a:t>
                </a:r>
                <a:r>
                  <a:rPr lang="en-US" sz="1500" dirty="0"/>
                  <a:t>, "responsible" for the depth of the real and imaginary OPs, respectively</a:t>
                </a:r>
                <a:r>
                  <a:rPr lang="en-US" sz="1400" dirty="0"/>
                  <a:t>.</a:t>
                </a:r>
                <a:endParaRPr lang="ru-RU" sz="1800" dirty="0"/>
              </a:p>
            </p:txBody>
          </p:sp>
        </mc:Choice>
        <mc:Fallback xmlns="">
          <p:sp>
            <p:nvSpPr>
              <p:cNvPr id="3" name="Объект 2">
                <a:extLst>
                  <a:ext uri="{FF2B5EF4-FFF2-40B4-BE49-F238E27FC236}">
                    <a16:creationId xmlns:a16="http://schemas.microsoft.com/office/drawing/2014/main" id="{D65D1370-2ED1-428D-A8BD-50BFB88C6004}"/>
                  </a:ext>
                </a:extLst>
              </p:cNvPr>
              <p:cNvSpPr>
                <a:spLocks noGrp="1" noRot="1" noChangeAspect="1" noMove="1" noResize="1" noEditPoints="1" noAdjustHandles="1" noChangeArrowheads="1" noChangeShapeType="1" noTextEdit="1"/>
              </p:cNvSpPr>
              <p:nvPr>
                <p:ph idx="1"/>
              </p:nvPr>
            </p:nvSpPr>
            <p:spPr>
              <a:xfrm>
                <a:off x="753036" y="2456329"/>
                <a:ext cx="10668000" cy="3792071"/>
              </a:xfrm>
              <a:blipFill>
                <a:blip r:embed="rId2"/>
                <a:stretch>
                  <a:fillRect l="-171" t="-80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8C5035C-E779-40C2-BC14-0080AAEC0503}"/>
                  </a:ext>
                </a:extLst>
              </p:cNvPr>
              <p:cNvSpPr txBox="1"/>
              <p:nvPr/>
            </p:nvSpPr>
            <p:spPr>
              <a:xfrm>
                <a:off x="6261959" y="3255885"/>
                <a:ext cx="2611147" cy="61382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1400" i="1" smtClean="0">
                              <a:solidFill>
                                <a:srgbClr val="836967"/>
                              </a:solidFill>
                              <a:latin typeface="Cambria Math" panose="02040503050406030204" pitchFamily="18" charset="0"/>
                            </a:rPr>
                          </m:ctrlPr>
                        </m:sSubPr>
                        <m:e>
                          <m:r>
                            <a:rPr lang="ru-RU" sz="1400" i="1">
                              <a:latin typeface="Cambria Math" panose="02040503050406030204" pitchFamily="18" charset="0"/>
                            </a:rPr>
                            <m:t>𝜌</m:t>
                          </m:r>
                        </m:e>
                        <m:sub>
                          <m:r>
                            <a:rPr lang="ru-RU" sz="1400" i="0">
                              <a:latin typeface="Cambria Math" panose="02040503050406030204" pitchFamily="18" charset="0"/>
                            </a:rPr>
                            <m:t>0</m:t>
                          </m:r>
                        </m:sub>
                      </m:sSub>
                      <m:r>
                        <a:rPr lang="ru-RU" sz="1400" i="0">
                          <a:latin typeface="Cambria Math" panose="02040503050406030204" pitchFamily="18" charset="0"/>
                        </a:rPr>
                        <m:t>=</m:t>
                      </m:r>
                      <m:f>
                        <m:fPr>
                          <m:ctrlPr>
                            <a:rPr lang="ru-RU" sz="1400" i="1">
                              <a:solidFill>
                                <a:srgbClr val="836967"/>
                              </a:solidFill>
                              <a:latin typeface="Cambria Math" panose="02040503050406030204" pitchFamily="18" charset="0"/>
                            </a:rPr>
                          </m:ctrlPr>
                        </m:fPr>
                        <m:num>
                          <m:r>
                            <a:rPr lang="ru-RU" sz="1400" i="1">
                              <a:latin typeface="Cambria Math" panose="02040503050406030204" pitchFamily="18" charset="0"/>
                            </a:rPr>
                            <m:t>𝐴</m:t>
                          </m:r>
                        </m:num>
                        <m:den>
                          <m:d>
                            <m:dPr>
                              <m:ctrlPr>
                                <a:rPr lang="ru-RU" sz="1400" i="1">
                                  <a:solidFill>
                                    <a:srgbClr val="836967"/>
                                  </a:solidFill>
                                  <a:latin typeface="Cambria Math" panose="02040503050406030204" pitchFamily="18" charset="0"/>
                                </a:rPr>
                              </m:ctrlPr>
                            </m:dPr>
                            <m:e>
                              <m:r>
                                <a:rPr lang="ru-RU" sz="1400" i="0">
                                  <a:latin typeface="Cambria Math" panose="02040503050406030204" pitchFamily="18" charset="0"/>
                                </a:rPr>
                                <m:t>4</m:t>
                              </m:r>
                              <m:r>
                                <a:rPr lang="ru-RU" sz="1400" i="1">
                                  <a:latin typeface="Cambria Math" panose="02040503050406030204" pitchFamily="18" charset="0"/>
                                </a:rPr>
                                <m:t>𝜋</m:t>
                              </m:r>
                              <m:f>
                                <m:fPr>
                                  <m:type m:val="lin"/>
                                  <m:ctrlPr>
                                    <a:rPr lang="ru-RU" sz="1400" i="1">
                                      <a:latin typeface="Cambria Math" panose="02040503050406030204" pitchFamily="18" charset="0"/>
                                    </a:rPr>
                                  </m:ctrlPr>
                                </m:fPr>
                                <m:num>
                                  <m:sSup>
                                    <m:sSupPr>
                                      <m:ctrlPr>
                                        <a:rPr lang="ru-RU" sz="1400" i="1">
                                          <a:solidFill>
                                            <a:srgbClr val="836967"/>
                                          </a:solidFill>
                                          <a:latin typeface="Cambria Math" panose="02040503050406030204" pitchFamily="18" charset="0"/>
                                        </a:rPr>
                                      </m:ctrlPr>
                                    </m:sSupPr>
                                    <m:e>
                                      <m:r>
                                        <a:rPr lang="ru-RU" sz="1400" i="1">
                                          <a:latin typeface="Cambria Math" panose="02040503050406030204" pitchFamily="18" charset="0"/>
                                        </a:rPr>
                                        <m:t>𝑅</m:t>
                                      </m:r>
                                    </m:e>
                                    <m:sup>
                                      <m:r>
                                        <a:rPr lang="ru-RU" sz="1400" i="0">
                                          <a:latin typeface="Cambria Math" panose="02040503050406030204" pitchFamily="18" charset="0"/>
                                        </a:rPr>
                                        <m:t>3</m:t>
                                      </m:r>
                                    </m:sup>
                                  </m:sSup>
                                </m:num>
                                <m:den>
                                  <m:r>
                                    <a:rPr lang="ru-RU" sz="1400" i="0">
                                      <a:latin typeface="Cambria Math" panose="02040503050406030204" pitchFamily="18" charset="0"/>
                                    </a:rPr>
                                    <m:t>3</m:t>
                                  </m:r>
                                </m:den>
                              </m:f>
                            </m:e>
                          </m:d>
                        </m:den>
                      </m:f>
                      <m:sSup>
                        <m:sSupPr>
                          <m:ctrlPr>
                            <a:rPr lang="ru-RU" sz="1400" i="1">
                              <a:solidFill>
                                <a:srgbClr val="836967"/>
                              </a:solidFill>
                              <a:latin typeface="Cambria Math" panose="02040503050406030204" pitchFamily="18" charset="0"/>
                            </a:rPr>
                          </m:ctrlPr>
                        </m:sSupPr>
                        <m:e>
                          <m:d>
                            <m:dPr>
                              <m:begChr m:val="["/>
                              <m:endChr m:val="]"/>
                              <m:ctrlPr>
                                <a:rPr lang="ru-RU" sz="1400" i="1">
                                  <a:solidFill>
                                    <a:srgbClr val="836967"/>
                                  </a:solidFill>
                                  <a:latin typeface="Cambria Math" panose="02040503050406030204" pitchFamily="18" charset="0"/>
                                </a:rPr>
                              </m:ctrlPr>
                            </m:dPr>
                            <m:e>
                              <m:r>
                                <a:rPr lang="ru-RU" sz="1400" i="0">
                                  <a:latin typeface="Cambria Math" panose="02040503050406030204" pitchFamily="18" charset="0"/>
                                </a:rPr>
                                <m:t>1+</m:t>
                              </m:r>
                              <m:sSup>
                                <m:sSupPr>
                                  <m:ctrlPr>
                                    <a:rPr lang="ru-RU" sz="1400" i="1">
                                      <a:solidFill>
                                        <a:srgbClr val="836967"/>
                                      </a:solidFill>
                                      <a:latin typeface="Cambria Math" panose="02040503050406030204" pitchFamily="18" charset="0"/>
                                    </a:rPr>
                                  </m:ctrlPr>
                                </m:sSupPr>
                                <m:e>
                                  <m:d>
                                    <m:dPr>
                                      <m:ctrlPr>
                                        <a:rPr lang="ru-RU" sz="1400" i="1">
                                          <a:solidFill>
                                            <a:srgbClr val="836967"/>
                                          </a:solidFill>
                                          <a:latin typeface="Cambria Math" panose="02040503050406030204" pitchFamily="18" charset="0"/>
                                        </a:rPr>
                                      </m:ctrlPr>
                                    </m:dPr>
                                    <m:e>
                                      <m:f>
                                        <m:fPr>
                                          <m:ctrlPr>
                                            <a:rPr lang="ru-RU" sz="1400" i="1">
                                              <a:solidFill>
                                                <a:srgbClr val="836967"/>
                                              </a:solidFill>
                                              <a:latin typeface="Cambria Math" panose="02040503050406030204" pitchFamily="18" charset="0"/>
                                            </a:rPr>
                                          </m:ctrlPr>
                                        </m:fPr>
                                        <m:num>
                                          <m:r>
                                            <a:rPr lang="ru-RU" sz="1400" i="1">
                                              <a:latin typeface="Cambria Math" panose="02040503050406030204" pitchFamily="18" charset="0"/>
                                            </a:rPr>
                                            <m:t>𝜋</m:t>
                                          </m:r>
                                          <m:r>
                                            <a:rPr lang="ru-RU" sz="1400" i="1">
                                              <a:latin typeface="Cambria Math" panose="02040503050406030204" pitchFamily="18" charset="0"/>
                                            </a:rPr>
                                            <m:t>𝑎</m:t>
                                          </m:r>
                                        </m:num>
                                        <m:den>
                                          <m:r>
                                            <a:rPr lang="ru-RU" sz="1400" i="1">
                                              <a:latin typeface="Cambria Math" panose="02040503050406030204" pitchFamily="18" charset="0"/>
                                            </a:rPr>
                                            <m:t>𝑅</m:t>
                                          </m:r>
                                        </m:den>
                                      </m:f>
                                    </m:e>
                                  </m:d>
                                </m:e>
                                <m:sup>
                                  <m:r>
                                    <a:rPr lang="ru-RU" sz="1400" i="0">
                                      <a:latin typeface="Cambria Math" panose="02040503050406030204" pitchFamily="18" charset="0"/>
                                    </a:rPr>
                                    <m:t>2</m:t>
                                  </m:r>
                                </m:sup>
                              </m:sSup>
                            </m:e>
                          </m:d>
                        </m:e>
                        <m:sup>
                          <m:r>
                            <a:rPr lang="ru-RU" sz="1400" i="0">
                              <a:latin typeface="Cambria Math" panose="02040503050406030204" pitchFamily="18" charset="0"/>
                            </a:rPr>
                            <m:t>−1</m:t>
                          </m:r>
                        </m:sup>
                      </m:sSup>
                    </m:oMath>
                  </m:oMathPara>
                </a14:m>
                <a:endParaRPr lang="ru-RU" sz="1400" dirty="0"/>
              </a:p>
            </p:txBody>
          </p:sp>
        </mc:Choice>
        <mc:Fallback xmlns="">
          <p:sp>
            <p:nvSpPr>
              <p:cNvPr id="11" name="TextBox 10">
                <a:extLst>
                  <a:ext uri="{FF2B5EF4-FFF2-40B4-BE49-F238E27FC236}">
                    <a16:creationId xmlns:a16="http://schemas.microsoft.com/office/drawing/2014/main" id="{58C5035C-E779-40C2-BC14-0080AAEC0503}"/>
                  </a:ext>
                </a:extLst>
              </p:cNvPr>
              <p:cNvSpPr txBox="1">
                <a:spLocks noRot="1" noChangeAspect="1" noMove="1" noResize="1" noEditPoints="1" noAdjustHandles="1" noChangeArrowheads="1" noChangeShapeType="1" noTextEdit="1"/>
              </p:cNvSpPr>
              <p:nvPr/>
            </p:nvSpPr>
            <p:spPr>
              <a:xfrm>
                <a:off x="6261959" y="3255885"/>
                <a:ext cx="2611147" cy="613822"/>
              </a:xfrm>
              <a:prstGeom prst="rect">
                <a:avLst/>
              </a:prstGeom>
              <a:blipFill>
                <a:blip r:embed="rId3"/>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631508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48420F-1EA5-47A7-B895-05FE48C3A7F8}"/>
              </a:ext>
            </a:extLst>
          </p:cNvPr>
          <p:cNvSpPr>
            <a:spLocks noGrp="1"/>
          </p:cNvSpPr>
          <p:nvPr>
            <p:ph type="title"/>
          </p:nvPr>
        </p:nvSpPr>
        <p:spPr/>
        <p:txBody>
          <a:bodyPr/>
          <a:lstStyle/>
          <a:p>
            <a:r>
              <a:rPr lang="en-US" dirty="0"/>
              <a:t>Parallel implementation</a:t>
            </a:r>
            <a:endParaRPr lang="ru-RU" dirty="0"/>
          </a:p>
        </p:txBody>
      </p:sp>
      <p:sp>
        <p:nvSpPr>
          <p:cNvPr id="3" name="Объект 2">
            <a:extLst>
              <a:ext uri="{FF2B5EF4-FFF2-40B4-BE49-F238E27FC236}">
                <a16:creationId xmlns:a16="http://schemas.microsoft.com/office/drawing/2014/main" id="{DCB33D17-3F06-4175-A896-909E360D82F7}"/>
              </a:ext>
            </a:extLst>
          </p:cNvPr>
          <p:cNvSpPr>
            <a:spLocks noGrp="1"/>
          </p:cNvSpPr>
          <p:nvPr>
            <p:ph idx="1"/>
          </p:nvPr>
        </p:nvSpPr>
        <p:spPr>
          <a:xfrm>
            <a:off x="1295401" y="2547966"/>
            <a:ext cx="9601196" cy="3601821"/>
          </a:xfrm>
        </p:spPr>
        <p:txBody>
          <a:bodyPr>
            <a:noAutofit/>
          </a:bodyPr>
          <a:lstStyle/>
          <a:p>
            <a:pPr marL="0" indent="0">
              <a:spcAft>
                <a:spcPts val="1200"/>
              </a:spcAft>
              <a:buNone/>
            </a:pPr>
            <a:r>
              <a:rPr lang="en-US" sz="1600" dirty="0">
                <a:solidFill>
                  <a:schemeClr val="tx1"/>
                </a:solidFill>
              </a:rPr>
              <a:t>The determination of the best-fit values of the 4 adjustable parameters was implemented by means of 4 nested loops, where each of the parameters </a:t>
            </a:r>
            <a:r>
              <a:rPr lang="en-US" sz="1600" dirty="0">
                <a:solidFill>
                  <a:srgbClr val="FF0000"/>
                </a:solidFill>
              </a:rPr>
              <a:t>a, R, N</a:t>
            </a:r>
            <a:r>
              <a:rPr lang="en-US" sz="1600" baseline="-25000" dirty="0">
                <a:solidFill>
                  <a:srgbClr val="FF0000"/>
                </a:solidFill>
              </a:rPr>
              <a:t>R</a:t>
            </a:r>
            <a:r>
              <a:rPr lang="en-US" sz="1600" dirty="0">
                <a:solidFill>
                  <a:srgbClr val="FF0000"/>
                </a:solidFill>
              </a:rPr>
              <a:t>, N</a:t>
            </a:r>
            <a:r>
              <a:rPr lang="en-US" sz="1600" baseline="-25000" dirty="0">
                <a:solidFill>
                  <a:srgbClr val="FF0000"/>
                </a:solidFill>
              </a:rPr>
              <a:t>I</a:t>
            </a:r>
            <a:r>
              <a:rPr lang="en-US" sz="1600" dirty="0">
                <a:solidFill>
                  <a:srgbClr val="FF0000"/>
                </a:solidFill>
              </a:rPr>
              <a:t> </a:t>
            </a:r>
            <a:r>
              <a:rPr lang="en-US" sz="1600" dirty="0">
                <a:solidFill>
                  <a:schemeClr val="tx1"/>
                </a:solidFill>
              </a:rPr>
              <a:t>runs over the values in a given interval with some step. For each set of parameters, the residual is calculated by formula (</a:t>
            </a:r>
            <a:r>
              <a:rPr lang="ru-RU" sz="1600" dirty="0">
                <a:solidFill>
                  <a:schemeClr val="tx1"/>
                </a:solidFill>
              </a:rPr>
              <a:t>7</a:t>
            </a:r>
            <a:r>
              <a:rPr lang="en-US" sz="1600" dirty="0">
                <a:solidFill>
                  <a:schemeClr val="tx1"/>
                </a:solidFill>
              </a:rPr>
              <a:t>), and on this basis the option corresponding to the smallest value χ</a:t>
            </a:r>
            <a:r>
              <a:rPr lang="en-US" sz="1600" baseline="30000" dirty="0">
                <a:solidFill>
                  <a:schemeClr val="tx1"/>
                </a:solidFill>
              </a:rPr>
              <a:t>2</a:t>
            </a:r>
            <a:r>
              <a:rPr lang="en-US" sz="1600" dirty="0">
                <a:solidFill>
                  <a:schemeClr val="tx1"/>
                </a:solidFill>
              </a:rPr>
              <a:t> is selected.</a:t>
            </a:r>
          </a:p>
          <a:p>
            <a:pPr marL="0" indent="0">
              <a:buNone/>
            </a:pPr>
            <a:r>
              <a:rPr lang="en-US" sz="1600" dirty="0"/>
              <a:t>It is obvious that such a computational process is easily subject to parallelization, since the calculations for each set of adjustable parameters are informationally independent from each other. </a:t>
            </a:r>
            <a:r>
              <a:rPr lang="en-US" sz="1600" dirty="0">
                <a:solidFill>
                  <a:schemeClr val="tx1"/>
                </a:solidFill>
              </a:rPr>
              <a:t>Parallel implementation is performed using the MPI technology.</a:t>
            </a:r>
            <a:br>
              <a:rPr lang="en-US" sz="1600" dirty="0"/>
            </a:br>
            <a:r>
              <a:rPr lang="en-US" sz="1600" dirty="0">
                <a:solidFill>
                  <a:schemeClr val="tx1"/>
                </a:solidFill>
              </a:rPr>
              <a:t>The distribution of computations between parallel MPI-processes was carried out along the outer loop.</a:t>
            </a:r>
            <a:r>
              <a:rPr lang="en-US" sz="1600" dirty="0">
                <a:solidFill>
                  <a:srgbClr val="FF0000"/>
                </a:solidFill>
              </a:rPr>
              <a:t> </a:t>
            </a:r>
            <a:r>
              <a:rPr lang="en-US" sz="1600" dirty="0"/>
              <a:t>The iterations of the outer loop in terms of diffusion parameter </a:t>
            </a:r>
            <a:r>
              <a:rPr lang="en-US" sz="1600" dirty="0">
                <a:solidFill>
                  <a:srgbClr val="FF0000"/>
                </a:solidFill>
              </a:rPr>
              <a:t>a</a:t>
            </a:r>
            <a:r>
              <a:rPr lang="en-US" sz="1600" dirty="0"/>
              <a:t> are distributed in blocks between parallel MPI-processes. </a:t>
            </a:r>
            <a:r>
              <a:rPr lang="en-US" sz="1600" dirty="0">
                <a:solidFill>
                  <a:schemeClr val="tx1"/>
                </a:solidFill>
              </a:rPr>
              <a:t>Each MPI-process, for the assigned values ​​of the parameter</a:t>
            </a:r>
            <a:r>
              <a:rPr lang="en-US" sz="1600" dirty="0">
                <a:solidFill>
                  <a:srgbClr val="FF0000"/>
                </a:solidFill>
              </a:rPr>
              <a:t> a</a:t>
            </a:r>
            <a:r>
              <a:rPr lang="en-US" sz="1600" dirty="0">
                <a:solidFill>
                  <a:schemeClr val="tx1"/>
                </a:solidFill>
              </a:rPr>
              <a:t>, performs all corresponding calculations in 3 nested loops.</a:t>
            </a:r>
            <a:br>
              <a:rPr lang="en-US" sz="1600" dirty="0">
                <a:solidFill>
                  <a:schemeClr val="tx1"/>
                </a:solidFill>
              </a:rPr>
            </a:br>
            <a:r>
              <a:rPr lang="en-US" sz="1600" dirty="0"/>
              <a:t>To calculate the real OP, the most long-time block, </a:t>
            </a:r>
            <a:r>
              <a:rPr lang="en-US" sz="1600" dirty="0">
                <a:solidFill>
                  <a:schemeClr val="tx1"/>
                </a:solidFill>
              </a:rPr>
              <a:t>additional "internal" parallelism is implemented using the OpenMP technology. The optimal number of threads operating inside a computing core was determined experimentally and amounted to 3 threads per core.</a:t>
            </a:r>
            <a:endParaRPr lang="ru-RU" sz="1600" dirty="0">
              <a:solidFill>
                <a:schemeClr val="tx1"/>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3C2D2A6-3790-43FB-BA6C-96B90A5BE2E7}"/>
                  </a:ext>
                </a:extLst>
              </p:cNvPr>
              <p:cNvSpPr txBox="1"/>
              <p:nvPr/>
            </p:nvSpPr>
            <p:spPr>
              <a:xfrm>
                <a:off x="2427607" y="3414772"/>
                <a:ext cx="8251793" cy="321435"/>
              </a:xfrm>
              <a:prstGeom prst="rect">
                <a:avLst/>
              </a:prstGeom>
              <a:noFill/>
            </p:spPr>
            <p:txBody>
              <a:bodyPr wrap="square">
                <a:spAutoFit/>
              </a:bodyPr>
              <a:lstStyle/>
              <a:p>
                <a:pPr marL="1798320" indent="449580" algn="just">
                  <a:lnSpc>
                    <a:spcPct val="107000"/>
                  </a:lnSpc>
                  <a:spcAft>
                    <a:spcPts val="800"/>
                  </a:spcAft>
                </a:pPr>
                <a14:m>
                  <m:oMath xmlns:m="http://schemas.openxmlformats.org/officeDocument/2006/math">
                    <m:sSup>
                      <m:sSupPr>
                        <m:ctrlPr>
                          <a:rPr lang="ru-RU" sz="1400"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ru-RU" sz="1400" i="1">
                            <a:effectLst/>
                            <a:latin typeface="Cambria Math" panose="02040503050406030204" pitchFamily="18" charset="0"/>
                            <a:ea typeface="Times New Roman" panose="02020603050405020304" pitchFamily="18" charset="0"/>
                            <a:cs typeface="Times New Roman" panose="02020603050405020304" pitchFamily="18" charset="0"/>
                          </a:rPr>
                          <m:t>𝜒</m:t>
                        </m:r>
                      </m:e>
                      <m:sup>
                        <m:r>
                          <a:rPr lang="ru-RU" sz="140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ru-RU" sz="1400">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subHide m:val="on"/>
                        <m:supHide m:val="on"/>
                        <m:ctrlPr>
                          <a:rPr lang="ru-RU" sz="1400" i="1">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sSup>
                          <m:sSupPr>
                            <m:ctrlPr>
                              <a:rPr lang="ru-RU"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ru-RU" sz="14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ru-RU"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ru-RU" sz="1400"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ru-RU"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ru-RU" sz="1400" i="1">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ru-RU"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1400">
                                    <a:effectLst/>
                                    <a:latin typeface="Cambria Math" panose="02040503050406030204" pitchFamily="18" charset="0"/>
                                    <a:ea typeface="Times New Roman" panose="02020603050405020304" pitchFamily="18" charset="0"/>
                                    <a:cs typeface="Times New Roman" panose="02020603050405020304" pitchFamily="18" charset="0"/>
                                  </a:rPr>
                                  <m:t>(</m:t>
                                </m:r>
                                <m:r>
                                  <a:rPr lang="ru-RU" sz="1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ru-RU" sz="1400">
                                    <a:effectLst/>
                                    <a:latin typeface="Cambria Math" panose="02040503050406030204" pitchFamily="18" charset="0"/>
                                    <a:ea typeface="Times New Roman" panose="02020603050405020304" pitchFamily="18" charset="0"/>
                                    <a:cs typeface="Times New Roman" panose="02020603050405020304" pitchFamily="18" charset="0"/>
                                  </a:rPr>
                                  <m:t>)</m:t>
                                </m:r>
                              </m:e>
                            </m:d>
                          </m:e>
                          <m:sup>
                            <m:r>
                              <a:rPr lang="ru-RU" sz="1400">
                                <a:effectLst/>
                                <a:latin typeface="Cambria Math" panose="02040503050406030204" pitchFamily="18" charset="0"/>
                                <a:ea typeface="Times New Roman" panose="02020603050405020304" pitchFamily="18" charset="0"/>
                                <a:cs typeface="Times New Roman" panose="02020603050405020304" pitchFamily="18" charset="0"/>
                              </a:rPr>
                              <m:t>2</m:t>
                            </m:r>
                          </m:sup>
                        </m:sSup>
                      </m:e>
                    </m:nary>
                    <m:r>
                      <a:rPr lang="ru-RU" sz="1400">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ru-RU" sz="14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ru-RU" sz="1400" i="1">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ru-RU"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ru-RU" sz="1400">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ru-RU" sz="140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7</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E3C2D2A6-3790-43FB-BA6C-96B90A5BE2E7}"/>
                  </a:ext>
                </a:extLst>
              </p:cNvPr>
              <p:cNvSpPr txBox="1">
                <a:spLocks noRot="1" noChangeAspect="1" noMove="1" noResize="1" noEditPoints="1" noAdjustHandles="1" noChangeArrowheads="1" noChangeShapeType="1" noTextEdit="1"/>
              </p:cNvSpPr>
              <p:nvPr/>
            </p:nvSpPr>
            <p:spPr>
              <a:xfrm>
                <a:off x="2427607" y="3414772"/>
                <a:ext cx="8251793" cy="321435"/>
              </a:xfrm>
              <a:prstGeom prst="rect">
                <a:avLst/>
              </a:prstGeom>
              <a:blipFill>
                <a:blip r:embed="rId2"/>
                <a:stretch>
                  <a:fillRect t="-92453" b="-152830"/>
                </a:stretch>
              </a:blipFill>
            </p:spPr>
            <p:txBody>
              <a:bodyPr/>
              <a:lstStyle/>
              <a:p>
                <a:r>
                  <a:rPr lang="ru-RU">
                    <a:noFill/>
                  </a:rPr>
                  <a:t> </a:t>
                </a:r>
              </a:p>
            </p:txBody>
          </p:sp>
        </mc:Fallback>
      </mc:AlternateContent>
    </p:spTree>
    <p:extLst>
      <p:ext uri="{BB962C8B-B14F-4D97-AF65-F5344CB8AC3E}">
        <p14:creationId xmlns:p14="http://schemas.microsoft.com/office/powerpoint/2010/main" val="22370226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389</TotalTime>
  <Words>2594</Words>
  <Application>Microsoft Office PowerPoint</Application>
  <PresentationFormat>Широкоэкранный</PresentationFormat>
  <Paragraphs>75</Paragraphs>
  <Slides>14</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21" baseType="lpstr">
      <vt:lpstr>Arial</vt:lpstr>
      <vt:lpstr>Calibri</vt:lpstr>
      <vt:lpstr>Cambria Math</vt:lpstr>
      <vt:lpstr>Garamond</vt:lpstr>
      <vt:lpstr>Times New Roman</vt:lpstr>
      <vt:lpstr>Натуральные материалы</vt:lpstr>
      <vt:lpstr>Уравнение</vt:lpstr>
      <vt:lpstr>High-performance analysis of the nucleus-nucleus elastic scattering data within the microscopic model of optical potential</vt:lpstr>
      <vt:lpstr>Introduction</vt:lpstr>
      <vt:lpstr>Description of the model</vt:lpstr>
      <vt:lpstr>Description of the model</vt:lpstr>
      <vt:lpstr>Description of the model</vt:lpstr>
      <vt:lpstr>Description of the model</vt:lpstr>
      <vt:lpstr>Software implementation</vt:lpstr>
      <vt:lpstr>Formulation of the problem</vt:lpstr>
      <vt:lpstr>Parallel implementation</vt:lpstr>
      <vt:lpstr>Parallel implementation</vt:lpstr>
      <vt:lpstr>Numerical results</vt:lpstr>
      <vt:lpstr>Numerical results</vt:lpstr>
      <vt:lpstr>Conclusions</vt:lpstr>
      <vt:lpstr>Thanks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High-performance analysis of the nucleus-nucleus elastic scattering data within the microscopic model of optical potential</dc:title>
  <dc:creator>Maxim Bashashin</dc:creator>
  <cp:lastModifiedBy>Maxim Bashashin</cp:lastModifiedBy>
  <cp:revision>46</cp:revision>
  <dcterms:created xsi:type="dcterms:W3CDTF">2020-11-03T06:18:58Z</dcterms:created>
  <dcterms:modified xsi:type="dcterms:W3CDTF">2020-11-11T07:15:45Z</dcterms:modified>
</cp:coreProperties>
</file>