
<file path=[Content_Types].xml><?xml version="1.0" encoding="utf-8"?>
<Types xmlns="http://schemas.openxmlformats.org/package/2006/content-types">
  <Default Extension="png" ContentType="image/png"/>
  <Default Extension="webm" ContentType="video/webm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0000"/>
    <a:srgbClr val="C7A159"/>
    <a:srgbClr val="230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4" autoAdjust="0"/>
  </p:normalViewPr>
  <p:slideViewPr>
    <p:cSldViewPr snapToGrid="0">
      <p:cViewPr>
        <p:scale>
          <a:sx n="100" d="100"/>
          <a:sy n="100" d="100"/>
        </p:scale>
        <p:origin x="95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B73B9-9E54-44D3-A47A-82E58961957F}" type="doc">
      <dgm:prSet loTypeId="urn:microsoft.com/office/officeart/2005/8/layout/matrix1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51AACBA-FCC3-41F6-9A29-2FB7C3C2A4AC}">
      <dgm:prSet phldrT="[Текст]"/>
      <dgm:spPr>
        <a:solidFill>
          <a:schemeClr val="bg1"/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en-US" b="1" i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The main aim:</a:t>
          </a:r>
        </a:p>
        <a:p>
          <a:r>
            <a:rPr lang="en-US" i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study ionizing radiation effects on the neuronal mammalian cells</a:t>
          </a:r>
          <a:endParaRPr lang="ru-RU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8541AAC-20FA-4F87-ACD5-92CB24C910E0}" type="parTrans" cxnId="{42A17D8F-1D45-417A-923B-570F78344793}">
      <dgm:prSet/>
      <dgm:spPr/>
      <dgm:t>
        <a:bodyPr/>
        <a:lstStyle/>
        <a:p>
          <a:endParaRPr lang="ru-RU"/>
        </a:p>
      </dgm:t>
    </dgm:pt>
    <dgm:pt modelId="{7CB01745-4E92-44D1-A3AB-B3F596AD68C7}" type="sibTrans" cxnId="{42A17D8F-1D45-417A-923B-570F78344793}">
      <dgm:prSet/>
      <dgm:spPr/>
      <dgm:t>
        <a:bodyPr/>
        <a:lstStyle/>
        <a:p>
          <a:endParaRPr lang="ru-RU"/>
        </a:p>
      </dgm:t>
    </dgm:pt>
    <dgm:pt modelId="{F8FA2427-40A4-47C4-AF51-D10336422EEB}">
      <dgm:prSet phldrT="[Текст]" custT="1"/>
      <dgm:spPr>
        <a:ln w="19050"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Comprehensively study </a:t>
          </a:r>
          <a:b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the radiation-induced </a:t>
          </a:r>
          <a:b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DNA damage complexity   </a:t>
          </a:r>
          <a:endParaRPr lang="ru-RU" sz="18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727854A-84AC-49A0-83B4-BF2C26F58DC7}" type="parTrans" cxnId="{D52F6E95-FB56-4074-A544-763688F712EA}">
      <dgm:prSet/>
      <dgm:spPr/>
      <dgm:t>
        <a:bodyPr/>
        <a:lstStyle/>
        <a:p>
          <a:endParaRPr lang="ru-RU"/>
        </a:p>
      </dgm:t>
    </dgm:pt>
    <dgm:pt modelId="{2E967498-F0F3-401C-9F15-887304C23515}" type="sibTrans" cxnId="{D52F6E95-FB56-4074-A544-763688F712EA}">
      <dgm:prSet/>
      <dgm:spPr/>
      <dgm:t>
        <a:bodyPr/>
        <a:lstStyle/>
        <a:p>
          <a:endParaRPr lang="ru-RU"/>
        </a:p>
      </dgm:t>
    </dgm:pt>
    <dgm:pt modelId="{9737E7C7-B283-4B10-AE27-1AFE1D7A7B0B}">
      <dgm:prSet phldrT="[Текст]" custT="1"/>
      <dgm:spPr>
        <a:ln w="19050"/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Research the effect of DNA synthesis inhibitor (</a:t>
          </a:r>
          <a:r>
            <a:rPr lang="en-US" sz="1800" dirty="0" err="1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AraC</a:t>
          </a: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)</a:t>
          </a:r>
          <a:r>
            <a:rPr lang="ru-RU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on DNA damage formation and repair processes </a:t>
          </a:r>
          <a:endParaRPr lang="ru-RU" sz="18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9662B69-0B9E-46BB-A374-E3C5999C1677}" type="parTrans" cxnId="{869434D4-DEE4-468A-953A-9C2A041A31AC}">
      <dgm:prSet/>
      <dgm:spPr/>
      <dgm:t>
        <a:bodyPr/>
        <a:lstStyle/>
        <a:p>
          <a:endParaRPr lang="ru-RU"/>
        </a:p>
      </dgm:t>
    </dgm:pt>
    <dgm:pt modelId="{83C6100D-8130-4046-9CE6-4E5D762DE4E6}" type="sibTrans" cxnId="{869434D4-DEE4-468A-953A-9C2A041A31AC}">
      <dgm:prSet/>
      <dgm:spPr/>
      <dgm:t>
        <a:bodyPr/>
        <a:lstStyle/>
        <a:p>
          <a:endParaRPr lang="ru-RU"/>
        </a:p>
      </dgm:t>
    </dgm:pt>
    <dgm:pt modelId="{7A1C4E89-FC28-4153-8DA4-D0A6F614A895}">
      <dgm:prSet phldrT="[Текст]" custT="1"/>
      <dgm:spPr>
        <a:ln w="19050"/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Provide a compare analysis of biological effectiveness of ionizing radiation with different physical characteristics (low- and high- LET radiation)</a:t>
          </a:r>
          <a:endParaRPr lang="ru-RU" sz="18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1A012D6-2A51-4D26-9E35-0C5F633F68BB}" type="parTrans" cxnId="{CE34B3D9-CE5C-432D-A957-C1B1343B6445}">
      <dgm:prSet/>
      <dgm:spPr/>
      <dgm:t>
        <a:bodyPr/>
        <a:lstStyle/>
        <a:p>
          <a:endParaRPr lang="ru-RU"/>
        </a:p>
      </dgm:t>
    </dgm:pt>
    <dgm:pt modelId="{BEAF67D3-FD0F-4F81-96B7-B145E5B7FC35}" type="sibTrans" cxnId="{CE34B3D9-CE5C-432D-A957-C1B1343B6445}">
      <dgm:prSet/>
      <dgm:spPr/>
      <dgm:t>
        <a:bodyPr/>
        <a:lstStyle/>
        <a:p>
          <a:endParaRPr lang="ru-RU"/>
        </a:p>
      </dgm:t>
    </dgm:pt>
    <dgm:pt modelId="{6E3E99EE-CA04-43B5-AFFF-F9982FBD46BA}">
      <dgm:prSet phldrT="[Текст]" custT="1"/>
      <dgm:spPr>
        <a:ln w="19050"/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Compare the DNA damage yield after exposure</a:t>
          </a:r>
          <a:r>
            <a:rPr lang="ru-RU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to ionizing radiation </a:t>
          </a:r>
          <a:b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i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in vivo</a:t>
          </a: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 &amp; </a:t>
          </a:r>
          <a:r>
            <a:rPr lang="en-US" sz="1800" i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in vitro</a:t>
          </a:r>
          <a:endParaRPr lang="ru-RU" sz="1800" i="1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313DC91-CFFE-4D5A-BF6C-261C7ADDBFB7}" type="parTrans" cxnId="{FF71C0F4-A307-43B6-A211-3955108A29B2}">
      <dgm:prSet/>
      <dgm:spPr/>
      <dgm:t>
        <a:bodyPr/>
        <a:lstStyle/>
        <a:p>
          <a:endParaRPr lang="ru-RU"/>
        </a:p>
      </dgm:t>
    </dgm:pt>
    <dgm:pt modelId="{7BAC69BE-3C5A-4E85-8050-81B0308646B5}" type="sibTrans" cxnId="{FF71C0F4-A307-43B6-A211-3955108A29B2}">
      <dgm:prSet/>
      <dgm:spPr/>
      <dgm:t>
        <a:bodyPr/>
        <a:lstStyle/>
        <a:p>
          <a:endParaRPr lang="ru-RU"/>
        </a:p>
      </dgm:t>
    </dgm:pt>
    <dgm:pt modelId="{30FB62AD-32D5-41E6-8285-C22D61312EDC}" type="pres">
      <dgm:prSet presAssocID="{FB9B73B9-9E54-44D3-A47A-82E5896195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743F1-1E7B-4C3A-BFD2-661A2B2CAC52}" type="pres">
      <dgm:prSet presAssocID="{FB9B73B9-9E54-44D3-A47A-82E58961957F}" presName="matrix" presStyleCnt="0"/>
      <dgm:spPr/>
      <dgm:t>
        <a:bodyPr/>
        <a:lstStyle/>
        <a:p>
          <a:endParaRPr lang="ru-RU"/>
        </a:p>
      </dgm:t>
    </dgm:pt>
    <dgm:pt modelId="{A9A83B6D-573C-44E5-976B-45EBBE343EE3}" type="pres">
      <dgm:prSet presAssocID="{FB9B73B9-9E54-44D3-A47A-82E58961957F}" presName="tile1" presStyleLbl="node1" presStyleIdx="0" presStyleCnt="4" custLinFactNeighborX="-219"/>
      <dgm:spPr/>
      <dgm:t>
        <a:bodyPr/>
        <a:lstStyle/>
        <a:p>
          <a:endParaRPr lang="ru-RU"/>
        </a:p>
      </dgm:t>
    </dgm:pt>
    <dgm:pt modelId="{2825DB94-DF09-4094-8E6E-4B35DB5D6501}" type="pres">
      <dgm:prSet presAssocID="{FB9B73B9-9E54-44D3-A47A-82E5896195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43177-6202-400F-A203-0D82C1718EAF}" type="pres">
      <dgm:prSet presAssocID="{FB9B73B9-9E54-44D3-A47A-82E58961957F}" presName="tile2" presStyleLbl="node1" presStyleIdx="1" presStyleCnt="4" custLinFactNeighborX="682"/>
      <dgm:spPr/>
      <dgm:t>
        <a:bodyPr/>
        <a:lstStyle/>
        <a:p>
          <a:endParaRPr lang="ru-RU"/>
        </a:p>
      </dgm:t>
    </dgm:pt>
    <dgm:pt modelId="{C3DF9718-CCF6-49D4-9E9A-9B7615C1081A}" type="pres">
      <dgm:prSet presAssocID="{FB9B73B9-9E54-44D3-A47A-82E5896195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6639C-6BD7-42AF-81C0-4C07079833A0}" type="pres">
      <dgm:prSet presAssocID="{FB9B73B9-9E54-44D3-A47A-82E58961957F}" presName="tile3" presStyleLbl="node1" presStyleIdx="2" presStyleCnt="4"/>
      <dgm:spPr/>
      <dgm:t>
        <a:bodyPr/>
        <a:lstStyle/>
        <a:p>
          <a:endParaRPr lang="ru-RU"/>
        </a:p>
      </dgm:t>
    </dgm:pt>
    <dgm:pt modelId="{40FC97B7-A712-467F-A99B-A4E0C7E1087C}" type="pres">
      <dgm:prSet presAssocID="{FB9B73B9-9E54-44D3-A47A-82E5896195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5D085-2D44-4B8D-81B3-16518CF7BDD2}" type="pres">
      <dgm:prSet presAssocID="{FB9B73B9-9E54-44D3-A47A-82E58961957F}" presName="tile4" presStyleLbl="node1" presStyleIdx="3" presStyleCnt="4"/>
      <dgm:spPr/>
      <dgm:t>
        <a:bodyPr/>
        <a:lstStyle/>
        <a:p>
          <a:endParaRPr lang="ru-RU"/>
        </a:p>
      </dgm:t>
    </dgm:pt>
    <dgm:pt modelId="{C785904E-831A-4DCC-B07E-6815FAB550DE}" type="pres">
      <dgm:prSet presAssocID="{FB9B73B9-9E54-44D3-A47A-82E5896195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BD2B4-02BD-4E6C-9DA2-66C7F98A73AF}" type="pres">
      <dgm:prSet presAssocID="{FB9B73B9-9E54-44D3-A47A-82E58961957F}" presName="centerTile" presStyleLbl="fgShp" presStyleIdx="0" presStyleCnt="1" custScaleX="112627" custScaleY="1362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E6039-A056-4016-BEC0-486C72A89546}" type="presOf" srcId="{F8FA2427-40A4-47C4-AF51-D10336422EEB}" destId="{A9A83B6D-573C-44E5-976B-45EBBE343EE3}" srcOrd="0" destOrd="0" presId="urn:microsoft.com/office/officeart/2005/8/layout/matrix1"/>
    <dgm:cxn modelId="{1CBD4E65-7CDB-4DCF-9F17-8E6D0C6B9D15}" type="presOf" srcId="{651AACBA-FCC3-41F6-9A29-2FB7C3C2A4AC}" destId="{9A4BD2B4-02BD-4E6C-9DA2-66C7F98A73AF}" srcOrd="0" destOrd="0" presId="urn:microsoft.com/office/officeart/2005/8/layout/matrix1"/>
    <dgm:cxn modelId="{D52F6E95-FB56-4074-A544-763688F712EA}" srcId="{651AACBA-FCC3-41F6-9A29-2FB7C3C2A4AC}" destId="{F8FA2427-40A4-47C4-AF51-D10336422EEB}" srcOrd="0" destOrd="0" parTransId="{1727854A-84AC-49A0-83B4-BF2C26F58DC7}" sibTransId="{2E967498-F0F3-401C-9F15-887304C23515}"/>
    <dgm:cxn modelId="{6EA83970-F6E2-4533-B08A-3CC588421673}" type="presOf" srcId="{F8FA2427-40A4-47C4-AF51-D10336422EEB}" destId="{2825DB94-DF09-4094-8E6E-4B35DB5D6501}" srcOrd="1" destOrd="0" presId="urn:microsoft.com/office/officeart/2005/8/layout/matrix1"/>
    <dgm:cxn modelId="{42A17D8F-1D45-417A-923B-570F78344793}" srcId="{FB9B73B9-9E54-44D3-A47A-82E58961957F}" destId="{651AACBA-FCC3-41F6-9A29-2FB7C3C2A4AC}" srcOrd="0" destOrd="0" parTransId="{C8541AAC-20FA-4F87-ACD5-92CB24C910E0}" sibTransId="{7CB01745-4E92-44D1-A3AB-B3F596AD68C7}"/>
    <dgm:cxn modelId="{CE34B3D9-CE5C-432D-A957-C1B1343B6445}" srcId="{651AACBA-FCC3-41F6-9A29-2FB7C3C2A4AC}" destId="{7A1C4E89-FC28-4153-8DA4-D0A6F614A895}" srcOrd="2" destOrd="0" parTransId="{A1A012D6-2A51-4D26-9E35-0C5F633F68BB}" sibTransId="{BEAF67D3-FD0F-4F81-96B7-B145E5B7FC35}"/>
    <dgm:cxn modelId="{1DF6CC8E-8005-4439-BF4A-A2FEC761D35F}" type="presOf" srcId="{FB9B73B9-9E54-44D3-A47A-82E58961957F}" destId="{30FB62AD-32D5-41E6-8285-C22D61312EDC}" srcOrd="0" destOrd="0" presId="urn:microsoft.com/office/officeart/2005/8/layout/matrix1"/>
    <dgm:cxn modelId="{869434D4-DEE4-468A-953A-9C2A041A31AC}" srcId="{651AACBA-FCC3-41F6-9A29-2FB7C3C2A4AC}" destId="{9737E7C7-B283-4B10-AE27-1AFE1D7A7B0B}" srcOrd="1" destOrd="0" parTransId="{99662B69-0B9E-46BB-A374-E3C5999C1677}" sibTransId="{83C6100D-8130-4046-9CE6-4E5D762DE4E6}"/>
    <dgm:cxn modelId="{54B644B6-7999-4E44-853B-F4E5B869D269}" type="presOf" srcId="{6E3E99EE-CA04-43B5-AFFF-F9982FBD46BA}" destId="{C785904E-831A-4DCC-B07E-6815FAB550DE}" srcOrd="1" destOrd="0" presId="urn:microsoft.com/office/officeart/2005/8/layout/matrix1"/>
    <dgm:cxn modelId="{9ED5606B-8F71-4DBE-9490-4E32A8693711}" type="presOf" srcId="{6E3E99EE-CA04-43B5-AFFF-F9982FBD46BA}" destId="{0AE5D085-2D44-4B8D-81B3-16518CF7BDD2}" srcOrd="0" destOrd="0" presId="urn:microsoft.com/office/officeart/2005/8/layout/matrix1"/>
    <dgm:cxn modelId="{B8D5E09A-35C4-40F2-9AEC-930F964597CD}" type="presOf" srcId="{9737E7C7-B283-4B10-AE27-1AFE1D7A7B0B}" destId="{3AF43177-6202-400F-A203-0D82C1718EAF}" srcOrd="0" destOrd="0" presId="urn:microsoft.com/office/officeart/2005/8/layout/matrix1"/>
    <dgm:cxn modelId="{4A3CE821-05BE-45DD-95D1-29189A3F361C}" type="presOf" srcId="{9737E7C7-B283-4B10-AE27-1AFE1D7A7B0B}" destId="{C3DF9718-CCF6-49D4-9E9A-9B7615C1081A}" srcOrd="1" destOrd="0" presId="urn:microsoft.com/office/officeart/2005/8/layout/matrix1"/>
    <dgm:cxn modelId="{FF71C0F4-A307-43B6-A211-3955108A29B2}" srcId="{651AACBA-FCC3-41F6-9A29-2FB7C3C2A4AC}" destId="{6E3E99EE-CA04-43B5-AFFF-F9982FBD46BA}" srcOrd="3" destOrd="0" parTransId="{E313DC91-CFFE-4D5A-BF6C-261C7ADDBFB7}" sibTransId="{7BAC69BE-3C5A-4E85-8050-81B0308646B5}"/>
    <dgm:cxn modelId="{1DE53D76-F4EE-4CAA-B14D-C637A48D4D38}" type="presOf" srcId="{7A1C4E89-FC28-4153-8DA4-D0A6F614A895}" destId="{C576639C-6BD7-42AF-81C0-4C07079833A0}" srcOrd="0" destOrd="0" presId="urn:microsoft.com/office/officeart/2005/8/layout/matrix1"/>
    <dgm:cxn modelId="{1CCD0E77-2D36-453D-AC9B-18A7DFD3BA67}" type="presOf" srcId="{7A1C4E89-FC28-4153-8DA4-D0A6F614A895}" destId="{40FC97B7-A712-467F-A99B-A4E0C7E1087C}" srcOrd="1" destOrd="0" presId="urn:microsoft.com/office/officeart/2005/8/layout/matrix1"/>
    <dgm:cxn modelId="{6DB78A0A-A222-4A45-9D8D-24D0CA5C3BD3}" type="presParOf" srcId="{30FB62AD-32D5-41E6-8285-C22D61312EDC}" destId="{DC2743F1-1E7B-4C3A-BFD2-661A2B2CAC52}" srcOrd="0" destOrd="0" presId="urn:microsoft.com/office/officeart/2005/8/layout/matrix1"/>
    <dgm:cxn modelId="{A16C2839-7B48-43E2-8871-F5D82FD97722}" type="presParOf" srcId="{DC2743F1-1E7B-4C3A-BFD2-661A2B2CAC52}" destId="{A9A83B6D-573C-44E5-976B-45EBBE343EE3}" srcOrd="0" destOrd="0" presId="urn:microsoft.com/office/officeart/2005/8/layout/matrix1"/>
    <dgm:cxn modelId="{CFDBD904-6E41-41B7-B215-2899780F8A9D}" type="presParOf" srcId="{DC2743F1-1E7B-4C3A-BFD2-661A2B2CAC52}" destId="{2825DB94-DF09-4094-8E6E-4B35DB5D6501}" srcOrd="1" destOrd="0" presId="urn:microsoft.com/office/officeart/2005/8/layout/matrix1"/>
    <dgm:cxn modelId="{D7FE5E15-CA31-4A4F-89B9-3B9C245B069B}" type="presParOf" srcId="{DC2743F1-1E7B-4C3A-BFD2-661A2B2CAC52}" destId="{3AF43177-6202-400F-A203-0D82C1718EAF}" srcOrd="2" destOrd="0" presId="urn:microsoft.com/office/officeart/2005/8/layout/matrix1"/>
    <dgm:cxn modelId="{011BBB26-415D-42CF-A364-D0DD8A9386E9}" type="presParOf" srcId="{DC2743F1-1E7B-4C3A-BFD2-661A2B2CAC52}" destId="{C3DF9718-CCF6-49D4-9E9A-9B7615C1081A}" srcOrd="3" destOrd="0" presId="urn:microsoft.com/office/officeart/2005/8/layout/matrix1"/>
    <dgm:cxn modelId="{66A80F60-1062-4E11-B09E-32E23B0A13E6}" type="presParOf" srcId="{DC2743F1-1E7B-4C3A-BFD2-661A2B2CAC52}" destId="{C576639C-6BD7-42AF-81C0-4C07079833A0}" srcOrd="4" destOrd="0" presId="urn:microsoft.com/office/officeart/2005/8/layout/matrix1"/>
    <dgm:cxn modelId="{F5180D48-8515-45F8-AE89-29EA51FFD4A8}" type="presParOf" srcId="{DC2743F1-1E7B-4C3A-BFD2-661A2B2CAC52}" destId="{40FC97B7-A712-467F-A99B-A4E0C7E1087C}" srcOrd="5" destOrd="0" presId="urn:microsoft.com/office/officeart/2005/8/layout/matrix1"/>
    <dgm:cxn modelId="{2873CB55-4C84-4C96-9EE1-DB513B46F56C}" type="presParOf" srcId="{DC2743F1-1E7B-4C3A-BFD2-661A2B2CAC52}" destId="{0AE5D085-2D44-4B8D-81B3-16518CF7BDD2}" srcOrd="6" destOrd="0" presId="urn:microsoft.com/office/officeart/2005/8/layout/matrix1"/>
    <dgm:cxn modelId="{E17F5E51-7AF4-45AB-893E-60F861B49D48}" type="presParOf" srcId="{DC2743F1-1E7B-4C3A-BFD2-661A2B2CAC52}" destId="{C785904E-831A-4DCC-B07E-6815FAB550DE}" srcOrd="7" destOrd="0" presId="urn:microsoft.com/office/officeart/2005/8/layout/matrix1"/>
    <dgm:cxn modelId="{114609C3-31AE-48EB-B586-030BB0DC778F}" type="presParOf" srcId="{30FB62AD-32D5-41E6-8285-C22D61312EDC}" destId="{9A4BD2B4-02BD-4E6C-9DA2-66C7F98A73AF}" srcOrd="1" destOrd="0" presId="urn:microsoft.com/office/officeart/2005/8/layout/matrix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83B6D-573C-44E5-976B-45EBBE343EE3}">
      <dsp:nvSpPr>
        <dsp:cNvPr id="0" name=""/>
        <dsp:cNvSpPr/>
      </dsp:nvSpPr>
      <dsp:spPr>
        <a:xfrm rot="16200000">
          <a:off x="696095" y="-696095"/>
          <a:ext cx="2697955" cy="409014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Comprehensively study </a:t>
          </a:r>
          <a:b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the radiation-induced </a:t>
          </a:r>
          <a:b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DNA damage complexity   </a:t>
          </a:r>
          <a:endParaRPr lang="ru-RU" sz="1800" kern="12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5400000">
        <a:off x="0" y="0"/>
        <a:ext cx="4090147" cy="2023466"/>
      </dsp:txXfrm>
    </dsp:sp>
    <dsp:sp modelId="{3AF43177-6202-400F-A203-0D82C1718EAF}">
      <dsp:nvSpPr>
        <dsp:cNvPr id="0" name=""/>
        <dsp:cNvSpPr/>
      </dsp:nvSpPr>
      <dsp:spPr>
        <a:xfrm>
          <a:off x="4090147" y="0"/>
          <a:ext cx="4090147" cy="269795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Research the effect of DNA synthesis inhibitor (</a:t>
          </a:r>
          <a:r>
            <a:rPr lang="en-US" sz="1800" kern="1200" dirty="0" err="1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AraC</a:t>
          </a: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)</a:t>
          </a:r>
          <a:r>
            <a:rPr lang="ru-RU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on DNA damage formation and repair processes </a:t>
          </a:r>
          <a:endParaRPr lang="ru-RU" sz="1800" kern="12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090147" y="0"/>
        <a:ext cx="4090147" cy="2023466"/>
      </dsp:txXfrm>
    </dsp:sp>
    <dsp:sp modelId="{C576639C-6BD7-42AF-81C0-4C07079833A0}">
      <dsp:nvSpPr>
        <dsp:cNvPr id="0" name=""/>
        <dsp:cNvSpPr/>
      </dsp:nvSpPr>
      <dsp:spPr>
        <a:xfrm rot="10800000">
          <a:off x="0" y="2697955"/>
          <a:ext cx="4090147" cy="269795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Provide a compare analysis of biological effectiveness of ionizing radiation with different physical characteristics (low- and high- LET radiation)</a:t>
          </a:r>
          <a:endParaRPr lang="ru-RU" sz="1800" kern="12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0" y="3372444"/>
        <a:ext cx="4090147" cy="2023466"/>
      </dsp:txXfrm>
    </dsp:sp>
    <dsp:sp modelId="{0AE5D085-2D44-4B8D-81B3-16518CF7BDD2}">
      <dsp:nvSpPr>
        <dsp:cNvPr id="0" name=""/>
        <dsp:cNvSpPr/>
      </dsp:nvSpPr>
      <dsp:spPr>
        <a:xfrm rot="5400000">
          <a:off x="4786242" y="2001859"/>
          <a:ext cx="2697955" cy="409014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Compare the DNA damage yield after exposure</a:t>
          </a:r>
          <a:r>
            <a:rPr lang="ru-RU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to ionizing radiation </a:t>
          </a:r>
          <a:b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i="1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in vivo</a:t>
          </a:r>
          <a:r>
            <a:rPr lang="en-US" sz="1800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 &amp; </a:t>
          </a:r>
          <a:r>
            <a:rPr lang="en-US" sz="1800" i="1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in vitro</a:t>
          </a:r>
          <a:endParaRPr lang="ru-RU" sz="1800" i="1" kern="12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4090147" y="3372444"/>
        <a:ext cx="4090147" cy="2023466"/>
      </dsp:txXfrm>
    </dsp:sp>
    <dsp:sp modelId="{9A4BD2B4-02BD-4E6C-9DA2-66C7F98A73AF}">
      <dsp:nvSpPr>
        <dsp:cNvPr id="0" name=""/>
        <dsp:cNvSpPr/>
      </dsp:nvSpPr>
      <dsp:spPr>
        <a:xfrm>
          <a:off x="2708164" y="1778876"/>
          <a:ext cx="2763965" cy="1838157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The main aim: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study ionizing radiation effects on the neuronal mammalian cells</a:t>
          </a:r>
          <a:endParaRPr lang="ru-RU" sz="2000" kern="12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797895" y="1868607"/>
        <a:ext cx="2584503" cy="165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5098E-A8FE-4185-9D77-D5EF72E6AD1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53B85-81AF-41E4-8512-F472341C4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5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Glioblastoma is an aggressive cancer that can occur in the brain or spinal cord. Glioblastoma forms from cells called astrocytes, which support nerve cells.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3B85-81AF-41E4-8512-F472341C43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4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3B85-81AF-41E4-8512-F472341C43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6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3B85-81AF-41E4-8512-F472341C43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E676-F0F8-4B38-8E6D-EF3B1BE452F5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8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A6E9-3924-4813-9AFA-F172903D5F21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7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34FD-554B-4949-ACAA-495FB92D35AB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011F-CCA0-42E7-89A3-26A17BC82906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8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E26E-88E7-4724-9426-BC0EB71A6A9B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9D12-7314-46E4-98BF-6473B1B3C40E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D0DA-85D5-4F3F-A1B2-E03752539D17}" type="datetime1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0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3704-0279-47C0-B20D-C1B58434E2D7}" type="datetime1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9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10D-5525-45F0-A20B-0B1FE5621939}" type="datetime1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581-BBD7-4EC9-B870-EA73C080D865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1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9447-DC73-4692-82D6-50C036668E91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48FA-7924-450C-B340-5D686E87F37B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2.png"/><Relationship Id="rId4" Type="http://schemas.openxmlformats.org/officeDocument/2006/relationships/image" Target="../media/image24.wm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video" Target="../media/media2.mp4"/><Relationship Id="rId7" Type="http://schemas.openxmlformats.org/officeDocument/2006/relationships/image" Target="../media/image28.wmf"/><Relationship Id="rId2" Type="http://schemas.microsoft.com/office/2007/relationships/media" Target="../media/media2.mp4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0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webm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png"/><Relationship Id="rId4" Type="http://schemas.openxmlformats.org/officeDocument/2006/relationships/image" Target="../media/image20.w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7256" y="1255594"/>
            <a:ext cx="9144000" cy="350642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Detection of clustered DNA Damage in Mammalian Cells Induced by Ionizing Radiation with Different Physical Characteristics</a:t>
            </a:r>
            <a:endParaRPr lang="ru-RU" sz="4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92238" y="90412"/>
            <a:ext cx="9144000" cy="92804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Laboratory of radiation biology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JINR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Dubna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State University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52850" y="5079590"/>
            <a:ext cx="9144000" cy="928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>
                <a:latin typeface="Roboto" panose="02000000000000000000" pitchFamily="2" charset="0"/>
                <a:ea typeface="Roboto" panose="02000000000000000000" pitchFamily="2" charset="0"/>
              </a:rPr>
              <a:t>Regina </a:t>
            </a:r>
            <a:r>
              <a:rPr lang="en-US" sz="1800" u="sng" dirty="0" err="1" smtClean="0">
                <a:latin typeface="Roboto" panose="02000000000000000000" pitchFamily="2" charset="0"/>
                <a:ea typeface="Roboto" panose="02000000000000000000" pitchFamily="2" charset="0"/>
              </a:rPr>
              <a:t>Kozhina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V.N.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Chausov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E.V.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Ilyina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E.A. Kuzmina, S.I.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Tiounchik</a:t>
            </a:r>
            <a:endParaRPr lang="ru-RU" sz="18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8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Scientific supervisor: D.Sc. A.V.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Boreyko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81" y="-1"/>
            <a:ext cx="1336738" cy="1255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6" b="18431"/>
          <a:stretch/>
        </p:blipFill>
        <p:spPr>
          <a:xfrm>
            <a:off x="10911256" y="15678"/>
            <a:ext cx="1342292" cy="1239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595" cy="1255595"/>
          </a:xfrm>
          <a:prstGeom prst="rect">
            <a:avLst/>
          </a:prstGeom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3048000" y="6496586"/>
            <a:ext cx="9144000" cy="33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XXIII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International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Scientific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Conference of Young Scientists and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Specialists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AYSS-2020)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85" y="-79712"/>
            <a:ext cx="1149154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Induction 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DNA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Damage in U87 Cells After Exposure to Accelerated </a:t>
            </a:r>
            <a:r>
              <a:rPr lang="en-US" sz="40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845345"/>
              </p:ext>
            </p:extLst>
          </p:nvPr>
        </p:nvGraphicFramePr>
        <p:xfrm>
          <a:off x="77788" y="1200150"/>
          <a:ext cx="545782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88" y="1200150"/>
                        <a:ext cx="5457825" cy="417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049086"/>
              </p:ext>
            </p:extLst>
          </p:nvPr>
        </p:nvGraphicFramePr>
        <p:xfrm>
          <a:off x="6545470" y="1200693"/>
          <a:ext cx="5457524" cy="41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5470" y="1200693"/>
                        <a:ext cx="5457524" cy="41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/>
              <p:cNvSpPr txBox="1"/>
              <p:nvPr/>
            </p:nvSpPr>
            <p:spPr>
              <a:xfrm>
                <a:off x="2059153" y="5313951"/>
                <a:ext cx="209339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153" y="5313951"/>
                <a:ext cx="2093394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/>
              <p:cNvSpPr txBox="1"/>
              <p:nvPr/>
            </p:nvSpPr>
            <p:spPr>
              <a:xfrm>
                <a:off x="1977662" y="6032638"/>
                <a:ext cx="234987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62" y="6032638"/>
                <a:ext cx="2349874" cy="618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/>
              <p:cNvSpPr txBox="1"/>
              <p:nvPr/>
            </p:nvSpPr>
            <p:spPr>
              <a:xfrm>
                <a:off x="8695130" y="5313951"/>
                <a:ext cx="194072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130" y="5313951"/>
                <a:ext cx="1940724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/>
              <p:cNvSpPr txBox="1"/>
              <p:nvPr/>
            </p:nvSpPr>
            <p:spPr>
              <a:xfrm>
                <a:off x="8471319" y="6051590"/>
                <a:ext cx="238834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319" y="6051590"/>
                <a:ext cx="2388346" cy="6182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10738338" y="3042138"/>
            <a:ext cx="322385" cy="123403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57198" y="1884041"/>
            <a:ext cx="367556" cy="131635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622" y="0"/>
            <a:ext cx="116386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Repair 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DNA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Damage in U87 Cells After Exposure to Accelerated </a:t>
            </a:r>
            <a:r>
              <a:rPr lang="en-US" sz="40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82215"/>
              </p:ext>
            </p:extLst>
          </p:nvPr>
        </p:nvGraphicFramePr>
        <p:xfrm>
          <a:off x="95250" y="1820863"/>
          <a:ext cx="545782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" y="1820863"/>
                        <a:ext cx="5457825" cy="417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130249"/>
              </p:ext>
            </p:extLst>
          </p:nvPr>
        </p:nvGraphicFramePr>
        <p:xfrm>
          <a:off x="6430962" y="1820863"/>
          <a:ext cx="5457523" cy="41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0962" y="1820863"/>
                        <a:ext cx="5457523" cy="41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1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466" y="-65370"/>
            <a:ext cx="11659609" cy="1352874"/>
          </a:xfrm>
        </p:spPr>
        <p:txBody>
          <a:bodyPr>
            <a:noAutofit/>
          </a:bodyPr>
          <a:lstStyle/>
          <a:p>
            <a:pPr algn="ctr"/>
            <a:r>
              <a:rPr lang="en-US" sz="37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Induction and Repair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ru-RU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DNA </a:t>
            </a:r>
            <a:r>
              <a:rPr lang="en-US" sz="37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Damage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ru-RU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Hippocampal </a:t>
            </a:r>
            <a:r>
              <a:rPr lang="en-US" sz="37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Cells of Rats After Exposure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ru-RU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700" baseline="30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en-US" sz="37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-rays</a:t>
            </a:r>
            <a:endParaRPr lang="ru-RU" sz="37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video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7709" y="4576475"/>
            <a:ext cx="2205782" cy="16543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70781"/>
              </p:ext>
            </p:extLst>
          </p:nvPr>
        </p:nvGraphicFramePr>
        <p:xfrm>
          <a:off x="545066" y="4085938"/>
          <a:ext cx="3999049" cy="30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066" y="4085938"/>
                        <a:ext cx="3999049" cy="30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22093"/>
              </p:ext>
            </p:extLst>
          </p:nvPr>
        </p:nvGraphicFramePr>
        <p:xfrm>
          <a:off x="435574" y="886721"/>
          <a:ext cx="4704765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5574" y="886721"/>
                        <a:ext cx="4704765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27442"/>
              </p:ext>
            </p:extLst>
          </p:nvPr>
        </p:nvGraphicFramePr>
        <p:xfrm>
          <a:off x="5988658" y="913706"/>
          <a:ext cx="4704770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Graph" r:id="rId10" imgW="3920760" imgH="3000960" progId="Origin95.Graph">
                  <p:embed/>
                </p:oleObj>
              </mc:Choice>
              <mc:Fallback>
                <p:oleObj name="Graph" r:id="rId10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8658" y="913706"/>
                        <a:ext cx="4704770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00794" y="1234250"/>
            <a:ext cx="66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3 </a:t>
            </a:r>
            <a:r>
              <a:rPr lang="en-US" sz="1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Gy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1099" y="1180996"/>
            <a:ext cx="66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3 </a:t>
            </a:r>
            <a:r>
              <a:rPr lang="en-US" sz="1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Gy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09586" y="3699115"/>
            <a:ext cx="7403905" cy="1123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98484" y="5031163"/>
            <a:ext cx="226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Mechanism of action of </a:t>
            </a:r>
            <a:r>
              <a:rPr lang="en-US" sz="1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AraC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4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2" y="0"/>
            <a:ext cx="10515600" cy="12763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162" y="1030288"/>
            <a:ext cx="10990750" cy="55721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Dose-related increases in DNA SSB and DSB after enzymatic treatment (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Endo III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sz="2000" i="1" dirty="0" err="1">
                <a:latin typeface="Roboto" panose="02000000000000000000" pitchFamily="2" charset="0"/>
                <a:ea typeface="Roboto" panose="02000000000000000000" pitchFamily="2" charset="0"/>
              </a:rPr>
              <a:t>Fpg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demonstrates that modified bases make an important contribution to clustered DNA damage formation after exposure to </a:t>
            </a:r>
            <a:r>
              <a:rPr lang="en-US" sz="2000" baseline="30000" dirty="0" smtClean="0"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 </a:t>
            </a:r>
            <a:r>
              <a:rPr lang="el-GR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el-GR" sz="200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rays 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in vivo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and accelerated </a:t>
            </a:r>
            <a:r>
              <a:rPr lang="en-US" sz="2000" baseline="30000" dirty="0" smtClean="0"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N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ions (LET = 85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keV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l-GR" sz="2000" dirty="0">
                <a:latin typeface="Roboto" panose="02000000000000000000" pitchFamily="2" charset="0"/>
                <a:ea typeface="Roboto" panose="02000000000000000000" pitchFamily="2" charset="0"/>
              </a:rPr>
              <a:t>μ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m) 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in vitro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Repair kinetics of clustered DNA damage have exponential character both in rat hippocampal cell culture and human U87 glioblastoma cells after exposure to accelerated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aseline="30000" dirty="0" smtClean="0"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N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ions (LET =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= 85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keV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μm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);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The number of DNA SSB and DSB in rat hippocampal neurons after 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Endo III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US" sz="2000" i="1" dirty="0" err="1">
                <a:latin typeface="Roboto" panose="02000000000000000000" pitchFamily="2" charset="0"/>
                <a:ea typeface="Roboto" panose="02000000000000000000" pitchFamily="2" charset="0"/>
              </a:rPr>
              <a:t>Fpg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treatment dramatically outnumber the control level up until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24 h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of post-radiation incubation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The amount of DNA enzymatic lesions in human U87 glioblastoma cells comes close to control level after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24 h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post-radiation incubation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level of unrepaired lesions even after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24 h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remains almost 2-times higher than under normal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conditions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The significant contribution of enzymatic DNA damage is observed under the action of synthesis inhibitor that expands the total number of DNA damage in rat hippocampal cells after exposure to </a:t>
            </a:r>
            <a: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 </a:t>
            </a:r>
            <a:r>
              <a:rPr lang="el-GR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el-GR" sz="200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rays.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6361" y="111939"/>
            <a:ext cx="9439275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Thank you for your attention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71636" y="6111875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/>
              <a:t>This work was supported by Moscow Region Governor's </a:t>
            </a:r>
            <a:r>
              <a:rPr lang="en-US" dirty="0" smtClean="0"/>
              <a:t>grant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6808" y="2977807"/>
            <a:ext cx="3431425" cy="25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7" y="0"/>
            <a:ext cx="10515600" cy="126609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DNA Damage</a:t>
            </a:r>
            <a:r>
              <a:rPr lang="ru-RU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Neuronal Cells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" y="927466"/>
            <a:ext cx="7588146" cy="444463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62200" y="1491930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Genomic instability</a:t>
            </a:r>
            <a:endParaRPr lang="en-US" sz="2000" dirty="0">
              <a:ln w="0"/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Genetic alterations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62200" y="2899122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Carcinogenesis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62200" y="4225329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Chronic inflammation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Immune response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62200" y="5535669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Cell injury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Cell death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05303" y="5536487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eurodegeneration</a:t>
            </a:r>
            <a:endParaRPr lang="ru-RU" sz="2000" dirty="0">
              <a:ln w="0"/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407" y="5535669"/>
            <a:ext cx="3240000" cy="9000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Functional disorders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1" t="33346" r="16179" b="15083"/>
          <a:stretch/>
        </p:blipFill>
        <p:spPr>
          <a:xfrm>
            <a:off x="10555620" y="5255301"/>
            <a:ext cx="1626700" cy="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26" y="0"/>
            <a:ext cx="10849219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Aim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Goals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30059015"/>
              </p:ext>
            </p:extLst>
          </p:nvPr>
        </p:nvGraphicFramePr>
        <p:xfrm>
          <a:off x="2397738" y="1315386"/>
          <a:ext cx="8180294" cy="539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4"/>
          <a:stretch/>
        </p:blipFill>
        <p:spPr>
          <a:xfrm>
            <a:off x="159235" y="4013341"/>
            <a:ext cx="1268429" cy="147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0"/>
          <a:stretch/>
        </p:blipFill>
        <p:spPr>
          <a:xfrm>
            <a:off x="1009714" y="5280025"/>
            <a:ext cx="1268036" cy="147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41" y="1866196"/>
            <a:ext cx="1025086" cy="1119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46879" y="2931648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AraC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/>
          <a:stretch/>
        </p:blipFill>
        <p:spPr>
          <a:xfrm>
            <a:off x="416190" y="1599027"/>
            <a:ext cx="1861560" cy="19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218558" y="737847"/>
            <a:ext cx="3996000" cy="615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7685" y="791936"/>
            <a:ext cx="4025137" cy="5343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1"/>
            <a:ext cx="11435035" cy="8122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Objects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/>
          <a:stretch/>
        </p:blipFill>
        <p:spPr>
          <a:xfrm>
            <a:off x="8689091" y="3710354"/>
            <a:ext cx="1878676" cy="2334255"/>
          </a:xfr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b="19200"/>
          <a:stretch/>
        </p:blipFill>
        <p:spPr>
          <a:xfrm>
            <a:off x="1832291" y="1431281"/>
            <a:ext cx="1851005" cy="1800000"/>
          </a:xfrm>
          <a:prstGeom prst="rect">
            <a:avLst/>
          </a:prstGeom>
        </p:spPr>
      </p:pic>
      <p:pic>
        <p:nvPicPr>
          <p:cNvPr id="7" name="Объект 18"/>
          <p:cNvPicPr>
            <a:picLocks noGrp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r="8664" b="5893"/>
          <a:stretch/>
        </p:blipFill>
        <p:spPr>
          <a:xfrm>
            <a:off x="8091311" y="1326297"/>
            <a:ext cx="2664069" cy="1938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2" t="9827"/>
          <a:stretch/>
        </p:blipFill>
        <p:spPr>
          <a:xfrm>
            <a:off x="1351456" y="3926235"/>
            <a:ext cx="2812674" cy="211372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4599" y="6075144"/>
            <a:ext cx="3801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Rat hippocampal neuronal cell culture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Sprague Dawley)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6078976"/>
            <a:ext cx="222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Rat </a:t>
            </a:r>
            <a:r>
              <a:rPr lang="en-US" dirty="0" smtClean="0"/>
              <a:t>hippocampal cells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(Sprague </a:t>
            </a:r>
            <a:r>
              <a:rPr lang="en-US" dirty="0"/>
              <a:t>Dawley)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3570" y="3265104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Human</a:t>
            </a:r>
            <a:r>
              <a:rPr lang="ru-RU" dirty="0"/>
              <a:t> U87 </a:t>
            </a:r>
            <a:r>
              <a:rPr lang="ru-RU" dirty="0" err="1"/>
              <a:t>glioblastoma</a:t>
            </a:r>
            <a:r>
              <a:rPr lang="ru-RU" dirty="0"/>
              <a:t> </a:t>
            </a:r>
            <a:r>
              <a:rPr lang="ru-RU" dirty="0" err="1"/>
              <a:t>cells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5362" y="745932"/>
            <a:ext cx="407996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accelerated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700" baseline="30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(LET = 85 </a:t>
            </a:r>
            <a:r>
              <a:rPr lang="ru-RU" sz="17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keV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/µm) </a:t>
            </a:r>
          </a:p>
          <a:p>
            <a:pPr algn="ctr"/>
            <a:r>
              <a:rPr lang="ru-RU" sz="1700" i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ru-RU" sz="1700" i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700" i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vitro</a:t>
            </a:r>
            <a:r>
              <a:rPr lang="ru-RU" sz="1700" i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17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91393" y="737870"/>
            <a:ext cx="38231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aseline="30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ru-RU" sz="17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rays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ru-RU" sz="1700" i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ru-RU" sz="1700" i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700" i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vivo</a:t>
            </a:r>
            <a:endParaRPr lang="ru-RU" sz="17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6015" y="3234231"/>
            <a:ext cx="316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Mice hippocampal cells (C57Bl)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49989" y="3839423"/>
            <a:ext cx="144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hippocampus</a:t>
            </a:r>
            <a:endParaRPr lang="ru-RU" dirty="0"/>
          </a:p>
        </p:txBody>
      </p:sp>
      <p:pic>
        <p:nvPicPr>
          <p:cNvPr id="16" name="ImmaterialDigitalHypsilophod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3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53828" y="2602655"/>
            <a:ext cx="2839102" cy="16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273" y="152728"/>
            <a:ext cx="3267808" cy="10498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Comet Assay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" b="5956"/>
          <a:stretch/>
        </p:blipFill>
        <p:spPr>
          <a:xfrm>
            <a:off x="666993" y="3264"/>
            <a:ext cx="5628221" cy="685473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5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79" y="2394252"/>
            <a:ext cx="3049641" cy="31245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811715" y="2394253"/>
            <a:ext cx="2645664" cy="955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88423" y="4589585"/>
            <a:ext cx="4368956" cy="929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084027" y="3730106"/>
            <a:ext cx="628650" cy="2264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7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60" y="114896"/>
            <a:ext cx="4703763" cy="70338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Enzyme Treatment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0" y="2857360"/>
            <a:ext cx="7444016" cy="368155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4960" y="1263512"/>
            <a:ext cx="7697613" cy="1807428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Endo III </a:t>
            </a:r>
            <a:r>
              <a:rPr lang="en-US" sz="2400" dirty="0"/>
              <a:t>recognizes oxidized </a:t>
            </a:r>
            <a:r>
              <a:rPr lang="en-US" sz="2400" dirty="0" smtClean="0"/>
              <a:t>pyrimidines</a:t>
            </a:r>
          </a:p>
          <a:p>
            <a:pPr algn="just"/>
            <a:r>
              <a:rPr lang="en-US" sz="2400" b="1" dirty="0" err="1" smtClean="0">
                <a:solidFill>
                  <a:srgbClr val="C00000"/>
                </a:solidFill>
              </a:rPr>
              <a:t>Fpg</a:t>
            </a:r>
            <a:r>
              <a:rPr lang="en-US" sz="2400" dirty="0" smtClean="0"/>
              <a:t> </a:t>
            </a:r>
            <a:r>
              <a:rPr lang="en-US" sz="2400" dirty="0"/>
              <a:t>is specific for oxidized purines </a:t>
            </a:r>
            <a:r>
              <a:rPr lang="en-US" sz="2400" dirty="0" smtClean="0"/>
              <a:t>and </a:t>
            </a:r>
            <a:r>
              <a:rPr lang="en-US" sz="2400" dirty="0" err="1" smtClean="0"/>
              <a:t>otherring</a:t>
            </a:r>
            <a:r>
              <a:rPr lang="en-US" sz="2400" dirty="0" smtClean="0"/>
              <a:t>-opened purines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79" y="1263512"/>
            <a:ext cx="3460645" cy="31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-21248"/>
            <a:ext cx="116065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Induction of DNA Damage in Hippocampal Cells of Mice After Exposure to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-rays </a:t>
            </a:r>
            <a:r>
              <a:rPr lang="en-US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 </a:t>
            </a:r>
            <a:r>
              <a:rPr lang="en-US" i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i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 </a:t>
            </a:r>
            <a:r>
              <a:rPr lang="en-US" i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vivo</a:t>
            </a:r>
            <a:endParaRPr lang="ru-RU" i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750036"/>
              </p:ext>
            </p:extLst>
          </p:nvPr>
        </p:nvGraphicFramePr>
        <p:xfrm>
          <a:off x="93134" y="1118128"/>
          <a:ext cx="5456238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34" y="1118128"/>
                        <a:ext cx="5456238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568693"/>
              </p:ext>
            </p:extLst>
          </p:nvPr>
        </p:nvGraphicFramePr>
        <p:xfrm>
          <a:off x="6420879" y="1178383"/>
          <a:ext cx="5457528" cy="41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0879" y="1178383"/>
                        <a:ext cx="5457528" cy="41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/>
              <p:cNvSpPr txBox="1"/>
              <p:nvPr/>
            </p:nvSpPr>
            <p:spPr>
              <a:xfrm>
                <a:off x="1793301" y="5293253"/>
                <a:ext cx="2585189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301" y="5293253"/>
                <a:ext cx="2585189" cy="6182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49895" y="6108743"/>
                <a:ext cx="207872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95" y="6108743"/>
                <a:ext cx="2078727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691679" y="5293253"/>
                <a:ext cx="5257800" cy="1415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𝐸𝑛𝑑𝑜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679" y="5293253"/>
                <a:ext cx="5257800" cy="14156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290645" y="1784838"/>
            <a:ext cx="272563" cy="7649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599204" y="3666392"/>
            <a:ext cx="288000" cy="84699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624" y="0"/>
            <a:ext cx="1144534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Induction 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DNA Damage in Hippocampal Rat Culture After Exposure to Accelerated </a:t>
            </a:r>
            <a:r>
              <a:rPr lang="en-US" sz="40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340792"/>
              </p:ext>
            </p:extLst>
          </p:nvPr>
        </p:nvGraphicFramePr>
        <p:xfrm>
          <a:off x="90488" y="1127125"/>
          <a:ext cx="545782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88" y="1127125"/>
                        <a:ext cx="5457825" cy="417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41010"/>
              </p:ext>
            </p:extLst>
          </p:nvPr>
        </p:nvGraphicFramePr>
        <p:xfrm>
          <a:off x="6439140" y="1136019"/>
          <a:ext cx="5457536" cy="41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9140" y="1136019"/>
                        <a:ext cx="5457536" cy="41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/>
              <p:cNvSpPr txBox="1"/>
              <p:nvPr/>
            </p:nvSpPr>
            <p:spPr>
              <a:xfrm>
                <a:off x="2055437" y="5313970"/>
                <a:ext cx="190225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7" y="5313970"/>
                <a:ext cx="1902252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6"/>
              <p:cNvSpPr txBox="1"/>
              <p:nvPr/>
            </p:nvSpPr>
            <p:spPr>
              <a:xfrm>
                <a:off x="1738507" y="6074517"/>
                <a:ext cx="253611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07" y="6074517"/>
                <a:ext cx="2536111" cy="618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/>
              <p:cNvSpPr txBox="1"/>
              <p:nvPr/>
            </p:nvSpPr>
            <p:spPr>
              <a:xfrm>
                <a:off x="8423732" y="5313970"/>
                <a:ext cx="194072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732" y="5313970"/>
                <a:ext cx="1940724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/>
              <p:cNvSpPr txBox="1"/>
              <p:nvPr/>
            </p:nvSpPr>
            <p:spPr>
              <a:xfrm>
                <a:off x="8199921" y="6047227"/>
                <a:ext cx="238834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921" y="6047227"/>
                <a:ext cx="2388346" cy="6182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0615246" y="2396270"/>
            <a:ext cx="331177" cy="170973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74618" y="1670965"/>
            <a:ext cx="297382" cy="1702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4" y="0"/>
            <a:ext cx="1154192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Repair of DNA Damage in Hippocampal Rat Culture After Exposure to Accelerated </a:t>
            </a:r>
            <a:r>
              <a:rPr lang="en-US" sz="40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0631"/>
              </p:ext>
            </p:extLst>
          </p:nvPr>
        </p:nvGraphicFramePr>
        <p:xfrm>
          <a:off x="93663" y="1905000"/>
          <a:ext cx="5456237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3" y="1905000"/>
                        <a:ext cx="5456237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43467"/>
              </p:ext>
            </p:extLst>
          </p:nvPr>
        </p:nvGraphicFramePr>
        <p:xfrm>
          <a:off x="6447813" y="1905000"/>
          <a:ext cx="5457528" cy="41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7813" y="1905000"/>
                        <a:ext cx="5457528" cy="41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1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2070</TotalTime>
  <Words>521</Words>
  <Application>Microsoft Office PowerPoint</Application>
  <PresentationFormat>Широкоэкранный</PresentationFormat>
  <Paragraphs>87</Paragraphs>
  <Slides>14</Slides>
  <Notes>3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Roboto</vt:lpstr>
      <vt:lpstr>Times New Roman</vt:lpstr>
      <vt:lpstr>Тема Office</vt:lpstr>
      <vt:lpstr>Unicode Origin Graph</vt:lpstr>
      <vt:lpstr>Graph</vt:lpstr>
      <vt:lpstr>Detection of clustered DNA Damage in Mammalian Cells Induced by Ionizing Radiation with Different Physical Characteristics</vt:lpstr>
      <vt:lpstr>DNA Damage in Neuronal Cells</vt:lpstr>
      <vt:lpstr>Aim &amp; Goals</vt:lpstr>
      <vt:lpstr>Research Objects</vt:lpstr>
      <vt:lpstr>Comet Assay</vt:lpstr>
      <vt:lpstr>Enzyme Treatment</vt:lpstr>
      <vt:lpstr>Induction of DNA Damage in Hippocampal Cells of Mice After Exposure to γ-rays 60Co in vivo</vt:lpstr>
      <vt:lpstr>Induction of DNA Damage in Hippocampal Rat Culture After Exposure to Accelerated 15N Ions</vt:lpstr>
      <vt:lpstr>Repair of DNA Damage in Hippocampal Rat Culture After Exposure to Accelerated 15N Ions</vt:lpstr>
      <vt:lpstr>Induction of DNA Damage in U87 Cells After Exposure to Accelerated 15N Ions</vt:lpstr>
      <vt:lpstr>Repair of DNA Damage in U87 Cells After Exposure to Accelerated 15N Ions</vt:lpstr>
      <vt:lpstr>Induction and Repair of DNA Damage in Hippocampal Cells of Rats After Exposure to 60Co γ-rays</vt:lpstr>
      <vt:lpstr>Conclusions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Regina</dc:creator>
  <cp:lastModifiedBy>Regina</cp:lastModifiedBy>
  <cp:revision>81</cp:revision>
  <dcterms:created xsi:type="dcterms:W3CDTF">2020-10-22T12:39:43Z</dcterms:created>
  <dcterms:modified xsi:type="dcterms:W3CDTF">2020-11-11T14:13:49Z</dcterms:modified>
</cp:coreProperties>
</file>