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7" r:id="rId6"/>
    <p:sldId id="268" r:id="rId7"/>
    <p:sldId id="271" r:id="rId8"/>
    <p:sldId id="265" r:id="rId9"/>
    <p:sldId id="262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rk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DEE2FE"/>
    <a:srgbClr val="C8CBDE"/>
    <a:srgbClr val="25B547"/>
    <a:srgbClr val="ECF5E7"/>
    <a:srgbClr val="00DA63"/>
    <a:srgbClr val="F1F4D0"/>
    <a:srgbClr val="EA0000"/>
    <a:srgbClr val="66FF66"/>
    <a:srgbClr val="EB6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8787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sha\Desktop\&#1084;&#1072;&#1075;&#1080;&#1089;&#1090;&#1077;&#1088;&#1089;&#1082;&#1072;&#1103;%20&#1044;&#1072;&#1096;&#1072;\results\protons_cluster_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sha\Desktop\&#1084;&#1072;&#1075;&#1080;&#1089;&#1090;&#1077;&#1088;&#1089;&#1082;&#1072;&#1103;%20&#1044;&#1072;&#1096;&#1072;\results\protons_cluster_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sha\Desktop\&#1084;&#1072;&#1075;&#1080;&#1089;&#1090;&#1077;&#1088;&#1089;&#1082;&#1072;&#1103;%20&#1044;&#1072;&#1096;&#1072;\results\protons_cluster_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protons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42823735345539043"/>
          <c:y val="9.42838731518133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607939641306999E-2"/>
          <c:y val="0.2582476649818356"/>
          <c:w val="0.90369579908919673"/>
          <c:h val="0.66859552328169536"/>
        </c:manualLayout>
      </c:layout>
      <c:barChart>
        <c:barDir val="col"/>
        <c:grouping val="clustered"/>
        <c:varyColors val="0"/>
        <c:ser>
          <c:idx val="0"/>
          <c:order val="0"/>
          <c:tx>
            <c:v>OGG1&gt;53BP1</c:v>
          </c:tx>
          <c:spPr>
            <a:solidFill>
              <a:srgbClr val="F8835E"/>
            </a:solidFill>
          </c:spPr>
          <c:invertIfNegative val="0"/>
          <c:cat>
            <c:strRef>
              <c:f>Лист1!$O$9:$R$9</c:f>
              <c:strCache>
                <c:ptCount val="4"/>
                <c:pt idx="0">
                  <c:v>15 мин</c:v>
                </c:pt>
                <c:pt idx="1">
                  <c:v>1 ч</c:v>
                </c:pt>
                <c:pt idx="2">
                  <c:v>4 ч</c:v>
                </c:pt>
                <c:pt idx="3">
                  <c:v>24 ч</c:v>
                </c:pt>
              </c:strCache>
            </c:strRef>
          </c:cat>
          <c:val>
            <c:numRef>
              <c:f>Лист1!$O$10:$R$10</c:f>
              <c:numCache>
                <c:formatCode>General</c:formatCode>
                <c:ptCount val="4"/>
                <c:pt idx="0">
                  <c:v>52.229299363057322</c:v>
                </c:pt>
                <c:pt idx="1">
                  <c:v>47.096774193548384</c:v>
                </c:pt>
                <c:pt idx="2">
                  <c:v>31.543624161073826</c:v>
                </c:pt>
                <c:pt idx="3">
                  <c:v>51.282051282051277</c:v>
                </c:pt>
              </c:numCache>
            </c:numRef>
          </c:val>
        </c:ser>
        <c:ser>
          <c:idx val="1"/>
          <c:order val="1"/>
          <c:tx>
            <c:v>OGG1=53BP1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Лист1!$O$9:$R$9</c:f>
              <c:strCache>
                <c:ptCount val="4"/>
                <c:pt idx="0">
                  <c:v>15 мин</c:v>
                </c:pt>
                <c:pt idx="1">
                  <c:v>1 ч</c:v>
                </c:pt>
                <c:pt idx="2">
                  <c:v>4 ч</c:v>
                </c:pt>
                <c:pt idx="3">
                  <c:v>24 ч</c:v>
                </c:pt>
              </c:strCache>
            </c:strRef>
          </c:cat>
          <c:val>
            <c:numRef>
              <c:f>Лист1!$O$11:$R$11</c:f>
              <c:numCache>
                <c:formatCode>General</c:formatCode>
                <c:ptCount val="4"/>
                <c:pt idx="0">
                  <c:v>43.949044585987259</c:v>
                </c:pt>
                <c:pt idx="1">
                  <c:v>45.806451612903224</c:v>
                </c:pt>
                <c:pt idx="2">
                  <c:v>60.402684563758392</c:v>
                </c:pt>
                <c:pt idx="3">
                  <c:v>36.752136752136757</c:v>
                </c:pt>
              </c:numCache>
            </c:numRef>
          </c:val>
        </c:ser>
        <c:ser>
          <c:idx val="2"/>
          <c:order val="2"/>
          <c:tx>
            <c:v>53BP1&gt;OGG1</c:v>
          </c:tx>
          <c:spPr>
            <a:solidFill>
              <a:srgbClr val="5EA13D"/>
            </a:solidFill>
          </c:spPr>
          <c:invertIfNegative val="0"/>
          <c:cat>
            <c:strRef>
              <c:f>Лист1!$O$9:$R$9</c:f>
              <c:strCache>
                <c:ptCount val="4"/>
                <c:pt idx="0">
                  <c:v>15 мин</c:v>
                </c:pt>
                <c:pt idx="1">
                  <c:v>1 ч</c:v>
                </c:pt>
                <c:pt idx="2">
                  <c:v>4 ч</c:v>
                </c:pt>
                <c:pt idx="3">
                  <c:v>24 ч</c:v>
                </c:pt>
              </c:strCache>
            </c:strRef>
          </c:cat>
          <c:val>
            <c:numRef>
              <c:f>Лист1!$O$12:$R$12</c:f>
              <c:numCache>
                <c:formatCode>General</c:formatCode>
                <c:ptCount val="4"/>
                <c:pt idx="0">
                  <c:v>3.8216560509554141</c:v>
                </c:pt>
                <c:pt idx="1">
                  <c:v>7.096774193548387</c:v>
                </c:pt>
                <c:pt idx="2">
                  <c:v>7.3825503355704702</c:v>
                </c:pt>
                <c:pt idx="3">
                  <c:v>11.965811965811966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4"/>
        <c:overlap val="-13"/>
        <c:axId val="1628473136"/>
        <c:axId val="1628476400"/>
      </c:barChart>
      <c:catAx>
        <c:axId val="16284731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628476400"/>
        <c:crosses val="autoZero"/>
        <c:auto val="1"/>
        <c:lblAlgn val="ctr"/>
        <c:lblOffset val="100"/>
        <c:noMultiLvlLbl val="0"/>
      </c:catAx>
      <c:valAx>
        <c:axId val="1628476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28473136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ions </a:t>
            </a:r>
            <a:r>
              <a:rPr lang="en-US" sz="1400" baseline="30000" dirty="0" smtClean="0"/>
              <a:t>15</a:t>
            </a:r>
            <a:r>
              <a:rPr lang="en-US" sz="1400" dirty="0" smtClean="0"/>
              <a:t>N</a:t>
            </a:r>
            <a:endParaRPr lang="ru-RU" sz="1400" dirty="0"/>
          </a:p>
        </c:rich>
      </c:tx>
      <c:layout>
        <c:manualLayout>
          <c:xMode val="edge"/>
          <c:yMode val="edge"/>
          <c:x val="0.4315015929814327"/>
          <c:y val="0.163205913969279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607939641306999E-2"/>
          <c:y val="0.2912439691895064"/>
          <c:w val="0.90369579908919673"/>
          <c:h val="0.52639109607098455"/>
        </c:manualLayout>
      </c:layout>
      <c:barChart>
        <c:barDir val="col"/>
        <c:grouping val="clustered"/>
        <c:varyColors val="0"/>
        <c:ser>
          <c:idx val="0"/>
          <c:order val="0"/>
          <c:tx>
            <c:v>OGG1&gt;53BP1</c:v>
          </c:tx>
          <c:spPr>
            <a:solidFill>
              <a:srgbClr val="F8835E"/>
            </a:solidFill>
          </c:spPr>
          <c:invertIfNegative val="0"/>
          <c:cat>
            <c:strRef>
              <c:f>[3]analysis!$B$7:$E$7</c:f>
              <c:strCache>
                <c:ptCount val="4"/>
                <c:pt idx="0">
                  <c:v>15 мин</c:v>
                </c:pt>
                <c:pt idx="1">
                  <c:v>1 ч</c:v>
                </c:pt>
                <c:pt idx="2">
                  <c:v>4 ч</c:v>
                </c:pt>
                <c:pt idx="3">
                  <c:v>24 ч</c:v>
                </c:pt>
              </c:strCache>
            </c:strRef>
          </c:cat>
          <c:val>
            <c:numRef>
              <c:f>[3]analysis!$B$8:$E$8</c:f>
              <c:numCache>
                <c:formatCode>General</c:formatCode>
                <c:ptCount val="4"/>
                <c:pt idx="0">
                  <c:v>53.74</c:v>
                </c:pt>
                <c:pt idx="1">
                  <c:v>57.05</c:v>
                </c:pt>
                <c:pt idx="2">
                  <c:v>60</c:v>
                </c:pt>
                <c:pt idx="3">
                  <c:v>57.43</c:v>
                </c:pt>
              </c:numCache>
            </c:numRef>
          </c:val>
        </c:ser>
        <c:ser>
          <c:idx val="1"/>
          <c:order val="1"/>
          <c:tx>
            <c:v>OGG1=53BP1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[3]analysis!$B$7:$E$7</c:f>
              <c:strCache>
                <c:ptCount val="4"/>
                <c:pt idx="0">
                  <c:v>15 мин</c:v>
                </c:pt>
                <c:pt idx="1">
                  <c:v>1 ч</c:v>
                </c:pt>
                <c:pt idx="2">
                  <c:v>4 ч</c:v>
                </c:pt>
                <c:pt idx="3">
                  <c:v>24 ч</c:v>
                </c:pt>
              </c:strCache>
            </c:strRef>
          </c:cat>
          <c:val>
            <c:numRef>
              <c:f>[3]analysis!$B$9:$E$9</c:f>
              <c:numCache>
                <c:formatCode>General</c:formatCode>
                <c:ptCount val="4"/>
                <c:pt idx="0">
                  <c:v>38.78</c:v>
                </c:pt>
                <c:pt idx="1">
                  <c:v>35.57</c:v>
                </c:pt>
                <c:pt idx="2">
                  <c:v>32</c:v>
                </c:pt>
                <c:pt idx="3">
                  <c:v>33.11</c:v>
                </c:pt>
              </c:numCache>
            </c:numRef>
          </c:val>
        </c:ser>
        <c:ser>
          <c:idx val="2"/>
          <c:order val="2"/>
          <c:tx>
            <c:v>53BP1&gt;OGG1</c:v>
          </c:tx>
          <c:spPr>
            <a:solidFill>
              <a:srgbClr val="5EA13D"/>
            </a:solidFill>
          </c:spPr>
          <c:invertIfNegative val="0"/>
          <c:cat>
            <c:strRef>
              <c:f>[3]analysis!$B$7:$E$7</c:f>
              <c:strCache>
                <c:ptCount val="4"/>
                <c:pt idx="0">
                  <c:v>15 мин</c:v>
                </c:pt>
                <c:pt idx="1">
                  <c:v>1 ч</c:v>
                </c:pt>
                <c:pt idx="2">
                  <c:v>4 ч</c:v>
                </c:pt>
                <c:pt idx="3">
                  <c:v>24 ч</c:v>
                </c:pt>
              </c:strCache>
            </c:strRef>
          </c:cat>
          <c:val>
            <c:numRef>
              <c:f>[3]analysis!$B$10:$E$10</c:f>
              <c:numCache>
                <c:formatCode>General</c:formatCode>
                <c:ptCount val="4"/>
                <c:pt idx="0">
                  <c:v>7.48</c:v>
                </c:pt>
                <c:pt idx="1">
                  <c:v>7.38</c:v>
                </c:pt>
                <c:pt idx="2">
                  <c:v>8</c:v>
                </c:pt>
                <c:pt idx="3">
                  <c:v>9.4600000000000009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4"/>
        <c:overlap val="-13"/>
        <c:axId val="1628474224"/>
        <c:axId val="1628481296"/>
      </c:barChart>
      <c:catAx>
        <c:axId val="16284742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628481296"/>
        <c:crosses val="autoZero"/>
        <c:auto val="1"/>
        <c:lblAlgn val="ctr"/>
        <c:lblOffset val="100"/>
        <c:noMultiLvlLbl val="0"/>
      </c:catAx>
      <c:valAx>
        <c:axId val="1628481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28474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1715284610628505"/>
          <c:y val="1.4400077703692643E-2"/>
          <c:w val="0.26914444546687893"/>
          <c:h val="0.235671137077639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</a:rPr>
              <a:t>γ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-rays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4392764985070422"/>
          <c:y val="0.111404681041165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OGG1&gt;53BP1</c:v>
          </c:tx>
          <c:spPr>
            <a:solidFill>
              <a:srgbClr val="F8835E"/>
            </a:solidFill>
          </c:spPr>
          <c:invertIfNegative val="0"/>
          <c:cat>
            <c:strRef>
              <c:f>[2]Лист1!$B$8:$E$8</c:f>
              <c:strCache>
                <c:ptCount val="4"/>
                <c:pt idx="0">
                  <c:v>15 min</c:v>
                </c:pt>
                <c:pt idx="1">
                  <c:v>1 h</c:v>
                </c:pt>
                <c:pt idx="2">
                  <c:v>4h</c:v>
                </c:pt>
                <c:pt idx="3">
                  <c:v>24h</c:v>
                </c:pt>
              </c:strCache>
            </c:strRef>
          </c:cat>
          <c:val>
            <c:numRef>
              <c:f>[2]Лист1!$B$9:$E$9</c:f>
              <c:numCache>
                <c:formatCode>General</c:formatCode>
                <c:ptCount val="4"/>
                <c:pt idx="0">
                  <c:v>17.239999999999998</c:v>
                </c:pt>
                <c:pt idx="1">
                  <c:v>12.82</c:v>
                </c:pt>
                <c:pt idx="2">
                  <c:v>6</c:v>
                </c:pt>
                <c:pt idx="3">
                  <c:v>8.6330939999999998</c:v>
                </c:pt>
              </c:numCache>
            </c:numRef>
          </c:val>
        </c:ser>
        <c:ser>
          <c:idx val="1"/>
          <c:order val="1"/>
          <c:tx>
            <c:v>OGG1=53BP1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[2]Лист1!$B$8:$E$8</c:f>
              <c:strCache>
                <c:ptCount val="4"/>
                <c:pt idx="0">
                  <c:v>15 min</c:v>
                </c:pt>
                <c:pt idx="1">
                  <c:v>1 h</c:v>
                </c:pt>
                <c:pt idx="2">
                  <c:v>4h</c:v>
                </c:pt>
                <c:pt idx="3">
                  <c:v>24h</c:v>
                </c:pt>
              </c:strCache>
            </c:strRef>
          </c:cat>
          <c:val>
            <c:numRef>
              <c:f>[2]Лист1!$B$10:$E$10</c:f>
              <c:numCache>
                <c:formatCode>General</c:formatCode>
                <c:ptCount val="4"/>
                <c:pt idx="0">
                  <c:v>46.89</c:v>
                </c:pt>
                <c:pt idx="1">
                  <c:v>55.77</c:v>
                </c:pt>
                <c:pt idx="2">
                  <c:v>50.67</c:v>
                </c:pt>
                <c:pt idx="3">
                  <c:v>50.35971</c:v>
                </c:pt>
              </c:numCache>
            </c:numRef>
          </c:val>
        </c:ser>
        <c:ser>
          <c:idx val="2"/>
          <c:order val="2"/>
          <c:tx>
            <c:v>53BP1&gt;OGG1</c:v>
          </c:tx>
          <c:spPr>
            <a:solidFill>
              <a:srgbClr val="5EA13D"/>
            </a:solidFill>
          </c:spPr>
          <c:invertIfNegative val="0"/>
          <c:cat>
            <c:strRef>
              <c:f>[2]Лист1!$B$8:$E$8</c:f>
              <c:strCache>
                <c:ptCount val="4"/>
                <c:pt idx="0">
                  <c:v>15 min</c:v>
                </c:pt>
                <c:pt idx="1">
                  <c:v>1 h</c:v>
                </c:pt>
                <c:pt idx="2">
                  <c:v>4h</c:v>
                </c:pt>
                <c:pt idx="3">
                  <c:v>24h</c:v>
                </c:pt>
              </c:strCache>
            </c:strRef>
          </c:cat>
          <c:val>
            <c:numRef>
              <c:f>[2]Лист1!$B$11:$E$11</c:f>
              <c:numCache>
                <c:formatCode>General</c:formatCode>
                <c:ptCount val="4"/>
                <c:pt idx="0">
                  <c:v>35.86</c:v>
                </c:pt>
                <c:pt idx="1">
                  <c:v>31.4</c:v>
                </c:pt>
                <c:pt idx="2">
                  <c:v>43.33</c:v>
                </c:pt>
                <c:pt idx="3">
                  <c:v>41.007190000000001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4"/>
        <c:overlap val="-13"/>
        <c:axId val="1628476944"/>
        <c:axId val="1628473680"/>
      </c:barChart>
      <c:catAx>
        <c:axId val="162847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28473680"/>
        <c:crosses val="autoZero"/>
        <c:auto val="1"/>
        <c:lblAlgn val="ctr"/>
        <c:lblOffset val="100"/>
        <c:noMultiLvlLbl val="0"/>
      </c:catAx>
      <c:valAx>
        <c:axId val="1628473680"/>
        <c:scaling>
          <c:orientation val="minMax"/>
          <c:max val="7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28476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0DD56-FC74-49F4-87DB-B8D788EDE9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0709F-8533-44CD-9BC3-575D731DB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4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0709F-8533-44CD-9BC3-575D731DB0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Важно</a:t>
            </a:r>
            <a:r>
              <a:rPr lang="ru-RU" baseline="0" dirty="0" smtClean="0"/>
              <a:t> упомянуть, что протоны в расширенном пике Брэгга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0709F-8533-44CD-9BC3-575D731DB0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3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0709F-8533-44CD-9BC3-575D731DB0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6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0709F-8533-44CD-9BC3-575D731DB0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0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0709F-8533-44CD-9BC3-575D731DB0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4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0709F-8533-44CD-9BC3-575D731DB0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3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CA863B-ED91-445D-8790-A8D3D5952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091BBE-5A1E-47C9-B11F-53A601DD8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318F27-9CBB-46CC-8ECB-60D9AF89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F65940-92F9-4C73-9C97-D99C17A8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BD00F4-8DB6-4A1C-9951-95B4D8BC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5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16CD60-A10E-4BCC-B4A3-C129CAC7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5378AA7-89FB-4183-BDFB-956681166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CCCB18-39AC-4EE9-AB2F-FD2CB3B9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55F4CC-9C23-4ADE-98D9-12FFF6E2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535666-BDE1-4D50-9C1F-FFC7F011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5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75D0F67-01EA-4556-B4AF-60BDB4221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B64977C-C75F-4543-A311-1871BFE6D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953463-536D-4127-BE78-DCD6D322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0D430E-C679-4BCC-85B2-272E375F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C44F85-B59A-4CE6-A6F7-12D3003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4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A3A299-C56B-4473-9879-C0C75EA6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42365B-EC05-44F1-8220-64C4A98E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40FCF5-0792-4885-993E-48DCFDA0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7BE498-F5BB-48EF-BCFE-209A0C9C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7337A0-9EB8-4BDD-BBD1-4C2DA225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1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1F566D-93BA-4A2E-BD5E-9A7D00A9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BEE37D-8A99-4787-B4EE-337EF57B9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AC66EB-D288-4849-88CC-2FAB6B37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F58EB0-C0ED-41FB-A08C-54F0BBE8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20C09D-7C6F-4E37-BD38-DE6D78F9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2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58EFEB-F75F-4D71-8FC0-115D723F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1309AB-694E-4A83-B678-08CC1F426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73E0A95-7C60-4D6E-A177-C458693C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6F64D6-E151-4E2B-AE8E-AC1FA17B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A0B66D-0D2B-4492-9974-1EBD1286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E3BE6A-D118-4357-BEE2-8569FC9D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4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7FBBAA-BFB8-4AC4-99FD-0FD6B3B9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584BED-A43C-4375-A16A-FEB427B4F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352E12-4482-40CC-90E9-889AE12B6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69BDC3E-65FE-4D6B-B914-2BCCB360B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E98EAFA-2CB6-4F25-9039-1C7DBFDD5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D81E524-FA18-4EC4-AE29-C96D92D3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A20C4BF-6D7E-4349-94E7-7914B36D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0CB53E7-81AB-4C46-83B8-0B903609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2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591A68-2604-4D0C-927E-F2A8C763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26E79AF-04AB-4228-A85E-C93E0F2E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ADE068C-2C32-4F4B-BCD0-FBE357D9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D5D0A17-90B6-483E-B844-63DA38F7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2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BE4D478-238F-4843-8AB4-531E9E89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641BCE2-5DB8-4826-AC4D-8D0A0179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BCEED89-B867-4A81-8FC7-A5E35C15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9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94B239-A9E8-44F9-B0B3-1E0C4B11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73FE74-EB64-467E-ADDE-B52CC02D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112B104-FEDE-40E6-A75C-3281FFFD5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7A2433A-79CB-46AA-9E96-916CF036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D9FE155-C5F8-4557-85E1-EB65FD5B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2CE8C5-C01C-4E27-A8C7-BE2A6580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5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1F2B14-F5F8-47A0-AD34-2AF3B58C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68286CE-D58B-4778-8010-9E9DF8750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5D0100-E7A0-48B7-944E-89F5D010D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F7BAAC-7256-445C-AF69-64DA0B15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52DFC74-EC8C-433D-942D-0DEB9EB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0FCE43-5994-45FA-8425-79678FF1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7305AC-9B67-4EE8-82AE-26D1791E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4CB0A1-C500-409A-A8C1-FCEFB7B27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C4F6A1-CF26-4C8D-ACC3-D0B4B6FAF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45CF-4CDA-437A-B01A-0F0931B943B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2BDB3A-C281-4A71-91AA-CA1BF2CBB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7663CB-7225-4DDC-B6CC-53882973B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64A3-1523-4F3B-88F4-139A589A1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4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A4F03B8-E329-4A8A-A047-283E7A1C93F9}"/>
              </a:ext>
            </a:extLst>
          </p:cNvPr>
          <p:cNvSpPr txBox="1">
            <a:spLocks/>
          </p:cNvSpPr>
          <p:nvPr/>
        </p:nvSpPr>
        <p:spPr>
          <a:xfrm>
            <a:off x="1307497" y="1643160"/>
            <a:ext cx="9576997" cy="168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DNA double-strand breaks complexity in human fibroblasts under the action of low and high-LET radiation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8330" y="3707209"/>
            <a:ext cx="6775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Shamina</a:t>
            </a:r>
            <a:r>
              <a:rPr lang="en-US" sz="2400" i="1" u="sng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u="sng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Daria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Boreyko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A., 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Zadneprianetc M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.,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Kulikova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E.,</a:t>
            </a:r>
            <a:r>
              <a:rPr lang="cs-CZ" sz="2400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Smirnova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E.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372" y="6101779"/>
            <a:ext cx="894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XXIV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International Scientific Conference of Young Scientists and Specialists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AYSS-2020)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3" descr="C:\Users\Kruglyakova\Desktop\Ayss_logo_400x400.png">
            <a:extLst>
              <a:ext uri="{FF2B5EF4-FFF2-40B4-BE49-F238E27FC236}">
                <a16:creationId xmlns:a16="http://schemas.microsoft.com/office/drawing/2014/main" xmlns="" id="{7BF9BE60-0609-4828-97FE-5069AD192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789" y="132180"/>
            <a:ext cx="1316799" cy="13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57383" y="132180"/>
            <a:ext cx="1647444" cy="1298258"/>
            <a:chOff x="323528" y="116634"/>
            <a:chExt cx="1647444" cy="1298258"/>
          </a:xfrm>
        </p:grpSpPr>
        <p:pic>
          <p:nvPicPr>
            <p:cNvPr id="9" name="Picture 3" descr="C:\Users\Kruglyakova\AppData\Roaming\Skype\sekretic_\media_messaging\media_cache_v3\i84^cimgpsh_or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6634"/>
              <a:ext cx="1647444" cy="1298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99356" y="1068848"/>
              <a:ext cx="948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JINR</a:t>
              </a:r>
              <a:endPara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02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9223F3-A857-46A2-8E5D-64910D27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58" y="266213"/>
            <a:ext cx="5209471" cy="56759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Types of DNA damage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E1B2758-FAB4-4F7F-AA87-04036A5A41D0}"/>
              </a:ext>
            </a:extLst>
          </p:cNvPr>
          <p:cNvSpPr txBox="1"/>
          <p:nvPr/>
        </p:nvSpPr>
        <p:spPr>
          <a:xfrm>
            <a:off x="7254672" y="1194669"/>
            <a:ext cx="305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Clustered DNA lesions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894" y="1189351"/>
            <a:ext cx="256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Individual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14443" y="2193588"/>
            <a:ext cx="2629750" cy="1040560"/>
            <a:chOff x="910408" y="2164050"/>
            <a:chExt cx="2629750" cy="104056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377AFCE-FC8F-46B7-970D-FAE2524C2212}"/>
                </a:ext>
              </a:extLst>
            </p:cNvPr>
            <p:cNvSpPr txBox="1"/>
            <p:nvPr/>
          </p:nvSpPr>
          <p:spPr>
            <a:xfrm>
              <a:off x="910408" y="2866056"/>
              <a:ext cx="2629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Base damage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1210541" y="2164050"/>
              <a:ext cx="2017881" cy="774389"/>
              <a:chOff x="1216351" y="2164050"/>
              <a:chExt cx="2017881" cy="774389"/>
            </a:xfrm>
          </p:grpSpPr>
          <p:pic>
            <p:nvPicPr>
              <p:cNvPr id="32" name="Объект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351" y="2164050"/>
                <a:ext cx="2017881" cy="774389"/>
              </a:xfrm>
              <a:prstGeom prst="rect">
                <a:avLst/>
              </a:prstGeom>
            </p:spPr>
          </p:pic>
          <p:pic>
            <p:nvPicPr>
              <p:cNvPr id="1026" name="Picture 2" descr="C:\Program Files (x86)\Microsoft Office\MEDIA\OFFICE14\Bullets\BD10298_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280" y="2350528"/>
                <a:ext cx="165319" cy="165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Группа 3"/>
          <p:cNvGrpSpPr/>
          <p:nvPr/>
        </p:nvGrpSpPr>
        <p:grpSpPr>
          <a:xfrm>
            <a:off x="844378" y="3776445"/>
            <a:ext cx="2312364" cy="1047106"/>
            <a:chOff x="940351" y="3676875"/>
            <a:chExt cx="2312364" cy="1047106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8E3A2CE1-1379-4C60-B917-13BAA1A9D786}"/>
                </a:ext>
              </a:extLst>
            </p:cNvPr>
            <p:cNvSpPr txBox="1"/>
            <p:nvPr/>
          </p:nvSpPr>
          <p:spPr>
            <a:xfrm>
              <a:off x="940351" y="4385427"/>
              <a:ext cx="2312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Single-strand break (SSB)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1216343" y="3676875"/>
              <a:ext cx="2017881" cy="774389"/>
              <a:chOff x="1216343" y="3676875"/>
              <a:chExt cx="2017881" cy="774389"/>
            </a:xfrm>
          </p:grpSpPr>
          <p:pic>
            <p:nvPicPr>
              <p:cNvPr id="27" name="Объект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343" y="3676875"/>
                <a:ext cx="2017881" cy="774389"/>
              </a:xfrm>
              <a:prstGeom prst="rect">
                <a:avLst/>
              </a:prstGeom>
            </p:spPr>
          </p:pic>
          <p:sp>
            <p:nvSpPr>
              <p:cNvPr id="19" name="Прямоугольник 18"/>
              <p:cNvSpPr/>
              <p:nvPr/>
            </p:nvSpPr>
            <p:spPr>
              <a:xfrm rot="558313">
                <a:off x="2006212" y="3702456"/>
                <a:ext cx="87109" cy="3269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884001" y="5370232"/>
            <a:ext cx="2450223" cy="1054421"/>
            <a:chOff x="985768" y="5377444"/>
            <a:chExt cx="2450223" cy="1054421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94A999A-A842-431B-BC3D-C2A026D13C81}"/>
                </a:ext>
              </a:extLst>
            </p:cNvPr>
            <p:cNvSpPr txBox="1"/>
            <p:nvPr/>
          </p:nvSpPr>
          <p:spPr>
            <a:xfrm>
              <a:off x="985768" y="6093311"/>
              <a:ext cx="2450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Double-strand break (DSB)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216347" y="5377444"/>
              <a:ext cx="2017879" cy="774388"/>
              <a:chOff x="1216347" y="5377444"/>
              <a:chExt cx="2017879" cy="774388"/>
            </a:xfrm>
          </p:grpSpPr>
          <p:pic>
            <p:nvPicPr>
              <p:cNvPr id="29" name="Объект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347" y="5377444"/>
                <a:ext cx="2017879" cy="774388"/>
              </a:xfrm>
              <a:prstGeom prst="rect">
                <a:avLst/>
              </a:prstGeom>
            </p:spPr>
          </p:pic>
          <p:sp>
            <p:nvSpPr>
              <p:cNvPr id="35" name="Прямоугольник 34"/>
              <p:cNvSpPr/>
              <p:nvPr/>
            </p:nvSpPr>
            <p:spPr>
              <a:xfrm rot="451318">
                <a:off x="1972373" y="5413191"/>
                <a:ext cx="107021" cy="637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3739644" y="2357722"/>
            <a:ext cx="2868286" cy="3862432"/>
            <a:chOff x="3565891" y="2374188"/>
            <a:chExt cx="2868286" cy="3862432"/>
          </a:xfrm>
        </p:grpSpPr>
        <p:sp>
          <p:nvSpPr>
            <p:cNvPr id="47" name="TextBox 46"/>
            <p:cNvSpPr txBox="1"/>
            <p:nvPr/>
          </p:nvSpPr>
          <p:spPr>
            <a:xfrm>
              <a:off x="3565891" y="2374188"/>
              <a:ext cx="2645276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Blip>
                  <a:blip r:embed="rId4"/>
                </a:buBlip>
              </a:pPr>
              <a:r>
                <a:rPr lang="en-US" sz="1600" dirty="0" smtClean="0">
                  <a:cs typeface="Times New Roman" panose="02020603050405020304" pitchFamily="18" charset="0"/>
                </a:rPr>
                <a:t>base excision repair</a:t>
              </a:r>
              <a:endParaRPr lang="ru-RU" sz="1600" dirty="0" smtClean="0">
                <a:cs typeface="Times New Roman" panose="02020603050405020304" pitchFamily="18" charset="0"/>
              </a:endParaRPr>
            </a:p>
            <a:p>
              <a:pPr marL="285750" indent="-285750">
                <a:buBlip>
                  <a:blip r:embed="rId4"/>
                </a:buBlip>
              </a:pPr>
              <a:r>
                <a:rPr lang="en-US" sz="1600" dirty="0" smtClean="0">
                  <a:cs typeface="Times New Roman" panose="02020603050405020304" pitchFamily="18" charset="0"/>
                </a:rPr>
                <a:t>nucleotide excision repair</a:t>
              </a:r>
              <a:endParaRPr lang="ru-RU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65891" y="4006312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Blip>
                  <a:blip r:embed="rId4"/>
                </a:buBlip>
              </a:pPr>
              <a:r>
                <a:rPr lang="en-US" sz="1600" dirty="0" smtClean="0">
                  <a:cs typeface="Times New Roman" panose="02020603050405020304" pitchFamily="18" charset="0"/>
                </a:rPr>
                <a:t>SSB repair</a:t>
              </a:r>
              <a:endParaRPr lang="ru-RU" sz="1600" dirty="0" smtClean="0"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65891" y="5405623"/>
              <a:ext cx="28682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Blip>
                  <a:blip r:embed="rId4"/>
                </a:buBlip>
              </a:pPr>
              <a:r>
                <a:rPr lang="en-US" sz="1600" dirty="0" smtClean="0">
                  <a:cs typeface="Times New Roman" panose="02020603050405020304" pitchFamily="18" charset="0"/>
                </a:rPr>
                <a:t>homologous recombination</a:t>
              </a:r>
              <a:endParaRPr lang="ru-RU" sz="1600" dirty="0" smtClean="0">
                <a:cs typeface="Times New Roman" panose="02020603050405020304" pitchFamily="18" charset="0"/>
              </a:endParaRPr>
            </a:p>
            <a:p>
              <a:pPr marL="285750" indent="-285750">
                <a:buBlip>
                  <a:blip r:embed="rId4"/>
                </a:buBlip>
              </a:pPr>
              <a:r>
                <a:rPr lang="en-US" sz="1600" dirty="0">
                  <a:cs typeface="Times New Roman" panose="02020603050405020304" pitchFamily="18" charset="0"/>
                </a:rPr>
                <a:t>n</a:t>
              </a:r>
              <a:r>
                <a:rPr lang="en-US" sz="1600" dirty="0" smtClean="0">
                  <a:cs typeface="Times New Roman" panose="02020603050405020304" pitchFamily="18" charset="0"/>
                </a:rPr>
                <a:t>on-homologous end joining</a:t>
              </a:r>
            </a:p>
            <a:p>
              <a:pPr marL="285750" indent="-285750">
                <a:buBlip>
                  <a:blip r:embed="rId4"/>
                </a:buBlip>
              </a:pPr>
              <a:r>
                <a:rPr lang="en-US" sz="1600" dirty="0">
                  <a:cs typeface="Times New Roman" panose="02020603050405020304" pitchFamily="18" charset="0"/>
                </a:rPr>
                <a:t>s</a:t>
              </a:r>
              <a:r>
                <a:rPr lang="en-US" sz="1600" dirty="0" smtClean="0">
                  <a:cs typeface="Times New Roman" panose="02020603050405020304" pitchFamily="18" charset="0"/>
                </a:rPr>
                <a:t>ingle strand annealing</a:t>
              </a:r>
              <a:endParaRPr lang="ru-RU" sz="1600" dirty="0" smtClean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528053" y="2221200"/>
            <a:ext cx="3600839" cy="3192810"/>
            <a:chOff x="7556628" y="2164050"/>
            <a:chExt cx="3600839" cy="319281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7968666" y="2164050"/>
              <a:ext cx="2017881" cy="774389"/>
              <a:chOff x="7968666" y="2164050"/>
              <a:chExt cx="2017881" cy="774389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7968666" y="2164050"/>
                <a:ext cx="2017881" cy="774389"/>
                <a:chOff x="1216343" y="3676875"/>
                <a:chExt cx="2017881" cy="774389"/>
              </a:xfrm>
            </p:grpSpPr>
            <p:pic>
              <p:nvPicPr>
                <p:cNvPr id="52" name="Объект 1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6343" y="3676875"/>
                  <a:ext cx="2017881" cy="774389"/>
                </a:xfrm>
                <a:prstGeom prst="rect">
                  <a:avLst/>
                </a:prstGeom>
              </p:spPr>
            </p:pic>
            <p:sp>
              <p:nvSpPr>
                <p:cNvPr id="53" name="Прямоугольник 52"/>
                <p:cNvSpPr/>
                <p:nvPr/>
              </p:nvSpPr>
              <p:spPr>
                <a:xfrm rot="558313">
                  <a:off x="2006212" y="3702456"/>
                  <a:ext cx="87109" cy="3269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029" name="Picture 5" descr="C:\Program Files (x86)\Microsoft Office\MEDIA\OFFICE14\Bullets\BD10297_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9023" y="2374188"/>
                <a:ext cx="114777" cy="114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Program Files (x86)\Microsoft Office\MEDIA\OFFICE14\Bullets\BD10298_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1585" y="2536878"/>
                <a:ext cx="151056" cy="15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Группа 44"/>
            <p:cNvGrpSpPr/>
            <p:nvPr/>
          </p:nvGrpSpPr>
          <p:grpSpPr>
            <a:xfrm>
              <a:off x="7968668" y="4064070"/>
              <a:ext cx="2017879" cy="774388"/>
              <a:chOff x="7968668" y="4064070"/>
              <a:chExt cx="2017879" cy="774388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7968668" y="4064070"/>
                <a:ext cx="2017879" cy="774388"/>
                <a:chOff x="1216347" y="5377444"/>
                <a:chExt cx="2017879" cy="774388"/>
              </a:xfrm>
            </p:grpSpPr>
            <p:pic>
              <p:nvPicPr>
                <p:cNvPr id="49" name="Объект 1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6347" y="5377444"/>
                  <a:ext cx="2017879" cy="774388"/>
                </a:xfrm>
                <a:prstGeom prst="rect">
                  <a:avLst/>
                </a:prstGeom>
              </p:spPr>
            </p:pic>
            <p:sp>
              <p:nvSpPr>
                <p:cNvPr id="50" name="Прямоугольник 49"/>
                <p:cNvSpPr/>
                <p:nvPr/>
              </p:nvSpPr>
              <p:spPr>
                <a:xfrm rot="451318">
                  <a:off x="1972373" y="5413191"/>
                  <a:ext cx="107021" cy="6371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035" name="Picture 11" descr="C:\Program Files (x86)\Microsoft Office\MEDIA\OFFICE14\Bullets\BD10301_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2777" y="4385164"/>
                <a:ext cx="180975" cy="180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377AFCE-FC8F-46B7-970D-FAE2524C2212}"/>
                </a:ext>
              </a:extLst>
            </p:cNvPr>
            <p:cNvSpPr txBox="1"/>
            <p:nvPr/>
          </p:nvSpPr>
          <p:spPr>
            <a:xfrm>
              <a:off x="7562238" y="4772085"/>
              <a:ext cx="2629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DSB 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c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luster</a:t>
              </a:r>
              <a:endPara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(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DSB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+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 base damage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)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D377AFCE-FC8F-46B7-970D-FAE2524C2212}"/>
                </a:ext>
              </a:extLst>
            </p:cNvPr>
            <p:cNvSpPr txBox="1"/>
            <p:nvPr/>
          </p:nvSpPr>
          <p:spPr>
            <a:xfrm>
              <a:off x="7556628" y="2866056"/>
              <a:ext cx="2629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Non-DSB cluster</a:t>
              </a:r>
              <a:endPara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(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SSB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+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2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 base damage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)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>
              <a:off x="10012210" y="3115036"/>
              <a:ext cx="391141" cy="274240"/>
            </a:xfrm>
            <a:prstGeom prst="straightConnector1">
              <a:avLst/>
            </a:prstGeom>
            <a:ln w="158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 flipV="1">
              <a:off x="9986547" y="3925568"/>
              <a:ext cx="391141" cy="176405"/>
            </a:xfrm>
            <a:prstGeom prst="straightConnector1">
              <a:avLst/>
            </a:prstGeom>
            <a:ln w="158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0371649" y="2193588"/>
              <a:ext cx="78581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600" dirty="0">
                  <a:solidFill>
                    <a:srgbClr val="FF0000"/>
                  </a:solidFill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9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614D62-D973-4CB5-A989-81BA9006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2" y="1139897"/>
            <a:ext cx="8143875" cy="7533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Investigation goal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667976-8550-4833-A059-B629E53A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07" y="2376290"/>
            <a:ext cx="11326185" cy="266065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4000"/>
              </a:lnSpc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Visualization and analysis of the structure of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clustered DNA double-stranded breaks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in the nuclei of normal human skin fibroblasts induced by the action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of accelerated 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15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ions, protons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and 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60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Co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-rays.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21163" y="1831445"/>
            <a:ext cx="3672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47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E86F816-F8EF-475B-A53B-3262AAE4C814}"/>
              </a:ext>
            </a:extLst>
          </p:cNvPr>
          <p:cNvSpPr txBox="1">
            <a:spLocks/>
          </p:cNvSpPr>
          <p:nvPr/>
        </p:nvSpPr>
        <p:spPr>
          <a:xfrm>
            <a:off x="2881247" y="139132"/>
            <a:ext cx="6236856" cy="510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Parameters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of irradiation</a:t>
            </a:r>
            <a:endParaRPr lang="ru-RU" sz="2900" dirty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759D5E90-AA27-4F77-BC5E-E992A52EB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18078"/>
              </p:ext>
            </p:extLst>
          </p:nvPr>
        </p:nvGraphicFramePr>
        <p:xfrm>
          <a:off x="1650962" y="882972"/>
          <a:ext cx="8902614" cy="2318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08">
                  <a:extLst>
                    <a:ext uri="{9D8B030D-6E8A-4147-A177-3AD203B41FA5}">
                      <a16:colId xmlns="" xmlns:a16="http://schemas.microsoft.com/office/drawing/2014/main" val="1057162617"/>
                    </a:ext>
                  </a:extLst>
                </a:gridCol>
                <a:gridCol w="1611537">
                  <a:extLst>
                    <a:ext uri="{9D8B030D-6E8A-4147-A177-3AD203B41FA5}">
                      <a16:colId xmlns="" xmlns:a16="http://schemas.microsoft.com/office/drawing/2014/main" val="1900788675"/>
                    </a:ext>
                  </a:extLst>
                </a:gridCol>
                <a:gridCol w="1672014">
                  <a:extLst>
                    <a:ext uri="{9D8B030D-6E8A-4147-A177-3AD203B41FA5}">
                      <a16:colId xmlns="" xmlns:a16="http://schemas.microsoft.com/office/drawing/2014/main" val="4249381190"/>
                    </a:ext>
                  </a:extLst>
                </a:gridCol>
                <a:gridCol w="1077362">
                  <a:extLst>
                    <a:ext uri="{9D8B030D-6E8A-4147-A177-3AD203B41FA5}">
                      <a16:colId xmlns="" xmlns:a16="http://schemas.microsoft.com/office/drawing/2014/main" val="1732031624"/>
                    </a:ext>
                  </a:extLst>
                </a:gridCol>
                <a:gridCol w="2725093">
                  <a:extLst>
                    <a:ext uri="{9D8B030D-6E8A-4147-A177-3AD203B41FA5}">
                      <a16:colId xmlns="" xmlns:a16="http://schemas.microsoft.com/office/drawing/2014/main" val="3325553640"/>
                    </a:ext>
                  </a:extLst>
                </a:gridCol>
              </a:tblGrid>
              <a:tr h="49104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Type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of irradiation</a:t>
                      </a:r>
                      <a:endParaRPr lang="ru-RU" sz="1600" b="1" i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LET</a:t>
                      </a:r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i="1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keV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l-GR" sz="1600" b="1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μ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m</a:t>
                      </a:r>
                      <a:endParaRPr lang="ru-RU" sz="1600" b="1" i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Energy, MeV/n</a:t>
                      </a:r>
                      <a:endParaRPr lang="ru-RU" sz="1600" b="1" i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Dose,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Gy</a:t>
                      </a:r>
                      <a:endParaRPr lang="ru-RU" sz="1600" b="1" i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Radiation source</a:t>
                      </a:r>
                      <a:endParaRPr lang="ru-RU" sz="1600" b="1" i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2235207"/>
                  </a:ext>
                </a:extLst>
              </a:tr>
              <a:tr h="545831"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15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N ions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181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1.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U-400M, FLNR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JINR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4725276"/>
                  </a:ext>
                </a:extLst>
              </a:tr>
              <a:tr h="65251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protons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2-25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0.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-47.5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1.25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Phasotron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DLNP JINR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</a:tr>
              <a:tr h="629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300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60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rays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̴</a:t>
                      </a:r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0.3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1.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«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Rocus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-M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»,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DLNP JINR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8CB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2128315"/>
                  </a:ext>
                </a:extLst>
              </a:tr>
            </a:tbl>
          </a:graphicData>
        </a:graphic>
      </p:graphicFrame>
      <p:pic>
        <p:nvPicPr>
          <p:cNvPr id="2050" name="Picture 2" descr="https://pp.userapi.com/c855416/v855416050/9950/NbbjxPD-Dy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69" y="3730811"/>
            <a:ext cx="2103938" cy="19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55132/v855132727/e44c/Bfm7JxYpvH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5"/>
          <a:stretch/>
        </p:blipFill>
        <p:spPr bwMode="auto">
          <a:xfrm>
            <a:off x="9329107" y="3730812"/>
            <a:ext cx="2103938" cy="19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37558" y="3730818"/>
            <a:ext cx="2894812" cy="2182851"/>
            <a:chOff x="1194366" y="5544159"/>
            <a:chExt cx="2358459" cy="993742"/>
          </a:xfrm>
        </p:grpSpPr>
        <p:pic>
          <p:nvPicPr>
            <p:cNvPr id="61" name="Picture 5" descr="D:\WORK\ОИЯИ\JINR_photo\10 град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5127" y="5544159"/>
              <a:ext cx="1297698" cy="89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Users\Lena\Desktop\Алушта, картинки\клетки 1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94366" y="6081932"/>
              <a:ext cx="937340" cy="455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69"/>
            <p:cNvSpPr txBox="1">
              <a:spLocks noChangeArrowheads="1"/>
            </p:cNvSpPr>
            <p:nvPr/>
          </p:nvSpPr>
          <p:spPr bwMode="auto">
            <a:xfrm>
              <a:off x="1194366" y="5927803"/>
              <a:ext cx="412435" cy="15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cs typeface="Times New Roman" pitchFamily="18" charset="0"/>
                </a:rPr>
                <a:t>10</a:t>
              </a:r>
              <a:r>
                <a:rPr lang="ru-RU" sz="1600" b="1" baseline="30000" dirty="0">
                  <a:cs typeface="Times New Roman" pitchFamily="18" charset="0"/>
                </a:rPr>
                <a:t>0</a:t>
              </a:r>
              <a:endParaRPr lang="ru-RU" sz="1600" b="1" dirty="0"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02990" y="5840903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Times New Roman" pitchFamily="18" charset="0"/>
              </a:rPr>
              <a:t>U400-M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764" y="5842604"/>
            <a:ext cx="225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cs typeface="Times New Roman" pitchFamily="18" charset="0"/>
              </a:rPr>
              <a:t>Phasotron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8774" y="5842037"/>
            <a:ext cx="1124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«</a:t>
            </a:r>
            <a:r>
              <a:rPr lang="en-US" sz="1600" dirty="0" err="1" smtClean="0">
                <a:cs typeface="Times New Roman" pitchFamily="18" charset="0"/>
              </a:rPr>
              <a:t>Rocus</a:t>
            </a:r>
            <a:r>
              <a:rPr lang="en-US" sz="1600" dirty="0" smtClean="0">
                <a:cs typeface="Times New Roman" pitchFamily="18" charset="0"/>
              </a:rPr>
              <a:t>-M</a:t>
            </a:r>
            <a:r>
              <a:rPr lang="ru-RU" sz="1600" dirty="0" smtClean="0">
                <a:cs typeface="Times New Roman" pitchFamily="18" charset="0"/>
              </a:rPr>
              <a:t>»</a:t>
            </a:r>
            <a:endParaRPr lang="ru-RU" sz="1600" dirty="0">
              <a:cs typeface="Times New Roman" pitchFamily="18" charset="0"/>
            </a:endParaRPr>
          </a:p>
        </p:txBody>
      </p:sp>
      <p:grpSp>
        <p:nvGrpSpPr>
          <p:cNvPr id="14" name="Группа 339"/>
          <p:cNvGrpSpPr>
            <a:grpSpLocks/>
          </p:cNvGrpSpPr>
          <p:nvPr/>
        </p:nvGrpSpPr>
        <p:grpSpPr bwMode="auto">
          <a:xfrm>
            <a:off x="8035120" y="4573531"/>
            <a:ext cx="1232516" cy="1132244"/>
            <a:chOff x="1156127" y="25826355"/>
            <a:chExt cx="1877855" cy="781826"/>
          </a:xfrm>
        </p:grpSpPr>
        <p:pic>
          <p:nvPicPr>
            <p:cNvPr id="15" name="Picture 2" descr="C:\Users\Lena\Desktop\Алушта, картинки\клетки 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92915" y="25993532"/>
              <a:ext cx="1641067" cy="61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68"/>
            <p:cNvSpPr txBox="1">
              <a:spLocks noChangeArrowheads="1"/>
            </p:cNvSpPr>
            <p:nvPr/>
          </p:nvSpPr>
          <p:spPr bwMode="auto">
            <a:xfrm>
              <a:off x="1156127" y="25826355"/>
              <a:ext cx="703879" cy="23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>
                  <a:cs typeface="Times New Roman" pitchFamily="18" charset="0"/>
                </a:rPr>
                <a:t>90</a:t>
              </a:r>
              <a:r>
                <a:rPr lang="ru-RU" sz="1600" b="1" baseline="30000" dirty="0">
                  <a:cs typeface="Times New Roman" pitchFamily="18" charset="0"/>
                </a:rPr>
                <a:t>0</a:t>
              </a:r>
              <a:endParaRPr lang="ru-RU" sz="1600" b="1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867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225" y="111804"/>
            <a:ext cx="3782037" cy="501649"/>
          </a:xfrm>
        </p:spPr>
        <p:txBody>
          <a:bodyPr anchor="t">
            <a:noAutofit/>
          </a:bodyPr>
          <a:lstStyle/>
          <a:p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Materials and methods</a:t>
            </a:r>
            <a:endParaRPr lang="ru-RU" sz="2900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4D88618-954C-4CF8-9921-E677632A8D7F}"/>
              </a:ext>
            </a:extLst>
          </p:cNvPr>
          <p:cNvGrpSpPr/>
          <p:nvPr/>
        </p:nvGrpSpPr>
        <p:grpSpPr>
          <a:xfrm>
            <a:off x="940279" y="919504"/>
            <a:ext cx="5508708" cy="3544693"/>
            <a:chOff x="4918326" y="2492132"/>
            <a:chExt cx="6813142" cy="4291180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DC9EEDD-6340-4A51-BECE-CA8C8B5651FF}"/>
                </a:ext>
              </a:extLst>
            </p:cNvPr>
            <p:cNvSpPr txBox="1"/>
            <p:nvPr/>
          </p:nvSpPr>
          <p:spPr>
            <a:xfrm>
              <a:off x="6159431" y="2492132"/>
              <a:ext cx="4594808" cy="447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cs typeface="Times New Roman" panose="02020603050405020304" pitchFamily="18" charset="0"/>
                </a:rPr>
                <a:t>Immunostaining procedure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6A03E42F-4818-464E-A40D-2260A7B7966A}"/>
                </a:ext>
              </a:extLst>
            </p:cNvPr>
            <p:cNvGrpSpPr/>
            <p:nvPr/>
          </p:nvGrpSpPr>
          <p:grpSpPr>
            <a:xfrm>
              <a:off x="4918326" y="2888318"/>
              <a:ext cx="6813142" cy="3894994"/>
              <a:chOff x="4918326" y="2888318"/>
              <a:chExt cx="6813142" cy="3894994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="" xmlns:a16="http://schemas.microsoft.com/office/drawing/2014/main" id="{3EF69CC5-9F82-4B6C-AAC5-1335AC6FACC1}"/>
                  </a:ext>
                </a:extLst>
              </p:cNvPr>
              <p:cNvGrpSpPr/>
              <p:nvPr/>
            </p:nvGrpSpPr>
            <p:grpSpPr>
              <a:xfrm>
                <a:off x="7156268" y="3355714"/>
                <a:ext cx="579109" cy="581159"/>
                <a:chOff x="7156268" y="3355714"/>
                <a:chExt cx="579109" cy="581159"/>
              </a:xfrm>
            </p:grpSpPr>
            <p:pic>
              <p:nvPicPr>
                <p:cNvPr id="45" name="Picture 19">
                  <a:extLst>
                    <a:ext uri="{FF2B5EF4-FFF2-40B4-BE49-F238E27FC236}">
                      <a16:creationId xmlns="" xmlns:a16="http://schemas.microsoft.com/office/drawing/2014/main" id="{6F40DE19-8618-4A06-9BE2-05811BF4B7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9934564">
                  <a:off x="7275709" y="3355714"/>
                  <a:ext cx="459668" cy="581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" name="Пятно 1 23">
                  <a:extLst>
                    <a:ext uri="{FF2B5EF4-FFF2-40B4-BE49-F238E27FC236}">
                      <a16:creationId xmlns="" xmlns:a16="http://schemas.microsoft.com/office/drawing/2014/main" id="{C0F4E6BA-4A75-4CFC-86BE-88219BF5E016}"/>
                    </a:ext>
                  </a:extLst>
                </p:cNvPr>
                <p:cNvSpPr/>
                <p:nvPr/>
              </p:nvSpPr>
              <p:spPr bwMode="auto">
                <a:xfrm rot="21194402">
                  <a:off x="7156268" y="3366880"/>
                  <a:ext cx="166937" cy="184409"/>
                </a:xfrm>
                <a:prstGeom prst="irregularSeal1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Группа 7">
                <a:extLst>
                  <a:ext uri="{FF2B5EF4-FFF2-40B4-BE49-F238E27FC236}">
                    <a16:creationId xmlns="" xmlns:a16="http://schemas.microsoft.com/office/drawing/2014/main" id="{C478A78F-BFEB-4B75-AB58-725CBB7945C0}"/>
                  </a:ext>
                </a:extLst>
              </p:cNvPr>
              <p:cNvGrpSpPr/>
              <p:nvPr/>
            </p:nvGrpSpPr>
            <p:grpSpPr>
              <a:xfrm>
                <a:off x="9271959" y="3533332"/>
                <a:ext cx="568356" cy="532021"/>
                <a:chOff x="9271959" y="3533332"/>
                <a:chExt cx="568356" cy="532021"/>
              </a:xfrm>
            </p:grpSpPr>
            <p:pic>
              <p:nvPicPr>
                <p:cNvPr id="43" name="Picture 20">
                  <a:extLst>
                    <a:ext uri="{FF2B5EF4-FFF2-40B4-BE49-F238E27FC236}">
                      <a16:creationId xmlns="" xmlns:a16="http://schemas.microsoft.com/office/drawing/2014/main" id="{CFAEB6FD-1AAD-469D-8894-175A6E68F0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384487">
                  <a:off x="9271959" y="3533332"/>
                  <a:ext cx="462837" cy="532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" name="Пятно 1 26">
                  <a:extLst>
                    <a:ext uri="{FF2B5EF4-FFF2-40B4-BE49-F238E27FC236}">
                      <a16:creationId xmlns="" xmlns:a16="http://schemas.microsoft.com/office/drawing/2014/main" id="{F7BD121E-EF16-43BB-B81A-1C745722C904}"/>
                    </a:ext>
                  </a:extLst>
                </p:cNvPr>
                <p:cNvSpPr/>
                <p:nvPr/>
              </p:nvSpPr>
              <p:spPr bwMode="auto">
                <a:xfrm rot="750045">
                  <a:off x="9676131" y="3535792"/>
                  <a:ext cx="164184" cy="159095"/>
                </a:xfrm>
                <a:prstGeom prst="irregularSeal1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Группа 8">
                <a:extLst>
                  <a:ext uri="{FF2B5EF4-FFF2-40B4-BE49-F238E27FC236}">
                    <a16:creationId xmlns="" xmlns:a16="http://schemas.microsoft.com/office/drawing/2014/main" id="{99215797-3530-4938-A217-F6318A46CDE8}"/>
                  </a:ext>
                </a:extLst>
              </p:cNvPr>
              <p:cNvGrpSpPr/>
              <p:nvPr/>
            </p:nvGrpSpPr>
            <p:grpSpPr>
              <a:xfrm>
                <a:off x="8828352" y="3296719"/>
                <a:ext cx="412311" cy="631989"/>
                <a:chOff x="8828352" y="3296719"/>
                <a:chExt cx="412311" cy="631989"/>
              </a:xfrm>
            </p:grpSpPr>
            <p:pic>
              <p:nvPicPr>
                <p:cNvPr id="41" name="Picture 19">
                  <a:extLst>
                    <a:ext uri="{FF2B5EF4-FFF2-40B4-BE49-F238E27FC236}">
                      <a16:creationId xmlns="" xmlns:a16="http://schemas.microsoft.com/office/drawing/2014/main" id="{C1495E76-D853-48CC-8EF9-E14AF17C89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77196">
                  <a:off x="8828352" y="3396747"/>
                  <a:ext cx="412311" cy="5319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Пятно 1 41">
                  <a:extLst>
                    <a:ext uri="{FF2B5EF4-FFF2-40B4-BE49-F238E27FC236}">
                      <a16:creationId xmlns="" xmlns:a16="http://schemas.microsoft.com/office/drawing/2014/main" id="{514707DC-9F7B-4126-914A-9E2E5C944E22}"/>
                    </a:ext>
                  </a:extLst>
                </p:cNvPr>
                <p:cNvSpPr/>
                <p:nvPr/>
              </p:nvSpPr>
              <p:spPr bwMode="auto">
                <a:xfrm rot="1837034">
                  <a:off x="8874146" y="3296719"/>
                  <a:ext cx="149738" cy="168798"/>
                </a:xfrm>
                <a:prstGeom prst="irregularSeal1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0" name="Picture 18">
                <a:extLst>
                  <a:ext uri="{FF2B5EF4-FFF2-40B4-BE49-F238E27FC236}">
                    <a16:creationId xmlns="" xmlns:a16="http://schemas.microsoft.com/office/drawing/2014/main" id="{16F4A849-7588-45EB-B599-28767543E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661956">
                <a:off x="7464385" y="3835377"/>
                <a:ext cx="2046960" cy="1586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Молния 10">
                <a:extLst>
                  <a:ext uri="{FF2B5EF4-FFF2-40B4-BE49-F238E27FC236}">
                    <a16:creationId xmlns="" xmlns:a16="http://schemas.microsoft.com/office/drawing/2014/main" id="{6B68D0C2-7618-4D62-A431-31369F199E1F}"/>
                  </a:ext>
                </a:extLst>
              </p:cNvPr>
              <p:cNvSpPr/>
              <p:nvPr/>
            </p:nvSpPr>
            <p:spPr>
              <a:xfrm rot="848011">
                <a:off x="8252290" y="3902583"/>
                <a:ext cx="417626" cy="580287"/>
              </a:xfrm>
              <a:prstGeom prst="lightningBolt">
                <a:avLst/>
              </a:prstGeom>
              <a:solidFill>
                <a:srgbClr val="FFCC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Прямая со стрелкой 11">
                <a:extLst>
                  <a:ext uri="{FF2B5EF4-FFF2-40B4-BE49-F238E27FC236}">
                    <a16:creationId xmlns="" xmlns:a16="http://schemas.microsoft.com/office/drawing/2014/main" id="{E0EEA89A-DE33-4900-AD0C-1CB94E7F4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9006" y="4806997"/>
                <a:ext cx="525590" cy="2084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>
                <a:extLst>
                  <a:ext uri="{FF2B5EF4-FFF2-40B4-BE49-F238E27FC236}">
                    <a16:creationId xmlns="" xmlns:a16="http://schemas.microsoft.com/office/drawing/2014/main" id="{693DFBEF-8AF5-48B4-A8F0-B999B3B51D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72101" y="4805336"/>
                <a:ext cx="585740" cy="2221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>
                <a:extLst>
                  <a:ext uri="{FF2B5EF4-FFF2-40B4-BE49-F238E27FC236}">
                    <a16:creationId xmlns="" xmlns:a16="http://schemas.microsoft.com/office/drawing/2014/main" id="{C5C223B4-9003-4BAB-AAB3-26E69C115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2797" y="5539792"/>
                <a:ext cx="549708" cy="2713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>
                <a:extLst>
                  <a:ext uri="{FF2B5EF4-FFF2-40B4-BE49-F238E27FC236}">
                    <a16:creationId xmlns="" xmlns:a16="http://schemas.microsoft.com/office/drawing/2014/main" id="{FF240B9C-DFAA-4356-AE6E-4919112C91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11763" y="5616426"/>
                <a:ext cx="622833" cy="2362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736B1B1B-FDB0-4FE5-8642-89FB0014F3AD}"/>
                  </a:ext>
                </a:extLst>
              </p:cNvPr>
              <p:cNvSpPr txBox="1"/>
              <p:nvPr/>
            </p:nvSpPr>
            <p:spPr>
              <a:xfrm>
                <a:off x="4918326" y="5817449"/>
                <a:ext cx="2442076" cy="372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cs typeface="Times New Roman" panose="02020603050405020304" pitchFamily="18" charset="0"/>
                  </a:rPr>
                  <a:t>Base damage</a:t>
                </a:r>
                <a:endParaRPr lang="ru-RU" sz="1400" i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49E7455-E90E-4F43-BA62-E6F1F486D365}"/>
                  </a:ext>
                </a:extLst>
              </p:cNvPr>
              <p:cNvSpPr txBox="1"/>
              <p:nvPr/>
            </p:nvSpPr>
            <p:spPr>
              <a:xfrm>
                <a:off x="10128225" y="5775428"/>
                <a:ext cx="1198844" cy="372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cs typeface="Times New Roman" panose="02020603050405020304" pitchFamily="18" charset="0"/>
                  </a:rPr>
                  <a:t>DNA DSB</a:t>
                </a:r>
                <a:endParaRPr lang="ru-RU" sz="1400" i="1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Группа 17">
                <a:extLst>
                  <a:ext uri="{FF2B5EF4-FFF2-40B4-BE49-F238E27FC236}">
                    <a16:creationId xmlns="" xmlns:a16="http://schemas.microsoft.com/office/drawing/2014/main" id="{E36B0E7B-A32A-4531-A332-AE7AEFB26108}"/>
                  </a:ext>
                </a:extLst>
              </p:cNvPr>
              <p:cNvGrpSpPr/>
              <p:nvPr/>
            </p:nvGrpSpPr>
            <p:grpSpPr>
              <a:xfrm>
                <a:off x="10149288" y="4934800"/>
                <a:ext cx="1177780" cy="878591"/>
                <a:chOff x="10149288" y="4934800"/>
                <a:chExt cx="1177780" cy="878591"/>
              </a:xfrm>
            </p:grpSpPr>
            <p:pic>
              <p:nvPicPr>
                <p:cNvPr id="39" name="Рисунок 38">
                  <a:extLst>
                    <a:ext uri="{FF2B5EF4-FFF2-40B4-BE49-F238E27FC236}">
                      <a16:creationId xmlns="" xmlns:a16="http://schemas.microsoft.com/office/drawing/2014/main" id="{15E56C5C-D7DA-4BBF-BB95-E4F7FBCFFC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49288" y="4934800"/>
                  <a:ext cx="1177780" cy="878591"/>
                </a:xfrm>
                <a:prstGeom prst="rect">
                  <a:avLst/>
                </a:prstGeom>
              </p:spPr>
            </p:pic>
            <p:sp>
              <p:nvSpPr>
                <p:cNvPr id="40" name="Овал 39">
                  <a:extLst>
                    <a:ext uri="{FF2B5EF4-FFF2-40B4-BE49-F238E27FC236}">
                      <a16:creationId xmlns="" xmlns:a16="http://schemas.microsoft.com/office/drawing/2014/main" id="{5210BF2D-CBA0-431C-84D4-8C727B1B7D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89647" y="5154983"/>
                  <a:ext cx="230577" cy="216000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" name="Группа 18">
                <a:extLst>
                  <a:ext uri="{FF2B5EF4-FFF2-40B4-BE49-F238E27FC236}">
                    <a16:creationId xmlns="" xmlns:a16="http://schemas.microsoft.com/office/drawing/2014/main" id="{0BEC083A-3E1D-4685-B9A5-608EC1F0ECB2}"/>
                  </a:ext>
                </a:extLst>
              </p:cNvPr>
              <p:cNvGrpSpPr/>
              <p:nvPr/>
            </p:nvGrpSpPr>
            <p:grpSpPr>
              <a:xfrm>
                <a:off x="5576582" y="4934800"/>
                <a:ext cx="1186126" cy="884816"/>
                <a:chOff x="5576582" y="4934800"/>
                <a:chExt cx="1186126" cy="884816"/>
              </a:xfrm>
            </p:grpSpPr>
            <p:pic>
              <p:nvPicPr>
                <p:cNvPr id="37" name="Рисунок 36">
                  <a:extLst>
                    <a:ext uri="{FF2B5EF4-FFF2-40B4-BE49-F238E27FC236}">
                      <a16:creationId xmlns="" xmlns:a16="http://schemas.microsoft.com/office/drawing/2014/main" id="{447009F3-C735-4E2F-8671-E371567717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6582" y="4934800"/>
                  <a:ext cx="1186126" cy="884816"/>
                </a:xfrm>
                <a:prstGeom prst="rect">
                  <a:avLst/>
                </a:prstGeom>
              </p:spPr>
            </p:pic>
            <p:sp>
              <p:nvSpPr>
                <p:cNvPr id="38" name="Овал 37">
                  <a:extLst>
                    <a:ext uri="{FF2B5EF4-FFF2-40B4-BE49-F238E27FC236}">
                      <a16:creationId xmlns="" xmlns:a16="http://schemas.microsoft.com/office/drawing/2014/main" id="{0AE2941B-7F9A-4401-B513-9D1A50B252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99675" y="5161208"/>
                  <a:ext cx="230577" cy="216000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="" xmlns:a16="http://schemas.microsoft.com/office/drawing/2014/main" id="{0FED1426-9299-4E92-9AD1-02DD29E3E6A4}"/>
                  </a:ext>
                </a:extLst>
              </p:cNvPr>
              <p:cNvGrpSpPr/>
              <p:nvPr/>
            </p:nvGrpSpPr>
            <p:grpSpPr>
              <a:xfrm>
                <a:off x="7889719" y="5511003"/>
                <a:ext cx="1177987" cy="878591"/>
                <a:chOff x="7889719" y="5511003"/>
                <a:chExt cx="1177987" cy="878591"/>
              </a:xfrm>
            </p:grpSpPr>
            <p:pic>
              <p:nvPicPr>
                <p:cNvPr id="35" name="Рисунок 34">
                  <a:extLst>
                    <a:ext uri="{FF2B5EF4-FFF2-40B4-BE49-F238E27FC236}">
                      <a16:creationId xmlns="" xmlns:a16="http://schemas.microsoft.com/office/drawing/2014/main" id="{A97C2A5D-FA79-4485-A5E0-DD241170F5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9719" y="5511003"/>
                  <a:ext cx="1177987" cy="878591"/>
                </a:xfrm>
                <a:prstGeom prst="rect">
                  <a:avLst/>
                </a:prstGeom>
              </p:spPr>
            </p:pic>
            <p:sp>
              <p:nvSpPr>
                <p:cNvPr id="36" name="Овал 35">
                  <a:extLst>
                    <a:ext uri="{FF2B5EF4-FFF2-40B4-BE49-F238E27FC236}">
                      <a16:creationId xmlns="" xmlns:a16="http://schemas.microsoft.com/office/drawing/2014/main" id="{115AF3BB-0A31-402D-A571-167DB1AC5F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08506" y="5728705"/>
                  <a:ext cx="230577" cy="216000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1" name="Picture 9">
                <a:extLst>
                  <a:ext uri="{FF2B5EF4-FFF2-40B4-BE49-F238E27FC236}">
                    <a16:creationId xmlns="" xmlns:a16="http://schemas.microsoft.com/office/drawing/2014/main" id="{15A4FF48-01BB-49DB-B5F7-945522142E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1468864">
                <a:off x="8907149" y="3924676"/>
                <a:ext cx="368519" cy="493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Овал 21">
                <a:extLst>
                  <a:ext uri="{FF2B5EF4-FFF2-40B4-BE49-F238E27FC236}">
                    <a16:creationId xmlns="" xmlns:a16="http://schemas.microsoft.com/office/drawing/2014/main" id="{47968637-1EE6-4CF8-BF23-166B36D915A3}"/>
                  </a:ext>
                </a:extLst>
              </p:cNvPr>
              <p:cNvSpPr/>
              <p:nvPr/>
            </p:nvSpPr>
            <p:spPr>
              <a:xfrm>
                <a:off x="8119072" y="4744642"/>
                <a:ext cx="334473" cy="28281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B94985A3-BCA8-4523-B09A-4B3A4DAE973F}"/>
                  </a:ext>
                </a:extLst>
              </p:cNvPr>
              <p:cNvSpPr/>
              <p:nvPr/>
            </p:nvSpPr>
            <p:spPr>
              <a:xfrm>
                <a:off x="8558760" y="4327843"/>
                <a:ext cx="334473" cy="28281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="" xmlns:a16="http://schemas.microsoft.com/office/drawing/2014/main" id="{C9999D31-9039-43F9-8B1C-BD36C7A6937C}"/>
                  </a:ext>
                </a:extLst>
              </p:cNvPr>
              <p:cNvSpPr/>
              <p:nvPr/>
            </p:nvSpPr>
            <p:spPr>
              <a:xfrm>
                <a:off x="8551657" y="4716616"/>
                <a:ext cx="317194" cy="298869"/>
              </a:xfrm>
              <a:prstGeom prst="ellipse">
                <a:avLst/>
              </a:prstGeom>
              <a:solidFill>
                <a:srgbClr val="E89092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="" xmlns:a16="http://schemas.microsoft.com/office/drawing/2014/main" id="{6F2DC9AB-A981-4C82-8F18-13BE0C7CFD22}"/>
                  </a:ext>
                </a:extLst>
              </p:cNvPr>
              <p:cNvSpPr/>
              <p:nvPr/>
            </p:nvSpPr>
            <p:spPr>
              <a:xfrm>
                <a:off x="8094934" y="4430169"/>
                <a:ext cx="317194" cy="298869"/>
              </a:xfrm>
              <a:prstGeom prst="ellipse">
                <a:avLst/>
              </a:prstGeom>
              <a:solidFill>
                <a:srgbClr val="E89092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="" xmlns:a16="http://schemas.microsoft.com/office/drawing/2014/main" id="{A4B32CCD-E99D-4DFC-BD33-70D19480F2FB}"/>
                  </a:ext>
                </a:extLst>
              </p:cNvPr>
              <p:cNvSpPr/>
              <p:nvPr/>
            </p:nvSpPr>
            <p:spPr>
              <a:xfrm>
                <a:off x="7436673" y="4469248"/>
                <a:ext cx="975455" cy="414820"/>
              </a:xfrm>
              <a:prstGeom prst="ellipse">
                <a:avLst/>
              </a:prstGeom>
              <a:solidFill>
                <a:srgbClr val="E89092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cs typeface="Times New Roman" panose="02020603050405020304" pitchFamily="18" charset="0"/>
                  </a:rPr>
                  <a:t>OGG1</a:t>
                </a:r>
                <a:endParaRPr lang="ru-RU" sz="105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="" xmlns:a16="http://schemas.microsoft.com/office/drawing/2014/main" id="{A26A0369-978D-43B8-A426-AD6E05BCD40D}"/>
                  </a:ext>
                </a:extLst>
              </p:cNvPr>
              <p:cNvSpPr/>
              <p:nvPr/>
            </p:nvSpPr>
            <p:spPr>
              <a:xfrm>
                <a:off x="8551658" y="4469250"/>
                <a:ext cx="971454" cy="414819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cs typeface="Times New Roman" panose="02020603050405020304" pitchFamily="18" charset="0"/>
                  </a:rPr>
                  <a:t>53BP1</a:t>
                </a:r>
                <a:endParaRPr lang="ru-RU" sz="10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BEE522C4-05AB-40CE-A50D-A134619A98EF}"/>
                  </a:ext>
                </a:extLst>
              </p:cNvPr>
              <p:cNvSpPr txBox="1"/>
              <p:nvPr/>
            </p:nvSpPr>
            <p:spPr>
              <a:xfrm>
                <a:off x="7413071" y="6410719"/>
                <a:ext cx="2023745" cy="3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cs typeface="Times New Roman" panose="02020603050405020304" pitchFamily="18" charset="0"/>
                  </a:rPr>
                  <a:t>Clustered DNA DSBs</a:t>
                </a:r>
                <a:endParaRPr lang="ru-RU" sz="1400" i="1" dirty="0">
                  <a:cs typeface="Times New Roman" panose="02020603050405020304" pitchFamily="18" charset="0"/>
                </a:endParaRPr>
              </a:p>
            </p:txBody>
          </p:sp>
          <p:pic>
            <p:nvPicPr>
              <p:cNvPr id="29" name="Picture 9">
                <a:extLst>
                  <a:ext uri="{FF2B5EF4-FFF2-40B4-BE49-F238E27FC236}">
                    <a16:creationId xmlns="" xmlns:a16="http://schemas.microsoft.com/office/drawing/2014/main" id="{4BCED97F-F428-4B8B-8F97-F7D794A09E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625245">
                <a:off x="7759885" y="3902247"/>
                <a:ext cx="376833" cy="504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Группа 29">
                <a:extLst>
                  <a:ext uri="{FF2B5EF4-FFF2-40B4-BE49-F238E27FC236}">
                    <a16:creationId xmlns="" xmlns:a16="http://schemas.microsoft.com/office/drawing/2014/main" id="{FD50E023-8CF7-4FF1-8B6E-1978E2D04418}"/>
                  </a:ext>
                </a:extLst>
              </p:cNvPr>
              <p:cNvGrpSpPr/>
              <p:nvPr/>
            </p:nvGrpSpPr>
            <p:grpSpPr>
              <a:xfrm>
                <a:off x="7824559" y="3250808"/>
                <a:ext cx="466604" cy="629668"/>
                <a:chOff x="7824559" y="3250808"/>
                <a:chExt cx="466604" cy="629668"/>
              </a:xfrm>
            </p:grpSpPr>
            <p:pic>
              <p:nvPicPr>
                <p:cNvPr id="33" name="Picture 20">
                  <a:extLst>
                    <a:ext uri="{FF2B5EF4-FFF2-40B4-BE49-F238E27FC236}">
                      <a16:creationId xmlns="" xmlns:a16="http://schemas.microsoft.com/office/drawing/2014/main" id="{0CF55BE2-A914-4FB8-A6B1-9ED7C7F813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21012383">
                  <a:off x="7824559" y="3357236"/>
                  <a:ext cx="466604" cy="523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" name="Пятно 1 26">
                  <a:extLst>
                    <a:ext uri="{FF2B5EF4-FFF2-40B4-BE49-F238E27FC236}">
                      <a16:creationId xmlns="" xmlns:a16="http://schemas.microsoft.com/office/drawing/2014/main" id="{53A263F7-1A21-4B2D-B523-20B47F2AD372}"/>
                    </a:ext>
                  </a:extLst>
                </p:cNvPr>
                <p:cNvSpPr/>
                <p:nvPr/>
              </p:nvSpPr>
              <p:spPr bwMode="auto">
                <a:xfrm rot="20377941">
                  <a:off x="8092233" y="3250808"/>
                  <a:ext cx="165520" cy="156469"/>
                </a:xfrm>
                <a:prstGeom prst="irregularSeal1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09637D6E-EAD2-42B4-98BA-A0FAACC0939D}"/>
                  </a:ext>
                </a:extLst>
              </p:cNvPr>
              <p:cNvSpPr txBox="1"/>
              <p:nvPr/>
            </p:nvSpPr>
            <p:spPr>
              <a:xfrm>
                <a:off x="9855960" y="2888318"/>
                <a:ext cx="1875508" cy="1155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cs typeface="Times New Roman" panose="02020603050405020304" pitchFamily="18" charset="0"/>
                  </a:rPr>
                  <a:t>Secondary antibody conjugated to fluorescent labe</a:t>
                </a:r>
                <a:r>
                  <a:rPr lang="en-US" sz="1400" dirty="0">
                    <a:cs typeface="Times New Roman" panose="02020603050405020304" pitchFamily="18" charset="0"/>
                  </a:rPr>
                  <a:t>l</a:t>
                </a:r>
                <a:r>
                  <a:rPr lang="en-US" sz="1400" dirty="0" smtClean="0"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51CE9E17-C11D-4C51-B592-9C07B1B6B448}"/>
                  </a:ext>
                </a:extLst>
              </p:cNvPr>
              <p:cNvSpPr txBox="1"/>
              <p:nvPr/>
            </p:nvSpPr>
            <p:spPr>
              <a:xfrm>
                <a:off x="5838727" y="3840232"/>
                <a:ext cx="1555992" cy="63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cs typeface="Times New Roman" panose="02020603050405020304" pitchFamily="18" charset="0"/>
                  </a:rPr>
                  <a:t>Primary antibody</a:t>
                </a:r>
                <a:endParaRPr lang="ru-RU" sz="1400" dirty="0"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F5F94B41-3239-4A27-B4B6-7A20D9F5A0D4}"/>
              </a:ext>
            </a:extLst>
          </p:cNvPr>
          <p:cNvGrpSpPr/>
          <p:nvPr/>
        </p:nvGrpSpPr>
        <p:grpSpPr>
          <a:xfrm>
            <a:off x="8147671" y="1108133"/>
            <a:ext cx="3349004" cy="5326679"/>
            <a:chOff x="712106" y="607941"/>
            <a:chExt cx="3164246" cy="5301719"/>
          </a:xfrm>
        </p:grpSpPr>
        <p:sp>
          <p:nvSpPr>
            <p:cNvPr id="48" name="Прямоугольник: скругленные углы 93">
              <a:extLst>
                <a:ext uri="{FF2B5EF4-FFF2-40B4-BE49-F238E27FC236}">
                  <a16:creationId xmlns="" xmlns:a16="http://schemas.microsoft.com/office/drawing/2014/main" id="{CF68990A-15EA-437B-B477-3B0E9E2654CF}"/>
                </a:ext>
              </a:extLst>
            </p:cNvPr>
            <p:cNvSpPr/>
            <p:nvPr/>
          </p:nvSpPr>
          <p:spPr>
            <a:xfrm>
              <a:off x="712106" y="607941"/>
              <a:ext cx="3143113" cy="780201"/>
            </a:xfrm>
            <a:prstGeom prst="roundRect">
              <a:avLst/>
            </a:prstGeom>
            <a:solidFill>
              <a:srgbClr val="C8CBDE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Irradiation of human fibroblasts with </a:t>
              </a:r>
              <a:r>
                <a:rPr lang="en-US" sz="1600" baseline="30000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15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Nions, protons and </a:t>
              </a:r>
              <a:r>
                <a:rPr lang="en-US" sz="1600" baseline="30000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60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Co </a:t>
              </a:r>
              <a:r>
                <a:rPr lang="el-GR" sz="1600" dirty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γ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-rays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рямоугольник: скругленные углы 95">
              <a:extLst>
                <a:ext uri="{FF2B5EF4-FFF2-40B4-BE49-F238E27FC236}">
                  <a16:creationId xmlns="" xmlns:a16="http://schemas.microsoft.com/office/drawing/2014/main" id="{C9507C98-878F-4F4C-8B49-1CFE5BBDDF5E}"/>
                </a:ext>
              </a:extLst>
            </p:cNvPr>
            <p:cNvSpPr/>
            <p:nvPr/>
          </p:nvSpPr>
          <p:spPr>
            <a:xfrm>
              <a:off x="718340" y="5403032"/>
              <a:ext cx="3136879" cy="506628"/>
            </a:xfrm>
            <a:prstGeom prst="roundRect">
              <a:avLst/>
            </a:prstGeom>
            <a:solidFill>
              <a:srgbClr val="C8CB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3500" algn="ctr">
                <a:defRPr/>
              </a:pPr>
              <a:r>
                <a:rPr lang="en-US" sz="16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Analysis of the obtained results </a:t>
              </a:r>
              <a:endParaRPr lang="en-US" sz="16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1" name="Прямоугольник: скругленные углы 97">
              <a:extLst>
                <a:ext uri="{FF2B5EF4-FFF2-40B4-BE49-F238E27FC236}">
                  <a16:creationId xmlns="" xmlns:a16="http://schemas.microsoft.com/office/drawing/2014/main" id="{D69B0FA5-A41A-47D3-811C-C715FDCC73C8}"/>
                </a:ext>
              </a:extLst>
            </p:cNvPr>
            <p:cNvSpPr/>
            <p:nvPr/>
          </p:nvSpPr>
          <p:spPr>
            <a:xfrm>
              <a:off x="733239" y="1844847"/>
              <a:ext cx="3143113" cy="682271"/>
            </a:xfrm>
            <a:prstGeom prst="roundRect">
              <a:avLst/>
            </a:prstGeom>
            <a:solidFill>
              <a:srgbClr val="C8CB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en-US" sz="1600" dirty="0" smtClean="0">
                  <a:ln w="0"/>
                  <a:solidFill>
                    <a:srgbClr val="002060"/>
                  </a:solidFill>
                  <a:cs typeface="Times New Roman" panose="02020603050405020304" pitchFamily="18" charset="0"/>
                </a:rPr>
                <a:t>Fixation of cells at different times post-irradiation</a:t>
              </a:r>
              <a:endParaRPr lang="ru-RU" sz="1600" dirty="0">
                <a:ln w="0"/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: скругленные углы 98">
              <a:extLst>
                <a:ext uri="{FF2B5EF4-FFF2-40B4-BE49-F238E27FC236}">
                  <a16:creationId xmlns="" xmlns:a16="http://schemas.microsoft.com/office/drawing/2014/main" id="{CCDE183B-A6BA-43C3-A216-90D1FD14BBAE}"/>
                </a:ext>
              </a:extLst>
            </p:cNvPr>
            <p:cNvSpPr/>
            <p:nvPr/>
          </p:nvSpPr>
          <p:spPr>
            <a:xfrm>
              <a:off x="733239" y="3018466"/>
              <a:ext cx="3135679" cy="1821409"/>
            </a:xfrm>
            <a:prstGeom prst="roundRect">
              <a:avLst>
                <a:gd name="adj" fmla="val 7554"/>
              </a:avLst>
            </a:prstGeom>
            <a:solidFill>
              <a:srgbClr val="C8CB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Visualization of induced DSBs and base damage</a:t>
              </a:r>
              <a:r>
                <a:rPr lang="ru-RU" sz="16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6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-</a:t>
              </a:r>
              <a:r>
                <a:rPr lang="en-US" sz="16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immunostaining procedure</a:t>
              </a:r>
              <a:endPara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-</a:t>
              </a:r>
              <a:r>
                <a:rPr lang="en-US" sz="16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 obtaining images of colored samples using </a:t>
              </a:r>
              <a:r>
                <a:rPr lang="en-US" sz="16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microscope Carl Zeiss</a:t>
              </a:r>
              <a:r>
                <a:rPr lang="ru-RU" sz="16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 -</a:t>
              </a:r>
              <a:r>
                <a:rPr lang="en-US" sz="1600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 AxioImager.M2</a:t>
              </a:r>
              <a:endParaRPr lang="en-US" sz="16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3" name="Стрелка: вниз 99">
              <a:extLst>
                <a:ext uri="{FF2B5EF4-FFF2-40B4-BE49-F238E27FC236}">
                  <a16:creationId xmlns="" xmlns:a16="http://schemas.microsoft.com/office/drawing/2014/main" id="{1A8F11BC-A742-4FB6-919F-30A280FCB4C7}"/>
                </a:ext>
              </a:extLst>
            </p:cNvPr>
            <p:cNvSpPr/>
            <p:nvPr/>
          </p:nvSpPr>
          <p:spPr>
            <a:xfrm>
              <a:off x="2140455" y="1445489"/>
              <a:ext cx="328680" cy="314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Стрелка: вниз 100">
              <a:extLst>
                <a:ext uri="{FF2B5EF4-FFF2-40B4-BE49-F238E27FC236}">
                  <a16:creationId xmlns="" xmlns:a16="http://schemas.microsoft.com/office/drawing/2014/main" id="{C4670714-A557-41D4-83DD-14585193E935}"/>
                </a:ext>
              </a:extLst>
            </p:cNvPr>
            <p:cNvSpPr/>
            <p:nvPr/>
          </p:nvSpPr>
          <p:spPr>
            <a:xfrm>
              <a:off x="2140455" y="2615414"/>
              <a:ext cx="328680" cy="314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Стрелка: вниз 102">
              <a:extLst>
                <a:ext uri="{FF2B5EF4-FFF2-40B4-BE49-F238E27FC236}">
                  <a16:creationId xmlns="" xmlns:a16="http://schemas.microsoft.com/office/drawing/2014/main" id="{B1852956-E016-4EFC-8FD0-E4A3130633A3}"/>
                </a:ext>
              </a:extLst>
            </p:cNvPr>
            <p:cNvSpPr/>
            <p:nvPr/>
          </p:nvSpPr>
          <p:spPr>
            <a:xfrm>
              <a:off x="2140455" y="4964076"/>
              <a:ext cx="328680" cy="314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38" y="4562183"/>
            <a:ext cx="5258621" cy="20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95EA73-C358-46EC-BA0F-67F29E83B0D1}"/>
              </a:ext>
            </a:extLst>
          </p:cNvPr>
          <p:cNvSpPr txBox="1"/>
          <p:nvPr/>
        </p:nvSpPr>
        <p:spPr>
          <a:xfrm>
            <a:off x="0" y="21098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Comparative analysis of the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formation and elimination of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OGG1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53BP1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foci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in clusters under the action of radiation with different physical characteristics</a:t>
            </a:r>
            <a:endParaRPr lang="ru-RU" sz="26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3640" y="1047998"/>
            <a:ext cx="1428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Repair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kinetics</a:t>
            </a:r>
            <a:endParaRPr lang="ru-RU" sz="16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63930" y="1322776"/>
            <a:ext cx="94636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448755"/>
              </p:ext>
            </p:extLst>
          </p:nvPr>
        </p:nvGraphicFramePr>
        <p:xfrm>
          <a:off x="6281962" y="2869034"/>
          <a:ext cx="4868230" cy="181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948818"/>
              </p:ext>
            </p:extLst>
          </p:nvPr>
        </p:nvGraphicFramePr>
        <p:xfrm>
          <a:off x="6281962" y="1047874"/>
          <a:ext cx="4868230" cy="245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216155"/>
              </p:ext>
            </p:extLst>
          </p:nvPr>
        </p:nvGraphicFramePr>
        <p:xfrm>
          <a:off x="6281962" y="4313909"/>
          <a:ext cx="4868230" cy="201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58814" y="6401673"/>
            <a:ext cx="1914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post irradiation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002930" y="3605768"/>
            <a:ext cx="3856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Relative </a:t>
            </a:r>
            <a:r>
              <a:rPr lang="en-US" sz="1600" dirty="0"/>
              <a:t>number of </a:t>
            </a:r>
            <a:r>
              <a:rPr lang="en-US" sz="1600" dirty="0" smtClean="0"/>
              <a:t>53BP1/OGG1 clusters, %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19" y="1322776"/>
            <a:ext cx="4185825" cy="56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84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85" y="1013253"/>
            <a:ext cx="3927000" cy="27913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624" y="996778"/>
            <a:ext cx="3927000" cy="27746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477" y="996779"/>
            <a:ext cx="3927000" cy="2749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53" y="-248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Analysis of the structure of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OGG1/53BP1 foci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clusters under the action of radiation with different physical characteristics</a:t>
            </a:r>
            <a:endParaRPr lang="ru-RU" sz="24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3787" y="6455121"/>
            <a:ext cx="410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OGG1 </a:t>
            </a:r>
            <a:r>
              <a:rPr lang="en-US" dirty="0"/>
              <a:t>to 53BP1 foci in clusters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59053" y="1124480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ions </a:t>
            </a:r>
            <a:r>
              <a:rPr lang="en-US" sz="1600" b="1" baseline="30000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7123" y="1124480"/>
            <a:ext cx="8486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protons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3152" y="1124480"/>
            <a:ext cx="109209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rays </a:t>
            </a:r>
            <a:r>
              <a:rPr lang="en-US" sz="1600" b="1" baseline="30000" dirty="0" smtClean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00" y="1013253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15 min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09" y="3772493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 h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97285" y="2118791"/>
            <a:ext cx="171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Frequency, N/N </a:t>
            </a:r>
            <a:r>
              <a:rPr lang="en-US" sz="1600" baseline="-25000" dirty="0" smtClean="0"/>
              <a:t>cell</a:t>
            </a:r>
            <a:endParaRPr lang="ru-RU" sz="16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85" y="3864660"/>
            <a:ext cx="3927000" cy="26193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270" y="3746210"/>
            <a:ext cx="3927000" cy="27083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4368" y="3836917"/>
            <a:ext cx="3927000" cy="2712164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4510624" y="1095052"/>
            <a:ext cx="0" cy="5222124"/>
          </a:xfrm>
          <a:prstGeom prst="line">
            <a:avLst/>
          </a:prstGeom>
          <a:ln w="1397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421556" y="1095052"/>
            <a:ext cx="0" cy="5222124"/>
          </a:xfrm>
          <a:prstGeom prst="line">
            <a:avLst/>
          </a:prstGeom>
          <a:ln w="1397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197285" y="4588148"/>
            <a:ext cx="171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Frequency, N/N </a:t>
            </a:r>
            <a:r>
              <a:rPr lang="en-US" sz="1600" baseline="-25000" dirty="0" smtClean="0"/>
              <a:t>cell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3294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F2FE63-556B-4E46-A0E3-FE64CCD8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953" y="289255"/>
            <a:ext cx="2565220" cy="5873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Results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016" y="1251775"/>
            <a:ext cx="10481094" cy="4618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It was shown that the structure of formed clustered DNA damage becomes more complex with the growth of LET radiation. At the same time, the complex organization of damage persists for a long time under the action of high-LET radiation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Quantitative analysis of OGG1/53BP1 foci showed that accelerated nitrogen ions induce more complex and difficult-to-repair clustered DNA damage compared to 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 gamma-rays and protons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It was found that under the action of protons and accelerated nitrogen ions, a large number of cluster damage with a complex structure are formed in the fibroblast nuclei, where several base damage are formed on 1 DNA double-strand break. On the other hand the opposite cases are observed after exposure to gamma-rays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86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F8B9D0E-7593-45E4-99DF-216BB66A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460846"/>
            <a:ext cx="89535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Thank you for your attention!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2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13663</TotalTime>
  <Words>501</Words>
  <Application>Microsoft Office PowerPoint</Application>
  <PresentationFormat>Широкоэкранный</PresentationFormat>
  <Paragraphs>95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Types of DNA damage</vt:lpstr>
      <vt:lpstr>Investigation goal</vt:lpstr>
      <vt:lpstr>Презентация PowerPoint</vt:lpstr>
      <vt:lpstr>Materials and methods</vt:lpstr>
      <vt:lpstr>Презентация PowerPoint</vt:lpstr>
      <vt:lpstr>Презентация PowerPoint</vt:lpstr>
      <vt:lpstr>Results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Dasha</cp:lastModifiedBy>
  <cp:revision>457</cp:revision>
  <cp:lastPrinted>2018-04-23T12:04:28Z</cp:lastPrinted>
  <dcterms:created xsi:type="dcterms:W3CDTF">2018-04-03T13:02:37Z</dcterms:created>
  <dcterms:modified xsi:type="dcterms:W3CDTF">2020-11-12T09:56:58Z</dcterms:modified>
</cp:coreProperties>
</file>