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4" r:id="rId3"/>
    <p:sldId id="280" r:id="rId4"/>
    <p:sldId id="291" r:id="rId5"/>
    <p:sldId id="271" r:id="rId6"/>
    <p:sldId id="292" r:id="rId7"/>
    <p:sldId id="295" r:id="rId8"/>
    <p:sldId id="289" r:id="rId9"/>
    <p:sldId id="298" r:id="rId10"/>
    <p:sldId id="299" r:id="rId11"/>
    <p:sldId id="293" r:id="rId12"/>
    <p:sldId id="300" r:id="rId13"/>
    <p:sldId id="277" r:id="rId14"/>
    <p:sldId id="27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60" d="100"/>
          <a:sy n="60" d="100"/>
        </p:scale>
        <p:origin x="48" y="10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14B8C-6522-4AED-BCF3-BD4DE5B57BAB}" type="datetimeFigureOut">
              <a:rPr lang="ru-RU" smtClean="0"/>
              <a:t>12.11.2020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1D598-1024-49E1-96DD-D22226667ECC}" type="slidenum">
              <a:rPr lang="ru-RU" smtClean="0"/>
              <a:t>‹#›</a:t>
            </a:fld>
            <a:endParaRPr lang="ru-RU"/>
          </a:p>
        </p:txBody>
      </p:sp>
    </p:spTree>
    <p:extLst>
      <p:ext uri="{BB962C8B-B14F-4D97-AF65-F5344CB8AC3E}">
        <p14:creationId xmlns:p14="http://schemas.microsoft.com/office/powerpoint/2010/main" val="41622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Today in the world there is an acute problem of water pollution with heavy metals and other intoxicants. many aquatic invertebrates are widely used as </a:t>
            </a:r>
            <a:r>
              <a:rPr lang="en-US" dirty="0" err="1" smtClean="0"/>
              <a:t>bioindicators</a:t>
            </a:r>
            <a:r>
              <a:rPr lang="en-US" dirty="0" smtClean="0"/>
              <a:t> of the state of aquatic ecosystems. They spend most of their lives at the contaminated site. They can determine the concentration of existed heavy metal pollution. A variation in the efficiency of heavy metal accumulation was shown between different invertebrate groups. For example, you can see some of organisms used as </a:t>
            </a:r>
            <a:r>
              <a:rPr lang="en-US" dirty="0" err="1" smtClean="0"/>
              <a:t>bioindicators</a:t>
            </a:r>
            <a:r>
              <a:rPr lang="en-US" dirty="0" smtClean="0"/>
              <a:t>. Some of them are sponges.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2</a:t>
            </a:fld>
            <a:endParaRPr lang="ru-RU"/>
          </a:p>
        </p:txBody>
      </p:sp>
    </p:spTree>
    <p:extLst>
      <p:ext uri="{BB962C8B-B14F-4D97-AF65-F5344CB8AC3E}">
        <p14:creationId xmlns:p14="http://schemas.microsoft.com/office/powerpoint/2010/main" val="267625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Changing the level of gene expression is one of the main mechanisms of adaptation of a living organism to changes in the environment. Since the endemic Baikal sponges have lived in very stable conditions for the past several million years, even small changes in the environment should trigger a response at the level of gene expression. To study the mechanisms of sponge cells protection from the effects of heavy metals, an analysis of the gene expression, whose products are involved in the most important metabolic pathways of cell interaction with heavy metals, will be carried out.</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characterize expression patterns in L.baikalensis four candidate stress response genes were chosen for later </a:t>
            </a:r>
            <a:r>
              <a:rPr lang="en-US" sz="1200" kern="1200" dirty="0" err="1" smtClean="0">
                <a:solidFill>
                  <a:schemeClr val="tx1"/>
                </a:solidFill>
                <a:effectLst/>
                <a:latin typeface="+mn-lt"/>
                <a:ea typeface="+mn-ea"/>
                <a:cs typeface="+mn-cs"/>
              </a:rPr>
              <a:t>qPCR</a:t>
            </a:r>
            <a:r>
              <a:rPr lang="en-US" sz="1200" kern="1200" dirty="0" smtClean="0">
                <a:solidFill>
                  <a:schemeClr val="tx1"/>
                </a:solidFill>
                <a:effectLst/>
                <a:latin typeface="+mn-lt"/>
                <a:ea typeface="+mn-ea"/>
                <a:cs typeface="+mn-cs"/>
              </a:rPr>
              <a:t> analyses, based on previous assessments of </a:t>
            </a:r>
            <a:r>
              <a:rPr lang="en-US" sz="1200" kern="1200" dirty="0" err="1" smtClean="0">
                <a:solidFill>
                  <a:schemeClr val="tx1"/>
                </a:solidFill>
                <a:effectLst/>
                <a:latin typeface="+mn-lt"/>
                <a:ea typeface="+mn-ea"/>
                <a:cs typeface="+mn-cs"/>
              </a:rPr>
              <a:t>upregulation</a:t>
            </a:r>
            <a:r>
              <a:rPr lang="en-US" sz="1200" kern="1200" dirty="0" smtClean="0">
                <a:solidFill>
                  <a:schemeClr val="tx1"/>
                </a:solidFill>
                <a:effectLst/>
                <a:latin typeface="+mn-lt"/>
                <a:ea typeface="+mn-ea"/>
                <a:cs typeface="+mn-cs"/>
              </a:rPr>
              <a:t> in other aquatic invertebrate species [1,2] and studies of gene expression response to heavy metal exposure for different types of organisms. For glutathione-s-</a:t>
            </a:r>
            <a:r>
              <a:rPr lang="en-US" sz="1200" kern="1200" dirty="0" err="1" smtClean="0">
                <a:solidFill>
                  <a:schemeClr val="tx1"/>
                </a:solidFill>
                <a:effectLst/>
                <a:latin typeface="+mn-lt"/>
                <a:ea typeface="+mn-ea"/>
                <a:cs typeface="+mn-cs"/>
              </a:rPr>
              <a:t>transferase</a:t>
            </a:r>
            <a:r>
              <a:rPr lang="en-US" sz="1200" kern="1200" dirty="0" smtClean="0">
                <a:solidFill>
                  <a:schemeClr val="tx1"/>
                </a:solidFill>
                <a:effectLst/>
                <a:latin typeface="+mn-lt"/>
                <a:ea typeface="+mn-ea"/>
                <a:cs typeface="+mn-cs"/>
              </a:rPr>
              <a:t> mu class gene expression differences have been shown on Mollusca, collected in points with different anthropogenic load. Copper transporting ATPase 1 and copper chaperone for </a:t>
            </a:r>
            <a:r>
              <a:rPr lang="en-US" sz="1200" kern="1200" dirty="0" err="1" smtClean="0">
                <a:solidFill>
                  <a:schemeClr val="tx1"/>
                </a:solidFill>
                <a:effectLst/>
                <a:latin typeface="+mn-lt"/>
                <a:ea typeface="+mn-ea"/>
                <a:cs typeface="+mn-cs"/>
              </a:rPr>
              <a:t>superoxidedismutase</a:t>
            </a:r>
            <a:r>
              <a:rPr lang="en-US" sz="1200" kern="1200" dirty="0" smtClean="0">
                <a:solidFill>
                  <a:schemeClr val="tx1"/>
                </a:solidFill>
                <a:effectLst/>
                <a:latin typeface="+mn-lt"/>
                <a:ea typeface="+mn-ea"/>
                <a:cs typeface="+mn-cs"/>
              </a:rPr>
              <a:t> were also used in this study.[2] MTF1 gene is shown to be transcriptional regulator involved in cellular adaptation to exposure to heavy metals [3]</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11</a:t>
            </a:fld>
            <a:endParaRPr lang="ru-RU"/>
          </a:p>
        </p:txBody>
      </p:sp>
    </p:spTree>
    <p:extLst>
      <p:ext uri="{BB962C8B-B14F-4D97-AF65-F5344CB8AC3E}">
        <p14:creationId xmlns:p14="http://schemas.microsoft.com/office/powerpoint/2010/main" val="267646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 primer pairs for these genes were selected based on previously published transcriptome data of L.baikalensis. [4] </a:t>
            </a:r>
            <a:r>
              <a:rPr lang="en-US" dirty="0" smtClean="0"/>
              <a:t>Changes in the expression level of these genes will be assessed using </a:t>
            </a:r>
            <a:r>
              <a:rPr lang="en-US" dirty="0" err="1" smtClean="0"/>
              <a:t>rt</a:t>
            </a:r>
            <a:r>
              <a:rPr lang="en-US" dirty="0" smtClean="0"/>
              <a:t> </a:t>
            </a:r>
            <a:r>
              <a:rPr lang="en-US" dirty="0" err="1" smtClean="0"/>
              <a:t>qPCR</a:t>
            </a:r>
            <a:r>
              <a:rPr lang="en-US" dirty="0" smtClean="0"/>
              <a:t>. For gene expression analyses</a:t>
            </a:r>
            <a:r>
              <a:rPr lang="en-US" baseline="0" dirty="0" smtClean="0"/>
              <a:t> samples were collected from</a:t>
            </a:r>
            <a:r>
              <a:rPr lang="en-US" dirty="0" smtClean="0"/>
              <a:t> the area of ​​the upper part of the sponge (the youngest, which was formed at the beginning of summer) and it was fixed in RNA intact for 5 samples from each point. Then, RNA was isolated from each sample. Primers were successfully tested. </a:t>
            </a:r>
            <a:r>
              <a:rPr lang="en-US" sz="1200" kern="1200" dirty="0" smtClean="0">
                <a:solidFill>
                  <a:schemeClr val="tx1"/>
                </a:solidFill>
                <a:effectLst/>
                <a:latin typeface="+mn-lt"/>
                <a:ea typeface="+mn-ea"/>
                <a:cs typeface="+mn-cs"/>
              </a:rPr>
              <a:t>Primer design and further analyzes is carried out in Molecular Genetics Group DLNP, JINR.</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result, a test system will be developed based on the expression levels of heavy metal defense genes to quickly assess the state of the ecosystem of Lake Baikal.</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12</a:t>
            </a:fld>
            <a:endParaRPr lang="ru-RU"/>
          </a:p>
        </p:txBody>
      </p:sp>
    </p:spTree>
    <p:extLst>
      <p:ext uri="{BB962C8B-B14F-4D97-AF65-F5344CB8AC3E}">
        <p14:creationId xmlns:p14="http://schemas.microsoft.com/office/powerpoint/2010/main" val="404463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Sponges are one of the oldest multicellular animals that have survived almost unchanged to this day. The earliest finds of sponge remains date back 680 Ma. At the moment, the planet is inhabited by both marine and freshwater sponges. By the type of nutrition, all sponges are filter feeders, so they play an important role in aquatic ecosystems.</a:t>
            </a:r>
          </a:p>
          <a:p>
            <a:r>
              <a:rPr lang="en-US" dirty="0" smtClean="0"/>
              <a:t>Since sponges are strongly associated with marine environment, they are sensitive to environmental variations. So they can be used as a tool for environmental monitoring. </a:t>
            </a:r>
          </a:p>
          <a:p>
            <a:r>
              <a:rPr lang="en-US" dirty="0" smtClean="0"/>
              <a:t>At a certain moment events of mass diseases and mortality of sponges were noted in different aquatic ecosystems.</a:t>
            </a:r>
          </a:p>
          <a:p>
            <a:r>
              <a:rPr lang="en-US" dirty="0" smtClean="0"/>
              <a:t>Freshwater sponges are also can be good indicators for lakes and rivers sates</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3</a:t>
            </a:fld>
            <a:endParaRPr lang="ru-RU"/>
          </a:p>
        </p:txBody>
      </p:sp>
    </p:spTree>
    <p:extLst>
      <p:ext uri="{BB962C8B-B14F-4D97-AF65-F5344CB8AC3E}">
        <p14:creationId xmlns:p14="http://schemas.microsoft.com/office/powerpoint/2010/main" val="204426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Lake Baikal is unique ancient ecosystem inhabited with hundreds of endemic species.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Lake Baikal inhabited with 15 species of endemic sponges</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4</a:t>
            </a:fld>
            <a:endParaRPr lang="ru-RU"/>
          </a:p>
        </p:txBody>
      </p:sp>
    </p:spTree>
    <p:extLst>
      <p:ext uri="{BB962C8B-B14F-4D97-AF65-F5344CB8AC3E}">
        <p14:creationId xmlns:p14="http://schemas.microsoft.com/office/powerpoint/2010/main" val="6890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Baikal sponges are not just one organism, but a whole community of sponge with </a:t>
            </a:r>
            <a:r>
              <a:rPr lang="en-US" sz="1200" kern="1200" dirty="0" err="1" smtClean="0">
                <a:solidFill>
                  <a:schemeClr val="tx1"/>
                </a:solidFill>
                <a:effectLst/>
                <a:latin typeface="+mn-lt"/>
                <a:ea typeface="+mn-ea"/>
                <a:cs typeface="+mn-cs"/>
              </a:rPr>
              <a:t>symbionts</a:t>
            </a:r>
            <a:r>
              <a:rPr lang="en-US" sz="1200" kern="1200" dirty="0" smtClean="0">
                <a:solidFill>
                  <a:schemeClr val="tx1"/>
                </a:solidFill>
                <a:effectLst/>
                <a:latin typeface="+mn-lt"/>
                <a:ea typeface="+mn-ea"/>
                <a:cs typeface="+mn-cs"/>
              </a:rPr>
              <a:t> - unicellular algae and bacteria. Due to the symbiosis, the sponges are green colored.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5</a:t>
            </a:fld>
            <a:endParaRPr lang="ru-RU"/>
          </a:p>
        </p:txBody>
      </p:sp>
    </p:spTree>
    <p:extLst>
      <p:ext uri="{BB962C8B-B14F-4D97-AF65-F5344CB8AC3E}">
        <p14:creationId xmlns:p14="http://schemas.microsoft.com/office/powerpoint/2010/main" val="314446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last decade, events of mass diseases and mortality of sponges have been observed on Lake Baikal, which indicates negative changes in the ecosystem of the lake. Endemic sponges are an important object to study, since they make up a bulk of benthos biomass and play a key role in the ecosystem of Lake Baikal, which contains 20% of the world's fresh water and is a UNESCO World Heritage Site.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reveal background of these events we perform analyses of elemental composition and gene expression of Baikal endemic sponge </a:t>
            </a:r>
            <a:r>
              <a:rPr lang="en-US" sz="1200" i="1" kern="1200" dirty="0" smtClean="0">
                <a:solidFill>
                  <a:schemeClr val="tx1"/>
                </a:solidFill>
                <a:effectLst/>
                <a:latin typeface="+mn-lt"/>
                <a:ea typeface="+mn-ea"/>
                <a:cs typeface="+mn-cs"/>
              </a:rPr>
              <a:t>Lubomirskia baikalensis</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6</a:t>
            </a:fld>
            <a:endParaRPr lang="ru-RU"/>
          </a:p>
        </p:txBody>
      </p:sp>
    </p:spTree>
    <p:extLst>
      <p:ext uri="{BB962C8B-B14F-4D97-AF65-F5344CB8AC3E}">
        <p14:creationId xmlns:p14="http://schemas.microsoft.com/office/powerpoint/2010/main" val="426788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reasons for the mass diseases and mortality of sponges both in in water temperature, the development of bacterial communities unusual for a sponge on its surface, water bloom due to the spontaneous growth of spirogyra, or an increased content of heavy metals that enter the water due to human the ocean and in Lake Baikal are still not completely clear. There are several parameters that could affect the condition of the sponges. These include an increase activities. And sponges, due to the filter feeding type, are capable of accumulating heavy metals.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study, we check if sponges from places with different anthropogenic load have different levels of heavy metal concentrations in their bodies. Also we study, how it affects heavy metal transporting gene expression.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7</a:t>
            </a:fld>
            <a:endParaRPr lang="ru-RU"/>
          </a:p>
        </p:txBody>
      </p:sp>
    </p:spTree>
    <p:extLst>
      <p:ext uri="{BB962C8B-B14F-4D97-AF65-F5344CB8AC3E}">
        <p14:creationId xmlns:p14="http://schemas.microsoft.com/office/powerpoint/2010/main" val="42632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Two sampling points were chosen by monitoring data, showed places with the highest and the lowest rates of sponge disease. It was Listvyanka bay, which is considered to be the most anthropogenic impacted point and Bolshie </a:t>
            </a:r>
            <a:r>
              <a:rPr lang="en-US" sz="1200" kern="1200" dirty="0" err="1" smtClean="0">
                <a:solidFill>
                  <a:schemeClr val="tx1"/>
                </a:solidFill>
                <a:effectLst/>
                <a:latin typeface="+mn-lt"/>
                <a:ea typeface="+mn-ea"/>
                <a:cs typeface="+mn-cs"/>
              </a:rPr>
              <a:t>Koty</a:t>
            </a:r>
            <a:r>
              <a:rPr lang="en-US" sz="1200" kern="1200" dirty="0" smtClean="0">
                <a:solidFill>
                  <a:schemeClr val="tx1"/>
                </a:solidFill>
                <a:effectLst/>
                <a:latin typeface="+mn-lt"/>
                <a:ea typeface="+mn-ea"/>
                <a:cs typeface="+mn-cs"/>
              </a:rPr>
              <a:t> bay, which looks like almost intact. Samples of </a:t>
            </a:r>
            <a:r>
              <a:rPr lang="en-US" sz="1200" i="1" kern="1200" dirty="0" smtClean="0">
                <a:solidFill>
                  <a:schemeClr val="tx1"/>
                </a:solidFill>
                <a:effectLst/>
                <a:latin typeface="+mn-lt"/>
                <a:ea typeface="+mn-ea"/>
                <a:cs typeface="+mn-cs"/>
              </a:rPr>
              <a:t>L.baikalensis</a:t>
            </a:r>
            <a:r>
              <a:rPr lang="en-US" sz="1200" kern="1200" dirty="0" smtClean="0">
                <a:solidFill>
                  <a:schemeClr val="tx1"/>
                </a:solidFill>
                <a:effectLst/>
                <a:latin typeface="+mn-lt"/>
                <a:ea typeface="+mn-ea"/>
                <a:cs typeface="+mn-cs"/>
              </a:rPr>
              <a:t> were collected at August 2020 by SCUBA diving at Listvyanka Bay, n=10, and Bolshie </a:t>
            </a:r>
            <a:r>
              <a:rPr lang="en-US" sz="1200" kern="1200" dirty="0" err="1" smtClean="0">
                <a:solidFill>
                  <a:schemeClr val="tx1"/>
                </a:solidFill>
                <a:effectLst/>
                <a:latin typeface="+mn-lt"/>
                <a:ea typeface="+mn-ea"/>
                <a:cs typeface="+mn-cs"/>
              </a:rPr>
              <a:t>Koty</a:t>
            </a:r>
            <a:r>
              <a:rPr lang="en-US" sz="1200" kern="1200" dirty="0" smtClean="0">
                <a:solidFill>
                  <a:schemeClr val="tx1"/>
                </a:solidFill>
                <a:effectLst/>
                <a:latin typeface="+mn-lt"/>
                <a:ea typeface="+mn-ea"/>
                <a:cs typeface="+mn-cs"/>
              </a:rPr>
              <a:t> Bay, n=10. Immediately after collection, the samples were frozen at -20°C for Neutron Activation Analysis (NAA) and tissue parts were placed in </a:t>
            </a:r>
            <a:r>
              <a:rPr lang="en-US" sz="1200" kern="1200" dirty="0" err="1" smtClean="0">
                <a:solidFill>
                  <a:schemeClr val="tx1"/>
                </a:solidFill>
                <a:effectLst/>
                <a:latin typeface="+mn-lt"/>
                <a:ea typeface="+mn-ea"/>
                <a:cs typeface="+mn-cs"/>
              </a:rPr>
              <a:t>IntactRNA</a:t>
            </a:r>
            <a:r>
              <a:rPr lang="en-US" sz="1200" kern="1200" dirty="0" smtClean="0">
                <a:solidFill>
                  <a:schemeClr val="tx1"/>
                </a:solidFill>
                <a:effectLst/>
                <a:latin typeface="+mn-lt"/>
                <a:ea typeface="+mn-ea"/>
                <a:cs typeface="+mn-cs"/>
              </a:rPr>
              <a:t> solution for gene expression analyses.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8</a:t>
            </a:fld>
            <a:endParaRPr lang="ru-RU"/>
          </a:p>
        </p:txBody>
      </p:sp>
    </p:spTree>
    <p:extLst>
      <p:ext uri="{BB962C8B-B14F-4D97-AF65-F5344CB8AC3E}">
        <p14:creationId xmlns:p14="http://schemas.microsoft.com/office/powerpoint/2010/main" val="144057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For this, the sponges were dried to dry weight, and then separated from the stone substrate and divided into equal parts of 6 cm. The substrate and all these pieces will be analyzed separately. Since sponges of this species grow vertically upward at a rate of 1 cm per year, the uppermost part is the youngest. </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9</a:t>
            </a:fld>
            <a:endParaRPr lang="ru-RU"/>
          </a:p>
        </p:txBody>
      </p:sp>
    </p:spTree>
    <p:extLst>
      <p:ext uri="{BB962C8B-B14F-4D97-AF65-F5344CB8AC3E}">
        <p14:creationId xmlns:p14="http://schemas.microsoft.com/office/powerpoint/2010/main" val="97477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analysis of each site separately will make it possible to evaluate not only the difference in the concentrations of heavy metals in the sponges collected at different points, but also to assess the accumulation of heavy metals in the body of the sponge with age, as well as the contribution of the substrate composition to the elemental composition of the sponge.</a:t>
            </a:r>
            <a:endParaRPr lang="ru-RU" dirty="0"/>
          </a:p>
        </p:txBody>
      </p:sp>
      <p:sp>
        <p:nvSpPr>
          <p:cNvPr id="4" name="Номер слайда 3"/>
          <p:cNvSpPr>
            <a:spLocks noGrp="1"/>
          </p:cNvSpPr>
          <p:nvPr>
            <p:ph type="sldNum" sz="quarter" idx="10"/>
          </p:nvPr>
        </p:nvSpPr>
        <p:spPr/>
        <p:txBody>
          <a:bodyPr/>
          <a:lstStyle/>
          <a:p>
            <a:fld id="{6BF1D598-1024-49E1-96DD-D22226667ECC}" type="slidenum">
              <a:rPr lang="ru-RU" smtClean="0"/>
              <a:t>10</a:t>
            </a:fld>
            <a:endParaRPr lang="ru-RU"/>
          </a:p>
        </p:txBody>
      </p:sp>
    </p:spTree>
    <p:extLst>
      <p:ext uri="{BB962C8B-B14F-4D97-AF65-F5344CB8AC3E}">
        <p14:creationId xmlns:p14="http://schemas.microsoft.com/office/powerpoint/2010/main" val="165871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E41DB0-1355-40B3-A2A9-A6BB9F6ABF16}" type="datetime1">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4254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F76FDB-77A1-4096-ADF5-5DA15652FF60}" type="datetime1">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323667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22D9DD-C1C3-43A0-AB23-37FE9F052FEC}" type="datetime1">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17321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C72ABA-DFA2-4C33-8950-50313DBDCBA3}" type="datetime1">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84984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AC5DBA-B485-445C-BC97-53A0E5509B47}" type="datetime1">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15567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5C6D1D-06C5-475A-90D7-0BEF0AE0B3DC}" type="datetime1">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331150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C703B1-6B50-46DA-A94B-8AFD2BE25AA7}" type="datetime1">
              <a:rPr lang="ru-RU" smtClean="0"/>
              <a:t>12.11.2020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6535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6E8C8B-2003-4199-BC7D-C61F6C49B65B}" type="datetime1">
              <a:rPr lang="ru-RU" smtClean="0"/>
              <a:t>12.11.2020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63462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1B6514-E6AC-4B3F-809A-EAE2B64BA6E3}" type="datetime1">
              <a:rPr lang="ru-RU" smtClean="0"/>
              <a:t>12.11.2020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16222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DD1D9E-A401-402D-9A16-8E7FE9C07F69}" type="datetime1">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46861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21560C-46E7-460C-B903-7E85DB632152}" type="datetime1">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19CE1-501D-4705-A2A2-EABDF9A38002}" type="slidenum">
              <a:rPr lang="ru-RU" smtClean="0"/>
              <a:t>‹#›</a:t>
            </a:fld>
            <a:endParaRPr lang="ru-RU"/>
          </a:p>
        </p:txBody>
      </p:sp>
    </p:spTree>
    <p:extLst>
      <p:ext uri="{BB962C8B-B14F-4D97-AF65-F5344CB8AC3E}">
        <p14:creationId xmlns:p14="http://schemas.microsoft.com/office/powerpoint/2010/main" val="257986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EB3D2-47C2-40C1-82A0-00F03BF2480D}" type="datetime1">
              <a:rPr lang="ru-RU" smtClean="0"/>
              <a:t>12.11.2020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9CE1-501D-4705-A2A2-EABDF9A38002}" type="slidenum">
              <a:rPr lang="ru-RU" smtClean="0"/>
              <a:t>‹#›</a:t>
            </a:fld>
            <a:endParaRPr lang="ru-RU"/>
          </a:p>
        </p:txBody>
      </p:sp>
    </p:spTree>
    <p:extLst>
      <p:ext uri="{BB962C8B-B14F-4D97-AF65-F5344CB8AC3E}">
        <p14:creationId xmlns:p14="http://schemas.microsoft.com/office/powerpoint/2010/main" val="237796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americanlaboratory.com/914-Application-Notes/180125-Getting-the-Most-Out-of-Limited-Samples-A-PCR-Workflow-for-Monitoring-Gene-Express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en.wikipedia.org/wiki/Nerita" TargetMode="Externa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google.com/maps/@53.687435,107.5958147,7.46z?hl=ru" TargetMode="External"/><Relationship Id="rId4" Type="http://schemas.openxmlformats.org/officeDocument/2006/relationships/image" Target="../media/image19.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9512" y="1919417"/>
            <a:ext cx="11532973" cy="2339546"/>
          </a:xfrm>
        </p:spPr>
        <p:txBody>
          <a:bodyPr>
            <a:noAutofit/>
          </a:bodyPr>
          <a:lstStyle/>
          <a:p>
            <a:pPr>
              <a:lnSpc>
                <a:spcPct val="100000"/>
              </a:lnSpc>
            </a:pPr>
            <a:r>
              <a:rPr lang="ru-RU" sz="2400" dirty="0" smtClean="0"/>
              <a:t/>
            </a:r>
            <a:br>
              <a:rPr lang="ru-RU" sz="2400" dirty="0" smtClean="0"/>
            </a:br>
            <a:r>
              <a:rPr lang="ru-RU" sz="2800" dirty="0" smtClean="0"/>
              <a:t/>
            </a:r>
            <a:br>
              <a:rPr lang="ru-RU" sz="2800" dirty="0" smtClean="0"/>
            </a:br>
            <a:r>
              <a:rPr lang="en-US" sz="2800" dirty="0"/>
              <a:t>Study of the effect of anthropogenic load on the elemental composition and gene expression level of endemic sponges of Lake Baikal</a:t>
            </a:r>
            <a:endParaRPr lang="ru-RU" sz="2000" dirty="0"/>
          </a:p>
        </p:txBody>
      </p:sp>
      <p:sp>
        <p:nvSpPr>
          <p:cNvPr id="3" name="Подзаголовок 2"/>
          <p:cNvSpPr>
            <a:spLocks noGrp="1"/>
          </p:cNvSpPr>
          <p:nvPr>
            <p:ph type="subTitle" idx="1"/>
          </p:nvPr>
        </p:nvSpPr>
        <p:spPr>
          <a:xfrm>
            <a:off x="844214" y="4250687"/>
            <a:ext cx="10503569" cy="1165268"/>
          </a:xfrm>
        </p:spPr>
        <p:txBody>
          <a:bodyPr>
            <a:noAutofit/>
          </a:bodyPr>
          <a:lstStyle/>
          <a:p>
            <a:pPr>
              <a:lnSpc>
                <a:spcPct val="120000"/>
              </a:lnSpc>
              <a:spcBef>
                <a:spcPts val="0"/>
              </a:spcBef>
            </a:pPr>
            <a:r>
              <a:rPr lang="en-US" sz="1600" dirty="0" err="1" smtClean="0"/>
              <a:t>Yakhnenko</a:t>
            </a:r>
            <a:r>
              <a:rPr lang="en-US" sz="1600" dirty="0" smtClean="0"/>
              <a:t> </a:t>
            </a:r>
            <a:r>
              <a:rPr lang="en-US" sz="1600" dirty="0"/>
              <a:t>A.S., </a:t>
            </a:r>
            <a:r>
              <a:rPr lang="en-US" sz="1600" dirty="0" err="1"/>
              <a:t>Zinicovscaia</a:t>
            </a:r>
            <a:r>
              <a:rPr lang="en-US" sz="1600" dirty="0"/>
              <a:t> I.I., </a:t>
            </a:r>
            <a:r>
              <a:rPr lang="en-US" sz="1600" dirty="0" smtClean="0"/>
              <a:t>Yushin </a:t>
            </a:r>
            <a:r>
              <a:rPr lang="en-US" sz="1600" dirty="0"/>
              <a:t>N.S., </a:t>
            </a:r>
            <a:r>
              <a:rPr lang="en-US" sz="1600" dirty="0" err="1" smtClean="0"/>
              <a:t>Nebesnykh</a:t>
            </a:r>
            <a:r>
              <a:rPr lang="en-US" sz="1600" dirty="0" smtClean="0"/>
              <a:t> </a:t>
            </a:r>
            <a:r>
              <a:rPr lang="en-US" sz="1600" dirty="0"/>
              <a:t>I.A., </a:t>
            </a:r>
            <a:r>
              <a:rPr lang="en-US" sz="1600" dirty="0" err="1"/>
              <a:t>Kravchenko</a:t>
            </a:r>
            <a:r>
              <a:rPr lang="en-US" sz="1600" dirty="0"/>
              <a:t> E.V.</a:t>
            </a:r>
            <a:endParaRPr lang="ru-RU" sz="1600" dirty="0"/>
          </a:p>
          <a:p>
            <a:pPr>
              <a:lnSpc>
                <a:spcPct val="120000"/>
              </a:lnSpc>
              <a:spcBef>
                <a:spcPts val="0"/>
              </a:spcBef>
            </a:pPr>
            <a:endParaRPr lang="en-US" sz="1600" dirty="0" smtClean="0"/>
          </a:p>
        </p:txBody>
      </p:sp>
      <p:sp>
        <p:nvSpPr>
          <p:cNvPr id="4" name="Подзаголовок 2"/>
          <p:cNvSpPr txBox="1">
            <a:spLocks/>
          </p:cNvSpPr>
          <p:nvPr/>
        </p:nvSpPr>
        <p:spPr>
          <a:xfrm>
            <a:off x="4320745" y="6118343"/>
            <a:ext cx="355050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AYSS</a:t>
            </a:r>
            <a:r>
              <a:rPr lang="ru-RU" sz="1800" dirty="0" smtClean="0"/>
              <a:t>, 2020</a:t>
            </a:r>
            <a:endParaRPr lang="ru-RU" sz="1800" dirty="0"/>
          </a:p>
        </p:txBody>
      </p:sp>
      <p:pic>
        <p:nvPicPr>
          <p:cNvPr id="1026" name="Picture 2" descr="lin.irk.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543" y="1541216"/>
            <a:ext cx="792911" cy="792911"/>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35919CE1-501D-4705-A2A2-EABDF9A38002}" type="slidenum">
              <a:rPr lang="ru-RU" smtClean="0"/>
              <a:t>1</a:t>
            </a:fld>
            <a:endParaRPr lang="ru-RU"/>
          </a:p>
        </p:txBody>
      </p:sp>
      <p:sp>
        <p:nvSpPr>
          <p:cNvPr id="11" name="Прямоугольник 10"/>
          <p:cNvSpPr/>
          <p:nvPr/>
        </p:nvSpPr>
        <p:spPr>
          <a:xfrm>
            <a:off x="0" y="0"/>
            <a:ext cx="12192000" cy="69269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US" kern="0" dirty="0">
                <a:solidFill>
                  <a:prstClr val="white"/>
                </a:solidFill>
              </a:rPr>
              <a:t>DLNP JINR</a:t>
            </a:r>
            <a:r>
              <a:rPr lang="ru-RU" kern="0" dirty="0">
                <a:solidFill>
                  <a:prstClr val="white"/>
                </a:solidFill>
              </a:rPr>
              <a:t> </a:t>
            </a:r>
            <a:r>
              <a:rPr lang="en-US" kern="0" dirty="0">
                <a:solidFill>
                  <a:prstClr val="white"/>
                </a:solidFill>
              </a:rPr>
              <a:t>Molecular Genetics Group</a:t>
            </a:r>
          </a:p>
        </p:txBody>
      </p:sp>
      <p:pic>
        <p:nvPicPr>
          <p:cNvPr id="12" name="Picture 16" descr="НОВОСТИ"/>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9929676" y="-18758"/>
            <a:ext cx="711454" cy="711454"/>
          </a:xfrm>
          <a:prstGeom prst="rect">
            <a:avLst/>
          </a:prstGeom>
          <a:noFill/>
        </p:spPr>
      </p:pic>
      <p:pic>
        <p:nvPicPr>
          <p:cNvPr id="13" name="Picture 8" descr="Photo | Joint Institute for Nuclear Research"/>
          <p:cNvPicPr>
            <a:picLocks noChangeAspect="1" noChangeArrowheads="1"/>
          </p:cNvPicPr>
          <p:nvPr/>
        </p:nvPicPr>
        <p:blipFill>
          <a:blip r:embed="rId4" cstate="print">
            <a:duotone>
              <a:schemeClr val="bg2">
                <a:shade val="45000"/>
                <a:satMod val="135000"/>
              </a:schemeClr>
              <a:prstClr val="white"/>
            </a:duotone>
            <a:lum bright="40000"/>
          </a:blip>
          <a:srcRect/>
          <a:stretch>
            <a:fillRect/>
          </a:stretch>
        </p:blipFill>
        <p:spPr bwMode="auto">
          <a:xfrm>
            <a:off x="1631504" y="61876"/>
            <a:ext cx="1008733" cy="576064"/>
          </a:xfrm>
          <a:prstGeom prst="rect">
            <a:avLst/>
          </a:prstGeom>
          <a:noFill/>
        </p:spPr>
      </p:pic>
      <p:sp>
        <p:nvSpPr>
          <p:cNvPr id="7" name="Прямоугольник 6"/>
          <p:cNvSpPr/>
          <p:nvPr/>
        </p:nvSpPr>
        <p:spPr>
          <a:xfrm>
            <a:off x="3002694" y="846757"/>
            <a:ext cx="6285696" cy="646331"/>
          </a:xfrm>
          <a:prstGeom prst="rect">
            <a:avLst/>
          </a:prstGeom>
        </p:spPr>
        <p:txBody>
          <a:bodyPr wrap="none">
            <a:spAutoFit/>
          </a:bodyPr>
          <a:lstStyle/>
          <a:p>
            <a:pPr algn="ctr"/>
            <a:r>
              <a:rPr lang="en-US" kern="0" dirty="0" smtClean="0"/>
              <a:t>Together </a:t>
            </a:r>
            <a:r>
              <a:rPr lang="en-US" kern="0" dirty="0"/>
              <a:t>with Limnological Institute</a:t>
            </a:r>
          </a:p>
          <a:p>
            <a:pPr algn="ctr"/>
            <a:r>
              <a:rPr lang="en-US" kern="0" dirty="0"/>
              <a:t>Siberian Branch of the Russian Academy of Sciences</a:t>
            </a:r>
          </a:p>
        </p:txBody>
      </p:sp>
    </p:spTree>
    <p:extLst>
      <p:ext uri="{BB962C8B-B14F-4D97-AF65-F5344CB8AC3E}">
        <p14:creationId xmlns:p14="http://schemas.microsoft.com/office/powerpoint/2010/main" val="132042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Neutron Activation Analysis</a:t>
            </a:r>
            <a:endParaRPr lang="ru-RU" dirty="0"/>
          </a:p>
        </p:txBody>
      </p:sp>
      <p:sp>
        <p:nvSpPr>
          <p:cNvPr id="3" name="Объект 2"/>
          <p:cNvSpPr>
            <a:spLocks noGrp="1"/>
          </p:cNvSpPr>
          <p:nvPr>
            <p:ph idx="1"/>
          </p:nvPr>
        </p:nvSpPr>
        <p:spPr>
          <a:xfrm>
            <a:off x="835909" y="1829755"/>
            <a:ext cx="10517891" cy="954219"/>
          </a:xfrm>
        </p:spPr>
        <p:txBody>
          <a:bodyPr>
            <a:noAutofit/>
          </a:bodyPr>
          <a:lstStyle/>
          <a:p>
            <a:pPr marL="0" indent="0">
              <a:buNone/>
            </a:pPr>
            <a:r>
              <a:rPr lang="en-US" sz="1800" b="1" dirty="0" smtClean="0"/>
              <a:t>Such </a:t>
            </a:r>
            <a:r>
              <a:rPr lang="en-US" sz="1800" b="1" dirty="0"/>
              <a:t>sample preparation will </a:t>
            </a:r>
            <a:r>
              <a:rPr lang="en-US" sz="1800" b="1" dirty="0" smtClean="0"/>
              <a:t>help</a:t>
            </a:r>
            <a:r>
              <a:rPr lang="ru-RU" sz="1800" b="1" dirty="0" smtClean="0"/>
              <a:t> </a:t>
            </a:r>
            <a:r>
              <a:rPr lang="en-US" sz="1800" b="1" dirty="0" smtClean="0"/>
              <a:t>to</a:t>
            </a:r>
            <a:r>
              <a:rPr lang="ru-RU" sz="1800" b="1" dirty="0" smtClean="0"/>
              <a:t>:</a:t>
            </a:r>
          </a:p>
          <a:p>
            <a:pPr>
              <a:buFontTx/>
              <a:buChar char="-"/>
            </a:pPr>
            <a:r>
              <a:rPr lang="en-US" sz="1800" dirty="0" smtClean="0"/>
              <a:t>Evaluate the </a:t>
            </a:r>
            <a:r>
              <a:rPr lang="en-US" sz="1800" dirty="0"/>
              <a:t>difference in the concentrations of heavy metals in the sponges collected at different </a:t>
            </a:r>
            <a:r>
              <a:rPr lang="en-US" sz="1800" dirty="0" smtClean="0"/>
              <a:t>points</a:t>
            </a:r>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black"/>
                  </a:solidFill>
                  <a:latin typeface="Calibri"/>
                </a:rPr>
                <a:t>10</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1"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8751" t="16745" r="12800" b="18603"/>
          <a:stretch/>
        </p:blipFill>
        <p:spPr bwMode="auto">
          <a:xfrm rot="16200000">
            <a:off x="5352689" y="3543008"/>
            <a:ext cx="29588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Скругленный прямоугольник 11"/>
          <p:cNvSpPr/>
          <p:nvPr/>
        </p:nvSpPr>
        <p:spPr>
          <a:xfrm>
            <a:off x="6867030" y="3081496"/>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786524" y="3889502"/>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6562430" y="4697508"/>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395859" y="5491138"/>
            <a:ext cx="724214" cy="46411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авая фигурная скобка 15"/>
          <p:cNvSpPr/>
          <p:nvPr/>
        </p:nvSpPr>
        <p:spPr>
          <a:xfrm>
            <a:off x="7694762" y="3889502"/>
            <a:ext cx="207033" cy="7936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8020268" y="4098290"/>
            <a:ext cx="758541" cy="369332"/>
          </a:xfrm>
          <a:prstGeom prst="rect">
            <a:avLst/>
          </a:prstGeom>
          <a:noFill/>
        </p:spPr>
        <p:txBody>
          <a:bodyPr wrap="none" rtlCol="0">
            <a:spAutoFit/>
          </a:bodyPr>
          <a:lstStyle/>
          <a:p>
            <a:r>
              <a:rPr lang="ru-RU" dirty="0" smtClean="0"/>
              <a:t>6 </a:t>
            </a:r>
            <a:r>
              <a:rPr lang="en-US" dirty="0" smtClean="0"/>
              <a:t>cm</a:t>
            </a:r>
            <a:endParaRPr lang="ru-RU" dirty="0"/>
          </a:p>
        </p:txBody>
      </p:sp>
      <p:cxnSp>
        <p:nvCxnSpPr>
          <p:cNvPr id="19" name="Прямая со стрелкой 18"/>
          <p:cNvCxnSpPr>
            <a:endCxn id="12" idx="3"/>
          </p:cNvCxnSpPr>
          <p:nvPr/>
        </p:nvCxnSpPr>
        <p:spPr>
          <a:xfrm flipH="1">
            <a:off x="7591244" y="3081496"/>
            <a:ext cx="1000664" cy="396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82249" y="2880875"/>
            <a:ext cx="2304990" cy="369332"/>
          </a:xfrm>
          <a:prstGeom prst="rect">
            <a:avLst/>
          </a:prstGeom>
          <a:noFill/>
        </p:spPr>
        <p:txBody>
          <a:bodyPr wrap="none" rtlCol="0">
            <a:spAutoFit/>
          </a:bodyPr>
          <a:lstStyle/>
          <a:p>
            <a:r>
              <a:rPr lang="en-US" dirty="0" smtClean="0"/>
              <a:t>The youngest part</a:t>
            </a:r>
            <a:endParaRPr lang="ru-RU" dirty="0"/>
          </a:p>
        </p:txBody>
      </p:sp>
      <p:cxnSp>
        <p:nvCxnSpPr>
          <p:cNvPr id="21" name="Прямая со стрелкой 20"/>
          <p:cNvCxnSpPr/>
          <p:nvPr/>
        </p:nvCxnSpPr>
        <p:spPr>
          <a:xfrm flipH="1" flipV="1">
            <a:off x="7197707" y="5758359"/>
            <a:ext cx="1238927" cy="123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36634" y="5693324"/>
            <a:ext cx="1943161" cy="369332"/>
          </a:xfrm>
          <a:prstGeom prst="rect">
            <a:avLst/>
          </a:prstGeom>
          <a:noFill/>
        </p:spPr>
        <p:txBody>
          <a:bodyPr wrap="none" rtlCol="0">
            <a:spAutoFit/>
          </a:bodyPr>
          <a:lstStyle/>
          <a:p>
            <a:r>
              <a:rPr lang="en-US" dirty="0" smtClean="0"/>
              <a:t>The oldest part</a:t>
            </a:r>
            <a:endParaRPr lang="ru-RU" dirty="0"/>
          </a:p>
        </p:txBody>
      </p:sp>
      <p:sp>
        <p:nvSpPr>
          <p:cNvPr id="23" name="Объект 2"/>
          <p:cNvSpPr txBox="1">
            <a:spLocks/>
          </p:cNvSpPr>
          <p:nvPr/>
        </p:nvSpPr>
        <p:spPr>
          <a:xfrm>
            <a:off x="835909" y="2773162"/>
            <a:ext cx="4897787" cy="1888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1800" dirty="0" smtClean="0"/>
              <a:t>Assess the accumulation of heavy metals in the body of the sponge with age, </a:t>
            </a:r>
          </a:p>
          <a:p>
            <a:pPr>
              <a:buFontTx/>
              <a:buChar char="-"/>
            </a:pPr>
            <a:r>
              <a:rPr lang="en-US" sz="1800" dirty="0" smtClean="0"/>
              <a:t>Assess the contribution of the substrate composition to the elemental composition of the sponge.</a:t>
            </a:r>
            <a:endParaRPr lang="ru-RU" sz="1800" dirty="0"/>
          </a:p>
        </p:txBody>
      </p:sp>
    </p:spTree>
    <p:extLst>
      <p:ext uri="{BB962C8B-B14F-4D97-AF65-F5344CB8AC3E}">
        <p14:creationId xmlns:p14="http://schemas.microsoft.com/office/powerpoint/2010/main" val="242681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Study of gene expression</a:t>
            </a:r>
            <a:endParaRPr lang="ru-RU" dirty="0"/>
          </a:p>
        </p:txBody>
      </p:sp>
      <p:sp>
        <p:nvSpPr>
          <p:cNvPr id="3" name="Объект 2"/>
          <p:cNvSpPr>
            <a:spLocks noGrp="1"/>
          </p:cNvSpPr>
          <p:nvPr>
            <p:ph idx="1"/>
          </p:nvPr>
        </p:nvSpPr>
        <p:spPr>
          <a:xfrm>
            <a:off x="838200" y="1825624"/>
            <a:ext cx="10515600" cy="2698249"/>
          </a:xfrm>
        </p:spPr>
        <p:txBody>
          <a:bodyPr>
            <a:noAutofit/>
          </a:bodyPr>
          <a:lstStyle/>
          <a:p>
            <a:pPr marL="0" indent="0">
              <a:buNone/>
            </a:pPr>
            <a:r>
              <a:rPr lang="en-US" sz="2400" b="1" dirty="0" smtClean="0"/>
              <a:t>Candidate </a:t>
            </a:r>
            <a:r>
              <a:rPr lang="en-US" sz="2400" b="1" dirty="0"/>
              <a:t>genes </a:t>
            </a:r>
            <a:r>
              <a:rPr lang="en-US" sz="2400" b="1" dirty="0" smtClean="0"/>
              <a:t>of heavy metal stress response :</a:t>
            </a:r>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black"/>
                  </a:solidFill>
                  <a:latin typeface="Calibri"/>
                </a:rPr>
                <a:t>11</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graphicFrame>
        <p:nvGraphicFramePr>
          <p:cNvPr id="4" name="Таблица 3"/>
          <p:cNvGraphicFramePr>
            <a:graphicFrameLocks noGrp="1"/>
          </p:cNvGraphicFramePr>
          <p:nvPr>
            <p:extLst>
              <p:ext uri="{D42A27DB-BD31-4B8C-83A1-F6EECF244321}">
                <p14:modId xmlns:p14="http://schemas.microsoft.com/office/powerpoint/2010/main" val="3662679373"/>
              </p:ext>
            </p:extLst>
          </p:nvPr>
        </p:nvGraphicFramePr>
        <p:xfrm>
          <a:off x="924464" y="2401816"/>
          <a:ext cx="10018679" cy="2931160"/>
        </p:xfrm>
        <a:graphic>
          <a:graphicData uri="http://schemas.openxmlformats.org/drawingml/2006/table">
            <a:tbl>
              <a:tblPr firstRow="1" bandRow="1">
                <a:tableStyleId>{3B4B98B0-60AC-42C2-AFA5-B58CD77FA1E5}</a:tableStyleId>
              </a:tblPr>
              <a:tblGrid>
                <a:gridCol w="3890574"/>
                <a:gridCol w="6128105"/>
              </a:tblGrid>
              <a:tr h="370840">
                <a:tc>
                  <a:txBody>
                    <a:bodyPr/>
                    <a:lstStyle/>
                    <a:p>
                      <a:r>
                        <a:rPr lang="en-US" sz="1600" dirty="0" smtClean="0"/>
                        <a:t>Gene</a:t>
                      </a:r>
                      <a:endParaRPr lang="ru-RU" sz="1600" dirty="0"/>
                    </a:p>
                  </a:txBody>
                  <a:tcPr/>
                </a:tc>
                <a:tc>
                  <a:txBody>
                    <a:bodyPr/>
                    <a:lstStyle/>
                    <a:p>
                      <a:r>
                        <a:rPr lang="en-US" sz="1600" dirty="0" smtClean="0"/>
                        <a:t>Function</a:t>
                      </a:r>
                      <a:endParaRPr lang="ru-RU" sz="1600" dirty="0"/>
                    </a:p>
                  </a:txBody>
                  <a:tcPr/>
                </a:tc>
              </a:tr>
              <a:tr h="370840">
                <a:tc>
                  <a:txBody>
                    <a:bodyPr/>
                    <a:lstStyle/>
                    <a:p>
                      <a:r>
                        <a:rPr lang="en-US" sz="1600" dirty="0" smtClean="0"/>
                        <a:t>Glutathione-s-</a:t>
                      </a:r>
                      <a:r>
                        <a:rPr lang="en-US" sz="1600" dirty="0" err="1" smtClean="0"/>
                        <a:t>transferase</a:t>
                      </a:r>
                      <a:r>
                        <a:rPr lang="en-US" sz="1600" dirty="0" smtClean="0"/>
                        <a:t> mu class </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Detoxification of </a:t>
                      </a:r>
                      <a:r>
                        <a:rPr lang="en-US" sz="1600" dirty="0" err="1" smtClean="0"/>
                        <a:t>xenobiotics</a:t>
                      </a:r>
                      <a:r>
                        <a:rPr lang="en-US" sz="1600" dirty="0" smtClean="0"/>
                        <a:t> and the oxidative stress response</a:t>
                      </a:r>
                    </a:p>
                    <a:p>
                      <a:endParaRPr lang="ru-RU" sz="1600" dirty="0"/>
                    </a:p>
                  </a:txBody>
                  <a:tcPr/>
                </a:tc>
              </a:tr>
              <a:tr h="370840">
                <a:tc>
                  <a:txBody>
                    <a:bodyPr/>
                    <a:lstStyle/>
                    <a:p>
                      <a:r>
                        <a:rPr lang="en-US" sz="1600" dirty="0" smtClean="0"/>
                        <a:t>Copper transporting ATPase 1 </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Transport Cu(I) across cell membrane</a:t>
                      </a:r>
                    </a:p>
                    <a:p>
                      <a:endParaRPr lang="ru-RU" sz="1600" dirty="0"/>
                    </a:p>
                  </a:txBody>
                  <a:tcPr/>
                </a:tc>
              </a:tr>
              <a:tr h="370840">
                <a:tc>
                  <a:txBody>
                    <a:bodyPr/>
                    <a:lstStyle/>
                    <a:p>
                      <a:r>
                        <a:rPr lang="en-US" sz="1600" dirty="0" smtClean="0"/>
                        <a:t>Copper chaperone for </a:t>
                      </a:r>
                      <a:r>
                        <a:rPr lang="en-US" sz="1600" dirty="0" err="1" smtClean="0"/>
                        <a:t>superoxidedismutase</a:t>
                      </a:r>
                      <a:r>
                        <a:rPr lang="en-US" sz="1600" dirty="0" smtClean="0"/>
                        <a:t> </a:t>
                      </a:r>
                      <a:endParaRPr lang="ru-RU" sz="1600" dirty="0"/>
                    </a:p>
                  </a:txBody>
                  <a:tcPr/>
                </a:tc>
                <a:tc>
                  <a:txBody>
                    <a:bodyPr/>
                    <a:lstStyle/>
                    <a:p>
                      <a:r>
                        <a:rPr lang="en-US" sz="1600" dirty="0" err="1" smtClean="0"/>
                        <a:t>Metalloprotein</a:t>
                      </a:r>
                      <a:r>
                        <a:rPr lang="en-US" sz="1600" dirty="0" smtClean="0"/>
                        <a:t> that is responsible for the delivery of Cu to superoxide dismutase</a:t>
                      </a:r>
                      <a:endParaRPr lang="ru-RU" sz="1600" dirty="0"/>
                    </a:p>
                  </a:txBody>
                  <a:tcPr/>
                </a:tc>
              </a:tr>
              <a:tr h="370840">
                <a:tc>
                  <a:txBody>
                    <a:bodyPr/>
                    <a:lstStyle/>
                    <a:p>
                      <a:r>
                        <a:rPr lang="en-US" sz="1600" kern="1200" dirty="0" smtClean="0">
                          <a:effectLst/>
                        </a:rPr>
                        <a:t>Metal Regulatory Transcription Factor 1</a:t>
                      </a:r>
                      <a:endParaRPr lang="ru-RU" sz="1600" dirty="0"/>
                    </a:p>
                  </a:txBody>
                  <a:tcPr/>
                </a:tc>
                <a:tc>
                  <a:txBody>
                    <a:bodyPr/>
                    <a:lstStyle/>
                    <a:p>
                      <a:r>
                        <a:rPr lang="en-US" sz="1600" dirty="0" smtClean="0"/>
                        <a:t>Zinc-dependent transcriptional regulator of cellular adaption to conditions of exposure to heavy metals</a:t>
                      </a:r>
                      <a:endParaRPr lang="ru-RU" sz="1600" dirty="0"/>
                    </a:p>
                  </a:txBody>
                  <a:tcPr/>
                </a:tc>
              </a:tr>
            </a:tbl>
          </a:graphicData>
        </a:graphic>
      </p:graphicFrame>
    </p:spTree>
    <p:extLst>
      <p:ext uri="{BB962C8B-B14F-4D97-AF65-F5344CB8AC3E}">
        <p14:creationId xmlns:p14="http://schemas.microsoft.com/office/powerpoint/2010/main" val="130026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Study of gene expression</a:t>
            </a:r>
            <a:endParaRPr lang="ru-RU" dirty="0"/>
          </a:p>
        </p:txBody>
      </p:sp>
      <p:sp>
        <p:nvSpPr>
          <p:cNvPr id="3" name="Объект 2"/>
          <p:cNvSpPr>
            <a:spLocks noGrp="1"/>
          </p:cNvSpPr>
          <p:nvPr>
            <p:ph idx="1"/>
          </p:nvPr>
        </p:nvSpPr>
        <p:spPr>
          <a:xfrm>
            <a:off x="838200" y="1825624"/>
            <a:ext cx="6701287" cy="2698249"/>
          </a:xfrm>
        </p:spPr>
        <p:txBody>
          <a:bodyPr>
            <a:noAutofit/>
          </a:bodyPr>
          <a:lstStyle/>
          <a:p>
            <a:r>
              <a:rPr lang="en-US" sz="1600" dirty="0" smtClean="0"/>
              <a:t>Specific primer pairs for each gene were selected from transcriptome data</a:t>
            </a:r>
          </a:p>
          <a:p>
            <a:r>
              <a:rPr lang="en-US" sz="1600" dirty="0" smtClean="0"/>
              <a:t>Every primer pair was tested on our samples</a:t>
            </a:r>
          </a:p>
          <a:p>
            <a:r>
              <a:rPr lang="en-US" sz="1600" dirty="0" smtClean="0"/>
              <a:t>Suitable reference genes </a:t>
            </a:r>
            <a:r>
              <a:rPr lang="en-US" sz="1600" dirty="0"/>
              <a:t>w</a:t>
            </a:r>
            <a:r>
              <a:rPr lang="en-US" sz="1600" dirty="0" smtClean="0"/>
              <a:t>ere selected</a:t>
            </a:r>
          </a:p>
          <a:p>
            <a:r>
              <a:rPr lang="en-US" sz="1600" dirty="0" smtClean="0"/>
              <a:t>Gene expression analyses will be carried out with RT </a:t>
            </a:r>
            <a:r>
              <a:rPr lang="en-US" sz="1600" dirty="0" err="1" smtClean="0"/>
              <a:t>qPCR</a:t>
            </a:r>
            <a:endParaRPr lang="en-US" sz="1600" dirty="0" smtClean="0"/>
          </a:p>
          <a:p>
            <a:r>
              <a:rPr lang="en-US" sz="1600" dirty="0"/>
              <a:t>Primer design and further analyzes is carried out in Molecular Genetics Group DLNP, JINR.</a:t>
            </a:r>
            <a:endParaRPr lang="ru-RU" sz="1600" dirty="0"/>
          </a:p>
          <a:p>
            <a:endParaRPr lang="en-US" sz="1600" b="1" dirty="0" smtClean="0"/>
          </a:p>
          <a:p>
            <a:pPr marL="0" indent="0">
              <a:buNone/>
            </a:pPr>
            <a:endParaRPr lang="en-US" sz="1800" b="1" dirty="0" smtClean="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black"/>
                  </a:solidFill>
                  <a:latin typeface="Calibri"/>
                </a:rPr>
                <a:t>12</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026" name="Picture 2" descr="https://media.americanlaboratory.com/m/20/article/180125-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4116725"/>
            <a:ext cx="5695950" cy="1657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2385" y="5956412"/>
            <a:ext cx="11092962" cy="584775"/>
          </a:xfrm>
          <a:prstGeom prst="rect">
            <a:avLst/>
          </a:prstGeom>
          <a:noFill/>
        </p:spPr>
        <p:txBody>
          <a:bodyPr wrap="square" rtlCol="0">
            <a:spAutoFit/>
          </a:bodyPr>
          <a:lstStyle/>
          <a:p>
            <a:r>
              <a:rPr lang="en-US" sz="800" dirty="0" smtClean="0"/>
              <a:t>Pictures </a:t>
            </a:r>
            <a:r>
              <a:rPr lang="en-US" sz="800" dirty="0"/>
              <a:t>from: </a:t>
            </a:r>
            <a:endParaRPr lang="en-US" sz="800" dirty="0" smtClean="0"/>
          </a:p>
          <a:p>
            <a:r>
              <a:rPr lang="en-US" sz="800" dirty="0" smtClean="0">
                <a:hlinkClick r:id="rId4"/>
              </a:rPr>
              <a:t>https</a:t>
            </a:r>
            <a:r>
              <a:rPr lang="en-US" sz="800" dirty="0">
                <a:hlinkClick r:id="rId4"/>
              </a:rPr>
              <a:t>://www.americanlaboratory.com/914-Application-Notes/180125-Getting-the-Most-Out-of-Limited-Samples-A-PCR-Workflow-for-Monitoring-Gene-Expression</a:t>
            </a:r>
            <a:r>
              <a:rPr lang="en-US" sz="800" dirty="0" smtClean="0">
                <a:hlinkClick r:id="rId4"/>
              </a:rPr>
              <a:t>/</a:t>
            </a:r>
            <a:endParaRPr lang="en-US" sz="800" dirty="0" smtClean="0"/>
          </a:p>
          <a:p>
            <a:r>
              <a:rPr lang="en-US" sz="800" dirty="0"/>
              <a:t>https://www.google.com/url?sa=i&amp;url=https%3A%2F%2Fwww.khanacademy.org%2Fscience%2Fap-biology%2Fgene-expression-and-regulation%2Fbiotechnology%2Fa%2Fpolymerase-chain-reaction-pcr&amp;psig=AOvVaw1zIOJBQFqOjul4Mn8KaQeE&amp;ust=1605109093833000&amp;source=images&amp;cd=vfe&amp;ved=0CA0QjhxqFwoTCNCOnL-n-OwCFQAAAAAdAAAAABAJ</a:t>
            </a:r>
            <a:endParaRPr lang="ru-RU" sz="800" dirty="0"/>
          </a:p>
        </p:txBody>
      </p:sp>
      <p:pic>
        <p:nvPicPr>
          <p:cNvPr id="11" name="Рисунок 10"/>
          <p:cNvPicPr>
            <a:picLocks noChangeAspect="1"/>
          </p:cNvPicPr>
          <p:nvPr/>
        </p:nvPicPr>
        <p:blipFill rotWithShape="1">
          <a:blip r:embed="rId5"/>
          <a:srcRect t="1856"/>
          <a:stretch/>
        </p:blipFill>
        <p:spPr>
          <a:xfrm>
            <a:off x="8005312" y="1854683"/>
            <a:ext cx="3348487" cy="2167582"/>
          </a:xfrm>
          <a:prstGeom prst="rect">
            <a:avLst/>
          </a:prstGeom>
        </p:spPr>
      </p:pic>
      <p:pic>
        <p:nvPicPr>
          <p:cNvPr id="1028" name="Picture 4" descr="Polymerase chain reaction (PCR) (article) | Khan Acade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09" y="4116725"/>
            <a:ext cx="4192546" cy="164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2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Further </a:t>
            </a:r>
            <a:r>
              <a:rPr lang="en-US" dirty="0" smtClean="0"/>
              <a:t>prospects</a:t>
            </a:r>
            <a:endParaRPr lang="ru-RU" dirty="0"/>
          </a:p>
        </p:txBody>
      </p:sp>
      <p:sp>
        <p:nvSpPr>
          <p:cNvPr id="3" name="Объект 2"/>
          <p:cNvSpPr>
            <a:spLocks noGrp="1"/>
          </p:cNvSpPr>
          <p:nvPr>
            <p:ph idx="1"/>
          </p:nvPr>
        </p:nvSpPr>
        <p:spPr>
          <a:xfrm>
            <a:off x="838200" y="2122097"/>
            <a:ext cx="10515600" cy="4054865"/>
          </a:xfrm>
        </p:spPr>
        <p:txBody>
          <a:bodyPr>
            <a:normAutofit/>
          </a:bodyPr>
          <a:lstStyle/>
          <a:p>
            <a:r>
              <a:rPr lang="en-US" sz="1800" dirty="0"/>
              <a:t>Thus, the analysis of the elemental composition and gene expression will shed light on the question of the causes of sponge diseases on Lake Baikal. </a:t>
            </a:r>
            <a:endParaRPr lang="ru-RU" sz="1800" dirty="0" smtClean="0"/>
          </a:p>
          <a:p>
            <a:r>
              <a:rPr lang="en-US" sz="1800" dirty="0"/>
              <a:t>I</a:t>
            </a:r>
            <a:r>
              <a:rPr lang="en-US" sz="1800" dirty="0" smtClean="0"/>
              <a:t>t </a:t>
            </a:r>
            <a:r>
              <a:rPr lang="en-US" sz="1800" dirty="0"/>
              <a:t>will allow assessing the levels of accumulation of heavy metals in the </a:t>
            </a:r>
            <a:r>
              <a:rPr lang="en-US" sz="1800" dirty="0" smtClean="0"/>
              <a:t>sponge bodies </a:t>
            </a:r>
            <a:r>
              <a:rPr lang="en-US" sz="1800" dirty="0"/>
              <a:t>of </a:t>
            </a:r>
            <a:r>
              <a:rPr lang="en-US" sz="1800" dirty="0" smtClean="0"/>
              <a:t>and </a:t>
            </a:r>
            <a:r>
              <a:rPr lang="en-US" sz="1800" dirty="0"/>
              <a:t>the reaction of sponges to these substances at the level of </a:t>
            </a:r>
            <a:r>
              <a:rPr lang="en-US" sz="1800" dirty="0" smtClean="0"/>
              <a:t>transcription.</a:t>
            </a:r>
            <a:endParaRPr lang="ru-RU" sz="1800" dirty="0" smtClean="0"/>
          </a:p>
          <a:p>
            <a:r>
              <a:rPr lang="en-US" sz="1800" dirty="0" smtClean="0"/>
              <a:t>This</a:t>
            </a:r>
            <a:r>
              <a:rPr lang="en-US" sz="1800" dirty="0"/>
              <a:t>, in turn, will make it possible to assess the anthropogenic load on the ecosystem of Lake Baikal.</a:t>
            </a:r>
            <a:endParaRPr lang="ru-RU" sz="1800" dirty="0"/>
          </a:p>
        </p:txBody>
      </p:sp>
      <p:grpSp>
        <p:nvGrpSpPr>
          <p:cNvPr id="6" name="Группа 5"/>
          <p:cNvGrpSpPr/>
          <p:nvPr/>
        </p:nvGrpSpPr>
        <p:grpSpPr>
          <a:xfrm>
            <a:off x="0" y="6600413"/>
            <a:ext cx="12194009" cy="257587"/>
            <a:chOff x="-2008" y="6520259"/>
            <a:chExt cx="9146008" cy="365125"/>
          </a:xfrm>
        </p:grpSpPr>
        <p:grpSp>
          <p:nvGrpSpPr>
            <p:cNvPr id="7" name="Группа 13"/>
            <p:cNvGrpSpPr/>
            <p:nvPr/>
          </p:nvGrpSpPr>
          <p:grpSpPr>
            <a:xfrm>
              <a:off x="-2008" y="6525344"/>
              <a:ext cx="9146008" cy="325536"/>
              <a:chOff x="-2008" y="6525344"/>
              <a:chExt cx="9146008" cy="325536"/>
            </a:xfrm>
          </p:grpSpPr>
          <p:sp>
            <p:nvSpPr>
              <p:cNvPr id="9" name="Прямоугольник 8"/>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0" name="Прямая соединительная линия 9"/>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8"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13</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2053" name="Picture 5" descr="Монголия загрязняет Байкал отходами промышленных предприятий | Пикаб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264" y="4078412"/>
            <a:ext cx="3382024" cy="22529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sun9-56.userapi.com/km1FT2tgkUwJulRTEsmAkHz6AOq7I1ZTWdY3Bw/Fm3LekxK6E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61" b="11553"/>
          <a:stretch/>
        </p:blipFill>
        <p:spPr bwMode="auto">
          <a:xfrm>
            <a:off x="2208362" y="4078410"/>
            <a:ext cx="3386084" cy="2252949"/>
          </a:xfrm>
          <a:prstGeom prst="rect">
            <a:avLst/>
          </a:prstGeom>
          <a:noFill/>
          <a:extLst>
            <a:ext uri="{909E8E84-426E-40DD-AFC4-6F175D3DCCD1}">
              <a14:hiddenFill xmlns:a14="http://schemas.microsoft.com/office/drawing/2010/main">
                <a:solidFill>
                  <a:srgbClr val="FFFFFF"/>
                </a:solidFill>
              </a14:hiddenFill>
            </a:ext>
          </a:extLst>
        </p:spPr>
      </p:pic>
      <p:sp>
        <p:nvSpPr>
          <p:cNvPr id="5" name="Параллелограмм 4"/>
          <p:cNvSpPr/>
          <p:nvPr/>
        </p:nvSpPr>
        <p:spPr>
          <a:xfrm>
            <a:off x="4641949" y="4078412"/>
            <a:ext cx="3233969" cy="2251135"/>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115" y="4116224"/>
            <a:ext cx="1935644" cy="2333379"/>
          </a:xfrm>
          <a:prstGeom prst="rect">
            <a:avLst/>
          </a:prstGeom>
        </p:spPr>
      </p:pic>
    </p:spTree>
    <p:extLst>
      <p:ext uri="{BB962C8B-B14F-4D97-AF65-F5344CB8AC3E}">
        <p14:creationId xmlns:p14="http://schemas.microsoft.com/office/powerpoint/2010/main" val="2961087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623" y="459534"/>
            <a:ext cx="10515600" cy="1325563"/>
          </a:xfrm>
        </p:spPr>
        <p:txBody>
          <a:bodyPr/>
          <a:lstStyle/>
          <a:p>
            <a:pPr algn="ctr"/>
            <a:r>
              <a:rPr lang="en-US" dirty="0" smtClean="0"/>
              <a:t>Thanks for your attention</a:t>
            </a:r>
            <a:endParaRPr lang="ru-RU" dirty="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14</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0" name="Picture 2" descr="C:\Users\Анастасия\Desktop\видео ОИЯИ\ujnjdst\IMG_267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478" y="2311594"/>
            <a:ext cx="5191889" cy="345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3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54075"/>
          </a:xfrm>
        </p:spPr>
        <p:txBody>
          <a:bodyPr>
            <a:normAutofit/>
          </a:bodyPr>
          <a:lstStyle/>
          <a:p>
            <a:r>
              <a:rPr lang="en-US" sz="2700" dirty="0" smtClean="0"/>
              <a:t>Aquatic invertebrates as </a:t>
            </a:r>
            <a:r>
              <a:rPr lang="en-US" sz="2700" dirty="0" err="1" smtClean="0"/>
              <a:t>biomonitors</a:t>
            </a:r>
            <a:r>
              <a:rPr lang="en-US" sz="2700" dirty="0" smtClean="0"/>
              <a:t> </a:t>
            </a:r>
            <a:r>
              <a:rPr lang="en-US" sz="2700" dirty="0"/>
              <a:t>of pollution by inorganic </a:t>
            </a:r>
            <a:r>
              <a:rPr lang="en-US" sz="2700" dirty="0" smtClean="0"/>
              <a:t>contaminants in aquatic ecosystems</a:t>
            </a:r>
            <a:endParaRPr lang="ru-RU" sz="2700" dirty="0"/>
          </a:p>
        </p:txBody>
      </p:sp>
      <p:pic>
        <p:nvPicPr>
          <p:cNvPr id="1026" name="Picture 2" descr="Three perspectives of Mytilus galloprovincialis a) shell appearance, b)...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729" y="1738631"/>
            <a:ext cx="3089190" cy="1417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122" y="5617211"/>
            <a:ext cx="10638678" cy="923330"/>
          </a:xfrm>
          <a:prstGeom prst="rect">
            <a:avLst/>
          </a:prstGeom>
          <a:noFill/>
        </p:spPr>
        <p:txBody>
          <a:bodyPr wrap="square" rtlCol="0">
            <a:spAutoFit/>
          </a:bodyPr>
          <a:lstStyle/>
          <a:p>
            <a:r>
              <a:rPr lang="en-US" sz="900" b="1" dirty="0" smtClean="0"/>
              <a:t>Pictures from:</a:t>
            </a:r>
          </a:p>
          <a:p>
            <a:r>
              <a:rPr lang="en-US" sz="900" dirty="0" err="1" smtClean="0"/>
              <a:t>Paiva</a:t>
            </a:r>
            <a:r>
              <a:rPr lang="en-US" sz="900" dirty="0"/>
              <a:t>, </a:t>
            </a:r>
            <a:r>
              <a:rPr lang="en-US" sz="900" dirty="0" err="1"/>
              <a:t>Filipa</a:t>
            </a:r>
            <a:r>
              <a:rPr lang="en-US" sz="900" dirty="0"/>
              <a:t>. (2014). "Ship transport of marine invasive species and its stress resistance</a:t>
            </a:r>
            <a:r>
              <a:rPr lang="en-US" sz="900" dirty="0" smtClean="0"/>
              <a:t>".</a:t>
            </a:r>
          </a:p>
          <a:p>
            <a:r>
              <a:rPr lang="en-US" sz="900" dirty="0">
                <a:hlinkClick r:id="rId4"/>
              </a:rPr>
              <a:t>https://</a:t>
            </a:r>
            <a:r>
              <a:rPr lang="en-US" sz="900" dirty="0" smtClean="0">
                <a:hlinkClick r:id="rId4"/>
              </a:rPr>
              <a:t>en.wikipedia.org/wiki/Nerita</a:t>
            </a:r>
            <a:endParaRPr lang="en-US" sz="900" dirty="0" smtClean="0"/>
          </a:p>
          <a:p>
            <a:r>
              <a:rPr lang="en-US" sz="900" dirty="0"/>
              <a:t>https://ru.dreamstime.com/%D0%B8%D0%BB%D0%BB%D1%8E%D1%81%D1%82%D1%80%D0%B0%D1%86%D0%B8%D1%8F-%D1%88%D1%82%D0%BE%D0%BA%D0%B0-%D0%BD%D0%B0%D1%81%D0%B5%D0%BA%D0%BE%D0%BC%D0%BE%D0%B5-nereis-image55455421 </a:t>
            </a:r>
            <a:endParaRPr lang="en-US" sz="900" dirty="0" smtClean="0"/>
          </a:p>
          <a:p>
            <a:r>
              <a:rPr lang="en-US" sz="900" dirty="0"/>
              <a:t>https://www.pinterest.com/pin/277323289524160864/</a:t>
            </a:r>
            <a:endParaRPr lang="ru-RU" sz="900" dirty="0"/>
          </a:p>
        </p:txBody>
      </p:sp>
      <p:pic>
        <p:nvPicPr>
          <p:cNvPr id="1028" name="Picture 4" descr="Nerita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729" y="3609214"/>
            <a:ext cx="2427210" cy="1566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Насекомое Nereis иллюстрация штока. иллюстрации насчитывающей nereis -  55455421"/>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500" r="97750">
                        <a14:foregroundMark x1="24375" y1="39250" x2="26375" y2="44750"/>
                        <a14:foregroundMark x1="23375" y1="31875" x2="21875" y2="32625"/>
                        <a14:foregroundMark x1="22000" y1="34000" x2="22000" y2="34000"/>
                        <a14:foregroundMark x1="22375" y1="35875" x2="22375" y2="35875"/>
                        <a14:foregroundMark x1="23125" y1="37625" x2="23125" y2="37625"/>
                        <a14:foregroundMark x1="23875" y1="38500" x2="23875" y2="38500"/>
                        <a14:foregroundMark x1="39625" y1="40375" x2="39625" y2="40375"/>
                        <a14:foregroundMark x1="41125" y1="40875" x2="41125" y2="40875"/>
                        <a14:foregroundMark x1="42500" y1="42250" x2="42500" y2="42250"/>
                        <a14:foregroundMark x1="43250" y1="45375" x2="43250" y2="45375"/>
                        <a14:foregroundMark x1="42875" y1="47625" x2="42875" y2="47625"/>
                        <a14:foregroundMark x1="41750" y1="49875" x2="41750" y2="49875"/>
                        <a14:foregroundMark x1="26250" y1="62000" x2="26250" y2="62000"/>
                        <a14:foregroundMark x1="13375" y1="49375" x2="13375" y2="49375"/>
                        <a14:foregroundMark x1="15625" y1="46500" x2="15625" y2="46500"/>
                        <a14:foregroundMark x1="5250" y1="49375" x2="5250" y2="49375"/>
                        <a14:foregroundMark x1="5500" y1="48375" x2="5500" y2="48375"/>
                        <a14:foregroundMark x1="15000" y1="48000" x2="15000" y2="48000"/>
                        <a14:foregroundMark x1="14875" y1="47375" x2="14875" y2="47375"/>
                        <a14:foregroundMark x1="3750" y1="55125" x2="3750" y2="55125"/>
                        <a14:foregroundMark x1="6250" y1="54625" x2="6250" y2="54625"/>
                        <a14:foregroundMark x1="4500" y1="54875" x2="4500" y2="54875"/>
                        <a14:foregroundMark x1="7375" y1="57625" x2="7375" y2="57625"/>
                        <a14:foregroundMark x1="7500" y1="57000" x2="7500" y2="57000"/>
                        <a14:foregroundMark x1="7250" y1="59625" x2="7250" y2="59625"/>
                        <a14:foregroundMark x1="7000" y1="60750" x2="7000" y2="60750"/>
                        <a14:foregroundMark x1="8000" y1="61125" x2="8000" y2="61125"/>
                        <a14:foregroundMark x1="28750" y1="60500" x2="28750" y2="60500"/>
                        <a14:foregroundMark x1="31375" y1="59000" x2="31375" y2="59000"/>
                        <a14:foregroundMark x1="34125" y1="56750" x2="34125" y2="56750"/>
                        <a14:foregroundMark x1="42125" y1="41875" x2="42125" y2="41875"/>
                        <a14:foregroundMark x1="43000" y1="43125" x2="43000" y2="43125"/>
                      </a14:backgroundRemoval>
                    </a14:imgEffect>
                  </a14:imgLayer>
                </a14:imgProps>
              </a:ext>
              <a:ext uri="{28A0092B-C50C-407E-A947-70E740481C1C}">
                <a14:useLocalDpi xmlns:a14="http://schemas.microsoft.com/office/drawing/2010/main" val="0"/>
              </a:ext>
            </a:extLst>
          </a:blip>
          <a:srcRect/>
          <a:stretch>
            <a:fillRect/>
          </a:stretch>
        </p:blipFill>
        <p:spPr bwMode="auto">
          <a:xfrm>
            <a:off x="5803898" y="1000949"/>
            <a:ext cx="3516086" cy="351608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8">
            <a:extLst>
              <a:ext uri="{BEBA8EAE-BF5A-486C-A8C5-ECC9F3942E4B}">
                <a14:imgProps xmlns:a14="http://schemas.microsoft.com/office/drawing/2010/main">
                  <a14:imgLayer r:embed="rId9">
                    <a14:imgEffect>
                      <a14:backgroundRemoval t="8200" b="90000" l="1600" r="89867"/>
                    </a14:imgEffect>
                  </a14:imgLayer>
                </a14:imgProps>
              </a:ext>
            </a:extLst>
          </a:blip>
          <a:stretch>
            <a:fillRect/>
          </a:stretch>
        </p:blipFill>
        <p:spPr>
          <a:xfrm>
            <a:off x="6965457" y="2477842"/>
            <a:ext cx="2354527" cy="3139369"/>
          </a:xfrm>
          <a:prstGeom prst="rect">
            <a:avLst/>
          </a:prstGeom>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2</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19554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137" y="232778"/>
            <a:ext cx="10515600" cy="1325563"/>
          </a:xfrm>
        </p:spPr>
        <p:txBody>
          <a:bodyPr/>
          <a:lstStyle/>
          <a:p>
            <a:r>
              <a:rPr lang="en-US" dirty="0" smtClean="0"/>
              <a:t>Sponges</a:t>
            </a:r>
            <a:endParaRPr lang="ru-RU" dirty="0"/>
          </a:p>
        </p:txBody>
      </p:sp>
      <p:sp>
        <p:nvSpPr>
          <p:cNvPr id="3" name="Объект 2"/>
          <p:cNvSpPr>
            <a:spLocks noGrp="1"/>
          </p:cNvSpPr>
          <p:nvPr>
            <p:ph idx="1"/>
          </p:nvPr>
        </p:nvSpPr>
        <p:spPr>
          <a:xfrm>
            <a:off x="804106" y="1538455"/>
            <a:ext cx="7295146" cy="2409490"/>
          </a:xfrm>
        </p:spPr>
        <p:txBody>
          <a:bodyPr>
            <a:normAutofit fontScale="77500" lnSpcReduction="20000"/>
          </a:bodyPr>
          <a:lstStyle/>
          <a:p>
            <a:r>
              <a:rPr lang="en-US" dirty="0" smtClean="0"/>
              <a:t>The earliest sponge fossils are 680 Ma old.</a:t>
            </a:r>
            <a:endParaRPr lang="ru-RU" dirty="0"/>
          </a:p>
          <a:p>
            <a:r>
              <a:rPr lang="en-US" dirty="0" smtClean="0"/>
              <a:t>Filter </a:t>
            </a:r>
            <a:r>
              <a:rPr lang="en-US" dirty="0"/>
              <a:t>feeders, so they play an important role in aquatic ecosystems. </a:t>
            </a:r>
            <a:endParaRPr lang="en-US" dirty="0" smtClean="0"/>
          </a:p>
          <a:p>
            <a:r>
              <a:rPr lang="en-US" dirty="0" err="1" smtClean="0"/>
              <a:t>Bioindicators</a:t>
            </a:r>
            <a:r>
              <a:rPr lang="en-US" dirty="0" smtClean="0"/>
              <a:t> </a:t>
            </a:r>
            <a:r>
              <a:rPr lang="en-US" dirty="0"/>
              <a:t>of the state of aquatic ecosystems, since pollutants accumulate in their bodies. </a:t>
            </a:r>
            <a:endParaRPr lang="en-US" dirty="0" smtClean="0"/>
          </a:p>
          <a:p>
            <a:r>
              <a:rPr lang="en-US" dirty="0" smtClean="0"/>
              <a:t>Events </a:t>
            </a:r>
            <a:r>
              <a:rPr lang="en-US" dirty="0"/>
              <a:t>of mass </a:t>
            </a:r>
            <a:r>
              <a:rPr lang="en-US" dirty="0" smtClean="0"/>
              <a:t>diseases and mortality of </a:t>
            </a:r>
            <a:r>
              <a:rPr lang="en-US" dirty="0"/>
              <a:t>sponges in different aquatic ecosystems were noted</a:t>
            </a:r>
            <a:r>
              <a:rPr lang="en-US" dirty="0" smtClean="0"/>
              <a:t>.</a:t>
            </a:r>
            <a:endParaRPr lang="ru-RU" dirty="0"/>
          </a:p>
        </p:txBody>
      </p:sp>
      <p:pic>
        <p:nvPicPr>
          <p:cNvPr id="6146" name="Picture 2" descr="Viruses Mediate Interactions Between Bacteria and Sponges: Study | The  Scientist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51"/>
          <a:stretch/>
        </p:blipFill>
        <p:spPr bwMode="auto">
          <a:xfrm>
            <a:off x="998620" y="4174947"/>
            <a:ext cx="3453059" cy="21765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SSIL SPONGES SEA SPONGE PHYMATELLA FOSSILS PREHISTORIC MARINE  INVERTEBRA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295" y="1979210"/>
            <a:ext cx="3236494" cy="4397784"/>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9189432" y="1371600"/>
            <a:ext cx="2799347"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Fossil sponge</a:t>
            </a:r>
            <a:endParaRPr lang="ru-RU" sz="2000" dirty="0"/>
          </a:p>
        </p:txBody>
      </p:sp>
      <p:pic>
        <p:nvPicPr>
          <p:cNvPr id="6150" name="Picture 6" descr="Sponges help scientists detect waterborne D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442" y="4186979"/>
            <a:ext cx="3264840" cy="21765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3</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29398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Lake Baikal</a:t>
            </a:r>
            <a:endParaRPr lang="ru-RU" dirty="0"/>
          </a:p>
        </p:txBody>
      </p:sp>
      <p:sp>
        <p:nvSpPr>
          <p:cNvPr id="3" name="Объект 2"/>
          <p:cNvSpPr>
            <a:spLocks noGrp="1"/>
          </p:cNvSpPr>
          <p:nvPr>
            <p:ph idx="1"/>
          </p:nvPr>
        </p:nvSpPr>
        <p:spPr>
          <a:xfrm>
            <a:off x="838200" y="1825625"/>
            <a:ext cx="6899767" cy="4351338"/>
          </a:xfrm>
        </p:spPr>
        <p:txBody>
          <a:bodyPr/>
          <a:lstStyle/>
          <a:p>
            <a:r>
              <a:rPr lang="en-US" sz="1800" dirty="0" smtClean="0"/>
              <a:t>Ancient lake (was </a:t>
            </a:r>
            <a:r>
              <a:rPr lang="en-US" sz="1800" dirty="0"/>
              <a:t>formed 25-30 </a:t>
            </a:r>
            <a:r>
              <a:rPr lang="en-US" sz="1800" dirty="0" smtClean="0"/>
              <a:t>Ma ago)</a:t>
            </a:r>
          </a:p>
          <a:p>
            <a:r>
              <a:rPr lang="en-US" sz="1800" dirty="0" smtClean="0"/>
              <a:t>The </a:t>
            </a:r>
            <a:r>
              <a:rPr lang="en-US" sz="1800" dirty="0"/>
              <a:t>maximum depth </a:t>
            </a:r>
            <a:r>
              <a:rPr lang="en-US" sz="1800" dirty="0" smtClean="0"/>
              <a:t>is </a:t>
            </a:r>
            <a:r>
              <a:rPr lang="en-US" sz="1800" dirty="0"/>
              <a:t>1642m. </a:t>
            </a:r>
            <a:endParaRPr lang="en-US" sz="1800" dirty="0" smtClean="0"/>
          </a:p>
          <a:p>
            <a:r>
              <a:rPr lang="en-US" sz="1800" dirty="0" smtClean="0"/>
              <a:t>Contains </a:t>
            </a:r>
            <a:r>
              <a:rPr lang="en-US" sz="1800" dirty="0"/>
              <a:t>20% of the world's fresh </a:t>
            </a:r>
            <a:r>
              <a:rPr lang="en-US" sz="1800" dirty="0" smtClean="0"/>
              <a:t>water reservoirs</a:t>
            </a:r>
          </a:p>
          <a:p>
            <a:r>
              <a:rPr lang="en-US" sz="1800" dirty="0"/>
              <a:t>UNESCO World Heritage Site.</a:t>
            </a:r>
            <a:endParaRPr lang="ru-RU" sz="1800" dirty="0"/>
          </a:p>
          <a:p>
            <a:pPr marL="0" indent="0">
              <a:buNone/>
            </a:pPr>
            <a:endParaRPr lang="ru-RU" dirty="0"/>
          </a:p>
        </p:txBody>
      </p:sp>
      <p:pic>
        <p:nvPicPr>
          <p:cNvPr id="8194" name="Picture 2" descr="Озеро Байкал — официальная информация, карта, фото, видео, отды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925" y="1853081"/>
            <a:ext cx="3691853" cy="44395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пасение Байкала: как сохранить уникальное озер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334" y="3729790"/>
            <a:ext cx="5518599" cy="256280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4</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82956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Endemic sponges from lake Baikal</a:t>
            </a:r>
            <a:endParaRPr lang="ru-RU" dirty="0"/>
          </a:p>
        </p:txBody>
      </p:sp>
      <p:pic>
        <p:nvPicPr>
          <p:cNvPr id="4" name="Picture 4" descr="C:\Users\Анастасия\Desktop\видео ОИЯИ\ujnjdst\IMG_258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23" y="2561952"/>
            <a:ext cx="4825359" cy="321376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8750" t="37037" r="26944" b="11666"/>
          <a:stretch/>
        </p:blipFill>
        <p:spPr>
          <a:xfrm>
            <a:off x="6424877" y="2561952"/>
            <a:ext cx="4536402" cy="3213768"/>
          </a:xfrm>
          <a:prstGeom prst="rect">
            <a:avLst/>
          </a:prstGeom>
        </p:spPr>
      </p:pic>
      <p:sp>
        <p:nvSpPr>
          <p:cNvPr id="6" name="TextBox 5"/>
          <p:cNvSpPr txBox="1"/>
          <p:nvPr/>
        </p:nvSpPr>
        <p:spPr>
          <a:xfrm>
            <a:off x="838200" y="6369581"/>
            <a:ext cx="1646605" cy="230832"/>
          </a:xfrm>
          <a:prstGeom prst="rect">
            <a:avLst/>
          </a:prstGeom>
          <a:noFill/>
        </p:spPr>
        <p:txBody>
          <a:bodyPr wrap="none" rtlCol="0">
            <a:spAutoFit/>
          </a:bodyPr>
          <a:lstStyle/>
          <a:p>
            <a:r>
              <a:rPr lang="en-US" sz="900" dirty="0" smtClean="0"/>
              <a:t>Picture: Evgeniy Safonov</a:t>
            </a:r>
            <a:endParaRPr lang="ru-RU" sz="900" dirty="0"/>
          </a:p>
        </p:txBody>
      </p:sp>
      <p:sp>
        <p:nvSpPr>
          <p:cNvPr id="7" name="TextBox 6"/>
          <p:cNvSpPr txBox="1"/>
          <p:nvPr/>
        </p:nvSpPr>
        <p:spPr>
          <a:xfrm>
            <a:off x="1298723" y="1736367"/>
            <a:ext cx="3863558" cy="830997"/>
          </a:xfrm>
          <a:prstGeom prst="rect">
            <a:avLst/>
          </a:prstGeom>
          <a:noFill/>
        </p:spPr>
        <p:txBody>
          <a:bodyPr wrap="none" rtlCol="0">
            <a:spAutoFit/>
          </a:bodyPr>
          <a:lstStyle/>
          <a:p>
            <a:r>
              <a:rPr lang="en-US" sz="2400" i="1" dirty="0" smtClean="0"/>
              <a:t>Endemic</a:t>
            </a:r>
          </a:p>
          <a:p>
            <a:r>
              <a:rPr lang="en-US" sz="2400" i="1" dirty="0" smtClean="0"/>
              <a:t>Lubomirskia </a:t>
            </a:r>
            <a:r>
              <a:rPr lang="en-US" sz="2400" i="1" dirty="0" err="1" smtClean="0"/>
              <a:t>baikalensis</a:t>
            </a:r>
            <a:endParaRPr lang="ru-RU" sz="2400" i="1" dirty="0"/>
          </a:p>
        </p:txBody>
      </p:sp>
      <p:sp>
        <p:nvSpPr>
          <p:cNvPr id="8" name="TextBox 7"/>
          <p:cNvSpPr txBox="1"/>
          <p:nvPr/>
        </p:nvSpPr>
        <p:spPr>
          <a:xfrm>
            <a:off x="6424877" y="1724335"/>
            <a:ext cx="3071675" cy="830997"/>
          </a:xfrm>
          <a:prstGeom prst="rect">
            <a:avLst/>
          </a:prstGeom>
          <a:noFill/>
        </p:spPr>
        <p:txBody>
          <a:bodyPr wrap="none" rtlCol="0">
            <a:spAutoFit/>
          </a:bodyPr>
          <a:lstStyle/>
          <a:p>
            <a:r>
              <a:rPr lang="en-US" sz="2400" i="1" dirty="0" smtClean="0"/>
              <a:t>Cosmopolitan</a:t>
            </a:r>
          </a:p>
          <a:p>
            <a:r>
              <a:rPr lang="en-US" sz="2400" i="1" dirty="0" err="1" smtClean="0"/>
              <a:t>Ephydatia</a:t>
            </a:r>
            <a:r>
              <a:rPr lang="en-US" sz="2400" i="1" dirty="0" smtClean="0"/>
              <a:t> muelleri</a:t>
            </a:r>
            <a:endParaRPr lang="ru-RU" sz="2400" i="1" dirty="0"/>
          </a:p>
        </p:txBody>
      </p:sp>
      <p:grpSp>
        <p:nvGrpSpPr>
          <p:cNvPr id="10" name="Группа 9"/>
          <p:cNvGrpSpPr/>
          <p:nvPr/>
        </p:nvGrpSpPr>
        <p:grpSpPr>
          <a:xfrm>
            <a:off x="0" y="6600413"/>
            <a:ext cx="12194009" cy="257587"/>
            <a:chOff x="-2008" y="6520259"/>
            <a:chExt cx="9146008" cy="365125"/>
          </a:xfrm>
        </p:grpSpPr>
        <p:grpSp>
          <p:nvGrpSpPr>
            <p:cNvPr id="11" name="Группа 13"/>
            <p:cNvGrpSpPr/>
            <p:nvPr/>
          </p:nvGrpSpPr>
          <p:grpSpPr>
            <a:xfrm>
              <a:off x="-2008" y="6525344"/>
              <a:ext cx="9146008" cy="325536"/>
              <a:chOff x="-2008" y="6525344"/>
              <a:chExt cx="9146008" cy="325536"/>
            </a:xfrm>
          </p:grpSpPr>
          <p:sp>
            <p:nvSpPr>
              <p:cNvPr id="13" name="Прямоугольник 12"/>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4" name="Прямая соединительная линия 13"/>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2"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5</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6459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Disease and mortality of sponges</a:t>
            </a:r>
            <a:endParaRPr lang="ru-RU" dirty="0"/>
          </a:p>
        </p:txBody>
      </p:sp>
      <p:sp>
        <p:nvSpPr>
          <p:cNvPr id="3" name="Объект 2"/>
          <p:cNvSpPr>
            <a:spLocks noGrp="1"/>
          </p:cNvSpPr>
          <p:nvPr>
            <p:ph idx="1"/>
          </p:nvPr>
        </p:nvSpPr>
        <p:spPr>
          <a:xfrm>
            <a:off x="838200" y="1825625"/>
            <a:ext cx="7183785" cy="4351338"/>
          </a:xfrm>
        </p:spPr>
        <p:txBody>
          <a:bodyPr>
            <a:normAutofit/>
          </a:bodyPr>
          <a:lstStyle/>
          <a:p>
            <a:pPr marL="0" indent="0">
              <a:buNone/>
            </a:pPr>
            <a:r>
              <a:rPr lang="en-US" sz="2000" dirty="0"/>
              <a:t>In </a:t>
            </a:r>
            <a:r>
              <a:rPr lang="en-US" sz="2000" dirty="0" smtClean="0"/>
              <a:t>the last decade, events of mass diseases and mortality of sponges have been observed on Lake Baikal, which indicates negative changes in the ecosystem of </a:t>
            </a:r>
            <a:r>
              <a:rPr lang="en-US" sz="2000" dirty="0"/>
              <a:t>the lake. </a:t>
            </a:r>
            <a:endParaRPr lang="ru-RU" sz="2000" dirty="0"/>
          </a:p>
        </p:txBody>
      </p:sp>
      <p:pic>
        <p:nvPicPr>
          <p:cNvPr id="9220" name="Picture 4" descr="Gone: endemic Baikal sponge has died completely in several areas of the  vast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054" y="1904256"/>
            <a:ext cx="3594362" cy="459279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one: endemic Baikal sponge has died completely in several areas of the  vast 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94" y="3391812"/>
            <a:ext cx="6315743" cy="31052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a:rPr>
                <a:t>6</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14187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Why sponges get sick?</a:t>
            </a:r>
            <a:endParaRPr lang="ru-RU" dirty="0"/>
          </a:p>
        </p:txBody>
      </p:sp>
      <p:pic>
        <p:nvPicPr>
          <p:cNvPr id="5" name="Picture 4" descr="C:\Users\Анастасия\Desktop\видео ОИЯИ\ujnjdst\IMG_2588-s.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29" t="15544" r="11813" b="2292"/>
          <a:stretch/>
        </p:blipFill>
        <p:spPr bwMode="auto">
          <a:xfrm>
            <a:off x="2097538" y="3499543"/>
            <a:ext cx="2751826" cy="2289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one: endemic Baikal sponge has died completely in several areas of the  vast lake"/>
          <p:cNvPicPr>
            <a:picLocks noChangeAspect="1" noChangeArrowheads="1"/>
          </p:cNvPicPr>
          <p:nvPr/>
        </p:nvPicPr>
        <p:blipFill rotWithShape="1">
          <a:blip r:embed="rId4">
            <a:extLst>
              <a:ext uri="{28A0092B-C50C-407E-A947-70E740481C1C}">
                <a14:useLocalDpi xmlns:a14="http://schemas.microsoft.com/office/drawing/2010/main" val="0"/>
              </a:ext>
            </a:extLst>
          </a:blip>
          <a:srcRect l="18435" r="22833"/>
          <a:stretch/>
        </p:blipFill>
        <p:spPr bwMode="auto">
          <a:xfrm>
            <a:off x="6419371" y="3499543"/>
            <a:ext cx="2758242" cy="2289982"/>
          </a:xfrm>
          <a:prstGeom prst="rect">
            <a:avLst/>
          </a:prstGeom>
          <a:noFill/>
          <a:extLst>
            <a:ext uri="{909E8E84-426E-40DD-AFC4-6F175D3DCCD1}">
              <a14:hiddenFill xmlns:a14="http://schemas.microsoft.com/office/drawing/2010/main">
                <a:solidFill>
                  <a:srgbClr val="FFFFFF"/>
                </a:solidFill>
              </a14:hiddenFill>
            </a:ext>
          </a:extLst>
        </p:spPr>
      </p:pic>
      <p:sp>
        <p:nvSpPr>
          <p:cNvPr id="7" name="Стрелка вправо 6"/>
          <p:cNvSpPr/>
          <p:nvPr/>
        </p:nvSpPr>
        <p:spPr>
          <a:xfrm>
            <a:off x="5144101" y="4502198"/>
            <a:ext cx="971909" cy="2846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nvGrpSpPr>
          <p:cNvPr id="8" name="Группа 7"/>
          <p:cNvGrpSpPr/>
          <p:nvPr/>
        </p:nvGrpSpPr>
        <p:grpSpPr>
          <a:xfrm>
            <a:off x="0" y="6600413"/>
            <a:ext cx="12194009" cy="257587"/>
            <a:chOff x="-2008" y="6520259"/>
            <a:chExt cx="9146008" cy="365125"/>
          </a:xfrm>
        </p:grpSpPr>
        <p:grpSp>
          <p:nvGrpSpPr>
            <p:cNvPr id="9" name="Группа 13"/>
            <p:cNvGrpSpPr/>
            <p:nvPr/>
          </p:nvGrpSpPr>
          <p:grpSpPr>
            <a:xfrm>
              <a:off x="-2008" y="6525344"/>
              <a:ext cx="9146008" cy="325536"/>
              <a:chOff x="-2008" y="6525344"/>
              <a:chExt cx="9146008" cy="325536"/>
            </a:xfrm>
          </p:grpSpPr>
          <p:sp>
            <p:nvSpPr>
              <p:cNvPr id="11" name="Прямоугольник 10"/>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2" name="Прямая соединительная линия 11"/>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0"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noProof="0" dirty="0">
                  <a:solidFill>
                    <a:prstClr val="black"/>
                  </a:solidFill>
                  <a:latin typeface="Calibri"/>
                </a:rPr>
                <a:t>7</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13" name="Скругленный прямоугольник 12"/>
          <p:cNvSpPr/>
          <p:nvPr/>
        </p:nvSpPr>
        <p:spPr>
          <a:xfrm>
            <a:off x="819178" y="2611315"/>
            <a:ext cx="1663460" cy="597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a:t>
            </a:r>
            <a:r>
              <a:rPr lang="en-US" sz="1200" dirty="0" smtClean="0"/>
              <a:t>ncrease </a:t>
            </a:r>
            <a:r>
              <a:rPr lang="en-US" sz="1200" dirty="0"/>
              <a:t>in water temperature</a:t>
            </a:r>
            <a:endParaRPr lang="ru-RU" sz="1200" dirty="0"/>
          </a:p>
        </p:txBody>
      </p:sp>
      <p:sp>
        <p:nvSpPr>
          <p:cNvPr id="14" name="Скругленный прямоугольник 13"/>
          <p:cNvSpPr/>
          <p:nvPr/>
        </p:nvSpPr>
        <p:spPr>
          <a:xfrm>
            <a:off x="3480759" y="2100581"/>
            <a:ext cx="1663460" cy="597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Unusual </a:t>
            </a:r>
            <a:endParaRPr lang="ru-RU" sz="1200" dirty="0"/>
          </a:p>
          <a:p>
            <a:pPr algn="ctr"/>
            <a:r>
              <a:rPr lang="en-US" sz="1200" dirty="0" smtClean="0"/>
              <a:t>bacterial communities</a:t>
            </a:r>
            <a:endParaRPr lang="ru-RU" sz="1200" dirty="0"/>
          </a:p>
        </p:txBody>
      </p:sp>
      <p:sp>
        <p:nvSpPr>
          <p:cNvPr id="15" name="Скругленный прямоугольник 14"/>
          <p:cNvSpPr/>
          <p:nvPr/>
        </p:nvSpPr>
        <p:spPr>
          <a:xfrm>
            <a:off x="6142340" y="2100581"/>
            <a:ext cx="1663460" cy="597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t>
            </a:r>
            <a:r>
              <a:rPr lang="en-US" sz="1200" dirty="0" smtClean="0"/>
              <a:t>ater </a:t>
            </a:r>
            <a:r>
              <a:rPr lang="en-US" sz="1200" dirty="0"/>
              <a:t>bloom </a:t>
            </a:r>
            <a:endParaRPr lang="ru-RU" sz="1200" dirty="0"/>
          </a:p>
        </p:txBody>
      </p:sp>
      <p:sp>
        <p:nvSpPr>
          <p:cNvPr id="17" name="Скругленный прямоугольник 16"/>
          <p:cNvSpPr/>
          <p:nvPr/>
        </p:nvSpPr>
        <p:spPr>
          <a:xfrm>
            <a:off x="8803921" y="2611316"/>
            <a:ext cx="1663460" cy="5974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I</a:t>
            </a:r>
            <a:r>
              <a:rPr lang="en-US" sz="1200" dirty="0" smtClean="0"/>
              <a:t>ncreased </a:t>
            </a:r>
            <a:r>
              <a:rPr lang="en-US" sz="1200" dirty="0"/>
              <a:t>content of heavy metals</a:t>
            </a:r>
            <a:endParaRPr lang="ru-RU" sz="1200" dirty="0"/>
          </a:p>
        </p:txBody>
      </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525" y="1496889"/>
            <a:ext cx="1780186" cy="2145978"/>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942" y="1050270"/>
            <a:ext cx="1780186" cy="2145978"/>
          </a:xfrm>
          <a:prstGeom prst="rect">
            <a:avLst/>
          </a:prstGeom>
        </p:spPr>
      </p:pic>
      <p:pic>
        <p:nvPicPr>
          <p:cNvPr id="21" name="Рисунок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848" y="1496889"/>
            <a:ext cx="1780186" cy="2145978"/>
          </a:xfrm>
          <a:prstGeom prst="rect">
            <a:avLst/>
          </a:prstGeom>
        </p:spPr>
      </p:pic>
    </p:spTree>
    <p:extLst>
      <p:ext uri="{BB962C8B-B14F-4D97-AF65-F5344CB8AC3E}">
        <p14:creationId xmlns:p14="http://schemas.microsoft.com/office/powerpoint/2010/main" val="301254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Sampling</a:t>
            </a:r>
            <a:endParaRPr lang="ru-RU" dirty="0"/>
          </a:p>
        </p:txBody>
      </p:sp>
      <p:sp>
        <p:nvSpPr>
          <p:cNvPr id="3" name="Объект 2"/>
          <p:cNvSpPr>
            <a:spLocks noGrp="1"/>
          </p:cNvSpPr>
          <p:nvPr>
            <p:ph idx="1"/>
          </p:nvPr>
        </p:nvSpPr>
        <p:spPr>
          <a:xfrm>
            <a:off x="834768" y="1756763"/>
            <a:ext cx="7650192" cy="1715911"/>
          </a:xfrm>
        </p:spPr>
        <p:txBody>
          <a:bodyPr>
            <a:normAutofit fontScale="92500" lnSpcReduction="10000"/>
          </a:bodyPr>
          <a:lstStyle/>
          <a:p>
            <a:pPr marL="0" indent="0">
              <a:buNone/>
            </a:pPr>
            <a:r>
              <a:rPr lang="en-US" sz="2000" dirty="0" smtClean="0"/>
              <a:t>Samples </a:t>
            </a:r>
            <a:r>
              <a:rPr lang="en-US" sz="2000" dirty="0"/>
              <a:t>of endemic Baikal sponges </a:t>
            </a:r>
            <a:r>
              <a:rPr lang="en-US" sz="2000" i="1" dirty="0" smtClean="0"/>
              <a:t>Lubomirskia </a:t>
            </a:r>
            <a:r>
              <a:rPr lang="en-US" sz="2000" i="1" dirty="0"/>
              <a:t>baikalensis </a:t>
            </a:r>
            <a:r>
              <a:rPr lang="en-US" sz="2000" dirty="0" smtClean="0"/>
              <a:t>were collected at </a:t>
            </a:r>
            <a:r>
              <a:rPr lang="en-US" sz="2000" dirty="0"/>
              <a:t>two points - with high (Listvyanka </a:t>
            </a:r>
            <a:r>
              <a:rPr lang="en-US" sz="2000" dirty="0" smtClean="0"/>
              <a:t>Bay) </a:t>
            </a:r>
            <a:r>
              <a:rPr lang="en-US" sz="2000" dirty="0"/>
              <a:t>and low (B. </a:t>
            </a:r>
            <a:r>
              <a:rPr lang="en-US" sz="2000" dirty="0" err="1"/>
              <a:t>Koty</a:t>
            </a:r>
            <a:r>
              <a:rPr lang="en-US" sz="2000" dirty="0"/>
              <a:t> </a:t>
            </a:r>
            <a:r>
              <a:rPr lang="en-US" sz="2000" dirty="0" smtClean="0"/>
              <a:t>Bay) </a:t>
            </a:r>
            <a:r>
              <a:rPr lang="en-US" sz="2000" dirty="0"/>
              <a:t>anthropogenic load. 	</a:t>
            </a:r>
            <a:endParaRPr lang="en-US" sz="2000" dirty="0" smtClean="0"/>
          </a:p>
          <a:p>
            <a:pPr marL="0" indent="0">
              <a:buNone/>
            </a:pPr>
            <a:r>
              <a:rPr lang="en-US" sz="2000" dirty="0"/>
              <a:t>Samples of </a:t>
            </a:r>
            <a:r>
              <a:rPr lang="en-US" sz="2000" i="1" dirty="0"/>
              <a:t>L.baikalensis</a:t>
            </a:r>
            <a:r>
              <a:rPr lang="en-US" sz="2000" dirty="0"/>
              <a:t> were collected at August 2020 by SCUBA diving at Listvyanka Bay, n=10, and Bolshie </a:t>
            </a:r>
            <a:r>
              <a:rPr lang="en-US" sz="2000" dirty="0" err="1"/>
              <a:t>Koty</a:t>
            </a:r>
            <a:r>
              <a:rPr lang="en-US" sz="2000" dirty="0"/>
              <a:t> Bay, n=10</a:t>
            </a:r>
            <a:endParaRPr lang="ru-RU" sz="2000" dirty="0"/>
          </a:p>
        </p:txBody>
      </p:sp>
      <p:pic>
        <p:nvPicPr>
          <p:cNvPr id="5126" name="Picture 6" descr="Дайвинг на Байкале - цены - Туроператор &quot;Добрый Байкал&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78" y="3603482"/>
            <a:ext cx="3793339" cy="21874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0" y="6600413"/>
            <a:ext cx="12194009" cy="257587"/>
            <a:chOff x="-2008" y="6520259"/>
            <a:chExt cx="9146008" cy="365125"/>
          </a:xfrm>
        </p:grpSpPr>
        <p:grpSp>
          <p:nvGrpSpPr>
            <p:cNvPr id="10" name="Группа 13"/>
            <p:cNvGrpSpPr/>
            <p:nvPr/>
          </p:nvGrpSpPr>
          <p:grpSpPr>
            <a:xfrm>
              <a:off x="-2008" y="6525344"/>
              <a:ext cx="9146008" cy="325536"/>
              <a:chOff x="-2008" y="6525344"/>
              <a:chExt cx="9146008" cy="325536"/>
            </a:xfrm>
          </p:grpSpPr>
          <p:sp>
            <p:nvSpPr>
              <p:cNvPr id="12" name="Прямоугольник 11"/>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13" name="Прямая соединительная линия 12"/>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11"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8</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7" name="Рисунок 6"/>
          <p:cNvPicPr>
            <a:picLocks noChangeAspect="1"/>
          </p:cNvPicPr>
          <p:nvPr/>
        </p:nvPicPr>
        <p:blipFill>
          <a:blip r:embed="rId4"/>
          <a:stretch>
            <a:fillRect/>
          </a:stretch>
        </p:blipFill>
        <p:spPr>
          <a:xfrm>
            <a:off x="8853201" y="1878377"/>
            <a:ext cx="2543556" cy="2636049"/>
          </a:xfrm>
          <a:prstGeom prst="rect">
            <a:avLst/>
          </a:prstGeom>
          <a:ln>
            <a:solidFill>
              <a:srgbClr val="C00000"/>
            </a:solidFill>
          </a:ln>
        </p:spPr>
      </p:pic>
      <p:pic>
        <p:nvPicPr>
          <p:cNvPr id="4" name="Рисунок 3"/>
          <p:cNvPicPr>
            <a:picLocks noChangeAspect="1"/>
          </p:cNvPicPr>
          <p:nvPr/>
        </p:nvPicPr>
        <p:blipFill>
          <a:blip r:embed="rId5"/>
          <a:stretch>
            <a:fillRect/>
          </a:stretch>
        </p:blipFill>
        <p:spPr>
          <a:xfrm>
            <a:off x="5039426" y="3602016"/>
            <a:ext cx="3445534" cy="2185752"/>
          </a:xfrm>
          <a:prstGeom prst="rect">
            <a:avLst/>
          </a:prstGeom>
          <a:noFill/>
          <a:ln>
            <a:solidFill>
              <a:srgbClr val="C00000"/>
            </a:solidFill>
          </a:ln>
        </p:spPr>
      </p:pic>
      <p:sp>
        <p:nvSpPr>
          <p:cNvPr id="8" name="Прямоугольник 7"/>
          <p:cNvSpPr/>
          <p:nvPr/>
        </p:nvSpPr>
        <p:spPr>
          <a:xfrm>
            <a:off x="9329486" y="4035799"/>
            <a:ext cx="305596" cy="2177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a:stCxn id="8" idx="2"/>
            <a:endCxn id="4" idx="2"/>
          </p:cNvCxnSpPr>
          <p:nvPr/>
        </p:nvCxnSpPr>
        <p:spPr>
          <a:xfrm flipH="1">
            <a:off x="6762193" y="4253570"/>
            <a:ext cx="2720091" cy="15341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8" idx="0"/>
            <a:endCxn id="4" idx="0"/>
          </p:cNvCxnSpPr>
          <p:nvPr/>
        </p:nvCxnSpPr>
        <p:spPr>
          <a:xfrm flipH="1" flipV="1">
            <a:off x="6762193" y="3602016"/>
            <a:ext cx="2720091" cy="4337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6189200" y="4681145"/>
            <a:ext cx="420195" cy="419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465226" y="4386401"/>
            <a:ext cx="420195" cy="419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08286" y="5113417"/>
            <a:ext cx="1706857" cy="307777"/>
          </a:xfrm>
          <a:prstGeom prst="rect">
            <a:avLst/>
          </a:prstGeom>
          <a:noFill/>
        </p:spPr>
        <p:txBody>
          <a:bodyPr wrap="square" rtlCol="0">
            <a:spAutoFit/>
          </a:bodyPr>
          <a:lstStyle/>
          <a:p>
            <a:r>
              <a:rPr lang="en-US" sz="1400" dirty="0" smtClean="0"/>
              <a:t>Listvyanka Bay</a:t>
            </a:r>
            <a:endParaRPr lang="ru-RU" sz="1400" dirty="0"/>
          </a:p>
        </p:txBody>
      </p:sp>
      <p:sp>
        <p:nvSpPr>
          <p:cNvPr id="16" name="TextBox 15"/>
          <p:cNvSpPr txBox="1"/>
          <p:nvPr/>
        </p:nvSpPr>
        <p:spPr>
          <a:xfrm>
            <a:off x="6815859" y="4012549"/>
            <a:ext cx="1884544" cy="307777"/>
          </a:xfrm>
          <a:prstGeom prst="rect">
            <a:avLst/>
          </a:prstGeom>
          <a:noFill/>
        </p:spPr>
        <p:txBody>
          <a:bodyPr wrap="square" rtlCol="0">
            <a:spAutoFit/>
          </a:bodyPr>
          <a:lstStyle/>
          <a:p>
            <a:r>
              <a:rPr lang="en-US" sz="1400" dirty="0" smtClean="0"/>
              <a:t>Bolshie </a:t>
            </a:r>
            <a:r>
              <a:rPr lang="en-US" sz="1400" dirty="0" err="1" smtClean="0"/>
              <a:t>Koty</a:t>
            </a:r>
            <a:r>
              <a:rPr lang="en-US" sz="1400" dirty="0" smtClean="0"/>
              <a:t> Bay</a:t>
            </a:r>
            <a:endParaRPr lang="ru-RU" sz="1400" dirty="0"/>
          </a:p>
        </p:txBody>
      </p:sp>
      <p:pic>
        <p:nvPicPr>
          <p:cNvPr id="512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0521" y1="21484" x2="60521" y2="21484"/>
                        <a14:backgroundMark x1="38958" y1="79531" x2="38958" y2="79531"/>
                        <a14:backgroundMark x1="46771" y1="63672" x2="46771" y2="63672"/>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68326" y="4654417"/>
            <a:ext cx="338973" cy="45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7445856" y="4401035"/>
            <a:ext cx="472973" cy="35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834768" y="5960369"/>
            <a:ext cx="4376519" cy="507831"/>
          </a:xfrm>
          <a:prstGeom prst="rect">
            <a:avLst/>
          </a:prstGeom>
          <a:noFill/>
        </p:spPr>
        <p:txBody>
          <a:bodyPr wrap="none" rtlCol="0">
            <a:spAutoFit/>
          </a:bodyPr>
          <a:lstStyle/>
          <a:p>
            <a:r>
              <a:rPr lang="en-US" sz="900" b="1" dirty="0" smtClean="0"/>
              <a:t>Pictures from </a:t>
            </a:r>
          </a:p>
          <a:p>
            <a:r>
              <a:rPr lang="en-US" sz="900" dirty="0">
                <a:hlinkClick r:id="rId10"/>
              </a:rPr>
              <a:t>https://www.google.com/maps/@</a:t>
            </a:r>
            <a:r>
              <a:rPr lang="en-US" sz="900" dirty="0" smtClean="0">
                <a:hlinkClick r:id="rId10"/>
              </a:rPr>
              <a:t>53.687435,107.5958147,7.46z?hl=ru</a:t>
            </a:r>
            <a:endParaRPr lang="en-US" sz="900" dirty="0" smtClean="0"/>
          </a:p>
          <a:p>
            <a:r>
              <a:rPr lang="en-US" sz="900" dirty="0"/>
              <a:t>http://babr24.com/irk/?</a:t>
            </a:r>
            <a:r>
              <a:rPr lang="en-US" sz="900" dirty="0" smtClean="0"/>
              <a:t>IDE=153099</a:t>
            </a:r>
          </a:p>
        </p:txBody>
      </p:sp>
    </p:spTree>
    <p:extLst>
      <p:ext uri="{BB962C8B-B14F-4D97-AF65-F5344CB8AC3E}">
        <p14:creationId xmlns:p14="http://schemas.microsoft.com/office/powerpoint/2010/main" val="3612765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Neutron Activation Analysis</a:t>
            </a:r>
            <a:endParaRPr lang="ru-RU" dirty="0"/>
          </a:p>
        </p:txBody>
      </p:sp>
      <p:sp>
        <p:nvSpPr>
          <p:cNvPr id="3" name="Объект 2"/>
          <p:cNvSpPr>
            <a:spLocks noGrp="1"/>
          </p:cNvSpPr>
          <p:nvPr>
            <p:ph idx="1"/>
          </p:nvPr>
        </p:nvSpPr>
        <p:spPr>
          <a:xfrm>
            <a:off x="838200" y="1825624"/>
            <a:ext cx="10515600" cy="2698249"/>
          </a:xfrm>
        </p:spPr>
        <p:txBody>
          <a:bodyPr>
            <a:noAutofit/>
          </a:bodyPr>
          <a:lstStyle/>
          <a:p>
            <a:pPr marL="0" indent="0">
              <a:buNone/>
            </a:pPr>
            <a:r>
              <a:rPr lang="en-US" sz="1800" dirty="0" smtClean="0"/>
              <a:t>In </a:t>
            </a:r>
            <a:r>
              <a:rPr lang="en-US" sz="1800" dirty="0"/>
              <a:t>the Sector of Neutron Activation Analysis and Applied Research, FLNP, JINR, the elemental composition of sponge samples and their substrates will be </a:t>
            </a:r>
            <a:r>
              <a:rPr lang="en-US" sz="1800" dirty="0" smtClean="0"/>
              <a:t>determined. </a:t>
            </a:r>
          </a:p>
          <a:p>
            <a:pPr marL="0" indent="0">
              <a:buNone/>
            </a:pPr>
            <a:r>
              <a:rPr lang="en-US" sz="1800" b="1" dirty="0" smtClean="0"/>
              <a:t>After collection samples were:</a:t>
            </a:r>
          </a:p>
          <a:p>
            <a:pPr marL="0" indent="0">
              <a:buNone/>
            </a:pPr>
            <a:r>
              <a:rPr lang="en-US" sz="1800" dirty="0" smtClean="0"/>
              <a:t>- Dried</a:t>
            </a:r>
          </a:p>
          <a:p>
            <a:pPr marL="0" indent="0">
              <a:buNone/>
            </a:pPr>
            <a:r>
              <a:rPr lang="en-US" sz="1800" dirty="0" smtClean="0"/>
              <a:t>- </a:t>
            </a:r>
            <a:r>
              <a:rPr lang="en-US" sz="1800" dirty="0"/>
              <a:t>S</a:t>
            </a:r>
            <a:r>
              <a:rPr lang="en-US" sz="1800" dirty="0" smtClean="0"/>
              <a:t>eparated </a:t>
            </a:r>
            <a:r>
              <a:rPr lang="en-US" sz="1800" dirty="0"/>
              <a:t>from the stone substrate </a:t>
            </a:r>
            <a:endParaRPr lang="en-US" sz="1800" dirty="0" smtClean="0"/>
          </a:p>
          <a:p>
            <a:pPr marL="0" indent="0">
              <a:buNone/>
            </a:pPr>
            <a:r>
              <a:rPr lang="en-US" sz="1800" dirty="0" smtClean="0"/>
              <a:t>- </a:t>
            </a:r>
            <a:r>
              <a:rPr lang="en-US" sz="1800" dirty="0"/>
              <a:t>D</a:t>
            </a:r>
            <a:r>
              <a:rPr lang="en-US" sz="1800" dirty="0" smtClean="0"/>
              <a:t>ivided </a:t>
            </a:r>
            <a:r>
              <a:rPr lang="en-US" sz="1800" dirty="0"/>
              <a:t>into equal parts of 6 </a:t>
            </a:r>
            <a:r>
              <a:rPr lang="en-US" sz="1800" dirty="0" smtClean="0"/>
              <a:t>cm</a:t>
            </a:r>
          </a:p>
          <a:p>
            <a:pPr>
              <a:buFontTx/>
              <a:buChar char="-"/>
            </a:pPr>
            <a:r>
              <a:rPr lang="en-US" sz="1800" dirty="0" smtClean="0"/>
              <a:t>Grinded </a:t>
            </a:r>
            <a:r>
              <a:rPr lang="en-US" sz="1800" dirty="0"/>
              <a:t>into </a:t>
            </a:r>
            <a:r>
              <a:rPr lang="en-US" sz="1800" dirty="0" smtClean="0"/>
              <a:t>powder</a:t>
            </a:r>
          </a:p>
          <a:p>
            <a:pPr>
              <a:buFontTx/>
              <a:buChar char="-"/>
            </a:pPr>
            <a:endParaRPr lang="en-US" sz="1800" dirty="0"/>
          </a:p>
          <a:p>
            <a:pPr marL="0" indent="0">
              <a:buNone/>
            </a:pPr>
            <a:r>
              <a:rPr lang="en-US" sz="1800" dirty="0" smtClean="0"/>
              <a:t>6 cm is equal to 6 years due </a:t>
            </a:r>
            <a:r>
              <a:rPr lang="en-US" sz="1800" dirty="0"/>
              <a:t>to </a:t>
            </a:r>
            <a:br>
              <a:rPr lang="en-US" sz="1800" dirty="0"/>
            </a:br>
            <a:r>
              <a:rPr lang="en-US" sz="1800" dirty="0"/>
              <a:t>growth </a:t>
            </a:r>
            <a:r>
              <a:rPr lang="en-US" sz="1800" dirty="0" smtClean="0"/>
              <a:t>rate</a:t>
            </a:r>
            <a:r>
              <a:rPr lang="ru-RU" sz="1800" dirty="0" smtClean="0"/>
              <a:t> </a:t>
            </a:r>
            <a:r>
              <a:rPr lang="en-US" sz="1800" dirty="0" smtClean="0"/>
              <a:t>of 1 cm per year</a:t>
            </a:r>
          </a:p>
          <a:p>
            <a:pPr marL="0" indent="0">
              <a:buNone/>
            </a:pPr>
            <a:r>
              <a:rPr lang="en-US" sz="1800" dirty="0"/>
              <a:t>Substrate and each part of a </a:t>
            </a:r>
            <a:r>
              <a:rPr lang="en-US" sz="1800" dirty="0" smtClean="0"/>
              <a:t>sample </a:t>
            </a:r>
            <a:r>
              <a:rPr lang="en-US" sz="1800" dirty="0"/>
              <a:t/>
            </a:r>
            <a:br>
              <a:rPr lang="en-US" sz="1800" dirty="0"/>
            </a:br>
            <a:r>
              <a:rPr lang="en-US" sz="1800" dirty="0" smtClean="0"/>
              <a:t>will </a:t>
            </a:r>
            <a:r>
              <a:rPr lang="en-US" sz="1800" dirty="0"/>
              <a:t>be analyzed separately.</a:t>
            </a:r>
          </a:p>
          <a:p>
            <a:pPr marL="0" indent="0">
              <a:buNone/>
            </a:pPr>
            <a:endParaRPr lang="en-US" sz="1800" dirty="0" smtClean="0"/>
          </a:p>
        </p:txBody>
      </p:sp>
      <p:grpSp>
        <p:nvGrpSpPr>
          <p:cNvPr id="5" name="Группа 4"/>
          <p:cNvGrpSpPr/>
          <p:nvPr/>
        </p:nvGrpSpPr>
        <p:grpSpPr>
          <a:xfrm>
            <a:off x="0" y="6600413"/>
            <a:ext cx="12194009" cy="257587"/>
            <a:chOff x="-2008" y="6520259"/>
            <a:chExt cx="9146008" cy="365125"/>
          </a:xfrm>
        </p:grpSpPr>
        <p:grpSp>
          <p:nvGrpSpPr>
            <p:cNvPr id="6" name="Группа 13"/>
            <p:cNvGrpSpPr/>
            <p:nvPr/>
          </p:nvGrpSpPr>
          <p:grpSpPr>
            <a:xfrm>
              <a:off x="-2008" y="6525344"/>
              <a:ext cx="9146008" cy="325536"/>
              <a:chOff x="-2008" y="6525344"/>
              <a:chExt cx="9146008" cy="325536"/>
            </a:xfrm>
          </p:grpSpPr>
          <p:sp>
            <p:nvSpPr>
              <p:cNvPr id="8" name="Прямоугольник 7"/>
              <p:cNvSpPr/>
              <p:nvPr/>
            </p:nvSpPr>
            <p:spPr>
              <a:xfrm>
                <a:off x="-2008" y="6525344"/>
                <a:ext cx="3707904" cy="3255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DL</a:t>
                </a:r>
                <a:r>
                  <a:rPr lang="en-US" kern="0" dirty="0">
                    <a:solidFill>
                      <a:prstClr val="white"/>
                    </a:solidFill>
                    <a:latin typeface="Calibri"/>
                  </a:rPr>
                  <a:t>N</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P JINR Molecular Genetics Group</a:t>
                </a:r>
              </a:p>
            </p:txBody>
          </p:sp>
          <p:cxnSp>
            <p:nvCxnSpPr>
              <p:cNvPr id="9" name="Прямая соединительная линия 8"/>
              <p:cNvCxnSpPr/>
              <p:nvPr/>
            </p:nvCxnSpPr>
            <p:spPr>
              <a:xfrm>
                <a:off x="3707904" y="6533970"/>
                <a:ext cx="5436096" cy="0"/>
              </a:xfrm>
              <a:prstGeom prst="lin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28575" cap="flat" cmpd="sng" algn="ctr">
                <a:solidFill>
                  <a:srgbClr val="8064A2">
                    <a:shade val="95000"/>
                    <a:satMod val="105000"/>
                  </a:srgbClr>
                </a:solidFill>
                <a:prstDash val="solid"/>
              </a:ln>
              <a:effectLst>
                <a:outerShdw blurRad="40000" dist="23000" dir="5400000" rotWithShape="0">
                  <a:srgbClr val="000000">
                    <a:alpha val="35000"/>
                  </a:srgbClr>
                </a:outerShdw>
              </a:effectLst>
            </p:spPr>
          </p:cxnSp>
        </p:grpSp>
        <p:sp>
          <p:nvSpPr>
            <p:cNvPr id="7" name="Номер слайда 16"/>
            <p:cNvSpPr txBox="1">
              <a:spLocks/>
            </p:cNvSpPr>
            <p:nvPr/>
          </p:nvSpPr>
          <p:spPr>
            <a:xfrm>
              <a:off x="6902896" y="6520259"/>
              <a:ext cx="2133600" cy="365125"/>
            </a:xfrm>
            <a:prstGeom prst="rect">
              <a:avLst/>
            </a:prstGeom>
            <a:noFill/>
            <a:ln w="9525" cap="flat" cmpd="sng" algn="ctr">
              <a:noFill/>
              <a:prstDash val="solid"/>
            </a:ln>
            <a:effectLst/>
          </p:spPr>
          <p:txBody>
            <a:bodyPr vert="horz" lIns="91440" tIns="45720" rIns="91440" bIns="4572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9</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grpSp>
      <p:pic>
        <p:nvPicPr>
          <p:cNvPr id="11"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40391" y1="61667" x2="40391" y2="61667"/>
                        <a14:backgroundMark x1="35938" y1="37396" x2="35938" y2="37396"/>
                        <a14:backgroundMark x1="29375" y1="36354" x2="29375" y2="36354"/>
                        <a14:backgroundMark x1="39063" y1="36875" x2="39063" y2="36875"/>
                        <a14:backgroundMark x1="48359" y1="43333" x2="48359" y2="43333"/>
                        <a14:backgroundMark x1="48125" y1="35625" x2="48125" y2="35625"/>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8751" t="16745" r="12800" b="18603"/>
          <a:stretch/>
        </p:blipFill>
        <p:spPr bwMode="auto">
          <a:xfrm rot="16200000">
            <a:off x="5352689" y="3543008"/>
            <a:ext cx="29588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Скругленный прямоугольник 11"/>
          <p:cNvSpPr/>
          <p:nvPr/>
        </p:nvSpPr>
        <p:spPr>
          <a:xfrm>
            <a:off x="6867030" y="3081496"/>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786524" y="3889502"/>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6562430" y="4697508"/>
            <a:ext cx="724214" cy="7936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395859" y="5491138"/>
            <a:ext cx="724214" cy="46411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авая фигурная скобка 15"/>
          <p:cNvSpPr/>
          <p:nvPr/>
        </p:nvSpPr>
        <p:spPr>
          <a:xfrm>
            <a:off x="7694762" y="3889502"/>
            <a:ext cx="207033" cy="7936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8020268" y="4098290"/>
            <a:ext cx="758541" cy="369332"/>
          </a:xfrm>
          <a:prstGeom prst="rect">
            <a:avLst/>
          </a:prstGeom>
          <a:noFill/>
        </p:spPr>
        <p:txBody>
          <a:bodyPr wrap="none" rtlCol="0">
            <a:spAutoFit/>
          </a:bodyPr>
          <a:lstStyle/>
          <a:p>
            <a:r>
              <a:rPr lang="ru-RU" dirty="0" smtClean="0"/>
              <a:t>6 </a:t>
            </a:r>
            <a:r>
              <a:rPr lang="en-US" dirty="0" smtClean="0"/>
              <a:t>cm</a:t>
            </a:r>
            <a:endParaRPr lang="ru-RU" dirty="0"/>
          </a:p>
        </p:txBody>
      </p:sp>
      <p:cxnSp>
        <p:nvCxnSpPr>
          <p:cNvPr id="19" name="Прямая со стрелкой 18"/>
          <p:cNvCxnSpPr>
            <a:endCxn id="12" idx="3"/>
          </p:cNvCxnSpPr>
          <p:nvPr/>
        </p:nvCxnSpPr>
        <p:spPr>
          <a:xfrm flipH="1">
            <a:off x="7591244" y="3081496"/>
            <a:ext cx="1000664" cy="396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82249" y="2880875"/>
            <a:ext cx="2304990" cy="369332"/>
          </a:xfrm>
          <a:prstGeom prst="rect">
            <a:avLst/>
          </a:prstGeom>
          <a:noFill/>
        </p:spPr>
        <p:txBody>
          <a:bodyPr wrap="none" rtlCol="0">
            <a:spAutoFit/>
          </a:bodyPr>
          <a:lstStyle/>
          <a:p>
            <a:r>
              <a:rPr lang="en-US" dirty="0" smtClean="0"/>
              <a:t>The youngest part</a:t>
            </a:r>
            <a:endParaRPr lang="ru-RU" dirty="0"/>
          </a:p>
        </p:txBody>
      </p:sp>
      <p:cxnSp>
        <p:nvCxnSpPr>
          <p:cNvPr id="21" name="Прямая со стрелкой 20"/>
          <p:cNvCxnSpPr/>
          <p:nvPr/>
        </p:nvCxnSpPr>
        <p:spPr>
          <a:xfrm flipH="1" flipV="1">
            <a:off x="7197707" y="5758359"/>
            <a:ext cx="1238927" cy="123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36634" y="5693324"/>
            <a:ext cx="1943161" cy="369332"/>
          </a:xfrm>
          <a:prstGeom prst="rect">
            <a:avLst/>
          </a:prstGeom>
          <a:noFill/>
        </p:spPr>
        <p:txBody>
          <a:bodyPr wrap="none" rtlCol="0">
            <a:spAutoFit/>
          </a:bodyPr>
          <a:lstStyle/>
          <a:p>
            <a:r>
              <a:rPr lang="en-US" dirty="0" smtClean="0"/>
              <a:t>The oldest part</a:t>
            </a:r>
            <a:endParaRPr lang="ru-RU" dirty="0"/>
          </a:p>
        </p:txBody>
      </p:sp>
    </p:spTree>
    <p:extLst>
      <p:ext uri="{BB962C8B-B14F-4D97-AF65-F5344CB8AC3E}">
        <p14:creationId xmlns:p14="http://schemas.microsoft.com/office/powerpoint/2010/main" val="986589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7010</TotalTime>
  <Words>1721</Words>
  <Application>Microsoft Office PowerPoint</Application>
  <PresentationFormat>Широкоэкранный</PresentationFormat>
  <Paragraphs>150</Paragraphs>
  <Slides>14</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Verdana</vt:lpstr>
      <vt:lpstr>Тема Office</vt:lpstr>
      <vt:lpstr>  Study of the effect of anthropogenic load on the elemental composition and gene expression level of endemic sponges of Lake Baikal</vt:lpstr>
      <vt:lpstr>Aquatic invertebrates as biomonitors of pollution by inorganic contaminants in aquatic ecosystems</vt:lpstr>
      <vt:lpstr>Sponges</vt:lpstr>
      <vt:lpstr>Lake Baikal</vt:lpstr>
      <vt:lpstr>Endemic sponges from lake Baikal</vt:lpstr>
      <vt:lpstr>Disease and mortality of sponges</vt:lpstr>
      <vt:lpstr>Why sponges get sick?</vt:lpstr>
      <vt:lpstr>Sampling</vt:lpstr>
      <vt:lpstr>Neutron Activation Analysis</vt:lpstr>
      <vt:lpstr>Neutron Activation Analysis</vt:lpstr>
      <vt:lpstr>Study of gene expression</vt:lpstr>
      <vt:lpstr>Study of gene expression</vt:lpstr>
      <vt:lpstr>Further prospects</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за 1 год по аспирантуре</dc:title>
  <dc:creator>Алена Яхненко</dc:creator>
  <cp:lastModifiedBy>Алена Яхненко</cp:lastModifiedBy>
  <cp:revision>128</cp:revision>
  <dcterms:created xsi:type="dcterms:W3CDTF">2020-08-26T06:26:20Z</dcterms:created>
  <dcterms:modified xsi:type="dcterms:W3CDTF">2020-11-12T06:39:28Z</dcterms:modified>
</cp:coreProperties>
</file>