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8"/>
  </p:notesMasterIdLst>
  <p:sldIdLst>
    <p:sldId id="256" r:id="rId2"/>
    <p:sldId id="257" r:id="rId3"/>
    <p:sldId id="296" r:id="rId4"/>
    <p:sldId id="297" r:id="rId5"/>
    <p:sldId id="293" r:id="rId6"/>
    <p:sldId id="300" r:id="rId7"/>
    <p:sldId id="298" r:id="rId8"/>
    <p:sldId id="330" r:id="rId9"/>
    <p:sldId id="262" r:id="rId10"/>
    <p:sldId id="267" r:id="rId11"/>
    <p:sldId id="306" r:id="rId12"/>
    <p:sldId id="318" r:id="rId13"/>
    <p:sldId id="319" r:id="rId14"/>
    <p:sldId id="317" r:id="rId15"/>
    <p:sldId id="331" r:id="rId16"/>
    <p:sldId id="322" r:id="rId17"/>
    <p:sldId id="332" r:id="rId18"/>
    <p:sldId id="323" r:id="rId19"/>
    <p:sldId id="324" r:id="rId20"/>
    <p:sldId id="326" r:id="rId21"/>
    <p:sldId id="327" r:id="rId22"/>
    <p:sldId id="320" r:id="rId23"/>
    <p:sldId id="328" r:id="rId24"/>
    <p:sldId id="310" r:id="rId25"/>
    <p:sldId id="329"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E1B"/>
    <a:srgbClr val="389938"/>
    <a:srgbClr val="FF13FF"/>
    <a:srgbClr val="1F1FFF"/>
    <a:srgbClr val="FF2828"/>
    <a:srgbClr val="333333"/>
    <a:srgbClr val="000000"/>
    <a:srgbClr val="FE0000"/>
    <a:srgbClr val="0000FE"/>
    <a:srgbClr val="FF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5394" autoAdjust="0"/>
  </p:normalViewPr>
  <p:slideViewPr>
    <p:cSldViewPr snapToGrid="0">
      <p:cViewPr varScale="1">
        <p:scale>
          <a:sx n="85" d="100"/>
          <a:sy n="85" d="100"/>
        </p:scale>
        <p:origin x="13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Željko Mravik" userId="905573e37412b5dd" providerId="LiveId" clId="{042078C3-F6C4-CA4E-9FE4-1E27805A09AF}"/>
    <pc:docChg chg="undo custSel addSld delSld modSld sldOrd">
      <pc:chgData name="Željko Mravik" userId="905573e37412b5dd" providerId="LiveId" clId="{042078C3-F6C4-CA4E-9FE4-1E27805A09AF}" dt="2019-12-04T13:52:18.384" v="47" actId="1076"/>
      <pc:docMkLst>
        <pc:docMk/>
      </pc:docMkLst>
      <pc:sldChg chg="modSp">
        <pc:chgData name="Željko Mravik" userId="905573e37412b5dd" providerId="LiveId" clId="{042078C3-F6C4-CA4E-9FE4-1E27805A09AF}" dt="2019-12-04T09:28:47.956" v="3" actId="20577"/>
        <pc:sldMkLst>
          <pc:docMk/>
          <pc:sldMk cId="2805120209" sldId="257"/>
        </pc:sldMkLst>
        <pc:spChg chg="mod">
          <ac:chgData name="Željko Mravik" userId="905573e37412b5dd" providerId="LiveId" clId="{042078C3-F6C4-CA4E-9FE4-1E27805A09AF}" dt="2019-12-04T09:28:47.956" v="3" actId="20577"/>
          <ac:spMkLst>
            <pc:docMk/>
            <pc:sldMk cId="2805120209" sldId="257"/>
            <ac:spMk id="3" creationId="{00000000-0000-0000-0000-000000000000}"/>
          </ac:spMkLst>
        </pc:spChg>
      </pc:sldChg>
      <pc:sldChg chg="del">
        <pc:chgData name="Željko Mravik" userId="905573e37412b5dd" providerId="LiveId" clId="{042078C3-F6C4-CA4E-9FE4-1E27805A09AF}" dt="2019-12-04T09:29:08.567" v="4" actId="2696"/>
        <pc:sldMkLst>
          <pc:docMk/>
          <pc:sldMk cId="1781028136" sldId="261"/>
        </pc:sldMkLst>
      </pc:sldChg>
      <pc:sldChg chg="del">
        <pc:chgData name="Željko Mravik" userId="905573e37412b5dd" providerId="LiveId" clId="{042078C3-F6C4-CA4E-9FE4-1E27805A09AF}" dt="2019-12-04T09:29:27.729" v="5" actId="21"/>
        <pc:sldMkLst>
          <pc:docMk/>
          <pc:sldMk cId="1088211658" sldId="265"/>
        </pc:sldMkLst>
      </pc:sldChg>
      <pc:sldChg chg="delSp modSp">
        <pc:chgData name="Željko Mravik" userId="905573e37412b5dd" providerId="LiveId" clId="{042078C3-F6C4-CA4E-9FE4-1E27805A09AF}" dt="2019-12-04T11:38:17.262" v="15" actId="1076"/>
        <pc:sldMkLst>
          <pc:docMk/>
          <pc:sldMk cId="1641923671" sldId="267"/>
        </pc:sldMkLst>
        <pc:spChg chg="mod">
          <ac:chgData name="Željko Mravik" userId="905573e37412b5dd" providerId="LiveId" clId="{042078C3-F6C4-CA4E-9FE4-1E27805A09AF}" dt="2019-12-04T11:38:17.262" v="15" actId="1076"/>
          <ac:spMkLst>
            <pc:docMk/>
            <pc:sldMk cId="1641923671" sldId="267"/>
            <ac:spMk id="3" creationId="{00000000-0000-0000-0000-000000000000}"/>
          </ac:spMkLst>
        </pc:spChg>
        <pc:picChg chg="del mod">
          <ac:chgData name="Željko Mravik" userId="905573e37412b5dd" providerId="LiveId" clId="{042078C3-F6C4-CA4E-9FE4-1E27805A09AF}" dt="2019-12-04T11:38:07.569" v="14" actId="478"/>
          <ac:picMkLst>
            <pc:docMk/>
            <pc:sldMk cId="1641923671" sldId="267"/>
            <ac:picMk id="4" creationId="{00000000-0000-0000-0000-000000000000}"/>
          </ac:picMkLst>
        </pc:picChg>
      </pc:sldChg>
      <pc:sldChg chg="addSp delSp modSp">
        <pc:chgData name="Željko Mravik" userId="905573e37412b5dd" providerId="LiveId" clId="{042078C3-F6C4-CA4E-9FE4-1E27805A09AF}" dt="2019-12-04T13:52:18.384" v="47" actId="1076"/>
        <pc:sldMkLst>
          <pc:docMk/>
          <pc:sldMk cId="1511474636" sldId="285"/>
        </pc:sldMkLst>
        <pc:spChg chg="add mod">
          <ac:chgData name="Željko Mravik" userId="905573e37412b5dd" providerId="LiveId" clId="{042078C3-F6C4-CA4E-9FE4-1E27805A09AF}" dt="2019-12-04T13:48:59.658" v="25" actId="1076"/>
          <ac:spMkLst>
            <pc:docMk/>
            <pc:sldMk cId="1511474636" sldId="285"/>
            <ac:spMk id="7" creationId="{0EDF99FE-602A-2240-8354-D0893A232A48}"/>
          </ac:spMkLst>
        </pc:spChg>
        <pc:spChg chg="add del mod">
          <ac:chgData name="Željko Mravik" userId="905573e37412b5dd" providerId="LiveId" clId="{042078C3-F6C4-CA4E-9FE4-1E27805A09AF}" dt="2019-12-04T13:49:50.235" v="35" actId="22"/>
          <ac:spMkLst>
            <pc:docMk/>
            <pc:sldMk cId="1511474636" sldId="285"/>
            <ac:spMk id="9" creationId="{67435558-AFF9-3C4C-B334-403F4F384190}"/>
          </ac:spMkLst>
        </pc:spChg>
        <pc:spChg chg="add mod">
          <ac:chgData name="Željko Mravik" userId="905573e37412b5dd" providerId="LiveId" clId="{042078C3-F6C4-CA4E-9FE4-1E27805A09AF}" dt="2019-12-04T13:50:10.138" v="37" actId="1076"/>
          <ac:spMkLst>
            <pc:docMk/>
            <pc:sldMk cId="1511474636" sldId="285"/>
            <ac:spMk id="11" creationId="{FDF5B54A-153C-434E-AF99-551E850CAAD3}"/>
          </ac:spMkLst>
        </pc:spChg>
        <pc:spChg chg="add mod">
          <ac:chgData name="Željko Mravik" userId="905573e37412b5dd" providerId="LiveId" clId="{042078C3-F6C4-CA4E-9FE4-1E27805A09AF}" dt="2019-12-04T13:51:08.267" v="40" actId="1076"/>
          <ac:spMkLst>
            <pc:docMk/>
            <pc:sldMk cId="1511474636" sldId="285"/>
            <ac:spMk id="13" creationId="{76056519-BD1A-6B43-B549-D1479B6A25F4}"/>
          </ac:spMkLst>
        </pc:spChg>
        <pc:spChg chg="add mod">
          <ac:chgData name="Željko Mravik" userId="905573e37412b5dd" providerId="LiveId" clId="{042078C3-F6C4-CA4E-9FE4-1E27805A09AF}" dt="2019-12-04T13:52:18.384" v="47" actId="1076"/>
          <ac:spMkLst>
            <pc:docMk/>
            <pc:sldMk cId="1511474636" sldId="285"/>
            <ac:spMk id="15" creationId="{3D4E76AC-50F7-CA4C-AA27-F5ADFB2A7864}"/>
          </ac:spMkLst>
        </pc:spChg>
        <pc:graphicFrameChg chg="mod">
          <ac:chgData name="Željko Mravik" userId="905573e37412b5dd" providerId="LiveId" clId="{042078C3-F6C4-CA4E-9FE4-1E27805A09AF}" dt="2019-12-04T13:48:55.557" v="24" actId="1076"/>
          <ac:graphicFrameMkLst>
            <pc:docMk/>
            <pc:sldMk cId="1511474636" sldId="285"/>
            <ac:graphicFrameMk id="5" creationId="{00000000-0000-0000-0000-000000000000}"/>
          </ac:graphicFrameMkLst>
        </pc:graphicFrameChg>
        <pc:picChg chg="mod">
          <ac:chgData name="Željko Mravik" userId="905573e37412b5dd" providerId="LiveId" clId="{042078C3-F6C4-CA4E-9FE4-1E27805A09AF}" dt="2019-12-04T13:49:48.869" v="34" actId="1076"/>
          <ac:picMkLst>
            <pc:docMk/>
            <pc:sldMk cId="1511474636" sldId="285"/>
            <ac:picMk id="3" creationId="{00000000-0000-0000-0000-000000000000}"/>
          </ac:picMkLst>
        </pc:picChg>
      </pc:sldChg>
      <pc:sldChg chg="add ord">
        <pc:chgData name="Željko Mravik" userId="905573e37412b5dd" providerId="LiveId" clId="{042078C3-F6C4-CA4E-9FE4-1E27805A09AF}" dt="2019-12-04T09:29:48.473" v="7" actId="1076"/>
        <pc:sldMkLst>
          <pc:docMk/>
          <pc:sldMk cId="1088211658"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0C16A-4397-4056-B6BF-21349C414958}" type="datetimeFigureOut">
              <a:rPr lang="en-US" smtClean="0"/>
              <a:t>11/12/2020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50DCA-4679-42E6-9BF4-7BDDBFDE1FE6}" type="slidenum">
              <a:rPr lang="en-US" smtClean="0"/>
              <a:t>‹#›</a:t>
            </a:fld>
            <a:endParaRPr lang="en-US"/>
          </a:p>
        </p:txBody>
      </p:sp>
    </p:spTree>
    <p:extLst>
      <p:ext uri="{BB962C8B-B14F-4D97-AF65-F5344CB8AC3E}">
        <p14:creationId xmlns:p14="http://schemas.microsoft.com/office/powerpoint/2010/main" val="414152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Ion beam irradiation is a versatile tool for structural modification and engineering of new materials, where the energy of ions dictates the nature of interactions between accelerated ions and the target. In this study, 12-tungstophosphoric acid (WPA) films of different thickness were spin-coated on platinized silicon substrate and irradiated with: low energy light ions (H- and C+) with energies up to 20 </a:t>
            </a:r>
            <a:r>
              <a:rPr lang="en-US" dirty="0" err="1"/>
              <a:t>keV</a:t>
            </a:r>
            <a:r>
              <a:rPr lang="en-US" dirty="0"/>
              <a:t> and swift heavy ions (Bi, </a:t>
            </a:r>
            <a:r>
              <a:rPr lang="en-US" dirty="0" err="1"/>
              <a:t>Xe</a:t>
            </a:r>
            <a:r>
              <a:rPr lang="en-US" dirty="0"/>
              <a:t> and V) with energies up to 710 MeV. Raman spectroscopy was used as a main technique for investigation of structural properties of irradiated WPA. New wide vibrational bands in regions from 100 to 500 and 600 to 1000 cm-1 were observed in Raman spectra of all irradiated samples which are comparable to the ones recorded for WPA thermally treated at 600 °C. Ratio of these bands compared to the bands of </a:t>
            </a:r>
            <a:r>
              <a:rPr lang="en-US" dirty="0" err="1"/>
              <a:t>Keggin</a:t>
            </a:r>
            <a:r>
              <a:rPr lang="en-US" dirty="0"/>
              <a:t> anion varied with the energy of ions and the sample thickness where swift heavy vanadium ions showed the most prominent change inducing significant modification of 20 µm films and partial modification of 120 nm films. In an attempt to correlate structural changes with electrochemical performance, samples irradiated with low energy light ions where characterized by cyclic voltammetry. 120 nm films irradiated with carbon ions showed increase in </a:t>
            </a:r>
            <a:r>
              <a:rPr lang="en-US" dirty="0" err="1"/>
              <a:t>lithiation</a:t>
            </a:r>
            <a:r>
              <a:rPr lang="en-US" dirty="0"/>
              <a:t> capacity and activity for HER with irradiation, while 20 µm-thick H¬- irradiated samples showed more uniform </a:t>
            </a:r>
            <a:r>
              <a:rPr lang="en-US" dirty="0" err="1"/>
              <a:t>lithiation</a:t>
            </a:r>
            <a:r>
              <a:rPr lang="en-US" dirty="0"/>
              <a:t> with cyclic </a:t>
            </a:r>
            <a:r>
              <a:rPr lang="en-US" dirty="0" err="1"/>
              <a:t>voltammograms</a:t>
            </a:r>
            <a:r>
              <a:rPr lang="en-US" dirty="0"/>
              <a:t> similar to those of phosphate tungsten bronzes.</a:t>
            </a:r>
          </a:p>
        </p:txBody>
      </p:sp>
      <p:sp>
        <p:nvSpPr>
          <p:cNvPr id="4" name="Slide Number Placeholder 3"/>
          <p:cNvSpPr>
            <a:spLocks noGrp="1"/>
          </p:cNvSpPr>
          <p:nvPr>
            <p:ph type="sldNum" sz="quarter" idx="10"/>
          </p:nvPr>
        </p:nvSpPr>
        <p:spPr/>
        <p:txBody>
          <a:bodyPr/>
          <a:lstStyle/>
          <a:p>
            <a:fld id="{08D50DCA-4679-42E6-9BF4-7BDDBFDE1FE6}" type="slidenum">
              <a:rPr lang="en-US" smtClean="0"/>
              <a:t>1</a:t>
            </a:fld>
            <a:endParaRPr lang="en-US"/>
          </a:p>
        </p:txBody>
      </p:sp>
    </p:spTree>
    <p:extLst>
      <p:ext uri="{BB962C8B-B14F-4D97-AF65-F5344CB8AC3E}">
        <p14:creationId xmlns:p14="http://schemas.microsoft.com/office/powerpoint/2010/main" val="296643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50DCA-4679-42E6-9BF4-7BDDBFDE1FE6}" type="slidenum">
              <a:rPr lang="en-US" smtClean="0"/>
              <a:t>2</a:t>
            </a:fld>
            <a:endParaRPr lang="en-US"/>
          </a:p>
        </p:txBody>
      </p:sp>
    </p:spTree>
    <p:extLst>
      <p:ext uri="{BB962C8B-B14F-4D97-AF65-F5344CB8AC3E}">
        <p14:creationId xmlns:p14="http://schemas.microsoft.com/office/powerpoint/2010/main" val="316171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50DCA-4679-42E6-9BF4-7BDDBFDE1FE6}" type="slidenum">
              <a:rPr lang="en-US" smtClean="0"/>
              <a:t>9</a:t>
            </a:fld>
            <a:endParaRPr lang="en-US"/>
          </a:p>
        </p:txBody>
      </p:sp>
    </p:spTree>
    <p:extLst>
      <p:ext uri="{BB962C8B-B14F-4D97-AF65-F5344CB8AC3E}">
        <p14:creationId xmlns:p14="http://schemas.microsoft.com/office/powerpoint/2010/main" val="139713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r>
              <a:rPr lang="en-US"/>
              <a:t>20/10/2020</a:t>
            </a: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13C76CFB-9CB5-4D9D-901A-257631408E9D}"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3539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20/10/2020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76CFB-9CB5-4D9D-901A-257631408E9D}" type="slidenum">
              <a:rPr lang="en-US" smtClean="0"/>
              <a:t>‹#›</a:t>
            </a:fld>
            <a:endParaRPr lang="en-US"/>
          </a:p>
        </p:txBody>
      </p:sp>
    </p:spTree>
    <p:extLst>
      <p:ext uri="{BB962C8B-B14F-4D97-AF65-F5344CB8AC3E}">
        <p14:creationId xmlns:p14="http://schemas.microsoft.com/office/powerpoint/2010/main" val="127089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20/10/2020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76CFB-9CB5-4D9D-901A-257631408E9D}" type="slidenum">
              <a:rPr lang="en-US" smtClean="0"/>
              <a:t>‹#›</a:t>
            </a:fld>
            <a:endParaRPr lang="en-US"/>
          </a:p>
        </p:txBody>
      </p:sp>
    </p:spTree>
    <p:extLst>
      <p:ext uri="{BB962C8B-B14F-4D97-AF65-F5344CB8AC3E}">
        <p14:creationId xmlns:p14="http://schemas.microsoft.com/office/powerpoint/2010/main" val="313246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20/10/2020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76CFB-9CB5-4D9D-901A-257631408E9D}" type="slidenum">
              <a:rPr lang="en-US" smtClean="0"/>
              <a:t>‹#›</a:t>
            </a:fld>
            <a:endParaRPr lang="en-US"/>
          </a:p>
        </p:txBody>
      </p:sp>
    </p:spTree>
    <p:extLst>
      <p:ext uri="{BB962C8B-B14F-4D97-AF65-F5344CB8AC3E}">
        <p14:creationId xmlns:p14="http://schemas.microsoft.com/office/powerpoint/2010/main" val="300882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r>
              <a:rPr lang="en-US"/>
              <a:t>20/10/2020</a:t>
            </a: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13C76CFB-9CB5-4D9D-901A-257631408E9D}"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013702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20/10/2020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76CFB-9CB5-4D9D-901A-257631408E9D}" type="slidenum">
              <a:rPr lang="en-US" smtClean="0"/>
              <a:t>‹#›</a:t>
            </a:fld>
            <a:endParaRPr lang="en-US"/>
          </a:p>
        </p:txBody>
      </p:sp>
    </p:spTree>
    <p:extLst>
      <p:ext uri="{BB962C8B-B14F-4D97-AF65-F5344CB8AC3E}">
        <p14:creationId xmlns:p14="http://schemas.microsoft.com/office/powerpoint/2010/main" val="277636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20/10/2020</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76CFB-9CB5-4D9D-901A-257631408E9D}" type="slidenum">
              <a:rPr lang="en-US" smtClean="0"/>
              <a:t>‹#›</a:t>
            </a:fld>
            <a:endParaRPr lang="en-US"/>
          </a:p>
        </p:txBody>
      </p:sp>
    </p:spTree>
    <p:extLst>
      <p:ext uri="{BB962C8B-B14F-4D97-AF65-F5344CB8AC3E}">
        <p14:creationId xmlns:p14="http://schemas.microsoft.com/office/powerpoint/2010/main" val="201950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20/10/2020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76CFB-9CB5-4D9D-901A-257631408E9D}" type="slidenum">
              <a:rPr lang="en-US" smtClean="0"/>
              <a:t>‹#›</a:t>
            </a:fld>
            <a:endParaRPr lang="en-US"/>
          </a:p>
        </p:txBody>
      </p:sp>
    </p:spTree>
    <p:extLst>
      <p:ext uri="{BB962C8B-B14F-4D97-AF65-F5344CB8AC3E}">
        <p14:creationId xmlns:p14="http://schemas.microsoft.com/office/powerpoint/2010/main" val="60299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20/10/2020</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76CFB-9CB5-4D9D-901A-257631408E9D}" type="slidenum">
              <a:rPr lang="en-US" smtClean="0"/>
              <a:t>‹#›</a:t>
            </a:fld>
            <a:endParaRPr lang="en-US"/>
          </a:p>
        </p:txBody>
      </p:sp>
    </p:spTree>
    <p:extLst>
      <p:ext uri="{BB962C8B-B14F-4D97-AF65-F5344CB8AC3E}">
        <p14:creationId xmlns:p14="http://schemas.microsoft.com/office/powerpoint/2010/main" val="286750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r>
              <a:rPr lang="en-US"/>
              <a:t>20/10/2020</a:t>
            </a: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3C76CFB-9CB5-4D9D-901A-257631408E9D}"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213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r>
              <a:rPr lang="en-US"/>
              <a:t>20/10/2020</a:t>
            </a: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3C76CFB-9CB5-4D9D-901A-257631408E9D}"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815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r>
              <a:rPr lang="en-US"/>
              <a:t>20/10/2020</a:t>
            </a: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13C76CFB-9CB5-4D9D-901A-257631408E9D}"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052457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userDrawn="1">
          <p15:clr>
            <a:srgbClr val="F26B43"/>
          </p15:clr>
        </p15:guide>
        <p15:guide id="1" pos="6912">
          <p15:clr>
            <a:srgbClr val="F26B43"/>
          </p15:clr>
        </p15:guide>
        <p15:guide id="2" pos="936">
          <p15:clr>
            <a:srgbClr val="F26B43"/>
          </p15:clr>
        </p15:guide>
        <p15:guide id="3" pos="864">
          <p15:clr>
            <a:srgbClr val="F26B43"/>
          </p15:clr>
        </p15:guide>
        <p15:guide id="4" orient="horz" pos="1440" userDrawn="1">
          <p15:clr>
            <a:srgbClr val="F26B43"/>
          </p15:clr>
        </p15:guide>
        <p15:guide id="5" orient="horz" pos="3696" userDrawn="1">
          <p15:clr>
            <a:srgbClr val="F26B43"/>
          </p15:clr>
        </p15:guide>
        <p15:guide id="6" orient="horz" pos="432" userDrawn="1">
          <p15:clr>
            <a:srgbClr val="F26B43"/>
          </p15:clr>
        </p15:guide>
        <p15:guide id="7" orient="horz" pos="1512" userDrawn="1">
          <p15:clr>
            <a:srgbClr val="F26B43"/>
          </p15:clr>
        </p15:guide>
        <p15:guide id="8" pos="5184" userDrawn="1">
          <p15:clr>
            <a:srgbClr val="F26B43"/>
          </p15:clr>
        </p15:guide>
        <p15:guide id="9" pos="702" userDrawn="1">
          <p15:clr>
            <a:srgbClr val="F26B43"/>
          </p15:clr>
        </p15:guide>
        <p15:guide id="10" pos="6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6067" y="1341589"/>
            <a:ext cx="6891866" cy="2405658"/>
          </a:xfrm>
        </p:spPr>
        <p:txBody>
          <a:bodyPr>
            <a:normAutofit/>
          </a:bodyPr>
          <a:lstStyle/>
          <a:p>
            <a:r>
              <a:rPr lang="en-US" sz="3200" cap="none" dirty="0">
                <a:latin typeface="Georgia" panose="02040502050405020303" pitchFamily="18" charset="0"/>
              </a:rPr>
              <a:t>Ion beam irradiation of 12-tungstophosphoric acid – influence of energy of accelerated ions on structural and electrochemical properties</a:t>
            </a:r>
          </a:p>
        </p:txBody>
      </p:sp>
      <p:sp>
        <p:nvSpPr>
          <p:cNvPr id="3" name="Subtitle 2"/>
          <p:cNvSpPr>
            <a:spLocks noGrp="1"/>
          </p:cNvSpPr>
          <p:nvPr>
            <p:ph type="subTitle" idx="1"/>
          </p:nvPr>
        </p:nvSpPr>
        <p:spPr>
          <a:xfrm>
            <a:off x="1389529" y="4401671"/>
            <a:ext cx="6445624" cy="1300182"/>
          </a:xfrm>
        </p:spPr>
        <p:txBody>
          <a:bodyPr>
            <a:normAutofit/>
          </a:bodyPr>
          <a:lstStyle/>
          <a:p>
            <a:r>
              <a:rPr lang="sr-Latn-RS" b="1" dirty="0">
                <a:latin typeface="Georgia" panose="02040502050405020303" pitchFamily="18" charset="0"/>
              </a:rPr>
              <a:t>Željko Mravik, </a:t>
            </a:r>
            <a:r>
              <a:rPr lang="sr-Latn-RS" dirty="0">
                <a:latin typeface="Georgia" panose="02040502050405020303" pitchFamily="18" charset="0"/>
              </a:rPr>
              <a:t>Danica </a:t>
            </a:r>
            <a:r>
              <a:rPr lang="sr-Latn-RS" dirty="0" err="1">
                <a:latin typeface="Georgia" panose="02040502050405020303" pitchFamily="18" charset="0"/>
              </a:rPr>
              <a:t>Bajuk</a:t>
            </a:r>
            <a:r>
              <a:rPr lang="sr-Latn-RS" dirty="0">
                <a:latin typeface="Georgia" panose="02040502050405020303" pitchFamily="18" charset="0"/>
              </a:rPr>
              <a:t>-Bogdanović, </a:t>
            </a:r>
            <a:r>
              <a:rPr lang="sr-Latn-RS" dirty="0" err="1">
                <a:latin typeface="Georgia" panose="02040502050405020303" pitchFamily="18" charset="0"/>
              </a:rPr>
              <a:t>Andrzej</a:t>
            </a:r>
            <a:r>
              <a:rPr lang="sr-Latn-RS" dirty="0">
                <a:latin typeface="Georgia" panose="02040502050405020303" pitchFamily="18" charset="0"/>
              </a:rPr>
              <a:t> </a:t>
            </a:r>
            <a:r>
              <a:rPr lang="sr-Latn-RS" dirty="0" err="1">
                <a:latin typeface="Georgia" panose="02040502050405020303" pitchFamily="18" charset="0"/>
              </a:rPr>
              <a:t>Olejniczak</a:t>
            </a:r>
            <a:r>
              <a:rPr lang="sr-Latn-RS" dirty="0">
                <a:latin typeface="Georgia" panose="02040502050405020303" pitchFamily="18" charset="0"/>
              </a:rPr>
              <a:t>, Ivan </a:t>
            </a:r>
            <a:r>
              <a:rPr lang="sr-Latn-RS" dirty="0" err="1">
                <a:latin typeface="Georgia" panose="02040502050405020303" pitchFamily="18" charset="0"/>
              </a:rPr>
              <a:t>Trajić</a:t>
            </a:r>
            <a:r>
              <a:rPr lang="sr-Latn-RS" dirty="0">
                <a:latin typeface="Georgia" panose="02040502050405020303" pitchFamily="18" charset="0"/>
              </a:rPr>
              <a:t>, Ljubiša Vukosavljević, Nemanja Gavrilov, Zoran Jovanović </a:t>
            </a:r>
            <a:endParaRPr lang="sr-Cyrl-RS" dirty="0">
              <a:latin typeface="Georgia" panose="02040502050405020303" pitchFamily="18" charset="0"/>
            </a:endParaRPr>
          </a:p>
          <a:p>
            <a:endParaRPr lang="sr-Cyrl-RS" sz="2400" b="1" dirty="0">
              <a:latin typeface="Georgia" panose="02040502050405020303" pitchFamily="18" charset="0"/>
            </a:endParaRPr>
          </a:p>
          <a:p>
            <a:endParaRPr lang="sr-Cyrl-RS" sz="2400" b="1" baseline="30000" dirty="0">
              <a:latin typeface="Georgia" panose="02040502050405020303" pitchFamily="18" charset="0"/>
            </a:endParaRPr>
          </a:p>
          <a:p>
            <a:endParaRPr lang="sr-Latn-RS" sz="2400" baseline="30000" dirty="0">
              <a:latin typeface="Georgia" panose="020405020504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835" y="-4600"/>
            <a:ext cx="2752165" cy="776504"/>
          </a:xfrm>
          <a:prstGeom prst="rect">
            <a:avLst/>
          </a:prstGeom>
        </p:spPr>
      </p:pic>
      <p:sp>
        <p:nvSpPr>
          <p:cNvPr id="5" name="TextBox 4"/>
          <p:cNvSpPr txBox="1"/>
          <p:nvPr/>
        </p:nvSpPr>
        <p:spPr>
          <a:xfrm>
            <a:off x="0" y="6355109"/>
            <a:ext cx="9144000" cy="369332"/>
          </a:xfrm>
          <a:prstGeom prst="rect">
            <a:avLst/>
          </a:prstGeom>
          <a:solidFill>
            <a:schemeClr val="accent1">
              <a:lumMod val="75000"/>
            </a:schemeClr>
          </a:solidFill>
        </p:spPr>
        <p:txBody>
          <a:bodyPr wrap="square" rtlCol="0">
            <a:spAutoFit/>
          </a:bodyPr>
          <a:lstStyle/>
          <a:p>
            <a:pPr algn="ctr"/>
            <a:r>
              <a:rPr lang="sr-Latn-RS" dirty="0">
                <a:solidFill>
                  <a:schemeClr val="bg1"/>
                </a:solidFill>
                <a:latin typeface="Georgia" panose="02040502050405020303" pitchFamily="18" charset="0"/>
                <a:ea typeface="Tahoma" pitchFamily="34" charset="0"/>
                <a:cs typeface="Tahoma" pitchFamily="34" charset="0"/>
              </a:rPr>
              <a:t>AYSS - 2020</a:t>
            </a:r>
            <a:endParaRPr lang="sl-SI" dirty="0">
              <a:solidFill>
                <a:schemeClr val="bg1"/>
              </a:solidFill>
              <a:latin typeface="Georgia" panose="02040502050405020303" pitchFamily="18" charset="0"/>
              <a:ea typeface="Tahoma" pitchFamily="34" charset="0"/>
              <a:cs typeface="Tahoma"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0" y="5320522"/>
            <a:ext cx="1864657" cy="1520464"/>
          </a:xfrm>
          <a:prstGeom prst="rect">
            <a:avLst/>
          </a:prstGeom>
        </p:spPr>
      </p:pic>
    </p:spTree>
    <p:extLst>
      <p:ext uri="{BB962C8B-B14F-4D97-AF65-F5344CB8AC3E}">
        <p14:creationId xmlns:p14="http://schemas.microsoft.com/office/powerpoint/2010/main" val="3054498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237564"/>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solidFill>
                  <a:srgbClr val="505046"/>
                </a:solidFill>
                <a:latin typeface="Georgia" panose="02040502050405020303" pitchFamily="18" charset="0"/>
              </a:rPr>
              <a:t>Goals</a:t>
            </a:r>
            <a:endParaRPr lang="en-US" dirty="0">
              <a:solidFill>
                <a:srgbClr val="505046"/>
              </a:solidFill>
              <a:latin typeface="Georgia" panose="02040502050405020303" pitchFamily="18" charset="0"/>
            </a:endParaRPr>
          </a:p>
        </p:txBody>
      </p:sp>
      <p:sp>
        <p:nvSpPr>
          <p:cNvPr id="3" name="Content Placeholder 2"/>
          <p:cNvSpPr txBox="1">
            <a:spLocks/>
          </p:cNvSpPr>
          <p:nvPr/>
        </p:nvSpPr>
        <p:spPr>
          <a:xfrm>
            <a:off x="816038" y="932329"/>
            <a:ext cx="7200900" cy="5013511"/>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err="1">
                <a:latin typeface="Georgia" panose="02040502050405020303" pitchFamily="18" charset="0"/>
              </a:rPr>
              <a:t>Investigation</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the</a:t>
            </a:r>
            <a:r>
              <a:rPr lang="sr-Latn-RS" dirty="0">
                <a:latin typeface="Georgia" panose="02040502050405020303" pitchFamily="18" charset="0"/>
              </a:rPr>
              <a:t> </a:t>
            </a:r>
            <a:r>
              <a:rPr lang="en-US" dirty="0">
                <a:latin typeface="Georgia" panose="02040502050405020303" pitchFamily="18" charset="0"/>
              </a:rPr>
              <a:t>influence of energy of accelerated ions on structural and electrochemical properties</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WPA. </a:t>
            </a:r>
            <a:endParaRPr lang="ru-RU" dirty="0">
              <a:latin typeface="Georgia" panose="02040502050405020303" pitchFamily="18" charset="0"/>
            </a:endParaRPr>
          </a:p>
          <a:p>
            <a:endParaRPr lang="ru-RU" dirty="0">
              <a:latin typeface="Georgia" panose="02040502050405020303" pitchFamily="18" charset="0"/>
            </a:endParaRPr>
          </a:p>
          <a:p>
            <a:r>
              <a:rPr lang="en-US" dirty="0">
                <a:latin typeface="Georgia" panose="02040502050405020303" pitchFamily="18" charset="0"/>
              </a:rPr>
              <a:t>WPA films of different thickness</a:t>
            </a:r>
            <a:r>
              <a:rPr lang="sr-Latn-RS" dirty="0">
                <a:latin typeface="Georgia" panose="02040502050405020303" pitchFamily="18" charset="0"/>
              </a:rPr>
              <a:t> (120 nm </a:t>
            </a:r>
            <a:r>
              <a:rPr lang="en-US" dirty="0">
                <a:latin typeface="Georgia" panose="02040502050405020303" pitchFamily="18" charset="0"/>
              </a:rPr>
              <a:t>and</a:t>
            </a:r>
            <a:r>
              <a:rPr lang="sr-Latn-RS" dirty="0">
                <a:latin typeface="Georgia" panose="02040502050405020303" pitchFamily="18" charset="0"/>
              </a:rPr>
              <a:t> 20 µm)</a:t>
            </a:r>
            <a:r>
              <a:rPr lang="en-US" dirty="0">
                <a:latin typeface="Georgia" panose="02040502050405020303" pitchFamily="18" charset="0"/>
              </a:rPr>
              <a:t> were spin-coated on platinized silicon substrate and irradiated with: low energy light ions (H and C) with energies up to 20 </a:t>
            </a:r>
            <a:r>
              <a:rPr lang="en-US" dirty="0" err="1">
                <a:latin typeface="Georgia" panose="02040502050405020303" pitchFamily="18" charset="0"/>
              </a:rPr>
              <a:t>keV</a:t>
            </a:r>
            <a:r>
              <a:rPr lang="en-US" dirty="0">
                <a:latin typeface="Georgia" panose="02040502050405020303" pitchFamily="18" charset="0"/>
              </a:rPr>
              <a:t> and swift heavy ions (Bi, </a:t>
            </a:r>
            <a:r>
              <a:rPr lang="en-US" dirty="0" err="1">
                <a:latin typeface="Georgia" panose="02040502050405020303" pitchFamily="18" charset="0"/>
              </a:rPr>
              <a:t>Xe</a:t>
            </a:r>
            <a:r>
              <a:rPr lang="en-US" dirty="0">
                <a:latin typeface="Georgia" panose="02040502050405020303" pitchFamily="18" charset="0"/>
              </a:rPr>
              <a:t> and V) with energies up to 710 MeV.</a:t>
            </a:r>
            <a:endParaRPr lang="sr-Latn-RS" dirty="0">
              <a:latin typeface="Georgia" panose="02040502050405020303" pitchFamily="18" charset="0"/>
            </a:endParaRPr>
          </a:p>
          <a:p>
            <a:endParaRPr lang="sr-Latn-RS" dirty="0">
              <a:latin typeface="Georgia" panose="02040502050405020303" pitchFamily="18" charset="0"/>
            </a:endParaRPr>
          </a:p>
          <a:p>
            <a:r>
              <a:rPr lang="sr-Latn-RS" dirty="0" err="1">
                <a:latin typeface="Georgia" panose="02040502050405020303" pitchFamily="18" charset="0"/>
              </a:rPr>
              <a:t>Investigation</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s</a:t>
            </a:r>
            <a:r>
              <a:rPr lang="en-US" dirty="0" err="1">
                <a:latin typeface="Georgia" panose="02040502050405020303" pitchFamily="18" charset="0"/>
              </a:rPr>
              <a:t>tructural</a:t>
            </a:r>
            <a:r>
              <a:rPr lang="en-US" dirty="0">
                <a:latin typeface="Georgia" panose="02040502050405020303" pitchFamily="18" charset="0"/>
              </a:rPr>
              <a:t> properties of irradiated WPA</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spectroscopy</a:t>
            </a:r>
            <a:r>
              <a:rPr lang="sr-Latn-RS" dirty="0">
                <a:latin typeface="Georgia" panose="02040502050405020303" pitchFamily="18" charset="0"/>
              </a:rPr>
              <a:t>.</a:t>
            </a:r>
          </a:p>
          <a:p>
            <a:endParaRPr lang="sr-Latn-RS" dirty="0">
              <a:latin typeface="Georgia" panose="02040502050405020303" pitchFamily="18" charset="0"/>
            </a:endParaRPr>
          </a:p>
          <a:p>
            <a:r>
              <a:rPr lang="sr-Latn-RS" dirty="0">
                <a:latin typeface="Georgia" panose="02040502050405020303" pitchFamily="18" charset="0"/>
              </a:rPr>
              <a:t>T</a:t>
            </a:r>
            <a:r>
              <a:rPr lang="en-US" dirty="0">
                <a:latin typeface="Georgia" panose="02040502050405020303" pitchFamily="18" charset="0"/>
              </a:rPr>
              <a:t>o correlate structural changes with electrochemical performance, samples irradiated with low energy light ions where characterized by cyclic voltammetry.</a:t>
            </a:r>
          </a:p>
        </p:txBody>
      </p:sp>
    </p:spTree>
    <p:extLst>
      <p:ext uri="{BB962C8B-B14F-4D97-AF65-F5344CB8AC3E}">
        <p14:creationId xmlns:p14="http://schemas.microsoft.com/office/powerpoint/2010/main" val="1641923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436539" y="2729073"/>
            <a:ext cx="6270922" cy="1399855"/>
          </a:xfrm>
        </p:spPr>
        <p:txBody>
          <a:bodyPr>
            <a:normAutofit/>
          </a:bodyPr>
          <a:lstStyle/>
          <a:p>
            <a:r>
              <a:rPr lang="sr-Latn-RS" sz="4800" cap="none" dirty="0" err="1">
                <a:latin typeface="Georgia" panose="02040502050405020303" pitchFamily="18" charset="0"/>
              </a:rPr>
              <a:t>Structural</a:t>
            </a:r>
            <a:r>
              <a:rPr lang="sr-Latn-RS" sz="4800" cap="none" dirty="0">
                <a:latin typeface="Georgia" panose="02040502050405020303" pitchFamily="18" charset="0"/>
              </a:rPr>
              <a:t> </a:t>
            </a:r>
            <a:r>
              <a:rPr lang="en-US" sz="4800" cap="none" dirty="0">
                <a:latin typeface="Georgia" panose="02040502050405020303" pitchFamily="18" charset="0"/>
              </a:rPr>
              <a:t>characterization</a:t>
            </a:r>
          </a:p>
        </p:txBody>
      </p:sp>
    </p:spTree>
    <p:extLst>
      <p:ext uri="{BB962C8B-B14F-4D97-AF65-F5344CB8AC3E}">
        <p14:creationId xmlns:p14="http://schemas.microsoft.com/office/powerpoint/2010/main" val="2336705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5238187" y="1986467"/>
            <a:ext cx="3434473" cy="4477771"/>
            <a:chOff x="758456" y="1595718"/>
            <a:chExt cx="3786650" cy="493693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5380" r="52606"/>
            <a:stretch/>
          </p:blipFill>
          <p:spPr>
            <a:xfrm>
              <a:off x="758456" y="1595718"/>
              <a:ext cx="3786650" cy="4936930"/>
            </a:xfrm>
            <a:prstGeom prst="rect">
              <a:avLst/>
            </a:prstGeom>
          </p:spPr>
        </p:pic>
        <p:sp>
          <p:nvSpPr>
            <p:cNvPr id="15" name="Rectangle 14"/>
            <p:cNvSpPr/>
            <p:nvPr/>
          </p:nvSpPr>
          <p:spPr>
            <a:xfrm>
              <a:off x="797272" y="1687071"/>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8302" y="2422186"/>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88310" y="3067636"/>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6232" y="4277881"/>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6232" y="5390040"/>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43368" y="1824387"/>
              <a:ext cx="26894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38768" y="1697393"/>
              <a:ext cx="787395"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2.5 x 10</a:t>
              </a:r>
              <a:r>
                <a:rPr lang="sr-Latn-RS" sz="1200" baseline="30000" dirty="0">
                  <a:latin typeface="Times New Roman" panose="02020603050405020304" pitchFamily="18" charset="0"/>
                  <a:cs typeface="Times New Roman" panose="02020603050405020304" pitchFamily="18" charset="0"/>
                </a:rPr>
                <a:t>15</a:t>
              </a:r>
              <a:endParaRPr lang="en-US" sz="1200" baseline="30000" dirty="0">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2552772" y="2566478"/>
              <a:ext cx="268941" cy="0"/>
            </a:xfrm>
            <a:prstGeom prst="line">
              <a:avLst/>
            </a:prstGeom>
            <a:ln w="50800">
              <a:solidFill>
                <a:srgbClr val="00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12309" y="2412588"/>
              <a:ext cx="86433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1.25 x 10</a:t>
              </a:r>
              <a:r>
                <a:rPr lang="sr-Latn-RS" sz="1200" baseline="30000" dirty="0">
                  <a:latin typeface="Times New Roman" panose="02020603050405020304" pitchFamily="18" charset="0"/>
                  <a:cs typeface="Times New Roman" panose="02020603050405020304" pitchFamily="18" charset="0"/>
                </a:rPr>
                <a:t>15</a:t>
              </a:r>
              <a:endParaRPr lang="en-US" sz="1200" baseline="30000" dirty="0">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2561304" y="3438096"/>
              <a:ext cx="268941" cy="0"/>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38768" y="3275239"/>
              <a:ext cx="67197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5 x 10</a:t>
              </a:r>
              <a:r>
                <a:rPr lang="sr-Latn-RS" sz="1200" baseline="30000" dirty="0">
                  <a:latin typeface="Times New Roman" panose="02020603050405020304" pitchFamily="18" charset="0"/>
                  <a:cs typeface="Times New Roman" panose="02020603050405020304" pitchFamily="18" charset="0"/>
                </a:rPr>
                <a:t>14</a:t>
              </a:r>
              <a:endParaRPr lang="en-US" sz="1200" baseline="30000" dirty="0">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2136843" y="4239821"/>
              <a:ext cx="26894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357720" y="4101320"/>
              <a:ext cx="1652115" cy="276999"/>
            </a:xfrm>
            <a:prstGeom prst="rect">
              <a:avLst/>
            </a:prstGeom>
            <a:noFill/>
          </p:spPr>
          <p:txBody>
            <a:bodyPr wrap="square" rtlCol="0">
              <a:spAutoFit/>
            </a:bodyPr>
            <a:lstStyle/>
            <a:p>
              <a:r>
                <a:rPr lang="sr-Latn-RS" sz="1200" dirty="0" err="1">
                  <a:latin typeface="Times New Roman" panose="02020603050405020304" pitchFamily="18" charset="0"/>
                  <a:cs typeface="Times New Roman" panose="02020603050405020304" pitchFamily="18" charset="0"/>
                </a:rPr>
                <a:t>Unniradiated</a:t>
              </a:r>
              <a:r>
                <a:rPr lang="sr-Latn-RS" sz="1200" dirty="0">
                  <a:latin typeface="Times New Roman" panose="02020603050405020304" pitchFamily="18" charset="0"/>
                  <a:cs typeface="Times New Roman" panose="02020603050405020304" pitchFamily="18" charset="0"/>
                </a:rPr>
                <a:t> 120 </a:t>
              </a:r>
              <a:r>
                <a:rPr lang="sr-Latn-RS" sz="1200" dirty="0" err="1">
                  <a:latin typeface="Times New Roman" panose="02020603050405020304" pitchFamily="18" charset="0"/>
                  <a:cs typeface="Times New Roman" panose="02020603050405020304" pitchFamily="18" charset="0"/>
                </a:rPr>
                <a:t>nm</a:t>
              </a:r>
              <a:endParaRPr lang="sr-Latn-RS" sz="1200" dirty="0">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2152906" y="4926179"/>
              <a:ext cx="268941" cy="0"/>
            </a:xfrm>
            <a:prstGeom prst="line">
              <a:avLst/>
            </a:prstGeom>
            <a:ln w="50800">
              <a:solidFill>
                <a:srgbClr val="FF7D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95391" y="4788920"/>
              <a:ext cx="1404552"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r>
                <a:rPr lang="sr-Latn-RS" sz="1200" dirty="0">
                  <a:latin typeface="Times New Roman" panose="02020603050405020304" pitchFamily="18" charset="0"/>
                  <a:cs typeface="Times New Roman" panose="02020603050405020304" pitchFamily="18" charset="0"/>
                </a:rPr>
                <a:t> 20 µm</a:t>
              </a:r>
            </a:p>
          </p:txBody>
        </p:sp>
      </p:grpSp>
      <p:sp>
        <p:nvSpPr>
          <p:cNvPr id="34" name="Content Placeholder 2"/>
          <p:cNvSpPr txBox="1">
            <a:spLocks/>
          </p:cNvSpPr>
          <p:nvPr/>
        </p:nvSpPr>
        <p:spPr>
          <a:xfrm>
            <a:off x="528623" y="1595718"/>
            <a:ext cx="4219670"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spin-</a:t>
            </a:r>
            <a:r>
              <a:rPr lang="sr-Latn-RS" dirty="0" err="1">
                <a:latin typeface="Georgia" panose="02040502050405020303" pitchFamily="18" charset="0"/>
              </a:rPr>
              <a:t>coated</a:t>
            </a:r>
            <a:r>
              <a:rPr lang="sr-Latn-RS" dirty="0">
                <a:latin typeface="Georgia" panose="02040502050405020303" pitchFamily="18" charset="0"/>
              </a:rPr>
              <a:t> WPA </a:t>
            </a:r>
            <a:r>
              <a:rPr lang="sr-Latn-RS" dirty="0" err="1">
                <a:latin typeface="Georgia" panose="02040502050405020303" pitchFamily="18" charset="0"/>
              </a:rPr>
              <a:t>showed</a:t>
            </a:r>
            <a:r>
              <a:rPr lang="sr-Latn-RS" dirty="0">
                <a:latin typeface="Georgia" panose="02040502050405020303" pitchFamily="18" charset="0"/>
              </a:rPr>
              <a:t> </a:t>
            </a:r>
            <a:r>
              <a:rPr lang="sr-Latn-RS" dirty="0" err="1">
                <a:latin typeface="Georgia" panose="02040502050405020303" pitchFamily="18" charset="0"/>
              </a:rPr>
              <a:t>characteristic</a:t>
            </a:r>
            <a:r>
              <a:rPr lang="sr-Latn-RS" dirty="0">
                <a:latin typeface="Georgia" panose="02040502050405020303" pitchFamily="18" charset="0"/>
              </a:rPr>
              <a:t> </a:t>
            </a:r>
            <a:r>
              <a:rPr lang="sr-Latn-RS" dirty="0" err="1">
                <a:latin typeface="Georgia" panose="02040502050405020303" pitchFamily="18" charset="0"/>
              </a:rPr>
              <a:t>bands</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Keggin</a:t>
            </a:r>
            <a:r>
              <a:rPr lang="sr-Latn-RS" dirty="0">
                <a:latin typeface="Georgia" panose="02040502050405020303" pitchFamily="18" charset="0"/>
              </a:rPr>
              <a:t> </a:t>
            </a:r>
            <a:r>
              <a:rPr lang="sr-Latn-RS" dirty="0" err="1">
                <a:latin typeface="Georgia" panose="02040502050405020303" pitchFamily="18" charset="0"/>
              </a:rPr>
              <a:t>anion</a:t>
            </a:r>
            <a:r>
              <a:rPr lang="sr-Latn-RS" dirty="0">
                <a:latin typeface="Georgia" panose="02040502050405020303" pitchFamily="18" charset="0"/>
              </a:rPr>
              <a:t>.</a:t>
            </a:r>
          </a:p>
          <a:p>
            <a:endParaRPr lang="sr-Latn-RS" dirty="0">
              <a:latin typeface="Georgia" panose="02040502050405020303" pitchFamily="18" charset="0"/>
            </a:endParaRPr>
          </a:p>
          <a:p>
            <a:r>
              <a:rPr lang="sr-Latn-RS" dirty="0">
                <a:latin typeface="Georgia" panose="02040502050405020303" pitchFamily="18" charset="0"/>
              </a:rPr>
              <a:t>W=O</a:t>
            </a:r>
            <a:r>
              <a:rPr lang="sr-Latn-RS" baseline="-25000" dirty="0">
                <a:latin typeface="Georgia" panose="02040502050405020303" pitchFamily="18" charset="0"/>
              </a:rPr>
              <a:t>d</a:t>
            </a:r>
            <a:r>
              <a:rPr lang="sr-Latn-RS" dirty="0">
                <a:latin typeface="Georgia" panose="02040502050405020303" pitchFamily="18" charset="0"/>
              </a:rPr>
              <a:t> </a:t>
            </a:r>
            <a:r>
              <a:rPr lang="sr-Latn-RS" dirty="0" err="1">
                <a:latin typeface="Georgia" panose="02040502050405020303" pitchFamily="18" charset="0"/>
              </a:rPr>
              <a:t>bond</a:t>
            </a:r>
            <a:r>
              <a:rPr lang="sr-Latn-RS" dirty="0">
                <a:latin typeface="Georgia" panose="02040502050405020303" pitchFamily="18" charset="0"/>
              </a:rPr>
              <a:t>: 1006 </a:t>
            </a:r>
            <a:r>
              <a:rPr lang="sr-Latn-RS" dirty="0" err="1">
                <a:latin typeface="Georgia" panose="02040502050405020303" pitchFamily="18" charset="0"/>
              </a:rPr>
              <a:t>and</a:t>
            </a:r>
            <a:r>
              <a:rPr lang="sr-Latn-RS" dirty="0">
                <a:latin typeface="Georgia" panose="02040502050405020303" pitchFamily="18" charset="0"/>
              </a:rPr>
              <a:t> 991 cm</a:t>
            </a:r>
            <a:r>
              <a:rPr lang="sr-Latn-RS" baseline="30000" dirty="0">
                <a:latin typeface="Georgia" panose="02040502050405020303" pitchFamily="18" charset="0"/>
              </a:rPr>
              <a:t>-1</a:t>
            </a:r>
          </a:p>
          <a:p>
            <a:r>
              <a:rPr lang="en-US" dirty="0">
                <a:latin typeface="Georgia" panose="02040502050405020303" pitchFamily="18" charset="0"/>
              </a:rPr>
              <a:t>P-O</a:t>
            </a:r>
            <a:r>
              <a:rPr lang="sr-Latn-RS" baseline="-25000" dirty="0">
                <a:latin typeface="Georgia" panose="02040502050405020303" pitchFamily="18" charset="0"/>
              </a:rPr>
              <a:t>a</a:t>
            </a:r>
            <a:r>
              <a:rPr lang="en-US" dirty="0">
                <a:latin typeface="Georgia" panose="02040502050405020303" pitchFamily="18" charset="0"/>
              </a:rPr>
              <a:t> bond:</a:t>
            </a:r>
            <a:r>
              <a:rPr lang="sr-Latn-RS" dirty="0">
                <a:latin typeface="Georgia" panose="02040502050405020303" pitchFamily="18" charset="0"/>
              </a:rPr>
              <a:t> </a:t>
            </a:r>
            <a:r>
              <a:rPr lang="en-US" dirty="0">
                <a:latin typeface="Georgia" panose="02040502050405020303" pitchFamily="18" charset="0"/>
              </a:rPr>
              <a:t>982 cm</a:t>
            </a:r>
            <a:r>
              <a:rPr lang="en-US" baseline="30000" dirty="0">
                <a:latin typeface="Georgia" panose="02040502050405020303" pitchFamily="18" charset="0"/>
              </a:rPr>
              <a:t>-1</a:t>
            </a:r>
            <a:r>
              <a:rPr lang="en-US" dirty="0">
                <a:latin typeface="Georgia" panose="02040502050405020303" pitchFamily="18" charset="0"/>
              </a:rPr>
              <a:t> (weak)</a:t>
            </a:r>
          </a:p>
          <a:p>
            <a:r>
              <a:rPr lang="pl-PL" dirty="0">
                <a:latin typeface="Georgia" panose="02040502050405020303" pitchFamily="18" charset="0"/>
              </a:rPr>
              <a:t>W-O</a:t>
            </a:r>
            <a:r>
              <a:rPr lang="pl-PL" baseline="-25000" dirty="0">
                <a:latin typeface="Georgia" panose="02040502050405020303" pitchFamily="18" charset="0"/>
              </a:rPr>
              <a:t>b</a:t>
            </a:r>
            <a:r>
              <a:rPr lang="pl-PL" dirty="0">
                <a:latin typeface="Georgia" panose="02040502050405020303" pitchFamily="18" charset="0"/>
              </a:rPr>
              <a:t>-W bond: 900 cm</a:t>
            </a:r>
            <a:r>
              <a:rPr lang="pl-PL" baseline="30000" dirty="0">
                <a:latin typeface="Georgia" panose="02040502050405020303" pitchFamily="18" charset="0"/>
              </a:rPr>
              <a:t>-1</a:t>
            </a:r>
          </a:p>
          <a:p>
            <a:r>
              <a:rPr lang="pl-PL" dirty="0">
                <a:latin typeface="Georgia" panose="02040502050405020303" pitchFamily="18" charset="0"/>
              </a:rPr>
              <a:t>W-O</a:t>
            </a:r>
            <a:r>
              <a:rPr lang="pl-PL" baseline="-25000" dirty="0">
                <a:latin typeface="Georgia" panose="02040502050405020303" pitchFamily="18" charset="0"/>
              </a:rPr>
              <a:t>c</a:t>
            </a:r>
            <a:r>
              <a:rPr lang="pl-PL" dirty="0">
                <a:latin typeface="Georgia" panose="02040502050405020303" pitchFamily="18" charset="0"/>
              </a:rPr>
              <a:t>-W bond: 530 cm</a:t>
            </a:r>
            <a:r>
              <a:rPr lang="pl-PL" baseline="30000" dirty="0">
                <a:latin typeface="Georgia" panose="02040502050405020303" pitchFamily="18" charset="0"/>
              </a:rPr>
              <a:t>-1</a:t>
            </a:r>
          </a:p>
          <a:p>
            <a:r>
              <a:rPr lang="pl-PL" dirty="0">
                <a:latin typeface="Georgia" panose="02040502050405020303" pitchFamily="18" charset="0"/>
              </a:rPr>
              <a:t>W-O</a:t>
            </a:r>
            <a:r>
              <a:rPr lang="pl-PL" baseline="-25000" dirty="0">
                <a:latin typeface="Georgia" panose="02040502050405020303" pitchFamily="18" charset="0"/>
              </a:rPr>
              <a:t>a</a:t>
            </a:r>
            <a:r>
              <a:rPr lang="pl-PL" dirty="0">
                <a:latin typeface="Georgia" panose="02040502050405020303" pitchFamily="18" charset="0"/>
              </a:rPr>
              <a:t> bond: 216 cm</a:t>
            </a:r>
            <a:r>
              <a:rPr lang="pl-PL" baseline="30000" dirty="0">
                <a:latin typeface="Georgia" panose="02040502050405020303" pitchFamily="18" charset="0"/>
              </a:rPr>
              <a:t>-1</a:t>
            </a:r>
            <a:r>
              <a:rPr lang="pl-PL" dirty="0">
                <a:latin typeface="Georgia" panose="02040502050405020303" pitchFamily="18" charset="0"/>
              </a:rPr>
              <a:t> </a:t>
            </a:r>
          </a:p>
          <a:p>
            <a:endParaRPr lang="sr-Latn-RS" dirty="0">
              <a:latin typeface="Georgia" panose="02040502050405020303" pitchFamily="18" charset="0"/>
            </a:endParaRPr>
          </a:p>
        </p:txBody>
      </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13432" t="1576" r="7549" b="5012"/>
          <a:stretch/>
        </p:blipFill>
        <p:spPr>
          <a:xfrm>
            <a:off x="5233781" y="938338"/>
            <a:ext cx="3438469" cy="3016126"/>
          </a:xfrm>
          <a:prstGeom prst="rect">
            <a:avLst/>
          </a:prstGeom>
        </p:spPr>
      </p:pic>
      <p:sp>
        <p:nvSpPr>
          <p:cNvPr id="33" name="TextBox 32"/>
          <p:cNvSpPr txBox="1"/>
          <p:nvPr/>
        </p:nvSpPr>
        <p:spPr>
          <a:xfrm>
            <a:off x="5947548" y="6508376"/>
            <a:ext cx="2063017" cy="261610"/>
          </a:xfrm>
          <a:prstGeom prst="rect">
            <a:avLst/>
          </a:prstGeom>
          <a:noFill/>
        </p:spPr>
        <p:txBody>
          <a:bodyPr wrap="square" rtlCol="0">
            <a:spAutoFit/>
          </a:bodyPr>
          <a:lstStyle/>
          <a:p>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bands</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a:t>
            </a:r>
            <a:r>
              <a:rPr lang="sr-Latn-RS" sz="1100" dirty="0" err="1">
                <a:latin typeface="Georgia" panose="02040502050405020303" pitchFamily="18" charset="0"/>
              </a:rPr>
              <a:t>Keggin</a:t>
            </a:r>
            <a:r>
              <a:rPr lang="sr-Latn-RS" sz="1100" dirty="0">
                <a:latin typeface="Georgia" panose="02040502050405020303" pitchFamily="18" charset="0"/>
              </a:rPr>
              <a:t> </a:t>
            </a:r>
            <a:r>
              <a:rPr lang="sr-Latn-RS" sz="1100" dirty="0" err="1">
                <a:latin typeface="Georgia" panose="02040502050405020303" pitchFamily="18" charset="0"/>
              </a:rPr>
              <a:t>anion</a:t>
            </a:r>
            <a:endParaRPr lang="en-US" sz="1100" dirty="0">
              <a:latin typeface="Georgia" panose="02040502050405020303" pitchFamily="18" charset="0"/>
            </a:endParaRPr>
          </a:p>
        </p:txBody>
      </p:sp>
      <p:sp>
        <p:nvSpPr>
          <p:cNvPr id="10"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Raman</a:t>
            </a:r>
            <a:r>
              <a:rPr lang="sr-Latn-RS" sz="3600" dirty="0">
                <a:latin typeface="Georgia" panose="02040502050405020303" pitchFamily="18" charset="0"/>
              </a:rPr>
              <a:t> </a:t>
            </a:r>
            <a:r>
              <a:rPr lang="sr-Latn-RS" sz="3600" dirty="0" err="1">
                <a:latin typeface="Georgia" panose="02040502050405020303" pitchFamily="18" charset="0"/>
              </a:rPr>
              <a:t>spectra</a:t>
            </a:r>
            <a:r>
              <a:rPr lang="sr-Latn-RS" sz="3600" dirty="0">
                <a:latin typeface="Georgia" panose="02040502050405020303" pitchFamily="18" charset="0"/>
              </a:rPr>
              <a:t> </a:t>
            </a:r>
            <a:r>
              <a:rPr lang="sr-Latn-RS" sz="3600" dirty="0" err="1">
                <a:latin typeface="Georgia" panose="02040502050405020303" pitchFamily="18" charset="0"/>
              </a:rPr>
              <a:t>of</a:t>
            </a:r>
            <a:r>
              <a:rPr lang="sr-Latn-RS" sz="3600" dirty="0">
                <a:latin typeface="Georgia" panose="02040502050405020303" pitchFamily="18" charset="0"/>
              </a:rPr>
              <a:t> </a:t>
            </a:r>
            <a:r>
              <a:rPr lang="sr-Latn-RS" sz="3600" dirty="0" err="1">
                <a:latin typeface="Georgia" panose="02040502050405020303" pitchFamily="18" charset="0"/>
              </a:rPr>
              <a:t>pristine</a:t>
            </a:r>
            <a:r>
              <a:rPr lang="sr-Latn-RS" sz="3600" dirty="0">
                <a:latin typeface="Georgia" panose="02040502050405020303" pitchFamily="18" charset="0"/>
              </a:rPr>
              <a:t> WPA</a:t>
            </a:r>
            <a:endParaRPr lang="en-US" sz="3600" dirty="0">
              <a:latin typeface="Georgia" panose="02040502050405020303" pitchFamily="18" charset="0"/>
            </a:endParaRPr>
          </a:p>
        </p:txBody>
      </p:sp>
      <p:sp>
        <p:nvSpPr>
          <p:cNvPr id="23" name="Rectangle 22"/>
          <p:cNvSpPr/>
          <p:nvPr/>
        </p:nvSpPr>
        <p:spPr>
          <a:xfrm>
            <a:off x="6873361" y="3915072"/>
            <a:ext cx="1651514" cy="218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016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776274" y="1206102"/>
            <a:ext cx="3786650" cy="4936930"/>
            <a:chOff x="758456" y="1595718"/>
            <a:chExt cx="3786650" cy="493693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5380" r="52606"/>
            <a:stretch/>
          </p:blipFill>
          <p:spPr>
            <a:xfrm>
              <a:off x="758456" y="1595718"/>
              <a:ext cx="3786650" cy="4936930"/>
            </a:xfrm>
            <a:prstGeom prst="rect">
              <a:avLst/>
            </a:prstGeom>
          </p:spPr>
        </p:pic>
        <p:sp>
          <p:nvSpPr>
            <p:cNvPr id="15" name="Rectangle 14"/>
            <p:cNvSpPr/>
            <p:nvPr/>
          </p:nvSpPr>
          <p:spPr>
            <a:xfrm>
              <a:off x="797272" y="1687071"/>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8302" y="2422186"/>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88310" y="3067636"/>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6232" y="4277881"/>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6232" y="5390040"/>
              <a:ext cx="305727" cy="25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43368" y="1824387"/>
              <a:ext cx="26894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38768" y="1697393"/>
              <a:ext cx="787395"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2.5 x 10</a:t>
              </a:r>
              <a:r>
                <a:rPr lang="sr-Latn-RS" sz="1200" baseline="30000" dirty="0">
                  <a:latin typeface="Times New Roman" panose="02020603050405020304" pitchFamily="18" charset="0"/>
                  <a:cs typeface="Times New Roman" panose="02020603050405020304" pitchFamily="18" charset="0"/>
                </a:rPr>
                <a:t>15</a:t>
              </a:r>
              <a:endParaRPr lang="en-US" sz="1200" baseline="30000" dirty="0">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2552772" y="2566478"/>
              <a:ext cx="268941" cy="0"/>
            </a:xfrm>
            <a:prstGeom prst="line">
              <a:avLst/>
            </a:prstGeom>
            <a:ln w="50800">
              <a:solidFill>
                <a:srgbClr val="00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12309" y="2412588"/>
              <a:ext cx="86433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1.25 x 10</a:t>
              </a:r>
              <a:r>
                <a:rPr lang="sr-Latn-RS" sz="1200" baseline="30000" dirty="0">
                  <a:latin typeface="Times New Roman" panose="02020603050405020304" pitchFamily="18" charset="0"/>
                  <a:cs typeface="Times New Roman" panose="02020603050405020304" pitchFamily="18" charset="0"/>
                </a:rPr>
                <a:t>15</a:t>
              </a:r>
              <a:endParaRPr lang="en-US" sz="1200" baseline="30000" dirty="0">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2561304" y="3438096"/>
              <a:ext cx="268941" cy="0"/>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38768" y="3275239"/>
              <a:ext cx="67197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5 x 10</a:t>
              </a:r>
              <a:r>
                <a:rPr lang="sr-Latn-RS" sz="1200" baseline="30000" dirty="0">
                  <a:latin typeface="Times New Roman" panose="02020603050405020304" pitchFamily="18" charset="0"/>
                  <a:cs typeface="Times New Roman" panose="02020603050405020304" pitchFamily="18" charset="0"/>
                </a:rPr>
                <a:t>14</a:t>
              </a:r>
              <a:endParaRPr lang="en-US" sz="1200" baseline="30000" dirty="0">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2382005" y="4239821"/>
              <a:ext cx="26894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02882" y="4101321"/>
              <a:ext cx="1652115" cy="276999"/>
            </a:xfrm>
            <a:prstGeom prst="rect">
              <a:avLst/>
            </a:prstGeom>
            <a:noFill/>
          </p:spPr>
          <p:txBody>
            <a:bodyPr wrap="square" rtlCol="0">
              <a:spAutoFit/>
            </a:bodyPr>
            <a:lstStyle/>
            <a:p>
              <a:r>
                <a:rPr lang="sr-Latn-RS" sz="1200" dirty="0" err="1">
                  <a:latin typeface="Times New Roman" panose="02020603050405020304" pitchFamily="18" charset="0"/>
                  <a:cs typeface="Times New Roman" panose="02020603050405020304" pitchFamily="18" charset="0"/>
                </a:rPr>
                <a:t>Unirradiated</a:t>
              </a:r>
              <a:r>
                <a:rPr lang="sr-Latn-RS" sz="1200" dirty="0">
                  <a:latin typeface="Times New Roman" panose="02020603050405020304" pitchFamily="18" charset="0"/>
                  <a:cs typeface="Times New Roman" panose="02020603050405020304" pitchFamily="18" charset="0"/>
                </a:rPr>
                <a:t> 120 </a:t>
              </a:r>
              <a:r>
                <a:rPr lang="sr-Latn-RS" sz="1200" dirty="0" err="1">
                  <a:latin typeface="Times New Roman" panose="02020603050405020304" pitchFamily="18" charset="0"/>
                  <a:cs typeface="Times New Roman" panose="02020603050405020304" pitchFamily="18" charset="0"/>
                </a:rPr>
                <a:t>nm</a:t>
              </a:r>
              <a:endParaRPr lang="sr-Latn-RS" sz="1200" dirty="0">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2381566" y="4926179"/>
              <a:ext cx="268941" cy="0"/>
            </a:xfrm>
            <a:prstGeom prst="line">
              <a:avLst/>
            </a:prstGeom>
            <a:ln w="50800">
              <a:solidFill>
                <a:srgbClr val="FF7D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24051" y="4788920"/>
              <a:ext cx="1404552"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r>
                <a:rPr lang="sr-Latn-RS" sz="1200" dirty="0">
                  <a:latin typeface="Times New Roman" panose="02020603050405020304" pitchFamily="18" charset="0"/>
                  <a:cs typeface="Times New Roman" panose="02020603050405020304" pitchFamily="18" charset="0"/>
                </a:rPr>
                <a:t> 20 µm</a:t>
              </a:r>
            </a:p>
          </p:txBody>
        </p:sp>
      </p:grpSp>
      <p:sp>
        <p:nvSpPr>
          <p:cNvPr id="22" name="TextBox 21"/>
          <p:cNvSpPr txBox="1"/>
          <p:nvPr/>
        </p:nvSpPr>
        <p:spPr>
          <a:xfrm>
            <a:off x="4776274" y="6137473"/>
            <a:ext cx="3786650" cy="430887"/>
          </a:xfrm>
          <a:prstGeom prst="rect">
            <a:avLst/>
          </a:prstGeom>
          <a:noFill/>
        </p:spPr>
        <p:txBody>
          <a:bodyPr wrap="square" rtlCol="0">
            <a:spAutoFit/>
          </a:bodyPr>
          <a:lstStyle/>
          <a:p>
            <a:pPr algn="ctr"/>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spectra</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120 </a:t>
            </a:r>
            <a:r>
              <a:rPr lang="sr-Latn-RS" sz="1100" dirty="0" err="1">
                <a:latin typeface="Georgia" panose="02040502050405020303" pitchFamily="18" charset="0"/>
              </a:rPr>
              <a:t>nm</a:t>
            </a:r>
            <a:r>
              <a:rPr lang="sr-Latn-RS" sz="1100" dirty="0">
                <a:latin typeface="Georgia" panose="02040502050405020303" pitchFamily="18" charset="0"/>
              </a:rPr>
              <a:t> WPA </a:t>
            </a:r>
            <a:r>
              <a:rPr lang="sr-Latn-RS" sz="1100" dirty="0" err="1">
                <a:latin typeface="Georgia" panose="02040502050405020303" pitchFamily="18" charset="0"/>
              </a:rPr>
              <a:t>irradiated</a:t>
            </a:r>
            <a:r>
              <a:rPr lang="sr-Latn-RS" sz="1100" dirty="0">
                <a:latin typeface="Georgia" panose="02040502050405020303" pitchFamily="18" charset="0"/>
              </a:rPr>
              <a:t> </a:t>
            </a:r>
            <a:r>
              <a:rPr lang="sr-Latn-RS" sz="1100" dirty="0" err="1">
                <a:latin typeface="Georgia" panose="02040502050405020303" pitchFamily="18" charset="0"/>
              </a:rPr>
              <a:t>with</a:t>
            </a:r>
            <a:r>
              <a:rPr lang="sr-Latn-RS" sz="1100" dirty="0">
                <a:latin typeface="Georgia" panose="02040502050405020303" pitchFamily="18" charset="0"/>
              </a:rPr>
              <a:t> </a:t>
            </a:r>
            <a:r>
              <a:rPr lang="sr-Latn-RS" sz="1100" dirty="0" err="1">
                <a:latin typeface="Georgia" panose="02040502050405020303" pitchFamily="18" charset="0"/>
              </a:rPr>
              <a:t>carbon</a:t>
            </a:r>
            <a:r>
              <a:rPr lang="sr-Latn-RS" sz="1100" dirty="0">
                <a:latin typeface="Georgia" panose="02040502050405020303" pitchFamily="18" charset="0"/>
              </a:rPr>
              <a:t> </a:t>
            </a:r>
            <a:r>
              <a:rPr lang="sr-Latn-RS" sz="1100" dirty="0" err="1">
                <a:latin typeface="Georgia" panose="02040502050405020303" pitchFamily="18" charset="0"/>
              </a:rPr>
              <a:t>ions</a:t>
            </a:r>
            <a:endParaRPr lang="en-US" sz="1100" dirty="0">
              <a:latin typeface="Georgia" panose="02040502050405020303" pitchFamily="18" charset="0"/>
            </a:endParaRPr>
          </a:p>
        </p:txBody>
      </p:sp>
      <p:sp>
        <p:nvSpPr>
          <p:cNvPr id="23" name="Rectangle 22"/>
          <p:cNvSpPr/>
          <p:nvPr/>
        </p:nvSpPr>
        <p:spPr>
          <a:xfrm>
            <a:off x="5188901" y="1536558"/>
            <a:ext cx="1632703" cy="2046983"/>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24671" y="1544580"/>
            <a:ext cx="1304930" cy="2046983"/>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84827" y="1208666"/>
            <a:ext cx="992579"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C 10 </a:t>
            </a:r>
            <a:r>
              <a:rPr lang="sr-Latn-RS" sz="1600" b="1" dirty="0" err="1">
                <a:latin typeface="Times New Roman" panose="02020603050405020304" pitchFamily="18" charset="0"/>
                <a:cs typeface="Times New Roman" panose="02020603050405020304" pitchFamily="18" charset="0"/>
              </a:rPr>
              <a:t>keV</a:t>
            </a:r>
            <a:endParaRPr lang="en-US" sz="1600" b="1" baseline="30000" dirty="0">
              <a:latin typeface="Times New Roman" panose="02020603050405020304" pitchFamily="18" charset="0"/>
              <a:cs typeface="Times New Roman" panose="02020603050405020304" pitchFamily="18" charset="0"/>
            </a:endParaRPr>
          </a:p>
        </p:txBody>
      </p:sp>
      <p:sp>
        <p:nvSpPr>
          <p:cNvPr id="36" name="Content Placeholder 2"/>
          <p:cNvSpPr txBox="1">
            <a:spLocks/>
          </p:cNvSpPr>
          <p:nvPr/>
        </p:nvSpPr>
        <p:spPr>
          <a:xfrm>
            <a:off x="528624" y="1558010"/>
            <a:ext cx="3926240"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a:latin typeface="Georgia" panose="02040502050405020303" pitchFamily="18" charset="0"/>
              </a:rPr>
              <a:t>10 </a:t>
            </a:r>
            <a:r>
              <a:rPr lang="sr-Latn-RS" dirty="0" err="1">
                <a:latin typeface="Georgia" panose="02040502050405020303" pitchFamily="18" charset="0"/>
              </a:rPr>
              <a:t>keV</a:t>
            </a:r>
            <a:r>
              <a:rPr lang="sr-Latn-RS" dirty="0">
                <a:latin typeface="Georgia" panose="02040502050405020303" pitchFamily="18" charset="0"/>
              </a:rPr>
              <a:t> </a:t>
            </a:r>
            <a:r>
              <a:rPr lang="sr-Latn-RS" dirty="0" err="1">
                <a:latin typeface="Georgia" panose="02040502050405020303" pitchFamily="18" charset="0"/>
              </a:rPr>
              <a:t>carbon</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were</a:t>
            </a:r>
            <a:r>
              <a:rPr lang="sr-Latn-RS" dirty="0">
                <a:latin typeface="Georgia" panose="02040502050405020303" pitchFamily="18" charset="0"/>
              </a:rPr>
              <a:t> </a:t>
            </a:r>
            <a:r>
              <a:rPr lang="sr-Latn-RS" dirty="0" err="1">
                <a:latin typeface="Georgia" panose="02040502050405020303" pitchFamily="18" charset="0"/>
              </a:rPr>
              <a:t>used</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structural</a:t>
            </a:r>
            <a:r>
              <a:rPr lang="sr-Latn-RS" dirty="0">
                <a:latin typeface="Georgia" panose="02040502050405020303" pitchFamily="18" charset="0"/>
              </a:rPr>
              <a:t> </a:t>
            </a:r>
            <a:r>
              <a:rPr lang="sr-Latn-RS" dirty="0" err="1">
                <a:latin typeface="Georgia" panose="02040502050405020303" pitchFamily="18" charset="0"/>
              </a:rPr>
              <a:t>modification</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Keggin</a:t>
            </a:r>
            <a:r>
              <a:rPr lang="sr-Latn-RS" dirty="0">
                <a:latin typeface="Georgia" panose="02040502050405020303" pitchFamily="18" charset="0"/>
              </a:rPr>
              <a:t> </a:t>
            </a:r>
            <a:r>
              <a:rPr lang="sr-Latn-RS" dirty="0" err="1">
                <a:latin typeface="Georgia" panose="02040502050405020303" pitchFamily="18" charset="0"/>
              </a:rPr>
              <a:t>anion</a:t>
            </a:r>
            <a:r>
              <a:rPr lang="sr-Latn-RS" dirty="0">
                <a:latin typeface="Georgia" panose="02040502050405020303" pitchFamily="18" charset="0"/>
              </a:rPr>
              <a:t>.</a:t>
            </a:r>
          </a:p>
          <a:p>
            <a:endParaRPr lang="sr-Latn-RS" dirty="0">
              <a:latin typeface="Georgia" panose="02040502050405020303" pitchFamily="18" charset="0"/>
            </a:endParaRPr>
          </a:p>
          <a:p>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a:t>
            </a:r>
            <a:r>
              <a:rPr lang="sr-Latn-RS" dirty="0" err="1">
                <a:latin typeface="Georgia" panose="02040502050405020303" pitchFamily="18" charset="0"/>
              </a:rPr>
              <a:t>showed</a:t>
            </a:r>
            <a:r>
              <a:rPr lang="sr-Latn-RS" dirty="0">
                <a:latin typeface="Georgia" panose="02040502050405020303" pitchFamily="18" charset="0"/>
              </a:rPr>
              <a:t> </a:t>
            </a:r>
            <a:r>
              <a:rPr lang="sr-Latn-RS" dirty="0" err="1">
                <a:latin typeface="Georgia" panose="02040502050405020303" pitchFamily="18" charset="0"/>
              </a:rPr>
              <a:t>presence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new</a:t>
            </a:r>
            <a:r>
              <a:rPr lang="sr-Latn-RS" dirty="0">
                <a:latin typeface="Georgia" panose="02040502050405020303" pitchFamily="18" charset="0"/>
              </a:rPr>
              <a:t> </a:t>
            </a:r>
            <a:r>
              <a:rPr lang="sr-Latn-RS" dirty="0" err="1">
                <a:latin typeface="Georgia" panose="02040502050405020303" pitchFamily="18" charset="0"/>
              </a:rPr>
              <a:t>wide</a:t>
            </a:r>
            <a:r>
              <a:rPr lang="sr-Latn-RS" dirty="0">
                <a:latin typeface="Georgia" panose="02040502050405020303" pitchFamily="18" charset="0"/>
              </a:rPr>
              <a:t> </a:t>
            </a:r>
            <a:r>
              <a:rPr lang="sr-Latn-RS" dirty="0" err="1">
                <a:latin typeface="Georgia" panose="02040502050405020303" pitchFamily="18" charset="0"/>
              </a:rPr>
              <a:t>bands</a:t>
            </a:r>
            <a:r>
              <a:rPr lang="sr-Latn-RS" dirty="0">
                <a:latin typeface="Georgia" panose="02040502050405020303" pitchFamily="18" charset="0"/>
              </a:rPr>
              <a:t> </a:t>
            </a:r>
            <a:r>
              <a:rPr lang="en-US" dirty="0">
                <a:latin typeface="Georgia" panose="02040502050405020303" pitchFamily="18" charset="0"/>
              </a:rPr>
              <a:t>in the regions from 600 to 1000 cm</a:t>
            </a:r>
            <a:r>
              <a:rPr lang="en-US" baseline="30000" dirty="0">
                <a:latin typeface="Georgia" panose="02040502050405020303" pitchFamily="18" charset="0"/>
              </a:rPr>
              <a:t>-1</a:t>
            </a:r>
            <a:r>
              <a:rPr lang="en-US" dirty="0">
                <a:latin typeface="Georgia" panose="02040502050405020303" pitchFamily="18" charset="0"/>
              </a:rPr>
              <a:t> and 200 to 500 cm</a:t>
            </a:r>
            <a:r>
              <a:rPr lang="en-US" baseline="30000" dirty="0">
                <a:latin typeface="Georgia" panose="02040502050405020303" pitchFamily="18" charset="0"/>
              </a:rPr>
              <a:t>-1</a:t>
            </a:r>
            <a:r>
              <a:rPr lang="sr-Latn-RS" dirty="0">
                <a:latin typeface="Georgia" panose="02040502050405020303" pitchFamily="18" charset="0"/>
              </a:rPr>
              <a:t>.</a:t>
            </a:r>
            <a:endParaRPr lang="en-US" dirty="0">
              <a:latin typeface="Georgia" panose="02040502050405020303" pitchFamily="18" charset="0"/>
            </a:endParaRPr>
          </a:p>
          <a:p>
            <a:endParaRPr lang="en-US" dirty="0">
              <a:latin typeface="Georgia" panose="02040502050405020303" pitchFamily="18" charset="0"/>
            </a:endParaRPr>
          </a:p>
        </p:txBody>
      </p:sp>
      <p:sp>
        <p:nvSpPr>
          <p:cNvPr id="37" name="Title 1"/>
          <p:cNvSpPr txBox="1">
            <a:spLocks/>
          </p:cNvSpPr>
          <p:nvPr/>
        </p:nvSpPr>
        <p:spPr>
          <a:xfrm>
            <a:off x="1028700" y="83314"/>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Low</a:t>
            </a:r>
            <a:r>
              <a:rPr lang="sr-Latn-RS" sz="3600" dirty="0">
                <a:latin typeface="Georgia" panose="02040502050405020303" pitchFamily="18" charset="0"/>
              </a:rPr>
              <a:t> </a:t>
            </a:r>
            <a:r>
              <a:rPr lang="sr-Latn-RS" sz="3600" dirty="0" err="1">
                <a:latin typeface="Georgia" panose="02040502050405020303" pitchFamily="18" charset="0"/>
              </a:rPr>
              <a:t>energy</a:t>
            </a:r>
            <a:r>
              <a:rPr lang="sr-Latn-RS" sz="3600" dirty="0">
                <a:latin typeface="Georgia" panose="02040502050405020303" pitchFamily="18" charset="0"/>
              </a:rPr>
              <a:t> </a:t>
            </a:r>
            <a:r>
              <a:rPr lang="sr-Latn-RS" sz="3600" dirty="0" err="1">
                <a:latin typeface="Georgia" panose="02040502050405020303" pitchFamily="18" charset="0"/>
              </a:rPr>
              <a:t>light</a:t>
            </a:r>
            <a:r>
              <a:rPr lang="sr-Latn-RS" sz="3600" dirty="0">
                <a:latin typeface="Georgia" panose="02040502050405020303" pitchFamily="18" charset="0"/>
              </a:rPr>
              <a:t> </a:t>
            </a:r>
            <a:r>
              <a:rPr lang="sr-Latn-RS" sz="3600" dirty="0" err="1">
                <a:latin typeface="Georgia" panose="02040502050405020303" pitchFamily="18" charset="0"/>
              </a:rPr>
              <a:t>ions</a:t>
            </a:r>
            <a:r>
              <a:rPr lang="sr-Latn-RS" sz="3600" dirty="0">
                <a:latin typeface="Georgia" panose="02040502050405020303" pitchFamily="18" charset="0"/>
              </a:rPr>
              <a:t> </a:t>
            </a:r>
          </a:p>
          <a:p>
            <a:r>
              <a:rPr lang="sr-Latn-RS" sz="3600" dirty="0">
                <a:latin typeface="Times New Roman" panose="02020603050405020304" pitchFamily="18" charset="0"/>
                <a:cs typeface="Times New Roman" panose="02020603050405020304" pitchFamily="18" charset="0"/>
              </a:rPr>
              <a:t>WPA 120 </a:t>
            </a:r>
            <a:r>
              <a:rPr lang="sr-Latn-RS" sz="3600" dirty="0" err="1">
                <a:latin typeface="Times New Roman" panose="02020603050405020304" pitchFamily="18" charset="0"/>
                <a:cs typeface="Times New Roman" panose="02020603050405020304" pitchFamily="18" charset="0"/>
              </a:rPr>
              <a:t>nm</a:t>
            </a:r>
            <a:r>
              <a:rPr lang="sr-Latn-RS" sz="3600" dirty="0">
                <a:latin typeface="Times New Roman" panose="02020603050405020304" pitchFamily="18" charset="0"/>
                <a:cs typeface="Times New Roman" panose="02020603050405020304" pitchFamily="18" charset="0"/>
              </a:rPr>
              <a:t>, C 10 </a:t>
            </a:r>
            <a:r>
              <a:rPr lang="sr-Latn-RS" sz="3600" dirty="0" err="1">
                <a:latin typeface="Times New Roman" panose="02020603050405020304" pitchFamily="18" charset="0"/>
                <a:cs typeface="Times New Roman" panose="02020603050405020304" pitchFamily="18" charset="0"/>
              </a:rPr>
              <a:t>keV</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spTree>
    <p:extLst>
      <p:ext uri="{BB962C8B-B14F-4D97-AF65-F5344CB8AC3E}">
        <p14:creationId xmlns:p14="http://schemas.microsoft.com/office/powerpoint/2010/main" val="32041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Low</a:t>
            </a:r>
            <a:r>
              <a:rPr lang="sr-Latn-RS" sz="3600" dirty="0">
                <a:latin typeface="Georgia" panose="02040502050405020303" pitchFamily="18" charset="0"/>
              </a:rPr>
              <a:t> </a:t>
            </a:r>
            <a:r>
              <a:rPr lang="sr-Latn-RS" sz="3600" dirty="0" err="1">
                <a:latin typeface="Georgia" panose="02040502050405020303" pitchFamily="18" charset="0"/>
              </a:rPr>
              <a:t>energy</a:t>
            </a:r>
            <a:r>
              <a:rPr lang="sr-Latn-RS" sz="3600" dirty="0">
                <a:latin typeface="Georgia" panose="02040502050405020303" pitchFamily="18" charset="0"/>
              </a:rPr>
              <a:t> </a:t>
            </a:r>
            <a:r>
              <a:rPr lang="sr-Latn-RS" sz="3600" dirty="0" err="1">
                <a:latin typeface="Georgia" panose="02040502050405020303" pitchFamily="18" charset="0"/>
              </a:rPr>
              <a:t>light</a:t>
            </a:r>
            <a:r>
              <a:rPr lang="sr-Latn-RS" sz="3600" dirty="0">
                <a:latin typeface="Georgia" panose="02040502050405020303" pitchFamily="18" charset="0"/>
              </a:rPr>
              <a:t> </a:t>
            </a:r>
            <a:r>
              <a:rPr lang="sr-Latn-RS" sz="3600" dirty="0" err="1">
                <a:latin typeface="Georgia" panose="02040502050405020303" pitchFamily="18" charset="0"/>
              </a:rPr>
              <a:t>ions</a:t>
            </a:r>
            <a:endParaRPr lang="sr-Latn-RS" sz="3600" dirty="0">
              <a:latin typeface="Georgia" panose="02040502050405020303" pitchFamily="18" charset="0"/>
            </a:endParaRPr>
          </a:p>
          <a:p>
            <a:r>
              <a:rPr lang="sr-Latn-RS" sz="3600" dirty="0">
                <a:latin typeface="Times New Roman" panose="02020603050405020304" pitchFamily="18" charset="0"/>
                <a:cs typeface="Times New Roman" panose="02020603050405020304" pitchFamily="18" charset="0"/>
              </a:rPr>
              <a:t>WPA 20 µm, H 10 </a:t>
            </a:r>
            <a:r>
              <a:rPr lang="sr-Latn-RS" sz="3600" dirty="0" err="1">
                <a:latin typeface="Times New Roman" panose="02020603050405020304" pitchFamily="18" charset="0"/>
                <a:cs typeface="Times New Roman" panose="02020603050405020304" pitchFamily="18" charset="0"/>
              </a:rPr>
              <a:t>keV</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grpSp>
        <p:nvGrpSpPr>
          <p:cNvPr id="9" name="Group 8"/>
          <p:cNvGrpSpPr/>
          <p:nvPr/>
        </p:nvGrpSpPr>
        <p:grpSpPr>
          <a:xfrm>
            <a:off x="5405718" y="1289065"/>
            <a:ext cx="3307976" cy="5133067"/>
            <a:chOff x="770965" y="1441465"/>
            <a:chExt cx="3307976" cy="5133067"/>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098" t="11291" r="7048"/>
            <a:stretch/>
          </p:blipFill>
          <p:spPr>
            <a:xfrm>
              <a:off x="770965" y="1441465"/>
              <a:ext cx="3307976" cy="5133067"/>
            </a:xfrm>
            <a:prstGeom prst="rect">
              <a:avLst/>
            </a:prstGeom>
          </p:spPr>
        </p:pic>
        <p:cxnSp>
          <p:nvCxnSpPr>
            <p:cNvPr id="15" name="Straight Connector 14"/>
            <p:cNvCxnSpPr/>
            <p:nvPr/>
          </p:nvCxnSpPr>
          <p:spPr>
            <a:xfrm>
              <a:off x="2543368" y="2086235"/>
              <a:ext cx="268941" cy="0"/>
            </a:xfrm>
            <a:prstGeom prst="line">
              <a:avLst/>
            </a:prstGeom>
            <a:ln w="50800">
              <a:solidFill>
                <a:srgbClr val="0000FE"/>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6013" y="1959241"/>
              <a:ext cx="67197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1 x 10</a:t>
              </a:r>
              <a:r>
                <a:rPr lang="sr-Latn-RS" sz="1200" baseline="30000" dirty="0">
                  <a:latin typeface="Times New Roman" panose="02020603050405020304" pitchFamily="18" charset="0"/>
                  <a:cs typeface="Times New Roman" panose="02020603050405020304" pitchFamily="18" charset="0"/>
                </a:rPr>
                <a:t>17</a:t>
              </a:r>
              <a:endParaRPr lang="en-US" sz="1200" baseline="30000" dirty="0">
                <a:latin typeface="Times New Roman" panose="02020603050405020304" pitchFamily="18" charset="0"/>
                <a:cs typeface="Times New Roman" panose="02020603050405020304" pitchFamily="18" charset="0"/>
              </a:endParaRPr>
            </a:p>
          </p:txBody>
        </p:sp>
        <p:sp>
          <p:nvSpPr>
            <p:cNvPr id="17" name="Rectangle 16"/>
            <p:cNvSpPr/>
            <p:nvPr/>
          </p:nvSpPr>
          <p:spPr>
            <a:xfrm>
              <a:off x="2424953" y="1521195"/>
              <a:ext cx="1080247" cy="271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45916" y="3307386"/>
              <a:ext cx="1080247" cy="271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69349" y="4528536"/>
              <a:ext cx="1340651" cy="271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549184" y="3567626"/>
              <a:ext cx="268941" cy="0"/>
            </a:xfrm>
            <a:prstGeom prst="line">
              <a:avLst/>
            </a:prstGeom>
            <a:ln w="50800">
              <a:solidFill>
                <a:srgbClr val="FE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81829" y="3440632"/>
              <a:ext cx="67197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5 x 10</a:t>
              </a:r>
              <a:r>
                <a:rPr lang="sr-Latn-RS" sz="1200" baseline="30000" dirty="0">
                  <a:latin typeface="Times New Roman" panose="02020603050405020304" pitchFamily="18" charset="0"/>
                  <a:cs typeface="Times New Roman" panose="02020603050405020304" pitchFamily="18" charset="0"/>
                </a:rPr>
                <a:t>16</a:t>
              </a:r>
              <a:endParaRPr lang="en-US" sz="1200" baseline="30000" dirty="0">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2543368" y="5173306"/>
              <a:ext cx="268941" cy="0"/>
            </a:xfrm>
            <a:prstGeom prst="line">
              <a:avLst/>
            </a:prstGeom>
            <a:ln w="50800">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84978" y="5046312"/>
              <a:ext cx="965329"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en-US" sz="1200" baseline="30000" dirty="0">
                <a:latin typeface="Times New Roman" panose="02020603050405020304" pitchFamily="18" charset="0"/>
                <a:cs typeface="Times New Roman" panose="02020603050405020304" pitchFamily="18" charset="0"/>
              </a:endParaRPr>
            </a:p>
          </p:txBody>
        </p:sp>
      </p:grpSp>
      <p:sp>
        <p:nvSpPr>
          <p:cNvPr id="25" name="Content Placeholder 2"/>
          <p:cNvSpPr txBox="1">
            <a:spLocks/>
          </p:cNvSpPr>
          <p:nvPr/>
        </p:nvSpPr>
        <p:spPr>
          <a:xfrm>
            <a:off x="528624" y="1595718"/>
            <a:ext cx="4424316"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a:latin typeface="Georgia" panose="02040502050405020303" pitchFamily="18" charset="0"/>
              </a:rPr>
              <a:t>To </a:t>
            </a:r>
            <a:r>
              <a:rPr lang="sr-Latn-RS" dirty="0" err="1">
                <a:latin typeface="Georgia" panose="02040502050405020303" pitchFamily="18" charset="0"/>
              </a:rPr>
              <a:t>further</a:t>
            </a:r>
            <a:r>
              <a:rPr lang="sr-Latn-RS" dirty="0">
                <a:latin typeface="Georgia" panose="02040502050405020303" pitchFamily="18" charset="0"/>
              </a:rPr>
              <a:t> </a:t>
            </a:r>
            <a:r>
              <a:rPr lang="sr-Latn-RS" dirty="0" err="1">
                <a:latin typeface="Georgia" panose="02040502050405020303" pitchFamily="18" charset="0"/>
              </a:rPr>
              <a:t>investigate</a:t>
            </a:r>
            <a:r>
              <a:rPr lang="sr-Latn-RS" dirty="0">
                <a:latin typeface="Georgia" panose="02040502050405020303" pitchFamily="18" charset="0"/>
              </a:rPr>
              <a:t> influence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energy</a:t>
            </a:r>
            <a:r>
              <a:rPr lang="sr-Latn-RS" dirty="0">
                <a:latin typeface="Georgia" panose="02040502050405020303" pitchFamily="18" charset="0"/>
              </a:rPr>
              <a:t> </a:t>
            </a:r>
            <a:r>
              <a:rPr lang="sr-Latn-RS" dirty="0" err="1">
                <a:latin typeface="Georgia" panose="02040502050405020303" pitchFamily="18" charset="0"/>
              </a:rPr>
              <a:t>and</a:t>
            </a:r>
            <a:r>
              <a:rPr lang="sr-Latn-RS" dirty="0">
                <a:latin typeface="Georgia" panose="02040502050405020303" pitchFamily="18" charset="0"/>
              </a:rPr>
              <a:t> </a:t>
            </a:r>
            <a:r>
              <a:rPr lang="sr-Latn-RS" dirty="0" err="1">
                <a:latin typeface="Georgia" panose="02040502050405020303" pitchFamily="18" charset="0"/>
              </a:rPr>
              <a:t>type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on </a:t>
            </a:r>
            <a:r>
              <a:rPr lang="sr-Latn-RS" dirty="0" err="1">
                <a:latin typeface="Georgia" panose="02040502050405020303" pitchFamily="18" charset="0"/>
              </a:rPr>
              <a:t>strucutre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Keggin</a:t>
            </a:r>
            <a:r>
              <a:rPr lang="sr-Latn-RS" dirty="0">
                <a:latin typeface="Georgia" panose="02040502050405020303" pitchFamily="18" charset="0"/>
              </a:rPr>
              <a:t> </a:t>
            </a:r>
            <a:r>
              <a:rPr lang="sr-Latn-RS" dirty="0" err="1">
                <a:latin typeface="Georgia" panose="02040502050405020303" pitchFamily="18" charset="0"/>
              </a:rPr>
              <a:t>anion</a:t>
            </a:r>
            <a:r>
              <a:rPr lang="sr-Latn-RS" dirty="0">
                <a:latin typeface="Georgia" panose="02040502050405020303" pitchFamily="18" charset="0"/>
              </a:rPr>
              <a:t>, 10 </a:t>
            </a:r>
            <a:r>
              <a:rPr lang="sr-Latn-RS" dirty="0" err="1">
                <a:latin typeface="Georgia" panose="02040502050405020303" pitchFamily="18" charset="0"/>
              </a:rPr>
              <a:t>keV</a:t>
            </a:r>
            <a:r>
              <a:rPr lang="sr-Latn-RS" dirty="0">
                <a:latin typeface="Georgia" panose="02040502050405020303" pitchFamily="18" charset="0"/>
              </a:rPr>
              <a:t> </a:t>
            </a:r>
            <a:r>
              <a:rPr lang="sr-Latn-RS" dirty="0" err="1">
                <a:latin typeface="Georgia" panose="02040502050405020303" pitchFamily="18" charset="0"/>
              </a:rPr>
              <a:t>hydrogen</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were</a:t>
            </a:r>
            <a:r>
              <a:rPr lang="sr-Latn-RS" dirty="0">
                <a:latin typeface="Georgia" panose="02040502050405020303" pitchFamily="18" charset="0"/>
              </a:rPr>
              <a:t> </a:t>
            </a:r>
            <a:r>
              <a:rPr lang="sr-Latn-RS" dirty="0" err="1">
                <a:latin typeface="Georgia" panose="02040502050405020303" pitchFamily="18" charset="0"/>
              </a:rPr>
              <a:t>also</a:t>
            </a:r>
            <a:r>
              <a:rPr lang="sr-Latn-RS" dirty="0">
                <a:latin typeface="Georgia" panose="02040502050405020303" pitchFamily="18" charset="0"/>
              </a:rPr>
              <a:t> </a:t>
            </a:r>
            <a:r>
              <a:rPr lang="sr-Latn-RS" dirty="0" err="1">
                <a:latin typeface="Georgia" panose="02040502050405020303" pitchFamily="18" charset="0"/>
              </a:rPr>
              <a:t>used</a:t>
            </a:r>
            <a:r>
              <a:rPr lang="sr-Latn-RS" dirty="0">
                <a:latin typeface="Georgia" panose="02040502050405020303" pitchFamily="18" charset="0"/>
              </a:rPr>
              <a:t>.</a:t>
            </a:r>
          </a:p>
          <a:p>
            <a:pPr marL="0" indent="0">
              <a:buNone/>
            </a:pPr>
            <a:endParaRPr lang="sr-Latn-RS" dirty="0">
              <a:latin typeface="Georgia" panose="02040502050405020303" pitchFamily="18" charset="0"/>
            </a:endParaRPr>
          </a:p>
          <a:p>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a:t>
            </a:r>
            <a:r>
              <a:rPr lang="sr-Latn-RS" dirty="0" err="1">
                <a:latin typeface="Georgia" panose="02040502050405020303" pitchFamily="18" charset="0"/>
              </a:rPr>
              <a:t>showed</a:t>
            </a:r>
            <a:r>
              <a:rPr lang="sr-Latn-RS" dirty="0">
                <a:latin typeface="Georgia" panose="02040502050405020303" pitchFamily="18" charset="0"/>
              </a:rPr>
              <a:t> </a:t>
            </a:r>
            <a:r>
              <a:rPr lang="sr-Latn-RS" dirty="0" err="1">
                <a:latin typeface="Georgia" panose="02040502050405020303" pitchFamily="18" charset="0"/>
              </a:rPr>
              <a:t>similar</a:t>
            </a:r>
            <a:r>
              <a:rPr lang="sr-Latn-RS" dirty="0">
                <a:latin typeface="Georgia" panose="02040502050405020303" pitchFamily="18" charset="0"/>
              </a:rPr>
              <a:t> </a:t>
            </a:r>
            <a:r>
              <a:rPr lang="sr-Latn-RS" dirty="0" err="1">
                <a:latin typeface="Georgia" panose="02040502050405020303" pitchFamily="18" charset="0"/>
              </a:rPr>
              <a:t>wide</a:t>
            </a:r>
            <a:r>
              <a:rPr lang="sr-Latn-RS" dirty="0">
                <a:latin typeface="Georgia" panose="02040502050405020303" pitchFamily="18" charset="0"/>
              </a:rPr>
              <a:t> </a:t>
            </a:r>
            <a:r>
              <a:rPr lang="sr-Latn-RS" dirty="0" err="1">
                <a:latin typeface="Georgia" panose="02040502050405020303" pitchFamily="18" charset="0"/>
              </a:rPr>
              <a:t>bands</a:t>
            </a:r>
            <a:r>
              <a:rPr lang="sr-Latn-RS" dirty="0">
                <a:latin typeface="Georgia" panose="02040502050405020303" pitchFamily="18" charset="0"/>
              </a:rPr>
              <a:t> at </a:t>
            </a:r>
            <a:r>
              <a:rPr lang="en-US" dirty="0">
                <a:latin typeface="Georgia" panose="02040502050405020303" pitchFamily="18" charset="0"/>
              </a:rPr>
              <a:t>in the regions from 600 to 1000 cm</a:t>
            </a:r>
            <a:r>
              <a:rPr lang="en-US" baseline="30000" dirty="0">
                <a:latin typeface="Georgia" panose="02040502050405020303" pitchFamily="18" charset="0"/>
              </a:rPr>
              <a:t>-1</a:t>
            </a:r>
            <a:r>
              <a:rPr lang="en-US" dirty="0">
                <a:latin typeface="Georgia" panose="02040502050405020303" pitchFamily="18" charset="0"/>
              </a:rPr>
              <a:t> and 200 to 500 cm</a:t>
            </a:r>
            <a:r>
              <a:rPr lang="en-US" baseline="30000" dirty="0">
                <a:latin typeface="Georgia" panose="02040502050405020303" pitchFamily="18" charset="0"/>
              </a:rPr>
              <a:t>-1</a:t>
            </a:r>
            <a:r>
              <a:rPr lang="sr-Latn-RS" dirty="0">
                <a:latin typeface="Georgia" panose="02040502050405020303" pitchFamily="18" charset="0"/>
              </a:rPr>
              <a:t> but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perseverance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Keggin</a:t>
            </a:r>
            <a:r>
              <a:rPr lang="sr-Latn-RS" dirty="0">
                <a:latin typeface="Georgia" panose="02040502050405020303" pitchFamily="18" charset="0"/>
              </a:rPr>
              <a:t> </a:t>
            </a:r>
            <a:r>
              <a:rPr lang="sr-Latn-RS" dirty="0" err="1">
                <a:latin typeface="Georgia" panose="02040502050405020303" pitchFamily="18" charset="0"/>
              </a:rPr>
              <a:t>anion</a:t>
            </a:r>
            <a:r>
              <a:rPr lang="sr-Latn-RS" dirty="0">
                <a:latin typeface="Georgia" panose="02040502050405020303" pitchFamily="18" charset="0"/>
              </a:rPr>
              <a:t> </a:t>
            </a:r>
            <a:r>
              <a:rPr lang="sr-Latn-RS" dirty="0" err="1">
                <a:latin typeface="Georgia" panose="02040502050405020303" pitchFamily="18" charset="0"/>
              </a:rPr>
              <a:t>bands</a:t>
            </a:r>
            <a:r>
              <a:rPr lang="sr-Latn-RS" dirty="0">
                <a:latin typeface="Georgia" panose="02040502050405020303" pitchFamily="18" charset="0"/>
              </a:rPr>
              <a:t>. </a:t>
            </a:r>
            <a:endParaRPr lang="en-US" dirty="0">
              <a:latin typeface="Georgia" panose="02040502050405020303" pitchFamily="18" charset="0"/>
            </a:endParaRPr>
          </a:p>
          <a:p>
            <a:endParaRPr lang="en-US" dirty="0">
              <a:latin typeface="Georgia" panose="02040502050405020303" pitchFamily="18" charset="0"/>
            </a:endParaRPr>
          </a:p>
        </p:txBody>
      </p:sp>
      <p:sp>
        <p:nvSpPr>
          <p:cNvPr id="26" name="Rectangle 25"/>
          <p:cNvSpPr/>
          <p:nvPr/>
        </p:nvSpPr>
        <p:spPr>
          <a:xfrm>
            <a:off x="5967126" y="1577958"/>
            <a:ext cx="1271285" cy="2725101"/>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495937" y="1578394"/>
            <a:ext cx="733663" cy="2724665"/>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166381" y="6396697"/>
            <a:ext cx="3786650" cy="430887"/>
          </a:xfrm>
          <a:prstGeom prst="rect">
            <a:avLst/>
          </a:prstGeom>
          <a:noFill/>
        </p:spPr>
        <p:txBody>
          <a:bodyPr wrap="square" rtlCol="0">
            <a:spAutoFit/>
          </a:bodyPr>
          <a:lstStyle/>
          <a:p>
            <a:pPr algn="ctr"/>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spectra</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20 µm WPA </a:t>
            </a:r>
            <a:r>
              <a:rPr lang="sr-Latn-RS" sz="1100" dirty="0" err="1">
                <a:latin typeface="Georgia" panose="02040502050405020303" pitchFamily="18" charset="0"/>
              </a:rPr>
              <a:t>irradiated</a:t>
            </a:r>
            <a:r>
              <a:rPr lang="sr-Latn-RS" sz="1100" dirty="0">
                <a:latin typeface="Georgia" panose="02040502050405020303" pitchFamily="18" charset="0"/>
              </a:rPr>
              <a:t> </a:t>
            </a:r>
            <a:r>
              <a:rPr lang="sr-Latn-RS" sz="1100" dirty="0" err="1">
                <a:latin typeface="Georgia" panose="02040502050405020303" pitchFamily="18" charset="0"/>
              </a:rPr>
              <a:t>with</a:t>
            </a:r>
            <a:r>
              <a:rPr lang="sr-Latn-RS" sz="1100" dirty="0">
                <a:latin typeface="Georgia" panose="02040502050405020303" pitchFamily="18" charset="0"/>
              </a:rPr>
              <a:t> </a:t>
            </a:r>
            <a:r>
              <a:rPr lang="sr-Latn-RS" sz="1100" dirty="0" err="1">
                <a:latin typeface="Georgia" panose="02040502050405020303" pitchFamily="18" charset="0"/>
              </a:rPr>
              <a:t>hydrogen</a:t>
            </a:r>
            <a:r>
              <a:rPr lang="sr-Latn-RS" sz="1100" dirty="0">
                <a:latin typeface="Georgia" panose="02040502050405020303" pitchFamily="18" charset="0"/>
              </a:rPr>
              <a:t> </a:t>
            </a:r>
            <a:r>
              <a:rPr lang="sr-Latn-RS" sz="1100" dirty="0" err="1">
                <a:latin typeface="Georgia" panose="02040502050405020303" pitchFamily="18" charset="0"/>
              </a:rPr>
              <a:t>ions</a:t>
            </a:r>
            <a:endParaRPr lang="en-US" sz="1100" dirty="0">
              <a:latin typeface="Georgia" panose="02040502050405020303" pitchFamily="18" charset="0"/>
            </a:endParaRPr>
          </a:p>
        </p:txBody>
      </p:sp>
      <p:sp>
        <p:nvSpPr>
          <p:cNvPr id="24" name="TextBox 23"/>
          <p:cNvSpPr txBox="1"/>
          <p:nvPr/>
        </p:nvSpPr>
        <p:spPr>
          <a:xfrm>
            <a:off x="7689799" y="1288138"/>
            <a:ext cx="1005403"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H 10 </a:t>
            </a:r>
            <a:r>
              <a:rPr lang="sr-Latn-RS" sz="1600" b="1" dirty="0" err="1">
                <a:latin typeface="Times New Roman" panose="02020603050405020304" pitchFamily="18" charset="0"/>
                <a:cs typeface="Times New Roman" panose="02020603050405020304" pitchFamily="18" charset="0"/>
              </a:rPr>
              <a:t>keV</a:t>
            </a:r>
            <a:endParaRPr lang="en-US" sz="1600" b="1" baseline="300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5581650" y="2562225"/>
            <a:ext cx="3019425"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94389" y="4124325"/>
            <a:ext cx="3019425"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7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Swift</a:t>
            </a:r>
            <a:r>
              <a:rPr lang="sr-Latn-RS" sz="3600" dirty="0">
                <a:latin typeface="Georgia" panose="02040502050405020303" pitchFamily="18" charset="0"/>
              </a:rPr>
              <a:t> </a:t>
            </a:r>
            <a:r>
              <a:rPr lang="sr-Latn-RS" sz="3600" dirty="0" err="1">
                <a:latin typeface="Georgia" panose="02040502050405020303" pitchFamily="18" charset="0"/>
              </a:rPr>
              <a:t>heavy</a:t>
            </a:r>
            <a:r>
              <a:rPr lang="sr-Latn-RS" sz="3600" dirty="0">
                <a:latin typeface="Georgia" panose="02040502050405020303" pitchFamily="18" charset="0"/>
              </a:rPr>
              <a:t> </a:t>
            </a:r>
            <a:r>
              <a:rPr lang="sr-Latn-RS" sz="3600" dirty="0" err="1">
                <a:latin typeface="Georgia" panose="02040502050405020303" pitchFamily="18" charset="0"/>
              </a:rPr>
              <a:t>ions</a:t>
            </a:r>
            <a:endParaRPr lang="sr-Latn-RS" sz="3600" dirty="0">
              <a:latin typeface="Georgia" panose="02040502050405020303" pitchFamily="18" charset="0"/>
            </a:endParaRPr>
          </a:p>
          <a:p>
            <a:r>
              <a:rPr lang="sr-Latn-RS" sz="3600" dirty="0">
                <a:latin typeface="Times New Roman" panose="02020603050405020304" pitchFamily="18" charset="0"/>
                <a:cs typeface="Times New Roman" panose="02020603050405020304" pitchFamily="18" charset="0"/>
              </a:rPr>
              <a:t>WPA 120 </a:t>
            </a:r>
            <a:r>
              <a:rPr lang="sr-Latn-RS" sz="3600" dirty="0" err="1">
                <a:latin typeface="Times New Roman" panose="02020603050405020304" pitchFamily="18" charset="0"/>
                <a:cs typeface="Times New Roman" panose="02020603050405020304" pitchFamily="18" charset="0"/>
              </a:rPr>
              <a:t>nm</a:t>
            </a:r>
            <a:r>
              <a:rPr lang="sr-Latn-RS" sz="3600" dirty="0">
                <a:latin typeface="Times New Roman" panose="02020603050405020304" pitchFamily="18" charset="0"/>
                <a:cs typeface="Times New Roman" panose="02020603050405020304" pitchFamily="18" charset="0"/>
              </a:rPr>
              <a:t>, V 61 </a:t>
            </a:r>
            <a:r>
              <a:rPr lang="sr-Latn-RS" sz="3600" dirty="0" err="1">
                <a:latin typeface="Times New Roman" panose="02020603050405020304" pitchFamily="18" charset="0"/>
                <a:cs typeface="Times New Roman" panose="02020603050405020304" pitchFamily="18" charset="0"/>
              </a:rPr>
              <a:t>MeV</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sp>
        <p:nvSpPr>
          <p:cNvPr id="4" name="Content Placeholder 2"/>
          <p:cNvSpPr txBox="1">
            <a:spLocks/>
          </p:cNvSpPr>
          <p:nvPr/>
        </p:nvSpPr>
        <p:spPr>
          <a:xfrm>
            <a:off x="528624" y="1595718"/>
            <a:ext cx="3926240"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a:latin typeface="Georgia" panose="02040502050405020303" pitchFamily="18" charset="0"/>
              </a:rPr>
              <a:t>120 </a:t>
            </a:r>
            <a:r>
              <a:rPr lang="sr-Latn-RS" dirty="0" err="1">
                <a:latin typeface="Georgia" panose="02040502050405020303" pitchFamily="18" charset="0"/>
              </a:rPr>
              <a:t>nm</a:t>
            </a:r>
            <a:r>
              <a:rPr lang="sr-Latn-RS" dirty="0">
                <a:latin typeface="Georgia" panose="02040502050405020303" pitchFamily="18" charset="0"/>
              </a:rPr>
              <a:t> </a:t>
            </a:r>
            <a:r>
              <a:rPr lang="sr-Latn-RS" dirty="0" err="1">
                <a:latin typeface="Georgia" panose="02040502050405020303" pitchFamily="18" charset="0"/>
              </a:rPr>
              <a:t>samples</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WPA </a:t>
            </a:r>
            <a:r>
              <a:rPr lang="sr-Latn-RS" dirty="0" err="1">
                <a:latin typeface="Georgia" panose="02040502050405020303" pitchFamily="18" charset="0"/>
              </a:rPr>
              <a:t>were</a:t>
            </a:r>
            <a:r>
              <a:rPr lang="sr-Latn-RS" dirty="0">
                <a:latin typeface="Georgia" panose="02040502050405020303" pitchFamily="18" charset="0"/>
              </a:rPr>
              <a:t> </a:t>
            </a:r>
            <a:r>
              <a:rPr lang="sr-Latn-RS" dirty="0" err="1">
                <a:latin typeface="Georgia" panose="02040502050405020303" pitchFamily="18" charset="0"/>
              </a:rPr>
              <a:t>also</a:t>
            </a:r>
            <a:r>
              <a:rPr lang="sr-Latn-RS" dirty="0">
                <a:latin typeface="Georgia" panose="02040502050405020303" pitchFamily="18" charset="0"/>
              </a:rPr>
              <a:t> </a:t>
            </a:r>
            <a:r>
              <a:rPr lang="sr-Latn-RS" dirty="0" err="1">
                <a:latin typeface="Georgia" panose="02040502050405020303" pitchFamily="18" charset="0"/>
              </a:rPr>
              <a:t>irradiated</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swift</a:t>
            </a:r>
            <a:r>
              <a:rPr lang="sr-Latn-RS" dirty="0">
                <a:latin typeface="Georgia" panose="02040502050405020303" pitchFamily="18" charset="0"/>
              </a:rPr>
              <a:t> </a:t>
            </a:r>
            <a:r>
              <a:rPr lang="sr-Latn-RS" dirty="0" err="1">
                <a:latin typeface="Georgia" panose="02040502050405020303" pitchFamily="18" charset="0"/>
              </a:rPr>
              <a:t>heavy</a:t>
            </a:r>
            <a:r>
              <a:rPr lang="sr-Latn-RS" dirty="0">
                <a:latin typeface="Georgia" panose="02040502050405020303" pitchFamily="18" charset="0"/>
              </a:rPr>
              <a:t> </a:t>
            </a:r>
            <a:r>
              <a:rPr lang="sr-Latn-RS" dirty="0" err="1">
                <a:latin typeface="Georgia" panose="02040502050405020303" pitchFamily="18" charset="0"/>
              </a:rPr>
              <a:t>vanadium</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a:t>
            </a:r>
            <a:endParaRPr lang="ru-RU" dirty="0">
              <a:latin typeface="Georgia" panose="02040502050405020303" pitchFamily="18" charset="0"/>
            </a:endParaRPr>
          </a:p>
          <a:p>
            <a:endParaRPr lang="ru-RU" dirty="0">
              <a:latin typeface="Georgia" panose="02040502050405020303" pitchFamily="18" charset="0"/>
            </a:endParaRPr>
          </a:p>
          <a:p>
            <a:r>
              <a:rPr lang="sr-Latn-RS" dirty="0" err="1">
                <a:latin typeface="Georgia" panose="02040502050405020303" pitchFamily="18" charset="0"/>
              </a:rPr>
              <a:t>Irradiation</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61 </a:t>
            </a:r>
            <a:r>
              <a:rPr lang="sr-Latn-RS" dirty="0" err="1">
                <a:latin typeface="Georgia" panose="02040502050405020303" pitchFamily="18" charset="0"/>
              </a:rPr>
              <a:t>MeV</a:t>
            </a:r>
            <a:r>
              <a:rPr lang="sr-Latn-RS" dirty="0">
                <a:latin typeface="Georgia" panose="02040502050405020303" pitchFamily="18" charset="0"/>
              </a:rPr>
              <a:t> </a:t>
            </a:r>
            <a:r>
              <a:rPr lang="sr-Latn-RS" dirty="0" err="1">
                <a:latin typeface="Georgia" panose="02040502050405020303" pitchFamily="18" charset="0"/>
              </a:rPr>
              <a:t>caused</a:t>
            </a:r>
            <a:r>
              <a:rPr lang="sr-Latn-RS" dirty="0">
                <a:latin typeface="Georgia" panose="02040502050405020303" pitchFamily="18" charset="0"/>
              </a:rPr>
              <a:t> </a:t>
            </a:r>
            <a:r>
              <a:rPr lang="sr-Latn-RS" dirty="0" err="1">
                <a:latin typeface="Georgia" panose="02040502050405020303" pitchFamily="18" charset="0"/>
              </a:rPr>
              <a:t>partial</a:t>
            </a:r>
            <a:r>
              <a:rPr lang="sr-Latn-RS" dirty="0">
                <a:latin typeface="Georgia" panose="02040502050405020303" pitchFamily="18" charset="0"/>
              </a:rPr>
              <a:t> </a:t>
            </a:r>
            <a:r>
              <a:rPr lang="sr-Latn-RS" dirty="0" err="1">
                <a:latin typeface="Georgia" panose="02040502050405020303" pitchFamily="18" charset="0"/>
              </a:rPr>
              <a:t>change</a:t>
            </a:r>
            <a:r>
              <a:rPr lang="sr-Latn-RS" dirty="0">
                <a:latin typeface="Georgia" panose="02040502050405020303" pitchFamily="18" charset="0"/>
              </a:rPr>
              <a:t> in </a:t>
            </a:r>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appearence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wide</a:t>
            </a:r>
            <a:r>
              <a:rPr lang="sr-Latn-RS" dirty="0">
                <a:latin typeface="Georgia" panose="02040502050405020303" pitchFamily="18" charset="0"/>
              </a:rPr>
              <a:t> </a:t>
            </a:r>
            <a:r>
              <a:rPr lang="sr-Latn-RS" dirty="0" err="1">
                <a:latin typeface="Georgia" panose="02040502050405020303" pitchFamily="18" charset="0"/>
              </a:rPr>
              <a:t>bands</a:t>
            </a:r>
            <a:r>
              <a:rPr lang="sr-Latn-RS" dirty="0">
                <a:latin typeface="Georgia" panose="02040502050405020303" pitchFamily="18" charset="0"/>
              </a:rPr>
              <a:t>. </a:t>
            </a:r>
          </a:p>
          <a:p>
            <a:endParaRPr lang="sr-Latn-RS" dirty="0">
              <a:latin typeface="Georgia" panose="02040502050405020303"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193" t="16078" r="7701"/>
          <a:stretch/>
        </p:blipFill>
        <p:spPr>
          <a:xfrm>
            <a:off x="5238751" y="1405218"/>
            <a:ext cx="3251202" cy="4876801"/>
          </a:xfrm>
          <a:prstGeom prst="rect">
            <a:avLst/>
          </a:prstGeom>
        </p:spPr>
      </p:pic>
      <p:sp>
        <p:nvSpPr>
          <p:cNvPr id="9" name="TextBox 8"/>
          <p:cNvSpPr txBox="1"/>
          <p:nvPr/>
        </p:nvSpPr>
        <p:spPr>
          <a:xfrm>
            <a:off x="5736534" y="1405218"/>
            <a:ext cx="1069011"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V 61 </a:t>
            </a:r>
            <a:r>
              <a:rPr lang="sr-Latn-RS" sz="1600" b="1" dirty="0" err="1">
                <a:latin typeface="Times New Roman" panose="02020603050405020304" pitchFamily="18" charset="0"/>
                <a:cs typeface="Times New Roman" panose="02020603050405020304" pitchFamily="18" charset="0"/>
              </a:rPr>
              <a:t>MeV</a:t>
            </a:r>
            <a:endParaRPr lang="en-US" sz="1600" b="1" baseline="30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78249" y="6289820"/>
            <a:ext cx="3172206" cy="430887"/>
          </a:xfrm>
          <a:prstGeom prst="rect">
            <a:avLst/>
          </a:prstGeom>
          <a:noFill/>
        </p:spPr>
        <p:txBody>
          <a:bodyPr wrap="square" rtlCol="0">
            <a:spAutoFit/>
          </a:bodyPr>
          <a:lstStyle/>
          <a:p>
            <a:pPr algn="ctr"/>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spectra</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120 </a:t>
            </a:r>
            <a:r>
              <a:rPr lang="sr-Latn-RS" sz="1100" dirty="0" err="1">
                <a:latin typeface="Georgia" panose="02040502050405020303" pitchFamily="18" charset="0"/>
              </a:rPr>
              <a:t>nm</a:t>
            </a:r>
            <a:r>
              <a:rPr lang="sr-Latn-RS" sz="1100" dirty="0">
                <a:latin typeface="Georgia" panose="02040502050405020303" pitchFamily="18" charset="0"/>
              </a:rPr>
              <a:t> WPA </a:t>
            </a:r>
            <a:r>
              <a:rPr lang="sr-Latn-RS" sz="1100" dirty="0" err="1">
                <a:latin typeface="Georgia" panose="02040502050405020303" pitchFamily="18" charset="0"/>
              </a:rPr>
              <a:t>irradiated</a:t>
            </a:r>
            <a:r>
              <a:rPr lang="sr-Latn-RS" sz="1100" dirty="0">
                <a:latin typeface="Georgia" panose="02040502050405020303" pitchFamily="18" charset="0"/>
              </a:rPr>
              <a:t> </a:t>
            </a:r>
            <a:r>
              <a:rPr lang="sr-Latn-RS" sz="1100" dirty="0" err="1">
                <a:latin typeface="Georgia" panose="02040502050405020303" pitchFamily="18" charset="0"/>
              </a:rPr>
              <a:t>with</a:t>
            </a:r>
            <a:r>
              <a:rPr lang="sr-Latn-RS" sz="1100" dirty="0">
                <a:latin typeface="Georgia" panose="02040502050405020303" pitchFamily="18" charset="0"/>
              </a:rPr>
              <a:t> </a:t>
            </a:r>
            <a:r>
              <a:rPr lang="sr-Latn-RS" sz="1100" dirty="0" err="1">
                <a:latin typeface="Georgia" panose="02040502050405020303" pitchFamily="18" charset="0"/>
              </a:rPr>
              <a:t>vanadium</a:t>
            </a:r>
            <a:r>
              <a:rPr lang="sr-Latn-RS" sz="1100" dirty="0">
                <a:latin typeface="Georgia" panose="02040502050405020303" pitchFamily="18" charset="0"/>
              </a:rPr>
              <a:t> </a:t>
            </a:r>
            <a:r>
              <a:rPr lang="sr-Latn-RS" sz="1100" dirty="0" err="1">
                <a:latin typeface="Georgia" panose="02040502050405020303" pitchFamily="18" charset="0"/>
              </a:rPr>
              <a:t>ions</a:t>
            </a:r>
            <a:endParaRPr lang="en-US" sz="1100" dirty="0">
              <a:latin typeface="Georgia" panose="02040502050405020303" pitchFamily="18" charset="0"/>
            </a:endParaRPr>
          </a:p>
        </p:txBody>
      </p:sp>
      <p:sp>
        <p:nvSpPr>
          <p:cNvPr id="11" name="TextBox 10"/>
          <p:cNvSpPr txBox="1"/>
          <p:nvPr/>
        </p:nvSpPr>
        <p:spPr>
          <a:xfrm>
            <a:off x="7190010" y="3924300"/>
            <a:ext cx="965329" cy="276999"/>
          </a:xfrm>
          <a:prstGeom prst="rect">
            <a:avLst/>
          </a:prstGeom>
          <a:solidFill>
            <a:schemeClr val="bg1"/>
          </a:solid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en-US" sz="1200" baseline="300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5362575" y="3519208"/>
            <a:ext cx="3019425"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950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Swift</a:t>
            </a:r>
            <a:r>
              <a:rPr lang="sr-Latn-RS" sz="3600" dirty="0">
                <a:latin typeface="Georgia" panose="02040502050405020303" pitchFamily="18" charset="0"/>
              </a:rPr>
              <a:t> </a:t>
            </a:r>
            <a:r>
              <a:rPr lang="sr-Latn-RS" sz="3600" dirty="0" err="1">
                <a:latin typeface="Georgia" panose="02040502050405020303" pitchFamily="18" charset="0"/>
              </a:rPr>
              <a:t>heavy</a:t>
            </a:r>
            <a:r>
              <a:rPr lang="sr-Latn-RS" sz="3600" dirty="0">
                <a:latin typeface="Georgia" panose="02040502050405020303" pitchFamily="18" charset="0"/>
              </a:rPr>
              <a:t> </a:t>
            </a:r>
            <a:r>
              <a:rPr lang="sr-Latn-RS" sz="3600" dirty="0" err="1">
                <a:latin typeface="Georgia" panose="02040502050405020303" pitchFamily="18" charset="0"/>
              </a:rPr>
              <a:t>ions</a:t>
            </a:r>
            <a:endParaRPr lang="sr-Latn-RS" sz="3600" dirty="0">
              <a:latin typeface="Georgia" panose="02040502050405020303" pitchFamily="18" charset="0"/>
            </a:endParaRPr>
          </a:p>
          <a:p>
            <a:r>
              <a:rPr lang="sr-Latn-RS" sz="3600" dirty="0">
                <a:latin typeface="Times New Roman" panose="02020603050405020304" pitchFamily="18" charset="0"/>
                <a:cs typeface="Times New Roman" panose="02020603050405020304" pitchFamily="18" charset="0"/>
              </a:rPr>
              <a:t>WPA 20 µm, V 61 </a:t>
            </a:r>
            <a:r>
              <a:rPr lang="sr-Latn-RS" sz="3600" dirty="0" err="1">
                <a:latin typeface="Times New Roman" panose="02020603050405020304" pitchFamily="18" charset="0"/>
                <a:cs typeface="Times New Roman" panose="02020603050405020304" pitchFamily="18" charset="0"/>
              </a:rPr>
              <a:t>MeV</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568" t="17385" r="6953"/>
          <a:stretch/>
        </p:blipFill>
        <p:spPr>
          <a:xfrm>
            <a:off x="5158652" y="1640541"/>
            <a:ext cx="3214386" cy="4724400"/>
          </a:xfrm>
          <a:prstGeom prst="rect">
            <a:avLst/>
          </a:prstGeom>
        </p:spPr>
      </p:pic>
      <p:sp>
        <p:nvSpPr>
          <p:cNvPr id="4" name="Content Placeholder 2"/>
          <p:cNvSpPr txBox="1">
            <a:spLocks/>
          </p:cNvSpPr>
          <p:nvPr/>
        </p:nvSpPr>
        <p:spPr>
          <a:xfrm>
            <a:off x="528624" y="1595718"/>
            <a:ext cx="3926240"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err="1">
                <a:latin typeface="Georgia" panose="02040502050405020303" pitchFamily="18" charset="0"/>
              </a:rPr>
              <a:t>Swift</a:t>
            </a:r>
            <a:r>
              <a:rPr lang="sr-Latn-RS" dirty="0">
                <a:latin typeface="Georgia" panose="02040502050405020303" pitchFamily="18" charset="0"/>
              </a:rPr>
              <a:t> </a:t>
            </a:r>
            <a:r>
              <a:rPr lang="sr-Latn-RS" dirty="0" err="1">
                <a:latin typeface="Georgia" panose="02040502050405020303" pitchFamily="18" charset="0"/>
              </a:rPr>
              <a:t>heavy</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were</a:t>
            </a:r>
            <a:r>
              <a:rPr lang="sr-Latn-RS" dirty="0">
                <a:latin typeface="Georgia" panose="02040502050405020303" pitchFamily="18" charset="0"/>
              </a:rPr>
              <a:t> </a:t>
            </a:r>
            <a:r>
              <a:rPr lang="sr-Latn-RS" dirty="0" err="1">
                <a:latin typeface="Georgia" panose="02040502050405020303" pitchFamily="18" charset="0"/>
              </a:rPr>
              <a:t>also</a:t>
            </a:r>
            <a:r>
              <a:rPr lang="sr-Latn-RS" dirty="0">
                <a:latin typeface="Georgia" panose="02040502050405020303" pitchFamily="18" charset="0"/>
              </a:rPr>
              <a:t> </a:t>
            </a:r>
            <a:r>
              <a:rPr lang="sr-Latn-RS" dirty="0" err="1">
                <a:latin typeface="Georgia" panose="02040502050405020303" pitchFamily="18" charset="0"/>
              </a:rPr>
              <a:t>used</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modification</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thicker</a:t>
            </a:r>
            <a:r>
              <a:rPr lang="sr-Latn-RS" dirty="0">
                <a:latin typeface="Georgia" panose="02040502050405020303" pitchFamily="18" charset="0"/>
              </a:rPr>
              <a:t> </a:t>
            </a:r>
            <a:r>
              <a:rPr lang="sr-Latn-RS" dirty="0" err="1">
                <a:latin typeface="Georgia" panose="02040502050405020303" pitchFamily="18" charset="0"/>
              </a:rPr>
              <a:t>samples</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WPA.</a:t>
            </a:r>
            <a:endParaRPr lang="ru-RU" dirty="0">
              <a:latin typeface="Georgia" panose="02040502050405020303" pitchFamily="18" charset="0"/>
            </a:endParaRPr>
          </a:p>
          <a:p>
            <a:endParaRPr lang="ru-RU" dirty="0">
              <a:latin typeface="Georgia" panose="02040502050405020303" pitchFamily="18" charset="0"/>
            </a:endParaRPr>
          </a:p>
          <a:p>
            <a:r>
              <a:rPr lang="sr-Latn-RS" dirty="0" err="1">
                <a:latin typeface="Georgia" panose="02040502050405020303" pitchFamily="18" charset="0"/>
              </a:rPr>
              <a:t>Irradiation</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61 </a:t>
            </a:r>
            <a:r>
              <a:rPr lang="sr-Latn-RS" dirty="0" err="1">
                <a:latin typeface="Georgia" panose="02040502050405020303" pitchFamily="18" charset="0"/>
              </a:rPr>
              <a:t>MeV</a:t>
            </a:r>
            <a:r>
              <a:rPr lang="sr-Latn-RS" dirty="0">
                <a:latin typeface="Georgia" panose="02040502050405020303" pitchFamily="18" charset="0"/>
              </a:rPr>
              <a:t> </a:t>
            </a:r>
            <a:r>
              <a:rPr lang="sr-Latn-RS" dirty="0" err="1">
                <a:latin typeface="Georgia" panose="02040502050405020303" pitchFamily="18" charset="0"/>
              </a:rPr>
              <a:t>caused</a:t>
            </a:r>
            <a:r>
              <a:rPr lang="sr-Latn-RS" dirty="0">
                <a:latin typeface="Georgia" panose="02040502050405020303" pitchFamily="18" charset="0"/>
              </a:rPr>
              <a:t> </a:t>
            </a:r>
            <a:r>
              <a:rPr lang="sr-Latn-RS" dirty="0" err="1">
                <a:latin typeface="Georgia" panose="02040502050405020303" pitchFamily="18" charset="0"/>
              </a:rPr>
              <a:t>complete</a:t>
            </a:r>
            <a:r>
              <a:rPr lang="sr-Latn-RS" dirty="0">
                <a:latin typeface="Georgia" panose="02040502050405020303" pitchFamily="18" charset="0"/>
              </a:rPr>
              <a:t> </a:t>
            </a:r>
            <a:r>
              <a:rPr lang="sr-Latn-RS" dirty="0" err="1">
                <a:latin typeface="Georgia" panose="02040502050405020303" pitchFamily="18" charset="0"/>
              </a:rPr>
              <a:t>change</a:t>
            </a:r>
            <a:r>
              <a:rPr lang="sr-Latn-RS" dirty="0">
                <a:latin typeface="Georgia" panose="02040502050405020303" pitchFamily="18" charset="0"/>
              </a:rPr>
              <a:t> in </a:t>
            </a:r>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well</a:t>
            </a:r>
            <a:r>
              <a:rPr lang="sr-Latn-RS" dirty="0">
                <a:latin typeface="Georgia" panose="02040502050405020303" pitchFamily="18" charset="0"/>
              </a:rPr>
              <a:t> </a:t>
            </a:r>
            <a:r>
              <a:rPr lang="sr-Latn-RS" dirty="0" err="1">
                <a:latin typeface="Georgia" panose="02040502050405020303" pitchFamily="18" charset="0"/>
              </a:rPr>
              <a:t>defined</a:t>
            </a:r>
            <a:r>
              <a:rPr lang="sr-Latn-RS" dirty="0">
                <a:latin typeface="Georgia" panose="02040502050405020303" pitchFamily="18" charset="0"/>
              </a:rPr>
              <a:t> </a:t>
            </a:r>
            <a:r>
              <a:rPr lang="sr-Latn-RS" dirty="0" err="1">
                <a:latin typeface="Georgia" panose="02040502050405020303" pitchFamily="18" charset="0"/>
              </a:rPr>
              <a:t>wide</a:t>
            </a:r>
            <a:r>
              <a:rPr lang="sr-Latn-RS" dirty="0">
                <a:latin typeface="Georgia" panose="02040502050405020303" pitchFamily="18" charset="0"/>
              </a:rPr>
              <a:t> </a:t>
            </a:r>
            <a:r>
              <a:rPr lang="sr-Latn-RS" dirty="0" err="1">
                <a:latin typeface="Georgia" panose="02040502050405020303" pitchFamily="18" charset="0"/>
              </a:rPr>
              <a:t>bands</a:t>
            </a:r>
            <a:r>
              <a:rPr lang="sr-Latn-RS" dirty="0">
                <a:latin typeface="Georgia" panose="02040502050405020303" pitchFamily="18" charset="0"/>
              </a:rPr>
              <a:t>. </a:t>
            </a:r>
          </a:p>
          <a:p>
            <a:endParaRPr lang="sr-Latn-RS" dirty="0">
              <a:latin typeface="Georgia" panose="02040502050405020303" pitchFamily="18" charset="0"/>
            </a:endParaRPr>
          </a:p>
        </p:txBody>
      </p:sp>
      <p:sp>
        <p:nvSpPr>
          <p:cNvPr id="5" name="TextBox 4"/>
          <p:cNvSpPr txBox="1"/>
          <p:nvPr/>
        </p:nvSpPr>
        <p:spPr>
          <a:xfrm>
            <a:off x="5158652" y="1640541"/>
            <a:ext cx="1069011"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V 61 </a:t>
            </a:r>
            <a:r>
              <a:rPr lang="sr-Latn-RS" sz="1600" b="1" dirty="0" err="1">
                <a:latin typeface="Times New Roman" panose="02020603050405020304" pitchFamily="18" charset="0"/>
                <a:cs typeface="Times New Roman" panose="02020603050405020304" pitchFamily="18" charset="0"/>
              </a:rPr>
              <a:t>MeV</a:t>
            </a:r>
            <a:endParaRPr lang="en-US" sz="1600" b="1" baseline="30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58652" y="6364941"/>
            <a:ext cx="3214386" cy="430887"/>
          </a:xfrm>
          <a:prstGeom prst="rect">
            <a:avLst/>
          </a:prstGeom>
          <a:noFill/>
        </p:spPr>
        <p:txBody>
          <a:bodyPr wrap="square" rtlCol="0">
            <a:spAutoFit/>
          </a:bodyPr>
          <a:lstStyle/>
          <a:p>
            <a:pPr algn="ctr"/>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spectra</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20 µm WPA </a:t>
            </a:r>
            <a:r>
              <a:rPr lang="sr-Latn-RS" sz="1100" dirty="0" err="1">
                <a:latin typeface="Georgia" panose="02040502050405020303" pitchFamily="18" charset="0"/>
              </a:rPr>
              <a:t>irradiated</a:t>
            </a:r>
            <a:r>
              <a:rPr lang="sr-Latn-RS" sz="1100" dirty="0">
                <a:latin typeface="Georgia" panose="02040502050405020303" pitchFamily="18" charset="0"/>
              </a:rPr>
              <a:t> </a:t>
            </a:r>
            <a:r>
              <a:rPr lang="sr-Latn-RS" sz="1100" dirty="0" err="1">
                <a:latin typeface="Georgia" panose="02040502050405020303" pitchFamily="18" charset="0"/>
              </a:rPr>
              <a:t>with</a:t>
            </a:r>
            <a:r>
              <a:rPr lang="sr-Latn-RS" sz="1100" dirty="0">
                <a:latin typeface="Georgia" panose="02040502050405020303" pitchFamily="18" charset="0"/>
              </a:rPr>
              <a:t> </a:t>
            </a:r>
            <a:r>
              <a:rPr lang="sr-Latn-RS" sz="1100" dirty="0" err="1">
                <a:latin typeface="Georgia" panose="02040502050405020303" pitchFamily="18" charset="0"/>
              </a:rPr>
              <a:t>vanadium</a:t>
            </a:r>
            <a:r>
              <a:rPr lang="sr-Latn-RS" sz="1100" dirty="0">
                <a:latin typeface="Georgia" panose="02040502050405020303" pitchFamily="18" charset="0"/>
              </a:rPr>
              <a:t> </a:t>
            </a:r>
            <a:r>
              <a:rPr lang="sr-Latn-RS" sz="1100" dirty="0" err="1">
                <a:latin typeface="Georgia" panose="02040502050405020303" pitchFamily="18" charset="0"/>
              </a:rPr>
              <a:t>ions</a:t>
            </a:r>
            <a:endParaRPr lang="en-US" sz="1100" dirty="0">
              <a:latin typeface="Georgia" panose="02040502050405020303" pitchFamily="18" charset="0"/>
            </a:endParaRPr>
          </a:p>
        </p:txBody>
      </p:sp>
      <p:sp>
        <p:nvSpPr>
          <p:cNvPr id="7" name="TextBox 6"/>
          <p:cNvSpPr txBox="1"/>
          <p:nvPr/>
        </p:nvSpPr>
        <p:spPr>
          <a:xfrm>
            <a:off x="7141825" y="4033519"/>
            <a:ext cx="965329" cy="276999"/>
          </a:xfrm>
          <a:prstGeom prst="rect">
            <a:avLst/>
          </a:prstGeom>
          <a:solidFill>
            <a:schemeClr val="bg1"/>
          </a:solid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en-US" sz="12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470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Swift</a:t>
            </a:r>
            <a:r>
              <a:rPr lang="sr-Latn-RS" sz="3600" dirty="0">
                <a:latin typeface="Georgia" panose="02040502050405020303" pitchFamily="18" charset="0"/>
              </a:rPr>
              <a:t> </a:t>
            </a:r>
            <a:r>
              <a:rPr lang="sr-Latn-RS" sz="3600" dirty="0" err="1">
                <a:latin typeface="Georgia" panose="02040502050405020303" pitchFamily="18" charset="0"/>
              </a:rPr>
              <a:t>heavy</a:t>
            </a:r>
            <a:r>
              <a:rPr lang="sr-Latn-RS" sz="3600" dirty="0">
                <a:latin typeface="Georgia" panose="02040502050405020303" pitchFamily="18" charset="0"/>
              </a:rPr>
              <a:t> </a:t>
            </a:r>
            <a:r>
              <a:rPr lang="sr-Latn-RS" sz="3600" dirty="0" err="1">
                <a:latin typeface="Georgia" panose="02040502050405020303" pitchFamily="18" charset="0"/>
              </a:rPr>
              <a:t>ions</a:t>
            </a:r>
            <a:endParaRPr lang="sr-Latn-RS" sz="3600" dirty="0">
              <a:latin typeface="Georgia" panose="02040502050405020303" pitchFamily="18" charset="0"/>
            </a:endParaRPr>
          </a:p>
          <a:p>
            <a:r>
              <a:rPr lang="sr-Latn-RS" sz="3600" dirty="0">
                <a:latin typeface="Times New Roman" panose="02020603050405020304" pitchFamily="18" charset="0"/>
                <a:cs typeface="Times New Roman" panose="02020603050405020304" pitchFamily="18" charset="0"/>
              </a:rPr>
              <a:t>WPA </a:t>
            </a:r>
            <a:r>
              <a:rPr lang="sr-Latn-RS" sz="3600" dirty="0" smtClean="0">
                <a:latin typeface="Times New Roman" panose="02020603050405020304" pitchFamily="18" charset="0"/>
                <a:cs typeface="Times New Roman" panose="02020603050405020304" pitchFamily="18" charset="0"/>
              </a:rPr>
              <a:t>120 </a:t>
            </a:r>
            <a:r>
              <a:rPr lang="sr-Latn-RS" sz="3600" dirty="0" err="1">
                <a:latin typeface="Times New Roman" panose="02020603050405020304" pitchFamily="18" charset="0"/>
                <a:cs typeface="Times New Roman" panose="02020603050405020304" pitchFamily="18" charset="0"/>
              </a:rPr>
              <a:t>n</a:t>
            </a:r>
            <a:r>
              <a:rPr lang="sr-Latn-RS" sz="3600" dirty="0" err="1" smtClean="0">
                <a:latin typeface="Times New Roman" panose="02020603050405020304" pitchFamily="18" charset="0"/>
                <a:cs typeface="Times New Roman" panose="02020603050405020304" pitchFamily="18" charset="0"/>
              </a:rPr>
              <a:t>m</a:t>
            </a:r>
            <a:r>
              <a:rPr lang="sr-Latn-RS" sz="3600" dirty="0">
                <a:latin typeface="Times New Roman" panose="02020603050405020304" pitchFamily="18" charset="0"/>
                <a:cs typeface="Times New Roman" panose="02020603050405020304" pitchFamily="18" charset="0"/>
              </a:rPr>
              <a:t>, Bi 710 </a:t>
            </a:r>
            <a:r>
              <a:rPr lang="sr-Latn-RS" sz="3600" dirty="0" err="1">
                <a:latin typeface="Times New Roman" panose="02020603050405020304" pitchFamily="18" charset="0"/>
                <a:cs typeface="Times New Roman" panose="02020603050405020304" pitchFamily="18" charset="0"/>
              </a:rPr>
              <a:t>MeV</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sp>
        <p:nvSpPr>
          <p:cNvPr id="4" name="Content Placeholder 2"/>
          <p:cNvSpPr txBox="1">
            <a:spLocks/>
          </p:cNvSpPr>
          <p:nvPr/>
        </p:nvSpPr>
        <p:spPr>
          <a:xfrm>
            <a:off x="528624" y="1595718"/>
            <a:ext cx="3926240"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a:latin typeface="Georgia" panose="02040502050405020303" pitchFamily="18" charset="0"/>
              </a:rPr>
              <a:t>120 </a:t>
            </a:r>
            <a:r>
              <a:rPr lang="sr-Latn-RS" dirty="0" err="1">
                <a:latin typeface="Georgia" panose="02040502050405020303" pitchFamily="18" charset="0"/>
              </a:rPr>
              <a:t>nm</a:t>
            </a:r>
            <a:r>
              <a:rPr lang="sr-Latn-RS" dirty="0">
                <a:latin typeface="Georgia" panose="02040502050405020303" pitchFamily="18" charset="0"/>
              </a:rPr>
              <a:t> </a:t>
            </a:r>
            <a:r>
              <a:rPr lang="sr-Latn-RS" dirty="0" err="1">
                <a:latin typeface="Georgia" panose="02040502050405020303" pitchFamily="18" charset="0"/>
              </a:rPr>
              <a:t>samples</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WPA </a:t>
            </a:r>
            <a:r>
              <a:rPr lang="sr-Latn-RS" dirty="0" err="1">
                <a:latin typeface="Georgia" panose="02040502050405020303" pitchFamily="18" charset="0"/>
              </a:rPr>
              <a:t>were</a:t>
            </a:r>
            <a:r>
              <a:rPr lang="sr-Latn-RS" dirty="0">
                <a:latin typeface="Georgia" panose="02040502050405020303" pitchFamily="18" charset="0"/>
              </a:rPr>
              <a:t> </a:t>
            </a:r>
            <a:r>
              <a:rPr lang="sr-Latn-RS" dirty="0" err="1">
                <a:latin typeface="Georgia" panose="02040502050405020303" pitchFamily="18" charset="0"/>
              </a:rPr>
              <a:t>also</a:t>
            </a:r>
            <a:r>
              <a:rPr lang="sr-Latn-RS" dirty="0">
                <a:latin typeface="Georgia" panose="02040502050405020303" pitchFamily="18" charset="0"/>
              </a:rPr>
              <a:t> </a:t>
            </a:r>
            <a:r>
              <a:rPr lang="sr-Latn-RS" dirty="0" err="1">
                <a:latin typeface="Georgia" panose="02040502050405020303" pitchFamily="18" charset="0"/>
              </a:rPr>
              <a:t>irradiated</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swift</a:t>
            </a:r>
            <a:r>
              <a:rPr lang="sr-Latn-RS" dirty="0">
                <a:latin typeface="Georgia" panose="02040502050405020303" pitchFamily="18" charset="0"/>
              </a:rPr>
              <a:t> </a:t>
            </a:r>
            <a:r>
              <a:rPr lang="sr-Latn-RS" dirty="0" err="1">
                <a:latin typeface="Georgia" panose="02040502050405020303" pitchFamily="18" charset="0"/>
              </a:rPr>
              <a:t>heavy</a:t>
            </a:r>
            <a:r>
              <a:rPr lang="sr-Latn-RS" dirty="0">
                <a:latin typeface="Georgia" panose="02040502050405020303" pitchFamily="18" charset="0"/>
              </a:rPr>
              <a:t> </a:t>
            </a:r>
            <a:r>
              <a:rPr lang="sr-Latn-RS" dirty="0" err="1">
                <a:latin typeface="Georgia" panose="02040502050405020303" pitchFamily="18" charset="0"/>
              </a:rPr>
              <a:t>bismuth</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a:t>
            </a:r>
            <a:endParaRPr lang="ru-RU" dirty="0">
              <a:latin typeface="Georgia" panose="02040502050405020303" pitchFamily="18" charset="0"/>
            </a:endParaRPr>
          </a:p>
          <a:p>
            <a:pPr marL="0" indent="0">
              <a:buNone/>
            </a:pPr>
            <a:endParaRPr lang="sr-Latn-RS" dirty="0">
              <a:latin typeface="Georgia" panose="02040502050405020303" pitchFamily="18" charset="0"/>
            </a:endParaRPr>
          </a:p>
          <a:p>
            <a:r>
              <a:rPr lang="sr-Latn-RS" dirty="0" err="1">
                <a:latin typeface="Georgia" panose="02040502050405020303" pitchFamily="18" charset="0"/>
              </a:rPr>
              <a:t>Bismuth</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710 </a:t>
            </a:r>
            <a:r>
              <a:rPr lang="sr-Latn-RS" dirty="0" err="1">
                <a:latin typeface="Georgia" panose="02040502050405020303" pitchFamily="18" charset="0"/>
              </a:rPr>
              <a:t>MeV</a:t>
            </a:r>
            <a:r>
              <a:rPr lang="sr-Latn-RS" dirty="0">
                <a:latin typeface="Georgia" panose="02040502050405020303" pitchFamily="18" charset="0"/>
              </a:rPr>
              <a:t> </a:t>
            </a:r>
            <a:r>
              <a:rPr lang="sr-Latn-RS" dirty="0" err="1">
                <a:latin typeface="Georgia" panose="02040502050405020303" pitchFamily="18" charset="0"/>
              </a:rPr>
              <a:t>caused</a:t>
            </a:r>
            <a:r>
              <a:rPr lang="sr-Latn-RS" dirty="0">
                <a:latin typeface="Georgia" panose="02040502050405020303" pitchFamily="18" charset="0"/>
              </a:rPr>
              <a:t> </a:t>
            </a:r>
            <a:r>
              <a:rPr lang="sr-Latn-RS" dirty="0" err="1">
                <a:latin typeface="Georgia" panose="02040502050405020303" pitchFamily="18" charset="0"/>
              </a:rPr>
              <a:t>almost</a:t>
            </a:r>
            <a:r>
              <a:rPr lang="sr-Latn-RS" dirty="0">
                <a:latin typeface="Georgia" panose="02040502050405020303" pitchFamily="18" charset="0"/>
              </a:rPr>
              <a:t> no </a:t>
            </a:r>
            <a:r>
              <a:rPr lang="sr-Latn-RS" dirty="0" err="1">
                <a:latin typeface="Georgia" panose="02040502050405020303" pitchFamily="18" charset="0"/>
              </a:rPr>
              <a:t>change</a:t>
            </a:r>
            <a:r>
              <a:rPr lang="sr-Latn-RS" dirty="0">
                <a:latin typeface="Georgia" panose="02040502050405020303" pitchFamily="18" charset="0"/>
              </a:rPr>
              <a:t> in </a:t>
            </a:r>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perservence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Keggin</a:t>
            </a:r>
            <a:r>
              <a:rPr lang="sr-Latn-RS" dirty="0">
                <a:latin typeface="Georgia" panose="02040502050405020303" pitchFamily="18" charset="0"/>
              </a:rPr>
              <a:t> </a:t>
            </a:r>
            <a:r>
              <a:rPr lang="sr-Latn-RS" dirty="0" err="1">
                <a:latin typeface="Georgia" panose="02040502050405020303" pitchFamily="18" charset="0"/>
              </a:rPr>
              <a:t>anion</a:t>
            </a:r>
            <a:r>
              <a:rPr lang="sr-Latn-RS" dirty="0">
                <a:latin typeface="Georgia" panose="02040502050405020303" pitchFamily="18" charset="0"/>
              </a:rPr>
              <a:t> </a:t>
            </a:r>
            <a:r>
              <a:rPr lang="sr-Latn-RS" dirty="0" err="1">
                <a:latin typeface="Georgia" panose="02040502050405020303" pitchFamily="18" charset="0"/>
              </a:rPr>
              <a:t>bands</a:t>
            </a:r>
            <a:r>
              <a:rPr lang="sr-Latn-RS" dirty="0">
                <a:latin typeface="Georgia" panose="02040502050405020303" pitchFamily="18" charset="0"/>
              </a:rPr>
              <a:t>.</a:t>
            </a:r>
            <a:endParaRPr lang="en-US" dirty="0">
              <a:latin typeface="Georgia" panose="02040502050405020303" pitchFamily="18" charset="0"/>
            </a:endParaRPr>
          </a:p>
          <a:p>
            <a:endParaRPr lang="en-US" dirty="0">
              <a:latin typeface="Georgia" panose="02040502050405020303" pitchFamily="18"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2755" t="10980" r="6766"/>
          <a:stretch/>
        </p:blipFill>
        <p:spPr>
          <a:xfrm>
            <a:off x="4967747" y="1272534"/>
            <a:ext cx="3141149" cy="4974703"/>
          </a:xfrm>
          <a:prstGeom prst="rect">
            <a:avLst/>
          </a:prstGeom>
        </p:spPr>
      </p:pic>
      <p:sp>
        <p:nvSpPr>
          <p:cNvPr id="12" name="TextBox 11"/>
          <p:cNvSpPr txBox="1"/>
          <p:nvPr/>
        </p:nvSpPr>
        <p:spPr>
          <a:xfrm>
            <a:off x="7007791" y="1202322"/>
            <a:ext cx="1221809"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Bi 710 </a:t>
            </a:r>
            <a:r>
              <a:rPr lang="sr-Latn-RS" sz="1600" b="1" dirty="0" err="1">
                <a:latin typeface="Times New Roman" panose="02020603050405020304" pitchFamily="18" charset="0"/>
                <a:cs typeface="Times New Roman" panose="02020603050405020304" pitchFamily="18" charset="0"/>
              </a:rPr>
              <a:t>MeV</a:t>
            </a:r>
            <a:endParaRPr lang="en-US" sz="1600" b="1" baseline="30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952218" y="6239436"/>
            <a:ext cx="3172206" cy="430887"/>
          </a:xfrm>
          <a:prstGeom prst="rect">
            <a:avLst/>
          </a:prstGeom>
          <a:noFill/>
        </p:spPr>
        <p:txBody>
          <a:bodyPr wrap="square" rtlCol="0">
            <a:spAutoFit/>
          </a:bodyPr>
          <a:lstStyle/>
          <a:p>
            <a:pPr algn="ctr"/>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spectra</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120 </a:t>
            </a:r>
            <a:r>
              <a:rPr lang="sr-Latn-RS" sz="1100" dirty="0" err="1">
                <a:latin typeface="Georgia" panose="02040502050405020303" pitchFamily="18" charset="0"/>
              </a:rPr>
              <a:t>nm</a:t>
            </a:r>
            <a:r>
              <a:rPr lang="sr-Latn-RS" sz="1100" dirty="0">
                <a:latin typeface="Georgia" panose="02040502050405020303" pitchFamily="18" charset="0"/>
              </a:rPr>
              <a:t> WPA </a:t>
            </a:r>
            <a:r>
              <a:rPr lang="sr-Latn-RS" sz="1100" dirty="0" err="1">
                <a:latin typeface="Georgia" panose="02040502050405020303" pitchFamily="18" charset="0"/>
              </a:rPr>
              <a:t>irradiated</a:t>
            </a:r>
            <a:r>
              <a:rPr lang="sr-Latn-RS" sz="1100" dirty="0">
                <a:latin typeface="Georgia" panose="02040502050405020303" pitchFamily="18" charset="0"/>
              </a:rPr>
              <a:t> </a:t>
            </a:r>
            <a:r>
              <a:rPr lang="sr-Latn-RS" sz="1100" dirty="0" err="1">
                <a:latin typeface="Georgia" panose="02040502050405020303" pitchFamily="18" charset="0"/>
              </a:rPr>
              <a:t>with</a:t>
            </a:r>
            <a:r>
              <a:rPr lang="sr-Latn-RS" sz="1100" dirty="0">
                <a:latin typeface="Georgia" panose="02040502050405020303" pitchFamily="18" charset="0"/>
              </a:rPr>
              <a:t> </a:t>
            </a:r>
            <a:r>
              <a:rPr lang="sr-Latn-RS" sz="1100" dirty="0" err="1">
                <a:latin typeface="Georgia" panose="02040502050405020303" pitchFamily="18" charset="0"/>
              </a:rPr>
              <a:t>bismuth</a:t>
            </a:r>
            <a:r>
              <a:rPr lang="sr-Latn-RS" sz="1100" dirty="0">
                <a:latin typeface="Georgia" panose="02040502050405020303" pitchFamily="18" charset="0"/>
              </a:rPr>
              <a:t> </a:t>
            </a:r>
            <a:r>
              <a:rPr lang="sr-Latn-RS" sz="1100" dirty="0" err="1">
                <a:latin typeface="Georgia" panose="02040502050405020303" pitchFamily="18" charset="0"/>
              </a:rPr>
              <a:t>ions</a:t>
            </a:r>
            <a:endParaRPr lang="en-US" sz="1100" dirty="0">
              <a:latin typeface="Georgia" panose="02040502050405020303" pitchFamily="18" charset="0"/>
            </a:endParaRPr>
          </a:p>
        </p:txBody>
      </p:sp>
      <p:cxnSp>
        <p:nvCxnSpPr>
          <p:cNvPr id="14" name="Straight Connector 13"/>
          <p:cNvCxnSpPr/>
          <p:nvPr/>
        </p:nvCxnSpPr>
        <p:spPr>
          <a:xfrm>
            <a:off x="5089471" y="2152650"/>
            <a:ext cx="2897701" cy="9525"/>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89471" y="3295650"/>
            <a:ext cx="2897701"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9471" y="4429125"/>
            <a:ext cx="2897701"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23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Swift</a:t>
            </a:r>
            <a:r>
              <a:rPr lang="sr-Latn-RS" sz="3600" dirty="0">
                <a:latin typeface="Georgia" panose="02040502050405020303" pitchFamily="18" charset="0"/>
              </a:rPr>
              <a:t> </a:t>
            </a:r>
            <a:r>
              <a:rPr lang="sr-Latn-RS" sz="3600" dirty="0" err="1">
                <a:latin typeface="Georgia" panose="02040502050405020303" pitchFamily="18" charset="0"/>
              </a:rPr>
              <a:t>heavy</a:t>
            </a:r>
            <a:r>
              <a:rPr lang="sr-Latn-RS" sz="3600" dirty="0">
                <a:latin typeface="Georgia" panose="02040502050405020303" pitchFamily="18" charset="0"/>
              </a:rPr>
              <a:t> </a:t>
            </a:r>
            <a:r>
              <a:rPr lang="sr-Latn-RS" sz="3600" dirty="0" err="1">
                <a:latin typeface="Georgia" panose="02040502050405020303" pitchFamily="18" charset="0"/>
              </a:rPr>
              <a:t>ions</a:t>
            </a:r>
            <a:endParaRPr lang="sr-Latn-RS" sz="3600" dirty="0">
              <a:latin typeface="Georgia" panose="02040502050405020303" pitchFamily="18" charset="0"/>
            </a:endParaRPr>
          </a:p>
          <a:p>
            <a:r>
              <a:rPr lang="sr-Latn-RS" sz="3600" dirty="0">
                <a:latin typeface="Times New Roman" panose="02020603050405020304" pitchFamily="18" charset="0"/>
                <a:cs typeface="Times New Roman" panose="02020603050405020304" pitchFamily="18" charset="0"/>
              </a:rPr>
              <a:t>WPA 20 µm, Bi 710 </a:t>
            </a:r>
            <a:r>
              <a:rPr lang="sr-Latn-RS" sz="3600" dirty="0" err="1">
                <a:latin typeface="Times New Roman" panose="02020603050405020304" pitchFamily="18" charset="0"/>
                <a:cs typeface="Times New Roman" panose="02020603050405020304" pitchFamily="18" charset="0"/>
              </a:rPr>
              <a:t>MeV</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sp>
        <p:nvSpPr>
          <p:cNvPr id="4" name="Content Placeholder 2"/>
          <p:cNvSpPr txBox="1">
            <a:spLocks/>
          </p:cNvSpPr>
          <p:nvPr/>
        </p:nvSpPr>
        <p:spPr>
          <a:xfrm>
            <a:off x="528624" y="1595718"/>
            <a:ext cx="3926240"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err="1">
                <a:latin typeface="Georgia" panose="02040502050405020303" pitchFamily="18" charset="0"/>
              </a:rPr>
              <a:t>Swift</a:t>
            </a:r>
            <a:r>
              <a:rPr lang="sr-Latn-RS" dirty="0">
                <a:latin typeface="Georgia" panose="02040502050405020303" pitchFamily="18" charset="0"/>
              </a:rPr>
              <a:t> </a:t>
            </a:r>
            <a:r>
              <a:rPr lang="sr-Latn-RS" dirty="0" err="1">
                <a:latin typeface="Georgia" panose="02040502050405020303" pitchFamily="18" charset="0"/>
              </a:rPr>
              <a:t>heavy</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were</a:t>
            </a:r>
            <a:r>
              <a:rPr lang="sr-Latn-RS" dirty="0">
                <a:latin typeface="Georgia" panose="02040502050405020303" pitchFamily="18" charset="0"/>
              </a:rPr>
              <a:t> </a:t>
            </a:r>
            <a:r>
              <a:rPr lang="sr-Latn-RS" dirty="0" err="1">
                <a:latin typeface="Georgia" panose="02040502050405020303" pitchFamily="18" charset="0"/>
              </a:rPr>
              <a:t>also</a:t>
            </a:r>
            <a:r>
              <a:rPr lang="sr-Latn-RS" dirty="0">
                <a:latin typeface="Georgia" panose="02040502050405020303" pitchFamily="18" charset="0"/>
              </a:rPr>
              <a:t> </a:t>
            </a:r>
            <a:r>
              <a:rPr lang="sr-Latn-RS" dirty="0" err="1">
                <a:latin typeface="Georgia" panose="02040502050405020303" pitchFamily="18" charset="0"/>
              </a:rPr>
              <a:t>used</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modification</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thicker</a:t>
            </a:r>
            <a:r>
              <a:rPr lang="sr-Latn-RS" dirty="0">
                <a:latin typeface="Georgia" panose="02040502050405020303" pitchFamily="18" charset="0"/>
              </a:rPr>
              <a:t> </a:t>
            </a:r>
            <a:r>
              <a:rPr lang="sr-Latn-RS" dirty="0" err="1">
                <a:latin typeface="Georgia" panose="02040502050405020303" pitchFamily="18" charset="0"/>
              </a:rPr>
              <a:t>samples</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WPA.</a:t>
            </a:r>
            <a:endParaRPr lang="ru-RU" dirty="0">
              <a:latin typeface="Georgia" panose="02040502050405020303" pitchFamily="18" charset="0"/>
            </a:endParaRPr>
          </a:p>
          <a:p>
            <a:pPr marL="0" indent="0">
              <a:buNone/>
            </a:pPr>
            <a:endParaRPr lang="sr-Latn-RS" dirty="0">
              <a:latin typeface="Georgia" panose="02040502050405020303" pitchFamily="18" charset="0"/>
            </a:endParaRPr>
          </a:p>
          <a:p>
            <a:r>
              <a:rPr lang="sr-Latn-RS" dirty="0" err="1">
                <a:latin typeface="Georgia" panose="02040502050405020303" pitchFamily="18" charset="0"/>
              </a:rPr>
              <a:t>Bismuth</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710 </a:t>
            </a:r>
            <a:r>
              <a:rPr lang="sr-Latn-RS" dirty="0" err="1">
                <a:latin typeface="Georgia" panose="02040502050405020303" pitchFamily="18" charset="0"/>
              </a:rPr>
              <a:t>MeV</a:t>
            </a:r>
            <a:r>
              <a:rPr lang="sr-Latn-RS" dirty="0">
                <a:latin typeface="Georgia" panose="02040502050405020303" pitchFamily="18" charset="0"/>
              </a:rPr>
              <a:t> </a:t>
            </a:r>
            <a:r>
              <a:rPr lang="sr-Latn-RS" dirty="0" err="1">
                <a:latin typeface="Georgia" panose="02040502050405020303" pitchFamily="18" charset="0"/>
              </a:rPr>
              <a:t>caused</a:t>
            </a:r>
            <a:r>
              <a:rPr lang="sr-Latn-RS" dirty="0">
                <a:latin typeface="Georgia" panose="02040502050405020303" pitchFamily="18" charset="0"/>
              </a:rPr>
              <a:t> </a:t>
            </a:r>
            <a:r>
              <a:rPr lang="sr-Latn-RS" dirty="0" err="1">
                <a:latin typeface="Georgia" panose="02040502050405020303" pitchFamily="18" charset="0"/>
              </a:rPr>
              <a:t>partial</a:t>
            </a:r>
            <a:r>
              <a:rPr lang="sr-Latn-RS" dirty="0">
                <a:latin typeface="Georgia" panose="02040502050405020303" pitchFamily="18" charset="0"/>
              </a:rPr>
              <a:t> </a:t>
            </a:r>
            <a:r>
              <a:rPr lang="sr-Latn-RS" dirty="0" err="1">
                <a:latin typeface="Georgia" panose="02040502050405020303" pitchFamily="18" charset="0"/>
              </a:rPr>
              <a:t>change</a:t>
            </a:r>
            <a:r>
              <a:rPr lang="sr-Latn-RS" dirty="0">
                <a:latin typeface="Georgia" panose="02040502050405020303" pitchFamily="18" charset="0"/>
              </a:rPr>
              <a:t> in </a:t>
            </a:r>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perservence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Keggin</a:t>
            </a:r>
            <a:r>
              <a:rPr lang="sr-Latn-RS" dirty="0">
                <a:latin typeface="Georgia" panose="02040502050405020303" pitchFamily="18" charset="0"/>
              </a:rPr>
              <a:t> </a:t>
            </a:r>
            <a:r>
              <a:rPr lang="sr-Latn-RS" dirty="0" err="1">
                <a:latin typeface="Georgia" panose="02040502050405020303" pitchFamily="18" charset="0"/>
              </a:rPr>
              <a:t>anion</a:t>
            </a:r>
            <a:r>
              <a:rPr lang="sr-Latn-RS" dirty="0">
                <a:latin typeface="Georgia" panose="02040502050405020303" pitchFamily="18" charset="0"/>
              </a:rPr>
              <a:t> </a:t>
            </a:r>
            <a:r>
              <a:rPr lang="sr-Latn-RS" dirty="0" err="1">
                <a:latin typeface="Georgia" panose="02040502050405020303" pitchFamily="18" charset="0"/>
              </a:rPr>
              <a:t>bands</a:t>
            </a:r>
            <a:r>
              <a:rPr lang="sr-Latn-RS" dirty="0">
                <a:latin typeface="Georgia" panose="02040502050405020303" pitchFamily="18" charset="0"/>
              </a:rPr>
              <a:t>.</a:t>
            </a:r>
            <a:endParaRPr lang="en-US" dirty="0">
              <a:latin typeface="Georgia" panose="02040502050405020303" pitchFamily="18" charset="0"/>
            </a:endParaRPr>
          </a:p>
          <a:p>
            <a:endParaRPr lang="en-US" dirty="0">
              <a:latin typeface="Georgia" panose="02040502050405020303"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942" t="11765" r="8075"/>
          <a:stretch/>
        </p:blipFill>
        <p:spPr>
          <a:xfrm>
            <a:off x="4967747" y="1362635"/>
            <a:ext cx="3172206" cy="5074024"/>
          </a:xfrm>
          <a:prstGeom prst="rect">
            <a:avLst/>
          </a:prstGeom>
        </p:spPr>
      </p:pic>
      <p:sp>
        <p:nvSpPr>
          <p:cNvPr id="5" name="TextBox 4"/>
          <p:cNvSpPr txBox="1"/>
          <p:nvPr/>
        </p:nvSpPr>
        <p:spPr>
          <a:xfrm>
            <a:off x="5418628" y="1344706"/>
            <a:ext cx="1221809"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Bi 710 </a:t>
            </a:r>
            <a:r>
              <a:rPr lang="sr-Latn-RS" sz="1600" b="1" dirty="0" err="1">
                <a:latin typeface="Times New Roman" panose="02020603050405020304" pitchFamily="18" charset="0"/>
                <a:cs typeface="Times New Roman" panose="02020603050405020304" pitchFamily="18" charset="0"/>
              </a:rPr>
              <a:t>MeV</a:t>
            </a:r>
            <a:endParaRPr lang="en-US" sz="1600" b="1" baseline="30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67747" y="6427113"/>
            <a:ext cx="3172206" cy="430887"/>
          </a:xfrm>
          <a:prstGeom prst="rect">
            <a:avLst/>
          </a:prstGeom>
          <a:noFill/>
        </p:spPr>
        <p:txBody>
          <a:bodyPr wrap="square" rtlCol="0">
            <a:spAutoFit/>
          </a:bodyPr>
          <a:lstStyle/>
          <a:p>
            <a:pPr algn="ctr"/>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spectra</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20 µm WPA </a:t>
            </a:r>
            <a:r>
              <a:rPr lang="sr-Latn-RS" sz="1100" dirty="0" err="1">
                <a:latin typeface="Georgia" panose="02040502050405020303" pitchFamily="18" charset="0"/>
              </a:rPr>
              <a:t>irradiated</a:t>
            </a:r>
            <a:r>
              <a:rPr lang="sr-Latn-RS" sz="1100" dirty="0">
                <a:latin typeface="Georgia" panose="02040502050405020303" pitchFamily="18" charset="0"/>
              </a:rPr>
              <a:t> </a:t>
            </a:r>
            <a:r>
              <a:rPr lang="sr-Latn-RS" sz="1100" dirty="0" err="1">
                <a:latin typeface="Georgia" panose="02040502050405020303" pitchFamily="18" charset="0"/>
              </a:rPr>
              <a:t>with</a:t>
            </a:r>
            <a:r>
              <a:rPr lang="sr-Latn-RS" sz="1100" dirty="0">
                <a:latin typeface="Georgia" panose="02040502050405020303" pitchFamily="18" charset="0"/>
              </a:rPr>
              <a:t> </a:t>
            </a:r>
            <a:r>
              <a:rPr lang="sr-Latn-RS" sz="1100" dirty="0" err="1">
                <a:latin typeface="Georgia" panose="02040502050405020303" pitchFamily="18" charset="0"/>
              </a:rPr>
              <a:t>bismuth</a:t>
            </a:r>
            <a:r>
              <a:rPr lang="sr-Latn-RS" sz="1100" dirty="0">
                <a:latin typeface="Georgia" panose="02040502050405020303" pitchFamily="18" charset="0"/>
              </a:rPr>
              <a:t> </a:t>
            </a:r>
            <a:r>
              <a:rPr lang="sr-Latn-RS" sz="1100" dirty="0" err="1">
                <a:latin typeface="Georgia" panose="02040502050405020303" pitchFamily="18" charset="0"/>
              </a:rPr>
              <a:t>ions</a:t>
            </a:r>
            <a:endParaRPr lang="en-US" sz="1100" dirty="0">
              <a:latin typeface="Georgia" panose="02040502050405020303" pitchFamily="18" charset="0"/>
            </a:endParaRPr>
          </a:p>
        </p:txBody>
      </p:sp>
      <p:sp>
        <p:nvSpPr>
          <p:cNvPr id="8" name="TextBox 7"/>
          <p:cNvSpPr txBox="1"/>
          <p:nvPr/>
        </p:nvSpPr>
        <p:spPr>
          <a:xfrm>
            <a:off x="6881849" y="4652084"/>
            <a:ext cx="965329" cy="276999"/>
          </a:xfrm>
          <a:prstGeom prst="rect">
            <a:avLst/>
          </a:prstGeom>
          <a:solidFill>
            <a:schemeClr val="bg1"/>
          </a:solid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en-US" sz="1200" baseline="300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5053049" y="2647950"/>
            <a:ext cx="3019425"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53049" y="4152900"/>
            <a:ext cx="3019425"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058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Swift</a:t>
            </a:r>
            <a:r>
              <a:rPr lang="sr-Latn-RS" sz="3600" dirty="0">
                <a:latin typeface="Georgia" panose="02040502050405020303" pitchFamily="18" charset="0"/>
              </a:rPr>
              <a:t> </a:t>
            </a:r>
            <a:r>
              <a:rPr lang="sr-Latn-RS" sz="3600" dirty="0" err="1">
                <a:latin typeface="Georgia" panose="02040502050405020303" pitchFamily="18" charset="0"/>
              </a:rPr>
              <a:t>heavy</a:t>
            </a:r>
            <a:r>
              <a:rPr lang="sr-Latn-RS" sz="3600" dirty="0">
                <a:latin typeface="Georgia" panose="02040502050405020303" pitchFamily="18" charset="0"/>
              </a:rPr>
              <a:t> </a:t>
            </a:r>
            <a:r>
              <a:rPr lang="sr-Latn-RS" sz="3600" dirty="0" err="1">
                <a:latin typeface="Georgia" panose="02040502050405020303" pitchFamily="18" charset="0"/>
              </a:rPr>
              <a:t>ions</a:t>
            </a:r>
            <a:r>
              <a:rPr lang="sr-Latn-RS" sz="3600" dirty="0">
                <a:latin typeface="Georgia" panose="02040502050405020303" pitchFamily="18" charset="0"/>
              </a:rPr>
              <a:t> – </a:t>
            </a:r>
            <a:r>
              <a:rPr lang="sr-Latn-RS" sz="3600" dirty="0" err="1">
                <a:latin typeface="Times New Roman" panose="02020603050405020304" pitchFamily="18" charset="0"/>
                <a:cs typeface="Times New Roman" panose="02020603050405020304" pitchFamily="18" charset="0"/>
              </a:rPr>
              <a:t>Vanadium</a:t>
            </a:r>
            <a:r>
              <a:rPr lang="sr-Latn-RS" sz="3600" dirty="0">
                <a:latin typeface="Times New Roman" panose="02020603050405020304" pitchFamily="18" charset="0"/>
                <a:cs typeface="Times New Roman" panose="02020603050405020304" pitchFamily="18" charset="0"/>
              </a:rPr>
              <a:t> </a:t>
            </a:r>
            <a:r>
              <a:rPr lang="sr-Latn-RS" sz="3600" dirty="0" err="1">
                <a:latin typeface="Times New Roman" panose="02020603050405020304" pitchFamily="18" charset="0"/>
                <a:cs typeface="Times New Roman" panose="02020603050405020304" pitchFamily="18" charset="0"/>
              </a:rPr>
              <a:t>and</a:t>
            </a:r>
            <a:r>
              <a:rPr lang="sr-Latn-RS" sz="3600" dirty="0">
                <a:latin typeface="Times New Roman" panose="02020603050405020304" pitchFamily="18" charset="0"/>
                <a:cs typeface="Times New Roman" panose="02020603050405020304" pitchFamily="18" charset="0"/>
              </a:rPr>
              <a:t> </a:t>
            </a:r>
            <a:r>
              <a:rPr lang="sr-Latn-RS" sz="3600" dirty="0" err="1">
                <a:latin typeface="Times New Roman" panose="02020603050405020304" pitchFamily="18" charset="0"/>
                <a:cs typeface="Times New Roman" panose="02020603050405020304" pitchFamily="18" charset="0"/>
              </a:rPr>
              <a:t>bismuth</a:t>
            </a:r>
            <a:r>
              <a:rPr lang="sr-Latn-RS" sz="3600" dirty="0">
                <a:latin typeface="Times New Roman" panose="02020603050405020304" pitchFamily="18" charset="0"/>
                <a:cs typeface="Times New Roman" panose="02020603050405020304" pitchFamily="18" charset="0"/>
              </a:rPr>
              <a:t> </a:t>
            </a:r>
            <a:r>
              <a:rPr lang="sr-Latn-RS" sz="3600" dirty="0" err="1">
                <a:latin typeface="Times New Roman" panose="02020603050405020304" pitchFamily="18" charset="0"/>
                <a:cs typeface="Times New Roman" panose="02020603050405020304" pitchFamily="18" charset="0"/>
              </a:rPr>
              <a:t>ions</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sp>
        <p:nvSpPr>
          <p:cNvPr id="4" name="Content Placeholder 2"/>
          <p:cNvSpPr txBox="1">
            <a:spLocks/>
          </p:cNvSpPr>
          <p:nvPr/>
        </p:nvSpPr>
        <p:spPr>
          <a:xfrm>
            <a:off x="532826" y="5457189"/>
            <a:ext cx="8321220" cy="764392"/>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a:latin typeface="Georgia" panose="02040502050405020303" pitchFamily="18" charset="0"/>
              </a:rPr>
              <a:t>SRIM </a:t>
            </a:r>
            <a:r>
              <a:rPr lang="sr-Latn-RS" dirty="0" err="1">
                <a:latin typeface="Georgia" panose="02040502050405020303" pitchFamily="18" charset="0"/>
              </a:rPr>
              <a:t>calculations</a:t>
            </a:r>
            <a:r>
              <a:rPr lang="sr-Latn-RS" dirty="0">
                <a:latin typeface="Georgia" panose="02040502050405020303" pitchFamily="18" charset="0"/>
              </a:rPr>
              <a:t> </a:t>
            </a:r>
            <a:r>
              <a:rPr lang="sr-Latn-RS" dirty="0" err="1">
                <a:latin typeface="Georgia" panose="02040502050405020303" pitchFamily="18" charset="0"/>
              </a:rPr>
              <a:t>show</a:t>
            </a:r>
            <a:r>
              <a:rPr lang="sr-Latn-RS" dirty="0">
                <a:latin typeface="Georgia" panose="02040502050405020303" pitchFamily="18" charset="0"/>
              </a:rPr>
              <a:t> </a:t>
            </a:r>
            <a:r>
              <a:rPr lang="sr-Latn-RS" dirty="0" err="1">
                <a:latin typeface="Georgia" panose="02040502050405020303" pitchFamily="18" charset="0"/>
              </a:rPr>
              <a:t>higher</a:t>
            </a:r>
            <a:r>
              <a:rPr lang="sr-Latn-RS" dirty="0">
                <a:latin typeface="Georgia" panose="02040502050405020303" pitchFamily="18" charset="0"/>
              </a:rPr>
              <a:t> </a:t>
            </a:r>
            <a:r>
              <a:rPr lang="sr-Latn-RS" dirty="0" err="1">
                <a:latin typeface="Georgia" panose="02040502050405020303" pitchFamily="18" charset="0"/>
              </a:rPr>
              <a:t>amount</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target</a:t>
            </a:r>
            <a:r>
              <a:rPr lang="sr-Latn-RS" dirty="0">
                <a:latin typeface="Georgia" panose="02040502050405020303" pitchFamily="18" charset="0"/>
              </a:rPr>
              <a:t> </a:t>
            </a:r>
            <a:r>
              <a:rPr lang="sr-Latn-RS" dirty="0" err="1">
                <a:latin typeface="Georgia" panose="02040502050405020303" pitchFamily="18" charset="0"/>
              </a:rPr>
              <a:t>displacement</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vanadium</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in </a:t>
            </a:r>
            <a:r>
              <a:rPr lang="sr-Latn-RS" dirty="0" err="1">
                <a:latin typeface="Georgia" panose="02040502050405020303" pitchFamily="18" charset="0"/>
              </a:rPr>
              <a:t>the</a:t>
            </a:r>
            <a:r>
              <a:rPr lang="sr-Latn-RS" dirty="0">
                <a:latin typeface="Georgia" panose="02040502050405020303" pitchFamily="18" charset="0"/>
              </a:rPr>
              <a:t> </a:t>
            </a:r>
            <a:r>
              <a:rPr lang="sr-Latn-RS" dirty="0" err="1">
                <a:latin typeface="Georgia" panose="02040502050405020303" pitchFamily="18" charset="0"/>
              </a:rPr>
              <a:t>range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WPA </a:t>
            </a:r>
            <a:r>
              <a:rPr lang="sr-Latn-RS" dirty="0" err="1">
                <a:latin typeface="Georgia" panose="02040502050405020303" pitchFamily="18" charset="0"/>
              </a:rPr>
              <a:t>thikness</a:t>
            </a:r>
            <a:r>
              <a:rPr lang="sr-Latn-RS" dirty="0">
                <a:latin typeface="Georgia" panose="02040502050405020303" pitchFamily="18" charset="0"/>
              </a:rPr>
              <a:t>. </a:t>
            </a:r>
            <a:endParaRPr lang="en-US" dirty="0">
              <a:latin typeface="Georgia" panose="02040502050405020303" pitchFamily="18" charset="0"/>
            </a:endParaRPr>
          </a:p>
          <a:p>
            <a:endParaRPr lang="en-US" dirty="0">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774" y="1429269"/>
            <a:ext cx="4010025" cy="34099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79" y="1429270"/>
            <a:ext cx="4010024" cy="3409950"/>
          </a:xfrm>
          <a:prstGeom prst="rect">
            <a:avLst/>
          </a:prstGeom>
        </p:spPr>
      </p:pic>
      <p:sp>
        <p:nvSpPr>
          <p:cNvPr id="5" name="TextBox 4"/>
          <p:cNvSpPr txBox="1"/>
          <p:nvPr/>
        </p:nvSpPr>
        <p:spPr>
          <a:xfrm>
            <a:off x="5409663" y="2572871"/>
            <a:ext cx="1221809"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Bi 710 </a:t>
            </a:r>
            <a:r>
              <a:rPr lang="sr-Latn-RS" sz="1600" b="1" dirty="0" err="1">
                <a:latin typeface="Times New Roman" panose="02020603050405020304" pitchFamily="18" charset="0"/>
                <a:cs typeface="Times New Roman" panose="02020603050405020304" pitchFamily="18" charset="0"/>
              </a:rPr>
              <a:t>MeV</a:t>
            </a:r>
            <a:endParaRPr lang="en-US" sz="1600" b="1" baseline="30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513431" y="2429436"/>
            <a:ext cx="1069011"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V 61 </a:t>
            </a:r>
            <a:r>
              <a:rPr lang="sr-Latn-RS" sz="1600" b="1" dirty="0" err="1">
                <a:latin typeface="Times New Roman" panose="02020603050405020304" pitchFamily="18" charset="0"/>
                <a:cs typeface="Times New Roman" panose="02020603050405020304" pitchFamily="18" charset="0"/>
              </a:rPr>
              <a:t>MeV</a:t>
            </a:r>
            <a:endParaRPr lang="en-US" sz="1600" b="1" baseline="30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14488" y="4839219"/>
            <a:ext cx="3172206" cy="261610"/>
          </a:xfrm>
          <a:prstGeom prst="rect">
            <a:avLst/>
          </a:prstGeom>
          <a:noFill/>
        </p:spPr>
        <p:txBody>
          <a:bodyPr wrap="square" rtlCol="0">
            <a:spAutoFit/>
          </a:bodyPr>
          <a:lstStyle/>
          <a:p>
            <a:pPr algn="ctr"/>
            <a:r>
              <a:rPr lang="sr-Latn-RS" sz="1100" dirty="0" err="1">
                <a:latin typeface="Georgia" panose="02040502050405020303" pitchFamily="18" charset="0"/>
              </a:rPr>
              <a:t>Target</a:t>
            </a:r>
            <a:r>
              <a:rPr lang="sr-Latn-RS" sz="1100" dirty="0">
                <a:latin typeface="Georgia" panose="02040502050405020303" pitchFamily="18" charset="0"/>
              </a:rPr>
              <a:t> </a:t>
            </a:r>
            <a:r>
              <a:rPr lang="sr-Latn-RS" sz="1100" dirty="0" err="1">
                <a:latin typeface="Georgia" panose="02040502050405020303" pitchFamily="18" charset="0"/>
              </a:rPr>
              <a:t>displacement</a:t>
            </a:r>
            <a:r>
              <a:rPr lang="sr-Latn-RS" sz="1100" dirty="0">
                <a:latin typeface="Georgia" panose="02040502050405020303" pitchFamily="18" charset="0"/>
              </a:rPr>
              <a:t> </a:t>
            </a:r>
            <a:r>
              <a:rPr lang="sr-Latn-RS" sz="1100" dirty="0" err="1">
                <a:latin typeface="Georgia" panose="02040502050405020303" pitchFamily="18" charset="0"/>
              </a:rPr>
              <a:t>for</a:t>
            </a:r>
            <a:r>
              <a:rPr lang="sr-Latn-RS" sz="1100" dirty="0">
                <a:latin typeface="Georgia" panose="02040502050405020303" pitchFamily="18" charset="0"/>
              </a:rPr>
              <a:t> </a:t>
            </a:r>
            <a:r>
              <a:rPr lang="sr-Latn-RS" sz="1100" dirty="0" err="1">
                <a:latin typeface="Georgia" panose="02040502050405020303" pitchFamily="18" charset="0"/>
              </a:rPr>
              <a:t>vanadium</a:t>
            </a:r>
            <a:r>
              <a:rPr lang="sr-Latn-RS" sz="1100" dirty="0">
                <a:latin typeface="Georgia" panose="02040502050405020303" pitchFamily="18" charset="0"/>
              </a:rPr>
              <a:t> </a:t>
            </a:r>
            <a:r>
              <a:rPr lang="sr-Latn-RS" sz="1100" dirty="0" err="1">
                <a:latin typeface="Georgia" panose="02040502050405020303" pitchFamily="18" charset="0"/>
              </a:rPr>
              <a:t>ions</a:t>
            </a:r>
            <a:r>
              <a:rPr lang="sr-Latn-RS" sz="1100" dirty="0">
                <a:latin typeface="Georgia" panose="02040502050405020303" pitchFamily="18" charset="0"/>
              </a:rPr>
              <a:t> - SRIM</a:t>
            </a:r>
            <a:endParaRPr lang="en-US" sz="1100" dirty="0">
              <a:latin typeface="Georgia" panose="02040502050405020303" pitchFamily="18" charset="0"/>
            </a:endParaRPr>
          </a:p>
        </p:txBody>
      </p:sp>
      <p:sp>
        <p:nvSpPr>
          <p:cNvPr id="13" name="TextBox 12"/>
          <p:cNvSpPr txBox="1"/>
          <p:nvPr/>
        </p:nvSpPr>
        <p:spPr>
          <a:xfrm>
            <a:off x="5254794" y="4839219"/>
            <a:ext cx="3172206" cy="261610"/>
          </a:xfrm>
          <a:prstGeom prst="rect">
            <a:avLst/>
          </a:prstGeom>
          <a:noFill/>
        </p:spPr>
        <p:txBody>
          <a:bodyPr wrap="square" rtlCol="0">
            <a:spAutoFit/>
          </a:bodyPr>
          <a:lstStyle/>
          <a:p>
            <a:pPr algn="ctr"/>
            <a:r>
              <a:rPr lang="sr-Latn-RS" sz="1100" dirty="0" err="1">
                <a:latin typeface="Georgia" panose="02040502050405020303" pitchFamily="18" charset="0"/>
              </a:rPr>
              <a:t>Target</a:t>
            </a:r>
            <a:r>
              <a:rPr lang="sr-Latn-RS" sz="1100" dirty="0">
                <a:latin typeface="Georgia" panose="02040502050405020303" pitchFamily="18" charset="0"/>
              </a:rPr>
              <a:t> </a:t>
            </a:r>
            <a:r>
              <a:rPr lang="sr-Latn-RS" sz="1100" dirty="0" err="1">
                <a:latin typeface="Georgia" panose="02040502050405020303" pitchFamily="18" charset="0"/>
              </a:rPr>
              <a:t>displacement</a:t>
            </a:r>
            <a:r>
              <a:rPr lang="sr-Latn-RS" sz="1100" dirty="0">
                <a:latin typeface="Georgia" panose="02040502050405020303" pitchFamily="18" charset="0"/>
              </a:rPr>
              <a:t> </a:t>
            </a:r>
            <a:r>
              <a:rPr lang="sr-Latn-RS" sz="1100" dirty="0" err="1">
                <a:latin typeface="Georgia" panose="02040502050405020303" pitchFamily="18" charset="0"/>
              </a:rPr>
              <a:t>for</a:t>
            </a:r>
            <a:r>
              <a:rPr lang="sr-Latn-RS" sz="1100" dirty="0">
                <a:latin typeface="Georgia" panose="02040502050405020303" pitchFamily="18" charset="0"/>
              </a:rPr>
              <a:t> </a:t>
            </a:r>
            <a:r>
              <a:rPr lang="sr-Latn-RS" sz="1100" dirty="0" err="1">
                <a:latin typeface="Georgia" panose="02040502050405020303" pitchFamily="18" charset="0"/>
              </a:rPr>
              <a:t>bismuth</a:t>
            </a:r>
            <a:r>
              <a:rPr lang="sr-Latn-RS" sz="1100" dirty="0">
                <a:latin typeface="Georgia" panose="02040502050405020303" pitchFamily="18" charset="0"/>
              </a:rPr>
              <a:t> </a:t>
            </a:r>
            <a:r>
              <a:rPr lang="sr-Latn-RS" sz="1100" dirty="0" err="1">
                <a:latin typeface="Georgia" panose="02040502050405020303" pitchFamily="18" charset="0"/>
              </a:rPr>
              <a:t>ions</a:t>
            </a:r>
            <a:r>
              <a:rPr lang="sr-Latn-RS" sz="1100" dirty="0">
                <a:latin typeface="Georgia" panose="02040502050405020303" pitchFamily="18" charset="0"/>
              </a:rPr>
              <a:t> - SRIM</a:t>
            </a:r>
            <a:endParaRPr lang="en-US" sz="1100" dirty="0">
              <a:latin typeface="Georgia" panose="02040502050405020303" pitchFamily="18" charset="0"/>
            </a:endParaRPr>
          </a:p>
        </p:txBody>
      </p:sp>
    </p:spTree>
    <p:extLst>
      <p:ext uri="{BB962C8B-B14F-4D97-AF65-F5344CB8AC3E}">
        <p14:creationId xmlns:p14="http://schemas.microsoft.com/office/powerpoint/2010/main" val="4269189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21022"/>
            <a:ext cx="7200900" cy="694765"/>
          </a:xfrm>
        </p:spPr>
        <p:txBody>
          <a:bodyPr/>
          <a:lstStyle/>
          <a:p>
            <a:r>
              <a:rPr lang="sr-Latn-RS" sz="3600" dirty="0" err="1">
                <a:latin typeface="Georgia" panose="02040502050405020303" pitchFamily="18" charset="0"/>
              </a:rPr>
              <a:t>Outline</a:t>
            </a:r>
            <a:endParaRPr lang="en-US" dirty="0">
              <a:latin typeface="Georgia" panose="02040502050405020303" pitchFamily="18" charset="0"/>
            </a:endParaRPr>
          </a:p>
        </p:txBody>
      </p:sp>
      <p:sp>
        <p:nvSpPr>
          <p:cNvPr id="3" name="Content Placeholder 2"/>
          <p:cNvSpPr>
            <a:spLocks noGrp="1"/>
          </p:cNvSpPr>
          <p:nvPr>
            <p:ph idx="1"/>
          </p:nvPr>
        </p:nvSpPr>
        <p:spPr>
          <a:xfrm>
            <a:off x="1028700" y="1065121"/>
            <a:ext cx="7200900" cy="5414682"/>
          </a:xfrm>
        </p:spPr>
        <p:txBody>
          <a:bodyPr>
            <a:normAutofit/>
          </a:bodyPr>
          <a:lstStyle/>
          <a:p>
            <a:r>
              <a:rPr lang="sr-Latn-RS" dirty="0" err="1">
                <a:latin typeface="Georgia" panose="02040502050405020303" pitchFamily="18" charset="0"/>
              </a:rPr>
              <a:t>Polyoxometalates</a:t>
            </a:r>
            <a:endParaRPr lang="sr-Cyrl-RS" dirty="0">
              <a:latin typeface="Georgia" panose="02040502050405020303" pitchFamily="18" charset="0"/>
            </a:endParaRPr>
          </a:p>
          <a:p>
            <a:pPr lvl="1"/>
            <a:r>
              <a:rPr lang="sr-Latn-RS" dirty="0" err="1">
                <a:latin typeface="Georgia" panose="02040502050405020303" pitchFamily="18" charset="0"/>
              </a:rPr>
              <a:t>Heteropolyacids</a:t>
            </a:r>
            <a:r>
              <a:rPr lang="sr-Latn-RS" dirty="0">
                <a:latin typeface="Georgia" panose="02040502050405020303" pitchFamily="18" charset="0"/>
              </a:rPr>
              <a:t> (</a:t>
            </a:r>
            <a:r>
              <a:rPr lang="sr-Latn-RS" dirty="0" err="1">
                <a:latin typeface="Georgia" panose="02040502050405020303" pitchFamily="18" charset="0"/>
              </a:rPr>
              <a:t>HPAs</a:t>
            </a:r>
            <a:r>
              <a:rPr lang="sr-Latn-RS" dirty="0">
                <a:latin typeface="Georgia" panose="02040502050405020303" pitchFamily="18" charset="0"/>
              </a:rPr>
              <a:t>)</a:t>
            </a:r>
          </a:p>
          <a:p>
            <a:r>
              <a:rPr lang="sr-Latn-RS" dirty="0">
                <a:latin typeface="Georgia" panose="02040502050405020303" pitchFamily="18" charset="0"/>
              </a:rPr>
              <a:t>Ion </a:t>
            </a:r>
            <a:r>
              <a:rPr lang="sr-Latn-RS" dirty="0" err="1">
                <a:latin typeface="Georgia" panose="02040502050405020303" pitchFamily="18" charset="0"/>
              </a:rPr>
              <a:t>beam</a:t>
            </a:r>
            <a:r>
              <a:rPr lang="sr-Latn-RS" dirty="0">
                <a:latin typeface="Georgia" panose="02040502050405020303" pitchFamily="18" charset="0"/>
              </a:rPr>
              <a:t> </a:t>
            </a:r>
            <a:r>
              <a:rPr lang="sr-Latn-RS" dirty="0" err="1">
                <a:latin typeface="Georgia" panose="02040502050405020303" pitchFamily="18" charset="0"/>
              </a:rPr>
              <a:t>irradiation</a:t>
            </a:r>
            <a:endParaRPr lang="sr-Cyrl-RS" dirty="0">
              <a:latin typeface="Georgia" panose="02040502050405020303" pitchFamily="18" charset="0"/>
            </a:endParaRPr>
          </a:p>
          <a:p>
            <a:r>
              <a:rPr lang="sr-Latn-RS" dirty="0" err="1">
                <a:latin typeface="Georgia" panose="02040502050405020303" pitchFamily="18" charset="0"/>
              </a:rPr>
              <a:t>Motivation</a:t>
            </a:r>
            <a:endParaRPr lang="sr-Cyrl-RS" dirty="0">
              <a:latin typeface="Georgia" panose="02040502050405020303" pitchFamily="18" charset="0"/>
            </a:endParaRPr>
          </a:p>
          <a:p>
            <a:r>
              <a:rPr lang="sr-Latn-RS" dirty="0" err="1">
                <a:latin typeface="Georgia" panose="02040502050405020303" pitchFamily="18" charset="0"/>
              </a:rPr>
              <a:t>Goals</a:t>
            </a:r>
            <a:endParaRPr lang="sr-Cyrl-RS" dirty="0">
              <a:latin typeface="Georgia" panose="02040502050405020303" pitchFamily="18" charset="0"/>
            </a:endParaRPr>
          </a:p>
          <a:p>
            <a:r>
              <a:rPr lang="sr-Latn-RS" dirty="0" err="1">
                <a:latin typeface="Georgia" panose="02040502050405020303" pitchFamily="18" charset="0"/>
              </a:rPr>
              <a:t>Results</a:t>
            </a:r>
            <a:r>
              <a:rPr lang="sr-Latn-RS" dirty="0">
                <a:latin typeface="Georgia" panose="02040502050405020303" pitchFamily="18" charset="0"/>
              </a:rPr>
              <a:t> </a:t>
            </a:r>
          </a:p>
          <a:p>
            <a:pPr lvl="1"/>
            <a:r>
              <a:rPr lang="sr-Latn-RS" dirty="0" err="1">
                <a:latin typeface="Georgia" panose="02040502050405020303" pitchFamily="18" charset="0"/>
              </a:rPr>
              <a:t>Structural</a:t>
            </a:r>
            <a:r>
              <a:rPr lang="sr-Latn-RS" dirty="0">
                <a:latin typeface="Georgia" panose="02040502050405020303" pitchFamily="18" charset="0"/>
              </a:rPr>
              <a:t> </a:t>
            </a:r>
            <a:r>
              <a:rPr lang="sr-Latn-RS" dirty="0" err="1">
                <a:latin typeface="Georgia" panose="02040502050405020303" pitchFamily="18" charset="0"/>
              </a:rPr>
              <a:t>characterization</a:t>
            </a:r>
            <a:endParaRPr lang="sr-Latn-RS" dirty="0">
              <a:latin typeface="Georgia" panose="02040502050405020303" pitchFamily="18" charset="0"/>
            </a:endParaRPr>
          </a:p>
          <a:p>
            <a:pPr lvl="1"/>
            <a:r>
              <a:rPr lang="sr-Latn-RS" dirty="0" err="1">
                <a:latin typeface="Georgia" panose="02040502050405020303" pitchFamily="18" charset="0"/>
              </a:rPr>
              <a:t>Electrochemical</a:t>
            </a:r>
            <a:r>
              <a:rPr lang="sr-Latn-RS" dirty="0">
                <a:latin typeface="Georgia" panose="02040502050405020303" pitchFamily="18" charset="0"/>
              </a:rPr>
              <a:t> </a:t>
            </a:r>
            <a:r>
              <a:rPr lang="sr-Latn-RS" dirty="0" err="1">
                <a:latin typeface="Georgia" panose="02040502050405020303" pitchFamily="18" charset="0"/>
              </a:rPr>
              <a:t>characterization</a:t>
            </a:r>
            <a:endParaRPr lang="sr-Cyrl-RS" dirty="0">
              <a:latin typeface="Georgia" panose="02040502050405020303" pitchFamily="18" charset="0"/>
            </a:endParaRPr>
          </a:p>
          <a:p>
            <a:r>
              <a:rPr lang="sr-Latn-RS" dirty="0" err="1">
                <a:latin typeface="Georgia" panose="02040502050405020303" pitchFamily="18" charset="0"/>
              </a:rPr>
              <a:t>Conclusions</a:t>
            </a:r>
            <a:endParaRPr lang="sr-Latn-RS" dirty="0">
              <a:latin typeface="Georgia" panose="02040502050405020303" pitchFamily="18" charset="0"/>
            </a:endParaRPr>
          </a:p>
          <a:p>
            <a:r>
              <a:rPr lang="sr-Latn-RS" dirty="0" err="1">
                <a:latin typeface="Georgia" panose="02040502050405020303" pitchFamily="18" charset="0"/>
              </a:rPr>
              <a:t>Acknowlegements</a:t>
            </a:r>
            <a:endParaRPr lang="sr-Latn-RS" dirty="0">
              <a:latin typeface="Georgia" panose="02040502050405020303" pitchFamily="18" charset="0"/>
            </a:endParaRPr>
          </a:p>
          <a:p>
            <a:pPr lvl="2"/>
            <a:endParaRPr lang="sr-Latn-RS" dirty="0">
              <a:latin typeface="Georgia" panose="02040502050405020303" pitchFamily="18" charset="0"/>
            </a:endParaRPr>
          </a:p>
        </p:txBody>
      </p:sp>
    </p:spTree>
    <p:extLst>
      <p:ext uri="{BB962C8B-B14F-4D97-AF65-F5344CB8AC3E}">
        <p14:creationId xmlns:p14="http://schemas.microsoft.com/office/powerpoint/2010/main" val="2805120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Type</a:t>
            </a:r>
            <a:r>
              <a:rPr lang="sr-Latn-RS" sz="3600" dirty="0">
                <a:latin typeface="Georgia" panose="02040502050405020303" pitchFamily="18" charset="0"/>
              </a:rPr>
              <a:t> </a:t>
            </a:r>
            <a:r>
              <a:rPr lang="sr-Latn-RS" sz="3600" dirty="0" err="1">
                <a:latin typeface="Georgia" panose="02040502050405020303" pitchFamily="18" charset="0"/>
              </a:rPr>
              <a:t>of</a:t>
            </a:r>
            <a:r>
              <a:rPr lang="sr-Latn-RS" sz="3600" dirty="0">
                <a:latin typeface="Georgia" panose="02040502050405020303" pitchFamily="18" charset="0"/>
              </a:rPr>
              <a:t> </a:t>
            </a:r>
            <a:r>
              <a:rPr lang="sr-Latn-RS" sz="3600" dirty="0" err="1">
                <a:latin typeface="Georgia" panose="02040502050405020303" pitchFamily="18" charset="0"/>
              </a:rPr>
              <a:t>structural</a:t>
            </a:r>
            <a:r>
              <a:rPr lang="sr-Latn-RS" sz="3600" dirty="0">
                <a:latin typeface="Georgia" panose="02040502050405020303" pitchFamily="18" charset="0"/>
              </a:rPr>
              <a:t> </a:t>
            </a:r>
            <a:r>
              <a:rPr lang="sr-Latn-RS" sz="3600" dirty="0" err="1">
                <a:latin typeface="Georgia" panose="02040502050405020303" pitchFamily="18" charset="0"/>
              </a:rPr>
              <a:t>modification</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grpSp>
        <p:nvGrpSpPr>
          <p:cNvPr id="3" name="Group 2"/>
          <p:cNvGrpSpPr/>
          <p:nvPr/>
        </p:nvGrpSpPr>
        <p:grpSpPr>
          <a:xfrm>
            <a:off x="4763406" y="1029789"/>
            <a:ext cx="3466194" cy="4268352"/>
            <a:chOff x="6553199" y="1913993"/>
            <a:chExt cx="2549841" cy="339852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51934" t="16099" r="3333" b="6722"/>
            <a:stretch/>
          </p:blipFill>
          <p:spPr bwMode="auto">
            <a:xfrm>
              <a:off x="6553199" y="1913993"/>
              <a:ext cx="2549841" cy="339852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605320" y="3949461"/>
              <a:ext cx="639919" cy="276999"/>
            </a:xfrm>
            <a:prstGeom prst="rect">
              <a:avLst/>
            </a:prstGeom>
            <a:noFill/>
          </p:spPr>
          <p:txBody>
            <a:bodyPr wrap="none" rtlCol="0">
              <a:spAutoFit/>
            </a:bodyPr>
            <a:lstStyle/>
            <a:p>
              <a:r>
                <a:rPr lang="sr-Cyrl-RS" sz="1200" dirty="0">
                  <a:latin typeface="Georgia" panose="02040502050405020303" pitchFamily="18" charset="0"/>
                </a:rPr>
                <a:t>100 </a:t>
              </a:r>
              <a:r>
                <a:rPr lang="sr-Latn-RS" sz="1200" dirty="0">
                  <a:latin typeface="Georgia" panose="02040502050405020303" pitchFamily="18" charset="0"/>
                </a:rPr>
                <a:t>°C</a:t>
              </a:r>
              <a:endParaRPr lang="en-US" sz="1200" baseline="30000" dirty="0">
                <a:latin typeface="Georgia" panose="02040502050405020303" pitchFamily="18" charset="0"/>
              </a:endParaRPr>
            </a:p>
          </p:txBody>
        </p:sp>
        <p:sp>
          <p:nvSpPr>
            <p:cNvPr id="6" name="TextBox 5"/>
            <p:cNvSpPr txBox="1"/>
            <p:nvPr/>
          </p:nvSpPr>
          <p:spPr>
            <a:xfrm>
              <a:off x="6613184" y="3038237"/>
              <a:ext cx="660758" cy="276999"/>
            </a:xfrm>
            <a:prstGeom prst="rect">
              <a:avLst/>
            </a:prstGeom>
            <a:noFill/>
          </p:spPr>
          <p:txBody>
            <a:bodyPr wrap="none" rtlCol="0">
              <a:spAutoFit/>
            </a:bodyPr>
            <a:lstStyle/>
            <a:p>
              <a:r>
                <a:rPr lang="sr-Latn-RS" sz="1200" dirty="0">
                  <a:latin typeface="Georgia" panose="02040502050405020303" pitchFamily="18" charset="0"/>
                </a:rPr>
                <a:t>6</a:t>
              </a:r>
              <a:r>
                <a:rPr lang="sr-Cyrl-RS" sz="1200" dirty="0">
                  <a:latin typeface="Georgia" panose="02040502050405020303" pitchFamily="18" charset="0"/>
                </a:rPr>
                <a:t>00 </a:t>
              </a:r>
              <a:r>
                <a:rPr lang="sr-Latn-RS" sz="1200" dirty="0">
                  <a:latin typeface="Georgia" panose="02040502050405020303" pitchFamily="18" charset="0"/>
                </a:rPr>
                <a:t>°C</a:t>
              </a:r>
              <a:endParaRPr lang="en-US" sz="1200" baseline="30000" dirty="0">
                <a:latin typeface="Georgia" panose="02040502050405020303" pitchFamily="18" charset="0"/>
              </a:endParaRPr>
            </a:p>
          </p:txBody>
        </p:sp>
        <p:sp>
          <p:nvSpPr>
            <p:cNvPr id="7" name="TextBox 6"/>
            <p:cNvSpPr txBox="1"/>
            <p:nvPr/>
          </p:nvSpPr>
          <p:spPr>
            <a:xfrm>
              <a:off x="6613184" y="2423927"/>
              <a:ext cx="660758" cy="276999"/>
            </a:xfrm>
            <a:prstGeom prst="rect">
              <a:avLst/>
            </a:prstGeom>
            <a:noFill/>
          </p:spPr>
          <p:txBody>
            <a:bodyPr wrap="none" rtlCol="0">
              <a:spAutoFit/>
            </a:bodyPr>
            <a:lstStyle/>
            <a:p>
              <a:r>
                <a:rPr lang="sr-Latn-RS" sz="1200" dirty="0">
                  <a:latin typeface="Georgia" panose="02040502050405020303" pitchFamily="18" charset="0"/>
                </a:rPr>
                <a:t>9</a:t>
              </a:r>
              <a:r>
                <a:rPr lang="sr-Cyrl-RS" sz="1200" dirty="0">
                  <a:latin typeface="Georgia" panose="02040502050405020303" pitchFamily="18" charset="0"/>
                </a:rPr>
                <a:t>00 </a:t>
              </a:r>
              <a:r>
                <a:rPr lang="sr-Latn-RS" sz="1200" dirty="0">
                  <a:latin typeface="Georgia" panose="02040502050405020303" pitchFamily="18" charset="0"/>
                </a:rPr>
                <a:t>°C</a:t>
              </a:r>
              <a:endParaRPr lang="en-US" sz="1200" baseline="30000" dirty="0">
                <a:latin typeface="Georgia" panose="02040502050405020303" pitchFamily="18" charset="0"/>
              </a:endParaRPr>
            </a:p>
          </p:txBody>
        </p:sp>
        <p:sp>
          <p:nvSpPr>
            <p:cNvPr id="8" name="Rectangle 7"/>
            <p:cNvSpPr/>
            <p:nvPr/>
          </p:nvSpPr>
          <p:spPr>
            <a:xfrm>
              <a:off x="8838787" y="2194336"/>
              <a:ext cx="251012" cy="224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08703" y="2982411"/>
              <a:ext cx="251012" cy="224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34329" y="4259182"/>
              <a:ext cx="251012" cy="224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2568" t="17385" r="6953"/>
          <a:stretch/>
        </p:blipFill>
        <p:spPr>
          <a:xfrm>
            <a:off x="1214043" y="1029789"/>
            <a:ext cx="2904100" cy="4268352"/>
          </a:xfrm>
          <a:prstGeom prst="rect">
            <a:avLst/>
          </a:prstGeom>
        </p:spPr>
      </p:pic>
      <p:sp>
        <p:nvSpPr>
          <p:cNvPr id="12" name="Content Placeholder 2"/>
          <p:cNvSpPr txBox="1">
            <a:spLocks/>
          </p:cNvSpPr>
          <p:nvPr/>
        </p:nvSpPr>
        <p:spPr>
          <a:xfrm>
            <a:off x="673648" y="5877633"/>
            <a:ext cx="8321220" cy="764392"/>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od </a:t>
            </a:r>
            <a:r>
              <a:rPr lang="sr-Latn-RS" dirty="0" err="1">
                <a:latin typeface="Georgia" panose="02040502050405020303" pitchFamily="18" charset="0"/>
              </a:rPr>
              <a:t>thermally</a:t>
            </a:r>
            <a:r>
              <a:rPr lang="sr-Latn-RS" dirty="0">
                <a:latin typeface="Georgia" panose="02040502050405020303" pitchFamily="18" charset="0"/>
              </a:rPr>
              <a:t> </a:t>
            </a:r>
            <a:r>
              <a:rPr lang="sr-Latn-RS" dirty="0" err="1">
                <a:latin typeface="Georgia" panose="02040502050405020303" pitchFamily="18" charset="0"/>
              </a:rPr>
              <a:t>treated</a:t>
            </a:r>
            <a:r>
              <a:rPr lang="sr-Latn-RS" dirty="0">
                <a:latin typeface="Georgia" panose="02040502050405020303" pitchFamily="18" charset="0"/>
              </a:rPr>
              <a:t> WPA </a:t>
            </a:r>
            <a:r>
              <a:rPr lang="sr-Latn-RS" dirty="0" err="1">
                <a:latin typeface="Georgia" panose="02040502050405020303" pitchFamily="18" charset="0"/>
              </a:rPr>
              <a:t>showed</a:t>
            </a:r>
            <a:r>
              <a:rPr lang="sr-Latn-RS" dirty="0">
                <a:latin typeface="Georgia" panose="02040502050405020303" pitchFamily="18" charset="0"/>
              </a:rPr>
              <a:t> </a:t>
            </a:r>
            <a:r>
              <a:rPr lang="sr-Latn-RS" dirty="0" err="1">
                <a:latin typeface="Georgia" panose="02040502050405020303" pitchFamily="18" charset="0"/>
              </a:rPr>
              <a:t>that</a:t>
            </a:r>
            <a:r>
              <a:rPr lang="sr-Latn-RS" dirty="0">
                <a:latin typeface="Georgia" panose="02040502050405020303" pitchFamily="18" charset="0"/>
              </a:rPr>
              <a:t> </a:t>
            </a:r>
            <a:r>
              <a:rPr lang="sr-Latn-RS" dirty="0" err="1">
                <a:latin typeface="Georgia" panose="02040502050405020303" pitchFamily="18" charset="0"/>
              </a:rPr>
              <a:t>structural</a:t>
            </a:r>
            <a:r>
              <a:rPr lang="sr-Latn-RS" dirty="0">
                <a:latin typeface="Georgia" panose="02040502050405020303" pitchFamily="18" charset="0"/>
              </a:rPr>
              <a:t> </a:t>
            </a:r>
            <a:r>
              <a:rPr lang="sr-Latn-RS" dirty="0" err="1">
                <a:latin typeface="Georgia" panose="02040502050405020303" pitchFamily="18" charset="0"/>
              </a:rPr>
              <a:t>modification</a:t>
            </a:r>
            <a:r>
              <a:rPr lang="sr-Latn-RS" dirty="0">
                <a:latin typeface="Georgia" panose="02040502050405020303" pitchFamily="18" charset="0"/>
              </a:rPr>
              <a:t> </a:t>
            </a:r>
            <a:r>
              <a:rPr lang="sr-Latn-RS" dirty="0" err="1">
                <a:latin typeface="Georgia" panose="02040502050405020303" pitchFamily="18" charset="0"/>
              </a:rPr>
              <a:t>induced</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ion </a:t>
            </a:r>
            <a:r>
              <a:rPr lang="sr-Latn-RS" dirty="0" err="1">
                <a:latin typeface="Georgia" panose="02040502050405020303" pitchFamily="18" charset="0"/>
              </a:rPr>
              <a:t>beams</a:t>
            </a:r>
            <a:r>
              <a:rPr lang="sr-Latn-RS" dirty="0">
                <a:latin typeface="Georgia" panose="02040502050405020303" pitchFamily="18" charset="0"/>
              </a:rPr>
              <a:t> is </a:t>
            </a:r>
            <a:r>
              <a:rPr lang="sr-Latn-RS" dirty="0" err="1">
                <a:latin typeface="Georgia" panose="02040502050405020303" pitchFamily="18" charset="0"/>
              </a:rPr>
              <a:t>similar</a:t>
            </a:r>
            <a:r>
              <a:rPr lang="sr-Latn-RS" dirty="0">
                <a:latin typeface="Georgia" panose="02040502050405020303" pitchFamily="18" charset="0"/>
              </a:rPr>
              <a:t> to </a:t>
            </a:r>
            <a:r>
              <a:rPr lang="sr-Latn-RS" dirty="0" err="1">
                <a:latin typeface="Georgia" panose="02040502050405020303" pitchFamily="18" charset="0"/>
              </a:rPr>
              <a:t>the</a:t>
            </a:r>
            <a:r>
              <a:rPr lang="sr-Latn-RS" dirty="0">
                <a:latin typeface="Georgia" panose="02040502050405020303" pitchFamily="18" charset="0"/>
              </a:rPr>
              <a:t> </a:t>
            </a:r>
            <a:r>
              <a:rPr lang="sr-Latn-RS" dirty="0" err="1">
                <a:latin typeface="Georgia" panose="02040502050405020303" pitchFamily="18" charset="0"/>
              </a:rPr>
              <a:t>thermal</a:t>
            </a:r>
            <a:r>
              <a:rPr lang="sr-Latn-RS" dirty="0">
                <a:latin typeface="Georgia" panose="02040502050405020303" pitchFamily="18" charset="0"/>
              </a:rPr>
              <a:t> </a:t>
            </a:r>
            <a:r>
              <a:rPr lang="sr-Latn-RS" dirty="0" err="1">
                <a:latin typeface="Georgia" panose="02040502050405020303" pitchFamily="18" charset="0"/>
              </a:rPr>
              <a:t>treatment</a:t>
            </a:r>
            <a:r>
              <a:rPr lang="sr-Latn-RS" dirty="0">
                <a:latin typeface="Georgia" panose="02040502050405020303" pitchFamily="18" charset="0"/>
              </a:rPr>
              <a:t> at 600°C.</a:t>
            </a:r>
            <a:endParaRPr lang="en-US" dirty="0">
              <a:latin typeface="Georgia" panose="02040502050405020303" pitchFamily="18" charset="0"/>
            </a:endParaRPr>
          </a:p>
          <a:p>
            <a:endParaRPr lang="en-US" dirty="0">
              <a:latin typeface="Georgia" panose="02040502050405020303" pitchFamily="18" charset="0"/>
            </a:endParaRPr>
          </a:p>
        </p:txBody>
      </p:sp>
      <p:sp>
        <p:nvSpPr>
          <p:cNvPr id="13" name="TextBox 12"/>
          <p:cNvSpPr txBox="1"/>
          <p:nvPr/>
        </p:nvSpPr>
        <p:spPr>
          <a:xfrm>
            <a:off x="5345546" y="4994247"/>
            <a:ext cx="2301913" cy="307777"/>
          </a:xfrm>
          <a:prstGeom prst="rect">
            <a:avLst/>
          </a:prstGeom>
          <a:solidFill>
            <a:schemeClr val="bg1"/>
          </a:solidFill>
        </p:spPr>
        <p:txBody>
          <a:bodyPr wrap="square" rtlCol="0">
            <a:spAutoFit/>
          </a:bodyPr>
          <a:lstStyle/>
          <a:p>
            <a:pPr algn="ctr"/>
            <a:r>
              <a:rPr lang="sr-Latn-RS" sz="1400" dirty="0" err="1">
                <a:latin typeface="Times New Roman" panose="02020603050405020304" pitchFamily="18" charset="0"/>
                <a:cs typeface="Times New Roman" panose="02020603050405020304" pitchFamily="18" charset="0"/>
              </a:rPr>
              <a:t>Raman</a:t>
            </a:r>
            <a:r>
              <a:rPr lang="sr-Latn-RS" sz="1400" dirty="0">
                <a:latin typeface="Times New Roman" panose="02020603050405020304" pitchFamily="18" charset="0"/>
                <a:cs typeface="Times New Roman" panose="02020603050405020304" pitchFamily="18" charset="0"/>
              </a:rPr>
              <a:t> </a:t>
            </a:r>
            <a:r>
              <a:rPr lang="sr-Latn-RS" sz="1400" dirty="0" err="1">
                <a:latin typeface="Times New Roman" panose="02020603050405020304" pitchFamily="18" charset="0"/>
                <a:cs typeface="Times New Roman" panose="02020603050405020304" pitchFamily="18" charset="0"/>
              </a:rPr>
              <a:t>shift</a:t>
            </a:r>
            <a:r>
              <a:rPr lang="sr-Latn-RS" sz="1400" dirty="0">
                <a:latin typeface="Times New Roman" panose="02020603050405020304" pitchFamily="18" charset="0"/>
                <a:cs typeface="Times New Roman" panose="02020603050405020304" pitchFamily="18" charset="0"/>
              </a:rPr>
              <a:t> / cm</a:t>
            </a:r>
            <a:r>
              <a:rPr lang="sr-Latn-RS" sz="1400" baseline="30000" dirty="0">
                <a:latin typeface="Times New Roman" panose="02020603050405020304" pitchFamily="18" charset="0"/>
                <a:cs typeface="Times New Roman" panose="02020603050405020304" pitchFamily="18" charset="0"/>
              </a:rPr>
              <a:t>-1</a:t>
            </a:r>
            <a:endParaRPr lang="en-US" sz="1400" baseline="30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96044" y="1043330"/>
            <a:ext cx="1069011" cy="338554"/>
          </a:xfrm>
          <a:prstGeom prst="rect">
            <a:avLst/>
          </a:prstGeom>
          <a:noFill/>
        </p:spPr>
        <p:txBody>
          <a:bodyPr wrap="none" rtlCol="0">
            <a:spAutoFit/>
          </a:bodyPr>
          <a:lstStyle/>
          <a:p>
            <a:r>
              <a:rPr lang="sr-Latn-RS" sz="1600" b="1" dirty="0">
                <a:latin typeface="Times New Roman" panose="02020603050405020304" pitchFamily="18" charset="0"/>
                <a:cs typeface="Times New Roman" panose="02020603050405020304" pitchFamily="18" charset="0"/>
              </a:rPr>
              <a:t>V 61 </a:t>
            </a:r>
            <a:r>
              <a:rPr lang="sr-Latn-RS" sz="1600" b="1" dirty="0" err="1">
                <a:latin typeface="Times New Roman" panose="02020603050405020304" pitchFamily="18" charset="0"/>
                <a:cs typeface="Times New Roman" panose="02020603050405020304" pitchFamily="18" charset="0"/>
              </a:rPr>
              <a:t>MeV</a:t>
            </a:r>
            <a:endParaRPr lang="en-US" sz="1600" b="1" baseline="30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058900" y="5296699"/>
            <a:ext cx="3214386" cy="430887"/>
          </a:xfrm>
          <a:prstGeom prst="rect">
            <a:avLst/>
          </a:prstGeom>
          <a:noFill/>
        </p:spPr>
        <p:txBody>
          <a:bodyPr wrap="square" rtlCol="0">
            <a:spAutoFit/>
          </a:bodyPr>
          <a:lstStyle/>
          <a:p>
            <a:pPr algn="ctr"/>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spectra</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20 µm WPA </a:t>
            </a:r>
            <a:r>
              <a:rPr lang="sr-Latn-RS" sz="1100" dirty="0" err="1">
                <a:latin typeface="Georgia" panose="02040502050405020303" pitchFamily="18" charset="0"/>
              </a:rPr>
              <a:t>irradiated</a:t>
            </a:r>
            <a:r>
              <a:rPr lang="sr-Latn-RS" sz="1100" dirty="0">
                <a:latin typeface="Georgia" panose="02040502050405020303" pitchFamily="18" charset="0"/>
              </a:rPr>
              <a:t> </a:t>
            </a:r>
            <a:r>
              <a:rPr lang="sr-Latn-RS" sz="1100" dirty="0" err="1">
                <a:latin typeface="Georgia" panose="02040502050405020303" pitchFamily="18" charset="0"/>
              </a:rPr>
              <a:t>with</a:t>
            </a:r>
            <a:r>
              <a:rPr lang="sr-Latn-RS" sz="1100" dirty="0">
                <a:latin typeface="Georgia" panose="02040502050405020303" pitchFamily="18" charset="0"/>
              </a:rPr>
              <a:t> </a:t>
            </a:r>
            <a:r>
              <a:rPr lang="sr-Latn-RS" sz="1100" dirty="0" err="1">
                <a:latin typeface="Georgia" panose="02040502050405020303" pitchFamily="18" charset="0"/>
              </a:rPr>
              <a:t>vanadium</a:t>
            </a:r>
            <a:r>
              <a:rPr lang="sr-Latn-RS" sz="1100" dirty="0">
                <a:latin typeface="Georgia" panose="02040502050405020303" pitchFamily="18" charset="0"/>
              </a:rPr>
              <a:t> </a:t>
            </a:r>
            <a:r>
              <a:rPr lang="sr-Latn-RS" sz="1100" dirty="0" err="1">
                <a:latin typeface="Georgia" panose="02040502050405020303" pitchFamily="18" charset="0"/>
              </a:rPr>
              <a:t>ions</a:t>
            </a:r>
            <a:endParaRPr lang="en-US" sz="1100" dirty="0">
              <a:latin typeface="Georgia" panose="02040502050405020303" pitchFamily="18" charset="0"/>
            </a:endParaRPr>
          </a:p>
        </p:txBody>
      </p:sp>
      <p:sp>
        <p:nvSpPr>
          <p:cNvPr id="16" name="TextBox 15"/>
          <p:cNvSpPr txBox="1"/>
          <p:nvPr/>
        </p:nvSpPr>
        <p:spPr>
          <a:xfrm>
            <a:off x="4889309" y="5328551"/>
            <a:ext cx="3214386" cy="430887"/>
          </a:xfrm>
          <a:prstGeom prst="rect">
            <a:avLst/>
          </a:prstGeom>
          <a:noFill/>
        </p:spPr>
        <p:txBody>
          <a:bodyPr wrap="square" rtlCol="0">
            <a:spAutoFit/>
          </a:bodyPr>
          <a:lstStyle/>
          <a:p>
            <a:pPr algn="ctr"/>
            <a:r>
              <a:rPr lang="sr-Latn-RS" sz="1100" dirty="0" err="1">
                <a:latin typeface="Georgia" panose="02040502050405020303" pitchFamily="18" charset="0"/>
              </a:rPr>
              <a:t>Raman</a:t>
            </a:r>
            <a:r>
              <a:rPr lang="sr-Latn-RS" sz="1100" dirty="0">
                <a:latin typeface="Georgia" panose="02040502050405020303" pitchFamily="18" charset="0"/>
              </a:rPr>
              <a:t> </a:t>
            </a:r>
            <a:r>
              <a:rPr lang="sr-Latn-RS" sz="1100" dirty="0" err="1">
                <a:latin typeface="Georgia" panose="02040502050405020303" pitchFamily="18" charset="0"/>
              </a:rPr>
              <a:t>spectra</a:t>
            </a:r>
            <a:r>
              <a:rPr lang="sr-Latn-RS" sz="1100" dirty="0">
                <a:latin typeface="Georgia" panose="02040502050405020303" pitchFamily="18" charset="0"/>
              </a:rPr>
              <a:t> </a:t>
            </a:r>
            <a:r>
              <a:rPr lang="sr-Latn-RS" sz="1100" dirty="0" err="1">
                <a:latin typeface="Georgia" panose="02040502050405020303" pitchFamily="18" charset="0"/>
              </a:rPr>
              <a:t>of</a:t>
            </a:r>
            <a:r>
              <a:rPr lang="sr-Latn-RS" sz="1100" dirty="0">
                <a:latin typeface="Georgia" panose="02040502050405020303" pitchFamily="18" charset="0"/>
              </a:rPr>
              <a:t> </a:t>
            </a:r>
            <a:r>
              <a:rPr lang="sr-Latn-RS" sz="1100" dirty="0" err="1">
                <a:latin typeface="Georgia" panose="02040502050405020303" pitchFamily="18" charset="0"/>
              </a:rPr>
              <a:t>bulk</a:t>
            </a:r>
            <a:r>
              <a:rPr lang="sr-Latn-RS" sz="1100" dirty="0">
                <a:latin typeface="Georgia" panose="02040502050405020303" pitchFamily="18" charset="0"/>
              </a:rPr>
              <a:t> WPA </a:t>
            </a:r>
            <a:r>
              <a:rPr lang="sr-Latn-RS" sz="1100" dirty="0" err="1">
                <a:latin typeface="Georgia" panose="02040502050405020303" pitchFamily="18" charset="0"/>
              </a:rPr>
              <a:t>thermally</a:t>
            </a:r>
            <a:r>
              <a:rPr lang="sr-Latn-RS" sz="1100" dirty="0">
                <a:latin typeface="Georgia" panose="02040502050405020303" pitchFamily="18" charset="0"/>
              </a:rPr>
              <a:t> </a:t>
            </a:r>
            <a:r>
              <a:rPr lang="sr-Latn-RS" sz="1100" dirty="0" err="1">
                <a:latin typeface="Georgia" panose="02040502050405020303" pitchFamily="18" charset="0"/>
              </a:rPr>
              <a:t>tretaed</a:t>
            </a:r>
            <a:r>
              <a:rPr lang="sr-Latn-RS" sz="1100" dirty="0">
                <a:latin typeface="Georgia" panose="02040502050405020303" pitchFamily="18" charset="0"/>
              </a:rPr>
              <a:t> at </a:t>
            </a:r>
            <a:r>
              <a:rPr lang="sr-Latn-RS" sz="1100" dirty="0" err="1">
                <a:latin typeface="Georgia" panose="02040502050405020303" pitchFamily="18" charset="0"/>
              </a:rPr>
              <a:t>different</a:t>
            </a:r>
            <a:r>
              <a:rPr lang="sr-Latn-RS" sz="1100" dirty="0">
                <a:latin typeface="Georgia" panose="02040502050405020303" pitchFamily="18" charset="0"/>
              </a:rPr>
              <a:t> </a:t>
            </a:r>
            <a:r>
              <a:rPr lang="sr-Latn-RS" sz="1100" dirty="0" err="1">
                <a:latin typeface="Georgia" panose="02040502050405020303" pitchFamily="18" charset="0"/>
              </a:rPr>
              <a:t>temperatures</a:t>
            </a:r>
            <a:endParaRPr lang="en-US" sz="1100" dirty="0">
              <a:latin typeface="Georgia" panose="02040502050405020303" pitchFamily="18" charset="0"/>
            </a:endParaRPr>
          </a:p>
        </p:txBody>
      </p:sp>
      <p:sp>
        <p:nvSpPr>
          <p:cNvPr id="17" name="Rectangle 16"/>
          <p:cNvSpPr/>
          <p:nvPr/>
        </p:nvSpPr>
        <p:spPr>
          <a:xfrm>
            <a:off x="1401286" y="1308848"/>
            <a:ext cx="1646714" cy="1622612"/>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08494" y="2789672"/>
            <a:ext cx="1801905" cy="766142"/>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14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436539" y="2729073"/>
            <a:ext cx="6270922" cy="1399855"/>
          </a:xfrm>
        </p:spPr>
        <p:txBody>
          <a:bodyPr>
            <a:normAutofit/>
          </a:bodyPr>
          <a:lstStyle/>
          <a:p>
            <a:r>
              <a:rPr lang="sr-Latn-RS" sz="4800" cap="none" dirty="0" err="1">
                <a:latin typeface="Georgia" panose="02040502050405020303" pitchFamily="18" charset="0"/>
              </a:rPr>
              <a:t>Electrochemical</a:t>
            </a:r>
            <a:r>
              <a:rPr lang="sr-Latn-RS" sz="4800" cap="none" dirty="0">
                <a:latin typeface="Georgia" panose="02040502050405020303" pitchFamily="18" charset="0"/>
              </a:rPr>
              <a:t> </a:t>
            </a:r>
            <a:r>
              <a:rPr lang="en-US" sz="4800" cap="none" dirty="0">
                <a:latin typeface="Georgia" panose="02040502050405020303" pitchFamily="18" charset="0"/>
              </a:rPr>
              <a:t>characterization</a:t>
            </a:r>
          </a:p>
        </p:txBody>
      </p:sp>
    </p:spTree>
    <p:extLst>
      <p:ext uri="{BB962C8B-B14F-4D97-AF65-F5344CB8AC3E}">
        <p14:creationId xmlns:p14="http://schemas.microsoft.com/office/powerpoint/2010/main" val="2950353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28918" y="121022"/>
            <a:ext cx="85344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Cyclic</a:t>
            </a:r>
            <a:r>
              <a:rPr lang="sr-Latn-RS" sz="3600" dirty="0">
                <a:latin typeface="Georgia" panose="02040502050405020303" pitchFamily="18" charset="0"/>
              </a:rPr>
              <a:t> </a:t>
            </a:r>
            <a:r>
              <a:rPr lang="sr-Latn-RS" sz="3600" dirty="0" err="1">
                <a:latin typeface="Georgia" panose="02040502050405020303" pitchFamily="18" charset="0"/>
              </a:rPr>
              <a:t>voltammetry</a:t>
            </a:r>
            <a:r>
              <a:rPr lang="sr-Latn-RS" sz="3600" dirty="0">
                <a:latin typeface="Georgia" panose="02040502050405020303" pitchFamily="18" charset="0"/>
              </a:rPr>
              <a:t> </a:t>
            </a:r>
            <a:r>
              <a:rPr lang="sr-Latn-RS" sz="3600" dirty="0" err="1">
                <a:latin typeface="Georgia" panose="02040502050405020303" pitchFamily="18" charset="0"/>
              </a:rPr>
              <a:t>of</a:t>
            </a:r>
            <a:r>
              <a:rPr lang="sr-Latn-RS" sz="3600" dirty="0">
                <a:latin typeface="Georgia" panose="02040502050405020303" pitchFamily="18" charset="0"/>
              </a:rPr>
              <a:t> </a:t>
            </a:r>
            <a:r>
              <a:rPr lang="sr-Latn-RS" sz="3600" dirty="0" err="1">
                <a:latin typeface="Georgia" panose="02040502050405020303" pitchFamily="18" charset="0"/>
              </a:rPr>
              <a:t>carbon</a:t>
            </a:r>
            <a:r>
              <a:rPr lang="sr-Latn-RS" sz="3600" dirty="0">
                <a:latin typeface="Georgia" panose="02040502050405020303" pitchFamily="18" charset="0"/>
              </a:rPr>
              <a:t> </a:t>
            </a:r>
            <a:r>
              <a:rPr lang="sr-Latn-RS" sz="3600" dirty="0" err="1">
                <a:latin typeface="Georgia" panose="02040502050405020303" pitchFamily="18" charset="0"/>
              </a:rPr>
              <a:t>irradiated</a:t>
            </a:r>
            <a:r>
              <a:rPr lang="sr-Latn-RS" sz="3600" dirty="0">
                <a:latin typeface="Georgia" panose="02040502050405020303" pitchFamily="18" charset="0"/>
              </a:rPr>
              <a:t> 120 </a:t>
            </a:r>
            <a:r>
              <a:rPr lang="sr-Latn-RS" sz="3600" dirty="0" err="1">
                <a:latin typeface="Georgia" panose="02040502050405020303" pitchFamily="18" charset="0"/>
              </a:rPr>
              <a:t>nm</a:t>
            </a:r>
            <a:r>
              <a:rPr lang="sr-Latn-RS" sz="3600" dirty="0">
                <a:latin typeface="Georgia" panose="02040502050405020303" pitchFamily="18" charset="0"/>
              </a:rPr>
              <a:t> WPA</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sp>
        <p:nvSpPr>
          <p:cNvPr id="38" name="Content Placeholder 2"/>
          <p:cNvSpPr txBox="1">
            <a:spLocks/>
          </p:cNvSpPr>
          <p:nvPr/>
        </p:nvSpPr>
        <p:spPr>
          <a:xfrm>
            <a:off x="528919" y="1430785"/>
            <a:ext cx="3262292"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err="1">
                <a:latin typeface="Georgia" panose="02040502050405020303" pitchFamily="18" charset="0"/>
              </a:rPr>
              <a:t>Lithiathion</a:t>
            </a:r>
            <a:r>
              <a:rPr lang="sr-Latn-RS" dirty="0">
                <a:latin typeface="Georgia" panose="02040502050405020303" pitchFamily="18" charset="0"/>
              </a:rPr>
              <a:t>/</a:t>
            </a:r>
            <a:r>
              <a:rPr lang="sr-Latn-RS" dirty="0" err="1">
                <a:latin typeface="Georgia" panose="02040502050405020303" pitchFamily="18" charset="0"/>
              </a:rPr>
              <a:t>delithiation</a:t>
            </a:r>
            <a:r>
              <a:rPr lang="sr-Latn-RS" dirty="0">
                <a:latin typeface="Georgia" panose="02040502050405020303" pitchFamily="18" charset="0"/>
              </a:rPr>
              <a:t> </a:t>
            </a:r>
            <a:r>
              <a:rPr lang="sr-Latn-RS" dirty="0" err="1">
                <a:latin typeface="Georgia" panose="02040502050405020303" pitchFamily="18" charset="0"/>
              </a:rPr>
              <a:t>experiments</a:t>
            </a:r>
            <a:r>
              <a:rPr lang="sr-Latn-RS" dirty="0">
                <a:latin typeface="Georgia" panose="02040502050405020303" pitchFamily="18" charset="0"/>
              </a:rPr>
              <a:t> in 0.1 M LiClO</a:t>
            </a:r>
            <a:r>
              <a:rPr lang="sr-Latn-RS" baseline="-25000" dirty="0">
                <a:latin typeface="Georgia" panose="02040502050405020303" pitchFamily="18" charset="0"/>
              </a:rPr>
              <a:t>4</a:t>
            </a:r>
            <a:r>
              <a:rPr lang="sr-Latn-RS" dirty="0">
                <a:latin typeface="Georgia" panose="02040502050405020303" pitchFamily="18" charset="0"/>
              </a:rPr>
              <a:t> in </a:t>
            </a:r>
            <a:r>
              <a:rPr lang="sr-Latn-RS" dirty="0" err="1">
                <a:latin typeface="Georgia" panose="02040502050405020303" pitchFamily="18" charset="0"/>
              </a:rPr>
              <a:t>acetonitrile</a:t>
            </a:r>
            <a:r>
              <a:rPr lang="sr-Latn-RS" dirty="0">
                <a:latin typeface="Georgia" panose="02040502050405020303" pitchFamily="18" charset="0"/>
              </a:rPr>
              <a:t> </a:t>
            </a:r>
            <a:r>
              <a:rPr lang="sr-Latn-RS" dirty="0" err="1">
                <a:latin typeface="Georgia" panose="02040502050405020303" pitchFamily="18" charset="0"/>
              </a:rPr>
              <a:t>were</a:t>
            </a:r>
            <a:r>
              <a:rPr lang="sr-Latn-RS" dirty="0">
                <a:latin typeface="Georgia" panose="02040502050405020303" pitchFamily="18" charset="0"/>
              </a:rPr>
              <a:t> </a:t>
            </a:r>
            <a:r>
              <a:rPr lang="sr-Latn-RS" dirty="0" err="1">
                <a:latin typeface="Georgia" panose="02040502050405020303" pitchFamily="18" charset="0"/>
              </a:rPr>
              <a:t>carried</a:t>
            </a:r>
            <a:r>
              <a:rPr lang="sr-Latn-RS" dirty="0">
                <a:latin typeface="Georgia" panose="02040502050405020303" pitchFamily="18" charset="0"/>
              </a:rPr>
              <a:t> </a:t>
            </a:r>
            <a:r>
              <a:rPr lang="sr-Latn-RS" dirty="0" err="1">
                <a:latin typeface="Georgia" panose="02040502050405020303" pitchFamily="18" charset="0"/>
              </a:rPr>
              <a:t>out</a:t>
            </a:r>
            <a:r>
              <a:rPr lang="sr-Latn-RS" dirty="0">
                <a:latin typeface="Georgia" panose="02040502050405020303" pitchFamily="18" charset="0"/>
              </a:rPr>
              <a:t>. </a:t>
            </a:r>
            <a:r>
              <a:rPr lang="sr-Latn-RS" dirty="0" err="1">
                <a:latin typeface="Georgia" panose="02040502050405020303" pitchFamily="18" charset="0"/>
              </a:rPr>
              <a:t>After</a:t>
            </a:r>
            <a:r>
              <a:rPr lang="sr-Latn-RS" dirty="0">
                <a:latin typeface="Georgia" panose="02040502050405020303" pitchFamily="18" charset="0"/>
              </a:rPr>
              <a:t> </a:t>
            </a:r>
            <a:r>
              <a:rPr lang="sr-Latn-RS" dirty="0" err="1">
                <a:latin typeface="Georgia" panose="02040502050405020303" pitchFamily="18" charset="0"/>
              </a:rPr>
              <a:t>adding</a:t>
            </a:r>
            <a:r>
              <a:rPr lang="sr-Latn-RS" dirty="0">
                <a:latin typeface="Georgia" panose="02040502050405020303" pitchFamily="18" charset="0"/>
              </a:rPr>
              <a:t> H</a:t>
            </a:r>
            <a:r>
              <a:rPr lang="sr-Latn-RS" baseline="-25000" dirty="0">
                <a:latin typeface="Georgia" panose="02040502050405020303" pitchFamily="18" charset="0"/>
              </a:rPr>
              <a:t>2</a:t>
            </a:r>
            <a:r>
              <a:rPr lang="sr-Latn-RS" dirty="0">
                <a:latin typeface="Georgia" panose="02040502050405020303" pitchFamily="18" charset="0"/>
              </a:rPr>
              <a:t>SO</a:t>
            </a:r>
            <a:r>
              <a:rPr lang="sr-Latn-RS" baseline="-25000" dirty="0">
                <a:latin typeface="Georgia" panose="02040502050405020303" pitchFamily="18" charset="0"/>
              </a:rPr>
              <a:t>4</a:t>
            </a:r>
            <a:r>
              <a:rPr lang="sr-Latn-RS" dirty="0">
                <a:latin typeface="Georgia" panose="02040502050405020303" pitchFamily="18" charset="0"/>
              </a:rPr>
              <a:t> </a:t>
            </a:r>
            <a:r>
              <a:rPr lang="sr-Latn-RS" dirty="0" err="1">
                <a:latin typeface="Georgia" panose="02040502050405020303" pitchFamily="18" charset="0"/>
              </a:rPr>
              <a:t>hydrogen</a:t>
            </a:r>
            <a:r>
              <a:rPr lang="sr-Latn-RS" dirty="0">
                <a:latin typeface="Georgia" panose="02040502050405020303" pitchFamily="18" charset="0"/>
              </a:rPr>
              <a:t> </a:t>
            </a:r>
            <a:r>
              <a:rPr lang="sr-Latn-RS" dirty="0" err="1">
                <a:latin typeface="Georgia" panose="02040502050405020303" pitchFamily="18" charset="0"/>
              </a:rPr>
              <a:t>evolution</a:t>
            </a:r>
            <a:r>
              <a:rPr lang="sr-Latn-RS" dirty="0">
                <a:latin typeface="Georgia" panose="02040502050405020303" pitchFamily="18" charset="0"/>
              </a:rPr>
              <a:t> (HER) </a:t>
            </a:r>
            <a:r>
              <a:rPr lang="sr-Latn-RS" dirty="0" err="1">
                <a:latin typeface="Georgia" panose="02040502050405020303" pitchFamily="18" charset="0"/>
              </a:rPr>
              <a:t>was</a:t>
            </a:r>
            <a:r>
              <a:rPr lang="sr-Latn-RS" dirty="0">
                <a:latin typeface="Georgia" panose="02040502050405020303" pitchFamily="18" charset="0"/>
              </a:rPr>
              <a:t> </a:t>
            </a:r>
            <a:r>
              <a:rPr lang="sr-Latn-RS" dirty="0" err="1">
                <a:latin typeface="Georgia" panose="02040502050405020303" pitchFamily="18" charset="0"/>
              </a:rPr>
              <a:t>observed</a:t>
            </a:r>
            <a:r>
              <a:rPr lang="sr-Latn-RS" dirty="0">
                <a:latin typeface="Georgia" panose="02040502050405020303" pitchFamily="18" charset="0"/>
              </a:rPr>
              <a:t>.</a:t>
            </a:r>
          </a:p>
          <a:p>
            <a:r>
              <a:rPr lang="sr-Latn-RS" dirty="0">
                <a:latin typeface="Georgia" panose="02040502050405020303" pitchFamily="18" charset="0"/>
              </a:rPr>
              <a:t>Ion </a:t>
            </a:r>
            <a:r>
              <a:rPr lang="sr-Latn-RS" dirty="0" err="1">
                <a:latin typeface="Georgia" panose="02040502050405020303" pitchFamily="18" charset="0"/>
              </a:rPr>
              <a:t>beam</a:t>
            </a:r>
            <a:r>
              <a:rPr lang="sr-Latn-RS" dirty="0">
                <a:latin typeface="Georgia" panose="02040502050405020303" pitchFamily="18" charset="0"/>
              </a:rPr>
              <a:t> </a:t>
            </a:r>
            <a:r>
              <a:rPr lang="sr-Latn-RS" dirty="0" err="1">
                <a:latin typeface="Georgia" panose="02040502050405020303" pitchFamily="18" charset="0"/>
              </a:rPr>
              <a:t>irradiation</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lower</a:t>
            </a:r>
            <a:r>
              <a:rPr lang="sr-Latn-RS" dirty="0">
                <a:latin typeface="Georgia" panose="02040502050405020303" pitchFamily="18" charset="0"/>
              </a:rPr>
              <a:t> </a:t>
            </a:r>
            <a:r>
              <a:rPr lang="sr-Latn-RS" dirty="0" err="1">
                <a:latin typeface="Georgia" panose="02040502050405020303" pitchFamily="18" charset="0"/>
              </a:rPr>
              <a:t>fluence</a:t>
            </a:r>
            <a:r>
              <a:rPr lang="sr-Latn-RS" dirty="0">
                <a:latin typeface="Georgia" panose="02040502050405020303" pitchFamily="18" charset="0"/>
              </a:rPr>
              <a:t> </a:t>
            </a:r>
            <a:r>
              <a:rPr lang="sr-Latn-RS" dirty="0" err="1">
                <a:latin typeface="Georgia" panose="02040502050405020303" pitchFamily="18" charset="0"/>
              </a:rPr>
              <a:t>increased</a:t>
            </a:r>
            <a:r>
              <a:rPr lang="sr-Latn-RS" dirty="0">
                <a:latin typeface="Georgia" panose="02040502050405020303" pitchFamily="18" charset="0"/>
              </a:rPr>
              <a:t> </a:t>
            </a:r>
            <a:r>
              <a:rPr lang="sr-Latn-RS" dirty="0" err="1">
                <a:latin typeface="Georgia" panose="02040502050405020303" pitchFamily="18" charset="0"/>
              </a:rPr>
              <a:t>lithiathion</a:t>
            </a:r>
            <a:r>
              <a:rPr lang="sr-Latn-RS" dirty="0">
                <a:latin typeface="Georgia" panose="02040502050405020303" pitchFamily="18" charset="0"/>
              </a:rPr>
              <a:t> </a:t>
            </a:r>
            <a:r>
              <a:rPr lang="sr-Latn-RS" dirty="0" err="1">
                <a:latin typeface="Georgia" panose="02040502050405020303" pitchFamily="18" charset="0"/>
              </a:rPr>
              <a:t>capacity</a:t>
            </a:r>
            <a:r>
              <a:rPr lang="sr-Latn-RS" dirty="0">
                <a:latin typeface="Georgia" panose="02040502050405020303" pitchFamily="18" charset="0"/>
              </a:rPr>
              <a:t> </a:t>
            </a:r>
            <a:r>
              <a:rPr lang="sr-Latn-RS" dirty="0" err="1">
                <a:latin typeface="Georgia" panose="02040502050405020303" pitchFamily="18" charset="0"/>
              </a:rPr>
              <a:t>and</a:t>
            </a:r>
            <a:r>
              <a:rPr lang="sr-Latn-RS" dirty="0">
                <a:latin typeface="Georgia" panose="02040502050405020303" pitchFamily="18" charset="0"/>
              </a:rPr>
              <a:t> </a:t>
            </a:r>
            <a:r>
              <a:rPr lang="sr-Latn-RS" dirty="0" err="1">
                <a:latin typeface="Georgia" panose="02040502050405020303" pitchFamily="18" charset="0"/>
              </a:rPr>
              <a:t>activity</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HER </a:t>
            </a:r>
            <a:r>
              <a:rPr lang="sr-Latn-RS" dirty="0" err="1">
                <a:latin typeface="Georgia" panose="02040502050405020303" pitchFamily="18" charset="0"/>
              </a:rPr>
              <a:t>were</a:t>
            </a:r>
            <a:r>
              <a:rPr lang="sr-Latn-RS" dirty="0">
                <a:latin typeface="Georgia" panose="02040502050405020303" pitchFamily="18" charset="0"/>
              </a:rPr>
              <a:t> </a:t>
            </a:r>
            <a:r>
              <a:rPr lang="sr-Latn-RS" dirty="0" err="1">
                <a:latin typeface="Georgia" panose="02040502050405020303" pitchFamily="18" charset="0"/>
              </a:rPr>
              <a:t>observed</a:t>
            </a:r>
            <a:r>
              <a:rPr lang="sr-Latn-RS" dirty="0">
                <a:latin typeface="Georgia" panose="02040502050405020303" pitchFamily="18" charset="0"/>
              </a:rPr>
              <a:t>.</a:t>
            </a:r>
            <a:endParaRPr lang="ru-RU" dirty="0">
              <a:latin typeface="Georgia" panose="02040502050405020303" pitchFamily="18" charset="0"/>
            </a:endParaRPr>
          </a:p>
          <a:p>
            <a:r>
              <a:rPr lang="sr-Latn-RS" dirty="0">
                <a:latin typeface="Georgia" panose="02040502050405020303" pitchFamily="18" charset="0"/>
              </a:rPr>
              <a:t>Highest fluence had low lithiathion capacity and acti</a:t>
            </a:r>
            <a:r>
              <a:rPr lang="en-US" dirty="0">
                <a:latin typeface="Georgia" panose="02040502050405020303" pitchFamily="18" charset="0"/>
              </a:rPr>
              <a:t>v</a:t>
            </a:r>
            <a:r>
              <a:rPr lang="sr-Latn-RS" dirty="0">
                <a:latin typeface="Georgia" panose="02040502050405020303" pitchFamily="18" charset="0"/>
              </a:rPr>
              <a:t>ity for HER.</a:t>
            </a:r>
          </a:p>
          <a:p>
            <a:endParaRPr lang="sr-Latn-RS" dirty="0">
              <a:latin typeface="Georgia" panose="02040502050405020303" pitchFamily="18" charset="0"/>
            </a:endParaRPr>
          </a:p>
          <a:p>
            <a:endParaRPr lang="en-US" dirty="0">
              <a:latin typeface="Georgia" panose="02040502050405020303" pitchFamily="18" charset="0"/>
            </a:endParaRPr>
          </a:p>
        </p:txBody>
      </p:sp>
      <p:pic>
        <p:nvPicPr>
          <p:cNvPr id="39" name="Picture 38"/>
          <p:cNvPicPr/>
          <p:nvPr/>
        </p:nvPicPr>
        <p:blipFill rotWithShape="1">
          <a:blip r:embed="rId2" cstate="print">
            <a:extLst>
              <a:ext uri="{28A0092B-C50C-407E-A947-70E740481C1C}">
                <a14:useLocalDpi xmlns:a14="http://schemas.microsoft.com/office/drawing/2010/main" val="0"/>
              </a:ext>
            </a:extLst>
          </a:blip>
          <a:srcRect l="7327" r="1086" b="75460"/>
          <a:stretch/>
        </p:blipFill>
        <p:spPr bwMode="auto">
          <a:xfrm>
            <a:off x="3843128" y="1120228"/>
            <a:ext cx="5139577" cy="1222342"/>
          </a:xfrm>
          <a:prstGeom prst="rect">
            <a:avLst/>
          </a:prstGeom>
          <a:ln>
            <a:noFill/>
          </a:ln>
          <a:extLst>
            <a:ext uri="{53640926-AAD7-44D8-BBD7-CCE9431645EC}">
              <a14:shadowObscured xmlns:a14="http://schemas.microsoft.com/office/drawing/2010/main"/>
            </a:ext>
          </a:extLst>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9195" t="1292" r="29803" b="826"/>
          <a:stretch/>
        </p:blipFill>
        <p:spPr>
          <a:xfrm>
            <a:off x="3843128" y="2188858"/>
            <a:ext cx="5144747" cy="4355377"/>
          </a:xfrm>
          <a:prstGeom prst="rect">
            <a:avLst/>
          </a:prstGeom>
        </p:spPr>
      </p:pic>
      <p:cxnSp>
        <p:nvCxnSpPr>
          <p:cNvPr id="41" name="Straight Connector 40"/>
          <p:cNvCxnSpPr/>
          <p:nvPr/>
        </p:nvCxnSpPr>
        <p:spPr>
          <a:xfrm>
            <a:off x="4821595" y="5935076"/>
            <a:ext cx="268941" cy="0"/>
          </a:xfrm>
          <a:prstGeom prst="line">
            <a:avLst/>
          </a:prstGeom>
          <a:ln w="31750">
            <a:solidFill>
              <a:srgbClr val="33333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64080" y="5797817"/>
            <a:ext cx="484428"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Si/</a:t>
            </a:r>
            <a:r>
              <a:rPr lang="sr-Latn-RS" sz="1200" dirty="0" err="1">
                <a:latin typeface="Times New Roman" panose="02020603050405020304" pitchFamily="18" charset="0"/>
                <a:cs typeface="Times New Roman" panose="02020603050405020304" pitchFamily="18" charset="0"/>
              </a:rPr>
              <a:t>Pt</a:t>
            </a:r>
            <a:endParaRPr lang="sr-Latn-RS" sz="1200" dirty="0">
              <a:latin typeface="Times New Roman" panose="02020603050405020304" pitchFamily="18" charset="0"/>
              <a:cs typeface="Times New Roman" panose="02020603050405020304" pitchFamily="18" charset="0"/>
            </a:endParaRPr>
          </a:p>
        </p:txBody>
      </p:sp>
      <p:cxnSp>
        <p:nvCxnSpPr>
          <p:cNvPr id="43" name="Straight Connector 42"/>
          <p:cNvCxnSpPr/>
          <p:nvPr/>
        </p:nvCxnSpPr>
        <p:spPr>
          <a:xfrm>
            <a:off x="4848051" y="4572995"/>
            <a:ext cx="268941" cy="0"/>
          </a:xfrm>
          <a:prstGeom prst="line">
            <a:avLst/>
          </a:prstGeom>
          <a:ln w="31750">
            <a:solidFill>
              <a:srgbClr val="FF2828"/>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090536" y="4435736"/>
            <a:ext cx="965329"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sr-Latn-RS" sz="1200" dirty="0">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a:off x="4848051" y="4130452"/>
            <a:ext cx="268941" cy="0"/>
          </a:xfrm>
          <a:prstGeom prst="line">
            <a:avLst/>
          </a:prstGeom>
          <a:ln w="31750">
            <a:solidFill>
              <a:srgbClr val="1F1FFF"/>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090536" y="3993193"/>
            <a:ext cx="67197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5 x 10</a:t>
            </a:r>
            <a:r>
              <a:rPr lang="sr-Latn-RS" sz="1200" baseline="30000" dirty="0">
                <a:latin typeface="Times New Roman" panose="02020603050405020304" pitchFamily="18" charset="0"/>
                <a:cs typeface="Times New Roman" panose="02020603050405020304" pitchFamily="18" charset="0"/>
              </a:rPr>
              <a:t>14</a:t>
            </a:r>
          </a:p>
        </p:txBody>
      </p:sp>
      <p:cxnSp>
        <p:nvCxnSpPr>
          <p:cNvPr id="47" name="Straight Connector 46"/>
          <p:cNvCxnSpPr/>
          <p:nvPr/>
        </p:nvCxnSpPr>
        <p:spPr>
          <a:xfrm>
            <a:off x="4848051" y="3158415"/>
            <a:ext cx="268941" cy="0"/>
          </a:xfrm>
          <a:prstGeom prst="line">
            <a:avLst/>
          </a:prstGeom>
          <a:ln w="31750">
            <a:solidFill>
              <a:srgbClr val="FF13FF"/>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090536" y="3021156"/>
            <a:ext cx="86433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1.25 x 10</a:t>
            </a:r>
            <a:r>
              <a:rPr lang="sr-Latn-RS" sz="1200" baseline="30000" dirty="0">
                <a:latin typeface="Times New Roman" panose="02020603050405020304" pitchFamily="18" charset="0"/>
                <a:cs typeface="Times New Roman" panose="02020603050405020304" pitchFamily="18" charset="0"/>
              </a:rPr>
              <a:t>15</a:t>
            </a:r>
          </a:p>
        </p:txBody>
      </p:sp>
      <p:cxnSp>
        <p:nvCxnSpPr>
          <p:cNvPr id="49" name="Straight Connector 48"/>
          <p:cNvCxnSpPr/>
          <p:nvPr/>
        </p:nvCxnSpPr>
        <p:spPr>
          <a:xfrm>
            <a:off x="4848051" y="2584969"/>
            <a:ext cx="268941" cy="0"/>
          </a:xfrm>
          <a:prstGeom prst="line">
            <a:avLst/>
          </a:prstGeom>
          <a:ln w="31750">
            <a:solidFill>
              <a:srgbClr val="389938"/>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090536" y="2447710"/>
            <a:ext cx="787395"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2.5 x 10</a:t>
            </a:r>
            <a:r>
              <a:rPr lang="sr-Latn-RS" sz="1200" baseline="30000" dirty="0">
                <a:latin typeface="Times New Roman" panose="02020603050405020304" pitchFamily="18" charset="0"/>
                <a:cs typeface="Times New Roman" panose="02020603050405020304" pitchFamily="18" charset="0"/>
              </a:rPr>
              <a:t>15</a:t>
            </a:r>
          </a:p>
        </p:txBody>
      </p:sp>
      <p:cxnSp>
        <p:nvCxnSpPr>
          <p:cNvPr id="53" name="Straight Connector 52"/>
          <p:cNvCxnSpPr/>
          <p:nvPr/>
        </p:nvCxnSpPr>
        <p:spPr>
          <a:xfrm>
            <a:off x="7688646" y="4042482"/>
            <a:ext cx="268941" cy="0"/>
          </a:xfrm>
          <a:prstGeom prst="line">
            <a:avLst/>
          </a:prstGeom>
          <a:ln w="31750">
            <a:solidFill>
              <a:srgbClr val="FF2828"/>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931131" y="3905223"/>
            <a:ext cx="965329"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sr-Latn-RS" sz="1200" dirty="0">
              <a:latin typeface="Times New Roman" panose="02020603050405020304" pitchFamily="18" charset="0"/>
              <a:cs typeface="Times New Roman" panose="02020603050405020304" pitchFamily="18" charset="0"/>
            </a:endParaRPr>
          </a:p>
        </p:txBody>
      </p:sp>
      <p:cxnSp>
        <p:nvCxnSpPr>
          <p:cNvPr id="55" name="Straight Connector 54"/>
          <p:cNvCxnSpPr/>
          <p:nvPr/>
        </p:nvCxnSpPr>
        <p:spPr>
          <a:xfrm>
            <a:off x="7688646" y="3747374"/>
            <a:ext cx="268941" cy="0"/>
          </a:xfrm>
          <a:prstGeom prst="line">
            <a:avLst/>
          </a:prstGeom>
          <a:ln w="31750">
            <a:solidFill>
              <a:srgbClr val="1F1FFF"/>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31131" y="3610115"/>
            <a:ext cx="67197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5 x 10</a:t>
            </a:r>
            <a:r>
              <a:rPr lang="sr-Latn-RS" sz="1200" baseline="30000" dirty="0">
                <a:latin typeface="Times New Roman" panose="02020603050405020304" pitchFamily="18" charset="0"/>
                <a:cs typeface="Times New Roman" panose="02020603050405020304" pitchFamily="18" charset="0"/>
              </a:rPr>
              <a:t>14</a:t>
            </a:r>
          </a:p>
        </p:txBody>
      </p:sp>
      <p:cxnSp>
        <p:nvCxnSpPr>
          <p:cNvPr id="57" name="Straight Connector 56"/>
          <p:cNvCxnSpPr/>
          <p:nvPr/>
        </p:nvCxnSpPr>
        <p:spPr>
          <a:xfrm>
            <a:off x="7688646" y="3152334"/>
            <a:ext cx="268941" cy="0"/>
          </a:xfrm>
          <a:prstGeom prst="line">
            <a:avLst/>
          </a:prstGeom>
          <a:ln w="31750">
            <a:solidFill>
              <a:srgbClr val="FF13FF"/>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931131" y="3015075"/>
            <a:ext cx="86433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1.25 x 10</a:t>
            </a:r>
            <a:r>
              <a:rPr lang="sr-Latn-RS" sz="1200" baseline="30000" dirty="0">
                <a:latin typeface="Times New Roman" panose="02020603050405020304" pitchFamily="18" charset="0"/>
                <a:cs typeface="Times New Roman" panose="02020603050405020304" pitchFamily="18" charset="0"/>
              </a:rPr>
              <a:t>15</a:t>
            </a:r>
          </a:p>
        </p:txBody>
      </p:sp>
      <p:cxnSp>
        <p:nvCxnSpPr>
          <p:cNvPr id="59" name="Straight Connector 58"/>
          <p:cNvCxnSpPr/>
          <p:nvPr/>
        </p:nvCxnSpPr>
        <p:spPr>
          <a:xfrm>
            <a:off x="7688646" y="2578888"/>
            <a:ext cx="268941" cy="0"/>
          </a:xfrm>
          <a:prstGeom prst="line">
            <a:avLst/>
          </a:prstGeom>
          <a:ln w="31750">
            <a:solidFill>
              <a:srgbClr val="389938"/>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31131" y="2441629"/>
            <a:ext cx="787395"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2.5 x 10</a:t>
            </a:r>
            <a:r>
              <a:rPr lang="sr-Latn-RS" sz="1200" baseline="30000" dirty="0">
                <a:latin typeface="Times New Roman" panose="02020603050405020304" pitchFamily="18" charset="0"/>
                <a:cs typeface="Times New Roman" panose="02020603050405020304" pitchFamily="18" charset="0"/>
              </a:rPr>
              <a:t>15</a:t>
            </a:r>
          </a:p>
        </p:txBody>
      </p:sp>
      <p:cxnSp>
        <p:nvCxnSpPr>
          <p:cNvPr id="61" name="Straight Connector 60"/>
          <p:cNvCxnSpPr/>
          <p:nvPr/>
        </p:nvCxnSpPr>
        <p:spPr>
          <a:xfrm>
            <a:off x="7715102" y="5432102"/>
            <a:ext cx="268941" cy="0"/>
          </a:xfrm>
          <a:prstGeom prst="line">
            <a:avLst/>
          </a:prstGeom>
          <a:ln w="31750">
            <a:solidFill>
              <a:srgbClr val="FF8E1B"/>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957587" y="5294843"/>
            <a:ext cx="965329"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sr-Latn-RS" sz="1200" dirty="0">
              <a:latin typeface="Times New Roman" panose="02020603050405020304" pitchFamily="18" charset="0"/>
              <a:cs typeface="Times New Roman" panose="02020603050405020304" pitchFamily="18" charset="0"/>
            </a:endParaRPr>
          </a:p>
        </p:txBody>
      </p:sp>
      <p:sp>
        <p:nvSpPr>
          <p:cNvPr id="63" name="Rectangle 62"/>
          <p:cNvSpPr/>
          <p:nvPr/>
        </p:nvSpPr>
        <p:spPr>
          <a:xfrm>
            <a:off x="4741870" y="1692262"/>
            <a:ext cx="574202" cy="14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009941" y="1711564"/>
            <a:ext cx="574202" cy="14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p:nvPr/>
        </p:nvPicPr>
        <p:blipFill rotWithShape="1">
          <a:blip r:embed="rId2" cstate="print">
            <a:extLst>
              <a:ext uri="{28A0092B-C50C-407E-A947-70E740481C1C}">
                <a14:useLocalDpi xmlns:a14="http://schemas.microsoft.com/office/drawing/2010/main" val="0"/>
              </a:ext>
            </a:extLst>
          </a:blip>
          <a:srcRect l="7327" r="1086" b="75460"/>
          <a:stretch/>
        </p:blipFill>
        <p:spPr bwMode="auto">
          <a:xfrm>
            <a:off x="3843128" y="977130"/>
            <a:ext cx="5139577" cy="1222342"/>
          </a:xfrm>
          <a:prstGeom prst="rect">
            <a:avLst/>
          </a:prstGeom>
          <a:ln>
            <a:noFill/>
          </a:ln>
          <a:extLst>
            <a:ext uri="{53640926-AAD7-44D8-BBD7-CCE9431645EC}">
              <a14:shadowObscured xmlns:a14="http://schemas.microsoft.com/office/drawing/2010/main"/>
            </a:ext>
          </a:extLst>
        </p:spPr>
      </p:pic>
      <p:sp>
        <p:nvSpPr>
          <p:cNvPr id="66" name="Rectangle 65"/>
          <p:cNvSpPr/>
          <p:nvPr/>
        </p:nvSpPr>
        <p:spPr>
          <a:xfrm>
            <a:off x="4741870" y="1549164"/>
            <a:ext cx="574202" cy="14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009941" y="1568466"/>
            <a:ext cx="574202" cy="14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23365" y="5082538"/>
            <a:ext cx="2273095" cy="460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40425" t="555" r="30142" b="33577"/>
          <a:stretch/>
        </p:blipFill>
        <p:spPr>
          <a:xfrm>
            <a:off x="6500405" y="2207418"/>
            <a:ext cx="2482300" cy="3030477"/>
          </a:xfrm>
          <a:prstGeom prst="rect">
            <a:avLst/>
          </a:prstGeom>
        </p:spPr>
      </p:pic>
    </p:spTree>
    <p:extLst>
      <p:ext uri="{BB962C8B-B14F-4D97-AF65-F5344CB8AC3E}">
        <p14:creationId xmlns:p14="http://schemas.microsoft.com/office/powerpoint/2010/main" val="700635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28918" y="121022"/>
            <a:ext cx="85344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Cyclic</a:t>
            </a:r>
            <a:r>
              <a:rPr lang="sr-Latn-RS" sz="3600" dirty="0">
                <a:latin typeface="Georgia" panose="02040502050405020303" pitchFamily="18" charset="0"/>
              </a:rPr>
              <a:t> </a:t>
            </a:r>
            <a:r>
              <a:rPr lang="sr-Latn-RS" sz="3600" dirty="0" err="1">
                <a:latin typeface="Georgia" panose="02040502050405020303" pitchFamily="18" charset="0"/>
              </a:rPr>
              <a:t>voltammetry</a:t>
            </a:r>
            <a:r>
              <a:rPr lang="sr-Latn-RS" sz="3600" dirty="0">
                <a:latin typeface="Georgia" panose="02040502050405020303" pitchFamily="18" charset="0"/>
              </a:rPr>
              <a:t> </a:t>
            </a:r>
            <a:r>
              <a:rPr lang="sr-Latn-RS" sz="3600" dirty="0" err="1">
                <a:latin typeface="Georgia" panose="02040502050405020303" pitchFamily="18" charset="0"/>
              </a:rPr>
              <a:t>of</a:t>
            </a:r>
            <a:r>
              <a:rPr lang="sr-Latn-RS" sz="3600" dirty="0">
                <a:latin typeface="Georgia" panose="02040502050405020303" pitchFamily="18" charset="0"/>
              </a:rPr>
              <a:t> </a:t>
            </a:r>
            <a:r>
              <a:rPr lang="sr-Latn-RS" sz="3600" dirty="0" err="1">
                <a:latin typeface="Georgia" panose="02040502050405020303" pitchFamily="18" charset="0"/>
              </a:rPr>
              <a:t>carbon</a:t>
            </a:r>
            <a:r>
              <a:rPr lang="sr-Latn-RS" sz="3600" dirty="0">
                <a:latin typeface="Georgia" panose="02040502050405020303" pitchFamily="18" charset="0"/>
              </a:rPr>
              <a:t> </a:t>
            </a:r>
            <a:r>
              <a:rPr lang="sr-Latn-RS" sz="3600" dirty="0" err="1">
                <a:latin typeface="Georgia" panose="02040502050405020303" pitchFamily="18" charset="0"/>
              </a:rPr>
              <a:t>irradiated</a:t>
            </a:r>
            <a:r>
              <a:rPr lang="sr-Latn-RS" sz="3600" dirty="0">
                <a:latin typeface="Georgia" panose="02040502050405020303" pitchFamily="18" charset="0"/>
              </a:rPr>
              <a:t> 120 </a:t>
            </a:r>
            <a:r>
              <a:rPr lang="sr-Latn-RS" sz="3600" dirty="0" err="1">
                <a:latin typeface="Georgia" panose="02040502050405020303" pitchFamily="18" charset="0"/>
              </a:rPr>
              <a:t>nm</a:t>
            </a:r>
            <a:r>
              <a:rPr lang="sr-Latn-RS" sz="3600" dirty="0">
                <a:latin typeface="Georgia" panose="02040502050405020303" pitchFamily="18" charset="0"/>
              </a:rPr>
              <a:t> WPA</a:t>
            </a:r>
            <a:endParaRPr lang="sr-Latn-RS" sz="3600" dirty="0">
              <a:latin typeface="Times New Roman" panose="02020603050405020304" pitchFamily="18" charset="0"/>
              <a:cs typeface="Times New Roman" panose="02020603050405020304" pitchFamily="18" charset="0"/>
            </a:endParaRPr>
          </a:p>
          <a:p>
            <a:r>
              <a:rPr lang="sr-Latn-RS" sz="3600" dirty="0">
                <a:latin typeface="Georgia" panose="02040502050405020303" pitchFamily="18" charset="0"/>
              </a:rPr>
              <a:t> </a:t>
            </a:r>
            <a:endParaRPr lang="en-US" sz="3600" dirty="0">
              <a:latin typeface="Georgia" panose="02040502050405020303" pitchFamily="18" charset="0"/>
            </a:endParaRPr>
          </a:p>
        </p:txBody>
      </p:sp>
      <p:sp>
        <p:nvSpPr>
          <p:cNvPr id="38" name="Content Placeholder 2"/>
          <p:cNvSpPr txBox="1">
            <a:spLocks/>
          </p:cNvSpPr>
          <p:nvPr/>
        </p:nvSpPr>
        <p:spPr>
          <a:xfrm>
            <a:off x="528919" y="1430785"/>
            <a:ext cx="3262292" cy="491265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err="1">
                <a:latin typeface="Georgia" panose="02040502050405020303" pitchFamily="18" charset="0"/>
              </a:rPr>
              <a:t>Structural</a:t>
            </a:r>
            <a:r>
              <a:rPr lang="sr-Latn-RS" dirty="0">
                <a:latin typeface="Georgia" panose="02040502050405020303" pitchFamily="18" charset="0"/>
              </a:rPr>
              <a:t> </a:t>
            </a:r>
            <a:r>
              <a:rPr lang="sr-Latn-RS" dirty="0" err="1">
                <a:latin typeface="Georgia" panose="02040502050405020303" pitchFamily="18" charset="0"/>
              </a:rPr>
              <a:t>characterisation</a:t>
            </a:r>
            <a:r>
              <a:rPr lang="sr-Latn-RS" dirty="0">
                <a:latin typeface="Georgia" panose="02040502050405020303" pitchFamily="18" charset="0"/>
              </a:rPr>
              <a:t> </a:t>
            </a:r>
            <a:r>
              <a:rPr lang="sr-Latn-RS" dirty="0" err="1">
                <a:latin typeface="Georgia" panose="02040502050405020303" pitchFamily="18" charset="0"/>
              </a:rPr>
              <a:t>showed</a:t>
            </a:r>
            <a:r>
              <a:rPr lang="sr-Latn-RS" dirty="0">
                <a:latin typeface="Georgia" panose="02040502050405020303" pitchFamily="18" charset="0"/>
              </a:rPr>
              <a:t> </a:t>
            </a:r>
            <a:r>
              <a:rPr lang="sr-Latn-RS" dirty="0" err="1">
                <a:latin typeface="Georgia" panose="02040502050405020303" pitchFamily="18" charset="0"/>
              </a:rPr>
              <a:t>that</a:t>
            </a:r>
            <a:r>
              <a:rPr lang="sr-Latn-RS" dirty="0">
                <a:latin typeface="Georgia" panose="02040502050405020303" pitchFamily="18" charset="0"/>
              </a:rPr>
              <a:t> </a:t>
            </a:r>
            <a:r>
              <a:rPr lang="sr-Latn-RS" dirty="0" err="1">
                <a:latin typeface="Georgia" panose="02040502050405020303" pitchFamily="18" charset="0"/>
              </a:rPr>
              <a:t>low</a:t>
            </a:r>
            <a:r>
              <a:rPr lang="sr-Latn-RS" dirty="0">
                <a:latin typeface="Georgia" panose="02040502050405020303" pitchFamily="18" charset="0"/>
              </a:rPr>
              <a:t> </a:t>
            </a:r>
            <a:r>
              <a:rPr lang="sr-Latn-RS" dirty="0" err="1">
                <a:latin typeface="Georgia" panose="02040502050405020303" pitchFamily="18" charset="0"/>
              </a:rPr>
              <a:t>fluence</a:t>
            </a:r>
            <a:r>
              <a:rPr lang="sr-Latn-RS" dirty="0">
                <a:latin typeface="Georgia" panose="02040502050405020303" pitchFamily="18" charset="0"/>
              </a:rPr>
              <a:t> </a:t>
            </a:r>
            <a:r>
              <a:rPr lang="sr-Latn-RS" dirty="0" err="1">
                <a:latin typeface="Georgia" panose="02040502050405020303" pitchFamily="18" charset="0"/>
              </a:rPr>
              <a:t>caused</a:t>
            </a:r>
            <a:r>
              <a:rPr lang="sr-Latn-RS" dirty="0">
                <a:latin typeface="Georgia" panose="02040502050405020303" pitchFamily="18" charset="0"/>
              </a:rPr>
              <a:t> </a:t>
            </a:r>
            <a:r>
              <a:rPr lang="sr-Latn-RS" dirty="0" err="1">
                <a:latin typeface="Georgia" panose="02040502050405020303" pitchFamily="18" charset="0"/>
              </a:rPr>
              <a:t>bond</a:t>
            </a:r>
            <a:r>
              <a:rPr lang="sr-Latn-RS" dirty="0">
                <a:latin typeface="Georgia" panose="02040502050405020303" pitchFamily="18" charset="0"/>
              </a:rPr>
              <a:t> </a:t>
            </a:r>
            <a:r>
              <a:rPr lang="sr-Latn-RS" dirty="0" err="1">
                <a:latin typeface="Georgia" panose="02040502050405020303" pitchFamily="18" charset="0"/>
              </a:rPr>
              <a:t>bracking</a:t>
            </a:r>
            <a:r>
              <a:rPr lang="sr-Latn-RS" dirty="0">
                <a:latin typeface="Georgia" panose="02040502050405020303" pitchFamily="18" charset="0"/>
              </a:rPr>
              <a:t> </a:t>
            </a:r>
            <a:r>
              <a:rPr lang="sr-Latn-RS" dirty="0" err="1">
                <a:latin typeface="Georgia" panose="02040502050405020303" pitchFamily="18" charset="0"/>
              </a:rPr>
              <a:t>which</a:t>
            </a:r>
            <a:r>
              <a:rPr lang="sr-Latn-RS" dirty="0">
                <a:latin typeface="Georgia" panose="02040502050405020303" pitchFamily="18" charset="0"/>
              </a:rPr>
              <a:t> </a:t>
            </a:r>
            <a:r>
              <a:rPr lang="sr-Latn-RS" dirty="0" err="1">
                <a:latin typeface="Georgia" panose="02040502050405020303" pitchFamily="18" charset="0"/>
              </a:rPr>
              <a:t>created</a:t>
            </a:r>
            <a:r>
              <a:rPr lang="sr-Latn-RS" dirty="0">
                <a:latin typeface="Georgia" panose="02040502050405020303" pitchFamily="18" charset="0"/>
              </a:rPr>
              <a:t> </a:t>
            </a:r>
            <a:r>
              <a:rPr lang="sr-Latn-RS" dirty="0" err="1">
                <a:latin typeface="Georgia" panose="02040502050405020303" pitchFamily="18" charset="0"/>
              </a:rPr>
              <a:t>active</a:t>
            </a:r>
            <a:r>
              <a:rPr lang="sr-Latn-RS" dirty="0">
                <a:latin typeface="Georgia" panose="02040502050405020303" pitchFamily="18" charset="0"/>
              </a:rPr>
              <a:t> </a:t>
            </a:r>
            <a:r>
              <a:rPr lang="sr-Latn-RS" dirty="0" err="1">
                <a:latin typeface="Georgia" panose="02040502050405020303" pitchFamily="18" charset="0"/>
              </a:rPr>
              <a:t>cites</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HER </a:t>
            </a:r>
            <a:r>
              <a:rPr lang="sr-Latn-RS" dirty="0" err="1">
                <a:latin typeface="Georgia" panose="02040502050405020303" pitchFamily="18" charset="0"/>
              </a:rPr>
              <a:t>and</a:t>
            </a:r>
            <a:r>
              <a:rPr lang="sr-Latn-RS" dirty="0">
                <a:latin typeface="Georgia" panose="02040502050405020303" pitchFamily="18" charset="0"/>
              </a:rPr>
              <a:t> more </a:t>
            </a:r>
            <a:r>
              <a:rPr lang="sr-Latn-RS" dirty="0" err="1">
                <a:latin typeface="Georgia" panose="02040502050405020303" pitchFamily="18" charset="0"/>
              </a:rPr>
              <a:t>chanels</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lithiathion</a:t>
            </a:r>
            <a:r>
              <a:rPr lang="sr-Latn-RS" dirty="0">
                <a:latin typeface="Georgia" panose="02040502050405020303" pitchFamily="18" charset="0"/>
              </a:rPr>
              <a:t>.</a:t>
            </a:r>
          </a:p>
          <a:p>
            <a:endParaRPr lang="sr-Latn-RS" dirty="0">
              <a:latin typeface="Georgia" panose="02040502050405020303" pitchFamily="18" charset="0"/>
            </a:endParaRPr>
          </a:p>
          <a:p>
            <a:r>
              <a:rPr lang="sr-Latn-RS" dirty="0" err="1">
                <a:latin typeface="Georgia" panose="02040502050405020303" pitchFamily="18" charset="0"/>
              </a:rPr>
              <a:t>Highest</a:t>
            </a:r>
            <a:r>
              <a:rPr lang="sr-Latn-RS" dirty="0">
                <a:latin typeface="Georgia" panose="02040502050405020303" pitchFamily="18" charset="0"/>
              </a:rPr>
              <a:t> </a:t>
            </a:r>
            <a:r>
              <a:rPr lang="sr-Latn-RS" dirty="0" err="1">
                <a:latin typeface="Georgia" panose="02040502050405020303" pitchFamily="18" charset="0"/>
              </a:rPr>
              <a:t>fluence</a:t>
            </a:r>
            <a:r>
              <a:rPr lang="sr-Latn-RS" dirty="0">
                <a:latin typeface="Georgia" panose="02040502050405020303" pitchFamily="18" charset="0"/>
              </a:rPr>
              <a:t> </a:t>
            </a:r>
            <a:r>
              <a:rPr lang="sr-Latn-RS" dirty="0" err="1">
                <a:latin typeface="Georgia" panose="02040502050405020303" pitchFamily="18" charset="0"/>
              </a:rPr>
              <a:t>caused</a:t>
            </a:r>
            <a:r>
              <a:rPr lang="sr-Latn-RS" dirty="0">
                <a:latin typeface="Georgia" panose="02040502050405020303" pitchFamily="18" charset="0"/>
              </a:rPr>
              <a:t> </a:t>
            </a:r>
            <a:r>
              <a:rPr lang="sr-Latn-RS" dirty="0" err="1">
                <a:latin typeface="Georgia" panose="02040502050405020303" pitchFamily="18" charset="0"/>
              </a:rPr>
              <a:t>increased</a:t>
            </a:r>
            <a:r>
              <a:rPr lang="sr-Latn-RS" dirty="0">
                <a:latin typeface="Georgia" panose="02040502050405020303" pitchFamily="18" charset="0"/>
              </a:rPr>
              <a:t> </a:t>
            </a:r>
            <a:r>
              <a:rPr lang="sr-Latn-RS" dirty="0" err="1">
                <a:latin typeface="Georgia" panose="02040502050405020303" pitchFamily="18" charset="0"/>
              </a:rPr>
              <a:t>interconection</a:t>
            </a:r>
            <a:r>
              <a:rPr lang="sr-Latn-RS" dirty="0">
                <a:latin typeface="Georgia" panose="02040502050405020303" pitchFamily="18" charset="0"/>
              </a:rPr>
              <a:t> in </a:t>
            </a:r>
            <a:r>
              <a:rPr lang="sr-Latn-RS" dirty="0" err="1">
                <a:latin typeface="Georgia" panose="02040502050405020303" pitchFamily="18" charset="0"/>
              </a:rPr>
              <a:t>the</a:t>
            </a:r>
            <a:r>
              <a:rPr lang="sr-Latn-RS" dirty="0">
                <a:latin typeface="Georgia" panose="02040502050405020303" pitchFamily="18" charset="0"/>
              </a:rPr>
              <a:t> </a:t>
            </a:r>
            <a:r>
              <a:rPr lang="sr-Latn-RS" dirty="0" err="1">
                <a:latin typeface="Georgia" panose="02040502050405020303" pitchFamily="18" charset="0"/>
              </a:rPr>
              <a:t>structure</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a:t>
            </a:r>
            <a:r>
              <a:rPr lang="sr-Latn-RS" dirty="0" err="1">
                <a:latin typeface="Georgia" panose="02040502050405020303" pitchFamily="18" charset="0"/>
              </a:rPr>
              <a:t>lower</a:t>
            </a:r>
            <a:r>
              <a:rPr lang="sr-Latn-RS" dirty="0">
                <a:latin typeface="Georgia" panose="02040502050405020303" pitchFamily="18" charset="0"/>
              </a:rPr>
              <a:t> </a:t>
            </a:r>
            <a:r>
              <a:rPr lang="sr-Latn-RS" dirty="0" err="1">
                <a:latin typeface="Georgia" panose="02040502050405020303" pitchFamily="18" charset="0"/>
              </a:rPr>
              <a:t>number</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active</a:t>
            </a:r>
            <a:r>
              <a:rPr lang="sr-Latn-RS" dirty="0">
                <a:latin typeface="Georgia" panose="02040502050405020303" pitchFamily="18" charset="0"/>
              </a:rPr>
              <a:t> </a:t>
            </a:r>
            <a:r>
              <a:rPr lang="sr-Latn-RS" dirty="0" err="1">
                <a:latin typeface="Georgia" panose="02040502050405020303" pitchFamily="18" charset="0"/>
              </a:rPr>
              <a:t>cites</a:t>
            </a:r>
            <a:r>
              <a:rPr lang="sr-Latn-RS" dirty="0">
                <a:latin typeface="Georgia" panose="02040502050405020303" pitchFamily="18" charset="0"/>
              </a:rPr>
              <a:t> </a:t>
            </a:r>
            <a:r>
              <a:rPr lang="sr-Latn-RS" dirty="0" err="1">
                <a:latin typeface="Georgia" panose="02040502050405020303" pitchFamily="18" charset="0"/>
              </a:rPr>
              <a:t>and</a:t>
            </a:r>
            <a:r>
              <a:rPr lang="sr-Latn-RS" dirty="0">
                <a:latin typeface="Georgia" panose="02040502050405020303" pitchFamily="18" charset="0"/>
              </a:rPr>
              <a:t> </a:t>
            </a:r>
            <a:r>
              <a:rPr lang="sr-Latn-RS" dirty="0" err="1">
                <a:latin typeface="Georgia" panose="02040502050405020303" pitchFamily="18" charset="0"/>
              </a:rPr>
              <a:t>closed</a:t>
            </a:r>
            <a:r>
              <a:rPr lang="sr-Latn-RS" dirty="0">
                <a:latin typeface="Georgia" panose="02040502050405020303" pitchFamily="18" charset="0"/>
              </a:rPr>
              <a:t> </a:t>
            </a:r>
            <a:r>
              <a:rPr lang="sr-Latn-RS" dirty="0" err="1">
                <a:latin typeface="Georgia" panose="02040502050405020303" pitchFamily="18" charset="0"/>
              </a:rPr>
              <a:t>chanels</a:t>
            </a:r>
            <a:r>
              <a:rPr lang="sr-Latn-RS" dirty="0">
                <a:latin typeface="Georgia" panose="02040502050405020303" pitchFamily="18" charset="0"/>
              </a:rPr>
              <a:t>.</a:t>
            </a:r>
          </a:p>
          <a:p>
            <a:endParaRPr lang="sr-Latn-RS" dirty="0">
              <a:latin typeface="Georgia" panose="02040502050405020303" pitchFamily="18" charset="0"/>
            </a:endParaRPr>
          </a:p>
          <a:p>
            <a:endParaRPr lang="en-US" dirty="0">
              <a:latin typeface="Georgia" panose="02040502050405020303" pitchFamily="18" charset="0"/>
            </a:endParaRPr>
          </a:p>
        </p:txBody>
      </p:sp>
      <p:pic>
        <p:nvPicPr>
          <p:cNvPr id="42" name="Picture 41"/>
          <p:cNvPicPr/>
          <p:nvPr/>
        </p:nvPicPr>
        <p:blipFill rotWithShape="1">
          <a:blip r:embed="rId2" cstate="print">
            <a:extLst>
              <a:ext uri="{28A0092B-C50C-407E-A947-70E740481C1C}">
                <a14:useLocalDpi xmlns:a14="http://schemas.microsoft.com/office/drawing/2010/main" val="0"/>
              </a:ext>
            </a:extLst>
          </a:blip>
          <a:srcRect l="7327" r="1086" b="75460"/>
          <a:stretch/>
        </p:blipFill>
        <p:spPr bwMode="auto">
          <a:xfrm>
            <a:off x="3843128" y="1120228"/>
            <a:ext cx="5139577" cy="1222342"/>
          </a:xfrm>
          <a:prstGeom prst="rect">
            <a:avLst/>
          </a:prstGeom>
          <a:ln>
            <a:noFill/>
          </a:ln>
          <a:extLst>
            <a:ext uri="{53640926-AAD7-44D8-BBD7-CCE9431645EC}">
              <a14:shadowObscured xmlns:a14="http://schemas.microsoft.com/office/drawing/2010/main"/>
            </a:ext>
          </a:extLst>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9195" t="1292" r="29803" b="826"/>
          <a:stretch/>
        </p:blipFill>
        <p:spPr>
          <a:xfrm>
            <a:off x="3843128" y="2188858"/>
            <a:ext cx="5144747" cy="4355377"/>
          </a:xfrm>
          <a:prstGeom prst="rect">
            <a:avLst/>
          </a:prstGeom>
        </p:spPr>
      </p:pic>
      <p:cxnSp>
        <p:nvCxnSpPr>
          <p:cNvPr id="44" name="Straight Connector 43"/>
          <p:cNvCxnSpPr/>
          <p:nvPr/>
        </p:nvCxnSpPr>
        <p:spPr>
          <a:xfrm>
            <a:off x="4821595" y="5935076"/>
            <a:ext cx="268941" cy="0"/>
          </a:xfrm>
          <a:prstGeom prst="line">
            <a:avLst/>
          </a:prstGeom>
          <a:ln w="31750">
            <a:solidFill>
              <a:srgbClr val="33333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64080" y="5797817"/>
            <a:ext cx="484428"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Si/</a:t>
            </a:r>
            <a:r>
              <a:rPr lang="sr-Latn-RS" sz="1200" dirty="0" err="1">
                <a:latin typeface="Times New Roman" panose="02020603050405020304" pitchFamily="18" charset="0"/>
                <a:cs typeface="Times New Roman" panose="02020603050405020304" pitchFamily="18" charset="0"/>
              </a:rPr>
              <a:t>Pt</a:t>
            </a:r>
            <a:endParaRPr lang="sr-Latn-RS" sz="1200" dirty="0">
              <a:latin typeface="Times New Roman" panose="02020603050405020304" pitchFamily="18" charset="0"/>
              <a:cs typeface="Times New Roman" panose="02020603050405020304" pitchFamily="18" charset="0"/>
            </a:endParaRPr>
          </a:p>
        </p:txBody>
      </p:sp>
      <p:cxnSp>
        <p:nvCxnSpPr>
          <p:cNvPr id="46" name="Straight Connector 45"/>
          <p:cNvCxnSpPr/>
          <p:nvPr/>
        </p:nvCxnSpPr>
        <p:spPr>
          <a:xfrm>
            <a:off x="4848051" y="4572995"/>
            <a:ext cx="268941" cy="0"/>
          </a:xfrm>
          <a:prstGeom prst="line">
            <a:avLst/>
          </a:prstGeom>
          <a:ln w="31750">
            <a:solidFill>
              <a:srgbClr val="FF2828"/>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090536" y="4435736"/>
            <a:ext cx="965329"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sr-Latn-RS" sz="1200" dirty="0">
              <a:latin typeface="Times New Roman" panose="02020603050405020304" pitchFamily="18" charset="0"/>
              <a:cs typeface="Times New Roman" panose="02020603050405020304" pitchFamily="18" charset="0"/>
            </a:endParaRPr>
          </a:p>
        </p:txBody>
      </p:sp>
      <p:cxnSp>
        <p:nvCxnSpPr>
          <p:cNvPr id="48" name="Straight Connector 47"/>
          <p:cNvCxnSpPr/>
          <p:nvPr/>
        </p:nvCxnSpPr>
        <p:spPr>
          <a:xfrm>
            <a:off x="4848051" y="4130452"/>
            <a:ext cx="268941" cy="0"/>
          </a:xfrm>
          <a:prstGeom prst="line">
            <a:avLst/>
          </a:prstGeom>
          <a:ln w="31750">
            <a:solidFill>
              <a:srgbClr val="1F1FFF"/>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090536" y="3993193"/>
            <a:ext cx="67197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5 x 10</a:t>
            </a:r>
            <a:r>
              <a:rPr lang="sr-Latn-RS" sz="1200" baseline="30000" dirty="0">
                <a:latin typeface="Times New Roman" panose="02020603050405020304" pitchFamily="18" charset="0"/>
                <a:cs typeface="Times New Roman" panose="02020603050405020304" pitchFamily="18" charset="0"/>
              </a:rPr>
              <a:t>14</a:t>
            </a:r>
          </a:p>
        </p:txBody>
      </p:sp>
      <p:cxnSp>
        <p:nvCxnSpPr>
          <p:cNvPr id="50" name="Straight Connector 49"/>
          <p:cNvCxnSpPr/>
          <p:nvPr/>
        </p:nvCxnSpPr>
        <p:spPr>
          <a:xfrm>
            <a:off x="4848051" y="3158415"/>
            <a:ext cx="268941" cy="0"/>
          </a:xfrm>
          <a:prstGeom prst="line">
            <a:avLst/>
          </a:prstGeom>
          <a:ln w="31750">
            <a:solidFill>
              <a:srgbClr val="FF13FF"/>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090536" y="3021156"/>
            <a:ext cx="86433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1.25 x 10</a:t>
            </a:r>
            <a:r>
              <a:rPr lang="sr-Latn-RS" sz="1200" baseline="30000" dirty="0">
                <a:latin typeface="Times New Roman" panose="02020603050405020304" pitchFamily="18" charset="0"/>
                <a:cs typeface="Times New Roman" panose="02020603050405020304" pitchFamily="18" charset="0"/>
              </a:rPr>
              <a:t>15</a:t>
            </a:r>
          </a:p>
        </p:txBody>
      </p:sp>
      <p:cxnSp>
        <p:nvCxnSpPr>
          <p:cNvPr id="52" name="Straight Connector 51"/>
          <p:cNvCxnSpPr/>
          <p:nvPr/>
        </p:nvCxnSpPr>
        <p:spPr>
          <a:xfrm>
            <a:off x="4848051" y="2584969"/>
            <a:ext cx="268941" cy="0"/>
          </a:xfrm>
          <a:prstGeom prst="line">
            <a:avLst/>
          </a:prstGeom>
          <a:ln w="31750">
            <a:solidFill>
              <a:srgbClr val="389938"/>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090536" y="2447710"/>
            <a:ext cx="787395"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2.5 x 10</a:t>
            </a:r>
            <a:r>
              <a:rPr lang="sr-Latn-RS" sz="1200" baseline="30000" dirty="0">
                <a:latin typeface="Times New Roman" panose="02020603050405020304" pitchFamily="18" charset="0"/>
                <a:cs typeface="Times New Roman" panose="02020603050405020304" pitchFamily="18" charset="0"/>
              </a:rPr>
              <a:t>15</a:t>
            </a:r>
          </a:p>
        </p:txBody>
      </p:sp>
      <p:cxnSp>
        <p:nvCxnSpPr>
          <p:cNvPr id="54" name="Straight Connector 53"/>
          <p:cNvCxnSpPr/>
          <p:nvPr/>
        </p:nvCxnSpPr>
        <p:spPr>
          <a:xfrm>
            <a:off x="7688646" y="4042482"/>
            <a:ext cx="268941" cy="0"/>
          </a:xfrm>
          <a:prstGeom prst="line">
            <a:avLst/>
          </a:prstGeom>
          <a:ln w="31750">
            <a:solidFill>
              <a:srgbClr val="FF2828"/>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931131" y="3905223"/>
            <a:ext cx="965329"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sr-Latn-RS" sz="1200" dirty="0">
              <a:latin typeface="Times New Roman" panose="02020603050405020304" pitchFamily="18" charset="0"/>
              <a:cs typeface="Times New Roman" panose="02020603050405020304" pitchFamily="18" charset="0"/>
            </a:endParaRPr>
          </a:p>
        </p:txBody>
      </p:sp>
      <p:cxnSp>
        <p:nvCxnSpPr>
          <p:cNvPr id="56" name="Straight Connector 55"/>
          <p:cNvCxnSpPr/>
          <p:nvPr/>
        </p:nvCxnSpPr>
        <p:spPr>
          <a:xfrm>
            <a:off x="7688646" y="3747374"/>
            <a:ext cx="268941" cy="0"/>
          </a:xfrm>
          <a:prstGeom prst="line">
            <a:avLst/>
          </a:prstGeom>
          <a:ln w="31750">
            <a:solidFill>
              <a:srgbClr val="1F1FFF"/>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931131" y="3610115"/>
            <a:ext cx="67197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5 x 10</a:t>
            </a:r>
            <a:r>
              <a:rPr lang="sr-Latn-RS" sz="1200" baseline="30000" dirty="0">
                <a:latin typeface="Times New Roman" panose="02020603050405020304" pitchFamily="18" charset="0"/>
                <a:cs typeface="Times New Roman" panose="02020603050405020304" pitchFamily="18" charset="0"/>
              </a:rPr>
              <a:t>14</a:t>
            </a:r>
          </a:p>
        </p:txBody>
      </p:sp>
      <p:cxnSp>
        <p:nvCxnSpPr>
          <p:cNvPr id="58" name="Straight Connector 57"/>
          <p:cNvCxnSpPr/>
          <p:nvPr/>
        </p:nvCxnSpPr>
        <p:spPr>
          <a:xfrm>
            <a:off x="7688646" y="3152334"/>
            <a:ext cx="268941" cy="0"/>
          </a:xfrm>
          <a:prstGeom prst="line">
            <a:avLst/>
          </a:prstGeom>
          <a:ln w="31750">
            <a:solidFill>
              <a:srgbClr val="FF13FF"/>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931131" y="3015075"/>
            <a:ext cx="864339"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1.25 x 10</a:t>
            </a:r>
            <a:r>
              <a:rPr lang="sr-Latn-RS" sz="1200" baseline="30000" dirty="0">
                <a:latin typeface="Times New Roman" panose="02020603050405020304" pitchFamily="18" charset="0"/>
                <a:cs typeface="Times New Roman" panose="02020603050405020304" pitchFamily="18" charset="0"/>
              </a:rPr>
              <a:t>15</a:t>
            </a:r>
          </a:p>
        </p:txBody>
      </p:sp>
      <p:cxnSp>
        <p:nvCxnSpPr>
          <p:cNvPr id="60" name="Straight Connector 59"/>
          <p:cNvCxnSpPr/>
          <p:nvPr/>
        </p:nvCxnSpPr>
        <p:spPr>
          <a:xfrm>
            <a:off x="7688646" y="2578888"/>
            <a:ext cx="268941" cy="0"/>
          </a:xfrm>
          <a:prstGeom prst="line">
            <a:avLst/>
          </a:prstGeom>
          <a:ln w="31750">
            <a:solidFill>
              <a:srgbClr val="389938"/>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931131" y="2441629"/>
            <a:ext cx="787395" cy="276999"/>
          </a:xfrm>
          <a:prstGeom prst="rect">
            <a:avLst/>
          </a:prstGeom>
          <a:noFill/>
        </p:spPr>
        <p:txBody>
          <a:bodyPr wrap="none" rtlCol="0">
            <a:spAutoFit/>
          </a:bodyPr>
          <a:lstStyle/>
          <a:p>
            <a:r>
              <a:rPr lang="sr-Latn-RS" sz="1200" dirty="0">
                <a:latin typeface="Times New Roman" panose="02020603050405020304" pitchFamily="18" charset="0"/>
                <a:cs typeface="Times New Roman" panose="02020603050405020304" pitchFamily="18" charset="0"/>
              </a:rPr>
              <a:t>2.5 x 10</a:t>
            </a:r>
            <a:r>
              <a:rPr lang="sr-Latn-RS" sz="1200" baseline="30000" dirty="0">
                <a:latin typeface="Times New Roman" panose="02020603050405020304" pitchFamily="18" charset="0"/>
                <a:cs typeface="Times New Roman" panose="02020603050405020304" pitchFamily="18" charset="0"/>
              </a:rPr>
              <a:t>15</a:t>
            </a:r>
          </a:p>
        </p:txBody>
      </p:sp>
      <p:cxnSp>
        <p:nvCxnSpPr>
          <p:cNvPr id="62" name="Straight Connector 61"/>
          <p:cNvCxnSpPr/>
          <p:nvPr/>
        </p:nvCxnSpPr>
        <p:spPr>
          <a:xfrm>
            <a:off x="7715102" y="5432102"/>
            <a:ext cx="268941" cy="0"/>
          </a:xfrm>
          <a:prstGeom prst="line">
            <a:avLst/>
          </a:prstGeom>
          <a:ln w="31750">
            <a:solidFill>
              <a:srgbClr val="FF8E1B"/>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957587" y="5294843"/>
            <a:ext cx="965329" cy="276999"/>
          </a:xfrm>
          <a:prstGeom prst="rect">
            <a:avLst/>
          </a:prstGeom>
          <a:noFill/>
        </p:spPr>
        <p:txBody>
          <a:bodyPr wrap="none" rtlCol="0">
            <a:spAutoFit/>
          </a:bodyPr>
          <a:lstStyle/>
          <a:p>
            <a:r>
              <a:rPr lang="sr-Latn-RS" sz="1200" dirty="0" err="1">
                <a:latin typeface="Times New Roman" panose="02020603050405020304" pitchFamily="18" charset="0"/>
                <a:cs typeface="Times New Roman" panose="02020603050405020304" pitchFamily="18" charset="0"/>
              </a:rPr>
              <a:t>Unirradiated</a:t>
            </a:r>
            <a:endParaRPr lang="sr-Latn-RS" sz="1200" dirty="0">
              <a:latin typeface="Times New Roman" panose="02020603050405020304" pitchFamily="18" charset="0"/>
              <a:cs typeface="Times New Roman" panose="02020603050405020304" pitchFamily="18" charset="0"/>
            </a:endParaRPr>
          </a:p>
        </p:txBody>
      </p:sp>
      <p:sp>
        <p:nvSpPr>
          <p:cNvPr id="64" name="Rectangle 63"/>
          <p:cNvSpPr/>
          <p:nvPr/>
        </p:nvSpPr>
        <p:spPr>
          <a:xfrm>
            <a:off x="4741870" y="1692262"/>
            <a:ext cx="574202" cy="14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009941" y="1711564"/>
            <a:ext cx="574202" cy="14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p:nvPr/>
        </p:nvPicPr>
        <p:blipFill rotWithShape="1">
          <a:blip r:embed="rId2" cstate="print">
            <a:extLst>
              <a:ext uri="{28A0092B-C50C-407E-A947-70E740481C1C}">
                <a14:useLocalDpi xmlns:a14="http://schemas.microsoft.com/office/drawing/2010/main" val="0"/>
              </a:ext>
            </a:extLst>
          </a:blip>
          <a:srcRect l="7327" r="1086" b="75460"/>
          <a:stretch/>
        </p:blipFill>
        <p:spPr bwMode="auto">
          <a:xfrm>
            <a:off x="3843128" y="977130"/>
            <a:ext cx="5139577" cy="1222342"/>
          </a:xfrm>
          <a:prstGeom prst="rect">
            <a:avLst/>
          </a:prstGeom>
          <a:ln>
            <a:noFill/>
          </a:ln>
          <a:extLst>
            <a:ext uri="{53640926-AAD7-44D8-BBD7-CCE9431645EC}">
              <a14:shadowObscured xmlns:a14="http://schemas.microsoft.com/office/drawing/2010/main"/>
            </a:ext>
          </a:extLst>
        </p:spPr>
      </p:pic>
      <p:sp>
        <p:nvSpPr>
          <p:cNvPr id="67" name="Rectangle 66"/>
          <p:cNvSpPr/>
          <p:nvPr/>
        </p:nvSpPr>
        <p:spPr>
          <a:xfrm>
            <a:off x="4741870" y="1549164"/>
            <a:ext cx="574202" cy="14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009941" y="1568466"/>
            <a:ext cx="574202" cy="14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623365" y="5082538"/>
            <a:ext cx="2273095" cy="460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rotWithShape="1">
          <a:blip r:embed="rId3" cstate="print">
            <a:extLst>
              <a:ext uri="{28A0092B-C50C-407E-A947-70E740481C1C}">
                <a14:useLocalDpi xmlns:a14="http://schemas.microsoft.com/office/drawing/2010/main" val="0"/>
              </a:ext>
            </a:extLst>
          </a:blip>
          <a:srcRect l="40425" t="555" r="30142" b="33577"/>
          <a:stretch/>
        </p:blipFill>
        <p:spPr>
          <a:xfrm>
            <a:off x="6500405" y="2207418"/>
            <a:ext cx="2482300" cy="3030477"/>
          </a:xfrm>
          <a:prstGeom prst="rect">
            <a:avLst/>
          </a:prstGeom>
        </p:spPr>
      </p:pic>
    </p:spTree>
    <p:extLst>
      <p:ext uri="{BB962C8B-B14F-4D97-AF65-F5344CB8AC3E}">
        <p14:creationId xmlns:p14="http://schemas.microsoft.com/office/powerpoint/2010/main" val="1577002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237564"/>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Conclusions</a:t>
            </a:r>
            <a:endParaRPr lang="sr-Latn-RS" sz="3600" dirty="0">
              <a:latin typeface="Georgia" panose="02040502050405020303" pitchFamily="18" charset="0"/>
            </a:endParaRPr>
          </a:p>
          <a:p>
            <a:r>
              <a:rPr lang="sr-Cyrl-RS" sz="3600" dirty="0">
                <a:solidFill>
                  <a:srgbClr val="505046"/>
                </a:solidFill>
                <a:latin typeface="Georgia" panose="02040502050405020303" pitchFamily="18" charset="0"/>
              </a:rPr>
              <a:t> </a:t>
            </a:r>
            <a:endParaRPr lang="en-US" dirty="0">
              <a:solidFill>
                <a:srgbClr val="505046"/>
              </a:solidFill>
              <a:latin typeface="Georgia" panose="02040502050405020303" pitchFamily="18" charset="0"/>
            </a:endParaRPr>
          </a:p>
        </p:txBody>
      </p:sp>
      <p:sp>
        <p:nvSpPr>
          <p:cNvPr id="3" name="Content Placeholder 2"/>
          <p:cNvSpPr txBox="1">
            <a:spLocks/>
          </p:cNvSpPr>
          <p:nvPr/>
        </p:nvSpPr>
        <p:spPr>
          <a:xfrm>
            <a:off x="771214" y="1192866"/>
            <a:ext cx="7200900" cy="5013511"/>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a:latin typeface="Georgia" panose="02040502050405020303" pitchFamily="18" charset="0"/>
              </a:rPr>
              <a:t>Ion </a:t>
            </a:r>
            <a:r>
              <a:rPr lang="sr-Latn-RS" dirty="0" err="1">
                <a:latin typeface="Georgia" panose="02040502050405020303" pitchFamily="18" charset="0"/>
              </a:rPr>
              <a:t>beam</a:t>
            </a:r>
            <a:r>
              <a:rPr lang="sr-Latn-RS" dirty="0">
                <a:latin typeface="Georgia" panose="02040502050405020303" pitchFamily="18" charset="0"/>
              </a:rPr>
              <a:t> </a:t>
            </a:r>
            <a:r>
              <a:rPr lang="sr-Latn-RS" dirty="0" err="1">
                <a:latin typeface="Georgia" panose="02040502050405020303" pitchFamily="18" charset="0"/>
              </a:rPr>
              <a:t>irradiation</a:t>
            </a:r>
            <a:r>
              <a:rPr lang="sr-Latn-RS" dirty="0">
                <a:latin typeface="Georgia" panose="02040502050405020303" pitchFamily="18" charset="0"/>
              </a:rPr>
              <a:t> </a:t>
            </a:r>
            <a:r>
              <a:rPr lang="sr-Latn-RS" dirty="0" err="1">
                <a:latin typeface="Georgia" panose="02040502050405020303" pitchFamily="18" charset="0"/>
              </a:rPr>
              <a:t>can</a:t>
            </a:r>
            <a:r>
              <a:rPr lang="sr-Latn-RS" dirty="0">
                <a:latin typeface="Georgia" panose="02040502050405020303" pitchFamily="18" charset="0"/>
              </a:rPr>
              <a:t> be </a:t>
            </a:r>
            <a:r>
              <a:rPr lang="sr-Latn-RS" dirty="0" err="1">
                <a:latin typeface="Georgia" panose="02040502050405020303" pitchFamily="18" charset="0"/>
              </a:rPr>
              <a:t>used</a:t>
            </a:r>
            <a:r>
              <a:rPr lang="sr-Latn-RS" dirty="0">
                <a:latin typeface="Georgia" panose="02040502050405020303" pitchFamily="18" charset="0"/>
              </a:rPr>
              <a:t> as a </a:t>
            </a:r>
            <a:r>
              <a:rPr lang="sr-Latn-RS" dirty="0" err="1">
                <a:latin typeface="Georgia" panose="02040502050405020303" pitchFamily="18" charset="0"/>
              </a:rPr>
              <a:t>tool</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structural</a:t>
            </a:r>
            <a:r>
              <a:rPr lang="sr-Latn-RS" dirty="0">
                <a:latin typeface="Georgia" panose="02040502050405020303" pitchFamily="18" charset="0"/>
              </a:rPr>
              <a:t> </a:t>
            </a:r>
            <a:r>
              <a:rPr lang="sr-Latn-RS" dirty="0" err="1">
                <a:latin typeface="Georgia" panose="02040502050405020303" pitchFamily="18" charset="0"/>
              </a:rPr>
              <a:t>modification</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polyoxometalates</a:t>
            </a:r>
            <a:r>
              <a:rPr lang="sr-Latn-RS" dirty="0">
                <a:latin typeface="Georgia" panose="02040502050405020303" pitchFamily="18" charset="0"/>
              </a:rPr>
              <a:t>.</a:t>
            </a:r>
          </a:p>
          <a:p>
            <a:endParaRPr lang="sr-Latn-RS" dirty="0">
              <a:latin typeface="Georgia" panose="02040502050405020303" pitchFamily="18" charset="0"/>
            </a:endParaRPr>
          </a:p>
          <a:p>
            <a:r>
              <a:rPr lang="sr-Latn-RS" dirty="0" err="1">
                <a:latin typeface="Georgia" panose="02040502050405020303" pitchFamily="18" charset="0"/>
              </a:rPr>
              <a:t>All</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caused</a:t>
            </a:r>
            <a:r>
              <a:rPr lang="sr-Latn-RS" dirty="0">
                <a:latin typeface="Georgia" panose="02040502050405020303" pitchFamily="18" charset="0"/>
              </a:rPr>
              <a:t> </a:t>
            </a:r>
            <a:r>
              <a:rPr lang="sr-Latn-RS" dirty="0" err="1">
                <a:latin typeface="Georgia" panose="02040502050405020303" pitchFamily="18" charset="0"/>
              </a:rPr>
              <a:t>similar</a:t>
            </a:r>
            <a:r>
              <a:rPr lang="sr-Latn-RS" dirty="0">
                <a:latin typeface="Georgia" panose="02040502050405020303" pitchFamily="18" charset="0"/>
              </a:rPr>
              <a:t> </a:t>
            </a:r>
            <a:r>
              <a:rPr lang="sr-Latn-RS" dirty="0" err="1">
                <a:latin typeface="Georgia" panose="02040502050405020303" pitchFamily="18" charset="0"/>
              </a:rPr>
              <a:t>changes</a:t>
            </a:r>
            <a:r>
              <a:rPr lang="sr-Latn-RS" dirty="0">
                <a:latin typeface="Georgia" panose="02040502050405020303" pitchFamily="18" charset="0"/>
              </a:rPr>
              <a:t> in </a:t>
            </a:r>
            <a:r>
              <a:rPr lang="sr-Latn-RS" dirty="0" err="1">
                <a:latin typeface="Georgia" panose="02040502050405020303" pitchFamily="18" charset="0"/>
              </a:rPr>
              <a:t>Raman</a:t>
            </a:r>
            <a:r>
              <a:rPr lang="sr-Latn-RS" dirty="0">
                <a:latin typeface="Georgia" panose="02040502050405020303" pitchFamily="18" charset="0"/>
              </a:rPr>
              <a:t> </a:t>
            </a:r>
            <a:r>
              <a:rPr lang="sr-Latn-RS" dirty="0" err="1">
                <a:latin typeface="Georgia" panose="02040502050405020303" pitchFamily="18" charset="0"/>
              </a:rPr>
              <a:t>spectra</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WPA.</a:t>
            </a:r>
          </a:p>
          <a:p>
            <a:endParaRPr lang="sr-Latn-RS" dirty="0">
              <a:latin typeface="Georgia" panose="02040502050405020303" pitchFamily="18" charset="0"/>
            </a:endParaRPr>
          </a:p>
          <a:p>
            <a:r>
              <a:rPr lang="sr-Latn-RS" dirty="0">
                <a:latin typeface="Georgia" panose="02040502050405020303" pitchFamily="18" charset="0"/>
              </a:rPr>
              <a:t>Depending on the type and energy of ions the ratio of modified sample can be a</a:t>
            </a:r>
            <a:r>
              <a:rPr lang="en-US" dirty="0">
                <a:latin typeface="Georgia" panose="02040502050405020303" pitchFamily="18" charset="0"/>
              </a:rPr>
              <a:t>d</a:t>
            </a:r>
            <a:r>
              <a:rPr lang="sr-Latn-RS" dirty="0">
                <a:latin typeface="Georgia" panose="02040502050405020303" pitchFamily="18" charset="0"/>
              </a:rPr>
              <a:t>justed. </a:t>
            </a:r>
            <a:r>
              <a:rPr lang="sr-Latn-RS" dirty="0" err="1">
                <a:latin typeface="Georgia" panose="02040502050405020303" pitchFamily="18" charset="0"/>
              </a:rPr>
              <a:t>Vanadium</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showed</a:t>
            </a:r>
            <a:r>
              <a:rPr lang="sr-Latn-RS" dirty="0">
                <a:latin typeface="Georgia" panose="02040502050405020303" pitchFamily="18" charset="0"/>
              </a:rPr>
              <a:t> </a:t>
            </a:r>
            <a:r>
              <a:rPr lang="sr-Latn-RS" dirty="0" err="1">
                <a:latin typeface="Georgia" panose="02040502050405020303" pitchFamily="18" charset="0"/>
              </a:rPr>
              <a:t>the</a:t>
            </a:r>
            <a:r>
              <a:rPr lang="sr-Latn-RS" dirty="0">
                <a:latin typeface="Georgia" panose="02040502050405020303" pitchFamily="18" charset="0"/>
              </a:rPr>
              <a:t> </a:t>
            </a:r>
            <a:r>
              <a:rPr lang="sr-Latn-RS" dirty="0" err="1">
                <a:latin typeface="Georgia" panose="02040502050405020303" pitchFamily="18" charset="0"/>
              </a:rPr>
              <a:t>highest</a:t>
            </a:r>
            <a:r>
              <a:rPr lang="sr-Latn-RS" dirty="0">
                <a:latin typeface="Georgia" panose="02040502050405020303" pitchFamily="18" charset="0"/>
              </a:rPr>
              <a:t> </a:t>
            </a:r>
            <a:r>
              <a:rPr lang="sr-Latn-RS" dirty="0" err="1">
                <a:latin typeface="Georgia" panose="02040502050405020303" pitchFamily="18" charset="0"/>
              </a:rPr>
              <a:t>ability</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modification</a:t>
            </a:r>
            <a:r>
              <a:rPr lang="sr-Latn-RS" dirty="0">
                <a:latin typeface="Georgia" panose="02040502050405020303" pitchFamily="18" charset="0"/>
              </a:rPr>
              <a:t> </a:t>
            </a:r>
            <a:r>
              <a:rPr lang="sr-Latn-RS" dirty="0" err="1">
                <a:latin typeface="Georgia" panose="02040502050405020303" pitchFamily="18" charset="0"/>
              </a:rPr>
              <a:t>both</a:t>
            </a:r>
            <a:r>
              <a:rPr lang="sr-Latn-RS" dirty="0">
                <a:latin typeface="Georgia" panose="02040502050405020303" pitchFamily="18" charset="0"/>
              </a:rPr>
              <a:t> 120 </a:t>
            </a:r>
            <a:r>
              <a:rPr lang="sr-Latn-RS" dirty="0" err="1">
                <a:latin typeface="Georgia" panose="02040502050405020303" pitchFamily="18" charset="0"/>
              </a:rPr>
              <a:t>nm</a:t>
            </a:r>
            <a:r>
              <a:rPr lang="sr-Latn-RS" dirty="0">
                <a:latin typeface="Georgia" panose="02040502050405020303" pitchFamily="18" charset="0"/>
              </a:rPr>
              <a:t> </a:t>
            </a:r>
            <a:r>
              <a:rPr lang="sr-Latn-RS" dirty="0" err="1">
                <a:latin typeface="Georgia" panose="02040502050405020303" pitchFamily="18" charset="0"/>
              </a:rPr>
              <a:t>and</a:t>
            </a:r>
            <a:r>
              <a:rPr lang="sr-Latn-RS" dirty="0">
                <a:latin typeface="Georgia" panose="02040502050405020303" pitchFamily="18" charset="0"/>
              </a:rPr>
              <a:t> 20 µm </a:t>
            </a:r>
            <a:r>
              <a:rPr lang="sr-Latn-RS" dirty="0" err="1">
                <a:latin typeface="Georgia" panose="02040502050405020303" pitchFamily="18" charset="0"/>
              </a:rPr>
              <a:t>samples</a:t>
            </a:r>
            <a:r>
              <a:rPr lang="sr-Latn-RS" dirty="0">
                <a:latin typeface="Georgia" panose="02040502050405020303" pitchFamily="18" charset="0"/>
              </a:rPr>
              <a:t>.</a:t>
            </a:r>
          </a:p>
          <a:p>
            <a:endParaRPr lang="sr-Latn-RS" dirty="0">
              <a:latin typeface="Georgia" panose="02040502050405020303" pitchFamily="18" charset="0"/>
            </a:endParaRPr>
          </a:p>
          <a:p>
            <a:r>
              <a:rPr lang="sr-Latn-RS" dirty="0" err="1">
                <a:latin typeface="Georgia" panose="02040502050405020303" pitchFamily="18" charset="0"/>
              </a:rPr>
              <a:t>Lower</a:t>
            </a:r>
            <a:r>
              <a:rPr lang="sr-Latn-RS" dirty="0">
                <a:latin typeface="Georgia" panose="02040502050405020303" pitchFamily="18" charset="0"/>
              </a:rPr>
              <a:t> </a:t>
            </a:r>
            <a:r>
              <a:rPr lang="sr-Latn-RS" dirty="0" err="1">
                <a:latin typeface="Georgia" panose="02040502050405020303" pitchFamily="18" charset="0"/>
              </a:rPr>
              <a:t>degree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structural</a:t>
            </a:r>
            <a:r>
              <a:rPr lang="sr-Latn-RS" dirty="0">
                <a:latin typeface="Georgia" panose="02040502050405020303" pitchFamily="18" charset="0"/>
              </a:rPr>
              <a:t> </a:t>
            </a:r>
            <a:r>
              <a:rPr lang="sr-Latn-RS" dirty="0" err="1">
                <a:latin typeface="Georgia" panose="02040502050405020303" pitchFamily="18" charset="0"/>
              </a:rPr>
              <a:t>modification</a:t>
            </a:r>
            <a:r>
              <a:rPr lang="sr-Latn-RS" dirty="0">
                <a:latin typeface="Georgia" panose="02040502050405020303" pitchFamily="18" charset="0"/>
              </a:rPr>
              <a:t> </a:t>
            </a:r>
            <a:r>
              <a:rPr lang="sr-Latn-RS" dirty="0" err="1">
                <a:latin typeface="Georgia" panose="02040502050405020303" pitchFamily="18" charset="0"/>
              </a:rPr>
              <a:t>induced</a:t>
            </a:r>
            <a:r>
              <a:rPr lang="sr-Latn-RS" dirty="0">
                <a:latin typeface="Georgia" panose="02040502050405020303" pitchFamily="18" charset="0"/>
              </a:rPr>
              <a:t> </a:t>
            </a:r>
            <a:r>
              <a:rPr lang="sr-Latn-RS" dirty="0" err="1">
                <a:latin typeface="Georgia" panose="02040502050405020303" pitchFamily="18" charset="0"/>
              </a:rPr>
              <a:t>with</a:t>
            </a:r>
            <a:r>
              <a:rPr lang="sr-Latn-RS" dirty="0">
                <a:latin typeface="Georgia" panose="02040502050405020303" pitchFamily="18" charset="0"/>
              </a:rPr>
              <a:t> 10 </a:t>
            </a:r>
            <a:r>
              <a:rPr lang="sr-Latn-RS" dirty="0" err="1">
                <a:latin typeface="Georgia" panose="02040502050405020303" pitchFamily="18" charset="0"/>
              </a:rPr>
              <a:t>keV</a:t>
            </a:r>
            <a:r>
              <a:rPr lang="sr-Latn-RS" dirty="0">
                <a:latin typeface="Georgia" panose="02040502050405020303" pitchFamily="18" charset="0"/>
              </a:rPr>
              <a:t> </a:t>
            </a:r>
            <a:r>
              <a:rPr lang="sr-Latn-RS" dirty="0" err="1">
                <a:latin typeface="Georgia" panose="02040502050405020303" pitchFamily="18" charset="0"/>
              </a:rPr>
              <a:t>carbon</a:t>
            </a:r>
            <a:r>
              <a:rPr lang="sr-Latn-RS" dirty="0">
                <a:latin typeface="Georgia" panose="02040502050405020303" pitchFamily="18" charset="0"/>
              </a:rPr>
              <a:t> </a:t>
            </a:r>
            <a:r>
              <a:rPr lang="sr-Latn-RS" dirty="0" err="1">
                <a:latin typeface="Georgia" panose="02040502050405020303" pitchFamily="18" charset="0"/>
              </a:rPr>
              <a:t>ions</a:t>
            </a:r>
            <a:r>
              <a:rPr lang="sr-Latn-RS" dirty="0">
                <a:latin typeface="Georgia" panose="02040502050405020303" pitchFamily="18" charset="0"/>
              </a:rPr>
              <a:t> </a:t>
            </a:r>
            <a:r>
              <a:rPr lang="sr-Latn-RS" dirty="0" err="1">
                <a:latin typeface="Georgia" panose="02040502050405020303" pitchFamily="18" charset="0"/>
              </a:rPr>
              <a:t>was</a:t>
            </a:r>
            <a:r>
              <a:rPr lang="sr-Latn-RS" dirty="0">
                <a:latin typeface="Georgia" panose="02040502050405020303" pitchFamily="18" charset="0"/>
              </a:rPr>
              <a:t> </a:t>
            </a:r>
            <a:r>
              <a:rPr lang="sr-Latn-RS" dirty="0" err="1">
                <a:latin typeface="Georgia" panose="02040502050405020303" pitchFamily="18" charset="0"/>
              </a:rPr>
              <a:t>proven</a:t>
            </a:r>
            <a:r>
              <a:rPr lang="sr-Latn-RS" dirty="0">
                <a:latin typeface="Georgia" panose="02040502050405020303" pitchFamily="18" charset="0"/>
              </a:rPr>
              <a:t> </a:t>
            </a:r>
            <a:r>
              <a:rPr lang="sr-Latn-RS" dirty="0" err="1">
                <a:latin typeface="Georgia" panose="02040502050405020303" pitchFamily="18" charset="0"/>
              </a:rPr>
              <a:t>beneficial</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lithiathion</a:t>
            </a:r>
            <a:r>
              <a:rPr lang="sr-Latn-RS" dirty="0">
                <a:latin typeface="Georgia" panose="02040502050405020303" pitchFamily="18" charset="0"/>
              </a:rPr>
              <a:t> </a:t>
            </a:r>
            <a:r>
              <a:rPr lang="sr-Latn-RS" dirty="0" err="1">
                <a:latin typeface="Georgia" panose="02040502050405020303" pitchFamily="18" charset="0"/>
              </a:rPr>
              <a:t>delithiathion</a:t>
            </a:r>
            <a:r>
              <a:rPr lang="sr-Latn-RS" dirty="0">
                <a:latin typeface="Georgia" panose="02040502050405020303" pitchFamily="18" charset="0"/>
              </a:rPr>
              <a:t> </a:t>
            </a:r>
            <a:r>
              <a:rPr lang="sr-Latn-RS" dirty="0" err="1">
                <a:latin typeface="Georgia" panose="02040502050405020303" pitchFamily="18" charset="0"/>
              </a:rPr>
              <a:t>process</a:t>
            </a:r>
            <a:r>
              <a:rPr lang="sr-Latn-RS" dirty="0">
                <a:latin typeface="Georgia" panose="02040502050405020303" pitchFamily="18" charset="0"/>
              </a:rPr>
              <a:t> </a:t>
            </a:r>
            <a:r>
              <a:rPr lang="sr-Latn-RS" dirty="0" err="1">
                <a:latin typeface="Georgia" panose="02040502050405020303" pitchFamily="18" charset="0"/>
              </a:rPr>
              <a:t>and</a:t>
            </a:r>
            <a:r>
              <a:rPr lang="sr-Latn-RS" dirty="0">
                <a:latin typeface="Georgia" panose="02040502050405020303" pitchFamily="18" charset="0"/>
              </a:rPr>
              <a:t> </a:t>
            </a:r>
            <a:r>
              <a:rPr lang="sr-Latn-RS" dirty="0" err="1">
                <a:latin typeface="Georgia" panose="02040502050405020303" pitchFamily="18" charset="0"/>
              </a:rPr>
              <a:t>also</a:t>
            </a:r>
            <a:r>
              <a:rPr lang="sr-Latn-RS" dirty="0">
                <a:latin typeface="Georgia" panose="02040502050405020303" pitchFamily="18" charset="0"/>
              </a:rPr>
              <a:t> </a:t>
            </a:r>
            <a:r>
              <a:rPr lang="sr-Latn-RS" dirty="0" err="1">
                <a:latin typeface="Georgia" panose="02040502050405020303" pitchFamily="18" charset="0"/>
              </a:rPr>
              <a:t>increased</a:t>
            </a:r>
            <a:r>
              <a:rPr lang="sr-Latn-RS" dirty="0">
                <a:latin typeface="Georgia" panose="02040502050405020303" pitchFamily="18" charset="0"/>
              </a:rPr>
              <a:t> </a:t>
            </a:r>
            <a:r>
              <a:rPr lang="sr-Latn-RS" dirty="0" err="1">
                <a:latin typeface="Georgia" panose="02040502050405020303" pitchFamily="18" charset="0"/>
              </a:rPr>
              <a:t>activity</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HER.</a:t>
            </a:r>
            <a:endParaRPr lang="ru-RU" dirty="0">
              <a:latin typeface="Georgia" panose="02040502050405020303" pitchFamily="18" charset="0"/>
            </a:endParaRPr>
          </a:p>
        </p:txBody>
      </p:sp>
    </p:spTree>
    <p:extLst>
      <p:ext uri="{BB962C8B-B14F-4D97-AF65-F5344CB8AC3E}">
        <p14:creationId xmlns:p14="http://schemas.microsoft.com/office/powerpoint/2010/main" val="3356028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237564"/>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Acknowledgements</a:t>
            </a:r>
            <a:endParaRPr lang="sr-Latn-RS" sz="3600" dirty="0">
              <a:latin typeface="Georgia" panose="02040502050405020303" pitchFamily="18" charset="0"/>
            </a:endParaRPr>
          </a:p>
          <a:p>
            <a:r>
              <a:rPr lang="sr-Cyrl-RS" sz="3600" dirty="0">
                <a:solidFill>
                  <a:srgbClr val="505046"/>
                </a:solidFill>
                <a:latin typeface="Georgia" panose="02040502050405020303" pitchFamily="18" charset="0"/>
              </a:rPr>
              <a:t> </a:t>
            </a:r>
            <a:endParaRPr lang="en-US" dirty="0">
              <a:solidFill>
                <a:srgbClr val="505046"/>
              </a:solidFill>
              <a:latin typeface="Georgia" panose="02040502050405020303" pitchFamily="18" charset="0"/>
            </a:endParaRPr>
          </a:p>
        </p:txBody>
      </p:sp>
      <p:sp>
        <p:nvSpPr>
          <p:cNvPr id="3" name="Content Placeholder 2"/>
          <p:cNvSpPr txBox="1">
            <a:spLocks/>
          </p:cNvSpPr>
          <p:nvPr/>
        </p:nvSpPr>
        <p:spPr>
          <a:xfrm>
            <a:off x="771214" y="1192866"/>
            <a:ext cx="7200900" cy="1022433"/>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latin typeface="Georgia" panose="02040502050405020303" pitchFamily="18" charset="0"/>
              </a:rPr>
              <a:t>The research was supported by the Ministry of Education, Science and Technological Development of the Republic of Serbia </a:t>
            </a:r>
            <a:endParaRPr lang="sr-Latn-RS" dirty="0">
              <a:latin typeface="Georgia" panose="02040502050405020303" pitchFamily="18" charset="0"/>
            </a:endParaRPr>
          </a:p>
        </p:txBody>
      </p:sp>
      <p:pic>
        <p:nvPicPr>
          <p:cNvPr id="5" name="Picture 2" descr="https://www.ceric-eric.eu/wp-content/uploads/2018/06/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36912"/>
            <a:ext cx="3312368" cy="235888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12742" y="4995795"/>
            <a:ext cx="3311186" cy="1744370"/>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1200" dirty="0">
                <a:latin typeface="Georgia" panose="02040502050405020303" pitchFamily="18" charset="0"/>
              </a:rPr>
              <a:t>Part of Central European Research Infrastructure Consortium – CERIC.</a:t>
            </a:r>
          </a:p>
          <a:p>
            <a:r>
              <a:rPr lang="en-US" sz="1200" dirty="0">
                <a:latin typeface="Georgia" panose="02040502050405020303" pitchFamily="18" charset="0"/>
              </a:rPr>
              <a:t>FAMA enables modification of materials with multiply charged heavy ion beams (M1) of energies of 10-20 </a:t>
            </a:r>
            <a:r>
              <a:rPr lang="en-US" sz="1200" dirty="0" err="1">
                <a:latin typeface="Georgia" panose="02040502050405020303" pitchFamily="18" charset="0"/>
              </a:rPr>
              <a:t>keV</a:t>
            </a:r>
            <a:r>
              <a:rPr lang="en-US" sz="1200" dirty="0">
                <a:latin typeface="Georgia" panose="02040502050405020303" pitchFamily="18" charset="0"/>
              </a:rPr>
              <a:t> per charge unit, and with light ion beams (M2) of energies of 15-30 </a:t>
            </a:r>
            <a:r>
              <a:rPr lang="en-US" sz="1200" dirty="0" err="1">
                <a:latin typeface="Georgia" panose="02040502050405020303" pitchFamily="18" charset="0"/>
              </a:rPr>
              <a:t>keV</a:t>
            </a:r>
            <a:r>
              <a:rPr lang="en-US" sz="1200" dirty="0">
                <a:latin typeface="Georgia" panose="02040502050405020303" pitchFamily="18" charset="0"/>
              </a:rPr>
              <a:t>.</a:t>
            </a:r>
          </a:p>
        </p:txBody>
      </p:sp>
      <p:sp>
        <p:nvSpPr>
          <p:cNvPr id="7" name="Content Placeholder 2"/>
          <p:cNvSpPr txBox="1">
            <a:spLocks/>
          </p:cNvSpPr>
          <p:nvPr/>
        </p:nvSpPr>
        <p:spPr>
          <a:xfrm>
            <a:off x="611560" y="2220227"/>
            <a:ext cx="3312368" cy="511217"/>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a:latin typeface="Georgia" panose="02040502050405020303" pitchFamily="18" charset="0"/>
              </a:rPr>
              <a:t>FAMA </a:t>
            </a:r>
            <a:r>
              <a:rPr lang="sr-Latn-RS" dirty="0" err="1">
                <a:latin typeface="Georgia" panose="02040502050405020303" pitchFamily="18" charset="0"/>
              </a:rPr>
              <a:t>facility</a:t>
            </a:r>
            <a:endParaRPr lang="sr-Latn-RS" dirty="0">
              <a:latin typeface="Georgia" panose="02040502050405020303"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070" y="4995795"/>
            <a:ext cx="2265305" cy="1847157"/>
          </a:xfrm>
          <a:prstGeom prst="rect">
            <a:avLst/>
          </a:prstGeom>
        </p:spPr>
      </p:pic>
      <p:sp>
        <p:nvSpPr>
          <p:cNvPr id="15" name="Title 1"/>
          <p:cNvSpPr txBox="1">
            <a:spLocks/>
          </p:cNvSpPr>
          <p:nvPr/>
        </p:nvSpPr>
        <p:spPr>
          <a:xfrm>
            <a:off x="4644008" y="4242386"/>
            <a:ext cx="4321431" cy="7595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sr-Latn-RS" sz="2400" dirty="0" err="1">
                <a:solidFill>
                  <a:prstClr val="black"/>
                </a:solidFill>
                <a:latin typeface="Georgia"/>
              </a:rPr>
              <a:t>Cooperation</a:t>
            </a:r>
            <a:r>
              <a:rPr lang="sr-Latn-RS" sz="2400" dirty="0">
                <a:solidFill>
                  <a:prstClr val="black"/>
                </a:solidFill>
                <a:latin typeface="Georgia"/>
              </a:rPr>
              <a:t> </a:t>
            </a:r>
            <a:r>
              <a:rPr lang="sr-Latn-RS" sz="2400" dirty="0" err="1">
                <a:solidFill>
                  <a:prstClr val="black"/>
                </a:solidFill>
                <a:latin typeface="Georgia"/>
              </a:rPr>
              <a:t>between</a:t>
            </a:r>
            <a:r>
              <a:rPr lang="sr-Latn-RS" sz="2400" dirty="0">
                <a:solidFill>
                  <a:prstClr val="black"/>
                </a:solidFill>
                <a:latin typeface="Georgia"/>
              </a:rPr>
              <a:t> </a:t>
            </a:r>
            <a:r>
              <a:rPr lang="sr-Latn-RS" sz="2400" dirty="0" err="1">
                <a:solidFill>
                  <a:prstClr val="black"/>
                </a:solidFill>
                <a:latin typeface="Georgia"/>
              </a:rPr>
              <a:t>JINR</a:t>
            </a:r>
            <a:r>
              <a:rPr lang="sr-Latn-RS" sz="2400" dirty="0">
                <a:solidFill>
                  <a:prstClr val="black"/>
                </a:solidFill>
                <a:latin typeface="Georgia"/>
              </a:rPr>
              <a:t> </a:t>
            </a:r>
            <a:r>
              <a:rPr lang="sr-Latn-RS" sz="2400" dirty="0" err="1">
                <a:solidFill>
                  <a:prstClr val="black"/>
                </a:solidFill>
                <a:latin typeface="Georgia"/>
              </a:rPr>
              <a:t>and</a:t>
            </a:r>
            <a:r>
              <a:rPr lang="sr-Latn-RS" sz="2400" dirty="0">
                <a:solidFill>
                  <a:prstClr val="black"/>
                </a:solidFill>
                <a:latin typeface="Georgia"/>
              </a:rPr>
              <a:t> </a:t>
            </a:r>
            <a:r>
              <a:rPr lang="sr-Latn-RS" sz="2400" dirty="0" err="1">
                <a:solidFill>
                  <a:prstClr val="black"/>
                </a:solidFill>
                <a:latin typeface="Georgia"/>
              </a:rPr>
              <a:t>Republic</a:t>
            </a:r>
            <a:r>
              <a:rPr lang="sr-Latn-RS" sz="2400" dirty="0">
                <a:solidFill>
                  <a:prstClr val="black"/>
                </a:solidFill>
                <a:latin typeface="Georgia"/>
              </a:rPr>
              <a:t> </a:t>
            </a:r>
            <a:r>
              <a:rPr lang="sr-Latn-RS" sz="2400" dirty="0" err="1">
                <a:solidFill>
                  <a:prstClr val="black"/>
                </a:solidFill>
                <a:latin typeface="Georgia"/>
              </a:rPr>
              <a:t>of</a:t>
            </a:r>
            <a:r>
              <a:rPr lang="sr-Latn-RS" sz="2400" dirty="0">
                <a:solidFill>
                  <a:prstClr val="black"/>
                </a:solidFill>
                <a:latin typeface="Georgia"/>
              </a:rPr>
              <a:t> </a:t>
            </a:r>
            <a:r>
              <a:rPr lang="sr-Latn-RS" sz="2400" dirty="0" err="1">
                <a:solidFill>
                  <a:prstClr val="black"/>
                </a:solidFill>
                <a:latin typeface="Georgia"/>
              </a:rPr>
              <a:t>Serbia</a:t>
            </a:r>
            <a:endParaRPr lang="en-US" sz="3200" dirty="0">
              <a:solidFill>
                <a:prstClr val="black"/>
              </a:solidFill>
              <a:latin typeface="Georgia"/>
            </a:endParaRPr>
          </a:p>
        </p:txBody>
      </p:sp>
      <p:sp>
        <p:nvSpPr>
          <p:cNvPr id="16" name="TextBox 15"/>
          <p:cNvSpPr txBox="1"/>
          <p:nvPr/>
        </p:nvSpPr>
        <p:spPr>
          <a:xfrm>
            <a:off x="5927624" y="2204864"/>
            <a:ext cx="2244776" cy="830997"/>
          </a:xfrm>
          <a:prstGeom prst="rect">
            <a:avLst/>
          </a:prstGeom>
          <a:noFill/>
        </p:spPr>
        <p:txBody>
          <a:bodyPr wrap="square" rtlCol="0">
            <a:spAutoFit/>
          </a:bodyPr>
          <a:lstStyle/>
          <a:p>
            <a:r>
              <a:rPr lang="en-US" sz="1600" dirty="0">
                <a:solidFill>
                  <a:prstClr val="black"/>
                </a:solidFill>
                <a:latin typeface="Georgia"/>
                <a:ea typeface="Tahoma" panose="020B0604030504040204" pitchFamily="34" charset="0"/>
                <a:cs typeface="Tahoma" panose="020B0604030504040204" pitchFamily="34" charset="0"/>
              </a:rPr>
              <a:t>Laboratory of Physics, </a:t>
            </a:r>
            <a:r>
              <a:rPr lang="en-US" sz="1600" dirty="0" err="1">
                <a:solidFill>
                  <a:prstClr val="black"/>
                </a:solidFill>
                <a:latin typeface="Georgia"/>
                <a:ea typeface="Tahoma" panose="020B0604030504040204" pitchFamily="34" charset="0"/>
                <a:cs typeface="Tahoma" panose="020B0604030504040204" pitchFamily="34" charset="0"/>
              </a:rPr>
              <a:t>Vinča</a:t>
            </a:r>
            <a:r>
              <a:rPr lang="en-US" sz="1600" dirty="0">
                <a:solidFill>
                  <a:prstClr val="black"/>
                </a:solidFill>
                <a:latin typeface="Georgia"/>
                <a:ea typeface="Tahoma" panose="020B0604030504040204" pitchFamily="34" charset="0"/>
                <a:cs typeface="Tahoma" panose="020B0604030504040204" pitchFamily="34" charset="0"/>
              </a:rPr>
              <a:t> Institute of Nuclear Sciences </a:t>
            </a: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1942" y="2204864"/>
            <a:ext cx="864096" cy="822374"/>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2" descr="http://bg.ac.rs/images/logo/FFH_170p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1942" y="3219753"/>
            <a:ext cx="864096" cy="100133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927624" y="3225802"/>
            <a:ext cx="2244776" cy="830997"/>
          </a:xfrm>
          <a:prstGeom prst="rect">
            <a:avLst/>
          </a:prstGeom>
          <a:noFill/>
        </p:spPr>
        <p:txBody>
          <a:bodyPr wrap="square" rtlCol="0">
            <a:spAutoFit/>
          </a:bodyPr>
          <a:lstStyle/>
          <a:p>
            <a:r>
              <a:rPr lang="sr-Latn-RS" sz="1600" dirty="0" err="1">
                <a:solidFill>
                  <a:prstClr val="black"/>
                </a:solidFill>
                <a:latin typeface="Georgia"/>
                <a:ea typeface="Tahoma" panose="020B0604030504040204" pitchFamily="34" charset="0"/>
                <a:cs typeface="Tahoma" panose="020B0604030504040204" pitchFamily="34" charset="0"/>
              </a:rPr>
              <a:t>Faculty</a:t>
            </a:r>
            <a:r>
              <a:rPr lang="sr-Latn-RS" sz="1600" dirty="0">
                <a:solidFill>
                  <a:prstClr val="black"/>
                </a:solidFill>
                <a:latin typeface="Georgia"/>
                <a:ea typeface="Tahoma" panose="020B0604030504040204" pitchFamily="34" charset="0"/>
                <a:cs typeface="Tahoma" panose="020B0604030504040204" pitchFamily="34" charset="0"/>
              </a:rPr>
              <a:t> </a:t>
            </a:r>
            <a:r>
              <a:rPr lang="sr-Latn-RS" sz="1600" dirty="0" err="1">
                <a:solidFill>
                  <a:prstClr val="black"/>
                </a:solidFill>
                <a:latin typeface="Georgia"/>
                <a:ea typeface="Tahoma" panose="020B0604030504040204" pitchFamily="34" charset="0"/>
                <a:cs typeface="Tahoma" panose="020B0604030504040204" pitchFamily="34" charset="0"/>
              </a:rPr>
              <a:t>of</a:t>
            </a:r>
            <a:r>
              <a:rPr lang="sr-Latn-RS" sz="1600" dirty="0">
                <a:solidFill>
                  <a:prstClr val="black"/>
                </a:solidFill>
                <a:latin typeface="Georgia"/>
                <a:ea typeface="Tahoma" panose="020B0604030504040204" pitchFamily="34" charset="0"/>
                <a:cs typeface="Tahoma" panose="020B0604030504040204" pitchFamily="34" charset="0"/>
              </a:rPr>
              <a:t> </a:t>
            </a:r>
            <a:r>
              <a:rPr lang="sr-Latn-RS" sz="1600" dirty="0" err="1">
                <a:solidFill>
                  <a:prstClr val="black"/>
                </a:solidFill>
                <a:latin typeface="Georgia"/>
                <a:ea typeface="Tahoma" panose="020B0604030504040204" pitchFamily="34" charset="0"/>
                <a:cs typeface="Tahoma" panose="020B0604030504040204" pitchFamily="34" charset="0"/>
              </a:rPr>
              <a:t>Physical</a:t>
            </a:r>
            <a:r>
              <a:rPr lang="sr-Latn-RS" sz="1600" dirty="0">
                <a:solidFill>
                  <a:prstClr val="black"/>
                </a:solidFill>
                <a:latin typeface="Georgia"/>
                <a:ea typeface="Tahoma" panose="020B0604030504040204" pitchFamily="34" charset="0"/>
                <a:cs typeface="Tahoma" panose="020B0604030504040204" pitchFamily="34" charset="0"/>
              </a:rPr>
              <a:t> </a:t>
            </a:r>
            <a:r>
              <a:rPr lang="sr-Latn-RS" sz="1600" dirty="0" err="1">
                <a:solidFill>
                  <a:prstClr val="black"/>
                </a:solidFill>
                <a:latin typeface="Georgia"/>
                <a:ea typeface="Tahoma" panose="020B0604030504040204" pitchFamily="34" charset="0"/>
                <a:cs typeface="Tahoma" panose="020B0604030504040204" pitchFamily="34" charset="0"/>
              </a:rPr>
              <a:t>Chemistry</a:t>
            </a:r>
            <a:r>
              <a:rPr lang="sr-Latn-RS" sz="1600" dirty="0">
                <a:solidFill>
                  <a:prstClr val="black"/>
                </a:solidFill>
                <a:latin typeface="Georgia"/>
                <a:ea typeface="Tahoma" panose="020B0604030504040204" pitchFamily="34" charset="0"/>
                <a:cs typeface="Tahoma" panose="020B0604030504040204" pitchFamily="34" charset="0"/>
              </a:rPr>
              <a:t>, </a:t>
            </a:r>
            <a:r>
              <a:rPr lang="sr-Latn-RS" sz="1600" dirty="0" err="1">
                <a:solidFill>
                  <a:prstClr val="black"/>
                </a:solidFill>
                <a:latin typeface="Georgia"/>
                <a:ea typeface="Tahoma" panose="020B0604030504040204" pitchFamily="34" charset="0"/>
                <a:cs typeface="Tahoma" panose="020B0604030504040204" pitchFamily="34" charset="0"/>
              </a:rPr>
              <a:t>University</a:t>
            </a:r>
            <a:r>
              <a:rPr lang="sr-Latn-RS" sz="1600" dirty="0">
                <a:solidFill>
                  <a:prstClr val="black"/>
                </a:solidFill>
                <a:latin typeface="Georgia"/>
                <a:ea typeface="Tahoma" panose="020B0604030504040204" pitchFamily="34" charset="0"/>
                <a:cs typeface="Tahoma" panose="020B0604030504040204" pitchFamily="34" charset="0"/>
              </a:rPr>
              <a:t> </a:t>
            </a:r>
            <a:r>
              <a:rPr lang="sr-Latn-RS" sz="1600" dirty="0" err="1">
                <a:solidFill>
                  <a:prstClr val="black"/>
                </a:solidFill>
                <a:latin typeface="Georgia"/>
                <a:ea typeface="Tahoma" panose="020B0604030504040204" pitchFamily="34" charset="0"/>
                <a:cs typeface="Tahoma" panose="020B0604030504040204" pitchFamily="34" charset="0"/>
              </a:rPr>
              <a:t>of</a:t>
            </a:r>
            <a:r>
              <a:rPr lang="sr-Latn-RS" sz="1600" dirty="0">
                <a:solidFill>
                  <a:prstClr val="black"/>
                </a:solidFill>
                <a:latin typeface="Georgia"/>
                <a:ea typeface="Tahoma" panose="020B0604030504040204" pitchFamily="34" charset="0"/>
                <a:cs typeface="Tahoma" panose="020B0604030504040204" pitchFamily="34" charset="0"/>
              </a:rPr>
              <a:t> </a:t>
            </a:r>
            <a:r>
              <a:rPr lang="sr-Latn-RS" sz="1600" dirty="0" err="1">
                <a:solidFill>
                  <a:prstClr val="black"/>
                </a:solidFill>
                <a:latin typeface="Georgia"/>
                <a:ea typeface="Tahoma" panose="020B0604030504040204" pitchFamily="34" charset="0"/>
                <a:cs typeface="Tahoma" panose="020B0604030504040204" pitchFamily="34" charset="0"/>
              </a:rPr>
              <a:t>Belgrade</a:t>
            </a:r>
            <a:r>
              <a:rPr lang="sr-Latn-RS" sz="1600" dirty="0">
                <a:solidFill>
                  <a:prstClr val="black"/>
                </a:solidFill>
                <a:latin typeface="Georgia"/>
                <a:ea typeface="Tahoma" panose="020B0604030504040204" pitchFamily="34" charset="0"/>
                <a:cs typeface="Tahoma" panose="020B0604030504040204" pitchFamily="34" charset="0"/>
              </a:rPr>
              <a:t>, </a:t>
            </a:r>
            <a:r>
              <a:rPr lang="sr-Latn-RS" sz="1600" dirty="0" err="1">
                <a:solidFill>
                  <a:prstClr val="black"/>
                </a:solidFill>
                <a:latin typeface="Georgia"/>
                <a:ea typeface="Tahoma" panose="020B0604030504040204" pitchFamily="34" charset="0"/>
                <a:cs typeface="Tahoma" panose="020B0604030504040204" pitchFamily="34" charset="0"/>
              </a:rPr>
              <a:t>Serbia</a:t>
            </a:r>
            <a:endParaRPr lang="en-US" sz="1600" dirty="0">
              <a:solidFill>
                <a:prstClr val="black"/>
              </a:solidFill>
              <a:latin typeface="Georgia"/>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1148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479" y="552450"/>
            <a:ext cx="6328712" cy="4679097"/>
          </a:xfrm>
          <a:prstGeom prst="rect">
            <a:avLst/>
          </a:prstGeom>
        </p:spPr>
      </p:pic>
      <p:sp>
        <p:nvSpPr>
          <p:cNvPr id="4" name="Title 1"/>
          <p:cNvSpPr txBox="1">
            <a:spLocks/>
          </p:cNvSpPr>
          <p:nvPr/>
        </p:nvSpPr>
        <p:spPr>
          <a:xfrm>
            <a:off x="2295129" y="5397971"/>
            <a:ext cx="5145411" cy="114738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solidFill>
                  <a:srgbClr val="505046"/>
                </a:solidFill>
                <a:latin typeface="Georgia" panose="02040502050405020303" pitchFamily="18" charset="0"/>
              </a:rPr>
              <a:t>Thank</a:t>
            </a:r>
            <a:r>
              <a:rPr lang="sr-Latn-RS" sz="3600" dirty="0">
                <a:solidFill>
                  <a:srgbClr val="505046"/>
                </a:solidFill>
                <a:latin typeface="Georgia" panose="02040502050405020303" pitchFamily="18" charset="0"/>
              </a:rPr>
              <a:t> </a:t>
            </a:r>
            <a:r>
              <a:rPr lang="sr-Latn-RS" sz="3600" dirty="0" err="1">
                <a:solidFill>
                  <a:srgbClr val="505046"/>
                </a:solidFill>
                <a:latin typeface="Georgia" panose="02040502050405020303" pitchFamily="18" charset="0"/>
              </a:rPr>
              <a:t>you</a:t>
            </a:r>
            <a:r>
              <a:rPr lang="sr-Latn-RS" sz="3600" dirty="0">
                <a:solidFill>
                  <a:srgbClr val="505046"/>
                </a:solidFill>
                <a:latin typeface="Georgia" panose="02040502050405020303" pitchFamily="18" charset="0"/>
              </a:rPr>
              <a:t> </a:t>
            </a:r>
            <a:r>
              <a:rPr lang="sr-Latn-RS" sz="3600" dirty="0" err="1">
                <a:solidFill>
                  <a:srgbClr val="505046"/>
                </a:solidFill>
                <a:latin typeface="Georgia" panose="02040502050405020303" pitchFamily="18" charset="0"/>
              </a:rPr>
              <a:t>for</a:t>
            </a:r>
            <a:r>
              <a:rPr lang="sr-Latn-RS" sz="3600" dirty="0">
                <a:solidFill>
                  <a:srgbClr val="505046"/>
                </a:solidFill>
                <a:latin typeface="Georgia" panose="02040502050405020303" pitchFamily="18" charset="0"/>
              </a:rPr>
              <a:t> </a:t>
            </a:r>
            <a:r>
              <a:rPr lang="sr-Latn-RS" sz="3600" dirty="0" err="1">
                <a:solidFill>
                  <a:srgbClr val="505046"/>
                </a:solidFill>
                <a:latin typeface="Georgia" panose="02040502050405020303" pitchFamily="18" charset="0"/>
              </a:rPr>
              <a:t>attention</a:t>
            </a:r>
            <a:endParaRPr lang="en-US" sz="3600" dirty="0">
              <a:solidFill>
                <a:srgbClr val="505046"/>
              </a:solidFill>
              <a:latin typeface="Georgia" panose="02040502050405020303" pitchFamily="18" charset="0"/>
            </a:endParaRPr>
          </a:p>
        </p:txBody>
      </p:sp>
    </p:spTree>
    <p:extLst>
      <p:ext uri="{BB962C8B-B14F-4D97-AF65-F5344CB8AC3E}">
        <p14:creationId xmlns:p14="http://schemas.microsoft.com/office/powerpoint/2010/main" val="3773654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237564"/>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Polyoxometalates</a:t>
            </a:r>
            <a:endParaRPr lang="en-US" dirty="0">
              <a:latin typeface="Georgia" panose="02040502050405020303" pitchFamily="18" charset="0"/>
            </a:endParaRPr>
          </a:p>
        </p:txBody>
      </p:sp>
      <p:sp>
        <p:nvSpPr>
          <p:cNvPr id="3" name="Content Placeholder 2"/>
          <p:cNvSpPr txBox="1">
            <a:spLocks/>
          </p:cNvSpPr>
          <p:nvPr/>
        </p:nvSpPr>
        <p:spPr>
          <a:xfrm>
            <a:off x="1028700" y="1120589"/>
            <a:ext cx="7200900" cy="2268070"/>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latin typeface="Georgia" panose="02040502050405020303" pitchFamily="18" charset="0"/>
              </a:rPr>
              <a:t>In </a:t>
            </a:r>
            <a:r>
              <a:rPr lang="en-US" dirty="0" err="1">
                <a:latin typeface="Georgia" panose="02040502050405020303" pitchFamily="18" charset="0"/>
              </a:rPr>
              <a:t>polyoxometalates</a:t>
            </a:r>
            <a:r>
              <a:rPr lang="en-US" dirty="0">
                <a:latin typeface="Georgia" panose="02040502050405020303" pitchFamily="18" charset="0"/>
              </a:rPr>
              <a:t> (POMs) a building blocks of transition metal </a:t>
            </a:r>
            <a:r>
              <a:rPr lang="en-US" dirty="0" err="1">
                <a:latin typeface="Georgia" panose="02040502050405020303" pitchFamily="18" charset="0"/>
              </a:rPr>
              <a:t>oxoanions</a:t>
            </a:r>
            <a:r>
              <a:rPr lang="en-US" dirty="0">
                <a:latin typeface="Georgia" panose="02040502050405020303" pitchFamily="18" charset="0"/>
              </a:rPr>
              <a:t> </a:t>
            </a:r>
            <a:r>
              <a:rPr lang="sr-Latn-RS" dirty="0">
                <a:latin typeface="Georgia" panose="02040502050405020303" pitchFamily="18" charset="0"/>
              </a:rPr>
              <a:t>(</a:t>
            </a:r>
            <a:r>
              <a:rPr lang="en-US" dirty="0">
                <a:latin typeface="Georgia" panose="02040502050405020303" pitchFamily="18" charset="0"/>
              </a:rPr>
              <a:t>Mo</a:t>
            </a:r>
            <a:r>
              <a:rPr lang="en-US" baseline="30000" dirty="0">
                <a:latin typeface="Georgia" panose="02040502050405020303" pitchFamily="18" charset="0"/>
              </a:rPr>
              <a:t>6+</a:t>
            </a:r>
            <a:r>
              <a:rPr lang="en-US" dirty="0">
                <a:latin typeface="Georgia" panose="02040502050405020303" pitchFamily="18" charset="0"/>
              </a:rPr>
              <a:t>, W</a:t>
            </a:r>
            <a:r>
              <a:rPr lang="en-US" baseline="30000" dirty="0">
                <a:latin typeface="Georgia" panose="02040502050405020303" pitchFamily="18" charset="0"/>
              </a:rPr>
              <a:t>6+</a:t>
            </a:r>
            <a:r>
              <a:rPr lang="en-US" dirty="0">
                <a:latin typeface="Georgia" panose="02040502050405020303" pitchFamily="18" charset="0"/>
              </a:rPr>
              <a:t>, V</a:t>
            </a:r>
            <a:r>
              <a:rPr lang="en-US" baseline="30000" dirty="0">
                <a:latin typeface="Georgia" panose="02040502050405020303" pitchFamily="18" charset="0"/>
              </a:rPr>
              <a:t>5+</a:t>
            </a:r>
            <a:r>
              <a:rPr lang="en-US" dirty="0">
                <a:latin typeface="Georgia" panose="02040502050405020303" pitchFamily="18" charset="0"/>
              </a:rPr>
              <a:t> and to lesser extent Nb</a:t>
            </a:r>
            <a:r>
              <a:rPr lang="en-US" baseline="30000" dirty="0">
                <a:latin typeface="Georgia" panose="02040502050405020303" pitchFamily="18" charset="0"/>
              </a:rPr>
              <a:t>5+</a:t>
            </a:r>
            <a:r>
              <a:rPr lang="en-US" dirty="0">
                <a:latin typeface="Georgia" panose="02040502050405020303" pitchFamily="18" charset="0"/>
              </a:rPr>
              <a:t> and Ta</a:t>
            </a:r>
            <a:r>
              <a:rPr lang="en-US" baseline="30000" dirty="0">
                <a:latin typeface="Georgia" panose="02040502050405020303" pitchFamily="18" charset="0"/>
              </a:rPr>
              <a:t>5+</a:t>
            </a:r>
            <a:r>
              <a:rPr lang="sr-Latn-RS" dirty="0">
                <a:latin typeface="Georgia" panose="02040502050405020303" pitchFamily="18" charset="0"/>
              </a:rPr>
              <a:t>) </a:t>
            </a:r>
            <a:r>
              <a:rPr lang="en-US" dirty="0">
                <a:latin typeface="Georgia" panose="02040502050405020303" pitchFamily="18" charset="0"/>
              </a:rPr>
              <a:t>are linked together by shared oxygen atoms to form a wide variety of structures. </a:t>
            </a:r>
            <a:endParaRPr lang="sr-Latn-RS" dirty="0">
              <a:latin typeface="Georgia" panose="02040502050405020303" pitchFamily="18" charset="0"/>
            </a:endParaRPr>
          </a:p>
          <a:p>
            <a:r>
              <a:rPr lang="en-US" dirty="0">
                <a:latin typeface="Georgia" panose="02040502050405020303" pitchFamily="18" charset="0"/>
              </a:rPr>
              <a:t>Charge of the structure as well as redox characteristics of the substance are strongly dependent of the type of polyhedron assemble.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286" y="3556078"/>
            <a:ext cx="5436096" cy="3000010"/>
          </a:xfrm>
          <a:prstGeom prst="rect">
            <a:avLst/>
          </a:prstGeom>
        </p:spPr>
      </p:pic>
      <p:sp>
        <p:nvSpPr>
          <p:cNvPr id="6" name="TextBox 5"/>
          <p:cNvSpPr txBox="1"/>
          <p:nvPr/>
        </p:nvSpPr>
        <p:spPr>
          <a:xfrm>
            <a:off x="4194230" y="6556088"/>
            <a:ext cx="4158208" cy="261610"/>
          </a:xfrm>
          <a:prstGeom prst="rect">
            <a:avLst/>
          </a:prstGeom>
          <a:noFill/>
        </p:spPr>
        <p:txBody>
          <a:bodyPr wrap="square" rtlCol="0">
            <a:spAutoFit/>
          </a:bodyPr>
          <a:lstStyle/>
          <a:p>
            <a:r>
              <a:rPr lang="it-IT" sz="1100" dirty="0">
                <a:latin typeface="Georgia" panose="02040502050405020303" pitchFamily="18" charset="0"/>
              </a:rPr>
              <a:t>Gumerova, N.I., et al.</a:t>
            </a:r>
            <a:r>
              <a:rPr lang="sr-Cyrl-RS" sz="1100" dirty="0">
                <a:latin typeface="Georgia" panose="02040502050405020303" pitchFamily="18" charset="0"/>
              </a:rPr>
              <a:t>,</a:t>
            </a:r>
            <a:r>
              <a:rPr lang="it-IT" sz="1100" dirty="0">
                <a:latin typeface="Georgia" panose="02040502050405020303" pitchFamily="18" charset="0"/>
              </a:rPr>
              <a:t> </a:t>
            </a:r>
            <a:r>
              <a:rPr lang="en-US" sz="1100" dirty="0">
                <a:latin typeface="Georgia" panose="02040502050405020303" pitchFamily="18" charset="0"/>
              </a:rPr>
              <a:t>Nature Reviews Chemistry </a:t>
            </a:r>
            <a:r>
              <a:rPr lang="it-IT" sz="1100" dirty="0">
                <a:latin typeface="Georgia" panose="02040502050405020303" pitchFamily="18" charset="0"/>
              </a:rPr>
              <a:t>2 (2018) 0112.</a:t>
            </a:r>
            <a:endParaRPr lang="en-US" sz="1100" dirty="0">
              <a:latin typeface="Georgia" panose="02040502050405020303" pitchFamily="18" charset="0"/>
            </a:endParaRPr>
          </a:p>
        </p:txBody>
      </p:sp>
      <p:sp>
        <p:nvSpPr>
          <p:cNvPr id="12" name="TextBox 11"/>
          <p:cNvSpPr txBox="1"/>
          <p:nvPr/>
        </p:nvSpPr>
        <p:spPr>
          <a:xfrm>
            <a:off x="737766" y="5925672"/>
            <a:ext cx="2525608" cy="430887"/>
          </a:xfrm>
          <a:prstGeom prst="rect">
            <a:avLst/>
          </a:prstGeom>
          <a:noFill/>
        </p:spPr>
        <p:txBody>
          <a:bodyPr wrap="square" rtlCol="0">
            <a:spAutoFit/>
          </a:bodyPr>
          <a:lstStyle/>
          <a:p>
            <a:r>
              <a:rPr lang="it-IT" sz="1100" dirty="0">
                <a:latin typeface="Georgia" panose="02040502050405020303" pitchFamily="18" charset="0"/>
              </a:rPr>
              <a:t>Corella-Ochoa</a:t>
            </a:r>
            <a:r>
              <a:rPr lang="sr-Latn-RS" sz="1100" dirty="0">
                <a:latin typeface="Georgia" panose="02040502050405020303" pitchFamily="18" charset="0"/>
              </a:rPr>
              <a:t> </a:t>
            </a:r>
            <a:r>
              <a:rPr lang="it-IT" sz="1100" dirty="0">
                <a:latin typeface="Georgia" panose="02040502050405020303" pitchFamily="18" charset="0"/>
              </a:rPr>
              <a:t>M.N. </a:t>
            </a:r>
            <a:r>
              <a:rPr lang="sr-Latn-RS" sz="1100" dirty="0">
                <a:latin typeface="Georgia" panose="02040502050405020303" pitchFamily="18" charset="0"/>
              </a:rPr>
              <a:t>et </a:t>
            </a:r>
            <a:r>
              <a:rPr lang="sr-Latn-RS" sz="1100" dirty="0" err="1">
                <a:latin typeface="Georgia" panose="02040502050405020303" pitchFamily="18" charset="0"/>
              </a:rPr>
              <a:t>al</a:t>
            </a:r>
            <a:r>
              <a:rPr lang="sr-Latn-RS" sz="1100" dirty="0">
                <a:latin typeface="Georgia" panose="02040502050405020303" pitchFamily="18" charset="0"/>
              </a:rPr>
              <a:t>.</a:t>
            </a:r>
            <a:r>
              <a:rPr lang="it-IT" sz="1100" dirty="0">
                <a:latin typeface="Georgia" panose="02040502050405020303" pitchFamily="18" charset="0"/>
              </a:rPr>
              <a:t>, Chemistry</a:t>
            </a:r>
            <a:r>
              <a:rPr lang="sr-Latn-RS" sz="1100" dirty="0">
                <a:latin typeface="Georgia" panose="02040502050405020303" pitchFamily="18" charset="0"/>
              </a:rPr>
              <a:t> </a:t>
            </a:r>
            <a:r>
              <a:rPr lang="it-IT" sz="1100" dirty="0">
                <a:latin typeface="Georgia" panose="02040502050405020303" pitchFamily="18" charset="0"/>
              </a:rPr>
              <a:t>18 (2012) 13743-54.</a:t>
            </a:r>
            <a:endParaRPr lang="en-US" sz="1100" dirty="0">
              <a:latin typeface="Georgia" panose="02040502050405020303" pitchFamily="18" charset="0"/>
            </a:endParaRPr>
          </a:p>
        </p:txBody>
      </p:sp>
      <p:pic>
        <p:nvPicPr>
          <p:cNvPr id="7" name="Picture 6"/>
          <p:cNvPicPr>
            <a:picLocks noChangeAspect="1"/>
          </p:cNvPicPr>
          <p:nvPr/>
        </p:nvPicPr>
        <p:blipFill rotWithShape="1">
          <a:blip r:embed="rId3"/>
          <a:srcRect b="17821"/>
          <a:stretch/>
        </p:blipFill>
        <p:spPr>
          <a:xfrm>
            <a:off x="729427" y="3762269"/>
            <a:ext cx="2525608" cy="2163403"/>
          </a:xfrm>
          <a:prstGeom prst="rect">
            <a:avLst/>
          </a:prstGeom>
        </p:spPr>
      </p:pic>
      <p:sp>
        <p:nvSpPr>
          <p:cNvPr id="4" name="Rectangle 3"/>
          <p:cNvSpPr/>
          <p:nvPr/>
        </p:nvSpPr>
        <p:spPr>
          <a:xfrm>
            <a:off x="5172637" y="3556078"/>
            <a:ext cx="1909482" cy="30000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3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28700" y="237564"/>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600" dirty="0" err="1">
                <a:latin typeface="Georgia" panose="02040502050405020303" pitchFamily="18" charset="0"/>
              </a:rPr>
              <a:t>Heteropolyacids</a:t>
            </a:r>
            <a:r>
              <a:rPr lang="en-US" sz="3600" dirty="0">
                <a:latin typeface="Georgia" panose="02040502050405020303" pitchFamily="18" charset="0"/>
              </a:rPr>
              <a:t> (HPAs) </a:t>
            </a:r>
          </a:p>
        </p:txBody>
      </p:sp>
      <p:sp>
        <p:nvSpPr>
          <p:cNvPr id="3" name="Content Placeholder 2"/>
          <p:cNvSpPr txBox="1">
            <a:spLocks/>
          </p:cNvSpPr>
          <p:nvPr/>
        </p:nvSpPr>
        <p:spPr>
          <a:xfrm>
            <a:off x="1028700" y="1120589"/>
            <a:ext cx="7200900" cy="2268070"/>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latin typeface="Georgia" panose="02040502050405020303" pitchFamily="18" charset="0"/>
              </a:rPr>
              <a:t>Reversible, multielectron oxidoreduction reaction </a:t>
            </a:r>
            <a:r>
              <a:rPr lang="sr-Latn-RS" dirty="0">
                <a:latin typeface="Georgia" panose="02040502050405020303" pitchFamily="18" charset="0"/>
              </a:rPr>
              <a:t>as </a:t>
            </a:r>
            <a:r>
              <a:rPr lang="sr-Latn-RS" dirty="0" err="1">
                <a:latin typeface="Georgia" panose="02040502050405020303" pitchFamily="18" charset="0"/>
              </a:rPr>
              <a:t>well</a:t>
            </a:r>
            <a:r>
              <a:rPr lang="sr-Latn-RS" dirty="0">
                <a:latin typeface="Georgia" panose="02040502050405020303" pitchFamily="18" charset="0"/>
              </a:rPr>
              <a:t> as </a:t>
            </a:r>
            <a:r>
              <a:rPr lang="sr-Latn-RS" dirty="0" err="1">
                <a:latin typeface="Georgia" panose="02040502050405020303" pitchFamily="18" charset="0"/>
              </a:rPr>
              <a:t>the</a:t>
            </a:r>
            <a:r>
              <a:rPr lang="sr-Latn-RS" dirty="0">
                <a:latin typeface="Georgia" panose="02040502050405020303" pitchFamily="18" charset="0"/>
              </a:rPr>
              <a:t> </a:t>
            </a:r>
            <a:r>
              <a:rPr lang="en-US" dirty="0">
                <a:latin typeface="Georgia" panose="02040502050405020303" pitchFamily="18" charset="0"/>
              </a:rPr>
              <a:t>significant</a:t>
            </a:r>
            <a:r>
              <a:rPr lang="sr-Latn-RS" dirty="0">
                <a:latin typeface="Georgia" panose="02040502050405020303" pitchFamily="18" charset="0"/>
              </a:rPr>
              <a:t> </a:t>
            </a:r>
            <a:r>
              <a:rPr lang="sr-Latn-RS" dirty="0" err="1">
                <a:latin typeface="Georgia" panose="02040502050405020303" pitchFamily="18" charset="0"/>
              </a:rPr>
              <a:t>thermal</a:t>
            </a:r>
            <a:r>
              <a:rPr lang="sr-Latn-RS" dirty="0">
                <a:latin typeface="Georgia" panose="02040502050405020303" pitchFamily="18" charset="0"/>
              </a:rPr>
              <a:t> </a:t>
            </a:r>
            <a:r>
              <a:rPr lang="sr-Latn-RS" dirty="0" err="1">
                <a:latin typeface="Georgia" panose="02040502050405020303" pitchFamily="18" charset="0"/>
              </a:rPr>
              <a:t>stability</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heteopolyacids</a:t>
            </a:r>
            <a:r>
              <a:rPr lang="sr-Latn-RS" dirty="0">
                <a:latin typeface="Georgia" panose="02040502050405020303" pitchFamily="18" charset="0"/>
              </a:rPr>
              <a:t> </a:t>
            </a:r>
            <a:r>
              <a:rPr lang="sr-Latn-RS" dirty="0" err="1">
                <a:latin typeface="Georgia" panose="02040502050405020303" pitchFamily="18" charset="0"/>
              </a:rPr>
              <a:t>make</a:t>
            </a:r>
            <a:r>
              <a:rPr lang="sr-Latn-RS" dirty="0">
                <a:latin typeface="Georgia" panose="02040502050405020303" pitchFamily="18" charset="0"/>
              </a:rPr>
              <a:t> </a:t>
            </a:r>
            <a:r>
              <a:rPr lang="sr-Latn-RS" dirty="0" err="1">
                <a:latin typeface="Georgia" panose="02040502050405020303" pitchFamily="18" charset="0"/>
              </a:rPr>
              <a:t>them</a:t>
            </a:r>
            <a:r>
              <a:rPr lang="sr-Latn-RS" dirty="0">
                <a:latin typeface="Georgia" panose="02040502050405020303" pitchFamily="18" charset="0"/>
              </a:rPr>
              <a:t> </a:t>
            </a:r>
            <a:r>
              <a:rPr lang="en-US" dirty="0">
                <a:latin typeface="Georgia" panose="02040502050405020303" pitchFamily="18" charset="0"/>
              </a:rPr>
              <a:t>desirable</a:t>
            </a:r>
            <a:r>
              <a:rPr lang="sr-Latn-RS" dirty="0">
                <a:latin typeface="Georgia" panose="02040502050405020303" pitchFamily="18" charset="0"/>
              </a:rPr>
              <a:t> </a:t>
            </a:r>
            <a:r>
              <a:rPr lang="sr-Latn-RS" dirty="0" err="1">
                <a:latin typeface="Georgia" panose="02040502050405020303" pitchFamily="18" charset="0"/>
              </a:rPr>
              <a:t>for</a:t>
            </a:r>
            <a:r>
              <a:rPr lang="sr-Latn-RS" dirty="0">
                <a:latin typeface="Georgia" panose="02040502050405020303" pitchFamily="18" charset="0"/>
              </a:rPr>
              <a:t> </a:t>
            </a:r>
            <a:r>
              <a:rPr lang="sr-Latn-RS" dirty="0" err="1">
                <a:latin typeface="Georgia" panose="02040502050405020303" pitchFamily="18" charset="0"/>
              </a:rPr>
              <a:t>various</a:t>
            </a:r>
            <a:r>
              <a:rPr lang="sr-Latn-RS" dirty="0">
                <a:latin typeface="Georgia" panose="02040502050405020303" pitchFamily="18" charset="0"/>
              </a:rPr>
              <a:t> </a:t>
            </a:r>
            <a:r>
              <a:rPr lang="sr-Latn-RS" dirty="0" err="1">
                <a:latin typeface="Georgia" panose="02040502050405020303" pitchFamily="18" charset="0"/>
              </a:rPr>
              <a:t>applications</a:t>
            </a:r>
            <a:r>
              <a:rPr lang="sr-Latn-RS" dirty="0">
                <a:latin typeface="Georgia" panose="02040502050405020303" pitchFamily="18" charset="0"/>
              </a:rPr>
              <a:t>. A </a:t>
            </a:r>
            <a:r>
              <a:rPr lang="sr-Latn-RS" dirty="0" err="1">
                <a:latin typeface="Georgia" panose="02040502050405020303" pitchFamily="18" charset="0"/>
              </a:rPr>
              <a:t>typical</a:t>
            </a:r>
            <a:r>
              <a:rPr lang="sr-Latn-RS" dirty="0">
                <a:latin typeface="Georgia" panose="02040502050405020303" pitchFamily="18" charset="0"/>
              </a:rPr>
              <a:t> </a:t>
            </a:r>
            <a:r>
              <a:rPr lang="sr-Latn-RS" dirty="0" err="1">
                <a:latin typeface="Georgia" panose="02040502050405020303" pitchFamily="18" charset="0"/>
              </a:rPr>
              <a:t>representative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this</a:t>
            </a:r>
            <a:r>
              <a:rPr lang="sr-Latn-RS" dirty="0">
                <a:latin typeface="Georgia" panose="02040502050405020303" pitchFamily="18" charset="0"/>
              </a:rPr>
              <a:t> </a:t>
            </a:r>
            <a:r>
              <a:rPr lang="sr-Latn-RS" dirty="0" err="1">
                <a:latin typeface="Georgia" panose="02040502050405020303" pitchFamily="18" charset="0"/>
              </a:rPr>
              <a:t>group</a:t>
            </a:r>
            <a:r>
              <a:rPr lang="sr-Latn-RS" dirty="0">
                <a:latin typeface="Georgia" panose="02040502050405020303" pitchFamily="18" charset="0"/>
              </a:rPr>
              <a:t> is 12-tungstophosphoric </a:t>
            </a:r>
            <a:r>
              <a:rPr lang="sr-Latn-RS" dirty="0" err="1">
                <a:latin typeface="Georgia" panose="02040502050405020303" pitchFamily="18" charset="0"/>
              </a:rPr>
              <a:t>acid</a:t>
            </a:r>
            <a:r>
              <a:rPr lang="sr-Latn-RS" dirty="0">
                <a:latin typeface="Georgia" panose="02040502050405020303" pitchFamily="18" charset="0"/>
              </a:rPr>
              <a:t> (WPA)</a:t>
            </a:r>
            <a:endParaRPr lang="ru-RU" dirty="0">
              <a:latin typeface="Georgia" panose="02040502050405020303"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432" t="1576" r="7549" b="5012"/>
          <a:stretch/>
        </p:blipFill>
        <p:spPr>
          <a:xfrm>
            <a:off x="4589929" y="3369407"/>
            <a:ext cx="3960161" cy="3473739"/>
          </a:xfrm>
          <a:prstGeom prst="rect">
            <a:avLst/>
          </a:prstGeom>
        </p:spPr>
      </p:pic>
      <p:pic>
        <p:nvPicPr>
          <p:cNvPr id="6" name="Picture 5"/>
          <p:cNvPicPr>
            <a:picLocks noChangeAspect="1"/>
          </p:cNvPicPr>
          <p:nvPr/>
        </p:nvPicPr>
        <p:blipFill>
          <a:blip r:embed="rId3"/>
          <a:stretch>
            <a:fillRect/>
          </a:stretch>
        </p:blipFill>
        <p:spPr>
          <a:xfrm>
            <a:off x="1942381" y="2668244"/>
            <a:ext cx="5373538" cy="5935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278" y="3721233"/>
            <a:ext cx="3293428" cy="2931458"/>
          </a:xfrm>
          <a:prstGeom prst="rect">
            <a:avLst/>
          </a:prstGeom>
        </p:spPr>
      </p:pic>
    </p:spTree>
    <p:extLst>
      <p:ext uri="{BB962C8B-B14F-4D97-AF65-F5344CB8AC3E}">
        <p14:creationId xmlns:p14="http://schemas.microsoft.com/office/powerpoint/2010/main" val="2481727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28700" y="1034209"/>
            <a:ext cx="7200900" cy="1963271"/>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latin typeface="Georgia" panose="02040502050405020303" pitchFamily="18" charset="0"/>
              </a:rPr>
              <a:t>Ion beam irradiation is a versatile tool for structural modification and engineering of </a:t>
            </a:r>
            <a:r>
              <a:rPr lang="sr-Latn-RS" dirty="0" err="1">
                <a:latin typeface="Georgia" panose="02040502050405020303" pitchFamily="18" charset="0"/>
              </a:rPr>
              <a:t>materials</a:t>
            </a:r>
            <a:r>
              <a:rPr lang="sr-Latn-RS" dirty="0">
                <a:latin typeface="Georgia" panose="02040502050405020303" pitchFamily="18" charset="0"/>
              </a:rPr>
              <a:t> </a:t>
            </a:r>
            <a:r>
              <a:rPr lang="sr-Latn-RS" dirty="0" err="1">
                <a:latin typeface="Georgia" panose="02040502050405020303" pitchFamily="18" charset="0"/>
              </a:rPr>
              <a:t>which</a:t>
            </a:r>
            <a:r>
              <a:rPr lang="sr-Latn-RS" dirty="0">
                <a:latin typeface="Georgia" panose="02040502050405020303" pitchFamily="18" charset="0"/>
              </a:rPr>
              <a:t> </a:t>
            </a:r>
            <a:r>
              <a:rPr lang="sr-Latn-RS" dirty="0" err="1">
                <a:latin typeface="Georgia" panose="02040502050405020303" pitchFamily="18" charset="0"/>
              </a:rPr>
              <a:t>can</a:t>
            </a:r>
            <a:r>
              <a:rPr lang="sr-Latn-RS" dirty="0">
                <a:latin typeface="Georgia" panose="02040502050405020303" pitchFamily="18" charset="0"/>
              </a:rPr>
              <a:t> </a:t>
            </a:r>
            <a:r>
              <a:rPr lang="sr-Latn-RS" dirty="0" err="1">
                <a:latin typeface="Georgia" panose="02040502050405020303" pitchFamily="18" charset="0"/>
              </a:rPr>
              <a:t>enable</a:t>
            </a:r>
            <a:r>
              <a:rPr lang="sr-Latn-RS" dirty="0">
                <a:latin typeface="Georgia" panose="02040502050405020303" pitchFamily="18" charset="0"/>
              </a:rPr>
              <a:t> </a:t>
            </a:r>
            <a:r>
              <a:rPr lang="sr-Latn-RS" dirty="0" err="1">
                <a:latin typeface="Georgia" panose="02040502050405020303" pitchFamily="18" charset="0"/>
              </a:rPr>
              <a:t>processes</a:t>
            </a:r>
            <a:r>
              <a:rPr lang="sr-Latn-RS" dirty="0">
                <a:latin typeface="Georgia" panose="02040502050405020303" pitchFamily="18" charset="0"/>
              </a:rPr>
              <a:t> far from </a:t>
            </a:r>
            <a:r>
              <a:rPr lang="sr-Latn-RS" dirty="0" err="1">
                <a:latin typeface="Georgia" panose="02040502050405020303" pitchFamily="18" charset="0"/>
              </a:rPr>
              <a:t>thermodynamic</a:t>
            </a:r>
            <a:r>
              <a:rPr lang="sr-Latn-RS" dirty="0">
                <a:latin typeface="Georgia" panose="02040502050405020303" pitchFamily="18" charset="0"/>
              </a:rPr>
              <a:t> </a:t>
            </a:r>
            <a:r>
              <a:rPr lang="sr-Latn-RS" dirty="0" err="1">
                <a:latin typeface="Georgia" panose="02040502050405020303" pitchFamily="18" charset="0"/>
              </a:rPr>
              <a:t>equilibrium</a:t>
            </a:r>
            <a:r>
              <a:rPr lang="sr-Latn-RS" dirty="0">
                <a:latin typeface="Georgia" panose="02040502050405020303" pitchFamily="18" charset="0"/>
              </a:rPr>
              <a:t>. </a:t>
            </a:r>
          </a:p>
          <a:p>
            <a:r>
              <a:rPr lang="sr-Latn-RS" dirty="0" err="1">
                <a:latin typeface="Georgia" panose="02040502050405020303" pitchFamily="18" charset="0"/>
              </a:rPr>
              <a:t>Type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interaction</a:t>
            </a:r>
            <a:r>
              <a:rPr lang="sr-Latn-RS" dirty="0">
                <a:latin typeface="Georgia" panose="02040502050405020303" pitchFamily="18" charset="0"/>
              </a:rPr>
              <a:t> </a:t>
            </a:r>
            <a:r>
              <a:rPr lang="sr-Latn-RS" dirty="0" err="1">
                <a:latin typeface="Georgia" panose="02040502050405020303" pitchFamily="18" charset="0"/>
              </a:rPr>
              <a:t>between</a:t>
            </a:r>
            <a:r>
              <a:rPr lang="sr-Latn-RS" dirty="0">
                <a:latin typeface="Georgia" panose="02040502050405020303" pitchFamily="18" charset="0"/>
              </a:rPr>
              <a:t> ion </a:t>
            </a:r>
            <a:r>
              <a:rPr lang="sr-Latn-RS" dirty="0" err="1">
                <a:latin typeface="Georgia" panose="02040502050405020303" pitchFamily="18" charset="0"/>
              </a:rPr>
              <a:t>and</a:t>
            </a:r>
            <a:r>
              <a:rPr lang="sr-Latn-RS" dirty="0">
                <a:latin typeface="Georgia" panose="02040502050405020303" pitchFamily="18" charset="0"/>
              </a:rPr>
              <a:t> </a:t>
            </a:r>
            <a:r>
              <a:rPr lang="sr-Latn-RS" dirty="0" err="1">
                <a:latin typeface="Georgia" panose="02040502050405020303" pitchFamily="18" charset="0"/>
              </a:rPr>
              <a:t>target</a:t>
            </a:r>
            <a:r>
              <a:rPr lang="sr-Latn-RS" dirty="0">
                <a:latin typeface="Georgia" panose="02040502050405020303" pitchFamily="18" charset="0"/>
              </a:rPr>
              <a:t> is </a:t>
            </a:r>
            <a:r>
              <a:rPr lang="sr-Latn-RS" dirty="0" err="1">
                <a:latin typeface="Georgia" panose="02040502050405020303" pitchFamily="18" charset="0"/>
              </a:rPr>
              <a:t>highly</a:t>
            </a:r>
            <a:r>
              <a:rPr lang="sr-Latn-RS" dirty="0">
                <a:latin typeface="Georgia" panose="02040502050405020303" pitchFamily="18" charset="0"/>
              </a:rPr>
              <a:t> </a:t>
            </a:r>
            <a:r>
              <a:rPr lang="sr-Latn-RS" dirty="0" err="1">
                <a:latin typeface="Georgia" panose="02040502050405020303" pitchFamily="18" charset="0"/>
              </a:rPr>
              <a:t>dependent</a:t>
            </a:r>
            <a:r>
              <a:rPr lang="sr-Latn-RS" dirty="0">
                <a:latin typeface="Georgia" panose="02040502050405020303" pitchFamily="18" charset="0"/>
              </a:rPr>
              <a:t> on </a:t>
            </a:r>
            <a:r>
              <a:rPr lang="sr-Latn-RS" dirty="0" err="1">
                <a:latin typeface="Georgia" panose="02040502050405020303" pitchFamily="18" charset="0"/>
              </a:rPr>
              <a:t>the</a:t>
            </a:r>
            <a:r>
              <a:rPr lang="sr-Latn-RS" dirty="0">
                <a:latin typeface="Georgia" panose="02040502050405020303" pitchFamily="18" charset="0"/>
              </a:rPr>
              <a:t> </a:t>
            </a:r>
            <a:r>
              <a:rPr lang="sr-Latn-RS" dirty="0" err="1">
                <a:latin typeface="Georgia" panose="02040502050405020303" pitchFamily="18" charset="0"/>
              </a:rPr>
              <a:t>energy</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ion </a:t>
            </a:r>
            <a:r>
              <a:rPr lang="sr-Latn-RS" dirty="0" err="1">
                <a:latin typeface="Georgia" panose="02040502050405020303" pitchFamily="18" charset="0"/>
              </a:rPr>
              <a:t>beams</a:t>
            </a:r>
            <a:r>
              <a:rPr lang="sr-Latn-RS" dirty="0">
                <a:latin typeface="Georgia" panose="02040502050405020303" pitchFamily="18" charset="0"/>
              </a:rPr>
              <a:t>.</a:t>
            </a:r>
            <a:endParaRPr lang="en-US" dirty="0">
              <a:latin typeface="Georgia" panose="02040502050405020303" pitchFamily="18" charset="0"/>
            </a:endParaRPr>
          </a:p>
        </p:txBody>
      </p:sp>
      <p:sp>
        <p:nvSpPr>
          <p:cNvPr id="7" name="TextBox 6"/>
          <p:cNvSpPr txBox="1"/>
          <p:nvPr/>
        </p:nvSpPr>
        <p:spPr>
          <a:xfrm>
            <a:off x="4466016" y="5976499"/>
            <a:ext cx="4600914" cy="430887"/>
          </a:xfrm>
          <a:prstGeom prst="rect">
            <a:avLst/>
          </a:prstGeom>
          <a:noFill/>
        </p:spPr>
        <p:txBody>
          <a:bodyPr wrap="square" rtlCol="0">
            <a:spAutoFit/>
          </a:bodyPr>
          <a:lstStyle/>
          <a:p>
            <a:r>
              <a:rPr lang="en-US" sz="1100" dirty="0">
                <a:latin typeface="Georgia" panose="02040502050405020303" pitchFamily="18" charset="0"/>
              </a:rPr>
              <a:t>Weber</a:t>
            </a:r>
            <a:r>
              <a:rPr lang="sr-Latn-RS" sz="1100" dirty="0">
                <a:latin typeface="Georgia" panose="02040502050405020303" pitchFamily="18" charset="0"/>
              </a:rPr>
              <a:t> </a:t>
            </a:r>
            <a:r>
              <a:rPr lang="en-US" sz="1100" dirty="0">
                <a:latin typeface="Georgia" panose="02040502050405020303" pitchFamily="18" charset="0"/>
              </a:rPr>
              <a:t>W.J.</a:t>
            </a:r>
            <a:r>
              <a:rPr lang="sr-Latn-RS" sz="1100" dirty="0">
                <a:latin typeface="Georgia" panose="02040502050405020303" pitchFamily="18" charset="0"/>
              </a:rPr>
              <a:t> et </a:t>
            </a:r>
            <a:r>
              <a:rPr lang="sr-Latn-RS" sz="1100" dirty="0" err="1">
                <a:latin typeface="Georgia" panose="02040502050405020303" pitchFamily="18" charset="0"/>
              </a:rPr>
              <a:t>al</a:t>
            </a:r>
            <a:r>
              <a:rPr lang="sr-Latn-RS" sz="1100" dirty="0">
                <a:latin typeface="Georgia" panose="02040502050405020303" pitchFamily="18" charset="0"/>
              </a:rPr>
              <a:t>.; </a:t>
            </a:r>
            <a:r>
              <a:rPr lang="en-US" sz="1100" dirty="0">
                <a:latin typeface="Georgia" panose="02040502050405020303" pitchFamily="18" charset="0"/>
              </a:rPr>
              <a:t>Current Opinion in Solid State and Materials Science 19 (2015) 1-11.</a:t>
            </a:r>
          </a:p>
        </p:txBody>
      </p:sp>
      <p:sp>
        <p:nvSpPr>
          <p:cNvPr id="8"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a:latin typeface="Georgia" panose="02040502050405020303" pitchFamily="18" charset="0"/>
              </a:rPr>
              <a:t>Ion </a:t>
            </a:r>
            <a:r>
              <a:rPr lang="sr-Latn-RS" sz="3600" dirty="0" err="1">
                <a:latin typeface="Georgia" panose="02040502050405020303" pitchFamily="18" charset="0"/>
              </a:rPr>
              <a:t>beam</a:t>
            </a:r>
            <a:r>
              <a:rPr lang="sr-Latn-RS" sz="3600" dirty="0">
                <a:latin typeface="Georgia" panose="02040502050405020303" pitchFamily="18" charset="0"/>
              </a:rPr>
              <a:t> </a:t>
            </a:r>
            <a:r>
              <a:rPr lang="sr-Latn-RS" sz="3600" dirty="0" err="1">
                <a:latin typeface="Georgia" panose="02040502050405020303" pitchFamily="18" charset="0"/>
              </a:rPr>
              <a:t>irradiation</a:t>
            </a:r>
            <a:endParaRPr lang="en-US" sz="3600" dirty="0">
              <a:latin typeface="Georgia" panose="02040502050405020303" pitchFamily="18" charset="0"/>
            </a:endParaRPr>
          </a:p>
        </p:txBody>
      </p:sp>
      <p:pic>
        <p:nvPicPr>
          <p:cNvPr id="9" name="Picture 8"/>
          <p:cNvPicPr>
            <a:picLocks noChangeAspect="1"/>
          </p:cNvPicPr>
          <p:nvPr/>
        </p:nvPicPr>
        <p:blipFill>
          <a:blip r:embed="rId2"/>
          <a:stretch>
            <a:fillRect/>
          </a:stretch>
        </p:blipFill>
        <p:spPr>
          <a:xfrm>
            <a:off x="618160" y="3428367"/>
            <a:ext cx="3747653" cy="2513462"/>
          </a:xfrm>
          <a:prstGeom prst="rect">
            <a:avLst/>
          </a:prstGeom>
        </p:spPr>
      </p:pic>
      <p:sp>
        <p:nvSpPr>
          <p:cNvPr id="10" name="TextBox 9"/>
          <p:cNvSpPr txBox="1"/>
          <p:nvPr/>
        </p:nvSpPr>
        <p:spPr>
          <a:xfrm>
            <a:off x="618160" y="5941829"/>
            <a:ext cx="3747653" cy="430887"/>
          </a:xfrm>
          <a:prstGeom prst="rect">
            <a:avLst/>
          </a:prstGeom>
          <a:noFill/>
        </p:spPr>
        <p:txBody>
          <a:bodyPr wrap="square" rtlCol="0">
            <a:spAutoFit/>
          </a:bodyPr>
          <a:lstStyle/>
          <a:p>
            <a:r>
              <a:rPr lang="en-US" sz="1100" dirty="0">
                <a:latin typeface="Georgia" panose="02040502050405020303" pitchFamily="18" charset="0"/>
              </a:rPr>
              <a:t>Focused Ion Beam Systems: Basics and Applications, Cambridge University Press, Cambridge, 2007.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016" y="3388343"/>
            <a:ext cx="4600914" cy="2593509"/>
          </a:xfrm>
          <a:prstGeom prst="rect">
            <a:avLst/>
          </a:prstGeom>
        </p:spPr>
      </p:pic>
    </p:spTree>
    <p:extLst>
      <p:ext uri="{BB962C8B-B14F-4D97-AF65-F5344CB8AC3E}">
        <p14:creationId xmlns:p14="http://schemas.microsoft.com/office/powerpoint/2010/main" val="391319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28700" y="121022"/>
            <a:ext cx="7200900" cy="694765"/>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a:latin typeface="Georgia" panose="02040502050405020303" pitchFamily="18" charset="0"/>
              </a:rPr>
              <a:t>Ion </a:t>
            </a:r>
            <a:r>
              <a:rPr lang="sr-Latn-RS" sz="3600" dirty="0" err="1">
                <a:latin typeface="Georgia" panose="02040502050405020303" pitchFamily="18" charset="0"/>
              </a:rPr>
              <a:t>beam</a:t>
            </a:r>
            <a:r>
              <a:rPr lang="sr-Latn-RS" sz="3600" dirty="0">
                <a:latin typeface="Georgia" panose="02040502050405020303" pitchFamily="18" charset="0"/>
              </a:rPr>
              <a:t> </a:t>
            </a:r>
            <a:r>
              <a:rPr lang="sr-Latn-RS" sz="3600" dirty="0" err="1">
                <a:latin typeface="Georgia" panose="02040502050405020303" pitchFamily="18" charset="0"/>
              </a:rPr>
              <a:t>irradiation</a:t>
            </a:r>
            <a:endParaRPr lang="en-US" sz="3600" dirty="0">
              <a:latin typeface="Georgia" panose="02040502050405020303" pitchFamily="18" charset="0"/>
            </a:endParaRPr>
          </a:p>
        </p:txBody>
      </p:sp>
      <p:pic>
        <p:nvPicPr>
          <p:cNvPr id="10" name="Picture 9"/>
          <p:cNvPicPr>
            <a:picLocks noChangeAspect="1"/>
          </p:cNvPicPr>
          <p:nvPr/>
        </p:nvPicPr>
        <p:blipFill>
          <a:blip r:embed="rId2"/>
          <a:stretch>
            <a:fillRect/>
          </a:stretch>
        </p:blipFill>
        <p:spPr>
          <a:xfrm>
            <a:off x="1518397" y="1242617"/>
            <a:ext cx="6811201" cy="4561234"/>
          </a:xfrm>
          <a:prstGeom prst="rect">
            <a:avLst/>
          </a:prstGeom>
        </p:spPr>
      </p:pic>
      <p:sp>
        <p:nvSpPr>
          <p:cNvPr id="11" name="TextBox 10"/>
          <p:cNvSpPr txBox="1"/>
          <p:nvPr/>
        </p:nvSpPr>
        <p:spPr>
          <a:xfrm>
            <a:off x="2623540" y="5803851"/>
            <a:ext cx="4600914" cy="430887"/>
          </a:xfrm>
          <a:prstGeom prst="rect">
            <a:avLst/>
          </a:prstGeom>
          <a:noFill/>
        </p:spPr>
        <p:txBody>
          <a:bodyPr wrap="square" rtlCol="0">
            <a:spAutoFit/>
          </a:bodyPr>
          <a:lstStyle/>
          <a:p>
            <a:r>
              <a:rPr lang="en-US" sz="1100" dirty="0">
                <a:latin typeface="Georgia" panose="02040502050405020303" pitchFamily="18" charset="0"/>
              </a:rPr>
              <a:t>Y. Zhang, H.J. Whitlow, Modification of Materials by MeV Ion Beams, Electrostatic Accelerators</a:t>
            </a:r>
            <a:r>
              <a:rPr lang="sr-Latn-RS" sz="1100" dirty="0">
                <a:latin typeface="Georgia" panose="02040502050405020303" pitchFamily="18" charset="0"/>
              </a:rPr>
              <a:t> </a:t>
            </a:r>
            <a:r>
              <a:rPr lang="en-US" sz="1100" dirty="0">
                <a:latin typeface="Georgia" panose="02040502050405020303" pitchFamily="18" charset="0"/>
              </a:rPr>
              <a:t>2005, pp. 506-529.</a:t>
            </a:r>
          </a:p>
        </p:txBody>
      </p:sp>
    </p:spTree>
    <p:extLst>
      <p:ext uri="{BB962C8B-B14F-4D97-AF65-F5344CB8AC3E}">
        <p14:creationId xmlns:p14="http://schemas.microsoft.com/office/powerpoint/2010/main" val="277810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436539" y="3076896"/>
            <a:ext cx="6270922" cy="704209"/>
          </a:xfrm>
        </p:spPr>
        <p:txBody>
          <a:bodyPr>
            <a:normAutofit fontScale="90000"/>
          </a:bodyPr>
          <a:lstStyle/>
          <a:p>
            <a:r>
              <a:rPr lang="sr-Latn-RS" sz="4800" cap="none" dirty="0" err="1">
                <a:latin typeface="Georgia" panose="02040502050405020303" pitchFamily="18" charset="0"/>
              </a:rPr>
              <a:t>Motivation</a:t>
            </a:r>
            <a:endParaRPr lang="en-US" sz="4800" cap="none" dirty="0">
              <a:latin typeface="Georgia" panose="02040502050405020303" pitchFamily="18" charset="0"/>
            </a:endParaRPr>
          </a:p>
        </p:txBody>
      </p:sp>
    </p:spTree>
    <p:extLst>
      <p:ext uri="{BB962C8B-B14F-4D97-AF65-F5344CB8AC3E}">
        <p14:creationId xmlns:p14="http://schemas.microsoft.com/office/powerpoint/2010/main" val="1308025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4508" y="188407"/>
            <a:ext cx="7380817" cy="1094194"/>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a:latin typeface="Georgia" panose="02040502050405020303" pitchFamily="18" charset="0"/>
              </a:rPr>
              <a:t>GO/WPA </a:t>
            </a:r>
            <a:r>
              <a:rPr lang="sr-Latn-RS" sz="3600" dirty="0" err="1">
                <a:latin typeface="Georgia" panose="02040502050405020303" pitchFamily="18" charset="0"/>
              </a:rPr>
              <a:t>nanocomposite</a:t>
            </a:r>
            <a:endParaRPr lang="en-US" dirty="0">
              <a:latin typeface="Georgia" panose="02040502050405020303" pitchFamily="18" charset="0"/>
            </a:endParaRPr>
          </a:p>
        </p:txBody>
      </p:sp>
      <p:sp>
        <p:nvSpPr>
          <p:cNvPr id="3" name="Content Placeholder 2"/>
          <p:cNvSpPr txBox="1">
            <a:spLocks/>
          </p:cNvSpPr>
          <p:nvPr/>
        </p:nvSpPr>
        <p:spPr>
          <a:xfrm>
            <a:off x="760738" y="1387765"/>
            <a:ext cx="3607661" cy="1851168"/>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r-Latn-RS" dirty="0">
                <a:latin typeface="Georgia" panose="02040502050405020303" pitchFamily="18" charset="0"/>
              </a:rPr>
              <a:t>In </a:t>
            </a:r>
            <a:r>
              <a:rPr lang="sr-Latn-RS" dirty="0" err="1">
                <a:latin typeface="Georgia" panose="02040502050405020303" pitchFamily="18" charset="0"/>
              </a:rPr>
              <a:t>our</a:t>
            </a:r>
            <a:r>
              <a:rPr lang="sr-Latn-RS" dirty="0">
                <a:latin typeface="Georgia" panose="02040502050405020303" pitchFamily="18" charset="0"/>
              </a:rPr>
              <a:t> </a:t>
            </a:r>
            <a:r>
              <a:rPr lang="sr-Latn-RS" dirty="0" err="1">
                <a:latin typeface="Georgia" panose="02040502050405020303" pitchFamily="18" charset="0"/>
              </a:rPr>
              <a:t>previous</a:t>
            </a:r>
            <a:r>
              <a:rPr lang="sr-Latn-RS" dirty="0">
                <a:latin typeface="Georgia" panose="02040502050405020303" pitchFamily="18" charset="0"/>
              </a:rPr>
              <a:t> </a:t>
            </a:r>
            <a:r>
              <a:rPr lang="sr-Latn-RS" dirty="0" err="1">
                <a:latin typeface="Georgia" panose="02040502050405020303" pitchFamily="18" charset="0"/>
              </a:rPr>
              <a:t>work</a:t>
            </a:r>
            <a:r>
              <a:rPr lang="sr-Latn-RS" dirty="0">
                <a:latin typeface="Georgia" panose="02040502050405020303" pitchFamily="18" charset="0"/>
              </a:rPr>
              <a:t> a </a:t>
            </a:r>
            <a:r>
              <a:rPr lang="sr-Latn-RS" dirty="0" err="1">
                <a:latin typeface="Georgia" panose="02040502050405020303" pitchFamily="18" charset="0"/>
              </a:rPr>
              <a:t>nanocomposite</a:t>
            </a:r>
            <a:r>
              <a:rPr lang="sr-Latn-RS" dirty="0">
                <a:latin typeface="Georgia" panose="02040502050405020303" pitchFamily="18" charset="0"/>
              </a:rPr>
              <a:t> </a:t>
            </a:r>
            <a:r>
              <a:rPr lang="sr-Latn-RS" dirty="0" err="1">
                <a:latin typeface="Georgia" panose="02040502050405020303" pitchFamily="18" charset="0"/>
              </a:rPr>
              <a:t>of</a:t>
            </a:r>
            <a:r>
              <a:rPr lang="sr-Latn-RS" dirty="0">
                <a:latin typeface="Georgia" panose="02040502050405020303" pitchFamily="18" charset="0"/>
              </a:rPr>
              <a:t> </a:t>
            </a:r>
            <a:r>
              <a:rPr lang="sr-Latn-RS" dirty="0" err="1">
                <a:latin typeface="Georgia" panose="02040502050405020303" pitchFamily="18" charset="0"/>
              </a:rPr>
              <a:t>graphene</a:t>
            </a:r>
            <a:r>
              <a:rPr lang="sr-Latn-RS" dirty="0">
                <a:latin typeface="Georgia" panose="02040502050405020303" pitchFamily="18" charset="0"/>
              </a:rPr>
              <a:t> </a:t>
            </a:r>
            <a:r>
              <a:rPr lang="sr-Latn-RS" dirty="0" err="1">
                <a:latin typeface="Georgia" panose="02040502050405020303" pitchFamily="18" charset="0"/>
              </a:rPr>
              <a:t>oxide</a:t>
            </a:r>
            <a:r>
              <a:rPr lang="sr-Latn-RS" dirty="0">
                <a:latin typeface="Georgia" panose="02040502050405020303" pitchFamily="18" charset="0"/>
              </a:rPr>
              <a:t> </a:t>
            </a:r>
            <a:r>
              <a:rPr lang="sr-Latn-RS" dirty="0" err="1">
                <a:latin typeface="Georgia" panose="02040502050405020303" pitchFamily="18" charset="0"/>
              </a:rPr>
              <a:t>and</a:t>
            </a:r>
            <a:r>
              <a:rPr lang="sr-Latn-RS" dirty="0">
                <a:latin typeface="Georgia" panose="02040502050405020303" pitchFamily="18" charset="0"/>
              </a:rPr>
              <a:t> WPA </a:t>
            </a:r>
            <a:r>
              <a:rPr lang="sr-Latn-RS" dirty="0" err="1">
                <a:latin typeface="Georgia" panose="02040502050405020303" pitchFamily="18" charset="0"/>
              </a:rPr>
              <a:t>was</a:t>
            </a:r>
            <a:r>
              <a:rPr lang="sr-Latn-RS" dirty="0">
                <a:latin typeface="Georgia" panose="02040502050405020303" pitchFamily="18" charset="0"/>
              </a:rPr>
              <a:t> </a:t>
            </a:r>
            <a:r>
              <a:rPr lang="sr-Latn-RS" dirty="0" err="1">
                <a:latin typeface="Georgia" panose="02040502050405020303" pitchFamily="18" charset="0"/>
              </a:rPr>
              <a:t>synthesized</a:t>
            </a:r>
            <a:r>
              <a:rPr lang="sr-Latn-RS" dirty="0">
                <a:latin typeface="Georgia" panose="02040502050405020303" pitchFamily="18" charset="0"/>
              </a:rPr>
              <a:t> </a:t>
            </a:r>
            <a:r>
              <a:rPr lang="sr-Latn-RS" dirty="0" err="1">
                <a:latin typeface="Georgia" panose="02040502050405020303" pitchFamily="18" charset="0"/>
              </a:rPr>
              <a:t>and</a:t>
            </a:r>
            <a:r>
              <a:rPr lang="sr-Latn-RS" dirty="0">
                <a:latin typeface="Georgia" panose="02040502050405020303" pitchFamily="18" charset="0"/>
              </a:rPr>
              <a:t> </a:t>
            </a:r>
            <a:r>
              <a:rPr lang="sr-Latn-RS" dirty="0" err="1">
                <a:latin typeface="Georgia" panose="02040502050405020303" pitchFamily="18" charset="0"/>
              </a:rPr>
              <a:t>thermally</a:t>
            </a:r>
            <a:r>
              <a:rPr lang="sr-Latn-RS" dirty="0">
                <a:latin typeface="Georgia" panose="02040502050405020303" pitchFamily="18" charset="0"/>
              </a:rPr>
              <a:t> </a:t>
            </a:r>
            <a:r>
              <a:rPr lang="sr-Latn-RS" dirty="0" err="1">
                <a:latin typeface="Georgia" panose="02040502050405020303" pitchFamily="18" charset="0"/>
              </a:rPr>
              <a:t>treated</a:t>
            </a:r>
            <a:r>
              <a:rPr lang="sr-Latn-RS" dirty="0">
                <a:latin typeface="Georgia" panose="02040502050405020303" pitchFamily="18" charset="0"/>
              </a:rPr>
              <a:t>.</a:t>
            </a:r>
          </a:p>
          <a:p>
            <a:endParaRPr lang="sr-Latn-RS" dirty="0">
              <a:latin typeface="Georgia" panose="02040502050405020303"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075" t="444" r="44559" b="60961"/>
          <a:stretch/>
        </p:blipFill>
        <p:spPr>
          <a:xfrm>
            <a:off x="4624916" y="990190"/>
            <a:ext cx="4000610" cy="26463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080" y="4326903"/>
            <a:ext cx="6050201" cy="2316522"/>
          </a:xfrm>
          <a:prstGeom prst="rect">
            <a:avLst/>
          </a:prstGeom>
        </p:spPr>
      </p:pic>
      <p:sp>
        <p:nvSpPr>
          <p:cNvPr id="6" name="Rectangle 5"/>
          <p:cNvSpPr/>
          <p:nvPr/>
        </p:nvSpPr>
        <p:spPr>
          <a:xfrm>
            <a:off x="6625221" y="1677971"/>
            <a:ext cx="906795" cy="556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781666" y="2194781"/>
            <a:ext cx="4843555" cy="208074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32017" y="2194781"/>
            <a:ext cx="443059" cy="208074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81666" y="4275525"/>
            <a:ext cx="6193410" cy="23961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329609" y="3616340"/>
            <a:ext cx="4591223" cy="261610"/>
          </a:xfrm>
          <a:prstGeom prst="rect">
            <a:avLst/>
          </a:prstGeom>
          <a:noFill/>
        </p:spPr>
        <p:txBody>
          <a:bodyPr wrap="square" rtlCol="0">
            <a:spAutoFit/>
          </a:bodyPr>
          <a:lstStyle/>
          <a:p>
            <a:pPr algn="ctr"/>
            <a:r>
              <a:rPr lang="en-US" sz="1100" dirty="0" err="1">
                <a:latin typeface="Georgia" panose="02040502050405020303" pitchFamily="18" charset="0"/>
              </a:rPr>
              <a:t>Jovanović</a:t>
            </a:r>
            <a:r>
              <a:rPr lang="sr-Latn-RS" sz="1100" dirty="0">
                <a:latin typeface="Georgia" panose="02040502050405020303" pitchFamily="18" charset="0"/>
              </a:rPr>
              <a:t> </a:t>
            </a:r>
            <a:r>
              <a:rPr lang="en-US" sz="1100" dirty="0">
                <a:latin typeface="Georgia" panose="02040502050405020303" pitchFamily="18" charset="0"/>
              </a:rPr>
              <a:t>Z. </a:t>
            </a:r>
            <a:r>
              <a:rPr lang="sr-Latn-RS" sz="1100" dirty="0">
                <a:latin typeface="Georgia" panose="02040502050405020303" pitchFamily="18" charset="0"/>
              </a:rPr>
              <a:t>et </a:t>
            </a:r>
            <a:r>
              <a:rPr lang="sr-Latn-RS" sz="1100" dirty="0" err="1">
                <a:latin typeface="Georgia" panose="02040502050405020303" pitchFamily="18" charset="0"/>
              </a:rPr>
              <a:t>al</a:t>
            </a:r>
            <a:r>
              <a:rPr lang="sr-Latn-RS" sz="1100" dirty="0">
                <a:latin typeface="Georgia" panose="02040502050405020303" pitchFamily="18" charset="0"/>
              </a:rPr>
              <a:t>., </a:t>
            </a:r>
            <a:r>
              <a:rPr lang="en-US" sz="1100" dirty="0">
                <a:latin typeface="Georgia" panose="02040502050405020303" pitchFamily="18" charset="0"/>
              </a:rPr>
              <a:t>Electrochemistry Communications 83 (2017) 36-40.</a:t>
            </a:r>
          </a:p>
        </p:txBody>
      </p:sp>
    </p:spTree>
    <p:extLst>
      <p:ext uri="{BB962C8B-B14F-4D97-AF65-F5344CB8AC3E}">
        <p14:creationId xmlns:p14="http://schemas.microsoft.com/office/powerpoint/2010/main" val="1089791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4508" y="188407"/>
            <a:ext cx="7380817" cy="1094194"/>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3600" dirty="0" err="1">
                <a:latin typeface="Georgia" panose="02040502050405020303" pitchFamily="18" charset="0"/>
              </a:rPr>
              <a:t>Thermal</a:t>
            </a:r>
            <a:r>
              <a:rPr lang="sr-Latn-RS" sz="3600" dirty="0">
                <a:latin typeface="Georgia" panose="02040502050405020303" pitchFamily="18" charset="0"/>
              </a:rPr>
              <a:t> </a:t>
            </a:r>
            <a:r>
              <a:rPr lang="sr-Latn-RS" sz="3600" dirty="0" err="1">
                <a:latin typeface="Georgia" panose="02040502050405020303" pitchFamily="18" charset="0"/>
              </a:rPr>
              <a:t>treatment</a:t>
            </a:r>
            <a:r>
              <a:rPr lang="sr-Latn-RS" sz="3600" dirty="0">
                <a:latin typeface="Georgia" panose="02040502050405020303" pitchFamily="18" charset="0"/>
              </a:rPr>
              <a:t> </a:t>
            </a:r>
            <a:r>
              <a:rPr lang="sr-Latn-RS" sz="3600" dirty="0" err="1">
                <a:latin typeface="Georgia" panose="02040502050405020303" pitchFamily="18" charset="0"/>
              </a:rPr>
              <a:t>of</a:t>
            </a:r>
            <a:r>
              <a:rPr lang="sr-Latn-RS" sz="3600" dirty="0">
                <a:latin typeface="Georgia" panose="02040502050405020303" pitchFamily="18" charset="0"/>
              </a:rPr>
              <a:t> GO/WPA </a:t>
            </a:r>
            <a:r>
              <a:rPr lang="sr-Latn-RS" sz="3600" dirty="0" err="1">
                <a:latin typeface="Georgia" panose="02040502050405020303" pitchFamily="18" charset="0"/>
              </a:rPr>
              <a:t>nanocomposite</a:t>
            </a:r>
            <a:endParaRPr lang="en-US" dirty="0">
              <a:latin typeface="Georgia" panose="02040502050405020303" pitchFamily="18" charset="0"/>
            </a:endParaRPr>
          </a:p>
        </p:txBody>
      </p:sp>
      <p:sp>
        <p:nvSpPr>
          <p:cNvPr id="4" name="TextBox 3"/>
          <p:cNvSpPr txBox="1"/>
          <p:nvPr/>
        </p:nvSpPr>
        <p:spPr>
          <a:xfrm>
            <a:off x="4237102" y="4883194"/>
            <a:ext cx="4591223" cy="261610"/>
          </a:xfrm>
          <a:prstGeom prst="rect">
            <a:avLst/>
          </a:prstGeom>
          <a:noFill/>
        </p:spPr>
        <p:txBody>
          <a:bodyPr wrap="square" rtlCol="0">
            <a:spAutoFit/>
          </a:bodyPr>
          <a:lstStyle/>
          <a:p>
            <a:pPr algn="ctr"/>
            <a:r>
              <a:rPr lang="en-US" sz="1100" dirty="0" err="1">
                <a:latin typeface="Georgia" panose="02040502050405020303" pitchFamily="18" charset="0"/>
              </a:rPr>
              <a:t>Jovanović</a:t>
            </a:r>
            <a:r>
              <a:rPr lang="sr-Latn-RS" sz="1100" dirty="0">
                <a:latin typeface="Georgia" panose="02040502050405020303" pitchFamily="18" charset="0"/>
              </a:rPr>
              <a:t> </a:t>
            </a:r>
            <a:r>
              <a:rPr lang="en-US" sz="1100" dirty="0">
                <a:latin typeface="Georgia" panose="02040502050405020303" pitchFamily="18" charset="0"/>
              </a:rPr>
              <a:t>Z. </a:t>
            </a:r>
            <a:r>
              <a:rPr lang="sr-Latn-RS" sz="1100" dirty="0">
                <a:latin typeface="Georgia" panose="02040502050405020303" pitchFamily="18" charset="0"/>
              </a:rPr>
              <a:t>et </a:t>
            </a:r>
            <a:r>
              <a:rPr lang="sr-Latn-RS" sz="1100" dirty="0" err="1">
                <a:latin typeface="Georgia" panose="02040502050405020303" pitchFamily="18" charset="0"/>
              </a:rPr>
              <a:t>al</a:t>
            </a:r>
            <a:r>
              <a:rPr lang="sr-Latn-RS" sz="1100" dirty="0">
                <a:latin typeface="Georgia" panose="02040502050405020303" pitchFamily="18" charset="0"/>
              </a:rPr>
              <a:t>., </a:t>
            </a:r>
            <a:r>
              <a:rPr lang="en-US" sz="1100" dirty="0">
                <a:latin typeface="Georgia" panose="02040502050405020303" pitchFamily="18" charset="0"/>
              </a:rPr>
              <a:t>Electrochemistry Communications 83 (2017) 36-40.</a:t>
            </a:r>
          </a:p>
        </p:txBody>
      </p:sp>
      <p:sp>
        <p:nvSpPr>
          <p:cNvPr id="6" name="Content Placeholder 2"/>
          <p:cNvSpPr txBox="1">
            <a:spLocks/>
          </p:cNvSpPr>
          <p:nvPr/>
        </p:nvSpPr>
        <p:spPr>
          <a:xfrm>
            <a:off x="525068" y="1580189"/>
            <a:ext cx="3607661" cy="4638177"/>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latin typeface="Georgia" panose="02040502050405020303" pitchFamily="18" charset="0"/>
              </a:rPr>
              <a:t>After thermal treatment structural changes were observed</a:t>
            </a:r>
            <a:endParaRPr lang="sr-Latn-RS" dirty="0">
              <a:latin typeface="Georgia" panose="02040502050405020303" pitchFamily="18" charset="0"/>
            </a:endParaRPr>
          </a:p>
          <a:p>
            <a:r>
              <a:rPr lang="en-US" dirty="0">
                <a:latin typeface="Georgia" panose="02040502050405020303" pitchFamily="18" charset="0"/>
              </a:rPr>
              <a:t>500 </a:t>
            </a:r>
            <a:r>
              <a:rPr lang="en-US" baseline="30000" dirty="0">
                <a:latin typeface="Georgia" panose="02040502050405020303" pitchFamily="18" charset="0"/>
              </a:rPr>
              <a:t>0</a:t>
            </a:r>
            <a:r>
              <a:rPr lang="en-US" dirty="0">
                <a:latin typeface="Georgia" panose="02040502050405020303" pitchFamily="18" charset="0"/>
              </a:rPr>
              <a:t>C is </a:t>
            </a:r>
            <a:r>
              <a:rPr lang="sr-Latn-RS" dirty="0">
                <a:latin typeface="Georgia" panose="02040502050405020303" pitchFamily="18" charset="0"/>
              </a:rPr>
              <a:t>critical temperature </a:t>
            </a:r>
            <a:r>
              <a:rPr lang="en-US" dirty="0">
                <a:latin typeface="Georgia" panose="02040502050405020303" pitchFamily="18" charset="0"/>
              </a:rPr>
              <a:t>at which </a:t>
            </a:r>
            <a:r>
              <a:rPr lang="sr-Latn-RS" dirty="0">
                <a:latin typeface="Georgia" panose="02040502050405020303" pitchFamily="18" charset="0"/>
              </a:rPr>
              <a:t>significant structural and chemical changes occur.</a:t>
            </a:r>
            <a:endParaRPr lang="en-US" dirty="0">
              <a:latin typeface="Georgia" panose="02040502050405020303" pitchFamily="18" charset="0"/>
            </a:endParaRPr>
          </a:p>
          <a:p>
            <a:r>
              <a:rPr lang="en-US" dirty="0">
                <a:latin typeface="Georgia" panose="02040502050405020303" pitchFamily="18" charset="0"/>
              </a:rPr>
              <a:t>This was motivation to use other ion beam irradiation for inducing structural changes of WPA</a:t>
            </a:r>
          </a:p>
        </p:txBody>
      </p:sp>
      <p:grpSp>
        <p:nvGrpSpPr>
          <p:cNvPr id="10" name="Group 9"/>
          <p:cNvGrpSpPr/>
          <p:nvPr/>
        </p:nvGrpSpPr>
        <p:grpSpPr>
          <a:xfrm>
            <a:off x="4246003" y="1269698"/>
            <a:ext cx="4582322" cy="3591166"/>
            <a:chOff x="4246003" y="1328071"/>
            <a:chExt cx="4582322" cy="3591166"/>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6501" t="898" b="10333"/>
            <a:stretch/>
          </p:blipFill>
          <p:spPr>
            <a:xfrm>
              <a:off x="6619218" y="1340974"/>
              <a:ext cx="2209107" cy="3578263"/>
            </a:xfrm>
            <a:prstGeom prst="rect">
              <a:avLst/>
            </a:prstGeom>
          </p:spPr>
        </p:pic>
        <p:pic>
          <p:nvPicPr>
            <p:cNvPr id="3" name="Picture 2"/>
            <p:cNvPicPr>
              <a:picLocks noChangeAspect="1"/>
            </p:cNvPicPr>
            <p:nvPr/>
          </p:nvPicPr>
          <p:blipFill rotWithShape="1">
            <a:blip r:embed="rId4"/>
            <a:srcRect l="981" r="49968" b="49256"/>
            <a:stretch/>
          </p:blipFill>
          <p:spPr>
            <a:xfrm>
              <a:off x="4246003" y="1328071"/>
              <a:ext cx="2373215" cy="1799427"/>
            </a:xfrm>
            <a:prstGeom prst="rect">
              <a:avLst/>
            </a:prstGeom>
          </p:spPr>
        </p:pic>
      </p:grpSp>
      <p:sp>
        <p:nvSpPr>
          <p:cNvPr id="11" name="Title 1"/>
          <p:cNvSpPr txBox="1">
            <a:spLocks/>
          </p:cNvSpPr>
          <p:nvPr/>
        </p:nvSpPr>
        <p:spPr>
          <a:xfrm>
            <a:off x="678885" y="5401056"/>
            <a:ext cx="8149440" cy="839640"/>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dirty="0">
                <a:solidFill>
                  <a:srgbClr val="FF0000"/>
                </a:solidFill>
                <a:latin typeface="Georgia" panose="02040502050405020303" pitchFamily="18" charset="0"/>
              </a:rPr>
              <a:t>We are not aware of literature reports related to </a:t>
            </a:r>
            <a:r>
              <a:rPr lang="sr-Latn-RS" sz="2000" dirty="0" smtClean="0">
                <a:solidFill>
                  <a:srgbClr val="FF0000"/>
                </a:solidFill>
                <a:latin typeface="Georgia" panose="02040502050405020303" pitchFamily="18" charset="0"/>
              </a:rPr>
              <a:t>ion </a:t>
            </a:r>
            <a:r>
              <a:rPr lang="sr-Latn-RS" sz="2000" dirty="0" err="1" smtClean="0">
                <a:solidFill>
                  <a:srgbClr val="FF0000"/>
                </a:solidFill>
                <a:latin typeface="Georgia" panose="02040502050405020303" pitchFamily="18" charset="0"/>
              </a:rPr>
              <a:t>beam</a:t>
            </a:r>
            <a:r>
              <a:rPr lang="sr-Latn-RS" sz="2000" dirty="0" smtClean="0">
                <a:solidFill>
                  <a:srgbClr val="FF0000"/>
                </a:solidFill>
                <a:latin typeface="Georgia" panose="02040502050405020303" pitchFamily="18" charset="0"/>
              </a:rPr>
              <a:t> </a:t>
            </a:r>
            <a:r>
              <a:rPr lang="sr-Latn-RS" sz="2000" dirty="0">
                <a:solidFill>
                  <a:srgbClr val="FF0000"/>
                </a:solidFill>
                <a:latin typeface="Georgia" panose="02040502050405020303" pitchFamily="18" charset="0"/>
              </a:rPr>
              <a:t>irradiation of polyoxometalates</a:t>
            </a:r>
            <a:endParaRPr lang="en-US" sz="2000" dirty="0">
              <a:solidFill>
                <a:srgbClr val="FF0000"/>
              </a:solidFill>
              <a:latin typeface="Georgia" panose="02040502050405020303" pitchFamily="18" charset="0"/>
            </a:endParaRPr>
          </a:p>
        </p:txBody>
      </p:sp>
      <p:pic>
        <p:nvPicPr>
          <p:cNvPr id="12" name="Picture 11"/>
          <p:cNvPicPr>
            <a:picLocks noChangeAspect="1"/>
          </p:cNvPicPr>
          <p:nvPr/>
        </p:nvPicPr>
        <p:blipFill rotWithShape="1">
          <a:blip r:embed="rId4"/>
          <a:srcRect l="48458" r="2843" b="49256"/>
          <a:stretch/>
        </p:blipFill>
        <p:spPr>
          <a:xfrm>
            <a:off x="4246002" y="3061437"/>
            <a:ext cx="2373215" cy="1799427"/>
          </a:xfrm>
          <a:prstGeom prst="rect">
            <a:avLst/>
          </a:prstGeom>
        </p:spPr>
      </p:pic>
      <p:sp>
        <p:nvSpPr>
          <p:cNvPr id="7" name="Rectangle 6"/>
          <p:cNvSpPr/>
          <p:nvPr/>
        </p:nvSpPr>
        <p:spPr>
          <a:xfrm>
            <a:off x="4796444" y="2988298"/>
            <a:ext cx="627529" cy="13512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18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theme/theme1.xml><?xml version="1.0" encoding="utf-8"?>
<a:theme xmlns:a="http://schemas.openxmlformats.org/drawingml/2006/main" name="Crop">
  <a:themeElements>
    <a:clrScheme name="Custom 3">
      <a:dk1>
        <a:srgbClr val="0A0A0A"/>
      </a:dk1>
      <a:lt1>
        <a:sysClr val="window" lastClr="FFFFFF"/>
      </a:lt1>
      <a:dk2>
        <a:srgbClr val="3F3F3F"/>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6985</TotalTime>
  <Words>1680</Words>
  <Application>Microsoft Office PowerPoint</Application>
  <PresentationFormat>On-screen Show (4:3)</PresentationFormat>
  <Paragraphs>192</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Franklin Gothic Book</vt:lpstr>
      <vt:lpstr>Georgia</vt:lpstr>
      <vt:lpstr>Tahoma</vt:lpstr>
      <vt:lpstr>Times New Roman</vt:lpstr>
      <vt:lpstr>Crop</vt:lpstr>
      <vt:lpstr>Ion beam irradiation of 12-tungstophosphoric acid – influence of energy of accelerated ions on structural and electrochemical properties</vt:lpstr>
      <vt:lpstr>Outline</vt:lpstr>
      <vt:lpstr>PowerPoint Presentation</vt:lpstr>
      <vt:lpstr>PowerPoint Presentation</vt:lpstr>
      <vt:lpstr>PowerPoint Presentation</vt:lpstr>
      <vt:lpstr>PowerPoint Presentation</vt:lpstr>
      <vt:lpstr>Motivation</vt:lpstr>
      <vt:lpstr>PowerPoint Presentation</vt:lpstr>
      <vt:lpstr>PowerPoint Presentation</vt:lpstr>
      <vt:lpstr>PowerPoint Presentation</vt:lpstr>
      <vt:lpstr>Structural characterization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Electrochemical characterization</vt:lpstr>
      <vt:lpstr>PowerPoint Presentation</vt:lpstr>
      <vt:lpstr>PowerPoint Presentation</vt:lpstr>
      <vt:lpstr>PowerPoint Presentation</vt:lpstr>
      <vt:lpstr>PowerPoint Presentation</vt:lpstr>
      <vt:lpstr>PowerPoint Presentation</vt:lpstr>
    </vt:vector>
  </TitlesOfParts>
  <Company>test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Physicochemical properties of ion beam irradiated 12-tungstophosphoric acid</dc:title>
  <dc:creator>Željko Mravik</dc:creator>
  <cp:lastModifiedBy>Željko Mravik</cp:lastModifiedBy>
  <cp:revision>293</cp:revision>
  <dcterms:created xsi:type="dcterms:W3CDTF">2019-11-19T08:55:06Z</dcterms:created>
  <dcterms:modified xsi:type="dcterms:W3CDTF">2020-11-12T13:35:59Z</dcterms:modified>
</cp:coreProperties>
</file>