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 ContentType="image/t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435"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4971210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Заголовок и подзаголовок">
    <p:spTree>
      <p:nvGrpSpPr>
        <p:cNvPr id="1" name=""/>
        <p:cNvGrpSpPr/>
        <p:nvPr/>
      </p:nvGrpSpPr>
      <p:grpSpPr>
        <a:xfrm>
          <a:off x="0" y="0"/>
          <a:ext cx="0" cy="0"/>
          <a:chOff x="0" y="0"/>
          <a:chExt cx="0" cy="0"/>
        </a:xfrm>
      </p:grpSpPr>
      <p:sp>
        <p:nvSpPr>
          <p:cNvPr id="13" name="Линия"/>
          <p:cNvSpPr/>
          <p:nvPr/>
        </p:nvSpPr>
        <p:spPr>
          <a:xfrm>
            <a:off x="508000" y="659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Линия"/>
          <p:cNvSpPr/>
          <p:nvPr/>
        </p:nvSpPr>
        <p:spPr>
          <a:xfrm>
            <a:off x="508000" y="408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Линия"/>
          <p:cNvSpPr/>
          <p:nvPr/>
        </p:nvSpPr>
        <p:spPr>
          <a:xfrm flipV="1">
            <a:off x="7994302" y="45262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6" name="Lorem Ipsum Dolor"/>
          <p:cNvSpPr txBox="1">
            <a:spLocks noGrp="1"/>
          </p:cNvSpPr>
          <p:nvPr>
            <p:ph type="body" sz="quarter" idx="21"/>
          </p:nvPr>
        </p:nvSpPr>
        <p:spPr>
          <a:xfrm>
            <a:off x="508000" y="35052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17" name="Текст заголовка"/>
          <p:cNvSpPr txBox="1">
            <a:spLocks noGrp="1"/>
          </p:cNvSpPr>
          <p:nvPr>
            <p:ph type="title"/>
          </p:nvPr>
        </p:nvSpPr>
        <p:spPr>
          <a:xfrm>
            <a:off x="508000" y="4140200"/>
            <a:ext cx="7200900" cy="2413000"/>
          </a:xfrm>
          <a:prstGeom prst="rect">
            <a:avLst/>
          </a:prstGeom>
        </p:spPr>
        <p:txBody>
          <a:bodyPr/>
          <a:lstStyle>
            <a:lvl1pPr algn="l"/>
          </a:lstStyle>
          <a:p>
            <a:r>
              <a:t>Текст заголовка</a:t>
            </a:r>
          </a:p>
        </p:txBody>
      </p:sp>
      <p:sp>
        <p:nvSpPr>
          <p:cNvPr id="18" name="Уровень текста 1…"/>
          <p:cNvSpPr txBox="1">
            <a:spLocks noGrp="1"/>
          </p:cNvSpPr>
          <p:nvPr>
            <p:ph type="body" sz="quarter" idx="1"/>
          </p:nvPr>
        </p:nvSpPr>
        <p:spPr>
          <a:xfrm>
            <a:off x="8280400" y="4140200"/>
            <a:ext cx="4241800"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Цитата">
    <p:spTree>
      <p:nvGrpSpPr>
        <p:cNvPr id="1" name=""/>
        <p:cNvGrpSpPr/>
        <p:nvPr/>
      </p:nvGrpSpPr>
      <p:grpSpPr>
        <a:xfrm>
          <a:off x="0" y="0"/>
          <a:ext cx="0" cy="0"/>
          <a:chOff x="0" y="0"/>
          <a:chExt cx="0" cy="0"/>
        </a:xfrm>
      </p:grpSpPr>
      <p:sp>
        <p:nvSpPr>
          <p:cNvPr id="107" name="— Иван Арсентьев"/>
          <p:cNvSpPr txBox="1">
            <a:spLocks noGrp="1"/>
          </p:cNvSpPr>
          <p:nvPr>
            <p:ph type="body" sz="quarter" idx="21"/>
          </p:nvPr>
        </p:nvSpPr>
        <p:spPr>
          <a:xfrm>
            <a:off x="533400" y="5969000"/>
            <a:ext cx="11938000" cy="609600"/>
          </a:xfrm>
          <a:prstGeom prst="rect">
            <a:avLst/>
          </a:prstGeom>
        </p:spPr>
        <p:txBody>
          <a:bodyPr anchor="t">
            <a:spAutoFit/>
          </a:bodyPr>
          <a:lstStyle>
            <a:lvl1pPr marL="0" indent="0" algn="ctr">
              <a:spcBef>
                <a:spcPts val="1200"/>
              </a:spcBef>
              <a:buClrTx/>
              <a:buSzTx/>
              <a:buFontTx/>
              <a:buNone/>
              <a:defRPr sz="3000" i="1"/>
            </a:lvl1pPr>
          </a:lstStyle>
          <a:p>
            <a:r>
              <a:t>— Иван Арсентьев</a:t>
            </a:r>
          </a:p>
        </p:txBody>
      </p:sp>
      <p:sp>
        <p:nvSpPr>
          <p:cNvPr id="108" name="«Место ввода цитаты»."/>
          <p:cNvSpPr txBox="1">
            <a:spLocks noGrp="1"/>
          </p:cNvSpPr>
          <p:nvPr>
            <p:ph type="body" sz="quarter" idx="22"/>
          </p:nvPr>
        </p:nvSpPr>
        <p:spPr>
          <a:xfrm>
            <a:off x="1270000" y="4254500"/>
            <a:ext cx="10464800" cy="711200"/>
          </a:xfrm>
          <a:prstGeom prst="rect">
            <a:avLst/>
          </a:prstGeom>
        </p:spPr>
        <p:txBody>
          <a:bodyPr>
            <a:spAutoFit/>
          </a:bodyPr>
          <a:lstStyle>
            <a:lvl1pPr marL="0" indent="0" algn="ctr">
              <a:spcBef>
                <a:spcPts val="0"/>
              </a:spcBef>
              <a:buClrTx/>
              <a:buSzTx/>
              <a:buFontTx/>
              <a:buNone/>
            </a:lvl1pPr>
          </a:lstStyle>
          <a:p>
            <a:r>
              <a:t>«Место ввода цитаты».</a:t>
            </a:r>
          </a:p>
        </p:txBody>
      </p:sp>
      <p:sp>
        <p:nvSpPr>
          <p:cNvPr id="10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Фото">
    <p:spTree>
      <p:nvGrpSpPr>
        <p:cNvPr id="1" name=""/>
        <p:cNvGrpSpPr/>
        <p:nvPr/>
      </p:nvGrpSpPr>
      <p:grpSpPr>
        <a:xfrm>
          <a:off x="0" y="0"/>
          <a:ext cx="0" cy="0"/>
          <a:chOff x="0" y="0"/>
          <a:chExt cx="0" cy="0"/>
        </a:xfrm>
      </p:grpSpPr>
      <p:sp>
        <p:nvSpPr>
          <p:cNvPr id="116" name="Изображение"/>
          <p:cNvSpPr>
            <a:spLocks noGrp="1"/>
          </p:cNvSpPr>
          <p:nvPr>
            <p:ph type="pic" idx="21"/>
          </p:nvPr>
        </p:nvSpPr>
        <p:spPr>
          <a:xfrm>
            <a:off x="-901700" y="-127000"/>
            <a:ext cx="14211300" cy="9997255"/>
          </a:xfrm>
          <a:prstGeom prst="rect">
            <a:avLst/>
          </a:prstGeom>
        </p:spPr>
        <p:txBody>
          <a:bodyPr lIns="91439" tIns="45719" rIns="91439" bIns="45719" anchor="t">
            <a:noAutofit/>
          </a:bodyPr>
          <a:lstStyle/>
          <a:p>
            <a:endParaRPr/>
          </a:p>
        </p:txBody>
      </p:sp>
      <p:sp>
        <p:nvSpPr>
          <p:cNvPr id="11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Пустой">
    <p:spTree>
      <p:nvGrpSpPr>
        <p:cNvPr id="1" name=""/>
        <p:cNvGrpSpPr/>
        <p:nvPr/>
      </p:nvGrpSpPr>
      <p:grpSpPr>
        <a:xfrm>
          <a:off x="0" y="0"/>
          <a:ext cx="0" cy="0"/>
          <a:chOff x="0" y="0"/>
          <a:chExt cx="0" cy="0"/>
        </a:xfrm>
      </p:grpSpPr>
      <p:sp>
        <p:nvSpPr>
          <p:cNvPr id="12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Фото — горизонтально">
    <p:spTree>
      <p:nvGrpSpPr>
        <p:cNvPr id="1" name=""/>
        <p:cNvGrpSpPr/>
        <p:nvPr/>
      </p:nvGrpSpPr>
      <p:grpSpPr>
        <a:xfrm>
          <a:off x="0" y="0"/>
          <a:ext cx="0" cy="0"/>
          <a:chOff x="0" y="0"/>
          <a:chExt cx="0" cy="0"/>
        </a:xfrm>
      </p:grpSpPr>
      <p:sp>
        <p:nvSpPr>
          <p:cNvPr id="26" name="Линия"/>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Линия"/>
          <p:cNvSpPr/>
          <p:nvPr/>
        </p:nvSpPr>
        <p:spPr>
          <a:xfrm>
            <a:off x="508000" y="913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8" name="Линия"/>
          <p:cNvSpPr/>
          <p:nvPr/>
        </p:nvSpPr>
        <p:spPr>
          <a:xfrm>
            <a:off x="508000" y="662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9" name="Линия"/>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 name="Lorem Ipsum Dolor"/>
          <p:cNvSpPr txBox="1">
            <a:spLocks noGrp="1"/>
          </p:cNvSpPr>
          <p:nvPr>
            <p:ph type="body" sz="quarter" idx="21"/>
          </p:nvPr>
        </p:nvSpPr>
        <p:spPr>
          <a:xfrm>
            <a:off x="508000" y="60960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31" name="Изображение"/>
          <p:cNvSpPr>
            <a:spLocks noGrp="1"/>
          </p:cNvSpPr>
          <p:nvPr>
            <p:ph type="pic" idx="22"/>
          </p:nvPr>
        </p:nvSpPr>
        <p:spPr>
          <a:xfrm>
            <a:off x="584200" y="558800"/>
            <a:ext cx="11823700" cy="7086600"/>
          </a:xfrm>
          <a:prstGeom prst="rect">
            <a:avLst/>
          </a:prstGeom>
          <a:ln w="9525">
            <a:round/>
          </a:ln>
        </p:spPr>
        <p:txBody>
          <a:bodyPr lIns="91439" tIns="45719" rIns="91439" bIns="45719" anchor="t">
            <a:noAutofit/>
          </a:bodyPr>
          <a:lstStyle/>
          <a:p>
            <a:endParaRPr/>
          </a:p>
        </p:txBody>
      </p:sp>
      <p:sp>
        <p:nvSpPr>
          <p:cNvPr id="32" name="Текст заголовка"/>
          <p:cNvSpPr txBox="1">
            <a:spLocks noGrp="1"/>
          </p:cNvSpPr>
          <p:nvPr>
            <p:ph type="title"/>
          </p:nvPr>
        </p:nvSpPr>
        <p:spPr>
          <a:xfrm>
            <a:off x="508000" y="6680200"/>
            <a:ext cx="7200900" cy="2413000"/>
          </a:xfrm>
          <a:prstGeom prst="rect">
            <a:avLst/>
          </a:prstGeom>
        </p:spPr>
        <p:txBody>
          <a:bodyPr/>
          <a:lstStyle>
            <a:lvl1pPr algn="l"/>
          </a:lstStyle>
          <a:p>
            <a:r>
              <a:t>Текст заголовка</a:t>
            </a:r>
          </a:p>
        </p:txBody>
      </p:sp>
      <p:sp>
        <p:nvSpPr>
          <p:cNvPr id="33" name="Уровень текста 1…"/>
          <p:cNvSpPr txBox="1">
            <a:spLocks noGrp="1"/>
          </p:cNvSpPr>
          <p:nvPr>
            <p:ph type="body" sz="quarter"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Заголовок — по центру">
    <p:spTree>
      <p:nvGrpSpPr>
        <p:cNvPr id="1" name=""/>
        <p:cNvGrpSpPr/>
        <p:nvPr/>
      </p:nvGrpSpPr>
      <p:grpSpPr>
        <a:xfrm>
          <a:off x="0" y="0"/>
          <a:ext cx="0" cy="0"/>
          <a:chOff x="0" y="0"/>
          <a:chExt cx="0" cy="0"/>
        </a:xfrm>
      </p:grpSpPr>
      <p:sp>
        <p:nvSpPr>
          <p:cNvPr id="41" name="Текст заголовка"/>
          <p:cNvSpPr txBox="1">
            <a:spLocks noGrp="1"/>
          </p:cNvSpPr>
          <p:nvPr>
            <p:ph type="title"/>
          </p:nvPr>
        </p:nvSpPr>
        <p:spPr>
          <a:xfrm>
            <a:off x="508000" y="3670300"/>
            <a:ext cx="11988800" cy="2413000"/>
          </a:xfrm>
          <a:prstGeom prst="rect">
            <a:avLst/>
          </a:prstGeom>
        </p:spPr>
        <p:txBody>
          <a:bodyPr/>
          <a:lstStyle/>
          <a:p>
            <a:r>
              <a:t>Текст заголовка</a:t>
            </a:r>
          </a:p>
        </p:txBody>
      </p:sp>
      <p:sp>
        <p:nvSpPr>
          <p:cNvPr id="4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Фото — вертикально">
    <p:spTree>
      <p:nvGrpSpPr>
        <p:cNvPr id="1" name=""/>
        <p:cNvGrpSpPr/>
        <p:nvPr/>
      </p:nvGrpSpPr>
      <p:grpSpPr>
        <a:xfrm>
          <a:off x="0" y="0"/>
          <a:ext cx="0" cy="0"/>
          <a:chOff x="0" y="0"/>
          <a:chExt cx="0" cy="0"/>
        </a:xfrm>
      </p:grpSpPr>
      <p:sp>
        <p:nvSpPr>
          <p:cNvPr id="49" name="Линия"/>
          <p:cNvSpPr/>
          <p:nvPr/>
        </p:nvSpPr>
        <p:spPr>
          <a:xfrm>
            <a:off x="508000" y="4876800"/>
            <a:ext cx="56763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Линия"/>
          <p:cNvSpPr/>
          <p:nvPr/>
        </p:nvSpPr>
        <p:spPr>
          <a:xfrm>
            <a:off x="508000" y="2768600"/>
            <a:ext cx="5676316"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1" name="Lorem Ipsum Dolor"/>
          <p:cNvSpPr txBox="1">
            <a:spLocks noGrp="1"/>
          </p:cNvSpPr>
          <p:nvPr>
            <p:ph type="body" sz="quarter" idx="21"/>
          </p:nvPr>
        </p:nvSpPr>
        <p:spPr>
          <a:xfrm>
            <a:off x="508000" y="2171700"/>
            <a:ext cx="5676900" cy="508000"/>
          </a:xfrm>
          <a:prstGeom prst="rect">
            <a:avLst/>
          </a:prstGeom>
        </p:spPr>
        <p:txBody>
          <a:bodyPr anchor="b">
            <a:spAutoFit/>
          </a:bodyPr>
          <a:lstStyle>
            <a:lvl1pPr marL="0" indent="0">
              <a:lnSpc>
                <a:spcPct val="110000"/>
              </a:lnSpc>
              <a:spcBef>
                <a:spcPts val="0"/>
              </a:spcBef>
              <a:buClrTx/>
              <a:buSzTx/>
              <a:buFontTx/>
              <a:buNone/>
              <a:defRPr sz="2400" i="1"/>
            </a:lvl1pPr>
          </a:lstStyle>
          <a:p>
            <a:r>
              <a:t>Lorem Ipsum Dolor</a:t>
            </a:r>
          </a:p>
        </p:txBody>
      </p:sp>
      <p:sp>
        <p:nvSpPr>
          <p:cNvPr id="52" name="Изображение"/>
          <p:cNvSpPr>
            <a:spLocks noGrp="1"/>
          </p:cNvSpPr>
          <p:nvPr>
            <p:ph type="pic" sz="half" idx="22"/>
          </p:nvPr>
        </p:nvSpPr>
        <p:spPr>
          <a:xfrm>
            <a:off x="6704698" y="590550"/>
            <a:ext cx="5806884" cy="8509000"/>
          </a:xfrm>
          <a:prstGeom prst="rect">
            <a:avLst/>
          </a:prstGeom>
          <a:ln w="9525">
            <a:round/>
          </a:ln>
        </p:spPr>
        <p:txBody>
          <a:bodyPr lIns="91439" tIns="45719" rIns="91439" bIns="45719" anchor="t">
            <a:noAutofit/>
          </a:bodyPr>
          <a:lstStyle/>
          <a:p>
            <a:endParaRPr/>
          </a:p>
        </p:txBody>
      </p:sp>
      <p:sp>
        <p:nvSpPr>
          <p:cNvPr id="53" name="Текст заголовка"/>
          <p:cNvSpPr txBox="1">
            <a:spLocks noGrp="1"/>
          </p:cNvSpPr>
          <p:nvPr>
            <p:ph type="title"/>
          </p:nvPr>
        </p:nvSpPr>
        <p:spPr>
          <a:xfrm>
            <a:off x="508000" y="2806700"/>
            <a:ext cx="5676900" cy="2032000"/>
          </a:xfrm>
          <a:prstGeom prst="rect">
            <a:avLst/>
          </a:prstGeom>
        </p:spPr>
        <p:txBody>
          <a:bodyPr/>
          <a:lstStyle>
            <a:lvl1pPr algn="l">
              <a:defRPr sz="5600"/>
            </a:lvl1pPr>
          </a:lstStyle>
          <a:p>
            <a:r>
              <a:t>Текст заголовка</a:t>
            </a:r>
          </a:p>
        </p:txBody>
      </p:sp>
      <p:sp>
        <p:nvSpPr>
          <p:cNvPr id="54" name="Уровень текста 1…"/>
          <p:cNvSpPr txBox="1">
            <a:spLocks noGrp="1"/>
          </p:cNvSpPr>
          <p:nvPr>
            <p:ph type="body" sz="quarter"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62" name="Текст заголовка"/>
          <p:cNvSpPr txBox="1">
            <a:spLocks noGrp="1"/>
          </p:cNvSpPr>
          <p:nvPr>
            <p:ph type="title"/>
          </p:nvPr>
        </p:nvSpPr>
        <p:spPr>
          <a:prstGeom prst="rect">
            <a:avLst/>
          </a:prstGeom>
        </p:spPr>
        <p:txBody>
          <a:bodyPr/>
          <a:lstStyle/>
          <a:p>
            <a:r>
              <a:t>Текст заголовка</a:t>
            </a:r>
          </a:p>
        </p:txBody>
      </p:sp>
      <p:sp>
        <p:nvSpPr>
          <p:cNvPr id="6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70" name="Текст заголовка"/>
          <p:cNvSpPr txBox="1">
            <a:spLocks noGrp="1"/>
          </p:cNvSpPr>
          <p:nvPr>
            <p:ph type="title"/>
          </p:nvPr>
        </p:nvSpPr>
        <p:spPr>
          <a:prstGeom prst="rect">
            <a:avLst/>
          </a:prstGeom>
        </p:spPr>
        <p:txBody>
          <a:bodyPr/>
          <a:lstStyle/>
          <a:p>
            <a:r>
              <a:t>Текст заголовка</a:t>
            </a:r>
          </a:p>
        </p:txBody>
      </p:sp>
      <p:sp>
        <p:nvSpPr>
          <p:cNvPr id="71"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79" name="Изображение"/>
          <p:cNvSpPr>
            <a:spLocks noGrp="1"/>
          </p:cNvSpPr>
          <p:nvPr>
            <p:ph type="pic" sz="half" idx="21"/>
          </p:nvPr>
        </p:nvSpPr>
        <p:spPr>
          <a:xfrm>
            <a:off x="6819900" y="1739900"/>
            <a:ext cx="5575300" cy="8169655"/>
          </a:xfrm>
          <a:prstGeom prst="rect">
            <a:avLst/>
          </a:prstGeom>
          <a:ln w="9525">
            <a:round/>
          </a:ln>
        </p:spPr>
        <p:txBody>
          <a:bodyPr lIns="91439" tIns="45719" rIns="91439" bIns="45719" anchor="t">
            <a:noAutofit/>
          </a:bodyPr>
          <a:lstStyle/>
          <a:p>
            <a:endParaRPr/>
          </a:p>
        </p:txBody>
      </p:sp>
      <p:sp>
        <p:nvSpPr>
          <p:cNvPr id="80" name="Текст заголовка"/>
          <p:cNvSpPr txBox="1">
            <a:spLocks noGrp="1"/>
          </p:cNvSpPr>
          <p:nvPr>
            <p:ph type="title"/>
          </p:nvPr>
        </p:nvSpPr>
        <p:spPr>
          <a:prstGeom prst="rect">
            <a:avLst/>
          </a:prstGeom>
        </p:spPr>
        <p:txBody>
          <a:bodyPr/>
          <a:lstStyle/>
          <a:p>
            <a:r>
              <a:t>Текст заголовка</a:t>
            </a:r>
          </a:p>
        </p:txBody>
      </p:sp>
      <p:sp>
        <p:nvSpPr>
          <p:cNvPr id="81" name="Уровень текста 1…"/>
          <p:cNvSpPr txBox="1">
            <a:spLocks noGrp="1"/>
          </p:cNvSpPr>
          <p:nvPr>
            <p:ph type="body" sz="half" idx="1"/>
          </p:nvPr>
        </p:nvSpPr>
        <p:spPr>
          <a:xfrm>
            <a:off x="508000" y="2730500"/>
            <a:ext cx="5816600" cy="6350000"/>
          </a:xfrm>
          <a:prstGeom prst="rect">
            <a:avLst/>
          </a:prstGeom>
        </p:spPr>
        <p:txBody>
          <a:bodyPr/>
          <a:lstStyle>
            <a:lvl1pPr marL="393700" indent="-393700">
              <a:spcBef>
                <a:spcPts val="1800"/>
              </a:spcBef>
              <a:defRPr sz="3000"/>
            </a:lvl1pPr>
            <a:lvl2pPr marL="787400" indent="-393700">
              <a:spcBef>
                <a:spcPts val="1800"/>
              </a:spcBef>
              <a:defRPr sz="3000"/>
            </a:lvl2pPr>
            <a:lvl3pPr marL="1181100" indent="-393700">
              <a:spcBef>
                <a:spcPts val="1800"/>
              </a:spcBef>
              <a:defRPr sz="3000"/>
            </a:lvl3pPr>
            <a:lvl4pPr marL="1574800" indent="-393700">
              <a:spcBef>
                <a:spcPts val="1800"/>
              </a:spcBef>
              <a:defRPr sz="3000"/>
            </a:lvl4pPr>
            <a:lvl5pPr marL="1968500" indent="-393700">
              <a:spcBef>
                <a:spcPts val="1800"/>
              </a:spcBef>
              <a:defRPr sz="30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Пункты">
    <p:spTree>
      <p:nvGrpSpPr>
        <p:cNvPr id="1" name=""/>
        <p:cNvGrpSpPr/>
        <p:nvPr/>
      </p:nvGrpSpPr>
      <p:grpSpPr>
        <a:xfrm>
          <a:off x="0" y="0"/>
          <a:ext cx="0" cy="0"/>
          <a:chOff x="0" y="0"/>
          <a:chExt cx="0" cy="0"/>
        </a:xfrm>
      </p:grpSpPr>
      <p:sp>
        <p:nvSpPr>
          <p:cNvPr id="89" name="Уровень текста 1…"/>
          <p:cNvSpPr txBox="1">
            <a:spLocks noGrp="1"/>
          </p:cNvSpPr>
          <p:nvPr>
            <p:ph type="body" idx="1"/>
          </p:nvPr>
        </p:nvSpPr>
        <p:spPr>
          <a:xfrm>
            <a:off x="508000" y="1270000"/>
            <a:ext cx="11988800" cy="7213600"/>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Фото — 3 шт.">
    <p:spTree>
      <p:nvGrpSpPr>
        <p:cNvPr id="1" name=""/>
        <p:cNvGrpSpPr/>
        <p:nvPr/>
      </p:nvGrpSpPr>
      <p:grpSpPr>
        <a:xfrm>
          <a:off x="0" y="0"/>
          <a:ext cx="0" cy="0"/>
          <a:chOff x="0" y="0"/>
          <a:chExt cx="0" cy="0"/>
        </a:xfrm>
      </p:grpSpPr>
      <p:sp>
        <p:nvSpPr>
          <p:cNvPr id="97" name="Изображение"/>
          <p:cNvSpPr>
            <a:spLocks noGrp="1"/>
          </p:cNvSpPr>
          <p:nvPr>
            <p:ph type="pic" sz="half" idx="21"/>
          </p:nvPr>
        </p:nvSpPr>
        <p:spPr>
          <a:xfrm>
            <a:off x="6260986" y="4406900"/>
            <a:ext cx="6697779" cy="4711700"/>
          </a:xfrm>
          <a:prstGeom prst="rect">
            <a:avLst/>
          </a:prstGeom>
          <a:ln w="9525">
            <a:round/>
          </a:ln>
        </p:spPr>
        <p:txBody>
          <a:bodyPr lIns="91439" tIns="45719" rIns="91439" bIns="45719" anchor="t">
            <a:noAutofit/>
          </a:bodyPr>
          <a:lstStyle/>
          <a:p>
            <a:endParaRPr/>
          </a:p>
        </p:txBody>
      </p:sp>
      <p:sp>
        <p:nvSpPr>
          <p:cNvPr id="98" name="Изображение"/>
          <p:cNvSpPr>
            <a:spLocks noGrp="1"/>
          </p:cNvSpPr>
          <p:nvPr>
            <p:ph type="pic" sz="quarter" idx="22"/>
          </p:nvPr>
        </p:nvSpPr>
        <p:spPr>
          <a:xfrm>
            <a:off x="6680200" y="635000"/>
            <a:ext cx="5829301" cy="3517900"/>
          </a:xfrm>
          <a:prstGeom prst="rect">
            <a:avLst/>
          </a:prstGeom>
          <a:ln w="9525">
            <a:round/>
          </a:ln>
        </p:spPr>
        <p:txBody>
          <a:bodyPr lIns="91439" tIns="45719" rIns="91439" bIns="45719" anchor="t">
            <a:noAutofit/>
          </a:bodyPr>
          <a:lstStyle/>
          <a:p>
            <a:endParaRPr/>
          </a:p>
        </p:txBody>
      </p:sp>
      <p:sp>
        <p:nvSpPr>
          <p:cNvPr id="99" name="Изображение"/>
          <p:cNvSpPr>
            <a:spLocks noGrp="1"/>
          </p:cNvSpPr>
          <p:nvPr>
            <p:ph type="pic" sz="half" idx="23"/>
          </p:nvPr>
        </p:nvSpPr>
        <p:spPr>
          <a:xfrm>
            <a:off x="482600" y="609600"/>
            <a:ext cx="5728881" cy="8394700"/>
          </a:xfrm>
          <a:prstGeom prst="rect">
            <a:avLst/>
          </a:prstGeom>
          <a:ln w="9525">
            <a:round/>
          </a:ln>
        </p:spPr>
        <p:txBody>
          <a:bodyPr lIns="91439" tIns="45719" rIns="91439" bIns="45719" anchor="t">
            <a:noAutofit/>
          </a:bodyPr>
          <a:lstStyle/>
          <a:p>
            <a:endParaRPr/>
          </a:p>
        </p:txBody>
      </p:sp>
      <p:sp>
        <p:nvSpPr>
          <p:cNvPr id="10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Линия"/>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Линия"/>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Текст заголовка"/>
          <p:cNvSpPr txBox="1">
            <a:spLocks noGrp="1"/>
          </p:cNvSpPr>
          <p:nvPr>
            <p:ph type="title"/>
          </p:nvPr>
        </p:nvSpPr>
        <p:spPr>
          <a:xfrm>
            <a:off x="508000" y="800100"/>
            <a:ext cx="11988800" cy="121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Текст заголовка</a:t>
            </a:r>
          </a:p>
        </p:txBody>
      </p:sp>
      <p:sp>
        <p:nvSpPr>
          <p:cNvPr id="5" name="Уровень текста 1…"/>
          <p:cNvSpPr txBox="1">
            <a:spLocks noGrp="1"/>
          </p:cNvSpPr>
          <p:nvPr>
            <p:ph type="body" idx="1"/>
          </p:nvPr>
        </p:nvSpPr>
        <p:spPr>
          <a:xfrm>
            <a:off x="508000" y="2628900"/>
            <a:ext cx="11988800" cy="609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 name="Номер слайда"/>
          <p:cNvSpPr txBox="1">
            <a:spLocks noGrp="1"/>
          </p:cNvSpPr>
          <p:nvPr>
            <p:ph type="sldNum" sz="quarter" idx="2"/>
          </p:nvPr>
        </p:nvSpPr>
        <p:spPr>
          <a:xfrm>
            <a:off x="6324599" y="9258300"/>
            <a:ext cx="342901" cy="406400"/>
          </a:xfrm>
          <a:prstGeom prst="rect">
            <a:avLst/>
          </a:prstGeom>
          <a:ln w="12700">
            <a:miter lim="400000"/>
          </a:ln>
        </p:spPr>
        <p:txBody>
          <a:bodyPr wrap="none" lIns="50800" tIns="50800" rIns="50800" bIns="50800">
            <a:spAutoFit/>
          </a:bodyPr>
          <a:lstStyle>
            <a:lvl1pPr>
              <a:defRPr sz="18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Georgia"/>
        </a:defRPr>
      </a:lvl1pPr>
      <a:lvl2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Georgia"/>
        </a:defRPr>
      </a:lvl2pPr>
      <a:lvl3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Georgia"/>
        </a:defRPr>
      </a:lvl3pPr>
      <a:lvl4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Georgia"/>
        </a:defRPr>
      </a:lvl4pPr>
      <a:lvl5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Georgia"/>
        </a:defRPr>
      </a:lvl5pPr>
      <a:lvl6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Georgia"/>
        </a:defRPr>
      </a:lvl6pPr>
      <a:lvl7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Georgia"/>
        </a:defRPr>
      </a:lvl7pPr>
      <a:lvl8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Georgia"/>
        </a:defRPr>
      </a:lvl8pPr>
      <a:lvl9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Georgia"/>
        </a:defRPr>
      </a:lvl9pPr>
    </p:titleStyle>
    <p:bodyStyle>
      <a:lvl1pPr marL="472439" marR="0" indent="-472439" algn="l" defTabSz="584200" rtl="0" latinLnBrk="0">
        <a:lnSpc>
          <a:spcPct val="100000"/>
        </a:lnSpc>
        <a:spcBef>
          <a:spcPts val="2400"/>
        </a:spcBef>
        <a:spcAft>
          <a:spcPts val="0"/>
        </a:spcAft>
        <a:buClr>
          <a:srgbClr val="929292"/>
        </a:buClr>
        <a:buSzPct val="65000"/>
        <a:buFont typeface="Zapf Dingbats"/>
        <a:buChar char="❖"/>
        <a:tabLst/>
        <a:defRPr sz="3600" b="0" i="0" u="none" strike="noStrike" cap="none" spc="0" baseline="0">
          <a:solidFill>
            <a:srgbClr val="414141"/>
          </a:solidFill>
          <a:uFillTx/>
          <a:latin typeface="Palatino"/>
          <a:ea typeface="Palatino"/>
          <a:cs typeface="Palatino"/>
          <a:sym typeface="Palatino"/>
        </a:defRPr>
      </a:lvl1pPr>
      <a:lvl2pPr marL="866139" marR="0" indent="-472439" algn="l" defTabSz="584200" rtl="0" latinLnBrk="0">
        <a:lnSpc>
          <a:spcPct val="100000"/>
        </a:lnSpc>
        <a:spcBef>
          <a:spcPts val="2400"/>
        </a:spcBef>
        <a:spcAft>
          <a:spcPts val="0"/>
        </a:spcAft>
        <a:buClr>
          <a:srgbClr val="929292"/>
        </a:buClr>
        <a:buSzPct val="65000"/>
        <a:buFont typeface="Zapf Dingbats"/>
        <a:buChar char="❖"/>
        <a:tabLst/>
        <a:defRPr sz="3600" b="0" i="0" u="none" strike="noStrike" cap="none" spc="0" baseline="0">
          <a:solidFill>
            <a:srgbClr val="414141"/>
          </a:solidFill>
          <a:uFillTx/>
          <a:latin typeface="Palatino"/>
          <a:ea typeface="Palatino"/>
          <a:cs typeface="Palatino"/>
          <a:sym typeface="Palatino"/>
        </a:defRPr>
      </a:lvl2pPr>
      <a:lvl3pPr marL="1259839" marR="0" indent="-472439" algn="l" defTabSz="584200" rtl="0" latinLnBrk="0">
        <a:lnSpc>
          <a:spcPct val="100000"/>
        </a:lnSpc>
        <a:spcBef>
          <a:spcPts val="2400"/>
        </a:spcBef>
        <a:spcAft>
          <a:spcPts val="0"/>
        </a:spcAft>
        <a:buClr>
          <a:srgbClr val="929292"/>
        </a:buClr>
        <a:buSzPct val="65000"/>
        <a:buFont typeface="Zapf Dingbats"/>
        <a:buChar char="❖"/>
        <a:tabLst/>
        <a:defRPr sz="3600" b="0" i="0" u="none" strike="noStrike" cap="none" spc="0" baseline="0">
          <a:solidFill>
            <a:srgbClr val="414141"/>
          </a:solidFill>
          <a:uFillTx/>
          <a:latin typeface="Palatino"/>
          <a:ea typeface="Palatino"/>
          <a:cs typeface="Palatino"/>
          <a:sym typeface="Palatino"/>
        </a:defRPr>
      </a:lvl3pPr>
      <a:lvl4pPr marL="1653539" marR="0" indent="-472439" algn="l" defTabSz="584200" rtl="0" latinLnBrk="0">
        <a:lnSpc>
          <a:spcPct val="100000"/>
        </a:lnSpc>
        <a:spcBef>
          <a:spcPts val="2400"/>
        </a:spcBef>
        <a:spcAft>
          <a:spcPts val="0"/>
        </a:spcAft>
        <a:buClr>
          <a:srgbClr val="929292"/>
        </a:buClr>
        <a:buSzPct val="65000"/>
        <a:buFont typeface="Zapf Dingbats"/>
        <a:buChar char="❖"/>
        <a:tabLst/>
        <a:defRPr sz="3600" b="0" i="0" u="none" strike="noStrike" cap="none" spc="0" baseline="0">
          <a:solidFill>
            <a:srgbClr val="414141"/>
          </a:solidFill>
          <a:uFillTx/>
          <a:latin typeface="Palatino"/>
          <a:ea typeface="Palatino"/>
          <a:cs typeface="Palatino"/>
          <a:sym typeface="Palatino"/>
        </a:defRPr>
      </a:lvl4pPr>
      <a:lvl5pPr marL="2047239" marR="0" indent="-472439" algn="l" defTabSz="584200" rtl="0" latinLnBrk="0">
        <a:lnSpc>
          <a:spcPct val="100000"/>
        </a:lnSpc>
        <a:spcBef>
          <a:spcPts val="2400"/>
        </a:spcBef>
        <a:spcAft>
          <a:spcPts val="0"/>
        </a:spcAft>
        <a:buClr>
          <a:srgbClr val="929292"/>
        </a:buClr>
        <a:buSzPct val="65000"/>
        <a:buFont typeface="Zapf Dingbats"/>
        <a:buChar char="❖"/>
        <a:tabLst/>
        <a:defRPr sz="3600" b="0" i="0" u="none" strike="noStrike" cap="none" spc="0" baseline="0">
          <a:solidFill>
            <a:srgbClr val="414141"/>
          </a:solidFill>
          <a:uFillTx/>
          <a:latin typeface="Palatino"/>
          <a:ea typeface="Palatino"/>
          <a:cs typeface="Palatino"/>
          <a:sym typeface="Palatino"/>
        </a:defRPr>
      </a:lvl5pPr>
      <a:lvl6pPr marL="2440939" marR="0" indent="-472439" algn="l" defTabSz="584200" rtl="0" latinLnBrk="0">
        <a:lnSpc>
          <a:spcPct val="100000"/>
        </a:lnSpc>
        <a:spcBef>
          <a:spcPts val="2400"/>
        </a:spcBef>
        <a:spcAft>
          <a:spcPts val="0"/>
        </a:spcAft>
        <a:buClr>
          <a:srgbClr val="929292"/>
        </a:buClr>
        <a:buSzPct val="65000"/>
        <a:buFont typeface="Zapf Dingbats"/>
        <a:buChar char="❖"/>
        <a:tabLst/>
        <a:defRPr sz="3600" b="0" i="0" u="none" strike="noStrike" cap="none" spc="0" baseline="0">
          <a:solidFill>
            <a:srgbClr val="414141"/>
          </a:solidFill>
          <a:uFillTx/>
          <a:latin typeface="Palatino"/>
          <a:ea typeface="Palatino"/>
          <a:cs typeface="Palatino"/>
          <a:sym typeface="Palatino"/>
        </a:defRPr>
      </a:lvl6pPr>
      <a:lvl7pPr marL="2834639" marR="0" indent="-472439" algn="l" defTabSz="584200" rtl="0" latinLnBrk="0">
        <a:lnSpc>
          <a:spcPct val="100000"/>
        </a:lnSpc>
        <a:spcBef>
          <a:spcPts val="2400"/>
        </a:spcBef>
        <a:spcAft>
          <a:spcPts val="0"/>
        </a:spcAft>
        <a:buClr>
          <a:srgbClr val="929292"/>
        </a:buClr>
        <a:buSzPct val="65000"/>
        <a:buFont typeface="Zapf Dingbats"/>
        <a:buChar char="❖"/>
        <a:tabLst/>
        <a:defRPr sz="3600" b="0" i="0" u="none" strike="noStrike" cap="none" spc="0" baseline="0">
          <a:solidFill>
            <a:srgbClr val="414141"/>
          </a:solidFill>
          <a:uFillTx/>
          <a:latin typeface="Palatino"/>
          <a:ea typeface="Palatino"/>
          <a:cs typeface="Palatino"/>
          <a:sym typeface="Palatino"/>
        </a:defRPr>
      </a:lvl7pPr>
      <a:lvl8pPr marL="3228339" marR="0" indent="-472439" algn="l" defTabSz="584200" rtl="0" latinLnBrk="0">
        <a:lnSpc>
          <a:spcPct val="100000"/>
        </a:lnSpc>
        <a:spcBef>
          <a:spcPts val="2400"/>
        </a:spcBef>
        <a:spcAft>
          <a:spcPts val="0"/>
        </a:spcAft>
        <a:buClr>
          <a:srgbClr val="929292"/>
        </a:buClr>
        <a:buSzPct val="65000"/>
        <a:buFont typeface="Zapf Dingbats"/>
        <a:buChar char="❖"/>
        <a:tabLst/>
        <a:defRPr sz="3600" b="0" i="0" u="none" strike="noStrike" cap="none" spc="0" baseline="0">
          <a:solidFill>
            <a:srgbClr val="414141"/>
          </a:solidFill>
          <a:uFillTx/>
          <a:latin typeface="Palatino"/>
          <a:ea typeface="Palatino"/>
          <a:cs typeface="Palatino"/>
          <a:sym typeface="Palatino"/>
        </a:defRPr>
      </a:lvl8pPr>
      <a:lvl9pPr marL="3622040" marR="0" indent="-472440" algn="l" defTabSz="584200" rtl="0" latinLnBrk="0">
        <a:lnSpc>
          <a:spcPct val="100000"/>
        </a:lnSpc>
        <a:spcBef>
          <a:spcPts val="2400"/>
        </a:spcBef>
        <a:spcAft>
          <a:spcPts val="0"/>
        </a:spcAft>
        <a:buClr>
          <a:srgbClr val="929292"/>
        </a:buClr>
        <a:buSzPct val="65000"/>
        <a:buFont typeface="Zapf Dingbats"/>
        <a:buChar char="❖"/>
        <a:tabLst/>
        <a:defRPr sz="3600" b="0" i="0" u="none" strike="noStrike" cap="none" spc="0" baseline="0">
          <a:solidFill>
            <a:srgbClr val="414141"/>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6.ti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7.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wift Heavy Ion Irradiation-Induced Changes in Mechanical Properties of Si3N4"/>
          <p:cNvSpPr txBox="1">
            <a:spLocks noGrp="1"/>
          </p:cNvSpPr>
          <p:nvPr>
            <p:ph type="title"/>
          </p:nvPr>
        </p:nvSpPr>
        <p:spPr>
          <a:xfrm>
            <a:off x="1043051" y="3592286"/>
            <a:ext cx="10527970" cy="2539361"/>
          </a:xfrm>
          <a:prstGeom prst="rect">
            <a:avLst/>
          </a:prstGeom>
        </p:spPr>
        <p:txBody>
          <a:bodyPr>
            <a:noAutofit/>
          </a:bodyPr>
          <a:lstStyle/>
          <a:p>
            <a:pPr defTabSz="519937">
              <a:spcBef>
                <a:spcPts val="1400"/>
              </a:spcBef>
              <a:defRPr sz="6230" b="1">
                <a:latin typeface="Times New Roman"/>
                <a:ea typeface="Times New Roman"/>
                <a:cs typeface="Times New Roman"/>
                <a:sym typeface="Times New Roman"/>
              </a:defRPr>
            </a:pPr>
            <a:r>
              <a:rPr sz="5400" dirty="0"/>
              <a:t>Swift Heavy Ion Irradiation-Induced Changes in Mechanical Properties of Si</a:t>
            </a:r>
            <a:r>
              <a:rPr sz="5400" baseline="-5999" dirty="0"/>
              <a:t>3</a:t>
            </a:r>
            <a:r>
              <a:rPr sz="5400" dirty="0"/>
              <a:t>N</a:t>
            </a:r>
            <a:r>
              <a:rPr sz="5400" baseline="-5999" dirty="0"/>
              <a:t>4</a:t>
            </a:r>
          </a:p>
        </p:txBody>
      </p:sp>
      <p:sp>
        <p:nvSpPr>
          <p:cNvPr id="134" name="2020"/>
          <p:cNvSpPr txBox="1"/>
          <p:nvPr/>
        </p:nvSpPr>
        <p:spPr>
          <a:xfrm>
            <a:off x="5710766" y="9025590"/>
            <a:ext cx="723901" cy="431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Times New Roman"/>
                <a:ea typeface="Times New Roman"/>
                <a:cs typeface="Times New Roman"/>
                <a:sym typeface="Times New Roman"/>
              </a:defRPr>
            </a:lvl1pPr>
          </a:lstStyle>
          <a:p>
            <a:r>
              <a:t>2020</a:t>
            </a:r>
          </a:p>
        </p:txBody>
      </p:sp>
      <p:sp>
        <p:nvSpPr>
          <p:cNvPr id="135" name="The XXIV International Scientific Conference of Young Scientists and Specialists"/>
          <p:cNvSpPr txBox="1"/>
          <p:nvPr/>
        </p:nvSpPr>
        <p:spPr>
          <a:xfrm>
            <a:off x="286884" y="372533"/>
            <a:ext cx="12621531"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a:solidFill>
                  <a:srgbClr val="000000"/>
                </a:solidFill>
              </a:defRPr>
            </a:lvl1pPr>
          </a:lstStyle>
          <a:p>
            <a:r>
              <a:t>The XXIV International Scientific Conference of Young Scientists and Specialists</a:t>
            </a:r>
          </a:p>
        </p:txBody>
      </p:sp>
      <p:sp>
        <p:nvSpPr>
          <p:cNvPr id="136" name="A.D. Ibrayeva, E. Korneeva, J. Arno Vuuren, L.Kurpaska, M. Clozel, N.Kirilkin, V.A. Skuratov, J.Neethling, M.V. Zdorovets"/>
          <p:cNvSpPr txBox="1"/>
          <p:nvPr/>
        </p:nvSpPr>
        <p:spPr>
          <a:xfrm>
            <a:off x="5799087" y="6693980"/>
            <a:ext cx="6963669" cy="1372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10000"/>
              </a:lnSpc>
              <a:defRPr sz="2500" i="1">
                <a:solidFill>
                  <a:srgbClr val="000000"/>
                </a:solidFill>
              </a:defRPr>
            </a:lvl1pPr>
          </a:lstStyle>
          <a:p>
            <a:r>
              <a:rPr u="sng" dirty="0"/>
              <a:t>A.D. </a:t>
            </a:r>
            <a:r>
              <a:rPr u="sng" dirty="0" err="1"/>
              <a:t>Ibrayeva</a:t>
            </a:r>
            <a:r>
              <a:rPr dirty="0"/>
              <a:t>, E. </a:t>
            </a:r>
            <a:r>
              <a:rPr dirty="0" err="1"/>
              <a:t>Korneeva</a:t>
            </a:r>
            <a:r>
              <a:rPr dirty="0"/>
              <a:t>, J. Arno </a:t>
            </a:r>
            <a:r>
              <a:rPr dirty="0" err="1"/>
              <a:t>Vuuren</a:t>
            </a:r>
            <a:r>
              <a:rPr dirty="0"/>
              <a:t>, </a:t>
            </a:r>
            <a:r>
              <a:rPr dirty="0" err="1"/>
              <a:t>L.Kurpaska</a:t>
            </a:r>
            <a:r>
              <a:rPr dirty="0"/>
              <a:t>, M. </a:t>
            </a:r>
            <a:r>
              <a:rPr dirty="0" err="1"/>
              <a:t>Clozel</a:t>
            </a:r>
            <a:r>
              <a:rPr dirty="0"/>
              <a:t>, </a:t>
            </a:r>
            <a:r>
              <a:rPr dirty="0" err="1"/>
              <a:t>N.Kirilkin</a:t>
            </a:r>
            <a:r>
              <a:rPr dirty="0"/>
              <a:t>, V.A. </a:t>
            </a:r>
            <a:r>
              <a:rPr dirty="0" err="1"/>
              <a:t>Skuratov</a:t>
            </a:r>
            <a:r>
              <a:rPr dirty="0"/>
              <a:t>, </a:t>
            </a:r>
            <a:r>
              <a:rPr dirty="0" err="1"/>
              <a:t>J.Neethling</a:t>
            </a:r>
            <a:r>
              <a:rPr dirty="0"/>
              <a:t>, M.V. </a:t>
            </a:r>
            <a:r>
              <a:rPr dirty="0" err="1"/>
              <a:t>Zdorovets</a:t>
            </a:r>
            <a:endParaRPr dirty="0"/>
          </a:p>
        </p:txBody>
      </p:sp>
      <p:pic>
        <p:nvPicPr>
          <p:cNvPr id="137" name="JINR_logo.png" descr="JINR_logo.png"/>
          <p:cNvPicPr>
            <a:picLocks noChangeAspect="1"/>
          </p:cNvPicPr>
          <p:nvPr/>
        </p:nvPicPr>
        <p:blipFill>
          <a:blip r:embed="rId2">
            <a:extLst/>
          </a:blip>
          <a:stretch>
            <a:fillRect/>
          </a:stretch>
        </p:blipFill>
        <p:spPr>
          <a:xfrm>
            <a:off x="99477" y="1314879"/>
            <a:ext cx="2083220" cy="2083220"/>
          </a:xfrm>
          <a:prstGeom prst="rect">
            <a:avLst/>
          </a:prstGeom>
          <a:ln w="12700">
            <a:miter lim="400000"/>
          </a:ln>
        </p:spPr>
      </p:pic>
      <p:pic>
        <p:nvPicPr>
          <p:cNvPr id="138" name="19.png" descr="19.png"/>
          <p:cNvPicPr>
            <a:picLocks noChangeAspect="1"/>
          </p:cNvPicPr>
          <p:nvPr/>
        </p:nvPicPr>
        <p:blipFill>
          <a:blip r:embed="rId3">
            <a:extLst/>
          </a:blip>
          <a:stretch>
            <a:fillRect/>
          </a:stretch>
        </p:blipFill>
        <p:spPr>
          <a:xfrm>
            <a:off x="10839087" y="1298378"/>
            <a:ext cx="2322460" cy="2752116"/>
          </a:xfrm>
          <a:prstGeom prst="rect">
            <a:avLst/>
          </a:prstGeom>
          <a:ln w="12700">
            <a:miter lim="400000"/>
          </a:ln>
        </p:spPr>
      </p:pic>
      <p:pic>
        <p:nvPicPr>
          <p:cNvPr id="139" name="Univ NMMU.jpg" descr="Univ NMMU.jpg"/>
          <p:cNvPicPr>
            <a:picLocks noChangeAspect="1"/>
          </p:cNvPicPr>
          <p:nvPr/>
        </p:nvPicPr>
        <p:blipFill>
          <a:blip r:embed="rId4">
            <a:extLst/>
          </a:blip>
          <a:stretch>
            <a:fillRect/>
          </a:stretch>
        </p:blipFill>
        <p:spPr>
          <a:xfrm>
            <a:off x="2182697" y="1955371"/>
            <a:ext cx="3661644" cy="1186710"/>
          </a:xfrm>
          <a:prstGeom prst="rect">
            <a:avLst/>
          </a:prstGeom>
          <a:ln w="12700">
            <a:miter lim="400000"/>
          </a:ln>
        </p:spPr>
      </p:pic>
      <p:pic>
        <p:nvPicPr>
          <p:cNvPr id="140" name="Изображение" descr="Изображение"/>
          <p:cNvPicPr>
            <a:picLocks noChangeAspect="1"/>
          </p:cNvPicPr>
          <p:nvPr/>
        </p:nvPicPr>
        <p:blipFill>
          <a:blip r:embed="rId5">
            <a:extLst/>
          </a:blip>
          <a:stretch>
            <a:fillRect/>
          </a:stretch>
        </p:blipFill>
        <p:spPr>
          <a:xfrm>
            <a:off x="5710766" y="2050163"/>
            <a:ext cx="5622331" cy="112446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Nanohardness and Young's modulus of p-Si3N4 irradiated with 220 MeV Xe vs irradiation fluence"/>
          <p:cNvSpPr txBox="1"/>
          <p:nvPr/>
        </p:nvSpPr>
        <p:spPr>
          <a:xfrm>
            <a:off x="549647" y="230617"/>
            <a:ext cx="11905506"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b="1">
                <a:solidFill>
                  <a:srgbClr val="0433FF"/>
                </a:solidFill>
              </a:defRPr>
            </a:pPr>
            <a:r>
              <a:rPr lang="en-US" dirty="0" smtClean="0"/>
              <a:t>Dependence of relative </a:t>
            </a:r>
            <a:r>
              <a:rPr lang="en-US" dirty="0" err="1"/>
              <a:t>n</a:t>
            </a:r>
            <a:r>
              <a:rPr dirty="0" err="1" smtClean="0"/>
              <a:t>anohardness</a:t>
            </a:r>
            <a:r>
              <a:rPr dirty="0" smtClean="0"/>
              <a:t> of </a:t>
            </a:r>
            <a:r>
              <a:rPr lang="en-US" dirty="0" smtClean="0"/>
              <a:t>ion-irradiated </a:t>
            </a:r>
            <a:r>
              <a:rPr dirty="0" smtClean="0"/>
              <a:t>p-Si</a:t>
            </a:r>
            <a:r>
              <a:rPr baseline="-5999" dirty="0" smtClean="0"/>
              <a:t>3</a:t>
            </a:r>
            <a:r>
              <a:rPr dirty="0" smtClean="0"/>
              <a:t>N</a:t>
            </a:r>
            <a:r>
              <a:rPr baseline="-5999" dirty="0" smtClean="0"/>
              <a:t>4</a:t>
            </a:r>
            <a:r>
              <a:rPr dirty="0" smtClean="0"/>
              <a:t> </a:t>
            </a:r>
            <a:r>
              <a:rPr lang="en-US" dirty="0" smtClean="0"/>
              <a:t>on </a:t>
            </a:r>
            <a:r>
              <a:rPr dirty="0" err="1" smtClean="0"/>
              <a:t>fluence</a:t>
            </a:r>
            <a:r>
              <a:rPr dirty="0" smtClean="0"/>
              <a:t> </a:t>
            </a:r>
            <a:endParaRPr dirty="0"/>
          </a:p>
        </p:txBody>
      </p:sp>
      <p:sp>
        <p:nvSpPr>
          <p:cNvPr id="187" name="Номер слайда"/>
          <p:cNvSpPr txBox="1">
            <a:spLocks noGrp="1"/>
          </p:cNvSpPr>
          <p:nvPr>
            <p:ph type="sldNum" sz="quarter" idx="4294967295"/>
          </p:nvPr>
        </p:nvSpPr>
        <p:spPr>
          <a:xfrm>
            <a:off x="6381749" y="9258300"/>
            <a:ext cx="228601" cy="4064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1371228759"/>
              </p:ext>
            </p:extLst>
          </p:nvPr>
        </p:nvGraphicFramePr>
        <p:xfrm>
          <a:off x="660127" y="1179719"/>
          <a:ext cx="11671844" cy="8078581"/>
        </p:xfrm>
        <a:graphic>
          <a:graphicData uri="http://schemas.openxmlformats.org/presentationml/2006/ole">
            <mc:AlternateContent xmlns:mc="http://schemas.openxmlformats.org/markup-compatibility/2006">
              <mc:Choice xmlns:v="urn:schemas-microsoft-com:vml" Requires="v">
                <p:oleObj spid="_x0000_s1028" name="Graph" r:id="rId3" imgW="4174560" imgH="2916000" progId="Origin50.Graph">
                  <p:embed/>
                </p:oleObj>
              </mc:Choice>
              <mc:Fallback>
                <p:oleObj name="Graph" r:id="rId3" imgW="4174560" imgH="2916000" progId="Origin50.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127" y="1179719"/>
                        <a:ext cx="11671844" cy="8078581"/>
                      </a:xfrm>
                      <a:prstGeom prst="rect">
                        <a:avLst/>
                      </a:prstGeom>
                      <a:noFill/>
                    </p:spPr>
                  </p:pic>
                </p:oleObj>
              </mc:Fallback>
            </mc:AlternateContent>
          </a:graphicData>
        </a:graphic>
      </p:graphicFrame>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Maximal studied fluencies of Xe and Bi lead to a decrease in the material hardness by ~ 23 % and ~ 15%, respectively. However, at slightly lower fluence values of 1×1013 cm-2 for 167 MeV Xe and 5×1012 cm-2 for 710 MeV Bi, the sample hardness growth by ~ "/>
          <p:cNvSpPr txBox="1"/>
          <p:nvPr/>
        </p:nvSpPr>
        <p:spPr>
          <a:xfrm>
            <a:off x="908049" y="5905388"/>
            <a:ext cx="11768668" cy="1998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defRPr sz="2500">
                <a:solidFill>
                  <a:srgbClr val="000000"/>
                </a:solidFill>
              </a:defRPr>
            </a:pPr>
            <a:r>
              <a:rPr sz="2800" dirty="0">
                <a:latin typeface="+mn-lt"/>
              </a:rPr>
              <a:t>Maximal studied fluencies of </a:t>
            </a:r>
            <a:r>
              <a:rPr sz="2800" dirty="0" err="1">
                <a:latin typeface="+mn-lt"/>
              </a:rPr>
              <a:t>Xe</a:t>
            </a:r>
            <a:r>
              <a:rPr sz="2800" dirty="0">
                <a:latin typeface="+mn-lt"/>
              </a:rPr>
              <a:t> and Bi lead to a decrease in the material hardness by </a:t>
            </a:r>
            <a:r>
              <a:rPr sz="2800" dirty="0" smtClean="0">
                <a:latin typeface="+mn-lt"/>
              </a:rPr>
              <a:t>~23 </a:t>
            </a:r>
            <a:r>
              <a:rPr sz="2800" dirty="0">
                <a:latin typeface="+mn-lt"/>
              </a:rPr>
              <a:t>% and </a:t>
            </a:r>
            <a:r>
              <a:rPr sz="2800" dirty="0" smtClean="0">
                <a:latin typeface="+mn-lt"/>
              </a:rPr>
              <a:t>~15</a:t>
            </a:r>
            <a:r>
              <a:rPr sz="2800" dirty="0">
                <a:latin typeface="+mn-lt"/>
              </a:rPr>
              <a:t>%, respectively. However, at slightly lower </a:t>
            </a:r>
            <a:r>
              <a:rPr sz="2800" dirty="0" err="1">
                <a:latin typeface="+mn-lt"/>
              </a:rPr>
              <a:t>fluence</a:t>
            </a:r>
            <a:r>
              <a:rPr sz="2800" dirty="0">
                <a:latin typeface="+mn-lt"/>
              </a:rPr>
              <a:t> values of 1×10</a:t>
            </a:r>
            <a:r>
              <a:rPr sz="2800" baseline="31999" dirty="0">
                <a:latin typeface="+mn-lt"/>
              </a:rPr>
              <a:t>13</a:t>
            </a:r>
            <a:r>
              <a:rPr sz="2800" dirty="0">
                <a:latin typeface="+mn-lt"/>
              </a:rPr>
              <a:t> cm</a:t>
            </a:r>
            <a:r>
              <a:rPr sz="2800" baseline="31999" dirty="0">
                <a:latin typeface="+mn-lt"/>
              </a:rPr>
              <a:t>-2</a:t>
            </a:r>
            <a:r>
              <a:rPr sz="2800" dirty="0">
                <a:latin typeface="+mn-lt"/>
              </a:rPr>
              <a:t> for 167 MeV </a:t>
            </a:r>
            <a:r>
              <a:rPr sz="2800" dirty="0" err="1">
                <a:latin typeface="+mn-lt"/>
              </a:rPr>
              <a:t>Xe</a:t>
            </a:r>
            <a:r>
              <a:rPr sz="2800" dirty="0">
                <a:latin typeface="+mn-lt"/>
              </a:rPr>
              <a:t> and 5×10</a:t>
            </a:r>
            <a:r>
              <a:rPr sz="2800" baseline="31999" dirty="0">
                <a:latin typeface="+mn-lt"/>
              </a:rPr>
              <a:t>12</a:t>
            </a:r>
            <a:r>
              <a:rPr sz="2800" dirty="0">
                <a:latin typeface="+mn-lt"/>
              </a:rPr>
              <a:t> cm</a:t>
            </a:r>
            <a:r>
              <a:rPr sz="2800" baseline="31999" dirty="0">
                <a:latin typeface="+mn-lt"/>
              </a:rPr>
              <a:t>-2</a:t>
            </a:r>
            <a:r>
              <a:rPr sz="2800" dirty="0">
                <a:latin typeface="+mn-lt"/>
              </a:rPr>
              <a:t> for 710 MeV Bi, the sample hardness growth by </a:t>
            </a:r>
            <a:r>
              <a:rPr sz="2800" dirty="0" smtClean="0">
                <a:latin typeface="+mn-lt"/>
              </a:rPr>
              <a:t>~23-25</a:t>
            </a:r>
            <a:r>
              <a:rPr sz="2800" dirty="0">
                <a:latin typeface="+mn-lt"/>
              </a:rPr>
              <a:t>% is observed.</a:t>
            </a:r>
          </a:p>
        </p:txBody>
      </p:sp>
      <p:sp>
        <p:nvSpPr>
          <p:cNvPr id="197" name="Номер слайда"/>
          <p:cNvSpPr txBox="1">
            <a:spLocks noGrp="1"/>
          </p:cNvSpPr>
          <p:nvPr>
            <p:ph type="sldNum" sz="quarter" idx="4294967295"/>
          </p:nvPr>
        </p:nvSpPr>
        <p:spPr>
          <a:xfrm>
            <a:off x="6330850" y="9258300"/>
            <a:ext cx="330400" cy="4064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6" name="The hardness of initial samples was 23±2.3 GPa, which corresponds to the literature data for a given load value. The hardness of the irradiated p-Si3N4 is close to the value of the hardness for the unirradiated ones, which is observed up to a fluence of "/>
          <p:cNvSpPr txBox="1"/>
          <p:nvPr/>
        </p:nvSpPr>
        <p:spPr>
          <a:xfrm>
            <a:off x="315382" y="2591854"/>
            <a:ext cx="12361335" cy="2429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90000"/>
              </a:lnSpc>
              <a:spcBef>
                <a:spcPts val="1600"/>
              </a:spcBef>
              <a:defRPr sz="2600">
                <a:solidFill>
                  <a:srgbClr val="000000"/>
                </a:solidFill>
                <a:latin typeface="+mn-lt"/>
                <a:ea typeface="+mn-ea"/>
                <a:cs typeface="+mn-cs"/>
                <a:sym typeface="Georgia"/>
              </a:defRPr>
            </a:pPr>
            <a:r>
              <a:rPr sz="2800" dirty="0"/>
              <a:t>The hardness of initial samples was 23±2.3 </a:t>
            </a:r>
            <a:r>
              <a:rPr sz="2800" dirty="0" err="1"/>
              <a:t>GPa</a:t>
            </a:r>
            <a:r>
              <a:rPr sz="2800" dirty="0"/>
              <a:t>, which corresponds to the literature data for a given load value. The hardness of the irradiated p-Si</a:t>
            </a:r>
            <a:r>
              <a:rPr sz="2800" baseline="-5999" dirty="0"/>
              <a:t>3</a:t>
            </a:r>
            <a:r>
              <a:rPr sz="2800" dirty="0"/>
              <a:t>N</a:t>
            </a:r>
            <a:r>
              <a:rPr sz="2800" baseline="-5999" dirty="0"/>
              <a:t>4</a:t>
            </a:r>
            <a:r>
              <a:rPr sz="2800" dirty="0"/>
              <a:t> is close to the value of the hardness for the </a:t>
            </a:r>
            <a:r>
              <a:rPr sz="2800" dirty="0" err="1"/>
              <a:t>unirradiated</a:t>
            </a:r>
            <a:r>
              <a:rPr sz="2800" dirty="0"/>
              <a:t> ones, which is observed up to a </a:t>
            </a:r>
            <a:r>
              <a:rPr sz="2800" dirty="0" err="1"/>
              <a:t>fluence</a:t>
            </a:r>
            <a:r>
              <a:rPr sz="2800" dirty="0"/>
              <a:t> of 1 × 10</a:t>
            </a:r>
            <a:r>
              <a:rPr sz="2800" baseline="31999" dirty="0"/>
              <a:t>14</a:t>
            </a:r>
            <a:r>
              <a:rPr sz="2800" dirty="0"/>
              <a:t> cm</a:t>
            </a:r>
            <a:r>
              <a:rPr sz="2800" baseline="31999" dirty="0"/>
              <a:t>-2</a:t>
            </a:r>
            <a:r>
              <a:rPr sz="2800" dirty="0"/>
              <a:t>. For a sample irradiated with a </a:t>
            </a:r>
            <a:r>
              <a:rPr sz="2800" dirty="0" err="1"/>
              <a:t>fluence</a:t>
            </a:r>
            <a:r>
              <a:rPr sz="2800" dirty="0"/>
              <a:t> of 2×10</a:t>
            </a:r>
            <a:r>
              <a:rPr sz="2800" baseline="31999" dirty="0"/>
              <a:t>14</a:t>
            </a:r>
            <a:r>
              <a:rPr sz="2800" dirty="0"/>
              <a:t> cm</a:t>
            </a:r>
            <a:r>
              <a:rPr sz="2800" baseline="31999" dirty="0"/>
              <a:t>-2</a:t>
            </a:r>
            <a:r>
              <a:rPr sz="2800" dirty="0"/>
              <a:t>, the hardness decreases by 15% compared to the initial sample, and is equal to 17.1±3 </a:t>
            </a:r>
            <a:r>
              <a:rPr sz="2800" dirty="0" err="1"/>
              <a:t>GPa</a:t>
            </a:r>
            <a:endParaRPr sz="2800" dirty="0"/>
          </a:p>
        </p:txBody>
      </p:sp>
      <p:sp>
        <p:nvSpPr>
          <p:cNvPr id="7" name="Nanohardness and Young's modulus of p-Si3N4 irradiated with 220 MeV Xe vs irradiation fluence"/>
          <p:cNvSpPr txBox="1"/>
          <p:nvPr/>
        </p:nvSpPr>
        <p:spPr>
          <a:xfrm>
            <a:off x="618066" y="513045"/>
            <a:ext cx="12206959"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b="1">
                <a:solidFill>
                  <a:srgbClr val="0433FF"/>
                </a:solidFill>
              </a:defRPr>
            </a:pPr>
            <a:r>
              <a:rPr lang="en-US" dirty="0" err="1"/>
              <a:t>N</a:t>
            </a:r>
            <a:r>
              <a:rPr dirty="0" err="1" smtClean="0"/>
              <a:t>anohardness</a:t>
            </a:r>
            <a:r>
              <a:rPr dirty="0" smtClean="0"/>
              <a:t> of </a:t>
            </a:r>
            <a:r>
              <a:rPr lang="en-US" dirty="0" smtClean="0"/>
              <a:t>ion-irradiated </a:t>
            </a:r>
            <a:r>
              <a:rPr dirty="0" smtClean="0"/>
              <a:t>p-Si</a:t>
            </a:r>
            <a:r>
              <a:rPr baseline="-5999" dirty="0" smtClean="0"/>
              <a:t>3</a:t>
            </a:r>
            <a:r>
              <a:rPr dirty="0" smtClean="0"/>
              <a:t>N</a:t>
            </a:r>
            <a:r>
              <a:rPr baseline="-5999" dirty="0" smtClean="0"/>
              <a:t>4</a:t>
            </a:r>
            <a:r>
              <a:rPr dirty="0" smtClean="0"/>
              <a:t> </a:t>
            </a:r>
            <a:r>
              <a:rPr lang="en-US" dirty="0" smtClean="0"/>
              <a:t>vs </a:t>
            </a:r>
            <a:r>
              <a:rPr dirty="0" err="1" smtClean="0"/>
              <a:t>fluence</a:t>
            </a:r>
            <a:r>
              <a:rPr dirty="0" smtClean="0"/>
              <a:t> </a:t>
            </a:r>
            <a:endParaRPr dirty="0"/>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onclusion"/>
          <p:cNvSpPr txBox="1">
            <a:spLocks noGrp="1"/>
          </p:cNvSpPr>
          <p:nvPr>
            <p:ph type="title"/>
          </p:nvPr>
        </p:nvSpPr>
        <p:spPr>
          <a:xfrm>
            <a:off x="508000" y="787400"/>
            <a:ext cx="11988800" cy="1219200"/>
          </a:xfrm>
          <a:prstGeom prst="rect">
            <a:avLst/>
          </a:prstGeom>
        </p:spPr>
        <p:txBody>
          <a:bodyPr/>
          <a:lstStyle/>
          <a:p>
            <a:r>
              <a:t>Conclusion</a:t>
            </a:r>
          </a:p>
        </p:txBody>
      </p:sp>
      <p:sp>
        <p:nvSpPr>
          <p:cNvPr id="200" name="The dependence of the radiation-stimulated change in the mechanical properties of silicon nitride on the fluence of high-energy ions of krypton, xenon, and bismuth has been studied by the nanoindentation method. It was found that irradiation to fluences "/>
          <p:cNvSpPr txBox="1">
            <a:spLocks noGrp="1"/>
          </p:cNvSpPr>
          <p:nvPr>
            <p:ph type="body" idx="1"/>
          </p:nvPr>
        </p:nvSpPr>
        <p:spPr>
          <a:xfrm>
            <a:off x="508000" y="2324100"/>
            <a:ext cx="11988800" cy="6705600"/>
          </a:xfrm>
          <a:prstGeom prst="rect">
            <a:avLst/>
          </a:prstGeom>
        </p:spPr>
        <p:txBody>
          <a:bodyPr>
            <a:normAutofit/>
          </a:bodyPr>
          <a:lstStyle/>
          <a:p>
            <a:pPr marL="326319" indent="-326319" algn="just">
              <a:spcBef>
                <a:spcPts val="0"/>
              </a:spcBef>
              <a:buClrTx/>
              <a:buSzPct val="75000"/>
              <a:buFontTx/>
              <a:buChar char="•"/>
              <a:defRPr sz="2500"/>
            </a:pPr>
            <a:r>
              <a:rPr sz="2800" dirty="0">
                <a:latin typeface="+mn-lt"/>
              </a:rPr>
              <a:t>The dependence of the radiation-stimulated change in the mechanical properties of silicon nitride on the </a:t>
            </a:r>
            <a:r>
              <a:rPr sz="2800" dirty="0" err="1">
                <a:latin typeface="+mn-lt"/>
              </a:rPr>
              <a:t>fluence</a:t>
            </a:r>
            <a:r>
              <a:rPr sz="2800" dirty="0">
                <a:latin typeface="+mn-lt"/>
              </a:rPr>
              <a:t> of high-energy ions of krypton, xenon, and bismuth has been studied by the </a:t>
            </a:r>
            <a:r>
              <a:rPr sz="2800" dirty="0" err="1">
                <a:latin typeface="+mn-lt"/>
              </a:rPr>
              <a:t>nanoindentation</a:t>
            </a:r>
            <a:r>
              <a:rPr sz="2800" dirty="0">
                <a:latin typeface="+mn-lt"/>
              </a:rPr>
              <a:t> method. It was found that irradiation to </a:t>
            </a:r>
            <a:r>
              <a:rPr sz="2800" dirty="0" err="1">
                <a:latin typeface="+mn-lt"/>
              </a:rPr>
              <a:t>fluences</a:t>
            </a:r>
            <a:r>
              <a:rPr sz="2800" dirty="0">
                <a:latin typeface="+mn-lt"/>
              </a:rPr>
              <a:t> corresponding to radiation damage doses of </a:t>
            </a:r>
            <a:r>
              <a:rPr sz="2800" dirty="0" smtClean="0">
                <a:latin typeface="+mn-lt"/>
              </a:rPr>
              <a:t>~3×10</a:t>
            </a:r>
            <a:r>
              <a:rPr sz="2800" baseline="31999" dirty="0" smtClean="0">
                <a:latin typeface="+mn-lt"/>
              </a:rPr>
              <a:t>-3</a:t>
            </a:r>
            <a:r>
              <a:rPr sz="2800" dirty="0" smtClean="0">
                <a:latin typeface="+mn-lt"/>
              </a:rPr>
              <a:t> </a:t>
            </a:r>
            <a:r>
              <a:rPr sz="2800" dirty="0" err="1">
                <a:latin typeface="+mn-lt"/>
              </a:rPr>
              <a:t>dpa</a:t>
            </a:r>
            <a:r>
              <a:rPr sz="2800" dirty="0">
                <a:latin typeface="+mn-lt"/>
              </a:rPr>
              <a:t> leads to a decrease in material hardness by </a:t>
            </a:r>
            <a:r>
              <a:rPr sz="2800" dirty="0" smtClean="0">
                <a:latin typeface="+mn-lt"/>
              </a:rPr>
              <a:t>~20</a:t>
            </a:r>
            <a:r>
              <a:rPr sz="2800" dirty="0">
                <a:latin typeface="+mn-lt"/>
              </a:rPr>
              <a:t>%.</a:t>
            </a:r>
          </a:p>
          <a:p>
            <a:pPr marL="326319" indent="-326319" algn="just">
              <a:spcBef>
                <a:spcPts val="0"/>
              </a:spcBef>
              <a:buClrTx/>
              <a:buSzPct val="75000"/>
              <a:buFontTx/>
              <a:buChar char="•"/>
              <a:defRPr sz="2500"/>
            </a:pPr>
            <a:r>
              <a:rPr lang="el-GR" sz="2800" dirty="0">
                <a:latin typeface="+mn-lt"/>
              </a:rPr>
              <a:t>Hardening was observed for all </a:t>
            </a:r>
            <a:r>
              <a:rPr lang="en-ZA" sz="2800" dirty="0">
                <a:latin typeface="+mn-lt"/>
              </a:rPr>
              <a:t>other </a:t>
            </a:r>
            <a:r>
              <a:rPr lang="el-GR" sz="2800" dirty="0">
                <a:latin typeface="+mn-lt"/>
              </a:rPr>
              <a:t>SHI-irradiated samples</a:t>
            </a:r>
            <a:r>
              <a:rPr lang="en-ZA" sz="2800" dirty="0">
                <a:latin typeface="+mn-lt"/>
              </a:rPr>
              <a:t> up to a critical </a:t>
            </a:r>
            <a:r>
              <a:rPr lang="en-ZA" sz="2800" dirty="0" err="1">
                <a:latin typeface="+mn-lt"/>
              </a:rPr>
              <a:t>fluence</a:t>
            </a:r>
            <a:r>
              <a:rPr lang="en-ZA" sz="2800" dirty="0">
                <a:latin typeface="+mn-lt"/>
              </a:rPr>
              <a:t> which is related to the onset of complete </a:t>
            </a:r>
            <a:r>
              <a:rPr lang="en-ZA" sz="2800" dirty="0" err="1">
                <a:latin typeface="+mn-lt"/>
              </a:rPr>
              <a:t>amorphisation</a:t>
            </a:r>
            <a:r>
              <a:rPr lang="en-ZA" sz="2800" dirty="0">
                <a:latin typeface="+mn-lt"/>
              </a:rPr>
              <a:t>, which then results in a decrease in the hardness. </a:t>
            </a:r>
            <a:endParaRPr lang="en-ZA" sz="2800" dirty="0" smtClean="0">
              <a:latin typeface="+mn-lt"/>
            </a:endParaRPr>
          </a:p>
          <a:p>
            <a:pPr marL="326319" indent="-326319" algn="just">
              <a:spcBef>
                <a:spcPts val="0"/>
              </a:spcBef>
              <a:buClrTx/>
              <a:buSzPct val="75000"/>
              <a:buFontTx/>
              <a:buChar char="•"/>
              <a:defRPr sz="2500"/>
            </a:pPr>
            <a:r>
              <a:rPr sz="2800" dirty="0" smtClean="0">
                <a:latin typeface="+mn-lt"/>
              </a:rPr>
              <a:t>The </a:t>
            </a:r>
            <a:r>
              <a:rPr sz="2800" dirty="0">
                <a:latin typeface="+mn-lt"/>
              </a:rPr>
              <a:t>obtained values of radiation-stimulated changes in material hardness and their non-monotonic character are consistent with the literature data (devoted to silicon nitride irradiated with Si ions with energies of 0.5–1 MeV). Based on both these results it could be suggested that </a:t>
            </a:r>
            <a:r>
              <a:rPr sz="2800" dirty="0" err="1">
                <a:latin typeface="+mn-lt"/>
              </a:rPr>
              <a:t>amorphization</a:t>
            </a:r>
            <a:r>
              <a:rPr sz="2800" dirty="0">
                <a:latin typeface="+mn-lt"/>
              </a:rPr>
              <a:t> of the material plays a significant role in changing the mechanical characteristics of nitride ceramics under the irradiation conditions</a:t>
            </a:r>
          </a:p>
        </p:txBody>
      </p:sp>
      <p:sp>
        <p:nvSpPr>
          <p:cNvPr id="201" name="Номер слайда"/>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hank you for your attention!"/>
          <p:cNvSpPr txBox="1">
            <a:spLocks noGrp="1"/>
          </p:cNvSpPr>
          <p:nvPr>
            <p:ph type="title"/>
          </p:nvPr>
        </p:nvSpPr>
        <p:spPr>
          <a:xfrm>
            <a:off x="997148" y="2646362"/>
            <a:ext cx="5149520" cy="5063662"/>
          </a:xfrm>
          <a:prstGeom prst="rect">
            <a:avLst/>
          </a:prstGeom>
        </p:spPr>
        <p:txBody>
          <a:bodyPr/>
          <a:lstStyle/>
          <a:p>
            <a:r>
              <a:t>Thank you for your attention!</a:t>
            </a:r>
          </a:p>
        </p:txBody>
      </p:sp>
      <p:pic>
        <p:nvPicPr>
          <p:cNvPr id="204" name="depositphotos_10219422-stock-photo-3d-man-business-man-take.jpg" descr="depositphotos_10219422-stock-photo-3d-man-business-man-take.jpg"/>
          <p:cNvPicPr>
            <a:picLocks noChangeAspect="1"/>
          </p:cNvPicPr>
          <p:nvPr/>
        </p:nvPicPr>
        <p:blipFill>
          <a:blip r:embed="rId2">
            <a:extLst/>
          </a:blip>
          <a:stretch>
            <a:fillRect/>
          </a:stretch>
        </p:blipFill>
        <p:spPr>
          <a:xfrm>
            <a:off x="6390084" y="2597017"/>
            <a:ext cx="5902524" cy="590252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i3N4 as a candidate material for inert matrices"/>
          <p:cNvSpPr txBox="1">
            <a:spLocks noGrp="1"/>
          </p:cNvSpPr>
          <p:nvPr>
            <p:ph type="title"/>
          </p:nvPr>
        </p:nvSpPr>
        <p:spPr>
          <a:prstGeom prst="rect">
            <a:avLst/>
          </a:prstGeom>
        </p:spPr>
        <p:txBody>
          <a:bodyPr/>
          <a:lstStyle/>
          <a:p>
            <a:pPr defTabSz="373887">
              <a:spcBef>
                <a:spcPts val="1000"/>
              </a:spcBef>
              <a:defRPr sz="4480">
                <a:solidFill>
                  <a:srgbClr val="0433FF"/>
                </a:solidFill>
              </a:defRPr>
            </a:pPr>
            <a:r>
              <a:t>Si</a:t>
            </a:r>
            <a:r>
              <a:rPr baseline="-5999"/>
              <a:t>3</a:t>
            </a:r>
            <a:r>
              <a:t>N</a:t>
            </a:r>
            <a:r>
              <a:rPr baseline="-5999"/>
              <a:t>4</a:t>
            </a:r>
            <a:r>
              <a:t> as a candidate material for inert matrices</a:t>
            </a:r>
          </a:p>
        </p:txBody>
      </p:sp>
      <p:sp>
        <p:nvSpPr>
          <p:cNvPr id="143" name="The small absorption cross section for thermal neutrons…"/>
          <p:cNvSpPr txBox="1">
            <a:spLocks noGrp="1"/>
          </p:cNvSpPr>
          <p:nvPr>
            <p:ph type="body" sz="half" idx="1"/>
          </p:nvPr>
        </p:nvSpPr>
        <p:spPr>
          <a:xfrm>
            <a:off x="508000" y="2882900"/>
            <a:ext cx="11988800" cy="2542977"/>
          </a:xfrm>
          <a:prstGeom prst="rect">
            <a:avLst/>
          </a:prstGeom>
        </p:spPr>
        <p:txBody>
          <a:bodyPr/>
          <a:lstStyle/>
          <a:p>
            <a:pPr marL="449884" indent="-387400" defTabSz="479044">
              <a:spcBef>
                <a:spcPts val="1900"/>
              </a:spcBef>
              <a:defRPr sz="2952">
                <a:solidFill>
                  <a:srgbClr val="101010"/>
                </a:solidFill>
              </a:defRPr>
            </a:pPr>
            <a:r>
              <a:t>The small absorption cross section for thermal neutrons</a:t>
            </a:r>
          </a:p>
          <a:p>
            <a:pPr marL="449884" indent="-387400" defTabSz="479044">
              <a:spcBef>
                <a:spcPts val="1900"/>
              </a:spcBef>
              <a:defRPr sz="2952">
                <a:solidFill>
                  <a:srgbClr val="101010"/>
                </a:solidFill>
              </a:defRPr>
            </a:pPr>
            <a:r>
              <a:t>The resistance at irradiation with neutrons, α particles, and fission fragments. </a:t>
            </a:r>
          </a:p>
          <a:p>
            <a:pPr marL="449884" indent="-387400" defTabSz="479044">
              <a:spcBef>
                <a:spcPts val="1900"/>
              </a:spcBef>
              <a:defRPr sz="2952">
                <a:solidFill>
                  <a:srgbClr val="101010"/>
                </a:solidFill>
              </a:defRPr>
            </a:pPr>
            <a:r>
              <a:t>Good thermal properties</a:t>
            </a:r>
          </a:p>
        </p:txBody>
      </p:sp>
      <p:sp>
        <p:nvSpPr>
          <p:cNvPr id="144" name="Номер слайда"/>
          <p:cNvSpPr txBox="1">
            <a:spLocks noGrp="1"/>
          </p:cNvSpPr>
          <p:nvPr>
            <p:ph type="sldNum" sz="quarter" idx="4294967295"/>
          </p:nvPr>
        </p:nvSpPr>
        <p:spPr>
          <a:xfrm>
            <a:off x="6375400" y="9258300"/>
            <a:ext cx="241301" cy="4318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000"/>
            </a:lvl1pPr>
          </a:lstStyle>
          <a:p>
            <a:fld id="{86CB4B4D-7CA3-9044-876B-883B54F8677D}" type="slidenum">
              <a:t>2</a:t>
            </a:fld>
            <a:endParaRPr/>
          </a:p>
        </p:txBody>
      </p:sp>
      <p:sp>
        <p:nvSpPr>
          <p:cNvPr id="145" name="Si3N4 is the ONLY nitride ceramic where latent tracks have been registered"/>
          <p:cNvSpPr txBox="1"/>
          <p:nvPr/>
        </p:nvSpPr>
        <p:spPr>
          <a:xfrm>
            <a:off x="369293" y="6289476"/>
            <a:ext cx="12266213" cy="127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97155" defTabSz="457200">
              <a:defRPr sz="4000" i="1">
                <a:solidFill>
                  <a:srgbClr val="FF2600"/>
                </a:solidFill>
                <a:latin typeface="+mn-lt"/>
                <a:ea typeface="+mn-ea"/>
                <a:cs typeface="+mn-cs"/>
                <a:sym typeface="Georgia"/>
              </a:defRPr>
            </a:pPr>
            <a:r>
              <a:t>Si</a:t>
            </a:r>
            <a:r>
              <a:rPr baseline="-5999"/>
              <a:t>3</a:t>
            </a:r>
            <a:r>
              <a:t>N</a:t>
            </a:r>
            <a:r>
              <a:rPr baseline="-5999"/>
              <a:t>4</a:t>
            </a:r>
            <a:r>
              <a:t> is the </a:t>
            </a:r>
            <a:r>
              <a:rPr b="1"/>
              <a:t>ONLY</a:t>
            </a:r>
            <a:r>
              <a:t> nitride ceramic where latent tracks have been registered </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Прямоугольник 4"/>
          <p:cNvSpPr txBox="1"/>
          <p:nvPr/>
        </p:nvSpPr>
        <p:spPr>
          <a:xfrm>
            <a:off x="295772" y="2067072"/>
            <a:ext cx="5055458" cy="426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200"/>
              </a:spcBef>
              <a:defRPr sz="3500" i="1">
                <a:solidFill>
                  <a:srgbClr val="000000"/>
                </a:solidFill>
              </a:defRPr>
            </a:pPr>
            <a:r>
              <a:t>There is almost no data about Si</a:t>
            </a:r>
            <a:r>
              <a:rPr baseline="-5999"/>
              <a:t>3</a:t>
            </a:r>
            <a:r>
              <a:t>N</a:t>
            </a:r>
            <a:r>
              <a:rPr baseline="-5999"/>
              <a:t>4</a:t>
            </a:r>
            <a:r>
              <a:t> mechanical characteristics changes induced by swift heavy ion irradiation despite the actuality for its use inert matrix fuel hosts.</a:t>
            </a:r>
          </a:p>
        </p:txBody>
      </p:sp>
      <p:pic>
        <p:nvPicPr>
          <p:cNvPr id="148" name="Изображение" descr="Изображение"/>
          <p:cNvPicPr>
            <a:picLocks noChangeAspect="1"/>
          </p:cNvPicPr>
          <p:nvPr/>
        </p:nvPicPr>
        <p:blipFill>
          <a:blip r:embed="rId2">
            <a:extLst/>
          </a:blip>
          <a:stretch>
            <a:fillRect/>
          </a:stretch>
        </p:blipFill>
        <p:spPr>
          <a:xfrm>
            <a:off x="5435600" y="1333500"/>
            <a:ext cx="7042618" cy="5195018"/>
          </a:xfrm>
          <a:prstGeom prst="rect">
            <a:avLst/>
          </a:prstGeom>
          <a:ln w="12700">
            <a:miter lim="400000"/>
          </a:ln>
        </p:spPr>
      </p:pic>
      <p:sp>
        <p:nvSpPr>
          <p:cNvPr id="149" name="Change in microhardness of Si3N4 depending on the fluence of 0.5 MeV Si+ ions. Circles correspond to T = 450 K, triangles - T = 100 K  [Bolse, W., &amp; Peteves, S. D. (1992). NIM B 68(1-4), 331-341.]"/>
          <p:cNvSpPr txBox="1"/>
          <p:nvPr/>
        </p:nvSpPr>
        <p:spPr>
          <a:xfrm>
            <a:off x="5435600" y="6697065"/>
            <a:ext cx="7569200"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2000"/>
            </a:pPr>
            <a:r>
              <a:rPr sz="1800" dirty="0"/>
              <a:t>Change in </a:t>
            </a:r>
            <a:r>
              <a:rPr sz="1800" dirty="0" err="1"/>
              <a:t>microhardness</a:t>
            </a:r>
            <a:r>
              <a:rPr sz="1800" dirty="0"/>
              <a:t> of Si</a:t>
            </a:r>
            <a:r>
              <a:rPr sz="1800" baseline="-25000" dirty="0"/>
              <a:t>3</a:t>
            </a:r>
            <a:r>
              <a:rPr sz="1800" dirty="0"/>
              <a:t>N</a:t>
            </a:r>
            <a:r>
              <a:rPr sz="1800" baseline="-25000" dirty="0"/>
              <a:t>4</a:t>
            </a:r>
            <a:r>
              <a:rPr sz="1800" dirty="0"/>
              <a:t> depending on the </a:t>
            </a:r>
            <a:r>
              <a:rPr sz="1800" dirty="0" err="1"/>
              <a:t>fluence</a:t>
            </a:r>
            <a:r>
              <a:rPr sz="1800" dirty="0"/>
              <a:t> of </a:t>
            </a:r>
            <a:r>
              <a:rPr sz="1800" dirty="0" smtClean="0"/>
              <a:t>0.5</a:t>
            </a:r>
            <a:r>
              <a:rPr lang="en-US" sz="1800" dirty="0" smtClean="0"/>
              <a:t> </a:t>
            </a:r>
            <a:r>
              <a:rPr sz="1800" dirty="0" smtClean="0"/>
              <a:t>MeV </a:t>
            </a:r>
            <a:r>
              <a:rPr sz="1800" dirty="0"/>
              <a:t>Si</a:t>
            </a:r>
            <a:r>
              <a:rPr sz="1800" baseline="31999" dirty="0"/>
              <a:t>+</a:t>
            </a:r>
            <a:r>
              <a:rPr sz="1800" dirty="0"/>
              <a:t> ions. Circles correspond to T = 450 K, </a:t>
            </a:r>
            <a:r>
              <a:rPr sz="1800" dirty="0" smtClean="0"/>
              <a:t>triangles-T=100 </a:t>
            </a:r>
            <a:r>
              <a:rPr sz="1800" dirty="0"/>
              <a:t>K </a:t>
            </a:r>
            <a:endParaRPr lang="en-US" sz="1800" dirty="0" smtClean="0"/>
          </a:p>
          <a:p>
            <a:pPr>
              <a:defRPr sz="2000"/>
            </a:pPr>
            <a:r>
              <a:rPr sz="1800" dirty="0" smtClean="0"/>
              <a:t>[</a:t>
            </a:r>
            <a:r>
              <a:rPr sz="1800" dirty="0" err="1" smtClean="0"/>
              <a:t>Bolse</a:t>
            </a:r>
            <a:r>
              <a:rPr sz="1800" dirty="0" smtClean="0"/>
              <a:t> </a:t>
            </a:r>
            <a:r>
              <a:rPr sz="1800" dirty="0"/>
              <a:t>W</a:t>
            </a:r>
            <a:r>
              <a:rPr sz="1800" dirty="0" smtClean="0"/>
              <a:t>.,</a:t>
            </a:r>
            <a:r>
              <a:rPr lang="en-US" sz="1800" dirty="0" smtClean="0"/>
              <a:t> </a:t>
            </a:r>
            <a:r>
              <a:rPr sz="1800" dirty="0" err="1" smtClean="0"/>
              <a:t>Peteves</a:t>
            </a:r>
            <a:r>
              <a:rPr lang="en-US" sz="1800" dirty="0" smtClean="0"/>
              <a:t> </a:t>
            </a:r>
            <a:r>
              <a:rPr sz="1800" dirty="0" smtClean="0"/>
              <a:t>S.D</a:t>
            </a:r>
            <a:r>
              <a:rPr sz="1800" dirty="0"/>
              <a:t>. (1992). </a:t>
            </a:r>
            <a:r>
              <a:rPr sz="1800" i="1" dirty="0"/>
              <a:t>NIM B</a:t>
            </a:r>
            <a:r>
              <a:rPr sz="1800" dirty="0"/>
              <a:t> </a:t>
            </a:r>
            <a:r>
              <a:rPr sz="1800" i="1" dirty="0"/>
              <a:t>68</a:t>
            </a:r>
            <a:r>
              <a:rPr sz="1800" dirty="0"/>
              <a:t>(1-4), </a:t>
            </a:r>
            <a:r>
              <a:rPr sz="1800" dirty="0" smtClean="0"/>
              <a:t>331-341]</a:t>
            </a:r>
            <a:endParaRPr sz="1800" dirty="0"/>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he purpose of the work"/>
          <p:cNvSpPr txBox="1">
            <a:spLocks noGrp="1"/>
          </p:cNvSpPr>
          <p:nvPr>
            <p:ph type="title"/>
          </p:nvPr>
        </p:nvSpPr>
        <p:spPr>
          <a:xfrm>
            <a:off x="351366" y="2171700"/>
            <a:ext cx="11988801" cy="2413000"/>
          </a:xfrm>
          <a:prstGeom prst="rect">
            <a:avLst/>
          </a:prstGeom>
        </p:spPr>
        <p:txBody>
          <a:bodyPr/>
          <a:lstStyle/>
          <a:p>
            <a:r>
              <a:t>The purpose of the work</a:t>
            </a:r>
          </a:p>
        </p:txBody>
      </p:sp>
      <p:sp>
        <p:nvSpPr>
          <p:cNvPr id="152" name="is to study the radiation-induced changes in mechanical properties of Si3N4 under the irradiation with swift heavy ions"/>
          <p:cNvSpPr txBox="1">
            <a:spLocks noGrp="1"/>
          </p:cNvSpPr>
          <p:nvPr>
            <p:ph type="body" sz="half" idx="4294967295"/>
          </p:nvPr>
        </p:nvSpPr>
        <p:spPr>
          <a:xfrm>
            <a:off x="514350" y="4432300"/>
            <a:ext cx="11976100" cy="2568956"/>
          </a:xfrm>
          <a:prstGeom prst="rect">
            <a:avLst/>
          </a:prstGeom>
        </p:spPr>
        <p:txBody>
          <a:bodyPr/>
          <a:lstStyle/>
          <a:p>
            <a:pPr marL="0" indent="0" algn="ctr" defTabSz="531622">
              <a:lnSpc>
                <a:spcPct val="120000"/>
              </a:lnSpc>
              <a:spcBef>
                <a:spcPts val="0"/>
              </a:spcBef>
              <a:buClrTx/>
              <a:buSzTx/>
              <a:buFontTx/>
              <a:buNone/>
              <a:defRPr sz="4277">
                <a:solidFill>
                  <a:srgbClr val="000000"/>
                </a:solidFill>
              </a:defRPr>
            </a:pPr>
            <a:r>
              <a:t>is to study the radiation-induced changes in mechanical properties of Si</a:t>
            </a:r>
            <a:r>
              <a:rPr baseline="-5999"/>
              <a:t>3</a:t>
            </a:r>
            <a:r>
              <a:t>N</a:t>
            </a:r>
            <a:r>
              <a:rPr baseline="-5999"/>
              <a:t>4</a:t>
            </a:r>
            <a:r>
              <a:t> under the irradiation with swift heavy ions</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Текст"/>
          <p:cNvSpPr txBox="1"/>
          <p:nvPr/>
        </p:nvSpPr>
        <p:spPr>
          <a:xfrm>
            <a:off x="9546612" y="2200876"/>
            <a:ext cx="127001" cy="500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just" defTabSz="449580">
              <a:defRPr sz="1400">
                <a:solidFill>
                  <a:srgbClr val="000000"/>
                </a:solidFill>
                <a:latin typeface="Times New Roman"/>
                <a:ea typeface="Times New Roman"/>
                <a:cs typeface="Times New Roman"/>
                <a:sym typeface="Times New Roman"/>
              </a:defRPr>
            </a:pPr>
            <a:endParaRPr/>
          </a:p>
        </p:txBody>
      </p:sp>
      <p:sp>
        <p:nvSpPr>
          <p:cNvPr id="155" name="Experimental"/>
          <p:cNvSpPr txBox="1">
            <a:spLocks noGrp="1"/>
          </p:cNvSpPr>
          <p:nvPr>
            <p:ph type="title" idx="4294967295"/>
          </p:nvPr>
        </p:nvSpPr>
        <p:spPr>
          <a:xfrm>
            <a:off x="508000" y="296333"/>
            <a:ext cx="11988800" cy="876301"/>
          </a:xfrm>
          <a:prstGeom prst="rect">
            <a:avLst/>
          </a:prstGeom>
        </p:spPr>
        <p:txBody>
          <a:bodyPr/>
          <a:lstStyle>
            <a:lvl1pPr defTabSz="449833">
              <a:spcBef>
                <a:spcPts val="1200"/>
              </a:spcBef>
              <a:defRPr sz="5390">
                <a:solidFill>
                  <a:srgbClr val="0433FF"/>
                </a:solidFill>
              </a:defRPr>
            </a:lvl1pPr>
          </a:lstStyle>
          <a:p>
            <a:r>
              <a:t>Experimental</a:t>
            </a:r>
          </a:p>
        </p:txBody>
      </p:sp>
      <p:sp>
        <p:nvSpPr>
          <p:cNvPr id="156" name="Номер слайда"/>
          <p:cNvSpPr txBox="1">
            <a:spLocks noGrp="1"/>
          </p:cNvSpPr>
          <p:nvPr>
            <p:ph type="sldNum" sz="quarter" idx="4294967295"/>
          </p:nvPr>
        </p:nvSpPr>
        <p:spPr>
          <a:xfrm>
            <a:off x="6381749" y="9258300"/>
            <a:ext cx="228601" cy="4064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graphicFrame>
        <p:nvGraphicFramePr>
          <p:cNvPr id="157" name="Таблица"/>
          <p:cNvGraphicFramePr/>
          <p:nvPr/>
        </p:nvGraphicFramePr>
        <p:xfrm>
          <a:off x="508000" y="1303866"/>
          <a:ext cx="11988799" cy="5385258"/>
        </p:xfrm>
        <a:graphic>
          <a:graphicData uri="http://schemas.openxmlformats.org/drawingml/2006/table">
            <a:tbl>
              <a:tblPr firstRow="1">
                <a:tableStyleId>{CF821DB8-F4EB-4A41-A1BA-3FCAFE7338EE}</a:tableStyleId>
              </a:tblPr>
              <a:tblGrid>
                <a:gridCol w="3996266"/>
                <a:gridCol w="2795918"/>
                <a:gridCol w="5196615"/>
              </a:tblGrid>
              <a:tr h="897543">
                <a:tc>
                  <a:txBody>
                    <a:bodyPr/>
                    <a:lstStyle/>
                    <a:p>
                      <a:pPr defTabSz="914400">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Incident ion</a:t>
                      </a:r>
                    </a:p>
                  </a:txBody>
                  <a:tcPr marL="50800" marR="50800" marT="50800" marB="50800" anchor="ctr" horzOverflow="overflow"/>
                </a:tc>
                <a:tc>
                  <a:txBody>
                    <a:bodyPr/>
                    <a:lstStyle/>
                    <a:p>
                      <a:pPr defTabSz="914400">
                        <a:tabLst>
                          <a:tab pos="1181100" algn="l"/>
                        </a:tabLst>
                        <a:defRPr>
                          <a:solidFill>
                            <a:srgbClr val="000000"/>
                          </a:solidFill>
                        </a:defRPr>
                      </a:pPr>
                      <a:r>
                        <a:rPr sz="2600">
                          <a:solidFill>
                            <a:srgbClr val="FFFFFF"/>
                          </a:solidFill>
                          <a:effectLst>
                            <a:outerShdw blurRad="25400" dist="33948" dir="2388334" rotWithShape="0">
                              <a:srgbClr val="3B3936">
                                <a:alpha val="79310"/>
                              </a:srgbClr>
                            </a:outerShdw>
                          </a:effectLst>
                        </a:rPr>
                        <a:t>Energy, MeV</a:t>
                      </a:r>
                    </a:p>
                  </a:txBody>
                  <a:tcPr marL="50800" marR="50800" marT="50800" marB="50800" anchor="ctr" horzOverflow="overflow"/>
                </a:tc>
                <a:tc>
                  <a:txBody>
                    <a:bodyPr/>
                    <a:lstStyle/>
                    <a:p>
                      <a:pPr defTabSz="914400">
                        <a:tabLst>
                          <a:tab pos="1181100" algn="l"/>
                        </a:tabLst>
                        <a:defRPr sz="2600">
                          <a:effectLst>
                            <a:outerShdw blurRad="25400" dist="33948" dir="2388334" rotWithShape="0">
                              <a:srgbClr val="3B3936">
                                <a:alpha val="79310"/>
                              </a:srgbClr>
                            </a:outerShdw>
                          </a:effectLst>
                        </a:defRPr>
                      </a:pPr>
                      <a:r>
                        <a:t>Fluence, cm</a:t>
                      </a:r>
                      <a:r>
                        <a:rPr baseline="31999"/>
                        <a:t>-2</a:t>
                      </a:r>
                    </a:p>
                  </a:txBody>
                  <a:tcPr marL="50800" marR="50800" marT="50800" marB="50800" anchor="ctr" horzOverflow="overflow"/>
                </a:tc>
              </a:tr>
              <a:tr h="897543">
                <a:tc>
                  <a:txBody>
                    <a:bodyPr/>
                    <a:lstStyle/>
                    <a:p>
                      <a:pPr defTabSz="449580">
                        <a:defRPr sz="2500">
                          <a:solidFill>
                            <a:srgbClr val="000000"/>
                          </a:solidFill>
                          <a:uFill>
                            <a:solidFill>
                              <a:srgbClr val="000000"/>
                            </a:solidFill>
                          </a:uFill>
                          <a:latin typeface="Times Roman"/>
                          <a:ea typeface="Times Roman"/>
                          <a:cs typeface="Times Roman"/>
                          <a:sym typeface="Times Roman"/>
                        </a:defRPr>
                      </a:pPr>
                      <a:r>
                        <a:t>A</a:t>
                      </a:r>
                      <a:r>
                        <a:rPr>
                          <a:latin typeface="Helvetica"/>
                          <a:ea typeface="Helvetica"/>
                          <a:cs typeface="Helvetica"/>
                          <a:sym typeface="Helvetica"/>
                        </a:rPr>
                        <a:t>r</a:t>
                      </a:r>
                    </a:p>
                  </a:txBody>
                  <a:tcPr marL="63500" marR="63500" marT="0" marB="0" anchor="ctr" horzOverflow="overflow">
                    <a:lnL w="12700">
                      <a:miter lim="400000"/>
                    </a:lnL>
                  </a:tcPr>
                </a:tc>
                <a:tc>
                  <a:txBody>
                    <a:bodyPr/>
                    <a:lstStyle/>
                    <a:p>
                      <a:pPr defTabSz="449580">
                        <a:defRPr>
                          <a:solidFill>
                            <a:srgbClr val="000000"/>
                          </a:solidFill>
                        </a:defRPr>
                      </a:pPr>
                      <a:r>
                        <a:rPr sz="2500">
                          <a:uFill>
                            <a:solidFill>
                              <a:srgbClr val="000000"/>
                            </a:solidFill>
                          </a:uFill>
                          <a:latin typeface="Times Roman"/>
                          <a:ea typeface="Times Roman"/>
                          <a:cs typeface="Times Roman"/>
                          <a:sym typeface="Times Roman"/>
                        </a:rPr>
                        <a:t>46</a:t>
                      </a:r>
                    </a:p>
                  </a:txBody>
                  <a:tcPr marL="63500" marR="63500" marT="0" marB="0" anchor="ctr" horzOverflow="overflow"/>
                </a:tc>
                <a:tc>
                  <a:txBody>
                    <a:bodyPr/>
                    <a:lstStyle/>
                    <a:p>
                      <a:pPr defTabSz="449580">
                        <a:defRPr sz="2500">
                          <a:solidFill>
                            <a:srgbClr val="000000"/>
                          </a:solidFill>
                          <a:uFill>
                            <a:solidFill>
                              <a:srgbClr val="000000"/>
                            </a:solidFill>
                          </a:uFill>
                          <a:latin typeface="Times Roman"/>
                          <a:ea typeface="Times Roman"/>
                          <a:cs typeface="Times Roman"/>
                          <a:sym typeface="Times Roman"/>
                        </a:defRPr>
                      </a:pPr>
                      <a:r>
                        <a:t>4×10</a:t>
                      </a:r>
                      <a:r>
                        <a:rPr baseline="31999"/>
                        <a:t>13</a:t>
                      </a:r>
                    </a:p>
                  </a:txBody>
                  <a:tcPr marL="63500" marR="63500" marT="0" marB="0" anchor="ctr" horzOverflow="overflow">
                    <a:lnR w="12700">
                      <a:miter lim="400000"/>
                    </a:lnR>
                  </a:tcPr>
                </a:tc>
              </a:tr>
              <a:tr h="897543">
                <a:tc>
                  <a:txBody>
                    <a:bodyPr/>
                    <a:lstStyle/>
                    <a:p>
                      <a:pPr defTabSz="449580">
                        <a:defRPr>
                          <a:solidFill>
                            <a:srgbClr val="000000"/>
                          </a:solidFill>
                        </a:defRPr>
                      </a:pPr>
                      <a:r>
                        <a:rPr sz="2500">
                          <a:uFill>
                            <a:solidFill>
                              <a:srgbClr val="000000"/>
                            </a:solidFill>
                          </a:uFill>
                          <a:latin typeface="Times Roman"/>
                          <a:ea typeface="Times Roman"/>
                          <a:cs typeface="Times Roman"/>
                          <a:sym typeface="Times Roman"/>
                        </a:rPr>
                        <a:t>Kr</a:t>
                      </a:r>
                    </a:p>
                  </a:txBody>
                  <a:tcPr marL="63500" marR="63500" marT="0" marB="0" anchor="ctr" horzOverflow="overflow">
                    <a:lnL w="12700">
                      <a:miter lim="400000"/>
                    </a:lnL>
                  </a:tcPr>
                </a:tc>
                <a:tc>
                  <a:txBody>
                    <a:bodyPr/>
                    <a:lstStyle/>
                    <a:p>
                      <a:pPr defTabSz="449580">
                        <a:defRPr>
                          <a:solidFill>
                            <a:srgbClr val="000000"/>
                          </a:solidFill>
                        </a:defRPr>
                      </a:pPr>
                      <a:r>
                        <a:rPr sz="2500">
                          <a:uFill>
                            <a:solidFill>
                              <a:srgbClr val="000000"/>
                            </a:solidFill>
                          </a:uFill>
                          <a:latin typeface="Times Roman"/>
                          <a:ea typeface="Times Roman"/>
                          <a:cs typeface="Times Roman"/>
                          <a:sym typeface="Times Roman"/>
                        </a:rPr>
                        <a:t>107</a:t>
                      </a:r>
                    </a:p>
                  </a:txBody>
                  <a:tcPr marL="63500" marR="63500" marT="0" marB="0" anchor="ctr" horzOverflow="overflow"/>
                </a:tc>
                <a:tc>
                  <a:txBody>
                    <a:bodyPr/>
                    <a:lstStyle/>
                    <a:p>
                      <a:pPr defTabSz="449580">
                        <a:defRPr sz="2500">
                          <a:solidFill>
                            <a:srgbClr val="000000"/>
                          </a:solidFill>
                          <a:uFill>
                            <a:solidFill>
                              <a:srgbClr val="000000"/>
                            </a:solidFill>
                          </a:uFill>
                          <a:latin typeface="Times Roman"/>
                          <a:ea typeface="Times Roman"/>
                          <a:cs typeface="Times Roman"/>
                          <a:sym typeface="Times Roman"/>
                        </a:defRPr>
                      </a:pPr>
                      <a:r>
                        <a:t>2×10</a:t>
                      </a:r>
                      <a:r>
                        <a:rPr baseline="31999"/>
                        <a:t>13</a:t>
                      </a:r>
                      <a:r>
                        <a:t>, 3×10</a:t>
                      </a:r>
                      <a:r>
                        <a:rPr baseline="31999"/>
                        <a:t>13</a:t>
                      </a:r>
                      <a:r>
                        <a:t>, 1×10</a:t>
                      </a:r>
                      <a:r>
                        <a:rPr baseline="31999"/>
                        <a:t>14</a:t>
                      </a:r>
                      <a:r>
                        <a:t>, 2×10</a:t>
                      </a:r>
                      <a:r>
                        <a:rPr baseline="31999"/>
                        <a:t>14</a:t>
                      </a:r>
                    </a:p>
                  </a:txBody>
                  <a:tcPr marL="63500" marR="63500" marT="0" marB="0" anchor="ctr" horzOverflow="overflow">
                    <a:lnR w="12700">
                      <a:miter lim="400000"/>
                    </a:lnR>
                  </a:tcPr>
                </a:tc>
              </a:tr>
              <a:tr h="897543">
                <a:tc rowSpan="2">
                  <a:txBody>
                    <a:bodyPr/>
                    <a:lstStyle/>
                    <a:p>
                      <a:pPr defTabSz="449580">
                        <a:defRPr>
                          <a:solidFill>
                            <a:srgbClr val="000000"/>
                          </a:solidFill>
                        </a:defRPr>
                      </a:pPr>
                      <a:r>
                        <a:rPr sz="2500">
                          <a:uFill>
                            <a:solidFill>
                              <a:srgbClr val="000000"/>
                            </a:solidFill>
                          </a:uFill>
                          <a:latin typeface="Times Roman"/>
                          <a:ea typeface="Times Roman"/>
                          <a:cs typeface="Times Roman"/>
                          <a:sym typeface="Times Roman"/>
                        </a:rPr>
                        <a:t>Xe</a:t>
                      </a:r>
                    </a:p>
                  </a:txBody>
                  <a:tcPr marL="63500" marR="63500" marT="0" marB="0" anchor="ctr" horzOverflow="overflow">
                    <a:lnL w="12700">
                      <a:miter lim="400000"/>
                    </a:lnL>
                  </a:tcPr>
                </a:tc>
                <a:tc>
                  <a:txBody>
                    <a:bodyPr/>
                    <a:lstStyle/>
                    <a:p>
                      <a:pPr defTabSz="449580">
                        <a:defRPr>
                          <a:solidFill>
                            <a:srgbClr val="000000"/>
                          </a:solidFill>
                        </a:defRPr>
                      </a:pPr>
                      <a:r>
                        <a:rPr sz="2500">
                          <a:uFill>
                            <a:solidFill>
                              <a:srgbClr val="000000"/>
                            </a:solidFill>
                          </a:uFill>
                          <a:latin typeface="Times Roman"/>
                          <a:ea typeface="Times Roman"/>
                          <a:cs typeface="Times Roman"/>
                          <a:sym typeface="Times Roman"/>
                        </a:rPr>
                        <a:t>167</a:t>
                      </a:r>
                    </a:p>
                  </a:txBody>
                  <a:tcPr marL="63500" marR="63500" marT="0" marB="0" anchor="ctr" horzOverflow="overflow"/>
                </a:tc>
                <a:tc>
                  <a:txBody>
                    <a:bodyPr/>
                    <a:lstStyle/>
                    <a:p>
                      <a:pPr defTabSz="449580">
                        <a:defRPr sz="2500">
                          <a:solidFill>
                            <a:srgbClr val="000000"/>
                          </a:solidFill>
                          <a:uFill>
                            <a:solidFill>
                              <a:srgbClr val="000000"/>
                            </a:solidFill>
                          </a:uFill>
                          <a:latin typeface="Times Roman"/>
                          <a:ea typeface="Times Roman"/>
                          <a:cs typeface="Times Roman"/>
                          <a:sym typeface="Times Roman"/>
                        </a:defRPr>
                      </a:pPr>
                      <a:r>
                        <a:t>5×10</a:t>
                      </a:r>
                      <a:r>
                        <a:rPr baseline="31999"/>
                        <a:t>12</a:t>
                      </a:r>
                      <a:r>
                        <a:t>, 1×10</a:t>
                      </a:r>
                      <a:r>
                        <a:rPr baseline="31999"/>
                        <a:t>13</a:t>
                      </a:r>
                      <a:r>
                        <a:t>, 5×10</a:t>
                      </a:r>
                      <a:r>
                        <a:rPr baseline="31999"/>
                        <a:t>13</a:t>
                      </a:r>
                      <a:r>
                        <a:t>, 5×10</a:t>
                      </a:r>
                      <a:r>
                        <a:rPr baseline="31999"/>
                        <a:t>14</a:t>
                      </a:r>
                    </a:p>
                  </a:txBody>
                  <a:tcPr marL="63500" marR="63500" marT="0" marB="0" anchor="ctr" horzOverflow="overflow">
                    <a:lnR w="12700">
                      <a:miter lim="400000"/>
                    </a:lnR>
                  </a:tcPr>
                </a:tc>
              </a:tr>
              <a:tr h="897543">
                <a:tc vMerge="1">
                  <a:txBody>
                    <a:bodyPr/>
                    <a:lstStyle/>
                    <a:p>
                      <a:endParaRPr lang="en-US"/>
                    </a:p>
                  </a:txBody>
                  <a:tcPr/>
                </a:tc>
                <a:tc>
                  <a:txBody>
                    <a:bodyPr/>
                    <a:lstStyle/>
                    <a:p>
                      <a:pPr defTabSz="449580">
                        <a:defRPr>
                          <a:solidFill>
                            <a:srgbClr val="000000"/>
                          </a:solidFill>
                        </a:defRPr>
                      </a:pPr>
                      <a:r>
                        <a:rPr sz="2500">
                          <a:uFill>
                            <a:solidFill>
                              <a:srgbClr val="000000"/>
                            </a:solidFill>
                          </a:uFill>
                          <a:latin typeface="Times Roman"/>
                          <a:ea typeface="Times Roman"/>
                          <a:cs typeface="Times Roman"/>
                          <a:sym typeface="Times Roman"/>
                        </a:rPr>
                        <a:t>220</a:t>
                      </a:r>
                    </a:p>
                  </a:txBody>
                  <a:tcPr marL="63500" marR="63500" marT="0" marB="0" anchor="ctr" horzOverflow="overflow"/>
                </a:tc>
                <a:tc>
                  <a:txBody>
                    <a:bodyPr/>
                    <a:lstStyle/>
                    <a:p>
                      <a:pPr defTabSz="449580">
                        <a:defRPr sz="2500">
                          <a:solidFill>
                            <a:srgbClr val="000000"/>
                          </a:solidFill>
                          <a:uFill>
                            <a:solidFill>
                              <a:srgbClr val="000000"/>
                            </a:solidFill>
                          </a:uFill>
                          <a:latin typeface="Times Roman"/>
                          <a:ea typeface="Times Roman"/>
                          <a:cs typeface="Times Roman"/>
                          <a:sym typeface="Times Roman"/>
                        </a:defRPr>
                      </a:pPr>
                      <a:r>
                        <a:t>6×10</a:t>
                      </a:r>
                      <a:r>
                        <a:rPr baseline="31999"/>
                        <a:t>11</a:t>
                      </a:r>
                      <a:r>
                        <a:t>, 1×10</a:t>
                      </a:r>
                      <a:r>
                        <a:rPr baseline="31999"/>
                        <a:t>13</a:t>
                      </a:r>
                      <a:r>
                        <a:t>, 2×10</a:t>
                      </a:r>
                      <a:r>
                        <a:rPr baseline="31999"/>
                        <a:t>14</a:t>
                      </a:r>
                    </a:p>
                  </a:txBody>
                  <a:tcPr marL="63500" marR="63500" marT="0" marB="0" anchor="ctr" horzOverflow="overflow">
                    <a:lnR w="12700">
                      <a:miter lim="400000"/>
                    </a:lnR>
                  </a:tcPr>
                </a:tc>
              </a:tr>
              <a:tr h="897543">
                <a:tc>
                  <a:txBody>
                    <a:bodyPr/>
                    <a:lstStyle/>
                    <a:p>
                      <a:pPr defTabSz="449580">
                        <a:defRPr>
                          <a:solidFill>
                            <a:srgbClr val="000000"/>
                          </a:solidFill>
                        </a:defRPr>
                      </a:pPr>
                      <a:r>
                        <a:rPr sz="2500">
                          <a:uFill>
                            <a:solidFill>
                              <a:srgbClr val="000000"/>
                            </a:solidFill>
                          </a:uFill>
                          <a:latin typeface="Times Roman"/>
                          <a:ea typeface="Times Roman"/>
                          <a:cs typeface="Times Roman"/>
                          <a:sym typeface="Times Roman"/>
                        </a:rPr>
                        <a:t>Bi</a:t>
                      </a:r>
                    </a:p>
                  </a:txBody>
                  <a:tcPr marL="63500" marR="63500" marT="0" marB="0" anchor="ctr" horzOverflow="overflow">
                    <a:lnL w="12700">
                      <a:miter lim="400000"/>
                    </a:lnL>
                    <a:lnB w="12700">
                      <a:miter lim="400000"/>
                    </a:lnB>
                  </a:tcPr>
                </a:tc>
                <a:tc>
                  <a:txBody>
                    <a:bodyPr/>
                    <a:lstStyle/>
                    <a:p>
                      <a:pPr defTabSz="449580">
                        <a:defRPr>
                          <a:solidFill>
                            <a:srgbClr val="000000"/>
                          </a:solidFill>
                        </a:defRPr>
                      </a:pPr>
                      <a:r>
                        <a:rPr sz="2500">
                          <a:uFill>
                            <a:solidFill>
                              <a:srgbClr val="000000"/>
                            </a:solidFill>
                          </a:uFill>
                          <a:latin typeface="Times Roman"/>
                          <a:ea typeface="Times Roman"/>
                          <a:cs typeface="Times Roman"/>
                          <a:sym typeface="Times Roman"/>
                        </a:rPr>
                        <a:t>710</a:t>
                      </a:r>
                    </a:p>
                  </a:txBody>
                  <a:tcPr marL="63500" marR="63500" marT="0" marB="0" anchor="ctr" horzOverflow="overflow">
                    <a:lnB w="12700">
                      <a:miter lim="400000"/>
                    </a:lnB>
                  </a:tcPr>
                </a:tc>
                <a:tc>
                  <a:txBody>
                    <a:bodyPr/>
                    <a:lstStyle/>
                    <a:p>
                      <a:pPr defTabSz="449580">
                        <a:defRPr sz="2500">
                          <a:solidFill>
                            <a:srgbClr val="000000"/>
                          </a:solidFill>
                          <a:uFill>
                            <a:solidFill>
                              <a:srgbClr val="000000"/>
                            </a:solidFill>
                          </a:uFill>
                          <a:latin typeface="Times Roman"/>
                          <a:ea typeface="Times Roman"/>
                          <a:cs typeface="Times Roman"/>
                          <a:sym typeface="Times Roman"/>
                        </a:defRPr>
                      </a:pPr>
                      <a:r>
                        <a:t>1×10</a:t>
                      </a:r>
                      <a:r>
                        <a:rPr baseline="31999"/>
                        <a:t>12</a:t>
                      </a:r>
                      <a:r>
                        <a:t>, 5×10</a:t>
                      </a:r>
                      <a:r>
                        <a:rPr baseline="31999"/>
                        <a:t>12</a:t>
                      </a:r>
                      <a:r>
                        <a:t>, 1×10</a:t>
                      </a:r>
                      <a:r>
                        <a:rPr baseline="31999"/>
                        <a:t>13</a:t>
                      </a:r>
                      <a:r>
                        <a:t>, 2×10</a:t>
                      </a:r>
                      <a:r>
                        <a:rPr baseline="31999"/>
                        <a:t>13</a:t>
                      </a:r>
                    </a:p>
                  </a:txBody>
                  <a:tcPr marL="63500" marR="63500" marT="0" marB="0" anchor="ctr" horzOverflow="overflow">
                    <a:lnR w="12700">
                      <a:miter lim="400000"/>
                    </a:lnR>
                    <a:lnB w="12700">
                      <a:miter lim="400000"/>
                    </a:lnB>
                  </a:tcPr>
                </a:tc>
              </a:tr>
            </a:tbl>
          </a:graphicData>
        </a:graphic>
      </p:graphicFrame>
      <p:sp>
        <p:nvSpPr>
          <p:cNvPr id="158" name="All samples were irradiated accelerators in FLNR JINR (Dubna, Russia) and Institute of Nuclear Physics (Nur-Sultan, Kazakhstan)…"/>
          <p:cNvSpPr txBox="1"/>
          <p:nvPr/>
        </p:nvSpPr>
        <p:spPr>
          <a:xfrm>
            <a:off x="668370" y="7073056"/>
            <a:ext cx="11668060" cy="2410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500" i="1">
                <a:solidFill>
                  <a:srgbClr val="000000"/>
                </a:solidFill>
              </a:defRPr>
            </a:pPr>
            <a:r>
              <a:rPr dirty="0"/>
              <a:t>All samples were irradiated </a:t>
            </a:r>
            <a:r>
              <a:rPr lang="en-US" dirty="0" smtClean="0"/>
              <a:t>at </a:t>
            </a:r>
            <a:r>
              <a:rPr dirty="0" smtClean="0"/>
              <a:t>accelerators </a:t>
            </a:r>
            <a:r>
              <a:rPr dirty="0"/>
              <a:t>in FLNR JINR (</a:t>
            </a:r>
            <a:r>
              <a:rPr dirty="0" err="1"/>
              <a:t>Dubna</a:t>
            </a:r>
            <a:r>
              <a:rPr dirty="0"/>
              <a:t>, Russia) and Institute of Nuclear Physics (</a:t>
            </a:r>
            <a:r>
              <a:rPr dirty="0" err="1"/>
              <a:t>Nur</a:t>
            </a:r>
            <a:r>
              <a:rPr dirty="0"/>
              <a:t>-Sultan, Kazakhstan</a:t>
            </a:r>
            <a:r>
              <a:rPr dirty="0" smtClean="0"/>
              <a:t>)</a:t>
            </a:r>
            <a:endParaRPr lang="en-US" dirty="0"/>
          </a:p>
          <a:p>
            <a:pPr>
              <a:defRPr sz="2500" i="1">
                <a:solidFill>
                  <a:srgbClr val="000000"/>
                </a:solidFill>
              </a:defRPr>
            </a:pPr>
            <a:r>
              <a:rPr lang="en-US" dirty="0" smtClean="0"/>
              <a:t>TEM research was conducted in HR </a:t>
            </a:r>
            <a:r>
              <a:rPr lang="en-US" dirty="0"/>
              <a:t>TEM Center of Nelson Mandela University (Port-Elizabeth, South Africa) </a:t>
            </a:r>
            <a:endParaRPr dirty="0"/>
          </a:p>
          <a:p>
            <a:pPr>
              <a:defRPr sz="2500" i="1">
                <a:solidFill>
                  <a:srgbClr val="000000"/>
                </a:solidFill>
              </a:defRPr>
            </a:pPr>
            <a:r>
              <a:rPr dirty="0"/>
              <a:t>Mechanical hardness </a:t>
            </a:r>
            <a:r>
              <a:rPr lang="en-US" dirty="0" smtClean="0"/>
              <a:t>was measured in </a:t>
            </a:r>
            <a:r>
              <a:rPr dirty="0" smtClean="0"/>
              <a:t>National </a:t>
            </a:r>
            <a:r>
              <a:rPr dirty="0"/>
              <a:t>Center for Nuclear Research (</a:t>
            </a:r>
            <a:r>
              <a:rPr dirty="0" err="1"/>
              <a:t>Sverk</a:t>
            </a:r>
            <a:r>
              <a:rPr dirty="0"/>
              <a:t>, Poland</a:t>
            </a:r>
            <a:r>
              <a:rPr dirty="0" smtClean="0"/>
              <a:t>)</a:t>
            </a:r>
            <a:r>
              <a:rPr lang="en-US" dirty="0" smtClean="0"/>
              <a:t> </a:t>
            </a:r>
            <a:r>
              <a:rPr lang="en-US" dirty="0"/>
              <a:t>and </a:t>
            </a:r>
            <a:r>
              <a:rPr lang="en-US" dirty="0" err="1" smtClean="0"/>
              <a:t>Nazarbayev</a:t>
            </a:r>
            <a:r>
              <a:rPr lang="en-US" dirty="0" smtClean="0"/>
              <a:t> </a:t>
            </a:r>
            <a:r>
              <a:rPr lang="en-US" dirty="0"/>
              <a:t>University (</a:t>
            </a:r>
            <a:r>
              <a:rPr lang="en-US" dirty="0" err="1"/>
              <a:t>Nur</a:t>
            </a:r>
            <a:r>
              <a:rPr lang="en-US" dirty="0"/>
              <a:t>-Sultan, Kazakhstan</a:t>
            </a:r>
            <a:r>
              <a:rPr lang="en-US" dirty="0" smtClean="0"/>
              <a:t>)</a:t>
            </a:r>
            <a:r>
              <a:rPr dirty="0" smtClean="0"/>
              <a:t>.</a:t>
            </a:r>
            <a:endParaRPr dirty="0"/>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EM images and SAD of…"/>
          <p:cNvSpPr txBox="1">
            <a:spLocks noGrp="1"/>
          </p:cNvSpPr>
          <p:nvPr>
            <p:ph type="title" idx="4294967295"/>
          </p:nvPr>
        </p:nvSpPr>
        <p:spPr>
          <a:xfrm>
            <a:off x="638838" y="131522"/>
            <a:ext cx="11988801" cy="1244948"/>
          </a:xfrm>
          <a:prstGeom prst="rect">
            <a:avLst/>
          </a:prstGeom>
        </p:spPr>
        <p:txBody>
          <a:bodyPr/>
          <a:lstStyle/>
          <a:p>
            <a:pPr defTabSz="496570">
              <a:lnSpc>
                <a:spcPct val="100000"/>
              </a:lnSpc>
              <a:spcBef>
                <a:spcPts val="0"/>
              </a:spcBef>
              <a:defRPr sz="3400" b="1">
                <a:solidFill>
                  <a:srgbClr val="0433FF"/>
                </a:solidFill>
                <a:latin typeface="Palatino"/>
                <a:ea typeface="Palatino"/>
                <a:cs typeface="Palatino"/>
                <a:sym typeface="Palatino"/>
              </a:defRPr>
            </a:pPr>
            <a:r>
              <a:t>TEM images and SAD of </a:t>
            </a:r>
          </a:p>
          <a:p>
            <a:pPr defTabSz="496570">
              <a:lnSpc>
                <a:spcPct val="100000"/>
              </a:lnSpc>
              <a:spcBef>
                <a:spcPts val="0"/>
              </a:spcBef>
              <a:defRPr sz="3400" b="1">
                <a:solidFill>
                  <a:srgbClr val="0433FF"/>
                </a:solidFill>
                <a:latin typeface="Palatino"/>
                <a:ea typeface="Palatino"/>
                <a:cs typeface="Palatino"/>
                <a:sym typeface="Palatino"/>
              </a:defRPr>
            </a:pPr>
            <a:r>
              <a:t>p-Si</a:t>
            </a:r>
            <a:r>
              <a:rPr baseline="-5999"/>
              <a:t>3</a:t>
            </a:r>
            <a:r>
              <a:t>N</a:t>
            </a:r>
            <a:r>
              <a:rPr baseline="-5999"/>
              <a:t>4</a:t>
            </a:r>
            <a:r>
              <a:t>+220 MeV Xe</a:t>
            </a:r>
          </a:p>
        </p:txBody>
      </p:sp>
      <p:sp>
        <p:nvSpPr>
          <p:cNvPr id="161" name="5x1011 cm-2"/>
          <p:cNvSpPr txBox="1"/>
          <p:nvPr/>
        </p:nvSpPr>
        <p:spPr>
          <a:xfrm>
            <a:off x="1766678" y="4967076"/>
            <a:ext cx="1571428"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solidFill>
                  <a:srgbClr val="000000"/>
                </a:solidFill>
              </a:defRPr>
            </a:pPr>
            <a:r>
              <a:t>5x10</a:t>
            </a:r>
            <a:r>
              <a:rPr baseline="31999"/>
              <a:t>11</a:t>
            </a:r>
            <a:r>
              <a:t> cm</a:t>
            </a:r>
            <a:r>
              <a:rPr baseline="31999"/>
              <a:t>-2</a:t>
            </a:r>
          </a:p>
        </p:txBody>
      </p:sp>
      <p:sp>
        <p:nvSpPr>
          <p:cNvPr id="162" name="Номер слайда"/>
          <p:cNvSpPr txBox="1">
            <a:spLocks noGrp="1"/>
          </p:cNvSpPr>
          <p:nvPr>
            <p:ph type="sldNum" sz="quarter" idx="4294967295"/>
          </p:nvPr>
        </p:nvSpPr>
        <p:spPr>
          <a:xfrm>
            <a:off x="6381749" y="9258300"/>
            <a:ext cx="228601" cy="4064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163" name="1x1013 cm-2"/>
          <p:cNvSpPr txBox="1"/>
          <p:nvPr/>
        </p:nvSpPr>
        <p:spPr>
          <a:xfrm>
            <a:off x="5579016" y="4997880"/>
            <a:ext cx="157886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solidFill>
                  <a:srgbClr val="000000"/>
                </a:solidFill>
              </a:defRPr>
            </a:pPr>
            <a:r>
              <a:t>1x10</a:t>
            </a:r>
            <a:r>
              <a:rPr baseline="31999"/>
              <a:t>13</a:t>
            </a:r>
            <a:r>
              <a:t> cm</a:t>
            </a:r>
            <a:r>
              <a:rPr baseline="31999"/>
              <a:t>-2</a:t>
            </a:r>
          </a:p>
        </p:txBody>
      </p:sp>
      <p:pic>
        <p:nvPicPr>
          <p:cNvPr id="164" name="HAADF2.jpg" descr="HAADF2.jpg"/>
          <p:cNvPicPr>
            <a:picLocks noChangeAspect="1"/>
          </p:cNvPicPr>
          <p:nvPr/>
        </p:nvPicPr>
        <p:blipFill>
          <a:blip r:embed="rId2">
            <a:extLst/>
          </a:blip>
          <a:stretch>
            <a:fillRect/>
          </a:stretch>
        </p:blipFill>
        <p:spPr>
          <a:xfrm>
            <a:off x="8387006" y="1412027"/>
            <a:ext cx="3573150" cy="3573150"/>
          </a:xfrm>
          <a:prstGeom prst="rect">
            <a:avLst/>
          </a:prstGeom>
          <a:ln w="12700">
            <a:miter lim="400000"/>
          </a:ln>
        </p:spPr>
      </p:pic>
      <p:sp>
        <p:nvSpPr>
          <p:cNvPr id="165" name="2x1014 cm-2"/>
          <p:cNvSpPr txBox="1"/>
          <p:nvPr/>
        </p:nvSpPr>
        <p:spPr>
          <a:xfrm>
            <a:off x="9395075" y="4967076"/>
            <a:ext cx="157886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solidFill>
                  <a:srgbClr val="000000"/>
                </a:solidFill>
              </a:defRPr>
            </a:pPr>
            <a:r>
              <a:t>2x10</a:t>
            </a:r>
            <a:r>
              <a:rPr baseline="31999"/>
              <a:t>14</a:t>
            </a:r>
            <a:r>
              <a:t> cm</a:t>
            </a:r>
            <a:r>
              <a:rPr baseline="31999"/>
              <a:t>-2</a:t>
            </a:r>
          </a:p>
        </p:txBody>
      </p:sp>
      <p:pic>
        <p:nvPicPr>
          <p:cNvPr id="166" name="HAADF8.jpg" descr="HAADF8.jpg"/>
          <p:cNvPicPr>
            <a:picLocks noChangeAspect="1"/>
          </p:cNvPicPr>
          <p:nvPr/>
        </p:nvPicPr>
        <p:blipFill>
          <a:blip r:embed="rId3">
            <a:extLst/>
          </a:blip>
          <a:stretch>
            <a:fillRect/>
          </a:stretch>
        </p:blipFill>
        <p:spPr>
          <a:xfrm>
            <a:off x="4570947" y="1419977"/>
            <a:ext cx="3557250" cy="3557250"/>
          </a:xfrm>
          <a:prstGeom prst="rect">
            <a:avLst/>
          </a:prstGeom>
          <a:ln w="12700">
            <a:miter lim="400000"/>
          </a:ln>
        </p:spPr>
      </p:pic>
      <p:pic>
        <p:nvPicPr>
          <p:cNvPr id="167" name="ABF6.jpg" descr="ABF6.jpg"/>
          <p:cNvPicPr>
            <a:picLocks noChangeAspect="1"/>
          </p:cNvPicPr>
          <p:nvPr/>
        </p:nvPicPr>
        <p:blipFill>
          <a:blip r:embed="rId4">
            <a:extLst/>
          </a:blip>
          <a:stretch>
            <a:fillRect/>
          </a:stretch>
        </p:blipFill>
        <p:spPr>
          <a:xfrm>
            <a:off x="792646" y="1412027"/>
            <a:ext cx="3519492" cy="3519492"/>
          </a:xfrm>
          <a:prstGeom prst="rect">
            <a:avLst/>
          </a:prstGeom>
          <a:ln w="12700">
            <a:miter lim="400000"/>
          </a:ln>
        </p:spPr>
      </p:pic>
      <p:pic>
        <p:nvPicPr>
          <p:cNvPr id="168" name="SAD1.jpg" descr="SAD1.jpg"/>
          <p:cNvPicPr>
            <a:picLocks noChangeAspect="1"/>
          </p:cNvPicPr>
          <p:nvPr/>
        </p:nvPicPr>
        <p:blipFill>
          <a:blip r:embed="rId5">
            <a:extLst/>
          </a:blip>
          <a:stretch>
            <a:fillRect/>
          </a:stretch>
        </p:blipFill>
        <p:spPr>
          <a:xfrm>
            <a:off x="8405884" y="5518584"/>
            <a:ext cx="3557250" cy="3557249"/>
          </a:xfrm>
          <a:prstGeom prst="rect">
            <a:avLst/>
          </a:prstGeom>
          <a:ln w="12700">
            <a:miter lim="400000"/>
          </a:ln>
        </p:spPr>
      </p:pic>
      <p:pic>
        <p:nvPicPr>
          <p:cNvPr id="169" name="SAD1.jpg" descr="SAD1.jpg"/>
          <p:cNvPicPr>
            <a:picLocks noChangeAspect="1"/>
          </p:cNvPicPr>
          <p:nvPr/>
        </p:nvPicPr>
        <p:blipFill>
          <a:blip r:embed="rId6">
            <a:extLst/>
          </a:blip>
          <a:stretch>
            <a:fillRect/>
          </a:stretch>
        </p:blipFill>
        <p:spPr>
          <a:xfrm>
            <a:off x="4589826" y="5537462"/>
            <a:ext cx="3557250" cy="3557250"/>
          </a:xfrm>
          <a:prstGeom prst="rect">
            <a:avLst/>
          </a:prstGeom>
          <a:ln w="12700">
            <a:miter lim="400000"/>
          </a:ln>
        </p:spPr>
      </p:pic>
      <p:pic>
        <p:nvPicPr>
          <p:cNvPr id="170" name="SAD2.jpg" descr="SAD2.jpg"/>
          <p:cNvPicPr>
            <a:picLocks noChangeAspect="1"/>
          </p:cNvPicPr>
          <p:nvPr/>
        </p:nvPicPr>
        <p:blipFill>
          <a:blip r:embed="rId7">
            <a:extLst/>
          </a:blip>
          <a:stretch>
            <a:fillRect/>
          </a:stretch>
        </p:blipFill>
        <p:spPr>
          <a:xfrm>
            <a:off x="773767" y="5518584"/>
            <a:ext cx="3557250" cy="355724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M images of…"/>
          <p:cNvSpPr txBox="1">
            <a:spLocks noGrp="1"/>
          </p:cNvSpPr>
          <p:nvPr>
            <p:ph type="title"/>
          </p:nvPr>
        </p:nvSpPr>
        <p:spPr>
          <a:prstGeom prst="rect">
            <a:avLst/>
          </a:prstGeom>
        </p:spPr>
        <p:txBody>
          <a:bodyPr/>
          <a:lstStyle/>
          <a:p>
            <a:pPr defTabSz="274574">
              <a:lnSpc>
                <a:spcPct val="100000"/>
              </a:lnSpc>
              <a:spcBef>
                <a:spcPts val="0"/>
              </a:spcBef>
              <a:defRPr sz="3290" b="1">
                <a:solidFill>
                  <a:srgbClr val="0433FF"/>
                </a:solidFill>
                <a:latin typeface="Palatino"/>
                <a:ea typeface="Palatino"/>
                <a:cs typeface="Palatino"/>
                <a:sym typeface="Palatino"/>
              </a:defRPr>
            </a:pPr>
            <a:r>
              <a:t>TEM images of </a:t>
            </a:r>
          </a:p>
          <a:p>
            <a:pPr defTabSz="274574">
              <a:lnSpc>
                <a:spcPct val="100000"/>
              </a:lnSpc>
              <a:spcBef>
                <a:spcPts val="0"/>
              </a:spcBef>
              <a:defRPr sz="3290" b="1">
                <a:solidFill>
                  <a:srgbClr val="0433FF"/>
                </a:solidFill>
                <a:latin typeface="Palatino"/>
                <a:ea typeface="Palatino"/>
                <a:cs typeface="Palatino"/>
                <a:sym typeface="Palatino"/>
              </a:defRPr>
            </a:pPr>
            <a:r>
              <a:t>p-Si</a:t>
            </a:r>
            <a:r>
              <a:rPr baseline="-5999"/>
              <a:t>3</a:t>
            </a:r>
            <a:r>
              <a:t>N</a:t>
            </a:r>
            <a:r>
              <a:rPr baseline="-5999"/>
              <a:t>4</a:t>
            </a:r>
            <a:r>
              <a:t>+710 MeV Bi</a:t>
            </a:r>
          </a:p>
        </p:txBody>
      </p:sp>
      <p:grpSp>
        <p:nvGrpSpPr>
          <p:cNvPr id="177" name="Группа"/>
          <p:cNvGrpSpPr/>
          <p:nvPr/>
        </p:nvGrpSpPr>
        <p:grpSpPr>
          <a:xfrm>
            <a:off x="254147" y="2594107"/>
            <a:ext cx="12902906" cy="5428963"/>
            <a:chOff x="0" y="0"/>
            <a:chExt cx="12902905" cy="5428962"/>
          </a:xfrm>
        </p:grpSpPr>
        <p:pic>
          <p:nvPicPr>
            <p:cNvPr id="173" name="Изображение" descr="Изображение"/>
            <p:cNvPicPr>
              <a:picLocks noChangeAspect="1"/>
            </p:cNvPicPr>
            <p:nvPr/>
          </p:nvPicPr>
          <p:blipFill>
            <a:blip r:embed="rId2">
              <a:extLst/>
            </a:blip>
            <a:srcRect b="29661"/>
            <a:stretch>
              <a:fillRect/>
            </a:stretch>
          </p:blipFill>
          <p:spPr>
            <a:xfrm>
              <a:off x="232327" y="0"/>
              <a:ext cx="12023340" cy="4125066"/>
            </a:xfrm>
            <a:prstGeom prst="rect">
              <a:avLst/>
            </a:prstGeom>
            <a:ln w="12700" cap="flat">
              <a:noFill/>
              <a:miter lim="400000"/>
            </a:ln>
            <a:effectLst/>
          </p:spPr>
        </p:pic>
        <p:sp>
          <p:nvSpPr>
            <p:cNvPr id="174" name="Fluence, cm-2"/>
            <p:cNvSpPr txBox="1"/>
            <p:nvPr/>
          </p:nvSpPr>
          <p:spPr>
            <a:xfrm>
              <a:off x="4795918" y="4128835"/>
              <a:ext cx="2039293" cy="5489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a:solidFill>
                    <a:srgbClr val="000000"/>
                  </a:solidFill>
                </a:defRPr>
              </a:pPr>
              <a:r>
                <a:t>Fluence, cm</a:t>
              </a:r>
              <a:r>
                <a:rPr baseline="31999"/>
                <a:t>-2</a:t>
              </a:r>
            </a:p>
          </p:txBody>
        </p:sp>
        <p:sp>
          <p:nvSpPr>
            <p:cNvPr id="175" name="Crystalline matrix"/>
            <p:cNvSpPr txBox="1"/>
            <p:nvPr/>
          </p:nvSpPr>
          <p:spPr>
            <a:xfrm>
              <a:off x="0" y="4619207"/>
              <a:ext cx="3066940" cy="576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600" b="1">
                  <a:solidFill>
                    <a:srgbClr val="000000"/>
                  </a:solidFill>
                </a:defRPr>
              </a:lvl1pPr>
            </a:lstStyle>
            <a:p>
              <a:r>
                <a:t>Crystalline matrix</a:t>
              </a:r>
            </a:p>
          </p:txBody>
        </p:sp>
        <p:sp>
          <p:nvSpPr>
            <p:cNvPr id="176" name="Matrix amorphizied under irradiation"/>
            <p:cNvSpPr txBox="1"/>
            <p:nvPr/>
          </p:nvSpPr>
          <p:spPr>
            <a:xfrm>
              <a:off x="7816023" y="4385888"/>
              <a:ext cx="5086883" cy="10430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600" b="1">
                  <a:solidFill>
                    <a:srgbClr val="000000"/>
                  </a:solidFill>
                </a:defRPr>
              </a:lvl1pPr>
            </a:lstStyle>
            <a:p>
              <a:r>
                <a:t>Matrix amorphizied under irradiation</a:t>
              </a:r>
            </a:p>
          </p:txBody>
        </p:sp>
      </p:grpSp>
      <p:sp>
        <p:nvSpPr>
          <p:cNvPr id="178" name="Номер слайда"/>
          <p:cNvSpPr txBox="1">
            <a:spLocks noGrp="1"/>
          </p:cNvSpPr>
          <p:nvPr>
            <p:ph type="sldNum" sz="quarter" idx="4294967295"/>
          </p:nvPr>
        </p:nvSpPr>
        <p:spPr>
          <a:xfrm>
            <a:off x="6381749" y="9258300"/>
            <a:ext cx="228601" cy="4064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Изображение" descr="Изображение"/>
          <p:cNvPicPr>
            <a:picLocks noChangeAspect="1"/>
          </p:cNvPicPr>
          <p:nvPr/>
        </p:nvPicPr>
        <p:blipFill>
          <a:blip r:embed="rId2">
            <a:extLst/>
          </a:blip>
          <a:stretch>
            <a:fillRect/>
          </a:stretch>
        </p:blipFill>
        <p:spPr>
          <a:xfrm>
            <a:off x="1428185" y="1531616"/>
            <a:ext cx="10405400" cy="7934118"/>
          </a:xfrm>
          <a:prstGeom prst="rect">
            <a:avLst/>
          </a:prstGeom>
          <a:ln w="12700">
            <a:miter lim="400000"/>
          </a:ln>
        </p:spPr>
      </p:pic>
      <p:sp>
        <p:nvSpPr>
          <p:cNvPr id="181" name="Nanoindentation curves of…"/>
          <p:cNvSpPr txBox="1"/>
          <p:nvPr/>
        </p:nvSpPr>
        <p:spPr>
          <a:xfrm>
            <a:off x="1014785" y="462193"/>
            <a:ext cx="10662369"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b="1">
                <a:solidFill>
                  <a:srgbClr val="0433FF"/>
                </a:solidFill>
              </a:defRPr>
            </a:pPr>
            <a:r>
              <a:rPr dirty="0" err="1"/>
              <a:t>Nanoindentation</a:t>
            </a:r>
            <a:r>
              <a:rPr dirty="0"/>
              <a:t> curves of </a:t>
            </a:r>
            <a:r>
              <a:rPr dirty="0" smtClean="0"/>
              <a:t>p-Si</a:t>
            </a:r>
            <a:r>
              <a:rPr baseline="-5999" dirty="0" smtClean="0"/>
              <a:t>3</a:t>
            </a:r>
            <a:r>
              <a:rPr dirty="0" smtClean="0"/>
              <a:t>N</a:t>
            </a:r>
            <a:r>
              <a:rPr baseline="-5999" dirty="0" smtClean="0"/>
              <a:t>4</a:t>
            </a:r>
            <a:r>
              <a:rPr lang="en-US" b="1" baseline="-5999" dirty="0" smtClean="0"/>
              <a:t> </a:t>
            </a:r>
            <a:endParaRPr dirty="0"/>
          </a:p>
        </p:txBody>
      </p:sp>
      <p:sp>
        <p:nvSpPr>
          <p:cNvPr id="182" name="Номер слайда"/>
          <p:cNvSpPr txBox="1">
            <a:spLocks noGrp="1"/>
          </p:cNvSpPr>
          <p:nvPr>
            <p:ph type="sldNum" sz="quarter" idx="4294967295"/>
          </p:nvPr>
        </p:nvSpPr>
        <p:spPr>
          <a:xfrm>
            <a:off x="6381749" y="9258300"/>
            <a:ext cx="228601" cy="4064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Nanoindentation curves…"/>
          <p:cNvSpPr txBox="1"/>
          <p:nvPr/>
        </p:nvSpPr>
        <p:spPr>
          <a:xfrm>
            <a:off x="2472770" y="589194"/>
            <a:ext cx="8431795"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a:solidFill>
                  <a:srgbClr val="0433FF"/>
                </a:solidFill>
              </a:defRPr>
            </a:pPr>
            <a:r>
              <a:rPr dirty="0" err="1"/>
              <a:t>Nanoindentation</a:t>
            </a:r>
            <a:r>
              <a:rPr dirty="0"/>
              <a:t> curves </a:t>
            </a:r>
            <a:r>
              <a:rPr dirty="0" smtClean="0"/>
              <a:t>of p-Si</a:t>
            </a:r>
            <a:r>
              <a:rPr baseline="-5999" dirty="0" smtClean="0"/>
              <a:t>3</a:t>
            </a:r>
            <a:r>
              <a:rPr dirty="0" smtClean="0"/>
              <a:t>N</a:t>
            </a:r>
            <a:r>
              <a:rPr baseline="-5999" dirty="0" smtClean="0"/>
              <a:t>4</a:t>
            </a:r>
            <a:endParaRPr dirty="0"/>
          </a:p>
        </p:txBody>
      </p:sp>
      <p:sp>
        <p:nvSpPr>
          <p:cNvPr id="192" name="Номер слайда"/>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6" name="Рисунок 5"/>
          <p:cNvPicPr/>
          <p:nvPr/>
        </p:nvPicPr>
        <p:blipFill>
          <a:blip r:embed="rId2">
            <a:extLst>
              <a:ext uri="{28A0092B-C50C-407E-A947-70E740481C1C}">
                <a14:useLocalDpi xmlns:a14="http://schemas.microsoft.com/office/drawing/2010/main" val="0"/>
              </a:ext>
            </a:extLst>
          </a:blip>
          <a:srcRect/>
          <a:stretch>
            <a:fillRect/>
          </a:stretch>
        </p:blipFill>
        <p:spPr bwMode="auto">
          <a:xfrm>
            <a:off x="1969135" y="1776549"/>
            <a:ext cx="9095105" cy="7615645"/>
          </a:xfrm>
          <a:prstGeom prst="rect">
            <a:avLst/>
          </a:prstGeom>
          <a:noFill/>
          <a:ln>
            <a:noFill/>
          </a:ln>
        </p:spPr>
      </p:pic>
    </p:spTree>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Georgia"/>
        <a:ea typeface="Georgia"/>
        <a:cs typeface="Georgia"/>
      </a:majorFont>
      <a:minorFont>
        <a:latin typeface="Georgia"/>
        <a:ea typeface="Georgia"/>
        <a:cs typeface="Georgia"/>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Georgia"/>
        <a:ea typeface="Georgia"/>
        <a:cs typeface="Georgia"/>
      </a:majorFont>
      <a:minorFont>
        <a:latin typeface="Georgia"/>
        <a:ea typeface="Georgia"/>
        <a:cs typeface="Georgia"/>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TotalTime>
  <Words>667</Words>
  <Application>Microsoft Office PowerPoint</Application>
  <PresentationFormat>Произвольный</PresentationFormat>
  <Paragraphs>65</Paragraphs>
  <Slides>13</Slides>
  <Notes>0</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1</vt:i4>
      </vt:variant>
      <vt:variant>
        <vt:lpstr>Заголовки слайдов</vt:lpstr>
      </vt:variant>
      <vt:variant>
        <vt:i4>13</vt:i4>
      </vt:variant>
    </vt:vector>
  </HeadingPairs>
  <TitlesOfParts>
    <vt:vector size="22" baseType="lpstr">
      <vt:lpstr>Georgia</vt:lpstr>
      <vt:lpstr>Helvetica</vt:lpstr>
      <vt:lpstr>Helvetica Neue</vt:lpstr>
      <vt:lpstr>Palatino</vt:lpstr>
      <vt:lpstr>Times New Roman</vt:lpstr>
      <vt:lpstr>Times Roman</vt:lpstr>
      <vt:lpstr>Zapf Dingbats</vt:lpstr>
      <vt:lpstr>New_Template4</vt:lpstr>
      <vt:lpstr>Origin Graph</vt:lpstr>
      <vt:lpstr>Swift Heavy Ion Irradiation-Induced Changes in Mechanical Properties of Si3N4</vt:lpstr>
      <vt:lpstr>Si3N4 as a candidate material for inert matrices</vt:lpstr>
      <vt:lpstr>Презентация PowerPoint</vt:lpstr>
      <vt:lpstr>The purpose of the work</vt:lpstr>
      <vt:lpstr>Experimental</vt:lpstr>
      <vt:lpstr>TEM images and SAD of  p-Si3N4+220 MeV Xe</vt:lpstr>
      <vt:lpstr>TEM images of  p-Si3N4+710 MeV Bi</vt:lpstr>
      <vt:lpstr>Презентация PowerPoint</vt:lpstr>
      <vt:lpstr>Презентация PowerPoint</vt:lpstr>
      <vt:lpstr>Презентация PowerPoint</vt:lpstr>
      <vt:lpstr>Презентация PowerPoint</vt:lpstr>
      <vt:lpstr>Conclusion</vt:lpstr>
      <vt:lpstr>Thank you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Swift Heavy Ion Irradiation-Induced Changes in Mechanical Properties of Si3N4</dc:title>
  <cp:lastModifiedBy>FLNR</cp:lastModifiedBy>
  <cp:revision>3</cp:revision>
  <dcterms:modified xsi:type="dcterms:W3CDTF">2020-11-12T12:56:35Z</dcterms:modified>
</cp:coreProperties>
</file>