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66" r:id="rId2"/>
    <p:sldId id="273" r:id="rId3"/>
    <p:sldId id="276" r:id="rId4"/>
    <p:sldId id="282" r:id="rId5"/>
    <p:sldId id="279" r:id="rId6"/>
    <p:sldId id="450" r:id="rId7"/>
    <p:sldId id="496" r:id="rId8"/>
    <p:sldId id="262" r:id="rId9"/>
    <p:sldId id="263" r:id="rId10"/>
    <p:sldId id="460" r:id="rId11"/>
    <p:sldId id="455" r:id="rId12"/>
    <p:sldId id="446" r:id="rId13"/>
    <p:sldId id="453" r:id="rId14"/>
    <p:sldId id="461" r:id="rId15"/>
    <p:sldId id="447" r:id="rId16"/>
    <p:sldId id="270" r:id="rId17"/>
    <p:sldId id="272" r:id="rId18"/>
    <p:sldId id="281" r:id="rId1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173E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3" autoAdjust="0"/>
    <p:restoredTop sz="92405" autoAdjust="0"/>
  </p:normalViewPr>
  <p:slideViewPr>
    <p:cSldViewPr snapToGrid="0">
      <p:cViewPr varScale="1">
        <p:scale>
          <a:sx n="68" d="100"/>
          <a:sy n="68" d="100"/>
        </p:scale>
        <p:origin x="423" y="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ED913-E1F5-4DD2-B433-754B50FAC23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3C33B-1950-4061-B09B-00457A8B9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2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3C33B-1950-4061-B09B-00457A8B9B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3C33B-1950-4061-B09B-00457A8B9B0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8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3BC23-F757-408F-9A7C-2D9A4C67A3B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58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5068B-1E0C-46D4-A1FE-63C1F559825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C2C50-2C47-4281-866C-20219C4A6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6E42C-0409-4CA7-9028-580D5EE87EA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1084A-A20D-45E0-9FC0-F6BB4A4EF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60436-25CE-4F66-889B-7FCD35C9C73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94E0-1FCD-49AB-8568-F97345186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C7E09-4F5B-45E2-9B01-BB304415921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281F4-8C82-4F63-9EDA-C4D718CDE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A043C-6974-493B-AD11-0203FFA7F1C4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4382C-6B99-4D23-BFD2-113EE03A4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0007A-7F42-4587-9208-F147081479F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D703B-C1FA-4CA6-963B-FC94CF3F8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15F01-481D-44A7-9558-CFF435A9A3B7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26212-71D7-4416-BA3A-1C9B6F9AF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FEBE-7300-48AD-B7D5-1A328E5D58E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ABA3D-A57E-4876-B625-A17AF1CFE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A9734-90FF-4288-92D8-92ADAE07433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BB59-FE08-452A-A41D-D2D81B577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70EB-08E3-475F-B979-431D42CD923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0AFA-44B0-49CF-BB0E-725124832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8FEE3-5B5E-4ABC-9994-8C0E2AA61A6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07F70-5260-4F0F-9F91-37E82B544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6D07D7-2B63-46C4-9CBE-28503397335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C760A5-7A9D-47E1-AC85-1CC42A68D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9.pn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12" Type="http://schemas.openxmlformats.org/officeDocument/2006/relationships/image" Target="../media/image7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10" Type="http://schemas.openxmlformats.org/officeDocument/2006/relationships/image" Target="../media/image68.png"/><Relationship Id="rId4" Type="http://schemas.openxmlformats.org/officeDocument/2006/relationships/image" Target="../media/image62.jpe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0.jpeg"/><Relationship Id="rId7" Type="http://schemas.openxmlformats.org/officeDocument/2006/relationships/image" Target="../media/image76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2.jpeg"/><Relationship Id="rId10" Type="http://schemas.openxmlformats.org/officeDocument/2006/relationships/image" Target="../media/image79.png"/><Relationship Id="rId4" Type="http://schemas.openxmlformats.org/officeDocument/2006/relationships/image" Target="../media/image71.jpeg"/><Relationship Id="rId9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4.jpeg"/><Relationship Id="rId7" Type="http://schemas.openxmlformats.org/officeDocument/2006/relationships/image" Target="../media/image8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66.png"/><Relationship Id="rId10" Type="http://schemas.openxmlformats.org/officeDocument/2006/relationships/image" Target="../media/image87.png"/><Relationship Id="rId4" Type="http://schemas.openxmlformats.org/officeDocument/2006/relationships/image" Target="../media/image65.png"/><Relationship Id="rId9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11" Type="http://schemas.openxmlformats.org/officeDocument/2006/relationships/image" Target="../media/image16.png"/><Relationship Id="rId5" Type="http://schemas.openxmlformats.org/officeDocument/2006/relationships/image" Target="../media/image8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7" Type="http://schemas.openxmlformats.org/officeDocument/2006/relationships/image" Target="../media/image24.png"/><Relationship Id="rId12" Type="http://schemas.openxmlformats.org/officeDocument/2006/relationships/image" Target="../media/image20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9.png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10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8" Type="http://schemas.openxmlformats.org/officeDocument/2006/relationships/oleObject" Target="../embeddings/oleObject6.bin"/><Relationship Id="rId26" Type="http://schemas.openxmlformats.org/officeDocument/2006/relationships/image" Target="../media/image5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51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5.png"/><Relationship Id="rId5" Type="http://schemas.openxmlformats.org/officeDocument/2006/relationships/image" Target="../media/image40.png"/><Relationship Id="rId23" Type="http://schemas.openxmlformats.org/officeDocument/2006/relationships/image" Target="../media/image54.png"/><Relationship Id="rId28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35.emf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22" Type="http://schemas.openxmlformats.org/officeDocument/2006/relationships/image" Target="../media/image480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493519" y="175692"/>
            <a:ext cx="9144000" cy="1068149"/>
          </a:xfrm>
        </p:spPr>
        <p:txBody>
          <a:bodyPr/>
          <a:lstStyle/>
          <a:p>
            <a:pPr eaLnBrk="1" hangingPunct="1"/>
            <a:r>
              <a:rPr lang="en-US" sz="3200" b="1" dirty="0"/>
              <a:t>POLARIZED NEUTRON REFLECTOMETRY WITH SECONDARY RADIATION REGISTRATION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5142" y="1351827"/>
            <a:ext cx="10386873" cy="16557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Zhaketov Vladimir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Participants of work:  V.D. Zhaketov, A.V. Petrenko, Yu.M. Gledenov, Yu.N. Kopach A.N. Gundorin, Yu.V. Nikitenko, V.L. Aksenov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FE5882-EBCC-40E3-9AE0-A3A0CB4743A4}"/>
              </a:ext>
            </a:extLst>
          </p:cNvPr>
          <p:cNvSpPr txBox="1"/>
          <p:nvPr/>
        </p:nvSpPr>
        <p:spPr>
          <a:xfrm>
            <a:off x="714679" y="3137103"/>
            <a:ext cx="10547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Frank Laboratory of Neutron Physics</a:t>
            </a:r>
          </a:p>
          <a:p>
            <a:pPr algn="ctr"/>
            <a:r>
              <a:rPr lang="en-US" sz="2800" dirty="0">
                <a:cs typeface="Times New Roman" panose="02020603050405020304" pitchFamily="18" charset="0"/>
              </a:rPr>
              <a:t>Joint Institute for Nuclear Research, Dubna, Russia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FA9339-357D-425D-AD39-7D1C6136B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348" y="4183497"/>
            <a:ext cx="2596458" cy="17632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B475CB-0C5B-4ABF-8CC4-C886BE32F0D1}"/>
              </a:ext>
            </a:extLst>
          </p:cNvPr>
          <p:cNvSpPr txBox="1"/>
          <p:nvPr/>
        </p:nvSpPr>
        <p:spPr>
          <a:xfrm>
            <a:off x="1289436" y="6037468"/>
            <a:ext cx="9613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cs typeface="Times New Roman" panose="02020603050405020304" pitchFamily="18" charset="0"/>
              </a:rPr>
              <a:t>The XXIV International Scientific Conference of Young Scientists and Specialists (AYSS-2020), 9-13 November 2020</a:t>
            </a:r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4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82" y="1933574"/>
            <a:ext cx="3582510" cy="25477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E5D94B-A723-44EC-890B-69D743F789F2}"/>
              </a:ext>
            </a:extLst>
          </p:cNvPr>
          <p:cNvSpPr txBox="1"/>
          <p:nvPr/>
        </p:nvSpPr>
        <p:spPr>
          <a:xfrm>
            <a:off x="1050286" y="4481289"/>
            <a:ext cx="2129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Measurements scheme</a:t>
            </a:r>
            <a:endParaRPr lang="ru-RU" sz="1600" dirty="0">
              <a:latin typeface="+mn-lt"/>
            </a:endParaRPr>
          </a:p>
        </p:txBody>
      </p:sp>
      <p:pic>
        <p:nvPicPr>
          <p:cNvPr id="17" name="Рисунок 8" descr="C:\Users\dadamax\Desktop\3.jpg">
            <a:extLst>
              <a:ext uri="{FF2B5EF4-FFF2-40B4-BE49-F238E27FC236}">
                <a16:creationId xmlns:a16="http://schemas.microsoft.com/office/drawing/2014/main" id="{1F735D9E-564D-40E2-A653-CBDE77D6B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07" y="1781174"/>
            <a:ext cx="3467588" cy="25477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3">
            <a:extLst>
              <a:ext uri="{FF2B5EF4-FFF2-40B4-BE49-F238E27FC236}">
                <a16:creationId xmlns:a16="http://schemas.microsoft.com/office/drawing/2014/main" id="{62497E7A-122D-4CAB-979C-1AC7B24B1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7" y="1771649"/>
            <a:ext cx="3524513" cy="25572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6B73DE1-8DF0-454E-91E1-FC9EC1C12F89}"/>
              </a:ext>
            </a:extLst>
          </p:cNvPr>
          <p:cNvSpPr txBox="1"/>
          <p:nvPr/>
        </p:nvSpPr>
        <p:spPr>
          <a:xfrm>
            <a:off x="4313959" y="4481289"/>
            <a:ext cx="2083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+mn-lt"/>
              </a:rPr>
              <a:t>1 – </a:t>
            </a:r>
            <a:r>
              <a:rPr lang="en-US" sz="1600" dirty="0">
                <a:latin typeface="+mn-lt"/>
              </a:rPr>
              <a:t>ionization chamber</a:t>
            </a:r>
            <a:endParaRPr lang="ru-RU" sz="1600" dirty="0">
              <a:latin typeface="+mn-lt"/>
            </a:endParaRPr>
          </a:p>
          <a:p>
            <a:r>
              <a:rPr lang="ru-RU" sz="1600" dirty="0">
                <a:latin typeface="+mn-lt"/>
              </a:rPr>
              <a:t>2 – </a:t>
            </a:r>
            <a:r>
              <a:rPr lang="en-US" sz="1600" dirty="0">
                <a:latin typeface="+mn-lt"/>
              </a:rPr>
              <a:t>goniometer</a:t>
            </a:r>
            <a:endParaRPr lang="ru-RU" sz="1600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50C725-8CA9-46AB-AEDC-49F3EB752BB6}"/>
              </a:ext>
            </a:extLst>
          </p:cNvPr>
          <p:cNvSpPr txBox="1"/>
          <p:nvPr/>
        </p:nvSpPr>
        <p:spPr>
          <a:xfrm>
            <a:off x="8157142" y="4481289"/>
            <a:ext cx="3712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+mn-lt"/>
              </a:rPr>
              <a:t>Perspective: possibility for detection of charged particles with simultaneous application of magnetic field</a:t>
            </a:r>
            <a:endParaRPr lang="ru-RU" sz="16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5187C5-57B3-410E-89B2-FA2A33459E1E}"/>
              </a:ext>
            </a:extLst>
          </p:cNvPr>
          <p:cNvSpPr txBox="1"/>
          <p:nvPr/>
        </p:nvSpPr>
        <p:spPr>
          <a:xfrm>
            <a:off x="141354" y="118604"/>
            <a:ext cx="10574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n-lt"/>
              </a:rPr>
              <a:t>Charged particle detection channel at the REMUR</a:t>
            </a:r>
            <a:endParaRPr lang="ru-RU" sz="3000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288BBC-B0DA-44B2-B357-89381437E187}"/>
              </a:ext>
            </a:extLst>
          </p:cNvPr>
          <p:cNvSpPr txBox="1"/>
          <p:nvPr/>
        </p:nvSpPr>
        <p:spPr>
          <a:xfrm>
            <a:off x="11315700" y="634365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  <a:r>
              <a:rPr lang="en-US" dirty="0"/>
              <a:t>/1</a:t>
            </a:r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10301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 descr="C:\Users\dadamax\Desktop\Graph2.jpg">
            <a:extLst>
              <a:ext uri="{FF2B5EF4-FFF2-40B4-BE49-F238E27FC236}">
                <a16:creationId xmlns:a16="http://schemas.microsoft.com/office/drawing/2014/main" id="{2FC46020-A065-4F55-BC2B-9FE270C8B90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633" y="739906"/>
            <a:ext cx="3625574" cy="2772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Рисунок 60" descr="D:\Проект ИИРН\6Пов.jpg">
            <a:extLst>
              <a:ext uri="{FF2B5EF4-FFF2-40B4-BE49-F238E27FC236}">
                <a16:creationId xmlns:a16="http://schemas.microsoft.com/office/drawing/2014/main" id="{4D3E812B-2D71-4DB2-BEE4-D9AB38942FA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652" y="653009"/>
            <a:ext cx="3692057" cy="287873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09FCD50F-15A8-4BB4-855A-44A5FC142D32}"/>
              </a:ext>
            </a:extLst>
          </p:cNvPr>
          <p:cNvSpPr txBox="1"/>
          <p:nvPr/>
        </p:nvSpPr>
        <p:spPr>
          <a:xfrm>
            <a:off x="5136177" y="3291552"/>
            <a:ext cx="2057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Charged particles 2d-map</a:t>
            </a:r>
            <a:endParaRPr lang="ru-RU" sz="14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9D303D-DDC7-482A-A974-FC8603DBF056}"/>
              </a:ext>
            </a:extLst>
          </p:cNvPr>
          <p:cNvSpPr txBox="1"/>
          <p:nvPr/>
        </p:nvSpPr>
        <p:spPr>
          <a:xfrm>
            <a:off x="5596852" y="1061638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1 – </a:t>
            </a:r>
            <a:r>
              <a:rPr lang="en-US" sz="1400" dirty="0"/>
              <a:t>tritons</a:t>
            </a:r>
            <a:endParaRPr lang="ru-RU" sz="1400" dirty="0"/>
          </a:p>
          <a:p>
            <a:r>
              <a:rPr lang="ru-RU" sz="1400" dirty="0"/>
              <a:t>2 – </a:t>
            </a:r>
            <a:r>
              <a:rPr lang="en-US" sz="1400" dirty="0"/>
              <a:t>alpha-particles</a:t>
            </a:r>
            <a:endParaRPr lang="ru-RU" sz="1400" dirty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6CAB5EE3-8422-462A-B7E6-4CFE6574F059}"/>
              </a:ext>
            </a:extLst>
          </p:cNvPr>
          <p:cNvSpPr/>
          <p:nvPr/>
        </p:nvSpPr>
        <p:spPr>
          <a:xfrm>
            <a:off x="182824" y="1669819"/>
            <a:ext cx="3944870" cy="863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Atmosphere of Ar + 3% CO</a:t>
            </a:r>
            <a:r>
              <a:rPr lang="ru-RU" sz="16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at pressure 1.5 bar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effective for triton registration with energy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2.73 MeV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0DAC28-6467-46C8-B6DD-418D5675D433}"/>
              </a:ext>
            </a:extLst>
          </p:cNvPr>
          <p:cNvSpPr txBox="1"/>
          <p:nvPr/>
        </p:nvSpPr>
        <p:spPr>
          <a:xfrm>
            <a:off x="141355" y="118604"/>
            <a:ext cx="83311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n-lt"/>
              </a:rPr>
              <a:t>Charged particle detection channel at the REMUR</a:t>
            </a:r>
            <a:endParaRPr lang="ru-RU" sz="3000" b="1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CE51A3-8B12-40AC-8636-D55ACB4D193E}"/>
              </a:ext>
            </a:extLst>
          </p:cNvPr>
          <p:cNvSpPr txBox="1"/>
          <p:nvPr/>
        </p:nvSpPr>
        <p:spPr>
          <a:xfrm>
            <a:off x="11315700" y="634365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ru-RU" dirty="0"/>
              <a:t>0</a:t>
            </a:r>
            <a:r>
              <a:rPr lang="en-US" dirty="0"/>
              <a:t>/1</a:t>
            </a:r>
            <a:r>
              <a:rPr lang="ru-RU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44691E6-25C8-444A-B1C9-40593CA7EBB7}"/>
              </a:ext>
            </a:extLst>
          </p:cNvPr>
          <p:cNvSpPr txBox="1"/>
          <p:nvPr/>
        </p:nvSpPr>
        <p:spPr>
          <a:xfrm>
            <a:off x="8833008" y="3335071"/>
            <a:ext cx="1360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Normed spectra</a:t>
            </a:r>
            <a:endParaRPr lang="ru-RU" sz="1400" dirty="0">
              <a:latin typeface="+mn-lt"/>
            </a:endParaRPr>
          </a:p>
        </p:txBody>
      </p:sp>
      <p:pic>
        <p:nvPicPr>
          <p:cNvPr id="15" name="Рисунок 14" descr="C:\Users\dadamax\Desktop\Graph12.jpg">
            <a:extLst>
              <a:ext uri="{FF2B5EF4-FFF2-40B4-BE49-F238E27FC236}">
                <a16:creationId xmlns:a16="http://schemas.microsoft.com/office/drawing/2014/main" id="{1C40503B-A251-4EFF-9729-1552C02893C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23" y="3686652"/>
            <a:ext cx="3529034" cy="270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dadamax\Desktop\Graph10.jpg">
            <a:extLst>
              <a:ext uri="{FF2B5EF4-FFF2-40B4-BE49-F238E27FC236}">
                <a16:creationId xmlns:a16="http://schemas.microsoft.com/office/drawing/2014/main" id="{2533367E-E406-4066-B771-44AE795BBDF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09" y="3753956"/>
            <a:ext cx="3452503" cy="259028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302EE80-F34E-4C84-9E1F-DE6A047D97BE}"/>
              </a:ext>
            </a:extLst>
          </p:cNvPr>
          <p:cNvSpPr txBox="1"/>
          <p:nvPr/>
        </p:nvSpPr>
        <p:spPr>
          <a:xfrm>
            <a:off x="7367585" y="6377269"/>
            <a:ext cx="276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Secondary radiation coefficient</a:t>
            </a:r>
            <a:endParaRPr lang="ru-RU" sz="1600" dirty="0">
              <a:latin typeface="+mn-lt"/>
            </a:endParaRPr>
          </a:p>
        </p:txBody>
      </p:sp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22BB81F8-D0AB-48B9-9E4B-FF36EBE73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087" y="3606937"/>
            <a:ext cx="986894" cy="1584324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CA060E5B-F70D-45AA-A1E2-1253BE1C24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6789" y="3610841"/>
            <a:ext cx="992375" cy="1591617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48B96211-4C58-4153-8F3E-CA1EDB5246C2}"/>
              </a:ext>
            </a:extLst>
          </p:cNvPr>
          <p:cNvSpPr txBox="1"/>
          <p:nvPr/>
        </p:nvSpPr>
        <p:spPr>
          <a:xfrm>
            <a:off x="182824" y="4729556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Substrate (Si)</a:t>
            </a:r>
            <a:endParaRPr lang="ru-RU" sz="100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61ACE9C6-72EA-4896-8CB5-C2EF4613973F}"/>
              </a:ext>
            </a:extLst>
          </p:cNvPr>
          <p:cNvSpPr txBox="1"/>
          <p:nvPr/>
        </p:nvSpPr>
        <p:spPr>
          <a:xfrm>
            <a:off x="1221213" y="4733600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Substrate (Si)</a:t>
            </a:r>
            <a:endParaRPr lang="ru-RU" sz="10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CA7FE23-F953-4495-BAC4-55BE32246A20}"/>
              </a:ext>
            </a:extLst>
          </p:cNvPr>
          <p:cNvSpPr txBox="1"/>
          <p:nvPr/>
        </p:nvSpPr>
        <p:spPr>
          <a:xfrm>
            <a:off x="182824" y="4521193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 (5nm)</a:t>
            </a:r>
            <a:endParaRPr lang="ru-RU" sz="1000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538D1ED-384E-4DB0-9AE7-3C00A8D458CF}"/>
              </a:ext>
            </a:extLst>
          </p:cNvPr>
          <p:cNvSpPr txBox="1"/>
          <p:nvPr/>
        </p:nvSpPr>
        <p:spPr>
          <a:xfrm>
            <a:off x="175441" y="4363786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6LiF (5nm)</a:t>
            </a:r>
            <a:endParaRPr lang="ru-RU" sz="1000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63A1F16-C5C7-4482-9311-E2A1BF516103}"/>
              </a:ext>
            </a:extLst>
          </p:cNvPr>
          <p:cNvSpPr txBox="1"/>
          <p:nvPr/>
        </p:nvSpPr>
        <p:spPr>
          <a:xfrm>
            <a:off x="169647" y="4187703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CoFe</a:t>
            </a:r>
            <a:r>
              <a:rPr lang="en-US" sz="1000" dirty="0"/>
              <a:t> (5nm)</a:t>
            </a:r>
            <a:endParaRPr lang="ru-RU" sz="1000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955808B1-0858-46E1-A0BC-C6BFF8341033}"/>
              </a:ext>
            </a:extLst>
          </p:cNvPr>
          <p:cNvSpPr txBox="1"/>
          <p:nvPr/>
        </p:nvSpPr>
        <p:spPr>
          <a:xfrm>
            <a:off x="195748" y="3884806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 (20nm)</a:t>
            </a:r>
            <a:endParaRPr lang="ru-RU" sz="10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2311727-7775-4373-9F20-0AB411DBA5EE}"/>
              </a:ext>
            </a:extLst>
          </p:cNvPr>
          <p:cNvSpPr txBox="1"/>
          <p:nvPr/>
        </p:nvSpPr>
        <p:spPr>
          <a:xfrm>
            <a:off x="1199777" y="4301394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 (15nm)</a:t>
            </a:r>
            <a:endParaRPr lang="ru-RU" sz="10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2086EF1-DBD9-42E1-BADC-2C9D1759E262}"/>
              </a:ext>
            </a:extLst>
          </p:cNvPr>
          <p:cNvSpPr txBox="1"/>
          <p:nvPr/>
        </p:nvSpPr>
        <p:spPr>
          <a:xfrm>
            <a:off x="1197348" y="3757224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 (10nm)</a:t>
            </a:r>
            <a:endParaRPr lang="ru-RU" sz="10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A88DE9A-FFB8-4AAB-B32C-B49B85AEA200}"/>
              </a:ext>
            </a:extLst>
          </p:cNvPr>
          <p:cNvSpPr txBox="1"/>
          <p:nvPr/>
        </p:nvSpPr>
        <p:spPr>
          <a:xfrm>
            <a:off x="1195176" y="4093713"/>
            <a:ext cx="857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6LiF (5nm)</a:t>
            </a:r>
            <a:endParaRPr lang="ru-RU" sz="10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382FE70-B106-408F-A008-D05502264F68}"/>
              </a:ext>
            </a:extLst>
          </p:cNvPr>
          <p:cNvSpPr txBox="1"/>
          <p:nvPr/>
        </p:nvSpPr>
        <p:spPr>
          <a:xfrm>
            <a:off x="1190932" y="3925039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CoFe</a:t>
            </a:r>
            <a:r>
              <a:rPr lang="en-US" sz="1000" dirty="0"/>
              <a:t> (5nm)</a:t>
            </a:r>
            <a:endParaRPr lang="ru-RU" sz="10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97E7ED3-DF85-486B-8193-946BDE89C04D}"/>
              </a:ext>
            </a:extLst>
          </p:cNvPr>
          <p:cNvSpPr txBox="1"/>
          <p:nvPr/>
        </p:nvSpPr>
        <p:spPr>
          <a:xfrm>
            <a:off x="165970" y="5203352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Sample</a:t>
            </a:r>
            <a:r>
              <a:rPr lang="ru-RU" sz="1200" dirty="0">
                <a:latin typeface="+mn-lt"/>
              </a:rPr>
              <a:t> №1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A00FBBD-30D6-4AD6-8D43-F5FEB6D0F8BE}"/>
              </a:ext>
            </a:extLst>
          </p:cNvPr>
          <p:cNvSpPr txBox="1"/>
          <p:nvPr/>
        </p:nvSpPr>
        <p:spPr>
          <a:xfrm>
            <a:off x="1170577" y="5206574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Sample </a:t>
            </a:r>
            <a:r>
              <a:rPr lang="ru-RU" sz="1200" dirty="0">
                <a:latin typeface="+mn-lt"/>
              </a:rPr>
              <a:t>№2</a:t>
            </a:r>
          </a:p>
        </p:txBody>
      </p: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22D971F4-9814-4291-8434-1B7354C7CB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9413" y="2932819"/>
            <a:ext cx="992213" cy="2758275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id="{AF54C519-4E84-4DE5-82AE-CC226C2E72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0301" y="2911693"/>
            <a:ext cx="1021952" cy="2779401"/>
          </a:xfrm>
          <a:prstGeom prst="rect">
            <a:avLst/>
          </a:prstGeom>
        </p:spPr>
      </p:pic>
      <p:sp>
        <p:nvSpPr>
          <p:cNvPr id="168" name="TextBox 167">
            <a:extLst>
              <a:ext uri="{FF2B5EF4-FFF2-40B4-BE49-F238E27FC236}">
                <a16:creationId xmlns:a16="http://schemas.microsoft.com/office/drawing/2014/main" id="{3577B898-8A61-48D8-A310-7613F13DFC8B}"/>
              </a:ext>
            </a:extLst>
          </p:cNvPr>
          <p:cNvSpPr txBox="1"/>
          <p:nvPr/>
        </p:nvSpPr>
        <p:spPr>
          <a:xfrm>
            <a:off x="2298208" y="5352091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Substrate (Si)</a:t>
            </a:r>
            <a:endParaRPr lang="ru-RU" sz="1000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F38E082-F5F9-47BA-B145-1F899E636ABC}"/>
              </a:ext>
            </a:extLst>
          </p:cNvPr>
          <p:cNvSpPr txBox="1"/>
          <p:nvPr/>
        </p:nvSpPr>
        <p:spPr>
          <a:xfrm>
            <a:off x="3503707" y="5300311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Substrate (Si)</a:t>
            </a:r>
            <a:endParaRPr lang="ru-RU" sz="1000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2D7130E-0CF5-4D17-81CE-06AB70DB1689}"/>
              </a:ext>
            </a:extLst>
          </p:cNvPr>
          <p:cNvSpPr txBox="1"/>
          <p:nvPr/>
        </p:nvSpPr>
        <p:spPr>
          <a:xfrm>
            <a:off x="2376943" y="4842371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6LiF (5nm)</a:t>
            </a:r>
            <a:endParaRPr lang="ru-RU" sz="1000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6CDA06AF-BA58-4113-9CEC-C529208E49C2}"/>
              </a:ext>
            </a:extLst>
          </p:cNvPr>
          <p:cNvSpPr txBox="1"/>
          <p:nvPr/>
        </p:nvSpPr>
        <p:spPr>
          <a:xfrm>
            <a:off x="2344696" y="4655865"/>
            <a:ext cx="1634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CoFe</a:t>
            </a:r>
            <a:r>
              <a:rPr lang="en-US" sz="1000" dirty="0"/>
              <a:t> (5nm)</a:t>
            </a:r>
            <a:endParaRPr lang="ru-RU" sz="1000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F8F37AA-8414-401D-8E8D-5112B1B564E6}"/>
              </a:ext>
            </a:extLst>
          </p:cNvPr>
          <p:cNvSpPr txBox="1"/>
          <p:nvPr/>
        </p:nvSpPr>
        <p:spPr>
          <a:xfrm>
            <a:off x="3603675" y="4586047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6LiF (5nm)</a:t>
            </a:r>
            <a:endParaRPr lang="ru-RU" sz="1000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BC95858-12C6-4CA1-AC17-F74F704AACF0}"/>
              </a:ext>
            </a:extLst>
          </p:cNvPr>
          <p:cNvSpPr txBox="1"/>
          <p:nvPr/>
        </p:nvSpPr>
        <p:spPr>
          <a:xfrm>
            <a:off x="3563035" y="4393370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CoFe</a:t>
            </a:r>
            <a:r>
              <a:rPr lang="en-US" sz="1000" dirty="0"/>
              <a:t> (5nm)</a:t>
            </a:r>
            <a:endParaRPr lang="ru-RU" sz="1000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BC60EA3-AA67-459B-AEA6-3EA6BA7CE23A}"/>
              </a:ext>
            </a:extLst>
          </p:cNvPr>
          <p:cNvSpPr txBox="1"/>
          <p:nvPr/>
        </p:nvSpPr>
        <p:spPr>
          <a:xfrm>
            <a:off x="2324999" y="3061512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Cu (10nm)</a:t>
            </a:r>
            <a:endParaRPr lang="ru-RU" sz="1000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467E392E-C485-47BD-9D76-DF783FBE4AA9}"/>
              </a:ext>
            </a:extLst>
          </p:cNvPr>
          <p:cNvSpPr txBox="1"/>
          <p:nvPr/>
        </p:nvSpPr>
        <p:spPr>
          <a:xfrm>
            <a:off x="3594478" y="3032937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Cu (10nm)</a:t>
            </a:r>
            <a:endParaRPr lang="ru-RU" sz="1000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F8A726FA-CBF6-44D8-977F-C0519BB7F018}"/>
              </a:ext>
            </a:extLst>
          </p:cNvPr>
          <p:cNvSpPr txBox="1"/>
          <p:nvPr/>
        </p:nvSpPr>
        <p:spPr>
          <a:xfrm>
            <a:off x="2351540" y="3993459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 (65nm)</a:t>
            </a:r>
            <a:endParaRPr lang="ru-RU" sz="1000" dirty="0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A548C6E-A648-4A6E-9717-D4F3820D807B}"/>
              </a:ext>
            </a:extLst>
          </p:cNvPr>
          <p:cNvSpPr txBox="1"/>
          <p:nvPr/>
        </p:nvSpPr>
        <p:spPr>
          <a:xfrm>
            <a:off x="2423029" y="5024084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 (5nm)</a:t>
            </a:r>
            <a:endParaRPr lang="ru-RU" sz="1000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6079B5C7-D65A-4A61-9F2E-9AF6C239F055}"/>
              </a:ext>
            </a:extLst>
          </p:cNvPr>
          <p:cNvSpPr txBox="1"/>
          <p:nvPr/>
        </p:nvSpPr>
        <p:spPr>
          <a:xfrm>
            <a:off x="3623950" y="4889965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 (15nm)</a:t>
            </a:r>
            <a:endParaRPr lang="ru-RU" sz="10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90E1E47-CA66-4151-B5A0-AB695BF50195}"/>
              </a:ext>
            </a:extLst>
          </p:cNvPr>
          <p:cNvSpPr txBox="1"/>
          <p:nvPr/>
        </p:nvSpPr>
        <p:spPr>
          <a:xfrm>
            <a:off x="3623950" y="4001404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 (55nm)</a:t>
            </a:r>
            <a:endParaRPr lang="ru-RU" sz="1000" dirty="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CE056CC5-4E13-4EF1-9E95-801329BD4351}"/>
              </a:ext>
            </a:extLst>
          </p:cNvPr>
          <p:cNvSpPr txBox="1"/>
          <p:nvPr/>
        </p:nvSpPr>
        <p:spPr>
          <a:xfrm>
            <a:off x="2253248" y="5706159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Sample </a:t>
            </a:r>
            <a:r>
              <a:rPr lang="ru-RU" sz="1200" dirty="0">
                <a:latin typeface="+mn-lt"/>
              </a:rPr>
              <a:t>№3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C973828-6B23-4C27-ABB1-8ECBBF6433EB}"/>
              </a:ext>
            </a:extLst>
          </p:cNvPr>
          <p:cNvSpPr txBox="1"/>
          <p:nvPr/>
        </p:nvSpPr>
        <p:spPr>
          <a:xfrm>
            <a:off x="3489385" y="5708710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Sample </a:t>
            </a:r>
            <a:r>
              <a:rPr lang="ru-RU" sz="1200" dirty="0">
                <a:latin typeface="+mn-lt"/>
              </a:rPr>
              <a:t>№4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C2A29EC9-3BB5-4EF0-B4DD-C831E48F2C8B}"/>
              </a:ext>
            </a:extLst>
          </p:cNvPr>
          <p:cNvSpPr txBox="1"/>
          <p:nvPr/>
        </p:nvSpPr>
        <p:spPr>
          <a:xfrm>
            <a:off x="10027460" y="1891393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Sample </a:t>
            </a:r>
            <a:r>
              <a:rPr lang="ru-RU" sz="1400" dirty="0">
                <a:latin typeface="+mn-lt"/>
              </a:rPr>
              <a:t>№</a:t>
            </a:r>
            <a:r>
              <a:rPr lang="en-US" sz="1400" dirty="0">
                <a:latin typeface="+mn-lt"/>
              </a:rPr>
              <a:t>4</a:t>
            </a:r>
            <a:endParaRPr lang="ru-RU" sz="1400" dirty="0">
              <a:latin typeface="+mn-lt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CBF0E8F-BEA2-448B-B158-DEEC6940D1DB}"/>
              </a:ext>
            </a:extLst>
          </p:cNvPr>
          <p:cNvSpPr txBox="1"/>
          <p:nvPr/>
        </p:nvSpPr>
        <p:spPr>
          <a:xfrm>
            <a:off x="6759394" y="4668041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1 - sample </a:t>
            </a:r>
            <a:r>
              <a:rPr lang="ru-RU" sz="1400" dirty="0">
                <a:latin typeface="+mn-lt"/>
              </a:rPr>
              <a:t>№1</a:t>
            </a:r>
          </a:p>
          <a:p>
            <a:r>
              <a:rPr lang="en-US" sz="1400" dirty="0">
                <a:latin typeface="+mn-lt"/>
              </a:rPr>
              <a:t>2 - sample </a:t>
            </a:r>
            <a:r>
              <a:rPr lang="ru-RU" sz="1400" dirty="0">
                <a:latin typeface="+mn-lt"/>
              </a:rPr>
              <a:t>№2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D3549FB9-D87F-4B33-8ADB-0011143CD8BE}"/>
              </a:ext>
            </a:extLst>
          </p:cNvPr>
          <p:cNvSpPr txBox="1"/>
          <p:nvPr/>
        </p:nvSpPr>
        <p:spPr>
          <a:xfrm>
            <a:off x="10682614" y="4677378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1 - sample </a:t>
            </a:r>
            <a:r>
              <a:rPr lang="ru-RU" sz="1400" dirty="0">
                <a:latin typeface="+mn-lt"/>
              </a:rPr>
              <a:t>№3</a:t>
            </a:r>
          </a:p>
          <a:p>
            <a:r>
              <a:rPr lang="en-US" sz="1400" dirty="0">
                <a:latin typeface="+mn-lt"/>
              </a:rPr>
              <a:t>2 - sample </a:t>
            </a:r>
            <a:r>
              <a:rPr lang="ru-RU" sz="1400" dirty="0">
                <a:latin typeface="+mn-lt"/>
              </a:rPr>
              <a:t>№4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B1CAF052-91B6-4435-8492-5912686477FC}"/>
                  </a:ext>
                </a:extLst>
              </p:cNvPr>
              <p:cNvSpPr txBox="1"/>
              <p:nvPr/>
            </p:nvSpPr>
            <p:spPr>
              <a:xfrm>
                <a:off x="9785751" y="468343"/>
                <a:ext cx="16434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B1CAF052-91B6-4435-8492-591268647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751" y="468343"/>
                <a:ext cx="164344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" name="TextBox 205">
            <a:extLst>
              <a:ext uri="{FF2B5EF4-FFF2-40B4-BE49-F238E27FC236}">
                <a16:creationId xmlns:a16="http://schemas.microsoft.com/office/drawing/2014/main" id="{C46CD903-BBEC-4DF7-BB1E-84A9547BDF90}"/>
              </a:ext>
            </a:extLst>
          </p:cNvPr>
          <p:cNvSpPr txBox="1"/>
          <p:nvPr/>
        </p:nvSpPr>
        <p:spPr>
          <a:xfrm>
            <a:off x="10009324" y="2175045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1 - neutron reflectivity</a:t>
            </a:r>
          </a:p>
          <a:p>
            <a:r>
              <a:rPr lang="en-US" sz="1200" dirty="0"/>
              <a:t>2 - secondary radiation</a:t>
            </a:r>
            <a:endParaRPr lang="ru-R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7FB187-B33D-45DE-9F0E-6131E2A002DC}"/>
                  </a:ext>
                </a:extLst>
              </p:cNvPr>
              <p:cNvSpPr txBox="1"/>
              <p:nvPr/>
            </p:nvSpPr>
            <p:spPr>
              <a:xfrm>
                <a:off x="247273" y="881637"/>
                <a:ext cx="39487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sz="3200" i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ru-RU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ru-RU" sz="32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ru-RU" sz="3200" i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sPre>
                      <m:r>
                        <a:rPr lang="ru-RU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sz="3200" i="0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ru-RU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ru-RU" sz="32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ru-RU" sz="32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sPre>
                      <m:r>
                        <a:rPr lang="ru-RU" sz="3200" i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ru-RU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ru-RU" sz="32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ru-RU" sz="32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ru-RU" sz="32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7FB187-B33D-45DE-9F0E-6131E2A00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73" y="881637"/>
                <a:ext cx="3948766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87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10" y="3576744"/>
            <a:ext cx="3331036" cy="22601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flnph.jinr.ru/images/content/ibr2/176_pv_REMUR_spin-flip.jpg">
            <a:extLst>
              <a:ext uri="{FF2B5EF4-FFF2-40B4-BE49-F238E27FC236}">
                <a16:creationId xmlns:a16="http://schemas.microsoft.com/office/drawing/2014/main" id="{F6D05CC7-D7D0-4F44-A0BF-271010726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10" y="712392"/>
            <a:ext cx="2878896" cy="21627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DC52D8-B737-4272-A5DC-7A58693B7FB8}"/>
              </a:ext>
            </a:extLst>
          </p:cNvPr>
          <p:cNvSpPr txBox="1"/>
          <p:nvPr/>
        </p:nvSpPr>
        <p:spPr>
          <a:xfrm>
            <a:off x="8067626" y="2936498"/>
            <a:ext cx="1148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Spin-flipper</a:t>
            </a:r>
            <a:endParaRPr lang="ru-RU" sz="16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50EB6-16AB-4666-B5D8-EB6434B6BBD0}"/>
              </a:ext>
            </a:extLst>
          </p:cNvPr>
          <p:cNvSpPr txBox="1"/>
          <p:nvPr/>
        </p:nvSpPr>
        <p:spPr>
          <a:xfrm>
            <a:off x="8067626" y="5957239"/>
            <a:ext cx="2153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Wide-aperture analyzer</a:t>
            </a:r>
          </a:p>
          <a:p>
            <a:r>
              <a:rPr lang="en-US" sz="1600" dirty="0">
                <a:latin typeface="+mn-lt"/>
              </a:rPr>
              <a:t>polarization</a:t>
            </a:r>
            <a:endParaRPr lang="ru-RU" sz="1600" dirty="0"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1F5ABB-B386-4935-95B3-1ECA309145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1708" y="3663918"/>
            <a:ext cx="2864700" cy="2148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5A3E85-34B9-454F-97A3-49742C96A3C1}"/>
              </a:ext>
            </a:extLst>
          </p:cNvPr>
          <p:cNvSpPr txBox="1"/>
          <p:nvPr/>
        </p:nvSpPr>
        <p:spPr>
          <a:xfrm>
            <a:off x="5231325" y="6215299"/>
            <a:ext cx="1993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Electromagnet</a:t>
            </a:r>
            <a:endParaRPr lang="ru-RU" sz="1600" dirty="0">
              <a:latin typeface="+mn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D5052AC-4629-4066-BF01-CAD704C61C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1" y="3305830"/>
            <a:ext cx="3778496" cy="28338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05108B-35EE-4219-8CD4-BBA09B8A343E}"/>
              </a:ext>
            </a:extLst>
          </p:cNvPr>
          <p:cNvSpPr txBox="1"/>
          <p:nvPr/>
        </p:nvSpPr>
        <p:spPr>
          <a:xfrm>
            <a:off x="587264" y="6186715"/>
            <a:ext cx="371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en-US" sz="1600" dirty="0">
                <a:latin typeface="+mn-lt"/>
              </a:rPr>
              <a:t>Background protection for PSD-detector and polarization analyzer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BD3DE8D3-45DB-4DBB-A6E4-056D63BA308B}"/>
              </a:ext>
            </a:extLst>
          </p:cNvPr>
          <p:cNvSpPr txBox="1">
            <a:spLocks/>
          </p:cNvSpPr>
          <p:nvPr/>
        </p:nvSpPr>
        <p:spPr bwMode="auto">
          <a:xfrm>
            <a:off x="477112" y="648096"/>
            <a:ext cx="7073832" cy="253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/>
              <a:t>Polarizer:</a:t>
            </a:r>
            <a:endParaRPr lang="ru-RU" sz="1800" dirty="0"/>
          </a:p>
          <a:p>
            <a:pPr algn="just"/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algn="just"/>
            <a:r>
              <a:rPr lang="en-US" sz="1800" dirty="0"/>
              <a:t>Spin-flippers: radio-frequent with steady gradient magnetic field</a:t>
            </a:r>
          </a:p>
          <a:p>
            <a:pPr marL="0" indent="0" algn="just">
              <a:buNone/>
            </a:pPr>
            <a:endParaRPr lang="ru-RU" sz="1800" dirty="0"/>
          </a:p>
          <a:p>
            <a:pPr algn="just"/>
            <a:r>
              <a:rPr lang="en-US" sz="1800" dirty="0"/>
              <a:t>Polarization analyzer: focused multichannel with </a:t>
            </a:r>
            <a:r>
              <a:rPr lang="ru-RU" altLang="ru-RU" sz="1800" dirty="0"/>
              <a:t>125</a:t>
            </a:r>
            <a:r>
              <a:rPr lang="en-US" altLang="ru-RU" sz="1800" dirty="0"/>
              <a:t> m2-supermirrors </a:t>
            </a:r>
            <a:r>
              <a:rPr lang="en-US" sz="1800" dirty="0"/>
              <a:t>and cross-section 20cm·20cm (5 m from sample position)</a:t>
            </a:r>
            <a:endParaRPr lang="ru-RU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AE3E23-991A-448B-ADFF-2AA0FAAD023F}"/>
              </a:ext>
            </a:extLst>
          </p:cNvPr>
          <p:cNvSpPr txBox="1"/>
          <p:nvPr/>
        </p:nvSpPr>
        <p:spPr>
          <a:xfrm>
            <a:off x="141355" y="118604"/>
            <a:ext cx="10781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n-lt"/>
              </a:rPr>
              <a:t>Polarized neutrons detection channel at the REMUR</a:t>
            </a:r>
            <a:endParaRPr lang="ru-RU" sz="3000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A1FF46-0D8C-4BB2-854A-CD08D578D900}"/>
              </a:ext>
            </a:extLst>
          </p:cNvPr>
          <p:cNvSpPr txBox="1"/>
          <p:nvPr/>
        </p:nvSpPr>
        <p:spPr>
          <a:xfrm>
            <a:off x="11315700" y="6343651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ru-RU" dirty="0"/>
              <a:t>1</a:t>
            </a:r>
            <a:r>
              <a:rPr lang="en-US" dirty="0"/>
              <a:t>/1</a:t>
            </a:r>
            <a:r>
              <a:rPr lang="ru-RU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C3DB93-D5EC-4102-AAC5-51166E27D7FD}"/>
                  </a:ext>
                </a:extLst>
              </p:cNvPr>
              <p:cNvSpPr txBox="1"/>
              <p:nvPr/>
            </p:nvSpPr>
            <p:spPr>
              <a:xfrm>
                <a:off x="1859518" y="614355"/>
                <a:ext cx="22986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2−</m:t>
                      </m:r>
                      <m:r>
                        <m:rPr>
                          <m:sty m:val="p"/>
                        </m:rPr>
                        <a:rPr lang="ru-RU" i="0">
                          <a:latin typeface="Cambria Math" panose="02040503050406030204" pitchFamily="18" charset="0"/>
                        </a:rPr>
                        <m:t>sup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𝑒𝑟𝑚𝑖𝑟𝑟𝑜𝑟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C3DB93-D5EC-4102-AAC5-51166E27D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18" y="614355"/>
                <a:ext cx="2298637" cy="369332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2EA6C4F-88A6-4B43-84E6-48500D6A2F82}"/>
                  </a:ext>
                </a:extLst>
              </p:cNvPr>
              <p:cNvSpPr txBox="1"/>
              <p:nvPr/>
            </p:nvSpPr>
            <p:spPr>
              <a:xfrm>
                <a:off x="696893" y="999489"/>
                <a:ext cx="60971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ru-RU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⋅80</m:t>
                    </m:r>
                    <m:r>
                      <m:rPr>
                        <m:nor/>
                      </m:rPr>
                      <a:rPr lang="ru-RU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𝑐𝑚</m:t>
                    </m:r>
                    <m:r>
                      <m:rPr>
                        <m:nor/>
                      </m:rPr>
                      <a:rPr lang="ru-RU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ru-RU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ru-RU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𝑓𝑟𝑜𝑚</m:t>
                    </m:r>
                    <m:r>
                      <m:rPr>
                        <m:nor/>
                      </m:rPr>
                      <a:rPr lang="ru-RU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𝑠𝑎𝑚𝑝𝑙𝑒</m:t>
                    </m:r>
                    <m:r>
                      <m:rPr>
                        <m:nor/>
                      </m:rPr>
                      <a:rPr lang="ru-RU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𝑝𝑜𝑠𝑖𝑡𝑖𝑜𝑛</m:t>
                    </m:r>
                  </m:oMath>
                </a14:m>
                <a:r>
                  <a:rPr lang="en-US" dirty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2EA6C4F-88A6-4B43-84E6-48500D6A2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93" y="999489"/>
                <a:ext cx="6097190" cy="369332"/>
              </a:xfrm>
              <a:prstGeom prst="rect">
                <a:avLst/>
              </a:prstGeom>
              <a:blipFill>
                <a:blip r:embed="rId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80832B-FF51-4A91-A39C-F04C3451050F}"/>
                  </a:ext>
                </a:extLst>
              </p:cNvPr>
              <p:cNvSpPr txBox="1"/>
              <p:nvPr/>
            </p:nvSpPr>
            <p:spPr>
              <a:xfrm>
                <a:off x="674160" y="1375947"/>
                <a:ext cx="17502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𝛥𝜃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80832B-FF51-4A91-A39C-F04C34510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60" y="1375947"/>
                <a:ext cx="175021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E26F83-FA06-4846-B920-7C06497541AA}"/>
                  </a:ext>
                </a:extLst>
              </p:cNvPr>
              <p:cNvSpPr txBox="1"/>
              <p:nvPr/>
            </p:nvSpPr>
            <p:spPr>
              <a:xfrm>
                <a:off x="2342908" y="1376730"/>
                <a:ext cx="3051900" cy="396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𝑠𝑎𝑚𝑝𝑙𝑒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=2⋅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E26F83-FA06-4846-B920-7C0649754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908" y="1376730"/>
                <a:ext cx="3051900" cy="396262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38A022-821D-4411-99F9-E4042BBDD144}"/>
                  </a:ext>
                </a:extLst>
              </p:cNvPr>
              <p:cNvSpPr txBox="1"/>
              <p:nvPr/>
            </p:nvSpPr>
            <p:spPr>
              <a:xfrm>
                <a:off x="5544354" y="1362138"/>
                <a:ext cx="1569233" cy="383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𝛿𝜆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=0.02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38A022-821D-4411-99F9-E4042BBDD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354" y="1362138"/>
                <a:ext cx="1569233" cy="383118"/>
              </a:xfrm>
              <a:prstGeom prst="rect">
                <a:avLst/>
              </a:prstGeom>
              <a:blipFill>
                <a:blip r:embed="rId10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EAAC00-184D-440A-8510-70700F8D0D4F}"/>
                  </a:ext>
                </a:extLst>
              </p:cNvPr>
              <p:cNvSpPr txBox="1"/>
              <p:nvPr/>
            </p:nvSpPr>
            <p:spPr>
              <a:xfrm>
                <a:off x="696893" y="2090105"/>
                <a:ext cx="15305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=75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𝑘𝐺𝑧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EAAC00-184D-440A-8510-70700F8D0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93" y="2090105"/>
                <a:ext cx="1530549" cy="369332"/>
              </a:xfrm>
              <a:prstGeom prst="rect">
                <a:avLst/>
              </a:prstGeom>
              <a:blipFill>
                <a:blip r:embed="rId11"/>
                <a:stretch>
                  <a:fillRect l="-1195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278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G:\8_articles\18 статья по изотопной PNCMI\рисунки 03_10_2018\5a.jpg">
            <a:extLst>
              <a:ext uri="{FF2B5EF4-FFF2-40B4-BE49-F238E27FC236}">
                <a16:creationId xmlns:a16="http://schemas.microsoft.com/office/drawing/2014/main" id="{2A672EC4-60A4-450E-B222-5069633938C5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058" y="1525874"/>
            <a:ext cx="3679456" cy="281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G:\8_articles\18 статья по изотопной PNCMI\рисунки 03_10_2018\6.jpg">
            <a:extLst>
              <a:ext uri="{FF2B5EF4-FFF2-40B4-BE49-F238E27FC236}">
                <a16:creationId xmlns:a16="http://schemas.microsoft.com/office/drawing/2014/main" id="{7B84EA28-0416-4A29-8CD6-DBBC1FA308A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802" y="1460136"/>
            <a:ext cx="3747575" cy="286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01A68E-2EAB-4602-BFFA-ED29B7D24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20" y="1901892"/>
            <a:ext cx="1228340" cy="19719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3EA6D6A-3946-4ED4-93FF-A8D7BE74B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7355" y="1894599"/>
            <a:ext cx="1225678" cy="19657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4DB7001-CD82-4522-93AE-4A839E88C42A}"/>
              </a:ext>
            </a:extLst>
          </p:cNvPr>
          <p:cNvSpPr txBox="1"/>
          <p:nvPr/>
        </p:nvSpPr>
        <p:spPr>
          <a:xfrm>
            <a:off x="632277" y="3503405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Substrate (Si)</a:t>
            </a:r>
            <a:endParaRPr lang="ru-RU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B2D43F-9C82-497A-AC09-F644D6D3A39B}"/>
              </a:ext>
            </a:extLst>
          </p:cNvPr>
          <p:cNvSpPr txBox="1"/>
          <p:nvPr/>
        </p:nvSpPr>
        <p:spPr>
          <a:xfrm>
            <a:off x="1970583" y="3486216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Substrate (Si)</a:t>
            </a:r>
            <a:endParaRPr lang="ru-RU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BB38B2-6F19-49AA-BF53-95E1268E53A9}"/>
              </a:ext>
            </a:extLst>
          </p:cNvPr>
          <p:cNvSpPr txBox="1"/>
          <p:nvPr/>
        </p:nvSpPr>
        <p:spPr>
          <a:xfrm>
            <a:off x="720623" y="3081047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 (5nm)</a:t>
            </a:r>
            <a:endParaRPr lang="ru-RU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DB46B7-EB3F-43EF-B62F-7BD655CB3B94}"/>
              </a:ext>
            </a:extLst>
          </p:cNvPr>
          <p:cNvSpPr txBox="1"/>
          <p:nvPr/>
        </p:nvSpPr>
        <p:spPr>
          <a:xfrm>
            <a:off x="670742" y="2860932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6LiF (5nm)</a:t>
            </a:r>
            <a:endParaRPr lang="ru-RU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748632-0DD6-47E8-99D0-75634219C564}"/>
              </a:ext>
            </a:extLst>
          </p:cNvPr>
          <p:cNvSpPr txBox="1"/>
          <p:nvPr/>
        </p:nvSpPr>
        <p:spPr>
          <a:xfrm>
            <a:off x="660497" y="2640911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CoFe</a:t>
            </a:r>
            <a:r>
              <a:rPr lang="en-US" sz="1000" dirty="0"/>
              <a:t> (5nm)</a:t>
            </a:r>
            <a:endParaRPr lang="ru-RU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EA8318-357D-4865-8ED0-61999EA242BC}"/>
              </a:ext>
            </a:extLst>
          </p:cNvPr>
          <p:cNvSpPr txBox="1"/>
          <p:nvPr/>
        </p:nvSpPr>
        <p:spPr>
          <a:xfrm>
            <a:off x="720623" y="2299608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 (20nm)</a:t>
            </a:r>
            <a:endParaRPr lang="ru-RU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C0FA0D-BEF3-4B2D-ABDE-225B66F2CD2D}"/>
              </a:ext>
            </a:extLst>
          </p:cNvPr>
          <p:cNvSpPr txBox="1"/>
          <p:nvPr/>
        </p:nvSpPr>
        <p:spPr>
          <a:xfrm>
            <a:off x="2069356" y="2933105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 (15nm)</a:t>
            </a:r>
            <a:endParaRPr lang="ru-RU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E8E160-25A0-44CF-A6DF-0DC44DD93F02}"/>
              </a:ext>
            </a:extLst>
          </p:cNvPr>
          <p:cNvSpPr txBox="1"/>
          <p:nvPr/>
        </p:nvSpPr>
        <p:spPr>
          <a:xfrm>
            <a:off x="2110845" y="2102001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 (10nm)</a:t>
            </a:r>
            <a:endParaRPr lang="ru-RU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CBBB95-71BF-4B55-8CD7-4C940CDBF1C2}"/>
              </a:ext>
            </a:extLst>
          </p:cNvPr>
          <p:cNvSpPr txBox="1"/>
          <p:nvPr/>
        </p:nvSpPr>
        <p:spPr>
          <a:xfrm>
            <a:off x="2082524" y="2524793"/>
            <a:ext cx="1212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6LiF (5nm)</a:t>
            </a:r>
            <a:endParaRPr lang="ru-RU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6CFCD7-6270-4DB0-8B9D-90665AEC4B64}"/>
              </a:ext>
            </a:extLst>
          </p:cNvPr>
          <p:cNvSpPr txBox="1"/>
          <p:nvPr/>
        </p:nvSpPr>
        <p:spPr>
          <a:xfrm>
            <a:off x="2069356" y="2299608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CoFe</a:t>
            </a:r>
            <a:r>
              <a:rPr lang="en-US" sz="1000" dirty="0"/>
              <a:t> (5nm)</a:t>
            </a:r>
            <a:endParaRPr lang="ru-RU" sz="1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FF4545-F3D0-4BBA-B9FC-29E3B5191C2D}"/>
              </a:ext>
            </a:extLst>
          </p:cNvPr>
          <p:cNvSpPr txBox="1"/>
          <p:nvPr/>
        </p:nvSpPr>
        <p:spPr>
          <a:xfrm>
            <a:off x="505714" y="3917230"/>
            <a:ext cx="12057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Sample</a:t>
            </a:r>
            <a:r>
              <a:rPr lang="ru-RU" sz="1500" dirty="0"/>
              <a:t> №1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CD2EC1-6213-40E8-80B3-526AD30BED18}"/>
              </a:ext>
            </a:extLst>
          </p:cNvPr>
          <p:cNvSpPr txBox="1"/>
          <p:nvPr/>
        </p:nvSpPr>
        <p:spPr>
          <a:xfrm>
            <a:off x="1889822" y="3923920"/>
            <a:ext cx="12057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Sample </a:t>
            </a:r>
            <a:r>
              <a:rPr lang="ru-RU" sz="1500" dirty="0"/>
              <a:t>№2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F6E181-2316-409A-92D6-CFF0B58459D1}"/>
              </a:ext>
            </a:extLst>
          </p:cNvPr>
          <p:cNvSpPr txBox="1"/>
          <p:nvPr/>
        </p:nvSpPr>
        <p:spPr>
          <a:xfrm>
            <a:off x="8775088" y="4415347"/>
            <a:ext cx="1590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+mn-lt"/>
              </a:rPr>
              <a:t>1, 2 – </a:t>
            </a:r>
            <a:r>
              <a:rPr lang="en-US" sz="1600" dirty="0">
                <a:latin typeface="+mn-lt"/>
              </a:rPr>
              <a:t>absorption</a:t>
            </a:r>
            <a:endParaRPr lang="ru-RU" sz="1600" dirty="0">
              <a:latin typeface="+mn-lt"/>
            </a:endParaRPr>
          </a:p>
          <a:p>
            <a:r>
              <a:rPr lang="ru-RU" sz="1600" dirty="0">
                <a:latin typeface="+mn-lt"/>
              </a:rPr>
              <a:t>3, 4 – </a:t>
            </a:r>
            <a:r>
              <a:rPr lang="en-US" sz="1600" dirty="0">
                <a:latin typeface="+mn-lt"/>
              </a:rPr>
              <a:t>spin</a:t>
            </a:r>
            <a:r>
              <a:rPr lang="ru-RU" sz="1600" dirty="0">
                <a:latin typeface="+mn-lt"/>
              </a:rPr>
              <a:t>-</a:t>
            </a:r>
            <a:r>
              <a:rPr lang="en-US" sz="1600" dirty="0">
                <a:latin typeface="+mn-lt"/>
              </a:rPr>
              <a:t>flip</a:t>
            </a:r>
            <a:endParaRPr lang="ru-RU" sz="16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0C54E9-F3A8-4EC1-BCD5-68DD7E54E5BD}"/>
              </a:ext>
            </a:extLst>
          </p:cNvPr>
          <p:cNvSpPr txBox="1"/>
          <p:nvPr/>
        </p:nvSpPr>
        <p:spPr>
          <a:xfrm>
            <a:off x="11315700" y="634365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ru-RU" dirty="0"/>
              <a:t>2</a:t>
            </a:r>
            <a:r>
              <a:rPr lang="en-US" dirty="0"/>
              <a:t>/1</a:t>
            </a:r>
            <a:r>
              <a:rPr lang="ru-RU" dirty="0"/>
              <a:t>6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4BE12F-B418-4A37-B915-45FE6A5C1504}"/>
              </a:ext>
            </a:extLst>
          </p:cNvPr>
          <p:cNvSpPr/>
          <p:nvPr/>
        </p:nvSpPr>
        <p:spPr>
          <a:xfrm>
            <a:off x="1623251" y="4937100"/>
            <a:ext cx="107156" cy="14514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28E1387-3422-49E2-AE44-D440E3A90F58}"/>
              </a:ext>
            </a:extLst>
          </p:cNvPr>
          <p:cNvCxnSpPr/>
          <p:nvPr/>
        </p:nvCxnSpPr>
        <p:spPr>
          <a:xfrm flipV="1">
            <a:off x="942279" y="5281960"/>
            <a:ext cx="1544359" cy="65008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F0E7EE2-250A-4B33-9F0E-F25642F5E877}"/>
              </a:ext>
            </a:extLst>
          </p:cNvPr>
          <p:cNvSpPr txBox="1"/>
          <p:nvPr/>
        </p:nvSpPr>
        <p:spPr>
          <a:xfrm>
            <a:off x="141355" y="118604"/>
            <a:ext cx="10781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n-lt"/>
              </a:rPr>
              <a:t>Polarized neutrons detection channel at the REMUR</a:t>
            </a:r>
            <a:endParaRPr lang="ru-RU" sz="3000" b="1" dirty="0">
              <a:latin typeface="+mn-lt"/>
            </a:endParaRPr>
          </a:p>
        </p:txBody>
      </p:sp>
      <p:sp>
        <p:nvSpPr>
          <p:cNvPr id="12" name="Дуга 11">
            <a:extLst>
              <a:ext uri="{FF2B5EF4-FFF2-40B4-BE49-F238E27FC236}">
                <a16:creationId xmlns:a16="http://schemas.microsoft.com/office/drawing/2014/main" id="{F04CF914-FDA2-49C5-A50A-90DCEDCC279B}"/>
              </a:ext>
            </a:extLst>
          </p:cNvPr>
          <p:cNvSpPr/>
          <p:nvPr/>
        </p:nvSpPr>
        <p:spPr>
          <a:xfrm>
            <a:off x="792495" y="5225015"/>
            <a:ext cx="1441119" cy="1542250"/>
          </a:xfrm>
          <a:prstGeom prst="arc">
            <a:avLst>
              <a:gd name="adj1" fmla="val 17118143"/>
              <a:gd name="adj2" fmla="val 1897542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109C093-988D-4B72-9F6F-804A43BC70FB}"/>
                  </a:ext>
                </a:extLst>
              </p:cNvPr>
              <p:cNvSpPr txBox="1"/>
              <p:nvPr/>
            </p:nvSpPr>
            <p:spPr>
              <a:xfrm>
                <a:off x="1822395" y="4912628"/>
                <a:ext cx="5889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mtClean="0"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109C093-988D-4B72-9F6F-804A43BC7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395" y="4912628"/>
                <a:ext cx="58898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BBBC1A5-5ECF-4A91-B94B-A0676FB78C16}"/>
                  </a:ext>
                </a:extLst>
              </p:cNvPr>
              <p:cNvSpPr txBox="1"/>
              <p:nvPr/>
            </p:nvSpPr>
            <p:spPr>
              <a:xfrm>
                <a:off x="2350031" y="5281960"/>
                <a:ext cx="479447" cy="575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BBBC1A5-5ECF-4A91-B94B-A0676FB78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031" y="5281960"/>
                <a:ext cx="479447" cy="5754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1156B32-0B0F-46BD-B852-6189E0229E2A}"/>
                  </a:ext>
                </a:extLst>
              </p:cNvPr>
              <p:cNvSpPr txBox="1"/>
              <p:nvPr/>
            </p:nvSpPr>
            <p:spPr>
              <a:xfrm>
                <a:off x="3222760" y="4364404"/>
                <a:ext cx="4856821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𝑜𝑓𝑓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𝑜𝑓𝑓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2−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𝑜𝑛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3−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𝑜𝑓𝑓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4−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𝑜𝑛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𝑜𝑓𝑓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1156B32-0B0F-46BD-B852-6189E0229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760" y="4364404"/>
                <a:ext cx="4856821" cy="391582"/>
              </a:xfrm>
              <a:prstGeom prst="rect">
                <a:avLst/>
              </a:prstGeom>
              <a:blipFill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2F00A55-976C-4CDE-AD76-D0ECE563435E}"/>
                  </a:ext>
                </a:extLst>
              </p:cNvPr>
              <p:cNvSpPr txBox="1"/>
              <p:nvPr/>
            </p:nvSpPr>
            <p:spPr>
              <a:xfrm>
                <a:off x="3584373" y="4824275"/>
                <a:ext cx="16734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=295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𝑂𝑒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2F00A55-976C-4CDE-AD76-D0ECE5634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373" y="4824275"/>
                <a:ext cx="167342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85F2ECF-A904-4CC0-8789-B1CF21B964E8}"/>
                  </a:ext>
                </a:extLst>
              </p:cNvPr>
              <p:cNvSpPr txBox="1"/>
              <p:nvPr/>
            </p:nvSpPr>
            <p:spPr>
              <a:xfrm>
                <a:off x="5251507" y="4824275"/>
                <a:ext cx="13805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mtClean="0">
                          <a:latin typeface="Cambria Math" panose="02040503050406030204" pitchFamily="18" charset="0"/>
                        </a:rPr>
                        <m:t>70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m:rPr>
                          <m:sty m:val="p"/>
                        </m:rPr>
                        <a:rPr lang="ru-RU" i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𝑟𝑒𝑒𝑠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85F2ECF-A904-4CC0-8789-B1CF21B96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507" y="4824275"/>
                <a:ext cx="1380530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00714F7-67FA-431A-B1D2-63364DD6D484}"/>
                  </a:ext>
                </a:extLst>
              </p:cNvPr>
              <p:cNvSpPr txBox="1"/>
              <p:nvPr/>
            </p:nvSpPr>
            <p:spPr>
              <a:xfrm>
                <a:off x="6790525" y="4826690"/>
                <a:ext cx="14662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mtClean="0">
                          <a:latin typeface="Cambria Math" panose="02040503050406030204" pitchFamily="18" charset="0"/>
                        </a:rPr>
                        <m:t>3.11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00714F7-67FA-431A-B1D2-63364DD6D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525" y="4826690"/>
                <a:ext cx="146625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BBEAED9-78B8-4E67-BB8D-C5EC72778809}"/>
              </a:ext>
            </a:extLst>
          </p:cNvPr>
          <p:cNvSpPr txBox="1"/>
          <p:nvPr/>
        </p:nvSpPr>
        <p:spPr>
          <a:xfrm>
            <a:off x="4724952" y="196734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806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 descr="E:\Proekt s Nikitenko\Работа над проектом 2014--2017гг\Материалы к июньскому  ПАКУ для Никитенко\HPGE детекто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46" y="3928529"/>
            <a:ext cx="3233297" cy="2303929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3" descr="E:\Proekt s Nikitenko\Работа над проектом 2014--2017гг\Материалы к июньскому  ПАКУ для Никитенко\VS-0960-31 - BGO shield VS-960-31 from Scionix.bmp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78" y="3928528"/>
            <a:ext cx="2357717" cy="2303929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40" y="736913"/>
            <a:ext cx="3645999" cy="2629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194" y="3928528"/>
            <a:ext cx="3579727" cy="23594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7C5DE9-3733-4B01-90BC-BAAC40768BDA}"/>
              </a:ext>
            </a:extLst>
          </p:cNvPr>
          <p:cNvSpPr txBox="1"/>
          <p:nvPr/>
        </p:nvSpPr>
        <p:spPr>
          <a:xfrm>
            <a:off x="1381928" y="3503690"/>
            <a:ext cx="816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REMUR</a:t>
            </a:r>
            <a:endParaRPr lang="ru-RU" sz="1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851B22-50DB-4D5A-9EDA-BF43F27929E8}"/>
              </a:ext>
            </a:extLst>
          </p:cNvPr>
          <p:cNvSpPr txBox="1"/>
          <p:nvPr/>
        </p:nvSpPr>
        <p:spPr>
          <a:xfrm>
            <a:off x="444735" y="6287964"/>
            <a:ext cx="1612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Gamma-detector</a:t>
            </a:r>
            <a:endParaRPr lang="ru-RU" sz="1600" dirty="0"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75B51D-2358-4922-BEC2-395A292354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35" y="766601"/>
            <a:ext cx="3565797" cy="26743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0D1840-22D1-4A6A-9996-7EECFEDB239A}"/>
              </a:ext>
            </a:extLst>
          </p:cNvPr>
          <p:cNvSpPr txBox="1"/>
          <p:nvPr/>
        </p:nvSpPr>
        <p:spPr>
          <a:xfrm>
            <a:off x="6375289" y="3429000"/>
            <a:ext cx="3321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Gamma detector and sample position</a:t>
            </a:r>
            <a:endParaRPr lang="ru-RU" sz="16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660BE4-C7F3-4DD0-969E-2512A4A999CF}"/>
              </a:ext>
            </a:extLst>
          </p:cNvPr>
          <p:cNvSpPr txBox="1"/>
          <p:nvPr/>
        </p:nvSpPr>
        <p:spPr>
          <a:xfrm>
            <a:off x="4064795" y="6290897"/>
            <a:ext cx="3086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Anti-</a:t>
            </a:r>
            <a:r>
              <a:rPr lang="en-US" sz="1600" dirty="0" err="1">
                <a:latin typeface="+mn-lt"/>
              </a:rPr>
              <a:t>compton</a:t>
            </a:r>
            <a:r>
              <a:rPr lang="en-US" sz="1600" dirty="0">
                <a:latin typeface="+mn-lt"/>
              </a:rPr>
              <a:t> detector scattering</a:t>
            </a:r>
            <a:endParaRPr lang="ru-RU" sz="16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EB588E-BD59-4EB3-A627-8DA5B9A01163}"/>
              </a:ext>
            </a:extLst>
          </p:cNvPr>
          <p:cNvSpPr txBox="1"/>
          <p:nvPr/>
        </p:nvSpPr>
        <p:spPr>
          <a:xfrm>
            <a:off x="7388989" y="6298042"/>
            <a:ext cx="3321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Gamma detector and sample position</a:t>
            </a:r>
            <a:endParaRPr lang="ru-RU" sz="16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33596-4A59-4DAA-B4FF-428A4CD2E447}"/>
              </a:ext>
            </a:extLst>
          </p:cNvPr>
          <p:cNvSpPr txBox="1"/>
          <p:nvPr/>
        </p:nvSpPr>
        <p:spPr>
          <a:xfrm>
            <a:off x="11315700" y="634365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ru-RU" dirty="0"/>
              <a:t>3</a:t>
            </a:r>
            <a:r>
              <a:rPr lang="en-US" dirty="0"/>
              <a:t>/1</a:t>
            </a:r>
            <a:r>
              <a:rPr lang="ru-RU" dirty="0"/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7EEB84-AD80-4793-9CB8-A4F87A64D1F5}"/>
              </a:ext>
            </a:extLst>
          </p:cNvPr>
          <p:cNvSpPr txBox="1"/>
          <p:nvPr/>
        </p:nvSpPr>
        <p:spPr>
          <a:xfrm>
            <a:off x="141355" y="118604"/>
            <a:ext cx="10781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n-lt"/>
              </a:rPr>
              <a:t>Gamma quanta registration channel at the REMUR</a:t>
            </a:r>
            <a:endParaRPr lang="ru-RU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1970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50" y="639599"/>
            <a:ext cx="3688488" cy="285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88" y="852629"/>
            <a:ext cx="3519914" cy="272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52" y="663810"/>
            <a:ext cx="4065798" cy="317860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60A763-8FF4-43E1-92C7-5DDBF8451F5C}"/>
              </a:ext>
            </a:extLst>
          </p:cNvPr>
          <p:cNvSpPr txBox="1"/>
          <p:nvPr/>
        </p:nvSpPr>
        <p:spPr>
          <a:xfrm>
            <a:off x="4707950" y="3423125"/>
            <a:ext cx="1997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Standing waves mode</a:t>
            </a:r>
            <a:endParaRPr lang="ru-RU" sz="1600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FEFE60-6F10-48A1-A00B-EEDD68218D7B}"/>
              </a:ext>
            </a:extLst>
          </p:cNvPr>
          <p:cNvSpPr txBox="1"/>
          <p:nvPr/>
        </p:nvSpPr>
        <p:spPr>
          <a:xfrm>
            <a:off x="839449" y="3388464"/>
            <a:ext cx="2947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Gamma quanta spectra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3E9477-4FE6-41F8-8702-EC543653A1AF}"/>
              </a:ext>
            </a:extLst>
          </p:cNvPr>
          <p:cNvSpPr txBox="1"/>
          <p:nvPr/>
        </p:nvSpPr>
        <p:spPr>
          <a:xfrm>
            <a:off x="8436467" y="3697436"/>
            <a:ext cx="284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Enhanced standing waves mode</a:t>
            </a:r>
            <a:endParaRPr lang="ru-RU" sz="1600" dirty="0">
              <a:latin typeface="+mn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7F842D-ED0B-4935-8350-77CC14E52F4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285" y="4185184"/>
            <a:ext cx="3684852" cy="2479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6C9624-0273-4D67-B1C8-CC6347DA5B6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056" y="4247937"/>
            <a:ext cx="3459246" cy="24792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909E0D-4D12-4926-AA4E-F758AEBC2361}"/>
              </a:ext>
            </a:extLst>
          </p:cNvPr>
          <p:cNvSpPr txBox="1"/>
          <p:nvPr/>
        </p:nvSpPr>
        <p:spPr>
          <a:xfrm>
            <a:off x="6912242" y="6458551"/>
            <a:ext cx="2144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Angle dependence</a:t>
            </a:r>
            <a:endParaRPr lang="ru-RU" sz="1600" dirty="0">
              <a:latin typeface="+mn-l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3E4246-B692-4EFE-8F56-52F770F1A4D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5" y="3823126"/>
            <a:ext cx="3707471" cy="25531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A018E4-AC6D-46C1-9DDD-B84634D2255C}"/>
              </a:ext>
            </a:extLst>
          </p:cNvPr>
          <p:cNvSpPr txBox="1"/>
          <p:nvPr/>
        </p:nvSpPr>
        <p:spPr>
          <a:xfrm>
            <a:off x="943297" y="6242101"/>
            <a:ext cx="2947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SNMS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A255E-F465-43DD-A090-B7085029F3E3}"/>
              </a:ext>
            </a:extLst>
          </p:cNvPr>
          <p:cNvSpPr txBox="1"/>
          <p:nvPr/>
        </p:nvSpPr>
        <p:spPr>
          <a:xfrm>
            <a:off x="11315700" y="634365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ru-RU" dirty="0"/>
              <a:t>4</a:t>
            </a:r>
            <a:r>
              <a:rPr lang="en-US" dirty="0"/>
              <a:t>/1</a:t>
            </a:r>
            <a:r>
              <a:rPr lang="ru-RU" dirty="0"/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4438F-7C80-4BC5-86A1-DFA975A121B2}"/>
              </a:ext>
            </a:extLst>
          </p:cNvPr>
          <p:cNvSpPr txBox="1"/>
          <p:nvPr/>
        </p:nvSpPr>
        <p:spPr>
          <a:xfrm>
            <a:off x="141355" y="118604"/>
            <a:ext cx="8402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n-lt"/>
              </a:rPr>
              <a:t>Gamma quanta registration channel at the REMUR</a:t>
            </a:r>
            <a:endParaRPr lang="ru-RU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8514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41" y="3710150"/>
            <a:ext cx="11045759" cy="1511931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Channel of gamma quanta</a:t>
            </a:r>
            <a:r>
              <a:rPr lang="en-US" sz="1800" dirty="0"/>
              <a:t>:    </a:t>
            </a:r>
            <a:r>
              <a:rPr lang="ru-RU" sz="1800" dirty="0">
                <a:sym typeface="Symbol" panose="05050102010706020507" pitchFamily="18" charset="2"/>
              </a:rPr>
              <a:t></a:t>
            </a:r>
            <a:r>
              <a:rPr lang="en-US" sz="1800" baseline="-25000" dirty="0"/>
              <a:t>min</a:t>
            </a:r>
            <a:r>
              <a:rPr lang="en-US" altLang="ru-RU" sz="1800" dirty="0">
                <a:sym typeface="Symbol" panose="05050102010706020507" pitchFamily="18" charset="2"/>
              </a:rPr>
              <a:t> =</a:t>
            </a:r>
            <a:r>
              <a:rPr lang="en-US" altLang="ru-RU" sz="1800" dirty="0"/>
              <a:t> 0.3 barn</a:t>
            </a:r>
            <a:endParaRPr lang="ru-RU" altLang="ru-RU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ym typeface="Symbol" panose="05050102010706020507" pitchFamily="18" charset="2"/>
              </a:rPr>
              <a:t> </a:t>
            </a:r>
            <a:r>
              <a:rPr lang="en-US" sz="1800" baseline="-25000" dirty="0">
                <a:sym typeface="Symbol" panose="05050102010706020507" pitchFamily="18" charset="2"/>
              </a:rPr>
              <a:t> </a:t>
            </a:r>
            <a:r>
              <a:rPr lang="en-US" altLang="ru-RU" sz="1800" dirty="0">
                <a:sym typeface="Symbol" panose="05050102010706020507" pitchFamily="18" charset="2"/>
              </a:rPr>
              <a:t>  0.3 barn (  100</a:t>
            </a:r>
            <a:r>
              <a:rPr lang="en-US" sz="1800" dirty="0"/>
              <a:t> isotopes )</a:t>
            </a:r>
            <a:r>
              <a:rPr lang="en-US" altLang="ru-RU" sz="1800" dirty="0">
                <a:sym typeface="Symbol" panose="05050102010706020507" pitchFamily="18" charset="2"/>
              </a:rPr>
              <a:t>:   </a:t>
            </a:r>
            <a:endParaRPr lang="en-US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Cl,</a:t>
            </a:r>
            <a:r>
              <a:rPr lang="en-US" sz="1400" baseline="30000" dirty="0"/>
              <a:t> 36</a:t>
            </a:r>
            <a:r>
              <a:rPr lang="en-US" sz="1400" dirty="0"/>
              <a:t>Ar,</a:t>
            </a:r>
            <a:r>
              <a:rPr lang="en-US" sz="1400" baseline="30000" dirty="0"/>
              <a:t> 39</a:t>
            </a:r>
            <a:r>
              <a:rPr lang="en-US" sz="1400" dirty="0"/>
              <a:t>K,</a:t>
            </a:r>
            <a:r>
              <a:rPr lang="en-US" sz="1400" baseline="30000" dirty="0"/>
              <a:t> 43</a:t>
            </a:r>
            <a:r>
              <a:rPr lang="en-US" sz="1400" dirty="0"/>
              <a:t>Ca, </a:t>
            </a:r>
            <a:r>
              <a:rPr lang="en-US" sz="1400" baseline="30000" dirty="0"/>
              <a:t>45</a:t>
            </a:r>
            <a:r>
              <a:rPr lang="en-US" sz="1400" dirty="0"/>
              <a:t>Sc, Ti, </a:t>
            </a:r>
            <a:r>
              <a:rPr lang="en-US" sz="1400" dirty="0">
                <a:solidFill>
                  <a:srgbClr val="FF0000"/>
                </a:solidFill>
              </a:rPr>
              <a:t>V(5.4K), </a:t>
            </a:r>
            <a:r>
              <a:rPr lang="en-US" sz="1400" dirty="0"/>
              <a:t>Cr, </a:t>
            </a:r>
            <a:r>
              <a:rPr lang="en-US" sz="1400" baseline="30000" dirty="0"/>
              <a:t>53,55</a:t>
            </a:r>
            <a:r>
              <a:rPr lang="en-US" sz="1400" dirty="0"/>
              <a:t>Mn,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B050"/>
                </a:solidFill>
              </a:rPr>
              <a:t>Fe, </a:t>
            </a:r>
            <a:r>
              <a:rPr lang="en-US" sz="1400" b="1" baseline="30000" dirty="0">
                <a:solidFill>
                  <a:srgbClr val="00B050"/>
                </a:solidFill>
              </a:rPr>
              <a:t>59</a:t>
            </a:r>
            <a:r>
              <a:rPr lang="en-US" sz="1400" b="1" dirty="0">
                <a:solidFill>
                  <a:srgbClr val="00B050"/>
                </a:solidFill>
              </a:rPr>
              <a:t>Co, Ni,</a:t>
            </a:r>
            <a:r>
              <a:rPr lang="en-US" sz="1400" dirty="0"/>
              <a:t> Cu, </a:t>
            </a:r>
            <a:r>
              <a:rPr lang="en-US" sz="1400" baseline="30000" dirty="0"/>
              <a:t>67</a:t>
            </a:r>
            <a:r>
              <a:rPr lang="en-US" sz="1400" dirty="0"/>
              <a:t>Zn, </a:t>
            </a:r>
            <a:r>
              <a:rPr lang="en-US" sz="1400" baseline="30000" dirty="0"/>
              <a:t>75</a:t>
            </a:r>
            <a:r>
              <a:rPr lang="en-US" sz="1400" dirty="0"/>
              <a:t>As, Se, Br, Kr, </a:t>
            </a:r>
            <a:r>
              <a:rPr lang="en-US" sz="1400" baseline="30000" dirty="0"/>
              <a:t>87</a:t>
            </a:r>
            <a:r>
              <a:rPr lang="en-US" sz="1400" dirty="0"/>
              <a:t>Sr,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Mo(0.915 K), </a:t>
            </a:r>
            <a:r>
              <a:rPr lang="en-US" sz="1400" baseline="30000" dirty="0">
                <a:solidFill>
                  <a:srgbClr val="FF0000"/>
                </a:solidFill>
              </a:rPr>
              <a:t>99</a:t>
            </a:r>
            <a:r>
              <a:rPr lang="en-US" sz="1400" dirty="0">
                <a:solidFill>
                  <a:srgbClr val="FF0000"/>
                </a:solidFill>
              </a:rPr>
              <a:t>Tc(7.8 K)</a:t>
            </a:r>
            <a:r>
              <a:rPr lang="en-US" sz="1400" dirty="0"/>
              <a:t>, Ru, </a:t>
            </a:r>
            <a:r>
              <a:rPr lang="en-US" sz="1400" baseline="30000" dirty="0"/>
              <a:t>103</a:t>
            </a:r>
            <a:r>
              <a:rPr lang="en-US" sz="1400" dirty="0"/>
              <a:t>Rh, </a:t>
            </a:r>
            <a:r>
              <a:rPr lang="en-US" sz="1400" dirty="0">
                <a:solidFill>
                  <a:srgbClr val="FF0000"/>
                </a:solidFill>
              </a:rPr>
              <a:t>La(4.9 ,6.0 K),</a:t>
            </a:r>
            <a:r>
              <a:rPr lang="en-US" sz="1400" dirty="0">
                <a:solidFill>
                  <a:srgbClr val="002060"/>
                </a:solidFill>
              </a:rPr>
              <a:t>  </a:t>
            </a:r>
            <a:r>
              <a:rPr lang="en-US" sz="1400" dirty="0"/>
              <a:t>Pd, </a:t>
            </a:r>
            <a:r>
              <a:rPr lang="en-US" sz="1400" dirty="0">
                <a:solidFill>
                  <a:srgbClr val="FF0000"/>
                </a:solidFill>
              </a:rPr>
              <a:t>Nb (9.25K), </a:t>
            </a:r>
            <a:r>
              <a:rPr lang="en-US" sz="1400" dirty="0"/>
              <a:t>Ag, </a:t>
            </a:r>
            <a:r>
              <a:rPr lang="en-US" sz="1400" dirty="0">
                <a:solidFill>
                  <a:srgbClr val="FF0000"/>
                </a:solidFill>
              </a:rPr>
              <a:t>Cd(0.52K)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>
                <a:solidFill>
                  <a:srgbClr val="00B050"/>
                </a:solidFill>
              </a:rPr>
              <a:t>Dy, Gd, Tb, Ho, Er, Tm, </a:t>
            </a:r>
            <a:r>
              <a:rPr lang="en-US" sz="1400" dirty="0">
                <a:solidFill>
                  <a:srgbClr val="FF0000"/>
                </a:solidFill>
              </a:rPr>
              <a:t>In(3.41K),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Sn(3.72K), Re(1.7K), Ta</a:t>
            </a:r>
            <a:r>
              <a:rPr lang="ru-RU" sz="1400" dirty="0">
                <a:solidFill>
                  <a:srgbClr val="FF0000"/>
                </a:solidFill>
              </a:rPr>
              <a:t>(4.47</a:t>
            </a:r>
            <a:r>
              <a:rPr lang="en-US" sz="1400" dirty="0">
                <a:solidFill>
                  <a:srgbClr val="FF0000"/>
                </a:solidFill>
              </a:rPr>
              <a:t>K),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/>
              <a:t>Os,</a:t>
            </a:r>
            <a:r>
              <a:rPr lang="en-US" sz="1400" baseline="30000" dirty="0"/>
              <a:t>192,195</a:t>
            </a:r>
            <a:r>
              <a:rPr lang="en-US" sz="1400" dirty="0"/>
              <a:t>Pt, </a:t>
            </a:r>
            <a:r>
              <a:rPr lang="en-US" sz="1400" baseline="30000" dirty="0"/>
              <a:t>197</a:t>
            </a:r>
            <a:r>
              <a:rPr lang="en-US" sz="1400" dirty="0"/>
              <a:t>Au, Hg, </a:t>
            </a:r>
            <a:r>
              <a:rPr lang="en-US" sz="1400" baseline="30000" dirty="0"/>
              <a:t>226</a:t>
            </a:r>
            <a:r>
              <a:rPr lang="en-US" sz="1400" dirty="0"/>
              <a:t>Ra,</a:t>
            </a:r>
            <a:r>
              <a:rPr lang="en-US" sz="1400" baseline="30000" dirty="0"/>
              <a:t>227</a:t>
            </a:r>
            <a:r>
              <a:rPr lang="en-US" sz="1400" dirty="0"/>
              <a:t>Ac,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aseline="30000" dirty="0">
                <a:solidFill>
                  <a:srgbClr val="FF0000"/>
                </a:solidFill>
              </a:rPr>
              <a:t>228-230</a:t>
            </a:r>
            <a:r>
              <a:rPr lang="en-US" sz="1400" dirty="0">
                <a:solidFill>
                  <a:srgbClr val="FF0000"/>
                </a:solidFill>
              </a:rPr>
              <a:t>Th(1.4K), </a:t>
            </a:r>
            <a:r>
              <a:rPr lang="en-US" sz="1400" baseline="30000" dirty="0">
                <a:solidFill>
                  <a:srgbClr val="FF0000"/>
                </a:solidFill>
              </a:rPr>
              <a:t>231</a:t>
            </a:r>
            <a:r>
              <a:rPr lang="en-US" sz="1400" dirty="0">
                <a:solidFill>
                  <a:srgbClr val="FF0000"/>
                </a:solidFill>
              </a:rPr>
              <a:t>Pa(1.4K)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>
                <a:solidFill>
                  <a:srgbClr val="FF0000"/>
                </a:solidFill>
              </a:rPr>
              <a:t>W(1.5K)</a:t>
            </a:r>
            <a:r>
              <a:rPr lang="en-US" sz="1400" dirty="0">
                <a:solidFill>
                  <a:srgbClr val="002060"/>
                </a:solidFill>
              </a:rPr>
              <a:t>,  </a:t>
            </a:r>
            <a:r>
              <a:rPr lang="en-US" sz="1400" dirty="0"/>
              <a:t>Re,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Os</a:t>
            </a:r>
            <a:r>
              <a:rPr lang="en-US" sz="1400" dirty="0">
                <a:solidFill>
                  <a:srgbClr val="FF0000"/>
                </a:solidFill>
              </a:rPr>
              <a:t>(0.66K)</a:t>
            </a:r>
            <a:r>
              <a:rPr lang="en-US" sz="1400" dirty="0"/>
              <a:t>, </a:t>
            </a:r>
            <a:r>
              <a:rPr lang="en-US" sz="1400" baseline="30000" dirty="0"/>
              <a:t>192,195</a:t>
            </a:r>
            <a:r>
              <a:rPr lang="en-US" sz="1400" dirty="0"/>
              <a:t>Pt, </a:t>
            </a:r>
            <a:r>
              <a:rPr lang="en-US" sz="1400" baseline="30000" dirty="0"/>
              <a:t>197</a:t>
            </a:r>
            <a:r>
              <a:rPr lang="en-US" sz="1400" dirty="0"/>
              <a:t>Au, </a:t>
            </a:r>
            <a:r>
              <a:rPr lang="en-US" sz="1400" dirty="0">
                <a:solidFill>
                  <a:srgbClr val="FF0000"/>
                </a:solidFill>
              </a:rPr>
              <a:t>Hg(4.15, 3.95K)</a:t>
            </a:r>
            <a:r>
              <a:rPr lang="en-US" sz="1400" dirty="0"/>
              <a:t>, </a:t>
            </a:r>
            <a:r>
              <a:rPr lang="en-US" sz="1400" baseline="30000" dirty="0"/>
              <a:t>203,204</a:t>
            </a:r>
            <a:r>
              <a:rPr lang="en-US" sz="1400" dirty="0"/>
              <a:t>Tl,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aseline="30000" dirty="0">
                <a:solidFill>
                  <a:srgbClr val="FF0000"/>
                </a:solidFill>
              </a:rPr>
              <a:t>207</a:t>
            </a:r>
            <a:r>
              <a:rPr lang="en-US" sz="1400" dirty="0">
                <a:solidFill>
                  <a:srgbClr val="FF0000"/>
                </a:solidFill>
              </a:rPr>
              <a:t>Pb(7.2K)</a:t>
            </a:r>
            <a:r>
              <a:rPr lang="en-US" sz="1400" dirty="0"/>
              <a:t>, </a:t>
            </a:r>
            <a:r>
              <a:rPr lang="en-US" sz="1400" baseline="30000" dirty="0"/>
              <a:t>226</a:t>
            </a:r>
            <a:r>
              <a:rPr lang="en-US" sz="1400" dirty="0"/>
              <a:t>Ra, </a:t>
            </a:r>
            <a:r>
              <a:rPr lang="en-US" sz="1400" baseline="30000" dirty="0"/>
              <a:t>227</a:t>
            </a:r>
            <a:r>
              <a:rPr lang="en-US" sz="1400" dirty="0"/>
              <a:t>Ac, </a:t>
            </a:r>
            <a:r>
              <a:rPr lang="en-US" sz="1400" baseline="30000" dirty="0"/>
              <a:t>228-230</a:t>
            </a:r>
            <a:r>
              <a:rPr lang="en-US" sz="1400" dirty="0"/>
              <a:t>Th, </a:t>
            </a:r>
            <a:r>
              <a:rPr lang="en-US" sz="1400" baseline="30000" dirty="0"/>
              <a:t>231</a:t>
            </a:r>
            <a:r>
              <a:rPr lang="en-US" sz="1400" dirty="0"/>
              <a:t>Pa, </a:t>
            </a:r>
            <a:r>
              <a:rPr lang="en-US" sz="1400" baseline="30000" dirty="0"/>
              <a:t>231-235</a:t>
            </a:r>
            <a:r>
              <a:rPr lang="en-US" sz="1400" dirty="0"/>
              <a:t>U, </a:t>
            </a:r>
            <a:r>
              <a:rPr lang="en-US" sz="1400" baseline="30000" dirty="0">
                <a:solidFill>
                  <a:srgbClr val="FF0000"/>
                </a:solidFill>
              </a:rPr>
              <a:t>203,204</a:t>
            </a:r>
            <a:r>
              <a:rPr lang="en-US" sz="1400" dirty="0">
                <a:solidFill>
                  <a:srgbClr val="FF0000"/>
                </a:solidFill>
              </a:rPr>
              <a:t>Tl(2.38K)</a:t>
            </a:r>
            <a:r>
              <a:rPr lang="en-US" sz="1400" dirty="0"/>
              <a:t>, </a:t>
            </a:r>
            <a:r>
              <a:rPr lang="en-US" sz="1400" baseline="30000" dirty="0"/>
              <a:t>237</a:t>
            </a:r>
            <a:r>
              <a:rPr lang="en-US" sz="1400" dirty="0"/>
              <a:t>Np, </a:t>
            </a:r>
            <a:r>
              <a:rPr lang="en-US" sz="1400" baseline="30000" dirty="0"/>
              <a:t>238-242</a:t>
            </a:r>
            <a:r>
              <a:rPr lang="en-US" sz="1400" dirty="0"/>
              <a:t>Pu, </a:t>
            </a:r>
            <a:r>
              <a:rPr lang="en-US" sz="1400" baseline="30000" dirty="0"/>
              <a:t>241-243</a:t>
            </a:r>
            <a:r>
              <a:rPr lang="en-US" sz="1400" dirty="0"/>
              <a:t>Am, </a:t>
            </a:r>
            <a:r>
              <a:rPr lang="en-US" sz="1400" baseline="30000" dirty="0"/>
              <a:t>243-245,247</a:t>
            </a:r>
            <a:r>
              <a:rPr lang="en-US" sz="1400" dirty="0"/>
              <a:t>Cm, </a:t>
            </a:r>
            <a:r>
              <a:rPr lang="en-US" sz="1400" baseline="30000" dirty="0"/>
              <a:t>249-252</a:t>
            </a:r>
            <a:r>
              <a:rPr lang="en-US" sz="1400" dirty="0"/>
              <a:t>Cf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7E4187-1030-4985-BDBE-1F675C02995D}"/>
              </a:ext>
            </a:extLst>
          </p:cNvPr>
          <p:cNvSpPr txBox="1"/>
          <p:nvPr/>
        </p:nvSpPr>
        <p:spPr>
          <a:xfrm>
            <a:off x="141354" y="118604"/>
            <a:ext cx="11638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n-lt"/>
              </a:rPr>
              <a:t>Estimation of element minimal cross-section from a measurement time</a:t>
            </a:r>
            <a:endParaRPr lang="ru-RU" sz="3000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396EC3-88D4-4C06-97C0-0DD171E1CE7A}"/>
              </a:ext>
            </a:extLst>
          </p:cNvPr>
          <p:cNvSpPr txBox="1"/>
          <p:nvPr/>
        </p:nvSpPr>
        <p:spPr>
          <a:xfrm>
            <a:off x="11315700" y="634365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15/1</a:t>
            </a:r>
            <a:r>
              <a:rPr lang="ru-RU" dirty="0"/>
              <a:t>6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983A5271-E8FB-4469-9E32-9FB6109D55F3}"/>
              </a:ext>
            </a:extLst>
          </p:cNvPr>
          <p:cNvSpPr txBox="1">
            <a:spLocks/>
          </p:cNvSpPr>
          <p:nvPr/>
        </p:nvSpPr>
        <p:spPr bwMode="auto">
          <a:xfrm>
            <a:off x="234222" y="2446565"/>
            <a:ext cx="11595828" cy="124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sz="1800" b="1" dirty="0"/>
              <a:t>Channel of charged particles: </a:t>
            </a:r>
            <a:r>
              <a:rPr lang="ru-RU" sz="1800" dirty="0">
                <a:sym typeface="Symbol" panose="05050102010706020507" pitchFamily="18" charset="2"/>
              </a:rPr>
              <a:t></a:t>
            </a:r>
            <a:r>
              <a:rPr lang="en-US" sz="1800" baseline="-25000" dirty="0"/>
              <a:t>min</a:t>
            </a:r>
            <a:r>
              <a:rPr lang="en-US" altLang="ru-RU" sz="1800" dirty="0">
                <a:sym typeface="Symbol" panose="05050102010706020507" pitchFamily="18" charset="2"/>
              </a:rPr>
              <a:t> = 0.0</a:t>
            </a:r>
            <a:r>
              <a:rPr lang="ru-RU" altLang="ru-RU" sz="1800" dirty="0">
                <a:sym typeface="Symbol" panose="05050102010706020507" pitchFamily="18" charset="2"/>
              </a:rPr>
              <a:t>25</a:t>
            </a:r>
            <a:r>
              <a:rPr lang="en-US" altLang="ru-RU" sz="1800" dirty="0">
                <a:sym typeface="Symbol" panose="05050102010706020507" pitchFamily="18" charset="2"/>
              </a:rPr>
              <a:t> barn</a:t>
            </a:r>
            <a:endParaRPr lang="en-US" altLang="ru-RU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sz="1600" dirty="0">
                <a:sym typeface="Symbol" panose="05050102010706020507" pitchFamily="18" charset="2"/>
              </a:rPr>
              <a:t></a:t>
            </a:r>
            <a:r>
              <a:rPr lang="en-US" sz="1600" baseline="-25000" dirty="0">
                <a:sym typeface="Symbol" panose="05050102010706020507" pitchFamily="18" charset="2"/>
              </a:rPr>
              <a:t> </a:t>
            </a:r>
            <a:r>
              <a:rPr lang="en-US" sz="1600" baseline="-25000" dirty="0"/>
              <a:t> </a:t>
            </a:r>
            <a:r>
              <a:rPr lang="en-US" altLang="ru-RU" sz="1600" dirty="0">
                <a:sym typeface="Symbol" panose="05050102010706020507" pitchFamily="18" charset="2"/>
              </a:rPr>
              <a:t>  0.0</a:t>
            </a:r>
            <a:r>
              <a:rPr lang="ru-RU" altLang="ru-RU" sz="1600" dirty="0">
                <a:sym typeface="Symbol" panose="05050102010706020507" pitchFamily="18" charset="2"/>
              </a:rPr>
              <a:t>25</a:t>
            </a:r>
            <a:r>
              <a:rPr lang="en-US" altLang="ru-RU" sz="1600" dirty="0">
                <a:sym typeface="Symbol" panose="05050102010706020507" pitchFamily="18" charset="2"/>
              </a:rPr>
              <a:t> barn (22</a:t>
            </a:r>
            <a:r>
              <a:rPr lang="en-US" sz="1600" dirty="0"/>
              <a:t> isotopes)</a:t>
            </a:r>
            <a:r>
              <a:rPr lang="en-US" altLang="ru-RU" sz="1600" dirty="0">
                <a:sym typeface="Symbol" panose="05050102010706020507" pitchFamily="18" charset="2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baseline="30000" dirty="0"/>
              <a:t>3</a:t>
            </a:r>
            <a:r>
              <a:rPr lang="en-US" sz="1400" dirty="0"/>
              <a:t>He, </a:t>
            </a:r>
            <a:r>
              <a:rPr lang="en-US" sz="1400" baseline="30000" dirty="0"/>
              <a:t>6</a:t>
            </a:r>
            <a:r>
              <a:rPr lang="en-US" sz="1400" dirty="0"/>
              <a:t>Li, </a:t>
            </a:r>
            <a:r>
              <a:rPr lang="en-US" sz="1400" baseline="30000" dirty="0"/>
              <a:t>7</a:t>
            </a:r>
            <a:r>
              <a:rPr lang="en-US" sz="1400" dirty="0"/>
              <a:t>Be, </a:t>
            </a:r>
            <a:r>
              <a:rPr lang="en-US" sz="1400" baseline="30000" dirty="0"/>
              <a:t>10</a:t>
            </a:r>
            <a:r>
              <a:rPr lang="en-US" sz="1400" dirty="0"/>
              <a:t>B, </a:t>
            </a:r>
            <a:r>
              <a:rPr lang="en-US" sz="1400" baseline="30000" dirty="0"/>
              <a:t>14</a:t>
            </a:r>
            <a:r>
              <a:rPr lang="en-US" sz="1400" dirty="0"/>
              <a:t>N, </a:t>
            </a:r>
            <a:r>
              <a:rPr lang="en-US" sz="1400" baseline="30000" dirty="0"/>
              <a:t>17</a:t>
            </a:r>
            <a:r>
              <a:rPr lang="en-US" sz="1400" dirty="0"/>
              <a:t>O, </a:t>
            </a:r>
            <a:r>
              <a:rPr lang="en-US" sz="1400" baseline="30000" dirty="0"/>
              <a:t>21</a:t>
            </a:r>
            <a:r>
              <a:rPr lang="en-US" sz="1400" dirty="0"/>
              <a:t>Ne, </a:t>
            </a:r>
            <a:r>
              <a:rPr lang="en-US" sz="1400" baseline="30000" dirty="0"/>
              <a:t>22</a:t>
            </a:r>
            <a:r>
              <a:rPr lang="en-US" sz="1400" dirty="0"/>
              <a:t>Na, </a:t>
            </a:r>
            <a:r>
              <a:rPr lang="en-US" sz="1400" baseline="30000" dirty="0">
                <a:solidFill>
                  <a:srgbClr val="FF0000"/>
                </a:solidFill>
              </a:rPr>
              <a:t>26</a:t>
            </a:r>
            <a:r>
              <a:rPr lang="en-US" sz="1400" dirty="0">
                <a:solidFill>
                  <a:srgbClr val="FF0000"/>
                </a:solidFill>
              </a:rPr>
              <a:t>Al(1.18K)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baseline="30000" dirty="0"/>
              <a:t>33</a:t>
            </a:r>
            <a:r>
              <a:rPr lang="en-US" sz="1400" dirty="0"/>
              <a:t>S,</a:t>
            </a:r>
            <a:r>
              <a:rPr lang="en-US" sz="1400" baseline="30000" dirty="0"/>
              <a:t> 35</a:t>
            </a:r>
            <a:r>
              <a:rPr lang="en-US" sz="1400" dirty="0"/>
              <a:t>Cl,</a:t>
            </a:r>
            <a:r>
              <a:rPr lang="en-US" sz="1400" baseline="30000" dirty="0"/>
              <a:t> 36</a:t>
            </a:r>
            <a:r>
              <a:rPr lang="en-US" sz="1400" dirty="0"/>
              <a:t>Cl,</a:t>
            </a:r>
            <a:r>
              <a:rPr lang="en-US" sz="1400" baseline="30000" dirty="0"/>
              <a:t> 37</a:t>
            </a:r>
            <a:r>
              <a:rPr lang="en-US" sz="1400" dirty="0"/>
              <a:t>Ar,</a:t>
            </a:r>
            <a:r>
              <a:rPr lang="en-US" sz="1400" baseline="30000" dirty="0"/>
              <a:t> 40</a:t>
            </a:r>
            <a:r>
              <a:rPr lang="en-US" sz="1400" dirty="0"/>
              <a:t>K,</a:t>
            </a:r>
            <a:r>
              <a:rPr lang="en-US" sz="1400" baseline="30000" dirty="0"/>
              <a:t> 41</a:t>
            </a:r>
            <a:r>
              <a:rPr lang="en-US" sz="1400" dirty="0"/>
              <a:t>Ca, </a:t>
            </a:r>
            <a:r>
              <a:rPr lang="en-US" sz="1400" b="1" baseline="30000" dirty="0">
                <a:solidFill>
                  <a:srgbClr val="00B050"/>
                </a:solidFill>
              </a:rPr>
              <a:t>59</a:t>
            </a:r>
            <a:r>
              <a:rPr lang="en-US" sz="1400" b="1" dirty="0">
                <a:solidFill>
                  <a:srgbClr val="00B050"/>
                </a:solidFill>
              </a:rPr>
              <a:t>Ni</a:t>
            </a:r>
            <a:r>
              <a:rPr lang="en-US" sz="1400" dirty="0">
                <a:solidFill>
                  <a:srgbClr val="002060"/>
                </a:solidFill>
              </a:rPr>
              <a:t>,</a:t>
            </a:r>
            <a:r>
              <a:rPr lang="en-US" sz="1400" baseline="30000" dirty="0">
                <a:solidFill>
                  <a:srgbClr val="002060"/>
                </a:solidFill>
              </a:rPr>
              <a:t> </a:t>
            </a:r>
            <a:r>
              <a:rPr lang="en-US" sz="1400" baseline="30000" dirty="0">
                <a:solidFill>
                  <a:srgbClr val="FF0000"/>
                </a:solidFill>
              </a:rPr>
              <a:t>65</a:t>
            </a:r>
            <a:r>
              <a:rPr lang="en-US" sz="1400" dirty="0">
                <a:solidFill>
                  <a:srgbClr val="FF0000"/>
                </a:solidFill>
              </a:rPr>
              <a:t>Zn(0.85K), </a:t>
            </a:r>
            <a:r>
              <a:rPr lang="en-US" sz="1400" baseline="30000" dirty="0"/>
              <a:t>76</a:t>
            </a:r>
            <a:r>
              <a:rPr lang="en-US" sz="1400" dirty="0"/>
              <a:t>Br,</a:t>
            </a:r>
            <a:r>
              <a:rPr lang="en-US" sz="1400" baseline="30000" dirty="0"/>
              <a:t> 84</a:t>
            </a:r>
            <a:r>
              <a:rPr lang="en-US" sz="1400" dirty="0"/>
              <a:t>Rb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baseline="30000" dirty="0">
                <a:solidFill>
                  <a:srgbClr val="FF0000"/>
                </a:solidFill>
              </a:rPr>
              <a:t>109</a:t>
            </a:r>
            <a:r>
              <a:rPr lang="en-US" sz="1400" dirty="0">
                <a:solidFill>
                  <a:srgbClr val="FF0000"/>
                </a:solidFill>
              </a:rPr>
              <a:t>Cd(0.52K)</a:t>
            </a:r>
            <a:r>
              <a:rPr lang="en-US" sz="1400" dirty="0"/>
              <a:t>, </a:t>
            </a:r>
            <a:r>
              <a:rPr lang="en-US" sz="1400" baseline="30000" dirty="0"/>
              <a:t>203</a:t>
            </a:r>
            <a:r>
              <a:rPr lang="en-US" sz="1400" dirty="0"/>
              <a:t>Tl, </a:t>
            </a:r>
            <a:r>
              <a:rPr lang="en-US" sz="1400" baseline="30000" dirty="0"/>
              <a:t>143</a:t>
            </a:r>
            <a:r>
              <a:rPr lang="en-US" sz="1400" dirty="0"/>
              <a:t>Nd, </a:t>
            </a:r>
            <a:r>
              <a:rPr lang="en-US" sz="1400" baseline="30000" dirty="0"/>
              <a:t>149</a:t>
            </a:r>
            <a:r>
              <a:rPr lang="en-US" sz="1400" dirty="0"/>
              <a:t>Sm</a:t>
            </a:r>
            <a:endParaRPr lang="ru-RU" sz="140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F946612-EF1A-4EA1-B964-69602A28A08D}"/>
              </a:ext>
            </a:extLst>
          </p:cNvPr>
          <p:cNvSpPr txBox="1">
            <a:spLocks/>
          </p:cNvSpPr>
          <p:nvPr/>
        </p:nvSpPr>
        <p:spPr bwMode="auto">
          <a:xfrm>
            <a:off x="234222" y="1809004"/>
            <a:ext cx="6016559" cy="4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n-US" sz="1800" b="1" dirty="0">
                <a:solidFill>
                  <a:srgbClr val="FF0000"/>
                </a:solidFill>
              </a:rPr>
              <a:t>Red color – Superconductor elements,  </a:t>
            </a:r>
            <a:r>
              <a:rPr lang="en-US" sz="1800" b="1" dirty="0">
                <a:solidFill>
                  <a:srgbClr val="00B050"/>
                </a:solidFill>
              </a:rPr>
              <a:t>Green – Magnetic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009A9DC0-1F32-4891-85C4-91FCECD1E98D}"/>
              </a:ext>
            </a:extLst>
          </p:cNvPr>
          <p:cNvSpPr txBox="1">
            <a:spLocks/>
          </p:cNvSpPr>
          <p:nvPr/>
        </p:nvSpPr>
        <p:spPr bwMode="auto">
          <a:xfrm>
            <a:off x="234222" y="5468632"/>
            <a:ext cx="10467115" cy="101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sz="1800" b="1" dirty="0"/>
              <a:t>Channel of polarized neutrons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sz="1800" dirty="0"/>
              <a:t>For magnetic layer of 5 nm thickness minimal perpendicular component magnetization is </a:t>
            </a:r>
            <a:r>
              <a:rPr lang="en-US" sz="1800" dirty="0">
                <a:sym typeface="Symbol" panose="05050102010706020507" pitchFamily="18" charset="2"/>
              </a:rPr>
              <a:t> of order  1</a:t>
            </a:r>
            <a:r>
              <a:rPr lang="en-US" sz="1800" dirty="0"/>
              <a:t> Gs</a:t>
            </a:r>
            <a:endParaRPr lang="ru-RU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sz="1800" dirty="0">
                <a:solidFill>
                  <a:srgbClr val="00B050"/>
                </a:solidFill>
              </a:rPr>
              <a:t>Fe, Co, Ni, Gd, Dy, Tb, Ho, Er, Tm,  </a:t>
            </a:r>
            <a:r>
              <a:rPr lang="en-US" sz="1800" dirty="0"/>
              <a:t>(</a:t>
            </a:r>
            <a:r>
              <a:rPr lang="en-US" sz="1800" b="1" dirty="0"/>
              <a:t>9 elements </a:t>
            </a:r>
            <a:r>
              <a:rPr lang="en-US" sz="1800" dirty="0"/>
              <a:t>)	</a:t>
            </a:r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1B2423-AB6A-45E1-8F55-70272DBADCA2}"/>
                  </a:ext>
                </a:extLst>
              </p:cNvPr>
              <p:cNvSpPr txBox="1"/>
              <p:nvPr/>
            </p:nvSpPr>
            <p:spPr>
              <a:xfrm>
                <a:off x="269941" y="897095"/>
                <a:ext cx="4880703" cy="731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𝑠𝑡𝑎𝑡</m:t>
                          </m:r>
                        </m:sub>
                      </m:sSub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𝑏𝑎𝑐𝑘𝑔𝑟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𝑒𝑓𝑓𝑒𝑐𝑡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1B2423-AB6A-45E1-8F55-70272DBAD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1" y="897095"/>
                <a:ext cx="4880703" cy="7317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E2E864-BB16-437A-9CCC-9680CC4A7314}"/>
                  </a:ext>
                </a:extLst>
              </p:cNvPr>
              <p:cNvSpPr txBox="1"/>
              <p:nvPr/>
            </p:nvSpPr>
            <p:spPr>
              <a:xfrm>
                <a:off x="5288163" y="927609"/>
                <a:ext cx="6347222" cy="673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𝑃𝑎𝑟𝑎𝑚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 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𝑙𝑎𝑦𝑒𝑟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=5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𝑛𝑚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 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ru-RU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𝑠𝑎𝑚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=0.1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𝑠𝑎𝑚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=5⋅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 </m:t>
                      </m:r>
                      <m:f>
                        <m:fPr>
                          <m:type m:val="li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type m:val="li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=0.1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20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𝑐h𝑎𝑛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𝑑𝑎𝑦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E2E864-BB16-437A-9CCC-9680CC4A7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163" y="927609"/>
                <a:ext cx="6347222" cy="673774"/>
              </a:xfrm>
              <a:prstGeom prst="rect">
                <a:avLst/>
              </a:prstGeom>
              <a:blipFill>
                <a:blip r:embed="rId3"/>
                <a:stretch>
                  <a:fillRect t="-18018" b="-972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352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988" y="894371"/>
            <a:ext cx="10706382" cy="4738383"/>
          </a:xfrm>
        </p:spPr>
        <p:txBody>
          <a:bodyPr/>
          <a:lstStyle/>
          <a:p>
            <a:pPr marL="360000" algn="just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2400" dirty="0"/>
              <a:t>Simultaneous registration of reflected (refracted) neutrons and secondary radiation allows to define the spatial profiles of isotopes</a:t>
            </a:r>
          </a:p>
          <a:p>
            <a:pPr marL="360000" algn="just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2400" dirty="0"/>
              <a:t>Further improvements are connected with possible decreasing of background (</a:t>
            </a:r>
            <a:r>
              <a:rPr lang="en-US" sz="2400" dirty="0">
                <a:sym typeface="Symbol" panose="05050102010706020507" pitchFamily="18" charset="2"/>
              </a:rPr>
              <a:t></a:t>
            </a:r>
            <a:r>
              <a:rPr lang="en-US" sz="2400" dirty="0"/>
              <a:t>5÷10 times)</a:t>
            </a:r>
            <a:r>
              <a:rPr lang="ru-RU" sz="2400" dirty="0"/>
              <a:t>,</a:t>
            </a:r>
            <a:r>
              <a:rPr lang="en-US" sz="2400" dirty="0"/>
              <a:t> increasing of neuron intensity (</a:t>
            </a:r>
            <a:r>
              <a:rPr lang="en-US" sz="2400" dirty="0">
                <a:sym typeface="Symbol" panose="05050102010706020507" pitchFamily="18" charset="2"/>
              </a:rPr>
              <a:t>5</a:t>
            </a:r>
            <a:r>
              <a:rPr lang="en-US" sz="2400" dirty="0"/>
              <a:t>÷10 times) and increasing of detector solid angle for gamma channel (4 times) </a:t>
            </a:r>
            <a:r>
              <a:rPr lang="en-US" sz="2400" dirty="0">
                <a:sym typeface="Symbol" panose="05050102010706020507" pitchFamily="18" charset="2"/>
              </a:rPr>
              <a:t>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1 mbarn at 5 nm layer thickness or  1 </a:t>
            </a:r>
            <a:r>
              <a:rPr lang="ru-RU" sz="2400" dirty="0"/>
              <a:t>Å</a:t>
            </a:r>
            <a:r>
              <a:rPr lang="en-US" sz="2400" dirty="0"/>
              <a:t> layer thickness at </a:t>
            </a:r>
            <a:r>
              <a:rPr lang="en-US" sz="2400" dirty="0">
                <a:sym typeface="Symbol" panose="05050102010706020507" pitchFamily="18" charset="2"/>
              </a:rPr>
              <a:t>=</a:t>
            </a:r>
            <a:r>
              <a:rPr lang="en-US" sz="2400" dirty="0"/>
              <a:t>50 mbarn</a:t>
            </a:r>
            <a:endParaRPr lang="ru-RU" sz="2400" dirty="0"/>
          </a:p>
          <a:p>
            <a:pPr marL="360000" algn="just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2400" dirty="0"/>
              <a:t>With supermirror reflector in SW regime can be achieved spatial resolution 1</a:t>
            </a:r>
            <a:r>
              <a:rPr lang="ru-RU" sz="2400" dirty="0"/>
              <a:t> Å</a:t>
            </a:r>
            <a:endParaRPr lang="en-US" sz="2400" dirty="0"/>
          </a:p>
          <a:p>
            <a:pPr marL="360000" algn="just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2400" dirty="0"/>
              <a:t>Realization of modes</a:t>
            </a:r>
            <a:r>
              <a:rPr lang="ru-RU" sz="2400" dirty="0"/>
              <a:t>: </a:t>
            </a:r>
            <a:r>
              <a:rPr lang="en-US" sz="2400" dirty="0"/>
              <a:t>cryostat + gamma-detection, electromagnet + gamma-detection, electromagnet + charged particles</a:t>
            </a:r>
          </a:p>
          <a:p>
            <a:pPr marL="360000" algn="just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2400" dirty="0"/>
              <a:t>Further application of the method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D9FB92-AB1D-4957-81DA-B6B88C2EEFA2}"/>
              </a:ext>
            </a:extLst>
          </p:cNvPr>
          <p:cNvSpPr txBox="1"/>
          <p:nvPr/>
        </p:nvSpPr>
        <p:spPr>
          <a:xfrm>
            <a:off x="141354" y="118604"/>
            <a:ext cx="25126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n-lt"/>
              </a:rPr>
              <a:t>Conclusion</a:t>
            </a:r>
            <a:endParaRPr lang="ru-RU" sz="3000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1F2C3-9942-464E-A57F-E1A50D9D4F7F}"/>
              </a:ext>
            </a:extLst>
          </p:cNvPr>
          <p:cNvSpPr txBox="1"/>
          <p:nvPr/>
        </p:nvSpPr>
        <p:spPr>
          <a:xfrm>
            <a:off x="11315700" y="634365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/1</a:t>
            </a:r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66564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0259"/>
          </a:xfrm>
        </p:spPr>
        <p:txBody>
          <a:bodyPr/>
          <a:lstStyle/>
          <a:p>
            <a:pPr algn="ctr"/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1431" y="2630717"/>
            <a:ext cx="9129137" cy="2042369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/>
              <a:t>Thank you for your attention 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65630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354" y="1390399"/>
            <a:ext cx="7441135" cy="4056246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altLang="ru-RU" sz="2000" dirty="0"/>
              <a:t>Spin-triplet superconductivity,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ru-RU" sz="2000" dirty="0"/>
              <a:t>including of a</a:t>
            </a:r>
            <a:r>
              <a:rPr lang="en-US" altLang="ru-RU" sz="2000" dirty="0">
                <a:sym typeface="Symbol" panose="05050102010706020507" pitchFamily="18" charset="2"/>
              </a:rPr>
              <a:t> long-range proximity</a:t>
            </a:r>
            <a:endParaRPr lang="ru-RU" altLang="ru-RU" sz="2000" dirty="0">
              <a:sym typeface="Symbol" panose="05050102010706020507" pitchFamily="18" charset="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ru-RU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ru-RU" sz="2000" dirty="0"/>
              <a:t>2. Inverse proximity effect </a:t>
            </a:r>
            <a:r>
              <a:rPr lang="en-US" altLang="ru-RU" sz="2000" dirty="0">
                <a:sym typeface="Symbol" panose="05050102010706020507" pitchFamily="18" charset="2"/>
              </a:rPr>
              <a:t></a:t>
            </a:r>
            <a:endParaRPr lang="en-US" altLang="ru-RU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Û"/>
            </a:pPr>
            <a:r>
              <a:rPr lang="en-US" altLang="ru-RU" sz="2000" dirty="0"/>
              <a:t> magnetization of superconductor</a:t>
            </a:r>
            <a:endParaRPr lang="ru-RU" altLang="ru-RU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ru-RU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ru-RU" sz="2000" dirty="0"/>
              <a:t>3. Cryptoferromagnetic state in ferromagnet </a:t>
            </a:r>
            <a:r>
              <a:rPr lang="en-US" altLang="ru-RU" sz="2000" dirty="0">
                <a:sym typeface="Symbol" panose="05050102010706020507" pitchFamily="18" charset="2"/>
              </a:rPr>
              <a:t></a:t>
            </a:r>
            <a:endParaRPr lang="en-US" altLang="ru-RU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Û"/>
            </a:pPr>
            <a:r>
              <a:rPr lang="en-US" altLang="ru-RU" sz="2000" dirty="0"/>
              <a:t> antiferr. ordered domains with size 1-100 nm</a:t>
            </a:r>
            <a:endParaRPr lang="ru-RU" altLang="ru-RU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ru-RU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ru-RU" sz="2000" dirty="0"/>
              <a:t>4. Paramagnetic Meissner effect -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ru-RU" sz="2000" dirty="0"/>
              <a:t>- Positive magnetic moment at cooling in magnetic field</a:t>
            </a:r>
            <a:endParaRPr lang="ru-RU" altLang="ru-RU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ru-RU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ru-RU" sz="2000" dirty="0"/>
              <a:t>5. Spontaneous vortex phase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ru-RU" sz="2000" dirty="0"/>
              <a:t>at zero external field</a:t>
            </a:r>
            <a:r>
              <a:rPr lang="ru-RU" altLang="ru-RU" sz="2000" dirty="0"/>
              <a:t> </a:t>
            </a:r>
            <a:r>
              <a:rPr lang="en-US" altLang="ru-RU" sz="2000" dirty="0"/>
              <a:t>in superconducting ferromagnetic</a:t>
            </a:r>
            <a:endParaRPr lang="ru-RU" alt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789D7-8822-4200-BA30-78C3F4E80833}"/>
              </a:ext>
            </a:extLst>
          </p:cNvPr>
          <p:cNvSpPr txBox="1"/>
          <p:nvPr/>
        </p:nvSpPr>
        <p:spPr>
          <a:xfrm>
            <a:off x="141354" y="118604"/>
            <a:ext cx="25126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n-lt"/>
              </a:rPr>
              <a:t>Motivation</a:t>
            </a:r>
            <a:endParaRPr lang="ru-RU" sz="30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DBF013-9BC4-4866-A0BC-4C5D7EE7EE81}"/>
              </a:ext>
            </a:extLst>
          </p:cNvPr>
          <p:cNvSpPr txBox="1"/>
          <p:nvPr/>
        </p:nvSpPr>
        <p:spPr>
          <a:xfrm>
            <a:off x="141354" y="595014"/>
            <a:ext cx="670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Proximity effects at the superconducting / ferromagnetic</a:t>
            </a:r>
          </a:p>
          <a:p>
            <a:r>
              <a:rPr lang="en-US" sz="1800" b="1" dirty="0"/>
              <a:t>heterostructures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C44A0-5FA8-43F3-ACA9-B4996D4F890F}"/>
              </a:ext>
            </a:extLst>
          </p:cNvPr>
          <p:cNvSpPr txBox="1"/>
          <p:nvPr/>
        </p:nvSpPr>
        <p:spPr>
          <a:xfrm>
            <a:off x="11315700" y="634365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  <a:r>
              <a:rPr lang="ru-RU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3C4DBD-3393-4570-BCE8-E0FFE70E728F}"/>
                  </a:ext>
                </a:extLst>
              </p:cNvPr>
              <p:cNvSpPr txBox="1"/>
              <p:nvPr/>
            </p:nvSpPr>
            <p:spPr>
              <a:xfrm>
                <a:off x="3800296" y="1390399"/>
                <a:ext cx="1159074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𝑝𝑎𝑖𝑟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3C4DBD-3393-4570-BCE8-E0FFE70E7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296" y="1390399"/>
                <a:ext cx="1159074" cy="390748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059872A-B2B9-47EC-8698-681990080EED}"/>
                  </a:ext>
                </a:extLst>
              </p:cNvPr>
              <p:cNvSpPr/>
              <p:nvPr/>
            </p:nvSpPr>
            <p:spPr>
              <a:xfrm>
                <a:off x="7404150" y="5711626"/>
                <a:ext cx="353154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>
                          <a:latin typeface="Cambria Math" panose="02040503050406030204" pitchFamily="18" charset="0"/>
                        </a:rPr>
                        <m:t>𝑌𝑢</m:t>
                      </m:r>
                      <m:r>
                        <a:rPr lang="ru-RU" sz="12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1200" i="1">
                          <a:latin typeface="Cambria Math" panose="02040503050406030204" pitchFamily="18" charset="0"/>
                        </a:rPr>
                        <m:t>𝐾h𝑎𝑖𝑑𝑢𝑘𝑜𝑣</m:t>
                      </m:r>
                      <m:r>
                        <a:rPr lang="ru-RU" sz="12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ru-RU" sz="12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sz="1200" i="1">
                          <a:latin typeface="Cambria Math" panose="02040503050406030204" pitchFamily="18" charset="0"/>
                        </a:rPr>
                        <m:t>𝑌𝑢</m:t>
                      </m:r>
                      <m:r>
                        <a:rPr lang="ru-RU" sz="12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1200" i="1">
                          <a:latin typeface="Cambria Math" panose="02040503050406030204" pitchFamily="18" charset="0"/>
                        </a:rPr>
                        <m:t>𝑁𝑖𝑘𝑖𝑡𝑒𝑛𝑘𝑜</m:t>
                      </m:r>
                      <m:r>
                        <a:rPr lang="ru-RU" sz="12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ru-RU" sz="12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sz="12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u-RU" sz="12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1200" i="1">
                          <a:latin typeface="Cambria Math" panose="02040503050406030204" pitchFamily="18" charset="0"/>
                        </a:rPr>
                        <m:t>𝐴𝑘𝑠𝑒𝑛𝑜𝑣</m:t>
                      </m:r>
                      <m:r>
                        <m:rPr>
                          <m:nor/>
                        </m:rPr>
                        <a:rPr lang="ru-RU" sz="12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sz="1200" i="1">
                          <a:latin typeface="Cambria Math" panose="02040503050406030204" pitchFamily="18" charset="0"/>
                        </a:rPr>
                        <m:t>𝑒𝑡</m:t>
                      </m:r>
                      <m:r>
                        <m:rPr>
                          <m:nor/>
                        </m:rPr>
                        <a:rPr lang="ru-RU" sz="12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sz="1200" i="1">
                          <a:latin typeface="Cambria Math" panose="02040503050406030204" pitchFamily="18" charset="0"/>
                        </a:rPr>
                        <m:t>𝑎𝑙</m:t>
                      </m:r>
                      <m:r>
                        <a:rPr lang="ru-RU" sz="12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059872A-B2B9-47EC-8698-681990080E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150" y="5711626"/>
                <a:ext cx="3531544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42D90B0-41F8-41AD-AF0F-57039DF5DFF4}"/>
                  </a:ext>
                </a:extLst>
              </p:cNvPr>
              <p:cNvSpPr/>
              <p:nvPr/>
            </p:nvSpPr>
            <p:spPr>
              <a:xfrm>
                <a:off x="7388248" y="5960022"/>
                <a:ext cx="32197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𝐶𝑢</m:t>
                          </m:r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(32нм</m:t>
                          </m:r>
                          <m:f>
                            <m:fPr>
                              <m:type m:val="lin"/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(40нм</m:t>
                          </m:r>
                          <m:f>
                            <m:fPr>
                              <m:type m:val="lin"/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den>
                          </m:f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(1нм</m:t>
                          </m:r>
                          <m:f>
                            <m:fPr>
                              <m:type m:val="lin"/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𝑔𝑂</m:t>
                          </m:r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(001</m:t>
                          </m:r>
                        </m:e>
                      </m: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42D90B0-41F8-41AD-AF0F-57039DF5D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248" y="5960022"/>
                <a:ext cx="3219792" cy="276999"/>
              </a:xfrm>
              <a:prstGeom prst="rect">
                <a:avLst/>
              </a:prstGeom>
              <a:blipFill>
                <a:blip r:embed="rId6"/>
                <a:stretch>
                  <a:fillRect t="-106667" r="-10038" b="-16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6E6E1BE-7548-44E4-A44E-BEDC75EA12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743535"/>
              </p:ext>
            </p:extLst>
          </p:nvPr>
        </p:nvGraphicFramePr>
        <p:xfrm>
          <a:off x="5393252" y="1087759"/>
          <a:ext cx="1252536" cy="1647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CorelDRAW" r:id="rId7" imgW="4236424" imgH="5571534" progId="CorelDraw.Graphic.21">
                  <p:embed/>
                </p:oleObj>
              </mc:Choice>
              <mc:Fallback>
                <p:oleObj name="CorelDRAW" r:id="rId7" imgW="4236424" imgH="557153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3252" y="1087759"/>
                        <a:ext cx="1252536" cy="1647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1B2C4C3-C39E-49AF-9810-44444559FE24}"/>
              </a:ext>
            </a:extLst>
          </p:cNvPr>
          <p:cNvSpPr txBox="1"/>
          <p:nvPr/>
        </p:nvSpPr>
        <p:spPr>
          <a:xfrm>
            <a:off x="5296273" y="2715411"/>
            <a:ext cx="955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S/F system</a:t>
            </a:r>
            <a:endParaRPr lang="ru-RU" sz="120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252D952-464F-4D91-8A40-EB9FFDF5BF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5466" y="2978430"/>
            <a:ext cx="3632363" cy="273813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41AC5F7-6E37-408E-8932-F5E69FEF0F08}"/>
              </a:ext>
            </a:extLst>
          </p:cNvPr>
          <p:cNvSpPr txBox="1"/>
          <p:nvPr/>
        </p:nvSpPr>
        <p:spPr>
          <a:xfrm>
            <a:off x="7251973" y="257559"/>
            <a:ext cx="1835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Spin-triplet pairing</a:t>
            </a:r>
            <a:endParaRPr lang="ru-RU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A2F23A-1C88-4F63-BEE8-72CE26AED0F5}"/>
              </a:ext>
            </a:extLst>
          </p:cNvPr>
          <p:cNvSpPr txBox="1"/>
          <p:nvPr/>
        </p:nvSpPr>
        <p:spPr>
          <a:xfrm>
            <a:off x="7244023" y="2624013"/>
            <a:ext cx="2293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Inverse proximity effect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CB4A1F3-280C-4FEB-908A-BD4EA4EDBBCE}"/>
                  </a:ext>
                </a:extLst>
              </p:cNvPr>
              <p:cNvSpPr txBox="1"/>
              <p:nvPr/>
            </p:nvSpPr>
            <p:spPr>
              <a:xfrm>
                <a:off x="5194966" y="2890442"/>
                <a:ext cx="185066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∼1÷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CB4A1F3-280C-4FEB-908A-BD4EA4EDB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966" y="2890442"/>
                <a:ext cx="185066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2CCFEA6-3E0F-44AC-8FDF-47509EBDAB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007336"/>
              </p:ext>
            </p:extLst>
          </p:nvPr>
        </p:nvGraphicFramePr>
        <p:xfrm>
          <a:off x="7153248" y="673866"/>
          <a:ext cx="4744438" cy="1942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CorelDRAW" r:id="rId11" imgW="9152680" imgH="3746675" progId="CorelDraw.Graphic.21">
                  <p:embed/>
                </p:oleObj>
              </mc:Choice>
              <mc:Fallback>
                <p:oleObj name="CorelDRAW" r:id="rId11" imgW="9152680" imgH="3746675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53248" y="673866"/>
                        <a:ext cx="4744438" cy="1942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457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E294A7-597C-4D49-BC18-D105545D6AC2}"/>
              </a:ext>
            </a:extLst>
          </p:cNvPr>
          <p:cNvSpPr txBox="1"/>
          <p:nvPr/>
        </p:nvSpPr>
        <p:spPr>
          <a:xfrm>
            <a:off x="141354" y="118604"/>
            <a:ext cx="25126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n-lt"/>
              </a:rPr>
              <a:t>Motivation</a:t>
            </a:r>
            <a:endParaRPr lang="ru-RU" sz="30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93537-9691-47BC-81D6-ECCE5CF0CAE8}"/>
              </a:ext>
            </a:extLst>
          </p:cNvPr>
          <p:cNvSpPr txBox="1"/>
          <p:nvPr/>
        </p:nvSpPr>
        <p:spPr>
          <a:xfrm>
            <a:off x="141354" y="595014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Diffusion of elements at interface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A3E506-4EEF-4091-B625-466C577F4C2A}"/>
              </a:ext>
            </a:extLst>
          </p:cNvPr>
          <p:cNvSpPr txBox="1"/>
          <p:nvPr/>
        </p:nvSpPr>
        <p:spPr>
          <a:xfrm>
            <a:off x="11315700" y="634365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2/1</a:t>
            </a:r>
            <a:r>
              <a:rPr lang="ru-RU" dirty="0"/>
              <a:t>6</a:t>
            </a:r>
          </a:p>
        </p:txBody>
      </p:sp>
      <p:pic>
        <p:nvPicPr>
          <p:cNvPr id="20" name="Picture 7" descr="https://psv4.userapi.com/c848420/u18647593/docs/d7/906d107b31c2/sloistaya_struktura_kontur.jpg?extra=raSP45ZWra60gETULk0IDyyQWhTUrY-Y9GQsq5JX3o1mN3d34zlvch5VohfazS4V4gDAOc2235qxTGDqD1cbBPvkMs0HLcvA-JvfZETP_qVftyRITp9YkMcjXXAJi8B0En7kq9sOn_YJjR_J5aSHaaOT">
            <a:extLst>
              <a:ext uri="{FF2B5EF4-FFF2-40B4-BE49-F238E27FC236}">
                <a16:creationId xmlns:a16="http://schemas.microsoft.com/office/drawing/2014/main" id="{4BAC4D37-9F15-4655-B1E6-AF5CE4E96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4" y="1156632"/>
            <a:ext cx="1532986" cy="219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E41553E-5CBE-4280-A53A-7E18634F3863}"/>
              </a:ext>
            </a:extLst>
          </p:cNvPr>
          <p:cNvSpPr txBox="1"/>
          <p:nvPr/>
        </p:nvSpPr>
        <p:spPr>
          <a:xfrm>
            <a:off x="488528" y="1449894"/>
            <a:ext cx="874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Ta(20nm)</a:t>
            </a:r>
            <a:endParaRPr lang="ru-RU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D0F46-E6BA-4EDC-8124-7EB4A2BC522C}"/>
              </a:ext>
            </a:extLst>
          </p:cNvPr>
          <p:cNvSpPr txBox="1"/>
          <p:nvPr/>
        </p:nvSpPr>
        <p:spPr>
          <a:xfrm>
            <a:off x="492753" y="1695414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V(150nm)</a:t>
            </a:r>
            <a:endParaRPr lang="ru-RU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E847A2-92A8-4379-A8E4-C68FC12F54B3}"/>
              </a:ext>
            </a:extLst>
          </p:cNvPr>
          <p:cNvSpPr txBox="1"/>
          <p:nvPr/>
        </p:nvSpPr>
        <p:spPr>
          <a:xfrm>
            <a:off x="485353" y="1941887"/>
            <a:ext cx="1198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ru-RU" sz="14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0.7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14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0.3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(1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nm)</a:t>
            </a:r>
            <a:endParaRPr lang="ru-RU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77D117-CDEB-4566-8215-7486D7524BC5}"/>
              </a:ext>
            </a:extLst>
          </p:cNvPr>
          <p:cNvSpPr txBox="1"/>
          <p:nvPr/>
        </p:nvSpPr>
        <p:spPr>
          <a:xfrm>
            <a:off x="492094" y="2127418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V(1.2nm)</a:t>
            </a:r>
            <a:endParaRPr lang="ru-RU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CC4372-B48E-4A19-BD62-58FA3EED02CE}"/>
              </a:ext>
            </a:extLst>
          </p:cNvPr>
          <p:cNvSpPr txBox="1"/>
          <p:nvPr/>
        </p:nvSpPr>
        <p:spPr>
          <a:xfrm>
            <a:off x="484920" y="2575072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Nb(150nm)</a:t>
            </a:r>
            <a:endParaRPr lang="ru-RU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1A19F8-CF7F-4A3B-9423-6C2E588B01EB}"/>
              </a:ext>
            </a:extLst>
          </p:cNvPr>
          <p:cNvSpPr txBox="1"/>
          <p:nvPr/>
        </p:nvSpPr>
        <p:spPr>
          <a:xfrm>
            <a:off x="505043" y="2970716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Si(0.5mm)</a:t>
            </a:r>
            <a:endParaRPr lang="ru-RU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4624FF-DA5F-4D82-ABA1-EE1B09CD0343}"/>
              </a:ext>
            </a:extLst>
          </p:cNvPr>
          <p:cNvSpPr txBox="1"/>
          <p:nvPr/>
        </p:nvSpPr>
        <p:spPr>
          <a:xfrm>
            <a:off x="494780" y="2296410"/>
            <a:ext cx="1198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ru-RU" sz="14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0.7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14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0.3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(1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nm)</a:t>
            </a:r>
            <a:endParaRPr lang="ru-RU" sz="1400" dirty="0"/>
          </a:p>
        </p:txBody>
      </p:sp>
      <p:graphicFrame>
        <p:nvGraphicFramePr>
          <p:cNvPr id="35" name="Объект 34">
            <a:extLst>
              <a:ext uri="{FF2B5EF4-FFF2-40B4-BE49-F238E27FC236}">
                <a16:creationId xmlns:a16="http://schemas.microsoft.com/office/drawing/2014/main" id="{B450BE20-A20C-49D4-9A08-91D8D5BA3A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255455"/>
              </p:ext>
            </p:extLst>
          </p:nvPr>
        </p:nvGraphicFramePr>
        <p:xfrm>
          <a:off x="5246480" y="1149012"/>
          <a:ext cx="1951459" cy="1900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CorelDRAW" r:id="rId4" imgW="2036018" imgH="2000368" progId="CorelDraw.Graphic.17">
                  <p:embed/>
                </p:oleObj>
              </mc:Choice>
              <mc:Fallback>
                <p:oleObj name="CorelDRAW" r:id="rId4" imgW="2036018" imgH="2000368" progId="CorelDraw.Graphic.17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EE09697B-337B-4592-A4B6-1E5F26807B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480" y="1149012"/>
                        <a:ext cx="1951459" cy="19007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33EC7D9-E3AB-4FB3-BFC5-83F10DE96928}"/>
              </a:ext>
            </a:extLst>
          </p:cNvPr>
          <p:cNvSpPr/>
          <p:nvPr/>
        </p:nvSpPr>
        <p:spPr>
          <a:xfrm>
            <a:off x="5238595" y="1471825"/>
            <a:ext cx="10271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Nb(70nm)</a:t>
            </a:r>
            <a:endParaRPr lang="ru-RU" sz="1400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B5643C2-C53F-4074-B69C-78EC55F2FA78}"/>
              </a:ext>
            </a:extLst>
          </p:cNvPr>
          <p:cNvSpPr/>
          <p:nvPr/>
        </p:nvSpPr>
        <p:spPr>
          <a:xfrm>
            <a:off x="5238596" y="1822384"/>
            <a:ext cx="17714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Ni</a:t>
            </a:r>
            <a:r>
              <a:rPr lang="en-US" sz="1050" dirty="0"/>
              <a:t>(65%)</a:t>
            </a:r>
            <a:r>
              <a:rPr lang="en-US" sz="1200" dirty="0"/>
              <a:t>Cu</a:t>
            </a:r>
            <a:r>
              <a:rPr lang="en-US" sz="1050" dirty="0"/>
              <a:t>(35%)</a:t>
            </a:r>
            <a:r>
              <a:rPr lang="en-US" sz="1200" dirty="0"/>
              <a:t>(4nm)</a:t>
            </a:r>
            <a:endParaRPr lang="ru-RU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C9EFF4-A2F0-49DB-8422-89F8D41F6AA2}"/>
              </a:ext>
            </a:extLst>
          </p:cNvPr>
          <p:cNvSpPr txBox="1"/>
          <p:nvPr/>
        </p:nvSpPr>
        <p:spPr>
          <a:xfrm>
            <a:off x="5360176" y="2292813"/>
            <a:ext cx="1220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Substrate (Si, 1 mm)</a:t>
            </a:r>
            <a:endParaRPr lang="ru-RU" sz="1600" dirty="0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599C48B-E180-4499-8C50-A9A24EA968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83" y="3628167"/>
            <a:ext cx="4393664" cy="308334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2F59427-548D-435D-B787-19578F9108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820" y="3474388"/>
            <a:ext cx="3590921" cy="252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23DE949-E9A5-44A6-9BF0-466863B823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98" y="3462885"/>
            <a:ext cx="3590920" cy="252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76BEB57-6E7B-4247-8BBB-71AD26A3A1CC}"/>
              </a:ext>
            </a:extLst>
          </p:cNvPr>
          <p:cNvSpPr txBox="1"/>
          <p:nvPr/>
        </p:nvSpPr>
        <p:spPr>
          <a:xfrm>
            <a:off x="5116195" y="5927460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ru-RU" dirty="0"/>
              <a:t> </a:t>
            </a:r>
            <a:r>
              <a:rPr lang="en-US" dirty="0"/>
              <a:t>month after manufacturing</a:t>
            </a:r>
            <a:endParaRPr lang="ru-RU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A582464-2772-4E90-883E-3693E4B785ED}"/>
              </a:ext>
            </a:extLst>
          </p:cNvPr>
          <p:cNvSpPr txBox="1"/>
          <p:nvPr/>
        </p:nvSpPr>
        <p:spPr>
          <a:xfrm>
            <a:off x="8366767" y="5929662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 month after manufacturing</a:t>
            </a:r>
            <a:endParaRPr lang="ru-RU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AF77882-0A58-4ACD-96B4-E996A1517247}"/>
              </a:ext>
            </a:extLst>
          </p:cNvPr>
          <p:cNvSpPr txBox="1"/>
          <p:nvPr/>
        </p:nvSpPr>
        <p:spPr>
          <a:xfrm>
            <a:off x="7515118" y="269292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Cu→Nb</a:t>
            </a:r>
            <a:endParaRPr lang="ru-RU" dirty="0"/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F39C205C-743E-41D2-9802-E8D401DA9790}"/>
              </a:ext>
            </a:extLst>
          </p:cNvPr>
          <p:cNvCxnSpPr/>
          <p:nvPr/>
        </p:nvCxnSpPr>
        <p:spPr>
          <a:xfrm>
            <a:off x="4651498" y="1124065"/>
            <a:ext cx="0" cy="54336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1B82969-A255-45B3-A4AC-26E99EE6DB85}"/>
                  </a:ext>
                </a:extLst>
              </p:cNvPr>
              <p:cNvSpPr txBox="1"/>
              <p:nvPr/>
            </p:nvSpPr>
            <p:spPr>
              <a:xfrm>
                <a:off x="2146583" y="1624735"/>
                <a:ext cx="26543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𝑛𝑜</m:t>
                          </m:r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𝑎𝑙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∼1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1B82969-A255-45B3-A4AC-26E99EE6D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583" y="1624735"/>
                <a:ext cx="2654337" cy="369332"/>
              </a:xfrm>
              <a:prstGeom prst="rect">
                <a:avLst/>
              </a:prstGeom>
              <a:blipFill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E7238CE5-548D-425D-A094-89246B36D872}"/>
              </a:ext>
            </a:extLst>
          </p:cNvPr>
          <p:cNvSpPr txBox="1"/>
          <p:nvPr/>
        </p:nvSpPr>
        <p:spPr>
          <a:xfrm>
            <a:off x="2133725" y="198524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layers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409BF56-ABEE-42CA-A172-029CAE9C9E80}"/>
                  </a:ext>
                </a:extLst>
              </p:cNvPr>
              <p:cNvSpPr txBox="1"/>
              <p:nvPr/>
            </p:nvSpPr>
            <p:spPr>
              <a:xfrm>
                <a:off x="2137362" y="2701510"/>
                <a:ext cx="220964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∼20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409BF56-ABEE-42CA-A172-029CAE9C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362" y="2701510"/>
                <a:ext cx="2209642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4EBB1A9-773D-439B-8E58-A7CAE9B98472}"/>
                  </a:ext>
                </a:extLst>
              </p:cNvPr>
              <p:cNvSpPr txBox="1"/>
              <p:nvPr/>
            </p:nvSpPr>
            <p:spPr>
              <a:xfrm>
                <a:off x="7541222" y="1413576"/>
                <a:ext cx="19892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𝑛𝑜</m:t>
                          </m:r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𝑎𝑙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nor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4EBB1A9-773D-439B-8E58-A7CAE9B98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222" y="1413576"/>
                <a:ext cx="1989245" cy="369332"/>
              </a:xfrm>
              <a:prstGeom prst="rect">
                <a:avLst/>
              </a:prstGeom>
              <a:blipFill>
                <a:blip r:embed="rId11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70CAEB3-7CDA-4A5B-BF59-D0F024A8F831}"/>
                  </a:ext>
                </a:extLst>
              </p:cNvPr>
              <p:cNvSpPr txBox="1"/>
              <p:nvPr/>
            </p:nvSpPr>
            <p:spPr>
              <a:xfrm>
                <a:off x="7480945" y="2108147"/>
                <a:ext cx="3520430" cy="366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6.5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𝑛𝑚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→8.8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70CAEB3-7CDA-4A5B-BF59-D0F024A8F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945" y="2108147"/>
                <a:ext cx="3520430" cy="366893"/>
              </a:xfrm>
              <a:prstGeom prst="rect">
                <a:avLst/>
              </a:prstGeom>
              <a:blipFill>
                <a:blip r:embed="rId1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08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5E9EED8-400A-48DB-9A8F-5A26BD11C086}"/>
              </a:ext>
            </a:extLst>
          </p:cNvPr>
          <p:cNvSpPr txBox="1">
            <a:spLocks/>
          </p:cNvSpPr>
          <p:nvPr/>
        </p:nvSpPr>
        <p:spPr bwMode="auto">
          <a:xfrm>
            <a:off x="165076" y="3788469"/>
            <a:ext cx="5930925" cy="72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Task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Correspondence of magnetic profile to</a:t>
            </a:r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element profile</a:t>
            </a:r>
            <a:endParaRPr lang="ru-RU" sz="11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57B0B46-756A-468C-99AC-A3170F556496}"/>
              </a:ext>
            </a:extLst>
          </p:cNvPr>
          <p:cNvSpPr txBox="1">
            <a:spLocks/>
          </p:cNvSpPr>
          <p:nvPr/>
        </p:nvSpPr>
        <p:spPr bwMode="auto">
          <a:xfrm>
            <a:off x="165076" y="924422"/>
            <a:ext cx="5930924" cy="112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Task 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Definition at interface the spatial profiles of elements</a:t>
            </a:r>
            <a:endParaRPr lang="ru-RU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B3854-A8D0-4CB2-B273-15003AE73BF8}"/>
              </a:ext>
            </a:extLst>
          </p:cNvPr>
          <p:cNvSpPr txBox="1"/>
          <p:nvPr/>
        </p:nvSpPr>
        <p:spPr>
          <a:xfrm>
            <a:off x="141354" y="118604"/>
            <a:ext cx="25126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n-lt"/>
              </a:rPr>
              <a:t>Motivation</a:t>
            </a:r>
            <a:endParaRPr lang="ru-RU" sz="3000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A4F46-49DE-4121-84E0-A869AA6C8382}"/>
              </a:ext>
            </a:extLst>
          </p:cNvPr>
          <p:cNvSpPr txBox="1"/>
          <p:nvPr/>
        </p:nvSpPr>
        <p:spPr>
          <a:xfrm>
            <a:off x="141354" y="595014"/>
            <a:ext cx="389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Tasks to the experimental method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8F756-06D1-42B9-8ABD-203114621E97}"/>
              </a:ext>
            </a:extLst>
          </p:cNvPr>
          <p:cNvSpPr txBox="1"/>
          <p:nvPr/>
        </p:nvSpPr>
        <p:spPr>
          <a:xfrm>
            <a:off x="11315700" y="634365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3/1</a:t>
            </a:r>
            <a:r>
              <a:rPr lang="ru-RU" dirty="0"/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41DD63-867A-4736-AFCF-F7BFAF72A02D}"/>
              </a:ext>
            </a:extLst>
          </p:cNvPr>
          <p:cNvSpPr txBox="1"/>
          <p:nvPr/>
        </p:nvSpPr>
        <p:spPr>
          <a:xfrm>
            <a:off x="6134101" y="1533555"/>
            <a:ext cx="57701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To determine magnetic profile – only polarized neutron reflectometry (PNR)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Use different methods for spatial profile</a:t>
            </a:r>
            <a:r>
              <a:rPr lang="ru-RU" dirty="0"/>
              <a:t>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dirty="0"/>
              <a:t>poor fit</a:t>
            </a:r>
            <a:r>
              <a:rPr lang="ru-RU" sz="1600" dirty="0"/>
              <a:t> </a:t>
            </a:r>
            <a:r>
              <a:rPr lang="en-US" sz="1600" dirty="0"/>
              <a:t>and correspondence of experimental data</a:t>
            </a:r>
            <a:endParaRPr lang="ru-RU" sz="1600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dirty="0"/>
              <a:t>samples change</a:t>
            </a:r>
            <a:endParaRPr lang="ru-RU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dirty="0"/>
              <a:t>disadvantages of the other methods 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Question</a:t>
            </a:r>
            <a:r>
              <a:rPr lang="ru-RU" b="1" dirty="0"/>
              <a:t>: </a:t>
            </a:r>
            <a:r>
              <a:rPr lang="en-US" b="1" dirty="0"/>
              <a:t>how improve PNR to get spatial profile of separate element or its isotope ?</a:t>
            </a:r>
            <a:endParaRPr lang="ru-RU" b="1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D502E45-CE4E-4783-8841-1D77309DF454}"/>
              </a:ext>
            </a:extLst>
          </p:cNvPr>
          <p:cNvCxnSpPr/>
          <p:nvPr/>
        </p:nvCxnSpPr>
        <p:spPr>
          <a:xfrm>
            <a:off x="6057900" y="672602"/>
            <a:ext cx="0" cy="55948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79E3DE3-A6AE-4E7C-81C1-C3EED275D8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688058"/>
              </p:ext>
            </p:extLst>
          </p:nvPr>
        </p:nvGraphicFramePr>
        <p:xfrm>
          <a:off x="1714286" y="4643459"/>
          <a:ext cx="3065606" cy="209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CorelDRAW" r:id="rId3" imgW="3884474" imgH="2655701" progId="CorelDraw.Graphic.21">
                  <p:embed/>
                </p:oleObj>
              </mc:Choice>
              <mc:Fallback>
                <p:oleObj name="CorelDRAW" r:id="rId3" imgW="3884474" imgH="2655701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286" y="4643459"/>
                        <a:ext cx="3065606" cy="209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2DA07F11-255A-46D7-8280-B051FE29D4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961685"/>
              </p:ext>
            </p:extLst>
          </p:nvPr>
        </p:nvGraphicFramePr>
        <p:xfrm>
          <a:off x="1731739" y="2037772"/>
          <a:ext cx="2876200" cy="1905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CorelDRAW" r:id="rId5" imgW="3807139" imgH="2523271" progId="CorelDraw.Graphic.21">
                  <p:embed/>
                </p:oleObj>
              </mc:Choice>
              <mc:Fallback>
                <p:oleObj name="CorelDRAW" r:id="rId5" imgW="3807139" imgH="2523271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1739" y="2037772"/>
                        <a:ext cx="2876200" cy="1905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94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A43AA0-CED3-4500-9CE1-D333FAF2BD38}"/>
              </a:ext>
            </a:extLst>
          </p:cNvPr>
          <p:cNvSpPr txBox="1"/>
          <p:nvPr/>
        </p:nvSpPr>
        <p:spPr>
          <a:xfrm>
            <a:off x="141354" y="118604"/>
            <a:ext cx="63389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n-lt"/>
              </a:rPr>
              <a:t>Conventional neutron reflectometry</a:t>
            </a:r>
            <a:endParaRPr lang="ru-RU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415AE-1895-475F-A551-9370BFC703D0}"/>
              </a:ext>
            </a:extLst>
          </p:cNvPr>
          <p:cNvSpPr txBox="1"/>
          <p:nvPr/>
        </p:nvSpPr>
        <p:spPr>
          <a:xfrm>
            <a:off x="11315700" y="634365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4/1</a:t>
            </a:r>
            <a:r>
              <a:rPr lang="ru-RU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1D98DC8-CD70-4EDF-B109-C768B5FCC67C}"/>
                  </a:ext>
                </a:extLst>
              </p:cNvPr>
              <p:cNvSpPr txBox="1"/>
              <p:nvPr/>
            </p:nvSpPr>
            <p:spPr>
              <a:xfrm>
                <a:off x="634451" y="1059239"/>
                <a:ext cx="1604175" cy="383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=1÷15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1D98DC8-CD70-4EDF-B109-C768B5FCC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51" y="1059239"/>
                <a:ext cx="1604175" cy="383118"/>
              </a:xfrm>
              <a:prstGeom prst="rect">
                <a:avLst/>
              </a:prstGeom>
              <a:blipFill>
                <a:blip r:embed="rId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37B8887-096B-4E86-BE8D-523100ED884D}"/>
                  </a:ext>
                </a:extLst>
              </p:cNvPr>
              <p:cNvSpPr txBox="1"/>
              <p:nvPr/>
            </p:nvSpPr>
            <p:spPr>
              <a:xfrm>
                <a:off x="2687808" y="1059239"/>
                <a:ext cx="20037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=2÷20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37B8887-096B-4E86-BE8D-523100ED8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808" y="1059239"/>
                <a:ext cx="200372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8B60B1-19FC-4027-A383-83A0BF1E0908}"/>
                  </a:ext>
                </a:extLst>
              </p:cNvPr>
              <p:cNvSpPr txBox="1"/>
              <p:nvPr/>
            </p:nvSpPr>
            <p:spPr>
              <a:xfrm>
                <a:off x="4913651" y="1033695"/>
                <a:ext cx="2536465" cy="383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Å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8B60B1-19FC-4027-A383-83A0BF1E0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651" y="1033695"/>
                <a:ext cx="2536465" cy="383118"/>
              </a:xfrm>
              <a:prstGeom prst="rect">
                <a:avLst/>
              </a:prstGeom>
              <a:blipFill>
                <a:blip r:embed="rId6"/>
                <a:stretch>
                  <a:fillRect l="-481" b="-12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F1FB7C-A68D-4E4F-A3BC-4552CBB8939C}"/>
                  </a:ext>
                </a:extLst>
              </p:cNvPr>
              <p:cNvSpPr txBox="1"/>
              <p:nvPr/>
            </p:nvSpPr>
            <p:spPr>
              <a:xfrm>
                <a:off x="302418" y="1515578"/>
                <a:ext cx="21707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ru-RU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=1÷1000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F1FB7C-A68D-4E4F-A3BC-4552CBB89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18" y="1515578"/>
                <a:ext cx="217070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83ED373-5A37-44B4-B09D-ABC069551CD7}"/>
                  </a:ext>
                </a:extLst>
              </p:cNvPr>
              <p:cNvSpPr txBox="1"/>
              <p:nvPr/>
            </p:nvSpPr>
            <p:spPr>
              <a:xfrm>
                <a:off x="2536733" y="1531021"/>
                <a:ext cx="18823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𝛿𝛥</m:t>
                      </m:r>
                      <m:r>
                        <a:rPr lang="ru-RU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83ED373-5A37-44B4-B09D-ABC069551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733" y="1531021"/>
                <a:ext cx="188233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6A1B81A-0E19-4E97-A0A4-AF56A827D54E}"/>
                  </a:ext>
                </a:extLst>
              </p:cNvPr>
              <p:cNvSpPr txBox="1"/>
              <p:nvPr/>
            </p:nvSpPr>
            <p:spPr>
              <a:xfrm>
                <a:off x="4106591" y="1512897"/>
                <a:ext cx="31043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 smtClean="0">
                          <a:latin typeface="Cambria Math" panose="02040503050406030204" pitchFamily="18" charset="0"/>
                        </a:rPr>
                        <m:t>𝑚𝑎𝑔𝑛𝑒𝑡𝑖𝑧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≈1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÷20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𝑘𝐺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6A1B81A-0E19-4E97-A0A4-AF56A827D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591" y="1512897"/>
                <a:ext cx="3104346" cy="369332"/>
              </a:xfrm>
              <a:prstGeom prst="rect">
                <a:avLst/>
              </a:prstGeom>
              <a:blipFill>
                <a:blip r:embed="rId9"/>
                <a:stretch>
                  <a:fillRect l="-393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3386C6-BF34-4C9C-9D61-59B4DFC1BF0D}"/>
                  </a:ext>
                </a:extLst>
              </p:cNvPr>
              <p:cNvSpPr txBox="1"/>
              <p:nvPr/>
            </p:nvSpPr>
            <p:spPr>
              <a:xfrm>
                <a:off x="302418" y="4653081"/>
                <a:ext cx="15363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𝑖𝑊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3386C6-BF34-4C9C-9D61-59B4DFC1B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18" y="4653081"/>
                <a:ext cx="153632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FFFF94B-D456-4E69-8551-0E5B38396355}"/>
                  </a:ext>
                </a:extLst>
              </p:cNvPr>
              <p:cNvSpPr txBox="1"/>
              <p:nvPr/>
            </p:nvSpPr>
            <p:spPr>
              <a:xfrm>
                <a:off x="2024998" y="4631176"/>
                <a:ext cx="21707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f>
                        <m:fPr>
                          <m:type m:val="lin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FFFF94B-D456-4E69-8551-0E5B38396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998" y="4631176"/>
                <a:ext cx="2170705" cy="369332"/>
              </a:xfrm>
              <a:prstGeom prst="rect">
                <a:avLst/>
              </a:prstGeom>
              <a:blipFill>
                <a:blip r:embed="rId11"/>
                <a:stretch>
                  <a:fillRect t="-116667" r="-3371" b="-18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BF64236-A24F-45A5-8F21-AA9992DA6F16}"/>
                  </a:ext>
                </a:extLst>
              </p:cNvPr>
              <p:cNvSpPr txBox="1"/>
              <p:nvPr/>
            </p:nvSpPr>
            <p:spPr>
              <a:xfrm>
                <a:off x="4048474" y="4646619"/>
                <a:ext cx="27094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f>
                        <m:fPr>
                          <m:type m:val="lin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BF64236-A24F-45A5-8F21-AA9992DA6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474" y="4646619"/>
                <a:ext cx="2709406" cy="369332"/>
              </a:xfrm>
              <a:prstGeom prst="rect">
                <a:avLst/>
              </a:prstGeom>
              <a:blipFill>
                <a:blip r:embed="rId12"/>
                <a:stretch>
                  <a:fillRect t="-114754" b="-177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66596D2-3B7C-41E8-987E-31FE70EA3ECB}"/>
              </a:ext>
            </a:extLst>
          </p:cNvPr>
          <p:cNvSpPr txBox="1"/>
          <p:nvPr/>
        </p:nvSpPr>
        <p:spPr>
          <a:xfrm>
            <a:off x="302418" y="2571371"/>
            <a:ext cx="3632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At interface of two and more isotopes</a:t>
            </a:r>
            <a:r>
              <a:rPr lang="ru-RU" sz="16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CFCC70C-9192-4034-9905-9A2FF503988A}"/>
                  </a:ext>
                </a:extLst>
              </p:cNvPr>
              <p:cNvSpPr txBox="1"/>
              <p:nvPr/>
            </p:nvSpPr>
            <p:spPr>
              <a:xfrm>
                <a:off x="302418" y="2977402"/>
                <a:ext cx="2536198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ru-RU" i="0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CFCC70C-9192-4034-9905-9A2FF5039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18" y="2977402"/>
                <a:ext cx="2536198" cy="7630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FD6ACE4-212B-4165-B2FB-ED590B84C47D}"/>
                  </a:ext>
                </a:extLst>
              </p:cNvPr>
              <p:cNvSpPr txBox="1"/>
              <p:nvPr/>
            </p:nvSpPr>
            <p:spPr>
              <a:xfrm>
                <a:off x="3520067" y="5019520"/>
                <a:ext cx="2502672" cy="372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​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FD6ACE4-212B-4165-B2FB-ED590B84C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067" y="5019520"/>
                <a:ext cx="2502672" cy="3724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DBF86DEA-5D67-4C60-8A21-E442C8D619FD}"/>
              </a:ext>
            </a:extLst>
          </p:cNvPr>
          <p:cNvSpPr txBox="1"/>
          <p:nvPr/>
        </p:nvSpPr>
        <p:spPr>
          <a:xfrm>
            <a:off x="2820822" y="3611135"/>
            <a:ext cx="2571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400" i="1" dirty="0" err="1"/>
              <a:t>i</a:t>
            </a:r>
            <a:r>
              <a:rPr lang="en-US" sz="1400" dirty="0"/>
              <a:t> – isotope</a:t>
            </a:r>
          </a:p>
          <a:p>
            <a:pPr algn="just"/>
            <a:r>
              <a:rPr lang="en-US" sz="1400" i="1" dirty="0"/>
              <a:t>j</a:t>
            </a:r>
            <a:r>
              <a:rPr lang="en-US" sz="1400" dirty="0"/>
              <a:t> – type of secondary radiation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778523D-49AD-46AC-AE2F-61137D972221}"/>
                  </a:ext>
                </a:extLst>
              </p:cNvPr>
              <p:cNvSpPr txBox="1"/>
              <p:nvPr/>
            </p:nvSpPr>
            <p:spPr>
              <a:xfrm>
                <a:off x="2838886" y="2975210"/>
                <a:ext cx="2763078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ru-RU" i="0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778523D-49AD-46AC-AE2F-61137D972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886" y="2975210"/>
                <a:ext cx="2763078" cy="7630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6FE620B-DBD9-428E-AD5B-FC59285DAC2C}"/>
                  </a:ext>
                </a:extLst>
              </p:cNvPr>
              <p:cNvSpPr txBox="1"/>
              <p:nvPr/>
            </p:nvSpPr>
            <p:spPr>
              <a:xfrm>
                <a:off x="245605" y="5702394"/>
                <a:ext cx="22275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6FE620B-DBD9-428E-AD5B-FC59285DA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05" y="5702394"/>
                <a:ext cx="2227518" cy="369332"/>
              </a:xfrm>
              <a:prstGeom prst="rect">
                <a:avLst/>
              </a:prstGeom>
              <a:blipFill>
                <a:blip r:embed="rId1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Объект 3">
            <a:extLst>
              <a:ext uri="{FF2B5EF4-FFF2-40B4-BE49-F238E27FC236}">
                <a16:creationId xmlns:a16="http://schemas.microsoft.com/office/drawing/2014/main" id="{D0AA5581-D8DF-4CDF-87E6-C0598A5B8BE8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1141" y="2512357"/>
            <a:ext cx="4354079" cy="321079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AEFBF5-F291-4C82-BB7F-63E8F025CA0D}"/>
              </a:ext>
            </a:extLst>
          </p:cNvPr>
          <p:cNvSpPr txBox="1"/>
          <p:nvPr/>
        </p:nvSpPr>
        <p:spPr>
          <a:xfrm>
            <a:off x="7210936" y="5157519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Geometry of experiment</a:t>
            </a:r>
            <a:endParaRPr lang="ru-RU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46A4AC5-F82B-4C49-871B-DB58993BD258}"/>
              </a:ext>
            </a:extLst>
          </p:cNvPr>
          <p:cNvSpPr txBox="1"/>
          <p:nvPr/>
        </p:nvSpPr>
        <p:spPr>
          <a:xfrm>
            <a:off x="7210936" y="2215693"/>
            <a:ext cx="158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beam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76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D7BEBA-A531-4C7E-A507-0672A86501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17" y="3106253"/>
            <a:ext cx="3776337" cy="28897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A2257D-542B-424A-8FE0-CC205B03F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520" y="602781"/>
            <a:ext cx="3776336" cy="3713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A89527-4599-4D30-A65B-005736B69075}"/>
              </a:ext>
            </a:extLst>
          </p:cNvPr>
          <p:cNvSpPr txBox="1"/>
          <p:nvPr/>
        </p:nvSpPr>
        <p:spPr>
          <a:xfrm>
            <a:off x="6807555" y="4391990"/>
            <a:ext cx="5157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– interface</a:t>
            </a:r>
            <a:r>
              <a:rPr lang="ru-RU" dirty="0"/>
              <a:t> </a:t>
            </a:r>
            <a:r>
              <a:rPr lang="en-US" dirty="0"/>
              <a:t>vacuum/Al</a:t>
            </a:r>
            <a:endParaRPr lang="ru-RU" dirty="0"/>
          </a:p>
          <a:p>
            <a:r>
              <a:rPr lang="ru-RU" dirty="0"/>
              <a:t>2 – </a:t>
            </a:r>
            <a:r>
              <a:rPr lang="en-US" dirty="0"/>
              <a:t>structure</a:t>
            </a:r>
            <a:r>
              <a:rPr lang="ru-RU" dirty="0"/>
              <a:t> </a:t>
            </a:r>
            <a:r>
              <a:rPr lang="en-US" dirty="0"/>
              <a:t>vacuum/(Al+</a:t>
            </a:r>
            <a:r>
              <a:rPr lang="en-US" baseline="30000" dirty="0"/>
              <a:t>10</a:t>
            </a:r>
            <a:r>
              <a:rPr lang="en-US" dirty="0"/>
              <a:t>B)(1nm</a:t>
            </a:r>
            <a:r>
              <a:rPr lang="ru-RU" dirty="0"/>
              <a:t>)</a:t>
            </a:r>
            <a:r>
              <a:rPr lang="en-US" dirty="0"/>
              <a:t>//Al</a:t>
            </a:r>
          </a:p>
          <a:p>
            <a:r>
              <a:rPr lang="en-US" dirty="0"/>
              <a:t>3 </a:t>
            </a:r>
            <a:r>
              <a:rPr lang="ru-RU" dirty="0"/>
              <a:t>–</a:t>
            </a:r>
            <a:r>
              <a:rPr lang="en-US" dirty="0"/>
              <a:t> structure</a:t>
            </a:r>
            <a:r>
              <a:rPr lang="ru-RU" dirty="0"/>
              <a:t> </a:t>
            </a:r>
            <a:r>
              <a:rPr lang="en-US" dirty="0"/>
              <a:t>vacuum/Al(20nm</a:t>
            </a:r>
            <a:r>
              <a:rPr lang="ru-RU" dirty="0"/>
              <a:t>)</a:t>
            </a:r>
            <a:r>
              <a:rPr lang="en-US" dirty="0"/>
              <a:t>/(Al+</a:t>
            </a:r>
            <a:r>
              <a:rPr lang="en-US" baseline="30000" dirty="0"/>
              <a:t>10</a:t>
            </a:r>
            <a:r>
              <a:rPr lang="en-US" dirty="0"/>
              <a:t>B)(1nm</a:t>
            </a:r>
            <a:r>
              <a:rPr lang="ru-RU" dirty="0"/>
              <a:t>)</a:t>
            </a:r>
            <a:r>
              <a:rPr lang="en-US" dirty="0"/>
              <a:t>//Al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C92ADD-95AE-458F-8D2E-D165BFC110CC}"/>
              </a:ext>
            </a:extLst>
          </p:cNvPr>
          <p:cNvSpPr txBox="1"/>
          <p:nvPr/>
        </p:nvSpPr>
        <p:spPr>
          <a:xfrm>
            <a:off x="7394742" y="5384282"/>
            <a:ext cx="4102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Yu.V.Nikitenko</a:t>
            </a:r>
            <a:r>
              <a:rPr lang="en-US" sz="1200" dirty="0"/>
              <a:t> et al. Isotope-Identifying Neutron Reflectometry</a:t>
            </a:r>
          </a:p>
          <a:p>
            <a:r>
              <a:rPr lang="en-US" sz="1200" dirty="0"/>
              <a:t>// Crystallography reports, 2017, vol.60, No.4, pp. 466-479</a:t>
            </a:r>
            <a:endParaRPr lang="ru-R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F5E70989-8177-47B6-8B7F-EAD0B3776D99}"/>
                  </a:ext>
                </a:extLst>
              </p:cNvPr>
              <p:cNvSpPr/>
              <p:nvPr/>
            </p:nvSpPr>
            <p:spPr>
              <a:xfrm>
                <a:off x="3884079" y="1543759"/>
                <a:ext cx="1265796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F5E70989-8177-47B6-8B7F-EAD0B3776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079" y="1543759"/>
                <a:ext cx="1265796" cy="763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238538-0D46-452C-85DA-36446BA40CA8}"/>
              </a:ext>
            </a:extLst>
          </p:cNvPr>
          <p:cNvSpPr txBox="1"/>
          <p:nvPr/>
        </p:nvSpPr>
        <p:spPr>
          <a:xfrm>
            <a:off x="337797" y="903316"/>
            <a:ext cx="6469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Neutron reflectometry gives information only about integral distribution of the coherence length density for all elements and their isotopes.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In the case of low absorption in the system (several % or less), classical reflectometry does not allow determining the neutron absorption coefficient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8C4C2-62B7-4A37-9C75-1C134837C545}"/>
              </a:ext>
            </a:extLst>
          </p:cNvPr>
          <p:cNvSpPr txBox="1"/>
          <p:nvPr/>
        </p:nvSpPr>
        <p:spPr>
          <a:xfrm>
            <a:off x="4123485" y="4403446"/>
            <a:ext cx="194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Absorption coefficient</a:t>
            </a:r>
          </a:p>
          <a:p>
            <a:pPr algn="just"/>
            <a:r>
              <a:rPr lang="en-US" sz="1400" dirty="0"/>
              <a:t>for 2 and 3 cases</a:t>
            </a:r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14DAB-8CA9-4A74-ACFE-2778AD1805BA}"/>
              </a:ext>
            </a:extLst>
          </p:cNvPr>
          <p:cNvSpPr txBox="1"/>
          <p:nvPr/>
        </p:nvSpPr>
        <p:spPr>
          <a:xfrm>
            <a:off x="141355" y="118604"/>
            <a:ext cx="666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n-lt"/>
              </a:rPr>
              <a:t>Neutron reflectometry disadvantages</a:t>
            </a:r>
            <a:endParaRPr lang="ru-RU" sz="30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100E4F-CC51-4EF2-BC08-2702292792DC}"/>
              </a:ext>
            </a:extLst>
          </p:cNvPr>
          <p:cNvSpPr txBox="1"/>
          <p:nvPr/>
        </p:nvSpPr>
        <p:spPr>
          <a:xfrm>
            <a:off x="11315700" y="634365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5/1</a:t>
            </a:r>
            <a:r>
              <a:rPr lang="ru-RU" dirty="0"/>
              <a:t>6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7C56007-D65A-4C12-B9A0-3A897BDE54C0}"/>
              </a:ext>
            </a:extLst>
          </p:cNvPr>
          <p:cNvCxnSpPr>
            <a:cxnSpLocks/>
          </p:cNvCxnSpPr>
          <p:nvPr/>
        </p:nvCxnSpPr>
        <p:spPr>
          <a:xfrm flipH="1">
            <a:off x="5629523" y="2790908"/>
            <a:ext cx="3005595" cy="12165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B1A65D-EC1D-4EBA-A98F-BDB8F39E4476}"/>
                  </a:ext>
                </a:extLst>
              </p:cNvPr>
              <p:cNvSpPr txBox="1"/>
              <p:nvPr/>
            </p:nvSpPr>
            <p:spPr>
              <a:xfrm>
                <a:off x="4009446" y="3605633"/>
                <a:ext cx="133383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B1A65D-EC1D-4EBA-A98F-BDB8F39E4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446" y="3605633"/>
                <a:ext cx="133383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23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32E22D-DBD1-4AE1-8969-63AAF809F39B}"/>
              </a:ext>
            </a:extLst>
          </p:cNvPr>
          <p:cNvSpPr txBox="1"/>
          <p:nvPr/>
        </p:nvSpPr>
        <p:spPr>
          <a:xfrm>
            <a:off x="141354" y="754723"/>
            <a:ext cx="6787069" cy="544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charged particles (n, α); (n, t); (n, p)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gamma quanta (n, γ)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fission fragments (n, f)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coherent spin-flip neutrons because of passage through magnetically non-collinear medium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incoherently scattered neutrons on atomic nuclei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inelastically  scattered neutrons by atoms and the medium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diffusely scattered neutrons at interfaces and inhomogeneities in the structure layers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F0E76C-D2CA-441C-8D21-440AEEAD5273}"/>
              </a:ext>
            </a:extLst>
          </p:cNvPr>
          <p:cNvSpPr txBox="1"/>
          <p:nvPr/>
        </p:nvSpPr>
        <p:spPr>
          <a:xfrm>
            <a:off x="141355" y="118604"/>
            <a:ext cx="3699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n-lt"/>
              </a:rPr>
              <a:t>Secondary radiation</a:t>
            </a:r>
            <a:endParaRPr lang="ru-RU" sz="3000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F4438-E719-4464-B253-C3B6E02C3BF5}"/>
              </a:ext>
            </a:extLst>
          </p:cNvPr>
          <p:cNvSpPr txBox="1"/>
          <p:nvPr/>
        </p:nvSpPr>
        <p:spPr>
          <a:xfrm>
            <a:off x="11315700" y="634365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  <a:r>
              <a:rPr lang="en-US" dirty="0"/>
              <a:t>/1</a:t>
            </a:r>
            <a:r>
              <a:rPr lang="ru-RU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8760DC-6BA6-496F-AF0F-C5883009B175}"/>
                  </a:ext>
                </a:extLst>
              </p:cNvPr>
              <p:cNvSpPr txBox="1"/>
              <p:nvPr/>
            </p:nvSpPr>
            <p:spPr>
              <a:xfrm>
                <a:off x="4923844" y="6103046"/>
                <a:ext cx="5492365" cy="557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ru-RU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𝑎𝑏𝑠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𝑛𝑐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𝑖𝑛𝑒𝑙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8760DC-6BA6-496F-AF0F-C5883009B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844" y="6103046"/>
                <a:ext cx="5492365" cy="5577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9" descr="https://psv4.userapi.com/c848420/u18647593/docs/d2/b0a85eb51e95/reflektometria.jpg?extra=hsxVQjkXAZYOCo98bLmn7Ia3_K3Wn-bz0ZuyT5zax1B9T4PVahaAGSmhCvq50CgQL5Uj2YSHqjVMWatwcctoLsN70EsWtmonMJIeUQpu3cftgwyMQofJ3MWTRnF8M-fxE5TgBDVWbwy8TjepWbNPbNfJ">
            <a:extLst>
              <a:ext uri="{FF2B5EF4-FFF2-40B4-BE49-F238E27FC236}">
                <a16:creationId xmlns:a16="http://schemas.microsoft.com/office/drawing/2014/main" id="{BF0C5CA4-430E-48FF-B905-79620F2B2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413" y="1400873"/>
            <a:ext cx="4682794" cy="409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948869-4533-4C90-9123-2D5DF1DF852B}"/>
              </a:ext>
            </a:extLst>
          </p:cNvPr>
          <p:cNvSpPr txBox="1"/>
          <p:nvPr/>
        </p:nvSpPr>
        <p:spPr>
          <a:xfrm>
            <a:off x="7160939" y="1216207"/>
            <a:ext cx="153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beam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4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596296-B1B8-400D-986C-4F2C01EA2914}"/>
              </a:ext>
            </a:extLst>
          </p:cNvPr>
          <p:cNvSpPr txBox="1"/>
          <p:nvPr/>
        </p:nvSpPr>
        <p:spPr>
          <a:xfrm>
            <a:off x="141354" y="118604"/>
            <a:ext cx="48918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n-lt"/>
              </a:rPr>
              <a:t>Standing wave mode</a:t>
            </a:r>
            <a:endParaRPr lang="ru-RU" sz="3000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85D12-BDAD-44F8-A8F2-8434B651AA96}"/>
              </a:ext>
            </a:extLst>
          </p:cNvPr>
          <p:cNvSpPr txBox="1"/>
          <p:nvPr/>
        </p:nvSpPr>
        <p:spPr>
          <a:xfrm>
            <a:off x="11315700" y="634365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  <a:r>
              <a:rPr lang="en-US" dirty="0"/>
              <a:t>/1</a:t>
            </a:r>
            <a:r>
              <a:rPr lang="ru-RU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CA3466-B1ED-4E27-9DCE-3EE353D206E3}"/>
              </a:ext>
            </a:extLst>
          </p:cNvPr>
          <p:cNvSpPr txBox="1"/>
          <p:nvPr/>
        </p:nvSpPr>
        <p:spPr>
          <a:xfrm>
            <a:off x="165207" y="1152844"/>
            <a:ext cx="182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Total reflection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3454E3C-352A-4C7A-94F3-21B929523097}"/>
                  </a:ext>
                </a:extLst>
              </p:cNvPr>
              <p:cNvSpPr txBox="1"/>
              <p:nvPr/>
            </p:nvSpPr>
            <p:spPr>
              <a:xfrm>
                <a:off x="2051497" y="1153868"/>
                <a:ext cx="8109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3454E3C-352A-4C7A-94F3-21B929523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497" y="1153868"/>
                <a:ext cx="8109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29BCABB-52C7-461E-9E7D-50BBDB06B2AA}"/>
                  </a:ext>
                </a:extLst>
              </p:cNvPr>
              <p:cNvSpPr txBox="1"/>
              <p:nvPr/>
            </p:nvSpPr>
            <p:spPr>
              <a:xfrm>
                <a:off x="3117333" y="1136249"/>
                <a:ext cx="11366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29BCABB-52C7-461E-9E7D-50BBDB06B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333" y="1136249"/>
                <a:ext cx="11366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305E7D-5AA4-4F78-B1DC-4D4F118A0E83}"/>
                  </a:ext>
                </a:extLst>
              </p:cNvPr>
              <p:cNvSpPr txBox="1"/>
              <p:nvPr/>
            </p:nvSpPr>
            <p:spPr>
              <a:xfrm>
                <a:off x="1011299" y="1536399"/>
                <a:ext cx="2548842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∝</m:t>
                          </m:r>
                        </m:e>
                      </m:nary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305E7D-5AA4-4F78-B1DC-4D4F118A0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299" y="1536399"/>
                <a:ext cx="2548842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A6B81CF9-A9E3-4BE4-B525-558ECC527DE6}"/>
              </a:ext>
            </a:extLst>
          </p:cNvPr>
          <p:cNvSpPr txBox="1"/>
          <p:nvPr/>
        </p:nvSpPr>
        <p:spPr>
          <a:xfrm>
            <a:off x="164503" y="238142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Standing waves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FBC6A2B-793B-49C0-B179-B80CF4B852D6}"/>
                  </a:ext>
                </a:extLst>
              </p:cNvPr>
              <p:cNvSpPr txBox="1"/>
              <p:nvPr/>
            </p:nvSpPr>
            <p:spPr>
              <a:xfrm>
                <a:off x="481850" y="2871136"/>
                <a:ext cx="60946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FBC6A2B-793B-49C0-B179-B80CF4B85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0" y="2871136"/>
                <a:ext cx="6094674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01F77A2-B9D1-4B5B-85BA-EE92657CA43F}"/>
                  </a:ext>
                </a:extLst>
              </p:cNvPr>
              <p:cNvSpPr txBox="1"/>
              <p:nvPr/>
            </p:nvSpPr>
            <p:spPr>
              <a:xfrm>
                <a:off x="529556" y="3360846"/>
                <a:ext cx="42138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1,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2,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...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01F77A2-B9D1-4B5B-85BA-EE92657CA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56" y="3360846"/>
                <a:ext cx="4213894" cy="369332"/>
              </a:xfrm>
              <a:prstGeom prst="rect">
                <a:avLst/>
              </a:prstGeom>
              <a:blipFill>
                <a:blip r:embed="rId8"/>
                <a:stretch>
                  <a:fillRect t="-114754" b="-177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8054B68-3F60-49CE-9E17-811FBAEBA07F}"/>
                  </a:ext>
                </a:extLst>
              </p:cNvPr>
              <p:cNvSpPr txBox="1"/>
              <p:nvPr/>
            </p:nvSpPr>
            <p:spPr>
              <a:xfrm>
                <a:off x="4404234" y="2869202"/>
                <a:ext cx="16773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8054B68-3F60-49CE-9E17-811FBAEBA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34" y="2869202"/>
                <a:ext cx="1677360" cy="369332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93E57DE3-61CA-4833-9023-47194EFCB1A5}"/>
              </a:ext>
            </a:extLst>
          </p:cNvPr>
          <p:cNvSpPr txBox="1"/>
          <p:nvPr/>
        </p:nvSpPr>
        <p:spPr>
          <a:xfrm>
            <a:off x="171750" y="389657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Enhanced standing waves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458DA6F-1AB6-4AF2-BFEF-B071393D2D7F}"/>
                  </a:ext>
                </a:extLst>
              </p:cNvPr>
              <p:cNvSpPr txBox="1"/>
              <p:nvPr/>
            </p:nvSpPr>
            <p:spPr>
              <a:xfrm>
                <a:off x="529556" y="4632590"/>
                <a:ext cx="3088896" cy="372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𝑛𝑢𝑐𝑙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𝑑𝑒𝑛𝑠𝑖𝑡𝑦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458DA6F-1AB6-4AF2-BFEF-B071393D2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56" y="4632590"/>
                <a:ext cx="3088896" cy="372410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9C311D3-2072-41AD-B5C1-D7E0ACA6CD92}"/>
                  </a:ext>
                </a:extLst>
              </p:cNvPr>
              <p:cNvSpPr txBox="1"/>
              <p:nvPr/>
            </p:nvSpPr>
            <p:spPr>
              <a:xfrm>
                <a:off x="4017552" y="4607904"/>
                <a:ext cx="2303890" cy="397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𝑠𝑓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9C311D3-2072-41AD-B5C1-D7E0ACA6C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552" y="4607904"/>
                <a:ext cx="2303890" cy="397096"/>
              </a:xfrm>
              <a:prstGeom prst="rect">
                <a:avLst/>
              </a:prstGeom>
              <a:blipFill>
                <a:blip r:embed="rId11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D1A1D534-6B33-45D5-978C-14CE7D89B0FD}"/>
              </a:ext>
            </a:extLst>
          </p:cNvPr>
          <p:cNvSpPr txBox="1"/>
          <p:nvPr/>
        </p:nvSpPr>
        <p:spPr>
          <a:xfrm>
            <a:off x="171750" y="5286851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Secondary radiation</a:t>
            </a:r>
            <a:endParaRPr lang="ru-RU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F745F51-0F31-4156-BCF7-F1F8D4ACB595}"/>
              </a:ext>
            </a:extLst>
          </p:cNvPr>
          <p:cNvSpPr txBox="1"/>
          <p:nvPr/>
        </p:nvSpPr>
        <p:spPr>
          <a:xfrm>
            <a:off x="3477058" y="1840889"/>
            <a:ext cx="3480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err="1"/>
              <a:t>i</a:t>
            </a:r>
            <a:r>
              <a:rPr lang="en-US" sz="1400" dirty="0"/>
              <a:t> – isotope</a:t>
            </a:r>
          </a:p>
          <a:p>
            <a:pPr algn="just"/>
            <a:r>
              <a:rPr lang="en-US" sz="1400" i="1" dirty="0"/>
              <a:t>j</a:t>
            </a:r>
            <a:r>
              <a:rPr lang="en-US" sz="1400" dirty="0"/>
              <a:t> – type of secondary radiation</a:t>
            </a:r>
            <a:endParaRPr lang="ru-RU" sz="1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136969-F80E-40AD-94B6-2FDF873124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1510" y="319831"/>
            <a:ext cx="3943155" cy="2964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02B41E-CA2B-41D8-BEE9-CA3A3C7A3A36}"/>
                  </a:ext>
                </a:extLst>
              </p:cNvPr>
              <p:cNvSpPr txBox="1"/>
              <p:nvPr/>
            </p:nvSpPr>
            <p:spPr>
              <a:xfrm>
                <a:off x="8629130" y="2644268"/>
                <a:ext cx="35628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aseline="30000" dirty="0"/>
                  <a:t>6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𝐿𝑖𝐹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(19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𝑇𝑖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(200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𝐶𝑢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(100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𝑔𝑙𝑎𝑠𝑠</m:t>
                    </m:r>
                  </m:oMath>
                </a14:m>
                <a:endParaRPr lang="ru-RU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02B41E-CA2B-41D8-BEE9-CA3A3C7A3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9130" y="2644268"/>
                <a:ext cx="3562870" cy="215444"/>
              </a:xfrm>
              <a:prstGeom prst="rect">
                <a:avLst/>
              </a:prstGeom>
              <a:blipFill>
                <a:blip r:embed="rId17"/>
                <a:stretch>
                  <a:fillRect l="-2055" t="-17143" b="-3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7C1026A7-DB5D-41C7-93AD-FD9A0665F8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607317"/>
              </p:ext>
            </p:extLst>
          </p:nvPr>
        </p:nvGraphicFramePr>
        <p:xfrm>
          <a:off x="8074820" y="4359808"/>
          <a:ext cx="2512219" cy="2043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CorelDRAW" r:id="rId18" imgW="5258343" imgH="4276002" progId="CorelDraw.Graphic.21">
                  <p:embed/>
                </p:oleObj>
              </mc:Choice>
              <mc:Fallback>
                <p:oleObj name="CorelDRAW" r:id="rId18" imgW="5258343" imgH="4276002" progId="CorelDraw.Graphic.21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23001DA6-8D22-4987-A391-15E9EAF23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074820" y="4359808"/>
                        <a:ext cx="2512219" cy="2043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FCB2BCB9-9DDF-4ABB-AAAD-BE0B3EF8C97E}"/>
              </a:ext>
            </a:extLst>
          </p:cNvPr>
          <p:cNvCxnSpPr/>
          <p:nvPr/>
        </p:nvCxnSpPr>
        <p:spPr>
          <a:xfrm flipV="1">
            <a:off x="7850982" y="4166474"/>
            <a:ext cx="0" cy="24074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53217106-4052-4263-AD42-9D8845A3B563}"/>
              </a:ext>
            </a:extLst>
          </p:cNvPr>
          <p:cNvCxnSpPr/>
          <p:nvPr/>
        </p:nvCxnSpPr>
        <p:spPr>
          <a:xfrm>
            <a:off x="7850982" y="6573917"/>
            <a:ext cx="30646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EEE76A9-417C-4591-B096-C315D74A3F4F}"/>
                  </a:ext>
                </a:extLst>
              </p:cNvPr>
              <p:cNvSpPr txBox="1"/>
              <p:nvPr/>
            </p:nvSpPr>
            <p:spPr>
              <a:xfrm>
                <a:off x="7875405" y="3911572"/>
                <a:ext cx="8718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EEE76A9-417C-4591-B096-C315D74A3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405" y="3911572"/>
                <a:ext cx="871898" cy="400110"/>
              </a:xfrm>
              <a:prstGeom prst="rect">
                <a:avLst/>
              </a:prstGeom>
              <a:blipFill>
                <a:blip r:embed="rId22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B04FB40-6027-4406-8BB3-C8C830CBBE72}"/>
                  </a:ext>
                </a:extLst>
              </p:cNvPr>
              <p:cNvSpPr txBox="1"/>
              <p:nvPr/>
            </p:nvSpPr>
            <p:spPr>
              <a:xfrm>
                <a:off x="10859480" y="6190768"/>
                <a:ext cx="4298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B04FB40-6027-4406-8BB3-C8C830CBB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480" y="6190768"/>
                <a:ext cx="42989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7084187-8E57-4CFA-9E39-D55E39B4FBF2}"/>
                  </a:ext>
                </a:extLst>
              </p:cNvPr>
              <p:cNvSpPr txBox="1"/>
              <p:nvPr/>
            </p:nvSpPr>
            <p:spPr>
              <a:xfrm>
                <a:off x="8971655" y="3933052"/>
                <a:ext cx="956339" cy="37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Re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lit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7084187-8E57-4CFA-9E39-D55E39B4F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655" y="3933052"/>
                <a:ext cx="956339" cy="3786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B1FAADD-6DE0-4103-8D09-19614EBB7BF3}"/>
                  </a:ext>
                </a:extLst>
              </p:cNvPr>
              <p:cNvSpPr txBox="1"/>
              <p:nvPr/>
            </p:nvSpPr>
            <p:spPr>
              <a:xfrm>
                <a:off x="8971655" y="4771070"/>
                <a:ext cx="858145" cy="37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Re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lit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B1FAADD-6DE0-4103-8D09-19614EBB7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655" y="4771070"/>
                <a:ext cx="858145" cy="37863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1A2155-A8E8-4658-A619-3FC6D2D4246B}"/>
                  </a:ext>
                </a:extLst>
              </p:cNvPr>
              <p:cNvSpPr txBox="1"/>
              <p:nvPr/>
            </p:nvSpPr>
            <p:spPr>
              <a:xfrm>
                <a:off x="9136028" y="5695180"/>
                <a:ext cx="858145" cy="37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Re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lit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1A2155-A8E8-4658-A619-3FC6D2D42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028" y="5695180"/>
                <a:ext cx="858145" cy="37863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1B73ED76-26D8-4CE2-83A7-CF7265AF9ACE}"/>
              </a:ext>
            </a:extLst>
          </p:cNvPr>
          <p:cNvCxnSpPr/>
          <p:nvPr/>
        </p:nvCxnSpPr>
        <p:spPr>
          <a:xfrm flipV="1">
            <a:off x="7200900" y="5695180"/>
            <a:ext cx="792956" cy="7842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903A782-24F6-4349-9776-26C66570C1CB}"/>
              </a:ext>
            </a:extLst>
          </p:cNvPr>
          <p:cNvCxnSpPr/>
          <p:nvPr/>
        </p:nvCxnSpPr>
        <p:spPr>
          <a:xfrm flipH="1" flipV="1">
            <a:off x="7279481" y="4732218"/>
            <a:ext cx="714375" cy="7899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5F2F78-DF39-48BB-9CF0-4D4D73D787D0}"/>
                  </a:ext>
                </a:extLst>
              </p:cNvPr>
              <p:cNvSpPr txBox="1"/>
              <p:nvPr/>
            </p:nvSpPr>
            <p:spPr>
              <a:xfrm>
                <a:off x="4577457" y="1172520"/>
                <a:ext cx="20096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5F2F78-DF39-48BB-9CF0-4D4D73D78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457" y="1172520"/>
                <a:ext cx="2009691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E8E97B-20A1-4C4C-B7C8-28C1D83AD9AC}"/>
                  </a:ext>
                </a:extLst>
              </p:cNvPr>
              <p:cNvSpPr txBox="1"/>
              <p:nvPr/>
            </p:nvSpPr>
            <p:spPr>
              <a:xfrm>
                <a:off x="5249690" y="1563871"/>
                <a:ext cx="12065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E8E97B-20A1-4C4C-B7C8-28C1D83AD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690" y="1563871"/>
                <a:ext cx="1206562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9BC660-C6C4-431F-B42A-24FF64FCD09E}"/>
                  </a:ext>
                </a:extLst>
              </p:cNvPr>
              <p:cNvSpPr txBox="1"/>
              <p:nvPr/>
            </p:nvSpPr>
            <p:spPr>
              <a:xfrm>
                <a:off x="417870" y="684482"/>
                <a:ext cx="2502672" cy="372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​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9BC660-C6C4-431F-B42A-24FF64FCD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70" y="684482"/>
                <a:ext cx="2502672" cy="3724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61382A-56E5-4EDF-930E-373EA9047B53}"/>
                  </a:ext>
                </a:extLst>
              </p:cNvPr>
              <p:cNvSpPr txBox="1"/>
              <p:nvPr/>
            </p:nvSpPr>
            <p:spPr>
              <a:xfrm>
                <a:off x="577013" y="5720253"/>
                <a:ext cx="3827221" cy="813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>
                  <a:spcBef>
                    <a:spcPts val="4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6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1600" i="1" smtClean="0">
                          <a:latin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d>
                                    <m:dPr>
                                      <m:begChr m:val=""/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  <m:r>
                                        <a:rPr lang="ru-RU" sz="16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ru-RU" sz="16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𝐼𝑚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d>
                                    <m:dPr>
                                      <m:begChr m:val=""/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ru-RU" sz="160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ru-RU" sz="16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ru-RU" sz="16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61382A-56E5-4EDF-930E-373EA9047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13" y="5720253"/>
                <a:ext cx="3827221" cy="8139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76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506" y="3054562"/>
            <a:ext cx="4247787" cy="1878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6580" y="2213139"/>
            <a:ext cx="3953976" cy="690625"/>
          </a:xfrm>
        </p:spPr>
        <p:txBody>
          <a:bodyPr/>
          <a:lstStyle/>
          <a:p>
            <a:r>
              <a:rPr lang="en-US" sz="1600" dirty="0">
                <a:latin typeface="+mn-lt"/>
              </a:rPr>
              <a:t>Interface profile through absorption</a:t>
            </a:r>
            <a:r>
              <a:rPr lang="ru-RU" sz="1600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through secondary radiation</a:t>
            </a:r>
            <a:endParaRPr lang="ru-RU" sz="1600" dirty="0"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84F86E-B4D5-4203-829E-E02B99F422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29" y="3054562"/>
            <a:ext cx="3701943" cy="32890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98D546-700C-423D-8ECF-A6E3CB79E3F8}"/>
              </a:ext>
            </a:extLst>
          </p:cNvPr>
          <p:cNvSpPr txBox="1"/>
          <p:nvPr/>
        </p:nvSpPr>
        <p:spPr>
          <a:xfrm>
            <a:off x="141354" y="118604"/>
            <a:ext cx="3953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n-lt"/>
              </a:rPr>
              <a:t>Model calculations</a:t>
            </a:r>
            <a:endParaRPr lang="ru-RU" sz="3000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CABB1-65C3-4F3A-935A-C7B14D31187A}"/>
              </a:ext>
            </a:extLst>
          </p:cNvPr>
          <p:cNvSpPr txBox="1"/>
          <p:nvPr/>
        </p:nvSpPr>
        <p:spPr>
          <a:xfrm>
            <a:off x="11315700" y="634365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  <a:r>
              <a:rPr lang="en-US" dirty="0"/>
              <a:t>/1</a:t>
            </a:r>
            <a:r>
              <a:rPr lang="ru-RU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FB79E5-E66A-4F5B-AFAA-DE815FD4540E}"/>
                  </a:ext>
                </a:extLst>
              </p:cNvPr>
              <p:cNvSpPr txBox="1"/>
              <p:nvPr/>
            </p:nvSpPr>
            <p:spPr>
              <a:xfrm>
                <a:off x="405615" y="1008997"/>
                <a:ext cx="3044676" cy="904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</m:sSub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sepChr m:val="(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ru-RU" i="1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FB79E5-E66A-4F5B-AFAA-DE815FD45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15" y="1008997"/>
                <a:ext cx="3044676" cy="9041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446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6979</TotalTime>
  <Words>1774</Words>
  <Application>Microsoft Office PowerPoint</Application>
  <PresentationFormat>Широкоэкранный</PresentationFormat>
  <Paragraphs>278</Paragraphs>
  <Slides>18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Courier New</vt:lpstr>
      <vt:lpstr>Symbol</vt:lpstr>
      <vt:lpstr>Тема Office</vt:lpstr>
      <vt:lpstr>CorelDRAW</vt:lpstr>
      <vt:lpstr>POLARIZED NEUTRON REFLECTOMETRY WITH SECONDARY RADIATION REGISTRATION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Interface profile through absorption through secondary radiation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REFLECTOMETRY WITH REGISTRATION OF SECONDARY RADIATION AT TOTAL NEUTRON REFLECTION</dc:title>
  <dc:creator>Nikitenko</dc:creator>
  <cp:lastModifiedBy>Владимир Жакетов</cp:lastModifiedBy>
  <cp:revision>445</cp:revision>
  <cp:lastPrinted>2019-06-24T08:00:06Z</cp:lastPrinted>
  <dcterms:created xsi:type="dcterms:W3CDTF">2019-05-30T09:34:10Z</dcterms:created>
  <dcterms:modified xsi:type="dcterms:W3CDTF">2020-11-13T12:29:34Z</dcterms:modified>
</cp:coreProperties>
</file>