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07" r:id="rId2"/>
  </p:sldMasterIdLst>
  <p:sldIdLst>
    <p:sldId id="256" r:id="rId3"/>
    <p:sldId id="276" r:id="rId4"/>
    <p:sldId id="316" r:id="rId5"/>
    <p:sldId id="269" r:id="rId6"/>
    <p:sldId id="311" r:id="rId7"/>
    <p:sldId id="273" r:id="rId8"/>
    <p:sldId id="274" r:id="rId9"/>
    <p:sldId id="277" r:id="rId10"/>
    <p:sldId id="279" r:id="rId11"/>
    <p:sldId id="280" r:id="rId12"/>
    <p:sldId id="281" r:id="rId13"/>
    <p:sldId id="282" r:id="rId14"/>
    <p:sldId id="317" r:id="rId15"/>
    <p:sldId id="288" r:id="rId16"/>
    <p:sldId id="307" r:id="rId17"/>
    <p:sldId id="318" r:id="rId18"/>
    <p:sldId id="30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FF99FF"/>
    <a:srgbClr val="3333CC"/>
    <a:srgbClr val="81F0FF"/>
    <a:srgbClr val="06E3FA"/>
    <a:srgbClr val="35CB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BA02471-447B-47E2-B349-26862694CA27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4B000CB-C919-44CF-8138-52860D16EE27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82768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2471-447B-47E2-B349-26862694CA27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000CB-C919-44CF-8138-52860D16E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62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2471-447B-47E2-B349-26862694CA27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000CB-C919-44CF-8138-52860D16E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42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2471-447B-47E2-B349-26862694CA27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000CB-C919-44CF-8138-52860D16EE2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7156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2471-447B-47E2-B349-26862694CA27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000CB-C919-44CF-8138-52860D16E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495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2471-447B-47E2-B349-26862694CA27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000CB-C919-44CF-8138-52860D16E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493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2471-447B-47E2-B349-26862694CA27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000CB-C919-44CF-8138-52860D16E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496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2471-447B-47E2-B349-26862694CA27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000CB-C919-44CF-8138-52860D16E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336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2471-447B-47E2-B349-26862694CA27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000CB-C919-44CF-8138-52860D16E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534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- 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/>
          <p:cNvSpPr/>
          <p:nvPr userDrawn="1"/>
        </p:nvSpPr>
        <p:spPr>
          <a:xfrm>
            <a:off x="0" y="0"/>
            <a:ext cx="563990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556919" y="782320"/>
            <a:ext cx="4482872" cy="5471965"/>
          </a:xfrm>
        </p:spPr>
        <p:txBody>
          <a:bodyPr>
            <a:normAutofit/>
          </a:bodyPr>
          <a:lstStyle>
            <a:lvl1pPr algn="ctr">
              <a:defRPr sz="64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5423867" y="860918"/>
            <a:ext cx="432085" cy="4320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1</a:t>
            </a:r>
            <a:endParaRPr kumimoji="1" lang="ja-JP" altLang="en-US" sz="1200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5423867" y="1768178"/>
            <a:ext cx="432085" cy="4320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2</a:t>
            </a:r>
            <a:endParaRPr kumimoji="1" lang="ja-JP" altLang="en-US" sz="1200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5423867" y="2675438"/>
            <a:ext cx="432085" cy="432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3</a:t>
            </a:r>
            <a:endParaRPr kumimoji="1" lang="ja-JP" altLang="en-US" sz="1200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5423867" y="3582698"/>
            <a:ext cx="432085" cy="4320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4</a:t>
            </a:r>
            <a:endParaRPr kumimoji="1" lang="ja-JP" altLang="en-US" sz="1200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5423867" y="4489958"/>
            <a:ext cx="432085" cy="43204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5</a:t>
            </a:r>
            <a:endParaRPr kumimoji="1" lang="ja-JP" altLang="en-US" sz="1200" dirty="0"/>
          </a:p>
        </p:txBody>
      </p:sp>
      <p:sp>
        <p:nvSpPr>
          <p:cNvPr id="11" name="円/楕円 10"/>
          <p:cNvSpPr/>
          <p:nvPr userDrawn="1"/>
        </p:nvSpPr>
        <p:spPr>
          <a:xfrm>
            <a:off x="5423867" y="5397219"/>
            <a:ext cx="432085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6</a:t>
            </a:r>
            <a:endParaRPr kumimoji="1" lang="ja-JP" altLang="en-US" sz="1200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6000739" y="692696"/>
            <a:ext cx="5520334" cy="624069"/>
          </a:xfrm>
        </p:spPr>
        <p:txBody>
          <a:bodyPr anchor="b">
            <a:normAutofit/>
          </a:bodyPr>
          <a:lstStyle>
            <a:lvl1pPr algn="l">
              <a:defRPr sz="24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000739" y="1172749"/>
            <a:ext cx="5520334" cy="402456"/>
          </a:xfrm>
        </p:spPr>
        <p:txBody>
          <a:bodyPr anchor="t">
            <a:normAutofit/>
          </a:bodyPr>
          <a:lstStyle>
            <a:lvl1pPr algn="l">
              <a:defRPr sz="133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6000739" y="5234790"/>
            <a:ext cx="5520334" cy="624069"/>
          </a:xfrm>
        </p:spPr>
        <p:txBody>
          <a:bodyPr anchor="b">
            <a:normAutofit/>
          </a:bodyPr>
          <a:lstStyle>
            <a:lvl1pPr algn="l">
              <a:defRPr sz="240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6000739" y="5714843"/>
            <a:ext cx="5520334" cy="402456"/>
          </a:xfrm>
        </p:spPr>
        <p:txBody>
          <a:bodyPr anchor="t">
            <a:normAutofit/>
          </a:bodyPr>
          <a:lstStyle>
            <a:lvl1pPr algn="l">
              <a:defRPr sz="133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6000739" y="1601115"/>
            <a:ext cx="5520334" cy="624069"/>
          </a:xfrm>
        </p:spPr>
        <p:txBody>
          <a:bodyPr anchor="b">
            <a:normAutofit/>
          </a:bodyPr>
          <a:lstStyle>
            <a:lvl1pPr algn="l">
              <a:defRPr sz="24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6000739" y="2081168"/>
            <a:ext cx="5520334" cy="402456"/>
          </a:xfrm>
        </p:spPr>
        <p:txBody>
          <a:bodyPr anchor="t">
            <a:normAutofit/>
          </a:bodyPr>
          <a:lstStyle>
            <a:lvl1pPr algn="l">
              <a:defRPr sz="133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6000739" y="2509534"/>
            <a:ext cx="5520334" cy="624069"/>
          </a:xfrm>
        </p:spPr>
        <p:txBody>
          <a:bodyPr anchor="b">
            <a:normAutofit/>
          </a:bodyPr>
          <a:lstStyle>
            <a:lvl1pPr algn="l">
              <a:defRPr sz="24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6000739" y="2989587"/>
            <a:ext cx="5520334" cy="402456"/>
          </a:xfrm>
        </p:spPr>
        <p:txBody>
          <a:bodyPr anchor="t">
            <a:normAutofit/>
          </a:bodyPr>
          <a:lstStyle>
            <a:lvl1pPr algn="l">
              <a:defRPr sz="133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6000739" y="3417952"/>
            <a:ext cx="5520334" cy="624069"/>
          </a:xfrm>
        </p:spPr>
        <p:txBody>
          <a:bodyPr anchor="b">
            <a:normAutofit/>
          </a:bodyPr>
          <a:lstStyle>
            <a:lvl1pPr algn="l">
              <a:defRPr sz="24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000739" y="3898005"/>
            <a:ext cx="5520334" cy="402456"/>
          </a:xfrm>
        </p:spPr>
        <p:txBody>
          <a:bodyPr anchor="t">
            <a:normAutofit/>
          </a:bodyPr>
          <a:lstStyle>
            <a:lvl1pPr algn="l">
              <a:defRPr sz="133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6000739" y="4326371"/>
            <a:ext cx="5520334" cy="624069"/>
          </a:xfrm>
        </p:spPr>
        <p:txBody>
          <a:bodyPr anchor="b">
            <a:normAutofit/>
          </a:bodyPr>
          <a:lstStyle>
            <a:lvl1pPr algn="l">
              <a:defRPr sz="24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000739" y="4806424"/>
            <a:ext cx="5520334" cy="402456"/>
          </a:xfrm>
        </p:spPr>
        <p:txBody>
          <a:bodyPr anchor="t">
            <a:normAutofit/>
          </a:bodyPr>
          <a:lstStyle>
            <a:lvl1pPr algn="l">
              <a:defRPr sz="133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867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2202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750"/>
                            </p:stCondLst>
                            <p:childTnLst>
                              <p:par>
                                <p:cTn id="79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- 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/>
          <p:cNvSpPr/>
          <p:nvPr userDrawn="1"/>
        </p:nvSpPr>
        <p:spPr>
          <a:xfrm>
            <a:off x="0" y="0"/>
            <a:ext cx="563990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556919" y="782320"/>
            <a:ext cx="4482872" cy="5471965"/>
          </a:xfrm>
        </p:spPr>
        <p:txBody>
          <a:bodyPr>
            <a:normAutofit/>
          </a:bodyPr>
          <a:lstStyle>
            <a:lvl1pPr algn="ctr">
              <a:defRPr sz="64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5423867" y="1460623"/>
            <a:ext cx="432085" cy="4320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1</a:t>
            </a:r>
            <a:endParaRPr kumimoji="1" lang="ja-JP" altLang="en-US" sz="1200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5423867" y="2367883"/>
            <a:ext cx="432085" cy="4320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2</a:t>
            </a:r>
            <a:endParaRPr kumimoji="1" lang="ja-JP" altLang="en-US" sz="1200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5423867" y="3275143"/>
            <a:ext cx="432085" cy="432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3</a:t>
            </a:r>
            <a:endParaRPr kumimoji="1" lang="ja-JP" altLang="en-US" sz="1200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5423867" y="4182403"/>
            <a:ext cx="432085" cy="4320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4</a:t>
            </a:r>
            <a:endParaRPr kumimoji="1" lang="ja-JP" altLang="en-US" sz="1200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5423867" y="5089663"/>
            <a:ext cx="432085" cy="43204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5</a:t>
            </a:r>
            <a:endParaRPr kumimoji="1" lang="ja-JP" altLang="en-US" sz="1200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6000739" y="1292401"/>
            <a:ext cx="5520334" cy="624069"/>
          </a:xfrm>
        </p:spPr>
        <p:txBody>
          <a:bodyPr anchor="b">
            <a:normAutofit/>
          </a:bodyPr>
          <a:lstStyle>
            <a:lvl1pPr algn="l">
              <a:defRPr sz="24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000739" y="1772454"/>
            <a:ext cx="5520334" cy="402456"/>
          </a:xfrm>
        </p:spPr>
        <p:txBody>
          <a:bodyPr anchor="t">
            <a:normAutofit/>
          </a:bodyPr>
          <a:lstStyle>
            <a:lvl1pPr algn="l">
              <a:defRPr sz="133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6000739" y="2200820"/>
            <a:ext cx="5520334" cy="624069"/>
          </a:xfrm>
        </p:spPr>
        <p:txBody>
          <a:bodyPr anchor="b">
            <a:normAutofit/>
          </a:bodyPr>
          <a:lstStyle>
            <a:lvl1pPr algn="l">
              <a:defRPr sz="24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6000739" y="2680873"/>
            <a:ext cx="5520334" cy="402456"/>
          </a:xfrm>
        </p:spPr>
        <p:txBody>
          <a:bodyPr anchor="t">
            <a:normAutofit/>
          </a:bodyPr>
          <a:lstStyle>
            <a:lvl1pPr algn="l">
              <a:defRPr sz="133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6000739" y="3109238"/>
            <a:ext cx="5520334" cy="624069"/>
          </a:xfrm>
        </p:spPr>
        <p:txBody>
          <a:bodyPr anchor="b">
            <a:normAutofit/>
          </a:bodyPr>
          <a:lstStyle>
            <a:lvl1pPr algn="l">
              <a:defRPr sz="24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6000739" y="3589291"/>
            <a:ext cx="5520334" cy="402456"/>
          </a:xfrm>
        </p:spPr>
        <p:txBody>
          <a:bodyPr anchor="t">
            <a:normAutofit/>
          </a:bodyPr>
          <a:lstStyle>
            <a:lvl1pPr algn="l">
              <a:defRPr sz="133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6000739" y="4017657"/>
            <a:ext cx="5520334" cy="624069"/>
          </a:xfrm>
        </p:spPr>
        <p:txBody>
          <a:bodyPr anchor="b">
            <a:normAutofit/>
          </a:bodyPr>
          <a:lstStyle>
            <a:lvl1pPr algn="l">
              <a:defRPr sz="24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000739" y="4497710"/>
            <a:ext cx="5520334" cy="402456"/>
          </a:xfrm>
        </p:spPr>
        <p:txBody>
          <a:bodyPr anchor="t">
            <a:normAutofit/>
          </a:bodyPr>
          <a:lstStyle>
            <a:lvl1pPr algn="l">
              <a:defRPr sz="133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6000739" y="4926076"/>
            <a:ext cx="5520334" cy="624069"/>
          </a:xfrm>
        </p:spPr>
        <p:txBody>
          <a:bodyPr anchor="b">
            <a:normAutofit/>
          </a:bodyPr>
          <a:lstStyle>
            <a:lvl1pPr algn="l">
              <a:defRPr sz="24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000739" y="5406129"/>
            <a:ext cx="5520334" cy="402456"/>
          </a:xfrm>
        </p:spPr>
        <p:txBody>
          <a:bodyPr anchor="t">
            <a:normAutofit/>
          </a:bodyPr>
          <a:lstStyle>
            <a:lvl1pPr algn="l">
              <a:defRPr sz="133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867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6698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/>
      <p:bldP spid="5" grpId="0" animBg="1"/>
      <p:bldP spid="7" grpId="0" animBg="1"/>
      <p:bldP spid="8" grpId="0" animBg="1"/>
      <p:bldP spid="9" grpId="0" animBg="1"/>
      <p:bldP spid="10" grpId="0" animBg="1"/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2471-447B-47E2-B349-26862694CA27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000CB-C919-44CF-8138-52860D16E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507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0"/>
            <a:ext cx="12192000" cy="222886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589918" y="618779"/>
            <a:ext cx="11012164" cy="1135327"/>
          </a:xfrm>
        </p:spPr>
        <p:txBody>
          <a:bodyPr>
            <a:normAutofit/>
          </a:bodyPr>
          <a:lstStyle>
            <a:lvl1pPr algn="ctr">
              <a:defRPr sz="64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474906" y="2852936"/>
            <a:ext cx="2448484" cy="24482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8" name="円/楕円 7"/>
          <p:cNvSpPr/>
          <p:nvPr userDrawn="1"/>
        </p:nvSpPr>
        <p:spPr>
          <a:xfrm>
            <a:off x="2458657" y="2929025"/>
            <a:ext cx="591181" cy="59113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1</a:t>
            </a:r>
            <a:endParaRPr kumimoji="1" lang="ja-JP" altLang="en-US" sz="1200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546164" y="3626611"/>
            <a:ext cx="2305969" cy="624069"/>
          </a:xfrm>
        </p:spPr>
        <p:txBody>
          <a:bodyPr anchor="b">
            <a:normAutofit/>
          </a:bodyPr>
          <a:lstStyle>
            <a:lvl1pPr algn="ctr">
              <a:defRPr sz="24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546164" y="4106664"/>
            <a:ext cx="2305969" cy="402456"/>
          </a:xfrm>
        </p:spPr>
        <p:txBody>
          <a:bodyPr anchor="t">
            <a:normAutofit/>
          </a:bodyPr>
          <a:lstStyle>
            <a:lvl1pPr algn="ctr">
              <a:defRPr sz="133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山形 10"/>
          <p:cNvSpPr/>
          <p:nvPr userDrawn="1"/>
        </p:nvSpPr>
        <p:spPr>
          <a:xfrm>
            <a:off x="3023392" y="3942263"/>
            <a:ext cx="240047" cy="269619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3359458" y="2852936"/>
            <a:ext cx="2448484" cy="24482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3" name="円/楕円 12"/>
          <p:cNvSpPr/>
          <p:nvPr userDrawn="1"/>
        </p:nvSpPr>
        <p:spPr>
          <a:xfrm>
            <a:off x="5343209" y="2929025"/>
            <a:ext cx="591181" cy="59113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2</a:t>
            </a:r>
            <a:endParaRPr kumimoji="1" lang="ja-JP" altLang="en-US" sz="1200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3430717" y="3626611"/>
            <a:ext cx="2305969" cy="624069"/>
          </a:xfrm>
        </p:spPr>
        <p:txBody>
          <a:bodyPr anchor="b">
            <a:normAutofit/>
          </a:bodyPr>
          <a:lstStyle>
            <a:lvl1pPr algn="ctr">
              <a:defRPr sz="24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3430717" y="4106664"/>
            <a:ext cx="2305969" cy="402456"/>
          </a:xfrm>
        </p:spPr>
        <p:txBody>
          <a:bodyPr anchor="t">
            <a:normAutofit/>
          </a:bodyPr>
          <a:lstStyle>
            <a:lvl1pPr algn="ctr">
              <a:defRPr sz="133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山形 15"/>
          <p:cNvSpPr/>
          <p:nvPr userDrawn="1"/>
        </p:nvSpPr>
        <p:spPr>
          <a:xfrm>
            <a:off x="5903962" y="3942263"/>
            <a:ext cx="240047" cy="269619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17" name="円/楕円 16"/>
          <p:cNvSpPr/>
          <p:nvPr userDrawn="1"/>
        </p:nvSpPr>
        <p:spPr>
          <a:xfrm>
            <a:off x="6240028" y="2852936"/>
            <a:ext cx="2448484" cy="24482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8" name="円/楕円 17"/>
          <p:cNvSpPr/>
          <p:nvPr userDrawn="1"/>
        </p:nvSpPr>
        <p:spPr>
          <a:xfrm>
            <a:off x="8223779" y="2929025"/>
            <a:ext cx="591181" cy="5911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3</a:t>
            </a:r>
            <a:endParaRPr kumimoji="1" lang="ja-JP" altLang="en-US" sz="1200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6311287" y="3626611"/>
            <a:ext cx="2305969" cy="624069"/>
          </a:xfrm>
        </p:spPr>
        <p:txBody>
          <a:bodyPr anchor="b">
            <a:normAutofit/>
          </a:bodyPr>
          <a:lstStyle>
            <a:lvl1pPr algn="ctr">
              <a:defRPr sz="24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6311287" y="4106664"/>
            <a:ext cx="2305969" cy="402456"/>
          </a:xfrm>
        </p:spPr>
        <p:txBody>
          <a:bodyPr anchor="t">
            <a:normAutofit/>
          </a:bodyPr>
          <a:lstStyle>
            <a:lvl1pPr algn="ctr">
              <a:defRPr sz="133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山形 20"/>
          <p:cNvSpPr/>
          <p:nvPr userDrawn="1"/>
        </p:nvSpPr>
        <p:spPr>
          <a:xfrm>
            <a:off x="8788514" y="3942263"/>
            <a:ext cx="240047" cy="269619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9124581" y="2852936"/>
            <a:ext cx="2448484" cy="24482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3" name="円/楕円 22"/>
          <p:cNvSpPr/>
          <p:nvPr userDrawn="1"/>
        </p:nvSpPr>
        <p:spPr>
          <a:xfrm>
            <a:off x="11108331" y="2929025"/>
            <a:ext cx="591181" cy="59113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4</a:t>
            </a:r>
            <a:endParaRPr kumimoji="1" lang="ja-JP" altLang="en-US" sz="1200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9195839" y="3626611"/>
            <a:ext cx="2305969" cy="624069"/>
          </a:xfrm>
        </p:spPr>
        <p:txBody>
          <a:bodyPr anchor="b">
            <a:normAutofit/>
          </a:bodyPr>
          <a:lstStyle>
            <a:lvl1pPr algn="ctr">
              <a:defRPr sz="24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195839" y="4106664"/>
            <a:ext cx="2305969" cy="402456"/>
          </a:xfrm>
        </p:spPr>
        <p:txBody>
          <a:bodyPr anchor="t">
            <a:normAutofit/>
          </a:bodyPr>
          <a:lstStyle>
            <a:lvl1pPr algn="ctr">
              <a:defRPr sz="133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867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1416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0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95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6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6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6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6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50"/>
                            </p:stCondLst>
                            <p:childTnLst>
                              <p:par>
                                <p:cTn id="5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9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400"/>
                            </p:stCondLst>
                            <p:childTnLst>
                              <p:par>
                                <p:cTn id="75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150"/>
                            </p:stCondLst>
                            <p:childTnLst>
                              <p:par>
                                <p:cTn id="80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8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8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8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8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15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  <p:bldP spid="12" grpId="0" animBg="1"/>
      <p:bldP spid="13" grpId="0" animBg="1"/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6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6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animBg="1"/>
      <p:bldP spid="18" grpId="0" animBg="1"/>
      <p:bldP spid="1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2" grpId="0" animBg="1"/>
      <p:bldP spid="23" grpId="0" animBg="1"/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円/楕円 10"/>
          <p:cNvSpPr/>
          <p:nvPr userDrawn="1"/>
        </p:nvSpPr>
        <p:spPr>
          <a:xfrm>
            <a:off x="6240028" y="4021440"/>
            <a:ext cx="864172" cy="86409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5567895" y="410998"/>
            <a:ext cx="6385263" cy="80210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574907" y="0"/>
            <a:ext cx="4840820" cy="6858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5711924" y="1223248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5567895" y="1271694"/>
            <a:ext cx="6385263" cy="623628"/>
          </a:xfrm>
        </p:spPr>
        <p:txBody>
          <a:bodyPr anchor="t">
            <a:noAutofit/>
          </a:bodyPr>
          <a:lstStyle>
            <a:lvl1pPr algn="l">
              <a:defRPr sz="2133" i="1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7895" y="2180861"/>
            <a:ext cx="6385263" cy="1104123"/>
          </a:xfrm>
        </p:spPr>
        <p:txBody>
          <a:bodyPr anchor="b">
            <a:normAutofit/>
          </a:bodyPr>
          <a:lstStyle>
            <a:lvl1pPr algn="l">
              <a:defRPr sz="1333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6463699" y="4245091"/>
            <a:ext cx="416830" cy="41679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8223672" y="4021439"/>
            <a:ext cx="864172" cy="86409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3" name="円/楕円 12"/>
          <p:cNvSpPr/>
          <p:nvPr userDrawn="1"/>
        </p:nvSpPr>
        <p:spPr>
          <a:xfrm>
            <a:off x="10206507" y="4021438"/>
            <a:ext cx="864172" cy="86409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4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8447343" y="4245090"/>
            <a:ext cx="416830" cy="41679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10430178" y="4245090"/>
            <a:ext cx="416830" cy="41679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5864702" y="4981987"/>
            <a:ext cx="1632323" cy="623628"/>
          </a:xfrm>
        </p:spPr>
        <p:txBody>
          <a:bodyPr anchor="t">
            <a:noAutofit/>
          </a:bodyPr>
          <a:lstStyle>
            <a:lvl1pPr algn="ctr">
              <a:defRPr sz="16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7844213" y="4981987"/>
            <a:ext cx="1632323" cy="623628"/>
          </a:xfrm>
        </p:spPr>
        <p:txBody>
          <a:bodyPr anchor="t">
            <a:noAutofit/>
          </a:bodyPr>
          <a:lstStyle>
            <a:lvl1pPr algn="ctr">
              <a:defRPr sz="16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822430" y="4980424"/>
            <a:ext cx="1632323" cy="623628"/>
          </a:xfrm>
        </p:spPr>
        <p:txBody>
          <a:bodyPr anchor="t">
            <a:noAutofit/>
          </a:bodyPr>
          <a:lstStyle>
            <a:lvl1pPr algn="ctr">
              <a:defRPr sz="16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867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1646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allAtOnce"/>
      <p:bldP spid="10" grpId="0"/>
      <p:bldP spid="14" grpId="0"/>
      <p:bldP spid="15" grpId="0"/>
      <p:bldP spid="1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-529" y="1796819"/>
            <a:ext cx="12192000" cy="16321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5567895" y="1796818"/>
            <a:ext cx="6385263" cy="900605"/>
          </a:xfrm>
        </p:spPr>
        <p:txBody>
          <a:bodyPr anchor="b">
            <a:normAutofit/>
          </a:bodyPr>
          <a:lstStyle>
            <a:lvl1pPr>
              <a:defRPr sz="44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574907" y="0"/>
            <a:ext cx="4840820" cy="6858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5663914" y="2707572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5567895" y="2756019"/>
            <a:ext cx="6385263" cy="623628"/>
          </a:xfrm>
        </p:spPr>
        <p:txBody>
          <a:bodyPr anchor="t">
            <a:noAutofit/>
          </a:bodyPr>
          <a:lstStyle>
            <a:lvl1pPr algn="l">
              <a:defRPr sz="2133" i="1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7895" y="3573016"/>
            <a:ext cx="6385263" cy="2112235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867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3670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50"/>
                            </p:stCondLst>
                            <p:childTnLst>
                              <p:par>
                                <p:cTn id="2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" grpId="0"/>
      <p:bldP spid="6" grpId="0"/>
      <p:bldP spid="7" grpId="0" animBg="1"/>
      <p:bldP spid="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wo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762380" y="2036846"/>
            <a:ext cx="4094123" cy="1165789"/>
          </a:xfrm>
        </p:spPr>
        <p:txBody>
          <a:bodyPr>
            <a:noAutofit/>
          </a:bodyPr>
          <a:lstStyle>
            <a:lvl1pPr algn="r">
              <a:defRPr sz="5334"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4232380" y="3943396"/>
            <a:ext cx="452768" cy="45272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6" name="円/楕円 5"/>
          <p:cNvSpPr/>
          <p:nvPr userDrawn="1"/>
        </p:nvSpPr>
        <p:spPr>
          <a:xfrm>
            <a:off x="5082888" y="2481227"/>
            <a:ext cx="576114" cy="57606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7" name="円/楕円 6"/>
          <p:cNvSpPr/>
          <p:nvPr userDrawn="1"/>
        </p:nvSpPr>
        <p:spPr>
          <a:xfrm>
            <a:off x="4858968" y="3264304"/>
            <a:ext cx="905536" cy="90545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8" name="円/楕円 7"/>
          <p:cNvSpPr/>
          <p:nvPr userDrawn="1"/>
        </p:nvSpPr>
        <p:spPr>
          <a:xfrm>
            <a:off x="5964292" y="2180862"/>
            <a:ext cx="399576" cy="39954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6104751" y="2862132"/>
            <a:ext cx="5176275" cy="2055033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0" y="0"/>
            <a:ext cx="12192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1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867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9238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50"/>
                            </p:stCondLst>
                            <p:childTnLst>
                              <p:par>
                                <p:cTn id="10" presetID="2" presetClass="entr" presetSubtype="6" decel="10000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00"/>
                            </p:stCondLst>
                            <p:childTnLst>
                              <p:par>
                                <p:cTn id="47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1"/>
            <a:ext cx="12192000" cy="352501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7" name="図プレースホルダー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34290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728247" y="2612910"/>
            <a:ext cx="1632324" cy="1632182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5274593" y="2612910"/>
            <a:ext cx="1632324" cy="1632182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8833654" y="2612910"/>
            <a:ext cx="1632324" cy="1632182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2256352" y="3140968"/>
            <a:ext cx="576114" cy="57606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9361758" y="3140968"/>
            <a:ext cx="576114" cy="57606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5802697" y="3140968"/>
            <a:ext cx="576114" cy="57606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152134" y="4293096"/>
            <a:ext cx="2807486" cy="480053"/>
          </a:xfrm>
        </p:spPr>
        <p:txBody>
          <a:bodyPr anchor="t">
            <a:noAutofit/>
          </a:bodyPr>
          <a:lstStyle>
            <a:lvl1pPr algn="ctr">
              <a:defRPr sz="2133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4701637" y="4293096"/>
            <a:ext cx="2807486" cy="480053"/>
          </a:xfrm>
        </p:spPr>
        <p:txBody>
          <a:bodyPr anchor="t">
            <a:noAutofit/>
          </a:bodyPr>
          <a:lstStyle>
            <a:lvl1pPr algn="ctr">
              <a:defRPr sz="2133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8263855" y="4291533"/>
            <a:ext cx="2807486" cy="480053"/>
          </a:xfrm>
        </p:spPr>
        <p:txBody>
          <a:bodyPr anchor="t">
            <a:noAutofit/>
          </a:bodyPr>
          <a:lstStyle>
            <a:lvl1pPr algn="ctr">
              <a:defRPr sz="2133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006993" y="4879332"/>
            <a:ext cx="3168627" cy="1191525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4509661" y="4879332"/>
            <a:ext cx="3168627" cy="1191525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8112399" y="4877768"/>
            <a:ext cx="3168627" cy="1191525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1468805" y="4821155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4971474" y="4821155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8574211" y="4821155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accent2"/>
              </a:solidFill>
            </a:endParaRPr>
          </a:p>
        </p:txBody>
      </p:sp>
      <p:sp>
        <p:nvSpPr>
          <p:cNvPr id="25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867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6648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50"/>
                            </p:stCondLst>
                            <p:childTnLst>
                              <p:par>
                                <p:cTn id="6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750"/>
                            </p:stCondLst>
                            <p:childTnLst>
                              <p:par>
                                <p:cTn id="7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750"/>
                            </p:stCondLst>
                            <p:childTnLst>
                              <p:par>
                                <p:cTn id="9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3" grpId="1"/>
      <p:bldP spid="14" grpId="0"/>
      <p:bldP spid="14" grpId="1"/>
      <p:bldP spid="15" grpId="0"/>
      <p:bldP spid="15" grpId="1"/>
      <p:bldP spid="1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animBg="1"/>
      <p:bldP spid="24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ll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507515" y="2235200"/>
            <a:ext cx="2614118" cy="2207491"/>
          </a:xfrm>
          <a:custGeom>
            <a:avLst/>
            <a:gdLst/>
            <a:ahLst/>
            <a:cxnLst/>
            <a:rect l="l" t="t" r="r" b="b"/>
            <a:pathLst>
              <a:path w="3920837" h="3311236">
                <a:moveTo>
                  <a:pt x="0" y="0"/>
                </a:moveTo>
                <a:lnTo>
                  <a:pt x="3920837" y="0"/>
                </a:lnTo>
                <a:lnTo>
                  <a:pt x="3920837" y="3311236"/>
                </a:lnTo>
                <a:lnTo>
                  <a:pt x="1960419" y="2784764"/>
                </a:lnTo>
                <a:lnTo>
                  <a:pt x="0" y="3311236"/>
                </a:lnTo>
                <a:close/>
              </a:path>
            </a:pathLst>
          </a:custGeom>
          <a:ln>
            <a:noFill/>
          </a:ln>
          <a:effectLst>
            <a:outerShdw dist="88900" algn="tl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6216084" y="2235200"/>
            <a:ext cx="2614118" cy="2983346"/>
          </a:xfrm>
          <a:custGeom>
            <a:avLst/>
            <a:gdLst/>
            <a:ahLst/>
            <a:cxnLst/>
            <a:rect l="l" t="t" r="r" b="b"/>
            <a:pathLst>
              <a:path w="3920837" h="4475019">
                <a:moveTo>
                  <a:pt x="0" y="0"/>
                </a:moveTo>
                <a:lnTo>
                  <a:pt x="3920837" y="0"/>
                </a:lnTo>
                <a:lnTo>
                  <a:pt x="3920837" y="4475019"/>
                </a:lnTo>
                <a:lnTo>
                  <a:pt x="3920836" y="4475019"/>
                </a:lnTo>
                <a:lnTo>
                  <a:pt x="1960418" y="3948547"/>
                </a:lnTo>
                <a:lnTo>
                  <a:pt x="0" y="44750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88900" algn="tl" rotWithShape="0">
              <a:schemeClr val="accent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9070366" y="2235200"/>
            <a:ext cx="2614119" cy="3334327"/>
          </a:xfrm>
          <a:custGeom>
            <a:avLst/>
            <a:gdLst/>
            <a:ahLst/>
            <a:cxnLst/>
            <a:rect l="l" t="t" r="r" b="b"/>
            <a:pathLst>
              <a:path w="3920838" h="5001491">
                <a:moveTo>
                  <a:pt x="0" y="0"/>
                </a:moveTo>
                <a:lnTo>
                  <a:pt x="3920838" y="0"/>
                </a:lnTo>
                <a:lnTo>
                  <a:pt x="3920838" y="5001491"/>
                </a:lnTo>
                <a:lnTo>
                  <a:pt x="1960419" y="4475019"/>
                </a:lnTo>
                <a:lnTo>
                  <a:pt x="0" y="500149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dist="88900" algn="tl" rotWithShape="0">
              <a:schemeClr val="accent5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1"/>
            <a:ext cx="12192000" cy="2235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361799" y="1"/>
            <a:ext cx="2614118" cy="4839854"/>
          </a:xfrm>
          <a:custGeom>
            <a:avLst/>
            <a:gdLst/>
            <a:ahLst/>
            <a:cxnLst/>
            <a:rect l="l" t="t" r="r" b="b"/>
            <a:pathLst>
              <a:path w="3920837" h="7259781">
                <a:moveTo>
                  <a:pt x="0" y="0"/>
                </a:moveTo>
                <a:lnTo>
                  <a:pt x="3920837" y="0"/>
                </a:lnTo>
                <a:lnTo>
                  <a:pt x="3920837" y="7259781"/>
                </a:lnTo>
                <a:lnTo>
                  <a:pt x="3920836" y="7259781"/>
                </a:lnTo>
                <a:lnTo>
                  <a:pt x="1960418" y="6733309"/>
                </a:lnTo>
                <a:lnTo>
                  <a:pt x="0" y="725978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88900" algn="tl" rotWithShape="0">
              <a:schemeClr val="accent3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3" name="テキスト ボックス 22"/>
          <p:cNvSpPr txBox="1"/>
          <p:nvPr userDrawn="1"/>
        </p:nvSpPr>
        <p:spPr>
          <a:xfrm>
            <a:off x="544464" y="1591203"/>
            <a:ext cx="1847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  <a:endParaRPr kumimoji="1" lang="ja-JP" altLang="en-US" sz="4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4" name="テキスト ボックス 23"/>
          <p:cNvSpPr txBox="1"/>
          <p:nvPr userDrawn="1"/>
        </p:nvSpPr>
        <p:spPr>
          <a:xfrm>
            <a:off x="3404909" y="1591202"/>
            <a:ext cx="1847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  <a:endParaRPr kumimoji="1" lang="ja-JP" altLang="en-US" sz="4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テキスト ボックス 24"/>
          <p:cNvSpPr txBox="1"/>
          <p:nvPr userDrawn="1"/>
        </p:nvSpPr>
        <p:spPr>
          <a:xfrm>
            <a:off x="6265353" y="1591202"/>
            <a:ext cx="1847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  <a:endParaRPr kumimoji="1" lang="ja-JP" altLang="en-US" sz="4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6" name="テキスト ボックス 25"/>
          <p:cNvSpPr txBox="1"/>
          <p:nvPr userDrawn="1"/>
        </p:nvSpPr>
        <p:spPr>
          <a:xfrm>
            <a:off x="9125796" y="1591201"/>
            <a:ext cx="1847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04</a:t>
            </a:r>
            <a:endParaRPr kumimoji="1" lang="ja-JP" altLang="en-US" sz="4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7" name="タイトル 1"/>
          <p:cNvSpPr>
            <a:spLocks noGrp="1"/>
          </p:cNvSpPr>
          <p:nvPr>
            <p:ph type="title" hasCustomPrompt="1"/>
          </p:nvPr>
        </p:nvSpPr>
        <p:spPr>
          <a:xfrm>
            <a:off x="6187841" y="165600"/>
            <a:ext cx="5496644" cy="80210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6331870" y="933600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542497" y="2368150"/>
            <a:ext cx="2477690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552174" y="2789893"/>
            <a:ext cx="2486414" cy="1206374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3395114" y="2368150"/>
            <a:ext cx="2477690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404792" y="2789893"/>
            <a:ext cx="2486414" cy="1652798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247732" y="2368150"/>
            <a:ext cx="2477690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257409" y="2789893"/>
            <a:ext cx="2486414" cy="1932088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119704" y="2368150"/>
            <a:ext cx="2463701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9110027" y="2789893"/>
            <a:ext cx="2486414" cy="2348165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411496" y="5399314"/>
            <a:ext cx="8491372" cy="870857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507515" y="5332488"/>
            <a:ext cx="216042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216084" y="1028734"/>
            <a:ext cx="5399723" cy="336037"/>
          </a:xfrm>
        </p:spPr>
        <p:txBody>
          <a:bodyPr/>
          <a:lstStyle>
            <a:lvl1pPr>
              <a:defRPr i="1" baseline="0">
                <a:solidFill>
                  <a:schemeClr val="bg1">
                    <a:lumMod val="95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788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4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800"/>
                            </p:stCondLst>
                            <p:childTnLst>
                              <p:par>
                                <p:cTn id="78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5" grpId="0" animBg="1"/>
      <p:bldP spid="8" grpId="0" animBg="1"/>
      <p:bldP spid="23" grpId="0"/>
      <p:bldP spid="24" grpId="0"/>
      <p:bldP spid="25" grpId="0"/>
      <p:bldP spid="26" grpId="0"/>
      <p:bldP spid="27" grpId="0"/>
      <p:bldP spid="28" grpId="0" animBg="1"/>
      <p:bldP spid="30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fi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円/楕円 26"/>
          <p:cNvSpPr/>
          <p:nvPr userDrawn="1"/>
        </p:nvSpPr>
        <p:spPr>
          <a:xfrm>
            <a:off x="7429563" y="2663639"/>
            <a:ext cx="688391" cy="68833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7968370" y="3351970"/>
            <a:ext cx="541352" cy="54130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2"/>
              </a:solidFill>
            </a:endParaRPr>
          </a:p>
        </p:txBody>
      </p:sp>
      <p:sp>
        <p:nvSpPr>
          <p:cNvPr id="6" name="円/楕円 5"/>
          <p:cNvSpPr/>
          <p:nvPr userDrawn="1"/>
        </p:nvSpPr>
        <p:spPr>
          <a:xfrm>
            <a:off x="4443259" y="692697"/>
            <a:ext cx="3373912" cy="337361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7" name="円/楕円 6"/>
          <p:cNvSpPr/>
          <p:nvPr userDrawn="1"/>
        </p:nvSpPr>
        <p:spPr>
          <a:xfrm>
            <a:off x="3723116" y="1652803"/>
            <a:ext cx="912180" cy="91210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8" name="円/楕円 7"/>
          <p:cNvSpPr/>
          <p:nvPr userDrawn="1"/>
        </p:nvSpPr>
        <p:spPr>
          <a:xfrm>
            <a:off x="4333992" y="609932"/>
            <a:ext cx="3373912" cy="337361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2886626" y="4148637"/>
            <a:ext cx="6385263" cy="528059"/>
          </a:xfrm>
        </p:spPr>
        <p:txBody>
          <a:bodyPr anchor="b">
            <a:normAutofit/>
          </a:bodyPr>
          <a:lstStyle>
            <a:lvl1pPr algn="ctr">
              <a:defRPr sz="240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5015786" y="5157192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903368" y="4629133"/>
            <a:ext cx="6385263" cy="384043"/>
          </a:xfrm>
        </p:spPr>
        <p:txBody>
          <a:bodyPr anchor="t">
            <a:noAutofit/>
          </a:bodyPr>
          <a:lstStyle>
            <a:lvl1pPr algn="ctr">
              <a:defRPr sz="1600" i="1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4443259" y="692696"/>
            <a:ext cx="3277893" cy="327760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933364" y="5253203"/>
            <a:ext cx="8325272" cy="1056117"/>
          </a:xfrm>
        </p:spPr>
        <p:txBody>
          <a:bodyPr anchor="t">
            <a:normAutofit/>
          </a:bodyPr>
          <a:lstStyle>
            <a:lvl1pPr algn="ctr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円/楕円 22"/>
          <p:cNvSpPr/>
          <p:nvPr userDrawn="1"/>
        </p:nvSpPr>
        <p:spPr>
          <a:xfrm>
            <a:off x="2903368" y="1364771"/>
            <a:ext cx="57611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4" name="円/楕円 23"/>
          <p:cNvSpPr/>
          <p:nvPr userDrawn="1"/>
        </p:nvSpPr>
        <p:spPr>
          <a:xfrm>
            <a:off x="3723116" y="1266501"/>
            <a:ext cx="288057" cy="28803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5" name="円/楕円 24"/>
          <p:cNvSpPr/>
          <p:nvPr userDrawn="1"/>
        </p:nvSpPr>
        <p:spPr>
          <a:xfrm>
            <a:off x="8877580" y="3155089"/>
            <a:ext cx="324692" cy="3246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2"/>
              </a:solidFill>
            </a:endParaRPr>
          </a:p>
        </p:txBody>
      </p:sp>
      <p:sp>
        <p:nvSpPr>
          <p:cNvPr id="26" name="正方形/長方形 25"/>
          <p:cNvSpPr/>
          <p:nvPr userDrawn="1"/>
        </p:nvSpPr>
        <p:spPr>
          <a:xfrm>
            <a:off x="0" y="0"/>
            <a:ext cx="12192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867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6272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6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1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1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00"/>
                            </p:stCondLst>
                            <p:childTnLst>
                              <p:par>
                                <p:cTn id="81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45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/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2" grpId="1" animBg="1"/>
      <p:bldP spid="2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正方形/長方形 40"/>
          <p:cNvSpPr/>
          <p:nvPr userDrawn="1"/>
        </p:nvSpPr>
        <p:spPr>
          <a:xfrm>
            <a:off x="0" y="1"/>
            <a:ext cx="6095472" cy="6857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5999981" cy="6858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288038" y="164638"/>
            <a:ext cx="5327768" cy="80210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336047" y="1028734"/>
            <a:ext cx="5279759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6384057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5663914" y="1604798"/>
            <a:ext cx="720142" cy="480053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直角三角形 10"/>
          <p:cNvSpPr/>
          <p:nvPr userDrawn="1"/>
        </p:nvSpPr>
        <p:spPr>
          <a:xfrm rot="5400000">
            <a:off x="6143753" y="2036569"/>
            <a:ext cx="192023" cy="288586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5807943" y="1527544"/>
            <a:ext cx="432085" cy="672075"/>
          </a:xfrm>
        </p:spPr>
        <p:txBody>
          <a:bodyPr anchor="t">
            <a:noAutofit/>
          </a:bodyPr>
          <a:lstStyle>
            <a:lvl1pPr algn="ctr">
              <a:defRPr sz="2933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6457140" y="1604798"/>
            <a:ext cx="5158665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480075" y="2132856"/>
            <a:ext cx="5135730" cy="384043"/>
          </a:xfrm>
        </p:spPr>
        <p:txBody>
          <a:bodyPr anchor="t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6576095" y="2084851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5655822" y="2761722"/>
            <a:ext cx="720142" cy="480053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4" name="直角三角形 23"/>
          <p:cNvSpPr/>
          <p:nvPr userDrawn="1"/>
        </p:nvSpPr>
        <p:spPr>
          <a:xfrm rot="5400000">
            <a:off x="6135660" y="3193494"/>
            <a:ext cx="192023" cy="288586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799850" y="2684469"/>
            <a:ext cx="432085" cy="672075"/>
          </a:xfrm>
        </p:spPr>
        <p:txBody>
          <a:bodyPr anchor="t">
            <a:noAutofit/>
          </a:bodyPr>
          <a:lstStyle>
            <a:lvl1pPr algn="ctr">
              <a:defRPr sz="2933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449048" y="2761722"/>
            <a:ext cx="5158665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471983" y="3289780"/>
            <a:ext cx="5135730" cy="384043"/>
          </a:xfrm>
        </p:spPr>
        <p:txBody>
          <a:bodyPr anchor="t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6568002" y="3241776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5663914" y="3856252"/>
            <a:ext cx="720142" cy="480053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0" name="直角三角形 29"/>
          <p:cNvSpPr/>
          <p:nvPr userDrawn="1"/>
        </p:nvSpPr>
        <p:spPr>
          <a:xfrm rot="5400000">
            <a:off x="6143753" y="4288023"/>
            <a:ext cx="192023" cy="288586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5807943" y="3778998"/>
            <a:ext cx="432085" cy="672075"/>
          </a:xfrm>
        </p:spPr>
        <p:txBody>
          <a:bodyPr anchor="t">
            <a:noAutofit/>
          </a:bodyPr>
          <a:lstStyle>
            <a:lvl1pPr algn="ctr">
              <a:defRPr sz="2933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6457140" y="3856252"/>
            <a:ext cx="5158665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6480075" y="4384310"/>
            <a:ext cx="5135730" cy="384043"/>
          </a:xfrm>
        </p:spPr>
        <p:txBody>
          <a:bodyPr anchor="t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6576095" y="4336305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5" name="テキスト プレースホルダー 5"/>
          <p:cNvSpPr>
            <a:spLocks noGrp="1"/>
          </p:cNvSpPr>
          <p:nvPr>
            <p:ph type="body" sz="quarter" idx="33" hasCustomPrompt="1"/>
          </p:nvPr>
        </p:nvSpPr>
        <p:spPr>
          <a:xfrm>
            <a:off x="5660126" y="5013176"/>
            <a:ext cx="720142" cy="480053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6" name="直角三角形 35"/>
          <p:cNvSpPr/>
          <p:nvPr userDrawn="1"/>
        </p:nvSpPr>
        <p:spPr>
          <a:xfrm rot="5400000">
            <a:off x="6139964" y="5444948"/>
            <a:ext cx="192023" cy="288586"/>
          </a:xfrm>
          <a:prstGeom prst="rtTriangl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5804155" y="4935923"/>
            <a:ext cx="432085" cy="672075"/>
          </a:xfrm>
        </p:spPr>
        <p:txBody>
          <a:bodyPr anchor="t">
            <a:noAutofit/>
          </a:bodyPr>
          <a:lstStyle>
            <a:lvl1pPr algn="ctr">
              <a:defRPr sz="2933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6453352" y="5013176"/>
            <a:ext cx="5158665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6476287" y="5541235"/>
            <a:ext cx="5135730" cy="384043"/>
          </a:xfrm>
        </p:spPr>
        <p:txBody>
          <a:bodyPr anchor="t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6572307" y="5493230"/>
            <a:ext cx="216042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867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3872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250"/>
                            </p:stCondLst>
                            <p:childTnLst>
                              <p:par>
                                <p:cTn id="5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75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25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500"/>
                            </p:stCondLst>
                            <p:childTnLst>
                              <p:par>
                                <p:cTn id="1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750"/>
                            </p:stCondLst>
                            <p:childTnLst>
                              <p:par>
                                <p:cTn id="107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" grpId="0"/>
      <p:bldP spid="6" grpId="0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23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animBg="1"/>
      <p:bldP spid="29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正方形/長方形 40"/>
          <p:cNvSpPr/>
          <p:nvPr userDrawn="1"/>
        </p:nvSpPr>
        <p:spPr>
          <a:xfrm>
            <a:off x="0" y="1"/>
            <a:ext cx="6095472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5999981" cy="6858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384057" y="909562"/>
            <a:ext cx="5327768" cy="2064657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6480076" y="2998260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396517" y="3135085"/>
            <a:ext cx="5331292" cy="2012647"/>
          </a:xfrm>
        </p:spPr>
        <p:txBody>
          <a:bodyPr anchor="t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867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2981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3" decel="100000" fill="hold" grpId="0" nodeType="withEffect">
                                  <p:stCondLst>
                                    <p:cond delay="1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0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" grpId="0"/>
      <p:bldP spid="6" grpId="0"/>
      <p:bldP spid="8" grpId="0" animBg="1"/>
      <p:bldP spid="1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&amp;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1"/>
            <a:ext cx="6095472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407213" y="782320"/>
            <a:ext cx="5281045" cy="5471965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396517" y="1657533"/>
            <a:ext cx="5331292" cy="3542935"/>
          </a:xfrm>
        </p:spPr>
        <p:txBody>
          <a:bodyPr anchor="ctr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5620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2471-447B-47E2-B349-26862694CA27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000CB-C919-44CF-8138-52860D16E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056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0" y="1"/>
            <a:ext cx="12192000" cy="3429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619179" y="0"/>
            <a:ext cx="5476292" cy="6858000"/>
          </a:xfrm>
        </p:spPr>
        <p:txBody>
          <a:bodyPr>
            <a:normAutofit/>
          </a:bodyPr>
          <a:lstStyle>
            <a:lvl1pPr>
              <a:defRPr sz="1333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384057" y="553329"/>
            <a:ext cx="5327768" cy="2810021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6480076" y="3584340"/>
            <a:ext cx="2160427" cy="480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396517" y="3664893"/>
            <a:ext cx="5331292" cy="2012647"/>
          </a:xfrm>
        </p:spPr>
        <p:txBody>
          <a:bodyPr anchor="t">
            <a:noAutofit/>
          </a:bodyPr>
          <a:lstStyle>
            <a:lvl1pPr algn="l">
              <a:defRPr sz="1333" i="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5379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9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6" grpId="0"/>
      <p:bldP spid="7" grpId="0" animBg="1"/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Icon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5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25457" y="29028"/>
            <a:ext cx="2400208" cy="3077029"/>
          </a:xfrm>
        </p:spPr>
        <p:txBody>
          <a:bodyPr/>
          <a:lstStyle>
            <a:lvl1pPr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2458716" y="3137733"/>
            <a:ext cx="2400208" cy="3077029"/>
          </a:xfrm>
        </p:spPr>
        <p:txBody>
          <a:bodyPr>
            <a:normAutofit/>
          </a:bodyPr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4891974" y="29028"/>
            <a:ext cx="2400208" cy="3077029"/>
          </a:xfrm>
        </p:spPr>
        <p:txBody>
          <a:bodyPr>
            <a:normAutofit/>
          </a:bodyPr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7326093" y="3137962"/>
            <a:ext cx="2400208" cy="3077029"/>
          </a:xfrm>
        </p:spPr>
        <p:txBody>
          <a:bodyPr>
            <a:normAutofit/>
          </a:bodyPr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9758492" y="29028"/>
            <a:ext cx="2400208" cy="3077029"/>
          </a:xfrm>
        </p:spPr>
        <p:txBody>
          <a:bodyPr>
            <a:normAutofit/>
          </a:bodyPr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25457" y="3137962"/>
            <a:ext cx="2400208" cy="3076800"/>
          </a:xfrm>
          <a:prstGeom prst="rect">
            <a:avLst/>
          </a:prstGeom>
          <a:solidFill>
            <a:schemeClr val="accent2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2458716" y="29257"/>
            <a:ext cx="2400208" cy="3076800"/>
          </a:xfrm>
          <a:prstGeom prst="rect">
            <a:avLst/>
          </a:prstGeom>
          <a:solidFill>
            <a:schemeClr val="accent3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4891974" y="3137962"/>
            <a:ext cx="2400208" cy="30768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7326093" y="29257"/>
            <a:ext cx="2400208" cy="3076800"/>
          </a:xfrm>
          <a:prstGeom prst="rect">
            <a:avLst/>
          </a:prstGeom>
          <a:solidFill>
            <a:schemeClr val="accent4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9758492" y="3138191"/>
            <a:ext cx="2400208" cy="3076800"/>
          </a:xfrm>
          <a:prstGeom prst="rect">
            <a:avLst/>
          </a:prstGeom>
          <a:solidFill>
            <a:schemeClr val="accent5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5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969490" y="3415187"/>
            <a:ext cx="523067" cy="523021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3402748" y="340119"/>
            <a:ext cx="523067" cy="523021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5836006" y="3415187"/>
            <a:ext cx="523067" cy="523021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8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0702524" y="3415187"/>
            <a:ext cx="523067" cy="523021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9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8270126" y="340119"/>
            <a:ext cx="523067" cy="523021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729" y="3938881"/>
            <a:ext cx="2359229" cy="398931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42534" y="4357162"/>
            <a:ext cx="2121891" cy="16256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2490018" y="854137"/>
            <a:ext cx="2359229" cy="398931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2604823" y="1272419"/>
            <a:ext cx="2121891" cy="16256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7357395" y="854138"/>
            <a:ext cx="2359229" cy="398931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7472200" y="1272419"/>
            <a:ext cx="2121891" cy="16256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4912383" y="3938881"/>
            <a:ext cx="2359229" cy="398931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5027187" y="4357162"/>
            <a:ext cx="2121891" cy="16256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9779760" y="3938881"/>
            <a:ext cx="2359229" cy="398931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9894565" y="4357163"/>
            <a:ext cx="2121891" cy="16256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図プレースホルダー 37"/>
          <p:cNvSpPr>
            <a:spLocks noGrp="1"/>
          </p:cNvSpPr>
          <p:nvPr>
            <p:ph type="pic" sz="quarter" idx="32" hasCustomPrompt="1"/>
          </p:nvPr>
        </p:nvSpPr>
        <p:spPr>
          <a:xfrm>
            <a:off x="1049863" y="2934372"/>
            <a:ext cx="301223" cy="301197"/>
          </a:xfrm>
          <a:prstGeom prst="triangle">
            <a:avLst/>
          </a:prstGeom>
          <a:solidFill>
            <a:schemeClr val="accent2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1" name="図プレースホルダー 37"/>
          <p:cNvSpPr>
            <a:spLocks noGrp="1"/>
          </p:cNvSpPr>
          <p:nvPr>
            <p:ph type="pic" sz="quarter" idx="33" hasCustomPrompt="1"/>
          </p:nvPr>
        </p:nvSpPr>
        <p:spPr>
          <a:xfrm>
            <a:off x="5919773" y="2934372"/>
            <a:ext cx="301223" cy="301197"/>
          </a:xfrm>
          <a:prstGeom prst="triangle">
            <a:avLst/>
          </a:pr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2" name="図プレースホルダー 37"/>
          <p:cNvSpPr>
            <a:spLocks noGrp="1"/>
          </p:cNvSpPr>
          <p:nvPr>
            <p:ph type="pic" sz="quarter" idx="34" hasCustomPrompt="1"/>
          </p:nvPr>
        </p:nvSpPr>
        <p:spPr>
          <a:xfrm>
            <a:off x="10782897" y="2934372"/>
            <a:ext cx="301223" cy="301197"/>
          </a:xfrm>
          <a:prstGeom prst="triangle">
            <a:avLst/>
          </a:prstGeom>
          <a:solidFill>
            <a:schemeClr val="accent5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3" name="図プレースホルダー 37"/>
          <p:cNvSpPr>
            <a:spLocks noGrp="1"/>
          </p:cNvSpPr>
          <p:nvPr>
            <p:ph type="pic" sz="quarter" idx="35" hasCustomPrompt="1"/>
          </p:nvPr>
        </p:nvSpPr>
        <p:spPr>
          <a:xfrm rot="10800000">
            <a:off x="3508209" y="3003352"/>
            <a:ext cx="301223" cy="301197"/>
          </a:xfrm>
          <a:prstGeom prst="triangle">
            <a:avLst/>
          </a:prstGeom>
          <a:solidFill>
            <a:schemeClr val="accent3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4" name="図プレースホルダー 37"/>
          <p:cNvSpPr>
            <a:spLocks noGrp="1"/>
          </p:cNvSpPr>
          <p:nvPr>
            <p:ph type="pic" sz="quarter" idx="36" hasCustomPrompt="1"/>
          </p:nvPr>
        </p:nvSpPr>
        <p:spPr>
          <a:xfrm rot="10800000">
            <a:off x="8350498" y="3003352"/>
            <a:ext cx="301223" cy="301197"/>
          </a:xfrm>
          <a:prstGeom prst="triangle">
            <a:avLst/>
          </a:prstGeom>
          <a:solidFill>
            <a:schemeClr val="accent4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3512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75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25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75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&amp;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9839" y="2194554"/>
            <a:ext cx="12192000" cy="21945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6" name="正方形/長方形 5"/>
          <p:cNvSpPr/>
          <p:nvPr userDrawn="1"/>
        </p:nvSpPr>
        <p:spPr>
          <a:xfrm>
            <a:off x="-4795" y="2481740"/>
            <a:ext cx="12192000" cy="1620180"/>
          </a:xfrm>
          <a:prstGeom prst="rect">
            <a:avLst/>
          </a:prstGeom>
          <a:solidFill>
            <a:schemeClr val="accent3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0" y="0"/>
            <a:ext cx="12192000" cy="219455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1" y="278650"/>
            <a:ext cx="12182160" cy="1620180"/>
          </a:xfrm>
          <a:prstGeom prst="rect">
            <a:avLst/>
          </a:prstGeom>
          <a:solidFill>
            <a:schemeClr val="accent2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9" name="図プレースホルダー 13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2194554"/>
            <a:ext cx="6093811" cy="2194553"/>
          </a:xfrm>
          <a:custGeom>
            <a:avLst/>
            <a:gdLst/>
            <a:ahLst/>
            <a:cxnLst/>
            <a:rect l="l" t="t" r="r" b="b"/>
            <a:pathLst>
              <a:path w="9139924" h="3291830">
                <a:moveTo>
                  <a:pt x="0" y="0"/>
                </a:moveTo>
                <a:lnTo>
                  <a:pt x="1305146" y="0"/>
                </a:lnTo>
                <a:lnTo>
                  <a:pt x="9139924" y="0"/>
                </a:lnTo>
                <a:lnTo>
                  <a:pt x="9139924" y="3291830"/>
                </a:lnTo>
                <a:lnTo>
                  <a:pt x="1305146" y="329183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 Add an image</a:t>
            </a:r>
            <a:endParaRPr kumimoji="1" lang="ja-JP" altLang="en-US" dirty="0"/>
          </a:p>
        </p:txBody>
      </p:sp>
      <p:sp>
        <p:nvSpPr>
          <p:cNvPr id="10" name="図プレースホルダー 10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6093811" cy="2194553"/>
          </a:xfrm>
          <a:custGeom>
            <a:avLst/>
            <a:gdLst/>
            <a:ahLst/>
            <a:cxnLst/>
            <a:rect l="l" t="t" r="r" b="b"/>
            <a:pathLst>
              <a:path w="9139924" h="3291830">
                <a:moveTo>
                  <a:pt x="0" y="0"/>
                </a:moveTo>
                <a:lnTo>
                  <a:pt x="7834778" y="0"/>
                </a:lnTo>
                <a:lnTo>
                  <a:pt x="9139924" y="3291830"/>
                </a:lnTo>
                <a:lnTo>
                  <a:pt x="7834778" y="3291830"/>
                </a:lnTo>
                <a:lnTo>
                  <a:pt x="0" y="329183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 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6100680" y="838956"/>
            <a:ext cx="5666442" cy="87680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6100680" y="452670"/>
            <a:ext cx="5666442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33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399552" y="3062960"/>
            <a:ext cx="5666442" cy="84609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399552" y="2676673"/>
            <a:ext cx="5666442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33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286850" y="4533123"/>
            <a:ext cx="11618299" cy="80210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286850" y="5397219"/>
            <a:ext cx="11618299" cy="891307"/>
          </a:xfrm>
        </p:spPr>
        <p:txBody>
          <a:bodyPr>
            <a:noAutofit/>
          </a:bodyPr>
          <a:lstStyle>
            <a:lvl1pPr algn="ctr">
              <a:defRPr sz="1333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5039790" y="5301208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117342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5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5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800"/>
                            </p:stCondLst>
                            <p:childTnLst>
                              <p:par>
                                <p:cTn id="4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>
        <p:tmplLst>
          <p:tmpl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22" presetClass="entr" presetSubtype="2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2" presetClass="entr" presetSubtype="2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正方形/長方形 71"/>
          <p:cNvSpPr/>
          <p:nvPr userDrawn="1"/>
        </p:nvSpPr>
        <p:spPr>
          <a:xfrm>
            <a:off x="0" y="0"/>
            <a:ext cx="12192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grpSp>
        <p:nvGrpSpPr>
          <p:cNvPr id="29" name="グループ化 28"/>
          <p:cNvGrpSpPr/>
          <p:nvPr userDrawn="1"/>
        </p:nvGrpSpPr>
        <p:grpSpPr>
          <a:xfrm>
            <a:off x="5513687" y="1790105"/>
            <a:ext cx="4002631" cy="605404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0" name="正方形/長方形 29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31" name="円/楕円 30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32" name="円/楕円 31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grpSp>
        <p:nvGrpSpPr>
          <p:cNvPr id="37" name="グループ化 36"/>
          <p:cNvGrpSpPr/>
          <p:nvPr userDrawn="1"/>
        </p:nvGrpSpPr>
        <p:grpSpPr>
          <a:xfrm>
            <a:off x="2126189" y="2932452"/>
            <a:ext cx="4002631" cy="605404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8" name="正方形/長方形 37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39" name="円/楕円 38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40" name="円/楕円 39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grpSp>
        <p:nvGrpSpPr>
          <p:cNvPr id="44" name="グループ化 43"/>
          <p:cNvGrpSpPr/>
          <p:nvPr userDrawn="1"/>
        </p:nvGrpSpPr>
        <p:grpSpPr>
          <a:xfrm>
            <a:off x="5523363" y="4074799"/>
            <a:ext cx="4002631" cy="605404"/>
            <a:chOff x="1073297" y="6784950"/>
            <a:chExt cx="6003425" cy="90810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5" name="正方形/長方形 44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46" name="円/楕円 45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47" name="円/楕円 46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grpSp>
        <p:nvGrpSpPr>
          <p:cNvPr id="58" name="グループ化 57"/>
          <p:cNvGrpSpPr/>
          <p:nvPr userDrawn="1"/>
        </p:nvGrpSpPr>
        <p:grpSpPr>
          <a:xfrm>
            <a:off x="2116512" y="5217147"/>
            <a:ext cx="4002631" cy="605404"/>
            <a:chOff x="1073297" y="6784950"/>
            <a:chExt cx="6003425" cy="90810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9" name="正方形/長方形 58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60" name="円/楕円 59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61" name="円/楕円 60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2126189" y="647757"/>
            <a:ext cx="4002631" cy="605404"/>
            <a:chOff x="1073297" y="6784950"/>
            <a:chExt cx="6003425" cy="908106"/>
          </a:xfrm>
        </p:grpSpPr>
        <p:sp>
          <p:nvSpPr>
            <p:cNvPr id="16" name="正方形/長方形 15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7" name="円/楕円 16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8" name="円/楕円 17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2507970" y="705766"/>
            <a:ext cx="2926334" cy="480053"/>
          </a:xfrm>
        </p:spPr>
        <p:txBody>
          <a:bodyPr anchor="ctr">
            <a:noAutofit/>
          </a:bodyPr>
          <a:lstStyle>
            <a:lvl1pPr algn="r">
              <a:defRPr sz="1867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6" name="直線コネクタ 25"/>
          <p:cNvCxnSpPr/>
          <p:nvPr userDrawn="1"/>
        </p:nvCxnSpPr>
        <p:spPr>
          <a:xfrm>
            <a:off x="5826091" y="0"/>
            <a:ext cx="2571" cy="6947505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/楕円 18"/>
          <p:cNvSpPr/>
          <p:nvPr userDrawn="1"/>
        </p:nvSpPr>
        <p:spPr>
          <a:xfrm>
            <a:off x="5606336" y="730723"/>
            <a:ext cx="439509" cy="43947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1</a:t>
            </a:r>
            <a:endParaRPr kumimoji="1" lang="ja-JP" altLang="en-US" sz="1200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6119142" y="1848113"/>
            <a:ext cx="3094447" cy="480053"/>
          </a:xfrm>
        </p:spPr>
        <p:txBody>
          <a:bodyPr anchor="ctr">
            <a:noAutofit/>
          </a:bodyPr>
          <a:lstStyle>
            <a:lvl1pPr algn="l">
              <a:defRPr sz="1867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 userDrawn="1"/>
        </p:nvSpPr>
        <p:spPr>
          <a:xfrm>
            <a:off x="5605986" y="1873071"/>
            <a:ext cx="439509" cy="43947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2</a:t>
            </a:r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252485" y="1266840"/>
            <a:ext cx="4180340" cy="908075"/>
          </a:xfrm>
        </p:spPr>
        <p:txBody>
          <a:bodyPr anchor="t">
            <a:noAutofit/>
          </a:bodyPr>
          <a:lstStyle>
            <a:lvl1pPr algn="r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6119142" y="2409188"/>
            <a:ext cx="4180340" cy="908075"/>
          </a:xfrm>
        </p:spPr>
        <p:txBody>
          <a:bodyPr anchor="t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2507970" y="2990460"/>
            <a:ext cx="2926334" cy="480053"/>
          </a:xfrm>
        </p:spPr>
        <p:txBody>
          <a:bodyPr anchor="ctr">
            <a:noAutofit/>
          </a:bodyPr>
          <a:lstStyle>
            <a:lvl1pPr algn="r">
              <a:defRPr sz="1867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円/楕円 41"/>
          <p:cNvSpPr/>
          <p:nvPr userDrawn="1"/>
        </p:nvSpPr>
        <p:spPr>
          <a:xfrm>
            <a:off x="5606336" y="3015418"/>
            <a:ext cx="439509" cy="43947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3</a:t>
            </a:r>
            <a:endParaRPr kumimoji="1" lang="ja-JP" altLang="en-US" sz="1200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252485" y="3551535"/>
            <a:ext cx="4180340" cy="908075"/>
          </a:xfrm>
        </p:spPr>
        <p:txBody>
          <a:bodyPr anchor="t">
            <a:noAutofit/>
          </a:bodyPr>
          <a:lstStyle>
            <a:lvl1pPr algn="r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6128819" y="4132808"/>
            <a:ext cx="3094447" cy="480053"/>
          </a:xfrm>
        </p:spPr>
        <p:txBody>
          <a:bodyPr anchor="ctr">
            <a:noAutofit/>
          </a:bodyPr>
          <a:lstStyle>
            <a:lvl1pPr algn="l">
              <a:defRPr sz="1867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円/楕円 48"/>
          <p:cNvSpPr/>
          <p:nvPr userDrawn="1"/>
        </p:nvSpPr>
        <p:spPr>
          <a:xfrm>
            <a:off x="5615663" y="4157765"/>
            <a:ext cx="439509" cy="43947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4</a:t>
            </a:r>
          </a:p>
        </p:txBody>
      </p:sp>
      <p:sp>
        <p:nvSpPr>
          <p:cNvPr id="50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6128819" y="4693883"/>
            <a:ext cx="4180340" cy="908075"/>
          </a:xfrm>
        </p:spPr>
        <p:txBody>
          <a:bodyPr anchor="t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2498293" y="5275155"/>
            <a:ext cx="2926334" cy="480053"/>
          </a:xfrm>
        </p:spPr>
        <p:txBody>
          <a:bodyPr anchor="ctr">
            <a:noAutofit/>
          </a:bodyPr>
          <a:lstStyle>
            <a:lvl1pPr algn="r">
              <a:defRPr sz="1867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円/楕円 62"/>
          <p:cNvSpPr/>
          <p:nvPr userDrawn="1"/>
        </p:nvSpPr>
        <p:spPr>
          <a:xfrm>
            <a:off x="5596660" y="5300113"/>
            <a:ext cx="439509" cy="43947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5</a:t>
            </a:r>
            <a:endParaRPr kumimoji="1" lang="ja-JP" altLang="en-US" sz="1200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1242808" y="5836230"/>
            <a:ext cx="4180340" cy="908075"/>
          </a:xfrm>
        </p:spPr>
        <p:txBody>
          <a:bodyPr anchor="t">
            <a:noAutofit/>
          </a:bodyPr>
          <a:lstStyle>
            <a:lvl1pPr algn="r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288038" y="164638"/>
            <a:ext cx="5327768" cy="80210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6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336047" y="1028734"/>
            <a:ext cx="5279759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67" name="正方形/長方形 66"/>
          <p:cNvSpPr/>
          <p:nvPr userDrawn="1"/>
        </p:nvSpPr>
        <p:spPr>
          <a:xfrm>
            <a:off x="6384057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308587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1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100"/>
                            </p:stCondLst>
                            <p:childTnLst>
                              <p:par>
                                <p:cTn id="4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7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200"/>
                            </p:stCondLst>
                            <p:childTnLst>
                              <p:par>
                                <p:cTn id="5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700"/>
                            </p:stCondLst>
                            <p:childTnLst>
                              <p:par>
                                <p:cTn id="6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30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800"/>
                            </p:stCondLst>
                            <p:childTnLst>
                              <p:par>
                                <p:cTn id="7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300"/>
                            </p:stCondLst>
                            <p:childTnLst>
                              <p:par>
                                <p:cTn id="8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9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400"/>
                            </p:stCondLst>
                            <p:childTnLst>
                              <p:par>
                                <p:cTn id="9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900"/>
                            </p:stCondLst>
                            <p:childTnLst>
                              <p:par>
                                <p:cTn id="9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3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/>
      <p:bldP spid="6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グループ化 28"/>
          <p:cNvGrpSpPr/>
          <p:nvPr userDrawn="1"/>
        </p:nvGrpSpPr>
        <p:grpSpPr>
          <a:xfrm>
            <a:off x="1371381" y="2612423"/>
            <a:ext cx="4002631" cy="605404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0" name="正方形/長方形 29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31" name="円/楕円 30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32" name="円/楕円 31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grpSp>
        <p:nvGrpSpPr>
          <p:cNvPr id="37" name="グループ化 36"/>
          <p:cNvGrpSpPr/>
          <p:nvPr userDrawn="1"/>
        </p:nvGrpSpPr>
        <p:grpSpPr>
          <a:xfrm>
            <a:off x="1371381" y="3505608"/>
            <a:ext cx="4002631" cy="605404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8" name="正方形/長方形 37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39" name="円/楕円 38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40" name="円/楕円 39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grpSp>
        <p:nvGrpSpPr>
          <p:cNvPr id="44" name="グループ化 43"/>
          <p:cNvGrpSpPr/>
          <p:nvPr userDrawn="1"/>
        </p:nvGrpSpPr>
        <p:grpSpPr>
          <a:xfrm>
            <a:off x="1371381" y="4398793"/>
            <a:ext cx="4002631" cy="605404"/>
            <a:chOff x="1073297" y="6784950"/>
            <a:chExt cx="6003425" cy="90810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5" name="正方形/長方形 44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46" name="円/楕円 45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47" name="円/楕円 46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grpSp>
        <p:nvGrpSpPr>
          <p:cNvPr id="58" name="グループ化 57"/>
          <p:cNvGrpSpPr/>
          <p:nvPr userDrawn="1"/>
        </p:nvGrpSpPr>
        <p:grpSpPr>
          <a:xfrm>
            <a:off x="1371381" y="5291979"/>
            <a:ext cx="4002631" cy="605404"/>
            <a:chOff x="1073297" y="6784950"/>
            <a:chExt cx="6003425" cy="90810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9" name="正方形/長方形 58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60" name="円/楕円 59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61" name="円/楕円 60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1371381" y="1719237"/>
            <a:ext cx="4002631" cy="605404"/>
            <a:chOff x="1073297" y="6784950"/>
            <a:chExt cx="6003425" cy="908106"/>
          </a:xfrm>
        </p:grpSpPr>
        <p:sp>
          <p:nvSpPr>
            <p:cNvPr id="16" name="正方形/長方形 15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7" name="円/楕円 16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8" name="円/楕円 17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753162" y="1777246"/>
            <a:ext cx="2926334" cy="480053"/>
          </a:xfrm>
        </p:spPr>
        <p:txBody>
          <a:bodyPr anchor="ctr">
            <a:noAutofit/>
          </a:bodyPr>
          <a:lstStyle>
            <a:lvl1pPr algn="r">
              <a:defRPr sz="1867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6" name="直線コネクタ 25"/>
          <p:cNvCxnSpPr/>
          <p:nvPr userDrawn="1"/>
        </p:nvCxnSpPr>
        <p:spPr>
          <a:xfrm flipH="1">
            <a:off x="5070932" y="0"/>
            <a:ext cx="351" cy="6858000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/楕円 18"/>
          <p:cNvSpPr/>
          <p:nvPr userDrawn="1"/>
        </p:nvSpPr>
        <p:spPr>
          <a:xfrm>
            <a:off x="4851353" y="1802203"/>
            <a:ext cx="439509" cy="43947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1</a:t>
            </a:r>
            <a:endParaRPr kumimoji="1" lang="ja-JP" altLang="en-US" sz="1200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761220" y="2651357"/>
            <a:ext cx="2918277" cy="518201"/>
          </a:xfrm>
        </p:spPr>
        <p:txBody>
          <a:bodyPr anchor="ctr">
            <a:noAutofit/>
          </a:bodyPr>
          <a:lstStyle>
            <a:lvl1pPr algn="r">
              <a:defRPr sz="1867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 userDrawn="1"/>
        </p:nvSpPr>
        <p:spPr>
          <a:xfrm>
            <a:off x="4851353" y="2695389"/>
            <a:ext cx="439509" cy="43947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2</a:t>
            </a:r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5455094" y="1729877"/>
            <a:ext cx="6234758" cy="594764"/>
          </a:xfrm>
        </p:spPr>
        <p:txBody>
          <a:bodyPr anchor="ctr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5455094" y="2623063"/>
            <a:ext cx="6234758" cy="594764"/>
          </a:xfrm>
        </p:spPr>
        <p:txBody>
          <a:bodyPr anchor="ctr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753162" y="3563616"/>
            <a:ext cx="2926334" cy="480053"/>
          </a:xfrm>
        </p:spPr>
        <p:txBody>
          <a:bodyPr anchor="ctr">
            <a:noAutofit/>
          </a:bodyPr>
          <a:lstStyle>
            <a:lvl1pPr algn="r">
              <a:defRPr sz="1867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円/楕円 41"/>
          <p:cNvSpPr/>
          <p:nvPr userDrawn="1"/>
        </p:nvSpPr>
        <p:spPr>
          <a:xfrm>
            <a:off x="4851353" y="3588574"/>
            <a:ext cx="439509" cy="43947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3</a:t>
            </a:r>
            <a:endParaRPr kumimoji="1" lang="ja-JP" altLang="en-US" sz="1200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5455094" y="3516248"/>
            <a:ext cx="6234758" cy="594764"/>
          </a:xfrm>
        </p:spPr>
        <p:txBody>
          <a:bodyPr anchor="ctr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761220" y="4437728"/>
            <a:ext cx="2918277" cy="518201"/>
          </a:xfrm>
        </p:spPr>
        <p:txBody>
          <a:bodyPr anchor="ctr">
            <a:noAutofit/>
          </a:bodyPr>
          <a:lstStyle>
            <a:lvl1pPr algn="r">
              <a:defRPr sz="1867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円/楕円 48"/>
          <p:cNvSpPr/>
          <p:nvPr userDrawn="1"/>
        </p:nvSpPr>
        <p:spPr>
          <a:xfrm>
            <a:off x="4851353" y="4481759"/>
            <a:ext cx="439509" cy="43947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4</a:t>
            </a:r>
          </a:p>
        </p:txBody>
      </p:sp>
      <p:sp>
        <p:nvSpPr>
          <p:cNvPr id="50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5455094" y="4409433"/>
            <a:ext cx="6234758" cy="594764"/>
          </a:xfrm>
        </p:spPr>
        <p:txBody>
          <a:bodyPr anchor="ctr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1753162" y="5349987"/>
            <a:ext cx="2926334" cy="480053"/>
          </a:xfrm>
        </p:spPr>
        <p:txBody>
          <a:bodyPr anchor="ctr">
            <a:noAutofit/>
          </a:bodyPr>
          <a:lstStyle>
            <a:lvl1pPr algn="r">
              <a:defRPr sz="1867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円/楕円 62"/>
          <p:cNvSpPr/>
          <p:nvPr userDrawn="1"/>
        </p:nvSpPr>
        <p:spPr>
          <a:xfrm>
            <a:off x="4851353" y="5374945"/>
            <a:ext cx="439509" cy="43947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5</a:t>
            </a:r>
            <a:endParaRPr kumimoji="1" lang="ja-JP" altLang="en-US" sz="1200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5455094" y="5302619"/>
            <a:ext cx="6234758" cy="594764"/>
          </a:xfrm>
        </p:spPr>
        <p:txBody>
          <a:bodyPr anchor="ctr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1" name="正方形/長方形 50"/>
          <p:cNvSpPr/>
          <p:nvPr userDrawn="1"/>
        </p:nvSpPr>
        <p:spPr>
          <a:xfrm>
            <a:off x="0" y="0"/>
            <a:ext cx="12192000" cy="13449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2" name="タイトル 1"/>
          <p:cNvSpPr>
            <a:spLocks noGrp="1"/>
          </p:cNvSpPr>
          <p:nvPr>
            <p:ph type="title" hasCustomPrompt="1"/>
          </p:nvPr>
        </p:nvSpPr>
        <p:spPr>
          <a:xfrm>
            <a:off x="589917" y="304800"/>
            <a:ext cx="11012164" cy="774095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806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1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60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10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7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200"/>
                            </p:stCondLst>
                            <p:childTnLst>
                              <p:par>
                                <p:cTn id="5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700"/>
                            </p:stCondLst>
                            <p:childTnLst>
                              <p:par>
                                <p:cTn id="5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3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800"/>
                            </p:stCondLst>
                            <p:childTnLst>
                              <p:par>
                                <p:cTn id="7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300"/>
                            </p:stCondLst>
                            <p:childTnLst>
                              <p:par>
                                <p:cTn id="7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9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400"/>
                            </p:stCondLst>
                            <p:childTnLst>
                              <p:par>
                                <p:cTn id="9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900"/>
                            </p:stCondLst>
                            <p:childTnLst>
                              <p:par>
                                <p:cTn id="9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3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/>
      <p:bldP spid="52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rpl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-1"/>
            <a:ext cx="12192000" cy="158865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pic>
        <p:nvPicPr>
          <p:cNvPr id="10" name="図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087" y="254920"/>
            <a:ext cx="7528289" cy="6280786"/>
          </a:xfrm>
          <a:prstGeom prst="rect">
            <a:avLst/>
          </a:prstGeom>
        </p:spPr>
      </p:pic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1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5671632" y="165600"/>
            <a:ext cx="6400455" cy="801600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415673" y="1777246"/>
            <a:ext cx="3801965" cy="480053"/>
          </a:xfrm>
        </p:spPr>
        <p:txBody>
          <a:bodyPr anchor="ctr">
            <a:noAutofit/>
          </a:bodyPr>
          <a:lstStyle>
            <a:lvl1pPr algn="r">
              <a:defRPr sz="1867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415673" y="2274824"/>
            <a:ext cx="3805712" cy="930195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351013" y="3910846"/>
            <a:ext cx="2392426" cy="480053"/>
          </a:xfrm>
        </p:spPr>
        <p:txBody>
          <a:bodyPr anchor="ctr">
            <a:noAutofit/>
          </a:bodyPr>
          <a:lstStyle>
            <a:lvl1pPr algn="r">
              <a:defRPr sz="1867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351014" y="4408424"/>
            <a:ext cx="2394783" cy="1576742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8746941" y="3395313"/>
            <a:ext cx="3137544" cy="480053"/>
          </a:xfrm>
        </p:spPr>
        <p:txBody>
          <a:bodyPr anchor="ctr">
            <a:noAutofit/>
          </a:bodyPr>
          <a:lstStyle>
            <a:lvl1pPr algn="l">
              <a:defRPr sz="1867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8747595" y="3892891"/>
            <a:ext cx="3140636" cy="2064569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4239859" y="5259362"/>
            <a:ext cx="2263105" cy="480053"/>
          </a:xfrm>
        </p:spPr>
        <p:txBody>
          <a:bodyPr anchor="ctr">
            <a:noAutofit/>
          </a:bodyPr>
          <a:lstStyle>
            <a:lvl1pPr algn="r">
              <a:defRPr sz="1867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3482412" y="5756941"/>
            <a:ext cx="3024576" cy="930195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0" name="直線コネクタ 19"/>
          <p:cNvCxnSpPr/>
          <p:nvPr userDrawn="1"/>
        </p:nvCxnSpPr>
        <p:spPr>
          <a:xfrm flipV="1">
            <a:off x="4239859" y="1944914"/>
            <a:ext cx="1016088" cy="87086"/>
          </a:xfrm>
          <a:prstGeom prst="line">
            <a:avLst/>
          </a:prstGeom>
          <a:ln w="28575"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 userDrawn="1"/>
        </p:nvCxnSpPr>
        <p:spPr>
          <a:xfrm flipH="1" flipV="1">
            <a:off x="2761912" y="4184073"/>
            <a:ext cx="855284" cy="193964"/>
          </a:xfrm>
          <a:prstGeom prst="line">
            <a:avLst/>
          </a:prstGeom>
          <a:ln w="28575"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>
            <a:endCxn id="18" idx="3"/>
          </p:cNvCxnSpPr>
          <p:nvPr userDrawn="1"/>
        </p:nvCxnSpPr>
        <p:spPr>
          <a:xfrm flipH="1">
            <a:off x="6502964" y="5338626"/>
            <a:ext cx="517285" cy="160763"/>
          </a:xfrm>
          <a:prstGeom prst="line">
            <a:avLst/>
          </a:prstGeom>
          <a:ln w="28575"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>
            <a:stCxn id="16" idx="1"/>
          </p:cNvCxnSpPr>
          <p:nvPr userDrawn="1"/>
        </p:nvCxnSpPr>
        <p:spPr>
          <a:xfrm flipH="1" flipV="1">
            <a:off x="6713029" y="3519055"/>
            <a:ext cx="2033911" cy="116285"/>
          </a:xfrm>
          <a:prstGeom prst="line">
            <a:avLst/>
          </a:prstGeom>
          <a:ln w="28575"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正方形/長方形 31"/>
          <p:cNvSpPr/>
          <p:nvPr userDrawn="1"/>
        </p:nvSpPr>
        <p:spPr>
          <a:xfrm>
            <a:off x="5805363" y="933600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5689576" y="1028734"/>
            <a:ext cx="6401885" cy="336037"/>
          </a:xfrm>
        </p:spPr>
        <p:txBody>
          <a:bodyPr/>
          <a:lstStyle>
            <a:lvl1pPr>
              <a:defRPr i="1" baseline="0">
                <a:solidFill>
                  <a:schemeClr val="bg1">
                    <a:lumMod val="95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1958726" y="2191454"/>
            <a:ext cx="2160427" cy="480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7" name="正方形/長方形 36"/>
          <p:cNvSpPr/>
          <p:nvPr userDrawn="1"/>
        </p:nvSpPr>
        <p:spPr>
          <a:xfrm>
            <a:off x="490012" y="4320795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8" name="正方形/長方形 37"/>
          <p:cNvSpPr/>
          <p:nvPr userDrawn="1"/>
        </p:nvSpPr>
        <p:spPr>
          <a:xfrm>
            <a:off x="4254931" y="5692035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8834850" y="3817053"/>
            <a:ext cx="216042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89903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35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85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350"/>
                            </p:stCondLst>
                            <p:childTnLst>
                              <p:par>
                                <p:cTn id="4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2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7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200"/>
                            </p:stCondLst>
                            <p:childTnLst>
                              <p:par>
                                <p:cTn id="60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5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5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50"/>
                            </p:stCondLst>
                            <p:childTnLst>
                              <p:par>
                                <p:cTn id="77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900"/>
                            </p:stCondLst>
                            <p:childTnLst>
                              <p:par>
                                <p:cTn id="8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4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animBg="1"/>
      <p:bldP spid="38" grpId="0" animBg="1"/>
      <p:bldP spid="39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4" name="正方形/長方形 13"/>
          <p:cNvSpPr/>
          <p:nvPr userDrawn="1"/>
        </p:nvSpPr>
        <p:spPr>
          <a:xfrm rot="2700000">
            <a:off x="916918" y="3006603"/>
            <a:ext cx="8564501" cy="5621275"/>
          </a:xfrm>
          <a:custGeom>
            <a:avLst/>
            <a:gdLst/>
            <a:ahLst/>
            <a:cxnLst/>
            <a:rect l="l" t="t" r="r" b="b"/>
            <a:pathLst>
              <a:path w="12846751" h="8431181">
                <a:moveTo>
                  <a:pt x="0" y="0"/>
                </a:moveTo>
                <a:lnTo>
                  <a:pt x="12846751" y="1"/>
                </a:lnTo>
                <a:lnTo>
                  <a:pt x="4415572" y="8431181"/>
                </a:lnTo>
                <a:lnTo>
                  <a:pt x="3086183" y="8431181"/>
                </a:lnTo>
                <a:lnTo>
                  <a:pt x="3068088" y="8413086"/>
                </a:lnTo>
                <a:cubicBezTo>
                  <a:pt x="3142170" y="8389244"/>
                  <a:pt x="3211139" y="8347077"/>
                  <a:pt x="3269838" y="8288378"/>
                </a:cubicBezTo>
                <a:lnTo>
                  <a:pt x="5444469" y="6113748"/>
                </a:lnTo>
                <a:cubicBezTo>
                  <a:pt x="5652899" y="5905317"/>
                  <a:pt x="5652900" y="5567383"/>
                  <a:pt x="5444469" y="5358952"/>
                </a:cubicBezTo>
                <a:lnTo>
                  <a:pt x="213794" y="128278"/>
                </a:lnTo>
                <a:cubicBezTo>
                  <a:pt x="151923" y="66407"/>
                  <a:pt x="78641" y="22901"/>
                  <a:pt x="0" y="0"/>
                </a:cubicBezTo>
                <a:close/>
              </a:path>
            </a:pathLst>
          </a:custGeom>
          <a:solidFill>
            <a:schemeClr val="accent3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504" y="607423"/>
            <a:ext cx="2762129" cy="5643155"/>
          </a:xfrm>
          <a:prstGeom prst="rect">
            <a:avLst/>
          </a:prstGeom>
          <a:effectLst/>
        </p:spPr>
      </p:pic>
      <p:sp>
        <p:nvSpPr>
          <p:cNvPr id="6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1637404" y="1338942"/>
            <a:ext cx="2350742" cy="4211501"/>
          </a:xfrm>
        </p:spPr>
        <p:txBody>
          <a:bodyPr>
            <a:normAutofit/>
          </a:bodyPr>
          <a:lstStyle>
            <a:lvl1pPr>
              <a:defRPr sz="1333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4424339" y="1297577"/>
            <a:ext cx="7287487" cy="2065773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4511768" y="3584340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4424338" y="3664893"/>
            <a:ext cx="7303471" cy="2012647"/>
          </a:xfrm>
        </p:spPr>
        <p:txBody>
          <a:bodyPr anchor="t">
            <a:noAutofit/>
          </a:bodyPr>
          <a:lstStyle>
            <a:lvl1pPr algn="l">
              <a:defRPr sz="1333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4555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00"/>
                            </p:stCondLst>
                            <p:childTnLst>
                              <p:par>
                                <p:cTn id="27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6" grpId="0"/>
      <p:bldP spid="11" grpId="0"/>
      <p:bldP spid="12" grpId="0" animBg="1"/>
      <p:bldP spid="1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4" name="正方形/長方形 13"/>
          <p:cNvSpPr/>
          <p:nvPr userDrawn="1"/>
        </p:nvSpPr>
        <p:spPr>
          <a:xfrm rot="2700000">
            <a:off x="451884" y="4446244"/>
            <a:ext cx="5397865" cy="3542866"/>
          </a:xfrm>
          <a:custGeom>
            <a:avLst/>
            <a:gdLst/>
            <a:ahLst/>
            <a:cxnLst/>
            <a:rect l="l" t="t" r="r" b="b"/>
            <a:pathLst>
              <a:path w="12846751" h="8431181">
                <a:moveTo>
                  <a:pt x="0" y="0"/>
                </a:moveTo>
                <a:lnTo>
                  <a:pt x="12846751" y="1"/>
                </a:lnTo>
                <a:lnTo>
                  <a:pt x="4415572" y="8431181"/>
                </a:lnTo>
                <a:lnTo>
                  <a:pt x="3086183" y="8431181"/>
                </a:lnTo>
                <a:lnTo>
                  <a:pt x="3068088" y="8413086"/>
                </a:lnTo>
                <a:cubicBezTo>
                  <a:pt x="3142170" y="8389244"/>
                  <a:pt x="3211139" y="8347077"/>
                  <a:pt x="3269838" y="8288378"/>
                </a:cubicBezTo>
                <a:lnTo>
                  <a:pt x="5444469" y="6113748"/>
                </a:lnTo>
                <a:cubicBezTo>
                  <a:pt x="5652899" y="5905317"/>
                  <a:pt x="5652900" y="5567383"/>
                  <a:pt x="5444469" y="5358952"/>
                </a:cubicBezTo>
                <a:lnTo>
                  <a:pt x="213794" y="128278"/>
                </a:lnTo>
                <a:cubicBezTo>
                  <a:pt x="151923" y="66407"/>
                  <a:pt x="78641" y="22901"/>
                  <a:pt x="0" y="0"/>
                </a:cubicBezTo>
                <a:close/>
              </a:path>
            </a:pathLst>
          </a:custGeom>
          <a:solidFill>
            <a:schemeClr val="accent3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735" y="884900"/>
            <a:ext cx="3923154" cy="5577586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59" y="2934136"/>
            <a:ext cx="1740860" cy="3556657"/>
          </a:xfrm>
          <a:prstGeom prst="rect">
            <a:avLst/>
          </a:prstGeom>
          <a:effectLst/>
        </p:spPr>
      </p:pic>
      <p:sp>
        <p:nvSpPr>
          <p:cNvPr id="6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2627241" y="1410336"/>
            <a:ext cx="3393082" cy="4507865"/>
          </a:xfrm>
        </p:spPr>
        <p:txBody>
          <a:bodyPr>
            <a:normAutofit/>
          </a:bodyPr>
          <a:lstStyle>
            <a:lvl1pPr>
              <a:defRPr sz="1333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8" name="図プレースホルダー 2"/>
          <p:cNvSpPr>
            <a:spLocks noGrp="1"/>
          </p:cNvSpPr>
          <p:nvPr>
            <p:ph type="pic" sz="quarter" idx="13" hasCustomPrompt="1"/>
          </p:nvPr>
        </p:nvSpPr>
        <p:spPr>
          <a:xfrm>
            <a:off x="920049" y="3409648"/>
            <a:ext cx="1453023" cy="2620312"/>
          </a:xfrm>
        </p:spPr>
        <p:txBody>
          <a:bodyPr>
            <a:normAutofit/>
          </a:bodyPr>
          <a:lstStyle>
            <a:lvl1pPr>
              <a:defRPr sz="1333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 rot="2700000">
            <a:off x="2920582" y="3058410"/>
            <a:ext cx="8253541" cy="6018152"/>
          </a:xfrm>
          <a:custGeom>
            <a:avLst/>
            <a:gdLst/>
            <a:ahLst/>
            <a:cxnLst/>
            <a:rect l="l" t="t" r="r" b="b"/>
            <a:pathLst>
              <a:path w="12380312" h="9026445">
                <a:moveTo>
                  <a:pt x="0" y="2"/>
                </a:moveTo>
                <a:lnTo>
                  <a:pt x="12380312" y="0"/>
                </a:lnTo>
                <a:lnTo>
                  <a:pt x="6191503" y="6188809"/>
                </a:lnTo>
                <a:lnTo>
                  <a:pt x="2514854" y="9026445"/>
                </a:lnTo>
                <a:lnTo>
                  <a:pt x="5536992" y="6004307"/>
                </a:lnTo>
                <a:cubicBezTo>
                  <a:pt x="5681923" y="5859376"/>
                  <a:pt x="5681923" y="5624397"/>
                  <a:pt x="5536992" y="5479467"/>
                </a:cubicBezTo>
                <a:lnTo>
                  <a:pt x="145909" y="88383"/>
                </a:lnTo>
                <a:cubicBezTo>
                  <a:pt x="103613" y="46088"/>
                  <a:pt x="53648" y="16135"/>
                  <a:pt x="0" y="2"/>
                </a:cubicBezTo>
                <a:close/>
              </a:path>
            </a:pathLst>
          </a:custGeom>
          <a:solidFill>
            <a:schemeClr val="accent3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9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517560" y="1297577"/>
            <a:ext cx="5185191" cy="2065773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6582653" y="3584340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522320" y="3664893"/>
            <a:ext cx="5196564" cy="2012647"/>
          </a:xfrm>
        </p:spPr>
        <p:txBody>
          <a:bodyPr anchor="t">
            <a:noAutofit/>
          </a:bodyPr>
          <a:lstStyle>
            <a:lvl1pPr algn="l">
              <a:defRPr sz="1333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5155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6" grpId="0"/>
      <p:bldP spid="6" grpId="1"/>
      <p:bldP spid="18" grpId="0"/>
      <p:bldP spid="18" grpId="1"/>
      <p:bldP spid="9" grpId="0" animBg="1"/>
      <p:bldP spid="19" grpId="0"/>
      <p:bldP spid="20" grpId="0" animBg="1"/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and 4 Point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0"/>
            <a:ext cx="12192000" cy="4136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" name="正方形/長方形 1"/>
          <p:cNvSpPr/>
          <p:nvPr userDrawn="1"/>
        </p:nvSpPr>
        <p:spPr>
          <a:xfrm rot="2700000">
            <a:off x="4479169" y="1543335"/>
            <a:ext cx="5569813" cy="4260120"/>
          </a:xfrm>
          <a:custGeom>
            <a:avLst/>
            <a:gdLst/>
            <a:ahLst/>
            <a:cxnLst/>
            <a:rect l="l" t="t" r="r" b="b"/>
            <a:pathLst>
              <a:path w="8354720" h="6389625">
                <a:moveTo>
                  <a:pt x="0" y="4424528"/>
                </a:moveTo>
                <a:lnTo>
                  <a:pt x="1965096" y="6389624"/>
                </a:lnTo>
                <a:lnTo>
                  <a:pt x="1965095" y="6389625"/>
                </a:lnTo>
                <a:lnTo>
                  <a:pt x="0" y="4424529"/>
                </a:lnTo>
                <a:close/>
                <a:moveTo>
                  <a:pt x="1381229" y="1"/>
                </a:moveTo>
                <a:lnTo>
                  <a:pt x="8354720" y="0"/>
                </a:lnTo>
                <a:lnTo>
                  <a:pt x="4894522" y="3460197"/>
                </a:lnTo>
                <a:lnTo>
                  <a:pt x="1547176" y="112852"/>
                </a:lnTo>
                <a:cubicBezTo>
                  <a:pt x="1497951" y="63626"/>
                  <a:pt x="1441839" y="25483"/>
                  <a:pt x="1381229" y="1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0" y="0"/>
            <a:ext cx="12192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483852" y="4214454"/>
            <a:ext cx="11215678" cy="900605"/>
          </a:xfrm>
        </p:spPr>
        <p:txBody>
          <a:bodyPr anchor="b">
            <a:normAutofit/>
          </a:bodyPr>
          <a:lstStyle>
            <a:lvl1pPr algn="ctr">
              <a:defRPr sz="44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5015257" y="5125208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286850" y="5321905"/>
            <a:ext cx="11618299" cy="974393"/>
          </a:xfrm>
        </p:spPr>
        <p:txBody>
          <a:bodyPr>
            <a:noAutofit/>
          </a:bodyPr>
          <a:lstStyle>
            <a:lvl1pPr algn="ctr">
              <a:defRPr sz="1333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62"/>
          <a:stretch/>
        </p:blipFill>
        <p:spPr>
          <a:xfrm>
            <a:off x="4714934" y="607422"/>
            <a:ext cx="2762129" cy="3529149"/>
          </a:xfrm>
          <a:prstGeom prst="rect">
            <a:avLst/>
          </a:prstGeom>
          <a:effectLst/>
        </p:spPr>
      </p:pic>
      <p:sp>
        <p:nvSpPr>
          <p:cNvPr id="8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4915835" y="1338942"/>
            <a:ext cx="2350742" cy="2797629"/>
          </a:xfrm>
        </p:spPr>
        <p:txBody>
          <a:bodyPr>
            <a:normAutofit/>
          </a:bodyPr>
          <a:lstStyle>
            <a:lvl1pPr>
              <a:defRPr sz="1333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円/楕円 21"/>
          <p:cNvSpPr/>
          <p:nvPr userDrawn="1"/>
        </p:nvSpPr>
        <p:spPr>
          <a:xfrm>
            <a:off x="3435346" y="1132172"/>
            <a:ext cx="933774" cy="93369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3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3680729" y="1377534"/>
            <a:ext cx="443008" cy="442969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552158" y="1126561"/>
            <a:ext cx="2807486" cy="480053"/>
          </a:xfrm>
        </p:spPr>
        <p:txBody>
          <a:bodyPr anchor="t">
            <a:noAutofit/>
          </a:bodyPr>
          <a:lstStyle>
            <a:lvl1pPr algn="r">
              <a:defRPr sz="1867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522559" y="1490244"/>
            <a:ext cx="2840190" cy="597393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円/楕円 28"/>
          <p:cNvSpPr/>
          <p:nvPr userDrawn="1"/>
        </p:nvSpPr>
        <p:spPr>
          <a:xfrm>
            <a:off x="3435346" y="2636820"/>
            <a:ext cx="933774" cy="93369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0" name="図プレースホルダー 7"/>
          <p:cNvSpPr>
            <a:spLocks noGrp="1"/>
          </p:cNvSpPr>
          <p:nvPr>
            <p:ph type="pic" sz="quarter" idx="43" hasCustomPrompt="1"/>
          </p:nvPr>
        </p:nvSpPr>
        <p:spPr>
          <a:xfrm>
            <a:off x="3680728" y="2882181"/>
            <a:ext cx="443008" cy="442969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44" hasCustomPrompt="1"/>
          </p:nvPr>
        </p:nvSpPr>
        <p:spPr>
          <a:xfrm>
            <a:off x="552157" y="2631208"/>
            <a:ext cx="2807486" cy="480053"/>
          </a:xfrm>
        </p:spPr>
        <p:txBody>
          <a:bodyPr anchor="t">
            <a:noAutofit/>
          </a:bodyPr>
          <a:lstStyle>
            <a:lvl1pPr algn="r">
              <a:defRPr sz="1867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45" hasCustomPrompt="1"/>
          </p:nvPr>
        </p:nvSpPr>
        <p:spPr>
          <a:xfrm>
            <a:off x="522558" y="2994892"/>
            <a:ext cx="2840190" cy="597393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円/楕円 32"/>
          <p:cNvSpPr/>
          <p:nvPr userDrawn="1"/>
        </p:nvSpPr>
        <p:spPr>
          <a:xfrm>
            <a:off x="7833557" y="1129752"/>
            <a:ext cx="933774" cy="9336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accent3"/>
              </a:solidFill>
            </a:endParaRPr>
          </a:p>
        </p:txBody>
      </p:sp>
      <p:sp>
        <p:nvSpPr>
          <p:cNvPr id="34" name="図プレースホルダー 7"/>
          <p:cNvSpPr>
            <a:spLocks noGrp="1"/>
          </p:cNvSpPr>
          <p:nvPr>
            <p:ph type="pic" sz="quarter" idx="46" hasCustomPrompt="1"/>
          </p:nvPr>
        </p:nvSpPr>
        <p:spPr>
          <a:xfrm>
            <a:off x="8078939" y="1375114"/>
            <a:ext cx="443008" cy="442969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47" hasCustomPrompt="1"/>
          </p:nvPr>
        </p:nvSpPr>
        <p:spPr>
          <a:xfrm>
            <a:off x="8859890" y="1124141"/>
            <a:ext cx="2807486" cy="480053"/>
          </a:xfrm>
        </p:spPr>
        <p:txBody>
          <a:bodyPr anchor="t">
            <a:noAutofit/>
          </a:bodyPr>
          <a:lstStyle>
            <a:lvl1pPr algn="l">
              <a:defRPr sz="1867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48" hasCustomPrompt="1"/>
          </p:nvPr>
        </p:nvSpPr>
        <p:spPr>
          <a:xfrm>
            <a:off x="8859322" y="1487824"/>
            <a:ext cx="2840190" cy="597393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円/楕円 36"/>
          <p:cNvSpPr/>
          <p:nvPr userDrawn="1"/>
        </p:nvSpPr>
        <p:spPr>
          <a:xfrm>
            <a:off x="7833557" y="2636819"/>
            <a:ext cx="933774" cy="93369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8" name="図プレースホルダー 7"/>
          <p:cNvSpPr>
            <a:spLocks noGrp="1"/>
          </p:cNvSpPr>
          <p:nvPr>
            <p:ph type="pic" sz="quarter" idx="49" hasCustomPrompt="1"/>
          </p:nvPr>
        </p:nvSpPr>
        <p:spPr>
          <a:xfrm>
            <a:off x="8078939" y="2882180"/>
            <a:ext cx="443008" cy="442969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50" hasCustomPrompt="1"/>
          </p:nvPr>
        </p:nvSpPr>
        <p:spPr>
          <a:xfrm>
            <a:off x="8859890" y="2631208"/>
            <a:ext cx="2807486" cy="480053"/>
          </a:xfrm>
        </p:spPr>
        <p:txBody>
          <a:bodyPr anchor="t">
            <a:noAutofit/>
          </a:bodyPr>
          <a:lstStyle>
            <a:lvl1pPr algn="l">
              <a:defRPr sz="1867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51" hasCustomPrompt="1"/>
          </p:nvPr>
        </p:nvSpPr>
        <p:spPr>
          <a:xfrm>
            <a:off x="8859322" y="2994891"/>
            <a:ext cx="2840190" cy="597393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6806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00"/>
                            </p:stCondLst>
                            <p:childTnLst>
                              <p:par>
                                <p:cTn id="4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600"/>
                            </p:stCondLst>
                            <p:childTnLst>
                              <p:par>
                                <p:cTn id="5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00"/>
                            </p:stCondLst>
                            <p:childTnLst>
                              <p:par>
                                <p:cTn id="6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700"/>
                            </p:stCondLst>
                            <p:childTnLst>
                              <p:par>
                                <p:cTn id="7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300"/>
                            </p:stCondLst>
                            <p:childTnLst>
                              <p:par>
                                <p:cTn id="8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800"/>
                            </p:stCondLst>
                            <p:childTnLst>
                              <p:par>
                                <p:cTn id="9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400"/>
                            </p:stCondLst>
                            <p:childTnLst>
                              <p:par>
                                <p:cTn id="10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9" grpId="0"/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22" grpId="0" animBg="1"/>
      <p:bldP spid="23" grpId="0"/>
      <p:bldP spid="2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0" grpId="0"/>
      <p:bldP spid="3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/>
      <p:bldP spid="3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38" grpId="0"/>
      <p:bldP spid="3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正方形/長方形 42"/>
          <p:cNvSpPr/>
          <p:nvPr userDrawn="1"/>
        </p:nvSpPr>
        <p:spPr>
          <a:xfrm>
            <a:off x="0" y="1"/>
            <a:ext cx="12192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4" name="正方形/長方形 43"/>
          <p:cNvSpPr/>
          <p:nvPr userDrawn="1"/>
        </p:nvSpPr>
        <p:spPr>
          <a:xfrm rot="18900000">
            <a:off x="2589422" y="1388046"/>
            <a:ext cx="7803078" cy="9237913"/>
          </a:xfrm>
          <a:custGeom>
            <a:avLst/>
            <a:gdLst/>
            <a:ahLst/>
            <a:cxnLst/>
            <a:rect l="l" t="t" r="r" b="b"/>
            <a:pathLst>
              <a:path w="11703601" h="13856870">
                <a:moveTo>
                  <a:pt x="11703601" y="2930668"/>
                </a:moveTo>
                <a:lnTo>
                  <a:pt x="11703601" y="13128263"/>
                </a:lnTo>
                <a:lnTo>
                  <a:pt x="10974994" y="13856870"/>
                </a:lnTo>
                <a:lnTo>
                  <a:pt x="0" y="2881876"/>
                </a:lnTo>
                <a:lnTo>
                  <a:pt x="1" y="0"/>
                </a:lnTo>
                <a:lnTo>
                  <a:pt x="7317135" y="7317134"/>
                </a:lnTo>
                <a:close/>
              </a:path>
            </a:pathLst>
          </a:custGeom>
          <a:solidFill>
            <a:schemeClr val="accent3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26" name="図プレースホルダー 19"/>
          <p:cNvSpPr>
            <a:spLocks noGrp="1"/>
          </p:cNvSpPr>
          <p:nvPr>
            <p:ph type="pic" sz="quarter" idx="12" hasCustomPrompt="1"/>
          </p:nvPr>
        </p:nvSpPr>
        <p:spPr>
          <a:xfrm>
            <a:off x="451887" y="1595852"/>
            <a:ext cx="6932503" cy="3897377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grpSp>
        <p:nvGrpSpPr>
          <p:cNvPr id="38" name="グループ化 37"/>
          <p:cNvGrpSpPr/>
          <p:nvPr userDrawn="1"/>
        </p:nvGrpSpPr>
        <p:grpSpPr>
          <a:xfrm>
            <a:off x="451888" y="1200182"/>
            <a:ext cx="6932502" cy="395670"/>
            <a:chOff x="4888773" y="2065794"/>
            <a:chExt cx="8534400" cy="487140"/>
          </a:xfrm>
        </p:grpSpPr>
        <p:sp>
          <p:nvSpPr>
            <p:cNvPr id="27" name="角丸四角形 7"/>
            <p:cNvSpPr/>
            <p:nvPr userDrawn="1"/>
          </p:nvSpPr>
          <p:spPr>
            <a:xfrm>
              <a:off x="4888773" y="2065794"/>
              <a:ext cx="8534400" cy="487140"/>
            </a:xfrm>
            <a:custGeom>
              <a:avLst/>
              <a:gdLst/>
              <a:ahLst/>
              <a:cxnLst/>
              <a:rect l="l" t="t" r="r" b="b"/>
              <a:pathLst>
                <a:path w="8534400" h="487140">
                  <a:moveTo>
                    <a:pt x="148176" y="0"/>
                  </a:moveTo>
                  <a:lnTo>
                    <a:pt x="8386224" y="0"/>
                  </a:lnTo>
                  <a:cubicBezTo>
                    <a:pt x="8468059" y="0"/>
                    <a:pt x="8534400" y="66341"/>
                    <a:pt x="8534400" y="148176"/>
                  </a:cubicBezTo>
                  <a:lnTo>
                    <a:pt x="8534400" y="487140"/>
                  </a:lnTo>
                  <a:lnTo>
                    <a:pt x="0" y="487140"/>
                  </a:lnTo>
                  <a:lnTo>
                    <a:pt x="0" y="148176"/>
                  </a:lnTo>
                  <a:cubicBezTo>
                    <a:pt x="0" y="66341"/>
                    <a:pt x="66341" y="0"/>
                    <a:pt x="14817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28" name="正方形/長方形 27"/>
            <p:cNvSpPr/>
            <p:nvPr userDrawn="1"/>
          </p:nvSpPr>
          <p:spPr>
            <a:xfrm>
              <a:off x="4888773" y="2489434"/>
              <a:ext cx="8534400" cy="6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grpSp>
          <p:nvGrpSpPr>
            <p:cNvPr id="29" name="グループ化 28"/>
            <p:cNvGrpSpPr/>
            <p:nvPr userDrawn="1"/>
          </p:nvGrpSpPr>
          <p:grpSpPr>
            <a:xfrm>
              <a:off x="5071109" y="2204589"/>
              <a:ext cx="542925" cy="142875"/>
              <a:chOff x="2524125" y="1614487"/>
              <a:chExt cx="542925" cy="142875"/>
            </a:xfrm>
          </p:grpSpPr>
          <p:sp>
            <p:nvSpPr>
              <p:cNvPr id="30" name="円/楕円 29"/>
              <p:cNvSpPr/>
              <p:nvPr userDrawn="1"/>
            </p:nvSpPr>
            <p:spPr>
              <a:xfrm>
                <a:off x="2524125" y="1614487"/>
                <a:ext cx="142875" cy="14287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31" name="円/楕円 30"/>
              <p:cNvSpPr/>
              <p:nvPr userDrawn="1"/>
            </p:nvSpPr>
            <p:spPr>
              <a:xfrm>
                <a:off x="2724150" y="1614487"/>
                <a:ext cx="142875" cy="14287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32" name="円/楕円 31"/>
              <p:cNvSpPr/>
              <p:nvPr userDrawn="1"/>
            </p:nvSpPr>
            <p:spPr>
              <a:xfrm>
                <a:off x="2924175" y="1614487"/>
                <a:ext cx="142875" cy="14287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grpSp>
          <p:nvGrpSpPr>
            <p:cNvPr id="33" name="グループ化 32"/>
            <p:cNvGrpSpPr/>
            <p:nvPr userDrawn="1"/>
          </p:nvGrpSpPr>
          <p:grpSpPr>
            <a:xfrm>
              <a:off x="13043533" y="2180776"/>
              <a:ext cx="200026" cy="190500"/>
              <a:chOff x="7781924" y="1704975"/>
              <a:chExt cx="200026" cy="190500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34" name="正方形/長方形 33"/>
              <p:cNvSpPr/>
              <p:nvPr userDrawn="1"/>
            </p:nvSpPr>
            <p:spPr>
              <a:xfrm>
                <a:off x="7781925" y="1704975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35" name="正方形/長方形 34"/>
              <p:cNvSpPr/>
              <p:nvPr userDrawn="1"/>
            </p:nvSpPr>
            <p:spPr>
              <a:xfrm>
                <a:off x="7781925" y="1776413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36" name="正方形/長方形 35"/>
              <p:cNvSpPr/>
              <p:nvPr userDrawn="1"/>
            </p:nvSpPr>
            <p:spPr>
              <a:xfrm>
                <a:off x="7781924" y="1847850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</p:grpSp>
      <p:sp>
        <p:nvSpPr>
          <p:cNvPr id="40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7584294" y="553329"/>
            <a:ext cx="4128817" cy="2810021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41" name="正方形/長方形 40"/>
          <p:cNvSpPr/>
          <p:nvPr userDrawn="1"/>
        </p:nvSpPr>
        <p:spPr>
          <a:xfrm>
            <a:off x="7632304" y="3584340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7597612" y="3664893"/>
            <a:ext cx="4131548" cy="2308390"/>
          </a:xfrm>
        </p:spPr>
        <p:txBody>
          <a:bodyPr anchor="t">
            <a:noAutofit/>
          </a:bodyPr>
          <a:lstStyle>
            <a:lvl1pPr algn="l">
              <a:defRPr sz="1333" i="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0" y="0"/>
            <a:ext cx="12192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325141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50"/>
                            </p:stCondLst>
                            <p:childTnLst>
                              <p:par>
                                <p:cTn id="33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26" grpId="0" animBg="1"/>
      <p:bldP spid="26" grpId="1" animBg="1"/>
      <p:bldP spid="40" grpId="0"/>
      <p:bldP spid="41" grpId="0" animBg="1"/>
      <p:bldP spid="4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2471-447B-47E2-B349-26862694CA27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000CB-C919-44CF-8138-52860D16E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64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>
            <a:off x="0" y="0"/>
            <a:ext cx="12192000" cy="29899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454820" y="657984"/>
            <a:ext cx="11467281" cy="2254549"/>
          </a:xfrm>
          <a:prstGeom prst="rect">
            <a:avLst/>
          </a:prstGeom>
        </p:spPr>
        <p:txBody>
          <a:bodyPr vert="horz" lIns="163275" tIns="81638" rIns="163275" bIns="81638" rtlCol="0" anchor="b">
            <a:noAutofit/>
          </a:bodyPr>
          <a:lstStyle>
            <a:lvl1pPr>
              <a:defRPr sz="12001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8" name="テキスト プレースホルダー 8"/>
          <p:cNvSpPr>
            <a:spLocks noGrp="1"/>
          </p:cNvSpPr>
          <p:nvPr>
            <p:ph type="body" sz="quarter" idx="12" hasCustomPrompt="1"/>
          </p:nvPr>
        </p:nvSpPr>
        <p:spPr>
          <a:xfrm>
            <a:off x="454821" y="3047999"/>
            <a:ext cx="5380428" cy="302864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800" baseline="0">
                <a:solidFill>
                  <a:schemeClr val="accent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846069" y="3173789"/>
            <a:ext cx="6076032" cy="2893183"/>
          </a:xfrm>
        </p:spPr>
        <p:txBody>
          <a:bodyPr anchor="t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テキスト プレースホルダー 25"/>
          <p:cNvSpPr>
            <a:spLocks noGrp="1"/>
          </p:cNvSpPr>
          <p:nvPr>
            <p:ph type="body" sz="quarter" idx="17" hasCustomPrompt="1"/>
          </p:nvPr>
        </p:nvSpPr>
        <p:spPr>
          <a:xfrm flipH="1">
            <a:off x="-6331500" y="0"/>
            <a:ext cx="3569010" cy="6858000"/>
          </a:xfrm>
          <a:prstGeom prst="parallelogram">
            <a:avLst>
              <a:gd name="adj" fmla="val 67559"/>
            </a:avLst>
          </a:prstGeom>
          <a:solidFill>
            <a:schemeClr val="accent2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25"/>
          <p:cNvSpPr>
            <a:spLocks noGrp="1"/>
          </p:cNvSpPr>
          <p:nvPr>
            <p:ph type="body" sz="quarter" idx="18" hasCustomPrompt="1"/>
          </p:nvPr>
        </p:nvSpPr>
        <p:spPr>
          <a:xfrm flipH="1">
            <a:off x="-4413638" y="0"/>
            <a:ext cx="3099074" cy="6858000"/>
          </a:xfrm>
          <a:prstGeom prst="parallelogram">
            <a:avLst>
              <a:gd name="adj" fmla="val 77247"/>
            </a:avLst>
          </a:prstGeom>
          <a:solidFill>
            <a:schemeClr val="accent2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0" y="0"/>
            <a:ext cx="12192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261038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/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 userDrawn="1"/>
        </p:nvSpPr>
        <p:spPr>
          <a:xfrm>
            <a:off x="0" y="4088193"/>
            <a:ext cx="12192000" cy="30479"/>
          </a:xfrm>
          <a:prstGeom prst="rect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3" name="円/楕円 22"/>
          <p:cNvSpPr/>
          <p:nvPr userDrawn="1"/>
        </p:nvSpPr>
        <p:spPr>
          <a:xfrm>
            <a:off x="1169670" y="4644571"/>
            <a:ext cx="1170920" cy="117081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7" name="円/楕円 26"/>
          <p:cNvSpPr/>
          <p:nvPr userDrawn="1"/>
        </p:nvSpPr>
        <p:spPr>
          <a:xfrm>
            <a:off x="931967" y="1067225"/>
            <a:ext cx="4603599" cy="4603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" name="円/楕円 1"/>
          <p:cNvSpPr/>
          <p:nvPr userDrawn="1"/>
        </p:nvSpPr>
        <p:spPr>
          <a:xfrm>
            <a:off x="1097441" y="1212190"/>
            <a:ext cx="4603599" cy="46032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5" name="円/楕円 24"/>
          <p:cNvSpPr/>
          <p:nvPr userDrawn="1"/>
        </p:nvSpPr>
        <p:spPr>
          <a:xfrm>
            <a:off x="5144857" y="1289337"/>
            <a:ext cx="936251" cy="93616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4" name="円/楕円 23"/>
          <p:cNvSpPr/>
          <p:nvPr userDrawn="1"/>
        </p:nvSpPr>
        <p:spPr>
          <a:xfrm>
            <a:off x="593885" y="5602870"/>
            <a:ext cx="575785" cy="57573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010044" y="1125614"/>
            <a:ext cx="4602939" cy="460253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095471" y="1654626"/>
            <a:ext cx="5826630" cy="1016005"/>
          </a:xfrm>
          <a:prstGeom prst="rect">
            <a:avLst/>
          </a:prstGeom>
        </p:spPr>
        <p:txBody>
          <a:bodyPr vert="horz" lIns="163275" tIns="81638" rIns="163275" bIns="81638" rtlCol="0" anchor="b">
            <a:noAutofit/>
          </a:bodyPr>
          <a:lstStyle>
            <a:lvl1pPr>
              <a:defRPr sz="5334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6095471" y="2804269"/>
            <a:ext cx="789091" cy="7890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0" name="図プレースホルダー 12"/>
          <p:cNvSpPr>
            <a:spLocks noGrp="1"/>
          </p:cNvSpPr>
          <p:nvPr>
            <p:ph type="pic" sz="quarter" idx="20" hasCustomPrompt="1"/>
          </p:nvPr>
        </p:nvSpPr>
        <p:spPr>
          <a:xfrm>
            <a:off x="6305887" y="3014668"/>
            <a:ext cx="368259" cy="368227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977139" y="2804270"/>
            <a:ext cx="4944962" cy="789022"/>
          </a:xfrm>
        </p:spPr>
        <p:txBody>
          <a:bodyPr anchor="ctr">
            <a:noAutofit/>
          </a:bodyPr>
          <a:lstStyle>
            <a:lvl1pPr algn="l">
              <a:defRPr sz="1333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6305887" y="4272573"/>
            <a:ext cx="368259" cy="368227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681990" y="4265376"/>
            <a:ext cx="2337003" cy="393711"/>
          </a:xfrm>
        </p:spPr>
        <p:txBody>
          <a:bodyPr anchor="ctr">
            <a:noAutofit/>
          </a:bodyPr>
          <a:lstStyle>
            <a:lvl1pPr algn="l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図プレースホルダー 12"/>
          <p:cNvSpPr>
            <a:spLocks noGrp="1"/>
          </p:cNvSpPr>
          <p:nvPr>
            <p:ph type="pic" sz="quarter" idx="27" hasCustomPrompt="1"/>
          </p:nvPr>
        </p:nvSpPr>
        <p:spPr>
          <a:xfrm>
            <a:off x="9184804" y="4272573"/>
            <a:ext cx="368259" cy="368227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560906" y="4265376"/>
            <a:ext cx="2337003" cy="393711"/>
          </a:xfrm>
        </p:spPr>
        <p:txBody>
          <a:bodyPr anchor="ctr">
            <a:noAutofit/>
          </a:bodyPr>
          <a:lstStyle>
            <a:lvl1pPr algn="l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図プレースホルダー 12"/>
          <p:cNvSpPr>
            <a:spLocks noGrp="1"/>
          </p:cNvSpPr>
          <p:nvPr>
            <p:ph type="pic" sz="quarter" idx="29" hasCustomPrompt="1"/>
          </p:nvPr>
        </p:nvSpPr>
        <p:spPr>
          <a:xfrm>
            <a:off x="6305887" y="4848307"/>
            <a:ext cx="368259" cy="368227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6681990" y="4841109"/>
            <a:ext cx="2337003" cy="393711"/>
          </a:xfrm>
        </p:spPr>
        <p:txBody>
          <a:bodyPr anchor="ctr">
            <a:noAutofit/>
          </a:bodyPr>
          <a:lstStyle>
            <a:lvl1pPr algn="l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図プレースホルダー 12"/>
          <p:cNvSpPr>
            <a:spLocks noGrp="1"/>
          </p:cNvSpPr>
          <p:nvPr>
            <p:ph type="pic" sz="quarter" idx="31" hasCustomPrompt="1"/>
          </p:nvPr>
        </p:nvSpPr>
        <p:spPr>
          <a:xfrm>
            <a:off x="9184804" y="4848307"/>
            <a:ext cx="368259" cy="368227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9560906" y="4841109"/>
            <a:ext cx="2337003" cy="393711"/>
          </a:xfrm>
        </p:spPr>
        <p:txBody>
          <a:bodyPr anchor="ctr">
            <a:noAutofit/>
          </a:bodyPr>
          <a:lstStyle>
            <a:lvl1pPr algn="l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円/楕円 25"/>
          <p:cNvSpPr/>
          <p:nvPr userDrawn="1"/>
        </p:nvSpPr>
        <p:spPr>
          <a:xfrm>
            <a:off x="6035497" y="1158692"/>
            <a:ext cx="336278" cy="33624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04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200"/>
                            </p:stCondLst>
                            <p:childTnLst>
                              <p:par>
                                <p:cTn id="144" presetID="34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  <p:bldP spid="23" grpId="1" animBg="1"/>
      <p:bldP spid="27" grpId="0" animBg="1"/>
      <p:bldP spid="27" grpId="1" animBg="1"/>
      <p:bldP spid="2" grpId="0" animBg="1"/>
      <p:bldP spid="2" grpId="1" animBg="1"/>
      <p:bldP spid="25" grpId="0" animBg="1"/>
      <p:bldP spid="25" grpId="1" animBg="1"/>
      <p:bldP spid="24" grpId="0" animBg="1"/>
      <p:bldP spid="24" grpId="1" animBg="1"/>
      <p:bldP spid="6" grpId="0" animBg="1"/>
      <p:bldP spid="6" grpId="1" animBg="1"/>
      <p:bldP spid="8" grpId="0"/>
      <p:bldP spid="8" grpId="1"/>
      <p:bldP spid="9" grpId="0" animBg="1"/>
      <p:bldP spid="9" grpId="1" animBg="1"/>
      <p:bldP spid="10" grpId="0"/>
      <p:bldP spid="10" grpId="1"/>
      <p:bldP spid="11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3" grpId="1"/>
      <p:bldP spid="14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/>
      <p:bldP spid="17" grpId="1"/>
      <p:bldP spid="18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/>
      <p:bldP spid="19" grpId="1"/>
      <p:bldP spid="20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/>
      <p:bldP spid="21" grpId="1"/>
      <p:bldP spid="22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6" grpId="1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ram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グループ化 38"/>
          <p:cNvGrpSpPr/>
          <p:nvPr userDrawn="1"/>
        </p:nvGrpSpPr>
        <p:grpSpPr>
          <a:xfrm flipH="1">
            <a:off x="4102754" y="1687675"/>
            <a:ext cx="2704733" cy="5028221"/>
            <a:chOff x="1400631" y="2191657"/>
            <a:chExt cx="3439887" cy="6734629"/>
          </a:xfrm>
          <a:solidFill>
            <a:schemeClr val="bg1">
              <a:lumMod val="85000"/>
            </a:schemeClr>
          </a:solidFill>
        </p:grpSpPr>
        <p:sp>
          <p:nvSpPr>
            <p:cNvPr id="53" name="直角三角形 52"/>
            <p:cNvSpPr/>
            <p:nvPr userDrawn="1"/>
          </p:nvSpPr>
          <p:spPr>
            <a:xfrm flipH="1">
              <a:off x="1400631" y="2191657"/>
              <a:ext cx="3439885" cy="515982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54" name="直角三角形 53"/>
            <p:cNvSpPr/>
            <p:nvPr userDrawn="1"/>
          </p:nvSpPr>
          <p:spPr>
            <a:xfrm rot="16200000" flipH="1">
              <a:off x="2333175" y="6418942"/>
              <a:ext cx="1574800" cy="343988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grpSp>
        <p:nvGrpSpPr>
          <p:cNvPr id="85" name="グループ化 84"/>
          <p:cNvGrpSpPr/>
          <p:nvPr userDrawn="1"/>
        </p:nvGrpSpPr>
        <p:grpSpPr>
          <a:xfrm>
            <a:off x="1398021" y="1689293"/>
            <a:ext cx="2704733" cy="5028221"/>
            <a:chOff x="1400631" y="2191657"/>
            <a:chExt cx="3439887" cy="6734629"/>
          </a:xfrm>
          <a:solidFill>
            <a:schemeClr val="bg1">
              <a:lumMod val="65000"/>
            </a:schemeClr>
          </a:solidFill>
        </p:grpSpPr>
        <p:sp>
          <p:nvSpPr>
            <p:cNvPr id="86" name="直角三角形 85"/>
            <p:cNvSpPr/>
            <p:nvPr userDrawn="1"/>
          </p:nvSpPr>
          <p:spPr>
            <a:xfrm flipH="1">
              <a:off x="1400631" y="2191657"/>
              <a:ext cx="3439885" cy="515982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87" name="直角三角形 86"/>
            <p:cNvSpPr/>
            <p:nvPr userDrawn="1"/>
          </p:nvSpPr>
          <p:spPr>
            <a:xfrm rot="16200000" flipH="1">
              <a:off x="2333175" y="6418942"/>
              <a:ext cx="1574800" cy="343988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78" name="直角三角形 25"/>
          <p:cNvSpPr/>
          <p:nvPr userDrawn="1"/>
        </p:nvSpPr>
        <p:spPr>
          <a:xfrm rot="16200000" flipH="1">
            <a:off x="589910" y="-589912"/>
            <a:ext cx="2923613" cy="4103437"/>
          </a:xfrm>
          <a:custGeom>
            <a:avLst/>
            <a:gdLst/>
            <a:ahLst/>
            <a:cxnLst/>
            <a:rect l="l" t="t" r="r" b="b"/>
            <a:pathLst>
              <a:path w="4385420" h="6154621">
                <a:moveTo>
                  <a:pt x="688593" y="1814402"/>
                </a:moveTo>
                <a:lnTo>
                  <a:pt x="2537007" y="6154621"/>
                </a:lnTo>
                <a:lnTo>
                  <a:pt x="2537007" y="6154618"/>
                </a:lnTo>
                <a:lnTo>
                  <a:pt x="4385420" y="6154618"/>
                </a:lnTo>
                <a:lnTo>
                  <a:pt x="2537006" y="1814399"/>
                </a:lnTo>
                <a:lnTo>
                  <a:pt x="2537006" y="1814402"/>
                </a:lnTo>
                <a:close/>
                <a:moveTo>
                  <a:pt x="0" y="0"/>
                </a:moveTo>
                <a:lnTo>
                  <a:pt x="0" y="197532"/>
                </a:lnTo>
                <a:lnTo>
                  <a:pt x="688592" y="1814398"/>
                </a:lnTo>
                <a:lnTo>
                  <a:pt x="688592" y="1814395"/>
                </a:lnTo>
                <a:lnTo>
                  <a:pt x="2537005" y="1814395"/>
                </a:lnTo>
                <a:lnTo>
                  <a:pt x="176429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8" name="フリーフォーム 67"/>
          <p:cNvSpPr/>
          <p:nvPr userDrawn="1"/>
        </p:nvSpPr>
        <p:spPr>
          <a:xfrm>
            <a:off x="4103435" y="1689293"/>
            <a:ext cx="667644" cy="1234321"/>
          </a:xfrm>
          <a:custGeom>
            <a:avLst/>
            <a:gdLst>
              <a:gd name="connsiteX0" fmla="*/ 0 w 1001379"/>
              <a:gd name="connsiteY0" fmla="*/ 0 h 1851482"/>
              <a:gd name="connsiteX1" fmla="*/ 1001379 w 1001379"/>
              <a:gd name="connsiteY1" fmla="*/ 1426422 h 1851482"/>
              <a:gd name="connsiteX2" fmla="*/ 0 w 1001379"/>
              <a:gd name="connsiteY2" fmla="*/ 1851482 h 1851482"/>
              <a:gd name="connsiteX3" fmla="*/ 0 w 1001379"/>
              <a:gd name="connsiteY3" fmla="*/ 0 h 185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1379" h="1851482">
                <a:moveTo>
                  <a:pt x="0" y="0"/>
                </a:moveTo>
                <a:lnTo>
                  <a:pt x="1001379" y="1426422"/>
                </a:lnTo>
                <a:lnTo>
                  <a:pt x="0" y="185148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36" name="直角三角形 35"/>
          <p:cNvSpPr/>
          <p:nvPr userDrawn="1"/>
        </p:nvSpPr>
        <p:spPr>
          <a:xfrm rot="16200000" flipH="1">
            <a:off x="561868" y="3175947"/>
            <a:ext cx="2979697" cy="4103437"/>
          </a:xfrm>
          <a:custGeom>
            <a:avLst/>
            <a:gdLst/>
            <a:ahLst/>
            <a:cxnLst/>
            <a:rect l="l" t="t" r="r" b="b"/>
            <a:pathLst>
              <a:path w="4469545" h="6154621">
                <a:moveTo>
                  <a:pt x="772717" y="1814402"/>
                </a:moveTo>
                <a:lnTo>
                  <a:pt x="2621131" y="6154621"/>
                </a:lnTo>
                <a:lnTo>
                  <a:pt x="2621131" y="6154618"/>
                </a:lnTo>
                <a:lnTo>
                  <a:pt x="4469545" y="6154618"/>
                </a:lnTo>
                <a:lnTo>
                  <a:pt x="2621130" y="1814399"/>
                </a:lnTo>
                <a:lnTo>
                  <a:pt x="2621130" y="1814402"/>
                </a:lnTo>
                <a:close/>
                <a:moveTo>
                  <a:pt x="0" y="0"/>
                </a:moveTo>
                <a:lnTo>
                  <a:pt x="772716" y="1814398"/>
                </a:lnTo>
                <a:lnTo>
                  <a:pt x="772716" y="1814395"/>
                </a:lnTo>
                <a:lnTo>
                  <a:pt x="2621129" y="1814395"/>
                </a:lnTo>
                <a:lnTo>
                  <a:pt x="184841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0" name="直角三角形 29"/>
          <p:cNvSpPr/>
          <p:nvPr userDrawn="1"/>
        </p:nvSpPr>
        <p:spPr>
          <a:xfrm rot="16200000" flipH="1">
            <a:off x="561868" y="645622"/>
            <a:ext cx="2979697" cy="4103437"/>
          </a:xfrm>
          <a:custGeom>
            <a:avLst/>
            <a:gdLst/>
            <a:ahLst/>
            <a:cxnLst/>
            <a:rect l="l" t="t" r="r" b="b"/>
            <a:pathLst>
              <a:path w="4469545" h="6154621">
                <a:moveTo>
                  <a:pt x="772717" y="1814402"/>
                </a:moveTo>
                <a:lnTo>
                  <a:pt x="2621131" y="6154621"/>
                </a:lnTo>
                <a:lnTo>
                  <a:pt x="2621131" y="6154618"/>
                </a:lnTo>
                <a:lnTo>
                  <a:pt x="4469545" y="6154618"/>
                </a:lnTo>
                <a:lnTo>
                  <a:pt x="2621131" y="1814399"/>
                </a:lnTo>
                <a:lnTo>
                  <a:pt x="2621131" y="1814402"/>
                </a:lnTo>
                <a:close/>
                <a:moveTo>
                  <a:pt x="0" y="0"/>
                </a:moveTo>
                <a:lnTo>
                  <a:pt x="772716" y="1814398"/>
                </a:lnTo>
                <a:lnTo>
                  <a:pt x="772716" y="1814395"/>
                </a:lnTo>
                <a:lnTo>
                  <a:pt x="2621130" y="1814395"/>
                </a:lnTo>
                <a:lnTo>
                  <a:pt x="184841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3" name="直角三角形 32"/>
          <p:cNvSpPr/>
          <p:nvPr userDrawn="1"/>
        </p:nvSpPr>
        <p:spPr>
          <a:xfrm rot="16200000" flipH="1">
            <a:off x="561869" y="1910784"/>
            <a:ext cx="2979696" cy="4103436"/>
          </a:xfrm>
          <a:custGeom>
            <a:avLst/>
            <a:gdLst/>
            <a:ahLst/>
            <a:cxnLst/>
            <a:rect l="l" t="t" r="r" b="b"/>
            <a:pathLst>
              <a:path w="4469544" h="6154620">
                <a:moveTo>
                  <a:pt x="772717" y="1814401"/>
                </a:moveTo>
                <a:lnTo>
                  <a:pt x="2621131" y="6154620"/>
                </a:lnTo>
                <a:lnTo>
                  <a:pt x="2621131" y="6154617"/>
                </a:lnTo>
                <a:lnTo>
                  <a:pt x="4469544" y="6154617"/>
                </a:lnTo>
                <a:lnTo>
                  <a:pt x="2621130" y="1814398"/>
                </a:lnTo>
                <a:lnTo>
                  <a:pt x="2621130" y="1814401"/>
                </a:lnTo>
                <a:close/>
                <a:moveTo>
                  <a:pt x="0" y="0"/>
                </a:moveTo>
                <a:lnTo>
                  <a:pt x="772716" y="1814397"/>
                </a:lnTo>
                <a:lnTo>
                  <a:pt x="772716" y="1814394"/>
                </a:lnTo>
                <a:lnTo>
                  <a:pt x="2621129" y="1814394"/>
                </a:lnTo>
                <a:lnTo>
                  <a:pt x="184841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6" name="フリーフォーム 65"/>
          <p:cNvSpPr/>
          <p:nvPr userDrawn="1"/>
        </p:nvSpPr>
        <p:spPr>
          <a:xfrm>
            <a:off x="4103434" y="2665751"/>
            <a:ext cx="1351017" cy="1521264"/>
          </a:xfrm>
          <a:custGeom>
            <a:avLst/>
            <a:gdLst>
              <a:gd name="connsiteX0" fmla="*/ 1028242 w 2026350"/>
              <a:gd name="connsiteY0" fmla="*/ 0 h 2281896"/>
              <a:gd name="connsiteX1" fmla="*/ 2026350 w 2026350"/>
              <a:gd name="connsiteY1" fmla="*/ 1421762 h 2281896"/>
              <a:gd name="connsiteX2" fmla="*/ 0 w 2026350"/>
              <a:gd name="connsiteY2" fmla="*/ 2281896 h 2281896"/>
              <a:gd name="connsiteX3" fmla="*/ 0 w 2026350"/>
              <a:gd name="connsiteY3" fmla="*/ 436463 h 2281896"/>
              <a:gd name="connsiteX4" fmla="*/ 1028242 w 2026350"/>
              <a:gd name="connsiteY4" fmla="*/ 0 h 2281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6350" h="2281896">
                <a:moveTo>
                  <a:pt x="1028242" y="0"/>
                </a:moveTo>
                <a:lnTo>
                  <a:pt x="2026350" y="1421762"/>
                </a:lnTo>
                <a:lnTo>
                  <a:pt x="0" y="2281896"/>
                </a:lnTo>
                <a:lnTo>
                  <a:pt x="0" y="436463"/>
                </a:lnTo>
                <a:lnTo>
                  <a:pt x="1028242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63" name="フリーフォーム 62"/>
          <p:cNvSpPr/>
          <p:nvPr userDrawn="1"/>
        </p:nvSpPr>
        <p:spPr>
          <a:xfrm>
            <a:off x="4103435" y="3639102"/>
            <a:ext cx="2034968" cy="1812382"/>
          </a:xfrm>
          <a:custGeom>
            <a:avLst/>
            <a:gdLst>
              <a:gd name="connsiteX0" fmla="*/ 2053212 w 3052187"/>
              <a:gd name="connsiteY0" fmla="*/ 0 h 2718573"/>
              <a:gd name="connsiteX1" fmla="*/ 3052187 w 3052187"/>
              <a:gd name="connsiteY1" fmla="*/ 1422997 h 2718573"/>
              <a:gd name="connsiteX2" fmla="*/ 0 w 3052187"/>
              <a:gd name="connsiteY2" fmla="*/ 2718573 h 2718573"/>
              <a:gd name="connsiteX3" fmla="*/ 0 w 3052187"/>
              <a:gd name="connsiteY3" fmla="*/ 871537 h 2718573"/>
              <a:gd name="connsiteX4" fmla="*/ 2053212 w 3052187"/>
              <a:gd name="connsiteY4" fmla="*/ 0 h 2718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2187" h="2718573">
                <a:moveTo>
                  <a:pt x="2053212" y="0"/>
                </a:moveTo>
                <a:lnTo>
                  <a:pt x="3052187" y="1422997"/>
                </a:lnTo>
                <a:lnTo>
                  <a:pt x="0" y="2718573"/>
                </a:lnTo>
                <a:lnTo>
                  <a:pt x="0" y="871537"/>
                </a:lnTo>
                <a:lnTo>
                  <a:pt x="2053212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200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4103433" y="4613276"/>
            <a:ext cx="2704733" cy="2104237"/>
            <a:chOff x="7549101" y="6886372"/>
            <a:chExt cx="4056748" cy="3156356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60" name="フリーフォーム 59"/>
            <p:cNvSpPr/>
            <p:nvPr userDrawn="1"/>
          </p:nvSpPr>
          <p:spPr>
            <a:xfrm>
              <a:off x="7549104" y="6886372"/>
              <a:ext cx="4056745" cy="1392686"/>
            </a:xfrm>
            <a:custGeom>
              <a:avLst/>
              <a:gdLst>
                <a:gd name="connsiteX0" fmla="*/ 3079049 w 4056745"/>
                <a:gd name="connsiteY0" fmla="*/ 0 h 1392686"/>
                <a:gd name="connsiteX1" fmla="*/ 4056745 w 4056745"/>
                <a:gd name="connsiteY1" fmla="*/ 1392686 h 1392686"/>
                <a:gd name="connsiteX2" fmla="*/ 0 w 4056745"/>
                <a:gd name="connsiteY2" fmla="*/ 1392686 h 1392686"/>
                <a:gd name="connsiteX3" fmla="*/ 0 w 4056745"/>
                <a:gd name="connsiteY3" fmla="*/ 1306979 h 1392686"/>
                <a:gd name="connsiteX4" fmla="*/ 3079049 w 4056745"/>
                <a:gd name="connsiteY4" fmla="*/ 0 h 1392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6745" h="1392686">
                  <a:moveTo>
                    <a:pt x="3079049" y="0"/>
                  </a:moveTo>
                  <a:lnTo>
                    <a:pt x="4056745" y="1392686"/>
                  </a:lnTo>
                  <a:lnTo>
                    <a:pt x="0" y="1392686"/>
                  </a:lnTo>
                  <a:lnTo>
                    <a:pt x="0" y="1306979"/>
                  </a:lnTo>
                  <a:lnTo>
                    <a:pt x="307904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58" name="フリーフォーム 57"/>
            <p:cNvSpPr/>
            <p:nvPr userDrawn="1"/>
          </p:nvSpPr>
          <p:spPr>
            <a:xfrm>
              <a:off x="7549101" y="8279059"/>
              <a:ext cx="4056747" cy="1763669"/>
            </a:xfrm>
            <a:custGeom>
              <a:avLst/>
              <a:gdLst>
                <a:gd name="connsiteX0" fmla="*/ 0 w 4056747"/>
                <a:gd name="connsiteY0" fmla="*/ 0 h 1763669"/>
                <a:gd name="connsiteX1" fmla="*/ 4056747 w 4056747"/>
                <a:gd name="connsiteY1" fmla="*/ 0 h 1763669"/>
                <a:gd name="connsiteX2" fmla="*/ 0 w 4056747"/>
                <a:gd name="connsiteY2" fmla="*/ 1763669 h 1763669"/>
                <a:gd name="connsiteX3" fmla="*/ 0 w 4056747"/>
                <a:gd name="connsiteY3" fmla="*/ 0 h 176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56747" h="1763669">
                  <a:moveTo>
                    <a:pt x="0" y="0"/>
                  </a:moveTo>
                  <a:lnTo>
                    <a:pt x="4056747" y="0"/>
                  </a:lnTo>
                  <a:lnTo>
                    <a:pt x="0" y="176366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5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 rot="1380000">
            <a:off x="853258" y="1149611"/>
            <a:ext cx="2609807" cy="707179"/>
          </a:xfrm>
        </p:spPr>
        <p:txBody>
          <a:bodyPr anchor="ctr">
            <a:noAutofit/>
          </a:bodyPr>
          <a:lstStyle>
            <a:lvl1pPr algn="r">
              <a:defRPr sz="2133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1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 rot="1380000">
            <a:off x="853258" y="2418205"/>
            <a:ext cx="2609807" cy="707179"/>
          </a:xfrm>
        </p:spPr>
        <p:txBody>
          <a:bodyPr anchor="ctr">
            <a:noAutofit/>
          </a:bodyPr>
          <a:lstStyle>
            <a:lvl1pPr algn="r">
              <a:defRPr sz="2133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 rot="1380000">
            <a:off x="853258" y="3686799"/>
            <a:ext cx="2609807" cy="707179"/>
          </a:xfrm>
        </p:spPr>
        <p:txBody>
          <a:bodyPr anchor="ctr">
            <a:noAutofit/>
          </a:bodyPr>
          <a:lstStyle>
            <a:lvl1pPr algn="r">
              <a:defRPr sz="2133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 rot="1380000">
            <a:off x="853258" y="4955394"/>
            <a:ext cx="2609807" cy="707179"/>
          </a:xfrm>
        </p:spPr>
        <p:txBody>
          <a:bodyPr anchor="ctr">
            <a:noAutofit/>
          </a:bodyPr>
          <a:lstStyle>
            <a:lvl1pPr algn="r">
              <a:defRPr sz="2133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 userDrawn="1"/>
        </p:nvSpPr>
        <p:spPr>
          <a:xfrm>
            <a:off x="4120370" y="2335395"/>
            <a:ext cx="553357" cy="50276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2667" dirty="0">
                <a:solidFill>
                  <a:schemeClr val="bg1"/>
                </a:solidFill>
              </a:rPr>
              <a:t>01</a:t>
            </a:r>
            <a:endParaRPr kumimoji="1" lang="ja-JP" altLang="en-US" sz="2667" dirty="0">
              <a:solidFill>
                <a:schemeClr val="bg1"/>
              </a:solidFill>
            </a:endParaRPr>
          </a:p>
        </p:txBody>
      </p:sp>
      <p:sp>
        <p:nvSpPr>
          <p:cNvPr id="65" name="テキスト ボックス 64"/>
          <p:cNvSpPr txBox="1"/>
          <p:nvPr userDrawn="1"/>
        </p:nvSpPr>
        <p:spPr>
          <a:xfrm>
            <a:off x="4476330" y="3438303"/>
            <a:ext cx="553357" cy="50276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2667" dirty="0">
                <a:solidFill>
                  <a:schemeClr val="bg1"/>
                </a:solidFill>
              </a:rPr>
              <a:t>02</a:t>
            </a:r>
            <a:endParaRPr kumimoji="1" lang="ja-JP" altLang="en-US" sz="2667" dirty="0">
              <a:solidFill>
                <a:schemeClr val="bg1"/>
              </a:solidFill>
            </a:endParaRPr>
          </a:p>
        </p:txBody>
      </p:sp>
      <p:sp>
        <p:nvSpPr>
          <p:cNvPr id="67" name="テキスト ボックス 66"/>
          <p:cNvSpPr txBox="1"/>
          <p:nvPr userDrawn="1"/>
        </p:nvSpPr>
        <p:spPr>
          <a:xfrm>
            <a:off x="4847285" y="4548907"/>
            <a:ext cx="553357" cy="50276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2667" dirty="0">
                <a:solidFill>
                  <a:schemeClr val="bg1"/>
                </a:solidFill>
              </a:rPr>
              <a:t>03</a:t>
            </a:r>
            <a:endParaRPr kumimoji="1" lang="ja-JP" altLang="en-US" sz="2667" dirty="0">
              <a:solidFill>
                <a:schemeClr val="bg1"/>
              </a:solidFill>
            </a:endParaRPr>
          </a:p>
        </p:txBody>
      </p:sp>
      <p:sp>
        <p:nvSpPr>
          <p:cNvPr id="69" name="テキスト ボックス 68"/>
          <p:cNvSpPr txBox="1"/>
          <p:nvPr userDrawn="1"/>
        </p:nvSpPr>
        <p:spPr>
          <a:xfrm>
            <a:off x="5200100" y="5643334"/>
            <a:ext cx="553357" cy="50276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2667" dirty="0">
                <a:solidFill>
                  <a:schemeClr val="bg1"/>
                </a:solidFill>
              </a:rPr>
              <a:t>04</a:t>
            </a:r>
            <a:endParaRPr kumimoji="1" lang="ja-JP" altLang="en-US" sz="2667" dirty="0">
              <a:solidFill>
                <a:schemeClr val="bg1"/>
              </a:solidFill>
            </a:endParaRPr>
          </a:p>
        </p:txBody>
      </p:sp>
      <p:sp>
        <p:nvSpPr>
          <p:cNvPr id="70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 rot="1380000">
            <a:off x="3366224" y="1900900"/>
            <a:ext cx="443008" cy="442969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1" name="図プレースホルダー 7"/>
          <p:cNvSpPr>
            <a:spLocks noGrp="1"/>
          </p:cNvSpPr>
          <p:nvPr>
            <p:ph type="pic" sz="quarter" idx="28" hasCustomPrompt="1"/>
          </p:nvPr>
        </p:nvSpPr>
        <p:spPr>
          <a:xfrm rot="1380000">
            <a:off x="3366224" y="3168130"/>
            <a:ext cx="443008" cy="442969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2" name="図プレースホルダー 7"/>
          <p:cNvSpPr>
            <a:spLocks noGrp="1"/>
          </p:cNvSpPr>
          <p:nvPr>
            <p:ph type="pic" sz="quarter" idx="29" hasCustomPrompt="1"/>
          </p:nvPr>
        </p:nvSpPr>
        <p:spPr>
          <a:xfrm rot="1380000">
            <a:off x="3366224" y="4435361"/>
            <a:ext cx="443008" cy="442969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3" name="図プレースホルダー 7"/>
          <p:cNvSpPr>
            <a:spLocks noGrp="1"/>
          </p:cNvSpPr>
          <p:nvPr>
            <p:ph type="pic" sz="quarter" idx="30" hasCustomPrompt="1"/>
          </p:nvPr>
        </p:nvSpPr>
        <p:spPr>
          <a:xfrm rot="1380000">
            <a:off x="3366224" y="5702592"/>
            <a:ext cx="443008" cy="442969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4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4801788" y="1642182"/>
            <a:ext cx="4944962" cy="900206"/>
          </a:xfrm>
        </p:spPr>
        <p:txBody>
          <a:bodyPr anchor="ctr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5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5509613" y="2597005"/>
            <a:ext cx="4944962" cy="900206"/>
          </a:xfrm>
        </p:spPr>
        <p:txBody>
          <a:bodyPr anchor="ctr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6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6195126" y="3551828"/>
            <a:ext cx="4944962" cy="900206"/>
          </a:xfrm>
        </p:spPr>
        <p:txBody>
          <a:bodyPr anchor="ctr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6830906" y="4506651"/>
            <a:ext cx="4944962" cy="900206"/>
          </a:xfrm>
        </p:spPr>
        <p:txBody>
          <a:bodyPr anchor="ctr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9" name="正方形/長方形 78"/>
          <p:cNvSpPr/>
          <p:nvPr userDrawn="1"/>
        </p:nvSpPr>
        <p:spPr>
          <a:xfrm>
            <a:off x="0" y="0"/>
            <a:ext cx="12192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82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4029376" y="164638"/>
            <a:ext cx="7844068" cy="80210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8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4077385" y="1028734"/>
            <a:ext cx="7773384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4" name="正方形/長方形 83"/>
          <p:cNvSpPr/>
          <p:nvPr userDrawn="1"/>
        </p:nvSpPr>
        <p:spPr>
          <a:xfrm>
            <a:off x="4125395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382674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25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1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250"/>
                            </p:stCondLst>
                            <p:childTnLst>
                              <p:par>
                                <p:cTn id="9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25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25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1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750"/>
                            </p:stCondLst>
                            <p:childTnLst>
                              <p:par>
                                <p:cTn id="12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25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25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1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1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  <p:bldP spid="68" grpId="0" animBg="1"/>
      <p:bldP spid="68" grpId="1" animBg="1"/>
      <p:bldP spid="36" grpId="0" animBg="1"/>
      <p:bldP spid="36" grpId="1" animBg="1"/>
      <p:bldP spid="30" grpId="0" animBg="1"/>
      <p:bldP spid="30" grpId="1" animBg="1"/>
      <p:bldP spid="33" grpId="0" animBg="1"/>
      <p:bldP spid="33" grpId="1" animBg="1"/>
      <p:bldP spid="66" grpId="0" animBg="1"/>
      <p:bldP spid="66" grpId="1" animBg="1"/>
      <p:bldP spid="63" grpId="0" animBg="1"/>
      <p:bldP spid="63" grpId="1" animBg="1"/>
      <p:bldP spid="5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2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65" grpId="0"/>
      <p:bldP spid="67" grpId="0"/>
      <p:bldP spid="69" grpId="0"/>
      <p:bldP spid="70" grpId="0"/>
      <p:bldP spid="71" grpId="0"/>
      <p:bldP spid="72" grpId="0"/>
      <p:bldP spid="73" grpId="0"/>
      <p:bldP spid="7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2" grpId="0"/>
      <p:bldP spid="8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impl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0"/>
            <a:ext cx="12192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" name="円/楕円 5"/>
          <p:cNvSpPr/>
          <p:nvPr userDrawn="1"/>
        </p:nvSpPr>
        <p:spPr>
          <a:xfrm>
            <a:off x="1771139" y="1896217"/>
            <a:ext cx="439509" cy="43947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1</a:t>
            </a:r>
            <a:endParaRPr kumimoji="1" lang="ja-JP" altLang="en-US" sz="1200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1771139" y="2789402"/>
            <a:ext cx="439509" cy="43947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2</a:t>
            </a:r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2374879" y="1823891"/>
            <a:ext cx="8208027" cy="594764"/>
          </a:xfrm>
        </p:spPr>
        <p:txBody>
          <a:bodyPr anchor="ctr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2374879" y="2717076"/>
            <a:ext cx="8208027" cy="594764"/>
          </a:xfrm>
        </p:spPr>
        <p:txBody>
          <a:bodyPr anchor="ctr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1771139" y="3682587"/>
            <a:ext cx="439509" cy="43947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3</a:t>
            </a:r>
            <a:endParaRPr kumimoji="1" lang="ja-JP" altLang="en-US" sz="1200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2374879" y="3610261"/>
            <a:ext cx="8208027" cy="594764"/>
          </a:xfrm>
        </p:spPr>
        <p:txBody>
          <a:bodyPr anchor="ctr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1771139" y="4575773"/>
            <a:ext cx="439509" cy="43947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4</a:t>
            </a:r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2374879" y="4503447"/>
            <a:ext cx="8208027" cy="594764"/>
          </a:xfrm>
        </p:spPr>
        <p:txBody>
          <a:bodyPr anchor="ctr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1771139" y="5468958"/>
            <a:ext cx="439509" cy="43947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5</a:t>
            </a:r>
            <a:endParaRPr kumimoji="1" lang="ja-JP" altLang="en-US" sz="1200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2374879" y="5396632"/>
            <a:ext cx="8208027" cy="594764"/>
          </a:xfrm>
        </p:spPr>
        <p:txBody>
          <a:bodyPr anchor="ctr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0" y="0"/>
            <a:ext cx="12192000" cy="13449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7" name="タイトル 1"/>
          <p:cNvSpPr>
            <a:spLocks noGrp="1"/>
          </p:cNvSpPr>
          <p:nvPr>
            <p:ph type="title" hasCustomPrompt="1"/>
          </p:nvPr>
        </p:nvSpPr>
        <p:spPr>
          <a:xfrm>
            <a:off x="589917" y="304800"/>
            <a:ext cx="11012164" cy="774095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6819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0"/>
            <a:ext cx="12192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424656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2471-447B-47E2-B349-26862694CA27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000CB-C919-44CF-8138-52860D16E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604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2471-447B-47E2-B349-26862694CA27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000CB-C919-44CF-8138-52860D16E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463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2471-447B-47E2-B349-26862694CA27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000CB-C919-44CF-8138-52860D16E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511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2471-447B-47E2-B349-26862694CA27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000CB-C919-44CF-8138-52860D16E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752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2471-447B-47E2-B349-26862694CA27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000CB-C919-44CF-8138-52860D16E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74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4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BA02471-447B-47E2-B349-26862694CA27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4B000CB-C919-44CF-8138-52860D16E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606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1" y="164638"/>
            <a:ext cx="11006206" cy="80210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  <p:sp>
        <p:nvSpPr>
          <p:cNvPr id="9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11" name="円/楕円 10"/>
          <p:cNvSpPr/>
          <p:nvPr userDrawn="1"/>
        </p:nvSpPr>
        <p:spPr>
          <a:xfrm>
            <a:off x="11022059" y="6100230"/>
            <a:ext cx="289591" cy="28956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5" name="円/楕円 14"/>
          <p:cNvSpPr/>
          <p:nvPr userDrawn="1"/>
        </p:nvSpPr>
        <p:spPr>
          <a:xfrm>
            <a:off x="11435106" y="6111048"/>
            <a:ext cx="720142" cy="720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6" name="円/楕円 19"/>
          <p:cNvSpPr/>
          <p:nvPr userDrawn="1"/>
        </p:nvSpPr>
        <p:spPr>
          <a:xfrm>
            <a:off x="10860585" y="6469495"/>
            <a:ext cx="480095" cy="388506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7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435106" y="6288526"/>
            <a:ext cx="720142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867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33679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  <p:sldLayoutId id="2147483727" r:id="rId20"/>
    <p:sldLayoutId id="2147483728" r:id="rId21"/>
    <p:sldLayoutId id="2147483729" r:id="rId22"/>
    <p:sldLayoutId id="2147483730" r:id="rId23"/>
    <p:sldLayoutId id="2147483731" r:id="rId24"/>
    <p:sldLayoutId id="2147483732" r:id="rId25"/>
    <p:sldLayoutId id="2147483733" r:id="rId26"/>
    <p:sldLayoutId id="2147483734" r:id="rId2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6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1" grpId="1" animBg="1"/>
      <p:bldP spid="15" grpId="0" animBg="1"/>
      <p:bldP spid="15" grpId="1" animBg="1"/>
      <p:bldP spid="16" grpId="0" animBg="1"/>
      <p:bldP spid="16" grpId="1" animBg="1"/>
      <p:bldP spid="17" grpId="0"/>
    </p:bldLst>
  </p:timing>
  <p:hf hdr="0" dt="0"/>
  <p:txStyles>
    <p:titleStyle>
      <a:lvl1pPr algn="l" defTabSz="1088556" rtl="0" eaLnBrk="1" latinLnBrk="0" hangingPunct="1">
        <a:spcBef>
          <a:spcPct val="0"/>
        </a:spcBef>
        <a:buNone/>
        <a:defRPr kumimoji="1" sz="40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088556" rtl="0" eaLnBrk="1" latinLnBrk="0" hangingPunct="1">
        <a:lnSpc>
          <a:spcPct val="120000"/>
        </a:lnSpc>
        <a:spcBef>
          <a:spcPts val="800"/>
        </a:spcBef>
        <a:buFont typeface="Arial" panose="020B0604020202020204" pitchFamily="34" charset="0"/>
        <a:buNone/>
        <a:defRPr kumimoji="1" sz="16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884452" indent="-340174" algn="l" defTabSz="108855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334" kern="1200">
          <a:solidFill>
            <a:schemeClr val="tx1"/>
          </a:solidFill>
          <a:latin typeface="+mn-lt"/>
          <a:ea typeface="+mn-ea"/>
          <a:cs typeface="+mn-cs"/>
        </a:defRPr>
      </a:lvl2pPr>
      <a:lvl3pPr marL="1360695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67" kern="1200">
          <a:solidFill>
            <a:schemeClr val="tx1"/>
          </a:solidFill>
          <a:latin typeface="+mn-lt"/>
          <a:ea typeface="+mn-ea"/>
          <a:cs typeface="+mn-cs"/>
        </a:defRPr>
      </a:lvl3pPr>
      <a:lvl4pPr marL="1904973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251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530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808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2085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364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44278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88556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32834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77112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721391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265669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809946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354225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8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emf"/><Relationship Id="rId5" Type="http://schemas.openxmlformats.org/officeDocument/2006/relationships/hyperlink" Target="http://en.wikipedia.org/wiki/Crystal" TargetMode="External"/><Relationship Id="rId4" Type="http://schemas.openxmlformats.org/officeDocument/2006/relationships/hyperlink" Target="http://en.wikipedia.org/wiki/Amorphous_soli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87FA1A-C623-4C87-A67C-A5B8DE1051EB}"/>
              </a:ext>
            </a:extLst>
          </p:cNvPr>
          <p:cNvSpPr/>
          <p:nvPr/>
        </p:nvSpPr>
        <p:spPr>
          <a:xfrm>
            <a:off x="659704" y="199631"/>
            <a:ext cx="102735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Spectroscopic Analysis of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32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32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ZnO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–Na</a:t>
            </a:r>
            <a:r>
              <a:rPr lang="en-US" sz="32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Doped Glass</a:t>
            </a:r>
            <a:endParaRPr lang="ar-EG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8739AA-B96E-4CA7-8F1E-F6C16AE3341D}"/>
              </a:ext>
            </a:extLst>
          </p:cNvPr>
          <p:cNvSpPr txBox="1"/>
          <p:nvPr/>
        </p:nvSpPr>
        <p:spPr>
          <a:xfrm>
            <a:off x="928222" y="5627304"/>
            <a:ext cx="97365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XXIV International Scientific Conference of Young Scientists and Specialists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(AYSS-2020)</a:t>
            </a:r>
          </a:p>
        </p:txBody>
      </p:sp>
      <p:pic>
        <p:nvPicPr>
          <p:cNvPr id="2052" name="Picture 4" descr="Database for Students and Entrepreneurs - Modern University for Information  and Technology">
            <a:extLst>
              <a:ext uri="{FF2B5EF4-FFF2-40B4-BE49-F238E27FC236}">
                <a16:creationId xmlns:a16="http://schemas.microsoft.com/office/drawing/2014/main" id="{84C4AC2D-33DF-4307-BB46-E3B0AB4BF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308" y="955209"/>
            <a:ext cx="3813611" cy="21483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4" name="Picture 6" descr="Russia Archives | OPPGATE">
            <a:extLst>
              <a:ext uri="{FF2B5EF4-FFF2-40B4-BE49-F238E27FC236}">
                <a16:creationId xmlns:a16="http://schemas.microsoft.com/office/drawing/2014/main" id="{0CCAE213-FA4A-4485-ACA7-520FEE7CD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7" y="5654283"/>
            <a:ext cx="680907" cy="6809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airo University Archives - Sada El balad">
            <a:extLst>
              <a:ext uri="{FF2B5EF4-FFF2-40B4-BE49-F238E27FC236}">
                <a16:creationId xmlns:a16="http://schemas.microsoft.com/office/drawing/2014/main" id="{6F7FCDE5-4111-4639-A38F-B0D4804E6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6" y="1714389"/>
            <a:ext cx="3263519" cy="27408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4667E89-03CB-44B6-B8E8-BB109B6D75BE}"/>
              </a:ext>
            </a:extLst>
          </p:cNvPr>
          <p:cNvSpPr txBox="1"/>
          <p:nvPr/>
        </p:nvSpPr>
        <p:spPr>
          <a:xfrm>
            <a:off x="2728229" y="3274345"/>
            <a:ext cx="6362762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Shymaa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Moslem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MTI – University </a:t>
            </a:r>
          </a:p>
          <a:p>
            <a:pPr algn="ctr"/>
            <a:r>
              <a:rPr lang="en-US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collaboration with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Cairo University</a:t>
            </a: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Egypt</a:t>
            </a:r>
          </a:p>
          <a:p>
            <a:pPr algn="ctr"/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Group members </a:t>
            </a:r>
          </a:p>
          <a:p>
            <a:pPr algn="ctr"/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Prof. Hussam Hassan – Dr. Yehia El-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bashar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Dr.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Diaa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rayan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i="1" dirty="0">
              <a:solidFill>
                <a:srgbClr val="0000FF"/>
              </a:solidFill>
            </a:endParaRPr>
          </a:p>
        </p:txBody>
      </p:sp>
      <p:pic>
        <p:nvPicPr>
          <p:cNvPr id="3" name="Picture 6" descr="Russia Archives | OPPGATE">
            <a:extLst>
              <a:ext uri="{FF2B5EF4-FFF2-40B4-BE49-F238E27FC236}">
                <a16:creationId xmlns:a16="http://schemas.microsoft.com/office/drawing/2014/main" id="{47186863-6E9C-49C8-973A-8E190AB5E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8950" y="5654283"/>
            <a:ext cx="680907" cy="6809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airo university Logos">
            <a:extLst>
              <a:ext uri="{FF2B5EF4-FFF2-40B4-BE49-F238E27FC236}">
                <a16:creationId xmlns:a16="http://schemas.microsoft.com/office/drawing/2014/main" id="{F6C6F66C-147D-4479-9E96-D6CB88F73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3867">
            <a:off x="2684147" y="1496989"/>
            <a:ext cx="937299" cy="10647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atabase for Students and Entrepreneurs - Modern University for Information  and Technology">
            <a:extLst>
              <a:ext uri="{FF2B5EF4-FFF2-40B4-BE49-F238E27FC236}">
                <a16:creationId xmlns:a16="http://schemas.microsoft.com/office/drawing/2014/main" id="{47A52868-E15A-410F-A1D7-C3E38A29D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68" y="955209"/>
            <a:ext cx="1924859" cy="12236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21239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FD9B7C-CC8F-4297-A187-71B0B942F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5673" y="1443968"/>
            <a:ext cx="5809156" cy="34710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50BB0A-0FEA-4F2B-B950-28903C35E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88" y="1298714"/>
            <a:ext cx="5244602" cy="381840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39D4CF-518D-4EF2-AB44-40087C459766}"/>
              </a:ext>
            </a:extLst>
          </p:cNvPr>
          <p:cNvSpPr txBox="1"/>
          <p:nvPr/>
        </p:nvSpPr>
        <p:spPr>
          <a:xfrm>
            <a:off x="928222" y="5627304"/>
            <a:ext cx="97365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XXIV International Scientific Conference of Young Scientists and Specialists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(AYSS-2020)</a:t>
            </a:r>
          </a:p>
        </p:txBody>
      </p:sp>
      <p:pic>
        <p:nvPicPr>
          <p:cNvPr id="8" name="Picture 6" descr="Russia Archives | OPPGATE">
            <a:extLst>
              <a:ext uri="{FF2B5EF4-FFF2-40B4-BE49-F238E27FC236}">
                <a16:creationId xmlns:a16="http://schemas.microsoft.com/office/drawing/2014/main" id="{F4500A72-DCF2-4C4A-9579-95A2BC5EF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7" y="5654283"/>
            <a:ext cx="680907" cy="6809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Russia Archives | OPPGATE">
            <a:extLst>
              <a:ext uri="{FF2B5EF4-FFF2-40B4-BE49-F238E27FC236}">
                <a16:creationId xmlns:a16="http://schemas.microsoft.com/office/drawing/2014/main" id="{96EBC8A5-EE04-4134-8052-7B7AE3900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8950" y="5654283"/>
            <a:ext cx="680907" cy="6809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8B27FCD-46C1-44B9-A8C4-CF230642EC80}"/>
              </a:ext>
            </a:extLst>
          </p:cNvPr>
          <p:cNvSpPr txBox="1"/>
          <p:nvPr/>
        </p:nvSpPr>
        <p:spPr>
          <a:xfrm>
            <a:off x="3731415" y="70537"/>
            <a:ext cx="3900396" cy="8632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Fourier transform Infrared 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(FTIR)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E003DE-8E83-41F7-9240-68DE0722D340}"/>
              </a:ext>
            </a:extLst>
          </p:cNvPr>
          <p:cNvSpPr txBox="1"/>
          <p:nvPr/>
        </p:nvSpPr>
        <p:spPr>
          <a:xfrm>
            <a:off x="5870543" y="257251"/>
            <a:ext cx="6279458" cy="1294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00300" lvl="4" indent="-5715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The deconvolution of the FTIR absorption spectrum of the sample containing 6 mol.% of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NiO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6578C3-1848-4A1F-ADB0-C2DCD4EB7377}"/>
              </a:ext>
            </a:extLst>
          </p:cNvPr>
          <p:cNvSpPr txBox="1"/>
          <p:nvPr/>
        </p:nvSpPr>
        <p:spPr>
          <a:xfrm>
            <a:off x="-1822951" y="529103"/>
            <a:ext cx="5694830" cy="463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00300" lvl="4" indent="-5715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FTIR absorbance spectra. 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9FFC9B-5BC8-4169-BA50-9132C1183D74}"/>
              </a:ext>
            </a:extLst>
          </p:cNvPr>
          <p:cNvSpPr txBox="1"/>
          <p:nvPr/>
        </p:nvSpPr>
        <p:spPr>
          <a:xfrm>
            <a:off x="7088902" y="4915023"/>
            <a:ext cx="49473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Phosphorus, Sulfur, and Silicon and the Related Elements, </a:t>
            </a:r>
            <a:r>
              <a:rPr lang="en-US" sz="1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Y.H. </a:t>
            </a:r>
            <a:r>
              <a:rPr lang="en-US" sz="1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Elbashar</a:t>
            </a:r>
            <a:r>
              <a:rPr lang="en-US" sz="1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S.S. Moslem, et. al.</a:t>
            </a:r>
          </a:p>
          <a:p>
            <a:r>
              <a:rPr lang="en-US" sz="1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DOI: </a:t>
            </a:r>
            <a:r>
              <a:rPr lang="en-US" sz="1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https://doi.org/10.1080/10426507.2020.1800703 </a:t>
            </a:r>
          </a:p>
          <a:p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862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2CF9EE19-7BC3-4C67-A01C-EF9A1304BC3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98856647"/>
                  </p:ext>
                </p:extLst>
              </p:nvPr>
            </p:nvGraphicFramePr>
            <p:xfrm>
              <a:off x="1386600" y="934287"/>
              <a:ext cx="9409043" cy="449039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667585">
                      <a:extLst>
                        <a:ext uri="{9D8B030D-6E8A-4147-A177-3AD203B41FA5}">
                          <a16:colId xmlns:a16="http://schemas.microsoft.com/office/drawing/2014/main" val="4281663261"/>
                        </a:ext>
                      </a:extLst>
                    </a:gridCol>
                    <a:gridCol w="6741458">
                      <a:extLst>
                        <a:ext uri="{9D8B030D-6E8A-4147-A177-3AD203B41FA5}">
                          <a16:colId xmlns:a16="http://schemas.microsoft.com/office/drawing/2014/main" val="578200318"/>
                        </a:ext>
                      </a:extLst>
                    </a:gridCol>
                  </a:tblGrid>
                  <a:tr h="532878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Wavenumber (cm</a:t>
                          </a:r>
                          <a:r>
                            <a:rPr lang="en-US" sz="1800" b="1" baseline="300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-1</a:t>
                          </a:r>
                          <a:r>
                            <a:rPr lang="en-US" sz="18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571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Assignment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02819819"/>
                      </a:ext>
                    </a:extLst>
                  </a:tr>
                  <a:tr h="646565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1474-2000 </a:t>
                          </a:r>
                          <a:endParaRPr lang="en-US" sz="1800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571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bending vibrations of </a:t>
                          </a:r>
                          <a:r>
                            <a:rPr lang="en-US" sz="18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water bonds (</a:t>
                          </a:r>
                          <a:r>
                            <a:rPr lang="en-US" sz="18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H</a:t>
                          </a:r>
                          <a:r>
                            <a:rPr lang="en-US" sz="1800" baseline="-25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r>
                            <a:rPr lang="en-US" sz="18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O)</a:t>
                          </a:r>
                          <a:r>
                            <a:rPr lang="en-US" sz="18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 .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53112007"/>
                      </a:ext>
                    </a:extLst>
                  </a:tr>
                  <a:tr h="646565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1256-1338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571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asymmetric stretching vibration of the </a:t>
                          </a:r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PO</a:t>
                          </a:r>
                          <a:r>
                            <a:rPr lang="en-US" sz="1800" baseline="30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2−</a:t>
                          </a:r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 or (P=O) groups </a:t>
                          </a:r>
                          <a:r>
                            <a:rPr lang="en-US" sz="18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(</a:t>
                          </a:r>
                          <a:r>
                            <a:rPr lang="en-US" sz="1800" i="1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Q</a:t>
                          </a:r>
                          <a:r>
                            <a:rPr lang="en-US" sz="1800" i="1" baseline="300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r>
                            <a:rPr lang="en-US" sz="18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 )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.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45277008"/>
                      </a:ext>
                    </a:extLst>
                  </a:tr>
                  <a:tr h="532878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1110-1156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571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asymmetric stretch of the </a:t>
                          </a:r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PO</a:t>
                          </a:r>
                          <a:r>
                            <a:rPr lang="en-US" sz="1800" baseline="-25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 or (O-P-O) </a:t>
                          </a:r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groups </a:t>
                          </a:r>
                          <a:r>
                            <a:rPr lang="en-US" sz="18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(</a:t>
                          </a:r>
                          <a:r>
                            <a:rPr lang="en-US" sz="1800" i="1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Q</a:t>
                          </a:r>
                          <a:r>
                            <a:rPr lang="en-US" sz="1800" baseline="300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 </a:t>
                          </a: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+mn-cs"/>
                            </a:rPr>
                            <a:t>)</a:t>
                          </a: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+mn-cs"/>
                            </a:rPr>
                            <a:t>.</a:t>
                          </a:r>
                          <a:r>
                            <a:rPr lang="en-US" sz="1800" baseline="30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  </a:t>
                          </a:r>
                          <a:r>
                            <a:rPr lang="en-US" sz="1800" baseline="300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      </a:t>
                          </a:r>
                          <a:r>
                            <a:rPr lang="en-US" sz="1800" baseline="300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21856574"/>
                      </a:ext>
                    </a:extLst>
                  </a:tr>
                  <a:tr h="532878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915-1036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571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asymmetric stretching vibrational mode of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𝑃𝑂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3−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groups.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14205783"/>
                      </a:ext>
                    </a:extLst>
                  </a:tr>
                  <a:tr h="532878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633-762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571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symmetric stretching vibrations P-O-P or (</a:t>
                          </a: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+mn-cs"/>
                            </a:rPr>
                            <a:t>P</a:t>
                          </a:r>
                          <a:r>
                            <a:rPr kumimoji="0" lang="en-US" sz="1800" b="0" i="0" u="none" strike="noStrike" kern="1200" cap="none" spc="0" normalizeH="0" baseline="-2500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+mn-cs"/>
                            </a:rPr>
                            <a:t>2</a:t>
                          </a: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+mn-cs"/>
                            </a:rPr>
                            <a:t>O</a:t>
                          </a:r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).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1121573"/>
                      </a:ext>
                    </a:extLst>
                  </a:tr>
                  <a:tr h="532878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≈544</a:t>
                          </a:r>
                        </a:p>
                      </a:txBody>
                      <a:tcPr marL="68580" marR="68580" marT="0" marB="0">
                        <a:lnL w="571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+mn-cs"/>
                            </a:rPr>
                            <a:t>stretching vibrations of 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Zn–O.</a:t>
                          </a:r>
                          <a:r>
                            <a:rPr lang="en-US" sz="18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 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851201"/>
                      </a:ext>
                    </a:extLst>
                  </a:tr>
                  <a:tr h="532878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423-496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571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stretching vibrations of octahedral NiO</a:t>
                          </a:r>
                          <a:r>
                            <a:rPr lang="en-US" sz="1800" baseline="-25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6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 group in Ni–O–Ni bond </a:t>
                          </a:r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983302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2CF9EE19-7BC3-4C67-A01C-EF9A1304BC3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98856647"/>
                  </p:ext>
                </p:extLst>
              </p:nvPr>
            </p:nvGraphicFramePr>
            <p:xfrm>
              <a:off x="1386600" y="934287"/>
              <a:ext cx="9409043" cy="449039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667585">
                      <a:extLst>
                        <a:ext uri="{9D8B030D-6E8A-4147-A177-3AD203B41FA5}">
                          <a16:colId xmlns:a16="http://schemas.microsoft.com/office/drawing/2014/main" val="4281663261"/>
                        </a:ext>
                      </a:extLst>
                    </a:gridCol>
                    <a:gridCol w="6741458">
                      <a:extLst>
                        <a:ext uri="{9D8B030D-6E8A-4147-A177-3AD203B41FA5}">
                          <a16:colId xmlns:a16="http://schemas.microsoft.com/office/drawing/2014/main" val="578200318"/>
                        </a:ext>
                      </a:extLst>
                    </a:gridCol>
                  </a:tblGrid>
                  <a:tr h="532878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Wavenumber (cm</a:t>
                          </a:r>
                          <a:r>
                            <a:rPr lang="en-US" sz="1800" b="1" baseline="300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-1</a:t>
                          </a:r>
                          <a:r>
                            <a:rPr lang="en-US" sz="18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571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Assignment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02819819"/>
                      </a:ext>
                    </a:extLst>
                  </a:tr>
                  <a:tr h="646565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1474-2000 </a:t>
                          </a:r>
                          <a:endParaRPr lang="en-US" sz="1800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571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bending vibrations of </a:t>
                          </a:r>
                          <a:r>
                            <a:rPr lang="en-US" sz="18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water bonds (</a:t>
                          </a:r>
                          <a:r>
                            <a:rPr lang="en-US" sz="18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H</a:t>
                          </a:r>
                          <a:r>
                            <a:rPr lang="en-US" sz="1800" baseline="-25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r>
                            <a:rPr lang="en-US" sz="18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O)</a:t>
                          </a:r>
                          <a:r>
                            <a:rPr lang="en-US" sz="18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 .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53112007"/>
                      </a:ext>
                    </a:extLst>
                  </a:tr>
                  <a:tr h="646565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1256-1338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571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asymmetric stretching vibration of the </a:t>
                          </a:r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PO</a:t>
                          </a:r>
                          <a:r>
                            <a:rPr lang="en-US" sz="1800" baseline="30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2−</a:t>
                          </a:r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 or (P=O) groups </a:t>
                          </a:r>
                          <a:r>
                            <a:rPr lang="en-US" sz="18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(</a:t>
                          </a:r>
                          <a:r>
                            <a:rPr lang="en-US" sz="1800" i="1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Q</a:t>
                          </a:r>
                          <a:r>
                            <a:rPr lang="en-US" sz="1800" i="1" baseline="300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r>
                            <a:rPr lang="en-US" sz="18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 )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.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45277008"/>
                      </a:ext>
                    </a:extLst>
                  </a:tr>
                  <a:tr h="532878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1110-1156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571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asymmetric stretch of the </a:t>
                          </a:r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PO</a:t>
                          </a:r>
                          <a:r>
                            <a:rPr lang="en-US" sz="1800" baseline="-25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 or (O-P-O) </a:t>
                          </a:r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groups </a:t>
                          </a:r>
                          <a:r>
                            <a:rPr lang="en-US" sz="18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(</a:t>
                          </a:r>
                          <a:r>
                            <a:rPr lang="en-US" sz="1800" i="1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Q</a:t>
                          </a:r>
                          <a:r>
                            <a:rPr lang="en-US" sz="1800" baseline="300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 </a:t>
                          </a: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+mn-cs"/>
                            </a:rPr>
                            <a:t>)</a:t>
                          </a: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+mn-cs"/>
                            </a:rPr>
                            <a:t>.</a:t>
                          </a:r>
                          <a:r>
                            <a:rPr lang="en-US" sz="1800" baseline="30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  </a:t>
                          </a:r>
                          <a:r>
                            <a:rPr lang="en-US" sz="1800" baseline="300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      </a:t>
                          </a:r>
                          <a:r>
                            <a:rPr lang="en-US" sz="1800" baseline="300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21856574"/>
                      </a:ext>
                    </a:extLst>
                  </a:tr>
                  <a:tr h="532878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915-1036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571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054" t="-451136" r="-904" b="-30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14205783"/>
                      </a:ext>
                    </a:extLst>
                  </a:tr>
                  <a:tr h="532878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633-762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571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symmetric stretching vibrations P-O-P or (</a:t>
                          </a: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+mn-cs"/>
                            </a:rPr>
                            <a:t>P</a:t>
                          </a:r>
                          <a:r>
                            <a:rPr kumimoji="0" lang="en-US" sz="1800" b="0" i="0" u="none" strike="noStrike" kern="1200" cap="none" spc="0" normalizeH="0" baseline="-2500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+mn-cs"/>
                            </a:rPr>
                            <a:t>2</a:t>
                          </a: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+mn-cs"/>
                            </a:rPr>
                            <a:t>O</a:t>
                          </a:r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).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1121573"/>
                      </a:ext>
                    </a:extLst>
                  </a:tr>
                  <a:tr h="532878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≈544</a:t>
                          </a:r>
                        </a:p>
                      </a:txBody>
                      <a:tcPr marL="68580" marR="68580" marT="0" marB="0">
                        <a:lnL w="571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+mn-cs"/>
                            </a:rPr>
                            <a:t>stretching vibrations of 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Zn–O.</a:t>
                          </a:r>
                          <a:r>
                            <a:rPr lang="en-US" sz="18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 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851201"/>
                      </a:ext>
                    </a:extLst>
                  </a:tr>
                  <a:tr h="532878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423-496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571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stretching vibrations of octahedral NiO</a:t>
                          </a:r>
                          <a:r>
                            <a:rPr lang="en-US" sz="1800" baseline="-25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6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 group in Ni–O–Ni bond </a:t>
                          </a:r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983302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E8C3D269-89C4-4EC2-9766-759ACD6E81B8}"/>
              </a:ext>
            </a:extLst>
          </p:cNvPr>
          <p:cNvSpPr txBox="1"/>
          <p:nvPr/>
        </p:nvSpPr>
        <p:spPr>
          <a:xfrm>
            <a:off x="928222" y="5627304"/>
            <a:ext cx="97365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XXIV International Scientific Conference of Young Scientists and Specialists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(AYSS-2020)</a:t>
            </a:r>
          </a:p>
        </p:txBody>
      </p:sp>
      <p:pic>
        <p:nvPicPr>
          <p:cNvPr id="7" name="Picture 6" descr="Russia Archives | OPPGATE">
            <a:extLst>
              <a:ext uri="{FF2B5EF4-FFF2-40B4-BE49-F238E27FC236}">
                <a16:creationId xmlns:a16="http://schemas.microsoft.com/office/drawing/2014/main" id="{1D708C2E-05B3-4BAC-A824-4B4455C50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7" y="5654283"/>
            <a:ext cx="680907" cy="6809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Russia Archives | OPPGATE">
            <a:extLst>
              <a:ext uri="{FF2B5EF4-FFF2-40B4-BE49-F238E27FC236}">
                <a16:creationId xmlns:a16="http://schemas.microsoft.com/office/drawing/2014/main" id="{09D8AB7E-EF09-4008-B6C7-FB1935C75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8950" y="5654283"/>
            <a:ext cx="680907" cy="6809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3FD91B5-36D2-42A8-BF10-17E8EEB72801}"/>
              </a:ext>
            </a:extLst>
          </p:cNvPr>
          <p:cNvSpPr txBox="1"/>
          <p:nvPr/>
        </p:nvSpPr>
        <p:spPr>
          <a:xfrm>
            <a:off x="1222842" y="171498"/>
            <a:ext cx="9736561" cy="5871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  <a:tabLst>
                <a:tab pos="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Summary of FTIR Spectral Band Positions of the Investigated Glasses.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397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A99CD4-DB8C-4FF0-9A07-860FA2805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94" y="1280171"/>
            <a:ext cx="4569892" cy="43741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EBC9FE8-CB06-403F-A1AB-5BA310C5613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716894"/>
                  </p:ext>
                </p:extLst>
              </p:nvPr>
            </p:nvGraphicFramePr>
            <p:xfrm>
              <a:off x="5168348" y="1629096"/>
              <a:ext cx="6317513" cy="3649283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883103">
                      <a:extLst>
                        <a:ext uri="{9D8B030D-6E8A-4147-A177-3AD203B41FA5}">
                          <a16:colId xmlns:a16="http://schemas.microsoft.com/office/drawing/2014/main" val="2343234370"/>
                        </a:ext>
                      </a:extLst>
                    </a:gridCol>
                    <a:gridCol w="649300">
                      <a:extLst>
                        <a:ext uri="{9D8B030D-6E8A-4147-A177-3AD203B41FA5}">
                          <a16:colId xmlns:a16="http://schemas.microsoft.com/office/drawing/2014/main" val="2665144867"/>
                        </a:ext>
                      </a:extLst>
                    </a:gridCol>
                    <a:gridCol w="670223">
                      <a:extLst>
                        <a:ext uri="{9D8B030D-6E8A-4147-A177-3AD203B41FA5}">
                          <a16:colId xmlns:a16="http://schemas.microsoft.com/office/drawing/2014/main" val="1031677209"/>
                        </a:ext>
                      </a:extLst>
                    </a:gridCol>
                    <a:gridCol w="778891">
                      <a:extLst>
                        <a:ext uri="{9D8B030D-6E8A-4147-A177-3AD203B41FA5}">
                          <a16:colId xmlns:a16="http://schemas.microsoft.com/office/drawing/2014/main" val="2150558486"/>
                        </a:ext>
                      </a:extLst>
                    </a:gridCol>
                    <a:gridCol w="778891">
                      <a:extLst>
                        <a:ext uri="{9D8B030D-6E8A-4147-A177-3AD203B41FA5}">
                          <a16:colId xmlns:a16="http://schemas.microsoft.com/office/drawing/2014/main" val="2708630140"/>
                        </a:ext>
                      </a:extLst>
                    </a:gridCol>
                    <a:gridCol w="778891">
                      <a:extLst>
                        <a:ext uri="{9D8B030D-6E8A-4147-A177-3AD203B41FA5}">
                          <a16:colId xmlns:a16="http://schemas.microsoft.com/office/drawing/2014/main" val="3034186134"/>
                        </a:ext>
                      </a:extLst>
                    </a:gridCol>
                    <a:gridCol w="778214">
                      <a:extLst>
                        <a:ext uri="{9D8B030D-6E8A-4147-A177-3AD203B41FA5}">
                          <a16:colId xmlns:a16="http://schemas.microsoft.com/office/drawing/2014/main" val="516685109"/>
                        </a:ext>
                      </a:extLst>
                    </a:gridCol>
                  </a:tblGrid>
                  <a:tr h="357976">
                    <a:tc gridSpan="7"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14325" algn="l"/>
                              <a:tab pos="1285875" algn="l"/>
                              <a:tab pos="2903220" algn="ctr"/>
                            </a:tabLst>
                          </a:pPr>
                          <a:r>
                            <a:rPr lang="en-US" sz="180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	Transitions       		Band positions (nm)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905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3014686"/>
                      </a:ext>
                    </a:extLst>
                  </a:tr>
                  <a:tr h="64005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80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(Octahedral transitions)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DEDE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800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NiO=1mol.%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DEDE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1285875" algn="l"/>
                            </a:tabLst>
                            <a:defRPr/>
                          </a:pPr>
                          <a:r>
                            <a:rPr kumimoji="0" lang="en-US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NiO=2mol.%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DEDE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1285875" algn="l"/>
                            </a:tabLst>
                            <a:defRPr/>
                          </a:pPr>
                          <a:r>
                            <a:rPr kumimoji="0" lang="en-US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NiO=3mol.%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DEDE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1285875" algn="l"/>
                            </a:tabLst>
                            <a:defRPr/>
                          </a:pPr>
                          <a:r>
                            <a:rPr kumimoji="0" lang="en-US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NiO=4mol.%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DEDE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1285875" algn="l"/>
                            </a:tabLst>
                            <a:defRPr/>
                          </a:pPr>
                          <a:r>
                            <a:rPr kumimoji="0" lang="en-US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NiO=5mol.%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DEDE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1285875" algn="l"/>
                            </a:tabLst>
                            <a:defRPr/>
                          </a:pPr>
                          <a:r>
                            <a:rPr kumimoji="0" lang="en-US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NiO=6mol.%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905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DEDE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55586236"/>
                      </a:ext>
                    </a:extLst>
                  </a:tr>
                  <a:tr h="35797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800" b="1" i="1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180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</a:t>
                          </a:r>
                          <a:r>
                            <a:rPr lang="en-US" sz="180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2g</a:t>
                          </a:r>
                          <a:r>
                            <a:rPr lang="en-US" sz="180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(F)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</m:oMath>
                          </a14:m>
                          <a:r>
                            <a:rPr lang="en-US" sz="180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1800" b="1" i="1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180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r>
                            <a:rPr lang="en-US" sz="180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1g</a:t>
                          </a:r>
                          <a:r>
                            <a:rPr lang="en-US" sz="180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(P)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80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444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80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438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80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438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80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438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80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416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80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428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95039138"/>
                      </a:ext>
                    </a:extLst>
                  </a:tr>
                  <a:tr h="35797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800" b="1" i="1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180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</a:t>
                          </a:r>
                          <a:r>
                            <a:rPr lang="en-US" sz="180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2g</a:t>
                          </a:r>
                          <a:r>
                            <a:rPr lang="en-US" sz="180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(F)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→</m:t>
                              </m:r>
                            </m:oMath>
                          </a14:m>
                          <a:r>
                            <a:rPr lang="en-US" sz="180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1800" b="1" i="1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180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r>
                            <a:rPr lang="en-US" sz="180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2g</a:t>
                          </a:r>
                          <a:r>
                            <a:rPr lang="en-US" sz="180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(D)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DEDE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800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DEDE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80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DEDE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80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DEDE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80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DEDE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80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DEDE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80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452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DEDE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0329238"/>
                      </a:ext>
                    </a:extLst>
                  </a:tr>
                  <a:tr h="35797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800" b="1" baseline="30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1800" b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</a:t>
                          </a:r>
                          <a:r>
                            <a:rPr lang="en-US" sz="1800" b="1" baseline="-25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2g</a:t>
                          </a:r>
                          <a:r>
                            <a:rPr lang="en-US" sz="1800" b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(F)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</m:oMath>
                          </a14:m>
                          <a:r>
                            <a:rPr lang="en-US" sz="1800" b="1" baseline="30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1800" b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r>
                            <a:rPr lang="en-US" sz="1800" b="1" baseline="-25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1g</a:t>
                          </a:r>
                          <a:r>
                            <a:rPr lang="en-US" sz="1800" b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(F)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800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818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800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816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800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814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80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800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80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800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800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800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53919024"/>
                      </a:ext>
                    </a:extLst>
                  </a:tr>
                  <a:tr h="35797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800" b="1" baseline="30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1800" b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</a:t>
                          </a:r>
                          <a:r>
                            <a:rPr lang="en-US" sz="1800" b="1" baseline="-25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2g</a:t>
                          </a:r>
                          <a:r>
                            <a:rPr lang="en-US" sz="1800" b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(F)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</m:oMath>
                          </a14:m>
                          <a:r>
                            <a:rPr lang="en-US" sz="1800" b="1" baseline="30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1800" b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r>
                            <a:rPr lang="en-US" sz="1800" b="1" baseline="-25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2g</a:t>
                          </a:r>
                          <a:r>
                            <a:rPr lang="en-US" sz="1800" b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(F)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DEDE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80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1358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DEDE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80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1356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DEDE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800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1360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DEDE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800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1360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DEDE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80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1366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DEDE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80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1366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DEDE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2044785"/>
                      </a:ext>
                    </a:extLst>
                  </a:tr>
                  <a:tr h="63541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80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(Tetrahedral transitions)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6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39404014"/>
                      </a:ext>
                    </a:extLst>
                  </a:tr>
                  <a:tr h="35797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800" b="1" baseline="30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1800" b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r>
                            <a:rPr lang="en-US" sz="1800" b="1" baseline="-25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1800" b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(F)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</m:oMath>
                          </a14:m>
                          <a:r>
                            <a:rPr lang="en-US" sz="1800" b="1" baseline="30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1800" b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r>
                            <a:rPr lang="en-US" sz="1800" b="1" baseline="-25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1800" b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(P)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DEDE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800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DEDE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80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DEDE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80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682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DEDE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80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682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DEDE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80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682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DEDE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800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684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DEDE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641122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EBC9FE8-CB06-403F-A1AB-5BA310C5613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716894"/>
                  </p:ext>
                </p:extLst>
              </p:nvPr>
            </p:nvGraphicFramePr>
            <p:xfrm>
              <a:off x="5168348" y="1629096"/>
              <a:ext cx="6317513" cy="3649283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883103">
                      <a:extLst>
                        <a:ext uri="{9D8B030D-6E8A-4147-A177-3AD203B41FA5}">
                          <a16:colId xmlns:a16="http://schemas.microsoft.com/office/drawing/2014/main" val="2343234370"/>
                        </a:ext>
                      </a:extLst>
                    </a:gridCol>
                    <a:gridCol w="649300">
                      <a:extLst>
                        <a:ext uri="{9D8B030D-6E8A-4147-A177-3AD203B41FA5}">
                          <a16:colId xmlns:a16="http://schemas.microsoft.com/office/drawing/2014/main" val="2665144867"/>
                        </a:ext>
                      </a:extLst>
                    </a:gridCol>
                    <a:gridCol w="670223">
                      <a:extLst>
                        <a:ext uri="{9D8B030D-6E8A-4147-A177-3AD203B41FA5}">
                          <a16:colId xmlns:a16="http://schemas.microsoft.com/office/drawing/2014/main" val="1031677209"/>
                        </a:ext>
                      </a:extLst>
                    </a:gridCol>
                    <a:gridCol w="778891">
                      <a:extLst>
                        <a:ext uri="{9D8B030D-6E8A-4147-A177-3AD203B41FA5}">
                          <a16:colId xmlns:a16="http://schemas.microsoft.com/office/drawing/2014/main" val="2150558486"/>
                        </a:ext>
                      </a:extLst>
                    </a:gridCol>
                    <a:gridCol w="778891">
                      <a:extLst>
                        <a:ext uri="{9D8B030D-6E8A-4147-A177-3AD203B41FA5}">
                          <a16:colId xmlns:a16="http://schemas.microsoft.com/office/drawing/2014/main" val="2708630140"/>
                        </a:ext>
                      </a:extLst>
                    </a:gridCol>
                    <a:gridCol w="778891">
                      <a:extLst>
                        <a:ext uri="{9D8B030D-6E8A-4147-A177-3AD203B41FA5}">
                          <a16:colId xmlns:a16="http://schemas.microsoft.com/office/drawing/2014/main" val="3034186134"/>
                        </a:ext>
                      </a:extLst>
                    </a:gridCol>
                    <a:gridCol w="778214">
                      <a:extLst>
                        <a:ext uri="{9D8B030D-6E8A-4147-A177-3AD203B41FA5}">
                          <a16:colId xmlns:a16="http://schemas.microsoft.com/office/drawing/2014/main" val="516685109"/>
                        </a:ext>
                      </a:extLst>
                    </a:gridCol>
                  </a:tblGrid>
                  <a:tr h="357976">
                    <a:tc gridSpan="7"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14325" algn="l"/>
                              <a:tab pos="1285875" algn="l"/>
                              <a:tab pos="2903220" algn="ctr"/>
                            </a:tabLst>
                          </a:pPr>
                          <a:r>
                            <a:rPr lang="en-US" sz="180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	Transitions       		Band positions (nm)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905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3014686"/>
                      </a:ext>
                    </a:extLst>
                  </a:tr>
                  <a:tr h="86601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80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(Octahedral transitions)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DEDE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800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NiO=1mol.%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DEDE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1285875" algn="l"/>
                            </a:tabLst>
                            <a:defRPr/>
                          </a:pPr>
                          <a:r>
                            <a:rPr kumimoji="0" lang="en-US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NiO=2mol.%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DEDE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1285875" algn="l"/>
                            </a:tabLst>
                            <a:defRPr/>
                          </a:pPr>
                          <a:r>
                            <a:rPr kumimoji="0" lang="en-US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NiO=3mol.%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DEDE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1285875" algn="l"/>
                            </a:tabLst>
                            <a:defRPr/>
                          </a:pPr>
                          <a:r>
                            <a:rPr kumimoji="0" lang="en-US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NiO=4mol.%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DEDE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1285875" algn="l"/>
                            </a:tabLst>
                            <a:defRPr/>
                          </a:pPr>
                          <a:r>
                            <a:rPr kumimoji="0" lang="en-US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NiO=5mol.%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DEDE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1285875" algn="l"/>
                            </a:tabLst>
                            <a:defRPr/>
                          </a:pPr>
                          <a:r>
                            <a:rPr kumimoji="0" lang="en-US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NiO=6mol.%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905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DEDE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55586236"/>
                      </a:ext>
                    </a:extLst>
                  </a:tr>
                  <a:tr h="3579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362712" r="-236246" b="-5915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80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444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80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438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80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438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80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438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80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416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80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428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95039138"/>
                      </a:ext>
                    </a:extLst>
                  </a:tr>
                  <a:tr h="3579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470690" r="-236246" b="-50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800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DEDE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80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DEDE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80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DEDE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80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DEDE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80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DEDE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80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452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DEDE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0329238"/>
                      </a:ext>
                    </a:extLst>
                  </a:tr>
                  <a:tr h="3579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561017" r="-236246" b="-3932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800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818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800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816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800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814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80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800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80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800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800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800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53919024"/>
                      </a:ext>
                    </a:extLst>
                  </a:tr>
                  <a:tr h="3579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661017" r="-236246" b="-2932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80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1358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DEDE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80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1356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DEDE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800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1360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DEDE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800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1360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DEDE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80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1366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DEDE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80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1366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DEDE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2044785"/>
                      </a:ext>
                    </a:extLst>
                  </a:tr>
                  <a:tr h="63541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80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(Tetrahedral transitions)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6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39404014"/>
                      </a:ext>
                    </a:extLst>
                  </a:tr>
                  <a:tr h="3579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937288" r="-236246" b="-169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800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DEDE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80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DEDE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80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682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DEDE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80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682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DEDE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80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682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DEDE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800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684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9C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DEDE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6411223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4CB0F2C-8353-4314-B16B-540B89AE3BC2}"/>
              </a:ext>
            </a:extLst>
          </p:cNvPr>
          <p:cNvSpPr txBox="1"/>
          <p:nvPr/>
        </p:nvSpPr>
        <p:spPr>
          <a:xfrm>
            <a:off x="5389861" y="871374"/>
            <a:ext cx="6096000" cy="670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1285875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Assignment of the observed optical absorption bands in the studied glasses.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2A1F47-BF9C-4BA5-A78D-85C253906955}"/>
              </a:ext>
            </a:extLst>
          </p:cNvPr>
          <p:cNvSpPr txBox="1"/>
          <p:nvPr/>
        </p:nvSpPr>
        <p:spPr>
          <a:xfrm>
            <a:off x="928222" y="5627304"/>
            <a:ext cx="97365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XXIV International Scientific Conference of Young Scientists and Specialists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(AYSS-2020)</a:t>
            </a:r>
          </a:p>
        </p:txBody>
      </p:sp>
      <p:pic>
        <p:nvPicPr>
          <p:cNvPr id="9" name="Picture 6" descr="Russia Archives | OPPGATE">
            <a:extLst>
              <a:ext uri="{FF2B5EF4-FFF2-40B4-BE49-F238E27FC236}">
                <a16:creationId xmlns:a16="http://schemas.microsoft.com/office/drawing/2014/main" id="{F0ED1712-3A0C-4C14-9183-2484032B7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7" y="5654283"/>
            <a:ext cx="680907" cy="6809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Russia Archives | OPPGATE">
            <a:extLst>
              <a:ext uri="{FF2B5EF4-FFF2-40B4-BE49-F238E27FC236}">
                <a16:creationId xmlns:a16="http://schemas.microsoft.com/office/drawing/2014/main" id="{EF449013-24C0-4501-88AB-2AEB30742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8950" y="5654283"/>
            <a:ext cx="680907" cy="6809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22FE436-F449-453F-BB94-079B0770533E}"/>
              </a:ext>
            </a:extLst>
          </p:cNvPr>
          <p:cNvSpPr txBox="1"/>
          <p:nvPr/>
        </p:nvSpPr>
        <p:spPr>
          <a:xfrm>
            <a:off x="3420561" y="230419"/>
            <a:ext cx="3938601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Optical Absorbance Spectra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63227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84CDEAF-52FE-473C-9BA4-AD8427F1D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6974" y="217999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7C401F6-D8E3-4B44-AD21-CE3B253AC4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010764"/>
              </p:ext>
            </p:extLst>
          </p:nvPr>
        </p:nvGraphicFramePr>
        <p:xfrm>
          <a:off x="4095586" y="978418"/>
          <a:ext cx="4635175" cy="4582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1" name="Graph" r:id="rId3" imgW="4119315" imgH="3143274" progId="Origin50.Graph">
                  <p:embed/>
                </p:oleObj>
              </mc:Choice>
              <mc:Fallback>
                <p:oleObj name="Graph" r:id="rId3" imgW="4119315" imgH="3143274" progId="Origin50.Grap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586" y="978418"/>
                        <a:ext cx="4635175" cy="45820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55BE4ECC-9A76-4FA4-AFB0-768274DC4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912" y="1928201"/>
            <a:ext cx="1290265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8EA05147-F39E-4FE3-B71D-DCB4F3C75B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2751951"/>
              </p:ext>
            </p:extLst>
          </p:nvPr>
        </p:nvGraphicFramePr>
        <p:xfrm>
          <a:off x="0" y="950805"/>
          <a:ext cx="4694382" cy="4599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" name="Graph" r:id="rId5" imgW="4119315" imgH="3143274" progId="Origin50.Graph">
                  <p:embed/>
                </p:oleObj>
              </mc:Choice>
              <mc:Fallback>
                <p:oleObj name="Graph" r:id="rId5" imgW="4119315" imgH="3143274" progId="Origin50.Graph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50805"/>
                        <a:ext cx="4694382" cy="45998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1C12474-0DCC-4099-89C9-F98E4A77F4FB}"/>
              </a:ext>
            </a:extLst>
          </p:cNvPr>
          <p:cNvSpPr txBox="1"/>
          <p:nvPr/>
        </p:nvSpPr>
        <p:spPr>
          <a:xfrm>
            <a:off x="928222" y="5627304"/>
            <a:ext cx="97365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XXIV International Scientific Conference of Young Scientists and Specialists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(AYSS-2020)</a:t>
            </a:r>
          </a:p>
        </p:txBody>
      </p:sp>
      <p:pic>
        <p:nvPicPr>
          <p:cNvPr id="3" name="Picture 6" descr="Russia Archives | OPPGATE">
            <a:extLst>
              <a:ext uri="{FF2B5EF4-FFF2-40B4-BE49-F238E27FC236}">
                <a16:creationId xmlns:a16="http://schemas.microsoft.com/office/drawing/2014/main" id="{3A3930CC-E58D-4E3C-B6AD-12B190270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7" y="5654283"/>
            <a:ext cx="680907" cy="6809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Russia Archives | OPPGATE">
            <a:extLst>
              <a:ext uri="{FF2B5EF4-FFF2-40B4-BE49-F238E27FC236}">
                <a16:creationId xmlns:a16="http://schemas.microsoft.com/office/drawing/2014/main" id="{822B5910-CEE8-425B-AD9A-E0293EDC9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8950" y="5654283"/>
            <a:ext cx="680907" cy="6809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D826F6-71DE-4DE5-8E77-5C587303E27E}"/>
              </a:ext>
            </a:extLst>
          </p:cNvPr>
          <p:cNvSpPr txBox="1"/>
          <p:nvPr/>
        </p:nvSpPr>
        <p:spPr>
          <a:xfrm>
            <a:off x="1794342" y="299182"/>
            <a:ext cx="8993819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Energy Gap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en-US" sz="2400" b="1" baseline="-25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and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Urbach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Energy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ΔE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of the Studied Samples.</a:t>
            </a:r>
            <a:endParaRPr lang="en-US" sz="2400" b="1" dirty="0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0F6EC53-CE86-44FD-A78D-5D8E768DDB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334100"/>
              </p:ext>
            </p:extLst>
          </p:nvPr>
        </p:nvGraphicFramePr>
        <p:xfrm>
          <a:off x="8453303" y="1694201"/>
          <a:ext cx="3040099" cy="2983805"/>
        </p:xfrm>
        <a:graphic>
          <a:graphicData uri="http://schemas.openxmlformats.org/drawingml/2006/table">
            <a:tbl>
              <a:tblPr firstRow="1" firstCol="1" bandRow="1"/>
              <a:tblGrid>
                <a:gridCol w="1087100">
                  <a:extLst>
                    <a:ext uri="{9D8B030D-6E8A-4147-A177-3AD203B41FA5}">
                      <a16:colId xmlns:a16="http://schemas.microsoft.com/office/drawing/2014/main" val="2914899034"/>
                    </a:ext>
                  </a:extLst>
                </a:gridCol>
                <a:gridCol w="945000">
                  <a:extLst>
                    <a:ext uri="{9D8B030D-6E8A-4147-A177-3AD203B41FA5}">
                      <a16:colId xmlns:a16="http://schemas.microsoft.com/office/drawing/2014/main" val="3197256082"/>
                    </a:ext>
                  </a:extLst>
                </a:gridCol>
                <a:gridCol w="1007999">
                  <a:extLst>
                    <a:ext uri="{9D8B030D-6E8A-4147-A177-3AD203B41FA5}">
                      <a16:colId xmlns:a16="http://schemas.microsoft.com/office/drawing/2014/main" val="3274162378"/>
                    </a:ext>
                  </a:extLst>
                </a:gridCol>
              </a:tblGrid>
              <a:tr h="7403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NiO mol. 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 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(eV)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∆E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(eV)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1029634"/>
                  </a:ext>
                </a:extLst>
              </a:tr>
              <a:tr h="3492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4.87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52721"/>
                  </a:ext>
                </a:extLst>
              </a:tr>
              <a:tr h="3492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4.68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8053533"/>
                  </a:ext>
                </a:extLst>
              </a:tr>
              <a:tr h="3492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0.63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700458"/>
                  </a:ext>
                </a:extLst>
              </a:tr>
              <a:tr h="3492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3.88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0.68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7505792"/>
                  </a:ext>
                </a:extLst>
              </a:tr>
              <a:tr h="3492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3.74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0.98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690018"/>
                  </a:ext>
                </a:extLst>
              </a:tr>
              <a:tr h="3492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3.65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869032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4EF183B-20E9-4DE3-B3F6-6380EBCD9415}"/>
              </a:ext>
            </a:extLst>
          </p:cNvPr>
          <p:cNvSpPr txBox="1"/>
          <p:nvPr/>
        </p:nvSpPr>
        <p:spPr>
          <a:xfrm>
            <a:off x="7098793" y="4885957"/>
            <a:ext cx="49473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Phosphorus, Sulfur, and Silicon and the Related Elements, </a:t>
            </a:r>
            <a:r>
              <a:rPr lang="en-US" sz="1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Y.H. </a:t>
            </a:r>
            <a:r>
              <a:rPr lang="en-US" sz="1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Elbashar</a:t>
            </a:r>
            <a:r>
              <a:rPr lang="en-US" sz="1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S.S. Moslem, et. al.</a:t>
            </a:r>
          </a:p>
          <a:p>
            <a:r>
              <a:rPr lang="en-US" sz="1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DOI: </a:t>
            </a:r>
            <a:r>
              <a:rPr lang="en-US" sz="1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https://doi.org/10.1080/10426507.2020.1800703 </a:t>
            </a:r>
          </a:p>
          <a:p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12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69D58535-F12A-4A43-8FE3-CD4C1B4A9B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3873135"/>
                  </p:ext>
                </p:extLst>
              </p:nvPr>
            </p:nvGraphicFramePr>
            <p:xfrm>
              <a:off x="343557" y="1732721"/>
              <a:ext cx="6347790" cy="275645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442402">
                      <a:extLst>
                        <a:ext uri="{9D8B030D-6E8A-4147-A177-3AD203B41FA5}">
                          <a16:colId xmlns:a16="http://schemas.microsoft.com/office/drawing/2014/main" val="886713491"/>
                        </a:ext>
                      </a:extLst>
                    </a:gridCol>
                    <a:gridCol w="1840629">
                      <a:extLst>
                        <a:ext uri="{9D8B030D-6E8A-4147-A177-3AD203B41FA5}">
                          <a16:colId xmlns:a16="http://schemas.microsoft.com/office/drawing/2014/main" val="2330099434"/>
                        </a:ext>
                      </a:extLst>
                    </a:gridCol>
                    <a:gridCol w="2064759">
                      <a:extLst>
                        <a:ext uri="{9D8B030D-6E8A-4147-A177-3AD203B41FA5}">
                          <a16:colId xmlns:a16="http://schemas.microsoft.com/office/drawing/2014/main" val="302642909"/>
                        </a:ext>
                      </a:extLst>
                    </a:gridCol>
                  </a:tblGrid>
                  <a:tr h="41599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NiO mol. %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8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Λ</a:t>
                          </a:r>
                          <a:r>
                            <a:rPr lang="en-US" sz="1800" b="1" baseline="-25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th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𝜶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𝑶</m:t>
                                      </m:r>
                                    </m:e>
                                    <m:sup>
                                      <m:r>
                                        <a:rPr lang="en-US" sz="18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en-US" sz="18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− </m:t>
                                      </m:r>
                                    </m:sup>
                                  </m:sSup>
                                </m:sub>
                              </m:sSub>
                            </m:oMath>
                          </a14:m>
                          <a:r>
                            <a:rPr lang="en-US" sz="1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(</a:t>
                          </a:r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Å</a:t>
                          </a:r>
                          <a:r>
                            <a:rPr lang="en-US" sz="1800" b="1" baseline="30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1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18163971"/>
                      </a:ext>
                    </a:extLst>
                  </a:tr>
                  <a:tr h="39007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2F2F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0.54</a:t>
                          </a:r>
                          <a:endParaRPr lang="en-US" sz="1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2F2F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800" b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1.48</a:t>
                          </a:r>
                          <a:endParaRPr lang="en-US" sz="18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2F2F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8496180"/>
                      </a:ext>
                    </a:extLst>
                  </a:tr>
                  <a:tr h="39007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0.55</a:t>
                          </a:r>
                          <a:endParaRPr lang="en-US" sz="1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1.49</a:t>
                          </a:r>
                          <a:endParaRPr lang="en-US" sz="1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6800997"/>
                      </a:ext>
                    </a:extLst>
                  </a:tr>
                  <a:tr h="39007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800" b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2F2F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0.56</a:t>
                          </a:r>
                          <a:endParaRPr lang="en-US" sz="1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2F2F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1.5</a:t>
                          </a:r>
                          <a:endParaRPr lang="en-US" sz="1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2F2F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76307926"/>
                      </a:ext>
                    </a:extLst>
                  </a:tr>
                  <a:tr h="39007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8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8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0.57</a:t>
                          </a:r>
                          <a:endParaRPr lang="en-US" sz="18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1.52</a:t>
                          </a:r>
                          <a:endParaRPr lang="en-US" sz="1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06593913"/>
                      </a:ext>
                    </a:extLst>
                  </a:tr>
                  <a:tr h="39007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800" b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2F2F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800" b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0.58</a:t>
                          </a:r>
                          <a:endParaRPr lang="en-US" sz="18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2F2F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1.53</a:t>
                          </a:r>
                          <a:endParaRPr lang="en-US" sz="1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2F2F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3153571"/>
                      </a:ext>
                    </a:extLst>
                  </a:tr>
                  <a:tr h="39007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6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8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0.59</a:t>
                          </a:r>
                          <a:endParaRPr lang="en-US" sz="18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1.54</a:t>
                          </a:r>
                          <a:endParaRPr lang="en-US" sz="1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835783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69D58535-F12A-4A43-8FE3-CD4C1B4A9B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3873135"/>
                  </p:ext>
                </p:extLst>
              </p:nvPr>
            </p:nvGraphicFramePr>
            <p:xfrm>
              <a:off x="343557" y="1732721"/>
              <a:ext cx="6347790" cy="275645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442402">
                      <a:extLst>
                        <a:ext uri="{9D8B030D-6E8A-4147-A177-3AD203B41FA5}">
                          <a16:colId xmlns:a16="http://schemas.microsoft.com/office/drawing/2014/main" val="886713491"/>
                        </a:ext>
                      </a:extLst>
                    </a:gridCol>
                    <a:gridCol w="1840629">
                      <a:extLst>
                        <a:ext uri="{9D8B030D-6E8A-4147-A177-3AD203B41FA5}">
                          <a16:colId xmlns:a16="http://schemas.microsoft.com/office/drawing/2014/main" val="2330099434"/>
                        </a:ext>
                      </a:extLst>
                    </a:gridCol>
                    <a:gridCol w="2064759">
                      <a:extLst>
                        <a:ext uri="{9D8B030D-6E8A-4147-A177-3AD203B41FA5}">
                          <a16:colId xmlns:a16="http://schemas.microsoft.com/office/drawing/2014/main" val="302642909"/>
                        </a:ext>
                      </a:extLst>
                    </a:gridCol>
                  </a:tblGrid>
                  <a:tr h="41599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NiO mol. %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8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Λ</a:t>
                          </a:r>
                          <a:r>
                            <a:rPr lang="en-US" sz="1800" b="1" baseline="-25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th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7670" t="-1471" r="-590" b="-5941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8163971"/>
                      </a:ext>
                    </a:extLst>
                  </a:tr>
                  <a:tr h="39007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2F2F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0.54</a:t>
                          </a:r>
                          <a:endParaRPr lang="en-US" sz="1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2F2F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800" b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1.48</a:t>
                          </a:r>
                          <a:endParaRPr lang="en-US" sz="18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2F2F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8496180"/>
                      </a:ext>
                    </a:extLst>
                  </a:tr>
                  <a:tr h="39007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0.55</a:t>
                          </a:r>
                          <a:endParaRPr lang="en-US" sz="1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1.49</a:t>
                          </a:r>
                          <a:endParaRPr lang="en-US" sz="1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6800997"/>
                      </a:ext>
                    </a:extLst>
                  </a:tr>
                  <a:tr h="39007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800" b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2F2F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0.56</a:t>
                          </a:r>
                          <a:endParaRPr lang="en-US" sz="1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2F2F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1.5</a:t>
                          </a:r>
                          <a:endParaRPr lang="en-US" sz="1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2F2F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76307926"/>
                      </a:ext>
                    </a:extLst>
                  </a:tr>
                  <a:tr h="39007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8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8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0.57</a:t>
                          </a:r>
                          <a:endParaRPr lang="en-US" sz="18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1.52</a:t>
                          </a:r>
                          <a:endParaRPr lang="en-US" sz="1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06593913"/>
                      </a:ext>
                    </a:extLst>
                  </a:tr>
                  <a:tr h="39007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800" b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2F2F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800" b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0.58</a:t>
                          </a:r>
                          <a:endParaRPr lang="en-US" sz="18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2F2F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1.53</a:t>
                          </a:r>
                          <a:endParaRPr lang="en-US" sz="1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2F2F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3153571"/>
                      </a:ext>
                    </a:extLst>
                  </a:tr>
                  <a:tr h="39007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6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8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0.59</a:t>
                          </a:r>
                          <a:endParaRPr lang="en-US" sz="18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1.54</a:t>
                          </a:r>
                          <a:endParaRPr lang="en-US" sz="1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BFBFB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835783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4E1F5B0-351F-4B8A-8DE9-E80A54E99D41}"/>
                  </a:ext>
                </a:extLst>
              </p:cNvPr>
              <p:cNvSpPr txBox="1"/>
              <p:nvPr/>
            </p:nvSpPr>
            <p:spPr>
              <a:xfrm>
                <a:off x="343557" y="195015"/>
                <a:ext cx="6718853" cy="1174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values of theoretical optical basicity (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Λ</a:t>
                </a:r>
                <a:r>
                  <a:rPr lang="en-US" sz="2400" b="1" baseline="-25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and oxide ions polarizability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  <m:sub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𝑶</m:t>
                            </m:r>
                          </m:e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400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4E1F5B0-351F-4B8A-8DE9-E80A54E99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57" y="195015"/>
                <a:ext cx="6718853" cy="1174552"/>
              </a:xfrm>
              <a:prstGeom prst="rect">
                <a:avLst/>
              </a:prstGeom>
              <a:blipFill>
                <a:blip r:embed="rId3"/>
                <a:stretch>
                  <a:fillRect l="-816" r="-1995" b="-9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4D5565A5-F608-4E39-885E-DA2869EE3AAA}"/>
              </a:ext>
            </a:extLst>
          </p:cNvPr>
          <p:cNvSpPr txBox="1"/>
          <p:nvPr/>
        </p:nvSpPr>
        <p:spPr>
          <a:xfrm>
            <a:off x="928222" y="5627304"/>
            <a:ext cx="97365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XXIV International Scientific Conference of Young Scientists and Specialists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(AYSS-2020)</a:t>
            </a:r>
          </a:p>
        </p:txBody>
      </p:sp>
      <p:pic>
        <p:nvPicPr>
          <p:cNvPr id="7" name="Picture 6" descr="Russia Archives | OPPGATE">
            <a:extLst>
              <a:ext uri="{FF2B5EF4-FFF2-40B4-BE49-F238E27FC236}">
                <a16:creationId xmlns:a16="http://schemas.microsoft.com/office/drawing/2014/main" id="{D84A3D6B-F163-4D0E-A4EF-535921328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7" y="5654283"/>
            <a:ext cx="680907" cy="6809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Russia Archives | OPPGATE">
            <a:extLst>
              <a:ext uri="{FF2B5EF4-FFF2-40B4-BE49-F238E27FC236}">
                <a16:creationId xmlns:a16="http://schemas.microsoft.com/office/drawing/2014/main" id="{367DEB1B-C869-46EF-A0CA-5299E3872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8950" y="5654283"/>
            <a:ext cx="680907" cy="6809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713EFC-4479-442E-96DC-8E9D214E5560}"/>
                  </a:ext>
                </a:extLst>
              </p:cNvPr>
              <p:cNvSpPr txBox="1"/>
              <p:nvPr/>
            </p:nvSpPr>
            <p:spPr>
              <a:xfrm>
                <a:off x="5160200" y="1029936"/>
                <a:ext cx="6347790" cy="4409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400300" lvl="4" indent="-571500" algn="justLow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values of </a:t>
                </a:r>
                <a:r>
                  <a:rPr lang="en-US" sz="20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Λ</a:t>
                </a:r>
                <a:r>
                  <a:rPr lang="en-US" sz="2000" b="1" baseline="-25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</a:t>
                </a: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  <m:sub>
                        <m:sSup>
                          <m:sSupPr>
                            <m:ctrlPr>
                              <a:rPr lang="en-US" sz="2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𝑶</m:t>
                            </m:r>
                          </m:e>
                          <m:sup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 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increase with the increase of </a:t>
                </a:r>
                <a:r>
                  <a:rPr lang="en-US" sz="20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NiO</a:t>
                </a: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concentration.</a:t>
                </a:r>
              </a:p>
              <a:p>
                <a:pPr marL="2400300" lvl="4" indent="-571500" algn="justLow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This means that, the prepared glass are more base and the bond between Ni</a:t>
                </a:r>
                <a:r>
                  <a:rPr lang="en-US" sz="2000" b="1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2+</a:t>
                </a: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ions and ligands is ionic bond.</a:t>
                </a:r>
              </a:p>
              <a:p>
                <a:pPr marL="571500" indent="-571500" algn="justLow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This ionic property supports the production of the NBO in the glass network.</a:t>
                </a:r>
                <a:endParaRPr lang="en-US" sz="40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713EFC-4479-442E-96DC-8E9D214E55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0200" y="1029936"/>
                <a:ext cx="6347790" cy="4409669"/>
              </a:xfrm>
              <a:prstGeom prst="rect">
                <a:avLst/>
              </a:prstGeom>
              <a:blipFill>
                <a:blip r:embed="rId5"/>
                <a:stretch>
                  <a:fillRect l="-864" r="-2015" b="-17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2055829-4527-45FE-804A-7303823AA908}"/>
              </a:ext>
            </a:extLst>
          </p:cNvPr>
          <p:cNvSpPr txBox="1"/>
          <p:nvPr/>
        </p:nvSpPr>
        <p:spPr>
          <a:xfrm>
            <a:off x="0" y="4852329"/>
            <a:ext cx="49473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Phosphorus, Sulfur, and Silicon and the Related Elements, </a:t>
            </a:r>
            <a:r>
              <a:rPr lang="en-US" sz="1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Y.H. </a:t>
            </a:r>
            <a:r>
              <a:rPr lang="en-US" sz="1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Elbashar</a:t>
            </a:r>
            <a:r>
              <a:rPr lang="en-US" sz="1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S.S. Moslem, et. al.</a:t>
            </a:r>
          </a:p>
          <a:p>
            <a:r>
              <a:rPr lang="en-US" sz="1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DOI: </a:t>
            </a:r>
            <a:r>
              <a:rPr lang="en-US" sz="1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https://doi.org/10.1080/10426507.2020.1800703 </a:t>
            </a:r>
          </a:p>
          <a:p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780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D23A91-A5B7-42C4-8AB2-721D647D646F}"/>
              </a:ext>
            </a:extLst>
          </p:cNvPr>
          <p:cNvSpPr txBox="1">
            <a:spLocks/>
          </p:cNvSpPr>
          <p:nvPr/>
        </p:nvSpPr>
        <p:spPr bwMode="auto">
          <a:xfrm>
            <a:off x="0" y="749780"/>
            <a:ext cx="11465169" cy="524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lvl="0" indent="0" defTabSz="914400" eaLnBrk="1" fontAlgn="auto" hangingPunct="1"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None/>
            </a:pP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2870" lvl="0" indent="-285750" algn="just"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It is observed that the density (</a:t>
            </a:r>
            <a:r>
              <a:rPr lang="ar-EG" sz="18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 increases and the molar volume (M.V) decreases with increasing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NiO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content. This result mean the glass network becomes more compact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2870" lvl="0" indent="-285750" algn="justLow"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FTIR spectra 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shows that the network structure is based mainly on 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</a:rPr>
              <a:t>Q</a:t>
            </a:r>
            <a:r>
              <a:rPr lang="en-US" sz="1800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and 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</a:rPr>
              <a:t>Q</a:t>
            </a:r>
            <a:r>
              <a:rPr lang="en-US" sz="1800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units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This refers to the increase in the amount of  NBO and disorder of glass network due to presence of nickel ions as a modifier. </a:t>
            </a:r>
          </a:p>
          <a:p>
            <a:pPr marL="102870" lvl="0" indent="-285750" algn="just"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 optical band gap energy (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en-US" sz="1800" baseline="-25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 decreases with increasing of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NiO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content. This may be attributed to the formation of non-bridging oxygen (NBO). </a:t>
            </a:r>
          </a:p>
          <a:p>
            <a:pPr marL="102870" lvl="0" indent="-285750" algn="just"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The theoretical calculation of optical polarizability (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n-US" sz="18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1800" baseline="30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2-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) and the optical basicity (Λ) enhancing the ionic bond forming between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Ni</a:t>
            </a:r>
            <a:r>
              <a:rPr lang="en-US" sz="1800" baseline="30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2+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ions and ligands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This is in agreement with the experimental results.</a:t>
            </a:r>
            <a:endParaRPr lang="en-US" sz="1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5087" marR="0" lvl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53548A"/>
              </a:buClr>
              <a:buSzPct val="6800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WordArt 2">
            <a:extLst>
              <a:ext uri="{FF2B5EF4-FFF2-40B4-BE49-F238E27FC236}">
                <a16:creationId xmlns:a16="http://schemas.microsoft.com/office/drawing/2014/main" id="{BF29C61E-A021-410C-B9AD-9AEFCB26D15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41983" y="-76851"/>
            <a:ext cx="4823791" cy="707886"/>
          </a:xfrm>
          <a:prstGeom prst="rect">
            <a:avLst/>
          </a:prstGeom>
          <a:noFill/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 defTabSz="914400"/>
            <a:r>
              <a:rPr lang="en-US" sz="3600" b="1" i="1" u="sng" dirty="0">
                <a:solidFill>
                  <a:srgbClr val="00B0F0"/>
                </a:solidFill>
                <a:latin typeface="Garamond"/>
              </a:rPr>
              <a:t>conclusion</a:t>
            </a:r>
            <a:endParaRPr lang="en-US" sz="3600" b="1" kern="10" dirty="0">
              <a:ln w="12700" cap="sq">
                <a:solidFill>
                  <a:prstClr val="white"/>
                </a:solidFill>
                <a:miter lim="800000"/>
                <a:headEnd type="none" w="sm" len="sm"/>
                <a:tailEnd type="none" w="sm" len="sm"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DD40CC-EEB3-4130-868C-EFF430B30882}"/>
              </a:ext>
            </a:extLst>
          </p:cNvPr>
          <p:cNvSpPr txBox="1"/>
          <p:nvPr/>
        </p:nvSpPr>
        <p:spPr>
          <a:xfrm>
            <a:off x="928222" y="5627304"/>
            <a:ext cx="97365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XXIV International Scientific Conference of Young Scientists and Specialists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(AYSS-2020)</a:t>
            </a:r>
          </a:p>
        </p:txBody>
      </p:sp>
      <p:pic>
        <p:nvPicPr>
          <p:cNvPr id="7" name="Picture 6" descr="Russia Archives | OPPGATE">
            <a:extLst>
              <a:ext uri="{FF2B5EF4-FFF2-40B4-BE49-F238E27FC236}">
                <a16:creationId xmlns:a16="http://schemas.microsoft.com/office/drawing/2014/main" id="{6BBBC72F-4528-4E12-98CE-516F39185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7" y="5654283"/>
            <a:ext cx="680907" cy="6809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Russia Archives | OPPGATE">
            <a:extLst>
              <a:ext uri="{FF2B5EF4-FFF2-40B4-BE49-F238E27FC236}">
                <a16:creationId xmlns:a16="http://schemas.microsoft.com/office/drawing/2014/main" id="{997F2C3E-05AF-4E87-A0A3-4B467D6B0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8950" y="5654283"/>
            <a:ext cx="680907" cy="6809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200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2C36FC-664C-4B01-957F-35F72EBF8938}"/>
              </a:ext>
            </a:extLst>
          </p:cNvPr>
          <p:cNvSpPr txBox="1"/>
          <p:nvPr/>
        </p:nvSpPr>
        <p:spPr>
          <a:xfrm>
            <a:off x="928222" y="5627304"/>
            <a:ext cx="97365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XXIV International Scientific Conference of Young Scientists and Specialists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(AYSS-2020)</a:t>
            </a:r>
          </a:p>
        </p:txBody>
      </p:sp>
      <p:pic>
        <p:nvPicPr>
          <p:cNvPr id="5" name="Picture 4" descr="Russia Archives | OPPGATE">
            <a:extLst>
              <a:ext uri="{FF2B5EF4-FFF2-40B4-BE49-F238E27FC236}">
                <a16:creationId xmlns:a16="http://schemas.microsoft.com/office/drawing/2014/main" id="{72864302-733A-462E-8428-51301B48C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7" y="5654283"/>
            <a:ext cx="680907" cy="6809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Russia Archives | OPPGATE">
            <a:extLst>
              <a:ext uri="{FF2B5EF4-FFF2-40B4-BE49-F238E27FC236}">
                <a16:creationId xmlns:a16="http://schemas.microsoft.com/office/drawing/2014/main" id="{220DCE51-DD52-4C09-8FD2-631904ABA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644" y="5658800"/>
            <a:ext cx="680907" cy="6809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WordArt 2">
            <a:extLst>
              <a:ext uri="{FF2B5EF4-FFF2-40B4-BE49-F238E27FC236}">
                <a16:creationId xmlns:a16="http://schemas.microsoft.com/office/drawing/2014/main" id="{B361DA33-557C-4241-B059-1691DAB1367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74504" y="0"/>
            <a:ext cx="4863547" cy="707886"/>
          </a:xfrm>
          <a:prstGeom prst="rect">
            <a:avLst/>
          </a:prstGeom>
          <a:noFill/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 defTabSz="914400"/>
            <a:r>
              <a:rPr lang="en-US" sz="3600" b="1" u="sng" dirty="0">
                <a:solidFill>
                  <a:srgbClr val="00B0F0"/>
                </a:solidFill>
                <a:latin typeface="Garamond"/>
              </a:rPr>
              <a:t>References</a:t>
            </a:r>
            <a:endParaRPr lang="en-US" sz="3600" b="1" u="sng" kern="10" dirty="0">
              <a:ln w="12700" cap="sq">
                <a:solidFill>
                  <a:prstClr val="white"/>
                </a:solidFill>
                <a:miter lim="800000"/>
                <a:headEnd type="none" w="sm" len="sm"/>
                <a:tailEnd type="none" w="sm" len="sm"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D008086D-979A-4FAB-84EF-05CA8ACF320D}"/>
              </a:ext>
            </a:extLst>
          </p:cNvPr>
          <p:cNvSpPr txBox="1">
            <a:spLocks/>
          </p:cNvSpPr>
          <p:nvPr/>
        </p:nvSpPr>
        <p:spPr bwMode="auto">
          <a:xfrm>
            <a:off x="63917" y="409327"/>
            <a:ext cx="11465169" cy="524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lvl="0" indent="0" defTabSz="914400" eaLnBrk="1" fontAlgn="auto" hangingPunct="1"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None/>
            </a:pP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SzPts val="1200"/>
              <a:buFont typeface="Wingdings" panose="05000000000000000000" pitchFamily="2" charset="2"/>
              <a:buChar char="q"/>
              <a:tabLst>
                <a:tab pos="114300" algn="l"/>
                <a:tab pos="228600" algn="l"/>
              </a:tabLst>
            </a:pPr>
            <a:r>
              <a:rPr lang="en-US" sz="18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Limkitjaroenporn, P.; </a:t>
            </a:r>
            <a:r>
              <a:rPr lang="en-US" sz="1800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Kaewkhao</a:t>
            </a:r>
            <a:r>
              <a:rPr lang="en-US" sz="18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J.; </a:t>
            </a:r>
            <a:r>
              <a:rPr lang="en-US" sz="1800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Limsuwan</a:t>
            </a:r>
            <a:r>
              <a:rPr lang="en-US" sz="18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P.; </a:t>
            </a:r>
            <a:r>
              <a:rPr lang="en-US" sz="1800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Chewpraditkul</a:t>
            </a:r>
            <a:r>
              <a:rPr lang="en-US" sz="18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W. Physical, Optical, Structural and Gamma-Ray Shielding Properties of Lead Sodium Borate Glasses. J. Phys. Chem. Solids</a:t>
            </a:r>
            <a:r>
              <a:rPr lang="en-US" sz="1800" b="1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8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800" b="1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2011</a:t>
            </a:r>
            <a:r>
              <a:rPr lang="en-US" sz="18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72, 245-251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Çelikbilek</a:t>
            </a:r>
            <a:r>
              <a:rPr lang="en-US" sz="18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M.; </a:t>
            </a:r>
            <a:r>
              <a:rPr lang="en-US" sz="1800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Ersundu</a:t>
            </a:r>
            <a:r>
              <a:rPr lang="en-US" sz="18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A.E.; Aydin, S. Preparation and Characterization of TeO</a:t>
            </a:r>
            <a:r>
              <a:rPr lang="en-US" sz="1800" baseline="-250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18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–WO</a:t>
            </a:r>
            <a:r>
              <a:rPr lang="en-US" sz="1800" baseline="-250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18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–Li</a:t>
            </a:r>
            <a:r>
              <a:rPr lang="en-US" sz="1800" baseline="-250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18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 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Glasses. J. Non-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Cryst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Solids. </a:t>
            </a:r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2013</a:t>
            </a:r>
            <a:r>
              <a:rPr lang="en-US" sz="18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 378, 247-253.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Gedam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R.S.; Ramteke, D.D. Electrical, Dielectric and Optical Properties of La2O3 Doped Lithium Borate Glasses. J. Phys. Chem. Solids. 2013, 74, 1039–1044. 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q"/>
              <a:tabLst>
                <a:tab pos="114300" algn="l"/>
                <a:tab pos="285750" algn="l"/>
                <a:tab pos="342900" algn="l"/>
              </a:tabLst>
            </a:pPr>
            <a:r>
              <a:rPr lang="en-US" sz="18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Rao, P.V.; Satyanarayana, T.; Reddy, M.S.; Gandhi, Y.; </a:t>
            </a:r>
            <a:r>
              <a:rPr lang="en-US" sz="1800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Veeraiah</a:t>
            </a:r>
            <a:r>
              <a:rPr lang="en-US" sz="18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N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Nickel Ion as a Structure Probe in PbO-Bi</a:t>
            </a:r>
            <a:r>
              <a:rPr lang="en-US" sz="1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en-US" sz="1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-B</a:t>
            </a:r>
            <a:r>
              <a:rPr lang="en-US" sz="1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en-US" sz="1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 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Glass System by Means of Spectroscopic and Dielectric Studies.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Physica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B, </a:t>
            </a:r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2008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403, 3751-3759. 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q"/>
              <a:tabLst>
                <a:tab pos="114300" algn="l"/>
                <a:tab pos="285750" algn="l"/>
                <a:tab pos="342900" algn="l"/>
              </a:tabLst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Dimitrov, V.; Komatsu, T., An Interpretation of Optical Properties of Oxides and Oxide Glasses in Terms of The Electronic Ion Polarizability and Average Single Bond Strength. J. Univ. Chem. Technol. Metall. 2010, 45, 219-50.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SzPts val="1200"/>
              <a:buFont typeface="Wingdings" panose="05000000000000000000" pitchFamily="2" charset="2"/>
              <a:buChar char="q"/>
              <a:tabLst>
                <a:tab pos="114300" algn="l"/>
                <a:tab pos="228600" algn="l"/>
              </a:tabLst>
            </a:pPr>
            <a:r>
              <a:rPr lang="en-US" sz="1800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Halimah</a:t>
            </a:r>
            <a:r>
              <a:rPr lang="en-US" sz="18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M.K.; Daud, W.M.; </a:t>
            </a:r>
            <a:r>
              <a:rPr lang="en-US" sz="1800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Sidek</a:t>
            </a:r>
            <a:r>
              <a:rPr lang="en-US" sz="18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H.A.A.; </a:t>
            </a:r>
            <a:r>
              <a:rPr lang="en-US" sz="1800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Zaidan</a:t>
            </a:r>
            <a:r>
              <a:rPr lang="en-US" sz="18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A.W.; Zainal, A.S. Optical Properties of Ternary Tellurite Glasses. Mater Sci-Poland. </a:t>
            </a:r>
            <a:r>
              <a:rPr lang="en-US" sz="1800" b="1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2010</a:t>
            </a:r>
            <a:r>
              <a:rPr lang="en-US" sz="18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28, 173-180.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Low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SzPts val="1200"/>
              <a:buFont typeface="Wingdings" panose="05000000000000000000" pitchFamily="2" charset="2"/>
              <a:buChar char="Ø"/>
              <a:tabLst>
                <a:tab pos="114300" algn="l"/>
                <a:tab pos="228600" algn="l"/>
              </a:tabLst>
            </a:pP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" lvl="0" indent="-285750" algn="justLow"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Wingdings" panose="05000000000000000000" pitchFamily="2" charset="2"/>
              <a:buChar char="Ø"/>
            </a:pPr>
            <a:endParaRPr lang="en-US" sz="1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5087" marR="0" lvl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53548A"/>
              </a:buClr>
              <a:buSzPct val="6800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6342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ank-you-490606_1280 - Egypt Scholars">
            <a:extLst>
              <a:ext uri="{FF2B5EF4-FFF2-40B4-BE49-F238E27FC236}">
                <a16:creationId xmlns:a16="http://schemas.microsoft.com/office/drawing/2014/main" id="{22A78DE7-B0B3-4FA8-A282-A53725BC6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rgbClr val="B80E0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499" y="659423"/>
            <a:ext cx="5902894" cy="43346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65B0F3-E17C-449C-8DAA-A4CE83CD426A}"/>
              </a:ext>
            </a:extLst>
          </p:cNvPr>
          <p:cNvSpPr txBox="1"/>
          <p:nvPr/>
        </p:nvSpPr>
        <p:spPr>
          <a:xfrm>
            <a:off x="928222" y="5627304"/>
            <a:ext cx="97365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XXIV International Scientific Conference of Young Scientists and Specialists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(AYSS-2020)</a:t>
            </a:r>
          </a:p>
        </p:txBody>
      </p:sp>
      <p:pic>
        <p:nvPicPr>
          <p:cNvPr id="5" name="Picture 6" descr="Russia Archives | OPPGATE">
            <a:extLst>
              <a:ext uri="{FF2B5EF4-FFF2-40B4-BE49-F238E27FC236}">
                <a16:creationId xmlns:a16="http://schemas.microsoft.com/office/drawing/2014/main" id="{955C24EB-C57C-4F30-9D4F-1608CC1B4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7" y="5654283"/>
            <a:ext cx="680907" cy="6809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Russia Archives | OPPGATE">
            <a:extLst>
              <a:ext uri="{FF2B5EF4-FFF2-40B4-BE49-F238E27FC236}">
                <a16:creationId xmlns:a16="http://schemas.microsoft.com/office/drawing/2014/main" id="{A3F35EBC-B8F0-4D96-A133-EC0E77AC0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8950" y="5654283"/>
            <a:ext cx="680907" cy="6809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887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プレースホルダー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20"/>
          </p:nvPr>
        </p:nvSpPr>
        <p:spPr>
          <a:xfrm>
            <a:off x="6457140" y="1571242"/>
            <a:ext cx="5158665" cy="480053"/>
          </a:xfrm>
        </p:spPr>
        <p:txBody>
          <a:bodyPr/>
          <a:lstStyle/>
          <a:p>
            <a:r>
              <a:rPr kumimoji="1" lang="en-US" altLang="ja-JP" sz="2800" dirty="0"/>
              <a:t>Introduction</a:t>
            </a:r>
            <a:endParaRPr kumimoji="1" lang="ja-JP" altLang="en-US" sz="2800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Experimental Technique</a:t>
            </a:r>
            <a:endParaRPr lang="ar-EG" dirty="0"/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20" name="テキスト プレースホルダー 19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Results and Discussions </a:t>
            </a:r>
            <a:endParaRPr lang="ar-EG" dirty="0"/>
          </a:p>
        </p:txBody>
      </p:sp>
      <p:sp>
        <p:nvSpPr>
          <p:cNvPr id="22" name="テキスト プレースホルダー 21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24" name="テキスト プレースホルダー 23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b="1" dirty="0"/>
              <a:t>Conclusion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D82D75C-5392-459A-A83F-DE24C73B8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i="1" dirty="0">
                <a:solidFill>
                  <a:srgbClr val="FF3399"/>
                </a:solidFill>
                <a:latin typeface="Garamond"/>
              </a:rPr>
              <a:t>Contents</a:t>
            </a:r>
            <a:endParaRPr lang="en-US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0CCEB86A-AB2E-4774-AB58-5324E7BEB5A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327" y="5079090"/>
            <a:ext cx="549078" cy="5051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F3689D4-0246-465D-B9F5-E002629E0DA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056" y="5330365"/>
            <a:ext cx="549078" cy="5076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189692A-A8AC-432F-B798-D82D006C75B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756" y="5607998"/>
            <a:ext cx="546720" cy="5136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CC22697-096C-4C80-B2A3-E53FE7F57AE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928" y="5869094"/>
            <a:ext cx="561574" cy="5051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8BE5B0D-4626-467A-A863-AC8BCF4AD0F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755" y="6121653"/>
            <a:ext cx="561574" cy="4919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4" name="Arrow: Down 43">
            <a:extLst>
              <a:ext uri="{FF2B5EF4-FFF2-40B4-BE49-F238E27FC236}">
                <a16:creationId xmlns:a16="http://schemas.microsoft.com/office/drawing/2014/main" id="{D0F1D246-DF83-4652-B678-F63BC4857A71}"/>
              </a:ext>
            </a:extLst>
          </p:cNvPr>
          <p:cNvSpPr/>
          <p:nvPr/>
        </p:nvSpPr>
        <p:spPr>
          <a:xfrm rot="18777280">
            <a:off x="2473001" y="5572384"/>
            <a:ext cx="311848" cy="1238576"/>
          </a:xfrm>
          <a:prstGeom prst="down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627B076-6833-4916-8945-7446AB7C8EE0}"/>
              </a:ext>
            </a:extLst>
          </p:cNvPr>
          <p:cNvSpPr txBox="1"/>
          <p:nvPr/>
        </p:nvSpPr>
        <p:spPr>
          <a:xfrm>
            <a:off x="1115933" y="5935430"/>
            <a:ext cx="15804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NiO</a:t>
            </a:r>
            <a:r>
              <a:rPr lang="en-US" b="1" i="1" kern="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b="1" i="1" kern="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Concentration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A3FBC3-7B84-4636-980C-6049DBDDA4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216" y="403168"/>
            <a:ext cx="4355768" cy="991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D18C67-5049-4F96-A638-FC532D43EA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1124" y="1552445"/>
            <a:ext cx="4392019" cy="9942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2B2411-2722-4F2F-A840-7146806D84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377" y="2642735"/>
            <a:ext cx="4392019" cy="9708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BF3483-DE04-4201-9CF9-3456633DB8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7864" y="3710968"/>
            <a:ext cx="4362766" cy="10678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08370312"/>
      </p:ext>
    </p:extLst>
  </p:cSld>
  <p:clrMapOvr>
    <a:masterClrMapping/>
  </p:clrMapOvr>
  <p:transition spd="slow" advTm="8070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F7B8EDF4-1E31-4A59-AC77-1CCBE2481257}"/>
              </a:ext>
            </a:extLst>
          </p:cNvPr>
          <p:cNvSpPr txBox="1">
            <a:spLocks/>
          </p:cNvSpPr>
          <p:nvPr/>
        </p:nvSpPr>
        <p:spPr>
          <a:xfrm>
            <a:off x="248860" y="181576"/>
            <a:ext cx="3953863" cy="43809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z="28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Physical States of Matter</a:t>
            </a:r>
            <a:endParaRPr lang="en-US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2FD239-9B77-45B8-9591-3D151AE65E02}"/>
              </a:ext>
            </a:extLst>
          </p:cNvPr>
          <p:cNvSpPr/>
          <p:nvPr/>
        </p:nvSpPr>
        <p:spPr>
          <a:xfrm>
            <a:off x="-70339" y="696935"/>
            <a:ext cx="118608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3888" lvl="0" indent="-514350" defTabSz="914400"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Solids can be classified into two main groups according to their atomic arrangement: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698EE2-9C3E-4590-9E5E-FAC2D9E9CE68}"/>
              </a:ext>
            </a:extLst>
          </p:cNvPr>
          <p:cNvSpPr/>
          <p:nvPr/>
        </p:nvSpPr>
        <p:spPr>
          <a:xfrm>
            <a:off x="1149100" y="1341764"/>
            <a:ext cx="20681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440A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Crystalline solids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7A20C9-5F9C-46BD-8C11-4A44CD743154}"/>
              </a:ext>
            </a:extLst>
          </p:cNvPr>
          <p:cNvSpPr/>
          <p:nvPr/>
        </p:nvSpPr>
        <p:spPr>
          <a:xfrm>
            <a:off x="4315811" y="1404712"/>
            <a:ext cx="21563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440A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Amorphous solids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97913F7-469B-407B-9DE8-CF625A772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765" y="1864787"/>
            <a:ext cx="2877561" cy="18655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744F9C1-C1C9-4559-9C84-98DE233F3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8373" y="1804822"/>
            <a:ext cx="2719627" cy="197057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D3EFD335-F57F-47D2-A31B-AECC2FEF5E98}"/>
              </a:ext>
            </a:extLst>
          </p:cNvPr>
          <p:cNvSpPr txBox="1">
            <a:spLocks/>
          </p:cNvSpPr>
          <p:nvPr/>
        </p:nvSpPr>
        <p:spPr>
          <a:xfrm>
            <a:off x="419482" y="4335428"/>
            <a:ext cx="8686800" cy="838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glassy state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48E8B95-79B8-427B-901C-8295168A6E79}"/>
              </a:ext>
            </a:extLst>
          </p:cNvPr>
          <p:cNvSpPr txBox="1">
            <a:spLocks/>
          </p:cNvSpPr>
          <p:nvPr/>
        </p:nvSpPr>
        <p:spPr>
          <a:xfrm>
            <a:off x="419482" y="4833495"/>
            <a:ext cx="10987073" cy="18733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r" rtl="1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r" rtl="1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r" rtl="1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r" rtl="1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r" rtl="1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>
              <a:buFont typeface="Wingdings 2"/>
              <a:buNone/>
            </a:pP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Glass is an 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Amorphous soli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amorphous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(non-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Crysta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crystalline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solid material. Usually produced when a suitably viscous molten material cools very rapidly thereby not giving enough time for regular crystal lattice to form.</a:t>
            </a:r>
            <a:endParaRPr lang="ar-EG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F7DFD3-7F8E-4304-A1FB-C021A142F8C3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40000"/>
          </a:blip>
          <a:stretch>
            <a:fillRect/>
          </a:stretch>
        </p:blipFill>
        <p:spPr>
          <a:xfrm>
            <a:off x="7345738" y="1341764"/>
            <a:ext cx="3613665" cy="31565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8562CD-59D2-4092-B0CA-2E6A348366F1}"/>
              </a:ext>
            </a:extLst>
          </p:cNvPr>
          <p:cNvSpPr txBox="1"/>
          <p:nvPr/>
        </p:nvSpPr>
        <p:spPr>
          <a:xfrm>
            <a:off x="928222" y="5627304"/>
            <a:ext cx="97365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XXIV International Scientific Conference of Young Scientists and Specialists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(AYSS-2020)</a:t>
            </a:r>
          </a:p>
        </p:txBody>
      </p:sp>
      <p:pic>
        <p:nvPicPr>
          <p:cNvPr id="8" name="Picture 6" descr="Russia Archives | OPPGATE">
            <a:extLst>
              <a:ext uri="{FF2B5EF4-FFF2-40B4-BE49-F238E27FC236}">
                <a16:creationId xmlns:a16="http://schemas.microsoft.com/office/drawing/2014/main" id="{371E91A1-6589-4E26-A37E-E1740DAC6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7" y="5654283"/>
            <a:ext cx="680907" cy="6809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Russia Archives | OPPGATE">
            <a:extLst>
              <a:ext uri="{FF2B5EF4-FFF2-40B4-BE49-F238E27FC236}">
                <a16:creationId xmlns:a16="http://schemas.microsoft.com/office/drawing/2014/main" id="{CE1C9810-1CC6-42EC-8954-07415664A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8950" y="5654283"/>
            <a:ext cx="680907" cy="6809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105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F2F4EA5-38F0-4B7F-950B-7A7C40C52E2D}"/>
              </a:ext>
            </a:extLst>
          </p:cNvPr>
          <p:cNvSpPr/>
          <p:nvPr/>
        </p:nvSpPr>
        <p:spPr>
          <a:xfrm>
            <a:off x="0" y="1551156"/>
            <a:ext cx="121919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rtl="1"/>
            <a:r>
              <a:rPr lang="en-US" sz="9600" b="1" i="1" kern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Technique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A74028-9F1A-4D2A-A5F9-FE85387B9450}"/>
              </a:ext>
            </a:extLst>
          </p:cNvPr>
          <p:cNvSpPr txBox="1"/>
          <p:nvPr/>
        </p:nvSpPr>
        <p:spPr>
          <a:xfrm>
            <a:off x="928222" y="5627304"/>
            <a:ext cx="97365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XXIV International Scientific Conference of Young Scientists and Specialists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(AYSS-2020)</a:t>
            </a:r>
          </a:p>
        </p:txBody>
      </p:sp>
      <p:pic>
        <p:nvPicPr>
          <p:cNvPr id="6" name="Picture 6" descr="Russia Archives | OPPGATE">
            <a:extLst>
              <a:ext uri="{FF2B5EF4-FFF2-40B4-BE49-F238E27FC236}">
                <a16:creationId xmlns:a16="http://schemas.microsoft.com/office/drawing/2014/main" id="{BD1A58F2-19DC-4B2A-8279-A9F60F31A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7" y="5654283"/>
            <a:ext cx="680907" cy="6809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Russia Archives | OPPGATE">
            <a:extLst>
              <a:ext uri="{FF2B5EF4-FFF2-40B4-BE49-F238E27FC236}">
                <a16:creationId xmlns:a16="http://schemas.microsoft.com/office/drawing/2014/main" id="{49E8827A-9C02-4E95-B767-0E611E1BE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8950" y="5654283"/>
            <a:ext cx="680907" cy="6809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126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6DA2D73-1761-4DF0-8FDF-0A5B668CBA09}"/>
              </a:ext>
            </a:extLst>
          </p:cNvPr>
          <p:cNvGrpSpPr/>
          <p:nvPr/>
        </p:nvGrpSpPr>
        <p:grpSpPr>
          <a:xfrm>
            <a:off x="589039" y="903728"/>
            <a:ext cx="9583571" cy="5320220"/>
            <a:chOff x="-352428" y="228600"/>
            <a:chExt cx="6657975" cy="400016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DFFDF10-20D2-4F4D-934E-440DF25CFB8A}"/>
                </a:ext>
              </a:extLst>
            </p:cNvPr>
            <p:cNvSpPr/>
            <p:nvPr/>
          </p:nvSpPr>
          <p:spPr>
            <a:xfrm>
              <a:off x="2162174" y="447676"/>
              <a:ext cx="1824504" cy="6667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57150" marR="0" lvl="0" indent="0" algn="just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1F4E7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C907439-9CBF-4E59-9E5A-CA0167969E69}"/>
                </a:ext>
              </a:extLst>
            </p:cNvPr>
            <p:cNvGrpSpPr/>
            <p:nvPr/>
          </p:nvGrpSpPr>
          <p:grpSpPr>
            <a:xfrm>
              <a:off x="-352428" y="228600"/>
              <a:ext cx="2838450" cy="1224803"/>
              <a:chOff x="-352428" y="-28575"/>
              <a:chExt cx="2838450" cy="1224803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8D6DC69-DD70-4602-8FFA-ACF170C0F627}"/>
                  </a:ext>
                </a:extLst>
              </p:cNvPr>
              <p:cNvSpPr/>
              <p:nvPr/>
            </p:nvSpPr>
            <p:spPr>
              <a:xfrm>
                <a:off x="-352428" y="-28575"/>
                <a:ext cx="2838450" cy="3429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C3CAFA9-42CB-45E2-AD3A-E282AFD0DF28}"/>
                  </a:ext>
                </a:extLst>
              </p:cNvPr>
              <p:cNvSpPr/>
              <p:nvPr/>
            </p:nvSpPr>
            <p:spPr>
              <a:xfrm>
                <a:off x="1066797" y="848756"/>
                <a:ext cx="857248" cy="34747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171717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C4601DD-18A4-4CC2-B8BE-7CFB491CDB45}"/>
                </a:ext>
              </a:extLst>
            </p:cNvPr>
            <p:cNvGrpSpPr/>
            <p:nvPr/>
          </p:nvGrpSpPr>
          <p:grpSpPr>
            <a:xfrm>
              <a:off x="1684652" y="2562225"/>
              <a:ext cx="4620895" cy="1666543"/>
              <a:chOff x="1794653" y="-360384"/>
              <a:chExt cx="4621603" cy="1666759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FE35BB9D-673F-4C67-AF76-199221615CEA}"/>
                  </a:ext>
                </a:extLst>
              </p:cNvPr>
              <p:cNvGrpSpPr/>
              <p:nvPr/>
            </p:nvGrpSpPr>
            <p:grpSpPr>
              <a:xfrm>
                <a:off x="2828729" y="108272"/>
                <a:ext cx="3587527" cy="1198103"/>
                <a:chOff x="1400174" y="19050"/>
                <a:chExt cx="3587976" cy="1198288"/>
              </a:xfrm>
            </p:grpSpPr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88F42984-D0CE-42D9-8977-16101B491B42}"/>
                    </a:ext>
                  </a:extLst>
                </p:cNvPr>
                <p:cNvSpPr/>
                <p:nvPr/>
              </p:nvSpPr>
              <p:spPr>
                <a:xfrm>
                  <a:off x="1400174" y="466725"/>
                  <a:ext cx="759047" cy="2743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  <a:endPara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  <a:endPara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C8F2C867-3175-45F2-9DE0-8F51B0CF2DD4}"/>
                    </a:ext>
                  </a:extLst>
                </p:cNvPr>
                <p:cNvSpPr/>
                <p:nvPr/>
              </p:nvSpPr>
              <p:spPr>
                <a:xfrm>
                  <a:off x="1885949" y="942975"/>
                  <a:ext cx="759047" cy="2743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  <a:endPara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  <a:endPara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93EDB245-5D1B-4A41-8DCB-260AF06D6BBD}"/>
                    </a:ext>
                  </a:extLst>
                </p:cNvPr>
                <p:cNvSpPr/>
                <p:nvPr/>
              </p:nvSpPr>
              <p:spPr>
                <a:xfrm>
                  <a:off x="3286130" y="19050"/>
                  <a:ext cx="759047" cy="2743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  <a:endPara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  <a:endPara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D4E1ECA-37F7-4CDA-8495-B1883D1F5FB6}"/>
                    </a:ext>
                  </a:extLst>
                </p:cNvPr>
                <p:cNvSpPr/>
                <p:nvPr/>
              </p:nvSpPr>
              <p:spPr>
                <a:xfrm>
                  <a:off x="3771906" y="438150"/>
                  <a:ext cx="759047" cy="2743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  <a:endPara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  <a:endPara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CB05DF9B-121E-4E07-B73C-B091735AE862}"/>
                    </a:ext>
                  </a:extLst>
                </p:cNvPr>
                <p:cNvSpPr/>
                <p:nvPr/>
              </p:nvSpPr>
              <p:spPr>
                <a:xfrm>
                  <a:off x="4229103" y="904875"/>
                  <a:ext cx="759047" cy="2743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  <a:endPara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  <a:endPara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8EBC769-4ED5-4262-B6C3-BFCA8D6340FB}"/>
                  </a:ext>
                </a:extLst>
              </p:cNvPr>
              <p:cNvSpPr/>
              <p:nvPr/>
            </p:nvSpPr>
            <p:spPr>
              <a:xfrm>
                <a:off x="1794653" y="-360384"/>
                <a:ext cx="887228" cy="27432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5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67A333C-F1A3-43AC-A437-C2CE1FD8E2B8}"/>
                </a:ext>
              </a:extLst>
            </p:cNvPr>
            <p:cNvSpPr/>
            <p:nvPr/>
          </p:nvSpPr>
          <p:spPr>
            <a:xfrm>
              <a:off x="3337041" y="1600200"/>
              <a:ext cx="1920755" cy="117157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Arrow: Striped Right 7">
              <a:extLst>
                <a:ext uri="{FF2B5EF4-FFF2-40B4-BE49-F238E27FC236}">
                  <a16:creationId xmlns:a16="http://schemas.microsoft.com/office/drawing/2014/main" id="{028ECC72-84B8-4EEE-8FEE-669270DD1E32}"/>
                </a:ext>
              </a:extLst>
            </p:cNvPr>
            <p:cNvSpPr/>
            <p:nvPr/>
          </p:nvSpPr>
          <p:spPr>
            <a:xfrm>
              <a:off x="1518941" y="614026"/>
              <a:ext cx="2540174" cy="723900"/>
            </a:xfrm>
            <a:prstGeom prst="stripedRightArrow">
              <a:avLst>
                <a:gd name="adj1" fmla="val 34211"/>
                <a:gd name="adj2" fmla="val 50000"/>
              </a:avLst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FDA25ED7-D0C4-4F7C-9C28-51D0B6BF4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28" y="793436"/>
            <a:ext cx="2037285" cy="12902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26031EF-7E3D-4974-B6E3-62AA3D5D0B36}"/>
              </a:ext>
            </a:extLst>
          </p:cNvPr>
          <p:cNvSpPr/>
          <p:nvPr/>
        </p:nvSpPr>
        <p:spPr>
          <a:xfrm>
            <a:off x="3092637" y="716691"/>
            <a:ext cx="3447823" cy="1716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composition was taken in an open porcelain crucible and melted in an electric furnace.</a:t>
            </a:r>
          </a:p>
          <a:p>
            <a:pPr algn="ctr">
              <a:lnSpc>
                <a:spcPct val="107000"/>
              </a:lnSpc>
            </a:pP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Temp. rang </a:t>
            </a:r>
            <a:r>
              <a:rPr lang="en-US" sz="2000" dirty="0">
                <a:solidFill>
                  <a:srgbClr val="440A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°C for </a:t>
            </a:r>
            <a:r>
              <a:rPr lang="en-US" sz="2000" dirty="0">
                <a:solidFill>
                  <a:srgbClr val="440A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hour.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70EFB4C-7ED5-49C7-875D-C7E9D51DC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0544" y="484304"/>
            <a:ext cx="1828015" cy="16261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32B1CDF-3CA3-4E49-9E92-8E7CE86AB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8514" y="825405"/>
            <a:ext cx="2001682" cy="16261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AFAC0C0-72D5-48B7-A455-4673C94F4682}"/>
              </a:ext>
            </a:extLst>
          </p:cNvPr>
          <p:cNvSpPr/>
          <p:nvPr/>
        </p:nvSpPr>
        <p:spPr>
          <a:xfrm>
            <a:off x="9003671" y="2678821"/>
            <a:ext cx="27406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Finally, the melted samples are then quickly quenched by infuse them on a stainless-steel plate and cover them with another one plate. This casting happens in a heated furnace at </a:t>
            </a:r>
            <a:r>
              <a:rPr lang="en-US" sz="2000" dirty="0">
                <a:solidFill>
                  <a:srgbClr val="440A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aseline="30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D524E5F-4595-429C-9CFD-B0046A4853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1765" y="4350896"/>
            <a:ext cx="1741906" cy="1043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C6D7EAB2-289F-4855-915E-A5BFA0454C54}"/>
              </a:ext>
            </a:extLst>
          </p:cNvPr>
          <p:cNvSpPr/>
          <p:nvPr/>
        </p:nvSpPr>
        <p:spPr>
          <a:xfrm>
            <a:off x="988248" y="4372245"/>
            <a:ext cx="57551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let the samples inside it for </a:t>
            </a:r>
            <a:r>
              <a:rPr lang="en-US" altLang="en-US" sz="2000" dirty="0">
                <a:solidFill>
                  <a:srgbClr val="440A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hours, then the furnace is turn off.  The glass samples are allowed to cool down inside the furnace for </a:t>
            </a:r>
            <a:r>
              <a:rPr lang="en-US" altLang="en-US" sz="2000" dirty="0">
                <a:solidFill>
                  <a:srgbClr val="440A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hours.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070D615-7B5C-4E83-955E-4C67F3C4B817}"/>
              </a:ext>
            </a:extLst>
          </p:cNvPr>
          <p:cNvSpPr/>
          <p:nvPr/>
        </p:nvSpPr>
        <p:spPr>
          <a:xfrm>
            <a:off x="184638" y="2223296"/>
            <a:ext cx="30003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6525" lvl="0" algn="just" defTabSz="914400">
              <a:lnSpc>
                <a:spcPct val="80000"/>
              </a:lnSpc>
              <a:buClr>
                <a:srgbClr val="000000"/>
              </a:buClr>
              <a:defRPr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mixture of chemicals is well-grounded after carefully weighted the calculated ratios.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Arrow: Striped Right 26">
            <a:extLst>
              <a:ext uri="{FF2B5EF4-FFF2-40B4-BE49-F238E27FC236}">
                <a16:creationId xmlns:a16="http://schemas.microsoft.com/office/drawing/2014/main" id="{35194827-184F-49B0-9963-058752821845}"/>
              </a:ext>
            </a:extLst>
          </p:cNvPr>
          <p:cNvSpPr/>
          <p:nvPr/>
        </p:nvSpPr>
        <p:spPr>
          <a:xfrm rot="5400000">
            <a:off x="7161986" y="2762708"/>
            <a:ext cx="1819795" cy="954728"/>
          </a:xfrm>
          <a:prstGeom prst="stripedRightArrow">
            <a:avLst>
              <a:gd name="adj1" fmla="val 34211"/>
              <a:gd name="adj2" fmla="val 50000"/>
            </a:avLst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EF4A333-DBCE-4080-BDD7-27F712B569EA}"/>
              </a:ext>
            </a:extLst>
          </p:cNvPr>
          <p:cNvSpPr/>
          <p:nvPr/>
        </p:nvSpPr>
        <p:spPr>
          <a:xfrm>
            <a:off x="5131415" y="3899005"/>
            <a:ext cx="322524" cy="4585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6525" lvl="0" algn="just" defTabSz="914400" fontAlgn="base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68000"/>
              <a:defRPr/>
            </a:pPr>
            <a:endParaRPr lang="en-US" altLang="en-US" sz="2800" dirty="0">
              <a:solidFill>
                <a:srgbClr val="002060"/>
              </a:solidFill>
              <a:latin typeface="Lucida Sans Unicode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71E714D-5D1E-4B5D-B906-39A49CB8869E}"/>
              </a:ext>
            </a:extLst>
          </p:cNvPr>
          <p:cNvSpPr txBox="1"/>
          <p:nvPr/>
        </p:nvSpPr>
        <p:spPr>
          <a:xfrm>
            <a:off x="928222" y="5627304"/>
            <a:ext cx="97365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XXIV International Scientific Conference of Young Scientists and Specialists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(AYSS-2020)</a:t>
            </a:r>
          </a:p>
        </p:txBody>
      </p:sp>
      <p:pic>
        <p:nvPicPr>
          <p:cNvPr id="29" name="Picture 6" descr="Russia Archives | OPPGATE">
            <a:extLst>
              <a:ext uri="{FF2B5EF4-FFF2-40B4-BE49-F238E27FC236}">
                <a16:creationId xmlns:a16="http://schemas.microsoft.com/office/drawing/2014/main" id="{0E7022BC-91AC-47DF-8F93-599536A57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7" y="5654283"/>
            <a:ext cx="680907" cy="6809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Russia Archives | OPPGATE">
            <a:extLst>
              <a:ext uri="{FF2B5EF4-FFF2-40B4-BE49-F238E27FC236}">
                <a16:creationId xmlns:a16="http://schemas.microsoft.com/office/drawing/2014/main" id="{7724436C-6459-49B8-BA1D-7E5E5E31F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8950" y="5654283"/>
            <a:ext cx="680907" cy="6809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itle 3">
            <a:extLst>
              <a:ext uri="{FF2B5EF4-FFF2-40B4-BE49-F238E27FC236}">
                <a16:creationId xmlns:a16="http://schemas.microsoft.com/office/drawing/2014/main" id="{371BB7A9-8B43-4184-891A-E9E8F82F933F}"/>
              </a:ext>
            </a:extLst>
          </p:cNvPr>
          <p:cNvSpPr txBox="1">
            <a:spLocks/>
          </p:cNvSpPr>
          <p:nvPr/>
        </p:nvSpPr>
        <p:spPr>
          <a:xfrm>
            <a:off x="248860" y="181576"/>
            <a:ext cx="4235217" cy="43809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sz="28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Preparation of the Samples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52CC7B2-38A1-44DB-BB09-27D4D0BCA51E}"/>
              </a:ext>
            </a:extLst>
          </p:cNvPr>
          <p:cNvSpPr txBox="1"/>
          <p:nvPr/>
        </p:nvSpPr>
        <p:spPr>
          <a:xfrm>
            <a:off x="3521237" y="3012359"/>
            <a:ext cx="3153277" cy="8802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36525" lvl="0" algn="ctr" defTabSz="914400" fontAlgn="base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68000"/>
              <a:defRPr/>
            </a:pPr>
            <a:r>
              <a:rPr lang="en-US" alt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melt-quenching technique</a:t>
            </a:r>
          </a:p>
        </p:txBody>
      </p:sp>
    </p:spTree>
    <p:extLst>
      <p:ext uri="{BB962C8B-B14F-4D97-AF65-F5344CB8AC3E}">
        <p14:creationId xmlns:p14="http://schemas.microsoft.com/office/powerpoint/2010/main" val="22707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CAE4C21-516A-4C39-A56F-7D28A21A5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09" y="293265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382588" algn="l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algn="l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algn="l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algn="l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algn="l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just" defTabSz="914400" eaLnBrk="1" fontAlgn="base" hangingPunct="1">
              <a:lnSpc>
                <a:spcPct val="90000"/>
              </a:lnSpc>
              <a:spcAft>
                <a:spcPct val="0"/>
              </a:spcAft>
              <a:buClr>
                <a:srgbClr val="53548A"/>
              </a:buClr>
              <a:buFont typeface="Wingdings" panose="05000000000000000000" pitchFamily="2" charset="2"/>
              <a:buNone/>
            </a:pP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400" eaLnBrk="1" fontAlgn="base" hangingPunct="1">
              <a:lnSpc>
                <a:spcPct val="90000"/>
              </a:lnSpc>
              <a:spcAft>
                <a:spcPct val="0"/>
              </a:spcAft>
              <a:buClr>
                <a:srgbClr val="53548A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glass system under investigation has the general formula:</a:t>
            </a: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2B447D49-53A8-4B6E-B9F1-120D0A89E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809" y="1219286"/>
            <a:ext cx="5530616" cy="461665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42P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kern="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– 40ZnO–(18-x) Na</a:t>
            </a:r>
            <a:r>
              <a:rPr lang="en-US" sz="2400" kern="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O–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xNiO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747A78-D65A-4B60-BC27-C32A81289410}"/>
              </a:ext>
            </a:extLst>
          </p:cNvPr>
          <p:cNvSpPr/>
          <p:nvPr/>
        </p:nvSpPr>
        <p:spPr>
          <a:xfrm>
            <a:off x="7816524" y="1219286"/>
            <a:ext cx="35990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=1, </a:t>
            </a:r>
            <a:r>
              <a:rPr lang="en-US" altLang="en-US" sz="2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3, 4, 5 and 6 mol. %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BFFA905D-6500-4FE6-B823-639095DB7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464" y="1546181"/>
            <a:ext cx="4090874" cy="830997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lvl="0" indent="-285750" defTabSz="914400"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="1" kern="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="1" kern="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: Good Glass Former.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186F2110-3824-4FC6-86D2-200125A50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0392" y="1707930"/>
            <a:ext cx="4294188" cy="1015663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ZnO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Residual Stresses. </a:t>
            </a:r>
          </a:p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Transparence.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CA862466-8C48-4D49-AF97-83883318B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464" y="2215159"/>
            <a:ext cx="3352800" cy="830997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571500" lvl="0" indent="-571500" defTabSz="914400"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400" b="1" kern="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Melting Point.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39458F56-28C2-4AE6-87D3-BC5381764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3634" y="2767373"/>
            <a:ext cx="4962422" cy="461665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24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: optical filtering element.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483C1D-15AF-4A16-849D-0B36DEAF9197}"/>
              </a:ext>
            </a:extLst>
          </p:cNvPr>
          <p:cNvSpPr txBox="1"/>
          <p:nvPr/>
        </p:nvSpPr>
        <p:spPr>
          <a:xfrm>
            <a:off x="928222" y="5627304"/>
            <a:ext cx="97365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XXIV International Scientific Conference of Young Scientists and Specialists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(AYSS-2020)</a:t>
            </a:r>
          </a:p>
        </p:txBody>
      </p:sp>
      <p:pic>
        <p:nvPicPr>
          <p:cNvPr id="13" name="Picture 6" descr="Russia Archives | OPPGATE">
            <a:extLst>
              <a:ext uri="{FF2B5EF4-FFF2-40B4-BE49-F238E27FC236}">
                <a16:creationId xmlns:a16="http://schemas.microsoft.com/office/drawing/2014/main" id="{0A4FF144-657D-4EDF-BC1D-0575F2AFE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7" y="5654283"/>
            <a:ext cx="680907" cy="6809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Russia Archives | OPPGATE">
            <a:extLst>
              <a:ext uri="{FF2B5EF4-FFF2-40B4-BE49-F238E27FC236}">
                <a16:creationId xmlns:a16="http://schemas.microsoft.com/office/drawing/2014/main" id="{9BB246F4-4819-4756-A201-E42461D0B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8950" y="5654283"/>
            <a:ext cx="680907" cy="6809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3">
            <a:extLst>
              <a:ext uri="{FF2B5EF4-FFF2-40B4-BE49-F238E27FC236}">
                <a16:creationId xmlns:a16="http://schemas.microsoft.com/office/drawing/2014/main" id="{DD6DE5DB-7390-4732-8A73-9DFCA1B876C2}"/>
              </a:ext>
            </a:extLst>
          </p:cNvPr>
          <p:cNvSpPr txBox="1">
            <a:spLocks/>
          </p:cNvSpPr>
          <p:nvPr/>
        </p:nvSpPr>
        <p:spPr>
          <a:xfrm>
            <a:off x="248861" y="181576"/>
            <a:ext cx="5262402" cy="43809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sz="28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Glass System &amp; prepared samples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51E35CC-33A0-46ED-9EEB-D51D61DF5FE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873" y="3355455"/>
            <a:ext cx="1234425" cy="14218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74A896B-9FA5-44FA-B5B6-3800B1E2790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59" y="3333500"/>
            <a:ext cx="1283776" cy="14218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CFD43C1-677C-4D62-904B-C15F476619D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396" y="3353290"/>
            <a:ext cx="1283776" cy="14218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C0C78CE-BA09-416F-AED8-F9B49A09853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443" y="3353290"/>
            <a:ext cx="1269557" cy="14218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E48A0BE-B0D5-431D-AE22-82C29DCFF28E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307" y="3353290"/>
            <a:ext cx="1269557" cy="14218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B118C5E-AA7F-44F5-89A1-E6BA58CA0FF8}"/>
              </a:ext>
            </a:extLst>
          </p:cNvPr>
          <p:cNvSpPr/>
          <p:nvPr/>
        </p:nvSpPr>
        <p:spPr>
          <a:xfrm>
            <a:off x="785202" y="4997607"/>
            <a:ext cx="886460" cy="8559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b="1" i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NiO= 1</a:t>
            </a:r>
            <a:r>
              <a:rPr kumimoji="0" lang="en-US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mol.%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D9BF6A6-AA6C-4FA5-9E2C-8970DD5CACE9}"/>
              </a:ext>
            </a:extLst>
          </p:cNvPr>
          <p:cNvSpPr/>
          <p:nvPr/>
        </p:nvSpPr>
        <p:spPr>
          <a:xfrm>
            <a:off x="2642071" y="4979050"/>
            <a:ext cx="886460" cy="8559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b="1" i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NiO= 2</a:t>
            </a:r>
            <a:r>
              <a:rPr kumimoji="0" lang="en-US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mol.%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5E08B65-9388-493E-8BD2-CB1EFE43D3F0}"/>
              </a:ext>
            </a:extLst>
          </p:cNvPr>
          <p:cNvSpPr/>
          <p:nvPr/>
        </p:nvSpPr>
        <p:spPr>
          <a:xfrm>
            <a:off x="4624802" y="4957095"/>
            <a:ext cx="886460" cy="8559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b="1" i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NiO= 3</a:t>
            </a:r>
            <a:r>
              <a:rPr kumimoji="0" lang="en-US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mol.%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64299FE-02B3-4318-8765-7FF6098E7711}"/>
              </a:ext>
            </a:extLst>
          </p:cNvPr>
          <p:cNvSpPr/>
          <p:nvPr/>
        </p:nvSpPr>
        <p:spPr>
          <a:xfrm>
            <a:off x="6523585" y="4950907"/>
            <a:ext cx="886460" cy="8559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b="1" i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NiO= 4</a:t>
            </a:r>
            <a:r>
              <a:rPr kumimoji="0" lang="en-US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mol.%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B87202C-C89A-48B2-AB4C-74571E7646A0}"/>
              </a:ext>
            </a:extLst>
          </p:cNvPr>
          <p:cNvSpPr/>
          <p:nvPr/>
        </p:nvSpPr>
        <p:spPr>
          <a:xfrm>
            <a:off x="8188905" y="4944719"/>
            <a:ext cx="886460" cy="8559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b="1" i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NiO= 5</a:t>
            </a:r>
            <a:r>
              <a:rPr kumimoji="0" lang="en-US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mol.%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035250-D284-48F0-B72C-067F1D76F862}"/>
              </a:ext>
            </a:extLst>
          </p:cNvPr>
          <p:cNvSpPr/>
          <p:nvPr/>
        </p:nvSpPr>
        <p:spPr>
          <a:xfrm>
            <a:off x="10106884" y="4944719"/>
            <a:ext cx="886460" cy="8559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b="1" i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NiO= 6</a:t>
            </a:r>
            <a:r>
              <a:rPr kumimoji="0" lang="en-US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mol.%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54A2A7A-0422-4820-948C-1321A59334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84171" y="3353290"/>
            <a:ext cx="1269557" cy="14218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71758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2B85E48-3C9C-4526-B299-25CB64E02225}"/>
              </a:ext>
            </a:extLst>
          </p:cNvPr>
          <p:cNvSpPr/>
          <p:nvPr/>
        </p:nvSpPr>
        <p:spPr>
          <a:xfrm>
            <a:off x="928222" y="0"/>
            <a:ext cx="1021631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rtl="1">
              <a:defRPr/>
            </a:pPr>
            <a:r>
              <a:rPr lang="en-US" sz="9600" b="1" i="1" kern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Results </a:t>
            </a:r>
          </a:p>
          <a:p>
            <a:pPr lvl="0" algn="ctr" defTabSz="914400" rtl="1">
              <a:defRPr/>
            </a:pPr>
            <a:r>
              <a:rPr lang="en-US" sz="9600" b="1" i="1" kern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</a:p>
          <a:p>
            <a:pPr lvl="0" algn="ctr" defTabSz="914400" rtl="1">
              <a:defRPr/>
            </a:pPr>
            <a:r>
              <a:rPr lang="en-US" sz="9600" b="1" i="1" kern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Discussions </a:t>
            </a:r>
            <a:endParaRPr lang="ar-EG" sz="9600" b="1" i="1" kern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98075C-4233-4C7F-A1D9-7BA16E3EA2CE}"/>
              </a:ext>
            </a:extLst>
          </p:cNvPr>
          <p:cNvSpPr txBox="1"/>
          <p:nvPr/>
        </p:nvSpPr>
        <p:spPr>
          <a:xfrm>
            <a:off x="928222" y="5627304"/>
            <a:ext cx="97365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XXIV International Scientific Conference of Young Scientists and Specialists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(AYSS-2020)</a:t>
            </a:r>
          </a:p>
        </p:txBody>
      </p:sp>
      <p:pic>
        <p:nvPicPr>
          <p:cNvPr id="6" name="Picture 6" descr="Russia Archives | OPPGATE">
            <a:extLst>
              <a:ext uri="{FF2B5EF4-FFF2-40B4-BE49-F238E27FC236}">
                <a16:creationId xmlns:a16="http://schemas.microsoft.com/office/drawing/2014/main" id="{9660A366-11F3-4771-B940-E13725DDE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7" y="5654283"/>
            <a:ext cx="680907" cy="6809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Russia Archives | OPPGATE">
            <a:extLst>
              <a:ext uri="{FF2B5EF4-FFF2-40B4-BE49-F238E27FC236}">
                <a16:creationId xmlns:a16="http://schemas.microsoft.com/office/drawing/2014/main" id="{D1617530-9474-4584-B138-BCE59C40C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8950" y="5654283"/>
            <a:ext cx="680907" cy="6809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267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30D20A-C6AA-4C71-9F49-39DA7CC49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859" y="1082661"/>
            <a:ext cx="6918463" cy="397171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E005A1-0E0D-43E3-9E8F-1A3D6C54C39C}"/>
              </a:ext>
            </a:extLst>
          </p:cNvPr>
          <p:cNvSpPr txBox="1"/>
          <p:nvPr/>
        </p:nvSpPr>
        <p:spPr>
          <a:xfrm>
            <a:off x="928222" y="5627304"/>
            <a:ext cx="97365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XXIV International Scientific Conference of Young Scientists and Specialists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(AYSS-2020)</a:t>
            </a:r>
          </a:p>
        </p:txBody>
      </p:sp>
      <p:pic>
        <p:nvPicPr>
          <p:cNvPr id="7" name="Picture 6" descr="Russia Archives | OPPGATE">
            <a:extLst>
              <a:ext uri="{FF2B5EF4-FFF2-40B4-BE49-F238E27FC236}">
                <a16:creationId xmlns:a16="http://schemas.microsoft.com/office/drawing/2014/main" id="{B5291E1C-0939-49E3-9375-053135FBD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7" y="5654283"/>
            <a:ext cx="680907" cy="6809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Russia Archives | OPPGATE">
            <a:extLst>
              <a:ext uri="{FF2B5EF4-FFF2-40B4-BE49-F238E27FC236}">
                <a16:creationId xmlns:a16="http://schemas.microsoft.com/office/drawing/2014/main" id="{F5A536A2-DDD2-4C98-933C-C49316655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8950" y="5654283"/>
            <a:ext cx="680907" cy="6809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9099CE2-3576-48E3-9DC5-4CAA208CC9E8}"/>
              </a:ext>
            </a:extLst>
          </p:cNvPr>
          <p:cNvSpPr txBox="1"/>
          <p:nvPr/>
        </p:nvSpPr>
        <p:spPr>
          <a:xfrm>
            <a:off x="6688717" y="1484014"/>
            <a:ext cx="4673750" cy="3433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Low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XRD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spectra doesn’t exhibit any sharp peak. </a:t>
            </a:r>
            <a:endParaRPr lang="en-US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Low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pattern confirms the amorphous structure of prepared glass .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96C37C-AB3C-47E1-8C36-8E0A2CFAF4D2}"/>
              </a:ext>
            </a:extLst>
          </p:cNvPr>
          <p:cNvSpPr txBox="1"/>
          <p:nvPr/>
        </p:nvSpPr>
        <p:spPr>
          <a:xfrm>
            <a:off x="4590414" y="170897"/>
            <a:ext cx="2570437" cy="57996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X-ray diffraction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4B4334-A4C1-4939-8206-CABF3E2D694A}"/>
              </a:ext>
            </a:extLst>
          </p:cNvPr>
          <p:cNvSpPr txBox="1"/>
          <p:nvPr/>
        </p:nvSpPr>
        <p:spPr>
          <a:xfrm>
            <a:off x="7088903" y="4787675"/>
            <a:ext cx="4942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Phosphorus, Sulfur, and Silicon and the Related Elements, </a:t>
            </a:r>
            <a:r>
              <a:rPr lang="en-US" sz="1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Y.H. </a:t>
            </a:r>
            <a:r>
              <a:rPr lang="en-US" sz="1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Elbashar</a:t>
            </a:r>
            <a:r>
              <a:rPr lang="en-US" sz="1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S.S. Moslem, et. al.</a:t>
            </a:r>
          </a:p>
          <a:p>
            <a:r>
              <a:rPr lang="en-US" sz="1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DOI: </a:t>
            </a:r>
            <a:r>
              <a:rPr lang="en-US" sz="1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https://doi.org/10.1080/10426507.2020.1800703 </a:t>
            </a:r>
          </a:p>
          <a:p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027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72787FB9-4528-44D8-9912-366E5885435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4696009"/>
                  </p:ext>
                </p:extLst>
              </p:nvPr>
            </p:nvGraphicFramePr>
            <p:xfrm>
              <a:off x="119942" y="920080"/>
              <a:ext cx="7746077" cy="2922261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105282">
                      <a:extLst>
                        <a:ext uri="{9D8B030D-6E8A-4147-A177-3AD203B41FA5}">
                          <a16:colId xmlns:a16="http://schemas.microsoft.com/office/drawing/2014/main" val="2232028566"/>
                        </a:ext>
                      </a:extLst>
                    </a:gridCol>
                    <a:gridCol w="864769">
                      <a:extLst>
                        <a:ext uri="{9D8B030D-6E8A-4147-A177-3AD203B41FA5}">
                          <a16:colId xmlns:a16="http://schemas.microsoft.com/office/drawing/2014/main" val="4030551620"/>
                        </a:ext>
                      </a:extLst>
                    </a:gridCol>
                    <a:gridCol w="882266">
                      <a:extLst>
                        <a:ext uri="{9D8B030D-6E8A-4147-A177-3AD203B41FA5}">
                          <a16:colId xmlns:a16="http://schemas.microsoft.com/office/drawing/2014/main" val="4284374481"/>
                        </a:ext>
                      </a:extLst>
                    </a:gridCol>
                    <a:gridCol w="973440">
                      <a:extLst>
                        <a:ext uri="{9D8B030D-6E8A-4147-A177-3AD203B41FA5}">
                          <a16:colId xmlns:a16="http://schemas.microsoft.com/office/drawing/2014/main" val="299427487"/>
                        </a:ext>
                      </a:extLst>
                    </a:gridCol>
                    <a:gridCol w="973440">
                      <a:extLst>
                        <a:ext uri="{9D8B030D-6E8A-4147-A177-3AD203B41FA5}">
                          <a16:colId xmlns:a16="http://schemas.microsoft.com/office/drawing/2014/main" val="1049341477"/>
                        </a:ext>
                      </a:extLst>
                    </a:gridCol>
                    <a:gridCol w="973440">
                      <a:extLst>
                        <a:ext uri="{9D8B030D-6E8A-4147-A177-3AD203B41FA5}">
                          <a16:colId xmlns:a16="http://schemas.microsoft.com/office/drawing/2014/main" val="3026166001"/>
                        </a:ext>
                      </a:extLst>
                    </a:gridCol>
                    <a:gridCol w="973440">
                      <a:extLst>
                        <a:ext uri="{9D8B030D-6E8A-4147-A177-3AD203B41FA5}">
                          <a16:colId xmlns:a16="http://schemas.microsoft.com/office/drawing/2014/main" val="787663244"/>
                        </a:ext>
                      </a:extLst>
                    </a:gridCol>
                  </a:tblGrid>
                  <a:tr h="82701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600" b="1" i="1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Physical property</a:t>
                          </a:r>
                          <a:endParaRPr lang="en-US" sz="1600" b="1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6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NiO=1 mol.%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6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NiO=2 mol.%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6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NiO=3 mol.%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6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NiO=4 mol.%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6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NiO=5 mol.%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6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NiO=6 mol.%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46530461"/>
                      </a:ext>
                    </a:extLst>
                  </a:tr>
                  <a:tr h="40312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16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Density (gm/cm</a:t>
                          </a:r>
                          <a:r>
                            <a:rPr lang="en-US" sz="1600" b="1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16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en-US" sz="16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600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3.029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60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3.073</a:t>
                          </a:r>
                          <a:endParaRPr lang="en-U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600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3.062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600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3.096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600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3.098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60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3.160</a:t>
                          </a:r>
                          <a:endParaRPr lang="en-U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17524131"/>
                      </a:ext>
                    </a:extLst>
                  </a:tr>
                  <a:tr h="82701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6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Molar Volume (cm</a:t>
                          </a:r>
                          <a:r>
                            <a:rPr lang="en-US" sz="1600" b="1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16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/mol)</a:t>
                          </a:r>
                          <a:endParaRPr lang="en-US" sz="16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60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34.154</a:t>
                          </a:r>
                          <a:endParaRPr lang="en-U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600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33.702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600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33.865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600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33.536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600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33.562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600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32.937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61295507"/>
                      </a:ext>
                    </a:extLst>
                  </a:tr>
                  <a:tr h="40312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(Å)</a:t>
                          </a:r>
                          <a:endParaRPr lang="en-US" sz="16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60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3.842</a:t>
                          </a:r>
                          <a:endParaRPr lang="en-U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60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3.036</a:t>
                          </a:r>
                          <a:endParaRPr lang="en-U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60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2.656</a:t>
                          </a:r>
                          <a:endParaRPr lang="en-U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60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2.406</a:t>
                          </a:r>
                          <a:endParaRPr lang="en-U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600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2.234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600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2.089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12292990"/>
                      </a:ext>
                    </a:extLst>
                  </a:tr>
                  <a:tr h="46198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𝒑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(Å)</a:t>
                          </a:r>
                          <a:endParaRPr lang="en-US" sz="16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60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1.548</a:t>
                          </a:r>
                          <a:endParaRPr lang="en-U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60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1.223</a:t>
                          </a:r>
                          <a:endParaRPr lang="en-U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60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1.070</a:t>
                          </a:r>
                          <a:endParaRPr lang="en-U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60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0.969</a:t>
                          </a:r>
                          <a:endParaRPr lang="en-U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60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0.900</a:t>
                          </a:r>
                          <a:endParaRPr lang="en-U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600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0.843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271143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72787FB9-4528-44D8-9912-366E5885435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4696009"/>
                  </p:ext>
                </p:extLst>
              </p:nvPr>
            </p:nvGraphicFramePr>
            <p:xfrm>
              <a:off x="119942" y="920080"/>
              <a:ext cx="7746077" cy="2922261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105282">
                      <a:extLst>
                        <a:ext uri="{9D8B030D-6E8A-4147-A177-3AD203B41FA5}">
                          <a16:colId xmlns:a16="http://schemas.microsoft.com/office/drawing/2014/main" val="2232028566"/>
                        </a:ext>
                      </a:extLst>
                    </a:gridCol>
                    <a:gridCol w="864769">
                      <a:extLst>
                        <a:ext uri="{9D8B030D-6E8A-4147-A177-3AD203B41FA5}">
                          <a16:colId xmlns:a16="http://schemas.microsoft.com/office/drawing/2014/main" val="4030551620"/>
                        </a:ext>
                      </a:extLst>
                    </a:gridCol>
                    <a:gridCol w="882266">
                      <a:extLst>
                        <a:ext uri="{9D8B030D-6E8A-4147-A177-3AD203B41FA5}">
                          <a16:colId xmlns:a16="http://schemas.microsoft.com/office/drawing/2014/main" val="4284374481"/>
                        </a:ext>
                      </a:extLst>
                    </a:gridCol>
                    <a:gridCol w="973440">
                      <a:extLst>
                        <a:ext uri="{9D8B030D-6E8A-4147-A177-3AD203B41FA5}">
                          <a16:colId xmlns:a16="http://schemas.microsoft.com/office/drawing/2014/main" val="299427487"/>
                        </a:ext>
                      </a:extLst>
                    </a:gridCol>
                    <a:gridCol w="973440">
                      <a:extLst>
                        <a:ext uri="{9D8B030D-6E8A-4147-A177-3AD203B41FA5}">
                          <a16:colId xmlns:a16="http://schemas.microsoft.com/office/drawing/2014/main" val="1049341477"/>
                        </a:ext>
                      </a:extLst>
                    </a:gridCol>
                    <a:gridCol w="973440">
                      <a:extLst>
                        <a:ext uri="{9D8B030D-6E8A-4147-A177-3AD203B41FA5}">
                          <a16:colId xmlns:a16="http://schemas.microsoft.com/office/drawing/2014/main" val="3026166001"/>
                        </a:ext>
                      </a:extLst>
                    </a:gridCol>
                    <a:gridCol w="973440">
                      <a:extLst>
                        <a:ext uri="{9D8B030D-6E8A-4147-A177-3AD203B41FA5}">
                          <a16:colId xmlns:a16="http://schemas.microsoft.com/office/drawing/2014/main" val="787663244"/>
                        </a:ext>
                      </a:extLst>
                    </a:gridCol>
                  </a:tblGrid>
                  <a:tr h="82701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600" b="1" i="1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Physical property</a:t>
                          </a:r>
                          <a:endParaRPr lang="en-US" sz="1600" b="1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6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NiO=1 mol.%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6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NiO=2 mol.%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6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NiO=3 mol.%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6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NiO=4 mol.%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6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NiO=5 mol.%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6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NiO=6 mol.%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46530461"/>
                      </a:ext>
                    </a:extLst>
                  </a:tr>
                  <a:tr h="40312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16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Density (gm/cm</a:t>
                          </a:r>
                          <a:r>
                            <a:rPr lang="en-US" sz="1600" b="1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16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en-US" sz="16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600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3.029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60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3.073</a:t>
                          </a:r>
                          <a:endParaRPr lang="en-U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600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3.062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600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3.096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600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3.098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60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3.160</a:t>
                          </a:r>
                          <a:endParaRPr lang="en-U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17524131"/>
                      </a:ext>
                    </a:extLst>
                  </a:tr>
                  <a:tr h="82701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6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Molar Volume (cm</a:t>
                          </a:r>
                          <a:r>
                            <a:rPr lang="en-US" sz="1600" b="1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16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/mol)</a:t>
                          </a:r>
                          <a:endParaRPr lang="en-US" sz="16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60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34.154</a:t>
                          </a:r>
                          <a:endParaRPr lang="en-U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600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33.702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600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33.865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600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33.536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600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33.562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600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32.937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61295507"/>
                      </a:ext>
                    </a:extLst>
                  </a:tr>
                  <a:tr h="4031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89" t="-515152" r="-268208" b="-1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60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3.842</a:t>
                          </a:r>
                          <a:endParaRPr lang="en-U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60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3.036</a:t>
                          </a:r>
                          <a:endParaRPr lang="en-U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60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2.656</a:t>
                          </a:r>
                          <a:endParaRPr lang="en-U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60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2.406</a:t>
                          </a:r>
                          <a:endParaRPr lang="en-U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600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2.234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600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2.089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12292990"/>
                      </a:ext>
                    </a:extLst>
                  </a:tr>
                  <a:tr h="46198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89" t="-534211" r="-268208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60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1.548</a:t>
                          </a:r>
                          <a:endParaRPr lang="en-U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60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1.223</a:t>
                          </a:r>
                          <a:endParaRPr lang="en-U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60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1.070</a:t>
                          </a:r>
                          <a:endParaRPr lang="en-U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60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0.969</a:t>
                          </a:r>
                          <a:endParaRPr lang="en-U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60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0.900</a:t>
                          </a:r>
                          <a:endParaRPr lang="en-U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85875" algn="l"/>
                            </a:tabLst>
                          </a:pPr>
                          <a:r>
                            <a:rPr lang="en-US" sz="1600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0.843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2711436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3DA556EB-8777-456C-B8F5-ABF1E291D6FF}"/>
              </a:ext>
            </a:extLst>
          </p:cNvPr>
          <p:cNvSpPr txBox="1"/>
          <p:nvPr/>
        </p:nvSpPr>
        <p:spPr>
          <a:xfrm>
            <a:off x="1222842" y="171498"/>
            <a:ext cx="9736561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Parameters of the Nickel Doped Zinc Sodium Phosphate Glasses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92255F-B285-4542-9B7F-CA975005C003}"/>
              </a:ext>
            </a:extLst>
          </p:cNvPr>
          <p:cNvSpPr txBox="1"/>
          <p:nvPr/>
        </p:nvSpPr>
        <p:spPr>
          <a:xfrm>
            <a:off x="928222" y="5627304"/>
            <a:ext cx="97365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XXIV International Scientific Conference of Young Scientists and Specialists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(AYSS-2020)</a:t>
            </a:r>
          </a:p>
        </p:txBody>
      </p:sp>
      <p:pic>
        <p:nvPicPr>
          <p:cNvPr id="3" name="Picture 6" descr="Russia Archives | OPPGATE">
            <a:extLst>
              <a:ext uri="{FF2B5EF4-FFF2-40B4-BE49-F238E27FC236}">
                <a16:creationId xmlns:a16="http://schemas.microsoft.com/office/drawing/2014/main" id="{1F152B97-F2F6-4B00-BB87-AFB18E0BC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7" y="5654283"/>
            <a:ext cx="680907" cy="6809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Russia Archives | OPPGATE">
            <a:extLst>
              <a:ext uri="{FF2B5EF4-FFF2-40B4-BE49-F238E27FC236}">
                <a16:creationId xmlns:a16="http://schemas.microsoft.com/office/drawing/2014/main" id="{8F280F7B-8737-4EBE-A0EE-2C21C0724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8950" y="5654283"/>
            <a:ext cx="680907" cy="6809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5095DD4-CD12-49FF-9E82-55950AA3333B}"/>
              </a:ext>
            </a:extLst>
          </p:cNvPr>
          <p:cNvSpPr txBox="1"/>
          <p:nvPr/>
        </p:nvSpPr>
        <p:spPr>
          <a:xfrm>
            <a:off x="6091122" y="696537"/>
            <a:ext cx="5557535" cy="337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71700" lvl="4" indent="-342900" algn="justLow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density increased due to substitution of light sodium ions by heavier nickel ions.  </a:t>
            </a:r>
          </a:p>
          <a:p>
            <a:pPr marL="2400300" lvl="4" indent="-571500" algn="justLow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molar volume increased, expected that the glass structure become more compact.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902B7F-D7E7-4B45-BF70-F9CF43A64AB7}"/>
              </a:ext>
            </a:extLst>
          </p:cNvPr>
          <p:cNvSpPr txBox="1"/>
          <p:nvPr/>
        </p:nvSpPr>
        <p:spPr>
          <a:xfrm>
            <a:off x="7029591" y="4882569"/>
            <a:ext cx="4942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Phosphorus, Sulfur, and Silicon and the Related Elements, </a:t>
            </a:r>
            <a:r>
              <a:rPr lang="en-US" sz="1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Y.H. </a:t>
            </a:r>
            <a:r>
              <a:rPr lang="en-US" sz="1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Elbashar</a:t>
            </a:r>
            <a:r>
              <a:rPr lang="en-US" sz="1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S.S. Moslem, et. al.</a:t>
            </a:r>
          </a:p>
          <a:p>
            <a:r>
              <a:rPr lang="en-US" sz="1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DOI: </a:t>
            </a:r>
            <a:r>
              <a:rPr lang="en-US" sz="1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https://doi.org/10.1080/10426507.2020.1800703 </a:t>
            </a:r>
          </a:p>
          <a:p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62ADA1-0454-4F13-B5C9-DBDB38E1A4DC}"/>
              </a:ext>
            </a:extLst>
          </p:cNvPr>
          <p:cNvSpPr txBox="1"/>
          <p:nvPr/>
        </p:nvSpPr>
        <p:spPr>
          <a:xfrm>
            <a:off x="119942" y="3869320"/>
            <a:ext cx="6135756" cy="1421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Low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Inter-ionic distance (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r</a:t>
            </a:r>
            <a:r>
              <a:rPr lang="en-US" sz="2000" b="1" i="1" baseline="-25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), polaron radius (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r</a:t>
            </a:r>
            <a:r>
              <a:rPr lang="en-US" sz="2000" b="1" i="1" baseline="-25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decreases, suggests that the reduction in free space inside glass network.</a:t>
            </a:r>
          </a:p>
        </p:txBody>
      </p:sp>
    </p:spTree>
    <p:extLst>
      <p:ext uri="{BB962C8B-B14F-4D97-AF65-F5344CB8AC3E}">
        <p14:creationId xmlns:p14="http://schemas.microsoft.com/office/powerpoint/2010/main" val="12627721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Vega - Footer Only">
  <a:themeElements>
    <a:clrScheme name="Vega">
      <a:dk1>
        <a:srgbClr val="1C1C1C"/>
      </a:dk1>
      <a:lt1>
        <a:sysClr val="window" lastClr="FFFFFF"/>
      </a:lt1>
      <a:dk2>
        <a:srgbClr val="545454"/>
      </a:dk2>
      <a:lt2>
        <a:srgbClr val="EEECE1"/>
      </a:lt2>
      <a:accent1>
        <a:srgbClr val="00ACE2"/>
      </a:accent1>
      <a:accent2>
        <a:srgbClr val="FD497C"/>
      </a:accent2>
      <a:accent3>
        <a:srgbClr val="87C32F"/>
      </a:accent3>
      <a:accent4>
        <a:srgbClr val="B143DD"/>
      </a:accent4>
      <a:accent5>
        <a:srgbClr val="FFA513"/>
      </a:accent5>
      <a:accent6>
        <a:srgbClr val="5BB8D1"/>
      </a:accent6>
      <a:hlink>
        <a:srgbClr val="00ACE2"/>
      </a:hlink>
      <a:folHlink>
        <a:srgbClr val="00ACE2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1907</TotalTime>
  <Words>1701</Words>
  <Application>Microsoft Office PowerPoint</Application>
  <PresentationFormat>Widescreen</PresentationFormat>
  <Paragraphs>286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6" baseType="lpstr">
      <vt:lpstr>Arial</vt:lpstr>
      <vt:lpstr>Calibri</vt:lpstr>
      <vt:lpstr>Cambria Math</vt:lpstr>
      <vt:lpstr>Garamond</vt:lpstr>
      <vt:lpstr>Impact</vt:lpstr>
      <vt:lpstr>Lucida Sans Unicode</vt:lpstr>
      <vt:lpstr>Open Sans</vt:lpstr>
      <vt:lpstr>Open Sans Light</vt:lpstr>
      <vt:lpstr>Open Sans Semibold</vt:lpstr>
      <vt:lpstr>Route 159 Light</vt:lpstr>
      <vt:lpstr>Route 159 SemiBold</vt:lpstr>
      <vt:lpstr>Route 159 UltraLight</vt:lpstr>
      <vt:lpstr>Times New Roman</vt:lpstr>
      <vt:lpstr>Wingdings</vt:lpstr>
      <vt:lpstr>Wingdings 2</vt:lpstr>
      <vt:lpstr>Wingdings 3</vt:lpstr>
      <vt:lpstr>Main Event</vt:lpstr>
      <vt:lpstr>Vega - Footer Only</vt:lpstr>
      <vt:lpstr>Graph</vt:lpstr>
      <vt:lpstr>PowerPoint Presentation</vt:lpstr>
      <vt:lpstr>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SHAIMA SAAD TAWFIQ HASSAN</cp:lastModifiedBy>
  <cp:revision>224</cp:revision>
  <dcterms:created xsi:type="dcterms:W3CDTF">2019-07-17T15:54:57Z</dcterms:created>
  <dcterms:modified xsi:type="dcterms:W3CDTF">2020-11-12T13:40:22Z</dcterms:modified>
</cp:coreProperties>
</file>