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3" r:id="rId3"/>
    <p:sldId id="304" r:id="rId4"/>
    <p:sldId id="306" r:id="rId5"/>
    <p:sldId id="275" r:id="rId6"/>
    <p:sldId id="296" r:id="rId7"/>
    <p:sldId id="307" r:id="rId8"/>
    <p:sldId id="298" r:id="rId9"/>
    <p:sldId id="310" r:id="rId10"/>
    <p:sldId id="299" r:id="rId11"/>
    <p:sldId id="300" r:id="rId12"/>
    <p:sldId id="305" r:id="rId13"/>
    <p:sldId id="264" r:id="rId14"/>
    <p:sldId id="266" r:id="rId15"/>
    <p:sldId id="278" r:id="rId16"/>
    <p:sldId id="267" r:id="rId17"/>
    <p:sldId id="284" r:id="rId18"/>
    <p:sldId id="286" r:id="rId19"/>
    <p:sldId id="273" r:id="rId20"/>
    <p:sldId id="269" r:id="rId21"/>
    <p:sldId id="311" r:id="rId22"/>
    <p:sldId id="312" r:id="rId23"/>
    <p:sldId id="313" r:id="rId24"/>
    <p:sldId id="292" r:id="rId25"/>
    <p:sldId id="31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33" autoAdjust="0"/>
  </p:normalViewPr>
  <p:slideViewPr>
    <p:cSldViewPr>
      <p:cViewPr varScale="1">
        <p:scale>
          <a:sx n="104" d="100"/>
          <a:sy n="104" d="100"/>
        </p:scale>
        <p:origin x="16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92B0F-F54C-49DB-9C89-9AB2528EA00A}" type="datetimeFigureOut">
              <a:rPr lang="en-US" smtClean="0"/>
              <a:t>11/12/2020</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30113-22B0-4101-82FB-22A405080991}" type="slidenum">
              <a:rPr lang="en-US" smtClean="0"/>
              <a:t>‹#›</a:t>
            </a:fld>
            <a:endParaRPr lang="en-US"/>
          </a:p>
        </p:txBody>
      </p:sp>
    </p:spTree>
    <p:extLst>
      <p:ext uri="{BB962C8B-B14F-4D97-AF65-F5344CB8AC3E}">
        <p14:creationId xmlns:p14="http://schemas.microsoft.com/office/powerpoint/2010/main" val="332243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a:p>
            <a:pPr eaLnBrk="1" hangingPunct="1">
              <a:spcBef>
                <a:spcPct val="0"/>
              </a:spcBef>
            </a:pPr>
            <a:endParaRPr lang="ru-RU" altLang="ru-RU"/>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239580-A175-4551-9CF7-B0A319C6CAF7}" type="slidenum">
              <a:rPr lang="ru-RU" altLang="ru-RU" sz="1200" smtClean="0"/>
              <a:pPr/>
              <a:t>1</a:t>
            </a:fld>
            <a:endParaRPr lang="ru-RU" altLang="ru-RU" sz="1200"/>
          </a:p>
        </p:txBody>
      </p:sp>
    </p:spTree>
    <p:extLst>
      <p:ext uri="{BB962C8B-B14F-4D97-AF65-F5344CB8AC3E}">
        <p14:creationId xmlns:p14="http://schemas.microsoft.com/office/powerpoint/2010/main" val="35539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4030113-22B0-4101-82FB-22A405080991}" type="slidenum">
              <a:rPr lang="en-US" smtClean="0"/>
              <a:t>5</a:t>
            </a:fld>
            <a:endParaRPr lang="en-US"/>
          </a:p>
        </p:txBody>
      </p:sp>
    </p:spTree>
    <p:extLst>
      <p:ext uri="{BB962C8B-B14F-4D97-AF65-F5344CB8AC3E}">
        <p14:creationId xmlns:p14="http://schemas.microsoft.com/office/powerpoint/2010/main" val="125191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030113-22B0-4101-82FB-22A405080991}" type="slidenum">
              <a:rPr lang="en-US" smtClean="0"/>
              <a:t>9</a:t>
            </a:fld>
            <a:endParaRPr lang="en-US"/>
          </a:p>
        </p:txBody>
      </p:sp>
    </p:spTree>
    <p:extLst>
      <p:ext uri="{BB962C8B-B14F-4D97-AF65-F5344CB8AC3E}">
        <p14:creationId xmlns:p14="http://schemas.microsoft.com/office/powerpoint/2010/main" val="181688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4030113-22B0-4101-82FB-22A405080991}" type="slidenum">
              <a:rPr lang="en-US" smtClean="0"/>
              <a:t>12</a:t>
            </a:fld>
            <a:endParaRPr lang="en-US"/>
          </a:p>
        </p:txBody>
      </p:sp>
    </p:spTree>
    <p:extLst>
      <p:ext uri="{BB962C8B-B14F-4D97-AF65-F5344CB8AC3E}">
        <p14:creationId xmlns:p14="http://schemas.microsoft.com/office/powerpoint/2010/main" val="170997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4030113-22B0-4101-82FB-22A405080991}" type="slidenum">
              <a:rPr lang="en-US" smtClean="0"/>
              <a:t>13</a:t>
            </a:fld>
            <a:endParaRPr lang="en-US"/>
          </a:p>
        </p:txBody>
      </p:sp>
    </p:spTree>
    <p:extLst>
      <p:ext uri="{BB962C8B-B14F-4D97-AF65-F5344CB8AC3E}">
        <p14:creationId xmlns:p14="http://schemas.microsoft.com/office/powerpoint/2010/main" val="301009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4030113-22B0-4101-82FB-22A405080991}" type="slidenum">
              <a:rPr lang="en-US" smtClean="0"/>
              <a:t>16</a:t>
            </a:fld>
            <a:endParaRPr lang="en-US"/>
          </a:p>
        </p:txBody>
      </p:sp>
    </p:spTree>
    <p:extLst>
      <p:ext uri="{BB962C8B-B14F-4D97-AF65-F5344CB8AC3E}">
        <p14:creationId xmlns:p14="http://schemas.microsoft.com/office/powerpoint/2010/main" val="50647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76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BA7972-DF8C-435C-9EDE-A2A856DA44D2}" type="slidenum">
              <a:rPr lang="ru-RU" altLang="ru-RU" smtClean="0"/>
              <a:pPr eaLnBrk="1" hangingPunct="1"/>
              <a:t>23</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r>
              <a:rPr lang="ru-RU"/>
              <a:t>01.07.2019</a:t>
            </a:r>
          </a:p>
        </p:txBody>
      </p:sp>
      <p:sp>
        <p:nvSpPr>
          <p:cNvPr id="5" name="Нижний колонтитул 4"/>
          <p:cNvSpPr>
            <a:spLocks noGrp="1"/>
          </p:cNvSpPr>
          <p:nvPr>
            <p:ph type="ftr" sz="quarter" idx="11"/>
          </p:nvPr>
        </p:nvSpPr>
        <p:spPr/>
        <p:txBody>
          <a:bodyPr/>
          <a:lstStyle/>
          <a:p>
            <a:r>
              <a:rPr lang="en-US"/>
              <a:t>"Nucleus 2019"    Andrei Zaitsev</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01.07.2019</a:t>
            </a:r>
          </a:p>
        </p:txBody>
      </p:sp>
      <p:sp>
        <p:nvSpPr>
          <p:cNvPr id="5" name="Нижний колонтитул 4"/>
          <p:cNvSpPr>
            <a:spLocks noGrp="1"/>
          </p:cNvSpPr>
          <p:nvPr>
            <p:ph type="ftr" sz="quarter" idx="11"/>
          </p:nvPr>
        </p:nvSpPr>
        <p:spPr/>
        <p:txBody>
          <a:bodyPr/>
          <a:lstStyle/>
          <a:p>
            <a:r>
              <a:rPr lang="en-US"/>
              <a:t>"Nucleus 2019"    Andrei Zaitsev</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01.07.2019</a:t>
            </a:r>
          </a:p>
        </p:txBody>
      </p:sp>
      <p:sp>
        <p:nvSpPr>
          <p:cNvPr id="5" name="Нижний колонтитул 4"/>
          <p:cNvSpPr>
            <a:spLocks noGrp="1"/>
          </p:cNvSpPr>
          <p:nvPr>
            <p:ph type="ftr" sz="quarter" idx="11"/>
          </p:nvPr>
        </p:nvSpPr>
        <p:spPr/>
        <p:txBody>
          <a:bodyPr/>
          <a:lstStyle/>
          <a:p>
            <a:r>
              <a:rPr lang="en-US"/>
              <a:t>"Nucleus 2019"    Andrei Zaitsev</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ru-RU"/>
              <a:t>01.07.2019</a:t>
            </a:r>
          </a:p>
        </p:txBody>
      </p:sp>
      <p:sp>
        <p:nvSpPr>
          <p:cNvPr id="5" name="Нижний колонтитул 4"/>
          <p:cNvSpPr>
            <a:spLocks noGrp="1"/>
          </p:cNvSpPr>
          <p:nvPr>
            <p:ph type="ftr" sz="quarter" idx="11"/>
          </p:nvPr>
        </p:nvSpPr>
        <p:spPr/>
        <p:txBody>
          <a:bodyPr/>
          <a:lstStyle/>
          <a:p>
            <a:r>
              <a:rPr lang="en-US"/>
              <a:t>"Nucleus 2019"    Andrei Zaitsev</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r>
              <a:rPr lang="ru-RU"/>
              <a:t>01.07.2019</a:t>
            </a:r>
          </a:p>
        </p:txBody>
      </p:sp>
      <p:sp>
        <p:nvSpPr>
          <p:cNvPr id="5" name="Нижний колонтитул 4"/>
          <p:cNvSpPr>
            <a:spLocks noGrp="1"/>
          </p:cNvSpPr>
          <p:nvPr>
            <p:ph type="ftr" sz="quarter" idx="11"/>
          </p:nvPr>
        </p:nvSpPr>
        <p:spPr/>
        <p:txBody>
          <a:bodyPr/>
          <a:lstStyle/>
          <a:p>
            <a:r>
              <a:rPr lang="en-US"/>
              <a:t>"Nucleus 2019"    Andrei Zaitsev</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r>
              <a:rPr lang="ru-RU"/>
              <a:t>01.07.2019</a:t>
            </a:r>
          </a:p>
        </p:txBody>
      </p:sp>
      <p:sp>
        <p:nvSpPr>
          <p:cNvPr id="6" name="Нижний колонтитул 5"/>
          <p:cNvSpPr>
            <a:spLocks noGrp="1"/>
          </p:cNvSpPr>
          <p:nvPr>
            <p:ph type="ftr" sz="quarter" idx="11"/>
          </p:nvPr>
        </p:nvSpPr>
        <p:spPr/>
        <p:txBody>
          <a:bodyPr/>
          <a:lstStyle/>
          <a:p>
            <a:r>
              <a:rPr lang="en-US"/>
              <a:t>"Nucleus 2019"    Andrei Zaitsev</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r>
              <a:rPr lang="ru-RU"/>
              <a:t>01.07.2019</a:t>
            </a:r>
          </a:p>
        </p:txBody>
      </p:sp>
      <p:sp>
        <p:nvSpPr>
          <p:cNvPr id="8" name="Нижний колонтитул 7"/>
          <p:cNvSpPr>
            <a:spLocks noGrp="1"/>
          </p:cNvSpPr>
          <p:nvPr>
            <p:ph type="ftr" sz="quarter" idx="11"/>
          </p:nvPr>
        </p:nvSpPr>
        <p:spPr/>
        <p:txBody>
          <a:bodyPr/>
          <a:lstStyle/>
          <a:p>
            <a:r>
              <a:rPr lang="en-US"/>
              <a:t>"Nucleus 2019"    Andrei Zaitsev</a:t>
            </a:r>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r>
              <a:rPr lang="ru-RU"/>
              <a:t>01.07.2019</a:t>
            </a:r>
          </a:p>
        </p:txBody>
      </p:sp>
      <p:sp>
        <p:nvSpPr>
          <p:cNvPr id="4" name="Нижний колонтитул 3"/>
          <p:cNvSpPr>
            <a:spLocks noGrp="1"/>
          </p:cNvSpPr>
          <p:nvPr>
            <p:ph type="ftr" sz="quarter" idx="11"/>
          </p:nvPr>
        </p:nvSpPr>
        <p:spPr/>
        <p:txBody>
          <a:bodyPr/>
          <a:lstStyle/>
          <a:p>
            <a:r>
              <a:rPr lang="en-US"/>
              <a:t>"Nucleus 2019"    Andrei Zaitsev</a:t>
            </a:r>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a:t>01.07.2019</a:t>
            </a:r>
          </a:p>
        </p:txBody>
      </p:sp>
      <p:sp>
        <p:nvSpPr>
          <p:cNvPr id="3" name="Нижний колонтитул 2"/>
          <p:cNvSpPr>
            <a:spLocks noGrp="1"/>
          </p:cNvSpPr>
          <p:nvPr>
            <p:ph type="ftr" sz="quarter" idx="11"/>
          </p:nvPr>
        </p:nvSpPr>
        <p:spPr/>
        <p:txBody>
          <a:bodyPr/>
          <a:lstStyle/>
          <a:p>
            <a:r>
              <a:rPr lang="en-US"/>
              <a:t>"Nucleus 2019"    Andrei Zaitsev</a:t>
            </a:r>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r>
              <a:rPr lang="ru-RU"/>
              <a:t>01.07.2019</a:t>
            </a:r>
          </a:p>
        </p:txBody>
      </p:sp>
      <p:sp>
        <p:nvSpPr>
          <p:cNvPr id="6" name="Нижний колонтитул 5"/>
          <p:cNvSpPr>
            <a:spLocks noGrp="1"/>
          </p:cNvSpPr>
          <p:nvPr>
            <p:ph type="ftr" sz="quarter" idx="11"/>
          </p:nvPr>
        </p:nvSpPr>
        <p:spPr/>
        <p:txBody>
          <a:bodyPr/>
          <a:lstStyle/>
          <a:p>
            <a:r>
              <a:rPr lang="en-US"/>
              <a:t>"Nucleus 2019"    Andrei Zaitsev</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r>
              <a:rPr lang="ru-RU"/>
              <a:t>01.07.2019</a:t>
            </a:r>
          </a:p>
        </p:txBody>
      </p:sp>
      <p:sp>
        <p:nvSpPr>
          <p:cNvPr id="6" name="Нижний колонтитул 5"/>
          <p:cNvSpPr>
            <a:spLocks noGrp="1"/>
          </p:cNvSpPr>
          <p:nvPr>
            <p:ph type="ftr" sz="quarter" idx="11"/>
          </p:nvPr>
        </p:nvSpPr>
        <p:spPr/>
        <p:txBody>
          <a:bodyPr/>
          <a:lstStyle/>
          <a:p>
            <a:r>
              <a:rPr lang="en-US"/>
              <a:t>"Nucleus 2019"    Andrei Zaitsev</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a:t>01.07.2019</a:t>
            </a: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"Nucleus 2019"    Andrei Zaitsev</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wmf"/><Relationship Id="rId7"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7.png"/><Relationship Id="rId5" Type="http://schemas.openxmlformats.org/officeDocument/2006/relationships/image" Target="../media/image45.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25F13AF-DB18-4170-83D0-CFF2C46B6E6D}"/>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613731" y="373772"/>
            <a:ext cx="6163591" cy="6110455"/>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0" y="1484784"/>
            <a:ext cx="9144000" cy="1656184"/>
          </a:xfrm>
        </p:spPr>
        <p:txBody>
          <a:bodyPr anchor="ctr">
            <a:noAutofit/>
          </a:bodyPr>
          <a:lstStyle/>
          <a:p>
            <a:r>
              <a:rPr lang="en-US" sz="3600" b="1" dirty="0">
                <a:latin typeface="News706 BT" panose="02040804060705020204" pitchFamily="18" charset="0"/>
                <a:cs typeface="Times New Roman" panose="02020603050405020304" pitchFamily="18" charset="0"/>
              </a:rPr>
              <a:t>Study of unstable states of the lightest nuclei in the dissociation of relativistic nuclei.</a:t>
            </a:r>
            <a:endParaRPr lang="en-US" sz="3600" dirty="0">
              <a:latin typeface="News706 BT" panose="02040804060705020204" pitchFamily="18" charset="0"/>
              <a:cs typeface="Times New Roman" panose="02020603050405020304" pitchFamily="18" charset="0"/>
            </a:endParaRPr>
          </a:p>
        </p:txBody>
      </p:sp>
      <p:sp>
        <p:nvSpPr>
          <p:cNvPr id="10245" name="Text Box 5"/>
          <p:cNvSpPr txBox="1">
            <a:spLocks noChangeArrowheads="1"/>
          </p:cNvSpPr>
          <p:nvPr/>
        </p:nvSpPr>
        <p:spPr bwMode="auto">
          <a:xfrm>
            <a:off x="1864335" y="4149080"/>
            <a:ext cx="543163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ru-RU" b="1" i="1" dirty="0"/>
              <a:t>Andrei Zaitsev</a:t>
            </a:r>
          </a:p>
          <a:p>
            <a:pPr algn="ctr" eaLnBrk="1" hangingPunct="1"/>
            <a:endParaRPr lang="en-US" altLang="ru-RU" b="1" i="1" dirty="0"/>
          </a:p>
          <a:p>
            <a:pPr algn="ctr" eaLnBrk="1" hangingPunct="1"/>
            <a:r>
              <a:rPr lang="en-US" altLang="ru-RU" sz="2000" b="1" dirty="0"/>
              <a:t>LHEP, JINR</a:t>
            </a:r>
            <a:endParaRPr lang="ru-RU" altLang="ru-RU" sz="2000" b="1" dirty="0"/>
          </a:p>
        </p:txBody>
      </p:sp>
      <p:sp>
        <p:nvSpPr>
          <p:cNvPr id="2" name="TextBox 1"/>
          <p:cNvSpPr txBox="1"/>
          <p:nvPr/>
        </p:nvSpPr>
        <p:spPr>
          <a:xfrm>
            <a:off x="8151" y="6112681"/>
            <a:ext cx="9144001" cy="523220"/>
          </a:xfrm>
          <a:prstGeom prst="rect">
            <a:avLst/>
          </a:prstGeom>
          <a:noFill/>
        </p:spPr>
        <p:txBody>
          <a:bodyPr wrap="square" rtlCol="0">
            <a:spAutoFit/>
          </a:bodyPr>
          <a:lstStyle/>
          <a:p>
            <a:pPr algn="ctr"/>
            <a:r>
              <a:rPr lang="en-US" sz="1400" dirty="0">
                <a:latin typeface="Tempus Sans ITC" panose="04020404030D07020202" pitchFamily="82" charset="0"/>
              </a:rPr>
              <a:t>The XXIV International Scientific Conference of Young Scientists and Specialists (AYSS-2020)</a:t>
            </a:r>
            <a:endParaRPr lang="ru-RU" sz="1400" dirty="0">
              <a:latin typeface="Tempus Sans ITC" panose="04020404030D07020202" pitchFamily="82" charset="0"/>
            </a:endParaRPr>
          </a:p>
          <a:p>
            <a:pPr algn="ctr"/>
            <a:r>
              <a:rPr lang="en-US" sz="1400" b="1" i="1" dirty="0" err="1"/>
              <a:t>Dubna</a:t>
            </a:r>
            <a:r>
              <a:rPr lang="en-US" sz="1400" b="1" i="1" dirty="0"/>
              <a:t>, </a:t>
            </a:r>
            <a:r>
              <a:rPr lang="en-US" sz="1400" dirty="0"/>
              <a:t>9-13 November 2020</a:t>
            </a:r>
            <a:endParaRPr lang="ru-RU" sz="1400" dirty="0"/>
          </a:p>
        </p:txBody>
      </p:sp>
    </p:spTree>
    <p:extLst>
      <p:ext uri="{BB962C8B-B14F-4D97-AF65-F5344CB8AC3E}">
        <p14:creationId xmlns:p14="http://schemas.microsoft.com/office/powerpoint/2010/main" val="320333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152400"/>
            <a:ext cx="76327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67" name="Группа 1"/>
          <p:cNvGrpSpPr>
            <a:grpSpLocks/>
          </p:cNvGrpSpPr>
          <p:nvPr/>
        </p:nvGrpSpPr>
        <p:grpSpPr bwMode="auto">
          <a:xfrm>
            <a:off x="2628914" y="2263775"/>
            <a:ext cx="6370638" cy="3455988"/>
            <a:chOff x="0" y="0"/>
            <a:chExt cx="7668344" cy="3938587"/>
          </a:xfrm>
        </p:grpSpPr>
        <p:pic>
          <p:nvPicPr>
            <p:cNvPr id="112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54475"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969" y="150144"/>
              <a:ext cx="388937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268" name="TextBox 2"/>
          <p:cNvSpPr txBox="1">
            <a:spLocks noChangeArrowheads="1"/>
          </p:cNvSpPr>
          <p:nvPr/>
        </p:nvSpPr>
        <p:spPr bwMode="auto">
          <a:xfrm>
            <a:off x="2774950" y="5719763"/>
            <a:ext cx="6019800" cy="92233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The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Be</a:t>
            </a:r>
            <a:r>
              <a:rPr lang="en-US" altLang="ru-RU" sz="1800" b="1" i="1" baseline="-25000" dirty="0">
                <a:effectLst>
                  <a:outerShdw blurRad="38100" dist="38100" dir="2700000" algn="tl">
                    <a:srgbClr val="000000">
                      <a:alpha val="43137"/>
                    </a:srgbClr>
                  </a:outerShdw>
                </a:effectLst>
                <a:latin typeface="Times New Roman" pitchFamily="18" charset="0"/>
                <a:cs typeface="Times New Roman" pitchFamily="18" charset="0"/>
              </a:rPr>
              <a:t>g.s. </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nucleus is manifested in the coherent dissociation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10</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 → 2He + H with a probability of 25%  including 13% of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 decays.</a:t>
            </a:r>
          </a:p>
        </p:txBody>
      </p:sp>
      <p:pic>
        <p:nvPicPr>
          <p:cNvPr id="11269" name="Picture 6" descr="C:\USERS\Zarubin\Astro\Forum\Balls\B10.jpg"/>
          <p:cNvPicPr>
            <a:picLocks noChangeAspect="1" noChangeArrowheads="1"/>
          </p:cNvPicPr>
          <p:nvPr/>
        </p:nvPicPr>
        <p:blipFill>
          <a:blip r:embed="rId5">
            <a:extLst>
              <a:ext uri="{28A0092B-C50C-407E-A947-70E740481C1C}">
                <a14:useLocalDpi xmlns:a14="http://schemas.microsoft.com/office/drawing/2010/main" val="0"/>
              </a:ext>
            </a:extLst>
          </a:blip>
          <a:srcRect l="1241" t="1457" r="2"/>
          <a:stretch>
            <a:fillRect/>
          </a:stretch>
        </p:blipFill>
        <p:spPr bwMode="auto">
          <a:xfrm>
            <a:off x="250825" y="2692400"/>
            <a:ext cx="14303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6"/>
          <p:cNvSpPr>
            <a:spLocks noChangeArrowheads="1"/>
          </p:cNvSpPr>
          <p:nvPr/>
        </p:nvSpPr>
        <p:spPr bwMode="auto">
          <a:xfrm>
            <a:off x="560388" y="2152650"/>
            <a:ext cx="72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2400" b="1" baseline="30000" dirty="0">
                <a:latin typeface="Times New Roman" pitchFamily="18" charset="0"/>
                <a:cs typeface="Times New Roman" pitchFamily="18" charset="0"/>
              </a:rPr>
              <a:t>10</a:t>
            </a:r>
            <a:r>
              <a:rPr lang="en-US" altLang="ru-RU" sz="2400" b="1" dirty="0">
                <a:latin typeface="Times New Roman" pitchFamily="18" charset="0"/>
                <a:cs typeface="Times New Roman" pitchFamily="18" charset="0"/>
              </a:rPr>
              <a:t>B</a:t>
            </a:r>
            <a:endParaRPr lang="en-US" altLang="ru-RU" sz="1800" dirty="0">
              <a:latin typeface="Arial" pitchFamily="34" charset="0"/>
            </a:endParaRPr>
          </a:p>
        </p:txBody>
      </p:sp>
      <p:graphicFrame>
        <p:nvGraphicFramePr>
          <p:cNvPr id="4" name="Таблица 3"/>
          <p:cNvGraphicFramePr>
            <a:graphicFrameLocks noGrp="1"/>
          </p:cNvGraphicFramePr>
          <p:nvPr/>
        </p:nvGraphicFramePr>
        <p:xfrm>
          <a:off x="201613" y="4005263"/>
          <a:ext cx="1836737" cy="1920877"/>
        </p:xfrm>
        <a:graphic>
          <a:graphicData uri="http://schemas.openxmlformats.org/drawingml/2006/table">
            <a:tbl>
              <a:tblPr/>
              <a:tblGrid>
                <a:gridCol w="1044746">
                  <a:extLst>
                    <a:ext uri="{9D8B030D-6E8A-4147-A177-3AD203B41FA5}">
                      <a16:colId xmlns:a16="http://schemas.microsoft.com/office/drawing/2014/main" val="20000"/>
                    </a:ext>
                  </a:extLst>
                </a:gridCol>
                <a:gridCol w="791991">
                  <a:extLst>
                    <a:ext uri="{9D8B030D-6E8A-4147-A177-3AD203B41FA5}">
                      <a16:colId xmlns:a16="http://schemas.microsoft.com/office/drawing/2014/main" val="20001"/>
                    </a:ext>
                  </a:extLst>
                </a:gridCol>
              </a:tblGrid>
              <a:tr h="274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Channel</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Ratio</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2He + H</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77%</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He + 3H</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13%</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Li + He</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4%</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Li + </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H</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Be + H</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itchFamily="18" charset="0"/>
                          <a:cs typeface="Times New Roman" pitchFamily="18" charset="0"/>
                        </a:rPr>
                        <a:t>1%</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5H</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a:t>
                      </a:r>
                      <a:endParaRPr kumimoji="0" lang="ru-RU"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TextBox 10">
            <a:extLst>
              <a:ext uri="{FF2B5EF4-FFF2-40B4-BE49-F238E27FC236}">
                <a16:creationId xmlns:a16="http://schemas.microsoft.com/office/drawing/2014/main" id="{A7CD3AC0-3C2E-41EE-8C0F-57B48096B4FE}"/>
              </a:ext>
            </a:extLst>
          </p:cNvPr>
          <p:cNvSpPr txBox="1"/>
          <p:nvPr/>
        </p:nvSpPr>
        <p:spPr>
          <a:xfrm>
            <a:off x="4337825" y="2758659"/>
            <a:ext cx="1186786" cy="338554"/>
          </a:xfrm>
          <a:prstGeom prst="rect">
            <a:avLst/>
          </a:prstGeom>
          <a:noFill/>
        </p:spPr>
        <p:txBody>
          <a:bodyPr wrap="square">
            <a:spAutoFit/>
          </a:bodyPr>
          <a:lstStyle/>
          <a:p>
            <a:pPr eaLnBrk="1" hangingPunct="1">
              <a:spcBef>
                <a:spcPct val="0"/>
              </a:spcBef>
              <a:buFontTx/>
              <a:buNone/>
            </a:pP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10</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B→</a:t>
            </a: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Be..</a:t>
            </a:r>
            <a:endParaRPr lang="en-US" altLang="ru-RU" sz="1200" dirty="0">
              <a:effectLst>
                <a:outerShdw blurRad="38100" dist="38100" dir="2700000" algn="tl">
                  <a:srgbClr val="000000">
                    <a:alpha val="43137"/>
                  </a:srgbClr>
                </a:outerShdw>
              </a:effectLst>
              <a:latin typeface="Arial" pitchFamily="34" charset="0"/>
            </a:endParaRPr>
          </a:p>
        </p:txBody>
      </p:sp>
      <p:sp>
        <p:nvSpPr>
          <p:cNvPr id="13" name="TextBox 12">
            <a:extLst>
              <a:ext uri="{FF2B5EF4-FFF2-40B4-BE49-F238E27FC236}">
                <a16:creationId xmlns:a16="http://schemas.microsoft.com/office/drawing/2014/main" id="{9998E891-74E8-438E-AE0C-15BE53C527F5}"/>
              </a:ext>
            </a:extLst>
          </p:cNvPr>
          <p:cNvSpPr txBox="1"/>
          <p:nvPr/>
        </p:nvSpPr>
        <p:spPr>
          <a:xfrm>
            <a:off x="7818827" y="2758659"/>
            <a:ext cx="1203571" cy="338554"/>
          </a:xfrm>
          <a:prstGeom prst="rect">
            <a:avLst/>
          </a:prstGeom>
          <a:noFill/>
        </p:spPr>
        <p:txBody>
          <a:bodyPr wrap="square">
            <a:spAutoFit/>
          </a:bodyPr>
          <a:lstStyle/>
          <a:p>
            <a:pPr eaLnBrk="1" hangingPunct="1">
              <a:spcBef>
                <a:spcPct val="0"/>
              </a:spcBef>
              <a:buFontTx/>
              <a:buNone/>
            </a:pP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10</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B→</a:t>
            </a: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B..</a:t>
            </a:r>
            <a:endParaRPr lang="en-US" altLang="ru-RU" sz="1200" dirty="0">
              <a:effectLst>
                <a:outerShdw blurRad="38100" dist="38100" dir="2700000" algn="tl">
                  <a:srgbClr val="000000">
                    <a:alpha val="43137"/>
                  </a:srgbClr>
                </a:outerShdw>
              </a:effectLst>
              <a:latin typeface="Arial" pitchFamily="34" charset="0"/>
            </a:endParaRPr>
          </a:p>
        </p:txBody>
      </p:sp>
      <p:cxnSp>
        <p:nvCxnSpPr>
          <p:cNvPr id="6" name="Прямая со стрелкой 5">
            <a:extLst>
              <a:ext uri="{FF2B5EF4-FFF2-40B4-BE49-F238E27FC236}">
                <a16:creationId xmlns:a16="http://schemas.microsoft.com/office/drawing/2014/main" id="{7FD856D6-7DD6-4631-9B12-F46B06088C71}"/>
              </a:ext>
            </a:extLst>
          </p:cNvPr>
          <p:cNvCxnSpPr/>
          <p:nvPr/>
        </p:nvCxnSpPr>
        <p:spPr>
          <a:xfrm flipH="1">
            <a:off x="4427984" y="3097213"/>
            <a:ext cx="144016" cy="331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Прямая со стрелкой 7">
            <a:extLst>
              <a:ext uri="{FF2B5EF4-FFF2-40B4-BE49-F238E27FC236}">
                <a16:creationId xmlns:a16="http://schemas.microsoft.com/office/drawing/2014/main" id="{D1D18AA6-95DD-42FB-A5C9-8319CBC5C9EC}"/>
              </a:ext>
            </a:extLst>
          </p:cNvPr>
          <p:cNvCxnSpPr/>
          <p:nvPr/>
        </p:nvCxnSpPr>
        <p:spPr>
          <a:xfrm flipH="1">
            <a:off x="7884368" y="3097213"/>
            <a:ext cx="216024" cy="165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047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C:\USERS\Zarubin\Astro\Forum\Balls\C11.jpg"/>
          <p:cNvPicPr>
            <a:picLocks noChangeAspect="1" noChangeArrowheads="1"/>
          </p:cNvPicPr>
          <p:nvPr/>
        </p:nvPicPr>
        <p:blipFill>
          <a:blip r:embed="rId2">
            <a:extLst>
              <a:ext uri="{28A0092B-C50C-407E-A947-70E740481C1C}">
                <a14:useLocalDpi xmlns:a14="http://schemas.microsoft.com/office/drawing/2010/main" val="0"/>
              </a:ext>
            </a:extLst>
          </a:blip>
          <a:srcRect l="1118" t="795"/>
          <a:stretch>
            <a:fillRect/>
          </a:stretch>
        </p:blipFill>
        <p:spPr bwMode="auto">
          <a:xfrm>
            <a:off x="230188" y="549275"/>
            <a:ext cx="9493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9"/>
          <p:cNvSpPr>
            <a:spLocks noChangeArrowheads="1"/>
          </p:cNvSpPr>
          <p:nvPr/>
        </p:nvSpPr>
        <p:spPr bwMode="auto">
          <a:xfrm>
            <a:off x="396875" y="85725"/>
            <a:ext cx="61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2400" b="1" baseline="30000">
                <a:latin typeface="Times New Roman" pitchFamily="18" charset="0"/>
                <a:cs typeface="Times New Roman" pitchFamily="18" charset="0"/>
              </a:rPr>
              <a:t>11</a:t>
            </a:r>
            <a:r>
              <a:rPr lang="en-US" altLang="ru-RU" sz="2400" b="1">
                <a:latin typeface="Times New Roman" pitchFamily="18" charset="0"/>
                <a:cs typeface="Times New Roman" pitchFamily="18" charset="0"/>
              </a:rPr>
              <a:t>C</a:t>
            </a:r>
            <a:endParaRPr lang="ru-RU" altLang="ru-RU" sz="2400">
              <a:latin typeface="Times New Roman" pitchFamily="18" charset="0"/>
              <a:cs typeface="Times New Roman" pitchFamily="18" charset="0"/>
            </a:endParaRPr>
          </a:p>
        </p:txBody>
      </p:sp>
      <p:grpSp>
        <p:nvGrpSpPr>
          <p:cNvPr id="12292" name="Группа 5"/>
          <p:cNvGrpSpPr>
            <a:grpSpLocks/>
          </p:cNvGrpSpPr>
          <p:nvPr/>
        </p:nvGrpSpPr>
        <p:grpSpPr bwMode="auto">
          <a:xfrm>
            <a:off x="2916238" y="476250"/>
            <a:ext cx="6053137" cy="3411538"/>
            <a:chOff x="2781647" y="1463998"/>
            <a:chExt cx="6953250" cy="3917627"/>
          </a:xfrm>
        </p:grpSpPr>
        <p:pic>
          <p:nvPicPr>
            <p:cNvPr id="12296" name="Picture 2"/>
            <p:cNvPicPr>
              <a:picLocks noChangeAspect="1" noChangeArrowheads="1"/>
            </p:cNvPicPr>
            <p:nvPr/>
          </p:nvPicPr>
          <p:blipFill>
            <a:blip r:embed="rId3">
              <a:extLst>
                <a:ext uri="{28A0092B-C50C-407E-A947-70E740481C1C}">
                  <a14:useLocalDpi xmlns:a14="http://schemas.microsoft.com/office/drawing/2010/main" val="0"/>
                </a:ext>
              </a:extLst>
            </a:blip>
            <a:srcRect r="7227"/>
            <a:stretch>
              <a:fillRect/>
            </a:stretch>
          </p:blipFill>
          <p:spPr bwMode="auto">
            <a:xfrm>
              <a:off x="6012160" y="1463998"/>
              <a:ext cx="372273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4"/>
            <p:cNvPicPr>
              <a:picLocks noChangeAspect="1" noChangeArrowheads="1"/>
            </p:cNvPicPr>
            <p:nvPr/>
          </p:nvPicPr>
          <p:blipFill>
            <a:blip r:embed="rId4">
              <a:extLst>
                <a:ext uri="{28A0092B-C50C-407E-A947-70E740481C1C}">
                  <a14:useLocalDpi xmlns:a14="http://schemas.microsoft.com/office/drawing/2010/main" val="0"/>
                </a:ext>
              </a:extLst>
            </a:blip>
            <a:srcRect l="1804"/>
            <a:stretch>
              <a:fillRect/>
            </a:stretch>
          </p:blipFill>
          <p:spPr bwMode="auto">
            <a:xfrm>
              <a:off x="2781647" y="1476375"/>
              <a:ext cx="3647728"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293"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59263"/>
            <a:ext cx="5011738"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6"/>
          <p:cNvSpPr txBox="1">
            <a:spLocks noChangeArrowheads="1"/>
          </p:cNvSpPr>
          <p:nvPr/>
        </p:nvSpPr>
        <p:spPr bwMode="auto">
          <a:xfrm>
            <a:off x="5126038" y="5081588"/>
            <a:ext cx="3625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en-US" altLang="ru-RU" sz="1400" b="1">
                <a:latin typeface="Times New Roman" pitchFamily="18" charset="0"/>
                <a:cs typeface="Times New Roman" pitchFamily="18" charset="0"/>
              </a:rPr>
              <a:t>Table. </a:t>
            </a:r>
            <a:r>
              <a:rPr lang="en-US" altLang="ru-RU" sz="1400">
                <a:latin typeface="Times New Roman" pitchFamily="18" charset="0"/>
                <a:cs typeface="Times New Roman" pitchFamily="18" charset="0"/>
              </a:rPr>
              <a:t>Distribution of white stars produced by carbon isotopes (of energy 1.2 GeV per nucleon) among charge channels of the dissociation of nuclei.</a:t>
            </a:r>
          </a:p>
        </p:txBody>
      </p:sp>
      <p:sp>
        <p:nvSpPr>
          <p:cNvPr id="12295" name="TextBox 7"/>
          <p:cNvSpPr txBox="1">
            <a:spLocks noChangeArrowheads="1"/>
          </p:cNvSpPr>
          <p:nvPr/>
        </p:nvSpPr>
        <p:spPr bwMode="auto">
          <a:xfrm>
            <a:off x="107950" y="1773238"/>
            <a:ext cx="2951163" cy="147637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The distributions of He fragments over the </a:t>
            </a:r>
            <a:r>
              <a:rPr lang="en-US" altLang="ru-RU" sz="1800" b="1" i="1" dirty="0">
                <a:effectLst>
                  <a:outerShdw blurRad="38100" dist="38100" dir="2700000" algn="tl">
                    <a:srgbClr val="000000">
                      <a:alpha val="43137"/>
                    </a:srgbClr>
                  </a:outerShdw>
                </a:effectLst>
                <a:latin typeface="Times New Roman" pitchFamily="18" charset="0"/>
                <a:cs typeface="Times New Roman" pitchFamily="18" charset="0"/>
              </a:rPr>
              <a:t>Q</a:t>
            </a:r>
            <a:r>
              <a:rPr lang="en-US" altLang="ru-RU" sz="1800" b="1" baseline="-25000" dirty="0">
                <a:effectLst>
                  <a:outerShdw blurRad="38100" dist="38100" dir="2700000" algn="tl">
                    <a:srgbClr val="000000">
                      <a:alpha val="43137"/>
                    </a:srgbClr>
                  </a:outerShdw>
                </a:effectLst>
                <a:latin typeface="Times New Roman" pitchFamily="18" charset="0"/>
                <a:cs typeface="Times New Roman" pitchFamily="18" charset="0"/>
              </a:rPr>
              <a:t>2He</a:t>
            </a:r>
            <a:r>
              <a:rPr lang="en-US" altLang="ru-RU"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show that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Be</a:t>
            </a:r>
            <a:r>
              <a:rPr lang="en-US" altLang="ru-RU" sz="1800" b="1" i="1" baseline="-25000" dirty="0">
                <a:effectLst>
                  <a:outerShdw blurRad="38100" dist="38100" dir="2700000" algn="tl">
                    <a:srgbClr val="000000">
                      <a:alpha val="43137"/>
                    </a:srgbClr>
                  </a:outerShdw>
                </a:effectLst>
                <a:latin typeface="Times New Roman" pitchFamily="18" charset="0"/>
                <a:cs typeface="Times New Roman" pitchFamily="18" charset="0"/>
              </a:rPr>
              <a:t>g.s.</a:t>
            </a:r>
            <a:r>
              <a:rPr lang="en-US" altLang="ru-RU" sz="1800" b="1" i="1"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decays are presented in 20% and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 with 13% in 2He + 2H . </a:t>
            </a:r>
          </a:p>
        </p:txBody>
      </p:sp>
      <p:sp>
        <p:nvSpPr>
          <p:cNvPr id="10" name="TextBox 9">
            <a:extLst>
              <a:ext uri="{FF2B5EF4-FFF2-40B4-BE49-F238E27FC236}">
                <a16:creationId xmlns:a16="http://schemas.microsoft.com/office/drawing/2014/main" id="{36544AB4-27F1-401C-9CBF-FD3CCBB0430B}"/>
              </a:ext>
            </a:extLst>
          </p:cNvPr>
          <p:cNvSpPr txBox="1"/>
          <p:nvPr/>
        </p:nvSpPr>
        <p:spPr>
          <a:xfrm>
            <a:off x="4716016" y="1052736"/>
            <a:ext cx="1186786" cy="338554"/>
          </a:xfrm>
          <a:prstGeom prst="rect">
            <a:avLst/>
          </a:prstGeom>
          <a:noFill/>
        </p:spPr>
        <p:txBody>
          <a:bodyPr wrap="square">
            <a:spAutoFit/>
          </a:bodyPr>
          <a:lstStyle/>
          <a:p>
            <a:pPr eaLnBrk="1" hangingPunct="1">
              <a:spcBef>
                <a:spcPct val="0"/>
              </a:spcBef>
              <a:buFontTx/>
              <a:buNone/>
            </a:pP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11</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C→</a:t>
            </a: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Be..</a:t>
            </a:r>
            <a:endParaRPr lang="en-US" altLang="ru-RU" sz="1200" dirty="0">
              <a:effectLst>
                <a:outerShdw blurRad="38100" dist="38100" dir="2700000" algn="tl">
                  <a:srgbClr val="000000">
                    <a:alpha val="43137"/>
                  </a:srgbClr>
                </a:outerShdw>
              </a:effectLst>
              <a:latin typeface="Arial" pitchFamily="34" charset="0"/>
            </a:endParaRPr>
          </a:p>
        </p:txBody>
      </p:sp>
      <p:sp>
        <p:nvSpPr>
          <p:cNvPr id="11" name="TextBox 10">
            <a:extLst>
              <a:ext uri="{FF2B5EF4-FFF2-40B4-BE49-F238E27FC236}">
                <a16:creationId xmlns:a16="http://schemas.microsoft.com/office/drawing/2014/main" id="{969AEAE5-9A8F-47E1-95E4-82AAFDE255A6}"/>
              </a:ext>
            </a:extLst>
          </p:cNvPr>
          <p:cNvSpPr txBox="1"/>
          <p:nvPr/>
        </p:nvSpPr>
        <p:spPr>
          <a:xfrm>
            <a:off x="7789848" y="1040099"/>
            <a:ext cx="1203571" cy="338554"/>
          </a:xfrm>
          <a:prstGeom prst="rect">
            <a:avLst/>
          </a:prstGeom>
          <a:noFill/>
        </p:spPr>
        <p:txBody>
          <a:bodyPr wrap="square">
            <a:spAutoFit/>
          </a:bodyPr>
          <a:lstStyle/>
          <a:p>
            <a:pPr eaLnBrk="1" hangingPunct="1">
              <a:spcBef>
                <a:spcPct val="0"/>
              </a:spcBef>
              <a:buFontTx/>
              <a:buNone/>
            </a:pP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11</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C→</a:t>
            </a:r>
            <a:r>
              <a:rPr lang="en-US" altLang="ru-RU" sz="16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altLang="ru-RU" sz="1600" b="1" dirty="0">
                <a:effectLst>
                  <a:outerShdw blurRad="38100" dist="38100" dir="2700000" algn="tl">
                    <a:srgbClr val="000000">
                      <a:alpha val="43137"/>
                    </a:srgbClr>
                  </a:outerShdw>
                </a:effectLst>
                <a:latin typeface="Times New Roman" pitchFamily="18" charset="0"/>
                <a:cs typeface="Times New Roman" pitchFamily="18" charset="0"/>
              </a:rPr>
              <a:t>B..</a:t>
            </a:r>
            <a:endParaRPr lang="en-US" altLang="ru-RU" sz="1200" dirty="0">
              <a:effectLst>
                <a:outerShdw blurRad="38100" dist="38100" dir="2700000" algn="tl">
                  <a:srgbClr val="000000">
                    <a:alpha val="43137"/>
                  </a:srgbClr>
                </a:outerShdw>
              </a:effectLst>
              <a:latin typeface="Arial" pitchFamily="34" charset="0"/>
            </a:endParaRPr>
          </a:p>
        </p:txBody>
      </p:sp>
      <p:cxnSp>
        <p:nvCxnSpPr>
          <p:cNvPr id="3" name="Прямая со стрелкой 2">
            <a:extLst>
              <a:ext uri="{FF2B5EF4-FFF2-40B4-BE49-F238E27FC236}">
                <a16:creationId xmlns:a16="http://schemas.microsoft.com/office/drawing/2014/main" id="{480D50A1-514B-451C-8859-28F723965946}"/>
              </a:ext>
            </a:extLst>
          </p:cNvPr>
          <p:cNvCxnSpPr/>
          <p:nvPr/>
        </p:nvCxnSpPr>
        <p:spPr>
          <a:xfrm flipH="1">
            <a:off x="4716016" y="1391290"/>
            <a:ext cx="295722" cy="291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Прямая со стрелкой 4">
            <a:extLst>
              <a:ext uri="{FF2B5EF4-FFF2-40B4-BE49-F238E27FC236}">
                <a16:creationId xmlns:a16="http://schemas.microsoft.com/office/drawing/2014/main" id="{16CA7733-D2AC-42DC-AC04-A1C99BE1E27A}"/>
              </a:ext>
            </a:extLst>
          </p:cNvPr>
          <p:cNvCxnSpPr>
            <a:cxnSpLocks/>
          </p:cNvCxnSpPr>
          <p:nvPr/>
        </p:nvCxnSpPr>
        <p:spPr>
          <a:xfrm flipH="1">
            <a:off x="7789849" y="1302296"/>
            <a:ext cx="238535" cy="254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546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341208" y="491581"/>
            <a:ext cx="1643062" cy="4437063"/>
          </a:xfrm>
          <a:prstGeom prst="rect">
            <a:avLst/>
          </a:prstGeom>
          <a:noFill/>
          <a:ln w="9525">
            <a:noFill/>
            <a:miter lim="800000"/>
            <a:headEnd/>
            <a:tailEnd/>
          </a:ln>
        </p:spPr>
      </p:pic>
      <p:sp>
        <p:nvSpPr>
          <p:cNvPr id="6" name="TextBox 5"/>
          <p:cNvSpPr txBox="1"/>
          <p:nvPr/>
        </p:nvSpPr>
        <p:spPr>
          <a:xfrm>
            <a:off x="170494" y="4926595"/>
            <a:ext cx="203773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Energy level of </a:t>
            </a:r>
            <a:r>
              <a:rPr lang="en-US" b="1" baseline="30000" dirty="0">
                <a:latin typeface="Times New Roman" panose="02020603050405020304" pitchFamily="18" charset="0"/>
                <a:cs typeface="Times New Roman" panose="02020603050405020304" pitchFamily="18" charset="0"/>
              </a:rPr>
              <a:t>12</a:t>
            </a:r>
            <a:r>
              <a:rPr lang="en-US" b="1" dirty="0">
                <a:latin typeface="Times New Roman" panose="02020603050405020304" pitchFamily="18" charset="0"/>
                <a:cs typeface="Times New Roman" panose="02020603050405020304" pitchFamily="18" charset="0"/>
              </a:rPr>
              <a:t>C</a:t>
            </a:r>
            <a:endParaRPr lang="ru-RU"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47896" y="1737665"/>
            <a:ext cx="888385" cy="707886"/>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Hoyle </a:t>
            </a:r>
          </a:p>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1974136" y="2168224"/>
            <a:ext cx="455488" cy="1932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67544" y="5499250"/>
            <a:ext cx="2789545"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RADIUS - ?</a:t>
            </a:r>
          </a:p>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t>
            </a:r>
            <a:endPar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7" name="Группа 16"/>
          <p:cNvGrpSpPr/>
          <p:nvPr/>
        </p:nvGrpSpPr>
        <p:grpSpPr>
          <a:xfrm>
            <a:off x="3051519" y="1747722"/>
            <a:ext cx="5854019" cy="2181511"/>
            <a:chOff x="3131840" y="1933811"/>
            <a:chExt cx="5854019" cy="2181511"/>
          </a:xfrm>
        </p:grpSpPr>
        <p:pic>
          <p:nvPicPr>
            <p:cNvPr id="13" name="Picture 2" descr="http://www.phys.tohoku.ac.jp/physicssys/wp-content/uploads/2016/12/triplealpha_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933811"/>
              <a:ext cx="5854019" cy="17890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230464" y="3715212"/>
              <a:ext cx="3656770"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Scheme of </a:t>
              </a:r>
              <a:r>
                <a:rPr lang="en-US"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nucleus synthesis</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1" name="Picture 6"/>
          <p:cNvPicPr>
            <a:picLocks noChangeAspect="1" noChangeArrowheads="1"/>
          </p:cNvPicPr>
          <p:nvPr/>
        </p:nvPicPr>
        <p:blipFill>
          <a:blip r:embed="rId5" cstate="print"/>
          <a:srcRect/>
          <a:stretch>
            <a:fillRect/>
          </a:stretch>
        </p:blipFill>
        <p:spPr bwMode="auto">
          <a:xfrm>
            <a:off x="2347896" y="75241"/>
            <a:ext cx="5136390" cy="1305500"/>
          </a:xfrm>
          <a:prstGeom prst="rect">
            <a:avLst/>
          </a:prstGeom>
          <a:noFill/>
          <a:ln w="9525">
            <a:noFill/>
            <a:miter lim="800000"/>
            <a:headEnd/>
            <a:tailEnd/>
          </a:ln>
        </p:spPr>
      </p:pic>
      <p:grpSp>
        <p:nvGrpSpPr>
          <p:cNvPr id="2" name="Группа 1"/>
          <p:cNvGrpSpPr/>
          <p:nvPr/>
        </p:nvGrpSpPr>
        <p:grpSpPr>
          <a:xfrm>
            <a:off x="3491880" y="4582079"/>
            <a:ext cx="1685077" cy="1834341"/>
            <a:chOff x="4066544" y="4008478"/>
            <a:chExt cx="1685077" cy="1834341"/>
          </a:xfrm>
        </p:grpSpPr>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0143" y="4008478"/>
              <a:ext cx="1517881" cy="155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66544" y="5535042"/>
              <a:ext cx="1685077" cy="307777"/>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AMD density of HS</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8" name="Группа 17"/>
          <p:cNvGrpSpPr/>
          <p:nvPr/>
        </p:nvGrpSpPr>
        <p:grpSpPr>
          <a:xfrm>
            <a:off x="5508104" y="3931666"/>
            <a:ext cx="2931056" cy="2641297"/>
            <a:chOff x="2839615" y="484845"/>
            <a:chExt cx="5786763" cy="5924413"/>
          </a:xfrm>
        </p:grpSpPr>
        <p:grpSp>
          <p:nvGrpSpPr>
            <p:cNvPr id="19" name="Группа 18"/>
            <p:cNvGrpSpPr/>
            <p:nvPr/>
          </p:nvGrpSpPr>
          <p:grpSpPr>
            <a:xfrm>
              <a:off x="2839615" y="484845"/>
              <a:ext cx="5786763" cy="5924413"/>
              <a:chOff x="4622933" y="1527659"/>
              <a:chExt cx="5786763" cy="5924413"/>
            </a:xfrm>
          </p:grpSpPr>
          <p:pic>
            <p:nvPicPr>
              <p:cNvPr id="21" name="Рисунок 20"/>
              <p:cNvPicPr>
                <a:picLocks noChangeAspect="1"/>
              </p:cNvPicPr>
              <p:nvPr/>
            </p:nvPicPr>
            <p:blipFill>
              <a:blip r:embed="rId7"/>
              <a:stretch>
                <a:fillRect/>
              </a:stretch>
            </p:blipFill>
            <p:spPr>
              <a:xfrm>
                <a:off x="4622933" y="1527659"/>
                <a:ext cx="5786763" cy="4463240"/>
              </a:xfrm>
              <a:prstGeom prst="rect">
                <a:avLst/>
              </a:prstGeom>
            </p:spPr>
          </p:pic>
          <p:sp>
            <p:nvSpPr>
              <p:cNvPr id="22" name="TextBox 21"/>
              <p:cNvSpPr txBox="1"/>
              <p:nvPr/>
            </p:nvSpPr>
            <p:spPr>
              <a:xfrm>
                <a:off x="5054804" y="6123105"/>
                <a:ext cx="4923019" cy="1328967"/>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Occupation of the single-</a:t>
                </a:r>
                <a:r>
                  <a:rPr lang="en-US"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 </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orbitals of the Hoyle state of </a:t>
                </a:r>
                <a:r>
                  <a:rPr lang="en-US" sz="1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compared with the ground state.</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0" name="Рисунок 19"/>
            <p:cNvPicPr>
              <a:picLocks noChangeAspect="1"/>
            </p:cNvPicPr>
            <p:nvPr/>
          </p:nvPicPr>
          <p:blipFill>
            <a:blip r:embed="rId8"/>
            <a:stretch>
              <a:fillRect/>
            </a:stretch>
          </p:blipFill>
          <p:spPr>
            <a:xfrm>
              <a:off x="3138843" y="1249653"/>
              <a:ext cx="3704514" cy="541540"/>
            </a:xfrm>
            <a:prstGeom prst="rect">
              <a:avLst/>
            </a:prstGeom>
          </p:spPr>
        </p:pic>
      </p:grpSp>
      <p:pic>
        <p:nvPicPr>
          <p:cNvPr id="23"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5984" y="237235"/>
            <a:ext cx="1201675" cy="140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12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Obluchenie_c12\C12\kharlamov_C12Pb_data\Q2a_Dubna_Prot.png"/>
          <p:cNvPicPr>
            <a:picLocks noChangeAspect="1" noChangeArrowheads="1"/>
          </p:cNvPicPr>
          <p:nvPr/>
        </p:nvPicPr>
        <p:blipFill rotWithShape="1">
          <a:blip r:embed="rId3">
            <a:extLst>
              <a:ext uri="{28A0092B-C50C-407E-A947-70E740481C1C}">
                <a14:useLocalDpi xmlns:a14="http://schemas.microsoft.com/office/drawing/2010/main" val="0"/>
              </a:ext>
            </a:extLst>
          </a:blip>
          <a:srcRect l="6560" r="8133"/>
          <a:stretch/>
        </p:blipFill>
        <p:spPr bwMode="auto">
          <a:xfrm>
            <a:off x="173817" y="3429000"/>
            <a:ext cx="4280030" cy="33929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p:cNvSpPr txBox="1">
            <a:spLocks noChangeArrowheads="1"/>
          </p:cNvSpPr>
          <p:nvPr/>
        </p:nvSpPr>
        <p:spPr bwMode="auto">
          <a:xfrm>
            <a:off x="2966" y="-69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t>Observation of narrow </a:t>
            </a:r>
            <a:r>
              <a:rPr lang="el-GR" altLang="en-US" b="1" dirty="0"/>
              <a:t>α-</a:t>
            </a:r>
            <a:r>
              <a:rPr lang="en-US" altLang="en-US" b="1" dirty="0"/>
              <a:t>pairs in dissociation of </a:t>
            </a:r>
            <a:r>
              <a:rPr lang="ru-RU" altLang="en-US" b="1" baseline="30000" dirty="0"/>
              <a:t>12</a:t>
            </a:r>
            <a:r>
              <a:rPr lang="en-US" altLang="en-US" b="1" dirty="0"/>
              <a:t>C nucleus</a:t>
            </a:r>
            <a:endParaRPr lang="ru-RU" altLang="ru-RU" b="1" dirty="0"/>
          </a:p>
        </p:txBody>
      </p:sp>
      <p:grpSp>
        <p:nvGrpSpPr>
          <p:cNvPr id="6" name="Группа 5"/>
          <p:cNvGrpSpPr/>
          <p:nvPr/>
        </p:nvGrpSpPr>
        <p:grpSpPr>
          <a:xfrm>
            <a:off x="5158499" y="454730"/>
            <a:ext cx="3958031" cy="6123846"/>
            <a:chOff x="5060411" y="454730"/>
            <a:chExt cx="3958031" cy="6123846"/>
          </a:xfrm>
        </p:grpSpPr>
        <p:grpSp>
          <p:nvGrpSpPr>
            <p:cNvPr id="3" name="Группа 2"/>
            <p:cNvGrpSpPr/>
            <p:nvPr/>
          </p:nvGrpSpPr>
          <p:grpSpPr>
            <a:xfrm>
              <a:off x="5060411" y="3618633"/>
              <a:ext cx="3958031" cy="2959943"/>
              <a:chOff x="304367" y="3587864"/>
              <a:chExt cx="3563888" cy="2665190"/>
            </a:xfrm>
          </p:grpSpPr>
          <p:pic>
            <p:nvPicPr>
              <p:cNvPr id="1027" name="Picture 3" descr="I:\Obluchenie_c12\C12\kharlamov_C12Pb_data\theta_Dubna.png"/>
              <p:cNvPicPr>
                <a:picLocks noChangeAspect="1" noChangeArrowheads="1"/>
              </p:cNvPicPr>
              <p:nvPr/>
            </p:nvPicPr>
            <p:blipFill rotWithShape="1">
              <a:blip r:embed="rId4">
                <a:extLst>
                  <a:ext uri="{28A0092B-C50C-407E-A947-70E740481C1C}">
                    <a14:useLocalDpi xmlns:a14="http://schemas.microsoft.com/office/drawing/2010/main" val="0"/>
                  </a:ext>
                </a:extLst>
              </a:blip>
              <a:srcRect l="9955" t="9765" r="8447"/>
              <a:stretch/>
            </p:blipFill>
            <p:spPr bwMode="auto">
              <a:xfrm>
                <a:off x="304367" y="3587864"/>
                <a:ext cx="3563888" cy="2665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3298" y="3609338"/>
                <a:ext cx="2433680" cy="369332"/>
              </a:xfrm>
              <a:prstGeom prst="rect">
                <a:avLst/>
              </a:prstGeom>
              <a:noFill/>
            </p:spPr>
            <p:txBody>
              <a:bodyPr wrap="none" rtlCol="0">
                <a:spAutoFit/>
              </a:bodyPr>
              <a:lstStyle/>
              <a:p>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 3</a:t>
                </a:r>
                <a:r>
                  <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GeV</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grpSp>
          <p:nvGrpSpPr>
            <p:cNvPr id="2" name="Группа 1"/>
            <p:cNvGrpSpPr/>
            <p:nvPr/>
          </p:nvGrpSpPr>
          <p:grpSpPr>
            <a:xfrm>
              <a:off x="5076056" y="454730"/>
              <a:ext cx="3768741" cy="2822639"/>
              <a:chOff x="216028" y="664269"/>
              <a:chExt cx="3768741" cy="2822639"/>
            </a:xfrm>
          </p:grpSpPr>
          <p:pic>
            <p:nvPicPr>
              <p:cNvPr id="1028" name="Picture 4" descr="I:\Obluchenie_c12\C12\kharlamov_C12Pb_data\theta_Protvino.png"/>
              <p:cNvPicPr>
                <a:picLocks noChangeAspect="1" noChangeArrowheads="1"/>
              </p:cNvPicPr>
              <p:nvPr/>
            </p:nvPicPr>
            <p:blipFill rotWithShape="1">
              <a:blip r:embed="rId5">
                <a:extLst>
                  <a:ext uri="{28A0092B-C50C-407E-A947-70E740481C1C}">
                    <a14:useLocalDpi xmlns:a14="http://schemas.microsoft.com/office/drawing/2010/main" val="0"/>
                  </a:ext>
                </a:extLst>
              </a:blip>
              <a:srcRect l="9968" t="8637" r="7538"/>
              <a:stretch/>
            </p:blipFill>
            <p:spPr bwMode="auto">
              <a:xfrm>
                <a:off x="216028" y="664269"/>
                <a:ext cx="3768741" cy="28226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87624" y="679338"/>
                <a:ext cx="2260555" cy="369332"/>
              </a:xfrm>
              <a:prstGeom prst="rect">
                <a:avLst/>
              </a:prstGeom>
              <a:noFill/>
            </p:spPr>
            <p:txBody>
              <a:bodyPr wrap="none" rtlCol="0">
                <a:spAutoFit/>
              </a:bodyPr>
              <a:lstStyle/>
              <a:p>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 3</a:t>
                </a:r>
                <a:r>
                  <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GeV</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grpSp>
      <p:sp>
        <p:nvSpPr>
          <p:cNvPr id="5" name="Прямоугольник 4"/>
          <p:cNvSpPr/>
          <p:nvPr/>
        </p:nvSpPr>
        <p:spPr>
          <a:xfrm>
            <a:off x="2356320" y="3892405"/>
            <a:ext cx="2759691"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 </a:t>
            </a:r>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 </a:t>
            </a:r>
            <a:r>
              <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(45 ± 4) %</a:t>
            </a:r>
            <a:endParaRPr lang="en-US" dirty="0">
              <a:effectLst>
                <a:outerShdw blurRad="38100" dist="38100" dir="2700000" algn="tl">
                  <a:srgbClr val="000000">
                    <a:alpha val="43137"/>
                  </a:srgbClr>
                </a:outerShdw>
              </a:effectLst>
            </a:endParaRPr>
          </a:p>
        </p:txBody>
      </p:sp>
      <p:pic>
        <p:nvPicPr>
          <p:cNvPr id="11" name="Рисунок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52" y="403692"/>
            <a:ext cx="4685022" cy="22917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20709" y="2686626"/>
            <a:ext cx="46850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altLang="ja-JP" sz="1200" b="1" dirty="0">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Sequential</a:t>
            </a:r>
            <a:r>
              <a:rPr lang="ru-RU" altLang="ja-JP" sz="1200" b="1" dirty="0">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lang="en-US" altLang="ja-JP" sz="1200" b="1" dirty="0" err="1">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microphoto</a:t>
            </a:r>
            <a:r>
              <a:rPr lang="en-US" altLang="ja-JP" sz="1200" b="1" dirty="0">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of </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event</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ru-RU" altLang="ja-JP" sz="1200" b="1" i="1"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12</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C</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 3</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α</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P</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0</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1 </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A</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GeV</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a:t>
            </a:r>
            <a:r>
              <a:rPr kumimoji="0" lang="ru-RU"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с</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IV</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 </a:t>
            </a:r>
            <a:r>
              <a:rPr lang="en-US" altLang="ja-JP" sz="1200" b="1" dirty="0">
                <a:effectLst>
                  <a:outerShdw blurRad="38100" dist="38100" dir="2700000" algn="tl">
                    <a:srgbClr val="000000">
                      <a:alpha val="43137"/>
                    </a:srgbClr>
                  </a:outerShdw>
                </a:effectLst>
                <a:latin typeface="Times New Roman" pitchFamily="18" charset="0"/>
                <a:ea typeface="MS Mincho" charset="-128"/>
                <a:cs typeface="Times New Roman" pitchFamily="18" charset="0"/>
              </a:rPr>
              <a:t>position of the interaction vertex</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a:t>
            </a:r>
            <a:r>
              <a:rPr lang="en-US" altLang="ja-JP" sz="1200" b="1" dirty="0">
                <a:effectLst>
                  <a:outerShdw blurRad="38100" dist="38100" dir="2700000" algn="tl">
                    <a:srgbClr val="000000">
                      <a:alpha val="43137"/>
                    </a:srgbClr>
                  </a:outerShdw>
                </a:effectLst>
                <a:latin typeface="Times New Roman" pitchFamily="18" charset="0"/>
                <a:ea typeface="MS Mincho" charset="-128"/>
                <a:cs typeface="Times New Roman" pitchFamily="18" charset="0"/>
              </a:rPr>
              <a:t>The main characteristics of the event </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θ</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12</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 8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mrad</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θ</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13</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 15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mrad</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θ</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23</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 8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mrad</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Q</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12</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 57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keV</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Q</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13</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 227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keV</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Q</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23</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 61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keV</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 </a:t>
            </a:r>
            <a:r>
              <a:rPr kumimoji="0" lang="en-US" altLang="ja-JP" sz="12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Q</a:t>
            </a:r>
            <a:r>
              <a:rPr kumimoji="0" lang="ru-RU"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MS Mincho" charset="-128"/>
                <a:cs typeface="Times New Roman" panose="02020603050405020304" pitchFamily="18" charset="0"/>
              </a:rPr>
              <a:t>3</a:t>
            </a:r>
            <a:r>
              <a:rPr kumimoji="0" lang="en-US" altLang="ja-JP" sz="12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α</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 = 230 </a:t>
            </a:r>
            <a:r>
              <a:rPr kumimoji="0" lang="en-US"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keV</a:t>
            </a:r>
            <a:r>
              <a:rPr kumimoji="0" lang="ru-RU" altLang="ja-JP" sz="12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MS Mincho" charset="-128"/>
                <a:cs typeface="Times New Roman" pitchFamily="18" charset="0"/>
              </a:rPr>
              <a:t>.</a:t>
            </a:r>
            <a:endParaRPr kumimoji="0" lang="ru-RU" altLang="ja-JP" sz="16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50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descr="C:\Pavel\Strasbourg\Q3a_all_510ev_Protvino_Dubna_rel.png"/>
          <p:cNvPicPr>
            <a:picLocks noChangeAspect="1" noChangeArrowheads="1"/>
          </p:cNvPicPr>
          <p:nvPr/>
        </p:nvPicPr>
        <p:blipFill rotWithShape="1">
          <a:blip r:embed="rId3">
            <a:extLst>
              <a:ext uri="{28A0092B-C50C-407E-A947-70E740481C1C}">
                <a14:useLocalDpi xmlns:a14="http://schemas.microsoft.com/office/drawing/2010/main" val="0"/>
              </a:ext>
            </a:extLst>
          </a:blip>
          <a:srcRect l="5134" t="6379"/>
          <a:stretch/>
        </p:blipFill>
        <p:spPr bwMode="auto">
          <a:xfrm>
            <a:off x="0" y="172994"/>
            <a:ext cx="6489519" cy="434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0" y="0"/>
            <a:ext cx="9144000" cy="3459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imes New Roman" panose="02020603050405020304" pitchFamily="18" charset="0"/>
                <a:cs typeface="Times New Roman" panose="02020603050405020304" pitchFamily="18" charset="0"/>
              </a:rPr>
              <a:t>Identification in Hoyle state events</a:t>
            </a:r>
            <a:endParaRPr lang="ru-RU"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47664" y="980728"/>
            <a:ext cx="349647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baseline="30000" dirty="0">
                <a:latin typeface="Times New Roman" panose="02020603050405020304" pitchFamily="18" charset="0"/>
                <a:cs typeface="Times New Roman" panose="02020603050405020304" pitchFamily="18" charset="0"/>
              </a:rPr>
              <a:t>12</a:t>
            </a:r>
            <a:r>
              <a:rPr lang="en-US" sz="2000" b="1" dirty="0">
                <a:latin typeface="Times New Roman" panose="02020603050405020304" pitchFamily="18" charset="0"/>
                <a:cs typeface="Times New Roman" panose="02020603050405020304" pitchFamily="18" charset="0"/>
              </a:rPr>
              <a:t>C(HS) →</a:t>
            </a:r>
            <a:r>
              <a:rPr lang="en-US" sz="2000" b="1" baseline="30000" dirty="0">
                <a:latin typeface="Times New Roman" panose="02020603050405020304" pitchFamily="18" charset="0"/>
                <a:cs typeface="Times New Roman" panose="02020603050405020304" pitchFamily="18" charset="0"/>
              </a:rPr>
              <a:t>8</a:t>
            </a:r>
            <a:r>
              <a:rPr lang="en-US" sz="2000" b="1" dirty="0">
                <a:latin typeface="Times New Roman" panose="02020603050405020304" pitchFamily="18" charset="0"/>
                <a:cs typeface="Times New Roman" panose="02020603050405020304" pitchFamily="18" charset="0"/>
              </a:rPr>
              <a:t>Be + </a:t>
            </a:r>
            <a:r>
              <a:rPr lang="el-GR" sz="2000" b="1" dirty="0">
                <a:latin typeface="Times New Roman" panose="02020603050405020304" pitchFamily="18" charset="0"/>
                <a:cs typeface="Times New Roman" panose="02020603050405020304" pitchFamily="18" charset="0"/>
              </a:rPr>
              <a:t>α</a:t>
            </a:r>
            <a:r>
              <a:rPr lang="ru-RU" sz="2000" b="1" dirty="0">
                <a:latin typeface="Times New Roman" panose="02020603050405020304" pitchFamily="18" charset="0"/>
                <a:cs typeface="Times New Roman" panose="02020603050405020304" pitchFamily="18" charset="0"/>
              </a:rPr>
              <a:t> </a:t>
            </a:r>
            <a:r>
              <a:rPr lang="ru-RU" sz="2000" b="1" dirty="0"/>
              <a:t>–</a:t>
            </a:r>
            <a:r>
              <a:rPr lang="ru-RU" sz="2000" b="1" dirty="0">
                <a:latin typeface="Times New Roman" panose="02020603050405020304" pitchFamily="18" charset="0"/>
                <a:cs typeface="Times New Roman" panose="02020603050405020304" pitchFamily="18" charset="0"/>
              </a:rPr>
              <a:t> (1</a:t>
            </a:r>
            <a:r>
              <a:rPr lang="en-US" sz="2000" b="1" dirty="0">
                <a:latin typeface="Times New Roman" panose="02020603050405020304" pitchFamily="18" charset="0"/>
                <a:cs typeface="Times New Roman" panose="02020603050405020304" pitchFamily="18" charset="0"/>
              </a:rPr>
              <a:t>0</a:t>
            </a:r>
            <a:r>
              <a:rPr lang="ru-RU" sz="2000" b="1"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2</a:t>
            </a:r>
            <a:r>
              <a:rPr lang="ru-RU" sz="2000" b="1" dirty="0">
                <a:latin typeface="Times New Roman" panose="02020603050405020304" pitchFamily="18" charset="0"/>
                <a:cs typeface="Times New Roman" panose="02020603050405020304" pitchFamily="18" charset="0"/>
              </a:rPr>
              <a:t>)%</a:t>
            </a:r>
          </a:p>
        </p:txBody>
      </p:sp>
      <p:graphicFrame>
        <p:nvGraphicFramePr>
          <p:cNvPr id="9" name="Таблица 8"/>
          <p:cNvGraphicFramePr>
            <a:graphicFrameLocks noGrp="1"/>
          </p:cNvGraphicFramePr>
          <p:nvPr>
            <p:extLst>
              <p:ext uri="{D42A27DB-BD31-4B8C-83A1-F6EECF244321}">
                <p14:modId xmlns:p14="http://schemas.microsoft.com/office/powerpoint/2010/main" val="2311133125"/>
              </p:ext>
            </p:extLst>
          </p:nvPr>
        </p:nvGraphicFramePr>
        <p:xfrm>
          <a:off x="5316689" y="504538"/>
          <a:ext cx="3821197" cy="1752600"/>
        </p:xfrm>
        <a:graphic>
          <a:graphicData uri="http://schemas.openxmlformats.org/drawingml/2006/table">
            <a:tbl>
              <a:tblPr firstRow="1" bandRow="1">
                <a:tableStyleId>{5940675A-B579-460E-94D1-54222C63F5DA}</a:tableStyleId>
              </a:tblPr>
              <a:tblGrid>
                <a:gridCol w="983132">
                  <a:extLst>
                    <a:ext uri="{9D8B030D-6E8A-4147-A177-3AD203B41FA5}">
                      <a16:colId xmlns:a16="http://schemas.microsoft.com/office/drawing/2014/main" val="20000"/>
                    </a:ext>
                  </a:extLst>
                </a:gridCol>
                <a:gridCol w="1469913">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524393">
                <a:tc>
                  <a:txBody>
                    <a:bodyPr/>
                    <a:lstStyle/>
                    <a:p>
                      <a:pPr algn="ctr"/>
                      <a:r>
                        <a:rPr lang="en-US" sz="1800" b="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1800" b="0" baseline="-25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US" sz="1800" b="0" baseline="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b="0" baseline="-25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a:t>
                      </a:r>
                      <a:r>
                        <a:rPr lang="ru-RU" sz="1800"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GeV</a:t>
                      </a:r>
                      <a:r>
                        <a:rPr lang="ru-RU" sz="1800"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80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endParaRPr lang="en-US" sz="1800" b="0" i="1" baseline="-25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1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en-US" sz="1800"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l-GR" sz="1800" i="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МэВ </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1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en-US" sz="1800"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l-GR" sz="1800" i="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sz="180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 1</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МэВ</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Events</a:t>
                      </a:r>
                    </a:p>
                    <a:p>
                      <a:pPr algn="ctr"/>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a:t>
                      </a:r>
                      <a:r>
                        <a:rPr lang="ru-RU"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tot</a:t>
                      </a:r>
                      <a:r>
                        <a:rPr lang="ru-RU"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1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346</a:t>
                      </a:r>
                      <a:r>
                        <a:rPr lang="ru-RU"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 </a:t>
                      </a:r>
                      <a:r>
                        <a:rPr lang="en-US"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28</a:t>
                      </a:r>
                      <a:r>
                        <a:rPr lang="ru-RU"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(86)</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a:t>
                      </a:r>
                      <a:endParaRPr lang="en-US" sz="1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ru-RU"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3</a:t>
                      </a:r>
                      <a:r>
                        <a:rPr lang="en-US"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97</a:t>
                      </a:r>
                      <a:r>
                        <a:rPr lang="ru-RU"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 </a:t>
                      </a:r>
                      <a:r>
                        <a:rPr lang="en-US"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26</a:t>
                      </a:r>
                      <a:r>
                        <a:rPr lang="ru-RU"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424</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el-GR" sz="1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a:t>
                      </a:r>
                      <a:endParaRPr lang="en-US" sz="1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415 </a:t>
                      </a:r>
                      <a:r>
                        <a:rPr lang="ru-RU"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r>
                        <a:rPr lang="en-US" sz="18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28</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510</a:t>
                      </a:r>
                      <a:r>
                        <a:rPr lang="ru-RU"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10" name="Rectangle 3"/>
          <p:cNvSpPr>
            <a:spLocks noChangeArrowheads="1"/>
          </p:cNvSpPr>
          <p:nvPr/>
        </p:nvSpPr>
        <p:spPr bwMode="auto">
          <a:xfrm>
            <a:off x="107505" y="4532373"/>
            <a:ext cx="61926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distribution of the invariant mass of the α-triples </a:t>
            </a:r>
            <a:r>
              <a:rPr kumimoji="0" lang="ru-RU" altLang="ru-RU" sz="1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ru-RU" sz="1400" b="1" i="1"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a:t>
            </a:r>
            <a:r>
              <a:rPr kumimoji="0" lang="ru-RU" altLang="ru-RU" sz="14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ru-RU" altLang="ru-RU" sz="14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ru-RU" altLang="ru-RU" sz="1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 the dissociation of</a:t>
            </a:r>
            <a:r>
              <a:rPr kumimoji="0" lang="ru-RU" altLang="ru-RU" sz="1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1"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12</a:t>
            </a:r>
            <a:r>
              <a:rPr kumimoji="0" lang="en-US" altLang="ru-RU" sz="1400" b="1" i="1"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3</a:t>
            </a:r>
            <a:r>
              <a:rPr kumimoji="0" lang="ru-RU" altLang="ru-RU" sz="1400" b="1" i="1"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α</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alt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with</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4.5 </a:t>
            </a:r>
            <a:r>
              <a:rPr kumimoji="0" lang="en-US" altLang="ru-RU" sz="1400" b="1" i="1"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en-US"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GeV</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ru-RU" sz="1400" b="1" i="1"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alt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hatched</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en-US"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and</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1 </a:t>
            </a:r>
            <a:r>
              <a:rPr kumimoji="0" lang="en-US" altLang="ru-RU" sz="1400" b="1" i="1"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en-US"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GeV</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ru-RU" sz="1400" b="1" i="1"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en-US"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added</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alt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inset:</a:t>
            </a:r>
            <a:r>
              <a:rPr kumimoji="0" lang="ru-RU"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en-US"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region up to </a:t>
            </a:r>
            <a:r>
              <a:rPr lang="en-US" altLang="ru-RU"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Q</a:t>
            </a:r>
            <a:r>
              <a:rPr lang="ru-RU" altLang="ru-RU" sz="1400" b="1" baseline="-25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alt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&lt;</a:t>
            </a:r>
            <a:r>
              <a:rPr kumimoji="0" lang="en-US" altLang="ru-RU" sz="1400" b="1" i="0" u="none" strike="noStrike" cap="none" normalizeH="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kumimoji="0" lang="ru-RU" altLang="ru-RU" sz="1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altLang="ru-RU" sz="1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MeV</a:t>
            </a:r>
            <a:r>
              <a:rPr kumimoji="0" lang="ru-RU" altLang="ru-RU" sz="1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400" b="1" i="0" u="none" strike="noStrike" cap="none" normalizeH="0" baseline="-3000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4134166883"/>
              </p:ext>
            </p:extLst>
          </p:nvPr>
        </p:nvGraphicFramePr>
        <p:xfrm>
          <a:off x="696238" y="5665178"/>
          <a:ext cx="5221287" cy="576263"/>
        </p:xfrm>
        <a:graphic>
          <a:graphicData uri="http://schemas.openxmlformats.org/presentationml/2006/ole">
            <mc:AlternateContent xmlns:mc="http://schemas.openxmlformats.org/markup-compatibility/2006">
              <mc:Choice xmlns:v="urn:schemas-microsoft-com:vml" Requires="v">
                <p:oleObj spid="_x0000_s2152" name="Equation" r:id="rId4" imgW="3085920" imgH="342720" progId="Equation.DSMT4">
                  <p:embed/>
                </p:oleObj>
              </mc:Choice>
              <mc:Fallback>
                <p:oleObj name="Equation" r:id="rId4" imgW="3085920" imgH="342720" progId="Equation.DSMT4">
                  <p:embed/>
                  <p:pic>
                    <p:nvPicPr>
                      <p:cNvPr id="0" name=""/>
                      <p:cNvPicPr>
                        <a:picLocks noChangeAspect="1" noChangeArrowheads="1"/>
                      </p:cNvPicPr>
                      <p:nvPr/>
                    </p:nvPicPr>
                    <p:blipFill>
                      <a:blip r:embed="rId5"/>
                      <a:srcRect/>
                      <a:stretch>
                        <a:fillRect/>
                      </a:stretch>
                    </p:blipFill>
                    <p:spPr bwMode="auto">
                      <a:xfrm>
                        <a:off x="696238" y="5665178"/>
                        <a:ext cx="5221287" cy="576263"/>
                      </a:xfrm>
                      <a:prstGeom prst="rect">
                        <a:avLst/>
                      </a:prstGeom>
                      <a:noFill/>
                      <a:ln w="15875">
                        <a:noFill/>
                      </a:ln>
                    </p:spPr>
                  </p:pic>
                </p:oleObj>
              </mc:Fallback>
            </mc:AlternateContent>
          </a:graphicData>
        </a:graphic>
      </p:graphicFrame>
      <p:grpSp>
        <p:nvGrpSpPr>
          <p:cNvPr id="15" name="Группа 14"/>
          <p:cNvGrpSpPr/>
          <p:nvPr/>
        </p:nvGrpSpPr>
        <p:grpSpPr>
          <a:xfrm>
            <a:off x="7019221" y="2420959"/>
            <a:ext cx="2118665" cy="4438273"/>
            <a:chOff x="6804798" y="2372747"/>
            <a:chExt cx="2118665" cy="4438273"/>
          </a:xfrm>
        </p:grpSpPr>
        <p:pic>
          <p:nvPicPr>
            <p:cNvPr id="3" name="Рисунок 2"/>
            <p:cNvPicPr>
              <a:picLocks noChangeAspect="1"/>
            </p:cNvPicPr>
            <p:nvPr/>
          </p:nvPicPr>
          <p:blipFill>
            <a:blip r:embed="rId6"/>
            <a:stretch>
              <a:fillRect/>
            </a:stretch>
          </p:blipFill>
          <p:spPr>
            <a:xfrm>
              <a:off x="6840760" y="2372747"/>
              <a:ext cx="1646063" cy="4438273"/>
            </a:xfrm>
            <a:prstGeom prst="rect">
              <a:avLst/>
            </a:prstGeom>
          </p:spPr>
        </p:pic>
        <p:cxnSp>
          <p:nvCxnSpPr>
            <p:cNvPr id="11" name="Прямая соединительная линия 10"/>
            <p:cNvCxnSpPr>
              <a:stCxn id="3" idx="1"/>
              <a:endCxn id="3" idx="3"/>
            </p:cNvCxnSpPr>
            <p:nvPr/>
          </p:nvCxnSpPr>
          <p:spPr>
            <a:xfrm>
              <a:off x="6840760" y="4591884"/>
              <a:ext cx="1646063"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490331" y="4407217"/>
              <a:ext cx="433132" cy="369332"/>
            </a:xfrm>
            <a:prstGeom prst="rect">
              <a:avLst/>
            </a:prstGeom>
            <a:noFill/>
          </p:spPr>
          <p:txBody>
            <a:bodyPr wrap="none" rtlCol="0">
              <a:spAutoFit/>
            </a:bodyPr>
            <a:lstStyle/>
            <a:p>
              <a:r>
                <a:rPr lang="en-US" dirty="0"/>
                <a:t>3</a:t>
              </a:r>
              <a:r>
                <a:rPr lang="el-GR" dirty="0"/>
                <a:t>α</a:t>
              </a:r>
              <a:endParaRPr lang="ru-RU" dirty="0"/>
            </a:p>
          </p:txBody>
        </p:sp>
        <p:sp>
          <p:nvSpPr>
            <p:cNvPr id="16" name="TextBox 15"/>
            <p:cNvSpPr txBox="1"/>
            <p:nvPr/>
          </p:nvSpPr>
          <p:spPr>
            <a:xfrm>
              <a:off x="6804798" y="4301542"/>
              <a:ext cx="646331"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7.275</a:t>
              </a:r>
              <a:endParaRPr lang="ru-RU" sz="1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9741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9273" y="4149080"/>
            <a:ext cx="5400675" cy="2447925"/>
            <a:chOff x="107950" y="115888"/>
            <a:chExt cx="5400675" cy="2447925"/>
          </a:xfrm>
        </p:grpSpPr>
        <p:pic>
          <p:nvPicPr>
            <p:cNvPr id="13317" name="Picture 8"/>
            <p:cNvPicPr>
              <a:picLocks noChangeAspect="1" noChangeArrowheads="1"/>
            </p:cNvPicPr>
            <p:nvPr/>
          </p:nvPicPr>
          <p:blipFill>
            <a:blip r:embed="rId2" cstate="print"/>
            <a:srcRect l="6856"/>
            <a:stretch>
              <a:fillRect/>
            </a:stretch>
          </p:blipFill>
          <p:spPr bwMode="auto">
            <a:xfrm>
              <a:off x="395288" y="549275"/>
              <a:ext cx="5113337" cy="2014538"/>
            </a:xfrm>
            <a:prstGeom prst="rect">
              <a:avLst/>
            </a:prstGeom>
            <a:noFill/>
            <a:ln w="9525">
              <a:noFill/>
              <a:miter lim="800000"/>
              <a:headEnd/>
              <a:tailEnd/>
            </a:ln>
          </p:spPr>
        </p:pic>
        <p:pic>
          <p:nvPicPr>
            <p:cNvPr id="13318" name="Picture 9"/>
            <p:cNvPicPr>
              <a:picLocks noChangeAspect="1" noChangeArrowheads="1"/>
            </p:cNvPicPr>
            <p:nvPr/>
          </p:nvPicPr>
          <p:blipFill>
            <a:blip r:embed="rId3" cstate="print"/>
            <a:srcRect/>
            <a:stretch>
              <a:fillRect/>
            </a:stretch>
          </p:blipFill>
          <p:spPr bwMode="auto">
            <a:xfrm>
              <a:off x="107950" y="115888"/>
              <a:ext cx="5327650" cy="355600"/>
            </a:xfrm>
            <a:prstGeom prst="rect">
              <a:avLst/>
            </a:prstGeom>
            <a:noFill/>
            <a:ln w="9525">
              <a:noFill/>
              <a:miter lim="800000"/>
              <a:headEnd/>
              <a:tailEnd/>
            </a:ln>
          </p:spPr>
        </p:pic>
      </p:grpSp>
      <p:grpSp>
        <p:nvGrpSpPr>
          <p:cNvPr id="10" name="Группа 9"/>
          <p:cNvGrpSpPr/>
          <p:nvPr/>
        </p:nvGrpSpPr>
        <p:grpSpPr>
          <a:xfrm>
            <a:off x="323528" y="86016"/>
            <a:ext cx="3652243" cy="3830211"/>
            <a:chOff x="5399285" y="2869485"/>
            <a:chExt cx="3652243" cy="3830211"/>
          </a:xfrm>
        </p:grpSpPr>
        <p:pic>
          <p:nvPicPr>
            <p:cNvPr id="13320" name="Picture 11" descr="O16"/>
            <p:cNvPicPr>
              <a:picLocks noChangeAspect="1" noChangeArrowheads="1"/>
            </p:cNvPicPr>
            <p:nvPr/>
          </p:nvPicPr>
          <p:blipFill>
            <a:blip r:embed="rId4" cstate="print"/>
            <a:srcRect/>
            <a:stretch>
              <a:fillRect/>
            </a:stretch>
          </p:blipFill>
          <p:spPr bwMode="auto">
            <a:xfrm>
              <a:off x="5724128" y="3284984"/>
              <a:ext cx="3327400" cy="3414712"/>
            </a:xfrm>
            <a:prstGeom prst="rect">
              <a:avLst/>
            </a:prstGeom>
            <a:noFill/>
            <a:ln w="9525">
              <a:noFill/>
              <a:miter lim="800000"/>
              <a:headEnd/>
              <a:tailEnd/>
            </a:ln>
          </p:spPr>
        </p:pic>
        <p:sp>
          <p:nvSpPr>
            <p:cNvPr id="4" name="TextBox 3"/>
            <p:cNvSpPr txBox="1"/>
            <p:nvPr/>
          </p:nvSpPr>
          <p:spPr>
            <a:xfrm>
              <a:off x="5399285" y="2869485"/>
              <a:ext cx="1008609" cy="830997"/>
            </a:xfrm>
            <a:prstGeom prst="rect">
              <a:avLst/>
            </a:prstGeom>
            <a:noFill/>
          </p:spPr>
          <p:txBody>
            <a:bodyPr wrap="none" rtlCol="0">
              <a:spAutoFit/>
            </a:bodyPr>
            <a:lstStyle/>
            <a:p>
              <a:r>
                <a:rPr lang="en-US" sz="4800" baseline="30000" dirty="0"/>
                <a:t>16</a:t>
              </a:r>
              <a:r>
                <a:rPr lang="en-US" sz="4800" dirty="0"/>
                <a:t>O</a:t>
              </a:r>
              <a:endParaRPr lang="ru-RU" sz="4800" dirty="0"/>
            </a:p>
          </p:txBody>
        </p:sp>
      </p:grpSp>
      <p:grpSp>
        <p:nvGrpSpPr>
          <p:cNvPr id="9" name="Группа 8"/>
          <p:cNvGrpSpPr/>
          <p:nvPr/>
        </p:nvGrpSpPr>
        <p:grpSpPr>
          <a:xfrm>
            <a:off x="5510864" y="1590576"/>
            <a:ext cx="3633136" cy="5117008"/>
            <a:chOff x="27654" y="1052736"/>
            <a:chExt cx="3633136" cy="5117008"/>
          </a:xfrm>
        </p:grpSpPr>
        <p:pic>
          <p:nvPicPr>
            <p:cNvPr id="2" name="Рисунок 1"/>
            <p:cNvPicPr>
              <a:picLocks noChangeAspect="1"/>
            </p:cNvPicPr>
            <p:nvPr/>
          </p:nvPicPr>
          <p:blipFill>
            <a:blip r:embed="rId5"/>
            <a:stretch>
              <a:fillRect/>
            </a:stretch>
          </p:blipFill>
          <p:spPr>
            <a:xfrm>
              <a:off x="27654" y="1052736"/>
              <a:ext cx="3633136" cy="4464496"/>
            </a:xfrm>
            <a:prstGeom prst="rect">
              <a:avLst/>
            </a:prstGeom>
          </p:spPr>
        </p:pic>
        <p:sp>
          <p:nvSpPr>
            <p:cNvPr id="5" name="TextBox 4"/>
            <p:cNvSpPr txBox="1"/>
            <p:nvPr/>
          </p:nvSpPr>
          <p:spPr>
            <a:xfrm>
              <a:off x="467544" y="5769634"/>
              <a:ext cx="2996333"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 level of oxygen-16</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3563888" y="86016"/>
            <a:ext cx="4514313"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Extensions to heavier nuclei</a:t>
            </a:r>
            <a:endPar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Овал 5">
            <a:extLst>
              <a:ext uri="{FF2B5EF4-FFF2-40B4-BE49-F238E27FC236}">
                <a16:creationId xmlns:a16="http://schemas.microsoft.com/office/drawing/2014/main" id="{882EE693-A11C-4799-AE6E-2BA6402B0F89}"/>
              </a:ext>
            </a:extLst>
          </p:cNvPr>
          <p:cNvSpPr/>
          <p:nvPr/>
        </p:nvSpPr>
        <p:spPr>
          <a:xfrm>
            <a:off x="5220072" y="2060847"/>
            <a:ext cx="3923928" cy="546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12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0" t="8477" r="8307" b="173"/>
          <a:stretch/>
        </p:blipFill>
        <p:spPr bwMode="auto">
          <a:xfrm>
            <a:off x="36539" y="3439292"/>
            <a:ext cx="4625267" cy="32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Группа 7"/>
          <p:cNvGrpSpPr/>
          <p:nvPr/>
        </p:nvGrpSpPr>
        <p:grpSpPr>
          <a:xfrm>
            <a:off x="4675976" y="485293"/>
            <a:ext cx="4305372" cy="3166134"/>
            <a:chOff x="-2328" y="683934"/>
            <a:chExt cx="4305372" cy="3166134"/>
          </a:xfrm>
        </p:grpSpPr>
        <p:pic>
          <p:nvPicPr>
            <p:cNvPr id="3075" name="Picture 3" descr="F:\BD\O16\Q2a.png"/>
            <p:cNvPicPr>
              <a:picLocks noChangeAspect="1" noChangeArrowheads="1"/>
            </p:cNvPicPr>
            <p:nvPr/>
          </p:nvPicPr>
          <p:blipFill rotWithShape="1">
            <a:blip r:embed="rId4">
              <a:extLst>
                <a:ext uri="{28A0092B-C50C-407E-A947-70E740481C1C}">
                  <a14:useLocalDpi xmlns:a14="http://schemas.microsoft.com/office/drawing/2010/main" val="0"/>
                </a:ext>
              </a:extLst>
            </a:blip>
            <a:srcRect l="8442" t="8751" r="8041"/>
            <a:stretch/>
          </p:blipFill>
          <p:spPr bwMode="auto">
            <a:xfrm>
              <a:off x="-2328" y="683934"/>
              <a:ext cx="4285151" cy="31661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98969" y="827009"/>
              <a:ext cx="2004075"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a:t>
              </a:r>
              <a:r>
                <a:rPr lang="en-US" sz="16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(62 ± 3)%</a:t>
              </a:r>
            </a:p>
          </p:txBody>
        </p:sp>
      </p:grpSp>
      <p:pic>
        <p:nvPicPr>
          <p:cNvPr id="9218" name="Picture 2" descr="Pt_HS"/>
          <p:cNvPicPr>
            <a:picLocks noChangeAspect="1" noChangeArrowheads="1"/>
          </p:cNvPicPr>
          <p:nvPr/>
        </p:nvPicPr>
        <p:blipFill rotWithShape="1">
          <a:blip r:embed="rId5">
            <a:extLst>
              <a:ext uri="{28A0092B-C50C-407E-A947-70E740481C1C}">
                <a14:useLocalDpi xmlns:a14="http://schemas.microsoft.com/office/drawing/2010/main" val="0"/>
              </a:ext>
            </a:extLst>
          </a:blip>
          <a:srcRect r="6288"/>
          <a:stretch/>
        </p:blipFill>
        <p:spPr bwMode="auto">
          <a:xfrm>
            <a:off x="4704316" y="3572854"/>
            <a:ext cx="4152957" cy="299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0" y="0"/>
            <a:ext cx="9144000" cy="404664"/>
          </a:xfrm>
        </p:spPr>
        <p:txBody>
          <a:bodyPr>
            <a:no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Coherent dissociation</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ru-RU"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4</a:t>
            </a:r>
            <a:r>
              <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4.5 </a:t>
            </a: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GeV/</a:t>
            </a: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 r="27234"/>
          <a:stretch/>
        </p:blipFill>
        <p:spPr bwMode="auto">
          <a:xfrm>
            <a:off x="51847" y="574429"/>
            <a:ext cx="4645190" cy="154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10830" y="2996952"/>
            <a:ext cx="331423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a:t>
            </a:r>
            <a:r>
              <a:rPr lang="en-US"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 2) %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51847" y="2134175"/>
            <a:ext cx="4598863" cy="923330"/>
          </a:xfrm>
          <a:prstGeom prst="rect">
            <a:avLst/>
          </a:prstGeom>
          <a:noFill/>
        </p:spPr>
        <p:txBody>
          <a:bodyPr wrap="square" rtlCol="0">
            <a:spAutoFit/>
          </a:bodyPr>
          <a:lstStyle/>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Fragmentation of a relativistic</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nucleus at 4.5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GeV/</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peripheral interaction on  heavy nucleus</a:t>
            </a:r>
          </a:p>
        </p:txBody>
      </p:sp>
      <p:sp>
        <p:nvSpPr>
          <p:cNvPr id="9" name="Прямоугольник 8"/>
          <p:cNvSpPr/>
          <p:nvPr/>
        </p:nvSpPr>
        <p:spPr>
          <a:xfrm>
            <a:off x="6328069" y="3925678"/>
            <a:ext cx="2582758" cy="369332"/>
          </a:xfrm>
          <a:prstGeom prst="rect">
            <a:avLst/>
          </a:prstGeom>
        </p:spPr>
        <p:txBody>
          <a:bodyPr wrap="none">
            <a:spAutoFit/>
          </a:bodyPr>
          <a:lstStyle/>
          <a:p>
            <a:r>
              <a:rPr lang="en-US"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σ</a:t>
            </a:r>
            <a:r>
              <a:rPr lang="en-US" i="1" baseline="-25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t>
            </a:r>
            <a:r>
              <a:rPr lang="en-US" baseline="-25000"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a:t>
            </a:r>
            <a:r>
              <a:rPr lang="ru-RU"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(HS)</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 (191 ± 8) МэВ/</a:t>
            </a: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19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0"/>
          <a:stretch/>
        </p:blipFill>
        <p:spPr bwMode="auto">
          <a:xfrm>
            <a:off x="0" y="1484784"/>
            <a:ext cx="8839200"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5229200"/>
            <a:ext cx="8496944" cy="923330"/>
          </a:xfrm>
          <a:prstGeom prst="rect">
            <a:avLst/>
          </a:prstGeom>
          <a:noFill/>
        </p:spPr>
        <p:txBody>
          <a:bodyPr wrap="square" rtlCol="0">
            <a:spAutoFit/>
          </a:bodyPr>
          <a:lstStyle/>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Distribution over the invariant mass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en-US"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4α</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641 “white” star </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4α at 3.65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GeV of all 4α-quartets (dotted line), αHS events (dashed line), and αHS events satisfying ε(αHS) &lt; 45</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(hatched); the line is the Rayleigh distribution.</a:t>
            </a:r>
          </a:p>
        </p:txBody>
      </p:sp>
      <p:sp>
        <p:nvSpPr>
          <p:cNvPr id="7" name="Заголовок 1"/>
          <p:cNvSpPr>
            <a:spLocks noGrp="1"/>
          </p:cNvSpPr>
          <p:nvPr>
            <p:ph type="title"/>
          </p:nvPr>
        </p:nvSpPr>
        <p:spPr>
          <a:xfrm>
            <a:off x="-8632" y="0"/>
            <a:ext cx="9152632" cy="346050"/>
          </a:xfrm>
        </p:spPr>
        <p:txBody>
          <a:bodyPr>
            <a:no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Coherent dissociation of </a:t>
            </a:r>
            <a:r>
              <a:rPr lang="ru-RU"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4</a:t>
            </a:r>
            <a:r>
              <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4.5 </a:t>
            </a: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GeV/</a:t>
            </a: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5594287" y="891577"/>
            <a:ext cx="2626681" cy="369332"/>
          </a:xfrm>
          <a:prstGeom prst="rect">
            <a:avLst/>
          </a:prstGeom>
        </p:spPr>
        <p:txBody>
          <a:bodyPr wrap="none">
            <a:spAutoFit/>
          </a:bodyPr>
          <a:lstStyle/>
          <a:p>
            <a:r>
              <a:rPr lang="en-US" dirty="0">
                <a:solidFill>
                  <a:srgbClr val="000000"/>
                </a:solidFill>
                <a:latin typeface="MS Mincho"/>
                <a:cs typeface="MS Mincho"/>
              </a:rPr>
              <a:t>〈</a:t>
            </a:r>
            <a:r>
              <a:rPr lang="en-US"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a:t>
            </a:r>
            <a:r>
              <a:rPr lang="ru-RU"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a:t>
            </a:r>
            <a:r>
              <a:rPr lang="en-US"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α</a:t>
            </a:r>
            <a:r>
              <a:rPr lang="en-US" dirty="0">
                <a:solidFill>
                  <a:srgbClr val="000000"/>
                </a:solidFill>
                <a:effectLst>
                  <a:outerShdw blurRad="38100" dist="38100" dir="2700000" algn="tl">
                    <a:srgbClr val="000000">
                      <a:alpha val="43137"/>
                    </a:srgbClr>
                  </a:outerShdw>
                </a:effectLst>
                <a:latin typeface="MS Mincho"/>
                <a:cs typeface="Times New Roman" panose="02020603050405020304" pitchFamily="18" charset="0"/>
              </a:rPr>
              <a:t>〉</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(624 ± 84)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keV</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u-RU" dirty="0">
              <a:effectLst>
                <a:outerShdw blurRad="38100" dist="38100" dir="2700000" algn="tl">
                  <a:srgbClr val="000000">
                    <a:alpha val="43137"/>
                  </a:srgbClr>
                </a:outerShdw>
              </a:effectLst>
            </a:endParaRPr>
          </a:p>
        </p:txBody>
      </p:sp>
      <p:sp>
        <p:nvSpPr>
          <p:cNvPr id="8" name="TextBox 7"/>
          <p:cNvSpPr txBox="1"/>
          <p:nvPr/>
        </p:nvSpPr>
        <p:spPr>
          <a:xfrm>
            <a:off x="683568" y="843087"/>
            <a:ext cx="4257287"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ru-RU"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 1) % </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H="1">
            <a:off x="611560" y="1243197"/>
            <a:ext cx="432048" cy="24018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2575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9646" y="132383"/>
            <a:ext cx="9152632" cy="260648"/>
          </a:xfrm>
        </p:spPr>
        <p:txBody>
          <a:bodyPr>
            <a:no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Search for </a:t>
            </a:r>
            <a:r>
              <a:rPr lang="ru-RU"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→2 </a:t>
            </a:r>
            <a:r>
              <a:rPr lang="en-US"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events </a:t>
            </a:r>
          </a:p>
        </p:txBody>
      </p:sp>
      <p:grpSp>
        <p:nvGrpSpPr>
          <p:cNvPr id="9" name="Группа 8"/>
          <p:cNvGrpSpPr/>
          <p:nvPr/>
        </p:nvGrpSpPr>
        <p:grpSpPr>
          <a:xfrm>
            <a:off x="59978" y="640948"/>
            <a:ext cx="9073008" cy="4451722"/>
            <a:chOff x="35496" y="1340768"/>
            <a:chExt cx="9073008" cy="4451722"/>
          </a:xfrm>
        </p:grpSpPr>
        <p:pic>
          <p:nvPicPr>
            <p:cNvPr id="10243" name="Picture 3" descr="Epsilon_2Be8"/>
            <p:cNvPicPr>
              <a:picLocks noChangeAspect="1" noChangeArrowheads="1"/>
            </p:cNvPicPr>
            <p:nvPr/>
          </p:nvPicPr>
          <p:blipFill rotWithShape="1">
            <a:blip r:embed="rId2">
              <a:extLst>
                <a:ext uri="{28A0092B-C50C-407E-A947-70E740481C1C}">
                  <a14:useLocalDpi xmlns:a14="http://schemas.microsoft.com/office/drawing/2010/main" val="0"/>
                </a:ext>
              </a:extLst>
            </a:blip>
            <a:srcRect l="5645" r="9149"/>
            <a:stretch/>
          </p:blipFill>
          <p:spPr bwMode="auto">
            <a:xfrm>
              <a:off x="35496" y="1413917"/>
              <a:ext cx="4347050" cy="345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Q4a_31ev_2Be8_step1"/>
            <p:cNvPicPr>
              <a:picLocks noChangeAspect="1" noChangeArrowheads="1"/>
            </p:cNvPicPr>
            <p:nvPr/>
          </p:nvPicPr>
          <p:blipFill rotWithShape="1">
            <a:blip r:embed="rId3">
              <a:extLst>
                <a:ext uri="{28A0092B-C50C-407E-A947-70E740481C1C}">
                  <a14:useLocalDpi xmlns:a14="http://schemas.microsoft.com/office/drawing/2010/main" val="0"/>
                </a:ext>
              </a:extLst>
            </a:blip>
            <a:srcRect l="3229" r="7109"/>
            <a:stretch/>
          </p:blipFill>
          <p:spPr bwMode="auto">
            <a:xfrm>
              <a:off x="4427281" y="1340768"/>
              <a:ext cx="468122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323528" y="4869160"/>
              <a:ext cx="4283968" cy="923330"/>
            </a:xfrm>
            <a:prstGeom prst="rect">
              <a:avLst/>
            </a:prstGeom>
          </p:spPr>
          <p:txBody>
            <a:bodyPr wrap="square">
              <a:spAutoFit/>
            </a:bodyPr>
            <a:lstStyle/>
            <a:p>
              <a:pPr algn="just"/>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Distribution of events </a:t>
              </a:r>
              <a:r>
                <a:rPr lang="en-US" b="1"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16</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 → 2</a:t>
              </a:r>
              <a:r>
                <a:rPr lang="en-US" b="1"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8</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Be over azimuth angle ε(2</a:t>
              </a:r>
              <a:r>
                <a:rPr lang="en-US" b="1"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8</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Be) between </a:t>
              </a:r>
              <a:r>
                <a:rPr lang="en-US" b="1"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8</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Be fragment.</a:t>
              </a:r>
              <a:endParaRPr lang="ru-RU" b="1" dirty="0">
                <a:effectLst>
                  <a:outerShdw blurRad="38100" dist="38100" dir="2700000" algn="tl">
                    <a:srgbClr val="000000">
                      <a:alpha val="43137"/>
                    </a:srgbClr>
                  </a:outerShdw>
                </a:effectLst>
              </a:endParaRPr>
            </a:p>
          </p:txBody>
        </p:sp>
        <p:sp>
          <p:nvSpPr>
            <p:cNvPr id="8" name="Прямоугольник 7"/>
            <p:cNvSpPr/>
            <p:nvPr/>
          </p:nvSpPr>
          <p:spPr>
            <a:xfrm>
              <a:off x="4895528" y="4869160"/>
              <a:ext cx="4154357" cy="923330"/>
            </a:xfrm>
            <a:prstGeom prst="rect">
              <a:avLst/>
            </a:prstGeom>
          </p:spPr>
          <p:txBody>
            <a:bodyPr wrap="square">
              <a:spAutoFit/>
            </a:bodyPr>
            <a:lstStyle/>
            <a:p>
              <a:pPr algn="just"/>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Distribution of events </a:t>
              </a:r>
              <a:r>
                <a:rPr lang="en-US" b="1"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16</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 → 2</a:t>
              </a:r>
              <a:r>
                <a:rPr lang="en-US" b="1"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8</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Be over invariant mass </a:t>
              </a:r>
              <a:r>
                <a:rPr lang="en-US"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a:t>
              </a:r>
              <a:r>
                <a:rPr lang="en-US" b="1"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a:t>
              </a:r>
              <a:r>
                <a:rPr lang="ru-RU" b="1"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α</a:t>
              </a:r>
              <a:r>
                <a:rPr lang="en-US"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line - Rayleigh distribution</a:t>
              </a:r>
              <a:endParaRPr lang="ru-RU" b="1" dirty="0">
                <a:effectLst>
                  <a:outerShdw blurRad="38100" dist="38100" dir="2700000" algn="tl">
                    <a:srgbClr val="000000">
                      <a:alpha val="43137"/>
                    </a:srgbClr>
                  </a:outerShdw>
                </a:effectLst>
              </a:endParaRPr>
            </a:p>
          </p:txBody>
        </p:sp>
      </p:grpSp>
      <p:sp>
        <p:nvSpPr>
          <p:cNvPr id="11" name="TextBox 10"/>
          <p:cNvSpPr txBox="1"/>
          <p:nvPr/>
        </p:nvSpPr>
        <p:spPr>
          <a:xfrm>
            <a:off x="6514590" y="1154610"/>
            <a:ext cx="2475358" cy="400110"/>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2</a:t>
            </a:r>
            <a:r>
              <a:rPr lang="ru-RU"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5 ± 1%</a:t>
            </a:r>
          </a:p>
        </p:txBody>
      </p:sp>
      <mc:AlternateContent xmlns:mc="http://schemas.openxmlformats.org/markup-compatibility/2006" xmlns:a14="http://schemas.microsoft.com/office/drawing/2010/main">
        <mc:Choice Requires="a14">
          <p:sp>
            <p:nvSpPr>
              <p:cNvPr id="12" name="TextBox 11"/>
              <p:cNvSpPr txBox="1"/>
              <p:nvPr/>
            </p:nvSpPr>
            <p:spPr>
              <a:xfrm>
                <a:off x="3294878" y="5445224"/>
                <a:ext cx="3497496" cy="789319"/>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effectLst>
                                <a:outerShdw blurRad="38100" dist="38100" dir="2700000" algn="tl">
                                  <a:srgbClr val="000000">
                                    <a:alpha val="43137"/>
                                  </a:srgbClr>
                                </a:outerShdw>
                              </a:effectLst>
                              <a:latin typeface="Cambria Math" panose="02040503050406030204" pitchFamily="18" charset="0"/>
                            </a:rPr>
                          </m:ctrlPr>
                        </m:fPr>
                        <m:num>
                          <m:r>
                            <m:rPr>
                              <m:nor/>
                            </m:rPr>
                            <a:rPr lang="ru-RU"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16</m:t>
                          </m:r>
                          <m:r>
                            <m:rPr>
                              <m:nor/>
                            </m:rP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O</m:t>
                          </m:r>
                          <m:r>
                            <m:rPr>
                              <m:nor/>
                            </m:rP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 →</m:t>
                          </m:r>
                          <m:r>
                            <m:rPr>
                              <m:nor/>
                            </m:rPr>
                            <a:rPr lang="en-US" sz="2400" b="0" i="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 </m:t>
                          </m:r>
                          <m:r>
                            <m:rPr>
                              <m:nor/>
                            </m:rP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αHS</m:t>
                          </m:r>
                        </m:num>
                        <m:den>
                          <m:r>
                            <m:rPr>
                              <m:nor/>
                            </m:rPr>
                            <a:rPr lang="ru-RU"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16</m:t>
                          </m:r>
                          <m:r>
                            <m:rPr>
                              <m:nor/>
                            </m:rP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O</m:t>
                          </m:r>
                          <m:r>
                            <m:rPr>
                              <m:nor/>
                            </m:rP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 →</m:t>
                          </m:r>
                          <m:r>
                            <m:rPr>
                              <m:nor/>
                            </m:rPr>
                            <a:rPr lang="en-US" sz="2400" b="0" i="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 </m:t>
                          </m:r>
                          <m:r>
                            <m:rPr>
                              <m:nor/>
                            </m:rP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2</m:t>
                          </m:r>
                          <m:r>
                            <m:rPr>
                              <m:nor/>
                            </m:rPr>
                            <a:rPr lang="ru-RU"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8</m:t>
                          </m:r>
                          <m:r>
                            <m:rPr>
                              <m:nor/>
                            </m:rP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Be</m:t>
                          </m:r>
                        </m:den>
                      </m:f>
                      <m:r>
                        <a:rPr lang="en-US" sz="2400" b="0" i="1" dirty="0"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r>
                        <m:rPr>
                          <m:nor/>
                        </m:rP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m:t>4.5 ± 0.4</m:t>
                      </m:r>
                      <m:r>
                        <a:rPr lang="en-US" sz="2400" b="0" i="1" dirty="0" smtClean="0">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t>)</m:t>
                      </m:r>
                    </m:oMath>
                  </m:oMathPara>
                </a14:m>
                <a:endPar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94878" y="5445224"/>
                <a:ext cx="3497496" cy="789319"/>
              </a:xfrm>
              <a:prstGeom prst="rect">
                <a:avLst/>
              </a:prstGeom>
              <a:blipFill rotWithShape="1">
                <a:blip r:embed="rId4"/>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180959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Preliminary results of research of the dissociation of </a:t>
            </a:r>
            <a:r>
              <a:rPr lang="ru-RU"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a:t>
            </a:r>
          </a:p>
        </p:txBody>
      </p:sp>
      <p:sp>
        <p:nvSpPr>
          <p:cNvPr id="2" name="TextBox 1"/>
          <p:cNvSpPr txBox="1"/>
          <p:nvPr/>
        </p:nvSpPr>
        <p:spPr>
          <a:xfrm>
            <a:off x="0" y="3160646"/>
            <a:ext cx="4283968" cy="830997"/>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Distribution over invariant mass </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en-US" sz="12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2α</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all 2α-pairs in events </a:t>
            </a:r>
            <a:r>
              <a:rPr lang="en-US" sz="12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3α (solid), including 60 events </a:t>
            </a:r>
            <a:r>
              <a:rPr lang="en-US" sz="12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3αp (dashed line); the inset shows enlarged region of the smallest values of </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en-US" sz="12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2α</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.Contribution of </a:t>
            </a:r>
            <a:r>
              <a:rPr lang="en-US" sz="12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t>
            </a:r>
            <a:r>
              <a:rPr lang="en-US" sz="12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gs</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nuclei is 46 ± 8%.</a:t>
            </a:r>
          </a:p>
        </p:txBody>
      </p:sp>
      <p:sp>
        <p:nvSpPr>
          <p:cNvPr id="6" name="TextBox 5"/>
          <p:cNvSpPr txBox="1"/>
          <p:nvPr/>
        </p:nvSpPr>
        <p:spPr>
          <a:xfrm>
            <a:off x="3034667" y="6109709"/>
            <a:ext cx="2233556" cy="646331"/>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Distribution over </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 system of 2α-particles and a proton. Contribution of</a:t>
            </a:r>
          </a:p>
        </p:txBody>
      </p:sp>
      <p:sp>
        <p:nvSpPr>
          <p:cNvPr id="10" name="TextBox 9"/>
          <p:cNvSpPr txBox="1"/>
          <p:nvPr/>
        </p:nvSpPr>
        <p:spPr>
          <a:xfrm>
            <a:off x="4760088" y="3140968"/>
            <a:ext cx="4032447" cy="646331"/>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Distribution in region of smallest values of invariant mass </a:t>
            </a:r>
            <a:r>
              <a:rPr lang="en-US"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en-US" sz="12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3α</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all 3α-triplets in events </a:t>
            </a:r>
            <a:r>
              <a:rPr lang="en-US" sz="12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3He (solid), including </a:t>
            </a:r>
            <a:r>
              <a:rPr lang="en-US" sz="12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α</a:t>
            </a:r>
            <a:r>
              <a:rPr lang="en-US" sz="12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(dashed line).</a:t>
            </a:r>
            <a:endParaRPr lang="en-US" dirty="0"/>
          </a:p>
        </p:txBody>
      </p:sp>
      <p:grpSp>
        <p:nvGrpSpPr>
          <p:cNvPr id="16" name="Группа 15"/>
          <p:cNvGrpSpPr/>
          <p:nvPr/>
        </p:nvGrpSpPr>
        <p:grpSpPr>
          <a:xfrm>
            <a:off x="3738086" y="3833798"/>
            <a:ext cx="5337459" cy="1567772"/>
            <a:chOff x="3995936" y="3823706"/>
            <a:chExt cx="4985994" cy="1384825"/>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440" y="4454587"/>
              <a:ext cx="2446601" cy="75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823706"/>
              <a:ext cx="4985994" cy="61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Прямоугольник 14"/>
          <p:cNvSpPr/>
          <p:nvPr/>
        </p:nvSpPr>
        <p:spPr>
          <a:xfrm>
            <a:off x="5715003" y="3801592"/>
            <a:ext cx="1457450" cy="369332"/>
          </a:xfrm>
          <a:prstGeom prst="rect">
            <a:avLst/>
          </a:prstGeom>
        </p:spPr>
        <p:txBody>
          <a:bodyPr wrap="none">
            <a:spAutoFit/>
          </a:bodyPr>
          <a:lstStyle/>
          <a:p>
            <a:r>
              <a:rPr lang="en-US"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3α + </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endParaRPr lang="en-US" i="1" dirty="0">
              <a:solidFill>
                <a:schemeClr val="bg1"/>
              </a:solidFill>
            </a:endParaRPr>
          </a:p>
        </p:txBody>
      </p:sp>
      <p:pic>
        <p:nvPicPr>
          <p:cNvPr id="17" name="Рисунок 16">
            <a:extLst>
              <a:ext uri="{FF2B5EF4-FFF2-40B4-BE49-F238E27FC236}">
                <a16:creationId xmlns:a16="http://schemas.microsoft.com/office/drawing/2014/main" id="{652E294C-DCB6-44CF-8E3E-7C5924FE5AF0}"/>
              </a:ext>
            </a:extLst>
          </p:cNvPr>
          <p:cNvPicPr/>
          <p:nvPr/>
        </p:nvPicPr>
        <p:blipFill>
          <a:blip r:embed="rId4" cstate="print"/>
          <a:srcRect/>
          <a:stretch>
            <a:fillRect/>
          </a:stretch>
        </p:blipFill>
        <p:spPr bwMode="auto">
          <a:xfrm>
            <a:off x="322843" y="311719"/>
            <a:ext cx="3328517" cy="2938271"/>
          </a:xfrm>
          <a:prstGeom prst="rect">
            <a:avLst/>
          </a:prstGeom>
          <a:noFill/>
          <a:ln w="9525">
            <a:noFill/>
            <a:miter lim="800000"/>
            <a:headEnd/>
            <a:tailEnd/>
          </a:ln>
        </p:spPr>
      </p:pic>
      <p:pic>
        <p:nvPicPr>
          <p:cNvPr id="18" name="Рисунок 17">
            <a:extLst>
              <a:ext uri="{FF2B5EF4-FFF2-40B4-BE49-F238E27FC236}">
                <a16:creationId xmlns:a16="http://schemas.microsoft.com/office/drawing/2014/main" id="{A0900175-0C54-471D-96E4-90DEE1E8E9E5}"/>
              </a:ext>
            </a:extLst>
          </p:cNvPr>
          <p:cNvPicPr/>
          <p:nvPr/>
        </p:nvPicPr>
        <p:blipFill rotWithShape="1">
          <a:blip r:embed="rId5" cstate="print"/>
          <a:srcRect t="5667"/>
          <a:stretch/>
        </p:blipFill>
        <p:spPr bwMode="auto">
          <a:xfrm>
            <a:off x="6352" y="3971965"/>
            <a:ext cx="3028315" cy="2834522"/>
          </a:xfrm>
          <a:prstGeom prst="rect">
            <a:avLst/>
          </a:prstGeom>
          <a:noFill/>
          <a:ln w="9525">
            <a:noFill/>
            <a:miter lim="800000"/>
            <a:headEnd/>
            <a:tailEnd/>
          </a:ln>
        </p:spPr>
      </p:pic>
      <p:pic>
        <p:nvPicPr>
          <p:cNvPr id="19" name="Рисунок 18">
            <a:extLst>
              <a:ext uri="{FF2B5EF4-FFF2-40B4-BE49-F238E27FC236}">
                <a16:creationId xmlns:a16="http://schemas.microsoft.com/office/drawing/2014/main" id="{49355D0E-46A8-497E-89E2-949C00322A2A}"/>
              </a:ext>
            </a:extLst>
          </p:cNvPr>
          <p:cNvPicPr/>
          <p:nvPr/>
        </p:nvPicPr>
        <p:blipFill>
          <a:blip r:embed="rId6"/>
          <a:srcRect/>
          <a:stretch>
            <a:fillRect/>
          </a:stretch>
        </p:blipFill>
        <p:spPr bwMode="auto">
          <a:xfrm>
            <a:off x="4717742" y="350117"/>
            <a:ext cx="4283968" cy="2860145"/>
          </a:xfrm>
          <a:prstGeom prst="rect">
            <a:avLst/>
          </a:prstGeom>
          <a:noFill/>
          <a:ln w="9525">
            <a:noFill/>
            <a:miter lim="800000"/>
            <a:headEnd/>
            <a:tailEnd/>
          </a:ln>
        </p:spPr>
      </p:pic>
      <p:sp>
        <p:nvSpPr>
          <p:cNvPr id="3" name="TextBox 2">
            <a:extLst>
              <a:ext uri="{FF2B5EF4-FFF2-40B4-BE49-F238E27FC236}">
                <a16:creationId xmlns:a16="http://schemas.microsoft.com/office/drawing/2014/main" id="{9C70382D-1A3A-457E-B685-693B7712C38C}"/>
              </a:ext>
            </a:extLst>
          </p:cNvPr>
          <p:cNvSpPr txBox="1"/>
          <p:nvPr/>
        </p:nvSpPr>
        <p:spPr>
          <a:xfrm>
            <a:off x="2537565" y="463181"/>
            <a:ext cx="1184940" cy="369332"/>
          </a:xfrm>
          <a:prstGeom prst="rect">
            <a:avLst/>
          </a:prstGeom>
          <a:noFill/>
        </p:spPr>
        <p:txBody>
          <a:bodyPr wrap="none" rtlCol="0">
            <a:spAutoFit/>
          </a:bodyPr>
          <a:lstStyle/>
          <a:p>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EFD8F71-F955-47FD-AF8A-88B5A0BBD618}"/>
              </a:ext>
            </a:extLst>
          </p:cNvPr>
          <p:cNvSpPr txBox="1"/>
          <p:nvPr/>
        </p:nvSpPr>
        <p:spPr>
          <a:xfrm>
            <a:off x="2082978" y="4069446"/>
            <a:ext cx="1082348" cy="369332"/>
          </a:xfrm>
          <a:prstGeom prst="rect">
            <a:avLst/>
          </a:prstGeom>
          <a:noFill/>
        </p:spPr>
        <p:txBody>
          <a:bodyPr wrap="none" rtlCol="0">
            <a:spAutoFit/>
          </a:bodyPr>
          <a:lstStyle/>
          <a:p>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E73F76E-BF9C-4B71-B67D-A870398F1FE4}"/>
              </a:ext>
            </a:extLst>
          </p:cNvPr>
          <p:cNvSpPr txBox="1"/>
          <p:nvPr/>
        </p:nvSpPr>
        <p:spPr>
          <a:xfrm>
            <a:off x="7131067" y="408861"/>
            <a:ext cx="1710725" cy="369332"/>
          </a:xfrm>
          <a:prstGeom prst="rect">
            <a:avLst/>
          </a:prstGeom>
          <a:noFill/>
        </p:spPr>
        <p:txBody>
          <a:bodyPr wrap="none" rtlCol="0">
            <a:spAutoFit/>
          </a:bodyPr>
          <a:lstStyle/>
          <a:p>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4508804" y="4324938"/>
            <a:ext cx="4053482"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Measurements are on progress now</a:t>
            </a:r>
          </a:p>
        </p:txBody>
      </p:sp>
      <p:sp>
        <p:nvSpPr>
          <p:cNvPr id="22" name="TextBox 21">
            <a:extLst>
              <a:ext uri="{FF2B5EF4-FFF2-40B4-BE49-F238E27FC236}">
                <a16:creationId xmlns:a16="http://schemas.microsoft.com/office/drawing/2014/main" id="{838F8022-F9A9-4FB6-82FF-87E283D4CAF5}"/>
              </a:ext>
            </a:extLst>
          </p:cNvPr>
          <p:cNvSpPr txBox="1"/>
          <p:nvPr/>
        </p:nvSpPr>
        <p:spPr>
          <a:xfrm>
            <a:off x="5813478" y="5966800"/>
            <a:ext cx="302831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b="1" i="0" u="none" strike="noStrike" baseline="30000" dirty="0">
                <a:solidFill>
                  <a:srgbClr val="000000"/>
                </a:solidFill>
                <a:effectLst>
                  <a:outerShdw blurRad="38100" dist="38100" dir="2700000" algn="tl">
                    <a:srgbClr val="000000">
                      <a:alpha val="43137"/>
                    </a:srgbClr>
                  </a:outerShdw>
                </a:effectLst>
                <a:latin typeface="Times New Roman" panose="02020603050405020304" pitchFamily="18" charset="0"/>
              </a:rPr>
              <a:t>9</a:t>
            </a:r>
            <a:r>
              <a:rPr lang="ru-RU" sz="2400" b="1" i="0"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B</a:t>
            </a:r>
            <a:r>
              <a:rPr lang="ru-RU" sz="2400" b="1" i="1"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p, </a:t>
            </a:r>
            <a:r>
              <a:rPr lang="ru-RU" sz="2400" b="1" u="none" strike="noStrike" baseline="30000" dirty="0">
                <a:solidFill>
                  <a:srgbClr val="000000"/>
                </a:solidFill>
                <a:effectLst>
                  <a:outerShdw blurRad="38100" dist="38100" dir="2700000" algn="tl">
                    <a:srgbClr val="000000">
                      <a:alpha val="43137"/>
                    </a:srgbClr>
                  </a:outerShdw>
                </a:effectLst>
                <a:latin typeface="Times New Roman" panose="02020603050405020304" pitchFamily="18" charset="0"/>
              </a:rPr>
              <a:t>9</a:t>
            </a:r>
            <a:r>
              <a:rPr lang="ru-RU" sz="2400" b="1" i="0"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Bα </a:t>
            </a:r>
            <a:r>
              <a:rPr lang="en-US" sz="2400" b="1" i="0"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and</a:t>
            </a:r>
            <a:r>
              <a:rPr lang="ru-RU" sz="2400" b="1" i="0"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 </a:t>
            </a:r>
            <a:r>
              <a:rPr lang="ru-RU" sz="2400" b="1" i="0" u="none" strike="noStrike" baseline="0" dirty="0" err="1">
                <a:solidFill>
                  <a:srgbClr val="000000"/>
                </a:solidFill>
                <a:effectLst>
                  <a:outerShdw blurRad="38100" dist="38100" dir="2700000" algn="tl">
                    <a:srgbClr val="000000">
                      <a:alpha val="43137"/>
                    </a:srgbClr>
                  </a:outerShdw>
                </a:effectLst>
                <a:latin typeface="Times New Roman" panose="02020603050405020304" pitchFamily="18" charset="0"/>
              </a:rPr>
              <a:t>HS</a:t>
            </a:r>
            <a:r>
              <a:rPr lang="ru-RU" sz="2400" b="1" i="1" u="none" strike="noStrike" baseline="0" dirty="0" err="1">
                <a:solidFill>
                  <a:srgbClr val="000000"/>
                </a:solidFill>
                <a:effectLst>
                  <a:outerShdw blurRad="38100" dist="38100" dir="2700000" algn="tl">
                    <a:srgbClr val="000000">
                      <a:alpha val="43137"/>
                    </a:srgbClr>
                  </a:outerShdw>
                </a:effectLst>
                <a:latin typeface="Times New Roman" panose="02020603050405020304" pitchFamily="18" charset="0"/>
              </a:rPr>
              <a:t>p</a:t>
            </a:r>
            <a:r>
              <a:rPr lang="en-US" sz="2400" b="1" i="1"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  </a:t>
            </a:r>
            <a:r>
              <a:rPr lang="en-US" sz="2400" b="1" u="none" strike="noStrike" baseline="0" dirty="0">
                <a:solidFill>
                  <a:srgbClr val="000000"/>
                </a:solidFill>
                <a:effectLst>
                  <a:outerShdw blurRad="38100" dist="38100" dir="2700000" algn="tl">
                    <a:srgbClr val="000000">
                      <a:alpha val="43137"/>
                    </a:srgbClr>
                  </a:outerShdw>
                </a:effectLst>
                <a:latin typeface="Times New Roman" panose="02020603050405020304" pitchFamily="18" charset="0"/>
              </a:rPr>
              <a:t>- ?</a:t>
            </a:r>
            <a:endParaRPr lang="ru-R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59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0" y="0"/>
            <a:ext cx="9144000" cy="5540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ru-RU" sz="3000" b="1" i="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BECQUEREL</a:t>
            </a:r>
            <a:r>
              <a:rPr lang="en-US"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Experiment</a:t>
            </a:r>
            <a:r>
              <a:rPr lang="ru-RU"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at</a:t>
            </a:r>
            <a:r>
              <a:rPr lang="ru-RU"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Nuclotron</a:t>
            </a:r>
            <a:r>
              <a:rPr lang="ru-RU"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JINR</a:t>
            </a:r>
            <a:endParaRPr lang="ru-RU" altLang="ru-RU" sz="30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0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719048"/>
            <a:ext cx="456406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5"/>
          <p:cNvGraphicFramePr>
            <a:graphicFrameLocks noGrp="1" noChangeAspect="1"/>
          </p:cNvGraphicFramePr>
          <p:nvPr>
            <p:ph idx="4294967295"/>
            <p:extLst>
              <p:ext uri="{D42A27DB-BD31-4B8C-83A1-F6EECF244321}">
                <p14:modId xmlns:p14="http://schemas.microsoft.com/office/powerpoint/2010/main" val="2980700781"/>
              </p:ext>
            </p:extLst>
          </p:nvPr>
        </p:nvGraphicFramePr>
        <p:xfrm>
          <a:off x="0" y="766762"/>
          <a:ext cx="4572000" cy="3365323"/>
        </p:xfrm>
        <a:graphic>
          <a:graphicData uri="http://schemas.openxmlformats.org/presentationml/2006/ole">
            <mc:AlternateContent xmlns:mc="http://schemas.openxmlformats.org/markup-compatibility/2006">
              <mc:Choice xmlns:v="urn:schemas-microsoft-com:vml" Requires="v">
                <p:oleObj spid="_x0000_s10282" name="Photo Editor Photo" r:id="rId4" imgW="7254869" imgH="5342083" progId="">
                  <p:embed/>
                </p:oleObj>
              </mc:Choice>
              <mc:Fallback>
                <p:oleObj name="Photo Editor Photo" r:id="rId4" imgW="7254869" imgH="5342083" progId="">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0" y="766762"/>
                        <a:ext cx="4572000" cy="3365323"/>
                      </a:xfrm>
                      <a:prstGeom prst="rect">
                        <a:avLst/>
                      </a:prstGeom>
                      <a:noFill/>
                      <a:ln>
                        <a:noFill/>
                      </a:ln>
                      <a:effectLst/>
                    </p:spPr>
                  </p:pic>
                </p:oleObj>
              </mc:Fallback>
            </mc:AlternateContent>
          </a:graphicData>
        </a:graphic>
      </p:graphicFrame>
      <p:sp>
        <p:nvSpPr>
          <p:cNvPr id="4101" name="TextBox 1"/>
          <p:cNvSpPr txBox="1">
            <a:spLocks noChangeArrowheads="1"/>
          </p:cNvSpPr>
          <p:nvPr/>
        </p:nvSpPr>
        <p:spPr bwMode="auto">
          <a:xfrm>
            <a:off x="7938" y="4392523"/>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en-US" altLang="en-US" sz="2000" b="1" dirty="0">
                <a:effectLst>
                  <a:outerShdw blurRad="38100" dist="38100" dir="2700000" algn="tl">
                    <a:srgbClr val="000000">
                      <a:alpha val="43137"/>
                    </a:srgbClr>
                  </a:outerShdw>
                </a:effectLst>
                <a:latin typeface="Times New Roman" pitchFamily="18" charset="0"/>
                <a:cs typeface="Times New Roman" pitchFamily="18" charset="0"/>
              </a:rPr>
              <a:t>Within the framework of the project, a systematic study of the cluster structure of light nuclei is carried out. The project is based on the analysis of layers of nuclear emulsion longitudinally irradiated in primary and secondary nuclear beams with an energy of about 1 </a:t>
            </a:r>
            <a:r>
              <a:rPr lang="en-US" altLang="en-US" sz="2000" b="1" i="1" dirty="0">
                <a:effectLst>
                  <a:outerShdw blurRad="38100" dist="38100" dir="2700000" algn="tl">
                    <a:srgbClr val="000000">
                      <a:alpha val="43137"/>
                    </a:srgbClr>
                  </a:outerShdw>
                </a:effectLst>
                <a:latin typeface="Times New Roman" pitchFamily="18" charset="0"/>
                <a:cs typeface="Times New Roman" pitchFamily="18" charset="0"/>
              </a:rPr>
              <a:t>A</a:t>
            </a:r>
            <a:r>
              <a:rPr lang="en-US" altLang="en-US" sz="2000" b="1" dirty="0">
                <a:effectLst>
                  <a:outerShdw blurRad="38100" dist="38100" dir="2700000" algn="tl">
                    <a:srgbClr val="000000">
                      <a:alpha val="43137"/>
                    </a:srgbClr>
                  </a:outerShdw>
                </a:effectLst>
                <a:latin typeface="Times New Roman" pitchFamily="18" charset="0"/>
                <a:cs typeface="Times New Roman" pitchFamily="18" charset="0"/>
              </a:rPr>
              <a:t> GeV. The research is provided by the developing laboratory and the laboratory of viewing and measuring microscopes of the sector of thick-layer nuclear emulsion of the V. Veksler &amp; A. M. Baldin Laboratory of High Energy Physics JINR.</a:t>
            </a:r>
            <a:endParaRPr lang="ru-RU" altLang="en-US" sz="1800" b="1"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843594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2" y="0"/>
            <a:ext cx="9152632" cy="346050"/>
          </a:xfrm>
        </p:spPr>
        <p:txBody>
          <a:bodyPr>
            <a:normAutofit fontScale="90000"/>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Fragmentation of relativistic </a:t>
            </a:r>
            <a:r>
              <a:rPr lang="ru-RU"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nucleus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9" y="425481"/>
            <a:ext cx="3240360" cy="63986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501" b="2547"/>
          <a:stretch/>
        </p:blipFill>
        <p:spPr bwMode="auto">
          <a:xfrm>
            <a:off x="4283968" y="365696"/>
            <a:ext cx="4540176" cy="248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283968" y="2980381"/>
            <a:ext cx="4593568" cy="584775"/>
          </a:xfrm>
          <a:prstGeom prst="rect">
            <a:avLst/>
          </a:prstGeom>
        </p:spPr>
        <p:txBody>
          <a:bodyPr wrap="square">
            <a:spAutoFit/>
          </a:bodyPr>
          <a:lstStyle/>
          <a:p>
            <a:pPr algn="just"/>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Fragmentation of the relativistic nucleus </a:t>
            </a:r>
            <a:r>
              <a:rPr lang="en-US" sz="16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 → 5α at 4.1 </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GeV/</a:t>
            </a:r>
            <a:r>
              <a:rPr lang="en-US"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peripheral interaction</a:t>
            </a:r>
            <a:endParaRPr lang="ru-R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194" name="Picture 2" descr="F:\BD\Ne22\Q2a_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068" y="3770651"/>
            <a:ext cx="4339976" cy="2934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374328"/>
            <a:ext cx="665567"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539552" y="2478552"/>
            <a:ext cx="60785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539551" y="4509120"/>
            <a:ext cx="60785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flipH="1">
            <a:off x="539552" y="692696"/>
            <a:ext cx="216024" cy="9140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flipH="1">
            <a:off x="593558" y="2845368"/>
            <a:ext cx="108012" cy="427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flipH="1">
            <a:off x="539551" y="4841059"/>
            <a:ext cx="212347" cy="9005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5594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237288"/>
            <a:ext cx="9144000" cy="800100"/>
          </a:xfrm>
          <a:prstGeom prst="rect">
            <a:avLst/>
          </a:prstGeom>
          <a:noFill/>
        </p:spPr>
        <p:txBody>
          <a:bodyPr>
            <a:spAutoFit/>
          </a:bodyPr>
          <a:lstStyle/>
          <a:p>
            <a:pPr>
              <a:defRPr/>
            </a:pPr>
            <a:r>
              <a:rPr lang="en-US" sz="16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14.6 </a:t>
            </a:r>
            <a:r>
              <a:rPr lang="en-US" sz="1600" b="1" i="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a:t>
            </a:r>
            <a:r>
              <a:rPr lang="en-US" sz="16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GeV </a:t>
            </a:r>
            <a:r>
              <a:rPr lang="ru-RU" sz="1600" b="1" baseline="30000"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28</a:t>
            </a:r>
            <a:r>
              <a:rPr lang="en-US" sz="16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Si:</a:t>
            </a:r>
          </a:p>
          <a:p>
            <a:pPr>
              <a:defRPr/>
            </a:pPr>
            <a:r>
              <a:rPr lang="ru-RU"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52</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events </a:t>
            </a:r>
            <a:r>
              <a:rPr lang="en-US" sz="1600" b="1" i="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Q</a:t>
            </a:r>
            <a:r>
              <a:rPr lang="ru-RU" sz="1600" b="1" baseline="-250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lang="en-US" sz="1600" b="1" baseline="-250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α</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&lt; 0.</a:t>
            </a:r>
            <a:r>
              <a:rPr lang="ru-RU"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MeV</a:t>
            </a:r>
            <a:r>
              <a:rPr lang="el-GR"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ru-RU"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15</a:t>
            </a:r>
            <a:r>
              <a:rPr lang="el-GR"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events </a:t>
            </a:r>
            <a:r>
              <a:rPr lang="en-US" sz="1600" b="1" i="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Q</a:t>
            </a:r>
            <a:r>
              <a:rPr lang="ru-RU" sz="1600" b="1" baseline="-250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lang="en-US" sz="1600" b="1" baseline="-25000" dirty="0" err="1">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α</a:t>
            </a:r>
            <a:r>
              <a:rPr lang="en-US" sz="1600" b="1" i="1" baseline="-25000" dirty="0" err="1">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&lt; 0.5 MeV (</a:t>
            </a:r>
            <a:r>
              <a:rPr lang="ru-RU" sz="1600" b="1" baseline="300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9</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 </a:t>
            </a:r>
            <a:r>
              <a:rPr lang="ru-RU"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9</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events </a:t>
            </a:r>
            <a:r>
              <a:rPr lang="en-US" sz="1600" b="1" i="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Q</a:t>
            </a:r>
            <a:r>
              <a:rPr lang="en-US" sz="1600" b="1" baseline="-250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3α</a:t>
            </a:r>
            <a:r>
              <a:rPr lang="el-GR"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&lt;</a:t>
            </a:r>
            <a:r>
              <a:rPr lang="ru-RU"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l-GR"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0.7 </a:t>
            </a:r>
            <a:r>
              <a:rPr lang="en-US"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MeV (HS).</a:t>
            </a:r>
            <a:r>
              <a:rPr lang="ru-RU" sz="16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a:defRPr/>
            </a:pPr>
            <a:endParaRPr lang="ru-RU" sz="1400" dirty="0">
              <a:latin typeface="Arial" pitchFamily="34" charset="0"/>
            </a:endParaRPr>
          </a:p>
        </p:txBody>
      </p:sp>
      <p:pic>
        <p:nvPicPr>
          <p:cNvPr id="19459"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532812" cy="61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460" name="Прямоугольник 11"/>
          <p:cNvSpPr>
            <a:spLocks noChangeArrowheads="1"/>
          </p:cNvSpPr>
          <p:nvPr/>
        </p:nvSpPr>
        <p:spPr bwMode="auto">
          <a:xfrm>
            <a:off x="2987675" y="3357563"/>
            <a:ext cx="768350" cy="58578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en-US" altLang="ru-RU" sz="3200" b="1" baseline="-25000">
                <a:latin typeface="Times New Roman" pitchFamily="18" charset="0"/>
                <a:ea typeface="Calibri" pitchFamily="34" charset="0"/>
                <a:cs typeface="Times New Roman" pitchFamily="18" charset="0"/>
              </a:rPr>
              <a:t>3α</a:t>
            </a:r>
            <a:endParaRPr lang="ru-RU" altLang="ru-RU" sz="3200">
              <a:ea typeface="Calibri" pitchFamily="34" charset="0"/>
              <a:cs typeface="Times New Roman" pitchFamily="18" charset="0"/>
            </a:endParaRPr>
          </a:p>
        </p:txBody>
      </p:sp>
      <p:sp useBgFill="1">
        <p:nvSpPr>
          <p:cNvPr id="19461" name="Прямоугольник 12"/>
          <p:cNvSpPr>
            <a:spLocks noChangeArrowheads="1"/>
          </p:cNvSpPr>
          <p:nvPr/>
        </p:nvSpPr>
        <p:spPr bwMode="auto">
          <a:xfrm>
            <a:off x="7667625" y="3429000"/>
            <a:ext cx="769938" cy="5857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en-US" altLang="ru-RU" sz="3200" b="1" baseline="-25000">
                <a:latin typeface="Times New Roman" pitchFamily="18" charset="0"/>
                <a:ea typeface="Calibri" pitchFamily="34" charset="0"/>
                <a:cs typeface="Times New Roman" pitchFamily="18" charset="0"/>
              </a:rPr>
              <a:t>4α</a:t>
            </a:r>
            <a:endParaRPr lang="ru-RU" altLang="ru-RU" sz="3200">
              <a:ea typeface="Calibri" pitchFamily="34" charset="0"/>
              <a:cs typeface="Times New Roman" pitchFamily="18" charset="0"/>
            </a:endParaRPr>
          </a:p>
        </p:txBody>
      </p:sp>
      <p:sp useBgFill="1">
        <p:nvSpPr>
          <p:cNvPr id="19462" name="Прямоугольник 10"/>
          <p:cNvSpPr>
            <a:spLocks noChangeArrowheads="1"/>
          </p:cNvSpPr>
          <p:nvPr/>
        </p:nvSpPr>
        <p:spPr bwMode="auto">
          <a:xfrm>
            <a:off x="7524750" y="188913"/>
            <a:ext cx="1008063" cy="584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ru-RU" altLang="ru-RU" sz="3200" b="1" baseline="-25000">
                <a:latin typeface="Times New Roman" pitchFamily="18" charset="0"/>
                <a:ea typeface="Calibri" pitchFamily="34" charset="0"/>
                <a:cs typeface="Times New Roman" pitchFamily="18" charset="0"/>
              </a:rPr>
              <a:t>2</a:t>
            </a:r>
            <a:r>
              <a:rPr lang="en-US" altLang="ru-RU" sz="3200" b="1" baseline="-25000">
                <a:latin typeface="Times New Roman" pitchFamily="18" charset="0"/>
                <a:ea typeface="Calibri" pitchFamily="34" charset="0"/>
                <a:cs typeface="Times New Roman" pitchFamily="18" charset="0"/>
              </a:rPr>
              <a:t>α</a:t>
            </a:r>
            <a:r>
              <a:rPr lang="en-US" altLang="ru-RU" sz="3200" b="1" i="1" baseline="-25000">
                <a:latin typeface="Times New Roman" pitchFamily="18" charset="0"/>
                <a:ea typeface="Calibri" pitchFamily="34" charset="0"/>
                <a:cs typeface="Times New Roman" pitchFamily="18" charset="0"/>
              </a:rPr>
              <a:t>p</a:t>
            </a:r>
            <a:r>
              <a:rPr lang="en-US" altLang="ru-RU" sz="3200" b="1">
                <a:latin typeface="Times New Roman" pitchFamily="18" charset="0"/>
                <a:ea typeface="Calibri" pitchFamily="34" charset="0"/>
                <a:cs typeface="Times New Roman" pitchFamily="18" charset="0"/>
              </a:rPr>
              <a:t> </a:t>
            </a:r>
            <a:endParaRPr lang="ru-RU" altLang="ru-RU" sz="3200">
              <a:ea typeface="Calibri" pitchFamily="34" charset="0"/>
              <a:cs typeface="Times New Roman" pitchFamily="18" charset="0"/>
            </a:endParaRPr>
          </a:p>
        </p:txBody>
      </p:sp>
      <p:sp useBgFill="1">
        <p:nvSpPr>
          <p:cNvPr id="19463" name="Прямоугольник 9"/>
          <p:cNvSpPr>
            <a:spLocks noChangeArrowheads="1"/>
          </p:cNvSpPr>
          <p:nvPr/>
        </p:nvSpPr>
        <p:spPr bwMode="auto">
          <a:xfrm>
            <a:off x="3132138" y="188913"/>
            <a:ext cx="769937" cy="584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ru-RU" altLang="ru-RU" sz="3200" b="1" baseline="-25000">
                <a:latin typeface="Times New Roman" pitchFamily="18" charset="0"/>
                <a:ea typeface="Calibri" pitchFamily="34" charset="0"/>
                <a:cs typeface="Times New Roman" pitchFamily="18" charset="0"/>
              </a:rPr>
              <a:t>2</a:t>
            </a:r>
            <a:r>
              <a:rPr lang="en-US" altLang="ru-RU" sz="3200" b="1" baseline="-25000">
                <a:latin typeface="Times New Roman" pitchFamily="18" charset="0"/>
                <a:ea typeface="Calibri" pitchFamily="34" charset="0"/>
                <a:cs typeface="Times New Roman" pitchFamily="18" charset="0"/>
              </a:rPr>
              <a:t>α</a:t>
            </a:r>
            <a:endParaRPr lang="ru-RU" altLang="ru-RU" sz="3200">
              <a:ea typeface="Calibri" pitchFamily="34" charset="0"/>
              <a:cs typeface="Times New Roman" pitchFamily="18" charset="0"/>
            </a:endParaRPr>
          </a:p>
        </p:txBody>
      </p:sp>
    </p:spTree>
    <p:extLst>
      <p:ext uri="{BB962C8B-B14F-4D97-AF65-F5344CB8AC3E}">
        <p14:creationId xmlns:p14="http://schemas.microsoft.com/office/powerpoint/2010/main" val="68937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pic>
        <p:nvPicPr>
          <p:cNvPr id="20485" name="Picture 5" descr="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1196752"/>
            <a:ext cx="6192688" cy="463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17837" y="260648"/>
            <a:ext cx="3108325" cy="647700"/>
          </a:xfrm>
          <a:prstGeom prst="rect">
            <a:avLst/>
          </a:prstGeom>
          <a:noFill/>
        </p:spPr>
        <p:txBody>
          <a:bodyPr wrap="none">
            <a:spAutoFit/>
          </a:bodyPr>
          <a:lstStyle/>
          <a:p>
            <a:pPr>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rPr>
              <a:t>Au 10.7 </a:t>
            </a:r>
            <a:r>
              <a:rPr lang="en-US" sz="3600" b="1" i="1" dirty="0">
                <a:effectLst>
                  <a:outerShdw blurRad="38100" dist="38100" dir="2700000" algn="tl">
                    <a:srgbClr val="000000">
                      <a:alpha val="43137"/>
                    </a:srgbClr>
                  </a:outerShdw>
                </a:effectLst>
                <a:latin typeface="Times New Roman" pitchFamily="18" charset="0"/>
                <a:cs typeface="Times New Roman" pitchFamily="18" charset="0"/>
              </a:rPr>
              <a:t>A</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GeV</a:t>
            </a:r>
            <a:endParaRPr lang="ru-RU"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39729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8713788"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0" y="5949950"/>
            <a:ext cx="9144000" cy="584200"/>
          </a:xfrm>
          <a:prstGeom prst="rect">
            <a:avLst/>
          </a:prstGeom>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1600" b="1">
                <a:solidFill>
                  <a:srgbClr val="FF0000"/>
                </a:solidFill>
                <a:effectLst>
                  <a:outerShdw blurRad="38100" dist="38100" dir="2700000" algn="tl">
                    <a:srgbClr val="C0C0C0"/>
                  </a:outerShdw>
                </a:effectLst>
                <a:latin typeface="Times New Roman" pitchFamily="18" charset="0"/>
                <a:cs typeface="Times New Roman" pitchFamily="18" charset="0"/>
              </a:rPr>
              <a:t>1316</a:t>
            </a:r>
            <a:r>
              <a:rPr lang="en-US" altLang="ru-RU" sz="1600" b="1">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 interactions of </a:t>
            </a:r>
            <a:r>
              <a:rPr lang="ru-RU" altLang="ru-RU" sz="1600" b="1">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10.</a:t>
            </a:r>
            <a:r>
              <a:rPr lang="en-US" altLang="ru-RU" sz="1600" b="1">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7 </a:t>
            </a:r>
            <a:r>
              <a:rPr lang="en-US" altLang="ru-RU" sz="1600" b="1" i="1">
                <a:solidFill>
                  <a:srgbClr val="FF0000"/>
                </a:solidFill>
                <a:effectLst>
                  <a:outerShdw blurRad="38100" dist="38100" dir="2700000" algn="tl">
                    <a:srgbClr val="C0C0C0"/>
                  </a:outerShdw>
                </a:effectLst>
                <a:latin typeface="Times New Roman" pitchFamily="18" charset="0"/>
                <a:cs typeface="Calibri" pitchFamily="34" charset="0"/>
              </a:rPr>
              <a:t>A</a:t>
            </a:r>
            <a:r>
              <a:rPr lang="en-US" altLang="ru-RU" sz="1600" b="1">
                <a:solidFill>
                  <a:srgbClr val="FF0000"/>
                </a:solidFill>
                <a:effectLst>
                  <a:outerShdw blurRad="38100" dist="38100" dir="2700000" algn="tl">
                    <a:srgbClr val="C0C0C0"/>
                  </a:outerShdw>
                </a:effectLst>
                <a:latin typeface="Times New Roman" pitchFamily="18" charset="0"/>
                <a:cs typeface="Calibri" pitchFamily="34" charset="0"/>
              </a:rPr>
              <a:t> </a:t>
            </a:r>
            <a:r>
              <a:rPr lang="en-US" altLang="ru-RU" sz="1600" b="1">
                <a:solidFill>
                  <a:srgbClr val="FF0000"/>
                </a:solidFill>
                <a:effectLst>
                  <a:outerShdw blurRad="38100" dist="38100" dir="2700000" algn="tl">
                    <a:srgbClr val="C0C0C0"/>
                  </a:outerShdw>
                </a:effectLst>
                <a:latin typeface="Times New Roman" pitchFamily="18" charset="0"/>
                <a:cs typeface="Times New Roman" pitchFamily="18" charset="0"/>
              </a:rPr>
              <a:t>GeV Au</a:t>
            </a:r>
            <a:r>
              <a:rPr lang="en-US" altLang="ru-RU" sz="1600" b="1">
                <a:solidFill>
                  <a:srgbClr val="FF0000"/>
                </a:solidFill>
                <a:effectLst>
                  <a:outerShdw blurRad="38100" dist="38100" dir="2700000" algn="tl">
                    <a:srgbClr val="C0C0C0"/>
                  </a:outerShdw>
                </a:effectLst>
                <a:latin typeface="Times New Roman" pitchFamily="18" charset="0"/>
                <a:cs typeface="Calibri" pitchFamily="34" charset="0"/>
              </a:rPr>
              <a:t>; </a:t>
            </a:r>
            <a:r>
              <a:rPr lang="ru-RU" altLang="ru-RU" sz="1600" b="1">
                <a:effectLst>
                  <a:outerShdw blurRad="38100" dist="38100" dir="2700000" algn="tl">
                    <a:srgbClr val="C0C0C0"/>
                  </a:outerShdw>
                </a:effectLst>
                <a:latin typeface="Times New Roman" pitchFamily="18" charset="0"/>
                <a:cs typeface="Times New Roman" pitchFamily="18" charset="0"/>
              </a:rPr>
              <a:t>160</a:t>
            </a:r>
            <a:r>
              <a:rPr lang="en-US" altLang="ru-RU" sz="1600" b="1">
                <a:effectLst>
                  <a:outerShdw blurRad="38100" dist="38100" dir="2700000" algn="tl">
                    <a:srgbClr val="C0C0C0"/>
                  </a:outerShdw>
                </a:effectLst>
                <a:latin typeface="Times New Roman" pitchFamily="18" charset="0"/>
                <a:cs typeface="Times New Roman" pitchFamily="18" charset="0"/>
              </a:rPr>
              <a:t> </a:t>
            </a:r>
            <a:r>
              <a:rPr lang="ru-RU" altLang="ru-RU" sz="1600" b="1">
                <a:effectLst>
                  <a:outerShdw blurRad="38100" dist="38100" dir="2700000" algn="tl">
                    <a:srgbClr val="C0C0C0"/>
                  </a:outerShdw>
                </a:effectLst>
                <a:latin typeface="Times New Roman" pitchFamily="18" charset="0"/>
                <a:cs typeface="Times New Roman" pitchFamily="18" charset="0"/>
              </a:rPr>
              <a:t>α-</a:t>
            </a:r>
            <a:r>
              <a:rPr lang="en-US" altLang="ru-RU" sz="1600" b="1">
                <a:effectLst>
                  <a:outerShdw blurRad="38100" dist="38100" dir="2700000" algn="tl">
                    <a:srgbClr val="C0C0C0"/>
                  </a:outerShdw>
                </a:effectLst>
                <a:latin typeface="Times New Roman" pitchFamily="18" charset="0"/>
                <a:cs typeface="Times New Roman" pitchFamily="18" charset="0"/>
              </a:rPr>
              <a:t>pairs </a:t>
            </a:r>
            <a:r>
              <a:rPr lang="en-US" altLang="ru-RU" sz="1600" b="1" i="1">
                <a:effectLst>
                  <a:outerShdw blurRad="38100" dist="38100" dir="2700000" algn="tl">
                    <a:srgbClr val="C0C0C0"/>
                  </a:outerShdw>
                </a:effectLst>
                <a:latin typeface="Times New Roman" pitchFamily="18" charset="0"/>
                <a:cs typeface="Calibri" pitchFamily="34" charset="0"/>
              </a:rPr>
              <a:t>Q</a:t>
            </a:r>
            <a:r>
              <a:rPr lang="ru-RU" altLang="ru-RU" sz="1600" b="1" baseline="-25000">
                <a:effectLst>
                  <a:outerShdw blurRad="38100" dist="38100" dir="2700000" algn="tl">
                    <a:srgbClr val="C0C0C0"/>
                  </a:outerShdw>
                </a:effectLst>
                <a:latin typeface="Times New Roman" pitchFamily="18" charset="0"/>
                <a:cs typeface="Calibri" pitchFamily="34" charset="0"/>
              </a:rPr>
              <a:t>2</a:t>
            </a:r>
            <a:r>
              <a:rPr lang="en-US" altLang="ru-RU" sz="1600" b="1" baseline="-25000">
                <a:effectLst>
                  <a:outerShdw blurRad="38100" dist="38100" dir="2700000" algn="tl">
                    <a:srgbClr val="C0C0C0"/>
                  </a:outerShdw>
                </a:effectLst>
                <a:latin typeface="Times New Roman" pitchFamily="18" charset="0"/>
                <a:cs typeface="Calibri" pitchFamily="34" charset="0"/>
              </a:rPr>
              <a:t>α</a:t>
            </a:r>
            <a:r>
              <a:rPr lang="en-US" altLang="ru-RU" sz="1600" b="1">
                <a:effectLst>
                  <a:outerShdw blurRad="38100" dist="38100" dir="2700000" algn="tl">
                    <a:srgbClr val="C0C0C0"/>
                  </a:outerShdw>
                </a:effectLst>
                <a:latin typeface="Times New Roman" pitchFamily="18" charset="0"/>
                <a:cs typeface="Calibri" pitchFamily="34" charset="0"/>
              </a:rPr>
              <a:t> &lt; 0.</a:t>
            </a:r>
            <a:r>
              <a:rPr lang="ru-RU" altLang="ru-RU" sz="1600" b="1">
                <a:effectLst>
                  <a:outerShdw blurRad="38100" dist="38100" dir="2700000" algn="tl">
                    <a:srgbClr val="C0C0C0"/>
                  </a:outerShdw>
                </a:effectLst>
                <a:latin typeface="Times New Roman" pitchFamily="18" charset="0"/>
                <a:cs typeface="Calibri" pitchFamily="34" charset="0"/>
              </a:rPr>
              <a:t>2 </a:t>
            </a:r>
            <a:r>
              <a:rPr lang="en-US" altLang="ru-RU" sz="1600" b="1">
                <a:effectLst>
                  <a:outerShdw blurRad="38100" dist="38100" dir="2700000" algn="tl">
                    <a:srgbClr val="C0C0C0"/>
                  </a:outerShdw>
                </a:effectLst>
                <a:latin typeface="Times New Roman" pitchFamily="18" charset="0"/>
                <a:cs typeface="Calibri" pitchFamily="34" charset="0"/>
              </a:rPr>
              <a:t>MeV</a:t>
            </a:r>
            <a:r>
              <a:rPr lang="el-GR" altLang="ru-RU" sz="1600" b="1">
                <a:effectLst>
                  <a:outerShdw blurRad="38100" dist="38100" dir="2700000" algn="tl">
                    <a:srgbClr val="C0C0C0"/>
                  </a:outerShdw>
                </a:effectLst>
                <a:latin typeface="Times New Roman" pitchFamily="18" charset="0"/>
                <a:cs typeface="Calibri" pitchFamily="34" charset="0"/>
              </a:rPr>
              <a:t>; </a:t>
            </a:r>
            <a:r>
              <a:rPr lang="en-US" altLang="ru-RU" sz="1600" b="1">
                <a:effectLst>
                  <a:outerShdw blurRad="38100" dist="38100" dir="2700000" algn="tl">
                    <a:srgbClr val="C0C0C0"/>
                  </a:outerShdw>
                </a:effectLst>
                <a:latin typeface="Times New Roman" pitchFamily="18" charset="0"/>
                <a:cs typeface="Calibri" pitchFamily="34" charset="0"/>
              </a:rPr>
              <a:t>40</a:t>
            </a:r>
            <a:r>
              <a:rPr lang="el-GR" altLang="ru-RU" sz="1600" b="1">
                <a:effectLst>
                  <a:outerShdw blurRad="38100" dist="38100" dir="2700000" algn="tl">
                    <a:srgbClr val="C0C0C0"/>
                  </a:outerShdw>
                </a:effectLst>
                <a:latin typeface="Times New Roman" pitchFamily="18" charset="0"/>
                <a:cs typeface="Calibri" pitchFamily="34" charset="0"/>
              </a:rPr>
              <a:t> </a:t>
            </a:r>
            <a:r>
              <a:rPr lang="en-US" altLang="ru-RU" sz="1600" b="1">
                <a:effectLst>
                  <a:outerShdw blurRad="38100" dist="38100" dir="2700000" algn="tl">
                    <a:srgbClr val="C0C0C0"/>
                  </a:outerShdw>
                </a:effectLst>
                <a:latin typeface="Times New Roman" pitchFamily="18" charset="0"/>
                <a:cs typeface="Calibri" pitchFamily="34" charset="0"/>
              </a:rPr>
              <a:t>events with </a:t>
            </a:r>
            <a:r>
              <a:rPr lang="ru-RU" altLang="ru-RU" sz="1600" b="1">
                <a:effectLst>
                  <a:outerShdw blurRad="38100" dist="38100" dir="2700000" algn="tl">
                    <a:srgbClr val="C0C0C0"/>
                  </a:outerShdw>
                </a:effectLst>
                <a:latin typeface="Times New Roman" pitchFamily="18" charset="0"/>
                <a:cs typeface="Calibri" pitchFamily="34" charset="0"/>
              </a:rPr>
              <a:t>2</a:t>
            </a:r>
            <a:r>
              <a:rPr lang="en-US" altLang="ru-RU" sz="1600" b="1">
                <a:effectLst>
                  <a:outerShdw blurRad="38100" dist="38100" dir="2700000" algn="tl">
                    <a:srgbClr val="C0C0C0"/>
                  </a:outerShdw>
                </a:effectLst>
                <a:latin typeface="Times New Roman" pitchFamily="18" charset="0"/>
                <a:cs typeface="Calibri" pitchFamily="34" charset="0"/>
              </a:rPr>
              <a:t>α</a:t>
            </a:r>
            <a:r>
              <a:rPr lang="en-US" altLang="ru-RU" sz="1600" b="1" i="1">
                <a:effectLst>
                  <a:outerShdw blurRad="38100" dist="38100" dir="2700000" algn="tl">
                    <a:srgbClr val="C0C0C0"/>
                  </a:outerShdw>
                </a:effectLst>
                <a:latin typeface="Times New Roman" pitchFamily="18" charset="0"/>
                <a:cs typeface="Calibri" pitchFamily="34" charset="0"/>
              </a:rPr>
              <a:t>p</a:t>
            </a:r>
            <a:r>
              <a:rPr lang="en-US" altLang="ru-RU" sz="1600" b="1">
                <a:effectLst>
                  <a:outerShdw blurRad="38100" dist="38100" dir="2700000" algn="tl">
                    <a:srgbClr val="C0C0C0"/>
                  </a:outerShdw>
                </a:effectLst>
                <a:latin typeface="Times New Roman" pitchFamily="18" charset="0"/>
                <a:cs typeface="Calibri" pitchFamily="34" charset="0"/>
              </a:rPr>
              <a:t>-triples </a:t>
            </a:r>
            <a:r>
              <a:rPr lang="en-US" altLang="ru-RU" sz="1600" b="1" i="1">
                <a:effectLst>
                  <a:outerShdw blurRad="38100" dist="38100" dir="2700000" algn="tl">
                    <a:srgbClr val="C0C0C0"/>
                  </a:outerShdw>
                </a:effectLst>
                <a:latin typeface="Times New Roman" pitchFamily="18" charset="0"/>
                <a:cs typeface="Calibri" pitchFamily="34" charset="0"/>
              </a:rPr>
              <a:t>Q</a:t>
            </a:r>
            <a:r>
              <a:rPr lang="ru-RU" altLang="ru-RU" sz="1600" b="1" baseline="-25000">
                <a:effectLst>
                  <a:outerShdw blurRad="38100" dist="38100" dir="2700000" algn="tl">
                    <a:srgbClr val="C0C0C0"/>
                  </a:outerShdw>
                </a:effectLst>
                <a:latin typeface="Times New Roman" pitchFamily="18" charset="0"/>
                <a:cs typeface="Calibri" pitchFamily="34" charset="0"/>
              </a:rPr>
              <a:t>2</a:t>
            </a:r>
            <a:r>
              <a:rPr lang="en-US" altLang="ru-RU" sz="1600" b="1" baseline="-25000">
                <a:effectLst>
                  <a:outerShdw blurRad="38100" dist="38100" dir="2700000" algn="tl">
                    <a:srgbClr val="C0C0C0"/>
                  </a:outerShdw>
                </a:effectLst>
                <a:latin typeface="Times New Roman" pitchFamily="18" charset="0"/>
                <a:cs typeface="Calibri" pitchFamily="34" charset="0"/>
              </a:rPr>
              <a:t>α</a:t>
            </a:r>
            <a:r>
              <a:rPr lang="en-US" altLang="ru-RU" sz="1600" b="1" i="1" baseline="-25000">
                <a:effectLst>
                  <a:outerShdw blurRad="38100" dist="38100" dir="2700000" algn="tl">
                    <a:srgbClr val="C0C0C0"/>
                  </a:outerShdw>
                </a:effectLst>
                <a:latin typeface="Times New Roman" pitchFamily="18" charset="0"/>
                <a:cs typeface="Calibri" pitchFamily="34" charset="0"/>
              </a:rPr>
              <a:t>p</a:t>
            </a:r>
            <a:r>
              <a:rPr lang="en-US" altLang="ru-RU" sz="1600" b="1">
                <a:effectLst>
                  <a:outerShdw blurRad="38100" dist="38100" dir="2700000" algn="tl">
                    <a:srgbClr val="C0C0C0"/>
                  </a:outerShdw>
                </a:effectLst>
                <a:latin typeface="Times New Roman" pitchFamily="18" charset="0"/>
                <a:cs typeface="Calibri" pitchFamily="34" charset="0"/>
              </a:rPr>
              <a:t> &lt; 0.5 MeV (</a:t>
            </a:r>
            <a:r>
              <a:rPr lang="ru-RU" altLang="ru-RU" sz="1600" b="1" baseline="30000">
                <a:effectLst>
                  <a:outerShdw blurRad="38100" dist="38100" dir="2700000" algn="tl">
                    <a:srgbClr val="C0C0C0"/>
                  </a:outerShdw>
                </a:effectLst>
                <a:latin typeface="Times New Roman" pitchFamily="18" charset="0"/>
                <a:cs typeface="Calibri" pitchFamily="34" charset="0"/>
              </a:rPr>
              <a:t>9</a:t>
            </a:r>
            <a:r>
              <a:rPr lang="en-US" altLang="ru-RU" sz="1600" b="1">
                <a:effectLst>
                  <a:outerShdw blurRad="38100" dist="38100" dir="2700000" algn="tl">
                    <a:srgbClr val="C0C0C0"/>
                  </a:outerShdw>
                </a:effectLst>
                <a:latin typeface="Times New Roman" pitchFamily="18" charset="0"/>
                <a:cs typeface="Calibri" pitchFamily="34" charset="0"/>
              </a:rPr>
              <a:t>B); </a:t>
            </a:r>
            <a:r>
              <a:rPr lang="en-US" altLang="ru-RU" sz="1600" b="1">
                <a:effectLst>
                  <a:outerShdw blurRad="38100" dist="38100" dir="2700000" algn="tl">
                    <a:srgbClr val="C0C0C0"/>
                  </a:outerShdw>
                </a:effectLst>
                <a:latin typeface="Times New Roman" pitchFamily="18" charset="0"/>
                <a:cs typeface="Times New Roman" pitchFamily="18" charset="0"/>
              </a:rPr>
              <a:t>12</a:t>
            </a:r>
            <a:r>
              <a:rPr lang="en-US" altLang="ru-RU" sz="1600" b="1">
                <a:effectLst>
                  <a:outerShdw blurRad="38100" dist="38100" dir="2700000" algn="tl">
                    <a:srgbClr val="C0C0C0"/>
                  </a:outerShdw>
                </a:effectLst>
                <a:latin typeface="Times New Roman" pitchFamily="18" charset="0"/>
                <a:cs typeface="Calibri" pitchFamily="34" charset="0"/>
              </a:rPr>
              <a:t> events with </a:t>
            </a:r>
            <a:r>
              <a:rPr lang="ru-RU" altLang="ru-RU" sz="1600" b="1">
                <a:effectLst>
                  <a:outerShdw blurRad="38100" dist="38100" dir="2700000" algn="tl">
                    <a:srgbClr val="C0C0C0"/>
                  </a:outerShdw>
                </a:effectLst>
                <a:latin typeface="Times New Roman" pitchFamily="18" charset="0"/>
                <a:cs typeface="Times New Roman" pitchFamily="18" charset="0"/>
              </a:rPr>
              <a:t>α-</a:t>
            </a:r>
            <a:r>
              <a:rPr lang="en-US" altLang="ru-RU" sz="1600" b="1">
                <a:effectLst>
                  <a:outerShdw blurRad="38100" dist="38100" dir="2700000" algn="tl">
                    <a:srgbClr val="C0C0C0"/>
                  </a:outerShdw>
                </a:effectLst>
                <a:latin typeface="Times New Roman" pitchFamily="18" charset="0"/>
                <a:cs typeface="Times New Roman" pitchFamily="18" charset="0"/>
              </a:rPr>
              <a:t>triples </a:t>
            </a:r>
            <a:r>
              <a:rPr lang="en-US" altLang="ru-RU" sz="1600" b="1" i="1">
                <a:effectLst>
                  <a:outerShdw blurRad="38100" dist="38100" dir="2700000" algn="tl">
                    <a:srgbClr val="C0C0C0"/>
                  </a:outerShdw>
                </a:effectLst>
                <a:latin typeface="Times New Roman" pitchFamily="18" charset="0"/>
                <a:cs typeface="Calibri" pitchFamily="34" charset="0"/>
              </a:rPr>
              <a:t>Q</a:t>
            </a:r>
            <a:r>
              <a:rPr lang="en-US" altLang="ru-RU" sz="1600" b="1" baseline="-25000">
                <a:effectLst>
                  <a:outerShdw blurRad="38100" dist="38100" dir="2700000" algn="tl">
                    <a:srgbClr val="C0C0C0"/>
                  </a:outerShdw>
                </a:effectLst>
                <a:latin typeface="Times New Roman" pitchFamily="18" charset="0"/>
                <a:cs typeface="Calibri" pitchFamily="34" charset="0"/>
              </a:rPr>
              <a:t>3α</a:t>
            </a:r>
            <a:r>
              <a:rPr lang="el-GR" altLang="ru-RU" sz="1600" b="1">
                <a:effectLst>
                  <a:outerShdw blurRad="38100" dist="38100" dir="2700000" algn="tl">
                    <a:srgbClr val="C0C0C0"/>
                  </a:outerShdw>
                </a:effectLst>
                <a:latin typeface="Times New Roman" pitchFamily="18" charset="0"/>
                <a:cs typeface="Calibri" pitchFamily="34" charset="0"/>
              </a:rPr>
              <a:t> &lt;</a:t>
            </a:r>
            <a:r>
              <a:rPr lang="ru-RU" altLang="ru-RU" sz="1600" b="1">
                <a:effectLst>
                  <a:outerShdw blurRad="38100" dist="38100" dir="2700000" algn="tl">
                    <a:srgbClr val="C0C0C0"/>
                  </a:outerShdw>
                </a:effectLst>
                <a:latin typeface="Times New Roman" pitchFamily="18" charset="0"/>
                <a:cs typeface="Calibri" pitchFamily="34" charset="0"/>
              </a:rPr>
              <a:t> </a:t>
            </a:r>
            <a:r>
              <a:rPr lang="el-GR" altLang="ru-RU" sz="1600" b="1">
                <a:effectLst>
                  <a:outerShdw blurRad="38100" dist="38100" dir="2700000" algn="tl">
                    <a:srgbClr val="C0C0C0"/>
                  </a:outerShdw>
                </a:effectLst>
                <a:latin typeface="Times New Roman" pitchFamily="18" charset="0"/>
                <a:cs typeface="Calibri" pitchFamily="34" charset="0"/>
              </a:rPr>
              <a:t>0.7 </a:t>
            </a:r>
            <a:r>
              <a:rPr lang="en-US" altLang="ru-RU" sz="1600" b="1">
                <a:effectLst>
                  <a:outerShdw blurRad="38100" dist="38100" dir="2700000" algn="tl">
                    <a:srgbClr val="C0C0C0"/>
                  </a:outerShdw>
                </a:effectLst>
                <a:latin typeface="Times New Roman" pitchFamily="18" charset="0"/>
                <a:cs typeface="Calibri" pitchFamily="34" charset="0"/>
              </a:rPr>
              <a:t>MeV (Hoyle state);</a:t>
            </a:r>
            <a:r>
              <a:rPr lang="ru-RU" altLang="ru-RU" sz="1600" b="1">
                <a:effectLst>
                  <a:outerShdw blurRad="38100" dist="38100" dir="2700000" algn="tl">
                    <a:srgbClr val="C0C0C0"/>
                  </a:outerShdw>
                </a:effectLst>
                <a:latin typeface="Times New Roman" pitchFamily="18" charset="0"/>
                <a:cs typeface="Calibri" pitchFamily="34" charset="0"/>
              </a:rPr>
              <a:t> </a:t>
            </a:r>
            <a:r>
              <a:rPr lang="ru-RU" altLang="ru-RU" sz="1600" b="1">
                <a:effectLst>
                  <a:outerShdw blurRad="38100" dist="38100" dir="2700000" algn="tl">
                    <a:srgbClr val="C0C0C0"/>
                  </a:outerShdw>
                </a:effectLst>
                <a:latin typeface="Times New Roman" pitchFamily="18" charset="0"/>
                <a:cs typeface="Times New Roman" pitchFamily="18" charset="0"/>
              </a:rPr>
              <a:t>1 </a:t>
            </a:r>
            <a:r>
              <a:rPr lang="en-US" altLang="ru-RU" sz="1600" b="1">
                <a:effectLst>
                  <a:outerShdw blurRad="38100" dist="38100" dir="2700000" algn="tl">
                    <a:srgbClr val="C0C0C0"/>
                  </a:outerShdw>
                </a:effectLst>
                <a:latin typeface="Times New Roman" pitchFamily="18" charset="0"/>
                <a:cs typeface="Times New Roman" pitchFamily="18" charset="0"/>
              </a:rPr>
              <a:t>event with </a:t>
            </a:r>
            <a:r>
              <a:rPr lang="ru-RU" altLang="ru-RU" sz="1600" b="1">
                <a:effectLst>
                  <a:outerShdw blurRad="38100" dist="38100" dir="2700000" algn="tl">
                    <a:srgbClr val="C0C0C0"/>
                  </a:outerShdw>
                </a:effectLst>
                <a:latin typeface="Times New Roman" pitchFamily="18" charset="0"/>
                <a:cs typeface="Times New Roman" pitchFamily="18" charset="0"/>
              </a:rPr>
              <a:t>α-</a:t>
            </a:r>
            <a:r>
              <a:rPr lang="en-US" altLang="ru-RU" sz="1600" b="1">
                <a:effectLst>
                  <a:outerShdw blurRad="38100" dist="38100" dir="2700000" algn="tl">
                    <a:srgbClr val="C0C0C0"/>
                  </a:outerShdw>
                </a:effectLst>
                <a:latin typeface="Times New Roman" pitchFamily="18" charset="0"/>
                <a:cs typeface="Times New Roman" pitchFamily="18" charset="0"/>
              </a:rPr>
              <a:t>quartet</a:t>
            </a:r>
            <a:r>
              <a:rPr lang="ru-RU" altLang="ru-RU" sz="1600" b="1">
                <a:effectLst>
                  <a:outerShdw blurRad="38100" dist="38100" dir="2700000" algn="tl">
                    <a:srgbClr val="C0C0C0"/>
                  </a:outerShdw>
                </a:effectLst>
                <a:latin typeface="Times New Roman" pitchFamily="18" charset="0"/>
                <a:cs typeface="Times New Roman" pitchFamily="18" charset="0"/>
              </a:rPr>
              <a:t> </a:t>
            </a:r>
            <a:r>
              <a:rPr lang="en-US" altLang="ru-RU" sz="1600" b="1" i="1">
                <a:effectLst>
                  <a:outerShdw blurRad="38100" dist="38100" dir="2700000" algn="tl">
                    <a:srgbClr val="C0C0C0"/>
                  </a:outerShdw>
                </a:effectLst>
                <a:latin typeface="Times New Roman" pitchFamily="18" charset="0"/>
                <a:cs typeface="Times New Roman" pitchFamily="18" charset="0"/>
              </a:rPr>
              <a:t>Q</a:t>
            </a:r>
            <a:r>
              <a:rPr lang="ru-RU" altLang="ru-RU" sz="1600" b="1" baseline="-25000">
                <a:effectLst>
                  <a:outerShdw blurRad="38100" dist="38100" dir="2700000" algn="tl">
                    <a:srgbClr val="C0C0C0"/>
                  </a:outerShdw>
                </a:effectLst>
                <a:latin typeface="Times New Roman" pitchFamily="18" charset="0"/>
                <a:cs typeface="Times New Roman" pitchFamily="18" charset="0"/>
              </a:rPr>
              <a:t>4</a:t>
            </a:r>
            <a:r>
              <a:rPr lang="en-US" altLang="ru-RU" sz="1600" b="1" baseline="-25000">
                <a:effectLst>
                  <a:outerShdw blurRad="38100" dist="38100" dir="2700000" algn="tl">
                    <a:srgbClr val="C0C0C0"/>
                  </a:outerShdw>
                </a:effectLst>
                <a:latin typeface="Times New Roman" pitchFamily="18" charset="0"/>
                <a:cs typeface="Times New Roman" pitchFamily="18" charset="0"/>
              </a:rPr>
              <a:t>α</a:t>
            </a:r>
            <a:r>
              <a:rPr lang="en-US" altLang="ru-RU" sz="1600" b="1">
                <a:effectLst>
                  <a:outerShdw blurRad="38100" dist="38100" dir="2700000" algn="tl">
                    <a:srgbClr val="C0C0C0"/>
                  </a:outerShdw>
                </a:effectLst>
                <a:latin typeface="Times New Roman" pitchFamily="18" charset="0"/>
                <a:cs typeface="Times New Roman" pitchFamily="18" charset="0"/>
              </a:rPr>
              <a:t> = 1 MeV</a:t>
            </a:r>
            <a:r>
              <a:rPr lang="ru-RU" altLang="ru-RU" sz="1600" b="1">
                <a:effectLst>
                  <a:outerShdw blurRad="38100" dist="38100" dir="2700000" algn="tl">
                    <a:srgbClr val="C0C0C0"/>
                  </a:outerShdw>
                </a:effectLst>
                <a:latin typeface="Times New Roman" pitchFamily="18" charset="0"/>
                <a:cs typeface="Times New Roman" pitchFamily="18" charset="0"/>
              </a:rPr>
              <a:t>.</a:t>
            </a:r>
          </a:p>
        </p:txBody>
      </p:sp>
      <p:sp useBgFill="1">
        <p:nvSpPr>
          <p:cNvPr id="21508" name="Прямоугольник 10"/>
          <p:cNvSpPr>
            <a:spLocks noChangeArrowheads="1"/>
          </p:cNvSpPr>
          <p:nvPr/>
        </p:nvSpPr>
        <p:spPr bwMode="auto">
          <a:xfrm>
            <a:off x="6372225" y="260350"/>
            <a:ext cx="1008063" cy="584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ru-RU" altLang="ru-RU" sz="3200" b="1" baseline="-25000">
                <a:latin typeface="Times New Roman" pitchFamily="18" charset="0"/>
                <a:ea typeface="Calibri" pitchFamily="34" charset="0"/>
                <a:cs typeface="Times New Roman" pitchFamily="18" charset="0"/>
              </a:rPr>
              <a:t>2</a:t>
            </a:r>
            <a:r>
              <a:rPr lang="en-US" altLang="ru-RU" sz="3200" b="1" baseline="-25000">
                <a:latin typeface="Times New Roman" pitchFamily="18" charset="0"/>
                <a:ea typeface="Calibri" pitchFamily="34" charset="0"/>
                <a:cs typeface="Times New Roman" pitchFamily="18" charset="0"/>
              </a:rPr>
              <a:t>α</a:t>
            </a:r>
            <a:r>
              <a:rPr lang="en-US" altLang="ru-RU" sz="3200" b="1" i="1" baseline="-25000">
                <a:latin typeface="Times New Roman" pitchFamily="18" charset="0"/>
                <a:ea typeface="Calibri" pitchFamily="34" charset="0"/>
                <a:cs typeface="Times New Roman" pitchFamily="18" charset="0"/>
              </a:rPr>
              <a:t>p</a:t>
            </a:r>
            <a:r>
              <a:rPr lang="en-US" altLang="ru-RU" sz="3200" b="1">
                <a:latin typeface="Times New Roman" pitchFamily="18" charset="0"/>
                <a:ea typeface="Calibri" pitchFamily="34" charset="0"/>
                <a:cs typeface="Times New Roman" pitchFamily="18" charset="0"/>
              </a:rPr>
              <a:t> </a:t>
            </a:r>
            <a:endParaRPr lang="ru-RU" altLang="ru-RU" sz="3200">
              <a:ea typeface="Calibri" pitchFamily="34" charset="0"/>
              <a:cs typeface="Times New Roman" pitchFamily="18" charset="0"/>
            </a:endParaRPr>
          </a:p>
        </p:txBody>
      </p:sp>
      <p:sp useBgFill="1">
        <p:nvSpPr>
          <p:cNvPr id="21509" name="Прямоугольник 11"/>
          <p:cNvSpPr>
            <a:spLocks noChangeArrowheads="1"/>
          </p:cNvSpPr>
          <p:nvPr/>
        </p:nvSpPr>
        <p:spPr bwMode="auto">
          <a:xfrm>
            <a:off x="2555875" y="2781300"/>
            <a:ext cx="769938" cy="584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en-US" altLang="ru-RU" sz="3200" b="1" baseline="-25000">
                <a:latin typeface="Times New Roman" pitchFamily="18" charset="0"/>
                <a:ea typeface="Calibri" pitchFamily="34" charset="0"/>
                <a:cs typeface="Times New Roman" pitchFamily="18" charset="0"/>
              </a:rPr>
              <a:t>3α</a:t>
            </a:r>
            <a:endParaRPr lang="ru-RU" altLang="ru-RU" sz="3200">
              <a:ea typeface="Calibri" pitchFamily="34" charset="0"/>
              <a:cs typeface="Times New Roman" pitchFamily="18" charset="0"/>
            </a:endParaRPr>
          </a:p>
        </p:txBody>
      </p:sp>
      <p:sp useBgFill="1">
        <p:nvSpPr>
          <p:cNvPr id="21510" name="Прямоугольник 12"/>
          <p:cNvSpPr>
            <a:spLocks noChangeArrowheads="1"/>
          </p:cNvSpPr>
          <p:nvPr/>
        </p:nvSpPr>
        <p:spPr bwMode="auto">
          <a:xfrm>
            <a:off x="6588125" y="2997200"/>
            <a:ext cx="769938" cy="5857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en-US" altLang="ru-RU" sz="3200" b="1" baseline="-25000">
                <a:latin typeface="Times New Roman" pitchFamily="18" charset="0"/>
                <a:ea typeface="Calibri" pitchFamily="34" charset="0"/>
                <a:cs typeface="Times New Roman" pitchFamily="18" charset="0"/>
              </a:rPr>
              <a:t>4α</a:t>
            </a:r>
            <a:endParaRPr lang="ru-RU" altLang="ru-RU" sz="3200">
              <a:ea typeface="Calibri" pitchFamily="34" charset="0"/>
              <a:cs typeface="Times New Roman" pitchFamily="18" charset="0"/>
            </a:endParaRPr>
          </a:p>
        </p:txBody>
      </p:sp>
      <p:sp useBgFill="1">
        <p:nvSpPr>
          <p:cNvPr id="21511" name="Прямоугольник 9"/>
          <p:cNvSpPr>
            <a:spLocks noChangeArrowheads="1"/>
          </p:cNvSpPr>
          <p:nvPr/>
        </p:nvSpPr>
        <p:spPr bwMode="auto">
          <a:xfrm>
            <a:off x="2627313" y="188913"/>
            <a:ext cx="769937" cy="584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3200" b="1" i="1">
                <a:latin typeface="Times New Roman" pitchFamily="18" charset="0"/>
                <a:ea typeface="Calibri" pitchFamily="34" charset="0"/>
                <a:cs typeface="Times New Roman" pitchFamily="18" charset="0"/>
              </a:rPr>
              <a:t>Q</a:t>
            </a:r>
            <a:r>
              <a:rPr lang="ru-RU" altLang="ru-RU" sz="3200" b="1" baseline="-25000">
                <a:latin typeface="Times New Roman" pitchFamily="18" charset="0"/>
                <a:ea typeface="Calibri" pitchFamily="34" charset="0"/>
                <a:cs typeface="Times New Roman" pitchFamily="18" charset="0"/>
              </a:rPr>
              <a:t>2</a:t>
            </a:r>
            <a:r>
              <a:rPr lang="en-US" altLang="ru-RU" sz="3200" b="1" baseline="-25000">
                <a:latin typeface="Times New Roman" pitchFamily="18" charset="0"/>
                <a:ea typeface="Calibri" pitchFamily="34" charset="0"/>
                <a:cs typeface="Times New Roman" pitchFamily="18" charset="0"/>
              </a:rPr>
              <a:t>α</a:t>
            </a:r>
            <a:endParaRPr lang="ru-RU" altLang="ru-RU" sz="3200">
              <a:ea typeface="Calibri" pitchFamily="34" charset="0"/>
              <a:cs typeface="Times New Roman" pitchFamily="18" charset="0"/>
            </a:endParaRPr>
          </a:p>
        </p:txBody>
      </p:sp>
    </p:spTree>
    <p:extLst>
      <p:ext uri="{BB962C8B-B14F-4D97-AF65-F5344CB8AC3E}">
        <p14:creationId xmlns:p14="http://schemas.microsoft.com/office/powerpoint/2010/main" val="348809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Павел\Desktop\Trento\AU_D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02" y="3869714"/>
            <a:ext cx="4550434" cy="294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4" y="678954"/>
            <a:ext cx="545465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C:\Users\Павел\Desktop\BECQUEREL-2019\KSM_in_D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084" y="678954"/>
            <a:ext cx="36353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29815"/>
            <a:ext cx="9144000"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Britannic Bold" panose="020B0903060703020204" pitchFamily="34" charset="0"/>
              </a:rPr>
              <a:t>New is well forgotten old</a:t>
            </a:r>
          </a:p>
        </p:txBody>
      </p:sp>
      <p:sp>
        <p:nvSpPr>
          <p:cNvPr id="3" name="TextBox 2"/>
          <p:cNvSpPr txBox="1"/>
          <p:nvPr/>
        </p:nvSpPr>
        <p:spPr>
          <a:xfrm>
            <a:off x="4671079" y="4221088"/>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5DC6E2D6-0BF1-4A06-9291-434BDD912C2D}"/>
              </a:ext>
            </a:extLst>
          </p:cNvPr>
          <p:cNvSpPr txBox="1"/>
          <p:nvPr/>
        </p:nvSpPr>
        <p:spPr>
          <a:xfrm>
            <a:off x="827584" y="5085184"/>
            <a:ext cx="1186543" cy="400110"/>
          </a:xfrm>
          <a:prstGeom prst="rect">
            <a:avLst/>
          </a:prstGeom>
          <a:noFill/>
        </p:spPr>
        <p:txBody>
          <a:bodyPr wrap="none" rtlCol="0">
            <a:spAutoFit/>
          </a:bodyPr>
          <a:lstStyle/>
          <a:p>
            <a:r>
              <a:rPr lang="en-US" sz="20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+197</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 →</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45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0" y="0"/>
            <a:ext cx="9144000" cy="6878638"/>
          </a:xfrm>
          <a:prstGeom prst="rect">
            <a:avLst/>
          </a:prstGeom>
          <a:noFill/>
          <a:ln w="9525">
            <a:noFill/>
            <a:miter lim="800000"/>
            <a:headEnd/>
            <a:tailEnd/>
          </a:ln>
          <a:effectLst/>
        </p:spPr>
        <p:txBody>
          <a:bodyPr anchor="ctr">
            <a:spAutoFit/>
          </a:bodyPr>
          <a:lstStyle>
            <a:lvl1pPr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sz="1400" b="1" dirty="0">
                <a:effectLst>
                  <a:outerShdw blurRad="38100" dist="38100" dir="2700000" algn="tl">
                    <a:srgbClr val="C0C0C0"/>
                  </a:outerShdw>
                </a:effectLst>
                <a:latin typeface="Times New Roman" pitchFamily="18" charset="0"/>
                <a:cs typeface="Times New Roman" pitchFamily="18" charset="0"/>
              </a:rPr>
              <a:t>Conclusions</a:t>
            </a:r>
          </a:p>
          <a:p>
            <a:pPr algn="just"/>
            <a:endParaRPr lang="ru-RU" altLang="ru-RU" sz="700" b="1" dirty="0">
              <a:effectLst>
                <a:outerShdw blurRad="38100" dist="38100" dir="2700000" algn="tl">
                  <a:srgbClr val="C0C0C0"/>
                </a:outerShdw>
              </a:effectLst>
              <a:latin typeface="Times New Roman" pitchFamily="18" charset="0"/>
              <a:cs typeface="Times New Roman" pitchFamily="18" charset="0"/>
            </a:endParaRPr>
          </a:p>
          <a:p>
            <a:pPr algn="just"/>
            <a:r>
              <a:rPr lang="en-US" altLang="ru-RU" sz="1400" b="1" dirty="0">
                <a:effectLst>
                  <a:outerShdw blurRad="38100" dist="38100" dir="2700000" algn="tl">
                    <a:srgbClr val="C0C0C0"/>
                  </a:outerShdw>
                </a:effectLst>
                <a:latin typeface="Times New Roman" pitchFamily="18" charset="0"/>
                <a:cs typeface="Times New Roman" pitchFamily="18" charset="0"/>
              </a:rPr>
              <a:t>Preserved and recently obtained data on interactions of light relativistic nuclei in a nuclear track emulsion allowed to establish the contribution in their dissociation of unstable nuclei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8</a:t>
            </a:r>
            <a:r>
              <a:rPr lang="en-US" altLang="ru-RU" sz="1400" b="1" dirty="0">
                <a:effectLst>
                  <a:outerShdw blurRad="38100" dist="38100" dir="2700000" algn="tl">
                    <a:srgbClr val="C0C0C0"/>
                  </a:outerShdw>
                </a:effectLst>
                <a:latin typeface="Times New Roman" pitchFamily="18" charset="0"/>
                <a:cs typeface="Times New Roman" pitchFamily="18" charset="0"/>
              </a:rPr>
              <a:t>Be and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9</a:t>
            </a:r>
            <a:r>
              <a:rPr lang="en-US" altLang="ru-RU" sz="1400" b="1" dirty="0">
                <a:effectLst>
                  <a:outerShdw blurRad="38100" dist="38100" dir="2700000" algn="tl">
                    <a:srgbClr val="C0C0C0"/>
                  </a:outerShdw>
                </a:effectLst>
                <a:latin typeface="Times New Roman" pitchFamily="18" charset="0"/>
                <a:cs typeface="Times New Roman" pitchFamily="18" charset="0"/>
              </a:rPr>
              <a:t>B and the Hoyle state as well as to assess the prospects of such research in relation to medium and heavy nuclei. These three states are uniformly identified by the invariant masses calculated from the measured angles of emission of He and H fragments under the assumption of conservation of the primary momentum per nucleon. </a:t>
            </a:r>
          </a:p>
          <a:p>
            <a:pPr algn="just"/>
            <a:endParaRPr lang="ru-RU" altLang="ru-RU" sz="700" b="1" dirty="0">
              <a:effectLst>
                <a:outerShdw blurRad="38100" dist="38100" dir="2700000" algn="tl">
                  <a:srgbClr val="C0C0C0"/>
                </a:outerShdw>
              </a:effectLst>
              <a:latin typeface="Times New Roman" pitchFamily="18" charset="0"/>
              <a:cs typeface="Times New Roman" pitchFamily="18" charset="0"/>
            </a:endParaRPr>
          </a:p>
          <a:p>
            <a:pPr algn="just"/>
            <a:r>
              <a:rPr lang="en-US" altLang="ru-RU" sz="1400" b="1" dirty="0">
                <a:effectLst>
                  <a:outerShdw blurRad="38100" dist="38100" dir="2700000" algn="tl">
                    <a:srgbClr val="C0C0C0"/>
                  </a:outerShdw>
                </a:effectLst>
                <a:latin typeface="Times New Roman" pitchFamily="18" charset="0"/>
                <a:cs typeface="Times New Roman" pitchFamily="18" charset="0"/>
              </a:rPr>
              <a:t>The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8</a:t>
            </a:r>
            <a:r>
              <a:rPr lang="en-US" altLang="ru-RU" sz="1400" b="1" dirty="0">
                <a:effectLst>
                  <a:outerShdw blurRad="38100" dist="38100" dir="2700000" algn="tl">
                    <a:srgbClr val="C0C0C0"/>
                  </a:outerShdw>
                </a:effectLst>
                <a:latin typeface="Times New Roman" pitchFamily="18" charset="0"/>
                <a:cs typeface="Times New Roman" pitchFamily="18" charset="0"/>
              </a:rPr>
              <a:t>Be selection in dissociation of the isotopes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9</a:t>
            </a:r>
            <a:r>
              <a:rPr lang="en-US" altLang="ru-RU" sz="1400" b="1" dirty="0">
                <a:effectLst>
                  <a:outerShdw blurRad="38100" dist="38100" dir="2700000" algn="tl">
                    <a:srgbClr val="C0C0C0"/>
                  </a:outerShdw>
                </a:effectLst>
                <a:latin typeface="Times New Roman" pitchFamily="18" charset="0"/>
                <a:cs typeface="Times New Roman" pitchFamily="18" charset="0"/>
              </a:rPr>
              <a:t>Be,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10</a:t>
            </a:r>
            <a:r>
              <a:rPr lang="en-US" altLang="ru-RU" sz="1400" b="1" dirty="0">
                <a:effectLst>
                  <a:outerShdw blurRad="38100" dist="38100" dir="2700000" algn="tl">
                    <a:srgbClr val="C0C0C0"/>
                  </a:outerShdw>
                </a:effectLst>
                <a:latin typeface="Times New Roman" pitchFamily="18" charset="0"/>
                <a:cs typeface="Times New Roman" pitchFamily="18" charset="0"/>
              </a:rPr>
              <a:t>B,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10</a:t>
            </a:r>
            <a:r>
              <a:rPr lang="en-US" altLang="ru-RU" sz="1400" b="1" dirty="0">
                <a:effectLst>
                  <a:outerShdw blurRad="38100" dist="38100" dir="2700000" algn="tl">
                    <a:srgbClr val="C0C0C0"/>
                  </a:outerShdw>
                </a:effectLst>
                <a:latin typeface="Times New Roman" pitchFamily="18" charset="0"/>
                <a:cs typeface="Times New Roman" pitchFamily="18" charset="0"/>
              </a:rPr>
              <a:t>C, and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11</a:t>
            </a:r>
            <a:r>
              <a:rPr lang="en-US" altLang="ru-RU" sz="1400" b="1" dirty="0">
                <a:effectLst>
                  <a:outerShdw blurRad="38100" dist="38100" dir="2700000" algn="tl">
                    <a:srgbClr val="C0C0C0"/>
                  </a:outerShdw>
                </a:effectLst>
                <a:latin typeface="Times New Roman" pitchFamily="18" charset="0"/>
                <a:cs typeface="Times New Roman" pitchFamily="18" charset="0"/>
              </a:rPr>
              <a:t>C is determined by the restriction from above of the invariant mass of 2α-pairs up to 0.2 MeV, and the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9</a:t>
            </a:r>
            <a:r>
              <a:rPr lang="en-US" altLang="ru-RU" sz="1400" b="1" dirty="0">
                <a:effectLst>
                  <a:outerShdw blurRad="38100" dist="38100" dir="2700000" algn="tl">
                    <a:srgbClr val="C0C0C0"/>
                  </a:outerShdw>
                </a:effectLst>
                <a:latin typeface="Times New Roman" pitchFamily="18" charset="0"/>
                <a:cs typeface="Times New Roman" pitchFamily="18" charset="0"/>
              </a:rPr>
              <a:t>B</a:t>
            </a:r>
            <a:r>
              <a:rPr lang="en-US" altLang="ru-RU" sz="1400" b="1" i="1" dirty="0">
                <a:effectLst>
                  <a:outerShdw blurRad="38100" dist="38100" dir="2700000" algn="tl">
                    <a:srgbClr val="C0C0C0"/>
                  </a:outerShdw>
                </a:effectLst>
                <a:latin typeface="Times New Roman" pitchFamily="18" charset="0"/>
                <a:cs typeface="Times New Roman" pitchFamily="18" charset="0"/>
              </a:rPr>
              <a:t> 2</a:t>
            </a:r>
            <a:r>
              <a:rPr lang="ru-RU" altLang="ru-RU" sz="1400" b="1" i="1" dirty="0">
                <a:effectLst>
                  <a:outerShdw blurRad="38100" dist="38100" dir="2700000" algn="tl">
                    <a:srgbClr val="C0C0C0"/>
                  </a:outerShdw>
                </a:effectLst>
                <a:latin typeface="Times New Roman" pitchFamily="18" charset="0"/>
                <a:cs typeface="Times New Roman" pitchFamily="18" charset="0"/>
              </a:rPr>
              <a:t>α</a:t>
            </a:r>
            <a:r>
              <a:rPr lang="en-US" altLang="ru-RU" sz="1400" b="1" i="1" dirty="0">
                <a:effectLst>
                  <a:outerShdw blurRad="38100" dist="38100" dir="2700000" algn="tl">
                    <a:srgbClr val="C0C0C0"/>
                  </a:outerShdw>
                </a:effectLst>
                <a:latin typeface="Times New Roman" pitchFamily="18" charset="0"/>
                <a:cs typeface="Times New Roman" pitchFamily="18" charset="0"/>
              </a:rPr>
              <a:t>p</a:t>
            </a:r>
            <a:r>
              <a:rPr lang="en-US" altLang="ru-RU" sz="1400" b="1" dirty="0">
                <a:effectLst>
                  <a:outerShdw blurRad="38100" dist="38100" dir="2700000" algn="tl">
                    <a:srgbClr val="C0C0C0"/>
                  </a:outerShdw>
                </a:effectLst>
                <a:latin typeface="Times New Roman" pitchFamily="18" charset="0"/>
                <a:cs typeface="Times New Roman" pitchFamily="18" charset="0"/>
              </a:rPr>
              <a:t>-triple</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 </a:t>
            </a:r>
            <a:r>
              <a:rPr lang="en-US" altLang="ru-RU" sz="1400" b="1" dirty="0">
                <a:effectLst>
                  <a:outerShdw blurRad="38100" dist="38100" dir="2700000" algn="tl">
                    <a:srgbClr val="C0C0C0"/>
                  </a:outerShdw>
                </a:effectLst>
                <a:latin typeface="Times New Roman" pitchFamily="18" charset="0"/>
                <a:cs typeface="Times New Roman" pitchFamily="18" charset="0"/>
              </a:rPr>
              <a:t>mass up to 0.5 MeV. The certainty in the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8</a:t>
            </a:r>
            <a:r>
              <a:rPr lang="en-US" altLang="ru-RU" sz="1400" b="1" dirty="0">
                <a:effectLst>
                  <a:outerShdw blurRad="38100" dist="38100" dir="2700000" algn="tl">
                    <a:srgbClr val="C0C0C0"/>
                  </a:outerShdw>
                </a:effectLst>
                <a:latin typeface="Times New Roman" pitchFamily="18" charset="0"/>
                <a:cs typeface="Times New Roman" pitchFamily="18" charset="0"/>
              </a:rPr>
              <a:t>Be and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9</a:t>
            </a:r>
            <a:r>
              <a:rPr lang="en-US" altLang="ru-RU" sz="1400" b="1" dirty="0">
                <a:effectLst>
                  <a:outerShdw blurRad="38100" dist="38100" dir="2700000" algn="tl">
                    <a:srgbClr val="C0C0C0"/>
                  </a:outerShdw>
                </a:effectLst>
                <a:latin typeface="Times New Roman" pitchFamily="18" charset="0"/>
                <a:cs typeface="Times New Roman" pitchFamily="18" charset="0"/>
              </a:rPr>
              <a:t>B identification of became the basis for the search for decays from the Hoyle state in the dissociation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12</a:t>
            </a:r>
            <a:r>
              <a:rPr lang="en-US" altLang="ru-RU" sz="1400" b="1" dirty="0">
                <a:effectLst>
                  <a:outerShdw blurRad="38100" dist="38100" dir="2700000" algn="tl">
                    <a:srgbClr val="C0C0C0"/>
                  </a:outerShdw>
                </a:effectLst>
                <a:latin typeface="Times New Roman" pitchFamily="18" charset="0"/>
                <a:cs typeface="Times New Roman" pitchFamily="18" charset="0"/>
              </a:rPr>
              <a:t>C → 3α. In the latter case, the 3α triple invariant mass is set to be limited to 0.7 MeV. The choice of these three conditions as “cut-offs from above” is sufficient because the decay energy values of these three states are noticeably lower than the nearest excitations with the same nucleon compositions, and the reflections of more complex excitations is small for these nuclei.</a:t>
            </a:r>
          </a:p>
          <a:p>
            <a:pPr algn="just"/>
            <a:endParaRPr lang="ru-RU" altLang="ru-RU" sz="700" b="1" dirty="0">
              <a:effectLst>
                <a:outerShdw blurRad="38100" dist="38100" dir="2700000" algn="tl">
                  <a:srgbClr val="C0C0C0"/>
                </a:outerShdw>
              </a:effectLst>
              <a:latin typeface="Times New Roman" pitchFamily="18" charset="0"/>
              <a:cs typeface="Times New Roman" pitchFamily="18" charset="0"/>
            </a:endParaRPr>
          </a:p>
          <a:p>
            <a:pPr algn="just"/>
            <a:r>
              <a:rPr lang="en-US" altLang="ru-RU" sz="1400" b="1" dirty="0">
                <a:effectLst>
                  <a:outerShdw blurRad="38100" dist="38100" dir="2700000" algn="tl">
                    <a:srgbClr val="C0C0C0"/>
                  </a:outerShdw>
                </a:effectLst>
                <a:latin typeface="Times New Roman" pitchFamily="18" charset="0"/>
                <a:cs typeface="Times New Roman" pitchFamily="18" charset="0"/>
              </a:rPr>
              <a:t>Being tested in the studies of the light nuclei, a similar selection is applicable to the dissociation of heavier nuclei to search for more complex states. In turn, the products of </a:t>
            </a:r>
            <a:r>
              <a:rPr lang="ru-RU" altLang="ru-RU" sz="1400" b="1" dirty="0">
                <a:effectLst>
                  <a:outerShdw blurRad="38100" dist="38100" dir="2700000" algn="tl">
                    <a:srgbClr val="C0C0C0"/>
                  </a:outerShdw>
                </a:effectLst>
                <a:latin typeface="Times New Roman" pitchFamily="18" charset="0"/>
                <a:cs typeface="Times New Roman" pitchFamily="18" charset="0"/>
              </a:rPr>
              <a:t>α</a:t>
            </a:r>
            <a:r>
              <a:rPr lang="en-US" altLang="ru-RU" sz="1400" b="1" dirty="0">
                <a:effectLst>
                  <a:outerShdw blurRad="38100" dist="38100" dir="2700000" algn="tl">
                    <a:srgbClr val="C0C0C0"/>
                  </a:outerShdw>
                </a:effectLst>
                <a:latin typeface="Times New Roman" pitchFamily="18" charset="0"/>
                <a:cs typeface="Times New Roman" pitchFamily="18" charset="0"/>
              </a:rPr>
              <a:t>-particle or proton decay of these states could be the Hoyle state or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9</a:t>
            </a:r>
            <a:r>
              <a:rPr lang="en-US" altLang="ru-RU" sz="1400" b="1" dirty="0">
                <a:effectLst>
                  <a:outerShdw blurRad="38100" dist="38100" dir="2700000" algn="tl">
                    <a:srgbClr val="C0C0C0"/>
                  </a:outerShdw>
                </a:effectLst>
                <a:latin typeface="Times New Roman" pitchFamily="18" charset="0"/>
                <a:cs typeface="Times New Roman" pitchFamily="18" charset="0"/>
              </a:rPr>
              <a:t>B, and then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8</a:t>
            </a:r>
            <a:r>
              <a:rPr lang="en-US" altLang="ru-RU" sz="1400" b="1" dirty="0">
                <a:effectLst>
                  <a:outerShdw blurRad="38100" dist="38100" dir="2700000" algn="tl">
                    <a:srgbClr val="C0C0C0"/>
                  </a:outerShdw>
                </a:effectLst>
                <a:latin typeface="Times New Roman" pitchFamily="18" charset="0"/>
                <a:cs typeface="Times New Roman" pitchFamily="18" charset="0"/>
              </a:rPr>
              <a:t>Be. A possible decay variant is the occurrence of more than one state from this triple. In any case, the initial stage of searches should be the selection of events containing relativistic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8</a:t>
            </a:r>
            <a:r>
              <a:rPr lang="en-US" altLang="ru-RU" sz="1400" b="1" dirty="0">
                <a:effectLst>
                  <a:outerShdw blurRad="38100" dist="38100" dir="2700000" algn="tl">
                    <a:srgbClr val="C0C0C0"/>
                  </a:outerShdw>
                </a:effectLst>
                <a:latin typeface="Times New Roman" pitchFamily="18" charset="0"/>
                <a:cs typeface="Times New Roman" pitchFamily="18" charset="0"/>
              </a:rPr>
              <a:t>Be decays.</a:t>
            </a:r>
          </a:p>
          <a:p>
            <a:pPr algn="just"/>
            <a:endParaRPr lang="ru-RU" altLang="ru-RU" sz="700" b="1" dirty="0">
              <a:effectLst>
                <a:outerShdw blurRad="38100" dist="38100" dir="2700000" algn="tl">
                  <a:srgbClr val="C0C0C0"/>
                </a:outerShdw>
              </a:effectLst>
              <a:latin typeface="Times New Roman" pitchFamily="18" charset="0"/>
              <a:cs typeface="Times New Roman" pitchFamily="18" charset="0"/>
            </a:endParaRPr>
          </a:p>
          <a:p>
            <a:pPr algn="just"/>
            <a:r>
              <a:rPr lang="en-US" altLang="ru-RU" sz="1400" b="1" dirty="0">
                <a:effectLst>
                  <a:outerShdw blurRad="38100" dist="38100" dir="2700000" algn="tl">
                    <a:srgbClr val="C0C0C0"/>
                  </a:outerShdw>
                </a:effectLst>
                <a:latin typeface="Times New Roman" pitchFamily="18" charset="0"/>
                <a:cs typeface="Times New Roman" pitchFamily="18" charset="0"/>
              </a:rPr>
              <a:t>Dozens of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8</a:t>
            </a:r>
            <a:r>
              <a:rPr lang="en-US" altLang="ru-RU" sz="1400" b="1" dirty="0">
                <a:effectLst>
                  <a:outerShdw blurRad="38100" dist="38100" dir="2700000" algn="tl">
                    <a:srgbClr val="C0C0C0"/>
                  </a:outerShdw>
                </a:effectLst>
                <a:latin typeface="Times New Roman" pitchFamily="18" charset="0"/>
                <a:cs typeface="Times New Roman" pitchFamily="18" charset="0"/>
              </a:rPr>
              <a:t>Be and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9</a:t>
            </a:r>
            <a:r>
              <a:rPr lang="en-US" altLang="ru-RU" sz="1400" b="1" dirty="0">
                <a:effectLst>
                  <a:outerShdw blurRad="38100" dist="38100" dir="2700000" algn="tl">
                    <a:srgbClr val="C0C0C0"/>
                  </a:outerShdw>
                </a:effectLst>
                <a:latin typeface="Times New Roman" pitchFamily="18" charset="0"/>
                <a:cs typeface="Times New Roman" pitchFamily="18" charset="0"/>
              </a:rPr>
              <a:t>B decays are identified in the relativistic fragmentation cone of Si and Au nuclei. At the same time, the small number of 3α triples attributable to the decay of the Hoyle state which requires increasing statistics to the current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8</a:t>
            </a:r>
            <a:r>
              <a:rPr lang="en-US" altLang="ru-RU" sz="1400" b="1" dirty="0">
                <a:effectLst>
                  <a:outerShdw blurRad="38100" dist="38100" dir="2700000" algn="tl">
                    <a:srgbClr val="C0C0C0"/>
                  </a:outerShdw>
                </a:effectLst>
                <a:latin typeface="Times New Roman" pitchFamily="18" charset="0"/>
                <a:cs typeface="Times New Roman" pitchFamily="18" charset="0"/>
              </a:rPr>
              <a:t>Be equivalent. Then, the search for the excited state </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16</a:t>
            </a:r>
            <a:r>
              <a:rPr lang="en-US" altLang="ru-RU" sz="1400" b="1" dirty="0">
                <a:effectLst>
                  <a:outerShdw blurRad="38100" dist="38100" dir="2700000" algn="tl">
                    <a:srgbClr val="C0C0C0"/>
                  </a:outerShdw>
                </a:effectLst>
                <a:latin typeface="Times New Roman" pitchFamily="18" charset="0"/>
                <a:cs typeface="Times New Roman" pitchFamily="18" charset="0"/>
              </a:rPr>
              <a:t>O(0</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a:t>
            </a:r>
            <a:r>
              <a:rPr lang="en-US" altLang="ru-RU" sz="1400" b="1" baseline="-30000" dirty="0">
                <a:effectLst>
                  <a:outerShdw blurRad="38100" dist="38100" dir="2700000" algn="tl">
                    <a:srgbClr val="C0C0C0"/>
                  </a:outerShdw>
                </a:effectLst>
                <a:latin typeface="Times New Roman" pitchFamily="18" charset="0"/>
                <a:cs typeface="Times New Roman" pitchFamily="18" charset="0"/>
              </a:rPr>
              <a:t>6</a:t>
            </a:r>
            <a:r>
              <a:rPr lang="en-US" altLang="ru-RU" sz="1400" b="1" dirty="0">
                <a:effectLst>
                  <a:outerShdw blurRad="38100" dist="38100" dir="2700000" algn="tl">
                    <a:srgbClr val="C0C0C0"/>
                  </a:outerShdw>
                </a:effectLst>
                <a:latin typeface="Times New Roman" pitchFamily="18" charset="0"/>
                <a:cs typeface="Times New Roman" pitchFamily="18" charset="0"/>
              </a:rPr>
              <a:t>) will become feasible. There are no fundamental problems along this path since there are a sufficient number of earlier exposed NTE layers, with transverse scanning of which the required α ensemble statistics is achievable. This whole complex of problems, united by questions of identification of unstable states, is in the focus of the application in the BECQUEREL experiment in the present time.</a:t>
            </a:r>
          </a:p>
          <a:p>
            <a:pPr algn="just"/>
            <a:endParaRPr lang="ru-RU" altLang="ru-RU" sz="700" b="1" dirty="0">
              <a:effectLst>
                <a:outerShdw blurRad="38100" dist="38100" dir="2700000" algn="tl">
                  <a:srgbClr val="C0C0C0"/>
                </a:outerShdw>
              </a:effectLst>
              <a:latin typeface="Times New Roman" pitchFamily="18" charset="0"/>
              <a:cs typeface="Times New Roman" pitchFamily="18" charset="0"/>
            </a:endParaRPr>
          </a:p>
          <a:p>
            <a:pPr algn="just"/>
            <a:r>
              <a:rPr lang="en-US" altLang="ru-RU" sz="1400" b="1" dirty="0">
                <a:effectLst>
                  <a:outerShdw blurRad="38100" dist="38100" dir="2700000" algn="tl">
                    <a:srgbClr val="C0C0C0"/>
                  </a:outerShdw>
                </a:effectLst>
                <a:latin typeface="Times New Roman" pitchFamily="18" charset="0"/>
                <a:cs typeface="Times New Roman" pitchFamily="18" charset="0"/>
              </a:rPr>
              <a:t>It is hoped that the rapid progress in image analysis will give a whole new dimension to the use of the NTE method in the study of nuclear structure in the relativistic approach. The solution of the tasks set requires investment in modern automated microscopes and the reconstruction of NTE technology at a modern level. At the same time, such a development will be based on the classical NTE method, the foundations of which were laid seven decades ago in cosmic ray physics.</a:t>
            </a:r>
            <a:endParaRPr lang="en-US" altLang="ru-RU" sz="2000" b="1" dirty="0">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5635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r%20in_Hair"/>
          <p:cNvPicPr>
            <a:picLocks noChangeAspect="1" noChangeArrowheads="1"/>
          </p:cNvPicPr>
          <p:nvPr/>
        </p:nvPicPr>
        <p:blipFill>
          <a:blip r:embed="rId2">
            <a:extLst>
              <a:ext uri="{28A0092B-C50C-407E-A947-70E740481C1C}">
                <a14:useLocalDpi xmlns:a14="http://schemas.microsoft.com/office/drawing/2010/main" val="0"/>
              </a:ext>
            </a:extLst>
          </a:blip>
          <a:srcRect r="11694"/>
          <a:stretch>
            <a:fillRect/>
          </a:stretch>
        </p:blipFill>
        <p:spPr bwMode="auto">
          <a:xfrm>
            <a:off x="0" y="0"/>
            <a:ext cx="9229822"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Группа 3"/>
          <p:cNvGrpSpPr/>
          <p:nvPr/>
        </p:nvGrpSpPr>
        <p:grpSpPr>
          <a:xfrm>
            <a:off x="3812860" y="247695"/>
            <a:ext cx="5357812" cy="1736725"/>
            <a:chOff x="3786188" y="549275"/>
            <a:chExt cx="5357812" cy="1736725"/>
          </a:xfrm>
        </p:grpSpPr>
        <p:sp>
          <p:nvSpPr>
            <p:cNvPr id="667655" name="Прямоугольник 6"/>
            <p:cNvSpPr>
              <a:spLocks noChangeArrowheads="1"/>
            </p:cNvSpPr>
            <p:nvPr/>
          </p:nvSpPr>
          <p:spPr bwMode="auto">
            <a:xfrm>
              <a:off x="3786188" y="549275"/>
              <a:ext cx="5357812" cy="584200"/>
            </a:xfrm>
            <a:prstGeom prst="rect">
              <a:avLst/>
            </a:prstGeom>
            <a:noFill/>
            <a:ln w="9525">
              <a:noFill/>
              <a:miter lim="800000"/>
              <a:headEnd/>
              <a:tailEnd/>
            </a:ln>
          </p:spPr>
          <p:txBody>
            <a:bodyPr>
              <a:spAutoFit/>
            </a:bodyPr>
            <a:lstStyle/>
            <a:p>
              <a:pPr algn="r">
                <a:defRPr/>
              </a:pP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AgBr</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Crystal - 0.2 </a:t>
              </a:r>
              <a:r>
                <a:rPr lang="el-GR" sz="3200" b="1" i="1" dirty="0">
                  <a:effectLst>
                    <a:outerShdw blurRad="38100" dist="38100" dir="2700000" algn="tl">
                      <a:srgbClr val="000000">
                        <a:alpha val="43137"/>
                      </a:srgbClr>
                    </a:outerShdw>
                  </a:effectLst>
                  <a:latin typeface="Times New Roman" pitchFamily="18" charset="0"/>
                  <a:cs typeface="Times New Roman" pitchFamily="18" charset="0"/>
                </a:rPr>
                <a:t>μ</a:t>
              </a: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t>                                    </a:t>
              </a:r>
              <a:endParaRPr lang="ru-RU" sz="3200" b="1" dirty="0"/>
            </a:p>
          </p:txBody>
        </p:sp>
        <p:sp>
          <p:nvSpPr>
            <p:cNvPr id="667656" name="Прямоугольник 7"/>
            <p:cNvSpPr>
              <a:spLocks noChangeArrowheads="1"/>
            </p:cNvSpPr>
            <p:nvPr/>
          </p:nvSpPr>
          <p:spPr bwMode="auto">
            <a:xfrm>
              <a:off x="6143625" y="1125538"/>
              <a:ext cx="3000375" cy="584200"/>
            </a:xfrm>
            <a:prstGeom prst="rect">
              <a:avLst/>
            </a:prstGeom>
            <a:noFill/>
            <a:ln w="9525">
              <a:noFill/>
              <a:miter lim="800000"/>
              <a:headEnd/>
              <a:tailEnd/>
            </a:ln>
          </p:spPr>
          <p:txBody>
            <a:bodyPr>
              <a:spAutoFit/>
            </a:bodyPr>
            <a:lstStyle/>
            <a:p>
              <a:pPr algn="r">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Atom - 10</a:t>
              </a:r>
              <a:r>
                <a:rPr lang="en-US" sz="3200" b="1" baseline="30000" dirty="0">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l-GR" sz="3200" b="1" i="1" dirty="0">
                  <a:effectLst>
                    <a:outerShdw blurRad="38100" dist="38100" dir="2700000" algn="tl">
                      <a:srgbClr val="000000">
                        <a:alpha val="43137"/>
                      </a:srgbClr>
                    </a:outerShdw>
                  </a:effectLst>
                  <a:latin typeface="Times New Roman" pitchFamily="18" charset="0"/>
                  <a:cs typeface="Times New Roman" pitchFamily="18" charset="0"/>
                </a:rPr>
                <a:t>μ</a:t>
              </a: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m</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67657" name="Прямоугольник 8"/>
            <p:cNvSpPr>
              <a:spLocks noChangeArrowheads="1"/>
            </p:cNvSpPr>
            <p:nvPr/>
          </p:nvSpPr>
          <p:spPr bwMode="auto">
            <a:xfrm>
              <a:off x="6000750" y="1700213"/>
              <a:ext cx="3143250" cy="585787"/>
            </a:xfrm>
            <a:prstGeom prst="rect">
              <a:avLst/>
            </a:prstGeom>
            <a:noFill/>
            <a:ln w="9525">
              <a:noFill/>
              <a:miter lim="800000"/>
              <a:headEnd/>
              <a:tailEnd/>
            </a:ln>
          </p:spPr>
          <p:txBody>
            <a:bodyPr>
              <a:spAutoFit/>
            </a:bodyPr>
            <a:lstStyle/>
            <a:p>
              <a:pPr algn="r">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Proton - 10</a:t>
              </a:r>
              <a:r>
                <a:rPr lang="en-US" sz="32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l-GR" sz="3200" b="1" i="1" dirty="0">
                  <a:effectLst>
                    <a:outerShdw blurRad="38100" dist="38100" dir="2700000" algn="tl">
                      <a:srgbClr val="000000">
                        <a:alpha val="43137"/>
                      </a:srgbClr>
                    </a:outerShdw>
                  </a:effectLst>
                  <a:latin typeface="Times New Roman" pitchFamily="18" charset="0"/>
                  <a:cs typeface="Times New Roman" pitchFamily="18" charset="0"/>
                </a:rPr>
                <a:t>μ</a:t>
              </a:r>
              <a:r>
                <a:rPr lang="en-US" sz="3200" b="1" i="1" dirty="0">
                  <a:effectLst>
                    <a:outerShdw blurRad="38100" dist="38100" dir="2700000" algn="tl">
                      <a:srgbClr val="000000">
                        <a:alpha val="43137"/>
                      </a:srgbClr>
                    </a:outerShdw>
                  </a:effectLst>
                  <a:latin typeface="Times New Roman" pitchFamily="18" charset="0"/>
                  <a:cs typeface="Times New Roman" pitchFamily="18" charset="0"/>
                </a:rPr>
                <a:t>m</a:t>
              </a:r>
              <a:r>
                <a:rPr lang="el-GR" sz="3200" dirty="0"/>
                <a:t> </a:t>
              </a:r>
              <a:r>
                <a:rPr lang="en-US" sz="3200" b="1" dirty="0">
                  <a:solidFill>
                    <a:schemeClr val="bg1"/>
                  </a:solidFill>
                </a:rPr>
                <a:t> </a:t>
              </a:r>
              <a:endParaRPr lang="ru-RU" sz="3200" b="1" dirty="0">
                <a:solidFill>
                  <a:schemeClr val="bg1"/>
                </a:solidFill>
              </a:endParaRPr>
            </a:p>
          </p:txBody>
        </p:sp>
      </p:grpSp>
      <p:pic>
        <p:nvPicPr>
          <p:cNvPr id="4102" name="Picture 12" descr="C:\Users\Павел\Desktop\photo plates Kr Pb\plates_forest_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6717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8"/>
          <p:cNvSpPr>
            <a:spLocks noChangeArrowheads="1"/>
          </p:cNvSpPr>
          <p:nvPr/>
        </p:nvSpPr>
        <p:spPr bwMode="auto">
          <a:xfrm>
            <a:off x="7956376" y="2564904"/>
            <a:ext cx="1052316" cy="584200"/>
          </a:xfrm>
          <a:prstGeom prst="rect">
            <a:avLst/>
          </a:prstGeom>
          <a:noFill/>
          <a:ln w="9525">
            <a:noFill/>
            <a:miter lim="800000"/>
            <a:headEnd/>
            <a:tailEnd/>
          </a:ln>
        </p:spPr>
        <p:txBody>
          <a:bodyPr wrap="square">
            <a:spAutoFit/>
          </a:bodyPr>
          <a:lstStyle/>
          <a:p>
            <a:pPr algn="r">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Hair </a:t>
            </a:r>
            <a:endParaRPr lang="ru-RU" sz="3200" b="1" dirty="0">
              <a:solidFill>
                <a:schemeClr val="bg1"/>
              </a:solidFill>
            </a:endParaRPr>
          </a:p>
        </p:txBody>
      </p:sp>
      <p:sp>
        <p:nvSpPr>
          <p:cNvPr id="2" name="Прямоугольник 1"/>
          <p:cNvSpPr/>
          <p:nvPr/>
        </p:nvSpPr>
        <p:spPr>
          <a:xfrm>
            <a:off x="0" y="5060116"/>
            <a:ext cx="9229822" cy="1815882"/>
          </a:xfrm>
          <a:prstGeom prst="rect">
            <a:avLst/>
          </a:prstGeom>
        </p:spPr>
        <p:txBody>
          <a:bodyPr wrap="square">
            <a:spAutoFit/>
          </a:bodyPr>
          <a:lstStyle/>
          <a:p>
            <a:pPr algn="just"/>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project is based on the method of nuclear track emulsions (NTE) providing unrivaled spatial resolution (0.5 μm) and a sensitivity range for measuring tracks of charged particles, starting with highly ionizing short-range ions and up to singly-charged relativistic particles. The use of NTE in newly created beams of relativistic nuclei accelerators makes it possible to make analysis that can not to be reach by electronic detection methods. The accuracy and completeness of the measurement of the angles of emission of fragments generated in peripheral interactions of relativistic nuclei provides unique opportunities for studying the nucleon clustering of light nuclei.</a:t>
            </a:r>
          </a:p>
        </p:txBody>
      </p:sp>
      <p:sp>
        <p:nvSpPr>
          <p:cNvPr id="3" name="Двойная стрелка вверх/вниз 2"/>
          <p:cNvSpPr/>
          <p:nvPr/>
        </p:nvSpPr>
        <p:spPr>
          <a:xfrm>
            <a:off x="7463792" y="2357326"/>
            <a:ext cx="360040" cy="2232248"/>
          </a:xfrm>
          <a:prstGeom prst="up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6" name="Прямоугольник 5"/>
          <p:cNvSpPr/>
          <p:nvPr/>
        </p:nvSpPr>
        <p:spPr>
          <a:xfrm>
            <a:off x="7253320" y="3294618"/>
            <a:ext cx="780983" cy="369332"/>
          </a:xfrm>
          <a:prstGeom prst="rect">
            <a:avLst/>
          </a:prstGeom>
          <a:solidFill>
            <a:schemeClr val="tx2">
              <a:lumMod val="60000"/>
              <a:lumOff val="40000"/>
            </a:schemeClr>
          </a:solidFill>
          <a:ln w="19050">
            <a:solidFill>
              <a:schemeClr val="bg1"/>
            </a:solidFill>
          </a:ln>
        </p:spPr>
        <p:txBody>
          <a:bodyPr wrap="none">
            <a:spAutoFit/>
          </a:bodyPr>
          <a:lstStyle/>
          <a:p>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60 </a:t>
            </a:r>
            <a:r>
              <a:rPr lang="el-GR"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μ</a:t>
            </a:r>
            <a:r>
              <a:rPr lang="en-US"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t>
            </a:r>
            <a:endParaRPr lang="en-US" dirty="0">
              <a:solidFill>
                <a:schemeClr val="bg1"/>
              </a:solidFill>
            </a:endParaRPr>
          </a:p>
        </p:txBody>
      </p:sp>
    </p:spTree>
    <p:extLst>
      <p:ext uri="{BB962C8B-B14F-4D97-AF65-F5344CB8AC3E}">
        <p14:creationId xmlns:p14="http://schemas.microsoft.com/office/powerpoint/2010/main" val="346986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6"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 y="3554973"/>
            <a:ext cx="3559079" cy="23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Rectangle 11"/>
          <p:cNvSpPr>
            <a:spLocks noChangeArrowheads="1"/>
          </p:cNvSpPr>
          <p:nvPr/>
        </p:nvSpPr>
        <p:spPr bwMode="auto">
          <a:xfrm>
            <a:off x="3300413"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ru-RU" altLang="ru-RU"/>
          </a:p>
        </p:txBody>
      </p:sp>
      <p:pic>
        <p:nvPicPr>
          <p:cNvPr id="10244"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9" y="476672"/>
            <a:ext cx="2590254" cy="251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Прямоугольник 2"/>
          <p:cNvSpPr>
            <a:spLocks noChangeArrowheads="1"/>
          </p:cNvSpPr>
          <p:nvPr/>
        </p:nvSpPr>
        <p:spPr bwMode="auto">
          <a:xfrm>
            <a:off x="0" y="2995218"/>
            <a:ext cx="3019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ru-RU" sz="1600" b="1" dirty="0"/>
              <a:t>Microscope</a:t>
            </a:r>
            <a:r>
              <a:rPr lang="ru-RU" altLang="ru-RU" sz="1600" b="1" dirty="0"/>
              <a:t> KSM-1</a:t>
            </a:r>
          </a:p>
        </p:txBody>
      </p:sp>
      <p:pic>
        <p:nvPicPr>
          <p:cNvPr id="10246"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608013"/>
            <a:ext cx="595471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Прямоугольник 1"/>
          <p:cNvSpPr>
            <a:spLocks noChangeArrowheads="1"/>
          </p:cNvSpPr>
          <p:nvPr/>
        </p:nvSpPr>
        <p:spPr bwMode="auto">
          <a:xfrm>
            <a:off x="3097213" y="2187575"/>
            <a:ext cx="6015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altLang="ru-RU" sz="1400" b="1" dirty="0">
                <a:effectLst>
                  <a:outerShdw blurRad="38100" dist="38100" dir="2700000" algn="tl">
                    <a:srgbClr val="000000">
                      <a:alpha val="43137"/>
                    </a:srgbClr>
                  </a:outerShdw>
                </a:effectLst>
                <a:cs typeface="Times New Roman" pitchFamily="18" charset="0"/>
              </a:rPr>
              <a:t>Example of the restored directions of emission of fragments in the plane of XOZ</a:t>
            </a:r>
            <a:r>
              <a:rPr lang="ru-RU" altLang="ru-RU" sz="1400" b="1" dirty="0">
                <a:effectLst>
                  <a:outerShdw blurRad="38100" dist="38100" dir="2700000" algn="tl">
                    <a:srgbClr val="000000">
                      <a:alpha val="43137"/>
                    </a:srgbClr>
                  </a:outerShdw>
                </a:effectLst>
                <a:cs typeface="Times New Roman" pitchFamily="18" charset="0"/>
              </a:rPr>
              <a:t> </a:t>
            </a:r>
            <a:r>
              <a:rPr lang="en-US" altLang="ru-RU" sz="1400" b="1" dirty="0">
                <a:effectLst>
                  <a:outerShdw blurRad="38100" dist="38100" dir="2700000" algn="tl">
                    <a:srgbClr val="000000">
                      <a:alpha val="43137"/>
                    </a:srgbClr>
                  </a:outerShdw>
                </a:effectLst>
                <a:cs typeface="Times New Roman" pitchFamily="18" charset="0"/>
              </a:rPr>
              <a:t>and</a:t>
            </a:r>
            <a:r>
              <a:rPr lang="ru-RU" altLang="ru-RU" sz="1400" b="1" dirty="0">
                <a:effectLst>
                  <a:outerShdw blurRad="38100" dist="38100" dir="2700000" algn="tl">
                    <a:srgbClr val="000000">
                      <a:alpha val="43137"/>
                    </a:srgbClr>
                  </a:outerShdw>
                </a:effectLst>
                <a:cs typeface="Times New Roman" pitchFamily="18" charset="0"/>
              </a:rPr>
              <a:t> XOY </a:t>
            </a:r>
            <a:r>
              <a:rPr lang="en-US" altLang="ru-RU" sz="1400" b="1" dirty="0">
                <a:effectLst>
                  <a:outerShdw blurRad="38100" dist="38100" dir="2700000" algn="tl">
                    <a:srgbClr val="000000">
                      <a:alpha val="43137"/>
                    </a:srgbClr>
                  </a:outerShdw>
                </a:effectLst>
                <a:cs typeface="Times New Roman" pitchFamily="18" charset="0"/>
              </a:rPr>
              <a:t>in the event</a:t>
            </a:r>
            <a:r>
              <a:rPr lang="ru-RU" altLang="ru-RU" sz="1400" b="1" dirty="0">
                <a:effectLst>
                  <a:outerShdw blurRad="38100" dist="38100" dir="2700000" algn="tl">
                    <a:srgbClr val="000000">
                      <a:alpha val="43137"/>
                    </a:srgbClr>
                  </a:outerShdw>
                </a:effectLst>
                <a:cs typeface="Times New Roman" pitchFamily="18" charset="0"/>
              </a:rPr>
              <a:t> №10107 </a:t>
            </a:r>
            <a:r>
              <a:rPr lang="en-US" altLang="ru-RU" sz="1400" b="1" dirty="0">
                <a:effectLst>
                  <a:outerShdw blurRad="38100" dist="38100" dir="2700000" algn="tl">
                    <a:srgbClr val="000000">
                      <a:alpha val="43137"/>
                    </a:srgbClr>
                  </a:outerShdw>
                </a:effectLst>
                <a:cs typeface="Times New Roman" pitchFamily="18" charset="0"/>
              </a:rPr>
              <a:t>by channel of </a:t>
            </a:r>
            <a:r>
              <a:rPr lang="ru-RU" altLang="ru-RU" sz="1400" b="1" baseline="30000" dirty="0">
                <a:effectLst>
                  <a:outerShdw blurRad="38100" dist="38100" dir="2700000" algn="tl">
                    <a:srgbClr val="000000">
                      <a:alpha val="43137"/>
                    </a:srgbClr>
                  </a:outerShdw>
                </a:effectLst>
                <a:cs typeface="Times New Roman" pitchFamily="18" charset="0"/>
              </a:rPr>
              <a:t>10</a:t>
            </a:r>
            <a:r>
              <a:rPr lang="ru-RU" altLang="ru-RU" sz="1400" b="1" dirty="0">
                <a:effectLst>
                  <a:outerShdw blurRad="38100" dist="38100" dir="2700000" algn="tl">
                    <a:srgbClr val="000000">
                      <a:alpha val="43137"/>
                    </a:srgbClr>
                  </a:outerShdw>
                </a:effectLst>
                <a:cs typeface="Times New Roman" pitchFamily="18" charset="0"/>
              </a:rPr>
              <a:t>В → 2</a:t>
            </a:r>
            <a:r>
              <a:rPr lang="en-US" altLang="ru-RU" sz="1400" b="1" dirty="0">
                <a:effectLst>
                  <a:outerShdw blurRad="38100" dist="38100" dir="2700000" algn="tl">
                    <a:srgbClr val="000000">
                      <a:alpha val="43137"/>
                    </a:srgbClr>
                  </a:outerShdw>
                </a:effectLst>
                <a:cs typeface="Times New Roman" pitchFamily="18" charset="0"/>
              </a:rPr>
              <a:t>α</a:t>
            </a:r>
            <a:r>
              <a:rPr lang="ru-RU" altLang="ru-RU" sz="1400" b="1" dirty="0">
                <a:effectLst>
                  <a:outerShdw blurRad="38100" dist="38100" dir="2700000" algn="tl">
                    <a:srgbClr val="000000">
                      <a:alpha val="43137"/>
                    </a:srgbClr>
                  </a:outerShdw>
                </a:effectLst>
                <a:cs typeface="Times New Roman" pitchFamily="18" charset="0"/>
              </a:rPr>
              <a:t> + </a:t>
            </a:r>
            <a:r>
              <a:rPr lang="ru-RU" altLang="ru-RU" sz="1400" b="1" i="1" dirty="0">
                <a:effectLst>
                  <a:outerShdw blurRad="38100" dist="38100" dir="2700000" algn="tl">
                    <a:srgbClr val="000000">
                      <a:alpha val="43137"/>
                    </a:srgbClr>
                  </a:outerShdw>
                </a:effectLst>
                <a:cs typeface="Times New Roman" pitchFamily="18" charset="0"/>
              </a:rPr>
              <a:t>р</a:t>
            </a:r>
            <a:r>
              <a:rPr lang="ru-RU" altLang="ru-RU" sz="1400" b="1" dirty="0">
                <a:effectLst>
                  <a:outerShdw blurRad="38100" dist="38100" dir="2700000" algn="tl">
                    <a:srgbClr val="000000">
                      <a:alpha val="43137"/>
                    </a:srgbClr>
                  </a:outerShdw>
                </a:effectLst>
                <a:cs typeface="Times New Roman" pitchFamily="18" charset="0"/>
              </a:rPr>
              <a:t>.</a:t>
            </a:r>
            <a:endParaRPr lang="ru-RU" altLang="ru-RU" sz="1400" b="1" dirty="0">
              <a:effectLst>
                <a:outerShdw blurRad="38100" dist="38100" dir="2700000" algn="tl">
                  <a:srgbClr val="000000">
                    <a:alpha val="43137"/>
                  </a:srgbClr>
                </a:outerShdw>
              </a:effectLst>
            </a:endParaRPr>
          </a:p>
        </p:txBody>
      </p:sp>
      <p:sp>
        <p:nvSpPr>
          <p:cNvPr id="10249" name="Прямоугольник 2"/>
          <p:cNvSpPr>
            <a:spLocks noChangeArrowheads="1"/>
          </p:cNvSpPr>
          <p:nvPr/>
        </p:nvSpPr>
        <p:spPr bwMode="auto">
          <a:xfrm>
            <a:off x="3851920" y="5534963"/>
            <a:ext cx="52920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sz="1400" b="1" dirty="0">
                <a:effectLst>
                  <a:outerShdw blurRad="38100" dist="38100" dir="2700000" algn="tl">
                    <a:srgbClr val="000000">
                      <a:alpha val="43137"/>
                    </a:srgbClr>
                  </a:outerShdw>
                </a:effectLst>
              </a:rPr>
              <a:t>Errors</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in reconstruction of deep</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α</a:t>
            </a:r>
            <a:r>
              <a:rPr lang="ru-RU" sz="1400" b="1" dirty="0">
                <a:effectLst>
                  <a:outerShdw blurRad="38100" dist="38100" dir="2700000" algn="tl">
                    <a:srgbClr val="000000">
                      <a:alpha val="43137"/>
                    </a:srgbClr>
                  </a:outerShdw>
                </a:effectLst>
              </a:rPr>
              <a:t>) и </a:t>
            </a:r>
            <a:r>
              <a:rPr lang="en-US" sz="1400" b="1" dirty="0">
                <a:effectLst>
                  <a:outerShdw blurRad="38100" dist="38100" dir="2700000" algn="tl">
                    <a:srgbClr val="000000">
                      <a:alpha val="43137"/>
                    </a:srgbClr>
                  </a:outerShdw>
                </a:effectLst>
              </a:rPr>
              <a:t>plan</a:t>
            </a:r>
            <a:r>
              <a:rPr lang="ru-RU" sz="1400" b="1" dirty="0">
                <a:effectLst>
                  <a:outerShdw blurRad="38100" dist="38100" dir="2700000" algn="tl">
                    <a:srgbClr val="000000">
                      <a:alpha val="43137"/>
                    </a:srgbClr>
                  </a:outerShdw>
                </a:effectLst>
              </a:rPr>
              <a:t> (φ)</a:t>
            </a:r>
            <a:r>
              <a:rPr lang="en-US" sz="1400" b="1" dirty="0">
                <a:effectLst>
                  <a:outerShdw blurRad="38100" dist="38100" dir="2700000" algn="tl">
                    <a:srgbClr val="000000">
                      <a:alpha val="43137"/>
                    </a:srgbClr>
                  </a:outerShdw>
                </a:effectLst>
              </a:rPr>
              <a:t> angles for tracks of</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He </a:t>
            </a:r>
            <a:r>
              <a:rPr lang="ru-RU" sz="1400" b="1" dirty="0">
                <a:effectLst>
                  <a:outerShdw blurRad="38100" dist="38100" dir="2700000" algn="tl">
                    <a:srgbClr val="000000">
                      <a:alpha val="43137"/>
                    </a:srgbClr>
                  </a:outerShdw>
                </a:effectLst>
              </a:rPr>
              <a:t>(</a:t>
            </a:r>
            <a:r>
              <a:rPr lang="en-US" sz="1400" b="1" dirty="0">
                <a:effectLst>
                  <a:outerShdw blurRad="38100" dist="38100" dir="2700000" algn="tl">
                    <a:srgbClr val="000000">
                      <a:alpha val="43137"/>
                    </a:srgbClr>
                  </a:outerShdw>
                </a:effectLst>
              </a:rPr>
              <a:t>solid</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and</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H</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dotted</a:t>
            </a:r>
            <a:r>
              <a:rPr lang="ru-RU" sz="1400" b="1" dirty="0">
                <a:effectLst>
                  <a:outerShdw blurRad="38100" dist="38100" dir="2700000" algn="tl">
                    <a:srgbClr val="000000">
                      <a:alpha val="43137"/>
                    </a:srgbClr>
                  </a:outerShdw>
                </a:effectLst>
              </a:rPr>
              <a:t>)</a:t>
            </a:r>
            <a:r>
              <a:rPr lang="en-US" sz="1400" b="1" dirty="0">
                <a:effectLst>
                  <a:outerShdw blurRad="38100" dist="38100" dir="2700000" algn="tl">
                    <a:srgbClr val="000000">
                      <a:alpha val="43137"/>
                    </a:srgbClr>
                  </a:outerShdw>
                </a:effectLst>
              </a:rPr>
              <a:t> fragments</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in event</a:t>
            </a:r>
            <a:r>
              <a:rPr lang="ru-RU" sz="1400" b="1" dirty="0">
                <a:effectLst>
                  <a:outerShdw blurRad="38100" dist="38100" dir="2700000" algn="tl">
                    <a:srgbClr val="000000">
                      <a:alpha val="43137"/>
                    </a:srgbClr>
                  </a:outerShdw>
                </a:effectLst>
              </a:rPr>
              <a:t> </a:t>
            </a:r>
            <a:r>
              <a:rPr lang="ru-RU" sz="1400" b="1" i="1" baseline="30000" dirty="0">
                <a:effectLst>
                  <a:outerShdw blurRad="38100" dist="38100" dir="2700000" algn="tl">
                    <a:srgbClr val="000000">
                      <a:alpha val="43137"/>
                    </a:srgbClr>
                  </a:outerShdw>
                </a:effectLst>
              </a:rPr>
              <a:t>10</a:t>
            </a:r>
            <a:r>
              <a:rPr lang="en-US" sz="1400" b="1" i="1" dirty="0">
                <a:effectLst>
                  <a:outerShdw blurRad="38100" dist="38100" dir="2700000" algn="tl">
                    <a:srgbClr val="000000">
                      <a:alpha val="43137"/>
                    </a:srgbClr>
                  </a:outerShdw>
                </a:effectLst>
              </a:rPr>
              <a:t>B</a:t>
            </a:r>
            <a:r>
              <a:rPr lang="ru-RU" sz="1400" b="1" dirty="0">
                <a:effectLst>
                  <a:outerShdw blurRad="38100" dist="38100" dir="2700000" algn="tl">
                    <a:srgbClr val="000000">
                      <a:alpha val="43137"/>
                    </a:srgbClr>
                  </a:outerShdw>
                </a:effectLst>
              </a:rPr>
              <a:t> → 2</a:t>
            </a:r>
            <a:r>
              <a:rPr lang="en-US" sz="1400" b="1" dirty="0">
                <a:effectLst>
                  <a:outerShdw blurRad="38100" dist="38100" dir="2700000" algn="tl">
                    <a:srgbClr val="000000">
                      <a:alpha val="43137"/>
                    </a:srgbClr>
                  </a:outerShdw>
                </a:effectLst>
              </a:rPr>
              <a:t>He</a:t>
            </a:r>
            <a:r>
              <a:rPr lang="ru-RU" sz="1400" b="1" dirty="0">
                <a:effectLst>
                  <a:outerShdw blurRad="38100" dist="38100" dir="2700000" algn="tl">
                    <a:srgbClr val="000000">
                      <a:alpha val="43137"/>
                    </a:srgbClr>
                  </a:outerShdw>
                </a:effectLst>
              </a:rPr>
              <a:t> + </a:t>
            </a:r>
            <a:r>
              <a:rPr lang="en-US" sz="1400" b="1" dirty="0">
                <a:effectLst>
                  <a:outerShdw blurRad="38100" dist="38100" dir="2700000" algn="tl">
                    <a:srgbClr val="000000">
                      <a:alpha val="43137"/>
                    </a:srgbClr>
                  </a:outerShdw>
                </a:effectLst>
              </a:rPr>
              <a:t>H</a:t>
            </a:r>
            <a:r>
              <a:rPr lang="ru-RU" sz="1400" b="1" dirty="0">
                <a:effectLst>
                  <a:outerShdw blurRad="38100" dist="38100" dir="2700000" algn="tl">
                    <a:srgbClr val="000000">
                      <a:alpha val="43137"/>
                    </a:srgbClr>
                  </a:outerShdw>
                </a:effectLst>
              </a:rPr>
              <a:t>. 〈Δα〉 = 0.08 ± 0.02 (0.78) </a:t>
            </a:r>
            <a:r>
              <a:rPr lang="en-US" sz="1400" b="1" dirty="0">
                <a:effectLst>
                  <a:outerShdw blurRad="38100" dist="38100" dir="2700000" algn="tl">
                    <a:srgbClr val="000000">
                      <a:alpha val="43137"/>
                    </a:srgbClr>
                  </a:outerShdw>
                </a:effectLst>
              </a:rPr>
              <a:t>mrad</a:t>
            </a:r>
            <a:r>
              <a:rPr lang="ru-RU" sz="1400" b="1" dirty="0">
                <a:effectLst>
                  <a:outerShdw blurRad="38100" dist="38100" dir="2700000" algn="tl">
                    <a:srgbClr val="000000">
                      <a:alpha val="43137"/>
                    </a:srgbClr>
                  </a:outerShdw>
                </a:effectLst>
              </a:rPr>
              <a:t> </a:t>
            </a:r>
            <a:r>
              <a:rPr lang="en-US" sz="1400" b="1" dirty="0">
                <a:effectLst>
                  <a:outerShdw blurRad="38100" dist="38100" dir="2700000" algn="tl">
                    <a:srgbClr val="000000">
                      <a:alpha val="43137"/>
                    </a:srgbClr>
                  </a:outerShdw>
                </a:effectLst>
              </a:rPr>
              <a:t>and</a:t>
            </a:r>
            <a:r>
              <a:rPr lang="ru-RU" sz="1400" b="1" dirty="0">
                <a:effectLst>
                  <a:outerShdw blurRad="38100" dist="38100" dir="2700000" algn="tl">
                    <a:srgbClr val="000000">
                      <a:alpha val="43137"/>
                    </a:srgbClr>
                  </a:outerShdw>
                </a:effectLst>
              </a:rPr>
              <a:t> 〈</a:t>
            </a:r>
            <a:r>
              <a:rPr lang="ru-RU" sz="1400" b="1" dirty="0" err="1">
                <a:effectLst>
                  <a:outerShdw blurRad="38100" dist="38100" dir="2700000" algn="tl">
                    <a:srgbClr val="000000">
                      <a:alpha val="43137"/>
                    </a:srgbClr>
                  </a:outerShdw>
                </a:effectLst>
              </a:rPr>
              <a:t>Δφ</a:t>
            </a:r>
            <a:r>
              <a:rPr lang="ru-RU" sz="1400" b="1" dirty="0">
                <a:effectLst>
                  <a:outerShdw blurRad="38100" dist="38100" dir="2700000" algn="tl">
                    <a:srgbClr val="000000">
                      <a:alpha val="43137"/>
                    </a:srgbClr>
                  </a:outerShdw>
                </a:effectLst>
              </a:rPr>
              <a:t>〉 = 0.06 ± 0.01 (0.39) </a:t>
            </a:r>
            <a:r>
              <a:rPr lang="en-US" sz="1400" b="1" dirty="0">
                <a:effectLst>
                  <a:outerShdw blurRad="38100" dist="38100" dir="2700000" algn="tl">
                    <a:srgbClr val="000000">
                      <a:alpha val="43137"/>
                    </a:srgbClr>
                  </a:outerShdw>
                </a:effectLst>
              </a:rPr>
              <a:t>mrad</a:t>
            </a:r>
            <a:r>
              <a:rPr lang="ru-RU" sz="1400" b="1" dirty="0">
                <a:effectLst>
                  <a:outerShdw blurRad="38100" dist="38100" dir="2700000" algn="tl">
                    <a:srgbClr val="000000">
                      <a:alpha val="43137"/>
                    </a:srgbClr>
                  </a:outerShdw>
                </a:effectLst>
              </a:rPr>
              <a:t>.</a:t>
            </a:r>
            <a:endParaRPr lang="ru-RU" altLang="ru-RU" sz="1400" b="1" dirty="0">
              <a:effectLst>
                <a:outerShdw blurRad="38100" dist="38100" dir="2700000" algn="tl">
                  <a:srgbClr val="000000">
                    <a:alpha val="43137"/>
                  </a:srgbClr>
                </a:outerShdw>
              </a:effectLst>
            </a:endParaRPr>
          </a:p>
        </p:txBody>
      </p:sp>
      <p:sp>
        <p:nvSpPr>
          <p:cNvPr id="10251" name="Rectangle 13"/>
          <p:cNvSpPr>
            <a:spLocks noChangeArrowheads="1"/>
          </p:cNvSpPr>
          <p:nvPr/>
        </p:nvSpPr>
        <p:spPr bwMode="auto">
          <a:xfrm>
            <a:off x="-512763" y="10620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ru-RU" altLang="ru-RU"/>
          </a:p>
        </p:txBody>
      </p:sp>
      <p:sp>
        <p:nvSpPr>
          <p:cNvPr id="18" name="Заголовок 1"/>
          <p:cNvSpPr txBox="1">
            <a:spLocks/>
          </p:cNvSpPr>
          <p:nvPr/>
        </p:nvSpPr>
        <p:spPr>
          <a:xfrm>
            <a:off x="0" y="0"/>
            <a:ext cx="9144000" cy="3459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Reconstruction of emission angles of secondary fragments</a:t>
            </a:r>
            <a:endParaRPr lang="ru-RU" alt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  </a:t>
            </a:r>
          </a:p>
        </p:txBody>
      </p:sp>
      <p:pic>
        <p:nvPicPr>
          <p:cNvPr id="15" name="Рисунок 14"/>
          <p:cNvPicPr/>
          <p:nvPr/>
        </p:nvPicPr>
        <p:blipFill>
          <a:blip r:embed="rId5">
            <a:extLst>
              <a:ext uri="{28A0092B-C50C-407E-A947-70E740481C1C}">
                <a14:useLocalDpi xmlns:a14="http://schemas.microsoft.com/office/drawing/2010/main" val="0"/>
              </a:ext>
            </a:extLst>
          </a:blip>
          <a:srcRect/>
          <a:stretch>
            <a:fillRect/>
          </a:stretch>
        </p:blipFill>
        <p:spPr bwMode="auto">
          <a:xfrm>
            <a:off x="3627438" y="2752895"/>
            <a:ext cx="5372100" cy="2752725"/>
          </a:xfrm>
          <a:prstGeom prst="rect">
            <a:avLst/>
          </a:prstGeom>
          <a:noFill/>
          <a:ln>
            <a:noFill/>
          </a:ln>
        </p:spPr>
      </p:pic>
      <p:sp>
        <p:nvSpPr>
          <p:cNvPr id="2" name="Прямоугольник 1"/>
          <p:cNvSpPr/>
          <p:nvPr/>
        </p:nvSpPr>
        <p:spPr>
          <a:xfrm>
            <a:off x="970465" y="6088961"/>
            <a:ext cx="2048959" cy="369332"/>
          </a:xfrm>
          <a:prstGeom prst="rect">
            <a:avLst/>
          </a:prstGeom>
        </p:spPr>
        <p:txBody>
          <a:bodyPr wrap="none">
            <a:spAutoFit/>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b="1" baseline="-25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r>
              <a:rPr lang="en-US"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r>
              <a:rPr lang="en-US"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 name="TextBox 2"/>
          <p:cNvSpPr txBox="1"/>
          <p:nvPr/>
        </p:nvSpPr>
        <p:spPr>
          <a:xfrm>
            <a:off x="987223" y="4869160"/>
            <a:ext cx="543739" cy="369332"/>
          </a:xfrm>
          <a:prstGeom prst="rect">
            <a:avLst/>
          </a:prstGeom>
          <a:noFill/>
        </p:spPr>
        <p:txBody>
          <a:bodyPr wrap="none" rtlCol="0">
            <a:spAutoFit/>
          </a:bodyPr>
          <a:lstStyle/>
          <a:p>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a:r>
          </a:p>
        </p:txBody>
      </p:sp>
      <p:sp>
        <p:nvSpPr>
          <p:cNvPr id="4" name="TextBox 3"/>
          <p:cNvSpPr txBox="1"/>
          <p:nvPr/>
        </p:nvSpPr>
        <p:spPr>
          <a:xfrm>
            <a:off x="2267744" y="5181898"/>
            <a:ext cx="543739" cy="369332"/>
          </a:xfrm>
          <a:prstGeom prst="rect">
            <a:avLst/>
          </a:prstGeom>
          <a:noFill/>
        </p:spPr>
        <p:txBody>
          <a:bodyPr wrap="none" rtlCol="0">
            <a:spAutoFit/>
          </a:bodyPr>
          <a:lstStyle/>
          <a:p>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a:r>
          </a:p>
        </p:txBody>
      </p:sp>
    </p:spTree>
    <p:extLst>
      <p:ext uri="{BB962C8B-B14F-4D97-AF65-F5344CB8AC3E}">
        <p14:creationId xmlns:p14="http://schemas.microsoft.com/office/powerpoint/2010/main" val="104388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42760" y="483575"/>
            <a:ext cx="4183619" cy="3960440"/>
          </a:xfrm>
          <a:prstGeom prst="rect">
            <a:avLst/>
          </a:prstGeom>
        </p:spPr>
      </p:pic>
      <p:sp>
        <p:nvSpPr>
          <p:cNvPr id="9" name="TextBox 8"/>
          <p:cNvSpPr txBox="1"/>
          <p:nvPr/>
        </p:nvSpPr>
        <p:spPr>
          <a:xfrm>
            <a:off x="251520" y="4581128"/>
            <a:ext cx="4104456" cy="1200329"/>
          </a:xfrm>
          <a:prstGeom prst="rect">
            <a:avLst/>
          </a:prstGeom>
          <a:noFill/>
        </p:spPr>
        <p:txBody>
          <a:bodyPr wrap="square" rtlCol="0">
            <a:spAutoFit/>
          </a:bodyPr>
          <a:lstStyle/>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‘Ikeda diagram’, showing the development of cluster structure within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-conjugate nuclei as excitation energy is increased.</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4827116" y="5220847"/>
            <a:ext cx="4316884" cy="923330"/>
          </a:xfrm>
          <a:prstGeom prst="rect">
            <a:avLst/>
          </a:prstGeom>
          <a:noFill/>
        </p:spPr>
        <p:txBody>
          <a:bodyPr wrap="square" rtlCol="0">
            <a:spAutoFit/>
          </a:bodyPr>
          <a:lstStyle/>
          <a:p>
            <a:pPr algn="just"/>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 of calculating the density distribution of the </a:t>
            </a:r>
            <a:r>
              <a:rPr lang="en-US"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nucleus (TSHR model; Bose-Einstein alpha condensate)</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4"/>
          <a:srcRect r="51872"/>
          <a:stretch/>
        </p:blipFill>
        <p:spPr>
          <a:xfrm>
            <a:off x="5148064" y="0"/>
            <a:ext cx="3702894" cy="2347163"/>
          </a:xfrm>
          <a:prstGeom prst="rect">
            <a:avLst/>
          </a:prstGeom>
        </p:spPr>
      </p:pic>
      <p:pic>
        <p:nvPicPr>
          <p:cNvPr id="10" name="Picture 2"/>
          <p:cNvPicPr>
            <a:picLocks noChangeAspect="1" noChangeArrowheads="1"/>
          </p:cNvPicPr>
          <p:nvPr/>
        </p:nvPicPr>
        <p:blipFill rotWithShape="1">
          <a:blip r:embed="rId5" cstate="print"/>
          <a:srcRect r="8862"/>
          <a:stretch/>
        </p:blipFill>
        <p:spPr bwMode="auto">
          <a:xfrm>
            <a:off x="5004048" y="2303265"/>
            <a:ext cx="2808312" cy="2978107"/>
          </a:xfrm>
          <a:prstGeom prst="rect">
            <a:avLst/>
          </a:prstGeom>
          <a:noFill/>
          <a:ln w="9525">
            <a:noFill/>
            <a:miter lim="800000"/>
            <a:headEnd/>
            <a:tailEnd/>
          </a:ln>
        </p:spPr>
      </p:pic>
    </p:spTree>
    <p:extLst>
      <p:ext uri="{BB962C8B-B14F-4D97-AF65-F5344CB8AC3E}">
        <p14:creationId xmlns:p14="http://schemas.microsoft.com/office/powerpoint/2010/main" val="177757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4"/>
          <p:cNvSpPr>
            <a:spLocks noChangeAspect="1" noChangeArrowheads="1" noTextEdit="1"/>
          </p:cNvSpPr>
          <p:nvPr/>
        </p:nvSpPr>
        <p:spPr bwMode="auto">
          <a:xfrm>
            <a:off x="0" y="0"/>
            <a:ext cx="9144000"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1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8763"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0706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190"/>
            <a:ext cx="68754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5580063" y="3429000"/>
            <a:ext cx="3492500" cy="1384300"/>
          </a:xfrm>
          <a:prstGeom prst="rect">
            <a:avLst/>
          </a:prstGeom>
        </p:spPr>
        <p:txBody>
          <a:bodyPr>
            <a:spAutoFit/>
          </a:bodyPr>
          <a:lstStyle/>
          <a:p>
            <a:pPr algn="just">
              <a:defRPr/>
            </a:pPr>
            <a:r>
              <a:rPr lang="en-US" sz="1400" b="1" dirty="0">
                <a:effectLst>
                  <a:outerShdw blurRad="38100" dist="38100" dir="2700000" algn="tl">
                    <a:srgbClr val="000000">
                      <a:alpha val="43137"/>
                    </a:srgbClr>
                  </a:outerShdw>
                </a:effectLst>
                <a:latin typeface="Times New Roman" pitchFamily="18" charset="0"/>
                <a:cs typeface="Times New Roman" pitchFamily="18" charset="0"/>
              </a:rPr>
              <a:t>Distribution of number of 2α-pairs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N</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2α</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 over invariant mass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Q</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2α</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 in all 500 events of dissociation </a:t>
            </a:r>
            <a:r>
              <a:rPr lang="en-US" sz="14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Bе → 2α (dotted line) at 1.2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A</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 GeV and in 198 “white” stars out of them (solid); in the inset, the enlarged part of the distributions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Q</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2α </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 &lt; 1 MeV.</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4" name="Picture 6" descr="C:\Users\Павел\Desktop\BECQUEREL-2019_NOO\Be9-10-0763.jpg"/>
          <p:cNvPicPr>
            <a:picLocks noChangeAspect="1" noChangeArrowheads="1"/>
          </p:cNvPicPr>
          <p:nvPr/>
        </p:nvPicPr>
        <p:blipFill>
          <a:blip r:embed="rId3" cstate="print">
            <a:extLst>
              <a:ext uri="{28A0092B-C50C-407E-A947-70E740481C1C}">
                <a14:useLocalDpi xmlns:a14="http://schemas.microsoft.com/office/drawing/2010/main" val="0"/>
              </a:ext>
            </a:extLst>
          </a:blip>
          <a:srcRect r="47079"/>
          <a:stretch>
            <a:fillRect/>
          </a:stretch>
        </p:blipFill>
        <p:spPr bwMode="auto">
          <a:xfrm>
            <a:off x="0" y="0"/>
            <a:ext cx="9144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Павел\Desktop\BECQUEREL-2019_NOO\Be9-10-0763.jpg"/>
          <p:cNvPicPr>
            <a:picLocks noChangeAspect="1" noChangeArrowheads="1"/>
          </p:cNvPicPr>
          <p:nvPr/>
        </p:nvPicPr>
        <p:blipFill>
          <a:blip r:embed="rId4" cstate="print">
            <a:extLst>
              <a:ext uri="{28A0092B-C50C-407E-A947-70E740481C1C}">
                <a14:useLocalDpi xmlns:a14="http://schemas.microsoft.com/office/drawing/2010/main" val="0"/>
              </a:ext>
            </a:extLst>
          </a:blip>
          <a:srcRect l="81041"/>
          <a:stretch>
            <a:fillRect/>
          </a:stretch>
        </p:blipFill>
        <p:spPr bwMode="auto">
          <a:xfrm>
            <a:off x="3994150" y="1052513"/>
            <a:ext cx="5149850" cy="20875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5" descr="Be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04"/>
            <a:ext cx="8366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nn "/>
          <p:cNvPicPr>
            <a:picLocks noChangeAspect="1" noChangeArrowheads="1"/>
          </p:cNvPicPr>
          <p:nvPr/>
        </p:nvPicPr>
        <p:blipFill>
          <a:blip r:embed="rId6">
            <a:extLst>
              <a:ext uri="{28A0092B-C50C-407E-A947-70E740481C1C}">
                <a14:useLocalDpi xmlns:a14="http://schemas.microsoft.com/office/drawing/2010/main" val="0"/>
              </a:ext>
            </a:extLst>
          </a:blip>
          <a:srcRect l="19302" t="6381" r="20883" b="75563"/>
          <a:stretch>
            <a:fillRect/>
          </a:stretch>
        </p:blipFill>
        <p:spPr bwMode="auto">
          <a:xfrm>
            <a:off x="684213" y="549275"/>
            <a:ext cx="2905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0" y="5903913"/>
            <a:ext cx="9144000" cy="954087"/>
          </a:xfrm>
          <a:prstGeom prst="rect">
            <a:avLst/>
          </a:prstGeom>
        </p:spPr>
        <p:txBody>
          <a:bodyPr>
            <a:spAutoFit/>
          </a:bodyPr>
          <a:lstStyle/>
          <a:p>
            <a:pPr algn="just">
              <a:defRPr/>
            </a:pPr>
            <a:r>
              <a:rPr lang="en-US" sz="1400" b="1" dirty="0">
                <a:effectLst>
                  <a:outerShdw blurRad="38100" dist="38100" dir="2700000" algn="tl">
                    <a:srgbClr val="000000">
                      <a:alpha val="43137"/>
                    </a:srgbClr>
                  </a:outerShdw>
                </a:effectLst>
                <a:latin typeface="Times New Roman" pitchFamily="18" charset="0"/>
                <a:cs typeface="Times New Roman" pitchFamily="18" charset="0"/>
              </a:rPr>
              <a:t>The distribution over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Q</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2α</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 of 2α-pairs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N</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2α</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 = 500), including “white” 2α-stars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N</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ws</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 = 198), indicates the condition </a:t>
            </a:r>
            <a:r>
              <a:rPr lang="en-US" sz="1400" b="1" i="1" dirty="0">
                <a:effectLst>
                  <a:outerShdw blurRad="38100" dist="38100" dir="2700000" algn="tl">
                    <a:srgbClr val="000000">
                      <a:alpha val="43137"/>
                    </a:srgbClr>
                  </a:outerShdw>
                </a:effectLst>
                <a:latin typeface="Times New Roman" pitchFamily="18" charset="0"/>
                <a:cs typeface="Times New Roman" pitchFamily="18" charset="0"/>
              </a:rPr>
              <a:t>Q</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2α</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a:t>
            </a:r>
            <a:r>
              <a:rPr lang="en-US" sz="14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Be) &lt; 0.2 MeV. Then the fraction of decays </a:t>
            </a:r>
            <a:r>
              <a:rPr lang="en-US" sz="14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Be 36 ± 3 and 41 ± 5%, respectively. Two “influxes” deserve to be noted around 0.6 and 3 MeV. The first of them corresponds to decay through the </a:t>
            </a:r>
            <a:r>
              <a:rPr lang="en-US" sz="14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Be 2.43 MeV excitation, and the second corresponds to decay from the first excited state </a:t>
            </a:r>
            <a:r>
              <a:rPr lang="en-US" sz="14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Be</a:t>
            </a:r>
            <a:r>
              <a:rPr lang="en-US" sz="1400" b="1" baseline="-25000" dirty="0">
                <a:effectLst>
                  <a:outerShdw blurRad="38100" dist="38100" dir="2700000" algn="tl">
                    <a:srgbClr val="000000">
                      <a:alpha val="43137"/>
                    </a:srgbClr>
                  </a:outerShdw>
                </a:effectLst>
                <a:latin typeface="Times New Roman" pitchFamily="18" charset="0"/>
                <a:cs typeface="Times New Roman" pitchFamily="18" charset="0"/>
              </a:rPr>
              <a:t>2+</a:t>
            </a:r>
            <a:r>
              <a:rPr lang="en-US" sz="1400" b="1" dirty="0">
                <a:effectLst>
                  <a:outerShdw blurRad="38100" dist="38100" dir="2700000" algn="tl">
                    <a:srgbClr val="000000">
                      <a:alpha val="43137"/>
                    </a:srgbClr>
                  </a:outerShdw>
                </a:effectLst>
                <a:latin typeface="Times New Roman" pitchFamily="18" charset="0"/>
                <a:cs typeface="Times New Roman" pitchFamily="18" charset="0"/>
              </a:rPr>
              <a:t>.</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5126372" y="8904"/>
            <a:ext cx="2885405"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 GeV/c  </a:t>
            </a:r>
            <a:r>
              <a:rPr lang="en-US" sz="24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 2</a:t>
            </a:r>
            <a:r>
              <a:rPr lang="el-G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660285" y="1287190"/>
            <a:ext cx="564578"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l-G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Прямая со стрелкой 6"/>
          <p:cNvCxnSpPr>
            <a:stCxn id="4" idx="2"/>
          </p:cNvCxnSpPr>
          <p:nvPr/>
        </p:nvCxnSpPr>
        <p:spPr>
          <a:xfrm flipH="1">
            <a:off x="7452320" y="1810410"/>
            <a:ext cx="490254" cy="3944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a:stCxn id="4" idx="2"/>
          </p:cNvCxnSpPr>
          <p:nvPr/>
        </p:nvCxnSpPr>
        <p:spPr>
          <a:xfrm flipH="1">
            <a:off x="6557838" y="1810410"/>
            <a:ext cx="1384736" cy="28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Прямоугольник 4"/>
          <p:cNvSpPr>
            <a:spLocks noChangeArrowheads="1"/>
          </p:cNvSpPr>
          <p:nvPr/>
        </p:nvSpPr>
        <p:spPr bwMode="auto">
          <a:xfrm>
            <a:off x="1259632" y="1896239"/>
            <a:ext cx="1603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ru-RU" sz="2000" b="1" i="1" dirty="0">
                <a:latin typeface="Times New Roman" pitchFamily="18" charset="0"/>
                <a:cs typeface="Times New Roman" pitchFamily="18" charset="0"/>
              </a:rPr>
              <a:t>Q</a:t>
            </a:r>
            <a:r>
              <a:rPr lang="en-US" altLang="ru-RU" sz="2000" b="1" i="1" baseline="-25000" dirty="0">
                <a:latin typeface="Times New Roman" pitchFamily="18" charset="0"/>
                <a:cs typeface="Times New Roman" pitchFamily="18" charset="0"/>
              </a:rPr>
              <a:t>2</a:t>
            </a:r>
            <a:r>
              <a:rPr lang="el-GR" altLang="ru-RU" sz="2000" b="1" i="1" baseline="-25000" dirty="0">
                <a:latin typeface="Times New Roman" pitchFamily="18" charset="0"/>
                <a:cs typeface="Times New Roman" pitchFamily="18" charset="0"/>
              </a:rPr>
              <a:t>α</a:t>
            </a:r>
            <a:r>
              <a:rPr lang="en-US" altLang="ru-RU" sz="2000" b="1" dirty="0">
                <a:latin typeface="Times New Roman" pitchFamily="18" charset="0"/>
                <a:cs typeface="Times New Roman" pitchFamily="18" charset="0"/>
              </a:rPr>
              <a:t> = M</a:t>
            </a:r>
            <a:r>
              <a:rPr lang="en-US" altLang="ru-RU" sz="2000" b="1" baseline="30000" dirty="0">
                <a:latin typeface="Times New Roman" pitchFamily="18" charset="0"/>
                <a:cs typeface="Times New Roman" pitchFamily="18" charset="0"/>
              </a:rPr>
              <a:t>∗</a:t>
            </a:r>
            <a:r>
              <a:rPr lang="en-US" altLang="ru-RU" sz="2000" b="1" dirty="0">
                <a:latin typeface="Times New Roman" pitchFamily="18" charset="0"/>
                <a:cs typeface="Times New Roman" pitchFamily="18" charset="0"/>
              </a:rPr>
              <a:t> - M</a:t>
            </a:r>
            <a:endParaRPr lang="ru-RU" altLang="ru-RU" sz="2000" b="1" dirty="0">
              <a:latin typeface="Times New Roman" pitchFamily="18" charset="0"/>
              <a:cs typeface="Times New Roman" pitchFamily="18" charset="0"/>
            </a:endParaRPr>
          </a:p>
        </p:txBody>
      </p:sp>
      <p:sp>
        <p:nvSpPr>
          <p:cNvPr id="23" name="Прямоугольник 5"/>
          <p:cNvSpPr>
            <a:spLocks noChangeArrowheads="1"/>
          </p:cNvSpPr>
          <p:nvPr/>
        </p:nvSpPr>
        <p:spPr bwMode="auto">
          <a:xfrm>
            <a:off x="1259632" y="2296349"/>
            <a:ext cx="175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ru-RU" altLang="ru-RU" sz="2000" b="1" i="1" dirty="0">
                <a:latin typeface="Times New Roman" pitchFamily="18" charset="0"/>
                <a:cs typeface="Times New Roman" pitchFamily="18" charset="0"/>
              </a:rPr>
              <a:t>M</a:t>
            </a:r>
            <a:r>
              <a:rPr lang="ru-RU" altLang="ru-RU" sz="2000" b="1" baseline="30000" dirty="0">
                <a:latin typeface="Times New Roman" pitchFamily="18" charset="0"/>
                <a:ea typeface="CMS Y 8"/>
                <a:cs typeface="CMS Y 8"/>
              </a:rPr>
              <a:t>*2</a:t>
            </a:r>
            <a:r>
              <a:rPr lang="ru-RU" altLang="ru-RU" sz="2000" b="1" dirty="0">
                <a:latin typeface="Times New Roman" pitchFamily="18" charset="0"/>
                <a:ea typeface="CMS Y 8"/>
                <a:cs typeface="CMS Y 8"/>
              </a:rPr>
              <a:t> = ∑(</a:t>
            </a:r>
            <a:r>
              <a:rPr lang="ru-RU" altLang="ru-RU" sz="2000" b="1" i="1" dirty="0" err="1">
                <a:latin typeface="Times New Roman" pitchFamily="18" charset="0"/>
                <a:ea typeface="CMS Y 8"/>
                <a:cs typeface="CMS Y 8"/>
              </a:rPr>
              <a:t>P</a:t>
            </a:r>
            <a:r>
              <a:rPr lang="ru-RU" altLang="ru-RU" sz="2000" b="1" baseline="-25000" dirty="0" err="1">
                <a:latin typeface="Times New Roman" pitchFamily="18" charset="0"/>
                <a:ea typeface="CMS Y 8"/>
                <a:cs typeface="CMS Y 8"/>
              </a:rPr>
              <a:t>i</a:t>
            </a:r>
            <a:r>
              <a:rPr lang="ru-RU" altLang="ru-RU" sz="2000" b="1" dirty="0" err="1">
                <a:latin typeface="Times New Roman" pitchFamily="18" charset="0"/>
                <a:ea typeface="CMS Y 10"/>
                <a:cs typeface="CMS Y 10"/>
              </a:rPr>
              <a:t>·</a:t>
            </a:r>
            <a:r>
              <a:rPr lang="ru-RU" altLang="ru-RU" sz="2000" b="1" i="1" dirty="0" err="1">
                <a:latin typeface="Times New Roman" pitchFamily="18" charset="0"/>
                <a:ea typeface="CMS Y 10"/>
                <a:cs typeface="CMS Y 10"/>
              </a:rPr>
              <a:t>P</a:t>
            </a:r>
            <a:r>
              <a:rPr lang="ru-RU" altLang="ru-RU" sz="2000" b="1" baseline="-25000" dirty="0" err="1">
                <a:latin typeface="Times New Roman" pitchFamily="18" charset="0"/>
                <a:ea typeface="CMS Y 10"/>
                <a:cs typeface="CMS Y 10"/>
              </a:rPr>
              <a:t>k</a:t>
            </a:r>
            <a:r>
              <a:rPr lang="ru-RU" altLang="ru-RU" sz="2000" b="1" dirty="0">
                <a:latin typeface="Times New Roman" pitchFamily="18" charset="0"/>
                <a:ea typeface="CMS Y 10"/>
                <a:cs typeface="CMS Y 10"/>
              </a:rPr>
              <a:t>)</a:t>
            </a:r>
            <a:endParaRPr lang="ru-RU" altLang="ru-RU" sz="2000" b="1" dirty="0">
              <a:latin typeface="Arial" pitchFamily="34" charset="0"/>
            </a:endParaRPr>
          </a:p>
        </p:txBody>
      </p:sp>
      <p:sp>
        <p:nvSpPr>
          <p:cNvPr id="5" name="TextBox 4"/>
          <p:cNvSpPr txBox="1"/>
          <p:nvPr/>
        </p:nvSpPr>
        <p:spPr>
          <a:xfrm>
            <a:off x="0" y="433536"/>
            <a:ext cx="628698" cy="461665"/>
          </a:xfrm>
          <a:prstGeom prst="rect">
            <a:avLst/>
          </a:prstGeom>
          <a:noFill/>
        </p:spPr>
        <p:txBody>
          <a:bodyPr wrap="none" rtlCol="0">
            <a:spAutoFit/>
          </a:bodyPr>
          <a:lstStyle/>
          <a:p>
            <a:r>
              <a:rPr lang="en-US"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t>
            </a:r>
            <a:endParaRPr lang="en-US" sz="2400" dirty="0"/>
          </a:p>
        </p:txBody>
      </p:sp>
    </p:spTree>
    <p:extLst>
      <p:ext uri="{BB962C8B-B14F-4D97-AF65-F5344CB8AC3E}">
        <p14:creationId xmlns:p14="http://schemas.microsoft.com/office/powerpoint/2010/main" val="332374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175"/>
            <a:ext cx="62499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8"/>
          <p:cNvSpPr>
            <a:spLocks noChangeArrowheads="1"/>
          </p:cNvSpPr>
          <p:nvPr/>
        </p:nvSpPr>
        <p:spPr bwMode="auto">
          <a:xfrm>
            <a:off x="585788" y="71438"/>
            <a:ext cx="758825" cy="519112"/>
          </a:xfrm>
          <a:prstGeom prst="rect">
            <a:avLst/>
          </a:prstGeom>
          <a:noFill/>
          <a:ln w="9525">
            <a:noFill/>
            <a:miter lim="800000"/>
            <a:headEnd/>
            <a:tailEnd/>
          </a:ln>
          <a:effectLst/>
        </p:spPr>
        <p:txBody>
          <a:bodyPr wrap="none">
            <a:spAutoFit/>
          </a:bodyPr>
          <a:lstStyle/>
          <a:p>
            <a:pPr>
              <a:defRPr/>
            </a:pPr>
            <a:r>
              <a:rPr lang="ru-RU" sz="2400" b="1" dirty="0">
                <a:effectLst>
                  <a:outerShdw blurRad="38100" dist="38100" dir="2700000" algn="tl">
                    <a:srgbClr val="C0C0C0"/>
                  </a:outerShdw>
                </a:effectLst>
                <a:latin typeface="Times New Roman" pitchFamily="18" charset="0"/>
                <a:cs typeface="Arial" charset="0"/>
              </a:rPr>
              <a:t> </a:t>
            </a:r>
            <a:r>
              <a:rPr lang="ru-RU" sz="2800" b="1" baseline="30000" dirty="0">
                <a:effectLst>
                  <a:outerShdw blurRad="38100" dist="38100" dir="2700000" algn="tl">
                    <a:srgbClr val="C0C0C0"/>
                  </a:outerShdw>
                </a:effectLst>
                <a:latin typeface="Times New Roman" pitchFamily="18" charset="0"/>
                <a:cs typeface="Arial" charset="0"/>
              </a:rPr>
              <a:t>1</a:t>
            </a:r>
            <a:r>
              <a:rPr lang="en-US" sz="2800" b="1" baseline="30000" dirty="0">
                <a:effectLst>
                  <a:outerShdw blurRad="38100" dist="38100" dir="2700000" algn="tl">
                    <a:srgbClr val="C0C0C0"/>
                  </a:outerShdw>
                </a:effectLst>
                <a:latin typeface="Times New Roman" pitchFamily="18" charset="0"/>
                <a:cs typeface="Arial" charset="0"/>
              </a:rPr>
              <a:t>0</a:t>
            </a:r>
            <a:r>
              <a:rPr lang="en-US" sz="2800" b="1" dirty="0">
                <a:effectLst>
                  <a:outerShdw blurRad="38100" dist="38100" dir="2700000" algn="tl">
                    <a:srgbClr val="C0C0C0"/>
                  </a:outerShdw>
                </a:effectLst>
                <a:latin typeface="Times New Roman" pitchFamily="18" charset="0"/>
                <a:cs typeface="Arial" charset="0"/>
              </a:rPr>
              <a:t>C</a:t>
            </a:r>
            <a:endParaRPr lang="ru-RU" sz="2800" b="1" dirty="0">
              <a:effectLst>
                <a:outerShdw blurRad="38100" dist="38100" dir="2700000" algn="tl">
                  <a:srgbClr val="C0C0C0"/>
                </a:outerShdw>
              </a:effectLst>
              <a:latin typeface="Times New Roman" pitchFamily="18" charset="0"/>
              <a:cs typeface="Arial" charset="0"/>
            </a:endParaRPr>
          </a:p>
        </p:txBody>
      </p:sp>
      <p:pic>
        <p:nvPicPr>
          <p:cNvPr id="10244" name="Picture 26" descr="C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590550"/>
            <a:ext cx="1908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noChangeArrowheads="1"/>
          </p:cNvPicPr>
          <p:nvPr/>
        </p:nvPicPr>
        <p:blipFill>
          <a:blip r:embed="rId4">
            <a:extLst>
              <a:ext uri="{28A0092B-C50C-407E-A947-70E740481C1C}">
                <a14:useLocalDpi xmlns:a14="http://schemas.microsoft.com/office/drawing/2010/main" val="0"/>
              </a:ext>
            </a:extLst>
          </a:blip>
          <a:srcRect l="13229" t="2766" r="14375" b="17519"/>
          <a:stretch>
            <a:fillRect/>
          </a:stretch>
        </p:blipFill>
        <p:spPr bwMode="auto">
          <a:xfrm>
            <a:off x="3030538" y="2708275"/>
            <a:ext cx="6021387"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Box 1"/>
          <p:cNvSpPr txBox="1">
            <a:spLocks noChangeArrowheads="1"/>
          </p:cNvSpPr>
          <p:nvPr/>
        </p:nvSpPr>
        <p:spPr bwMode="auto">
          <a:xfrm>
            <a:off x="3030539" y="5378450"/>
            <a:ext cx="5834062" cy="147637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A clear correlation between </a:t>
            </a:r>
            <a:r>
              <a:rPr lang="en-US" altLang="ru-RU" sz="1800" b="1" i="1" dirty="0">
                <a:effectLst>
                  <a:outerShdw blurRad="38100" dist="38100" dir="2700000" algn="tl">
                    <a:srgbClr val="000000">
                      <a:alpha val="43137"/>
                    </a:srgbClr>
                  </a:outerShdw>
                </a:effectLst>
                <a:latin typeface="Times New Roman" pitchFamily="18" charset="0"/>
                <a:cs typeface="Times New Roman" pitchFamily="18" charset="0"/>
              </a:rPr>
              <a:t>Q</a:t>
            </a:r>
            <a:r>
              <a:rPr lang="en-US" altLang="ru-RU" sz="1800" b="1" baseline="-25000" dirty="0">
                <a:effectLst>
                  <a:outerShdw blurRad="38100" dist="38100" dir="2700000" algn="tl">
                    <a:srgbClr val="000000">
                      <a:alpha val="43137"/>
                    </a:srgbClr>
                  </a:outerShdw>
                </a:effectLst>
                <a:latin typeface="Times New Roman" pitchFamily="18" charset="0"/>
                <a:cs typeface="Times New Roman" pitchFamily="18" charset="0"/>
              </a:rPr>
              <a:t>2α</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 and </a:t>
            </a:r>
            <a:r>
              <a:rPr lang="en-US" altLang="ru-RU" sz="1800" b="1" i="1" dirty="0">
                <a:effectLst>
                  <a:outerShdw blurRad="38100" dist="38100" dir="2700000" algn="tl">
                    <a:srgbClr val="000000">
                      <a:alpha val="43137"/>
                    </a:srgbClr>
                  </a:outerShdw>
                </a:effectLst>
                <a:latin typeface="Times New Roman" pitchFamily="18" charset="0"/>
                <a:cs typeface="Times New Roman" pitchFamily="18" charset="0"/>
              </a:rPr>
              <a:t>Q</a:t>
            </a:r>
            <a:r>
              <a:rPr lang="en-US" altLang="ru-RU" sz="1800" b="1" baseline="-25000" dirty="0">
                <a:effectLst>
                  <a:outerShdw blurRad="38100" dist="38100" dir="2700000" algn="tl">
                    <a:srgbClr val="000000">
                      <a:alpha val="43137"/>
                    </a:srgbClr>
                  </a:outerShdw>
                </a:effectLst>
                <a:latin typeface="Times New Roman" pitchFamily="18" charset="0"/>
                <a:cs typeface="Times New Roman" pitchFamily="18" charset="0"/>
              </a:rPr>
              <a:t>2α</a:t>
            </a:r>
            <a:r>
              <a:rPr lang="en-US" altLang="ru-RU" sz="1800" b="1" i="1" baseline="-25000" dirty="0">
                <a:effectLst>
                  <a:outerShdw blurRad="38100" dist="38100" dir="2700000" algn="tl">
                    <a:srgbClr val="000000">
                      <a:alpha val="43137"/>
                    </a:srgbClr>
                  </a:outerShdw>
                </a:effectLst>
                <a:latin typeface="Times New Roman" pitchFamily="18" charset="0"/>
                <a:cs typeface="Times New Roman" pitchFamily="18" charset="0"/>
              </a:rPr>
              <a:t>p</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 points to the cascade process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10</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C →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 →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8</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Be. The contribution of these decays allows concluding that the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B nucleus manifests itself with a probability of (30 ± 4)% in the </a:t>
            </a:r>
            <a:r>
              <a:rPr lang="en-US" altLang="ru-RU" sz="1800" b="1" baseline="30000" dirty="0">
                <a:effectLst>
                  <a:outerShdw blurRad="38100" dist="38100" dir="2700000" algn="tl">
                    <a:srgbClr val="000000">
                      <a:alpha val="43137"/>
                    </a:srgbClr>
                  </a:outerShdw>
                </a:effectLst>
                <a:latin typeface="Times New Roman" pitchFamily="18" charset="0"/>
                <a:cs typeface="Times New Roman" pitchFamily="18" charset="0"/>
              </a:rPr>
              <a:t>10</a:t>
            </a:r>
            <a:r>
              <a:rPr lang="en-US" altLang="ru-RU" sz="1800" b="1" dirty="0">
                <a:effectLst>
                  <a:outerShdw blurRad="38100" dist="38100" dir="2700000" algn="tl">
                    <a:srgbClr val="000000">
                      <a:alpha val="43137"/>
                    </a:srgbClr>
                  </a:outerShdw>
                </a:effectLst>
                <a:latin typeface="Times New Roman" pitchFamily="18" charset="0"/>
                <a:cs typeface="Times New Roman" pitchFamily="18" charset="0"/>
              </a:rPr>
              <a:t>C structure.</a:t>
            </a:r>
          </a:p>
        </p:txBody>
      </p:sp>
      <p:sp>
        <p:nvSpPr>
          <p:cNvPr id="10247" name="TextBox 2"/>
          <p:cNvSpPr txBox="1">
            <a:spLocks noChangeArrowheads="1"/>
          </p:cNvSpPr>
          <p:nvPr/>
        </p:nvSpPr>
        <p:spPr bwMode="auto">
          <a:xfrm>
            <a:off x="4092575" y="3100388"/>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ru-RU" sz="1800" b="1" baseline="30000">
                <a:latin typeface="Times New Roman" pitchFamily="18" charset="0"/>
                <a:cs typeface="Times New Roman" pitchFamily="18" charset="0"/>
              </a:rPr>
              <a:t>8</a:t>
            </a:r>
            <a:r>
              <a:rPr lang="en-US" altLang="ru-RU" sz="1800" b="1">
                <a:latin typeface="Times New Roman" pitchFamily="18" charset="0"/>
                <a:cs typeface="Times New Roman" pitchFamily="18" charset="0"/>
              </a:rPr>
              <a:t>Be</a:t>
            </a:r>
          </a:p>
        </p:txBody>
      </p:sp>
      <p:sp>
        <p:nvSpPr>
          <p:cNvPr id="10248" name="TextBox 12"/>
          <p:cNvSpPr txBox="1">
            <a:spLocks noChangeArrowheads="1"/>
          </p:cNvSpPr>
          <p:nvPr/>
        </p:nvSpPr>
        <p:spPr bwMode="auto">
          <a:xfrm>
            <a:off x="7667625" y="3100388"/>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ru-RU" sz="1800" b="1" baseline="30000">
                <a:latin typeface="Times New Roman" pitchFamily="18" charset="0"/>
                <a:cs typeface="Times New Roman" pitchFamily="18" charset="0"/>
              </a:rPr>
              <a:t>9</a:t>
            </a:r>
            <a:r>
              <a:rPr lang="en-US" altLang="ru-RU" sz="1800" b="1">
                <a:latin typeface="Times New Roman" pitchFamily="18" charset="0"/>
                <a:cs typeface="Times New Roman" pitchFamily="18" charset="0"/>
              </a:rPr>
              <a:t>B</a:t>
            </a:r>
          </a:p>
        </p:txBody>
      </p:sp>
      <p:graphicFrame>
        <p:nvGraphicFramePr>
          <p:cNvPr id="10" name="Таблица 9"/>
          <p:cNvGraphicFramePr>
            <a:graphicFrameLocks noGrp="1"/>
          </p:cNvGraphicFramePr>
          <p:nvPr/>
        </p:nvGraphicFramePr>
        <p:xfrm>
          <a:off x="84138" y="2371725"/>
          <a:ext cx="2338387" cy="2689225"/>
        </p:xfrm>
        <a:graphic>
          <a:graphicData uri="http://schemas.openxmlformats.org/drawingml/2006/table">
            <a:tbl>
              <a:tblPr/>
              <a:tblGrid>
                <a:gridCol w="1269516">
                  <a:extLst>
                    <a:ext uri="{9D8B030D-6E8A-4147-A177-3AD203B41FA5}">
                      <a16:colId xmlns:a16="http://schemas.microsoft.com/office/drawing/2014/main" val="20000"/>
                    </a:ext>
                  </a:extLst>
                </a:gridCol>
                <a:gridCol w="1068871">
                  <a:extLst>
                    <a:ext uri="{9D8B030D-6E8A-4147-A177-3AD203B41FA5}">
                      <a16:colId xmlns:a16="http://schemas.microsoft.com/office/drawing/2014/main" val="20001"/>
                    </a:ext>
                  </a:extLst>
                </a:gridCol>
              </a:tblGrid>
              <a:tr h="3769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Channel</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Ratio</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2He + </a:t>
                      </a:r>
                      <a:r>
                        <a:rPr kumimoji="0" lang="ru-RU" sz="2000" b="1" i="0" u="none" strike="noStrike" cap="none" normalizeH="0" baseline="0" dirty="0">
                          <a:ln>
                            <a:noFill/>
                          </a:ln>
                          <a:solidFill>
                            <a:srgbClr val="000000"/>
                          </a:solidFill>
                          <a:effectLst/>
                          <a:latin typeface="Times New Roman" pitchFamily="18" charset="0"/>
                          <a:cs typeface="Times New Roman" pitchFamily="18" charset="0"/>
                        </a:rPr>
                        <a:t>2</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H</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82%</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He + </a:t>
                      </a:r>
                      <a:r>
                        <a:rPr kumimoji="0" lang="ru-RU" sz="2000" b="1" i="0" u="none" strike="noStrike" cap="none" normalizeH="0" baseline="0" dirty="0">
                          <a:ln>
                            <a:noFill/>
                          </a:ln>
                          <a:solidFill>
                            <a:srgbClr val="000000"/>
                          </a:solidFill>
                          <a:effectLst/>
                          <a:latin typeface="Times New Roman" pitchFamily="18" charset="0"/>
                          <a:cs typeface="Times New Roman" pitchFamily="18" charset="0"/>
                        </a:rPr>
                        <a:t>4</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H</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5%</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1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chemeClr val="tx1"/>
                          </a:solidFill>
                          <a:effectLst/>
                          <a:latin typeface="Times New Roman" pitchFamily="18" charset="0"/>
                          <a:cs typeface="Times New Roman" pitchFamily="18" charset="0"/>
                        </a:rPr>
                        <a:t>6</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H</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4%</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3213">
                <a:tc>
                  <a:txBody>
                    <a:bodyPr/>
                    <a:lstStyle/>
                    <a:p>
                      <a:pPr algn="ctr"/>
                      <a:r>
                        <a:rPr lang="en-US" sz="1800" b="1" dirty="0">
                          <a:latin typeface="Times New Roman" panose="02020603050405020304" pitchFamily="18" charset="0"/>
                          <a:cs typeface="Times New Roman" panose="02020603050405020304" pitchFamily="18" charset="0"/>
                        </a:rPr>
                        <a:t>3He</a:t>
                      </a:r>
                      <a:endParaRPr lang="ru-RU" sz="1800" b="1" dirty="0">
                        <a:latin typeface="Times New Roman" panose="02020603050405020304" pitchFamily="18" charset="0"/>
                        <a:cs typeface="Times New Roman" panose="02020603050405020304"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800" b="1" dirty="0">
                          <a:latin typeface="Times New Roman" panose="02020603050405020304" pitchFamily="18" charset="0"/>
                          <a:cs typeface="Times New Roman" panose="02020603050405020304" pitchFamily="18" charset="0"/>
                        </a:rPr>
                        <a:t>3%</a:t>
                      </a:r>
                      <a:endParaRPr lang="ru-RU" sz="1800" b="1" dirty="0">
                        <a:latin typeface="Times New Roman" panose="02020603050405020304" pitchFamily="18" charset="0"/>
                        <a:cs typeface="Times New Roman" panose="02020603050405020304"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1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Li + 3H</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3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Be + He</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1%</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a:txBody>
                  <a:tcPr marL="68523" marR="685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10275"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88" y="5060950"/>
            <a:ext cx="225425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49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9349"/>
            <a:ext cx="53482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5651500" y="692150"/>
            <a:ext cx="720725" cy="369888"/>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      </a:t>
            </a:r>
            <a:endParaRPr lang="ru-RU" altLang="en-US"/>
          </a:p>
        </p:txBody>
      </p:sp>
      <p:pic>
        <p:nvPicPr>
          <p:cNvPr id="143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955" t="3499" r="2394" b="53294"/>
          <a:stretch>
            <a:fillRect/>
          </a:stretch>
        </p:blipFill>
        <p:spPr bwMode="auto">
          <a:xfrm>
            <a:off x="0" y="0"/>
            <a:ext cx="9144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CE83DD-7491-47D7-9F82-3E3BA0695502}"/>
              </a:ext>
            </a:extLst>
          </p:cNvPr>
          <p:cNvSpPr txBox="1"/>
          <p:nvPr/>
        </p:nvSpPr>
        <p:spPr>
          <a:xfrm>
            <a:off x="1979712" y="2060848"/>
            <a:ext cx="2513830" cy="369332"/>
          </a:xfrm>
          <a:prstGeom prst="rect">
            <a:avLst/>
          </a:prstGeom>
          <a:solidFill>
            <a:schemeClr val="bg1"/>
          </a:solidFill>
        </p:spPr>
        <p:txBody>
          <a:bodyPr wrap="none" rtlCol="0">
            <a:spAutoFit/>
          </a:bodyPr>
          <a:lstStyle/>
          <a:p>
            <a:r>
              <a:rPr lang="en-US" sz="1800" b="1" baseline="30000" dirty="0">
                <a:effectLst>
                  <a:outerShdw blurRad="38100" dist="38100" dir="2700000" algn="tl">
                    <a:srgbClr val="000000">
                      <a:alpha val="43137"/>
                    </a:srgbClr>
                  </a:outerShdw>
                </a:effectLst>
                <a:latin typeface="Times New Roman" pitchFamily="18" charset="0"/>
                <a:cs typeface="Times New Roman" pitchFamily="18" charset="0"/>
              </a:rPr>
              <a:t>10</a:t>
            </a:r>
            <a:r>
              <a:rPr lang="en-US" sz="1800" b="1" dirty="0">
                <a:effectLst>
                  <a:outerShdw blurRad="38100" dist="38100" dir="2700000" algn="tl">
                    <a:srgbClr val="000000">
                      <a:alpha val="43137"/>
                    </a:srgbClr>
                  </a:outerShdw>
                </a:effectLst>
                <a:latin typeface="Times New Roman" pitchFamily="18" charset="0"/>
                <a:cs typeface="Times New Roman" pitchFamily="18" charset="0"/>
              </a:rPr>
              <a:t>C →</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1800" b="1" baseline="30000" dirty="0">
                <a:effectLst>
                  <a:outerShdw blurRad="38100" dist="38100" dir="2700000" algn="tl">
                    <a:srgbClr val="000000">
                      <a:alpha val="43137"/>
                    </a:srgbClr>
                  </a:outerShdw>
                </a:effectLst>
                <a:latin typeface="Times New Roman" pitchFamily="18" charset="0"/>
                <a:cs typeface="Times New Roman" pitchFamily="18" charset="0"/>
              </a:rPr>
              <a:t>9</a:t>
            </a:r>
            <a:r>
              <a:rPr lang="en-US" sz="1800" b="1" dirty="0">
                <a:effectLst>
                  <a:outerShdw blurRad="38100" dist="38100" dir="2700000" algn="tl">
                    <a:srgbClr val="000000">
                      <a:alpha val="43137"/>
                    </a:srgbClr>
                  </a:outerShdw>
                </a:effectLst>
                <a:latin typeface="Times New Roman" pitchFamily="18" charset="0"/>
                <a:cs typeface="Times New Roman" pitchFamily="18" charset="0"/>
              </a:rPr>
              <a:t>B + </a:t>
            </a:r>
            <a:r>
              <a:rPr lang="en-US" sz="1800" b="1" i="1" dirty="0">
                <a:effectLst>
                  <a:outerShdw blurRad="38100" dist="38100" dir="2700000" algn="tl">
                    <a:srgbClr val="000000">
                      <a:alpha val="43137"/>
                    </a:srgbClr>
                  </a:outerShdw>
                </a:effectLst>
                <a:latin typeface="Times New Roman" pitchFamily="18" charset="0"/>
                <a:cs typeface="Times New Roman" pitchFamily="18" charset="0"/>
              </a:rPr>
              <a:t>p - </a:t>
            </a:r>
            <a:r>
              <a:rPr lang="en-US" sz="1800" b="1" dirty="0">
                <a:effectLst>
                  <a:outerShdw blurRad="38100" dist="38100" dir="2700000" algn="tl">
                    <a:srgbClr val="000000">
                      <a:alpha val="43137"/>
                    </a:srgbClr>
                  </a:outerShdw>
                </a:effectLst>
                <a:latin typeface="Times New Roman" pitchFamily="18" charset="0"/>
                <a:cs typeface="Times New Roman" pitchFamily="18" charset="0"/>
              </a:rPr>
              <a:t>17 ± 4% </a:t>
            </a:r>
            <a:endParaRPr lang="ru-RU" i="1" dirty="0"/>
          </a:p>
        </p:txBody>
      </p:sp>
      <p:sp>
        <p:nvSpPr>
          <p:cNvPr id="6" name="TextBox 5">
            <a:extLst>
              <a:ext uri="{FF2B5EF4-FFF2-40B4-BE49-F238E27FC236}">
                <a16:creationId xmlns:a16="http://schemas.microsoft.com/office/drawing/2014/main" id="{DBE66D59-1AB8-45B0-B8A7-70021C48B925}"/>
              </a:ext>
            </a:extLst>
          </p:cNvPr>
          <p:cNvSpPr txBox="1"/>
          <p:nvPr/>
        </p:nvSpPr>
        <p:spPr>
          <a:xfrm>
            <a:off x="2357673" y="1691516"/>
            <a:ext cx="1601721"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Emulsion exp:</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8" name="Прямая со стрелкой 7">
            <a:extLst>
              <a:ext uri="{FF2B5EF4-FFF2-40B4-BE49-F238E27FC236}">
                <a16:creationId xmlns:a16="http://schemas.microsoft.com/office/drawing/2014/main" id="{7CBB5CFD-EA7C-4B92-A1FB-AB2BCF08FDCE}"/>
              </a:ext>
            </a:extLst>
          </p:cNvPr>
          <p:cNvCxnSpPr>
            <a:cxnSpLocks/>
          </p:cNvCxnSpPr>
          <p:nvPr/>
        </p:nvCxnSpPr>
        <p:spPr>
          <a:xfrm flipH="1">
            <a:off x="755576" y="2430180"/>
            <a:ext cx="1645161" cy="17909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BD4B9444-E3F5-4CB6-985C-8D8EF06B2678}"/>
              </a:ext>
            </a:extLst>
          </p:cNvPr>
          <p:cNvSpPr txBox="1"/>
          <p:nvPr/>
        </p:nvSpPr>
        <p:spPr>
          <a:xfrm>
            <a:off x="2561192" y="3720679"/>
            <a:ext cx="2867323"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latin typeface="Times New Roman" panose="02020603050405020304" pitchFamily="18" charset="0"/>
                <a:cs typeface="Times New Roman" panose="02020603050405020304" pitchFamily="18" charset="0"/>
              </a:rPr>
              <a:t>E</a:t>
            </a:r>
            <a:r>
              <a:rPr lang="en-US" sz="2400" b="1" baseline="-25000" dirty="0">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a:t>
            </a:r>
            <a:r>
              <a:rPr lang="en-US" sz="2400" b="1" baseline="30000" dirty="0">
                <a:latin typeface="Times New Roman" panose="02020603050405020304" pitchFamily="18" charset="0"/>
                <a:cs typeface="Times New Roman" panose="02020603050405020304" pitchFamily="18" charset="0"/>
              </a:rPr>
              <a:t>10</a:t>
            </a:r>
            <a:r>
              <a:rPr lang="en-US" sz="2400" b="1" dirty="0">
                <a:latin typeface="Times New Roman" panose="02020603050405020304" pitchFamily="18" charset="0"/>
                <a:cs typeface="Times New Roman" panose="02020603050405020304" pitchFamily="18" charset="0"/>
              </a:rPr>
              <a:t>C)</a:t>
            </a:r>
            <a:r>
              <a:rPr lang="en-US" sz="2400" b="1" baseline="300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=4.2 MeV - ?</a:t>
            </a:r>
            <a:endParaRPr lang="ru-RU" sz="2400" b="1"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4C8DBC41-BE63-4E13-97DE-81D83CB12681}"/>
              </a:ext>
            </a:extLst>
          </p:cNvPr>
          <p:cNvPicPr>
            <a:picLocks noChangeAspect="1"/>
          </p:cNvPicPr>
          <p:nvPr/>
        </p:nvPicPr>
        <p:blipFill rotWithShape="1">
          <a:blip r:embed="rId5"/>
          <a:srcRect t="1732" r="5941"/>
          <a:stretch/>
        </p:blipFill>
        <p:spPr>
          <a:xfrm>
            <a:off x="5508743" y="2121844"/>
            <a:ext cx="3493640" cy="3898834"/>
          </a:xfrm>
          <a:prstGeom prst="rect">
            <a:avLst/>
          </a:prstGeom>
        </p:spPr>
      </p:pic>
      <p:sp>
        <p:nvSpPr>
          <p:cNvPr id="12" name="TextBox 11">
            <a:extLst>
              <a:ext uri="{FF2B5EF4-FFF2-40B4-BE49-F238E27FC236}">
                <a16:creationId xmlns:a16="http://schemas.microsoft.com/office/drawing/2014/main" id="{3DC3E8FE-2498-455F-BCAC-3301FEA09659}"/>
              </a:ext>
            </a:extLst>
          </p:cNvPr>
          <p:cNvSpPr txBox="1"/>
          <p:nvPr/>
        </p:nvSpPr>
        <p:spPr>
          <a:xfrm>
            <a:off x="6084168" y="6020678"/>
            <a:ext cx="2776466" cy="523220"/>
          </a:xfrm>
          <a:prstGeom prst="rect">
            <a:avLst/>
          </a:prstGeom>
          <a:noFill/>
        </p:spPr>
        <p:txBody>
          <a:bodyPr wrap="none" rtlCol="0">
            <a:spAutoFit/>
          </a:bodyPr>
          <a:lstStyle/>
          <a:p>
            <a:pPr algn="ctr"/>
            <a:r>
              <a:rPr lang="fr-FR"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Curtis et al., </a:t>
            </a:r>
          </a:p>
          <a:p>
            <a:pPr algn="ctr"/>
            <a:r>
              <a:rPr lang="fr-FR"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 Rev. C 77, 021301(R) (2008)</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3383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3204</TotalTime>
  <Words>2180</Words>
  <Application>Microsoft Office PowerPoint</Application>
  <PresentationFormat>Экран (4:3)</PresentationFormat>
  <Paragraphs>175</Paragraphs>
  <Slides>25</Slides>
  <Notes>7</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25</vt:i4>
      </vt:variant>
    </vt:vector>
  </HeadingPairs>
  <TitlesOfParts>
    <vt:vector size="36" baseType="lpstr">
      <vt:lpstr>MS Mincho</vt:lpstr>
      <vt:lpstr>Arial</vt:lpstr>
      <vt:lpstr>Britannic Bold</vt:lpstr>
      <vt:lpstr>Calibri</vt:lpstr>
      <vt:lpstr>Cambria Math</vt:lpstr>
      <vt:lpstr>News706 BT</vt:lpstr>
      <vt:lpstr>Tempus Sans ITC</vt:lpstr>
      <vt:lpstr>Times New Roman</vt:lpstr>
      <vt:lpstr>Тема Office</vt:lpstr>
      <vt:lpstr>Photo Editor Photo</vt:lpstr>
      <vt:lpstr>Equation</vt:lpstr>
      <vt:lpstr>Study of unstable states of the lightest nuclei in the dissociation of relativistic nuclei.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Coherent dissociation of 16O → 4α at 4.5 A GeV/c </vt:lpstr>
      <vt:lpstr>Coherent dissociation of 16O → 4α at 4.5 A GeV/c </vt:lpstr>
      <vt:lpstr>Search for 16O →2 8Be events </vt:lpstr>
      <vt:lpstr>Презентация PowerPoint</vt:lpstr>
      <vt:lpstr>Fragmentation of relativistic 22Ne nucleus</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исследований легких ядер в релятивистской диссоциации</dc:title>
  <dc:creator>Андрей Зайцев</dc:creator>
  <cp:lastModifiedBy>Andrei Zaitcev</cp:lastModifiedBy>
  <cp:revision>142</cp:revision>
  <dcterms:created xsi:type="dcterms:W3CDTF">2019-04-13T08:43:15Z</dcterms:created>
  <dcterms:modified xsi:type="dcterms:W3CDTF">2020-11-12T20:37:01Z</dcterms:modified>
</cp:coreProperties>
</file>