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8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jpeg" ContentType="image/jpe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11996737" cy="75628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99760" y="301680"/>
            <a:ext cx="1079640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99760" y="301680"/>
            <a:ext cx="1079640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99760" y="301680"/>
            <a:ext cx="1079640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599760" y="301680"/>
            <a:ext cx="1079640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99760" y="301680"/>
            <a:ext cx="1079640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599760" y="301680"/>
            <a:ext cx="1079640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599760" y="301680"/>
            <a:ext cx="1079640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13224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599760" y="406044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32493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32240" y="1769400"/>
            <a:ext cx="52686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9760" y="4060440"/>
            <a:ext cx="1079640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title text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title text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title text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title text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ck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99760" y="301680"/>
            <a:ext cx="1079640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ck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99760" y="1769400"/>
            <a:ext cx="1079640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1080" y="1646280"/>
            <a:ext cx="10792800" cy="31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ctr">
              <a:lnSpc>
                <a:spcPct val="100000"/>
              </a:lnSpc>
            </a:pPr>
            <a:r>
              <a:rPr b="0" lang="en-GB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Determination of the gamma-ray yields generated during the interaction of 14.1 MeV neutrons with Na, K and Cl nuclei by the tagged neutron method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Ruslan Marzhokhov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GB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Joint Institute for Nuclear Research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6622920" y="5363280"/>
            <a:ext cx="4746960" cy="154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0" y="5122080"/>
            <a:ext cx="11884320" cy="23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5" name="" descr=""/>
          <p:cNvPicPr/>
          <p:nvPr/>
        </p:nvPicPr>
        <p:blipFill>
          <a:blip r:embed="rId1"/>
          <a:stretch/>
        </p:blipFill>
        <p:spPr>
          <a:xfrm>
            <a:off x="472320" y="548640"/>
            <a:ext cx="1902960" cy="712800"/>
          </a:xfrm>
          <a:prstGeom prst="rect">
            <a:avLst/>
          </a:prstGeom>
          <a:ln>
            <a:noFill/>
          </a:ln>
        </p:spPr>
      </p:pic>
      <p:pic>
        <p:nvPicPr>
          <p:cNvPr id="256" name="" descr=""/>
          <p:cNvPicPr/>
          <p:nvPr/>
        </p:nvPicPr>
        <p:blipFill>
          <a:blip r:embed="rId2"/>
          <a:stretch/>
        </p:blipFill>
        <p:spPr>
          <a:xfrm>
            <a:off x="9234000" y="34560"/>
            <a:ext cx="2375640" cy="1335960"/>
          </a:xfrm>
          <a:prstGeom prst="rect">
            <a:avLst/>
          </a:prstGeom>
          <a:ln>
            <a:noFill/>
          </a:ln>
        </p:spPr>
      </p:pic>
      <p:sp>
        <p:nvSpPr>
          <p:cNvPr id="257" name="CustomShape 4"/>
          <p:cNvSpPr/>
          <p:nvPr/>
        </p:nvSpPr>
        <p:spPr>
          <a:xfrm>
            <a:off x="0" y="5213520"/>
            <a:ext cx="11792880" cy="110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 the TANGRA Collaboration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R.B. Marzhokhov, N.A. Fedorov, I.D. Dashkov, D.N. Grozdanov, Yu.N. Kopatch,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I.N. Ruskov, V.R. Skoy, T.Yu. Tretyakova, F.A. Aliev,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S. Dabylova, N.A. Gundorin, C. Hramco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5"/>
          <p:cNvSpPr/>
          <p:nvPr/>
        </p:nvSpPr>
        <p:spPr>
          <a:xfrm>
            <a:off x="6125400" y="7134480"/>
            <a:ext cx="57585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R. Marzhokhov, AYSS-2020, 9-13 November 2020, Dubna, Russia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599400" y="301320"/>
            <a:ext cx="107928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Fit sodium peak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0870560" y="6770160"/>
            <a:ext cx="790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" descr=""/>
          <p:cNvPicPr/>
          <p:nvPr/>
        </p:nvPicPr>
        <p:blipFill>
          <a:blip r:embed="rId1"/>
          <a:stretch/>
        </p:blipFill>
        <p:spPr>
          <a:xfrm>
            <a:off x="1948320" y="1600200"/>
            <a:ext cx="8566920" cy="580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599400" y="301320"/>
            <a:ext cx="107949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10798560" y="6770160"/>
            <a:ext cx="718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791640" y="6049800"/>
            <a:ext cx="8853120" cy="85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[1] S. P. Simakov , A. Pavlik , H. Vonach , S. Hlavac // Status of experimental and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evaluated discrete Y-ray production at En = 14,5 MeV . International Atomic Energy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Agency, 1998.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92" name="Table 4"/>
          <p:cNvGraphicFramePr/>
          <p:nvPr/>
        </p:nvGraphicFramePr>
        <p:xfrm>
          <a:off x="633240" y="1450080"/>
          <a:ext cx="10346040" cy="4590720"/>
        </p:xfrm>
        <a:graphic>
          <a:graphicData uri="http://schemas.openxmlformats.org/drawingml/2006/table">
            <a:tbl>
              <a:tblPr/>
              <a:tblGrid>
                <a:gridCol w="1028160"/>
                <a:gridCol w="1809720"/>
                <a:gridCol w="1735920"/>
                <a:gridCol w="878400"/>
                <a:gridCol w="2000160"/>
                <a:gridCol w="2660040"/>
                <a:gridCol w="233640"/>
              </a:tblGrid>
              <a:tr h="5144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Reaction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Energy (KeV)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Sigma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3"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Relative Area (%)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99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This work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[1]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540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23Na(n,a)20F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166.721±0.090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2.136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9.61867±0.00317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40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23Na(n,n')23Na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440.044±0.019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2.739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100±0.00886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100±0.11842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540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23Na(n,n')23Na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627.223±0.174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3.043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7.40912±0.00271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4.34±0.00822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40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23Na(n,a)20F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656.407±0.128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3.085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8.85722±0.00297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7.56579±0.00986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540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23Na(n,d)22Ne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1274.15±0.073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3.839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13.1884±0.00239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31.9079±0.02302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116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Na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23Na(n,n')23Na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1636.12±0.180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4.194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9.55062±0.00262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24.5066±0.01809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599400" y="301320"/>
            <a:ext cx="107949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2"/>
          <p:cNvSpPr/>
          <p:nvPr/>
        </p:nvSpPr>
        <p:spPr>
          <a:xfrm>
            <a:off x="11014560" y="6986160"/>
            <a:ext cx="646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95" name="Table 3"/>
          <p:cNvGraphicFramePr/>
          <p:nvPr/>
        </p:nvGraphicFramePr>
        <p:xfrm>
          <a:off x="1155960" y="1585800"/>
          <a:ext cx="9829080" cy="7034760"/>
        </p:xfrm>
        <a:graphic>
          <a:graphicData uri="http://schemas.openxmlformats.org/drawingml/2006/table">
            <a:tbl>
              <a:tblPr/>
              <a:tblGrid>
                <a:gridCol w="1130040"/>
                <a:gridCol w="1735560"/>
                <a:gridCol w="1979280"/>
                <a:gridCol w="878400"/>
                <a:gridCol w="2042280"/>
                <a:gridCol w="2318040"/>
              </a:tblGrid>
              <a:tr h="7430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Reaction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Energy (KeV)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Sigma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2"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Relative Area (%)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40536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This work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[1]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036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37Cl(n,n')37Cl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788.376±0.186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3.269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36.1989±0.01774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6.05422±0.00662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5936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37Cl(n,2n)36Cl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821.358±0.536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3.314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10.2041±0.01393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3596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37Cl(n,n')37Cl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1763.55±0.196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4.309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40.5432±0.01601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47.5904±0.12951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0760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35Cl(n,n')35Cl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1990.5±0.270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4.506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24.0454±0.01361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6916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35Cl(n,p)35S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2127.93±0.098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4.618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100±0.02467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100±0.23795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2840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35Cl(n,d)34S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2645.87±0.372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5.015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16.8463±0.009720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0320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35Cl(n,n')35Cl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3102.6±0.355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5.334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12.8729±0.007660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32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37Cl(n,n')37Cl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3162.8±0.286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5.374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14.8416±0.00763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21.988±0.04518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96" name="TextShape 4"/>
          <p:cNvSpPr txBox="1"/>
          <p:nvPr/>
        </p:nvSpPr>
        <p:spPr>
          <a:xfrm>
            <a:off x="0" y="301320"/>
            <a:ext cx="11887200" cy="54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Chlo</a:t>
            </a: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635040" y="111240"/>
            <a:ext cx="107949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"/>
          <p:cNvSpPr/>
          <p:nvPr/>
        </p:nvSpPr>
        <p:spPr>
          <a:xfrm>
            <a:off x="11014560" y="7052400"/>
            <a:ext cx="718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2514600" y="228600"/>
            <a:ext cx="7315200" cy="54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Pota</a:t>
            </a: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ssiu</a:t>
            </a: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0" name="Table 4"/>
          <p:cNvGraphicFramePr/>
          <p:nvPr/>
        </p:nvGraphicFramePr>
        <p:xfrm>
          <a:off x="228600" y="1673280"/>
          <a:ext cx="11658600" cy="5216760"/>
        </p:xfrm>
        <a:graphic>
          <a:graphicData uri="http://schemas.openxmlformats.org/drawingml/2006/table">
            <a:tbl>
              <a:tblPr/>
              <a:tblGrid>
                <a:gridCol w="1030680"/>
                <a:gridCol w="1576800"/>
                <a:gridCol w="1725120"/>
                <a:gridCol w="1047960"/>
                <a:gridCol w="3526560"/>
                <a:gridCol w="2751480"/>
              </a:tblGrid>
              <a:tr h="8690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Element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Reaction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Energy (KeV)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Sigma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2"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Relative Area (%)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913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This work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[1]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9132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39K(n,n')39K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347.324±0.24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3.86453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38.4279±0.02504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966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39K(n,d)38Ar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670.264±0.353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4.15578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25.8502±0.01993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1184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39K(n,p)39Ar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1266.99±0.275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4.54554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33.1994±0.02053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10±0.01139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2580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39K(n,d)38Ar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1642.54±0.244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4.74377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45.2676±0.02047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39K(n,d)38Ar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2167.7±0.091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4.98572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100±0.02607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100±0.07254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39K(n,n')39K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2814.32±0.184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5.24602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29.1079±0.01135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38.342±0.02590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39K(n,n')39K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3596.91±0.619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5.52442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6.32301±0.00594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11.917±0.01554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2735640" y="3385080"/>
            <a:ext cx="6621120" cy="54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Thank you for attention!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10798560" y="6698160"/>
            <a:ext cx="646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11014560" y="5473800"/>
            <a:ext cx="17892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598680" y="121320"/>
            <a:ext cx="107928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Objective and relevance: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598680" y="1920600"/>
            <a:ext cx="10733760" cy="46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19680">
              <a:lnSpc>
                <a:spcPct val="100000"/>
              </a:lnSpc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Obtain the relative yields for Na, K, Cl nuclei.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experimental data obtained by means of a HPGe detector were processed and analysed with CERN-ROOT modular scientific software toolkit. The data obtained can be used for scientific, applied and methodological purposes.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19680">
              <a:lnSpc>
                <a:spcPct val="100000"/>
              </a:lnSpc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Study of the elemental composition of various substances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19680">
              <a:lnSpc>
                <a:spcPct val="100000"/>
              </a:lnSpc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Each element has an individual gamma lines. This will help initialize any elemental composition.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0870560" y="6698160"/>
            <a:ext cx="646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598680" y="121320"/>
            <a:ext cx="107928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Tagged Neutron Method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11014560" y="6842160"/>
            <a:ext cx="718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2324520" y="1829160"/>
            <a:ext cx="7274160" cy="518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598680" y="121320"/>
            <a:ext cx="107928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Light"/>
                <a:ea typeface="DejaVu Sans"/>
              </a:rPr>
              <a:t>Neutron generator ING-27: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0942560" y="6698160"/>
            <a:ext cx="790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280080" y="1755360"/>
            <a:ext cx="4976640" cy="5101560"/>
          </a:xfrm>
          <a:prstGeom prst="rect">
            <a:avLst/>
          </a:prstGeom>
          <a:ln>
            <a:noFill/>
          </a:ln>
        </p:spPr>
      </p:pic>
      <p:sp>
        <p:nvSpPr>
          <p:cNvPr id="268" name="CustomShape 3"/>
          <p:cNvSpPr/>
          <p:nvPr/>
        </p:nvSpPr>
        <p:spPr>
          <a:xfrm>
            <a:off x="6400800" y="2057400"/>
            <a:ext cx="5256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1) Alpha detector (Position-Sensitive Detector)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2)Tritium target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3)Amplifier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69" name="Table 4"/>
          <p:cNvGraphicFramePr/>
          <p:nvPr/>
        </p:nvGraphicFramePr>
        <p:xfrm>
          <a:off x="5924880" y="3469680"/>
          <a:ext cx="5409360" cy="2664000"/>
        </p:xfrm>
        <a:graphic>
          <a:graphicData uri="http://schemas.openxmlformats.org/drawingml/2006/table">
            <a:tbl>
              <a:tblPr/>
              <a:tblGrid>
                <a:gridCol w="3589560"/>
                <a:gridCol w="1820160"/>
              </a:tblGrid>
              <a:tr h="536040">
                <a:tc>
                  <a:txBody>
                    <a:bodyPr/>
                    <a:p>
                      <a:pPr marL="68040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Max intensity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168120">
                        <a:lnSpc>
                          <a:spcPts val="455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 х10 </a:t>
                      </a:r>
                      <a:r>
                        <a:rPr b="0" lang="en-US" sz="1400" spc="18" strike="noStrike" baseline="27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</a:t>
                      </a:r>
                      <a:r>
                        <a:rPr b="0" lang="en-US" sz="1400" spc="-148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b="0" lang="en-US" sz="1400" spc="-1" strike="noStrike" baseline="27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040">
                <a:tc>
                  <a:txBody>
                    <a:bodyPr/>
                    <a:p>
                      <a:pPr marL="68040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Neutron Energy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14,1</a:t>
                      </a:r>
                      <a:r>
                        <a:rPr b="0" lang="en-US" sz="1400" spc="-18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M</a:t>
                      </a:r>
                      <a:r>
                        <a:rPr b="0" lang="en-US" sz="1400" spc="-4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eV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040">
                <a:tc>
                  <a:txBody>
                    <a:bodyPr/>
                    <a:p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Neutron radiation mode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b="0" lang="en-US" sz="1400" spc="-4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constant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4640">
                <a:tc>
                  <a:txBody>
                    <a:bodyPr/>
                    <a:p>
                      <a:r>
                        <a:rPr b="0" lang="en-US" sz="1400" spc="-4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Electricity supply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Verdana"/>
                        </a:rPr>
                        <a:t>±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r>
                        <a:rPr b="0" lang="en-US" sz="1400" spc="-137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V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040">
                <a:tc>
                  <a:txBody>
                    <a:bodyPr/>
                    <a:p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Maximum power consumption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40</a:t>
                      </a:r>
                      <a:r>
                        <a:rPr b="0" lang="en-US" sz="1400" spc="-18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b="0" lang="en-US" sz="1400" spc="-4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040">
                <a:tc>
                  <a:txBody>
                    <a:bodyPr/>
                    <a:p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Neutron generator size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130х279х227</a:t>
                      </a:r>
                      <a:r>
                        <a:rPr b="0" lang="en-US" sz="1400" spc="-43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2040">
                <a:tc>
                  <a:txBody>
                    <a:bodyPr/>
                    <a:p>
                      <a:r>
                        <a:rPr b="0" lang="en-US" sz="1400" spc="-4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Total weight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</a:t>
                      </a:r>
                      <a:r>
                        <a:rPr b="0" lang="en-US" sz="1400" spc="-4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kg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3120">
                <a:tc>
                  <a:txBody>
                    <a:bodyPr/>
                    <a:p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Lifetime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 marL="68760"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~ 800</a:t>
                      </a:r>
                      <a:r>
                        <a:rPr b="0" lang="en-US" sz="1400" spc="-18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598680" y="841320"/>
            <a:ext cx="10792800" cy="58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1" name="" descr=""/>
          <p:cNvPicPr/>
          <p:nvPr/>
        </p:nvPicPr>
        <p:blipFill>
          <a:blip r:embed="rId2"/>
          <a:stretch/>
        </p:blipFill>
        <p:spPr>
          <a:xfrm>
            <a:off x="1041120" y="1828800"/>
            <a:ext cx="8832960" cy="530064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11323440" y="6770160"/>
            <a:ext cx="48132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0" y="228600"/>
            <a:ext cx="11995560" cy="4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Obtaining a spectrum of calibration sources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598680" y="121320"/>
            <a:ext cx="107928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ctr">
              <a:lnSpc>
                <a:spcPct val="100000"/>
              </a:lnSpc>
            </a:pPr>
            <a:r>
              <a:rPr b="0" lang="en-GB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Determining the detector efficiency using calibration gamma-ray sources (</a:t>
            </a:r>
            <a:r>
              <a:rPr b="0" lang="en-GB" sz="3600" spc="-1" strike="noStrike" baseline="10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137</a:t>
            </a:r>
            <a:r>
              <a:rPr b="0" lang="en-GB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Cs, </a:t>
            </a:r>
            <a:r>
              <a:rPr b="0" lang="en-GB" sz="3600" spc="-1" strike="noStrike" baseline="10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152</a:t>
            </a:r>
            <a:r>
              <a:rPr b="0" lang="en-GB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Eu, </a:t>
            </a:r>
            <a:r>
              <a:rPr b="0" lang="en-GB" sz="3600" spc="-1" strike="noStrike" baseline="10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60</a:t>
            </a:r>
            <a:r>
              <a:rPr b="0" lang="en-GB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Co, </a:t>
            </a:r>
            <a:r>
              <a:rPr b="0" lang="en-GB" sz="3600" spc="-1" strike="noStrike" baseline="10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228</a:t>
            </a:r>
            <a:r>
              <a:rPr b="0" lang="en-GB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Th)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10942560" y="6770160"/>
            <a:ext cx="790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1737360" y="1656360"/>
            <a:ext cx="8483400" cy="560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99400" y="228600"/>
            <a:ext cx="107928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Time of Flight spectrum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 rot="21000">
            <a:off x="1711080" y="1740600"/>
            <a:ext cx="7896600" cy="5357880"/>
          </a:xfrm>
          <a:prstGeom prst="rect">
            <a:avLst/>
          </a:prstGeom>
          <a:ln>
            <a:noFill/>
          </a:ln>
        </p:spPr>
      </p:pic>
      <p:sp>
        <p:nvSpPr>
          <p:cNvPr id="279" name="CustomShape 2"/>
          <p:cNvSpPr/>
          <p:nvPr/>
        </p:nvSpPr>
        <p:spPr>
          <a:xfrm>
            <a:off x="10798560" y="6770160"/>
            <a:ext cx="718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636120" y="112320"/>
            <a:ext cx="10792800" cy="12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Coincidence and Anticoincidence windows 2D spectrum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1223640" y="1728360"/>
            <a:ext cx="9139320" cy="5357880"/>
          </a:xfrm>
          <a:prstGeom prst="rect">
            <a:avLst/>
          </a:prstGeom>
          <a:ln>
            <a:noFill/>
          </a:ln>
        </p:spPr>
      </p:pic>
      <p:sp>
        <p:nvSpPr>
          <p:cNvPr id="282" name="CustomShape 2"/>
          <p:cNvSpPr/>
          <p:nvPr/>
        </p:nvSpPr>
        <p:spPr>
          <a:xfrm>
            <a:off x="10654560" y="6770160"/>
            <a:ext cx="934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599400" y="110520"/>
            <a:ext cx="1079460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Subtraction of the background spectrum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  <a:stretch/>
        </p:blipFill>
        <p:spPr>
          <a:xfrm>
            <a:off x="2056320" y="1728360"/>
            <a:ext cx="8020080" cy="535896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10870560" y="6770160"/>
            <a:ext cx="718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2020-06-11T13:24:02Z</dcterms:created>
  <dc:creator/>
  <dc:description/>
  <dc:language>ru-RU</dc:language>
  <cp:lastModifiedBy/>
  <dcterms:modified xsi:type="dcterms:W3CDTF">2020-11-13T14:27:04Z</dcterms:modified>
  <cp:revision>45</cp:revision>
  <dc:subject/>
  <dc:title>Vivid</dc:title>
</cp:coreProperties>
</file>