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Lst>
  <p:notesMasterIdLst>
    <p:notesMasterId r:id="rId20"/>
  </p:notesMasterIdLst>
  <p:sldIdLst>
    <p:sldId id="256" r:id="rId4"/>
    <p:sldId id="268" r:id="rId5"/>
    <p:sldId id="298" r:id="rId6"/>
    <p:sldId id="296" r:id="rId7"/>
    <p:sldId id="274" r:id="rId8"/>
    <p:sldId id="271" r:id="rId9"/>
    <p:sldId id="297" r:id="rId10"/>
    <p:sldId id="272" r:id="rId11"/>
    <p:sldId id="299" r:id="rId12"/>
    <p:sldId id="262" r:id="rId13"/>
    <p:sldId id="263" r:id="rId14"/>
    <p:sldId id="264" r:id="rId15"/>
    <p:sldId id="265" r:id="rId16"/>
    <p:sldId id="266" r:id="rId17"/>
    <p:sldId id="267" r:id="rId18"/>
    <p:sldId id="30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p:scale>
          <a:sx n="114" d="100"/>
          <a:sy n="114" d="100"/>
        </p:scale>
        <p:origin x="-1470" y="-7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4CAADF-38D7-4878-8B6A-E90A16DF4262}" type="datetimeFigureOut">
              <a:rPr lang="ru-RU" smtClean="0"/>
              <a:t>09.11.2020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6E6150-4122-46A0-B7FD-99D91C619CCC}" type="slidenum">
              <a:rPr lang="ru-RU" smtClean="0"/>
              <a:t>‹#›</a:t>
            </a:fld>
            <a:endParaRPr lang="ru-RU"/>
          </a:p>
        </p:txBody>
      </p:sp>
    </p:spTree>
    <p:extLst>
      <p:ext uri="{BB962C8B-B14F-4D97-AF65-F5344CB8AC3E}">
        <p14:creationId xmlns:p14="http://schemas.microsoft.com/office/powerpoint/2010/main" val="2387488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a:extLst>
              <a:ext uri="{FF2B5EF4-FFF2-40B4-BE49-F238E27FC236}">
                <a16:creationId xmlns="" xmlns:a16="http://schemas.microsoft.com/office/drawing/2014/main" id="{AB9531ED-8FE0-47F6-8063-D08386D6F9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63" name="Rectangle 3">
            <a:extLst>
              <a:ext uri="{FF2B5EF4-FFF2-40B4-BE49-F238E27FC236}">
                <a16:creationId xmlns="" xmlns:a16="http://schemas.microsoft.com/office/drawing/2014/main" id="{4FD18459-CABF-4304-8973-7DBD787BCD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 xmlns:a16="http://schemas.microsoft.com/office/drawing/2014/main" id="{ECCB21F9-6D36-4012-A081-6EB07676CE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a:extLst>
              <a:ext uri="{FF2B5EF4-FFF2-40B4-BE49-F238E27FC236}">
                <a16:creationId xmlns="" xmlns:a16="http://schemas.microsoft.com/office/drawing/2014/main" id="{30353305-B336-4741-BDB8-5B57AFC7E6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58670621-153D-454D-B556-2BB0FDF91D85}" type="slidenum">
              <a:rPr lang="ru-RU" altLang="ru-RU" smtClean="0"/>
              <a:pPr eaLnBrk="1" hangingPunct="1">
                <a:spcBef>
                  <a:spcPct val="0"/>
                </a:spcBef>
              </a:pPr>
              <a:t>6</a:t>
            </a:fld>
            <a:endParaRPr lang="ru-RU" altLang="ru-RU"/>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ru-RU" altLang="ru-RU">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36E6150-4122-46A0-B7FD-99D91C619CCC}" type="slidenum">
              <a:rPr lang="ru-RU" smtClean="0"/>
              <a:t>9</a:t>
            </a:fld>
            <a:endParaRPr lang="ru-RU"/>
          </a:p>
        </p:txBody>
      </p:sp>
    </p:spTree>
    <p:extLst>
      <p:ext uri="{BB962C8B-B14F-4D97-AF65-F5344CB8AC3E}">
        <p14:creationId xmlns:p14="http://schemas.microsoft.com/office/powerpoint/2010/main" val="122016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altLang="ru-RU" sz="1200" baseline="30000"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altLang="ru-RU" sz="1200" baseline="30000"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altLang="ru-RU" sz="1200" baseline="30000" dirty="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B36E6150-4122-46A0-B7FD-99D91C619CCC}" type="slidenum">
              <a:rPr lang="ru-RU" smtClean="0"/>
              <a:t>10</a:t>
            </a:fld>
            <a:endParaRPr lang="ru-RU"/>
          </a:p>
        </p:txBody>
      </p:sp>
    </p:spTree>
    <p:extLst>
      <p:ext uri="{BB962C8B-B14F-4D97-AF65-F5344CB8AC3E}">
        <p14:creationId xmlns:p14="http://schemas.microsoft.com/office/powerpoint/2010/main" val="3425683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 xmlns:a16="http://schemas.microsoft.com/office/drawing/2014/main" id="{CB542AB9-58B9-4870-98CA-BCD458EA77C7}"/>
              </a:ext>
            </a:extLst>
          </p:cNvPr>
          <p:cNvSpPr>
            <a:spLocks noGrp="1"/>
          </p:cNvSpPr>
          <p:nvPr>
            <p:ph type="dt" sz="half" idx="10"/>
          </p:nvPr>
        </p:nvSpPr>
        <p:spPr/>
        <p:txBody>
          <a:bodyPr/>
          <a:lstStyle>
            <a:lvl1pPr>
              <a:defRPr/>
            </a:lvl1pPr>
          </a:lstStyle>
          <a:p>
            <a:pPr>
              <a:defRPr/>
            </a:pPr>
            <a:fld id="{C84C75C1-A99E-4E69-B39C-A5D830435C53}" type="datetimeFigureOut">
              <a:rPr lang="ru-RU"/>
              <a:pPr>
                <a:defRPr/>
              </a:pPr>
              <a:t>09.11.2020</a:t>
            </a:fld>
            <a:endParaRPr lang="ru-RU"/>
          </a:p>
        </p:txBody>
      </p:sp>
      <p:sp>
        <p:nvSpPr>
          <p:cNvPr id="5" name="Нижний колонтитул 4">
            <a:extLst>
              <a:ext uri="{FF2B5EF4-FFF2-40B4-BE49-F238E27FC236}">
                <a16:creationId xmlns="" xmlns:a16="http://schemas.microsoft.com/office/drawing/2014/main" id="{2F0BC9F0-425C-4CCF-80A0-D714AFA1BB59}"/>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 xmlns:a16="http://schemas.microsoft.com/office/drawing/2014/main" id="{DEB28A8D-7537-4930-8683-0650A702F811}"/>
              </a:ext>
            </a:extLst>
          </p:cNvPr>
          <p:cNvSpPr>
            <a:spLocks noGrp="1"/>
          </p:cNvSpPr>
          <p:nvPr>
            <p:ph type="sldNum" sz="quarter" idx="12"/>
          </p:nvPr>
        </p:nvSpPr>
        <p:spPr/>
        <p:txBody>
          <a:bodyPr/>
          <a:lstStyle>
            <a:lvl1pPr>
              <a:defRPr/>
            </a:lvl1pPr>
          </a:lstStyle>
          <a:p>
            <a:fld id="{A3812854-4E59-45B2-B0DE-E671248470D3}" type="slidenum">
              <a:rPr lang="ru-RU" altLang="ru-RU"/>
              <a:pPr/>
              <a:t>‹#›</a:t>
            </a:fld>
            <a:endParaRPr lang="ru-RU" altLang="ru-RU"/>
          </a:p>
        </p:txBody>
      </p:sp>
    </p:spTree>
    <p:extLst>
      <p:ext uri="{BB962C8B-B14F-4D97-AF65-F5344CB8AC3E}">
        <p14:creationId xmlns:p14="http://schemas.microsoft.com/office/powerpoint/2010/main" val="1961154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6B372532-65B0-49AC-9049-4D0B6F0996F1}"/>
              </a:ext>
            </a:extLst>
          </p:cNvPr>
          <p:cNvSpPr>
            <a:spLocks noGrp="1"/>
          </p:cNvSpPr>
          <p:nvPr>
            <p:ph type="dt" sz="half" idx="10"/>
          </p:nvPr>
        </p:nvSpPr>
        <p:spPr/>
        <p:txBody>
          <a:bodyPr/>
          <a:lstStyle>
            <a:lvl1pPr>
              <a:defRPr/>
            </a:lvl1pPr>
          </a:lstStyle>
          <a:p>
            <a:pPr>
              <a:defRPr/>
            </a:pPr>
            <a:fld id="{C1BBBC72-29C7-4145-A5F6-20973C27ADB4}" type="datetimeFigureOut">
              <a:rPr lang="ru-RU"/>
              <a:pPr>
                <a:defRPr/>
              </a:pPr>
              <a:t>09.11.2020</a:t>
            </a:fld>
            <a:endParaRPr lang="ru-RU"/>
          </a:p>
        </p:txBody>
      </p:sp>
      <p:sp>
        <p:nvSpPr>
          <p:cNvPr id="5" name="Нижний колонтитул 4">
            <a:extLst>
              <a:ext uri="{FF2B5EF4-FFF2-40B4-BE49-F238E27FC236}">
                <a16:creationId xmlns="" xmlns:a16="http://schemas.microsoft.com/office/drawing/2014/main" id="{99583EEF-5532-4715-9100-B8699206975E}"/>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 xmlns:a16="http://schemas.microsoft.com/office/drawing/2014/main" id="{80F5B1D9-3404-4E90-9EF8-B152A3C48014}"/>
              </a:ext>
            </a:extLst>
          </p:cNvPr>
          <p:cNvSpPr>
            <a:spLocks noGrp="1"/>
          </p:cNvSpPr>
          <p:nvPr>
            <p:ph type="sldNum" sz="quarter" idx="12"/>
          </p:nvPr>
        </p:nvSpPr>
        <p:spPr/>
        <p:txBody>
          <a:bodyPr/>
          <a:lstStyle>
            <a:lvl1pPr>
              <a:defRPr/>
            </a:lvl1pPr>
          </a:lstStyle>
          <a:p>
            <a:fld id="{68628AB6-5E30-4CFD-877E-B83B2BC63B4C}" type="slidenum">
              <a:rPr lang="ru-RU" altLang="ru-RU"/>
              <a:pPr/>
              <a:t>‹#›</a:t>
            </a:fld>
            <a:endParaRPr lang="ru-RU" altLang="ru-RU"/>
          </a:p>
        </p:txBody>
      </p:sp>
    </p:spTree>
    <p:extLst>
      <p:ext uri="{BB962C8B-B14F-4D97-AF65-F5344CB8AC3E}">
        <p14:creationId xmlns:p14="http://schemas.microsoft.com/office/powerpoint/2010/main" val="2930549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A1E1259B-B0A9-45E8-AF5A-BE8D79A60979}"/>
              </a:ext>
            </a:extLst>
          </p:cNvPr>
          <p:cNvSpPr>
            <a:spLocks noGrp="1"/>
          </p:cNvSpPr>
          <p:nvPr>
            <p:ph type="dt" sz="half" idx="10"/>
          </p:nvPr>
        </p:nvSpPr>
        <p:spPr/>
        <p:txBody>
          <a:bodyPr/>
          <a:lstStyle>
            <a:lvl1pPr>
              <a:defRPr/>
            </a:lvl1pPr>
          </a:lstStyle>
          <a:p>
            <a:pPr>
              <a:defRPr/>
            </a:pPr>
            <a:fld id="{BED51C99-E341-4B42-AB14-EC2457793C70}" type="datetimeFigureOut">
              <a:rPr lang="ru-RU"/>
              <a:pPr>
                <a:defRPr/>
              </a:pPr>
              <a:t>09.11.2020</a:t>
            </a:fld>
            <a:endParaRPr lang="ru-RU"/>
          </a:p>
        </p:txBody>
      </p:sp>
      <p:sp>
        <p:nvSpPr>
          <p:cNvPr id="5" name="Нижний колонтитул 4">
            <a:extLst>
              <a:ext uri="{FF2B5EF4-FFF2-40B4-BE49-F238E27FC236}">
                <a16:creationId xmlns="" xmlns:a16="http://schemas.microsoft.com/office/drawing/2014/main" id="{8BBA0CAB-78DC-4778-BD48-7D66B835DA3A}"/>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 xmlns:a16="http://schemas.microsoft.com/office/drawing/2014/main" id="{67C2C7B9-FA0F-4AA2-8592-7441EC7AB480}"/>
              </a:ext>
            </a:extLst>
          </p:cNvPr>
          <p:cNvSpPr>
            <a:spLocks noGrp="1"/>
          </p:cNvSpPr>
          <p:nvPr>
            <p:ph type="sldNum" sz="quarter" idx="12"/>
          </p:nvPr>
        </p:nvSpPr>
        <p:spPr/>
        <p:txBody>
          <a:bodyPr/>
          <a:lstStyle>
            <a:lvl1pPr>
              <a:defRPr/>
            </a:lvl1pPr>
          </a:lstStyle>
          <a:p>
            <a:fld id="{AD649693-7B4B-45BC-AA4C-1451A1F2A887}" type="slidenum">
              <a:rPr lang="ru-RU" altLang="ru-RU"/>
              <a:pPr/>
              <a:t>‹#›</a:t>
            </a:fld>
            <a:endParaRPr lang="ru-RU" altLang="ru-RU"/>
          </a:p>
        </p:txBody>
      </p:sp>
    </p:spTree>
    <p:extLst>
      <p:ext uri="{BB962C8B-B14F-4D97-AF65-F5344CB8AC3E}">
        <p14:creationId xmlns:p14="http://schemas.microsoft.com/office/powerpoint/2010/main" val="970825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 xmlns:a16="http://schemas.microsoft.com/office/drawing/2014/main" id="{930802D5-F106-4255-9B28-BAE0C7F8606B}"/>
              </a:ext>
            </a:extLst>
          </p:cNvPr>
          <p:cNvSpPr>
            <a:spLocks noGrp="1"/>
          </p:cNvSpPr>
          <p:nvPr>
            <p:ph type="dt" sz="half" idx="10"/>
          </p:nvPr>
        </p:nvSpPr>
        <p:spPr/>
        <p:txBody>
          <a:bodyPr/>
          <a:lstStyle>
            <a:lvl1pPr>
              <a:defRPr/>
            </a:lvl1pPr>
          </a:lstStyle>
          <a:p>
            <a:pPr>
              <a:defRPr/>
            </a:pPr>
            <a:fld id="{E80CB76E-E792-4207-82DC-8E9EFF3266A8}" type="datetimeFigureOut">
              <a:rPr lang="ru-RU"/>
              <a:pPr>
                <a:defRPr/>
              </a:pPr>
              <a:t>09.11.2020</a:t>
            </a:fld>
            <a:endParaRPr lang="ru-RU"/>
          </a:p>
        </p:txBody>
      </p:sp>
      <p:sp>
        <p:nvSpPr>
          <p:cNvPr id="6" name="Нижний колонтитул 4">
            <a:extLst>
              <a:ext uri="{FF2B5EF4-FFF2-40B4-BE49-F238E27FC236}">
                <a16:creationId xmlns="" xmlns:a16="http://schemas.microsoft.com/office/drawing/2014/main" id="{A1DCE7C8-9F69-4D18-8069-170198744139}"/>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 xmlns:a16="http://schemas.microsoft.com/office/drawing/2014/main" id="{38A9545A-EAA5-475A-B07C-5E09682DFBD2}"/>
              </a:ext>
            </a:extLst>
          </p:cNvPr>
          <p:cNvSpPr>
            <a:spLocks noGrp="1"/>
          </p:cNvSpPr>
          <p:nvPr>
            <p:ph type="sldNum" sz="quarter" idx="12"/>
          </p:nvPr>
        </p:nvSpPr>
        <p:spPr/>
        <p:txBody>
          <a:bodyPr/>
          <a:lstStyle>
            <a:lvl1pPr>
              <a:defRPr/>
            </a:lvl1pPr>
          </a:lstStyle>
          <a:p>
            <a:fld id="{AB86D87B-C13F-48CC-A86C-F731A417CB1A}" type="slidenum">
              <a:rPr lang="ru-RU" altLang="ru-RU"/>
              <a:pPr/>
              <a:t>‹#›</a:t>
            </a:fld>
            <a:endParaRPr lang="ru-RU" altLang="ru-RU"/>
          </a:p>
        </p:txBody>
      </p:sp>
    </p:spTree>
    <p:extLst>
      <p:ext uri="{BB962C8B-B14F-4D97-AF65-F5344CB8AC3E}">
        <p14:creationId xmlns:p14="http://schemas.microsoft.com/office/powerpoint/2010/main" val="2668115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 xmlns:a16="http://schemas.microsoft.com/office/drawing/2014/main" id="{57C34878-493C-40A3-A9BF-0CDFE0A47325}"/>
              </a:ext>
            </a:extLst>
          </p:cNvPr>
          <p:cNvSpPr>
            <a:spLocks noGrp="1"/>
          </p:cNvSpPr>
          <p:nvPr>
            <p:ph type="dt" sz="half" idx="10"/>
          </p:nvPr>
        </p:nvSpPr>
        <p:spPr/>
        <p:txBody>
          <a:bodyPr/>
          <a:lstStyle>
            <a:lvl1pPr>
              <a:defRPr/>
            </a:lvl1pPr>
          </a:lstStyle>
          <a:p>
            <a:pPr>
              <a:defRPr/>
            </a:pPr>
            <a:fld id="{57F1F37B-026B-4124-B4FF-F72B61D86E9B}" type="datetimeFigureOut">
              <a:rPr lang="ru-RU"/>
              <a:pPr>
                <a:defRPr/>
              </a:pPr>
              <a:t>09.11.2020</a:t>
            </a:fld>
            <a:endParaRPr lang="ru-RU"/>
          </a:p>
        </p:txBody>
      </p:sp>
      <p:sp>
        <p:nvSpPr>
          <p:cNvPr id="8" name="Нижний колонтитул 4">
            <a:extLst>
              <a:ext uri="{FF2B5EF4-FFF2-40B4-BE49-F238E27FC236}">
                <a16:creationId xmlns="" xmlns:a16="http://schemas.microsoft.com/office/drawing/2014/main" id="{383C2CF5-CEAE-416F-8A26-BC459089DDE3}"/>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 xmlns:a16="http://schemas.microsoft.com/office/drawing/2014/main" id="{1F5D6189-B1B1-40FB-A097-38009D55FB32}"/>
              </a:ext>
            </a:extLst>
          </p:cNvPr>
          <p:cNvSpPr>
            <a:spLocks noGrp="1"/>
          </p:cNvSpPr>
          <p:nvPr>
            <p:ph type="sldNum" sz="quarter" idx="12"/>
          </p:nvPr>
        </p:nvSpPr>
        <p:spPr/>
        <p:txBody>
          <a:bodyPr/>
          <a:lstStyle>
            <a:lvl1pPr>
              <a:defRPr/>
            </a:lvl1pPr>
          </a:lstStyle>
          <a:p>
            <a:fld id="{9CE75637-09B1-4F46-9BCE-5F0B131345E6}" type="slidenum">
              <a:rPr lang="ru-RU" altLang="ru-RU"/>
              <a:pPr/>
              <a:t>‹#›</a:t>
            </a:fld>
            <a:endParaRPr lang="ru-RU" altLang="ru-RU"/>
          </a:p>
        </p:txBody>
      </p:sp>
    </p:spTree>
    <p:extLst>
      <p:ext uri="{BB962C8B-B14F-4D97-AF65-F5344CB8AC3E}">
        <p14:creationId xmlns:p14="http://schemas.microsoft.com/office/powerpoint/2010/main" val="533851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 xmlns:a16="http://schemas.microsoft.com/office/drawing/2014/main" id="{F2670C39-D384-4C27-B3E5-87FDCF549377}"/>
              </a:ext>
            </a:extLst>
          </p:cNvPr>
          <p:cNvSpPr>
            <a:spLocks noGrp="1"/>
          </p:cNvSpPr>
          <p:nvPr>
            <p:ph type="dt" sz="half" idx="10"/>
          </p:nvPr>
        </p:nvSpPr>
        <p:spPr/>
        <p:txBody>
          <a:bodyPr/>
          <a:lstStyle>
            <a:lvl1pPr>
              <a:defRPr/>
            </a:lvl1pPr>
          </a:lstStyle>
          <a:p>
            <a:pPr>
              <a:defRPr/>
            </a:pPr>
            <a:fld id="{10918BD3-8E52-4825-97C4-0732A7A9ABB9}" type="datetimeFigureOut">
              <a:rPr lang="ru-RU"/>
              <a:pPr>
                <a:defRPr/>
              </a:pPr>
              <a:t>09.11.2020</a:t>
            </a:fld>
            <a:endParaRPr lang="ru-RU"/>
          </a:p>
        </p:txBody>
      </p:sp>
      <p:sp>
        <p:nvSpPr>
          <p:cNvPr id="4" name="Нижний колонтитул 4">
            <a:extLst>
              <a:ext uri="{FF2B5EF4-FFF2-40B4-BE49-F238E27FC236}">
                <a16:creationId xmlns="" xmlns:a16="http://schemas.microsoft.com/office/drawing/2014/main" id="{5E0F7BF0-16F3-463C-8663-33DA8832546E}"/>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 xmlns:a16="http://schemas.microsoft.com/office/drawing/2014/main" id="{7D8F0A17-5FAF-46E1-AF47-7614BCE2DD4F}"/>
              </a:ext>
            </a:extLst>
          </p:cNvPr>
          <p:cNvSpPr>
            <a:spLocks noGrp="1"/>
          </p:cNvSpPr>
          <p:nvPr>
            <p:ph type="sldNum" sz="quarter" idx="12"/>
          </p:nvPr>
        </p:nvSpPr>
        <p:spPr/>
        <p:txBody>
          <a:bodyPr/>
          <a:lstStyle>
            <a:lvl1pPr>
              <a:defRPr/>
            </a:lvl1pPr>
          </a:lstStyle>
          <a:p>
            <a:fld id="{D9E74D32-85D3-4542-8B34-F167B5C8E329}" type="slidenum">
              <a:rPr lang="ru-RU" altLang="ru-RU"/>
              <a:pPr/>
              <a:t>‹#›</a:t>
            </a:fld>
            <a:endParaRPr lang="ru-RU" altLang="ru-RU"/>
          </a:p>
        </p:txBody>
      </p:sp>
    </p:spTree>
    <p:extLst>
      <p:ext uri="{BB962C8B-B14F-4D97-AF65-F5344CB8AC3E}">
        <p14:creationId xmlns:p14="http://schemas.microsoft.com/office/powerpoint/2010/main" val="2935649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 xmlns:a16="http://schemas.microsoft.com/office/drawing/2014/main" id="{B8607C8B-2491-46E1-819D-734BB7B4E885}"/>
              </a:ext>
            </a:extLst>
          </p:cNvPr>
          <p:cNvSpPr>
            <a:spLocks noGrp="1"/>
          </p:cNvSpPr>
          <p:nvPr>
            <p:ph type="dt" sz="half" idx="10"/>
          </p:nvPr>
        </p:nvSpPr>
        <p:spPr/>
        <p:txBody>
          <a:bodyPr/>
          <a:lstStyle>
            <a:lvl1pPr>
              <a:defRPr/>
            </a:lvl1pPr>
          </a:lstStyle>
          <a:p>
            <a:pPr>
              <a:defRPr/>
            </a:pPr>
            <a:fld id="{A581A5FB-7159-4DCA-B4BA-8FA7AADF687D}" type="datetimeFigureOut">
              <a:rPr lang="ru-RU"/>
              <a:pPr>
                <a:defRPr/>
              </a:pPr>
              <a:t>09.11.2020</a:t>
            </a:fld>
            <a:endParaRPr lang="ru-RU"/>
          </a:p>
        </p:txBody>
      </p:sp>
      <p:sp>
        <p:nvSpPr>
          <p:cNvPr id="3" name="Нижний колонтитул 4">
            <a:extLst>
              <a:ext uri="{FF2B5EF4-FFF2-40B4-BE49-F238E27FC236}">
                <a16:creationId xmlns="" xmlns:a16="http://schemas.microsoft.com/office/drawing/2014/main" id="{40CECEBD-BDBB-4522-8E15-BC972E920960}"/>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 xmlns:a16="http://schemas.microsoft.com/office/drawing/2014/main" id="{C3B695FA-EAC5-4816-8BEB-700A20582303}"/>
              </a:ext>
            </a:extLst>
          </p:cNvPr>
          <p:cNvSpPr>
            <a:spLocks noGrp="1"/>
          </p:cNvSpPr>
          <p:nvPr>
            <p:ph type="sldNum" sz="quarter" idx="12"/>
          </p:nvPr>
        </p:nvSpPr>
        <p:spPr/>
        <p:txBody>
          <a:bodyPr/>
          <a:lstStyle>
            <a:lvl1pPr>
              <a:defRPr/>
            </a:lvl1pPr>
          </a:lstStyle>
          <a:p>
            <a:fld id="{C91CA415-983C-42FC-85D9-C163BC523F11}" type="slidenum">
              <a:rPr lang="ru-RU" altLang="ru-RU"/>
              <a:pPr/>
              <a:t>‹#›</a:t>
            </a:fld>
            <a:endParaRPr lang="ru-RU" altLang="ru-RU"/>
          </a:p>
        </p:txBody>
      </p:sp>
    </p:spTree>
    <p:extLst>
      <p:ext uri="{BB962C8B-B14F-4D97-AF65-F5344CB8AC3E}">
        <p14:creationId xmlns:p14="http://schemas.microsoft.com/office/powerpoint/2010/main" val="1983673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 xmlns:a16="http://schemas.microsoft.com/office/drawing/2014/main" id="{B13DEE7D-FB09-4829-ABA9-ED055B4FD6C7}"/>
              </a:ext>
            </a:extLst>
          </p:cNvPr>
          <p:cNvSpPr>
            <a:spLocks noGrp="1"/>
          </p:cNvSpPr>
          <p:nvPr>
            <p:ph type="dt" sz="half" idx="10"/>
          </p:nvPr>
        </p:nvSpPr>
        <p:spPr/>
        <p:txBody>
          <a:bodyPr/>
          <a:lstStyle>
            <a:lvl1pPr>
              <a:defRPr/>
            </a:lvl1pPr>
          </a:lstStyle>
          <a:p>
            <a:pPr>
              <a:defRPr/>
            </a:pPr>
            <a:fld id="{DC19A264-09FC-46F4-8FE6-642575EC5533}" type="datetimeFigureOut">
              <a:rPr lang="ru-RU"/>
              <a:pPr>
                <a:defRPr/>
              </a:pPr>
              <a:t>09.11.2020</a:t>
            </a:fld>
            <a:endParaRPr lang="ru-RU"/>
          </a:p>
        </p:txBody>
      </p:sp>
      <p:sp>
        <p:nvSpPr>
          <p:cNvPr id="6" name="Нижний колонтитул 4">
            <a:extLst>
              <a:ext uri="{FF2B5EF4-FFF2-40B4-BE49-F238E27FC236}">
                <a16:creationId xmlns="" xmlns:a16="http://schemas.microsoft.com/office/drawing/2014/main" id="{C0071BE0-6CBB-4DC3-984D-068582C90D75}"/>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 xmlns:a16="http://schemas.microsoft.com/office/drawing/2014/main" id="{453F250D-8E7F-419F-8FF0-364AA2753DA3}"/>
              </a:ext>
            </a:extLst>
          </p:cNvPr>
          <p:cNvSpPr>
            <a:spLocks noGrp="1"/>
          </p:cNvSpPr>
          <p:nvPr>
            <p:ph type="sldNum" sz="quarter" idx="12"/>
          </p:nvPr>
        </p:nvSpPr>
        <p:spPr/>
        <p:txBody>
          <a:bodyPr/>
          <a:lstStyle>
            <a:lvl1pPr>
              <a:defRPr/>
            </a:lvl1pPr>
          </a:lstStyle>
          <a:p>
            <a:fld id="{EAFE8F65-3DA9-4B7D-9D7F-1301707798C3}" type="slidenum">
              <a:rPr lang="ru-RU" altLang="ru-RU"/>
              <a:pPr/>
              <a:t>‹#›</a:t>
            </a:fld>
            <a:endParaRPr lang="ru-RU" altLang="ru-RU"/>
          </a:p>
        </p:txBody>
      </p:sp>
    </p:spTree>
    <p:extLst>
      <p:ext uri="{BB962C8B-B14F-4D97-AF65-F5344CB8AC3E}">
        <p14:creationId xmlns:p14="http://schemas.microsoft.com/office/powerpoint/2010/main" val="960587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 xmlns:a16="http://schemas.microsoft.com/office/drawing/2014/main" id="{28204B79-FFAF-4354-A2EC-3E786FFB1416}"/>
              </a:ext>
            </a:extLst>
          </p:cNvPr>
          <p:cNvSpPr>
            <a:spLocks noGrp="1"/>
          </p:cNvSpPr>
          <p:nvPr>
            <p:ph type="dt" sz="half" idx="10"/>
          </p:nvPr>
        </p:nvSpPr>
        <p:spPr/>
        <p:txBody>
          <a:bodyPr/>
          <a:lstStyle>
            <a:lvl1pPr>
              <a:defRPr/>
            </a:lvl1pPr>
          </a:lstStyle>
          <a:p>
            <a:pPr>
              <a:defRPr/>
            </a:pPr>
            <a:fld id="{3244BB83-A8F7-4B25-B0D6-E1B9DBE257AD}" type="datetimeFigureOut">
              <a:rPr lang="ru-RU"/>
              <a:pPr>
                <a:defRPr/>
              </a:pPr>
              <a:t>09.11.2020</a:t>
            </a:fld>
            <a:endParaRPr lang="ru-RU"/>
          </a:p>
        </p:txBody>
      </p:sp>
      <p:sp>
        <p:nvSpPr>
          <p:cNvPr id="6" name="Нижний колонтитул 4">
            <a:extLst>
              <a:ext uri="{FF2B5EF4-FFF2-40B4-BE49-F238E27FC236}">
                <a16:creationId xmlns="" xmlns:a16="http://schemas.microsoft.com/office/drawing/2014/main" id="{855CF62F-EB30-4CC3-A677-383AAB5842C5}"/>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 xmlns:a16="http://schemas.microsoft.com/office/drawing/2014/main" id="{111C3D1A-5D2A-4927-9572-4C161B818F9E}"/>
              </a:ext>
            </a:extLst>
          </p:cNvPr>
          <p:cNvSpPr>
            <a:spLocks noGrp="1"/>
          </p:cNvSpPr>
          <p:nvPr>
            <p:ph type="sldNum" sz="quarter" idx="12"/>
          </p:nvPr>
        </p:nvSpPr>
        <p:spPr/>
        <p:txBody>
          <a:bodyPr/>
          <a:lstStyle>
            <a:lvl1pPr>
              <a:defRPr/>
            </a:lvl1pPr>
          </a:lstStyle>
          <a:p>
            <a:fld id="{E2452B9B-3B6A-4E8B-8364-C6F6698CED21}" type="slidenum">
              <a:rPr lang="ru-RU" altLang="ru-RU"/>
              <a:pPr/>
              <a:t>‹#›</a:t>
            </a:fld>
            <a:endParaRPr lang="ru-RU" altLang="ru-RU"/>
          </a:p>
        </p:txBody>
      </p:sp>
    </p:spTree>
    <p:extLst>
      <p:ext uri="{BB962C8B-B14F-4D97-AF65-F5344CB8AC3E}">
        <p14:creationId xmlns:p14="http://schemas.microsoft.com/office/powerpoint/2010/main" val="1395395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B45ED5EE-0289-46AD-AE09-3314419AE03D}"/>
              </a:ext>
            </a:extLst>
          </p:cNvPr>
          <p:cNvSpPr>
            <a:spLocks noGrp="1"/>
          </p:cNvSpPr>
          <p:nvPr>
            <p:ph type="dt" sz="half" idx="10"/>
          </p:nvPr>
        </p:nvSpPr>
        <p:spPr/>
        <p:txBody>
          <a:bodyPr/>
          <a:lstStyle>
            <a:lvl1pPr>
              <a:defRPr/>
            </a:lvl1pPr>
          </a:lstStyle>
          <a:p>
            <a:pPr>
              <a:defRPr/>
            </a:pPr>
            <a:fld id="{2B33CC04-9C15-4006-A586-4AD927A89735}" type="datetimeFigureOut">
              <a:rPr lang="ru-RU"/>
              <a:pPr>
                <a:defRPr/>
              </a:pPr>
              <a:t>09.11.2020</a:t>
            </a:fld>
            <a:endParaRPr lang="ru-RU"/>
          </a:p>
        </p:txBody>
      </p:sp>
      <p:sp>
        <p:nvSpPr>
          <p:cNvPr id="5" name="Нижний колонтитул 4">
            <a:extLst>
              <a:ext uri="{FF2B5EF4-FFF2-40B4-BE49-F238E27FC236}">
                <a16:creationId xmlns="" xmlns:a16="http://schemas.microsoft.com/office/drawing/2014/main" id="{C0B50707-A11D-4250-86C3-D13A5F991802}"/>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 xmlns:a16="http://schemas.microsoft.com/office/drawing/2014/main" id="{D042D316-808A-4EF5-9CAF-69A972917178}"/>
              </a:ext>
            </a:extLst>
          </p:cNvPr>
          <p:cNvSpPr>
            <a:spLocks noGrp="1"/>
          </p:cNvSpPr>
          <p:nvPr>
            <p:ph type="sldNum" sz="quarter" idx="12"/>
          </p:nvPr>
        </p:nvSpPr>
        <p:spPr/>
        <p:txBody>
          <a:bodyPr/>
          <a:lstStyle>
            <a:lvl1pPr>
              <a:defRPr/>
            </a:lvl1pPr>
          </a:lstStyle>
          <a:p>
            <a:fld id="{DE1C84A5-761D-4AE1-B9D2-ECC2DB3CAB7D}" type="slidenum">
              <a:rPr lang="ru-RU" altLang="ru-RU"/>
              <a:pPr/>
              <a:t>‹#›</a:t>
            </a:fld>
            <a:endParaRPr lang="ru-RU" altLang="ru-RU"/>
          </a:p>
        </p:txBody>
      </p:sp>
    </p:spTree>
    <p:extLst>
      <p:ext uri="{BB962C8B-B14F-4D97-AF65-F5344CB8AC3E}">
        <p14:creationId xmlns:p14="http://schemas.microsoft.com/office/powerpoint/2010/main" val="3349773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E8FF949E-128A-4D5C-ABAD-BB62B158E68D}"/>
              </a:ext>
            </a:extLst>
          </p:cNvPr>
          <p:cNvSpPr>
            <a:spLocks noGrp="1"/>
          </p:cNvSpPr>
          <p:nvPr>
            <p:ph type="dt" sz="half" idx="10"/>
          </p:nvPr>
        </p:nvSpPr>
        <p:spPr/>
        <p:txBody>
          <a:bodyPr/>
          <a:lstStyle>
            <a:lvl1pPr>
              <a:defRPr/>
            </a:lvl1pPr>
          </a:lstStyle>
          <a:p>
            <a:pPr>
              <a:defRPr/>
            </a:pPr>
            <a:fld id="{5DB8C411-EC86-4546-B4A3-BEDF359A8D00}" type="datetimeFigureOut">
              <a:rPr lang="ru-RU"/>
              <a:pPr>
                <a:defRPr/>
              </a:pPr>
              <a:t>09.11.2020</a:t>
            </a:fld>
            <a:endParaRPr lang="ru-RU"/>
          </a:p>
        </p:txBody>
      </p:sp>
      <p:sp>
        <p:nvSpPr>
          <p:cNvPr id="5" name="Нижний колонтитул 4">
            <a:extLst>
              <a:ext uri="{FF2B5EF4-FFF2-40B4-BE49-F238E27FC236}">
                <a16:creationId xmlns="" xmlns:a16="http://schemas.microsoft.com/office/drawing/2014/main" id="{D4DFF2CF-C6E4-4EF3-8CF5-936B79950AFC}"/>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 xmlns:a16="http://schemas.microsoft.com/office/drawing/2014/main" id="{50A2D6A4-A33C-4DC0-B0A2-87F47FFD7BE8}"/>
              </a:ext>
            </a:extLst>
          </p:cNvPr>
          <p:cNvSpPr>
            <a:spLocks noGrp="1"/>
          </p:cNvSpPr>
          <p:nvPr>
            <p:ph type="sldNum" sz="quarter" idx="12"/>
          </p:nvPr>
        </p:nvSpPr>
        <p:spPr/>
        <p:txBody>
          <a:bodyPr/>
          <a:lstStyle>
            <a:lvl1pPr>
              <a:defRPr/>
            </a:lvl1pPr>
          </a:lstStyle>
          <a:p>
            <a:fld id="{2DC1B56B-26FC-416C-AAC6-D6B96BC17B13}" type="slidenum">
              <a:rPr lang="ru-RU" altLang="ru-RU"/>
              <a:pPr/>
              <a:t>‹#›</a:t>
            </a:fld>
            <a:endParaRPr lang="ru-RU" altLang="ru-RU"/>
          </a:p>
        </p:txBody>
      </p:sp>
    </p:spTree>
    <p:extLst>
      <p:ext uri="{BB962C8B-B14F-4D97-AF65-F5344CB8AC3E}">
        <p14:creationId xmlns:p14="http://schemas.microsoft.com/office/powerpoint/2010/main" val="861515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a:extLst>
              <a:ext uri="{FF2B5EF4-FFF2-40B4-BE49-F238E27FC236}">
                <a16:creationId xmlns="" xmlns:a16="http://schemas.microsoft.com/office/drawing/2014/main" id="{E4E4DF9E-557C-4E7D-8B34-B8223C0D6E6B}"/>
              </a:ext>
            </a:extLst>
          </p:cNvPr>
          <p:cNvSpPr>
            <a:spLocks noGrp="1" noChangeArrowheads="1"/>
          </p:cNvSpPr>
          <p:nvPr>
            <p:ph type="dt" sz="half" idx="10"/>
          </p:nvPr>
        </p:nvSpPr>
        <p:spPr/>
        <p:txBody>
          <a:bodyPr/>
          <a:lstStyle>
            <a:lvl1pPr>
              <a:defRPr/>
            </a:lvl1pPr>
          </a:lstStyle>
          <a:p>
            <a:pPr>
              <a:defRPr/>
            </a:pPr>
            <a:endParaRPr lang="ru-RU" altLang="ru-RU"/>
          </a:p>
        </p:txBody>
      </p:sp>
      <p:sp>
        <p:nvSpPr>
          <p:cNvPr id="4" name="Rectangle 5">
            <a:extLst>
              <a:ext uri="{FF2B5EF4-FFF2-40B4-BE49-F238E27FC236}">
                <a16:creationId xmlns="" xmlns:a16="http://schemas.microsoft.com/office/drawing/2014/main" id="{90C9E05F-6217-48A1-A5E5-E3DBEA4FC005}"/>
              </a:ext>
            </a:extLst>
          </p:cNvPr>
          <p:cNvSpPr>
            <a:spLocks noGrp="1" noChangeArrowheads="1"/>
          </p:cNvSpPr>
          <p:nvPr>
            <p:ph type="ftr" sz="quarter" idx="11"/>
          </p:nvPr>
        </p:nvSpPr>
        <p:spPr/>
        <p:txBody>
          <a:bodyPr/>
          <a:lstStyle>
            <a:lvl1pPr>
              <a:defRPr/>
            </a:lvl1pPr>
          </a:lstStyle>
          <a:p>
            <a:pPr>
              <a:defRPr/>
            </a:pPr>
            <a:endParaRPr lang="ru-RU" altLang="ru-RU"/>
          </a:p>
        </p:txBody>
      </p:sp>
      <p:sp>
        <p:nvSpPr>
          <p:cNvPr id="5" name="Rectangle 6">
            <a:extLst>
              <a:ext uri="{FF2B5EF4-FFF2-40B4-BE49-F238E27FC236}">
                <a16:creationId xmlns="" xmlns:a16="http://schemas.microsoft.com/office/drawing/2014/main" id="{B9BD57B3-5DF2-4856-AC8B-358DFE09BD4B}"/>
              </a:ext>
            </a:extLst>
          </p:cNvPr>
          <p:cNvSpPr>
            <a:spLocks noGrp="1" noChangeArrowheads="1"/>
          </p:cNvSpPr>
          <p:nvPr>
            <p:ph type="sldNum" sz="quarter" idx="12"/>
          </p:nvPr>
        </p:nvSpPr>
        <p:spPr/>
        <p:txBody>
          <a:bodyPr/>
          <a:lstStyle>
            <a:lvl1pPr>
              <a:defRPr/>
            </a:lvl1pPr>
          </a:lstStyle>
          <a:p>
            <a:fld id="{B5CCB5D7-BBAF-4F1D-9941-EB23BFA64922}" type="slidenum">
              <a:rPr lang="ru-RU" altLang="ru-RU"/>
              <a:pPr/>
              <a:t>‹#›</a:t>
            </a:fld>
            <a:endParaRPr lang="ru-RU" altLang="ru-RU"/>
          </a:p>
        </p:txBody>
      </p:sp>
    </p:spTree>
    <p:extLst>
      <p:ext uri="{BB962C8B-B14F-4D97-AF65-F5344CB8AC3E}">
        <p14:creationId xmlns:p14="http://schemas.microsoft.com/office/powerpoint/2010/main" val="358863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a:t>Образец заголовка</a:t>
            </a:r>
          </a:p>
        </p:txBody>
      </p:sp>
      <p:sp>
        <p:nvSpPr>
          <p:cNvPr id="3" name="Объект 2"/>
          <p:cNvSpPr>
            <a:spLocks noGrp="1"/>
          </p:cNvSpPr>
          <p:nvPr>
            <p:ph sz="quarter" idx="1"/>
          </p:nvPr>
        </p:nvSpPr>
        <p:spPr>
          <a:xfrm>
            <a:off x="457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57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Объект 5"/>
          <p:cNvSpPr>
            <a:spLocks noGrp="1"/>
          </p:cNvSpPr>
          <p:nvPr>
            <p:ph sz="quarter" idx="4"/>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 xmlns:a16="http://schemas.microsoft.com/office/drawing/2014/main" id="{7CEA266F-2980-402E-B1E5-414D2126C585}"/>
              </a:ext>
            </a:extLst>
          </p:cNvPr>
          <p:cNvSpPr>
            <a:spLocks noGrp="1" noChangeArrowheads="1"/>
          </p:cNvSpPr>
          <p:nvPr>
            <p:ph type="dt" sz="half" idx="10"/>
          </p:nvPr>
        </p:nvSpPr>
        <p:spPr/>
        <p:txBody>
          <a:bodyPr/>
          <a:lstStyle>
            <a:lvl1pPr>
              <a:defRPr/>
            </a:lvl1pPr>
          </a:lstStyle>
          <a:p>
            <a:pPr>
              <a:defRPr/>
            </a:pPr>
            <a:endParaRPr lang="ru-RU" altLang="ru-RU"/>
          </a:p>
        </p:txBody>
      </p:sp>
      <p:sp>
        <p:nvSpPr>
          <p:cNvPr id="8" name="Rectangle 5">
            <a:extLst>
              <a:ext uri="{FF2B5EF4-FFF2-40B4-BE49-F238E27FC236}">
                <a16:creationId xmlns="" xmlns:a16="http://schemas.microsoft.com/office/drawing/2014/main" id="{5D92F966-5B01-4183-A3A8-BE797BC8CEAA}"/>
              </a:ext>
            </a:extLst>
          </p:cNvPr>
          <p:cNvSpPr>
            <a:spLocks noGrp="1" noChangeArrowheads="1"/>
          </p:cNvSpPr>
          <p:nvPr>
            <p:ph type="ftr" sz="quarter" idx="11"/>
          </p:nvPr>
        </p:nvSpPr>
        <p:spPr/>
        <p:txBody>
          <a:bodyPr/>
          <a:lstStyle>
            <a:lvl1pPr>
              <a:defRPr/>
            </a:lvl1pPr>
          </a:lstStyle>
          <a:p>
            <a:pPr>
              <a:defRPr/>
            </a:pPr>
            <a:endParaRPr lang="ru-RU" altLang="ru-RU"/>
          </a:p>
        </p:txBody>
      </p:sp>
      <p:sp>
        <p:nvSpPr>
          <p:cNvPr id="9" name="Rectangle 6">
            <a:extLst>
              <a:ext uri="{FF2B5EF4-FFF2-40B4-BE49-F238E27FC236}">
                <a16:creationId xmlns="" xmlns:a16="http://schemas.microsoft.com/office/drawing/2014/main" id="{166B9BBE-BC2A-4880-8E00-02EA02DFB3FD}"/>
              </a:ext>
            </a:extLst>
          </p:cNvPr>
          <p:cNvSpPr>
            <a:spLocks noGrp="1" noChangeArrowheads="1"/>
          </p:cNvSpPr>
          <p:nvPr>
            <p:ph type="sldNum" sz="quarter" idx="12"/>
          </p:nvPr>
        </p:nvSpPr>
        <p:spPr/>
        <p:txBody>
          <a:bodyPr/>
          <a:lstStyle>
            <a:lvl1pPr>
              <a:defRPr/>
            </a:lvl1pPr>
          </a:lstStyle>
          <a:p>
            <a:fld id="{17B67FEB-CD7A-4CAA-9CF9-AEA4A2DB117A}" type="slidenum">
              <a:rPr lang="ru-RU" altLang="ru-RU"/>
              <a:pPr/>
              <a:t>‹#›</a:t>
            </a:fld>
            <a:endParaRPr lang="ru-RU" altLang="ru-RU"/>
          </a:p>
        </p:txBody>
      </p:sp>
    </p:spTree>
    <p:extLst>
      <p:ext uri="{BB962C8B-B14F-4D97-AF65-F5344CB8AC3E}">
        <p14:creationId xmlns:p14="http://schemas.microsoft.com/office/powerpoint/2010/main" val="4044282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5">
            <a:extLst>
              <a:ext uri="{FF2B5EF4-FFF2-40B4-BE49-F238E27FC236}">
                <a16:creationId xmlns="" xmlns:a16="http://schemas.microsoft.com/office/drawing/2014/main" id="{80DC4216-E2D7-42FF-9BCB-25F2B146A9E4}"/>
              </a:ext>
            </a:extLst>
          </p:cNvPr>
          <p:cNvSpPr>
            <a:spLocks noGrp="1"/>
          </p:cNvSpPr>
          <p:nvPr>
            <p:ph type="dt" sz="half" idx="10"/>
          </p:nvPr>
        </p:nvSpPr>
        <p:spPr>
          <a:xfrm>
            <a:off x="457200" y="6245225"/>
            <a:ext cx="2133600" cy="476250"/>
          </a:xfrm>
        </p:spPr>
        <p:txBody>
          <a:bodyPr/>
          <a:lstStyle>
            <a:lvl1pPr>
              <a:defRPr/>
            </a:lvl1pPr>
          </a:lstStyle>
          <a:p>
            <a:pPr>
              <a:defRPr/>
            </a:pPr>
            <a:endParaRPr lang="ru-RU" altLang="ru-RU"/>
          </a:p>
        </p:txBody>
      </p:sp>
      <p:sp>
        <p:nvSpPr>
          <p:cNvPr id="7" name="Нижний колонтитул 6">
            <a:extLst>
              <a:ext uri="{FF2B5EF4-FFF2-40B4-BE49-F238E27FC236}">
                <a16:creationId xmlns="" xmlns:a16="http://schemas.microsoft.com/office/drawing/2014/main" id="{D6C4FC8E-1EB7-446E-8186-9F3DAE4428F3}"/>
              </a:ext>
            </a:extLst>
          </p:cNvPr>
          <p:cNvSpPr>
            <a:spLocks noGrp="1"/>
          </p:cNvSpPr>
          <p:nvPr>
            <p:ph type="ftr" sz="quarter" idx="11"/>
          </p:nvPr>
        </p:nvSpPr>
        <p:spPr>
          <a:xfrm>
            <a:off x="3124200" y="6245225"/>
            <a:ext cx="2895600" cy="476250"/>
          </a:xfrm>
        </p:spPr>
        <p:txBody>
          <a:bodyPr/>
          <a:lstStyle>
            <a:lvl1pPr>
              <a:defRPr/>
            </a:lvl1pPr>
          </a:lstStyle>
          <a:p>
            <a:pPr>
              <a:defRPr/>
            </a:pPr>
            <a:endParaRPr lang="ru-RU" altLang="ru-RU"/>
          </a:p>
        </p:txBody>
      </p:sp>
      <p:sp>
        <p:nvSpPr>
          <p:cNvPr id="8" name="Номер слайда 7">
            <a:extLst>
              <a:ext uri="{FF2B5EF4-FFF2-40B4-BE49-F238E27FC236}">
                <a16:creationId xmlns="" xmlns:a16="http://schemas.microsoft.com/office/drawing/2014/main" id="{422686C8-CDA9-4A92-9A5B-72D811AF5DAD}"/>
              </a:ext>
            </a:extLst>
          </p:cNvPr>
          <p:cNvSpPr>
            <a:spLocks noGrp="1"/>
          </p:cNvSpPr>
          <p:nvPr>
            <p:ph type="sldNum" sz="quarter" idx="12"/>
          </p:nvPr>
        </p:nvSpPr>
        <p:spPr>
          <a:xfrm>
            <a:off x="6553200" y="6245225"/>
            <a:ext cx="2133600" cy="476250"/>
          </a:xfrm>
        </p:spPr>
        <p:txBody>
          <a:bodyPr/>
          <a:lstStyle>
            <a:lvl1pPr>
              <a:defRPr/>
            </a:lvl1pPr>
          </a:lstStyle>
          <a:p>
            <a:fld id="{C4C46E5B-6AEF-462C-A7B1-4015E269C504}" type="slidenum">
              <a:rPr lang="ru-RU" altLang="ru-RU"/>
              <a:pPr/>
              <a:t>‹#›</a:t>
            </a:fld>
            <a:endParaRPr lang="ru-RU" altLang="ru-RU"/>
          </a:p>
        </p:txBody>
      </p:sp>
    </p:spTree>
    <p:extLst>
      <p:ext uri="{BB962C8B-B14F-4D97-AF65-F5344CB8AC3E}">
        <p14:creationId xmlns:p14="http://schemas.microsoft.com/office/powerpoint/2010/main" val="482544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 xmlns:a16="http://schemas.microsoft.com/office/drawing/2014/main" id="{B9487C07-AC15-4C81-84C8-C86F0DAD34D5}"/>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5" name="Rectangle 5">
            <a:extLst>
              <a:ext uri="{FF2B5EF4-FFF2-40B4-BE49-F238E27FC236}">
                <a16:creationId xmlns="" xmlns:a16="http://schemas.microsoft.com/office/drawing/2014/main" id="{6C8EDB41-0CAA-440D-B707-C358613FAB6C}"/>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6" name="Rectangle 6">
            <a:extLst>
              <a:ext uri="{FF2B5EF4-FFF2-40B4-BE49-F238E27FC236}">
                <a16:creationId xmlns="" xmlns:a16="http://schemas.microsoft.com/office/drawing/2014/main" id="{AB99D6F8-26BA-443D-BDDA-A909DD4F7EDE}"/>
              </a:ext>
            </a:extLst>
          </p:cNvPr>
          <p:cNvSpPr>
            <a:spLocks noGrp="1" noChangeArrowheads="1"/>
          </p:cNvSpPr>
          <p:nvPr>
            <p:ph type="sldNum" sz="quarter" idx="12"/>
          </p:nvPr>
        </p:nvSpPr>
        <p:spPr/>
        <p:txBody>
          <a:bodyPr/>
          <a:lstStyle>
            <a:lvl1pPr>
              <a:defRPr/>
            </a:lvl1pPr>
          </a:lstStyle>
          <a:p>
            <a:fld id="{F63A9117-F60E-4C57-B1F5-63E831232ADF}" type="slidenum">
              <a:rPr lang="ru-RU" altLang="ru-RU"/>
              <a:pPr/>
              <a:t>‹#›</a:t>
            </a:fld>
            <a:endParaRPr lang="ru-RU" altLang="ru-RU"/>
          </a:p>
        </p:txBody>
      </p:sp>
    </p:spTree>
    <p:extLst>
      <p:ext uri="{BB962C8B-B14F-4D97-AF65-F5344CB8AC3E}">
        <p14:creationId xmlns:p14="http://schemas.microsoft.com/office/powerpoint/2010/main" val="2714990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 xmlns:a16="http://schemas.microsoft.com/office/drawing/2014/main" id="{41CDDBD0-4B59-48A0-951B-6F44C861AAC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5" name="Rectangle 5">
            <a:extLst>
              <a:ext uri="{FF2B5EF4-FFF2-40B4-BE49-F238E27FC236}">
                <a16:creationId xmlns="" xmlns:a16="http://schemas.microsoft.com/office/drawing/2014/main" id="{18F9E6E9-3712-4968-A34B-556F07AA8FD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6" name="Rectangle 6">
            <a:extLst>
              <a:ext uri="{FF2B5EF4-FFF2-40B4-BE49-F238E27FC236}">
                <a16:creationId xmlns="" xmlns:a16="http://schemas.microsoft.com/office/drawing/2014/main" id="{CB3E91BA-0BAC-4742-B2A4-10A0B61E949D}"/>
              </a:ext>
            </a:extLst>
          </p:cNvPr>
          <p:cNvSpPr>
            <a:spLocks noGrp="1" noChangeArrowheads="1"/>
          </p:cNvSpPr>
          <p:nvPr>
            <p:ph type="sldNum" sz="quarter" idx="12"/>
          </p:nvPr>
        </p:nvSpPr>
        <p:spPr/>
        <p:txBody>
          <a:bodyPr/>
          <a:lstStyle>
            <a:lvl1pPr>
              <a:defRPr/>
            </a:lvl1pPr>
          </a:lstStyle>
          <a:p>
            <a:fld id="{6EE5BE3D-A1A8-4478-8517-88EC42DD0A8E}" type="slidenum">
              <a:rPr lang="ru-RU" altLang="ru-RU"/>
              <a:pPr/>
              <a:t>‹#›</a:t>
            </a:fld>
            <a:endParaRPr lang="ru-RU" altLang="ru-RU"/>
          </a:p>
        </p:txBody>
      </p:sp>
    </p:spTree>
    <p:extLst>
      <p:ext uri="{BB962C8B-B14F-4D97-AF65-F5344CB8AC3E}">
        <p14:creationId xmlns:p14="http://schemas.microsoft.com/office/powerpoint/2010/main" val="3624779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 xmlns:a16="http://schemas.microsoft.com/office/drawing/2014/main" id="{68BF3CF8-2D2F-4282-8987-6FD177BD04FA}"/>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5" name="Rectangle 5">
            <a:extLst>
              <a:ext uri="{FF2B5EF4-FFF2-40B4-BE49-F238E27FC236}">
                <a16:creationId xmlns="" xmlns:a16="http://schemas.microsoft.com/office/drawing/2014/main" id="{92937737-3D3F-4641-B9EC-43CEE3B2DF90}"/>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6" name="Rectangle 6">
            <a:extLst>
              <a:ext uri="{FF2B5EF4-FFF2-40B4-BE49-F238E27FC236}">
                <a16:creationId xmlns="" xmlns:a16="http://schemas.microsoft.com/office/drawing/2014/main" id="{F8BECAAA-DADF-4F20-B66D-B5C3A94A6B4B}"/>
              </a:ext>
            </a:extLst>
          </p:cNvPr>
          <p:cNvSpPr>
            <a:spLocks noGrp="1" noChangeArrowheads="1"/>
          </p:cNvSpPr>
          <p:nvPr>
            <p:ph type="sldNum" sz="quarter" idx="12"/>
          </p:nvPr>
        </p:nvSpPr>
        <p:spPr/>
        <p:txBody>
          <a:bodyPr/>
          <a:lstStyle>
            <a:lvl1pPr>
              <a:defRPr/>
            </a:lvl1pPr>
          </a:lstStyle>
          <a:p>
            <a:fld id="{654FECF1-61A5-4146-9891-0549F8AA4E83}" type="slidenum">
              <a:rPr lang="ru-RU" altLang="ru-RU"/>
              <a:pPr/>
              <a:t>‹#›</a:t>
            </a:fld>
            <a:endParaRPr lang="ru-RU" altLang="ru-RU"/>
          </a:p>
        </p:txBody>
      </p:sp>
    </p:spTree>
    <p:extLst>
      <p:ext uri="{BB962C8B-B14F-4D97-AF65-F5344CB8AC3E}">
        <p14:creationId xmlns:p14="http://schemas.microsoft.com/office/powerpoint/2010/main" val="1780681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 xmlns:a16="http://schemas.microsoft.com/office/drawing/2014/main" id="{7458E713-5028-4D27-A138-8E5613016BD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6" name="Rectangle 5">
            <a:extLst>
              <a:ext uri="{FF2B5EF4-FFF2-40B4-BE49-F238E27FC236}">
                <a16:creationId xmlns="" xmlns:a16="http://schemas.microsoft.com/office/drawing/2014/main" id="{A3861903-8198-46A2-8722-0206DB20C762}"/>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7" name="Rectangle 6">
            <a:extLst>
              <a:ext uri="{FF2B5EF4-FFF2-40B4-BE49-F238E27FC236}">
                <a16:creationId xmlns="" xmlns:a16="http://schemas.microsoft.com/office/drawing/2014/main" id="{86122814-009B-4A30-A808-DAD54CBDB15F}"/>
              </a:ext>
            </a:extLst>
          </p:cNvPr>
          <p:cNvSpPr>
            <a:spLocks noGrp="1" noChangeArrowheads="1"/>
          </p:cNvSpPr>
          <p:nvPr>
            <p:ph type="sldNum" sz="quarter" idx="12"/>
          </p:nvPr>
        </p:nvSpPr>
        <p:spPr/>
        <p:txBody>
          <a:bodyPr/>
          <a:lstStyle>
            <a:lvl1pPr>
              <a:defRPr/>
            </a:lvl1pPr>
          </a:lstStyle>
          <a:p>
            <a:fld id="{AE12630D-F206-41A8-BE5A-C67E47D329E5}" type="slidenum">
              <a:rPr lang="ru-RU" altLang="ru-RU"/>
              <a:pPr/>
              <a:t>‹#›</a:t>
            </a:fld>
            <a:endParaRPr lang="ru-RU" altLang="ru-RU"/>
          </a:p>
        </p:txBody>
      </p:sp>
    </p:spTree>
    <p:extLst>
      <p:ext uri="{BB962C8B-B14F-4D97-AF65-F5344CB8AC3E}">
        <p14:creationId xmlns:p14="http://schemas.microsoft.com/office/powerpoint/2010/main" val="343322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 xmlns:a16="http://schemas.microsoft.com/office/drawing/2014/main" id="{3B9E6822-31E0-4595-B841-832A5B5F077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8" name="Rectangle 5">
            <a:extLst>
              <a:ext uri="{FF2B5EF4-FFF2-40B4-BE49-F238E27FC236}">
                <a16:creationId xmlns="" xmlns:a16="http://schemas.microsoft.com/office/drawing/2014/main" id="{603BBA9E-E7DD-420E-A1A5-603C8720A42E}"/>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9" name="Rectangle 6">
            <a:extLst>
              <a:ext uri="{FF2B5EF4-FFF2-40B4-BE49-F238E27FC236}">
                <a16:creationId xmlns="" xmlns:a16="http://schemas.microsoft.com/office/drawing/2014/main" id="{BD6628DA-928A-4A19-9547-D86E8951D448}"/>
              </a:ext>
            </a:extLst>
          </p:cNvPr>
          <p:cNvSpPr>
            <a:spLocks noGrp="1" noChangeArrowheads="1"/>
          </p:cNvSpPr>
          <p:nvPr>
            <p:ph type="sldNum" sz="quarter" idx="12"/>
          </p:nvPr>
        </p:nvSpPr>
        <p:spPr/>
        <p:txBody>
          <a:bodyPr/>
          <a:lstStyle>
            <a:lvl1pPr>
              <a:defRPr/>
            </a:lvl1pPr>
          </a:lstStyle>
          <a:p>
            <a:fld id="{CD87AEBD-14F8-4389-B7BA-A8EEB817FE59}" type="slidenum">
              <a:rPr lang="ru-RU" altLang="ru-RU"/>
              <a:pPr/>
              <a:t>‹#›</a:t>
            </a:fld>
            <a:endParaRPr lang="ru-RU" altLang="ru-RU"/>
          </a:p>
        </p:txBody>
      </p:sp>
    </p:spTree>
    <p:extLst>
      <p:ext uri="{BB962C8B-B14F-4D97-AF65-F5344CB8AC3E}">
        <p14:creationId xmlns:p14="http://schemas.microsoft.com/office/powerpoint/2010/main" val="4160689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 xmlns:a16="http://schemas.microsoft.com/office/drawing/2014/main" id="{BE7592A8-9820-4858-A438-CD2FD213A01A}"/>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4" name="Rectangle 5">
            <a:extLst>
              <a:ext uri="{FF2B5EF4-FFF2-40B4-BE49-F238E27FC236}">
                <a16:creationId xmlns="" xmlns:a16="http://schemas.microsoft.com/office/drawing/2014/main" id="{2615BFFF-F54A-4048-8704-A42F74106D2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5" name="Rectangle 6">
            <a:extLst>
              <a:ext uri="{FF2B5EF4-FFF2-40B4-BE49-F238E27FC236}">
                <a16:creationId xmlns="" xmlns:a16="http://schemas.microsoft.com/office/drawing/2014/main" id="{1E972B9D-97D2-473B-94FD-E6C32BCADCD8}"/>
              </a:ext>
            </a:extLst>
          </p:cNvPr>
          <p:cNvSpPr>
            <a:spLocks noGrp="1" noChangeArrowheads="1"/>
          </p:cNvSpPr>
          <p:nvPr>
            <p:ph type="sldNum" sz="quarter" idx="12"/>
          </p:nvPr>
        </p:nvSpPr>
        <p:spPr/>
        <p:txBody>
          <a:bodyPr/>
          <a:lstStyle>
            <a:lvl1pPr>
              <a:defRPr/>
            </a:lvl1pPr>
          </a:lstStyle>
          <a:p>
            <a:fld id="{0891DC57-FD41-41AA-A8FB-7A63E7D0BE64}" type="slidenum">
              <a:rPr lang="ru-RU" altLang="ru-RU"/>
              <a:pPr/>
              <a:t>‹#›</a:t>
            </a:fld>
            <a:endParaRPr lang="ru-RU" altLang="ru-RU"/>
          </a:p>
        </p:txBody>
      </p:sp>
    </p:spTree>
    <p:extLst>
      <p:ext uri="{BB962C8B-B14F-4D97-AF65-F5344CB8AC3E}">
        <p14:creationId xmlns:p14="http://schemas.microsoft.com/office/powerpoint/2010/main" val="4086004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4F65C4A-DD58-4C14-A249-FCA80634FA9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3" name="Rectangle 5">
            <a:extLst>
              <a:ext uri="{FF2B5EF4-FFF2-40B4-BE49-F238E27FC236}">
                <a16:creationId xmlns="" xmlns:a16="http://schemas.microsoft.com/office/drawing/2014/main" id="{8D647B66-2B3F-4082-97C2-EBFB788F2EB6}"/>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4" name="Rectangle 6">
            <a:extLst>
              <a:ext uri="{FF2B5EF4-FFF2-40B4-BE49-F238E27FC236}">
                <a16:creationId xmlns="" xmlns:a16="http://schemas.microsoft.com/office/drawing/2014/main" id="{554D48D2-0FB4-40BD-B918-9B63342D3FD4}"/>
              </a:ext>
            </a:extLst>
          </p:cNvPr>
          <p:cNvSpPr>
            <a:spLocks noGrp="1" noChangeArrowheads="1"/>
          </p:cNvSpPr>
          <p:nvPr>
            <p:ph type="sldNum" sz="quarter" idx="12"/>
          </p:nvPr>
        </p:nvSpPr>
        <p:spPr/>
        <p:txBody>
          <a:bodyPr/>
          <a:lstStyle>
            <a:lvl1pPr>
              <a:defRPr/>
            </a:lvl1pPr>
          </a:lstStyle>
          <a:p>
            <a:fld id="{A87F7EB9-E005-4010-9B1D-9164DA2FCB33}" type="slidenum">
              <a:rPr lang="ru-RU" altLang="ru-RU"/>
              <a:pPr/>
              <a:t>‹#›</a:t>
            </a:fld>
            <a:endParaRPr lang="ru-RU" altLang="ru-RU"/>
          </a:p>
        </p:txBody>
      </p:sp>
    </p:spTree>
    <p:extLst>
      <p:ext uri="{BB962C8B-B14F-4D97-AF65-F5344CB8AC3E}">
        <p14:creationId xmlns:p14="http://schemas.microsoft.com/office/powerpoint/2010/main" val="1664123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 xmlns:a16="http://schemas.microsoft.com/office/drawing/2014/main" id="{6CA037B5-933F-4303-8D44-C5932126BDE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6" name="Rectangle 5">
            <a:extLst>
              <a:ext uri="{FF2B5EF4-FFF2-40B4-BE49-F238E27FC236}">
                <a16:creationId xmlns="" xmlns:a16="http://schemas.microsoft.com/office/drawing/2014/main" id="{984AB3F7-4187-4CFE-A217-4E9DA4C39DC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7" name="Rectangle 6">
            <a:extLst>
              <a:ext uri="{FF2B5EF4-FFF2-40B4-BE49-F238E27FC236}">
                <a16:creationId xmlns="" xmlns:a16="http://schemas.microsoft.com/office/drawing/2014/main" id="{7FF333DF-04AA-4557-8476-606737C62B88}"/>
              </a:ext>
            </a:extLst>
          </p:cNvPr>
          <p:cNvSpPr>
            <a:spLocks noGrp="1" noChangeArrowheads="1"/>
          </p:cNvSpPr>
          <p:nvPr>
            <p:ph type="sldNum" sz="quarter" idx="12"/>
          </p:nvPr>
        </p:nvSpPr>
        <p:spPr/>
        <p:txBody>
          <a:bodyPr/>
          <a:lstStyle>
            <a:lvl1pPr>
              <a:defRPr/>
            </a:lvl1pPr>
          </a:lstStyle>
          <a:p>
            <a:fld id="{DECDE3E5-87D1-4CE7-8645-0C583D846EF2}" type="slidenum">
              <a:rPr lang="ru-RU" altLang="ru-RU"/>
              <a:pPr/>
              <a:t>‹#›</a:t>
            </a:fld>
            <a:endParaRPr lang="ru-RU" altLang="ru-RU"/>
          </a:p>
        </p:txBody>
      </p:sp>
    </p:spTree>
    <p:extLst>
      <p:ext uri="{BB962C8B-B14F-4D97-AF65-F5344CB8AC3E}">
        <p14:creationId xmlns:p14="http://schemas.microsoft.com/office/powerpoint/2010/main" val="2785208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 xmlns:a16="http://schemas.microsoft.com/office/drawing/2014/main" id="{12365DA7-D8B7-485F-B6F9-EB2C3108A2C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6" name="Rectangle 5">
            <a:extLst>
              <a:ext uri="{FF2B5EF4-FFF2-40B4-BE49-F238E27FC236}">
                <a16:creationId xmlns="" xmlns:a16="http://schemas.microsoft.com/office/drawing/2014/main" id="{1E89FBBD-FD6E-4F7F-A598-09EAF2DD58F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7" name="Rectangle 6">
            <a:extLst>
              <a:ext uri="{FF2B5EF4-FFF2-40B4-BE49-F238E27FC236}">
                <a16:creationId xmlns="" xmlns:a16="http://schemas.microsoft.com/office/drawing/2014/main" id="{ECB1323D-4927-4D80-8D7D-5201748CA368}"/>
              </a:ext>
            </a:extLst>
          </p:cNvPr>
          <p:cNvSpPr>
            <a:spLocks noGrp="1" noChangeArrowheads="1"/>
          </p:cNvSpPr>
          <p:nvPr>
            <p:ph type="sldNum" sz="quarter" idx="12"/>
          </p:nvPr>
        </p:nvSpPr>
        <p:spPr/>
        <p:txBody>
          <a:bodyPr/>
          <a:lstStyle>
            <a:lvl1pPr>
              <a:defRPr/>
            </a:lvl1pPr>
          </a:lstStyle>
          <a:p>
            <a:fld id="{617CC1EA-7CED-4EFA-BEAF-2807E311E626}" type="slidenum">
              <a:rPr lang="ru-RU" altLang="ru-RU"/>
              <a:pPr/>
              <a:t>‹#›</a:t>
            </a:fld>
            <a:endParaRPr lang="ru-RU" altLang="ru-RU"/>
          </a:p>
        </p:txBody>
      </p:sp>
    </p:spTree>
    <p:extLst>
      <p:ext uri="{BB962C8B-B14F-4D97-AF65-F5344CB8AC3E}">
        <p14:creationId xmlns:p14="http://schemas.microsoft.com/office/powerpoint/2010/main" val="34052936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 xmlns:a16="http://schemas.microsoft.com/office/drawing/2014/main" id="{E7E10DC1-7698-43CA-83A8-4609F4A0112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5" name="Rectangle 5">
            <a:extLst>
              <a:ext uri="{FF2B5EF4-FFF2-40B4-BE49-F238E27FC236}">
                <a16:creationId xmlns="" xmlns:a16="http://schemas.microsoft.com/office/drawing/2014/main" id="{0889E65E-1DBC-45E6-9D44-F2D8D3AE76D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6" name="Rectangle 6">
            <a:extLst>
              <a:ext uri="{FF2B5EF4-FFF2-40B4-BE49-F238E27FC236}">
                <a16:creationId xmlns="" xmlns:a16="http://schemas.microsoft.com/office/drawing/2014/main" id="{55CB284F-A67B-4B18-86D7-DB5CE3EAB4D6}"/>
              </a:ext>
            </a:extLst>
          </p:cNvPr>
          <p:cNvSpPr>
            <a:spLocks noGrp="1" noChangeArrowheads="1"/>
          </p:cNvSpPr>
          <p:nvPr>
            <p:ph type="sldNum" sz="quarter" idx="12"/>
          </p:nvPr>
        </p:nvSpPr>
        <p:spPr/>
        <p:txBody>
          <a:bodyPr/>
          <a:lstStyle>
            <a:lvl1pPr>
              <a:defRPr/>
            </a:lvl1pPr>
          </a:lstStyle>
          <a:p>
            <a:fld id="{DBD6D8C6-4C68-421E-A399-FFDAFBD67A04}" type="slidenum">
              <a:rPr lang="ru-RU" altLang="ru-RU"/>
              <a:pPr/>
              <a:t>‹#›</a:t>
            </a:fld>
            <a:endParaRPr lang="ru-RU" altLang="ru-RU"/>
          </a:p>
        </p:txBody>
      </p:sp>
    </p:spTree>
    <p:extLst>
      <p:ext uri="{BB962C8B-B14F-4D97-AF65-F5344CB8AC3E}">
        <p14:creationId xmlns:p14="http://schemas.microsoft.com/office/powerpoint/2010/main" val="1941874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 xmlns:a16="http://schemas.microsoft.com/office/drawing/2014/main" id="{E728039F-58D1-4A8F-974D-703FED1AF705}"/>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5" name="Rectangle 5">
            <a:extLst>
              <a:ext uri="{FF2B5EF4-FFF2-40B4-BE49-F238E27FC236}">
                <a16:creationId xmlns="" xmlns:a16="http://schemas.microsoft.com/office/drawing/2014/main" id="{48F2B1CF-1B1B-4FC8-BF23-8A5F90F2612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6" name="Rectangle 6">
            <a:extLst>
              <a:ext uri="{FF2B5EF4-FFF2-40B4-BE49-F238E27FC236}">
                <a16:creationId xmlns="" xmlns:a16="http://schemas.microsoft.com/office/drawing/2014/main" id="{AD350215-1203-4F8C-875C-7710A2016730}"/>
              </a:ext>
            </a:extLst>
          </p:cNvPr>
          <p:cNvSpPr>
            <a:spLocks noGrp="1" noChangeArrowheads="1"/>
          </p:cNvSpPr>
          <p:nvPr>
            <p:ph type="sldNum" sz="quarter" idx="12"/>
          </p:nvPr>
        </p:nvSpPr>
        <p:spPr/>
        <p:txBody>
          <a:bodyPr/>
          <a:lstStyle>
            <a:lvl1pPr>
              <a:defRPr/>
            </a:lvl1pPr>
          </a:lstStyle>
          <a:p>
            <a:fld id="{2E5C45DE-52E7-4ADC-ABA2-86A8E751BCBB}" type="slidenum">
              <a:rPr lang="ru-RU" altLang="ru-RU"/>
              <a:pPr/>
              <a:t>‹#›</a:t>
            </a:fld>
            <a:endParaRPr lang="ru-RU" altLang="ru-RU"/>
          </a:p>
        </p:txBody>
      </p:sp>
    </p:spTree>
    <p:extLst>
      <p:ext uri="{BB962C8B-B14F-4D97-AF65-F5344CB8AC3E}">
        <p14:creationId xmlns:p14="http://schemas.microsoft.com/office/powerpoint/2010/main" val="18655262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a:extLst>
              <a:ext uri="{FF2B5EF4-FFF2-40B4-BE49-F238E27FC236}">
                <a16:creationId xmlns="" xmlns:a16="http://schemas.microsoft.com/office/drawing/2014/main" id="{0B1E3B27-96B2-4E88-99D2-F970555804C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4" name="Rectangle 5">
            <a:extLst>
              <a:ext uri="{FF2B5EF4-FFF2-40B4-BE49-F238E27FC236}">
                <a16:creationId xmlns="" xmlns:a16="http://schemas.microsoft.com/office/drawing/2014/main" id="{DDA5C852-F924-4265-8379-1E912918942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5" name="Rectangle 6">
            <a:extLst>
              <a:ext uri="{FF2B5EF4-FFF2-40B4-BE49-F238E27FC236}">
                <a16:creationId xmlns="" xmlns:a16="http://schemas.microsoft.com/office/drawing/2014/main" id="{F19C6A88-6B94-4144-8D2E-73012C525116}"/>
              </a:ext>
            </a:extLst>
          </p:cNvPr>
          <p:cNvSpPr>
            <a:spLocks noGrp="1" noChangeArrowheads="1"/>
          </p:cNvSpPr>
          <p:nvPr>
            <p:ph type="sldNum" sz="quarter" idx="12"/>
          </p:nvPr>
        </p:nvSpPr>
        <p:spPr/>
        <p:txBody>
          <a:bodyPr/>
          <a:lstStyle>
            <a:lvl1pPr>
              <a:defRPr/>
            </a:lvl1pPr>
          </a:lstStyle>
          <a:p>
            <a:fld id="{D9D9B7F8-EB23-4B85-B91F-8C73977A07C9}" type="slidenum">
              <a:rPr lang="ru-RU" altLang="ru-RU"/>
              <a:pPr/>
              <a:t>‹#›</a:t>
            </a:fld>
            <a:endParaRPr lang="ru-RU" altLang="ru-RU"/>
          </a:p>
        </p:txBody>
      </p:sp>
    </p:spTree>
    <p:extLst>
      <p:ext uri="{BB962C8B-B14F-4D97-AF65-F5344CB8AC3E}">
        <p14:creationId xmlns:p14="http://schemas.microsoft.com/office/powerpoint/2010/main" val="508028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a:t>Образец заголовка</a:t>
            </a:r>
          </a:p>
        </p:txBody>
      </p:sp>
      <p:sp>
        <p:nvSpPr>
          <p:cNvPr id="3" name="Объект 2"/>
          <p:cNvSpPr>
            <a:spLocks noGrp="1"/>
          </p:cNvSpPr>
          <p:nvPr>
            <p:ph sz="quarter" idx="1"/>
          </p:nvPr>
        </p:nvSpPr>
        <p:spPr>
          <a:xfrm>
            <a:off x="457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57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Объект 5"/>
          <p:cNvSpPr>
            <a:spLocks noGrp="1"/>
          </p:cNvSpPr>
          <p:nvPr>
            <p:ph sz="quarter" idx="4"/>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 xmlns:a16="http://schemas.microsoft.com/office/drawing/2014/main" id="{F80A6F1B-1E40-45EB-896B-B543EE41F01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8" name="Rectangle 5">
            <a:extLst>
              <a:ext uri="{FF2B5EF4-FFF2-40B4-BE49-F238E27FC236}">
                <a16:creationId xmlns="" xmlns:a16="http://schemas.microsoft.com/office/drawing/2014/main" id="{D63B73BE-7A62-423C-92EF-DB580B5702CB}"/>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9" name="Rectangle 6">
            <a:extLst>
              <a:ext uri="{FF2B5EF4-FFF2-40B4-BE49-F238E27FC236}">
                <a16:creationId xmlns="" xmlns:a16="http://schemas.microsoft.com/office/drawing/2014/main" id="{215BE3DD-2A01-48F9-89F3-49A8999D62AB}"/>
              </a:ext>
            </a:extLst>
          </p:cNvPr>
          <p:cNvSpPr>
            <a:spLocks noGrp="1" noChangeArrowheads="1"/>
          </p:cNvSpPr>
          <p:nvPr>
            <p:ph type="sldNum" sz="quarter" idx="12"/>
          </p:nvPr>
        </p:nvSpPr>
        <p:spPr/>
        <p:txBody>
          <a:bodyPr/>
          <a:lstStyle>
            <a:lvl1pPr>
              <a:defRPr/>
            </a:lvl1pPr>
          </a:lstStyle>
          <a:p>
            <a:fld id="{E05C1C5E-4149-4290-94D6-4AF1DDB9AF76}" type="slidenum">
              <a:rPr lang="ru-RU" altLang="ru-RU"/>
              <a:pPr/>
              <a:t>‹#›</a:t>
            </a:fld>
            <a:endParaRPr lang="ru-RU" altLang="ru-RU"/>
          </a:p>
        </p:txBody>
      </p:sp>
    </p:spTree>
    <p:extLst>
      <p:ext uri="{BB962C8B-B14F-4D97-AF65-F5344CB8AC3E}">
        <p14:creationId xmlns:p14="http://schemas.microsoft.com/office/powerpoint/2010/main" val="3455106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lipArtAndTx" preserve="1">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Картинка 2"/>
          <p:cNvSpPr>
            <a:spLocks noGrp="1"/>
          </p:cNvSpPr>
          <p:nvPr>
            <p:ph type="clipArt" sz="half" idx="1"/>
          </p:nvPr>
        </p:nvSpPr>
        <p:spPr>
          <a:xfrm>
            <a:off x="457200" y="1600200"/>
            <a:ext cx="4038600" cy="4525963"/>
          </a:xfrm>
        </p:spPr>
        <p:txBody>
          <a:bodyPr/>
          <a:lstStyle/>
          <a:p>
            <a:pPr lvl="0"/>
            <a:endParaRPr lang="ru-RU" noProof="0"/>
          </a:p>
        </p:txBody>
      </p:sp>
      <p:sp>
        <p:nvSpPr>
          <p:cNvPr id="4" name="Текст 3"/>
          <p:cNvSpPr>
            <a:spLocks noGrp="1"/>
          </p:cNvSpPr>
          <p:nvPr>
            <p:ph type="body"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 xmlns:a16="http://schemas.microsoft.com/office/drawing/2014/main" id="{EC2CB9F2-0000-47B9-B903-3FE096F79E0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6" name="Rectangle 5">
            <a:extLst>
              <a:ext uri="{FF2B5EF4-FFF2-40B4-BE49-F238E27FC236}">
                <a16:creationId xmlns="" xmlns:a16="http://schemas.microsoft.com/office/drawing/2014/main" id="{D21719BE-46D7-464E-A8A9-32F440391163}"/>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7" name="Rectangle 6">
            <a:extLst>
              <a:ext uri="{FF2B5EF4-FFF2-40B4-BE49-F238E27FC236}">
                <a16:creationId xmlns="" xmlns:a16="http://schemas.microsoft.com/office/drawing/2014/main" id="{AAF0A93A-5C5C-4324-BB5C-D79FEF2C5BF7}"/>
              </a:ext>
            </a:extLst>
          </p:cNvPr>
          <p:cNvSpPr>
            <a:spLocks noGrp="1" noChangeArrowheads="1"/>
          </p:cNvSpPr>
          <p:nvPr>
            <p:ph type="sldNum" sz="quarter" idx="12"/>
          </p:nvPr>
        </p:nvSpPr>
        <p:spPr/>
        <p:txBody>
          <a:bodyPr/>
          <a:lstStyle>
            <a:lvl1pPr>
              <a:defRPr/>
            </a:lvl1pPr>
          </a:lstStyle>
          <a:p>
            <a:fld id="{D0499665-57AD-4DA1-AB61-92550ED5C354}" type="slidenum">
              <a:rPr lang="ru-RU" altLang="ru-RU"/>
              <a:pPr/>
              <a:t>‹#›</a:t>
            </a:fld>
            <a:endParaRPr lang="ru-RU" altLang="ru-RU"/>
          </a:p>
        </p:txBody>
      </p:sp>
    </p:spTree>
    <p:extLst>
      <p:ext uri="{BB962C8B-B14F-4D97-AF65-F5344CB8AC3E}">
        <p14:creationId xmlns:p14="http://schemas.microsoft.com/office/powerpoint/2010/main" val="410584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09.11.2020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16:creationId xmlns="" xmlns:a16="http://schemas.microsoft.com/office/drawing/2014/main" id="{0A880606-7F2B-4711-9357-E316EAE084E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7" name="Rectangle 5">
            <a:extLst>
              <a:ext uri="{FF2B5EF4-FFF2-40B4-BE49-F238E27FC236}">
                <a16:creationId xmlns="" xmlns:a16="http://schemas.microsoft.com/office/drawing/2014/main" id="{E298FC4F-3B0F-4EF4-BDA9-96C9DD6D8A7B}"/>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8" name="Rectangle 6">
            <a:extLst>
              <a:ext uri="{FF2B5EF4-FFF2-40B4-BE49-F238E27FC236}">
                <a16:creationId xmlns="" xmlns:a16="http://schemas.microsoft.com/office/drawing/2014/main" id="{A32F2EE4-6675-4388-8014-033C76A9723E}"/>
              </a:ext>
            </a:extLst>
          </p:cNvPr>
          <p:cNvSpPr>
            <a:spLocks noGrp="1" noChangeArrowheads="1"/>
          </p:cNvSpPr>
          <p:nvPr>
            <p:ph type="sldNum" sz="quarter" idx="12"/>
          </p:nvPr>
        </p:nvSpPr>
        <p:spPr/>
        <p:txBody>
          <a:bodyPr/>
          <a:lstStyle>
            <a:lvl1pPr>
              <a:defRPr/>
            </a:lvl1pPr>
          </a:lstStyle>
          <a:p>
            <a:fld id="{C7FEFD76-79D1-4E02-9086-3FAD66F8C3D4}" type="slidenum">
              <a:rPr lang="ru-RU" altLang="ru-RU"/>
              <a:pPr/>
              <a:t>‹#›</a:t>
            </a:fld>
            <a:endParaRPr lang="ru-RU" altLang="ru-RU"/>
          </a:p>
        </p:txBody>
      </p:sp>
    </p:spTree>
    <p:extLst>
      <p:ext uri="{BB962C8B-B14F-4D97-AF65-F5344CB8AC3E}">
        <p14:creationId xmlns:p14="http://schemas.microsoft.com/office/powerpoint/2010/main" val="27691771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115888"/>
            <a:ext cx="8243887" cy="968375"/>
          </a:xfrm>
        </p:spPr>
        <p:txBody>
          <a:bodyPr/>
          <a:lstStyle/>
          <a:p>
            <a:r>
              <a:rPr lang="ru-RU"/>
              <a:t>Образец заголовка</a:t>
            </a:r>
          </a:p>
        </p:txBody>
      </p:sp>
      <p:sp>
        <p:nvSpPr>
          <p:cNvPr id="3" name="Текст 2"/>
          <p:cNvSpPr>
            <a:spLocks noGrp="1"/>
          </p:cNvSpPr>
          <p:nvPr>
            <p:ph type="body" sz="half" idx="1"/>
          </p:nvPr>
        </p:nvSpPr>
        <p:spPr>
          <a:xfrm>
            <a:off x="900113" y="1341438"/>
            <a:ext cx="4006850" cy="49672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5059363" y="1341438"/>
            <a:ext cx="4008437" cy="24066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5059363" y="3900488"/>
            <a:ext cx="4008437" cy="24082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5">
            <a:extLst>
              <a:ext uri="{FF2B5EF4-FFF2-40B4-BE49-F238E27FC236}">
                <a16:creationId xmlns="" xmlns:a16="http://schemas.microsoft.com/office/drawing/2014/main" id="{57BAB5D2-F110-46A3-8B24-F87BE3B00F3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7" name="Rectangle 6">
            <a:extLst>
              <a:ext uri="{FF2B5EF4-FFF2-40B4-BE49-F238E27FC236}">
                <a16:creationId xmlns="" xmlns:a16="http://schemas.microsoft.com/office/drawing/2014/main" id="{6C6C3005-CAB4-4269-A7F1-076DAB0361B7}"/>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r>
              <a:rPr lang="ru-RU"/>
              <a:t>СБОРКА DC-72 В ОИЯИ</a:t>
            </a:r>
          </a:p>
        </p:txBody>
      </p:sp>
      <p:sp>
        <p:nvSpPr>
          <p:cNvPr id="8" name="Rectangle 7">
            <a:extLst>
              <a:ext uri="{FF2B5EF4-FFF2-40B4-BE49-F238E27FC236}">
                <a16:creationId xmlns="" xmlns:a16="http://schemas.microsoft.com/office/drawing/2014/main" id="{19CAAEB8-7EBC-4243-AD6C-240B03E18EBA}"/>
              </a:ext>
            </a:extLst>
          </p:cNvPr>
          <p:cNvSpPr>
            <a:spLocks noGrp="1" noChangeArrowheads="1"/>
          </p:cNvSpPr>
          <p:nvPr>
            <p:ph type="sldNum" sz="quarter" idx="12"/>
          </p:nvPr>
        </p:nvSpPr>
        <p:spPr/>
        <p:txBody>
          <a:bodyPr/>
          <a:lstStyle>
            <a:lvl1pPr>
              <a:defRPr/>
            </a:lvl1pPr>
          </a:lstStyle>
          <a:p>
            <a:fld id="{D6EA296A-0E25-41B2-B884-EBC24D566B7D}" type="slidenum">
              <a:rPr lang="ru-RU" altLang="ru-RU"/>
              <a:pPr/>
              <a:t>‹#›</a:t>
            </a:fld>
            <a:endParaRPr lang="ru-RU" altLang="ru-RU"/>
          </a:p>
        </p:txBody>
      </p:sp>
    </p:spTree>
    <p:extLst>
      <p:ext uri="{BB962C8B-B14F-4D97-AF65-F5344CB8AC3E}">
        <p14:creationId xmlns:p14="http://schemas.microsoft.com/office/powerpoint/2010/main" val="421239609"/>
      </p:ext>
    </p:extLst>
  </p:cSld>
  <p:clrMapOvr>
    <a:masterClrMapping/>
  </p:clrMapOvr>
  <p:transition spd="med">
    <p:wedg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115888"/>
            <a:ext cx="8243887" cy="968375"/>
          </a:xfrm>
        </p:spPr>
        <p:txBody>
          <a:bodyPr/>
          <a:lstStyle/>
          <a:p>
            <a:r>
              <a:rPr lang="ru-RU"/>
              <a:t>Образец заголовка</a:t>
            </a:r>
          </a:p>
        </p:txBody>
      </p:sp>
      <p:sp>
        <p:nvSpPr>
          <p:cNvPr id="3" name="Текст 2"/>
          <p:cNvSpPr>
            <a:spLocks noGrp="1"/>
          </p:cNvSpPr>
          <p:nvPr>
            <p:ph type="body" sz="half" idx="1"/>
          </p:nvPr>
        </p:nvSpPr>
        <p:spPr>
          <a:xfrm>
            <a:off x="900113" y="1341438"/>
            <a:ext cx="4006850" cy="49672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059363" y="1341438"/>
            <a:ext cx="4008437" cy="49672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5">
            <a:extLst>
              <a:ext uri="{FF2B5EF4-FFF2-40B4-BE49-F238E27FC236}">
                <a16:creationId xmlns="" xmlns:a16="http://schemas.microsoft.com/office/drawing/2014/main" id="{ED0E5B0A-50C7-4E0A-AB2A-CD535D989E9F}"/>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6">
            <a:extLst>
              <a:ext uri="{FF2B5EF4-FFF2-40B4-BE49-F238E27FC236}">
                <a16:creationId xmlns="" xmlns:a16="http://schemas.microsoft.com/office/drawing/2014/main" id="{8965F505-9E5F-4641-9478-BF33C1FF3132}"/>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r>
              <a:rPr lang="ru-RU"/>
              <a:t>СБОРКА DC-72 В ОИЯИ</a:t>
            </a:r>
          </a:p>
        </p:txBody>
      </p:sp>
      <p:sp>
        <p:nvSpPr>
          <p:cNvPr id="7" name="Rectangle 7">
            <a:extLst>
              <a:ext uri="{FF2B5EF4-FFF2-40B4-BE49-F238E27FC236}">
                <a16:creationId xmlns="" xmlns:a16="http://schemas.microsoft.com/office/drawing/2014/main" id="{C32F38AE-B6C4-4EA2-A86C-5C147A5AF8B4}"/>
              </a:ext>
            </a:extLst>
          </p:cNvPr>
          <p:cNvSpPr>
            <a:spLocks noGrp="1" noChangeArrowheads="1"/>
          </p:cNvSpPr>
          <p:nvPr>
            <p:ph type="sldNum" sz="quarter" idx="12"/>
          </p:nvPr>
        </p:nvSpPr>
        <p:spPr/>
        <p:txBody>
          <a:bodyPr/>
          <a:lstStyle>
            <a:lvl1pPr>
              <a:defRPr/>
            </a:lvl1pPr>
          </a:lstStyle>
          <a:p>
            <a:fld id="{766EB51B-4EC7-4265-92D4-793A1FE4D3CC}" type="slidenum">
              <a:rPr lang="ru-RU" altLang="ru-RU"/>
              <a:pPr/>
              <a:t>‹#›</a:t>
            </a:fld>
            <a:endParaRPr lang="ru-RU" altLang="ru-RU"/>
          </a:p>
        </p:txBody>
      </p:sp>
    </p:spTree>
    <p:extLst>
      <p:ext uri="{BB962C8B-B14F-4D97-AF65-F5344CB8AC3E}">
        <p14:creationId xmlns:p14="http://schemas.microsoft.com/office/powerpoint/2010/main" val="2522230061"/>
      </p:ext>
    </p:extLst>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09.11.2020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09.11.2020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09.11.2020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09.11.2020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 xmlns:a16="http://schemas.microsoft.com/office/drawing/2014/main" id="{8098AA52-467E-4678-9746-0472EB5070A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a:extLst>
              <a:ext uri="{FF2B5EF4-FFF2-40B4-BE49-F238E27FC236}">
                <a16:creationId xmlns="" xmlns:a16="http://schemas.microsoft.com/office/drawing/2014/main" id="{433076EE-4B83-48BE-B377-34880728CDD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 xmlns:a16="http://schemas.microsoft.com/office/drawing/2014/main" id="{E8C29A2F-49DA-4C3E-B27F-7C9D56D1045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456290A-714C-4006-8C25-AE9675FE561E}" type="datetimeFigureOut">
              <a:rPr lang="ru-RU"/>
              <a:pPr>
                <a:defRPr/>
              </a:pPr>
              <a:t>09.11.2020</a:t>
            </a:fld>
            <a:endParaRPr lang="ru-RU"/>
          </a:p>
        </p:txBody>
      </p:sp>
      <p:sp>
        <p:nvSpPr>
          <p:cNvPr id="5" name="Нижний колонтитул 4">
            <a:extLst>
              <a:ext uri="{FF2B5EF4-FFF2-40B4-BE49-F238E27FC236}">
                <a16:creationId xmlns="" xmlns:a16="http://schemas.microsoft.com/office/drawing/2014/main" id="{D3132EAB-605B-44C4-BEC8-A1410D965C4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a:extLst>
              <a:ext uri="{FF2B5EF4-FFF2-40B4-BE49-F238E27FC236}">
                <a16:creationId xmlns="" xmlns:a16="http://schemas.microsoft.com/office/drawing/2014/main" id="{0E40E6CF-58C4-4861-BB4C-0E2D4716FC3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4202708-5332-4C41-A0DD-6D86197E0B21}" type="slidenum">
              <a:rPr lang="ru-RU" altLang="ru-RU"/>
              <a:pPr/>
              <a:t>‹#›</a:t>
            </a:fld>
            <a:endParaRPr lang="ru-RU" altLang="ru-RU"/>
          </a:p>
        </p:txBody>
      </p:sp>
    </p:spTree>
    <p:extLst>
      <p:ext uri="{BB962C8B-B14F-4D97-AF65-F5344CB8AC3E}">
        <p14:creationId xmlns:p14="http://schemas.microsoft.com/office/powerpoint/2010/main" val="3433970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 xmlns:a16="http://schemas.microsoft.com/office/drawing/2014/main" id="{DFF4EC06-F41B-48F4-B8BE-F18B1C2664E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3075" name="Rectangle 3">
            <a:extLst>
              <a:ext uri="{FF2B5EF4-FFF2-40B4-BE49-F238E27FC236}">
                <a16:creationId xmlns="" xmlns:a16="http://schemas.microsoft.com/office/drawing/2014/main" id="{343028A6-0FF5-4771-949E-155C7CEBFFB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a:extLst>
              <a:ext uri="{FF2B5EF4-FFF2-40B4-BE49-F238E27FC236}">
                <a16:creationId xmlns="" xmlns:a16="http://schemas.microsoft.com/office/drawing/2014/main" id="{52407915-215F-4361-BFAE-8602B9CE503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ru-RU" altLang="ru-RU"/>
          </a:p>
        </p:txBody>
      </p:sp>
      <p:sp>
        <p:nvSpPr>
          <p:cNvPr id="1029" name="Rectangle 5">
            <a:extLst>
              <a:ext uri="{FF2B5EF4-FFF2-40B4-BE49-F238E27FC236}">
                <a16:creationId xmlns="" xmlns:a16="http://schemas.microsoft.com/office/drawing/2014/main" id="{D17A290A-0A99-4135-98AA-AB605E9D1DB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ru-RU" altLang="ru-RU"/>
          </a:p>
        </p:txBody>
      </p:sp>
      <p:sp>
        <p:nvSpPr>
          <p:cNvPr id="1030" name="Rectangle 6">
            <a:extLst>
              <a:ext uri="{FF2B5EF4-FFF2-40B4-BE49-F238E27FC236}">
                <a16:creationId xmlns="" xmlns:a16="http://schemas.microsoft.com/office/drawing/2014/main" id="{C6550BA7-5CE7-4CEA-A289-0FC83B2B6C4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fld id="{771D8237-475C-47D1-80FA-9D31635A515D}" type="slidenum">
              <a:rPr lang="ru-RU" altLang="ru-RU"/>
              <a:pPr/>
              <a:t>‹#›</a:t>
            </a:fld>
            <a:endParaRPr lang="ru-RU" altLang="ru-RU"/>
          </a:p>
        </p:txBody>
      </p:sp>
    </p:spTree>
    <p:extLst>
      <p:ext uri="{BB962C8B-B14F-4D97-AF65-F5344CB8AC3E}">
        <p14:creationId xmlns:p14="http://schemas.microsoft.com/office/powerpoint/2010/main" val="5093315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10.wmf"/><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700808"/>
            <a:ext cx="7772400" cy="1470025"/>
          </a:xfrm>
        </p:spPr>
        <p:txBody>
          <a:bodyPr>
            <a:normAutofit/>
          </a:bodyPr>
          <a:lstStyle/>
          <a:p>
            <a:r>
              <a:rPr lang="en-US" altLang="ru-RU" dirty="0">
                <a:latin typeface="Papyrus" panose="03070502060502030205" pitchFamily="66" charset="0"/>
              </a:rPr>
              <a:t>Production of metal ion beams from DECRIS-3 ion source</a:t>
            </a:r>
            <a:endParaRPr lang="ru-RU" dirty="0"/>
          </a:p>
        </p:txBody>
      </p:sp>
      <p:sp>
        <p:nvSpPr>
          <p:cNvPr id="3" name="Подзаголовок 2"/>
          <p:cNvSpPr>
            <a:spLocks noGrp="1"/>
          </p:cNvSpPr>
          <p:nvPr>
            <p:ph type="subTitle" idx="1"/>
          </p:nvPr>
        </p:nvSpPr>
        <p:spPr>
          <a:xfrm>
            <a:off x="1633674" y="3789040"/>
            <a:ext cx="5904656" cy="1512168"/>
          </a:xfrm>
        </p:spPr>
        <p:txBody>
          <a:bodyPr>
            <a:normAutofit fontScale="47500" lnSpcReduction="20000"/>
          </a:bodyPr>
          <a:lstStyle/>
          <a:p>
            <a:r>
              <a:rPr lang="ru-RU" altLang="ru-RU" b="1" i="1" dirty="0">
                <a:latin typeface="Times New Roman" pitchFamily="18" charset="0"/>
                <a:cs typeface="Times New Roman" pitchFamily="18" charset="0"/>
              </a:rPr>
              <a:t>А.</a:t>
            </a:r>
            <a:r>
              <a:rPr lang="en-US" altLang="ru-RU" b="1" i="1" dirty="0">
                <a:latin typeface="Times New Roman" pitchFamily="18" charset="0"/>
                <a:cs typeface="Times New Roman" pitchFamily="18" charset="0"/>
              </a:rPr>
              <a:t>E</a:t>
            </a:r>
            <a:r>
              <a:rPr lang="ru-RU" altLang="ru-RU" b="1" i="1" dirty="0">
                <a:latin typeface="Times New Roman" pitchFamily="18" charset="0"/>
                <a:cs typeface="Times New Roman" pitchFamily="18" charset="0"/>
              </a:rPr>
              <a:t>.</a:t>
            </a:r>
            <a:r>
              <a:rPr lang="en-US" altLang="ru-RU" b="1" i="1" dirty="0">
                <a:latin typeface="Times New Roman" pitchFamily="18" charset="0"/>
                <a:cs typeface="Times New Roman" pitchFamily="18" charset="0"/>
              </a:rPr>
              <a:t> </a:t>
            </a:r>
            <a:r>
              <a:rPr lang="en-US" altLang="ru-RU" b="1" i="1" dirty="0" err="1">
                <a:latin typeface="Times New Roman" pitchFamily="18" charset="0"/>
                <a:cs typeface="Times New Roman" pitchFamily="18" charset="0"/>
              </a:rPr>
              <a:t>Bondarchenko</a:t>
            </a:r>
            <a:r>
              <a:rPr lang="ru-RU" altLang="ru-RU" b="1" i="1" baseline="30000" dirty="0">
                <a:latin typeface="Times New Roman" pitchFamily="18" charset="0"/>
                <a:cs typeface="Times New Roman" pitchFamily="18" charset="0"/>
              </a:rPr>
              <a:t>1</a:t>
            </a:r>
            <a:r>
              <a:rPr lang="ru-RU" altLang="ru-RU" b="1" i="1" dirty="0">
                <a:latin typeface="Times New Roman" pitchFamily="18" charset="0"/>
                <a:cs typeface="Times New Roman" pitchFamily="18" charset="0"/>
              </a:rPr>
              <a:t>,</a:t>
            </a:r>
            <a:r>
              <a:rPr lang="ru-RU" altLang="ru-RU" b="1" i="1" baseline="30000" dirty="0">
                <a:latin typeface="Times New Roman" pitchFamily="18" charset="0"/>
                <a:cs typeface="Times New Roman" pitchFamily="18" charset="0"/>
              </a:rPr>
              <a:t> </a:t>
            </a:r>
            <a:r>
              <a:rPr lang="en-US" altLang="ru-RU" b="1" i="1" baseline="30000" dirty="0">
                <a:latin typeface="Times New Roman" pitchFamily="18" charset="0"/>
                <a:cs typeface="Times New Roman" pitchFamily="18" charset="0"/>
              </a:rPr>
              <a:t> </a:t>
            </a:r>
            <a:r>
              <a:rPr lang="en-US" altLang="ru-RU" b="1" i="1" dirty="0">
                <a:latin typeface="Times New Roman" pitchFamily="18" charset="0"/>
                <a:cs typeface="Times New Roman" pitchFamily="18" charset="0"/>
              </a:rPr>
              <a:t>S</a:t>
            </a:r>
            <a:r>
              <a:rPr lang="ru-RU" altLang="ru-RU" b="1" i="1" dirty="0">
                <a:latin typeface="Times New Roman" pitchFamily="18" charset="0"/>
                <a:cs typeface="Times New Roman" pitchFamily="18" charset="0"/>
              </a:rPr>
              <a:t>.</a:t>
            </a:r>
            <a:r>
              <a:rPr lang="en-US" altLang="ru-RU" b="1" i="1" dirty="0">
                <a:latin typeface="Times New Roman" pitchFamily="18" charset="0"/>
                <a:cs typeface="Times New Roman" pitchFamily="18" charset="0"/>
              </a:rPr>
              <a:t>L. </a:t>
            </a:r>
            <a:r>
              <a:rPr lang="en-US" altLang="ru-RU" b="1" i="1" dirty="0" err="1">
                <a:latin typeface="Times New Roman" pitchFamily="18" charset="0"/>
                <a:cs typeface="Times New Roman" pitchFamily="18" charset="0"/>
              </a:rPr>
              <a:t>Bogomolov</a:t>
            </a:r>
            <a:r>
              <a:rPr lang="ru-RU" altLang="ru-RU" b="1" i="1" baseline="30000" dirty="0">
                <a:latin typeface="Times New Roman" pitchFamily="18" charset="0"/>
                <a:cs typeface="Times New Roman" pitchFamily="18" charset="0"/>
              </a:rPr>
              <a:t>1</a:t>
            </a:r>
            <a:r>
              <a:rPr lang="ru-RU" altLang="ru-RU" b="1" i="1" dirty="0">
                <a:latin typeface="Times New Roman" pitchFamily="18" charset="0"/>
                <a:cs typeface="Times New Roman" pitchFamily="18" charset="0"/>
              </a:rPr>
              <a:t>,</a:t>
            </a:r>
            <a:r>
              <a:rPr lang="en-US" altLang="ru-RU" b="1" i="1" dirty="0">
                <a:latin typeface="Times New Roman" pitchFamily="18" charset="0"/>
                <a:cs typeface="Times New Roman" pitchFamily="18" charset="0"/>
              </a:rPr>
              <a:t> V</a:t>
            </a:r>
            <a:r>
              <a:rPr lang="ru-RU" altLang="ru-RU" b="1" i="1" dirty="0">
                <a:latin typeface="Times New Roman" pitchFamily="18" charset="0"/>
                <a:cs typeface="Times New Roman" pitchFamily="18" charset="0"/>
              </a:rPr>
              <a:t>.</a:t>
            </a:r>
            <a:r>
              <a:rPr lang="en-US" altLang="ru-RU" b="1" i="1" dirty="0">
                <a:latin typeface="Times New Roman" pitchFamily="18" charset="0"/>
                <a:cs typeface="Times New Roman" pitchFamily="18" charset="0"/>
              </a:rPr>
              <a:t>N</a:t>
            </a:r>
            <a:r>
              <a:rPr lang="ru-RU" altLang="ru-RU" b="1" i="1" dirty="0">
                <a:latin typeface="Times New Roman" pitchFamily="18" charset="0"/>
                <a:cs typeface="Times New Roman" pitchFamily="18" charset="0"/>
              </a:rPr>
              <a:t>.</a:t>
            </a:r>
            <a:r>
              <a:rPr lang="en-US" altLang="ru-RU" b="1" i="1" dirty="0">
                <a:latin typeface="Times New Roman" pitchFamily="18" charset="0"/>
                <a:cs typeface="Times New Roman" pitchFamily="18" charset="0"/>
              </a:rPr>
              <a:t> </a:t>
            </a:r>
            <a:r>
              <a:rPr lang="en-US" altLang="ru-RU" b="1" i="1" dirty="0" err="1">
                <a:latin typeface="Times New Roman" pitchFamily="18" charset="0"/>
                <a:cs typeface="Times New Roman" pitchFamily="18" charset="0"/>
              </a:rPr>
              <a:t>Loginov</a:t>
            </a:r>
            <a:r>
              <a:rPr lang="ru-RU" altLang="ru-RU" b="1" i="1" baseline="30000" dirty="0">
                <a:latin typeface="Times New Roman" pitchFamily="18" charset="0"/>
                <a:cs typeface="Times New Roman" pitchFamily="18" charset="0"/>
              </a:rPr>
              <a:t>1</a:t>
            </a:r>
            <a:r>
              <a:rPr lang="ru-RU" altLang="ru-RU" b="1" i="1" dirty="0">
                <a:latin typeface="Times New Roman" pitchFamily="18" charset="0"/>
                <a:cs typeface="Times New Roman" pitchFamily="18" charset="0"/>
              </a:rPr>
              <a:t>,</a:t>
            </a:r>
            <a:r>
              <a:rPr lang="ru-RU" altLang="ru-RU" b="1" i="1" baseline="30000" dirty="0">
                <a:latin typeface="Times New Roman" pitchFamily="18" charset="0"/>
                <a:cs typeface="Times New Roman" pitchFamily="18" charset="0"/>
              </a:rPr>
              <a:t> </a:t>
            </a:r>
            <a:r>
              <a:rPr lang="ru-RU" altLang="ru-RU" b="1" i="1" dirty="0">
                <a:latin typeface="Times New Roman" pitchFamily="18" charset="0"/>
                <a:cs typeface="Times New Roman" pitchFamily="18" charset="0"/>
              </a:rPr>
              <a:t> </a:t>
            </a:r>
            <a:r>
              <a:rPr lang="en-US" altLang="ru-RU" b="1" i="1" dirty="0">
                <a:latin typeface="Times New Roman" pitchFamily="18" charset="0"/>
                <a:cs typeface="Times New Roman" pitchFamily="18" charset="0"/>
              </a:rPr>
              <a:t>A.N. Lebedev</a:t>
            </a:r>
            <a:r>
              <a:rPr lang="en-US" altLang="ru-RU" b="1" i="1" baseline="30000" dirty="0">
                <a:latin typeface="Times New Roman" pitchFamily="18" charset="0"/>
                <a:cs typeface="Times New Roman" pitchFamily="18" charset="0"/>
              </a:rPr>
              <a:t>1</a:t>
            </a:r>
            <a:r>
              <a:rPr lang="en-US" altLang="ru-RU" b="1" i="1" dirty="0">
                <a:latin typeface="Times New Roman" pitchFamily="18" charset="0"/>
                <a:cs typeface="Times New Roman" pitchFamily="18" charset="0"/>
              </a:rPr>
              <a:t>, V</a:t>
            </a:r>
            <a:r>
              <a:rPr lang="ru-RU" altLang="ru-RU" b="1" i="1" dirty="0">
                <a:latin typeface="Times New Roman" pitchFamily="18" charset="0"/>
                <a:cs typeface="Times New Roman" pitchFamily="18" charset="0"/>
              </a:rPr>
              <a:t>.</a:t>
            </a:r>
            <a:r>
              <a:rPr lang="en-US" altLang="ru-RU" b="1" i="1" dirty="0">
                <a:latin typeface="Times New Roman" pitchFamily="18" charset="0"/>
                <a:cs typeface="Times New Roman" pitchFamily="18" charset="0"/>
              </a:rPr>
              <a:t>E</a:t>
            </a:r>
            <a:r>
              <a:rPr lang="ru-RU" altLang="ru-RU" b="1" i="1" dirty="0">
                <a:latin typeface="Times New Roman" pitchFamily="18" charset="0"/>
                <a:cs typeface="Times New Roman" pitchFamily="18" charset="0"/>
              </a:rPr>
              <a:t>.</a:t>
            </a:r>
            <a:r>
              <a:rPr lang="en-US" altLang="ru-RU" b="1" i="1" dirty="0">
                <a:latin typeface="Times New Roman" pitchFamily="18" charset="0"/>
                <a:cs typeface="Times New Roman" pitchFamily="18" charset="0"/>
              </a:rPr>
              <a:t> </a:t>
            </a:r>
            <a:r>
              <a:rPr lang="en-US" altLang="ru-RU" b="1" i="1" dirty="0" err="1">
                <a:latin typeface="Times New Roman" pitchFamily="18" charset="0"/>
                <a:cs typeface="Times New Roman" pitchFamily="18" charset="0"/>
              </a:rPr>
              <a:t>Mironov</a:t>
            </a:r>
            <a:r>
              <a:rPr lang="ru-RU" altLang="ru-RU" b="1" i="1" baseline="30000" dirty="0">
                <a:latin typeface="Times New Roman" pitchFamily="18" charset="0"/>
                <a:cs typeface="Times New Roman" pitchFamily="18" charset="0"/>
              </a:rPr>
              <a:t>1</a:t>
            </a:r>
            <a:r>
              <a:rPr lang="ru-RU" altLang="ru-RU" b="1" i="1" dirty="0">
                <a:latin typeface="Times New Roman" pitchFamily="18" charset="0"/>
                <a:cs typeface="Times New Roman" pitchFamily="18" charset="0"/>
              </a:rPr>
              <a:t>,</a:t>
            </a:r>
            <a:r>
              <a:rPr lang="en-US" altLang="ru-RU" b="1" i="1" dirty="0">
                <a:latin typeface="Times New Roman" pitchFamily="18" charset="0"/>
                <a:cs typeface="Times New Roman" pitchFamily="18" charset="0"/>
              </a:rPr>
              <a:t> D.K. Pugachev</a:t>
            </a:r>
            <a:r>
              <a:rPr lang="en-US" altLang="ru-RU" b="1" i="1" baseline="30000" dirty="0">
                <a:latin typeface="Times New Roman" pitchFamily="18" charset="0"/>
                <a:cs typeface="Times New Roman" pitchFamily="18" charset="0"/>
              </a:rPr>
              <a:t>1</a:t>
            </a:r>
            <a:r>
              <a:rPr lang="en-US" altLang="ru-RU" b="1" i="1" dirty="0">
                <a:latin typeface="Times New Roman" pitchFamily="18" charset="0"/>
                <a:cs typeface="Times New Roman" pitchFamily="18" charset="0"/>
              </a:rPr>
              <a:t>,</a:t>
            </a:r>
            <a:r>
              <a:rPr lang="ru-RU" altLang="ru-RU" b="1" i="1" dirty="0">
                <a:latin typeface="Times New Roman" pitchFamily="18" charset="0"/>
                <a:cs typeface="Times New Roman" pitchFamily="18" charset="0"/>
              </a:rPr>
              <a:t> М.</a:t>
            </a:r>
            <a:r>
              <a:rPr lang="en-US" altLang="ru-RU" b="1" i="1" dirty="0">
                <a:latin typeface="Times New Roman" pitchFamily="18" charset="0"/>
                <a:cs typeface="Times New Roman" pitchFamily="18" charset="0"/>
              </a:rPr>
              <a:t>V</a:t>
            </a:r>
            <a:r>
              <a:rPr lang="ru-RU" altLang="ru-RU" b="1" i="1" dirty="0">
                <a:latin typeface="Times New Roman" pitchFamily="18" charset="0"/>
                <a:cs typeface="Times New Roman" pitchFamily="18" charset="0"/>
              </a:rPr>
              <a:t>.</a:t>
            </a:r>
            <a:r>
              <a:rPr lang="en-US" altLang="ru-RU" b="1" i="1" dirty="0">
                <a:latin typeface="Times New Roman" pitchFamily="18" charset="0"/>
                <a:cs typeface="Times New Roman" pitchFamily="18" charset="0"/>
              </a:rPr>
              <a:t> </a:t>
            </a:r>
            <a:r>
              <a:rPr lang="en-US" altLang="ru-RU" b="1" i="1" dirty="0" err="1">
                <a:latin typeface="Times New Roman" pitchFamily="18" charset="0"/>
                <a:cs typeface="Times New Roman" pitchFamily="18" charset="0"/>
              </a:rPr>
              <a:t>Zdorovets</a:t>
            </a:r>
            <a:r>
              <a:rPr lang="ru-RU" altLang="ru-RU" b="1" i="1" baseline="30000" dirty="0">
                <a:latin typeface="Times New Roman" pitchFamily="18" charset="0"/>
                <a:cs typeface="Times New Roman" pitchFamily="18" charset="0"/>
              </a:rPr>
              <a:t>2</a:t>
            </a:r>
            <a:r>
              <a:rPr lang="ru-RU" altLang="ru-RU" b="1" i="1" dirty="0">
                <a:latin typeface="Times New Roman" pitchFamily="18" charset="0"/>
                <a:cs typeface="Times New Roman" pitchFamily="18" charset="0"/>
              </a:rPr>
              <a:t>,</a:t>
            </a:r>
            <a:r>
              <a:rPr lang="en-US" altLang="ru-RU" b="1" i="1" dirty="0">
                <a:latin typeface="Times New Roman" pitchFamily="18" charset="0"/>
                <a:cs typeface="Times New Roman" pitchFamily="18" charset="0"/>
              </a:rPr>
              <a:t> I</a:t>
            </a:r>
            <a:r>
              <a:rPr lang="ru-RU" altLang="ru-RU" b="1" i="1" dirty="0">
                <a:latin typeface="Times New Roman" pitchFamily="18" charset="0"/>
                <a:cs typeface="Times New Roman" pitchFamily="18" charset="0"/>
              </a:rPr>
              <a:t>.А</a:t>
            </a:r>
            <a:r>
              <a:rPr lang="en-US" altLang="ru-RU" b="1" i="1" dirty="0">
                <a:latin typeface="Times New Roman" pitchFamily="18" charset="0"/>
                <a:cs typeface="Times New Roman" pitchFamily="18" charset="0"/>
              </a:rPr>
              <a:t>. Ivanov</a:t>
            </a:r>
            <a:r>
              <a:rPr lang="ru-RU" altLang="ru-RU" b="1" i="1" baseline="30000" dirty="0">
                <a:latin typeface="Times New Roman" pitchFamily="18" charset="0"/>
                <a:cs typeface="Times New Roman" pitchFamily="18" charset="0"/>
              </a:rPr>
              <a:t>2 </a:t>
            </a:r>
            <a:r>
              <a:rPr lang="en-US" altLang="ru-RU" b="1" i="1" dirty="0">
                <a:latin typeface="Times New Roman" pitchFamily="18" charset="0"/>
                <a:cs typeface="Times New Roman" pitchFamily="18" charset="0"/>
              </a:rPr>
              <a:t>,</a:t>
            </a:r>
            <a:r>
              <a:rPr lang="ru-RU" altLang="ru-RU" b="1" i="1" dirty="0">
                <a:latin typeface="Times New Roman" pitchFamily="18" charset="0"/>
                <a:cs typeface="Times New Roman" pitchFamily="18" charset="0"/>
              </a:rPr>
              <a:t>Е.К.</a:t>
            </a:r>
            <a:r>
              <a:rPr lang="en-US" altLang="ru-RU" b="1" i="1" dirty="0">
                <a:latin typeface="Times New Roman" pitchFamily="18" charset="0"/>
                <a:cs typeface="Times New Roman" pitchFamily="18" charset="0"/>
              </a:rPr>
              <a:t> </a:t>
            </a:r>
            <a:r>
              <a:rPr lang="en-US" altLang="ru-RU" b="1" i="1" dirty="0" err="1">
                <a:latin typeface="Times New Roman" pitchFamily="18" charset="0"/>
                <a:cs typeface="Times New Roman" pitchFamily="18" charset="0"/>
              </a:rPr>
              <a:t>Sambayev</a:t>
            </a:r>
            <a:r>
              <a:rPr lang="ru-RU" altLang="ru-RU" b="1" i="1" baseline="30000" dirty="0">
                <a:latin typeface="Times New Roman" pitchFamily="18" charset="0"/>
                <a:cs typeface="Times New Roman" pitchFamily="18" charset="0"/>
              </a:rPr>
              <a:t>2</a:t>
            </a:r>
            <a:r>
              <a:rPr lang="ru-RU" altLang="ru-RU" b="1" i="1" dirty="0">
                <a:latin typeface="Times New Roman" pitchFamily="18" charset="0"/>
                <a:cs typeface="Times New Roman" pitchFamily="18" charset="0"/>
              </a:rPr>
              <a:t>, </a:t>
            </a:r>
            <a:r>
              <a:rPr lang="en-US" altLang="ru-RU" b="1" i="1" dirty="0">
                <a:latin typeface="Times New Roman" pitchFamily="18" charset="0"/>
                <a:cs typeface="Times New Roman" pitchFamily="18" charset="0"/>
              </a:rPr>
              <a:t>M</a:t>
            </a:r>
            <a:r>
              <a:rPr lang="ru-RU" altLang="ru-RU" b="1" i="1" dirty="0">
                <a:latin typeface="Times New Roman" pitchFamily="18" charset="0"/>
                <a:cs typeface="Times New Roman" pitchFamily="18" charset="0"/>
              </a:rPr>
              <a:t>. </a:t>
            </a:r>
            <a:r>
              <a:rPr lang="en-US" altLang="ru-RU" b="1" i="1" dirty="0">
                <a:latin typeface="Times New Roman" pitchFamily="18" charset="0"/>
                <a:cs typeface="Times New Roman" pitchFamily="18" charset="0"/>
              </a:rPr>
              <a:t>V. </a:t>
            </a:r>
            <a:r>
              <a:rPr lang="en-US" altLang="ru-RU" b="1" i="1" dirty="0" err="1">
                <a:latin typeface="Times New Roman" pitchFamily="18" charset="0"/>
                <a:cs typeface="Times New Roman" pitchFamily="18" charset="0"/>
              </a:rPr>
              <a:t>Koloberdin</a:t>
            </a:r>
            <a:r>
              <a:rPr lang="ru-RU" altLang="ru-RU" b="1" i="1" baseline="30000" dirty="0">
                <a:latin typeface="Times New Roman" pitchFamily="18" charset="0"/>
                <a:cs typeface="Times New Roman" pitchFamily="18" charset="0"/>
              </a:rPr>
              <a:t>2</a:t>
            </a:r>
            <a:r>
              <a:rPr lang="en-US" altLang="ru-RU" b="1" i="1" dirty="0">
                <a:latin typeface="Times New Roman" pitchFamily="18" charset="0"/>
                <a:cs typeface="Times New Roman" pitchFamily="18" charset="0"/>
              </a:rPr>
              <a:t>,</a:t>
            </a:r>
            <a:r>
              <a:rPr lang="ru-RU" altLang="ru-RU" b="1" i="1" dirty="0">
                <a:latin typeface="Times New Roman" pitchFamily="18" charset="0"/>
                <a:cs typeface="Times New Roman" pitchFamily="18" charset="0"/>
              </a:rPr>
              <a:t>А.Е.</a:t>
            </a:r>
            <a:r>
              <a:rPr lang="ru-RU" altLang="ru-RU" i="1" dirty="0">
                <a:latin typeface="Times New Roman" pitchFamily="18" charset="0"/>
                <a:cs typeface="Times New Roman" pitchFamily="18" charset="0"/>
              </a:rPr>
              <a:t> </a:t>
            </a:r>
            <a:r>
              <a:rPr lang="en-US" altLang="ru-RU" b="1" i="1" dirty="0" err="1">
                <a:latin typeface="Times New Roman" pitchFamily="18" charset="0"/>
                <a:cs typeface="Times New Roman" pitchFamily="18" charset="0"/>
              </a:rPr>
              <a:t>Kurakhmedov</a:t>
            </a:r>
            <a:r>
              <a:rPr lang="ru-RU" altLang="ru-RU" b="1" i="1" baseline="30000" dirty="0">
                <a:latin typeface="Times New Roman" pitchFamily="18" charset="0"/>
                <a:cs typeface="Times New Roman" pitchFamily="18" charset="0"/>
              </a:rPr>
              <a:t>2</a:t>
            </a:r>
            <a:r>
              <a:rPr lang="ru-RU" altLang="ru-RU" b="1" i="1" dirty="0">
                <a:latin typeface="Times New Roman" pitchFamily="18" charset="0"/>
                <a:cs typeface="Times New Roman" pitchFamily="18" charset="0"/>
              </a:rPr>
              <a:t>, </a:t>
            </a:r>
            <a:r>
              <a:rPr lang="en-GB" altLang="ru-RU" b="1" i="1" dirty="0">
                <a:latin typeface="Times New Roman" pitchFamily="18" charset="0"/>
                <a:cs typeface="Times New Roman" pitchFamily="18" charset="0"/>
              </a:rPr>
              <a:t>D</a:t>
            </a:r>
            <a:r>
              <a:rPr lang="ru-RU" altLang="ru-RU" b="1" i="1" dirty="0">
                <a:latin typeface="Times New Roman" pitchFamily="18" charset="0"/>
                <a:cs typeface="Times New Roman" pitchFamily="18" charset="0"/>
              </a:rPr>
              <a:t>.</a:t>
            </a:r>
            <a:r>
              <a:rPr lang="en-GB" altLang="ru-RU" b="1" i="1" dirty="0">
                <a:latin typeface="Times New Roman" pitchFamily="18" charset="0"/>
                <a:cs typeface="Times New Roman" pitchFamily="18" charset="0"/>
              </a:rPr>
              <a:t>A</a:t>
            </a:r>
            <a:r>
              <a:rPr lang="ru-RU" altLang="ru-RU" b="1" i="1" dirty="0">
                <a:latin typeface="Times New Roman" pitchFamily="18" charset="0"/>
                <a:cs typeface="Times New Roman" pitchFamily="18" charset="0"/>
              </a:rPr>
              <a:t>.</a:t>
            </a:r>
            <a:r>
              <a:rPr lang="en-US" altLang="ru-RU" b="1" i="1" dirty="0">
                <a:latin typeface="Times New Roman" pitchFamily="18" charset="0"/>
                <a:cs typeface="Times New Roman" pitchFamily="18" charset="0"/>
              </a:rPr>
              <a:t> </a:t>
            </a:r>
            <a:r>
              <a:rPr lang="en-GB" altLang="ru-RU" b="1" i="1" dirty="0" err="1">
                <a:latin typeface="Times New Roman" pitchFamily="18" charset="0"/>
                <a:cs typeface="Times New Roman" pitchFamily="18" charset="0"/>
              </a:rPr>
              <a:t>Mustafin</a:t>
            </a:r>
            <a:r>
              <a:rPr lang="ru-RU" altLang="ru-RU" b="1" i="1" baseline="30000" dirty="0">
                <a:latin typeface="Times New Roman" pitchFamily="18" charset="0"/>
                <a:cs typeface="Times New Roman" pitchFamily="18" charset="0"/>
              </a:rPr>
              <a:t>2</a:t>
            </a:r>
            <a:r>
              <a:rPr lang="en-US" altLang="ru-RU" b="1" i="1" dirty="0">
                <a:latin typeface="Times New Roman" pitchFamily="18" charset="0"/>
                <a:cs typeface="Times New Roman" pitchFamily="18" charset="0"/>
              </a:rPr>
              <a:t>, M.B. Abdigaliyev</a:t>
            </a:r>
            <a:r>
              <a:rPr lang="en-US" altLang="ru-RU" b="1" i="1" baseline="30000" dirty="0">
                <a:latin typeface="Times New Roman" pitchFamily="18" charset="0"/>
                <a:cs typeface="Times New Roman" pitchFamily="18" charset="0"/>
              </a:rPr>
              <a:t>2</a:t>
            </a:r>
            <a:endParaRPr lang="ru-RU" altLang="ru-RU" baseline="30000" dirty="0">
              <a:latin typeface="Times New Roman" pitchFamily="18" charset="0"/>
              <a:cs typeface="Times New Roman" pitchFamily="18" charset="0"/>
            </a:endParaRPr>
          </a:p>
          <a:p>
            <a:r>
              <a:rPr lang="ru-RU" altLang="ru-RU" i="1" dirty="0">
                <a:latin typeface="Times New Roman" pitchFamily="18" charset="0"/>
                <a:cs typeface="Times New Roman" pitchFamily="18" charset="0"/>
              </a:rPr>
              <a:t> </a:t>
            </a:r>
            <a:endParaRPr lang="ru-RU" altLang="ru-RU" dirty="0">
              <a:latin typeface="Times New Roman" pitchFamily="18" charset="0"/>
              <a:cs typeface="Times New Roman" pitchFamily="18" charset="0"/>
            </a:endParaRPr>
          </a:p>
          <a:p>
            <a:r>
              <a:rPr lang="en-US" altLang="ru-RU" i="1" baseline="30000" dirty="0">
                <a:latin typeface="Times New Roman" pitchFamily="18" charset="0"/>
                <a:cs typeface="Times New Roman" pitchFamily="18" charset="0"/>
              </a:rPr>
              <a:t>1</a:t>
            </a:r>
            <a:r>
              <a:rPr lang="en-US" altLang="ru-RU" i="1" dirty="0">
                <a:latin typeface="Times New Roman" pitchFamily="18" charset="0"/>
                <a:cs typeface="Times New Roman" pitchFamily="18" charset="0"/>
              </a:rPr>
              <a:t> Joint Institute for Nuclear Research, FLNR, </a:t>
            </a:r>
            <a:r>
              <a:rPr lang="en-US" altLang="ru-RU" i="1" dirty="0" err="1">
                <a:latin typeface="Times New Roman" pitchFamily="18" charset="0"/>
                <a:cs typeface="Times New Roman" pitchFamily="18" charset="0"/>
              </a:rPr>
              <a:t>Dubna</a:t>
            </a:r>
            <a:r>
              <a:rPr lang="en-US" altLang="ru-RU" i="1" dirty="0">
                <a:latin typeface="Times New Roman" pitchFamily="18" charset="0"/>
                <a:cs typeface="Times New Roman" pitchFamily="18" charset="0"/>
              </a:rPr>
              <a:t>, Russia</a:t>
            </a:r>
            <a:endParaRPr lang="ru-RU" altLang="ru-RU" dirty="0">
              <a:latin typeface="Times New Roman" pitchFamily="18" charset="0"/>
              <a:cs typeface="Times New Roman" pitchFamily="18" charset="0"/>
            </a:endParaRPr>
          </a:p>
          <a:p>
            <a:r>
              <a:rPr lang="en-US" altLang="ru-RU" i="1" baseline="30000" dirty="0">
                <a:latin typeface="Times New Roman" pitchFamily="18" charset="0"/>
                <a:cs typeface="Times New Roman" pitchFamily="18" charset="0"/>
              </a:rPr>
              <a:t>2 </a:t>
            </a:r>
            <a:r>
              <a:rPr lang="en-US" altLang="ru-RU" i="1" dirty="0">
                <a:latin typeface="Times New Roman" pitchFamily="18" charset="0"/>
                <a:cs typeface="Times New Roman" pitchFamily="18" charset="0"/>
              </a:rPr>
              <a:t>Astana branch of Institute of Nuclear Physics, </a:t>
            </a:r>
            <a:r>
              <a:rPr lang="en-US" altLang="ru-RU" i="1" dirty="0" err="1">
                <a:latin typeface="Times New Roman" pitchFamily="18" charset="0"/>
                <a:cs typeface="Times New Roman" pitchFamily="18" charset="0"/>
              </a:rPr>
              <a:t>Nur</a:t>
            </a:r>
            <a:r>
              <a:rPr lang="en-US" altLang="ru-RU" i="1" dirty="0">
                <a:latin typeface="Times New Roman" pitchFamily="18" charset="0"/>
                <a:cs typeface="Times New Roman" pitchFamily="18" charset="0"/>
              </a:rPr>
              <a:t>-Sultan, Kazakhstan</a:t>
            </a:r>
            <a:endParaRPr lang="ru-RU" altLang="ru-RU" dirty="0">
              <a:latin typeface="Times New Roman" pitchFamily="18" charset="0"/>
              <a:cs typeface="Times New Roman" pitchFamily="18" charset="0"/>
            </a:endParaRPr>
          </a:p>
          <a:p>
            <a:endParaRPr lang="ru-RU" dirty="0"/>
          </a:p>
        </p:txBody>
      </p:sp>
      <p:pic>
        <p:nvPicPr>
          <p:cNvPr id="5" name="Picture 21" descr="flnr_emblem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881" y="3717033"/>
            <a:ext cx="1571083"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inp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6244" y="3717033"/>
            <a:ext cx="1310798" cy="130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188640"/>
            <a:ext cx="1463082" cy="1412776"/>
          </a:xfrm>
          <a:prstGeom prst="rect">
            <a:avLst/>
          </a:prstGeom>
        </p:spPr>
      </p:pic>
    </p:spTree>
    <p:extLst>
      <p:ext uri="{BB962C8B-B14F-4D97-AF65-F5344CB8AC3E}">
        <p14:creationId xmlns:p14="http://schemas.microsoft.com/office/powerpoint/2010/main" val="1853996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44"/>
          <p:cNvPicPr>
            <a:picLocks noChangeAspect="1" noChangeArrowheads="1"/>
          </p:cNvPicPr>
          <p:nvPr/>
        </p:nvPicPr>
        <p:blipFill rotWithShape="1">
          <a:blip r:embed="rId3">
            <a:extLst>
              <a:ext uri="{28A0092B-C50C-407E-A947-70E740481C1C}">
                <a14:useLocalDpi xmlns:a14="http://schemas.microsoft.com/office/drawing/2010/main" val="0"/>
              </a:ext>
            </a:extLst>
          </a:blip>
          <a:srcRect l="6341" t="9600" r="12271" b="3487"/>
          <a:stretch/>
        </p:blipFill>
        <p:spPr bwMode="auto">
          <a:xfrm>
            <a:off x="20515" y="3140968"/>
            <a:ext cx="4704374" cy="360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12"/>
          <p:cNvSpPr/>
          <p:nvPr/>
        </p:nvSpPr>
        <p:spPr>
          <a:xfrm>
            <a:off x="179512" y="1561421"/>
            <a:ext cx="4209414" cy="923330"/>
          </a:xfrm>
          <a:prstGeom prst="rect">
            <a:avLst/>
          </a:prstGeom>
        </p:spPr>
        <p:txBody>
          <a:bodyPr wrap="square">
            <a:spAutoFit/>
          </a:bodyPr>
          <a:lstStyle/>
          <a:p>
            <a:pPr algn="just"/>
            <a:r>
              <a:rPr lang="en-US" altLang="ru-RU" dirty="0">
                <a:latin typeface="Times New Roman" pitchFamily="18" charset="0"/>
                <a:cs typeface="Times New Roman" pitchFamily="18" charset="0"/>
              </a:rPr>
              <a:t>The spectrum of Cr ions, the source settings are optimized for </a:t>
            </a:r>
            <a:r>
              <a:rPr lang="en-US" altLang="ru-RU" baseline="30000" dirty="0">
                <a:latin typeface="Times New Roman" pitchFamily="18" charset="0"/>
                <a:cs typeface="Times New Roman" pitchFamily="18" charset="0"/>
              </a:rPr>
              <a:t>52</a:t>
            </a:r>
            <a:r>
              <a:rPr lang="en-US" altLang="ru-RU" dirty="0">
                <a:latin typeface="Times New Roman" pitchFamily="18" charset="0"/>
                <a:cs typeface="Times New Roman" pitchFamily="18" charset="0"/>
              </a:rPr>
              <a:t>Cr</a:t>
            </a:r>
            <a:r>
              <a:rPr lang="en-US" altLang="ru-RU" baseline="30000" dirty="0">
                <a:latin typeface="Times New Roman" pitchFamily="18" charset="0"/>
                <a:cs typeface="Times New Roman" pitchFamily="18" charset="0"/>
              </a:rPr>
              <a:t>10+ </a:t>
            </a:r>
            <a:r>
              <a:rPr lang="en-US" altLang="ru-RU" dirty="0">
                <a:latin typeface="Times New Roman" pitchFamily="18" charset="0"/>
                <a:cs typeface="Times New Roman" pitchFamily="18" charset="0"/>
              </a:rPr>
              <a:t>- 18 </a:t>
            </a:r>
            <a:r>
              <a:rPr lang="en-US" altLang="ru-RU" dirty="0" err="1">
                <a:latin typeface="Times New Roman" pitchFamily="18" charset="0"/>
                <a:cs typeface="Times New Roman" pitchFamily="18" charset="0"/>
              </a:rPr>
              <a:t>μA</a:t>
            </a:r>
            <a:r>
              <a:rPr lang="en-US" altLang="ru-RU" dirty="0">
                <a:latin typeface="Times New Roman" pitchFamily="18" charset="0"/>
                <a:cs typeface="Times New Roman" pitchFamily="18" charset="0"/>
              </a:rPr>
              <a:t> . UHF power – 72 W. </a:t>
            </a:r>
            <a:endParaRPr lang="ru-RU" dirty="0"/>
          </a:p>
        </p:txBody>
      </p:sp>
      <p:sp>
        <p:nvSpPr>
          <p:cNvPr id="14" name="Прямоугольник 13"/>
          <p:cNvSpPr/>
          <p:nvPr/>
        </p:nvSpPr>
        <p:spPr>
          <a:xfrm>
            <a:off x="4925363" y="4479871"/>
            <a:ext cx="4101257" cy="923330"/>
          </a:xfrm>
          <a:prstGeom prst="rect">
            <a:avLst/>
          </a:prstGeom>
        </p:spPr>
        <p:txBody>
          <a:bodyPr wrap="square">
            <a:spAutoFit/>
          </a:bodyPr>
          <a:lstStyle/>
          <a:p>
            <a:pPr algn="just"/>
            <a:r>
              <a:rPr lang="en-US" altLang="ru-RU" dirty="0">
                <a:latin typeface="Times New Roman" pitchFamily="18" charset="0"/>
                <a:cs typeface="Times New Roman" pitchFamily="18" charset="0"/>
              </a:rPr>
              <a:t>The spectrum of </a:t>
            </a:r>
            <a:r>
              <a:rPr lang="en-US" altLang="ru-RU" dirty="0" err="1">
                <a:latin typeface="Times New Roman" pitchFamily="18" charset="0"/>
                <a:cs typeface="Times New Roman" pitchFamily="18" charset="0"/>
              </a:rPr>
              <a:t>Hf</a:t>
            </a:r>
            <a:r>
              <a:rPr lang="en-US" altLang="ru-RU" dirty="0">
                <a:latin typeface="Times New Roman" pitchFamily="18" charset="0"/>
                <a:cs typeface="Times New Roman" pitchFamily="18" charset="0"/>
              </a:rPr>
              <a:t> ions, the source settings are optimized for </a:t>
            </a:r>
            <a:r>
              <a:rPr lang="en-US" altLang="ru-RU" baseline="30000" dirty="0">
                <a:latin typeface="Times New Roman" pitchFamily="18" charset="0"/>
                <a:cs typeface="Times New Roman" pitchFamily="18" charset="0"/>
              </a:rPr>
              <a:t>180</a:t>
            </a:r>
            <a:r>
              <a:rPr lang="en-US" altLang="ru-RU" dirty="0">
                <a:latin typeface="Times New Roman" pitchFamily="18" charset="0"/>
                <a:cs typeface="Times New Roman" pitchFamily="18" charset="0"/>
              </a:rPr>
              <a:t>Hf</a:t>
            </a:r>
            <a:r>
              <a:rPr lang="en-US" altLang="ru-RU" baseline="30000" dirty="0">
                <a:latin typeface="Times New Roman" pitchFamily="18" charset="0"/>
                <a:cs typeface="Times New Roman" pitchFamily="18" charset="0"/>
              </a:rPr>
              <a:t>17+ </a:t>
            </a:r>
            <a:r>
              <a:rPr lang="en-US" altLang="ru-RU" dirty="0">
                <a:latin typeface="Times New Roman" pitchFamily="18" charset="0"/>
                <a:cs typeface="Times New Roman" pitchFamily="18" charset="0"/>
              </a:rPr>
              <a:t>- 19 </a:t>
            </a:r>
            <a:r>
              <a:rPr lang="en-US" altLang="ru-RU" dirty="0" err="1">
                <a:latin typeface="Times New Roman" pitchFamily="18" charset="0"/>
                <a:cs typeface="Times New Roman" pitchFamily="18" charset="0"/>
              </a:rPr>
              <a:t>μA</a:t>
            </a:r>
            <a:r>
              <a:rPr lang="en-US" altLang="ru-RU" dirty="0">
                <a:latin typeface="Times New Roman" pitchFamily="18" charset="0"/>
                <a:cs typeface="Times New Roman" pitchFamily="18" charset="0"/>
              </a:rPr>
              <a:t>. UHF power – 230 W. </a:t>
            </a:r>
            <a:endParaRPr lang="ru-RU" dirty="0"/>
          </a:p>
        </p:txBody>
      </p:sp>
      <p:pic>
        <p:nvPicPr>
          <p:cNvPr id="15" name="Рисунок 14"/>
          <p:cNvPicPr>
            <a:picLocks noChangeAspect="1"/>
          </p:cNvPicPr>
          <p:nvPr/>
        </p:nvPicPr>
        <p:blipFill rotWithShape="1">
          <a:blip r:embed="rId4" cstate="print">
            <a:extLst>
              <a:ext uri="{28A0092B-C50C-407E-A947-70E740481C1C}">
                <a14:useLocalDpi xmlns:a14="http://schemas.microsoft.com/office/drawing/2010/main" val="0"/>
              </a:ext>
            </a:extLst>
          </a:blip>
          <a:srcRect l="7313" t="6878" r="11503" b="3711"/>
          <a:stretch/>
        </p:blipFill>
        <p:spPr>
          <a:xfrm>
            <a:off x="4388926" y="25584"/>
            <a:ext cx="4637695" cy="3565539"/>
          </a:xfrm>
          <a:prstGeom prst="rect">
            <a:avLst/>
          </a:prstGeom>
        </p:spPr>
      </p:pic>
    </p:spTree>
    <p:extLst>
      <p:ext uri="{BB962C8B-B14F-4D97-AF65-F5344CB8AC3E}">
        <p14:creationId xmlns:p14="http://schemas.microsoft.com/office/powerpoint/2010/main" val="816354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9"/>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762" t="7761" r="12698" b="3207"/>
          <a:stretch/>
        </p:blipFill>
        <p:spPr bwMode="auto">
          <a:xfrm>
            <a:off x="107504" y="3212977"/>
            <a:ext cx="4808550" cy="364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3" descr="C:\Users\PC\AppData\Local\Microsoft\Windows\INetCache\Content.Word\Ti9_17mkA156W.JPG"/>
          <p:cNvPicPr>
            <a:picLocks noChangeAspect="1" noChangeArrowheads="1"/>
          </p:cNvPicPr>
          <p:nvPr/>
        </p:nvPicPr>
        <p:blipFill rotWithShape="1">
          <a:blip r:embed="rId3">
            <a:extLst>
              <a:ext uri="{28A0092B-C50C-407E-A947-70E740481C1C}">
                <a14:useLocalDpi xmlns:a14="http://schemas.microsoft.com/office/drawing/2010/main" val="0"/>
              </a:ext>
            </a:extLst>
          </a:blip>
          <a:srcRect l="6177" t="9853" r="12053" b="3242"/>
          <a:stretch/>
        </p:blipFill>
        <p:spPr bwMode="auto">
          <a:xfrm>
            <a:off x="4537448" y="12086"/>
            <a:ext cx="4484331" cy="384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5178680" y="4653136"/>
            <a:ext cx="3935733" cy="923330"/>
          </a:xfrm>
          <a:prstGeom prst="rect">
            <a:avLst/>
          </a:prstGeom>
        </p:spPr>
        <p:txBody>
          <a:bodyPr wrap="square">
            <a:spAutoFit/>
          </a:bodyPr>
          <a:lstStyle/>
          <a:p>
            <a:pPr algn="just">
              <a:defRPr/>
            </a:pPr>
            <a:r>
              <a:rPr lang="en-US" altLang="ru-RU" dirty="0">
                <a:latin typeface="Times New Roman" pitchFamily="18" charset="0"/>
                <a:cs typeface="Times New Roman" pitchFamily="18" charset="0"/>
              </a:rPr>
              <a:t>The spectrum of Si ions, the source settings are optimized for </a:t>
            </a:r>
            <a:r>
              <a:rPr lang="en-US" altLang="ru-RU" baseline="30000" dirty="0">
                <a:latin typeface="Times New Roman" pitchFamily="18" charset="0"/>
                <a:cs typeface="Times New Roman" pitchFamily="18" charset="0"/>
              </a:rPr>
              <a:t>28</a:t>
            </a:r>
            <a:r>
              <a:rPr lang="en-US" altLang="ru-RU" dirty="0">
                <a:latin typeface="Times New Roman" pitchFamily="18" charset="0"/>
                <a:cs typeface="Times New Roman" pitchFamily="18" charset="0"/>
              </a:rPr>
              <a:t>Si</a:t>
            </a:r>
            <a:r>
              <a:rPr lang="en-US" altLang="ru-RU" baseline="30000" dirty="0">
                <a:latin typeface="Times New Roman" pitchFamily="18" charset="0"/>
                <a:cs typeface="Times New Roman" pitchFamily="18" charset="0"/>
              </a:rPr>
              <a:t>5+ </a:t>
            </a:r>
            <a:r>
              <a:rPr lang="en-US" altLang="ru-RU" dirty="0">
                <a:latin typeface="Times New Roman" pitchFamily="18" charset="0"/>
                <a:cs typeface="Times New Roman" pitchFamily="18" charset="0"/>
              </a:rPr>
              <a:t>- 62 </a:t>
            </a:r>
            <a:r>
              <a:rPr lang="en-US" altLang="ru-RU" dirty="0" err="1">
                <a:latin typeface="Times New Roman" pitchFamily="18" charset="0"/>
                <a:cs typeface="Times New Roman" pitchFamily="18" charset="0"/>
              </a:rPr>
              <a:t>μA</a:t>
            </a:r>
            <a:r>
              <a:rPr lang="en-US" altLang="ru-RU" dirty="0">
                <a:latin typeface="Times New Roman" pitchFamily="18" charset="0"/>
                <a:cs typeface="Times New Roman" pitchFamily="18" charset="0"/>
              </a:rPr>
              <a:t>. UHF power – 50 W. </a:t>
            </a:r>
          </a:p>
        </p:txBody>
      </p:sp>
      <p:sp>
        <p:nvSpPr>
          <p:cNvPr id="7" name="Прямоугольник 6"/>
          <p:cNvSpPr/>
          <p:nvPr/>
        </p:nvSpPr>
        <p:spPr>
          <a:xfrm>
            <a:off x="181472" y="1474902"/>
            <a:ext cx="4355976" cy="923330"/>
          </a:xfrm>
          <a:prstGeom prst="rect">
            <a:avLst/>
          </a:prstGeom>
        </p:spPr>
        <p:txBody>
          <a:bodyPr wrap="square">
            <a:spAutoFit/>
          </a:bodyPr>
          <a:lstStyle/>
          <a:p>
            <a:pPr algn="just"/>
            <a:r>
              <a:rPr lang="en-US" altLang="ru-RU" dirty="0">
                <a:latin typeface="Times New Roman" pitchFamily="18" charset="0"/>
                <a:cs typeface="Times New Roman" pitchFamily="18" charset="0"/>
              </a:rPr>
              <a:t>The spectrum of </a:t>
            </a:r>
            <a:r>
              <a:rPr lang="en-US" altLang="ru-RU" dirty="0" err="1">
                <a:latin typeface="Times New Roman" pitchFamily="18" charset="0"/>
                <a:cs typeface="Times New Roman" pitchFamily="18" charset="0"/>
              </a:rPr>
              <a:t>Ti</a:t>
            </a:r>
            <a:r>
              <a:rPr lang="en-US" altLang="ru-RU" dirty="0">
                <a:latin typeface="Times New Roman" pitchFamily="18" charset="0"/>
                <a:cs typeface="Times New Roman" pitchFamily="18" charset="0"/>
              </a:rPr>
              <a:t> ions, the source settings are optimized for </a:t>
            </a:r>
            <a:r>
              <a:rPr lang="en-US" altLang="ru-RU" baseline="30000" dirty="0">
                <a:latin typeface="Times New Roman" pitchFamily="18" charset="0"/>
                <a:cs typeface="Times New Roman" pitchFamily="18" charset="0"/>
              </a:rPr>
              <a:t>48</a:t>
            </a:r>
            <a:r>
              <a:rPr lang="en-US" altLang="ru-RU" dirty="0">
                <a:latin typeface="Times New Roman" pitchFamily="18" charset="0"/>
                <a:cs typeface="Times New Roman" pitchFamily="18" charset="0"/>
              </a:rPr>
              <a:t>Ti</a:t>
            </a:r>
            <a:r>
              <a:rPr lang="en-US" altLang="ru-RU" baseline="30000" dirty="0">
                <a:latin typeface="Times New Roman" pitchFamily="18" charset="0"/>
                <a:cs typeface="Times New Roman" pitchFamily="18" charset="0"/>
              </a:rPr>
              <a:t>9+ </a:t>
            </a:r>
            <a:r>
              <a:rPr lang="en-US" altLang="ru-RU" dirty="0">
                <a:latin typeface="Times New Roman" pitchFamily="18" charset="0"/>
                <a:cs typeface="Times New Roman" pitchFamily="18" charset="0"/>
              </a:rPr>
              <a:t>- 18 </a:t>
            </a:r>
            <a:r>
              <a:rPr lang="en-US" altLang="ru-RU" dirty="0" err="1">
                <a:latin typeface="Times New Roman" pitchFamily="18" charset="0"/>
                <a:cs typeface="Times New Roman" pitchFamily="18" charset="0"/>
              </a:rPr>
              <a:t>μA</a:t>
            </a:r>
            <a:r>
              <a:rPr lang="en-US" altLang="ru-RU" dirty="0">
                <a:latin typeface="Times New Roman" pitchFamily="18" charset="0"/>
                <a:cs typeface="Times New Roman" pitchFamily="18" charset="0"/>
              </a:rPr>
              <a:t>. </a:t>
            </a:r>
          </a:p>
          <a:p>
            <a:pPr algn="just"/>
            <a:r>
              <a:rPr lang="en-US" altLang="ru-RU" dirty="0">
                <a:latin typeface="Times New Roman" pitchFamily="18" charset="0"/>
                <a:cs typeface="Times New Roman" pitchFamily="18" charset="0"/>
              </a:rPr>
              <a:t>UHF power – 156 W. </a:t>
            </a:r>
            <a:endParaRPr lang="ru-RU" dirty="0"/>
          </a:p>
        </p:txBody>
      </p:sp>
    </p:spTree>
    <p:extLst>
      <p:ext uri="{BB962C8B-B14F-4D97-AF65-F5344CB8AC3E}">
        <p14:creationId xmlns:p14="http://schemas.microsoft.com/office/powerpoint/2010/main" val="334530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0"/>
          <p:cNvPicPr>
            <a:picLocks noChangeAspect="1" noChangeArrowheads="1"/>
          </p:cNvPicPr>
          <p:nvPr/>
        </p:nvPicPr>
        <p:blipFill rotWithShape="1">
          <a:blip r:embed="rId2">
            <a:extLst>
              <a:ext uri="{28A0092B-C50C-407E-A947-70E740481C1C}">
                <a14:useLocalDpi xmlns:a14="http://schemas.microsoft.com/office/drawing/2010/main" val="0"/>
              </a:ext>
            </a:extLst>
          </a:blip>
          <a:srcRect l="6155" t="7349" r="11675" b="3204"/>
          <a:stretch/>
        </p:blipFill>
        <p:spPr bwMode="auto">
          <a:xfrm>
            <a:off x="43079" y="3140968"/>
            <a:ext cx="4464496" cy="340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5"/>
          <p:cNvPicPr>
            <a:picLocks noChangeAspect="1" noChangeArrowheads="1"/>
          </p:cNvPicPr>
          <p:nvPr/>
        </p:nvPicPr>
        <p:blipFill rotWithShape="1">
          <a:blip r:embed="rId3">
            <a:extLst>
              <a:ext uri="{28A0092B-C50C-407E-A947-70E740481C1C}">
                <a14:useLocalDpi xmlns:a14="http://schemas.microsoft.com/office/drawing/2010/main" val="0"/>
              </a:ext>
            </a:extLst>
          </a:blip>
          <a:srcRect l="6553" t="8335" r="11635" b="3141"/>
          <a:stretch/>
        </p:blipFill>
        <p:spPr bwMode="auto">
          <a:xfrm>
            <a:off x="4253135" y="0"/>
            <a:ext cx="4796171" cy="371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96"/>
          <p:cNvSpPr>
            <a:spLocks noChangeArrowheads="1"/>
          </p:cNvSpPr>
          <p:nvPr/>
        </p:nvSpPr>
        <p:spPr bwMode="auto">
          <a:xfrm>
            <a:off x="179511" y="1412350"/>
            <a:ext cx="410445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altLang="ru-RU" dirty="0">
                <a:latin typeface="Times New Roman" pitchFamily="18" charset="0"/>
                <a:cs typeface="Times New Roman" pitchFamily="18" charset="0"/>
              </a:rPr>
              <a:t>The spectrum of Co ions, the source settings are optimized for </a:t>
            </a:r>
            <a:r>
              <a:rPr lang="en-US" altLang="ru-RU" baseline="30000" dirty="0">
                <a:latin typeface="Times New Roman" pitchFamily="18" charset="0"/>
                <a:cs typeface="Times New Roman" pitchFamily="18" charset="0"/>
              </a:rPr>
              <a:t>59</a:t>
            </a:r>
            <a:r>
              <a:rPr lang="en-US" altLang="ru-RU" dirty="0">
                <a:latin typeface="Times New Roman" pitchFamily="18" charset="0"/>
                <a:cs typeface="Times New Roman" pitchFamily="18" charset="0"/>
              </a:rPr>
              <a:t>Co</a:t>
            </a:r>
            <a:r>
              <a:rPr lang="en-US" altLang="ru-RU" baseline="30000" dirty="0">
                <a:latin typeface="Times New Roman" pitchFamily="18" charset="0"/>
                <a:cs typeface="Times New Roman" pitchFamily="18" charset="0"/>
              </a:rPr>
              <a:t>12+ </a:t>
            </a:r>
            <a:r>
              <a:rPr lang="en-US" altLang="ru-RU" dirty="0">
                <a:latin typeface="Times New Roman" pitchFamily="18" charset="0"/>
                <a:cs typeface="Times New Roman" pitchFamily="18" charset="0"/>
              </a:rPr>
              <a:t>- 12 </a:t>
            </a:r>
            <a:r>
              <a:rPr lang="en-US" altLang="ru-RU" dirty="0" err="1">
                <a:latin typeface="Times New Roman" pitchFamily="18" charset="0"/>
                <a:cs typeface="Times New Roman" pitchFamily="18" charset="0"/>
              </a:rPr>
              <a:t>μA</a:t>
            </a:r>
            <a:r>
              <a:rPr lang="en-US" altLang="ru-RU" dirty="0">
                <a:latin typeface="Times New Roman" pitchFamily="18" charset="0"/>
                <a:cs typeface="Times New Roman" pitchFamily="18" charset="0"/>
              </a:rPr>
              <a:t> . </a:t>
            </a:r>
          </a:p>
          <a:p>
            <a:pPr algn="just"/>
            <a:r>
              <a:rPr lang="en-US" altLang="ru-RU" dirty="0">
                <a:latin typeface="Times New Roman" pitchFamily="18" charset="0"/>
                <a:cs typeface="Times New Roman" pitchFamily="18" charset="0"/>
              </a:rPr>
              <a:t>UHF power – 207 W. </a:t>
            </a:r>
            <a:endParaRPr lang="ru-RU" altLang="ru-RU" baseline="30000" dirty="0">
              <a:latin typeface="Times New Roman" pitchFamily="18" charset="0"/>
              <a:cs typeface="Times New Roman" pitchFamily="18" charset="0"/>
            </a:endParaRPr>
          </a:p>
        </p:txBody>
      </p:sp>
      <p:sp>
        <p:nvSpPr>
          <p:cNvPr id="7" name="Rectangle 196"/>
          <p:cNvSpPr>
            <a:spLocks noChangeArrowheads="1"/>
          </p:cNvSpPr>
          <p:nvPr/>
        </p:nvSpPr>
        <p:spPr bwMode="auto">
          <a:xfrm>
            <a:off x="4499992" y="4692776"/>
            <a:ext cx="442805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altLang="ru-RU" dirty="0">
                <a:latin typeface="Times New Roman" pitchFamily="18" charset="0"/>
                <a:cs typeface="Times New Roman" pitchFamily="18" charset="0"/>
              </a:rPr>
              <a:t>The spectrum of Ni ions, the source settings are optimized for </a:t>
            </a:r>
            <a:r>
              <a:rPr lang="en-US" altLang="ru-RU" baseline="30000" dirty="0">
                <a:latin typeface="Times New Roman" pitchFamily="18" charset="0"/>
                <a:cs typeface="Times New Roman" pitchFamily="18" charset="0"/>
              </a:rPr>
              <a:t>58</a:t>
            </a:r>
            <a:r>
              <a:rPr lang="en-US" altLang="ru-RU" dirty="0">
                <a:latin typeface="Times New Roman" pitchFamily="18" charset="0"/>
                <a:cs typeface="Times New Roman" pitchFamily="18" charset="0"/>
              </a:rPr>
              <a:t>Ni</a:t>
            </a:r>
            <a:r>
              <a:rPr lang="en-US" altLang="ru-RU" baseline="30000" dirty="0">
                <a:latin typeface="Times New Roman" pitchFamily="18" charset="0"/>
                <a:cs typeface="Times New Roman" pitchFamily="18" charset="0"/>
              </a:rPr>
              <a:t>11+ </a:t>
            </a:r>
            <a:r>
              <a:rPr lang="en-US" altLang="ru-RU" dirty="0">
                <a:latin typeface="Times New Roman" pitchFamily="18" charset="0"/>
                <a:cs typeface="Times New Roman" pitchFamily="18" charset="0"/>
              </a:rPr>
              <a:t>- 43 </a:t>
            </a:r>
            <a:r>
              <a:rPr lang="en-US" altLang="ru-RU" dirty="0" err="1">
                <a:latin typeface="Times New Roman" pitchFamily="18" charset="0"/>
                <a:cs typeface="Times New Roman" pitchFamily="18" charset="0"/>
              </a:rPr>
              <a:t>μA</a:t>
            </a:r>
            <a:r>
              <a:rPr lang="en-US" altLang="ru-RU" dirty="0">
                <a:latin typeface="Times New Roman" pitchFamily="18" charset="0"/>
                <a:cs typeface="Times New Roman" pitchFamily="18" charset="0"/>
              </a:rPr>
              <a:t>. UHF power – 260 W. </a:t>
            </a:r>
            <a:endParaRPr lang="ru-RU" altLang="ru-RU" baseline="30000" dirty="0">
              <a:latin typeface="Times New Roman" pitchFamily="18" charset="0"/>
              <a:cs typeface="Times New Roman" pitchFamily="18" charset="0"/>
            </a:endParaRPr>
          </a:p>
        </p:txBody>
      </p:sp>
    </p:spTree>
    <p:extLst>
      <p:ext uri="{BB962C8B-B14F-4D97-AF65-F5344CB8AC3E}">
        <p14:creationId xmlns:p14="http://schemas.microsoft.com/office/powerpoint/2010/main" val="366958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2"/>
          <p:cNvPicPr>
            <a:picLocks noChangeAspect="1" noChangeArrowheads="1"/>
          </p:cNvPicPr>
          <p:nvPr/>
        </p:nvPicPr>
        <p:blipFill rotWithShape="1">
          <a:blip r:embed="rId2">
            <a:extLst>
              <a:ext uri="{28A0092B-C50C-407E-A947-70E740481C1C}">
                <a14:useLocalDpi xmlns:a14="http://schemas.microsoft.com/office/drawing/2010/main" val="0"/>
              </a:ext>
            </a:extLst>
          </a:blip>
          <a:srcRect l="7425" t="8870" r="10909" b="4506"/>
          <a:stretch/>
        </p:blipFill>
        <p:spPr bwMode="auto">
          <a:xfrm>
            <a:off x="251520" y="476672"/>
            <a:ext cx="4248472" cy="325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96"/>
          <p:cNvSpPr>
            <a:spLocks noChangeArrowheads="1"/>
          </p:cNvSpPr>
          <p:nvPr/>
        </p:nvSpPr>
        <p:spPr bwMode="auto">
          <a:xfrm>
            <a:off x="5292080" y="1471281"/>
            <a:ext cx="372630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altLang="ru-RU" dirty="0">
                <a:latin typeface="Times New Roman" pitchFamily="18" charset="0"/>
                <a:cs typeface="Times New Roman" pitchFamily="18" charset="0"/>
              </a:rPr>
              <a:t>The spectrum of Ge ions, the source settings are optimized for </a:t>
            </a:r>
            <a:r>
              <a:rPr lang="en-US" altLang="ru-RU" baseline="30000" dirty="0">
                <a:latin typeface="Times New Roman" pitchFamily="18" charset="0"/>
                <a:cs typeface="Times New Roman" pitchFamily="18" charset="0"/>
              </a:rPr>
              <a:t>72</a:t>
            </a:r>
            <a:r>
              <a:rPr lang="en-US" altLang="ru-RU" dirty="0">
                <a:latin typeface="Times New Roman" pitchFamily="18" charset="0"/>
                <a:cs typeface="Times New Roman" pitchFamily="18" charset="0"/>
              </a:rPr>
              <a:t>Ge</a:t>
            </a:r>
            <a:r>
              <a:rPr lang="en-US" altLang="ru-RU" baseline="30000" dirty="0">
                <a:latin typeface="Times New Roman" pitchFamily="18" charset="0"/>
                <a:cs typeface="Times New Roman" pitchFamily="18" charset="0"/>
              </a:rPr>
              <a:t>10+ </a:t>
            </a:r>
            <a:r>
              <a:rPr lang="en-US" altLang="ru-RU" dirty="0">
                <a:latin typeface="Times New Roman" pitchFamily="18" charset="0"/>
                <a:cs typeface="Times New Roman" pitchFamily="18" charset="0"/>
              </a:rPr>
              <a:t>- 46 </a:t>
            </a:r>
            <a:r>
              <a:rPr lang="en-US" altLang="ru-RU" dirty="0" err="1">
                <a:latin typeface="Times New Roman" pitchFamily="18" charset="0"/>
                <a:cs typeface="Times New Roman" pitchFamily="18" charset="0"/>
              </a:rPr>
              <a:t>μA</a:t>
            </a:r>
            <a:r>
              <a:rPr lang="en-US" altLang="ru-RU" dirty="0">
                <a:latin typeface="Times New Roman" pitchFamily="18" charset="0"/>
                <a:cs typeface="Times New Roman" pitchFamily="18" charset="0"/>
              </a:rPr>
              <a:t>. UHF power – 270 W. </a:t>
            </a:r>
            <a:endParaRPr lang="ru-RU" altLang="ru-RU" baseline="30000" dirty="0">
              <a:latin typeface="Times New Roman" pitchFamily="18" charset="0"/>
              <a:cs typeface="Times New Roman" pitchFamily="18" charset="0"/>
            </a:endParaRPr>
          </a:p>
        </p:txBody>
      </p:sp>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l="5630" t="7150" r="9866" b="4536"/>
          <a:stretch/>
        </p:blipFill>
        <p:spPr>
          <a:xfrm>
            <a:off x="4499992" y="3354755"/>
            <a:ext cx="4307220" cy="3142279"/>
          </a:xfrm>
          <a:prstGeom prst="rect">
            <a:avLst/>
          </a:prstGeom>
        </p:spPr>
      </p:pic>
      <p:sp>
        <p:nvSpPr>
          <p:cNvPr id="2" name="Прямоугольник 1"/>
          <p:cNvSpPr/>
          <p:nvPr/>
        </p:nvSpPr>
        <p:spPr>
          <a:xfrm>
            <a:off x="251520" y="4464230"/>
            <a:ext cx="4163974" cy="923330"/>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The spectrum of Fe ions, the source settings are optimized for </a:t>
            </a:r>
            <a:r>
              <a:rPr lang="en-US" baseline="30000" dirty="0">
                <a:latin typeface="Times New Roman" panose="02020603050405020304" pitchFamily="18" charset="0"/>
                <a:cs typeface="Times New Roman" panose="02020603050405020304" pitchFamily="18" charset="0"/>
              </a:rPr>
              <a:t>56</a:t>
            </a:r>
            <a:r>
              <a:rPr lang="en-US" dirty="0">
                <a:latin typeface="Times New Roman" panose="02020603050405020304" pitchFamily="18" charset="0"/>
                <a:cs typeface="Times New Roman" panose="02020603050405020304" pitchFamily="18" charset="0"/>
              </a:rPr>
              <a:t>Fe</a:t>
            </a:r>
            <a:r>
              <a:rPr lang="en-US" baseline="30000" dirty="0">
                <a:latin typeface="Times New Roman" panose="02020603050405020304" pitchFamily="18" charset="0"/>
                <a:cs typeface="Times New Roman" panose="02020603050405020304" pitchFamily="18" charset="0"/>
              </a:rPr>
              <a:t>10+</a:t>
            </a:r>
            <a:r>
              <a:rPr lang="en-US" dirty="0">
                <a:latin typeface="Times New Roman" panose="02020603050405020304" pitchFamily="18" charset="0"/>
                <a:cs typeface="Times New Roman" panose="02020603050405020304" pitchFamily="18" charset="0"/>
              </a:rPr>
              <a:t> – 44 µA. UHF power – 120 W.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7197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9"/>
            <a:ext cx="8928992" cy="864095"/>
          </a:xfrm>
        </p:spPr>
        <p:txBody>
          <a:bodyPr>
            <a:normAutofit fontScale="62500" lnSpcReduction="20000"/>
          </a:bodyPr>
          <a:lstStyle/>
          <a:p>
            <a:pPr marL="0" indent="0" algn="just">
              <a:buNone/>
            </a:pPr>
            <a:r>
              <a:rPr lang="en-US" altLang="ru-RU" b="1" dirty="0">
                <a:latin typeface="Times New Roman" pitchFamily="18" charset="0"/>
                <a:cs typeface="Times New Roman" pitchFamily="18" charset="0"/>
              </a:rPr>
              <a:t>Table. The intensity (</a:t>
            </a:r>
            <a:r>
              <a:rPr lang="ru-RU" altLang="ru-RU" b="1" dirty="0">
                <a:latin typeface="Times New Roman" pitchFamily="18" charset="0"/>
                <a:cs typeface="Times New Roman" pitchFamily="18" charset="0"/>
              </a:rPr>
              <a:t>μ</a:t>
            </a:r>
            <a:r>
              <a:rPr lang="en-US" altLang="ru-RU" b="1" dirty="0">
                <a:latin typeface="Times New Roman" pitchFamily="18" charset="0"/>
                <a:cs typeface="Times New Roman" pitchFamily="18" charset="0"/>
              </a:rPr>
              <a:t>A) of metal ion beams produced from the DECRIS-3 ECR ion source of the DC-60 cyclotron using the MIVOC method</a:t>
            </a:r>
            <a:endParaRPr lang="ru-RU" altLang="ru-RU" b="1" dirty="0">
              <a:latin typeface="Times New Roman" pitchFamily="18" charset="0"/>
              <a:cs typeface="Times New Roman" pitchFamily="18" charset="0"/>
            </a:endParaRPr>
          </a:p>
          <a:p>
            <a:pPr marL="0" indent="0" algn="just">
              <a:buNone/>
            </a:pP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519350753"/>
              </p:ext>
            </p:extLst>
          </p:nvPr>
        </p:nvGraphicFramePr>
        <p:xfrm>
          <a:off x="179512" y="908720"/>
          <a:ext cx="8143377" cy="5184574"/>
        </p:xfrm>
        <a:graphic>
          <a:graphicData uri="http://schemas.openxmlformats.org/drawingml/2006/table">
            <a:tbl>
              <a:tblPr firstRow="1" firstCol="1" bandRow="1">
                <a:tableStyleId>{5C22544A-7EE6-4342-B048-85BDC9FD1C3A}</a:tableStyleId>
              </a:tblPr>
              <a:tblGrid>
                <a:gridCol w="734050">
                  <a:extLst>
                    <a:ext uri="{9D8B030D-6E8A-4147-A177-3AD203B41FA5}">
                      <a16:colId xmlns="" xmlns:a16="http://schemas.microsoft.com/office/drawing/2014/main" val="20000"/>
                    </a:ext>
                  </a:extLst>
                </a:gridCol>
                <a:gridCol w="605015">
                  <a:extLst>
                    <a:ext uri="{9D8B030D-6E8A-4147-A177-3AD203B41FA5}">
                      <a16:colId xmlns="" xmlns:a16="http://schemas.microsoft.com/office/drawing/2014/main" val="20001"/>
                    </a:ext>
                  </a:extLst>
                </a:gridCol>
                <a:gridCol w="552771">
                  <a:extLst>
                    <a:ext uri="{9D8B030D-6E8A-4147-A177-3AD203B41FA5}">
                      <a16:colId xmlns="" xmlns:a16="http://schemas.microsoft.com/office/drawing/2014/main" val="20002"/>
                    </a:ext>
                  </a:extLst>
                </a:gridCol>
                <a:gridCol w="605015">
                  <a:extLst>
                    <a:ext uri="{9D8B030D-6E8A-4147-A177-3AD203B41FA5}">
                      <a16:colId xmlns="" xmlns:a16="http://schemas.microsoft.com/office/drawing/2014/main" val="20003"/>
                    </a:ext>
                  </a:extLst>
                </a:gridCol>
                <a:gridCol w="605015">
                  <a:extLst>
                    <a:ext uri="{9D8B030D-6E8A-4147-A177-3AD203B41FA5}">
                      <a16:colId xmlns="" xmlns:a16="http://schemas.microsoft.com/office/drawing/2014/main" val="20004"/>
                    </a:ext>
                  </a:extLst>
                </a:gridCol>
                <a:gridCol w="629453">
                  <a:extLst>
                    <a:ext uri="{9D8B030D-6E8A-4147-A177-3AD203B41FA5}">
                      <a16:colId xmlns="" xmlns:a16="http://schemas.microsoft.com/office/drawing/2014/main" val="20005"/>
                    </a:ext>
                  </a:extLst>
                </a:gridCol>
                <a:gridCol w="630294">
                  <a:extLst>
                    <a:ext uri="{9D8B030D-6E8A-4147-A177-3AD203B41FA5}">
                      <a16:colId xmlns="" xmlns:a16="http://schemas.microsoft.com/office/drawing/2014/main" val="20006"/>
                    </a:ext>
                  </a:extLst>
                </a:gridCol>
                <a:gridCol w="630294">
                  <a:extLst>
                    <a:ext uri="{9D8B030D-6E8A-4147-A177-3AD203B41FA5}">
                      <a16:colId xmlns="" xmlns:a16="http://schemas.microsoft.com/office/drawing/2014/main" val="20007"/>
                    </a:ext>
                  </a:extLst>
                </a:gridCol>
                <a:gridCol w="630294">
                  <a:extLst>
                    <a:ext uri="{9D8B030D-6E8A-4147-A177-3AD203B41FA5}">
                      <a16:colId xmlns="" xmlns:a16="http://schemas.microsoft.com/office/drawing/2014/main" val="20008"/>
                    </a:ext>
                  </a:extLst>
                </a:gridCol>
                <a:gridCol w="630294">
                  <a:extLst>
                    <a:ext uri="{9D8B030D-6E8A-4147-A177-3AD203B41FA5}">
                      <a16:colId xmlns="" xmlns:a16="http://schemas.microsoft.com/office/drawing/2014/main" val="20009"/>
                    </a:ext>
                  </a:extLst>
                </a:gridCol>
                <a:gridCol w="630294">
                  <a:extLst>
                    <a:ext uri="{9D8B030D-6E8A-4147-A177-3AD203B41FA5}">
                      <a16:colId xmlns="" xmlns:a16="http://schemas.microsoft.com/office/drawing/2014/main" val="20010"/>
                    </a:ext>
                  </a:extLst>
                </a:gridCol>
                <a:gridCol w="630294">
                  <a:extLst>
                    <a:ext uri="{9D8B030D-6E8A-4147-A177-3AD203B41FA5}">
                      <a16:colId xmlns="" xmlns:a16="http://schemas.microsoft.com/office/drawing/2014/main" val="20011"/>
                    </a:ext>
                  </a:extLst>
                </a:gridCol>
                <a:gridCol w="630294">
                  <a:extLst>
                    <a:ext uri="{9D8B030D-6E8A-4147-A177-3AD203B41FA5}">
                      <a16:colId xmlns="" xmlns:a16="http://schemas.microsoft.com/office/drawing/2014/main" val="20012"/>
                    </a:ext>
                  </a:extLst>
                </a:gridCol>
              </a:tblGrid>
              <a:tr h="370326">
                <a:tc>
                  <a:txBody>
                    <a:bodyPr/>
                    <a:lstStyle/>
                    <a:p>
                      <a:pPr algn="ctr">
                        <a:lnSpc>
                          <a:spcPct val="115000"/>
                        </a:lnSpc>
                        <a:spcAft>
                          <a:spcPts val="0"/>
                        </a:spcAft>
                      </a:pPr>
                      <a:r>
                        <a:rPr lang="en-US" sz="2000" dirty="0">
                          <a:solidFill>
                            <a:srgbClr val="FF0000"/>
                          </a:solidFill>
                          <a:effectLst/>
                          <a:latin typeface="Times New Roman" panose="02020603050405020304" pitchFamily="18" charset="0"/>
                          <a:cs typeface="Times New Roman" panose="02020603050405020304" pitchFamily="18" charset="0"/>
                        </a:rPr>
                        <a:t>Z</a:t>
                      </a:r>
                      <a:endParaRPr lang="ru-RU" sz="2000" dirty="0">
                        <a:solidFill>
                          <a:srgbClr val="FF0000"/>
                        </a:solidFill>
                        <a:effectLst/>
                        <a:latin typeface="Times New Roman" panose="02020603050405020304" pitchFamily="18" charset="0"/>
                        <a:ea typeface="Calibri"/>
                        <a:cs typeface="Times New Roman" panose="02020603050405020304" pitchFamily="18" charset="0"/>
                      </a:endParaRPr>
                    </a:p>
                  </a:txBody>
                  <a:tcPr marL="68575" marR="68575" marT="0" marB="0" anchor="ctr">
                    <a:solidFill>
                      <a:schemeClr val="accent3">
                        <a:lumMod val="75000"/>
                      </a:schemeClr>
                    </a:solidFill>
                  </a:tcPr>
                </a:tc>
                <a:tc>
                  <a:txBody>
                    <a:bodyPr/>
                    <a:lstStyle/>
                    <a:p>
                      <a:pPr algn="ctr">
                        <a:lnSpc>
                          <a:spcPct val="115000"/>
                        </a:lnSpc>
                        <a:spcAft>
                          <a:spcPts val="0"/>
                        </a:spcAft>
                      </a:pPr>
                      <a:r>
                        <a:rPr lang="en-US" sz="2000" dirty="0">
                          <a:solidFill>
                            <a:srgbClr val="FF0000"/>
                          </a:solidFill>
                          <a:effectLst/>
                          <a:latin typeface="Times New Roman" panose="02020603050405020304" pitchFamily="18" charset="0"/>
                          <a:cs typeface="Times New Roman" panose="02020603050405020304" pitchFamily="18" charset="0"/>
                        </a:rPr>
                        <a:t>5+</a:t>
                      </a:r>
                      <a:endParaRPr lang="ru-RU" sz="2000" dirty="0">
                        <a:solidFill>
                          <a:srgbClr val="FF0000"/>
                        </a:solidFill>
                        <a:effectLst/>
                        <a:latin typeface="Times New Roman" panose="02020603050405020304" pitchFamily="18" charset="0"/>
                        <a:ea typeface="Calibri"/>
                        <a:cs typeface="Times New Roman" panose="02020603050405020304" pitchFamily="18" charset="0"/>
                      </a:endParaRPr>
                    </a:p>
                  </a:txBody>
                  <a:tcPr marL="68575" marR="68575" marT="0" marB="0" anchor="ctr">
                    <a:solidFill>
                      <a:schemeClr val="accent3">
                        <a:lumMod val="60000"/>
                        <a:lumOff val="40000"/>
                      </a:schemeClr>
                    </a:solidFill>
                  </a:tcPr>
                </a:tc>
                <a:tc>
                  <a:txBody>
                    <a:bodyPr/>
                    <a:lstStyle/>
                    <a:p>
                      <a:pPr algn="ctr">
                        <a:lnSpc>
                          <a:spcPct val="115000"/>
                        </a:lnSpc>
                        <a:spcAft>
                          <a:spcPts val="0"/>
                        </a:spcAft>
                      </a:pPr>
                      <a:r>
                        <a:rPr lang="en-US" sz="2000" dirty="0">
                          <a:solidFill>
                            <a:srgbClr val="FF0000"/>
                          </a:solidFill>
                          <a:effectLst/>
                          <a:latin typeface="Times New Roman" panose="02020603050405020304" pitchFamily="18" charset="0"/>
                          <a:cs typeface="Times New Roman" panose="02020603050405020304" pitchFamily="18" charset="0"/>
                        </a:rPr>
                        <a:t>6+</a:t>
                      </a:r>
                      <a:endParaRPr lang="ru-RU" sz="2000" dirty="0">
                        <a:solidFill>
                          <a:srgbClr val="FF0000"/>
                        </a:solidFill>
                        <a:effectLst/>
                        <a:latin typeface="Times New Roman" panose="02020603050405020304" pitchFamily="18" charset="0"/>
                        <a:ea typeface="Calibri"/>
                        <a:cs typeface="Times New Roman" panose="02020603050405020304" pitchFamily="18" charset="0"/>
                      </a:endParaRPr>
                    </a:p>
                  </a:txBody>
                  <a:tcPr marL="68575" marR="68575" marT="0" marB="0" anchor="ctr">
                    <a:solidFill>
                      <a:schemeClr val="accent3">
                        <a:lumMod val="60000"/>
                        <a:lumOff val="40000"/>
                      </a:schemeClr>
                    </a:solidFill>
                  </a:tcPr>
                </a:tc>
                <a:tc>
                  <a:txBody>
                    <a:bodyPr/>
                    <a:lstStyle/>
                    <a:p>
                      <a:pPr algn="ctr">
                        <a:lnSpc>
                          <a:spcPct val="115000"/>
                        </a:lnSpc>
                        <a:spcAft>
                          <a:spcPts val="0"/>
                        </a:spcAft>
                      </a:pPr>
                      <a:r>
                        <a:rPr lang="en-US" sz="2000" dirty="0">
                          <a:solidFill>
                            <a:srgbClr val="FF0000"/>
                          </a:solidFill>
                          <a:effectLst/>
                          <a:latin typeface="Times New Roman" panose="02020603050405020304" pitchFamily="18" charset="0"/>
                          <a:cs typeface="Times New Roman" panose="02020603050405020304" pitchFamily="18" charset="0"/>
                        </a:rPr>
                        <a:t>8+</a:t>
                      </a:r>
                      <a:endParaRPr lang="ru-RU" sz="2000" dirty="0">
                        <a:solidFill>
                          <a:srgbClr val="FF0000"/>
                        </a:solidFill>
                        <a:effectLst/>
                        <a:latin typeface="Times New Roman" panose="02020603050405020304" pitchFamily="18" charset="0"/>
                        <a:ea typeface="Calibri"/>
                        <a:cs typeface="Times New Roman" panose="02020603050405020304" pitchFamily="18" charset="0"/>
                      </a:endParaRPr>
                    </a:p>
                  </a:txBody>
                  <a:tcPr marL="68575" marR="68575" marT="0" marB="0" anchor="ctr">
                    <a:solidFill>
                      <a:schemeClr val="accent3">
                        <a:lumMod val="60000"/>
                        <a:lumOff val="40000"/>
                      </a:schemeClr>
                    </a:solidFill>
                  </a:tcPr>
                </a:tc>
                <a:tc>
                  <a:txBody>
                    <a:bodyPr/>
                    <a:lstStyle/>
                    <a:p>
                      <a:pPr algn="ctr">
                        <a:lnSpc>
                          <a:spcPct val="115000"/>
                        </a:lnSpc>
                        <a:spcAft>
                          <a:spcPts val="0"/>
                        </a:spcAft>
                      </a:pPr>
                      <a:r>
                        <a:rPr lang="en-US" sz="2000" dirty="0">
                          <a:solidFill>
                            <a:srgbClr val="FF0000"/>
                          </a:solidFill>
                          <a:effectLst/>
                          <a:latin typeface="Times New Roman" panose="02020603050405020304" pitchFamily="18" charset="0"/>
                          <a:cs typeface="Times New Roman" panose="02020603050405020304" pitchFamily="18" charset="0"/>
                        </a:rPr>
                        <a:t>9+</a:t>
                      </a:r>
                      <a:endParaRPr lang="ru-RU" sz="2000" dirty="0">
                        <a:solidFill>
                          <a:srgbClr val="FF0000"/>
                        </a:solidFill>
                        <a:effectLst/>
                        <a:latin typeface="Times New Roman" panose="02020603050405020304" pitchFamily="18" charset="0"/>
                        <a:ea typeface="Calibri"/>
                        <a:cs typeface="Times New Roman" panose="02020603050405020304" pitchFamily="18" charset="0"/>
                      </a:endParaRPr>
                    </a:p>
                  </a:txBody>
                  <a:tcPr marL="68575" marR="68575" marT="0" marB="0" anchor="ctr">
                    <a:solidFill>
                      <a:schemeClr val="accent3">
                        <a:lumMod val="60000"/>
                        <a:lumOff val="40000"/>
                      </a:schemeClr>
                    </a:solidFill>
                  </a:tcPr>
                </a:tc>
                <a:tc>
                  <a:txBody>
                    <a:bodyPr/>
                    <a:lstStyle/>
                    <a:p>
                      <a:pPr algn="ctr">
                        <a:lnSpc>
                          <a:spcPct val="115000"/>
                        </a:lnSpc>
                        <a:spcAft>
                          <a:spcPts val="0"/>
                        </a:spcAft>
                      </a:pPr>
                      <a:r>
                        <a:rPr lang="en-US" sz="2000" dirty="0">
                          <a:solidFill>
                            <a:srgbClr val="FF0000"/>
                          </a:solidFill>
                          <a:effectLst/>
                          <a:latin typeface="Times New Roman" panose="02020603050405020304" pitchFamily="18" charset="0"/>
                          <a:cs typeface="Times New Roman" panose="02020603050405020304" pitchFamily="18" charset="0"/>
                        </a:rPr>
                        <a:t>10+</a:t>
                      </a:r>
                      <a:endParaRPr lang="ru-RU" sz="2000" dirty="0">
                        <a:solidFill>
                          <a:srgbClr val="FF0000"/>
                        </a:solidFill>
                        <a:effectLst/>
                        <a:latin typeface="Times New Roman" panose="02020603050405020304" pitchFamily="18" charset="0"/>
                        <a:ea typeface="Calibri"/>
                        <a:cs typeface="Times New Roman" panose="02020603050405020304" pitchFamily="18" charset="0"/>
                      </a:endParaRPr>
                    </a:p>
                  </a:txBody>
                  <a:tcPr marL="68575" marR="68575" marT="0" marB="0" anchor="ctr">
                    <a:solidFill>
                      <a:schemeClr val="accent3">
                        <a:lumMod val="60000"/>
                        <a:lumOff val="40000"/>
                      </a:schemeClr>
                    </a:solidFill>
                  </a:tcPr>
                </a:tc>
                <a:tc>
                  <a:txBody>
                    <a:bodyPr/>
                    <a:lstStyle/>
                    <a:p>
                      <a:pPr algn="ctr">
                        <a:lnSpc>
                          <a:spcPct val="115000"/>
                        </a:lnSpc>
                        <a:spcAft>
                          <a:spcPts val="0"/>
                        </a:spcAft>
                      </a:pPr>
                      <a:r>
                        <a:rPr lang="en-US" sz="2000" dirty="0">
                          <a:solidFill>
                            <a:srgbClr val="FF0000"/>
                          </a:solidFill>
                          <a:effectLst/>
                          <a:latin typeface="Times New Roman" panose="02020603050405020304" pitchFamily="18" charset="0"/>
                          <a:cs typeface="Times New Roman" panose="02020603050405020304" pitchFamily="18" charset="0"/>
                        </a:rPr>
                        <a:t>11+</a:t>
                      </a:r>
                      <a:endParaRPr lang="ru-RU" sz="2000" dirty="0">
                        <a:solidFill>
                          <a:srgbClr val="FF0000"/>
                        </a:solidFill>
                        <a:effectLst/>
                        <a:latin typeface="Times New Roman" panose="02020603050405020304" pitchFamily="18" charset="0"/>
                        <a:ea typeface="Calibri"/>
                        <a:cs typeface="Times New Roman" panose="02020603050405020304" pitchFamily="18" charset="0"/>
                      </a:endParaRPr>
                    </a:p>
                  </a:txBody>
                  <a:tcPr marL="68575" marR="68575" marT="0" marB="0" anchor="ctr">
                    <a:solidFill>
                      <a:schemeClr val="accent3">
                        <a:lumMod val="60000"/>
                        <a:lumOff val="40000"/>
                      </a:schemeClr>
                    </a:solidFill>
                  </a:tcPr>
                </a:tc>
                <a:tc>
                  <a:txBody>
                    <a:bodyPr/>
                    <a:lstStyle/>
                    <a:p>
                      <a:pPr algn="ctr">
                        <a:lnSpc>
                          <a:spcPct val="115000"/>
                        </a:lnSpc>
                        <a:spcAft>
                          <a:spcPts val="0"/>
                        </a:spcAft>
                      </a:pPr>
                      <a:r>
                        <a:rPr lang="en-US" sz="2000" dirty="0">
                          <a:solidFill>
                            <a:srgbClr val="FF0000"/>
                          </a:solidFill>
                          <a:effectLst/>
                          <a:latin typeface="Times New Roman" panose="02020603050405020304" pitchFamily="18" charset="0"/>
                          <a:cs typeface="Times New Roman" panose="02020603050405020304" pitchFamily="18" charset="0"/>
                        </a:rPr>
                        <a:t>12+</a:t>
                      </a:r>
                      <a:endParaRPr lang="ru-RU" sz="2000" dirty="0">
                        <a:solidFill>
                          <a:srgbClr val="FF0000"/>
                        </a:solidFill>
                        <a:effectLst/>
                        <a:latin typeface="Times New Roman" panose="02020603050405020304" pitchFamily="18" charset="0"/>
                        <a:ea typeface="Calibri"/>
                        <a:cs typeface="Times New Roman" panose="02020603050405020304" pitchFamily="18" charset="0"/>
                      </a:endParaRPr>
                    </a:p>
                  </a:txBody>
                  <a:tcPr marL="68575" marR="68575" marT="0" marB="0" anchor="ctr">
                    <a:solidFill>
                      <a:schemeClr val="accent3">
                        <a:lumMod val="60000"/>
                        <a:lumOff val="40000"/>
                      </a:schemeClr>
                    </a:solidFill>
                  </a:tcPr>
                </a:tc>
                <a:tc>
                  <a:txBody>
                    <a:bodyPr/>
                    <a:lstStyle/>
                    <a:p>
                      <a:pPr algn="ctr">
                        <a:lnSpc>
                          <a:spcPct val="115000"/>
                        </a:lnSpc>
                        <a:spcAft>
                          <a:spcPts val="0"/>
                        </a:spcAft>
                      </a:pPr>
                      <a:r>
                        <a:rPr lang="en-US" sz="2000" dirty="0">
                          <a:solidFill>
                            <a:srgbClr val="FF0000"/>
                          </a:solidFill>
                          <a:effectLst/>
                          <a:latin typeface="Times New Roman" panose="02020603050405020304" pitchFamily="18" charset="0"/>
                          <a:cs typeface="Times New Roman" panose="02020603050405020304" pitchFamily="18" charset="0"/>
                        </a:rPr>
                        <a:t>14+</a:t>
                      </a:r>
                      <a:endParaRPr lang="ru-RU" sz="2000" dirty="0">
                        <a:solidFill>
                          <a:srgbClr val="FF0000"/>
                        </a:solidFill>
                        <a:effectLst/>
                        <a:latin typeface="Times New Roman" panose="02020603050405020304" pitchFamily="18" charset="0"/>
                        <a:ea typeface="Calibri"/>
                        <a:cs typeface="Times New Roman" panose="02020603050405020304" pitchFamily="18" charset="0"/>
                      </a:endParaRPr>
                    </a:p>
                  </a:txBody>
                  <a:tcPr marL="68575" marR="68575" marT="0" marB="0" anchor="ctr">
                    <a:solidFill>
                      <a:schemeClr val="accent3">
                        <a:lumMod val="60000"/>
                        <a:lumOff val="40000"/>
                      </a:schemeClr>
                    </a:solidFill>
                  </a:tcPr>
                </a:tc>
                <a:tc>
                  <a:txBody>
                    <a:bodyPr/>
                    <a:lstStyle/>
                    <a:p>
                      <a:pPr algn="ctr">
                        <a:lnSpc>
                          <a:spcPct val="115000"/>
                        </a:lnSpc>
                        <a:spcAft>
                          <a:spcPts val="0"/>
                        </a:spcAft>
                      </a:pPr>
                      <a:r>
                        <a:rPr lang="en-US" sz="2000" dirty="0">
                          <a:solidFill>
                            <a:srgbClr val="FF0000"/>
                          </a:solidFill>
                          <a:effectLst/>
                          <a:latin typeface="Times New Roman" panose="02020603050405020304" pitchFamily="18" charset="0"/>
                          <a:cs typeface="Times New Roman" panose="02020603050405020304" pitchFamily="18" charset="0"/>
                        </a:rPr>
                        <a:t>15+</a:t>
                      </a:r>
                      <a:endParaRPr lang="ru-RU" sz="2000" dirty="0">
                        <a:solidFill>
                          <a:srgbClr val="FF0000"/>
                        </a:solidFill>
                        <a:effectLst/>
                        <a:latin typeface="Times New Roman" panose="02020603050405020304" pitchFamily="18" charset="0"/>
                        <a:ea typeface="Calibri"/>
                        <a:cs typeface="Times New Roman" panose="02020603050405020304" pitchFamily="18" charset="0"/>
                      </a:endParaRPr>
                    </a:p>
                  </a:txBody>
                  <a:tcPr marL="68575" marR="68575" marT="0" marB="0" anchor="ctr">
                    <a:solidFill>
                      <a:schemeClr val="accent3">
                        <a:lumMod val="60000"/>
                        <a:lumOff val="40000"/>
                      </a:schemeClr>
                    </a:solidFill>
                  </a:tcPr>
                </a:tc>
                <a:tc>
                  <a:txBody>
                    <a:bodyPr/>
                    <a:lstStyle/>
                    <a:p>
                      <a:pPr algn="ctr">
                        <a:lnSpc>
                          <a:spcPct val="115000"/>
                        </a:lnSpc>
                        <a:spcAft>
                          <a:spcPts val="0"/>
                        </a:spcAft>
                      </a:pPr>
                      <a:r>
                        <a:rPr lang="en-US" sz="2000" dirty="0">
                          <a:solidFill>
                            <a:srgbClr val="FF0000"/>
                          </a:solidFill>
                          <a:effectLst/>
                          <a:latin typeface="Times New Roman" panose="02020603050405020304" pitchFamily="18" charset="0"/>
                          <a:cs typeface="Times New Roman" panose="02020603050405020304" pitchFamily="18" charset="0"/>
                        </a:rPr>
                        <a:t>17+</a:t>
                      </a:r>
                      <a:endParaRPr lang="ru-RU" sz="2000" dirty="0">
                        <a:solidFill>
                          <a:srgbClr val="FF0000"/>
                        </a:solidFill>
                        <a:effectLst/>
                        <a:latin typeface="Times New Roman" panose="02020603050405020304" pitchFamily="18" charset="0"/>
                        <a:ea typeface="Calibri"/>
                        <a:cs typeface="Times New Roman" panose="02020603050405020304" pitchFamily="18" charset="0"/>
                      </a:endParaRPr>
                    </a:p>
                  </a:txBody>
                  <a:tcPr marL="68575" marR="68575" marT="0" marB="0" anchor="ctr">
                    <a:solidFill>
                      <a:schemeClr val="accent3">
                        <a:lumMod val="60000"/>
                        <a:lumOff val="40000"/>
                      </a:schemeClr>
                    </a:solidFill>
                  </a:tcPr>
                </a:tc>
                <a:tc>
                  <a:txBody>
                    <a:bodyPr/>
                    <a:lstStyle/>
                    <a:p>
                      <a:pPr algn="ctr">
                        <a:lnSpc>
                          <a:spcPct val="115000"/>
                        </a:lnSpc>
                        <a:spcAft>
                          <a:spcPts val="0"/>
                        </a:spcAft>
                      </a:pPr>
                      <a:r>
                        <a:rPr lang="en-US" sz="2000" dirty="0">
                          <a:solidFill>
                            <a:srgbClr val="FF0000"/>
                          </a:solidFill>
                          <a:effectLst/>
                          <a:latin typeface="Times New Roman" panose="02020603050405020304" pitchFamily="18" charset="0"/>
                          <a:cs typeface="Times New Roman" panose="02020603050405020304" pitchFamily="18" charset="0"/>
                        </a:rPr>
                        <a:t>18+</a:t>
                      </a:r>
                      <a:endParaRPr lang="ru-RU" sz="2000" dirty="0">
                        <a:solidFill>
                          <a:srgbClr val="FF0000"/>
                        </a:solidFill>
                        <a:effectLst/>
                        <a:latin typeface="Times New Roman" panose="02020603050405020304" pitchFamily="18" charset="0"/>
                        <a:ea typeface="Calibri"/>
                        <a:cs typeface="Times New Roman" panose="02020603050405020304" pitchFamily="18" charset="0"/>
                      </a:endParaRPr>
                    </a:p>
                  </a:txBody>
                  <a:tcPr marL="68575" marR="68575" marT="0" marB="0" anchor="ctr">
                    <a:solidFill>
                      <a:schemeClr val="accent3">
                        <a:lumMod val="60000"/>
                        <a:lumOff val="40000"/>
                      </a:schemeClr>
                    </a:solidFill>
                  </a:tcPr>
                </a:tc>
                <a:tc>
                  <a:txBody>
                    <a:bodyPr/>
                    <a:lstStyle/>
                    <a:p>
                      <a:pPr algn="ctr">
                        <a:lnSpc>
                          <a:spcPct val="115000"/>
                        </a:lnSpc>
                        <a:spcAft>
                          <a:spcPts val="0"/>
                        </a:spcAft>
                      </a:pPr>
                      <a:r>
                        <a:rPr lang="en-US" sz="2000" dirty="0">
                          <a:solidFill>
                            <a:srgbClr val="FF0000"/>
                          </a:solidFill>
                          <a:effectLst/>
                          <a:latin typeface="Times New Roman" panose="02020603050405020304" pitchFamily="18" charset="0"/>
                          <a:cs typeface="Times New Roman" panose="02020603050405020304" pitchFamily="18" charset="0"/>
                        </a:rPr>
                        <a:t>20+</a:t>
                      </a:r>
                      <a:endParaRPr lang="ru-RU" sz="2000" dirty="0">
                        <a:solidFill>
                          <a:srgbClr val="FF0000"/>
                        </a:solidFill>
                        <a:effectLst/>
                        <a:latin typeface="Times New Roman" panose="02020603050405020304" pitchFamily="18" charset="0"/>
                        <a:ea typeface="Calibri"/>
                        <a:cs typeface="Times New Roman" panose="02020603050405020304" pitchFamily="18" charset="0"/>
                      </a:endParaRPr>
                    </a:p>
                  </a:txBody>
                  <a:tcPr marL="68575" marR="68575" marT="0" marB="0" anchor="ctr">
                    <a:solidFill>
                      <a:schemeClr val="accent3">
                        <a:lumMod val="60000"/>
                        <a:lumOff val="40000"/>
                      </a:schemeClr>
                    </a:solidFill>
                  </a:tcPr>
                </a:tc>
                <a:extLst>
                  <a:ext uri="{0D108BD9-81ED-4DB2-BD59-A6C34878D82A}">
                    <a16:rowId xmlns="" xmlns:a16="http://schemas.microsoft.com/office/drawing/2014/main" val="10000"/>
                  </a:ext>
                </a:extLst>
              </a:tr>
              <a:tr h="370326">
                <a:tc>
                  <a:txBody>
                    <a:bodyPr/>
                    <a:lstStyle/>
                    <a:p>
                      <a:pPr algn="ctr">
                        <a:lnSpc>
                          <a:spcPct val="115000"/>
                        </a:lnSpc>
                        <a:spcAft>
                          <a:spcPts val="0"/>
                        </a:spcAft>
                      </a:pPr>
                      <a:r>
                        <a:rPr lang="en-US" sz="2000" baseline="30000" dirty="0">
                          <a:solidFill>
                            <a:srgbClr val="FF0000"/>
                          </a:solidFill>
                          <a:effectLst/>
                          <a:latin typeface="Times New Roman" panose="02020603050405020304" pitchFamily="18" charset="0"/>
                          <a:cs typeface="Times New Roman" panose="02020603050405020304" pitchFamily="18" charset="0"/>
                        </a:rPr>
                        <a:t>28</a:t>
                      </a:r>
                      <a:r>
                        <a:rPr lang="en-US" sz="2000" dirty="0">
                          <a:solidFill>
                            <a:srgbClr val="FF0000"/>
                          </a:solidFill>
                          <a:effectLst/>
                          <a:latin typeface="Times New Roman" panose="02020603050405020304" pitchFamily="18" charset="0"/>
                          <a:cs typeface="Times New Roman" panose="02020603050405020304" pitchFamily="18" charset="0"/>
                        </a:rPr>
                        <a:t>Si</a:t>
                      </a:r>
                      <a:endParaRPr lang="ru-RU" sz="2000" dirty="0">
                        <a:solidFill>
                          <a:srgbClr val="FF0000"/>
                        </a:solidFill>
                        <a:effectLst/>
                        <a:latin typeface="Times New Roman" panose="02020603050405020304" pitchFamily="18" charset="0"/>
                        <a:ea typeface="Calibri"/>
                        <a:cs typeface="Times New Roman" panose="02020603050405020304" pitchFamily="18" charset="0"/>
                      </a:endParaRPr>
                    </a:p>
                  </a:txBody>
                  <a:tcPr marL="68575" marR="68575" marT="0" marB="0" anchor="ctr">
                    <a:solidFill>
                      <a:schemeClr val="accent3">
                        <a:lumMod val="60000"/>
                        <a:lumOff val="40000"/>
                      </a:schemeClr>
                    </a:solidFill>
                  </a:tcPr>
                </a:tc>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62*</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40</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extLst>
                  <a:ext uri="{0D108BD9-81ED-4DB2-BD59-A6C34878D82A}">
                    <a16:rowId xmlns="" xmlns:a16="http://schemas.microsoft.com/office/drawing/2014/main" val="10001"/>
                  </a:ext>
                </a:extLst>
              </a:tr>
              <a:tr h="370326">
                <a:tc>
                  <a:txBody>
                    <a:bodyPr/>
                    <a:lstStyle/>
                    <a:p>
                      <a:pPr algn="ctr">
                        <a:lnSpc>
                          <a:spcPct val="115000"/>
                        </a:lnSpc>
                        <a:spcAft>
                          <a:spcPts val="0"/>
                        </a:spcAft>
                      </a:pPr>
                      <a:r>
                        <a:rPr lang="en-US" sz="2000" baseline="30000" dirty="0">
                          <a:solidFill>
                            <a:srgbClr val="FF0000"/>
                          </a:solidFill>
                          <a:effectLst/>
                          <a:latin typeface="Times New Roman" panose="02020603050405020304" pitchFamily="18" charset="0"/>
                          <a:cs typeface="Times New Roman" panose="02020603050405020304" pitchFamily="18" charset="0"/>
                        </a:rPr>
                        <a:t>48</a:t>
                      </a:r>
                      <a:r>
                        <a:rPr lang="en-US" sz="2000" dirty="0">
                          <a:solidFill>
                            <a:srgbClr val="FF0000"/>
                          </a:solidFill>
                          <a:effectLst/>
                          <a:latin typeface="Times New Roman" panose="02020603050405020304" pitchFamily="18" charset="0"/>
                          <a:cs typeface="Times New Roman" panose="02020603050405020304" pitchFamily="18" charset="0"/>
                        </a:rPr>
                        <a:t>Ti</a:t>
                      </a:r>
                      <a:endParaRPr lang="ru-RU" sz="2000" dirty="0">
                        <a:solidFill>
                          <a:srgbClr val="FF0000"/>
                        </a:solidFill>
                        <a:effectLst/>
                        <a:latin typeface="Times New Roman" panose="02020603050405020304" pitchFamily="18" charset="0"/>
                        <a:ea typeface="Calibri"/>
                        <a:cs typeface="Times New Roman" panose="02020603050405020304" pitchFamily="18" charset="0"/>
                      </a:endParaRPr>
                    </a:p>
                  </a:txBody>
                  <a:tcPr marL="68575" marR="68575" marT="0" marB="0" anchor="ctr">
                    <a:solidFill>
                      <a:schemeClr val="accent3">
                        <a:lumMod val="60000"/>
                        <a:lumOff val="40000"/>
                      </a:schemeClr>
                    </a:solidFill>
                  </a:tcP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18*</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16</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extLst>
                  <a:ext uri="{0D108BD9-81ED-4DB2-BD59-A6C34878D82A}">
                    <a16:rowId xmlns="" xmlns:a16="http://schemas.microsoft.com/office/drawing/2014/main" val="10002"/>
                  </a:ext>
                </a:extLst>
              </a:tr>
              <a:tr h="370326">
                <a:tc>
                  <a:txBody>
                    <a:bodyPr/>
                    <a:lstStyle/>
                    <a:p>
                      <a:pPr algn="ctr">
                        <a:lnSpc>
                          <a:spcPct val="115000"/>
                        </a:lnSpc>
                        <a:spcAft>
                          <a:spcPts val="0"/>
                        </a:spcAft>
                      </a:pPr>
                      <a:r>
                        <a:rPr lang="en-US" sz="2000" baseline="30000" dirty="0">
                          <a:solidFill>
                            <a:srgbClr val="FF0000"/>
                          </a:solidFill>
                          <a:effectLst/>
                          <a:latin typeface="Times New Roman" panose="02020603050405020304" pitchFamily="18" charset="0"/>
                          <a:cs typeface="Times New Roman" panose="02020603050405020304" pitchFamily="18" charset="0"/>
                        </a:rPr>
                        <a:t>58</a:t>
                      </a:r>
                      <a:r>
                        <a:rPr lang="en-US" sz="2000" dirty="0">
                          <a:solidFill>
                            <a:srgbClr val="FF0000"/>
                          </a:solidFill>
                          <a:effectLst/>
                          <a:latin typeface="Times New Roman" panose="02020603050405020304" pitchFamily="18" charset="0"/>
                          <a:cs typeface="Times New Roman" panose="02020603050405020304" pitchFamily="18" charset="0"/>
                        </a:rPr>
                        <a:t>Ni</a:t>
                      </a:r>
                      <a:endParaRPr lang="ru-RU" sz="2000" dirty="0">
                        <a:solidFill>
                          <a:srgbClr val="FF0000"/>
                        </a:solidFill>
                        <a:effectLst/>
                        <a:latin typeface="Times New Roman" panose="02020603050405020304" pitchFamily="18" charset="0"/>
                        <a:ea typeface="Calibri"/>
                        <a:cs typeface="Times New Roman" panose="02020603050405020304" pitchFamily="18" charset="0"/>
                      </a:endParaRPr>
                    </a:p>
                  </a:txBody>
                  <a:tcPr marL="68575" marR="68575" marT="0" marB="0" anchor="ctr">
                    <a:solidFill>
                      <a:schemeClr val="accent3">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39</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43*</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37</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extLst>
                  <a:ext uri="{0D108BD9-81ED-4DB2-BD59-A6C34878D82A}">
                    <a16:rowId xmlns="" xmlns:a16="http://schemas.microsoft.com/office/drawing/2014/main" val="10003"/>
                  </a:ext>
                </a:extLst>
              </a:tr>
              <a:tr h="740654">
                <a:tc>
                  <a:txBody>
                    <a:bodyPr/>
                    <a:lstStyle/>
                    <a:p>
                      <a:pPr algn="ctr">
                        <a:lnSpc>
                          <a:spcPct val="115000"/>
                        </a:lnSpc>
                        <a:spcAft>
                          <a:spcPts val="0"/>
                        </a:spcAft>
                      </a:pPr>
                      <a:r>
                        <a:rPr lang="en-US" sz="2000" baseline="30000" dirty="0">
                          <a:solidFill>
                            <a:srgbClr val="FF0000"/>
                          </a:solidFill>
                          <a:effectLst/>
                          <a:latin typeface="Times New Roman" panose="02020603050405020304" pitchFamily="18" charset="0"/>
                          <a:cs typeface="Times New Roman" panose="02020603050405020304" pitchFamily="18" charset="0"/>
                        </a:rPr>
                        <a:t>59</a:t>
                      </a:r>
                      <a:r>
                        <a:rPr lang="en-US" sz="2000" dirty="0">
                          <a:solidFill>
                            <a:srgbClr val="FF0000"/>
                          </a:solidFill>
                          <a:effectLst/>
                          <a:latin typeface="Times New Roman" panose="02020603050405020304" pitchFamily="18" charset="0"/>
                          <a:cs typeface="Times New Roman" panose="02020603050405020304" pitchFamily="18" charset="0"/>
                        </a:rPr>
                        <a:t>Co</a:t>
                      </a:r>
                      <a:endParaRPr lang="ru-RU" sz="2000" dirty="0">
                        <a:solidFill>
                          <a:srgbClr val="FF0000"/>
                        </a:solidFill>
                        <a:effectLst/>
                        <a:latin typeface="Times New Roman" panose="02020603050405020304" pitchFamily="18" charset="0"/>
                        <a:ea typeface="Calibri"/>
                        <a:cs typeface="Times New Roman" panose="02020603050405020304" pitchFamily="18" charset="0"/>
                      </a:endParaRPr>
                    </a:p>
                  </a:txBody>
                  <a:tcPr marL="68575" marR="68575" marT="0" marB="0" anchor="ctr">
                    <a:solidFill>
                      <a:schemeClr val="accent3">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57</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73</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36</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12*</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extLst>
                  <a:ext uri="{0D108BD9-81ED-4DB2-BD59-A6C34878D82A}">
                    <a16:rowId xmlns="" xmlns:a16="http://schemas.microsoft.com/office/drawing/2014/main" val="10004"/>
                  </a:ext>
                </a:extLst>
              </a:tr>
              <a:tr h="740654">
                <a:tc>
                  <a:txBody>
                    <a:bodyPr/>
                    <a:lstStyle/>
                    <a:p>
                      <a:pPr algn="ctr">
                        <a:lnSpc>
                          <a:spcPct val="115000"/>
                        </a:lnSpc>
                        <a:spcAft>
                          <a:spcPts val="0"/>
                        </a:spcAft>
                      </a:pPr>
                      <a:r>
                        <a:rPr lang="en-US" sz="2000" baseline="30000" dirty="0">
                          <a:solidFill>
                            <a:srgbClr val="FF0000"/>
                          </a:solidFill>
                          <a:effectLst/>
                          <a:latin typeface="Times New Roman" panose="02020603050405020304" pitchFamily="18" charset="0"/>
                          <a:cs typeface="Times New Roman" panose="02020603050405020304" pitchFamily="18" charset="0"/>
                        </a:rPr>
                        <a:t>52</a:t>
                      </a:r>
                      <a:r>
                        <a:rPr lang="en-US" sz="2000" dirty="0">
                          <a:solidFill>
                            <a:srgbClr val="FF0000"/>
                          </a:solidFill>
                          <a:effectLst/>
                          <a:latin typeface="Times New Roman" panose="02020603050405020304" pitchFamily="18" charset="0"/>
                          <a:cs typeface="Times New Roman" panose="02020603050405020304" pitchFamily="18" charset="0"/>
                        </a:rPr>
                        <a:t>Cr</a:t>
                      </a:r>
                      <a:endParaRPr lang="ru-RU" sz="2000" dirty="0">
                        <a:solidFill>
                          <a:srgbClr val="FF0000"/>
                        </a:solidFill>
                        <a:effectLst/>
                        <a:latin typeface="Times New Roman" panose="02020603050405020304" pitchFamily="18" charset="0"/>
                        <a:ea typeface="Calibri"/>
                        <a:cs typeface="Times New Roman" panose="02020603050405020304" pitchFamily="18" charset="0"/>
                      </a:endParaRPr>
                    </a:p>
                  </a:txBody>
                  <a:tcPr marL="68575" marR="68575" marT="0" marB="0" anchor="ctr">
                    <a:solidFill>
                      <a:schemeClr val="accent3">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2000" dirty="0">
                          <a:effectLst/>
                          <a:latin typeface="Times New Roman" panose="02020603050405020304" pitchFamily="18" charset="0"/>
                          <a:ea typeface="+mn-ea"/>
                          <a:cs typeface="Times New Roman" panose="02020603050405020304" pitchFamily="18" charset="0"/>
                        </a:rPr>
                        <a:t>22</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2000" dirty="0">
                          <a:effectLst/>
                          <a:latin typeface="Times New Roman" panose="02020603050405020304" pitchFamily="18" charset="0"/>
                          <a:ea typeface="+mn-ea"/>
                          <a:cs typeface="Times New Roman" panose="02020603050405020304" pitchFamily="18" charset="0"/>
                        </a:rPr>
                        <a:t>9*</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extLst>
                  <a:ext uri="{0D108BD9-81ED-4DB2-BD59-A6C34878D82A}">
                    <a16:rowId xmlns="" xmlns:a16="http://schemas.microsoft.com/office/drawing/2014/main" val="10005"/>
                  </a:ext>
                </a:extLst>
              </a:tr>
              <a:tr h="740654">
                <a:tc>
                  <a:txBody>
                    <a:bodyPr/>
                    <a:lstStyle/>
                    <a:p>
                      <a:pPr algn="ctr">
                        <a:lnSpc>
                          <a:spcPct val="115000"/>
                        </a:lnSpc>
                        <a:spcAft>
                          <a:spcPts val="0"/>
                        </a:spcAft>
                      </a:pPr>
                      <a:r>
                        <a:rPr lang="en-US" sz="2000" baseline="30000" dirty="0">
                          <a:solidFill>
                            <a:srgbClr val="FF0000"/>
                          </a:solidFill>
                          <a:effectLst/>
                          <a:latin typeface="Times New Roman" panose="02020603050405020304" pitchFamily="18" charset="0"/>
                          <a:cs typeface="Times New Roman" panose="02020603050405020304" pitchFamily="18" charset="0"/>
                        </a:rPr>
                        <a:t>72</a:t>
                      </a:r>
                      <a:r>
                        <a:rPr lang="en-US" sz="2000" dirty="0">
                          <a:solidFill>
                            <a:srgbClr val="FF0000"/>
                          </a:solidFill>
                          <a:effectLst/>
                          <a:latin typeface="Times New Roman" panose="02020603050405020304" pitchFamily="18" charset="0"/>
                          <a:cs typeface="Times New Roman" panose="02020603050405020304" pitchFamily="18" charset="0"/>
                        </a:rPr>
                        <a:t>Ge</a:t>
                      </a:r>
                      <a:endParaRPr lang="ru-RU" sz="2000" dirty="0">
                        <a:solidFill>
                          <a:srgbClr val="FF0000"/>
                        </a:solidFill>
                        <a:effectLst/>
                        <a:latin typeface="Times New Roman" panose="02020603050405020304" pitchFamily="18" charset="0"/>
                        <a:ea typeface="Calibri"/>
                        <a:cs typeface="Times New Roman" panose="02020603050405020304" pitchFamily="18" charset="0"/>
                      </a:endParaRPr>
                    </a:p>
                  </a:txBody>
                  <a:tcPr marL="68575" marR="68575" marT="0" marB="0" anchor="ctr">
                    <a:solidFill>
                      <a:schemeClr val="accent3">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38</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46*</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34</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extLst>
                  <a:ext uri="{0D108BD9-81ED-4DB2-BD59-A6C34878D82A}">
                    <a16:rowId xmlns="" xmlns:a16="http://schemas.microsoft.com/office/drawing/2014/main" val="10006"/>
                  </a:ext>
                </a:extLst>
              </a:tr>
              <a:tr h="740654">
                <a:tc>
                  <a:txBody>
                    <a:bodyPr/>
                    <a:lstStyle/>
                    <a:p>
                      <a:pPr algn="ctr">
                        <a:lnSpc>
                          <a:spcPct val="115000"/>
                        </a:lnSpc>
                        <a:spcAft>
                          <a:spcPts val="0"/>
                        </a:spcAft>
                      </a:pPr>
                      <a:r>
                        <a:rPr lang="en-US" sz="2000" baseline="30000" dirty="0">
                          <a:solidFill>
                            <a:srgbClr val="FF0000"/>
                          </a:solidFill>
                          <a:effectLst/>
                          <a:latin typeface="Times New Roman" panose="02020603050405020304" pitchFamily="18" charset="0"/>
                          <a:cs typeface="Times New Roman" panose="02020603050405020304" pitchFamily="18" charset="0"/>
                        </a:rPr>
                        <a:t>56</a:t>
                      </a:r>
                      <a:r>
                        <a:rPr lang="en-US" sz="2000" baseline="0" dirty="0">
                          <a:solidFill>
                            <a:srgbClr val="FF0000"/>
                          </a:solidFill>
                          <a:effectLst/>
                          <a:latin typeface="Times New Roman" panose="02020603050405020304" pitchFamily="18" charset="0"/>
                          <a:cs typeface="Times New Roman" panose="02020603050405020304" pitchFamily="18" charset="0"/>
                        </a:rPr>
                        <a:t>Fe</a:t>
                      </a:r>
                      <a:endParaRPr lang="ru-RU" sz="2000" dirty="0">
                        <a:solidFill>
                          <a:srgbClr val="FF0000"/>
                        </a:solidFill>
                        <a:effectLst/>
                        <a:latin typeface="Times New Roman" panose="02020603050405020304" pitchFamily="18" charset="0"/>
                        <a:ea typeface="Calibri"/>
                        <a:cs typeface="Times New Roman" panose="02020603050405020304" pitchFamily="18" charset="0"/>
                      </a:endParaRPr>
                    </a:p>
                  </a:txBody>
                  <a:tcPr marL="68575" marR="68575" marT="0" marB="0" anchor="ctr">
                    <a:solidFill>
                      <a:schemeClr val="accent3">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68</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44*</a:t>
                      </a:r>
                      <a:r>
                        <a:rPr lang="ru-RU" sz="2000" dirty="0">
                          <a:effectLst/>
                          <a:latin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25</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12</a:t>
                      </a:r>
                      <a:r>
                        <a:rPr lang="ru-RU" sz="2000" dirty="0">
                          <a:effectLst/>
                          <a:latin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extLst>
                  <a:ext uri="{0D108BD9-81ED-4DB2-BD59-A6C34878D82A}">
                    <a16:rowId xmlns="" xmlns:a16="http://schemas.microsoft.com/office/drawing/2014/main" val="10007"/>
                  </a:ext>
                </a:extLst>
              </a:tr>
              <a:tr h="740654">
                <a:tc>
                  <a:txBody>
                    <a:bodyPr/>
                    <a:lstStyle/>
                    <a:p>
                      <a:pPr algn="ctr">
                        <a:lnSpc>
                          <a:spcPct val="115000"/>
                        </a:lnSpc>
                        <a:spcAft>
                          <a:spcPts val="0"/>
                        </a:spcAft>
                      </a:pPr>
                      <a:r>
                        <a:rPr lang="en-US" sz="2000" baseline="30000" dirty="0">
                          <a:solidFill>
                            <a:srgbClr val="FF0000"/>
                          </a:solidFill>
                          <a:effectLst/>
                          <a:latin typeface="Times New Roman" panose="02020603050405020304" pitchFamily="18" charset="0"/>
                          <a:cs typeface="Times New Roman" panose="02020603050405020304" pitchFamily="18" charset="0"/>
                        </a:rPr>
                        <a:t>180</a:t>
                      </a:r>
                      <a:r>
                        <a:rPr lang="en-US" sz="2000" dirty="0">
                          <a:solidFill>
                            <a:srgbClr val="FF0000"/>
                          </a:solidFill>
                          <a:effectLst/>
                          <a:latin typeface="Times New Roman" panose="02020603050405020304" pitchFamily="18" charset="0"/>
                          <a:cs typeface="Times New Roman" panose="02020603050405020304" pitchFamily="18" charset="0"/>
                        </a:rPr>
                        <a:t>Hf</a:t>
                      </a:r>
                      <a:endParaRPr lang="ru-RU" sz="2000" dirty="0">
                        <a:solidFill>
                          <a:srgbClr val="FF0000"/>
                        </a:solidFill>
                        <a:effectLst/>
                        <a:latin typeface="Times New Roman" panose="02020603050405020304" pitchFamily="18" charset="0"/>
                        <a:ea typeface="Calibri"/>
                        <a:cs typeface="Times New Roman" panose="02020603050405020304" pitchFamily="18" charset="0"/>
                      </a:endParaRPr>
                    </a:p>
                  </a:txBody>
                  <a:tcPr marL="68575" marR="68575" marT="0" marB="0" anchor="ctr">
                    <a:solidFill>
                      <a:schemeClr val="accent3">
                        <a:lumMod val="60000"/>
                        <a:lumOff val="40000"/>
                      </a:schemeClr>
                    </a:solidFill>
                  </a:tcP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19</a:t>
                      </a:r>
                      <a:endParaRPr lang="ru-RU" sz="200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15</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5</a:t>
                      </a:r>
                      <a:endParaRPr lang="ru-RU" sz="2000" dirty="0">
                        <a:effectLst/>
                        <a:latin typeface="Times New Roman" panose="02020603050405020304" pitchFamily="18" charset="0"/>
                        <a:ea typeface="Calibri"/>
                        <a:cs typeface="Times New Roman" panose="02020603050405020304" pitchFamily="18" charset="0"/>
                      </a:endParaRPr>
                    </a:p>
                  </a:txBody>
                  <a:tcPr marL="68575" marR="68575" marT="0" marB="0" anchor="ctr"/>
                </a:tc>
                <a:extLst>
                  <a:ext uri="{0D108BD9-81ED-4DB2-BD59-A6C34878D82A}">
                    <a16:rowId xmlns="" xmlns:a16="http://schemas.microsoft.com/office/drawing/2014/main" val="10008"/>
                  </a:ext>
                </a:extLst>
              </a:tr>
            </a:tbl>
          </a:graphicData>
        </a:graphic>
      </p:graphicFrame>
      <p:sp>
        <p:nvSpPr>
          <p:cNvPr id="5" name="Прямоугольник 4"/>
          <p:cNvSpPr/>
          <p:nvPr/>
        </p:nvSpPr>
        <p:spPr>
          <a:xfrm>
            <a:off x="395536" y="6237312"/>
            <a:ext cx="4824536" cy="338554"/>
          </a:xfrm>
          <a:prstGeom prst="rect">
            <a:avLst/>
          </a:prstGeom>
        </p:spPr>
        <p:txBody>
          <a:bodyPr wrap="square">
            <a:spAutoFit/>
          </a:bodyPr>
          <a:lstStyle/>
          <a:p>
            <a:r>
              <a:rPr lang="en-US" sz="1600" dirty="0"/>
              <a:t>*  –metal ion beams </a:t>
            </a:r>
            <a:r>
              <a:rPr lang="en-US" sz="1600" dirty="0"/>
              <a:t>accelerated at </a:t>
            </a:r>
            <a:r>
              <a:rPr lang="en-US" sz="1600" dirty="0"/>
              <a:t>the DC-60 cyclotron </a:t>
            </a:r>
            <a:endParaRPr lang="ru-RU" sz="1600" dirty="0"/>
          </a:p>
        </p:txBody>
      </p:sp>
    </p:spTree>
    <p:extLst>
      <p:ext uri="{BB962C8B-B14F-4D97-AF65-F5344CB8AC3E}">
        <p14:creationId xmlns:p14="http://schemas.microsoft.com/office/powerpoint/2010/main" val="3785095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ltLang="ru-RU" b="1" dirty="0">
                <a:latin typeface="Times New Roman" pitchFamily="18" charset="0"/>
                <a:cs typeface="Times New Roman" pitchFamily="18" charset="0"/>
              </a:rPr>
              <a:t>CONCLUSION</a:t>
            </a:r>
            <a:endParaRPr lang="ru-RU" dirty="0"/>
          </a:p>
        </p:txBody>
      </p:sp>
      <p:sp>
        <p:nvSpPr>
          <p:cNvPr id="3" name="Объект 2"/>
          <p:cNvSpPr>
            <a:spLocks noGrp="1"/>
          </p:cNvSpPr>
          <p:nvPr>
            <p:ph idx="1"/>
          </p:nvPr>
        </p:nvSpPr>
        <p:spPr>
          <a:xfrm>
            <a:off x="323528" y="1412776"/>
            <a:ext cx="8229600" cy="4525963"/>
          </a:xfrm>
        </p:spPr>
        <p:txBody>
          <a:bodyPr>
            <a:normAutofit fontScale="92500"/>
          </a:bodyPr>
          <a:lstStyle/>
          <a:p>
            <a:pPr indent="0" algn="just">
              <a:lnSpc>
                <a:spcPct val="150000"/>
              </a:lnSpc>
              <a:buFontTx/>
              <a:buNone/>
            </a:pPr>
            <a:r>
              <a:rPr lang="en-US" altLang="ru-RU" sz="2200" dirty="0">
                <a:latin typeface="Times New Roman" pitchFamily="18" charset="0"/>
                <a:cs typeface="Times New Roman" pitchFamily="18" charset="0"/>
              </a:rPr>
              <a:t>The main goal of this work was to employ the MIVOC method for production of ions of solid and extend the spectrum of accelerated ions at the DC-60 cyclotron.</a:t>
            </a:r>
            <a:endParaRPr lang="ru-RU" altLang="ru-RU" sz="2200" dirty="0">
              <a:latin typeface="Times New Roman" pitchFamily="18" charset="0"/>
              <a:cs typeface="Times New Roman" pitchFamily="18" charset="0"/>
            </a:endParaRPr>
          </a:p>
          <a:p>
            <a:pPr indent="0" algn="just">
              <a:lnSpc>
                <a:spcPct val="150000"/>
              </a:lnSpc>
              <a:buNone/>
            </a:pPr>
            <a:r>
              <a:rPr lang="en-US" altLang="ru-RU" sz="2200" dirty="0">
                <a:latin typeface="Times New Roman" pitchFamily="18" charset="0"/>
                <a:cs typeface="Times New Roman" pitchFamily="18" charset="0"/>
              </a:rPr>
              <a:t>With the expansion of the spectrum of accelerated elements, it becomes possible to set up new experiments in the field of experimental nuclear physics, radiation solid state physics, and various applied problems, which makes the research objective particularly relevant. As a result of the work done, for the first time at the DC-60 cyclotron, the ion beams of  </a:t>
            </a:r>
            <a:r>
              <a:rPr lang="en-US" altLang="ru-RU" sz="2200" baseline="30000" dirty="0">
                <a:latin typeface="Times New Roman" pitchFamily="18" charset="0"/>
                <a:cs typeface="Times New Roman" pitchFamily="18" charset="0"/>
              </a:rPr>
              <a:t>48</a:t>
            </a:r>
            <a:r>
              <a:rPr lang="en-US" altLang="ru-RU" sz="2200" dirty="0">
                <a:latin typeface="Times New Roman" pitchFamily="18" charset="0"/>
                <a:cs typeface="Times New Roman" pitchFamily="18" charset="0"/>
              </a:rPr>
              <a:t>Ti</a:t>
            </a:r>
            <a:r>
              <a:rPr lang="en-US" altLang="ru-RU" sz="2200" baseline="30000" dirty="0">
                <a:latin typeface="Times New Roman" pitchFamily="18" charset="0"/>
                <a:cs typeface="Times New Roman" pitchFamily="18" charset="0"/>
              </a:rPr>
              <a:t>9+</a:t>
            </a:r>
            <a:r>
              <a:rPr lang="en-US" altLang="ru-RU" sz="2200" dirty="0">
                <a:latin typeface="Times New Roman" pitchFamily="18" charset="0"/>
                <a:cs typeface="Times New Roman" pitchFamily="18" charset="0"/>
              </a:rPr>
              <a:t>, </a:t>
            </a:r>
            <a:r>
              <a:rPr lang="en-US" altLang="ru-RU" sz="2200" baseline="30000" dirty="0">
                <a:latin typeface="Times New Roman" pitchFamily="18" charset="0"/>
                <a:cs typeface="Times New Roman" pitchFamily="18" charset="0"/>
              </a:rPr>
              <a:t>72</a:t>
            </a:r>
            <a:r>
              <a:rPr lang="en-US" altLang="ru-RU" sz="2200" dirty="0">
                <a:latin typeface="Times New Roman" pitchFamily="18" charset="0"/>
                <a:cs typeface="Times New Roman" pitchFamily="18" charset="0"/>
              </a:rPr>
              <a:t>Ge</a:t>
            </a:r>
            <a:r>
              <a:rPr lang="en-US" altLang="ru-RU" sz="2200" baseline="30000" dirty="0">
                <a:latin typeface="Times New Roman" pitchFamily="18" charset="0"/>
                <a:cs typeface="Times New Roman" pitchFamily="18" charset="0"/>
              </a:rPr>
              <a:t>10+</a:t>
            </a:r>
            <a:r>
              <a:rPr lang="en-US" altLang="ru-RU" sz="2200" dirty="0">
                <a:latin typeface="Times New Roman" pitchFamily="18" charset="0"/>
                <a:cs typeface="Times New Roman" pitchFamily="18" charset="0"/>
              </a:rPr>
              <a:t>, </a:t>
            </a:r>
            <a:r>
              <a:rPr lang="en-US" altLang="ru-RU" sz="2200" baseline="30000" dirty="0">
                <a:latin typeface="Times New Roman" pitchFamily="18" charset="0"/>
                <a:cs typeface="Times New Roman" pitchFamily="18" charset="0"/>
              </a:rPr>
              <a:t>56</a:t>
            </a:r>
            <a:r>
              <a:rPr lang="en-US" altLang="ru-RU" sz="2200" dirty="0">
                <a:latin typeface="Times New Roman" pitchFamily="18" charset="0"/>
                <a:cs typeface="Times New Roman" pitchFamily="18" charset="0"/>
              </a:rPr>
              <a:t>Fe</a:t>
            </a:r>
            <a:r>
              <a:rPr lang="en-US" altLang="ru-RU" sz="2200" baseline="30000" dirty="0">
                <a:latin typeface="Times New Roman" pitchFamily="18" charset="0"/>
                <a:cs typeface="Times New Roman" pitchFamily="18" charset="0"/>
              </a:rPr>
              <a:t>10+</a:t>
            </a:r>
            <a:r>
              <a:rPr lang="en-US" altLang="ru-RU" sz="2200" dirty="0">
                <a:latin typeface="Times New Roman" pitchFamily="18" charset="0"/>
                <a:cs typeface="Times New Roman" pitchFamily="18" charset="0"/>
              </a:rPr>
              <a:t>, </a:t>
            </a:r>
            <a:r>
              <a:rPr lang="en-US" altLang="ru-RU" sz="2200" baseline="30000" dirty="0">
                <a:latin typeface="Times New Roman" pitchFamily="18" charset="0"/>
                <a:cs typeface="Times New Roman" pitchFamily="18" charset="0"/>
              </a:rPr>
              <a:t>180</a:t>
            </a:r>
            <a:r>
              <a:rPr lang="en-US" altLang="ru-RU" sz="2200" dirty="0">
                <a:latin typeface="Times New Roman" pitchFamily="18" charset="0"/>
                <a:cs typeface="Times New Roman" pitchFamily="18" charset="0"/>
              </a:rPr>
              <a:t>Hf</a:t>
            </a:r>
            <a:r>
              <a:rPr lang="en-US" altLang="ru-RU" sz="2200" baseline="30000" dirty="0">
                <a:latin typeface="Times New Roman" pitchFamily="18" charset="0"/>
                <a:cs typeface="Times New Roman" pitchFamily="18" charset="0"/>
              </a:rPr>
              <a:t>17+</a:t>
            </a:r>
            <a:r>
              <a:rPr lang="en-US" altLang="ru-RU" sz="2200" dirty="0">
                <a:latin typeface="Times New Roman" pitchFamily="18" charset="0"/>
                <a:cs typeface="Times New Roman" pitchFamily="18" charset="0"/>
              </a:rPr>
              <a:t>, </a:t>
            </a:r>
            <a:r>
              <a:rPr lang="en-US" altLang="ru-RU" sz="2200" baseline="30000" dirty="0">
                <a:latin typeface="Times New Roman" pitchFamily="18" charset="0"/>
                <a:cs typeface="Times New Roman" pitchFamily="18" charset="0"/>
              </a:rPr>
              <a:t>58</a:t>
            </a:r>
            <a:r>
              <a:rPr lang="en-US" altLang="ru-RU" sz="2200" dirty="0">
                <a:latin typeface="Times New Roman" pitchFamily="18" charset="0"/>
                <a:cs typeface="Times New Roman" pitchFamily="18" charset="0"/>
              </a:rPr>
              <a:t>Ni</a:t>
            </a:r>
            <a:r>
              <a:rPr lang="en-US" altLang="ru-RU" sz="2200" baseline="30000" dirty="0">
                <a:latin typeface="Times New Roman" pitchFamily="18" charset="0"/>
                <a:cs typeface="Times New Roman" pitchFamily="18" charset="0"/>
              </a:rPr>
              <a:t>11+</a:t>
            </a:r>
            <a:r>
              <a:rPr lang="en-US" altLang="ru-RU" sz="2200" dirty="0">
                <a:latin typeface="Times New Roman" pitchFamily="18" charset="0"/>
                <a:cs typeface="Times New Roman" pitchFamily="18" charset="0"/>
              </a:rPr>
              <a:t>, </a:t>
            </a:r>
            <a:r>
              <a:rPr lang="en-US" altLang="ru-RU" sz="2200" baseline="30000" dirty="0">
                <a:latin typeface="Times New Roman" pitchFamily="18" charset="0"/>
                <a:cs typeface="Times New Roman" pitchFamily="18" charset="0"/>
              </a:rPr>
              <a:t>28</a:t>
            </a:r>
            <a:r>
              <a:rPr lang="en-US" altLang="ru-RU" sz="2200" dirty="0">
                <a:latin typeface="Times New Roman" pitchFamily="18" charset="0"/>
                <a:cs typeface="Times New Roman" pitchFamily="18" charset="0"/>
              </a:rPr>
              <a:t>Si</a:t>
            </a:r>
            <a:r>
              <a:rPr lang="en-US" altLang="ru-RU" sz="2200" baseline="30000" dirty="0">
                <a:latin typeface="Times New Roman" pitchFamily="18" charset="0"/>
                <a:cs typeface="Times New Roman" pitchFamily="18" charset="0"/>
              </a:rPr>
              <a:t>5+</a:t>
            </a:r>
            <a:r>
              <a:rPr lang="en-US" altLang="ru-RU" sz="2200" dirty="0">
                <a:latin typeface="Times New Roman" pitchFamily="18" charset="0"/>
                <a:cs typeface="Times New Roman" pitchFamily="18" charset="0"/>
              </a:rPr>
              <a:t>, </a:t>
            </a:r>
            <a:r>
              <a:rPr lang="en-US" altLang="ru-RU" sz="2200" baseline="30000" dirty="0">
                <a:latin typeface="Times New Roman" pitchFamily="18" charset="0"/>
                <a:cs typeface="Times New Roman" pitchFamily="18" charset="0"/>
              </a:rPr>
              <a:t>59</a:t>
            </a:r>
            <a:r>
              <a:rPr lang="en-US" altLang="ru-RU" sz="2200" dirty="0">
                <a:latin typeface="Times New Roman" pitchFamily="18" charset="0"/>
                <a:cs typeface="Times New Roman" pitchFamily="18" charset="0"/>
              </a:rPr>
              <a:t>Co</a:t>
            </a:r>
            <a:r>
              <a:rPr lang="en-US" altLang="ru-RU" sz="2200" baseline="30000" dirty="0">
                <a:latin typeface="Times New Roman" pitchFamily="18" charset="0"/>
                <a:cs typeface="Times New Roman" pitchFamily="18" charset="0"/>
              </a:rPr>
              <a:t>12+</a:t>
            </a:r>
            <a:r>
              <a:rPr lang="en-US" altLang="ru-RU" sz="2200" dirty="0">
                <a:latin typeface="Times New Roman" pitchFamily="18" charset="0"/>
                <a:cs typeface="Times New Roman" pitchFamily="18" charset="0"/>
              </a:rPr>
              <a:t> and </a:t>
            </a:r>
            <a:r>
              <a:rPr lang="en-US" altLang="ru-RU" sz="2200" baseline="30000" dirty="0">
                <a:latin typeface="Times New Roman" pitchFamily="18" charset="0"/>
                <a:cs typeface="Times New Roman" pitchFamily="18" charset="0"/>
              </a:rPr>
              <a:t>52</a:t>
            </a:r>
            <a:r>
              <a:rPr lang="en-US" altLang="ru-RU" sz="2200" dirty="0">
                <a:latin typeface="Times New Roman" pitchFamily="18" charset="0"/>
                <a:cs typeface="Times New Roman" pitchFamily="18" charset="0"/>
              </a:rPr>
              <a:t>Cr</a:t>
            </a:r>
            <a:r>
              <a:rPr lang="en-US" altLang="ru-RU" sz="2200" baseline="30000" dirty="0">
                <a:latin typeface="Times New Roman" pitchFamily="18" charset="0"/>
                <a:cs typeface="Times New Roman" pitchFamily="18" charset="0"/>
              </a:rPr>
              <a:t>10+</a:t>
            </a:r>
            <a:r>
              <a:rPr lang="en-US" altLang="ru-RU" sz="2200" dirty="0">
                <a:latin typeface="Times New Roman" pitchFamily="18" charset="0"/>
                <a:cs typeface="Times New Roman" pitchFamily="18" charset="0"/>
              </a:rPr>
              <a:t> were produced.</a:t>
            </a:r>
            <a:endParaRPr lang="ru-RU" altLang="ru-RU" sz="2200" dirty="0">
              <a:latin typeface="Times New Roman" pitchFamily="18" charset="0"/>
              <a:cs typeface="Times New Roman" pitchFamily="18" charset="0"/>
            </a:endParaRPr>
          </a:p>
          <a:p>
            <a:pPr indent="0" algn="just">
              <a:lnSpc>
                <a:spcPct val="150000"/>
              </a:lnSpc>
              <a:buFontTx/>
              <a:buNone/>
            </a:pPr>
            <a:endParaRPr lang="ru-RU" altLang="ru-RU" sz="22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398121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564904"/>
            <a:ext cx="8229600" cy="1143000"/>
          </a:xfrm>
        </p:spPr>
        <p:txBody>
          <a:bodyPr/>
          <a:lstStyle/>
          <a:p>
            <a:r>
              <a:rPr lang="en-US" dirty="0"/>
              <a:t>Thanks for attention</a:t>
            </a:r>
            <a:endParaRPr lang="ru-RU" dirty="0"/>
          </a:p>
        </p:txBody>
      </p:sp>
    </p:spTree>
    <p:extLst>
      <p:ext uri="{BB962C8B-B14F-4D97-AF65-F5344CB8AC3E}">
        <p14:creationId xmlns:p14="http://schemas.microsoft.com/office/powerpoint/2010/main" val="3470882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altLang="ru-RU" sz="2800" b="1" dirty="0">
                <a:latin typeface="Times New Roman" pitchFamily="18" charset="0"/>
                <a:cs typeface="Times New Roman" pitchFamily="18" charset="0"/>
              </a:rPr>
              <a:t>The accelerator complex DC-60 of Astana branch of the INP (</a:t>
            </a:r>
            <a:r>
              <a:rPr lang="en-US" altLang="ru-RU" sz="2800" b="1">
                <a:latin typeface="Times New Roman" pitchFamily="18" charset="0"/>
                <a:cs typeface="Times New Roman" pitchFamily="18" charset="0"/>
              </a:rPr>
              <a:t>Nur Sultan, </a:t>
            </a:r>
            <a:r>
              <a:rPr lang="en-US" altLang="ru-RU" sz="2800" b="1" dirty="0">
                <a:latin typeface="Times New Roman" pitchFamily="18" charset="0"/>
                <a:cs typeface="Times New Roman" pitchFamily="18" charset="0"/>
              </a:rPr>
              <a:t>Kazakhstan Republic)</a:t>
            </a:r>
            <a:endParaRPr lang="ru-RU" sz="2800" b="1" dirty="0"/>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92080" y="1412776"/>
            <a:ext cx="3124373" cy="2195989"/>
          </a:xfrm>
        </p:spPr>
      </p:pic>
      <p:sp>
        <p:nvSpPr>
          <p:cNvPr id="7" name="Прямоугольник 6"/>
          <p:cNvSpPr/>
          <p:nvPr/>
        </p:nvSpPr>
        <p:spPr>
          <a:xfrm>
            <a:off x="484157" y="1457198"/>
            <a:ext cx="4572000" cy="369332"/>
          </a:xfrm>
          <a:prstGeom prst="rect">
            <a:avLst/>
          </a:prstGeom>
        </p:spPr>
        <p:txBody>
          <a:bodyPr>
            <a:spAutoFit/>
          </a:bodyPr>
          <a:lstStyle/>
          <a:p>
            <a:pPr algn="just"/>
            <a:r>
              <a:rPr lang="en-US" altLang="ru-RU" b="1" dirty="0">
                <a:latin typeface="Times New Roman" pitchFamily="18" charset="0"/>
                <a:cs typeface="Times New Roman" pitchFamily="18" charset="0"/>
              </a:rPr>
              <a:t>The main parameters of the beams</a:t>
            </a:r>
          </a:p>
        </p:txBody>
      </p:sp>
      <p:graphicFrame>
        <p:nvGraphicFramePr>
          <p:cNvPr id="8" name="Таблица 7"/>
          <p:cNvGraphicFramePr>
            <a:graphicFrameLocks noGrp="1"/>
          </p:cNvGraphicFramePr>
          <p:nvPr>
            <p:extLst>
              <p:ext uri="{D42A27DB-BD31-4B8C-83A1-F6EECF244321}">
                <p14:modId xmlns:p14="http://schemas.microsoft.com/office/powerpoint/2010/main" val="3563622866"/>
              </p:ext>
            </p:extLst>
          </p:nvPr>
        </p:nvGraphicFramePr>
        <p:xfrm>
          <a:off x="611560" y="1916832"/>
          <a:ext cx="3744416" cy="1008111"/>
        </p:xfrm>
        <a:graphic>
          <a:graphicData uri="http://schemas.openxmlformats.org/drawingml/2006/table">
            <a:tbl>
              <a:tblPr firstRow="1" firstCol="1" bandRow="1">
                <a:tableStyleId>{5C22544A-7EE6-4342-B048-85BDC9FD1C3A}</a:tableStyleId>
              </a:tblPr>
              <a:tblGrid>
                <a:gridCol w="1871852">
                  <a:extLst>
                    <a:ext uri="{9D8B030D-6E8A-4147-A177-3AD203B41FA5}">
                      <a16:colId xmlns="" xmlns:a16="http://schemas.microsoft.com/office/drawing/2014/main" val="20000"/>
                    </a:ext>
                  </a:extLst>
                </a:gridCol>
                <a:gridCol w="1872564">
                  <a:extLst>
                    <a:ext uri="{9D8B030D-6E8A-4147-A177-3AD203B41FA5}">
                      <a16:colId xmlns="" xmlns:a16="http://schemas.microsoft.com/office/drawing/2014/main" val="20001"/>
                    </a:ext>
                  </a:extLst>
                </a:gridCol>
              </a:tblGrid>
              <a:tr h="336037">
                <a:tc>
                  <a:txBody>
                    <a:bodyPr/>
                    <a:lstStyle/>
                    <a:p>
                      <a:pPr algn="just">
                        <a:lnSpc>
                          <a:spcPct val="115000"/>
                        </a:lnSpc>
                        <a:spcAft>
                          <a:spcPts val="0"/>
                        </a:spcAft>
                      </a:pPr>
                      <a:r>
                        <a:rPr lang="en-US" sz="1200" dirty="0">
                          <a:effectLst/>
                        </a:rPr>
                        <a:t>Type of ions</a:t>
                      </a:r>
                      <a:endParaRPr lang="ru-RU" sz="1100" dirty="0">
                        <a:effectLst/>
                        <a:latin typeface="Calibri"/>
                        <a:ea typeface="Calibri"/>
                        <a:cs typeface="Times New Roman"/>
                      </a:endParaRPr>
                    </a:p>
                  </a:txBody>
                  <a:tcPr marL="68580" marR="68580" marT="0" marB="0">
                    <a:solidFill>
                      <a:schemeClr val="accent4">
                        <a:lumMod val="75000"/>
                      </a:schemeClr>
                    </a:solidFill>
                  </a:tcPr>
                </a:tc>
                <a:tc>
                  <a:txBody>
                    <a:bodyPr/>
                    <a:lstStyle/>
                    <a:p>
                      <a:pPr algn="ctr">
                        <a:lnSpc>
                          <a:spcPct val="115000"/>
                        </a:lnSpc>
                        <a:spcAft>
                          <a:spcPts val="0"/>
                        </a:spcAft>
                      </a:pPr>
                      <a:r>
                        <a:rPr lang="en-US" sz="1200" b="0" dirty="0">
                          <a:solidFill>
                            <a:schemeClr val="tx1"/>
                          </a:solidFill>
                          <a:effectLst/>
                        </a:rPr>
                        <a:t>Li - </a:t>
                      </a:r>
                      <a:r>
                        <a:rPr lang="en-US" sz="1200" b="0" dirty="0" err="1">
                          <a:solidFill>
                            <a:schemeClr val="tx1"/>
                          </a:solidFill>
                          <a:effectLst/>
                        </a:rPr>
                        <a:t>Xe</a:t>
                      </a:r>
                      <a:endParaRPr lang="ru-RU" sz="1100" b="0" dirty="0">
                        <a:solidFill>
                          <a:schemeClr val="tx1"/>
                        </a:solidFill>
                        <a:effectLst/>
                        <a:latin typeface="Calibri"/>
                        <a:ea typeface="Calibri"/>
                        <a:cs typeface="Times New Roman"/>
                      </a:endParaRPr>
                    </a:p>
                  </a:txBody>
                  <a:tcPr marL="68580" marR="68580" marT="0" marB="0">
                    <a:solidFill>
                      <a:schemeClr val="accent4">
                        <a:lumMod val="60000"/>
                        <a:lumOff val="40000"/>
                      </a:schemeClr>
                    </a:solidFill>
                  </a:tcPr>
                </a:tc>
                <a:extLst>
                  <a:ext uri="{0D108BD9-81ED-4DB2-BD59-A6C34878D82A}">
                    <a16:rowId xmlns="" xmlns:a16="http://schemas.microsoft.com/office/drawing/2014/main" val="10000"/>
                  </a:ext>
                </a:extLst>
              </a:tr>
              <a:tr h="336037">
                <a:tc>
                  <a:txBody>
                    <a:bodyPr/>
                    <a:lstStyle/>
                    <a:p>
                      <a:pPr algn="just">
                        <a:lnSpc>
                          <a:spcPct val="115000"/>
                        </a:lnSpc>
                        <a:spcAft>
                          <a:spcPts val="0"/>
                        </a:spcAft>
                      </a:pPr>
                      <a:r>
                        <a:rPr lang="en-US" sz="1200" dirty="0">
                          <a:effectLst/>
                        </a:rPr>
                        <a:t>Mass to charge ratio (A/Z)</a:t>
                      </a:r>
                      <a:endParaRPr lang="ru-RU" sz="1100" dirty="0">
                        <a:effectLst/>
                        <a:latin typeface="Calibri"/>
                        <a:ea typeface="Calibri"/>
                        <a:cs typeface="Times New Roman"/>
                      </a:endParaRPr>
                    </a:p>
                  </a:txBody>
                  <a:tcPr marL="68580" marR="68580" marT="0" marB="0">
                    <a:solidFill>
                      <a:schemeClr val="accent4">
                        <a:lumMod val="75000"/>
                      </a:schemeClr>
                    </a:solidFill>
                  </a:tcPr>
                </a:tc>
                <a:tc>
                  <a:txBody>
                    <a:bodyPr/>
                    <a:lstStyle/>
                    <a:p>
                      <a:pPr algn="ctr">
                        <a:lnSpc>
                          <a:spcPct val="115000"/>
                        </a:lnSpc>
                        <a:spcAft>
                          <a:spcPts val="0"/>
                        </a:spcAft>
                      </a:pPr>
                      <a:r>
                        <a:rPr lang="en-US" sz="1200" dirty="0">
                          <a:effectLst/>
                        </a:rPr>
                        <a:t>6 - 12</a:t>
                      </a:r>
                      <a:endParaRPr lang="ru-RU" sz="1100" dirty="0">
                        <a:effectLst/>
                        <a:latin typeface="Calibri"/>
                        <a:ea typeface="Calibri"/>
                        <a:cs typeface="Times New Roman"/>
                      </a:endParaRPr>
                    </a:p>
                  </a:txBody>
                  <a:tcPr marL="68580" marR="68580" marT="0" marB="0">
                    <a:solidFill>
                      <a:schemeClr val="accent4">
                        <a:lumMod val="60000"/>
                        <a:lumOff val="40000"/>
                      </a:schemeClr>
                    </a:solidFill>
                  </a:tcPr>
                </a:tc>
                <a:extLst>
                  <a:ext uri="{0D108BD9-81ED-4DB2-BD59-A6C34878D82A}">
                    <a16:rowId xmlns="" xmlns:a16="http://schemas.microsoft.com/office/drawing/2014/main" val="10001"/>
                  </a:ext>
                </a:extLst>
              </a:tr>
              <a:tr h="336037">
                <a:tc>
                  <a:txBody>
                    <a:bodyPr/>
                    <a:lstStyle/>
                    <a:p>
                      <a:pPr algn="just">
                        <a:lnSpc>
                          <a:spcPct val="115000"/>
                        </a:lnSpc>
                        <a:spcAft>
                          <a:spcPts val="0"/>
                        </a:spcAft>
                      </a:pPr>
                      <a:r>
                        <a:rPr lang="en-US" sz="1200" dirty="0">
                          <a:effectLst/>
                        </a:rPr>
                        <a:t>Accelerated ion energy</a:t>
                      </a:r>
                      <a:endParaRPr lang="ru-RU" sz="1100" dirty="0">
                        <a:effectLst/>
                        <a:latin typeface="Calibri"/>
                        <a:ea typeface="Calibri"/>
                        <a:cs typeface="Times New Roman"/>
                      </a:endParaRPr>
                    </a:p>
                  </a:txBody>
                  <a:tcPr marL="68580" marR="68580" marT="0" marB="0">
                    <a:solidFill>
                      <a:schemeClr val="accent4">
                        <a:lumMod val="75000"/>
                      </a:schemeClr>
                    </a:solidFill>
                  </a:tcPr>
                </a:tc>
                <a:tc>
                  <a:txBody>
                    <a:bodyPr/>
                    <a:lstStyle/>
                    <a:p>
                      <a:pPr algn="ctr">
                        <a:lnSpc>
                          <a:spcPct val="115000"/>
                        </a:lnSpc>
                        <a:spcAft>
                          <a:spcPts val="0"/>
                        </a:spcAft>
                      </a:pPr>
                      <a:r>
                        <a:rPr lang="en-US" sz="1200" dirty="0">
                          <a:effectLst/>
                        </a:rPr>
                        <a:t>0,35 – 1,7 MeV/nucleon</a:t>
                      </a:r>
                      <a:endParaRPr lang="ru-RU" sz="1100" dirty="0">
                        <a:effectLst/>
                        <a:latin typeface="Calibri"/>
                        <a:ea typeface="Calibri"/>
                        <a:cs typeface="Times New Roman"/>
                      </a:endParaRPr>
                    </a:p>
                  </a:txBody>
                  <a:tcPr marL="68580" marR="68580" marT="0" marB="0">
                    <a:solidFill>
                      <a:schemeClr val="accent4">
                        <a:lumMod val="60000"/>
                        <a:lumOff val="40000"/>
                      </a:schemeClr>
                    </a:solidFill>
                  </a:tcPr>
                </a:tc>
                <a:extLst>
                  <a:ext uri="{0D108BD9-81ED-4DB2-BD59-A6C34878D82A}">
                    <a16:rowId xmlns="" xmlns:a16="http://schemas.microsoft.com/office/drawing/2014/main" val="10002"/>
                  </a:ext>
                </a:extLst>
              </a:tr>
            </a:tbl>
          </a:graphicData>
        </a:graphic>
      </p:graphicFrame>
      <p:sp>
        <p:nvSpPr>
          <p:cNvPr id="9" name="Прямоугольник 8"/>
          <p:cNvSpPr/>
          <p:nvPr/>
        </p:nvSpPr>
        <p:spPr>
          <a:xfrm>
            <a:off x="227843" y="3717031"/>
            <a:ext cx="8712968" cy="2031325"/>
          </a:xfrm>
          <a:prstGeom prst="rect">
            <a:avLst/>
          </a:prstGeom>
        </p:spPr>
        <p:txBody>
          <a:bodyPr wrap="square">
            <a:spAutoFit/>
          </a:bodyPr>
          <a:lstStyle/>
          <a:p>
            <a:r>
              <a:rPr lang="en-US" dirty="0"/>
              <a:t>MAIN OBJECTIVES :</a:t>
            </a:r>
          </a:p>
          <a:p>
            <a:r>
              <a:rPr lang="en-US" dirty="0"/>
              <a:t>Scientific research </a:t>
            </a:r>
          </a:p>
          <a:p>
            <a:r>
              <a:rPr lang="en-US" dirty="0"/>
              <a:t>Education </a:t>
            </a:r>
          </a:p>
          <a:p>
            <a:r>
              <a:rPr lang="en-US" dirty="0"/>
              <a:t>Production of track membranes with special properties-</a:t>
            </a:r>
          </a:p>
          <a:p>
            <a:r>
              <a:rPr lang="en-US" dirty="0"/>
              <a:t>Creation of micro and </a:t>
            </a:r>
            <a:r>
              <a:rPr lang="en-US" dirty="0" err="1"/>
              <a:t>nano</a:t>
            </a:r>
            <a:r>
              <a:rPr lang="en-US" dirty="0"/>
              <a:t> structures</a:t>
            </a:r>
          </a:p>
          <a:p>
            <a:r>
              <a:rPr lang="en-US" dirty="0"/>
              <a:t>Surface modification of standard materials, creation of new materials with required properties</a:t>
            </a:r>
            <a:endParaRPr lang="ru-RU" dirty="0"/>
          </a:p>
        </p:txBody>
      </p:sp>
      <p:sp>
        <p:nvSpPr>
          <p:cNvPr id="3" name="TextBox 2"/>
          <p:cNvSpPr txBox="1"/>
          <p:nvPr/>
        </p:nvSpPr>
        <p:spPr>
          <a:xfrm>
            <a:off x="971600" y="5748356"/>
            <a:ext cx="6912768" cy="646331"/>
          </a:xfrm>
          <a:prstGeom prst="rect">
            <a:avLst/>
          </a:prstGeom>
          <a:noFill/>
        </p:spPr>
        <p:txBody>
          <a:bodyPr wrap="square" rtlCol="0">
            <a:spAutoFit/>
          </a:bodyPr>
          <a:lstStyle/>
          <a:p>
            <a:r>
              <a:rPr lang="en-US" dirty="0"/>
              <a:t>The cyclotron is equipped with the Electron Cyclotron Resonance (ECR) ion source DECRIS-3</a:t>
            </a:r>
            <a:endParaRPr lang="ru-RU" dirty="0"/>
          </a:p>
        </p:txBody>
      </p:sp>
    </p:spTree>
    <p:extLst>
      <p:ext uri="{BB962C8B-B14F-4D97-AF65-F5344CB8AC3E}">
        <p14:creationId xmlns:p14="http://schemas.microsoft.com/office/powerpoint/2010/main" val="2964281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CYCLOTRON DC-60</a:t>
            </a:r>
            <a:endParaRPr lang="ru-RU"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54137"/>
            <a:ext cx="5879354" cy="366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Прямая со стрелкой 3"/>
          <p:cNvCxnSpPr/>
          <p:nvPr/>
        </p:nvCxnSpPr>
        <p:spPr>
          <a:xfrm>
            <a:off x="5540347" y="1628800"/>
            <a:ext cx="100811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8419" y="2348880"/>
            <a:ext cx="2570939" cy="301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188256" y="1768170"/>
            <a:ext cx="2880320" cy="369332"/>
          </a:xfrm>
          <a:prstGeom prst="rect">
            <a:avLst/>
          </a:prstGeom>
          <a:noFill/>
        </p:spPr>
        <p:txBody>
          <a:bodyPr wrap="square" rtlCol="0">
            <a:spAutoFit/>
          </a:bodyPr>
          <a:lstStyle/>
          <a:p>
            <a:pPr algn="ctr"/>
            <a:r>
              <a:rPr lang="en-US" dirty="0"/>
              <a:t>DECRIS-3 ion source</a:t>
            </a:r>
            <a:endParaRPr lang="ru-RU" dirty="0"/>
          </a:p>
        </p:txBody>
      </p:sp>
      <p:sp>
        <p:nvSpPr>
          <p:cNvPr id="7" name="Прямоугольник 6"/>
          <p:cNvSpPr/>
          <p:nvPr/>
        </p:nvSpPr>
        <p:spPr>
          <a:xfrm>
            <a:off x="139746" y="5589240"/>
            <a:ext cx="8619611" cy="923330"/>
          </a:xfrm>
          <a:prstGeom prst="rect">
            <a:avLst/>
          </a:prstGeom>
        </p:spPr>
        <p:txBody>
          <a:bodyPr wrap="square">
            <a:spAutoFit/>
          </a:bodyPr>
          <a:lstStyle/>
          <a:p>
            <a:pPr algn="just"/>
            <a:r>
              <a:rPr lang="en-US" dirty="0"/>
              <a:t>The experience and knowledge on the production of metal ion beams from ECR ion sources in FLNR by the MIVOC method has been successfully transferred to the DC-60 cyclotron.</a:t>
            </a:r>
            <a:endParaRPr lang="ru-RU" dirty="0"/>
          </a:p>
        </p:txBody>
      </p:sp>
    </p:spTree>
    <p:extLst>
      <p:ext uri="{BB962C8B-B14F-4D97-AF65-F5344CB8AC3E}">
        <p14:creationId xmlns:p14="http://schemas.microsoft.com/office/powerpoint/2010/main" val="2582127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1" name="Text Box 2">
            <a:extLst>
              <a:ext uri="{FF2B5EF4-FFF2-40B4-BE49-F238E27FC236}">
                <a16:creationId xmlns="" xmlns:a16="http://schemas.microsoft.com/office/drawing/2014/main" id="{FADAAEF4-3F94-4D21-8B5A-17E97316A177}"/>
              </a:ext>
            </a:extLst>
          </p:cNvPr>
          <p:cNvSpPr txBox="1">
            <a:spLocks noChangeArrowheads="1"/>
          </p:cNvSpPr>
          <p:nvPr/>
        </p:nvSpPr>
        <p:spPr bwMode="auto">
          <a:xfrm>
            <a:off x="2978150" y="260350"/>
            <a:ext cx="3057525" cy="495300"/>
          </a:xfrm>
          <a:prstGeom prst="rect">
            <a:avLst/>
          </a:prstGeom>
          <a:solidFill>
            <a:srgbClr val="99CCFF"/>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zh-CN" sz="2400" b="1" i="0" u="none" strike="noStrike" kern="1200" cap="none" spc="0" normalizeH="0" baseline="0" noProof="0">
                <a:ln>
                  <a:noFill/>
                </a:ln>
                <a:solidFill>
                  <a:srgbClr val="000099"/>
                </a:solidFill>
                <a:effectLst/>
                <a:uLnTx/>
                <a:uFillTx/>
                <a:latin typeface="Times New Roman" panose="02020603050405020304" pitchFamily="18" charset="0"/>
                <a:ea typeface="SimSun" panose="02010600030101010101" pitchFamily="2" charset="-122"/>
                <a:cs typeface="Arial" panose="020B0604020202020204" pitchFamily="34" charset="0"/>
              </a:rPr>
              <a:t>The ECR ion source</a:t>
            </a:r>
            <a:endParaRPr kumimoji="0" lang="ru-RU" altLang="ru-RU" sz="2400" b="1" i="0" u="none" strike="noStrike" kern="1200" cap="none" spc="0" normalizeH="0" baseline="0" noProof="0">
              <a:ln>
                <a:noFill/>
              </a:ln>
              <a:solidFill>
                <a:srgbClr val="000099"/>
              </a:solidFill>
              <a:effectLst/>
              <a:uLnTx/>
              <a:uFillTx/>
              <a:latin typeface="Times New Roman" panose="02020603050405020304" pitchFamily="18" charset="0"/>
              <a:ea typeface="+mn-ea"/>
              <a:cs typeface="Arial" panose="020B0604020202020204" pitchFamily="34" charset="0"/>
            </a:endParaRPr>
          </a:p>
        </p:txBody>
      </p:sp>
      <p:pic>
        <p:nvPicPr>
          <p:cNvPr id="437252" name="Picture 3" descr="principle">
            <a:extLst>
              <a:ext uri="{FF2B5EF4-FFF2-40B4-BE49-F238E27FC236}">
                <a16:creationId xmlns="" xmlns:a16="http://schemas.microsoft.com/office/drawing/2014/main" id="{B03E2855-87B0-4D84-8E50-DDC12730E04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87624" y="1132681"/>
            <a:ext cx="6408712" cy="4750707"/>
          </a:xfrm>
          <a:solidFill>
            <a:srgbClr val="FFFF99">
              <a:alpha val="41176"/>
            </a:srgbClr>
          </a:solidFill>
          <a:extLst>
            <a:ext uri="{91240B29-F687-4F45-9708-019B960494DF}">
              <a14:hiddenLine xmlns:a14="http://schemas.microsoft.com/office/drawing/2010/main" w="9525">
                <a:solidFill>
                  <a:srgbClr val="000000"/>
                </a:solidFill>
                <a:miter lim="800000"/>
                <a:headEnd/>
                <a:tailEnd/>
              </a14:hiddenLine>
            </a:ext>
          </a:extLst>
        </p:spPr>
      </p:pic>
      <p:sp>
        <p:nvSpPr>
          <p:cNvPr id="437253" name="Text Box 5">
            <a:extLst>
              <a:ext uri="{FF2B5EF4-FFF2-40B4-BE49-F238E27FC236}">
                <a16:creationId xmlns="" xmlns:a16="http://schemas.microsoft.com/office/drawing/2014/main" id="{B4D6E02B-1464-45EA-9223-AFA06B47C366}"/>
              </a:ext>
            </a:extLst>
          </p:cNvPr>
          <p:cNvSpPr txBox="1">
            <a:spLocks noChangeArrowheads="1"/>
          </p:cNvSpPr>
          <p:nvPr/>
        </p:nvSpPr>
        <p:spPr bwMode="auto">
          <a:xfrm>
            <a:off x="468313" y="5157788"/>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ru-RU" altLang="ru-RU"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a:extLst>
              <a:ext uri="{FF2B5EF4-FFF2-40B4-BE49-F238E27FC236}">
                <a16:creationId xmlns="" xmlns:a16="http://schemas.microsoft.com/office/drawing/2014/main" id="{3FB85B68-8D38-4120-BF75-19F095628F32}"/>
              </a:ext>
            </a:extLst>
          </p:cNvPr>
          <p:cNvSpPr txBox="1">
            <a:spLocks noChangeArrowheads="1"/>
          </p:cNvSpPr>
          <p:nvPr/>
        </p:nvSpPr>
        <p:spPr bwMode="auto">
          <a:xfrm>
            <a:off x="1763713" y="165948"/>
            <a:ext cx="6481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Production of ions of solids</a:t>
            </a:r>
            <a:endParaRPr kumimoji="0" lang="ru-RU" altLang="ru-RU"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 xmlns:a16="http://schemas.microsoft.com/office/drawing/2014/main" id="{2EB1740B-8B2B-4374-A7CC-A77D123512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66" b="3919"/>
          <a:stretch/>
        </p:blipFill>
        <p:spPr bwMode="auto">
          <a:xfrm>
            <a:off x="323850" y="689823"/>
            <a:ext cx="8675688" cy="516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95536" y="5949280"/>
            <a:ext cx="8352928" cy="646331"/>
          </a:xfrm>
          <a:prstGeom prst="rect">
            <a:avLst/>
          </a:prstGeom>
        </p:spPr>
        <p:txBody>
          <a:bodyPr wrap="square">
            <a:spAutoFit/>
          </a:bodyPr>
          <a:lstStyle/>
          <a:p>
            <a:pPr>
              <a:spcBef>
                <a:spcPct val="50000"/>
              </a:spcBef>
            </a:pPr>
            <a:r>
              <a:rPr lang="en-US" altLang="ja-JP" b="1" dirty="0">
                <a:solidFill>
                  <a:srgbClr val="000099"/>
                </a:solidFill>
                <a:latin typeface="Times New Roman" pitchFamily="18" charset="0"/>
                <a:ea typeface="MS PGothic" pitchFamily="34" charset="-128"/>
              </a:rPr>
              <a:t>Many of the elements required for acceleration at the cyclotrons are available in the solid state form only.</a:t>
            </a:r>
            <a:r>
              <a:rPr lang="ru-RU" altLang="ja-JP" sz="1600" dirty="0"/>
              <a:t> </a:t>
            </a:r>
            <a:endParaRPr lang="ru-RU" altLang="ru-RU" sz="1600" dirty="0">
              <a:latin typeface="Times New Roman" pitchFamily="18" charset="0"/>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4">
            <a:lum bright="-10000" contrast="36000"/>
            <a:extLst>
              <a:ext uri="{28A0092B-C50C-407E-A947-70E740481C1C}">
                <a14:useLocalDpi xmlns:a14="http://schemas.microsoft.com/office/drawing/2010/main" val="0"/>
              </a:ext>
            </a:extLst>
          </a:blip>
          <a:srcRect/>
          <a:stretch>
            <a:fillRect/>
          </a:stretch>
        </p:blipFill>
        <p:spPr bwMode="auto">
          <a:xfrm>
            <a:off x="3409950" y="549275"/>
            <a:ext cx="3630613"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Text Box 11"/>
          <p:cNvSpPr txBox="1">
            <a:spLocks noChangeArrowheads="1"/>
          </p:cNvSpPr>
          <p:nvPr/>
        </p:nvSpPr>
        <p:spPr bwMode="auto">
          <a:xfrm>
            <a:off x="1484313" y="571500"/>
            <a:ext cx="1751012"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lnSpc>
                <a:spcPts val="1000"/>
              </a:lnSpc>
              <a:spcBef>
                <a:spcPct val="50000"/>
              </a:spcBef>
              <a:buFontTx/>
              <a:buNone/>
            </a:pPr>
            <a:r>
              <a:rPr lang="en-US" altLang="ru-RU" sz="1800" b="1">
                <a:solidFill>
                  <a:srgbClr val="002060"/>
                </a:solidFill>
                <a:latin typeface="Times New Roman" pitchFamily="18" charset="0"/>
                <a:cs typeface="Times New Roman" pitchFamily="18" charset="0"/>
              </a:rPr>
              <a:t>Vapor of metals</a:t>
            </a:r>
          </a:p>
          <a:p>
            <a:pPr eaLnBrk="1" hangingPunct="1">
              <a:lnSpc>
                <a:spcPts val="1000"/>
              </a:lnSpc>
              <a:spcBef>
                <a:spcPct val="50000"/>
              </a:spcBef>
              <a:buFontTx/>
              <a:buNone/>
            </a:pPr>
            <a:r>
              <a:rPr lang="en-US" altLang="ru-RU" sz="1800" b="1">
                <a:solidFill>
                  <a:srgbClr val="002060"/>
                </a:solidFill>
                <a:latin typeface="Times New Roman" pitchFamily="18" charset="0"/>
                <a:cs typeface="Times New Roman" pitchFamily="18" charset="0"/>
              </a:rPr>
              <a:t>(oven method) </a:t>
            </a:r>
            <a:endParaRPr lang="ru-RU" altLang="ru-RU" sz="1800" b="1">
              <a:solidFill>
                <a:schemeClr val="bg2"/>
              </a:solidFill>
              <a:latin typeface="Times New Roman" pitchFamily="18" charset="0"/>
              <a:cs typeface="Times New Roman" pitchFamily="18" charset="0"/>
            </a:endParaRPr>
          </a:p>
        </p:txBody>
      </p:sp>
      <p:sp>
        <p:nvSpPr>
          <p:cNvPr id="9220" name="Text Box 12"/>
          <p:cNvSpPr txBox="1">
            <a:spLocks noChangeArrowheads="1"/>
          </p:cNvSpPr>
          <p:nvPr/>
        </p:nvSpPr>
        <p:spPr bwMode="auto">
          <a:xfrm>
            <a:off x="1484313" y="1296988"/>
            <a:ext cx="1925637"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lnSpc>
                <a:spcPts val="1600"/>
              </a:lnSpc>
              <a:spcBef>
                <a:spcPct val="50000"/>
              </a:spcBef>
              <a:buFontTx/>
              <a:buNone/>
            </a:pPr>
            <a:r>
              <a:rPr lang="en-US" altLang="ru-RU" sz="1600" b="1" dirty="0">
                <a:solidFill>
                  <a:srgbClr val="FF0000"/>
                </a:solidFill>
                <a:latin typeface="Times New Roman" pitchFamily="18" charset="0"/>
                <a:cs typeface="Times New Roman" pitchFamily="18" charset="0"/>
              </a:rPr>
              <a:t>Volatile compounds</a:t>
            </a:r>
            <a:r>
              <a:rPr lang="ru-RU" altLang="ru-RU" sz="1600" b="1" dirty="0">
                <a:solidFill>
                  <a:srgbClr val="FF0000"/>
                </a:solidFill>
                <a:latin typeface="Times New Roman" pitchFamily="18" charset="0"/>
                <a:cs typeface="Times New Roman" pitchFamily="18" charset="0"/>
              </a:rPr>
              <a:t> </a:t>
            </a:r>
            <a:endParaRPr lang="en-US" altLang="ru-RU" sz="1600" b="1" dirty="0">
              <a:solidFill>
                <a:srgbClr val="FF0000"/>
              </a:solidFill>
              <a:latin typeface="Times New Roman" pitchFamily="18" charset="0"/>
              <a:cs typeface="Times New Roman" pitchFamily="18" charset="0"/>
            </a:endParaRPr>
          </a:p>
          <a:p>
            <a:pPr eaLnBrk="1" hangingPunct="1">
              <a:lnSpc>
                <a:spcPts val="1600"/>
              </a:lnSpc>
              <a:spcBef>
                <a:spcPct val="50000"/>
              </a:spcBef>
              <a:buFontTx/>
              <a:buNone/>
            </a:pPr>
            <a:r>
              <a:rPr lang="en-US" altLang="ru-RU" sz="1600" b="1" dirty="0">
                <a:solidFill>
                  <a:srgbClr val="FF0000"/>
                </a:solidFill>
                <a:latin typeface="Times New Roman" pitchFamily="18" charset="0"/>
                <a:cs typeface="Times New Roman" pitchFamily="18" charset="0"/>
              </a:rPr>
              <a:t>(MIVOC method</a:t>
            </a:r>
            <a:r>
              <a:rPr lang="en-US" altLang="ru-RU" sz="1600" b="1" u="sng" dirty="0">
                <a:solidFill>
                  <a:srgbClr val="FF0000"/>
                </a:solidFill>
                <a:latin typeface="Times New Roman" pitchFamily="18" charset="0"/>
                <a:cs typeface="Times New Roman" pitchFamily="18" charset="0"/>
              </a:rPr>
              <a:t>)</a:t>
            </a:r>
            <a:endParaRPr lang="ru-RU" altLang="ru-RU" sz="1600" b="1" u="sng" dirty="0">
              <a:solidFill>
                <a:srgbClr val="FF0000"/>
              </a:solidFill>
              <a:latin typeface="Times New Roman" pitchFamily="18" charset="0"/>
              <a:cs typeface="Times New Roman" pitchFamily="18" charset="0"/>
            </a:endParaRPr>
          </a:p>
        </p:txBody>
      </p:sp>
      <p:sp>
        <p:nvSpPr>
          <p:cNvPr id="9222" name="TextBox 1"/>
          <p:cNvSpPr txBox="1">
            <a:spLocks noChangeArrowheads="1"/>
          </p:cNvSpPr>
          <p:nvPr/>
        </p:nvSpPr>
        <p:spPr bwMode="auto">
          <a:xfrm>
            <a:off x="2603500" y="75445"/>
            <a:ext cx="443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ru-RU" sz="2400" b="1" dirty="0">
                <a:solidFill>
                  <a:srgbClr val="050010"/>
                </a:solidFill>
                <a:latin typeface="Times New Roman" pitchFamily="18" charset="0"/>
                <a:cs typeface="Times New Roman" pitchFamily="18" charset="0"/>
              </a:rPr>
              <a:t>Production of ions of solids</a:t>
            </a:r>
            <a:endParaRPr lang="ru-RU" altLang="ru-RU" sz="2400" b="1" dirty="0">
              <a:solidFill>
                <a:srgbClr val="050010"/>
              </a:solidFill>
              <a:latin typeface="Times New Roman" pitchFamily="18" charset="0"/>
              <a:cs typeface="Times New Roman" pitchFamily="18" charset="0"/>
            </a:endParaRPr>
          </a:p>
        </p:txBody>
      </p:sp>
      <p:sp>
        <p:nvSpPr>
          <p:cNvPr id="2" name="TextBox 1"/>
          <p:cNvSpPr txBox="1"/>
          <p:nvPr/>
        </p:nvSpPr>
        <p:spPr>
          <a:xfrm>
            <a:off x="2139950" y="939800"/>
            <a:ext cx="463550" cy="461963"/>
          </a:xfrm>
          <a:prstGeom prst="rect">
            <a:avLst/>
          </a:prstGeom>
          <a:noFill/>
        </p:spPr>
        <p:txBody>
          <a:bodyPr>
            <a:spAutoFit/>
          </a:bodyPr>
          <a:lstStyle/>
          <a:p>
            <a:pPr>
              <a:defRPr/>
            </a:pPr>
            <a:r>
              <a:rPr lang="en-US" sz="2400" dirty="0">
                <a:solidFill>
                  <a:schemeClr val="accent1">
                    <a:lumMod val="50000"/>
                  </a:schemeClr>
                </a:solidFill>
                <a:latin typeface="Times New Roman" panose="02020603050405020304" pitchFamily="18" charset="0"/>
                <a:cs typeface="Times New Roman" panose="02020603050405020304" pitchFamily="18" charset="0"/>
              </a:rPr>
              <a:t>or</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graphicFrame>
        <p:nvGraphicFramePr>
          <p:cNvPr id="3" name="Объект 2"/>
          <p:cNvGraphicFramePr>
            <a:graphicFrameLocks noGrp="1" noChangeAspect="1"/>
          </p:cNvGraphicFramePr>
          <p:nvPr>
            <p:extLst>
              <p:ext uri="{D42A27DB-BD31-4B8C-83A1-F6EECF244321}">
                <p14:modId xmlns:p14="http://schemas.microsoft.com/office/powerpoint/2010/main" val="4012720118"/>
              </p:ext>
            </p:extLst>
          </p:nvPr>
        </p:nvGraphicFramePr>
        <p:xfrm>
          <a:off x="251318" y="3861048"/>
          <a:ext cx="3449638" cy="2592388"/>
        </p:xfrm>
        <a:graphic>
          <a:graphicData uri="http://schemas.openxmlformats.org/presentationml/2006/ole">
            <mc:AlternateContent xmlns:mc="http://schemas.openxmlformats.org/markup-compatibility/2006">
              <mc:Choice xmlns:v="urn:schemas-microsoft-com:vml" Requires="v">
                <p:oleObj spid="_x0000_s2078" name="Graph" r:id="rId5" imgW="4306214" imgH="3480816" progId="Origin50.Graph">
                  <p:embed/>
                </p:oleObj>
              </mc:Choice>
              <mc:Fallback>
                <p:oleObj name="Graph" r:id="rId5" imgW="4306214" imgH="3480816" progId="Origin50.Graph">
                  <p:embed/>
                  <p:pic>
                    <p:nvPicPr>
                      <p:cNvPr id="0" name="Object 10"/>
                      <p:cNvPicPr>
                        <a:picLocks noGrp="1" noChangeAspect="1" noChangeArrowheads="1"/>
                      </p:cNvPicPr>
                      <p:nvPr/>
                    </p:nvPicPr>
                    <p:blipFill>
                      <a:blip r:embed="rId6">
                        <a:extLst>
                          <a:ext uri="{28A0092B-C50C-407E-A947-70E740481C1C}">
                            <a14:useLocalDpi xmlns:a14="http://schemas.microsoft.com/office/drawing/2010/main" val="0"/>
                          </a:ext>
                        </a:extLst>
                      </a:blip>
                      <a:srcRect l="5017" t="5171" r="4181" b="10446"/>
                      <a:stretch>
                        <a:fillRect/>
                      </a:stretch>
                    </p:blipFill>
                    <p:spPr bwMode="auto">
                      <a:xfrm>
                        <a:off x="251318" y="3861048"/>
                        <a:ext cx="3449638" cy="2592388"/>
                      </a:xfrm>
                      <a:prstGeom prst="rect">
                        <a:avLst/>
                      </a:prstGeom>
                      <a:solidFill>
                        <a:schemeClr val="bg1"/>
                      </a:solidFill>
                      <a:ln>
                        <a:noFill/>
                      </a:ln>
                      <a:effectLst/>
                    </p:spPr>
                  </p:pic>
                </p:oleObj>
              </mc:Fallback>
            </mc:AlternateContent>
          </a:graphicData>
        </a:graphic>
      </p:graphicFrame>
      <p:sp>
        <p:nvSpPr>
          <p:cNvPr id="4" name="TextBox 3"/>
          <p:cNvSpPr txBox="1"/>
          <p:nvPr/>
        </p:nvSpPr>
        <p:spPr>
          <a:xfrm>
            <a:off x="1021550" y="2225455"/>
            <a:ext cx="21602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FLNR </a:t>
            </a:r>
            <a:r>
              <a:rPr lang="en-US" dirty="0" err="1">
                <a:latin typeface="Times New Roman" panose="02020603050405020304" pitchFamily="18" charset="0"/>
                <a:cs typeface="Times New Roman" panose="02020603050405020304" pitchFamily="18" charset="0"/>
              </a:rPr>
              <a:t>microoven</a:t>
            </a:r>
            <a:endParaRPr lang="ru-RU"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458004" y="2476479"/>
            <a:ext cx="414393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Metals vapor pressure vs temperature</a:t>
            </a:r>
            <a:endParaRPr lang="ru-RU" dirty="0">
              <a:latin typeface="Times New Roman" panose="02020603050405020304" pitchFamily="18" charset="0"/>
              <a:cs typeface="Times New Roman" panose="02020603050405020304" pitchFamily="18" charset="0"/>
            </a:endParaRPr>
          </a:p>
        </p:txBody>
      </p:sp>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758" y="2996952"/>
            <a:ext cx="4924425"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3" name="TextBox 1"/>
          <p:cNvSpPr txBox="1">
            <a:spLocks noChangeArrowheads="1"/>
          </p:cNvSpPr>
          <p:nvPr/>
        </p:nvSpPr>
        <p:spPr bwMode="auto">
          <a:xfrm>
            <a:off x="5004047" y="4008938"/>
            <a:ext cx="1216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ru-RU" sz="1400" b="1" dirty="0">
                <a:solidFill>
                  <a:srgbClr val="FF0000"/>
                </a:solidFill>
                <a:latin typeface="Times New Roman" pitchFamily="18" charset="0"/>
                <a:cs typeface="Times New Roman" pitchFamily="18" charset="0"/>
              </a:rPr>
              <a:t>Oven method</a:t>
            </a:r>
            <a:endParaRPr lang="ru-RU" altLang="ru-RU" sz="1400" b="1" dirty="0">
              <a:solidFill>
                <a:srgbClr val="FF0000"/>
              </a:solidFill>
              <a:latin typeface="Times New Roman" pitchFamily="18" charset="0"/>
              <a:cs typeface="Times New Roman" pitchFamily="18" charset="0"/>
            </a:endParaRPr>
          </a:p>
        </p:txBody>
      </p:sp>
      <p:pic>
        <p:nvPicPr>
          <p:cNvPr id="14" name="Рисунок 13">
            <a:extLst>
              <a:ext uri="{FF2B5EF4-FFF2-40B4-BE49-F238E27FC236}">
                <a16:creationId xmlns="" xmlns:a16="http://schemas.microsoft.com/office/drawing/2014/main" id="{5AC1AFDF-7CDA-4716-BE1F-59BA8DE2F823}"/>
              </a:ext>
            </a:extLst>
          </p:cNvPr>
          <p:cNvPicPr/>
          <p:nvPr/>
        </p:nvPicPr>
        <p:blipFill>
          <a:blip r:embed="rId8">
            <a:extLst>
              <a:ext uri="{BEBA8EAE-BF5A-486C-A8C5-ECC9F3942E4B}">
                <a14:imgProps xmlns:a14="http://schemas.microsoft.com/office/drawing/2010/main">
                  <a14:imgLayer r:embed="rId9">
                    <a14:imgEffect>
                      <a14:artisticPhotocopy/>
                    </a14:imgEffect>
                  </a14:imgLayer>
                </a14:imgProps>
              </a:ext>
            </a:extLst>
          </a:blip>
          <a:stretch>
            <a:fillRect/>
          </a:stretch>
        </p:blipFill>
        <p:spPr>
          <a:xfrm>
            <a:off x="278876" y="2532358"/>
            <a:ext cx="3717060" cy="1206454"/>
          </a:xfrm>
          <a:prstGeom prst="rect">
            <a:avLst/>
          </a:prstGeom>
        </p:spPr>
      </p:pic>
    </p:spTree>
    <p:extLst>
      <p:ext uri="{BB962C8B-B14F-4D97-AF65-F5344CB8AC3E}">
        <p14:creationId xmlns:p14="http://schemas.microsoft.com/office/powerpoint/2010/main" val="238314845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518492782"/>
              </p:ext>
            </p:extLst>
          </p:nvPr>
        </p:nvGraphicFramePr>
        <p:xfrm>
          <a:off x="467544" y="2132856"/>
          <a:ext cx="7920880" cy="2260352"/>
        </p:xfrm>
        <a:graphic>
          <a:graphicData uri="http://schemas.openxmlformats.org/drawingml/2006/table">
            <a:tbl>
              <a:tblPr firstRow="1" firstCol="1" bandRow="1">
                <a:tableStyleId>{5C22544A-7EE6-4342-B048-85BDC9FD1C3A}</a:tableStyleId>
              </a:tblPr>
              <a:tblGrid>
                <a:gridCol w="1584176">
                  <a:extLst>
                    <a:ext uri="{9D8B030D-6E8A-4147-A177-3AD203B41FA5}">
                      <a16:colId xmlns="" xmlns:a16="http://schemas.microsoft.com/office/drawing/2014/main" val="20000"/>
                    </a:ext>
                  </a:extLst>
                </a:gridCol>
                <a:gridCol w="1319619">
                  <a:extLst>
                    <a:ext uri="{9D8B030D-6E8A-4147-A177-3AD203B41FA5}">
                      <a16:colId xmlns="" xmlns:a16="http://schemas.microsoft.com/office/drawing/2014/main" val="20001"/>
                    </a:ext>
                  </a:extLst>
                </a:gridCol>
                <a:gridCol w="1848733">
                  <a:extLst>
                    <a:ext uri="{9D8B030D-6E8A-4147-A177-3AD203B41FA5}">
                      <a16:colId xmlns="" xmlns:a16="http://schemas.microsoft.com/office/drawing/2014/main" val="20002"/>
                    </a:ext>
                  </a:extLst>
                </a:gridCol>
                <a:gridCol w="1584176">
                  <a:extLst>
                    <a:ext uri="{9D8B030D-6E8A-4147-A177-3AD203B41FA5}">
                      <a16:colId xmlns="" xmlns:a16="http://schemas.microsoft.com/office/drawing/2014/main" val="20003"/>
                    </a:ext>
                  </a:extLst>
                </a:gridCol>
                <a:gridCol w="1584176">
                  <a:extLst>
                    <a:ext uri="{9D8B030D-6E8A-4147-A177-3AD203B41FA5}">
                      <a16:colId xmlns="" xmlns:a16="http://schemas.microsoft.com/office/drawing/2014/main" val="20004"/>
                    </a:ext>
                  </a:extLst>
                </a:gridCol>
              </a:tblGrid>
              <a:tr h="793336">
                <a:tc>
                  <a:txBody>
                    <a:bodyPr/>
                    <a:lstStyle/>
                    <a:p>
                      <a:pPr algn="ctr">
                        <a:lnSpc>
                          <a:spcPct val="115000"/>
                        </a:lnSpc>
                        <a:spcAft>
                          <a:spcPts val="0"/>
                        </a:spcAft>
                      </a:pPr>
                      <a:r>
                        <a:rPr lang="en-US" sz="1400" dirty="0">
                          <a:effectLst/>
                        </a:rPr>
                        <a:t>Ion</a:t>
                      </a:r>
                      <a:endParaRPr lang="ru-RU" sz="1200" dirty="0">
                        <a:effectLst/>
                        <a:latin typeface="Times New Roman"/>
                        <a:ea typeface="Times New Roman"/>
                      </a:endParaRPr>
                    </a:p>
                  </a:txBody>
                  <a:tcPr marL="68570" marR="68570" marT="0" marB="0" anchor="ctr"/>
                </a:tc>
                <a:tc>
                  <a:txBody>
                    <a:bodyPr/>
                    <a:lstStyle/>
                    <a:p>
                      <a:pPr algn="ctr">
                        <a:lnSpc>
                          <a:spcPct val="115000"/>
                        </a:lnSpc>
                        <a:spcAft>
                          <a:spcPts val="0"/>
                        </a:spcAft>
                      </a:pPr>
                      <a:r>
                        <a:rPr lang="en-US" sz="1400" dirty="0">
                          <a:effectLst/>
                        </a:rPr>
                        <a:t>Energy</a:t>
                      </a:r>
                      <a:r>
                        <a:rPr lang="ru-RU" sz="1400" dirty="0">
                          <a:effectLst/>
                        </a:rPr>
                        <a:t>, </a:t>
                      </a:r>
                      <a:r>
                        <a:rPr lang="en-US" sz="1400" dirty="0">
                          <a:effectLst/>
                        </a:rPr>
                        <a:t>MeV/nucleon</a:t>
                      </a:r>
                      <a:endParaRPr lang="ru-RU" sz="1200" dirty="0">
                        <a:effectLst/>
                        <a:latin typeface="Times New Roman"/>
                        <a:ea typeface="Times New Roman"/>
                      </a:endParaRPr>
                    </a:p>
                  </a:txBody>
                  <a:tcPr marL="68570" marR="68570" marT="0" marB="0" anchor="ctr"/>
                </a:tc>
                <a:tc>
                  <a:txBody>
                    <a:bodyPr/>
                    <a:lstStyle/>
                    <a:p>
                      <a:pPr algn="ctr">
                        <a:lnSpc>
                          <a:spcPct val="115000"/>
                        </a:lnSpc>
                        <a:spcAft>
                          <a:spcPts val="0"/>
                        </a:spcAft>
                      </a:pPr>
                      <a:r>
                        <a:rPr lang="en-US" sz="1400" dirty="0">
                          <a:effectLst/>
                        </a:rPr>
                        <a:t>Ion beam current in injection, µA</a:t>
                      </a:r>
                      <a:endParaRPr lang="ru-RU" sz="1200" dirty="0">
                        <a:effectLst/>
                        <a:latin typeface="Times New Roman"/>
                        <a:ea typeface="Times New Roman"/>
                      </a:endParaRPr>
                    </a:p>
                  </a:txBody>
                  <a:tcPr marL="68570" marR="68570" marT="0" marB="0" anchor="ctr"/>
                </a:tc>
                <a:tc>
                  <a:txBody>
                    <a:bodyPr/>
                    <a:lstStyle/>
                    <a:p>
                      <a:pPr algn="ctr">
                        <a:lnSpc>
                          <a:spcPct val="115000"/>
                        </a:lnSpc>
                        <a:spcAft>
                          <a:spcPts val="0"/>
                        </a:spcAft>
                      </a:pPr>
                      <a:r>
                        <a:rPr lang="en-US" sz="1400">
                          <a:effectLst/>
                        </a:rPr>
                        <a:t>The extracted ion beam current, µA</a:t>
                      </a:r>
                      <a:endParaRPr lang="ru-RU" sz="1200">
                        <a:effectLst/>
                        <a:latin typeface="Times New Roman"/>
                        <a:ea typeface="Times New Roman"/>
                      </a:endParaRPr>
                    </a:p>
                  </a:txBody>
                  <a:tcPr marL="68570" marR="68570" marT="0" marB="0" anchor="ctr"/>
                </a:tc>
                <a:tc>
                  <a:txBody>
                    <a:bodyPr/>
                    <a:lstStyle/>
                    <a:p>
                      <a:pPr algn="ctr">
                        <a:lnSpc>
                          <a:spcPct val="115000"/>
                        </a:lnSpc>
                        <a:spcAft>
                          <a:spcPts val="0"/>
                        </a:spcAft>
                      </a:pPr>
                      <a:r>
                        <a:rPr lang="ru-RU" sz="1400">
                          <a:effectLst/>
                        </a:rPr>
                        <a:t>Transmission ratio, %</a:t>
                      </a:r>
                      <a:endParaRPr lang="ru-RU" sz="1200">
                        <a:effectLst/>
                        <a:latin typeface="Times New Roman"/>
                        <a:ea typeface="Times New Roman"/>
                      </a:endParaRPr>
                    </a:p>
                  </a:txBody>
                  <a:tcPr marL="68570" marR="68570" marT="0" marB="0" anchor="ctr"/>
                </a:tc>
                <a:extLst>
                  <a:ext uri="{0D108BD9-81ED-4DB2-BD59-A6C34878D82A}">
                    <a16:rowId xmlns="" xmlns:a16="http://schemas.microsoft.com/office/drawing/2014/main" val="10000"/>
                  </a:ext>
                </a:extLst>
              </a:tr>
              <a:tr h="366754">
                <a:tc>
                  <a:txBody>
                    <a:bodyPr/>
                    <a:lstStyle/>
                    <a:p>
                      <a:pPr algn="ctr">
                        <a:lnSpc>
                          <a:spcPct val="115000"/>
                        </a:lnSpc>
                        <a:spcAft>
                          <a:spcPts val="0"/>
                        </a:spcAft>
                      </a:pPr>
                      <a:r>
                        <a:rPr lang="ru-RU" sz="1400" baseline="30000">
                          <a:effectLst/>
                        </a:rPr>
                        <a:t>40</a:t>
                      </a:r>
                      <a:r>
                        <a:rPr lang="en-US" sz="1400">
                          <a:effectLst/>
                        </a:rPr>
                        <a:t>Ca</a:t>
                      </a:r>
                      <a:r>
                        <a:rPr lang="ru-RU" sz="1400" baseline="30000">
                          <a:effectLst/>
                        </a:rPr>
                        <a:t>7+</a:t>
                      </a:r>
                      <a:endParaRPr lang="ru-RU" sz="1200">
                        <a:effectLst/>
                        <a:latin typeface="Times New Roman"/>
                        <a:ea typeface="Times New Roman"/>
                      </a:endParaRPr>
                    </a:p>
                  </a:txBody>
                  <a:tcPr marL="68570" marR="68570" marT="0" marB="0" anchor="ctr"/>
                </a:tc>
                <a:tc>
                  <a:txBody>
                    <a:bodyPr/>
                    <a:lstStyle/>
                    <a:p>
                      <a:pPr algn="ctr">
                        <a:lnSpc>
                          <a:spcPct val="115000"/>
                        </a:lnSpc>
                        <a:spcAft>
                          <a:spcPts val="0"/>
                        </a:spcAft>
                      </a:pPr>
                      <a:r>
                        <a:rPr lang="ru-RU" sz="1400">
                          <a:effectLst/>
                        </a:rPr>
                        <a:t>1,75</a:t>
                      </a:r>
                      <a:endParaRPr lang="ru-RU" sz="1200">
                        <a:effectLst/>
                        <a:latin typeface="Times New Roman"/>
                        <a:ea typeface="Times New Roman"/>
                      </a:endParaRPr>
                    </a:p>
                  </a:txBody>
                  <a:tcPr marL="68570" marR="68570" marT="0" marB="0" anchor="ctr"/>
                </a:tc>
                <a:tc>
                  <a:txBody>
                    <a:bodyPr/>
                    <a:lstStyle/>
                    <a:p>
                      <a:pPr algn="ctr">
                        <a:lnSpc>
                          <a:spcPct val="115000"/>
                        </a:lnSpc>
                        <a:spcAft>
                          <a:spcPts val="0"/>
                        </a:spcAft>
                      </a:pPr>
                      <a:r>
                        <a:rPr lang="ru-RU" sz="1400">
                          <a:effectLst/>
                        </a:rPr>
                        <a:t>50</a:t>
                      </a:r>
                      <a:endParaRPr lang="ru-RU" sz="1200">
                        <a:effectLst/>
                        <a:latin typeface="Times New Roman"/>
                        <a:ea typeface="Times New Roman"/>
                      </a:endParaRPr>
                    </a:p>
                  </a:txBody>
                  <a:tcPr marL="68570" marR="68570" marT="0" marB="0"/>
                </a:tc>
                <a:tc>
                  <a:txBody>
                    <a:bodyPr/>
                    <a:lstStyle/>
                    <a:p>
                      <a:pPr algn="ctr">
                        <a:lnSpc>
                          <a:spcPct val="115000"/>
                        </a:lnSpc>
                        <a:spcAft>
                          <a:spcPts val="0"/>
                        </a:spcAft>
                      </a:pPr>
                      <a:r>
                        <a:rPr lang="ru-RU" sz="1400">
                          <a:effectLst/>
                        </a:rPr>
                        <a:t>1,35</a:t>
                      </a:r>
                      <a:endParaRPr lang="ru-RU" sz="1200">
                        <a:effectLst/>
                        <a:latin typeface="Times New Roman"/>
                        <a:ea typeface="Times New Roman"/>
                      </a:endParaRPr>
                    </a:p>
                  </a:txBody>
                  <a:tcPr marL="68570" marR="68570" marT="0" marB="0" anchor="ctr"/>
                </a:tc>
                <a:tc>
                  <a:txBody>
                    <a:bodyPr/>
                    <a:lstStyle/>
                    <a:p>
                      <a:pPr algn="ctr">
                        <a:lnSpc>
                          <a:spcPct val="115000"/>
                        </a:lnSpc>
                        <a:spcAft>
                          <a:spcPts val="0"/>
                        </a:spcAft>
                      </a:pPr>
                      <a:r>
                        <a:rPr lang="ru-RU" sz="1400">
                          <a:effectLst/>
                        </a:rPr>
                        <a:t>2,75</a:t>
                      </a:r>
                      <a:endParaRPr lang="ru-RU" sz="1200">
                        <a:effectLst/>
                        <a:latin typeface="Times New Roman"/>
                        <a:ea typeface="Times New Roman"/>
                      </a:endParaRPr>
                    </a:p>
                  </a:txBody>
                  <a:tcPr marL="68570" marR="68570" marT="0" marB="0" anchor="ctr"/>
                </a:tc>
                <a:extLst>
                  <a:ext uri="{0D108BD9-81ED-4DB2-BD59-A6C34878D82A}">
                    <a16:rowId xmlns="" xmlns:a16="http://schemas.microsoft.com/office/drawing/2014/main" val="10001"/>
                  </a:ext>
                </a:extLst>
              </a:tr>
              <a:tr h="366754">
                <a:tc>
                  <a:txBody>
                    <a:bodyPr/>
                    <a:lstStyle/>
                    <a:p>
                      <a:pPr algn="ctr">
                        <a:lnSpc>
                          <a:spcPct val="115000"/>
                        </a:lnSpc>
                        <a:spcAft>
                          <a:spcPts val="0"/>
                        </a:spcAft>
                      </a:pPr>
                      <a:r>
                        <a:rPr lang="ru-RU" sz="1400" baseline="30000">
                          <a:effectLst/>
                        </a:rPr>
                        <a:t>31</a:t>
                      </a:r>
                      <a:r>
                        <a:rPr lang="en-US" sz="1400">
                          <a:effectLst/>
                        </a:rPr>
                        <a:t>P</a:t>
                      </a:r>
                      <a:r>
                        <a:rPr lang="ru-RU" sz="1400" baseline="30000">
                          <a:effectLst/>
                        </a:rPr>
                        <a:t>5+</a:t>
                      </a:r>
                      <a:endParaRPr lang="ru-RU" sz="1200">
                        <a:effectLst/>
                        <a:latin typeface="Times New Roman"/>
                        <a:ea typeface="Times New Roman"/>
                      </a:endParaRPr>
                    </a:p>
                  </a:txBody>
                  <a:tcPr marL="68570" marR="68570" marT="0" marB="0" anchor="ctr"/>
                </a:tc>
                <a:tc>
                  <a:txBody>
                    <a:bodyPr/>
                    <a:lstStyle/>
                    <a:p>
                      <a:pPr algn="ctr">
                        <a:lnSpc>
                          <a:spcPct val="115000"/>
                        </a:lnSpc>
                        <a:spcAft>
                          <a:spcPts val="0"/>
                        </a:spcAft>
                      </a:pPr>
                      <a:r>
                        <a:rPr lang="ru-RU" sz="1400">
                          <a:effectLst/>
                        </a:rPr>
                        <a:t>1,75</a:t>
                      </a:r>
                      <a:endParaRPr lang="ru-RU" sz="1200">
                        <a:effectLst/>
                        <a:latin typeface="Times New Roman"/>
                        <a:ea typeface="Times New Roman"/>
                      </a:endParaRPr>
                    </a:p>
                  </a:txBody>
                  <a:tcPr marL="68570" marR="68570" marT="0" marB="0" anchor="ctr"/>
                </a:tc>
                <a:tc>
                  <a:txBody>
                    <a:bodyPr/>
                    <a:lstStyle/>
                    <a:p>
                      <a:pPr algn="ctr">
                        <a:lnSpc>
                          <a:spcPct val="115000"/>
                        </a:lnSpc>
                        <a:spcAft>
                          <a:spcPts val="0"/>
                        </a:spcAft>
                      </a:pPr>
                      <a:r>
                        <a:rPr lang="ru-RU" sz="1400">
                          <a:effectLst/>
                        </a:rPr>
                        <a:t>20</a:t>
                      </a:r>
                      <a:endParaRPr lang="ru-RU" sz="1200">
                        <a:effectLst/>
                        <a:latin typeface="Times New Roman"/>
                        <a:ea typeface="Times New Roman"/>
                      </a:endParaRPr>
                    </a:p>
                  </a:txBody>
                  <a:tcPr marL="68570" marR="68570" marT="0" marB="0"/>
                </a:tc>
                <a:tc>
                  <a:txBody>
                    <a:bodyPr/>
                    <a:lstStyle/>
                    <a:p>
                      <a:pPr algn="ctr">
                        <a:lnSpc>
                          <a:spcPct val="115000"/>
                        </a:lnSpc>
                        <a:spcAft>
                          <a:spcPts val="0"/>
                        </a:spcAft>
                      </a:pPr>
                      <a:r>
                        <a:rPr lang="ru-RU" sz="1400">
                          <a:effectLst/>
                        </a:rPr>
                        <a:t>0,58</a:t>
                      </a:r>
                      <a:endParaRPr lang="ru-RU" sz="1200">
                        <a:effectLst/>
                        <a:latin typeface="Times New Roman"/>
                        <a:ea typeface="Times New Roman"/>
                      </a:endParaRPr>
                    </a:p>
                  </a:txBody>
                  <a:tcPr marL="68570" marR="68570" marT="0" marB="0" anchor="ctr"/>
                </a:tc>
                <a:tc>
                  <a:txBody>
                    <a:bodyPr/>
                    <a:lstStyle/>
                    <a:p>
                      <a:pPr algn="ctr">
                        <a:lnSpc>
                          <a:spcPct val="115000"/>
                        </a:lnSpc>
                        <a:spcAft>
                          <a:spcPts val="0"/>
                        </a:spcAft>
                      </a:pPr>
                      <a:r>
                        <a:rPr lang="ru-RU" sz="1400">
                          <a:effectLst/>
                        </a:rPr>
                        <a:t>3,00</a:t>
                      </a:r>
                      <a:endParaRPr lang="ru-RU" sz="1200">
                        <a:effectLst/>
                        <a:latin typeface="Times New Roman"/>
                        <a:ea typeface="Times New Roman"/>
                      </a:endParaRPr>
                    </a:p>
                  </a:txBody>
                  <a:tcPr marL="68570" marR="68570" marT="0" marB="0" anchor="ctr"/>
                </a:tc>
                <a:extLst>
                  <a:ext uri="{0D108BD9-81ED-4DB2-BD59-A6C34878D82A}">
                    <a16:rowId xmlns="" xmlns:a16="http://schemas.microsoft.com/office/drawing/2014/main" val="10002"/>
                  </a:ext>
                </a:extLst>
              </a:tr>
              <a:tr h="366754">
                <a:tc>
                  <a:txBody>
                    <a:bodyPr/>
                    <a:lstStyle/>
                    <a:p>
                      <a:pPr algn="ctr">
                        <a:lnSpc>
                          <a:spcPct val="115000"/>
                        </a:lnSpc>
                        <a:spcAft>
                          <a:spcPts val="0"/>
                        </a:spcAft>
                      </a:pPr>
                      <a:r>
                        <a:rPr lang="ru-RU" sz="1400" baseline="30000">
                          <a:effectLst/>
                        </a:rPr>
                        <a:t>24</a:t>
                      </a:r>
                      <a:r>
                        <a:rPr lang="en-US" sz="1400">
                          <a:effectLst/>
                        </a:rPr>
                        <a:t>Mg</a:t>
                      </a:r>
                      <a:r>
                        <a:rPr lang="ru-RU" sz="1400" baseline="30000">
                          <a:effectLst/>
                        </a:rPr>
                        <a:t>4+</a:t>
                      </a:r>
                      <a:endParaRPr lang="ru-RU" sz="1200">
                        <a:effectLst/>
                        <a:latin typeface="Times New Roman"/>
                        <a:ea typeface="Times New Roman"/>
                      </a:endParaRPr>
                    </a:p>
                  </a:txBody>
                  <a:tcPr marL="68570" marR="68570" marT="0" marB="0" anchor="ctr"/>
                </a:tc>
                <a:tc>
                  <a:txBody>
                    <a:bodyPr/>
                    <a:lstStyle/>
                    <a:p>
                      <a:pPr algn="ctr">
                        <a:lnSpc>
                          <a:spcPct val="115000"/>
                        </a:lnSpc>
                        <a:spcAft>
                          <a:spcPts val="0"/>
                        </a:spcAft>
                      </a:pPr>
                      <a:r>
                        <a:rPr lang="ru-RU" sz="1400">
                          <a:effectLst/>
                        </a:rPr>
                        <a:t>1,75</a:t>
                      </a:r>
                      <a:endParaRPr lang="ru-RU" sz="1200">
                        <a:effectLst/>
                        <a:latin typeface="Times New Roman"/>
                        <a:ea typeface="Times New Roman"/>
                      </a:endParaRPr>
                    </a:p>
                  </a:txBody>
                  <a:tcPr marL="68570" marR="68570" marT="0" marB="0" anchor="ctr"/>
                </a:tc>
                <a:tc>
                  <a:txBody>
                    <a:bodyPr/>
                    <a:lstStyle/>
                    <a:p>
                      <a:pPr algn="ctr">
                        <a:lnSpc>
                          <a:spcPct val="115000"/>
                        </a:lnSpc>
                        <a:spcAft>
                          <a:spcPts val="0"/>
                        </a:spcAft>
                      </a:pPr>
                      <a:r>
                        <a:rPr lang="ru-RU" sz="1400">
                          <a:effectLst/>
                        </a:rPr>
                        <a:t>46</a:t>
                      </a:r>
                      <a:endParaRPr lang="ru-RU" sz="1200">
                        <a:effectLst/>
                        <a:latin typeface="Times New Roman"/>
                        <a:ea typeface="Times New Roman"/>
                      </a:endParaRPr>
                    </a:p>
                  </a:txBody>
                  <a:tcPr marL="68570" marR="68570" marT="0" marB="0"/>
                </a:tc>
                <a:tc>
                  <a:txBody>
                    <a:bodyPr/>
                    <a:lstStyle/>
                    <a:p>
                      <a:pPr algn="ctr">
                        <a:lnSpc>
                          <a:spcPct val="115000"/>
                        </a:lnSpc>
                        <a:spcAft>
                          <a:spcPts val="0"/>
                        </a:spcAft>
                      </a:pPr>
                      <a:r>
                        <a:rPr lang="ru-RU" sz="1400">
                          <a:effectLst/>
                        </a:rPr>
                        <a:t>1,14</a:t>
                      </a:r>
                      <a:endParaRPr lang="ru-RU" sz="1200">
                        <a:effectLst/>
                        <a:latin typeface="Times New Roman"/>
                        <a:ea typeface="Times New Roman"/>
                      </a:endParaRPr>
                    </a:p>
                  </a:txBody>
                  <a:tcPr marL="68570" marR="68570" marT="0" marB="0" anchor="ctr"/>
                </a:tc>
                <a:tc>
                  <a:txBody>
                    <a:bodyPr/>
                    <a:lstStyle/>
                    <a:p>
                      <a:pPr algn="ctr">
                        <a:lnSpc>
                          <a:spcPct val="115000"/>
                        </a:lnSpc>
                        <a:spcAft>
                          <a:spcPts val="0"/>
                        </a:spcAft>
                      </a:pPr>
                      <a:r>
                        <a:rPr lang="ru-RU" sz="1400">
                          <a:effectLst/>
                        </a:rPr>
                        <a:t>2,48</a:t>
                      </a:r>
                      <a:endParaRPr lang="ru-RU" sz="1200">
                        <a:effectLst/>
                        <a:latin typeface="Times New Roman"/>
                        <a:ea typeface="Times New Roman"/>
                      </a:endParaRPr>
                    </a:p>
                  </a:txBody>
                  <a:tcPr marL="68570" marR="68570" marT="0" marB="0" anchor="ctr"/>
                </a:tc>
                <a:extLst>
                  <a:ext uri="{0D108BD9-81ED-4DB2-BD59-A6C34878D82A}">
                    <a16:rowId xmlns="" xmlns:a16="http://schemas.microsoft.com/office/drawing/2014/main" val="10003"/>
                  </a:ext>
                </a:extLst>
              </a:tr>
              <a:tr h="366754">
                <a:tc>
                  <a:txBody>
                    <a:bodyPr/>
                    <a:lstStyle/>
                    <a:p>
                      <a:pPr algn="ctr">
                        <a:lnSpc>
                          <a:spcPct val="115000"/>
                        </a:lnSpc>
                        <a:spcAft>
                          <a:spcPts val="0"/>
                        </a:spcAft>
                      </a:pPr>
                      <a:r>
                        <a:rPr lang="en-US" sz="1400" baseline="30000">
                          <a:effectLst/>
                        </a:rPr>
                        <a:t>7</a:t>
                      </a:r>
                      <a:r>
                        <a:rPr lang="en-US" sz="1400">
                          <a:effectLst/>
                        </a:rPr>
                        <a:t>Li</a:t>
                      </a:r>
                      <a:r>
                        <a:rPr lang="en-US" sz="1400" baseline="30000">
                          <a:effectLst/>
                        </a:rPr>
                        <a:t>+</a:t>
                      </a:r>
                      <a:endParaRPr lang="ru-RU" sz="1200">
                        <a:effectLst/>
                        <a:latin typeface="Times New Roman"/>
                        <a:ea typeface="Times New Roman"/>
                      </a:endParaRPr>
                    </a:p>
                  </a:txBody>
                  <a:tcPr marL="68570" marR="68570" marT="0" marB="0" anchor="ctr"/>
                </a:tc>
                <a:tc>
                  <a:txBody>
                    <a:bodyPr/>
                    <a:lstStyle/>
                    <a:p>
                      <a:pPr algn="ctr">
                        <a:lnSpc>
                          <a:spcPct val="115000"/>
                        </a:lnSpc>
                        <a:spcAft>
                          <a:spcPts val="0"/>
                        </a:spcAft>
                      </a:pPr>
                      <a:r>
                        <a:rPr lang="en-US" sz="1400">
                          <a:effectLst/>
                        </a:rPr>
                        <a:t>1,32</a:t>
                      </a:r>
                      <a:endParaRPr lang="ru-RU" sz="1200">
                        <a:effectLst/>
                        <a:latin typeface="Times New Roman"/>
                        <a:ea typeface="Times New Roman"/>
                      </a:endParaRPr>
                    </a:p>
                  </a:txBody>
                  <a:tcPr marL="68570" marR="68570" marT="0" marB="0" anchor="ctr"/>
                </a:tc>
                <a:tc>
                  <a:txBody>
                    <a:bodyPr/>
                    <a:lstStyle/>
                    <a:p>
                      <a:pPr algn="ctr">
                        <a:lnSpc>
                          <a:spcPct val="115000"/>
                        </a:lnSpc>
                        <a:spcAft>
                          <a:spcPts val="0"/>
                        </a:spcAft>
                      </a:pPr>
                      <a:r>
                        <a:rPr lang="en-US" sz="1400" dirty="0">
                          <a:effectLst/>
                        </a:rPr>
                        <a:t>100</a:t>
                      </a:r>
                      <a:endParaRPr lang="ru-RU" sz="1200" dirty="0">
                        <a:effectLst/>
                        <a:latin typeface="Times New Roman"/>
                        <a:ea typeface="Times New Roman"/>
                      </a:endParaRPr>
                    </a:p>
                  </a:txBody>
                  <a:tcPr marL="68570" marR="68570" marT="0" marB="0"/>
                </a:tc>
                <a:tc>
                  <a:txBody>
                    <a:bodyPr/>
                    <a:lstStyle/>
                    <a:p>
                      <a:pPr algn="ctr">
                        <a:lnSpc>
                          <a:spcPct val="115000"/>
                        </a:lnSpc>
                        <a:spcAft>
                          <a:spcPts val="0"/>
                        </a:spcAft>
                      </a:pPr>
                      <a:r>
                        <a:rPr lang="en-US" sz="1400">
                          <a:effectLst/>
                        </a:rPr>
                        <a:t>1,5</a:t>
                      </a:r>
                      <a:endParaRPr lang="ru-RU" sz="1200">
                        <a:effectLst/>
                        <a:latin typeface="Times New Roman"/>
                        <a:ea typeface="Times New Roman"/>
                      </a:endParaRPr>
                    </a:p>
                  </a:txBody>
                  <a:tcPr marL="68570" marR="68570" marT="0" marB="0" anchor="ctr"/>
                </a:tc>
                <a:tc>
                  <a:txBody>
                    <a:bodyPr/>
                    <a:lstStyle/>
                    <a:p>
                      <a:pPr algn="ctr">
                        <a:lnSpc>
                          <a:spcPct val="115000"/>
                        </a:lnSpc>
                        <a:spcAft>
                          <a:spcPts val="0"/>
                        </a:spcAft>
                      </a:pPr>
                      <a:r>
                        <a:rPr lang="en-US" sz="1400" dirty="0">
                          <a:effectLst/>
                        </a:rPr>
                        <a:t>1,5</a:t>
                      </a:r>
                      <a:endParaRPr lang="ru-RU" sz="1200" dirty="0">
                        <a:effectLst/>
                        <a:latin typeface="Times New Roman"/>
                        <a:ea typeface="Times New Roman"/>
                      </a:endParaRPr>
                    </a:p>
                  </a:txBody>
                  <a:tcPr marL="68570" marR="68570" marT="0" marB="0" anchor="ctr"/>
                </a:tc>
                <a:extLst>
                  <a:ext uri="{0D108BD9-81ED-4DB2-BD59-A6C34878D82A}">
                    <a16:rowId xmlns="" xmlns:a16="http://schemas.microsoft.com/office/drawing/2014/main" val="10004"/>
                  </a:ext>
                </a:extLst>
              </a:tr>
            </a:tbl>
          </a:graphicData>
        </a:graphic>
      </p:graphicFrame>
      <p:sp>
        <p:nvSpPr>
          <p:cNvPr id="3" name="Rectangle 82"/>
          <p:cNvSpPr>
            <a:spLocks noChangeArrowheads="1"/>
          </p:cNvSpPr>
          <p:nvPr/>
        </p:nvSpPr>
        <p:spPr bwMode="auto">
          <a:xfrm>
            <a:off x="1619672" y="1556792"/>
            <a:ext cx="64152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altLang="ru-RU" sz="1600" b="1" dirty="0">
                <a:latin typeface="Times New Roman" pitchFamily="18" charset="0"/>
                <a:cs typeface="Times New Roman" pitchFamily="18" charset="0"/>
              </a:rPr>
              <a:t>Parameters of accelerated ions: </a:t>
            </a:r>
            <a:r>
              <a:rPr lang="en-US" altLang="ru-RU" sz="1600" b="1" baseline="30000" dirty="0">
                <a:latin typeface="Times New Roman" pitchFamily="18" charset="0"/>
                <a:cs typeface="Times New Roman" pitchFamily="18" charset="0"/>
              </a:rPr>
              <a:t>40</a:t>
            </a:r>
            <a:r>
              <a:rPr lang="en-US" altLang="ru-RU" sz="1600" b="1" dirty="0">
                <a:latin typeface="Times New Roman" pitchFamily="18" charset="0"/>
                <a:cs typeface="Times New Roman" pitchFamily="18" charset="0"/>
              </a:rPr>
              <a:t>Ca</a:t>
            </a:r>
            <a:r>
              <a:rPr lang="en-US" altLang="ru-RU" sz="1600" b="1" baseline="30000" dirty="0">
                <a:latin typeface="Times New Roman" pitchFamily="18" charset="0"/>
                <a:cs typeface="Times New Roman" pitchFamily="18" charset="0"/>
              </a:rPr>
              <a:t>7+</a:t>
            </a:r>
            <a:r>
              <a:rPr lang="en-US" altLang="ru-RU" sz="1600" b="1" dirty="0">
                <a:latin typeface="Times New Roman" pitchFamily="18" charset="0"/>
                <a:cs typeface="Times New Roman" pitchFamily="18" charset="0"/>
              </a:rPr>
              <a:t>, </a:t>
            </a:r>
            <a:r>
              <a:rPr lang="en-US" altLang="ru-RU" sz="1600" b="1" baseline="30000" dirty="0">
                <a:latin typeface="Times New Roman" pitchFamily="18" charset="0"/>
                <a:cs typeface="Times New Roman" pitchFamily="18" charset="0"/>
              </a:rPr>
              <a:t>24</a:t>
            </a:r>
            <a:r>
              <a:rPr lang="en-US" altLang="ru-RU" sz="1600" b="1" dirty="0">
                <a:latin typeface="Times New Roman" pitchFamily="18" charset="0"/>
                <a:cs typeface="Times New Roman" pitchFamily="18" charset="0"/>
              </a:rPr>
              <a:t>Mg</a:t>
            </a:r>
            <a:r>
              <a:rPr lang="en-US" altLang="ru-RU" sz="1600" b="1" baseline="30000" dirty="0">
                <a:latin typeface="Times New Roman" pitchFamily="18" charset="0"/>
                <a:cs typeface="Times New Roman" pitchFamily="18" charset="0"/>
              </a:rPr>
              <a:t>4+</a:t>
            </a:r>
            <a:r>
              <a:rPr lang="en-US" altLang="ru-RU" sz="1600" b="1" dirty="0">
                <a:latin typeface="Times New Roman" pitchFamily="18" charset="0"/>
                <a:cs typeface="Times New Roman" pitchFamily="18" charset="0"/>
              </a:rPr>
              <a:t>, </a:t>
            </a:r>
            <a:r>
              <a:rPr lang="en-US" altLang="ru-RU" sz="1600" b="1" baseline="30000" dirty="0">
                <a:latin typeface="Times New Roman" pitchFamily="18" charset="0"/>
                <a:cs typeface="Times New Roman" pitchFamily="18" charset="0"/>
              </a:rPr>
              <a:t>31</a:t>
            </a:r>
            <a:r>
              <a:rPr lang="en-US" altLang="ru-RU" sz="1600" b="1" dirty="0">
                <a:latin typeface="Times New Roman" pitchFamily="18" charset="0"/>
                <a:cs typeface="Times New Roman" pitchFamily="18" charset="0"/>
              </a:rPr>
              <a:t>P</a:t>
            </a:r>
            <a:r>
              <a:rPr lang="en-US" altLang="ru-RU" sz="1600" b="1" baseline="30000" dirty="0">
                <a:latin typeface="Times New Roman" pitchFamily="18" charset="0"/>
                <a:cs typeface="Times New Roman" pitchFamily="18" charset="0"/>
              </a:rPr>
              <a:t>5+</a:t>
            </a:r>
            <a:r>
              <a:rPr lang="en-US" altLang="ru-RU" sz="1600" b="1" dirty="0">
                <a:latin typeface="Times New Roman" pitchFamily="18" charset="0"/>
                <a:cs typeface="Times New Roman" pitchFamily="18" charset="0"/>
              </a:rPr>
              <a:t>, </a:t>
            </a:r>
            <a:r>
              <a:rPr lang="en-US" altLang="ru-RU" sz="1600" b="1" baseline="30000" dirty="0">
                <a:latin typeface="Times New Roman" pitchFamily="18" charset="0"/>
                <a:cs typeface="Times New Roman" pitchFamily="18" charset="0"/>
              </a:rPr>
              <a:t>7</a:t>
            </a:r>
            <a:r>
              <a:rPr lang="en-US" altLang="ru-RU" sz="1600" b="1" dirty="0">
                <a:latin typeface="Times New Roman" pitchFamily="18" charset="0"/>
                <a:cs typeface="Times New Roman" pitchFamily="18" charset="0"/>
              </a:rPr>
              <a:t>Li</a:t>
            </a:r>
            <a:r>
              <a:rPr lang="en-US" altLang="ru-RU" sz="1600" b="1" baseline="30000" dirty="0">
                <a:latin typeface="Times New Roman" pitchFamily="18" charset="0"/>
                <a:cs typeface="Times New Roman" pitchFamily="18" charset="0"/>
              </a:rPr>
              <a:t>+</a:t>
            </a:r>
            <a:endParaRPr lang="ru-RU" altLang="ru-RU" sz="1600" b="1" dirty="0">
              <a:latin typeface="Times New Roman" pitchFamily="18" charset="0"/>
              <a:cs typeface="Times New Roman" pitchFamily="18" charset="0"/>
            </a:endParaRPr>
          </a:p>
        </p:txBody>
      </p:sp>
      <p:sp>
        <p:nvSpPr>
          <p:cNvPr id="5" name="TextBox 4"/>
          <p:cNvSpPr txBox="1"/>
          <p:nvPr/>
        </p:nvSpPr>
        <p:spPr>
          <a:xfrm>
            <a:off x="683568" y="692696"/>
            <a:ext cx="735139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Metal ion beams produced at DC—60 cyclotron using oven method</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5966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омер слайда 6"/>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F7A997CD-A628-4BF9-8323-2944F7D65C6E}" type="slidenum">
              <a:rPr lang="ru-RU" altLang="ru-RU" sz="1400" smtClean="0">
                <a:latin typeface="Times New Roman" pitchFamily="18" charset="0"/>
              </a:rPr>
              <a:pPr eaLnBrk="1" hangingPunct="1">
                <a:spcBef>
                  <a:spcPct val="0"/>
                </a:spcBef>
                <a:buFontTx/>
                <a:buNone/>
              </a:pPr>
              <a:t>8</a:t>
            </a:fld>
            <a:endParaRPr lang="ru-RU" altLang="ru-RU" sz="1400">
              <a:latin typeface="Times New Roman" pitchFamily="18" charset="0"/>
            </a:endParaRPr>
          </a:p>
        </p:txBody>
      </p:sp>
      <p:sp>
        <p:nvSpPr>
          <p:cNvPr id="10243" name="Text Box 23"/>
          <p:cNvSpPr txBox="1">
            <a:spLocks noChangeArrowheads="1"/>
          </p:cNvSpPr>
          <p:nvPr/>
        </p:nvSpPr>
        <p:spPr bwMode="auto">
          <a:xfrm>
            <a:off x="2016125" y="34925"/>
            <a:ext cx="5759450" cy="379413"/>
          </a:xfrm>
          <a:prstGeom prst="rect">
            <a:avLst/>
          </a:prstGeom>
          <a:solidFill>
            <a:srgbClr val="99CCFF"/>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US" altLang="ru-RU" sz="1800" b="1" dirty="0">
                <a:solidFill>
                  <a:srgbClr val="FF0000"/>
                </a:solidFill>
                <a:latin typeface="Times New Roman" pitchFamily="18" charset="0"/>
              </a:rPr>
              <a:t>MIVOC</a:t>
            </a:r>
            <a:r>
              <a:rPr lang="en-US" altLang="ru-RU" sz="1800" b="1" dirty="0">
                <a:solidFill>
                  <a:srgbClr val="0000CC"/>
                </a:solidFill>
                <a:latin typeface="Times New Roman" pitchFamily="18" charset="0"/>
              </a:rPr>
              <a:t>-method (</a:t>
            </a:r>
            <a:r>
              <a:rPr lang="en-US" altLang="ru-RU" sz="1800" b="1" u="sng" dirty="0">
                <a:solidFill>
                  <a:srgbClr val="FF0000"/>
                </a:solidFill>
                <a:latin typeface="Times New Roman" pitchFamily="18" charset="0"/>
              </a:rPr>
              <a:t>M</a:t>
            </a:r>
            <a:r>
              <a:rPr lang="en-US" altLang="ru-RU" sz="1800" b="1" dirty="0">
                <a:solidFill>
                  <a:srgbClr val="0000CC"/>
                </a:solidFill>
                <a:latin typeface="Times New Roman" pitchFamily="18" charset="0"/>
              </a:rPr>
              <a:t>etal </a:t>
            </a:r>
            <a:r>
              <a:rPr lang="en-US" altLang="ru-RU" sz="1800" b="1" u="sng" dirty="0">
                <a:solidFill>
                  <a:srgbClr val="FF0000"/>
                </a:solidFill>
                <a:latin typeface="Times New Roman" pitchFamily="18" charset="0"/>
              </a:rPr>
              <a:t>I</a:t>
            </a:r>
            <a:r>
              <a:rPr lang="en-US" altLang="ru-RU" sz="1800" b="1" dirty="0">
                <a:solidFill>
                  <a:srgbClr val="0000CC"/>
                </a:solidFill>
                <a:latin typeface="Times New Roman" pitchFamily="18" charset="0"/>
              </a:rPr>
              <a:t>ons from </a:t>
            </a:r>
            <a:r>
              <a:rPr lang="en-US" altLang="ru-RU" sz="1800" b="1" u="sng" dirty="0" err="1">
                <a:solidFill>
                  <a:srgbClr val="FF0000"/>
                </a:solidFill>
                <a:latin typeface="Times New Roman" pitchFamily="18" charset="0"/>
              </a:rPr>
              <a:t>VO</a:t>
            </a:r>
            <a:r>
              <a:rPr lang="en-US" altLang="ru-RU" sz="1800" b="1" dirty="0" err="1">
                <a:solidFill>
                  <a:srgbClr val="0000CC"/>
                </a:solidFill>
                <a:latin typeface="Times New Roman" pitchFamily="18" charset="0"/>
              </a:rPr>
              <a:t>latile</a:t>
            </a:r>
            <a:r>
              <a:rPr lang="en-US" altLang="ru-RU" sz="1800" b="1" dirty="0">
                <a:solidFill>
                  <a:srgbClr val="0000CC"/>
                </a:solidFill>
                <a:latin typeface="Times New Roman" pitchFamily="18" charset="0"/>
              </a:rPr>
              <a:t> </a:t>
            </a:r>
            <a:r>
              <a:rPr lang="en-US" altLang="ru-RU" sz="1800" b="1" u="sng" dirty="0">
                <a:solidFill>
                  <a:srgbClr val="FF0000"/>
                </a:solidFill>
                <a:latin typeface="Times New Roman" pitchFamily="18" charset="0"/>
              </a:rPr>
              <a:t>C</a:t>
            </a:r>
            <a:r>
              <a:rPr lang="en-US" altLang="ru-RU" sz="1800" b="1" dirty="0">
                <a:solidFill>
                  <a:srgbClr val="0000CC"/>
                </a:solidFill>
                <a:latin typeface="Times New Roman" pitchFamily="18" charset="0"/>
              </a:rPr>
              <a:t>ompounds)</a:t>
            </a:r>
            <a:endParaRPr lang="ru-RU" altLang="ru-RU" sz="1800" b="1" dirty="0">
              <a:solidFill>
                <a:srgbClr val="0000CC"/>
              </a:solidFill>
              <a:latin typeface="Times New Roman" pitchFamily="18" charset="0"/>
            </a:endParaRPr>
          </a:p>
        </p:txBody>
      </p:sp>
      <p:sp>
        <p:nvSpPr>
          <p:cNvPr id="10244" name="Rectangle 4"/>
          <p:cNvSpPr>
            <a:spLocks noChangeArrowheads="1"/>
          </p:cNvSpPr>
          <p:nvPr/>
        </p:nvSpPr>
        <p:spPr bwMode="auto">
          <a:xfrm>
            <a:off x="939800" y="425450"/>
            <a:ext cx="79121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ru-RU" altLang="ru-RU" sz="2000" b="1" dirty="0" err="1">
                <a:solidFill>
                  <a:srgbClr val="24001F"/>
                </a:solidFill>
                <a:latin typeface="Times New Roman" pitchFamily="18" charset="0"/>
              </a:rPr>
              <a:t>Requirements</a:t>
            </a:r>
            <a:r>
              <a:rPr lang="ru-RU" altLang="ru-RU" sz="2000" b="1" dirty="0">
                <a:solidFill>
                  <a:srgbClr val="24001F"/>
                </a:solidFill>
                <a:latin typeface="Times New Roman" pitchFamily="18" charset="0"/>
              </a:rPr>
              <a:t>:</a:t>
            </a:r>
          </a:p>
          <a:p>
            <a:pPr eaLnBrk="1" hangingPunct="1">
              <a:spcBef>
                <a:spcPct val="0"/>
              </a:spcBef>
              <a:buFontTx/>
              <a:buNone/>
            </a:pPr>
            <a:r>
              <a:rPr lang="en-US" altLang="ru-RU" sz="2000" dirty="0">
                <a:solidFill>
                  <a:srgbClr val="24001F"/>
                </a:solidFill>
                <a:latin typeface="Times New Roman" pitchFamily="18" charset="0"/>
              </a:rPr>
              <a:t>1</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Chemical</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compound</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containing</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required</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element</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has</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to</a:t>
            </a:r>
            <a:r>
              <a:rPr lang="en-US"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be</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found</a:t>
            </a:r>
            <a:endParaRPr lang="ru-RU" altLang="ru-RU" sz="2000" dirty="0">
              <a:solidFill>
                <a:srgbClr val="24001F"/>
              </a:solidFill>
              <a:latin typeface="Times New Roman" pitchFamily="18" charset="0"/>
            </a:endParaRPr>
          </a:p>
          <a:p>
            <a:pPr eaLnBrk="1" hangingPunct="1">
              <a:spcBef>
                <a:spcPct val="0"/>
              </a:spcBef>
              <a:buFontTx/>
              <a:buNone/>
            </a:pPr>
            <a:r>
              <a:rPr lang="en-US" altLang="ru-RU" sz="2000" dirty="0">
                <a:solidFill>
                  <a:srgbClr val="24001F"/>
                </a:solidFill>
                <a:latin typeface="Times New Roman" pitchFamily="18" charset="0"/>
              </a:rPr>
              <a:t>2</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The</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saturated</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vapour</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pressure</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at</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room</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temperature</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of</a:t>
            </a:r>
            <a:r>
              <a:rPr lang="en-US"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the</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compound</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has</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to</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be</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high</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enough</a:t>
            </a:r>
            <a:r>
              <a:rPr lang="en-US" altLang="ru-RU" sz="2000" dirty="0">
                <a:solidFill>
                  <a:srgbClr val="24001F"/>
                </a:solidFill>
                <a:latin typeface="Times New Roman" pitchFamily="18" charset="0"/>
              </a:rPr>
              <a:t> (≥ 10</a:t>
            </a:r>
            <a:r>
              <a:rPr lang="en-US" altLang="ru-RU" sz="2000" baseline="38000" dirty="0">
                <a:solidFill>
                  <a:srgbClr val="24001F"/>
                </a:solidFill>
                <a:latin typeface="Times New Roman" pitchFamily="18" charset="0"/>
              </a:rPr>
              <a:t>-3</a:t>
            </a:r>
            <a:r>
              <a:rPr lang="en-US" altLang="ru-RU" sz="2000" dirty="0">
                <a:solidFill>
                  <a:srgbClr val="24001F"/>
                </a:solidFill>
                <a:latin typeface="Times New Roman" pitchFamily="18" charset="0"/>
              </a:rPr>
              <a:t> mbar)</a:t>
            </a:r>
          </a:p>
          <a:p>
            <a:pPr eaLnBrk="1" hangingPunct="1">
              <a:spcBef>
                <a:spcPct val="0"/>
              </a:spcBef>
              <a:buFontTx/>
              <a:buNone/>
            </a:pP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minimum</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usable</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vapour</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pressure</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of</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the</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compound</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is</a:t>
            </a:r>
            <a:r>
              <a:rPr lang="en-US"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determined</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by</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the</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material</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consumption</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rate</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of</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the</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ion</a:t>
            </a:r>
            <a:r>
              <a:rPr lang="en-US"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source</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and</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by</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the</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conductance</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between</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the</a:t>
            </a:r>
            <a:r>
              <a:rPr lang="ru-RU" altLang="ru-RU" sz="2000" dirty="0">
                <a:solidFill>
                  <a:srgbClr val="24001F"/>
                </a:solidFill>
                <a:latin typeface="Times New Roman" pitchFamily="18" charset="0"/>
              </a:rPr>
              <a:t> MIVOC</a:t>
            </a:r>
            <a:r>
              <a:rPr lang="en-US"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chamber</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and</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the</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ion</a:t>
            </a:r>
            <a:r>
              <a:rPr lang="ru-RU" altLang="ru-RU" sz="2000" dirty="0">
                <a:solidFill>
                  <a:srgbClr val="24001F"/>
                </a:solidFill>
                <a:latin typeface="Times New Roman" pitchFamily="18" charset="0"/>
              </a:rPr>
              <a:t> </a:t>
            </a:r>
            <a:r>
              <a:rPr lang="ru-RU" altLang="ru-RU" sz="2000" dirty="0" err="1">
                <a:solidFill>
                  <a:srgbClr val="24001F"/>
                </a:solidFill>
                <a:latin typeface="Times New Roman" pitchFamily="18" charset="0"/>
              </a:rPr>
              <a:t>source</a:t>
            </a:r>
            <a:endParaRPr lang="ru-RU" altLang="ru-RU" sz="2000" dirty="0">
              <a:solidFill>
                <a:srgbClr val="24001F"/>
              </a:solidFill>
              <a:latin typeface="Times New Roman" pitchFamily="18" charset="0"/>
            </a:endParaRPr>
          </a:p>
        </p:txBody>
      </p:sp>
      <p:sp>
        <p:nvSpPr>
          <p:cNvPr id="10245" name="Rectangle 12"/>
          <p:cNvSpPr>
            <a:spLocks noChangeArrowheads="1"/>
          </p:cNvSpPr>
          <p:nvPr/>
        </p:nvSpPr>
        <p:spPr bwMode="auto">
          <a:xfrm>
            <a:off x="1257300" y="2754313"/>
            <a:ext cx="2282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ru-RU" sz="2000">
                <a:solidFill>
                  <a:srgbClr val="24001F"/>
                </a:solidFill>
                <a:latin typeface="Times New Roman" pitchFamily="18" charset="0"/>
                <a:cs typeface="Times New Roman" pitchFamily="18" charset="0"/>
              </a:rPr>
              <a:t>C</a:t>
            </a:r>
            <a:r>
              <a:rPr lang="en-US" altLang="ru-RU" sz="2000" baseline="-25000">
                <a:solidFill>
                  <a:srgbClr val="24001F"/>
                </a:solidFill>
                <a:latin typeface="Times New Roman" pitchFamily="18" charset="0"/>
                <a:cs typeface="Times New Roman" pitchFamily="18" charset="0"/>
              </a:rPr>
              <a:t>2</a:t>
            </a:r>
            <a:r>
              <a:rPr lang="en-US" altLang="ru-RU" sz="2000">
                <a:solidFill>
                  <a:srgbClr val="24001F"/>
                </a:solidFill>
                <a:latin typeface="Times New Roman" pitchFamily="18" charset="0"/>
                <a:cs typeface="Times New Roman" pitchFamily="18" charset="0"/>
              </a:rPr>
              <a:t>B</a:t>
            </a:r>
            <a:r>
              <a:rPr lang="en-US" altLang="ru-RU" sz="2000" baseline="-25000">
                <a:solidFill>
                  <a:srgbClr val="24001F"/>
                </a:solidFill>
                <a:latin typeface="Times New Roman" pitchFamily="18" charset="0"/>
                <a:cs typeface="Times New Roman" pitchFamily="18" charset="0"/>
              </a:rPr>
              <a:t>10</a:t>
            </a:r>
            <a:r>
              <a:rPr lang="en-US" altLang="ru-RU" sz="2000">
                <a:solidFill>
                  <a:srgbClr val="24001F"/>
                </a:solidFill>
                <a:latin typeface="Times New Roman" pitchFamily="18" charset="0"/>
                <a:cs typeface="Times New Roman" pitchFamily="18" charset="0"/>
              </a:rPr>
              <a:t>H</a:t>
            </a:r>
            <a:r>
              <a:rPr lang="en-US" altLang="ru-RU" sz="2000" baseline="-25000">
                <a:solidFill>
                  <a:srgbClr val="24001F"/>
                </a:solidFill>
                <a:latin typeface="Times New Roman" pitchFamily="18" charset="0"/>
                <a:cs typeface="Times New Roman" pitchFamily="18" charset="0"/>
              </a:rPr>
              <a:t>12</a:t>
            </a:r>
            <a:r>
              <a:rPr lang="en-US" altLang="ru-RU" sz="2000">
                <a:solidFill>
                  <a:srgbClr val="24001F"/>
                </a:solidFill>
                <a:latin typeface="Times New Roman" pitchFamily="18" charset="0"/>
                <a:cs typeface="Times New Roman" pitchFamily="18" charset="0"/>
              </a:rPr>
              <a:t> - </a:t>
            </a:r>
            <a:r>
              <a:rPr lang="ru-RU" altLang="ru-RU" sz="2000">
                <a:solidFill>
                  <a:srgbClr val="24001F"/>
                </a:solidFill>
                <a:latin typeface="Times New Roman" pitchFamily="18" charset="0"/>
                <a:cs typeface="Times New Roman" pitchFamily="18" charset="0"/>
              </a:rPr>
              <a:t> </a:t>
            </a:r>
            <a:r>
              <a:rPr lang="en-US" altLang="ru-RU" sz="2000">
                <a:solidFill>
                  <a:srgbClr val="24001F"/>
                </a:solidFill>
                <a:latin typeface="Times New Roman" pitchFamily="18" charset="0"/>
                <a:cs typeface="Times New Roman" pitchFamily="18" charset="0"/>
              </a:rPr>
              <a:t>carboran</a:t>
            </a:r>
          </a:p>
        </p:txBody>
      </p:sp>
      <p:sp>
        <p:nvSpPr>
          <p:cNvPr id="10246" name="Rectangle 13"/>
          <p:cNvSpPr>
            <a:spLocks noChangeArrowheads="1"/>
          </p:cNvSpPr>
          <p:nvPr/>
        </p:nvSpPr>
        <p:spPr bwMode="auto">
          <a:xfrm>
            <a:off x="1225550" y="3163888"/>
            <a:ext cx="51768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ru-RU" sz="2000">
                <a:solidFill>
                  <a:srgbClr val="24001F"/>
                </a:solidFill>
                <a:latin typeface="Times New Roman" pitchFamily="18" charset="0"/>
                <a:cs typeface="Times New Roman" pitchFamily="18" charset="0"/>
              </a:rPr>
              <a:t>(C</a:t>
            </a:r>
            <a:r>
              <a:rPr lang="en-US" altLang="ru-RU" sz="2000" baseline="-25000">
                <a:solidFill>
                  <a:srgbClr val="24001F"/>
                </a:solidFill>
                <a:latin typeface="Times New Roman" pitchFamily="18" charset="0"/>
                <a:cs typeface="Times New Roman" pitchFamily="18" charset="0"/>
              </a:rPr>
              <a:t>5</a:t>
            </a:r>
            <a:r>
              <a:rPr lang="en-US" altLang="ru-RU" sz="2000">
                <a:solidFill>
                  <a:srgbClr val="24001F"/>
                </a:solidFill>
                <a:latin typeface="Times New Roman" pitchFamily="18" charset="0"/>
                <a:cs typeface="Times New Roman" pitchFamily="18" charset="0"/>
              </a:rPr>
              <a:t>H</a:t>
            </a:r>
            <a:r>
              <a:rPr lang="en-US" altLang="ru-RU" sz="2000" baseline="-25000">
                <a:solidFill>
                  <a:srgbClr val="24001F"/>
                </a:solidFill>
                <a:latin typeface="Times New Roman" pitchFamily="18" charset="0"/>
                <a:cs typeface="Times New Roman" pitchFamily="18" charset="0"/>
              </a:rPr>
              <a:t>5</a:t>
            </a:r>
            <a:r>
              <a:rPr lang="en-US" altLang="ru-RU" sz="2000">
                <a:solidFill>
                  <a:srgbClr val="24001F"/>
                </a:solidFill>
                <a:latin typeface="Times New Roman" pitchFamily="18" charset="0"/>
                <a:cs typeface="Times New Roman" pitchFamily="18" charset="0"/>
              </a:rPr>
              <a:t>)</a:t>
            </a:r>
            <a:r>
              <a:rPr lang="en-US" altLang="ru-RU" sz="2000" baseline="-25000">
                <a:solidFill>
                  <a:srgbClr val="24001F"/>
                </a:solidFill>
                <a:latin typeface="Times New Roman" pitchFamily="18" charset="0"/>
                <a:cs typeface="Times New Roman" pitchFamily="18" charset="0"/>
              </a:rPr>
              <a:t>2</a:t>
            </a:r>
            <a:r>
              <a:rPr lang="en-US" altLang="ru-RU" sz="2000">
                <a:solidFill>
                  <a:srgbClr val="24001F"/>
                </a:solidFill>
                <a:latin typeface="Times New Roman" pitchFamily="18" charset="0"/>
                <a:cs typeface="Times New Roman" pitchFamily="18" charset="0"/>
              </a:rPr>
              <a:t>Me – metallocene molecule (Fe, Ni,Cr..)</a:t>
            </a:r>
            <a:r>
              <a:rPr lang="en-US" altLang="ru-RU" sz="1800">
                <a:solidFill>
                  <a:srgbClr val="153C8D"/>
                </a:solidFill>
              </a:rPr>
              <a:t> </a:t>
            </a:r>
          </a:p>
        </p:txBody>
      </p:sp>
      <p:sp>
        <p:nvSpPr>
          <p:cNvPr id="10247" name="Rectangle 17"/>
          <p:cNvSpPr>
            <a:spLocks noChangeArrowheads="1"/>
          </p:cNvSpPr>
          <p:nvPr/>
        </p:nvSpPr>
        <p:spPr bwMode="auto">
          <a:xfrm>
            <a:off x="1257300" y="3597275"/>
            <a:ext cx="4708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ru-RU" sz="2000">
                <a:solidFill>
                  <a:srgbClr val="24001F"/>
                </a:solidFill>
                <a:latin typeface="Times New Roman" pitchFamily="18" charset="0"/>
                <a:cs typeface="Times New Roman" pitchFamily="18" charset="0"/>
              </a:rPr>
              <a:t>(CH</a:t>
            </a:r>
            <a:r>
              <a:rPr lang="en-US" altLang="ru-RU" sz="2000" baseline="-25000">
                <a:solidFill>
                  <a:srgbClr val="24001F"/>
                </a:solidFill>
                <a:latin typeface="Times New Roman" pitchFamily="18" charset="0"/>
                <a:cs typeface="Times New Roman" pitchFamily="18" charset="0"/>
              </a:rPr>
              <a:t>3</a:t>
            </a:r>
            <a:r>
              <a:rPr lang="en-US" altLang="ru-RU" sz="2000">
                <a:solidFill>
                  <a:srgbClr val="24001F"/>
                </a:solidFill>
                <a:latin typeface="Times New Roman" pitchFamily="18" charset="0"/>
                <a:cs typeface="Times New Roman" pitchFamily="18" charset="0"/>
              </a:rPr>
              <a:t>)</a:t>
            </a:r>
            <a:r>
              <a:rPr lang="en-US" altLang="ru-RU" sz="2000" baseline="-25000">
                <a:solidFill>
                  <a:srgbClr val="24001F"/>
                </a:solidFill>
                <a:latin typeface="Times New Roman" pitchFamily="18" charset="0"/>
                <a:cs typeface="Times New Roman" pitchFamily="18" charset="0"/>
              </a:rPr>
              <a:t>4</a:t>
            </a:r>
            <a:r>
              <a:rPr lang="en-US" altLang="ru-RU" sz="2000">
                <a:solidFill>
                  <a:srgbClr val="24001F"/>
                </a:solidFill>
                <a:latin typeface="Times New Roman" pitchFamily="18" charset="0"/>
                <a:cs typeface="Times New Roman" pitchFamily="18" charset="0"/>
              </a:rPr>
              <a:t>Me – tetrameethyl molecule (Sn, Ge)</a:t>
            </a:r>
            <a:r>
              <a:rPr lang="ru-RU" altLang="ru-RU" sz="1800">
                <a:solidFill>
                  <a:srgbClr val="153C8D"/>
                </a:solidFill>
              </a:rPr>
              <a:t> </a:t>
            </a:r>
          </a:p>
        </p:txBody>
      </p:sp>
      <p:sp>
        <p:nvSpPr>
          <p:cNvPr id="10248" name="Rectangle 17"/>
          <p:cNvSpPr>
            <a:spLocks noChangeArrowheads="1"/>
          </p:cNvSpPr>
          <p:nvPr/>
        </p:nvSpPr>
        <p:spPr bwMode="auto">
          <a:xfrm>
            <a:off x="1257300" y="4035425"/>
            <a:ext cx="4656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ru-RU" sz="2000">
                <a:solidFill>
                  <a:srgbClr val="24001F"/>
                </a:solidFill>
                <a:latin typeface="Times New Roman" pitchFamily="18" charset="0"/>
                <a:cs typeface="Times New Roman" pitchFamily="18" charset="0"/>
              </a:rPr>
              <a:t>(CO)</a:t>
            </a:r>
            <a:r>
              <a:rPr lang="en-US" altLang="ru-RU" sz="2000" baseline="-25000">
                <a:solidFill>
                  <a:srgbClr val="24001F"/>
                </a:solidFill>
                <a:latin typeface="Times New Roman" pitchFamily="18" charset="0"/>
                <a:cs typeface="Times New Roman" pitchFamily="18" charset="0"/>
              </a:rPr>
              <a:t>6</a:t>
            </a:r>
            <a:r>
              <a:rPr lang="en-US" altLang="ru-RU" sz="2000">
                <a:solidFill>
                  <a:srgbClr val="24001F"/>
                </a:solidFill>
                <a:latin typeface="Times New Roman" pitchFamily="18" charset="0"/>
                <a:cs typeface="Times New Roman" pitchFamily="18" charset="0"/>
              </a:rPr>
              <a:t>Me – hexacarbonyl molecule (Cr, W)</a:t>
            </a:r>
            <a:r>
              <a:rPr lang="ru-RU" altLang="ru-RU" sz="1800">
                <a:solidFill>
                  <a:srgbClr val="24001F"/>
                </a:solidFill>
              </a:rPr>
              <a:t> </a:t>
            </a:r>
          </a:p>
        </p:txBody>
      </p:sp>
      <p:pic>
        <p:nvPicPr>
          <p:cNvPr id="1024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588" y="3030538"/>
            <a:ext cx="1922462" cy="2408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0" name="Text Box 14"/>
          <p:cNvSpPr txBox="1">
            <a:spLocks noChangeArrowheads="1"/>
          </p:cNvSpPr>
          <p:nvPr/>
        </p:nvSpPr>
        <p:spPr bwMode="auto">
          <a:xfrm>
            <a:off x="6994525" y="5595938"/>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ru-RU" sz="2000">
                <a:solidFill>
                  <a:srgbClr val="24001F"/>
                </a:solidFill>
                <a:latin typeface="Times New Roman" pitchFamily="18" charset="0"/>
              </a:rPr>
              <a:t>W(CO)</a:t>
            </a:r>
            <a:r>
              <a:rPr lang="en-US" altLang="ru-RU" sz="2000" baseline="-25000">
                <a:solidFill>
                  <a:srgbClr val="24001F"/>
                </a:solidFill>
                <a:latin typeface="Times New Roman" pitchFamily="18" charset="0"/>
              </a:rPr>
              <a:t>6</a:t>
            </a:r>
            <a:endParaRPr lang="ru-RU" altLang="ru-RU" sz="2000" baseline="-25000">
              <a:solidFill>
                <a:srgbClr val="24001F"/>
              </a:solidFill>
              <a:latin typeface="Times New Roman" pitchFamily="18" charset="0"/>
            </a:endParaRPr>
          </a:p>
        </p:txBody>
      </p:sp>
      <p:pic>
        <p:nvPicPr>
          <p:cNvPr id="1025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050" y="4611688"/>
            <a:ext cx="1687513" cy="165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2" name="Text Box 15"/>
          <p:cNvSpPr txBox="1">
            <a:spLocks noChangeArrowheads="1"/>
          </p:cNvSpPr>
          <p:nvPr/>
        </p:nvSpPr>
        <p:spPr bwMode="auto">
          <a:xfrm>
            <a:off x="4267200" y="5711825"/>
            <a:ext cx="1257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ru-RU" sz="2000">
                <a:solidFill>
                  <a:srgbClr val="24001F"/>
                </a:solidFill>
                <a:latin typeface="Times New Roman" pitchFamily="18" charset="0"/>
              </a:rPr>
              <a:t>Fe(C</a:t>
            </a:r>
            <a:r>
              <a:rPr lang="en-US" altLang="ru-RU" sz="2000" baseline="-25000">
                <a:solidFill>
                  <a:srgbClr val="24001F"/>
                </a:solidFill>
                <a:latin typeface="Times New Roman" pitchFamily="18" charset="0"/>
              </a:rPr>
              <a:t>5</a:t>
            </a:r>
            <a:r>
              <a:rPr lang="en-US" altLang="ru-RU" sz="2000">
                <a:solidFill>
                  <a:srgbClr val="24001F"/>
                </a:solidFill>
                <a:latin typeface="Times New Roman" pitchFamily="18" charset="0"/>
              </a:rPr>
              <a:t>H</a:t>
            </a:r>
            <a:r>
              <a:rPr lang="en-US" altLang="ru-RU" sz="2000" baseline="-25000">
                <a:solidFill>
                  <a:srgbClr val="24001F"/>
                </a:solidFill>
                <a:latin typeface="Times New Roman" pitchFamily="18" charset="0"/>
              </a:rPr>
              <a:t>5</a:t>
            </a:r>
            <a:r>
              <a:rPr lang="en-US" altLang="ru-RU" sz="2000">
                <a:solidFill>
                  <a:srgbClr val="24001F"/>
                </a:solidFill>
                <a:latin typeface="Times New Roman" pitchFamily="18" charset="0"/>
              </a:rPr>
              <a:t>)</a:t>
            </a:r>
            <a:r>
              <a:rPr lang="en-US" altLang="ru-RU" sz="2000" baseline="-25000">
                <a:solidFill>
                  <a:srgbClr val="24001F"/>
                </a:solidFill>
                <a:latin typeface="Times New Roman" pitchFamily="18" charset="0"/>
              </a:rPr>
              <a:t>2</a:t>
            </a:r>
            <a:endParaRPr lang="ru-RU" altLang="ru-RU" sz="2000" baseline="-25000">
              <a:solidFill>
                <a:srgbClr val="24001F"/>
              </a:solidFill>
              <a:latin typeface="Times New Roman" pitchFamily="18" charset="0"/>
            </a:endParaRPr>
          </a:p>
        </p:txBody>
      </p:sp>
      <p:pic>
        <p:nvPicPr>
          <p:cNvPr id="10253" name="Picture 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688" y="4797425"/>
            <a:ext cx="148113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32779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476672"/>
            <a:ext cx="9505056" cy="576063"/>
          </a:xfrm>
        </p:spPr>
        <p:txBody>
          <a:bodyPr>
            <a:normAutofit/>
          </a:bodyPr>
          <a:lstStyle/>
          <a:p>
            <a:pPr marL="0" indent="0">
              <a:buNone/>
            </a:pPr>
            <a:r>
              <a:rPr lang="en-US" altLang="ru-RU" sz="1400" dirty="0">
                <a:latin typeface="Times New Roman" pitchFamily="18" charset="0"/>
                <a:cs typeface="Times New Roman" pitchFamily="18" charset="0"/>
              </a:rPr>
              <a:t>Titanium ions beams were produced from the compound (CH</a:t>
            </a:r>
            <a:r>
              <a:rPr lang="en-US" altLang="ru-RU" sz="1400" baseline="-25000" dirty="0">
                <a:latin typeface="Times New Roman" pitchFamily="18" charset="0"/>
                <a:cs typeface="Times New Roman" pitchFamily="18" charset="0"/>
              </a:rPr>
              <a:t>3</a:t>
            </a:r>
            <a:r>
              <a:rPr lang="en-US" altLang="ru-RU" sz="1400" dirty="0">
                <a:latin typeface="Times New Roman" pitchFamily="18" charset="0"/>
                <a:cs typeface="Times New Roman" pitchFamily="18" charset="0"/>
              </a:rPr>
              <a:t>)</a:t>
            </a:r>
            <a:r>
              <a:rPr lang="en-US" altLang="ru-RU" sz="1400" baseline="-25000" dirty="0">
                <a:latin typeface="Times New Roman" pitchFamily="18" charset="0"/>
                <a:cs typeface="Times New Roman" pitchFamily="18" charset="0"/>
              </a:rPr>
              <a:t>5</a:t>
            </a:r>
            <a:r>
              <a:rPr lang="en-US" altLang="ru-RU" sz="1400" dirty="0">
                <a:latin typeface="Times New Roman" pitchFamily="18" charset="0"/>
                <a:cs typeface="Times New Roman" pitchFamily="18" charset="0"/>
              </a:rPr>
              <a:t>C</a:t>
            </a:r>
            <a:r>
              <a:rPr lang="en-US" altLang="ru-RU" sz="1400" baseline="-25000" dirty="0">
                <a:latin typeface="Times New Roman" pitchFamily="18" charset="0"/>
                <a:cs typeface="Times New Roman" pitchFamily="18" charset="0"/>
              </a:rPr>
              <a:t>5</a:t>
            </a:r>
            <a:r>
              <a:rPr lang="en-US" altLang="ru-RU" sz="1400" dirty="0">
                <a:latin typeface="Times New Roman" pitchFamily="18" charset="0"/>
                <a:cs typeface="Times New Roman" pitchFamily="18" charset="0"/>
              </a:rPr>
              <a:t>Ti(CH</a:t>
            </a:r>
            <a:r>
              <a:rPr lang="en-US" altLang="ru-RU" sz="1400" baseline="-25000" dirty="0">
                <a:latin typeface="Times New Roman" pitchFamily="18" charset="0"/>
                <a:cs typeface="Times New Roman" pitchFamily="18" charset="0"/>
              </a:rPr>
              <a:t>3</a:t>
            </a:r>
            <a:r>
              <a:rPr lang="en-US" altLang="ru-RU" sz="1400" dirty="0">
                <a:latin typeface="Times New Roman" pitchFamily="18" charset="0"/>
                <a:cs typeface="Times New Roman" pitchFamily="18" charset="0"/>
              </a:rPr>
              <a:t>)</a:t>
            </a:r>
            <a:r>
              <a:rPr lang="en-US" altLang="ru-RU" sz="1400" baseline="-25000" dirty="0">
                <a:latin typeface="Times New Roman" pitchFamily="18" charset="0"/>
                <a:cs typeface="Times New Roman" pitchFamily="18" charset="0"/>
              </a:rPr>
              <a:t>3</a:t>
            </a:r>
            <a:r>
              <a:rPr lang="en-US" altLang="ru-RU" sz="1400" dirty="0">
                <a:latin typeface="Times New Roman" pitchFamily="18" charset="0"/>
                <a:cs typeface="Times New Roman" pitchFamily="18" charset="0"/>
              </a:rPr>
              <a:t>. </a:t>
            </a:r>
            <a:endParaRPr lang="ru-RU" sz="1400" dirty="0"/>
          </a:p>
        </p:txBody>
      </p:sp>
      <p:pic>
        <p:nvPicPr>
          <p:cNvPr id="4" name="Рисунок 34"/>
          <p:cNvPicPr>
            <a:picLocks noChangeAspect="1" noChangeArrowheads="1"/>
          </p:cNvPicPr>
          <p:nvPr/>
        </p:nvPicPr>
        <p:blipFill>
          <a:blip r:embed="rId3" cstate="print">
            <a:extLst>
              <a:ext uri="{28A0092B-C50C-407E-A947-70E740481C1C}">
                <a14:useLocalDpi xmlns:a14="http://schemas.microsoft.com/office/drawing/2010/main" val="0"/>
              </a:ext>
            </a:extLst>
          </a:blip>
          <a:srcRect r="12988" b="39238"/>
          <a:stretch>
            <a:fillRect/>
          </a:stretch>
        </p:blipFill>
        <p:spPr bwMode="auto">
          <a:xfrm>
            <a:off x="395536" y="908720"/>
            <a:ext cx="1198062" cy="144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908720"/>
            <a:ext cx="1262758" cy="144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36"/>
          <p:cNvPicPr>
            <a:picLocks noChangeAspect="1" noChangeArrowheads="1"/>
          </p:cNvPicPr>
          <p:nvPr/>
        </p:nvPicPr>
        <p:blipFill>
          <a:blip r:embed="rId5" cstate="print">
            <a:extLst>
              <a:ext uri="{28A0092B-C50C-407E-A947-70E740481C1C}">
                <a14:useLocalDpi xmlns:a14="http://schemas.microsoft.com/office/drawing/2010/main" val="0"/>
              </a:ext>
            </a:extLst>
          </a:blip>
          <a:srcRect t="9857" b="10336"/>
          <a:stretch>
            <a:fillRect/>
          </a:stretch>
        </p:blipFill>
        <p:spPr bwMode="auto">
          <a:xfrm>
            <a:off x="3131840" y="924744"/>
            <a:ext cx="1035470" cy="14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96"/>
          <p:cNvSpPr>
            <a:spLocks noChangeArrowheads="1"/>
          </p:cNvSpPr>
          <p:nvPr/>
        </p:nvSpPr>
        <p:spPr bwMode="auto">
          <a:xfrm>
            <a:off x="4283969" y="908720"/>
            <a:ext cx="475252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altLang="ru-RU" sz="1400" dirty="0">
                <a:latin typeface="Times New Roman" pitchFamily="18" charset="0"/>
                <a:cs typeface="Times New Roman" pitchFamily="18" charset="0"/>
              </a:rPr>
              <a:t>Preparation of the titanium compound (CH</a:t>
            </a:r>
            <a:r>
              <a:rPr lang="en-US" altLang="ru-RU" sz="1400" baseline="-25000" dirty="0">
                <a:latin typeface="Times New Roman" pitchFamily="18" charset="0"/>
                <a:cs typeface="Times New Roman" pitchFamily="18" charset="0"/>
              </a:rPr>
              <a:t>3</a:t>
            </a:r>
            <a:r>
              <a:rPr lang="en-US" altLang="ru-RU" sz="1400" dirty="0">
                <a:latin typeface="Times New Roman" pitchFamily="18" charset="0"/>
                <a:cs typeface="Times New Roman" pitchFamily="18" charset="0"/>
              </a:rPr>
              <a:t>)</a:t>
            </a:r>
            <a:r>
              <a:rPr lang="en-US" altLang="ru-RU" sz="1400" baseline="-25000" dirty="0">
                <a:latin typeface="Times New Roman" pitchFamily="18" charset="0"/>
                <a:cs typeface="Times New Roman" pitchFamily="18" charset="0"/>
              </a:rPr>
              <a:t>5</a:t>
            </a:r>
            <a:r>
              <a:rPr lang="en-US" altLang="ru-RU" sz="1400" dirty="0">
                <a:latin typeface="Times New Roman" pitchFamily="18" charset="0"/>
                <a:cs typeface="Times New Roman" pitchFamily="18" charset="0"/>
              </a:rPr>
              <a:t>C</a:t>
            </a:r>
            <a:r>
              <a:rPr lang="en-US" altLang="ru-RU" sz="1400" baseline="-25000" dirty="0">
                <a:latin typeface="Times New Roman" pitchFamily="18" charset="0"/>
                <a:cs typeface="Times New Roman" pitchFamily="18" charset="0"/>
              </a:rPr>
              <a:t>5</a:t>
            </a:r>
            <a:r>
              <a:rPr lang="en-US" altLang="ru-RU" sz="1400" dirty="0">
                <a:latin typeface="Times New Roman" pitchFamily="18" charset="0"/>
                <a:cs typeface="Times New Roman" pitchFamily="18" charset="0"/>
              </a:rPr>
              <a:t>Ti(CH</a:t>
            </a:r>
            <a:r>
              <a:rPr lang="en-US" altLang="ru-RU" sz="1400" baseline="-25000" dirty="0">
                <a:latin typeface="Times New Roman" pitchFamily="18" charset="0"/>
                <a:cs typeface="Times New Roman" pitchFamily="18" charset="0"/>
              </a:rPr>
              <a:t>3</a:t>
            </a:r>
            <a:r>
              <a:rPr lang="en-US" altLang="ru-RU" sz="1400" dirty="0">
                <a:latin typeface="Times New Roman" pitchFamily="18" charset="0"/>
                <a:cs typeface="Times New Roman" pitchFamily="18" charset="0"/>
              </a:rPr>
              <a:t>)</a:t>
            </a:r>
            <a:r>
              <a:rPr lang="en-US" altLang="ru-RU" sz="1400" baseline="-25000" dirty="0">
                <a:latin typeface="Times New Roman" pitchFamily="18" charset="0"/>
                <a:cs typeface="Times New Roman" pitchFamily="18" charset="0"/>
              </a:rPr>
              <a:t>3 </a:t>
            </a:r>
            <a:r>
              <a:rPr lang="en-US" altLang="ru-RU" sz="1400" dirty="0">
                <a:latin typeface="Times New Roman" pitchFamily="18" charset="0"/>
                <a:cs typeface="Times New Roman" pitchFamily="18" charset="0"/>
              </a:rPr>
              <a:t>for operation. Left - an ampoule with a substance is placed in a container; in the center - the container with the substance is pumped to the </a:t>
            </a:r>
            <a:r>
              <a:rPr lang="en-US" altLang="ru-RU" sz="1400" dirty="0" err="1">
                <a:latin typeface="Times New Roman" pitchFamily="18" charset="0"/>
                <a:cs typeface="Times New Roman" pitchFamily="18" charset="0"/>
              </a:rPr>
              <a:t>forevacuum</a:t>
            </a:r>
            <a:r>
              <a:rPr lang="en-US" altLang="ru-RU" sz="1400" dirty="0">
                <a:latin typeface="Times New Roman" pitchFamily="18" charset="0"/>
                <a:cs typeface="Times New Roman" pitchFamily="18" charset="0"/>
              </a:rPr>
              <a:t>; on the right - the container with the working substance is connected to the ECR ion source through a mechanical regulating valve.</a:t>
            </a:r>
            <a:endParaRPr lang="ru-RU" altLang="ru-RU" sz="1400" dirty="0">
              <a:latin typeface="Times New Roman" pitchFamily="18" charset="0"/>
              <a:cs typeface="Times New Roman" pitchFamily="18" charset="0"/>
            </a:endParaRPr>
          </a:p>
        </p:txBody>
      </p:sp>
      <p:sp>
        <p:nvSpPr>
          <p:cNvPr id="8" name="Объект 2"/>
          <p:cNvSpPr txBox="1">
            <a:spLocks/>
          </p:cNvSpPr>
          <p:nvPr/>
        </p:nvSpPr>
        <p:spPr>
          <a:xfrm>
            <a:off x="272227" y="116632"/>
            <a:ext cx="9505056" cy="5760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ru-RU" sz="1600" b="1" i="1" dirty="0">
                <a:latin typeface="Times New Roman" pitchFamily="18" charset="0"/>
                <a:cs typeface="Times New Roman" pitchFamily="18" charset="0"/>
              </a:rPr>
              <a:t>The preparation of the titanium compound.</a:t>
            </a:r>
            <a:endParaRPr lang="ru-RU" sz="1600" b="1" i="1" dirty="0"/>
          </a:p>
        </p:txBody>
      </p:sp>
      <p:sp>
        <p:nvSpPr>
          <p:cNvPr id="9" name="Rectangle 196"/>
          <p:cNvSpPr>
            <a:spLocks noChangeArrowheads="1"/>
          </p:cNvSpPr>
          <p:nvPr/>
        </p:nvSpPr>
        <p:spPr bwMode="auto">
          <a:xfrm>
            <a:off x="272227" y="2326441"/>
            <a:ext cx="84142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altLang="ru-RU" sz="1600" dirty="0">
                <a:latin typeface="Times New Roman" pitchFamily="18" charset="0"/>
                <a:cs typeface="Times New Roman" pitchFamily="18" charset="0"/>
              </a:rPr>
              <a:t> </a:t>
            </a:r>
            <a:r>
              <a:rPr lang="en-US" altLang="ru-RU" sz="1600" b="1" i="1" dirty="0">
                <a:latin typeface="Times New Roman" pitchFamily="18" charset="0"/>
                <a:cs typeface="Times New Roman" pitchFamily="18" charset="0"/>
              </a:rPr>
              <a:t>The preparation compounds ferrocene, cobalt, chrome, nickel, germanium, </a:t>
            </a:r>
            <a:r>
              <a:rPr lang="en-US" altLang="ru-RU" sz="1600" b="1" i="1" dirty="0" err="1">
                <a:latin typeface="Times New Roman" pitchFamily="18" charset="0"/>
                <a:cs typeface="Times New Roman" pitchFamily="18" charset="0"/>
              </a:rPr>
              <a:t>silicium</a:t>
            </a:r>
            <a:r>
              <a:rPr lang="en-US" altLang="ru-RU" sz="1600" b="1" i="1" dirty="0">
                <a:latin typeface="Times New Roman" pitchFamily="18" charset="0"/>
                <a:cs typeface="Times New Roman" pitchFamily="18" charset="0"/>
              </a:rPr>
              <a:t>  and hafnium. </a:t>
            </a:r>
            <a:endParaRPr lang="ru-RU" altLang="ru-RU" sz="1600" b="1" i="1" dirty="0">
              <a:latin typeface="Times New Roman" pitchFamily="18" charset="0"/>
              <a:cs typeface="Times New Roman" pitchFamily="18" charset="0"/>
            </a:endParaRPr>
          </a:p>
        </p:txBody>
      </p:sp>
      <p:sp>
        <p:nvSpPr>
          <p:cNvPr id="10" name="Объект 2"/>
          <p:cNvSpPr txBox="1">
            <a:spLocks/>
          </p:cNvSpPr>
          <p:nvPr/>
        </p:nvSpPr>
        <p:spPr>
          <a:xfrm>
            <a:off x="254138" y="2788105"/>
            <a:ext cx="5325974" cy="10729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altLang="ru-RU" sz="1400" dirty="0">
                <a:latin typeface="Times New Roman" pitchFamily="18" charset="0"/>
                <a:ea typeface="Calibri" pitchFamily="34" charset="0"/>
                <a:cs typeface="Times New Roman" pitchFamily="18" charset="0"/>
              </a:rPr>
              <a:t>The organometallic compound Fe(C</a:t>
            </a:r>
            <a:r>
              <a:rPr lang="en-US" altLang="ru-RU" sz="1400" baseline="-30000" dirty="0">
                <a:latin typeface="Times New Roman" pitchFamily="18" charset="0"/>
                <a:ea typeface="Calibri" pitchFamily="34" charset="0"/>
                <a:cs typeface="Times New Roman" pitchFamily="18" charset="0"/>
              </a:rPr>
              <a:t>5</a:t>
            </a:r>
            <a:r>
              <a:rPr lang="en-US" altLang="ru-RU" sz="1400" dirty="0">
                <a:latin typeface="Times New Roman" pitchFamily="18" charset="0"/>
                <a:ea typeface="Calibri" pitchFamily="34" charset="0"/>
                <a:cs typeface="Times New Roman" pitchFamily="18" charset="0"/>
              </a:rPr>
              <a:t>H</a:t>
            </a:r>
            <a:r>
              <a:rPr lang="en-US" altLang="ru-RU" sz="1400" baseline="-30000" dirty="0">
                <a:latin typeface="Times New Roman" pitchFamily="18" charset="0"/>
                <a:ea typeface="Calibri" pitchFamily="34" charset="0"/>
                <a:cs typeface="Times New Roman" pitchFamily="18" charset="0"/>
              </a:rPr>
              <a:t>5</a:t>
            </a:r>
            <a:r>
              <a:rPr lang="en-US" altLang="ru-RU" sz="1400" dirty="0">
                <a:latin typeface="Times New Roman" pitchFamily="18" charset="0"/>
                <a:ea typeface="Calibri" pitchFamily="34" charset="0"/>
                <a:cs typeface="Times New Roman" pitchFamily="18" charset="0"/>
              </a:rPr>
              <a:t>)</a:t>
            </a:r>
            <a:r>
              <a:rPr lang="en-US" altLang="ru-RU" sz="1400" baseline="-30000" dirty="0">
                <a:latin typeface="Times New Roman" pitchFamily="18" charset="0"/>
                <a:ea typeface="Calibri" pitchFamily="34" charset="0"/>
                <a:cs typeface="Times New Roman" pitchFamily="18" charset="0"/>
              </a:rPr>
              <a:t>2</a:t>
            </a:r>
            <a:r>
              <a:rPr lang="en-US" altLang="ru-RU" sz="1400" dirty="0">
                <a:latin typeface="Times New Roman" pitchFamily="18" charset="0"/>
                <a:ea typeface="Calibri" pitchFamily="34" charset="0"/>
                <a:cs typeface="Times New Roman" pitchFamily="18" charset="0"/>
              </a:rPr>
              <a:t> hasn’t a chemical activity with oxygen and isn’t sensitive to visible light. Therefore, the preparation of the MIVOC chamber with the compound Fe(C</a:t>
            </a:r>
            <a:r>
              <a:rPr lang="en-US" altLang="ru-RU" sz="1400" baseline="-30000" dirty="0">
                <a:latin typeface="Times New Roman" pitchFamily="18" charset="0"/>
                <a:ea typeface="Calibri" pitchFamily="34" charset="0"/>
                <a:cs typeface="Times New Roman" pitchFamily="18" charset="0"/>
              </a:rPr>
              <a:t>5</a:t>
            </a:r>
            <a:r>
              <a:rPr lang="en-US" altLang="ru-RU" sz="1400" dirty="0">
                <a:latin typeface="Times New Roman" pitchFamily="18" charset="0"/>
                <a:ea typeface="Calibri" pitchFamily="34" charset="0"/>
                <a:cs typeface="Times New Roman" pitchFamily="18" charset="0"/>
              </a:rPr>
              <a:t>H</a:t>
            </a:r>
            <a:r>
              <a:rPr lang="en-US" altLang="ru-RU" sz="1400" baseline="-30000" dirty="0">
                <a:latin typeface="Times New Roman" pitchFamily="18" charset="0"/>
                <a:ea typeface="Calibri" pitchFamily="34" charset="0"/>
                <a:cs typeface="Times New Roman" pitchFamily="18" charset="0"/>
              </a:rPr>
              <a:t>5</a:t>
            </a:r>
            <a:r>
              <a:rPr lang="en-US" altLang="ru-RU" sz="1400" dirty="0">
                <a:latin typeface="Times New Roman" pitchFamily="18" charset="0"/>
                <a:ea typeface="Calibri" pitchFamily="34" charset="0"/>
                <a:cs typeface="Times New Roman" pitchFamily="18" charset="0"/>
              </a:rPr>
              <a:t>)</a:t>
            </a:r>
            <a:r>
              <a:rPr lang="en-US" altLang="ru-RU" sz="1400" baseline="-30000" dirty="0">
                <a:latin typeface="Times New Roman" pitchFamily="18" charset="0"/>
                <a:ea typeface="Calibri" pitchFamily="34" charset="0"/>
                <a:cs typeface="Times New Roman" pitchFamily="18" charset="0"/>
              </a:rPr>
              <a:t>2</a:t>
            </a:r>
            <a:r>
              <a:rPr lang="en-US" altLang="ru-RU" sz="1400" dirty="0">
                <a:latin typeface="Times New Roman" pitchFamily="18" charset="0"/>
                <a:ea typeface="Calibri" pitchFamily="34" charset="0"/>
                <a:cs typeface="Times New Roman" pitchFamily="18" charset="0"/>
              </a:rPr>
              <a:t> was carried without an argon box. </a:t>
            </a:r>
          </a:p>
          <a:p>
            <a:pPr marL="0" indent="0">
              <a:buFont typeface="Arial" pitchFamily="34" charset="0"/>
              <a:buNone/>
            </a:pPr>
            <a:endParaRPr lang="ru-RU" sz="1400" dirty="0"/>
          </a:p>
        </p:txBody>
      </p:sp>
      <p:sp>
        <p:nvSpPr>
          <p:cNvPr id="11" name="Rectangle 196"/>
          <p:cNvSpPr>
            <a:spLocks noChangeArrowheads="1"/>
          </p:cNvSpPr>
          <p:nvPr/>
        </p:nvSpPr>
        <p:spPr bwMode="auto">
          <a:xfrm>
            <a:off x="272227" y="4149080"/>
            <a:ext cx="83629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altLang="ru-RU" sz="1400" dirty="0">
                <a:latin typeface="Times New Roman" pitchFamily="18" charset="0"/>
                <a:cs typeface="Times New Roman" pitchFamily="18" charset="0"/>
              </a:rPr>
              <a:t>The compounds Cr(C</a:t>
            </a:r>
            <a:r>
              <a:rPr lang="en-US" altLang="ru-RU" sz="1400" baseline="-25000" dirty="0">
                <a:latin typeface="Times New Roman" pitchFamily="18" charset="0"/>
                <a:cs typeface="Times New Roman" pitchFamily="18" charset="0"/>
              </a:rPr>
              <a:t>5</a:t>
            </a:r>
            <a:r>
              <a:rPr lang="en-US" altLang="ru-RU" sz="1400" dirty="0">
                <a:latin typeface="Times New Roman" pitchFamily="18" charset="0"/>
                <a:cs typeface="Times New Roman" pitchFamily="18" charset="0"/>
              </a:rPr>
              <a:t>H</a:t>
            </a:r>
            <a:r>
              <a:rPr lang="en-US" altLang="ru-RU" sz="1400" baseline="-25000" dirty="0">
                <a:latin typeface="Times New Roman" pitchFamily="18" charset="0"/>
                <a:cs typeface="Times New Roman" pitchFamily="18" charset="0"/>
              </a:rPr>
              <a:t>5</a:t>
            </a:r>
            <a:r>
              <a:rPr lang="en-US" altLang="ru-RU" sz="1400" dirty="0">
                <a:latin typeface="Times New Roman" pitchFamily="18" charset="0"/>
                <a:cs typeface="Times New Roman" pitchFamily="18" charset="0"/>
              </a:rPr>
              <a:t>)</a:t>
            </a:r>
            <a:r>
              <a:rPr lang="en-US" altLang="ru-RU" sz="1400" baseline="-25000" dirty="0">
                <a:latin typeface="Times New Roman" pitchFamily="18" charset="0"/>
                <a:cs typeface="Times New Roman" pitchFamily="18" charset="0"/>
              </a:rPr>
              <a:t>2</a:t>
            </a:r>
            <a:r>
              <a:rPr lang="en-US" altLang="ru-RU" sz="1400" dirty="0">
                <a:latin typeface="Times New Roman" pitchFamily="18" charset="0"/>
                <a:cs typeface="Times New Roman" pitchFamily="18" charset="0"/>
              </a:rPr>
              <a:t>, Co(C</a:t>
            </a:r>
            <a:r>
              <a:rPr lang="en-US" altLang="ru-RU" sz="1400" baseline="-25000" dirty="0">
                <a:latin typeface="Times New Roman" pitchFamily="18" charset="0"/>
                <a:cs typeface="Times New Roman" pitchFamily="18" charset="0"/>
              </a:rPr>
              <a:t>5</a:t>
            </a:r>
            <a:r>
              <a:rPr lang="en-US" altLang="ru-RU" sz="1400" dirty="0">
                <a:latin typeface="Times New Roman" pitchFamily="18" charset="0"/>
                <a:cs typeface="Times New Roman" pitchFamily="18" charset="0"/>
              </a:rPr>
              <a:t>H</a:t>
            </a:r>
            <a:r>
              <a:rPr lang="en-US" altLang="ru-RU" sz="1400" baseline="-25000" dirty="0">
                <a:latin typeface="Times New Roman" pitchFamily="18" charset="0"/>
                <a:cs typeface="Times New Roman" pitchFamily="18" charset="0"/>
              </a:rPr>
              <a:t>5</a:t>
            </a:r>
            <a:r>
              <a:rPr lang="en-US" altLang="ru-RU" sz="1400" dirty="0">
                <a:latin typeface="Times New Roman" pitchFamily="18" charset="0"/>
                <a:cs typeface="Times New Roman" pitchFamily="18" charset="0"/>
              </a:rPr>
              <a:t>)</a:t>
            </a:r>
            <a:r>
              <a:rPr lang="en-US" altLang="ru-RU" sz="1400" baseline="-25000" dirty="0">
                <a:latin typeface="Times New Roman" pitchFamily="18" charset="0"/>
                <a:cs typeface="Times New Roman" pitchFamily="18" charset="0"/>
              </a:rPr>
              <a:t>2</a:t>
            </a:r>
            <a:r>
              <a:rPr lang="en-US" altLang="ru-RU" sz="1400" dirty="0">
                <a:latin typeface="Times New Roman" pitchFamily="18" charset="0"/>
                <a:cs typeface="Times New Roman" pitchFamily="18" charset="0"/>
              </a:rPr>
              <a:t>, </a:t>
            </a:r>
            <a:r>
              <a:rPr lang="en-US" sz="1400" dirty="0">
                <a:latin typeface="Times New Roman" panose="02020603050405020304" pitchFamily="18" charset="0"/>
                <a:cs typeface="Times New Roman" panose="02020603050405020304" pitchFamily="18" charset="0"/>
              </a:rPr>
              <a:t>Ge</a:t>
            </a:r>
            <a:r>
              <a:rPr lang="ru-RU" sz="14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CH</a:t>
            </a:r>
            <a:r>
              <a:rPr lang="ru-RU" sz="1400" baseline="-25000" dirty="0">
                <a:latin typeface="Times New Roman" panose="02020603050405020304" pitchFamily="18" charset="0"/>
                <a:cs typeface="Times New Roman" panose="02020603050405020304" pitchFamily="18" charset="0"/>
              </a:rPr>
              <a:t>3</a:t>
            </a:r>
            <a:r>
              <a:rPr lang="ru-RU" sz="1400" dirty="0">
                <a:latin typeface="Times New Roman" panose="02020603050405020304" pitchFamily="18" charset="0"/>
                <a:cs typeface="Times New Roman" panose="02020603050405020304" pitchFamily="18" charset="0"/>
              </a:rPr>
              <a:t>)</a:t>
            </a:r>
            <a:r>
              <a:rPr lang="ru-RU" sz="1400" baseline="-25000" dirty="0">
                <a:latin typeface="Times New Roman" panose="02020603050405020304" pitchFamily="18" charset="0"/>
                <a:cs typeface="Times New Roman" panose="02020603050405020304" pitchFamily="18" charset="0"/>
              </a:rPr>
              <a:t>4</a:t>
            </a:r>
            <a:r>
              <a:rPr lang="en-US" altLang="ru-RU" sz="1400" dirty="0">
                <a:latin typeface="Times New Roman" pitchFamily="18" charset="0"/>
                <a:cs typeface="Times New Roman" pitchFamily="18" charset="0"/>
              </a:rPr>
              <a:t>, Si</a:t>
            </a:r>
            <a:r>
              <a:rPr lang="ru-RU" sz="14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CH</a:t>
            </a:r>
            <a:r>
              <a:rPr lang="ru-RU" sz="1400" baseline="-25000" dirty="0">
                <a:latin typeface="Times New Roman" panose="02020603050405020304" pitchFamily="18" charset="0"/>
                <a:cs typeface="Times New Roman" panose="02020603050405020304" pitchFamily="18" charset="0"/>
              </a:rPr>
              <a:t>3</a:t>
            </a:r>
            <a:r>
              <a:rPr lang="ru-RU" sz="1400" dirty="0">
                <a:latin typeface="Times New Roman" panose="02020603050405020304" pitchFamily="18" charset="0"/>
                <a:cs typeface="Times New Roman" panose="02020603050405020304" pitchFamily="18" charset="0"/>
              </a:rPr>
              <a:t>)</a:t>
            </a:r>
            <a:r>
              <a:rPr lang="ru-RU" sz="1400" baseline="-25000" dirty="0">
                <a:latin typeface="Times New Roman" panose="02020603050405020304" pitchFamily="18" charset="0"/>
                <a:cs typeface="Times New Roman" panose="02020603050405020304" pitchFamily="18" charset="0"/>
              </a:rPr>
              <a:t>4</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and </a:t>
            </a:r>
            <a:r>
              <a:rPr lang="ru-RU" sz="14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C</a:t>
            </a:r>
            <a:r>
              <a:rPr lang="ru-RU" sz="1400" dirty="0">
                <a:latin typeface="Times New Roman" panose="02020603050405020304" pitchFamily="18" charset="0"/>
                <a:cs typeface="Times New Roman" panose="02020603050405020304" pitchFamily="18" charset="0"/>
              </a:rPr>
              <a:t>­</a:t>
            </a:r>
            <a:r>
              <a:rPr lang="ru-RU" sz="1400" baseline="-25000" dirty="0">
                <a:latin typeface="Times New Roman" panose="02020603050405020304" pitchFamily="18" charset="0"/>
                <a:cs typeface="Times New Roman" panose="02020603050405020304" pitchFamily="18" charset="0"/>
              </a:rPr>
              <a:t>5</a:t>
            </a:r>
            <a:r>
              <a:rPr lang="en-US" sz="1400" dirty="0">
                <a:latin typeface="Times New Roman" panose="02020603050405020304" pitchFamily="18" charset="0"/>
                <a:cs typeface="Times New Roman" panose="02020603050405020304" pitchFamily="18" charset="0"/>
              </a:rPr>
              <a:t>H</a:t>
            </a:r>
            <a:r>
              <a:rPr lang="ru-RU" sz="1400" baseline="-25000" dirty="0">
                <a:latin typeface="Times New Roman" panose="02020603050405020304" pitchFamily="18" charset="0"/>
                <a:cs typeface="Times New Roman" panose="02020603050405020304" pitchFamily="18" charset="0"/>
              </a:rPr>
              <a:t>5</a:t>
            </a:r>
            <a:r>
              <a:rPr lang="ru-RU" sz="1400" dirty="0">
                <a:latin typeface="Times New Roman" panose="02020603050405020304" pitchFamily="18" charset="0"/>
                <a:cs typeface="Times New Roman" panose="02020603050405020304" pitchFamily="18" charset="0"/>
              </a:rPr>
              <a:t>)</a:t>
            </a:r>
            <a:r>
              <a:rPr lang="ru-RU" sz="1400" baseline="-25000" dirty="0">
                <a:latin typeface="Times New Roman" panose="02020603050405020304" pitchFamily="18" charset="0"/>
                <a:cs typeface="Times New Roman" panose="02020603050405020304" pitchFamily="18" charset="0"/>
              </a:rPr>
              <a:t>2</a:t>
            </a:r>
            <a:r>
              <a:rPr lang="en-US" sz="1400" dirty="0" err="1">
                <a:latin typeface="Times New Roman" panose="02020603050405020304" pitchFamily="18" charset="0"/>
                <a:cs typeface="Times New Roman" panose="02020603050405020304" pitchFamily="18" charset="0"/>
              </a:rPr>
              <a:t>Hf</a:t>
            </a:r>
            <a:r>
              <a:rPr lang="ru-RU" sz="14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CH</a:t>
            </a:r>
            <a:r>
              <a:rPr lang="ru-RU" sz="1400" baseline="-25000" dirty="0">
                <a:latin typeface="Times New Roman" panose="02020603050405020304" pitchFamily="18" charset="0"/>
                <a:cs typeface="Times New Roman" panose="02020603050405020304" pitchFamily="18" charset="0"/>
              </a:rPr>
              <a:t>3</a:t>
            </a:r>
            <a:r>
              <a:rPr lang="ru-RU" sz="1400" dirty="0">
                <a:latin typeface="Times New Roman" panose="02020603050405020304" pitchFamily="18" charset="0"/>
                <a:cs typeface="Times New Roman" panose="02020603050405020304" pitchFamily="18" charset="0"/>
              </a:rPr>
              <a:t>)</a:t>
            </a:r>
            <a:r>
              <a:rPr lang="ru-RU" sz="1400" baseline="-25000" dirty="0">
                <a:latin typeface="Times New Roman" panose="02020603050405020304" pitchFamily="18" charset="0"/>
                <a:cs typeface="Times New Roman" panose="02020603050405020304" pitchFamily="18" charset="0"/>
              </a:rPr>
              <a:t>2 </a:t>
            </a:r>
            <a:r>
              <a:rPr lang="en-US" altLang="ru-RU" sz="1400" dirty="0">
                <a:latin typeface="Times New Roman" pitchFamily="18" charset="0"/>
                <a:cs typeface="Times New Roman" pitchFamily="18" charset="0"/>
              </a:rPr>
              <a:t>has a chemical activity with oxygen. So, the preparation of the MIVOC chamber was carried out an argon box.  </a:t>
            </a:r>
            <a:endParaRPr lang="ru-RU" altLang="ru-RU" sz="1400" dirty="0">
              <a:latin typeface="Times New Roman" pitchFamily="18" charset="0"/>
              <a:cs typeface="Times New Roman" pitchFamily="18" charset="0"/>
            </a:endParaRPr>
          </a:p>
        </p:txBody>
      </p:sp>
      <p:pic>
        <p:nvPicPr>
          <p:cNvPr id="12" name="Рисунок 11"/>
          <p:cNvPicPr>
            <a:picLocks noChangeAspect="1"/>
          </p:cNvPicPr>
          <p:nvPr/>
        </p:nvPicPr>
        <p:blipFill rotWithShape="1">
          <a:blip r:embed="rId6" cstate="print">
            <a:extLst>
              <a:ext uri="{28A0092B-C50C-407E-A947-70E740481C1C}">
                <a14:useLocalDpi xmlns:a14="http://schemas.microsoft.com/office/drawing/2010/main" val="0"/>
              </a:ext>
            </a:extLst>
          </a:blip>
          <a:srcRect l="3843" t="5790" r="13648" b="13769"/>
          <a:stretch/>
        </p:blipFill>
        <p:spPr>
          <a:xfrm>
            <a:off x="5995440" y="2788105"/>
            <a:ext cx="1861283" cy="1360975"/>
          </a:xfrm>
          <a:prstGeom prst="rect">
            <a:avLst/>
          </a:prstGeom>
        </p:spPr>
      </p:pic>
      <p:sp>
        <p:nvSpPr>
          <p:cNvPr id="13" name="Rectangle 196"/>
          <p:cNvSpPr>
            <a:spLocks noChangeArrowheads="1"/>
          </p:cNvSpPr>
          <p:nvPr/>
        </p:nvSpPr>
        <p:spPr bwMode="auto">
          <a:xfrm>
            <a:off x="272227" y="4694468"/>
            <a:ext cx="566595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altLang="ru-RU" sz="1400" dirty="0">
                <a:latin typeface="Times New Roman" pitchFamily="18" charset="0"/>
                <a:cs typeface="Times New Roman" pitchFamily="18" charset="0"/>
              </a:rPr>
              <a:t>The compound Ni(C</a:t>
            </a:r>
            <a:r>
              <a:rPr lang="en-US" altLang="ru-RU" sz="1400" baseline="-25000" dirty="0">
                <a:latin typeface="Times New Roman" pitchFamily="18" charset="0"/>
                <a:cs typeface="Times New Roman" pitchFamily="18" charset="0"/>
              </a:rPr>
              <a:t>5</a:t>
            </a:r>
            <a:r>
              <a:rPr lang="en-US" altLang="ru-RU" sz="1400" dirty="0">
                <a:latin typeface="Times New Roman" pitchFamily="18" charset="0"/>
                <a:cs typeface="Times New Roman" pitchFamily="18" charset="0"/>
              </a:rPr>
              <a:t>H</a:t>
            </a:r>
            <a:r>
              <a:rPr lang="en-US" altLang="ru-RU" sz="1400" baseline="-25000" dirty="0">
                <a:latin typeface="Times New Roman" pitchFamily="18" charset="0"/>
                <a:cs typeface="Times New Roman" pitchFamily="18" charset="0"/>
              </a:rPr>
              <a:t>5</a:t>
            </a:r>
            <a:r>
              <a:rPr lang="en-US" altLang="ru-RU" sz="1400" dirty="0">
                <a:latin typeface="Times New Roman" pitchFamily="18" charset="0"/>
                <a:cs typeface="Times New Roman" pitchFamily="18" charset="0"/>
              </a:rPr>
              <a:t>)</a:t>
            </a:r>
            <a:r>
              <a:rPr lang="en-US" altLang="ru-RU" sz="1400" baseline="-25000" dirty="0">
                <a:latin typeface="Times New Roman" pitchFamily="18" charset="0"/>
                <a:cs typeface="Times New Roman" pitchFamily="18" charset="0"/>
              </a:rPr>
              <a:t>2</a:t>
            </a:r>
            <a:r>
              <a:rPr lang="en-US" altLang="ru-RU" sz="1400" dirty="0">
                <a:latin typeface="Times New Roman" pitchFamily="18" charset="0"/>
                <a:cs typeface="Times New Roman" pitchFamily="18" charset="0"/>
              </a:rPr>
              <a:t> </a:t>
            </a:r>
            <a:r>
              <a:rPr lang="en-US" altLang="ru-RU" sz="1400" dirty="0">
                <a:latin typeface="Times New Roman" pitchFamily="18" charset="0"/>
                <a:ea typeface="Calibri" pitchFamily="34" charset="0"/>
                <a:cs typeface="Times New Roman" pitchFamily="18" charset="0"/>
              </a:rPr>
              <a:t>has a high chemical activity with oxygen and is highly sensitive to visible light. Therefore, the preparation of the MIVOC chamber with the compound Ni(C</a:t>
            </a:r>
            <a:r>
              <a:rPr lang="en-US" altLang="ru-RU" sz="1400" baseline="-30000" dirty="0">
                <a:latin typeface="Times New Roman" pitchFamily="18" charset="0"/>
                <a:ea typeface="Calibri" pitchFamily="34" charset="0"/>
                <a:cs typeface="Times New Roman" pitchFamily="18" charset="0"/>
              </a:rPr>
              <a:t>5</a:t>
            </a:r>
            <a:r>
              <a:rPr lang="en-US" altLang="ru-RU" sz="1400" dirty="0">
                <a:latin typeface="Times New Roman" pitchFamily="18" charset="0"/>
                <a:ea typeface="Calibri" pitchFamily="34" charset="0"/>
                <a:cs typeface="Times New Roman" pitchFamily="18" charset="0"/>
              </a:rPr>
              <a:t>H</a:t>
            </a:r>
            <a:r>
              <a:rPr lang="en-US" altLang="ru-RU" sz="1400" baseline="-30000" dirty="0">
                <a:latin typeface="Times New Roman" pitchFamily="18" charset="0"/>
                <a:ea typeface="Calibri" pitchFamily="34" charset="0"/>
                <a:cs typeface="Times New Roman" pitchFamily="18" charset="0"/>
              </a:rPr>
              <a:t>5</a:t>
            </a:r>
            <a:r>
              <a:rPr lang="en-US" altLang="ru-RU" sz="1400" dirty="0">
                <a:latin typeface="Times New Roman" pitchFamily="18" charset="0"/>
                <a:ea typeface="Calibri" pitchFamily="34" charset="0"/>
                <a:cs typeface="Times New Roman" pitchFamily="18" charset="0"/>
              </a:rPr>
              <a:t>)</a:t>
            </a:r>
            <a:r>
              <a:rPr lang="en-US" altLang="ru-RU" sz="1400" baseline="-30000" dirty="0">
                <a:latin typeface="Times New Roman" pitchFamily="18" charset="0"/>
                <a:ea typeface="Calibri" pitchFamily="34" charset="0"/>
                <a:cs typeface="Times New Roman" pitchFamily="18" charset="0"/>
              </a:rPr>
              <a:t>2</a:t>
            </a:r>
            <a:r>
              <a:rPr lang="en-US" altLang="ru-RU" sz="1400" dirty="0">
                <a:latin typeface="Times New Roman" pitchFamily="18" charset="0"/>
                <a:ea typeface="Calibri" pitchFamily="34" charset="0"/>
                <a:cs typeface="Times New Roman" pitchFamily="18" charset="0"/>
              </a:rPr>
              <a:t> was carried out in an argon box under red light.</a:t>
            </a:r>
            <a:r>
              <a:rPr lang="en-US" altLang="ru-RU" sz="1400" dirty="0">
                <a:latin typeface="Times New Roman" pitchFamily="18" charset="0"/>
                <a:cs typeface="Times New Roman" pitchFamily="18" charset="0"/>
              </a:rPr>
              <a:t> </a:t>
            </a:r>
          </a:p>
        </p:txBody>
      </p:sp>
      <p:sp>
        <p:nvSpPr>
          <p:cNvPr id="14" name="Rectangle 196"/>
          <p:cNvSpPr>
            <a:spLocks noChangeArrowheads="1"/>
          </p:cNvSpPr>
          <p:nvPr/>
        </p:nvSpPr>
        <p:spPr bwMode="auto">
          <a:xfrm>
            <a:off x="254138" y="6035174"/>
            <a:ext cx="84249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altLang="ru-RU" sz="1400" dirty="0">
                <a:latin typeface="Times New Roman" pitchFamily="18" charset="0"/>
                <a:cs typeface="Times New Roman" pitchFamily="18" charset="0"/>
              </a:rPr>
              <a:t>After preparation all containers with compounds are pumped to the </a:t>
            </a:r>
            <a:r>
              <a:rPr lang="en-US" altLang="ru-RU" sz="1400" dirty="0" err="1">
                <a:latin typeface="Times New Roman" pitchFamily="18" charset="0"/>
                <a:cs typeface="Times New Roman" pitchFamily="18" charset="0"/>
              </a:rPr>
              <a:t>forevacuum</a:t>
            </a:r>
            <a:r>
              <a:rPr lang="en-US" altLang="ru-RU" sz="1400" dirty="0">
                <a:latin typeface="Times New Roman" pitchFamily="18" charset="0"/>
                <a:cs typeface="Times New Roman" pitchFamily="18" charset="0"/>
              </a:rPr>
              <a:t>, and connected to the ECR ion source through a mechanical regulating valve</a:t>
            </a:r>
            <a:r>
              <a:rPr lang="ru-RU" altLang="ru-RU" sz="1400" dirty="0">
                <a:latin typeface="Times New Roman" pitchFamily="18" charset="0"/>
                <a:cs typeface="Times New Roman" pitchFamily="18" charset="0"/>
              </a:rPr>
              <a:t>.</a:t>
            </a:r>
            <a:endParaRPr lang="ru-RU" altLang="ru-RU" sz="1400" strike="sngStrike" dirty="0">
              <a:latin typeface="Times New Roman" pitchFamily="18" charset="0"/>
              <a:cs typeface="Times New Roman" pitchFamily="18" charset="0"/>
            </a:endParaRPr>
          </a:p>
        </p:txBody>
      </p:sp>
      <p:pic>
        <p:nvPicPr>
          <p:cNvPr id="15" name="Рисунок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0192" y="4464740"/>
            <a:ext cx="1413391" cy="157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26522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3588</TotalTime>
  <Words>1113</Words>
  <Application>Microsoft Office PowerPoint</Application>
  <PresentationFormat>Экран (4:3)</PresentationFormat>
  <Paragraphs>218</Paragraphs>
  <Slides>16</Slides>
  <Notes>6</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16</vt:i4>
      </vt:variant>
    </vt:vector>
  </HeadingPairs>
  <TitlesOfParts>
    <vt:vector size="20" baseType="lpstr">
      <vt:lpstr>Тема Office</vt:lpstr>
      <vt:lpstr>1_Тема Office</vt:lpstr>
      <vt:lpstr>2_Оформление по умолчанию</vt:lpstr>
      <vt:lpstr>Graph</vt:lpstr>
      <vt:lpstr>Production of metal ion beams from DECRIS-3 ion source</vt:lpstr>
      <vt:lpstr>The accelerator complex DC-60 of Astana branch of the INP (Nur Sultan, Kazakhstan Republic)</vt:lpstr>
      <vt:lpstr>CYCLOTRON DC-60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CONCLUSION</vt:lpstr>
      <vt:lpstr>Thanks for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of metal ion beams from DECRIS-3 ion source</dc:title>
  <dc:creator>andrey</dc:creator>
  <cp:lastModifiedBy>andrey</cp:lastModifiedBy>
  <cp:revision>66</cp:revision>
  <dcterms:created xsi:type="dcterms:W3CDTF">2020-02-26T11:59:59Z</dcterms:created>
  <dcterms:modified xsi:type="dcterms:W3CDTF">2020-11-09T14:07:34Z</dcterms:modified>
</cp:coreProperties>
</file>