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97" r:id="rId3"/>
    <p:sldId id="257" r:id="rId4"/>
    <p:sldId id="267" r:id="rId5"/>
    <p:sldId id="288" r:id="rId6"/>
    <p:sldId id="290" r:id="rId7"/>
    <p:sldId id="289" r:id="rId8"/>
    <p:sldId id="298" r:id="rId9"/>
    <p:sldId id="296" r:id="rId10"/>
    <p:sldId id="294" r:id="rId11"/>
    <p:sldId id="285" r:id="rId12"/>
    <p:sldId id="286" r:id="rId13"/>
    <p:sldId id="276" r:id="rId14"/>
    <p:sldId id="295" r:id="rId15"/>
    <p:sldId id="292" r:id="rId16"/>
    <p:sldId id="287" r:id="rId17"/>
    <p:sldId id="293" r:id="rId18"/>
    <p:sldId id="28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1794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80EE9-5EDC-4898-99AF-6FF4388D33FA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99381-0C2E-4AE8-A2FC-5E402C9F8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122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99381-0C2E-4AE8-A2FC-5E402C9F8D3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768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99381-0C2E-4AE8-A2FC-5E402C9F8D3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917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907-57A1-480E-9E60-9882506C07A6}" type="datetime1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Radiation safety system of the cyclotron complex DC280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049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5D5F-4096-4492-BCB8-621C3C669456}" type="datetime1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Radiation safety system of the cyclotron complex DC280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858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B7D96-8F89-4BD3-883F-9CD87FFF4400}" type="datetime1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Radiation safety system of the cyclotron complex DC280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55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A105-550B-4EB1-9BC8-6CA2F5DC3418}" type="datetime1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Radiation safety system of the cyclotron complex DC280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508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6A69C-F51D-419A-804A-C1E0BBFBD00F}" type="datetime1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Radiation safety system of the cyclotron complex DC280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281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4A4B-3053-4029-BB13-BDAA717A764E}" type="datetime1">
              <a:rPr lang="ru-RU" smtClean="0"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Radiation safety system of the cyclotron complex DC280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4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B6BA1-E032-4B0B-A7CD-E13D1C4DB697}" type="datetime1">
              <a:rPr lang="ru-RU" smtClean="0"/>
              <a:t>12.11.2020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Radiation safety system of the cyclotron complex DC280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287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43C3-798D-4B0C-B058-74BE82C78023}" type="datetime1">
              <a:rPr lang="ru-RU" smtClean="0"/>
              <a:t>12.11.2020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Radiation safety system of the cyclotron complex DC280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167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5C3A5-16BD-4904-96E5-9FEC7C5BC130}" type="datetime1">
              <a:rPr lang="ru-RU" smtClean="0"/>
              <a:t>12.11.2020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Radiation safety system of the cyclotron complex DC280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99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BF23-4058-4F42-B94D-354BA496A841}" type="datetime1">
              <a:rPr lang="ru-RU" smtClean="0"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Radiation safety system of the cyclotron complex DC280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378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5FF85-B815-4190-AB94-1C29AC3B089A}" type="datetime1">
              <a:rPr lang="ru-RU" smtClean="0"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Radiation safety system of the cyclotron complex DC280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292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B6F2F-74AD-44F0-B1F7-2158BAAD430B}" type="datetime1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Radiation safety system of the cyclotron complex DC280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65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4856" y="1515838"/>
            <a:ext cx="10502283" cy="3293531"/>
          </a:xfrm>
        </p:spPr>
        <p:txBody>
          <a:bodyPr>
            <a:noAutofit/>
          </a:bodyPr>
          <a:lstStyle/>
          <a:p>
            <a:r>
              <a:rPr lang="ru-RU" sz="4400" b="1" dirty="0" err="1"/>
              <a:t>The</a:t>
            </a:r>
            <a:r>
              <a:rPr lang="ru-RU" sz="4400" b="1" dirty="0"/>
              <a:t> </a:t>
            </a:r>
            <a:r>
              <a:rPr lang="ru-RU" sz="4400" b="1" dirty="0" err="1"/>
              <a:t>software</a:t>
            </a:r>
            <a:r>
              <a:rPr lang="ru-RU" sz="4400" b="1" dirty="0"/>
              <a:t> </a:t>
            </a:r>
            <a:r>
              <a:rPr lang="ru-RU" sz="4400" b="1" dirty="0" err="1"/>
              <a:t>development</a:t>
            </a:r>
            <a:r>
              <a:rPr lang="ru-RU" sz="4400" b="1" dirty="0"/>
              <a:t> </a:t>
            </a:r>
            <a:r>
              <a:rPr lang="ru-RU" sz="4400" b="1" dirty="0" err="1"/>
              <a:t>for</a:t>
            </a:r>
            <a:r>
              <a:rPr lang="ru-RU" sz="4400" b="1" dirty="0"/>
              <a:t> </a:t>
            </a:r>
            <a:r>
              <a:rPr lang="ru-RU" sz="4400" b="1" dirty="0" err="1"/>
              <a:t>data</a:t>
            </a:r>
            <a:r>
              <a:rPr lang="ru-RU" sz="4400" b="1" dirty="0"/>
              <a:t> </a:t>
            </a:r>
            <a:r>
              <a:rPr lang="ru-RU" sz="4400" b="1" dirty="0" err="1"/>
              <a:t>processing</a:t>
            </a:r>
            <a:r>
              <a:rPr lang="ru-RU" sz="4400" b="1" dirty="0"/>
              <a:t> </a:t>
            </a:r>
            <a:r>
              <a:rPr lang="ru-RU" sz="4400" b="1" dirty="0" err="1"/>
              <a:t>from</a:t>
            </a:r>
            <a:r>
              <a:rPr lang="ru-RU" sz="4400" b="1" dirty="0"/>
              <a:t> </a:t>
            </a:r>
            <a:r>
              <a:rPr lang="ru-RU" sz="4400" b="1" dirty="0" err="1"/>
              <a:t>the</a:t>
            </a:r>
            <a:r>
              <a:rPr lang="ru-RU" sz="4400" b="1" dirty="0"/>
              <a:t> </a:t>
            </a:r>
            <a:r>
              <a:rPr lang="ru-RU" sz="4400" b="1" dirty="0" err="1"/>
              <a:t>heavy</a:t>
            </a:r>
            <a:r>
              <a:rPr lang="ru-RU" sz="4400" b="1" dirty="0"/>
              <a:t> </a:t>
            </a:r>
            <a:r>
              <a:rPr lang="ru-RU" sz="4400" b="1" dirty="0" err="1"/>
              <a:t>ion</a:t>
            </a:r>
            <a:r>
              <a:rPr lang="ru-RU" sz="4400" b="1" dirty="0"/>
              <a:t> </a:t>
            </a:r>
            <a:r>
              <a:rPr lang="ru-RU" sz="4400" b="1" dirty="0" err="1"/>
              <a:t>beam</a:t>
            </a:r>
            <a:r>
              <a:rPr lang="ru-RU" sz="4400" b="1" dirty="0"/>
              <a:t> </a:t>
            </a:r>
            <a:r>
              <a:rPr lang="ru-RU" sz="4400" b="1" dirty="0" err="1"/>
              <a:t>loss</a:t>
            </a:r>
            <a:r>
              <a:rPr lang="ru-RU" sz="4400" b="1" dirty="0"/>
              <a:t> </a:t>
            </a:r>
            <a:r>
              <a:rPr lang="ru-RU" sz="4400" b="1" dirty="0" err="1"/>
              <a:t>diagnostics</a:t>
            </a:r>
            <a:r>
              <a:rPr lang="ru-RU" sz="4400" b="1" dirty="0"/>
              <a:t> </a:t>
            </a:r>
            <a:r>
              <a:rPr lang="ru-RU" sz="4400" b="1" dirty="0" err="1"/>
              <a:t>system</a:t>
            </a:r>
            <a:r>
              <a:rPr lang="ru-RU" sz="4400" b="1" dirty="0"/>
              <a:t> </a:t>
            </a:r>
            <a:r>
              <a:rPr lang="ru-RU" sz="4400" b="1" dirty="0" err="1"/>
              <a:t>for</a:t>
            </a:r>
            <a:r>
              <a:rPr lang="ru-RU" sz="4400" b="1" dirty="0"/>
              <a:t> </a:t>
            </a:r>
            <a:r>
              <a:rPr lang="ru-RU" sz="4400" b="1" dirty="0" err="1"/>
              <a:t>the</a:t>
            </a:r>
            <a:r>
              <a:rPr lang="ru-RU" sz="4400" b="1" dirty="0"/>
              <a:t> DC-280 </a:t>
            </a:r>
            <a:r>
              <a:rPr lang="ru-RU" sz="4400" b="1" dirty="0" err="1"/>
              <a:t>accelerator</a:t>
            </a:r>
            <a:r>
              <a:rPr lang="ru-RU" sz="4400" dirty="0"/>
              <a:t/>
            </a:r>
            <a:br>
              <a:rPr lang="ru-RU" sz="4400" dirty="0"/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8" y="5804703"/>
            <a:ext cx="9144000" cy="49082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Timoshenko</a:t>
            </a:r>
            <a:endParaRPr lang="ru-RU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336" y="542690"/>
            <a:ext cx="2163410" cy="176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75095" y="0"/>
            <a:ext cx="7441809" cy="520505"/>
          </a:xfrm>
          <a:prstGeom prst="rect">
            <a:avLst/>
          </a:prstGeom>
          <a:solidFill>
            <a:srgbClr val="2A418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AYSS – 2020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32171B3-A584-4BF3-96FD-C0911B4A3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808" y="535347"/>
            <a:ext cx="3138388" cy="176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4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A2ACD44-6234-49FE-806B-877639CB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b="1" smtClean="0"/>
              <a:t>10</a:t>
            </a:fld>
            <a:endParaRPr lang="ru-RU" b="1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8E3001CB-B9DC-4D68-B963-B57677493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Sensitivity</a:t>
            </a:r>
          </a:p>
          <a:p>
            <a:r>
              <a:rPr lang="en-US" dirty="0"/>
              <a:t>Response time</a:t>
            </a:r>
          </a:p>
          <a:p>
            <a:r>
              <a:rPr lang="en-US" dirty="0"/>
              <a:t>Excessive radiation response (saturation effects)</a:t>
            </a:r>
          </a:p>
          <a:p>
            <a:r>
              <a:rPr lang="en-US" dirty="0"/>
              <a:t>Physical size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2140F686-419E-43CA-B21B-93916D415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Requirements for BLDS</a:t>
            </a:r>
            <a:endParaRPr lang="ru-RU" dirty="0"/>
          </a:p>
        </p:txBody>
      </p:sp>
      <p:pic>
        <p:nvPicPr>
          <p:cNvPr id="15" name="Picture 2" descr="ÐÐ°ÑÑÐ¸Ð½ÐºÐ¸ Ð¿Ð¾ Ð·Ð°Ð¿ÑÐ¾ÑÑ ÐÐ¯Ð  ÐÐÐ¯Ð">
            <a:extLst>
              <a:ext uri="{FF2B5EF4-FFF2-40B4-BE49-F238E27FC236}">
                <a16:creationId xmlns:a16="http://schemas.microsoft.com/office/drawing/2014/main" xmlns="" id="{BDFDC4FB-252F-427F-95CA-E53A458CF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37277"/>
            <a:ext cx="551201" cy="4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ижний колонтитул 4">
            <a:extLst>
              <a:ext uri="{FF2B5EF4-FFF2-40B4-BE49-F238E27FC236}">
                <a16:creationId xmlns:a16="http://schemas.microsoft.com/office/drawing/2014/main" xmlns="" id="{E04E35C9-F7A4-4A9E-9312-D174F9F3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0190" y="6470268"/>
            <a:ext cx="6631619" cy="365125"/>
          </a:xfrm>
        </p:spPr>
        <p:txBody>
          <a:bodyPr/>
          <a:lstStyle/>
          <a:p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software</a:t>
            </a:r>
            <a:r>
              <a:rPr lang="ru-RU" b="1" dirty="0"/>
              <a:t> </a:t>
            </a:r>
            <a:r>
              <a:rPr lang="ru-RU" b="1" dirty="0" err="1"/>
              <a:t>development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data</a:t>
            </a:r>
            <a:r>
              <a:rPr lang="ru-RU" b="1" dirty="0"/>
              <a:t> </a:t>
            </a:r>
            <a:r>
              <a:rPr lang="ru-RU" b="1" dirty="0" err="1"/>
              <a:t>processing</a:t>
            </a:r>
            <a:r>
              <a:rPr lang="ru-RU" b="1" dirty="0"/>
              <a:t> </a:t>
            </a:r>
            <a:r>
              <a:rPr lang="ru-RU" b="1" dirty="0" err="1"/>
              <a:t>from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heavy</a:t>
            </a:r>
            <a:r>
              <a:rPr lang="ru-RU" b="1" dirty="0"/>
              <a:t> </a:t>
            </a:r>
            <a:r>
              <a:rPr lang="ru-RU" b="1" dirty="0" err="1"/>
              <a:t>ion</a:t>
            </a:r>
            <a:r>
              <a:rPr lang="ru-RU" b="1" dirty="0"/>
              <a:t> </a:t>
            </a:r>
            <a:r>
              <a:rPr lang="ru-RU" b="1" dirty="0" err="1"/>
              <a:t>beam</a:t>
            </a:r>
            <a:r>
              <a:rPr lang="ru-RU" b="1" dirty="0"/>
              <a:t> </a:t>
            </a:r>
            <a:r>
              <a:rPr lang="ru-RU" b="1" dirty="0" err="1"/>
              <a:t>loss</a:t>
            </a:r>
            <a:r>
              <a:rPr lang="ru-RU" b="1" dirty="0"/>
              <a:t> </a:t>
            </a:r>
            <a:r>
              <a:rPr lang="ru-RU" b="1" dirty="0" err="1"/>
              <a:t>diagnostics</a:t>
            </a:r>
            <a:r>
              <a:rPr lang="ru-RU" b="1" dirty="0"/>
              <a:t> </a:t>
            </a:r>
            <a:r>
              <a:rPr lang="ru-RU" b="1" dirty="0" err="1"/>
              <a:t>system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DC-280 </a:t>
            </a:r>
            <a:r>
              <a:rPr lang="ru-RU" b="1" dirty="0" err="1"/>
              <a:t>accelerator</a:t>
            </a:r>
            <a:endParaRPr lang="ru-RU" dirty="0"/>
          </a:p>
          <a:p>
            <a:endParaRPr lang="ru-RU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BB269B9-D02B-46F1-931E-3BEA431A1D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8" y="6238548"/>
            <a:ext cx="551201" cy="4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81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747A8D-EEE6-463A-81BD-4BFBCCE1E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ru-RU" dirty="0" err="1"/>
              <a:t>hermal</a:t>
            </a:r>
            <a:r>
              <a:rPr lang="ru-RU" dirty="0"/>
              <a:t> </a:t>
            </a:r>
            <a:r>
              <a:rPr lang="ru-RU" dirty="0" err="1"/>
              <a:t>neutrons</a:t>
            </a:r>
            <a:r>
              <a:rPr lang="ru-RU" dirty="0"/>
              <a:t> </a:t>
            </a:r>
            <a:r>
              <a:rPr lang="ru-RU" dirty="0" err="1"/>
              <a:t>counters</a:t>
            </a:r>
            <a:r>
              <a:rPr lang="ru-RU" dirty="0"/>
              <a:t>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7FFE27C-4C77-4107-883E-FEC14D9B5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b="1" smtClean="0"/>
              <a:t>11</a:t>
            </a:fld>
            <a:endParaRPr lang="ru-RU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710AD00-2501-4FE5-A6FB-AAFE8ABF0C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6"/>
          <a:stretch/>
        </p:blipFill>
        <p:spPr>
          <a:xfrm rot="5400000">
            <a:off x="1387504" y="1968219"/>
            <a:ext cx="3246937" cy="3794346"/>
          </a:xfrm>
          <a:prstGeom prst="rect">
            <a:avLst/>
          </a:prstGeom>
        </p:spPr>
      </p:pic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9D84295F-6CD3-4F97-AD33-5CB0831DA5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344251"/>
              </p:ext>
            </p:extLst>
          </p:nvPr>
        </p:nvGraphicFramePr>
        <p:xfrm>
          <a:off x="5550408" y="1739052"/>
          <a:ext cx="5433457" cy="12868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3374">
                  <a:extLst>
                    <a:ext uri="{9D8B030D-6E8A-4147-A177-3AD203B41FA5}">
                      <a16:colId xmlns:a16="http://schemas.microsoft.com/office/drawing/2014/main" xmlns="" val="938701925"/>
                    </a:ext>
                  </a:extLst>
                </a:gridCol>
                <a:gridCol w="1110083">
                  <a:extLst>
                    <a:ext uri="{9D8B030D-6E8A-4147-A177-3AD203B41FA5}">
                      <a16:colId xmlns:a16="http://schemas.microsoft.com/office/drawing/2014/main" xmlns="" val="712264954"/>
                    </a:ext>
                  </a:extLst>
                </a:gridCol>
              </a:tblGrid>
              <a:tr h="32170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SNM</a:t>
                      </a:r>
                      <a:r>
                        <a:rPr lang="ru-RU" sz="1400" dirty="0"/>
                        <a:t>-16 (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Corona Counters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621662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Rated operating voltage range, V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2000-2800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5668406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Effective working length, mm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1045417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Thermal neutron detection efficiency,%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6613063"/>
                  </a:ext>
                </a:extLst>
              </a:tr>
            </a:tbl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9383B79E-AE80-437E-B552-A51F69C012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978338"/>
              </p:ext>
            </p:extLst>
          </p:nvPr>
        </p:nvGraphicFramePr>
        <p:xfrm>
          <a:off x="5550408" y="3221974"/>
          <a:ext cx="5433457" cy="12868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3374">
                  <a:extLst>
                    <a:ext uri="{9D8B030D-6E8A-4147-A177-3AD203B41FA5}">
                      <a16:colId xmlns:a16="http://schemas.microsoft.com/office/drawing/2014/main" xmlns="" val="938701925"/>
                    </a:ext>
                  </a:extLst>
                </a:gridCol>
                <a:gridCol w="1110083">
                  <a:extLst>
                    <a:ext uri="{9D8B030D-6E8A-4147-A177-3AD203B41FA5}">
                      <a16:colId xmlns:a16="http://schemas.microsoft.com/office/drawing/2014/main" xmlns="" val="712264954"/>
                    </a:ext>
                  </a:extLst>
                </a:gridCol>
              </a:tblGrid>
              <a:tr h="32170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Helium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-18/80-3,0/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r>
                        <a:rPr lang="ru-RU" sz="1400" dirty="0"/>
                        <a:t> (</a:t>
                      </a:r>
                      <a:r>
                        <a:rPr lang="en-US" sz="1400" dirty="0"/>
                        <a:t>proportional counter</a:t>
                      </a:r>
                      <a:r>
                        <a:rPr lang="ru-RU" sz="1400" dirty="0"/>
                        <a:t>)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621662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Rated operating voltage range, V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1150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145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5668406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Effective working length, mm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1045417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Thermal neutron detection efficiency,%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6613063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xmlns="" id="{27D65B18-6512-4483-8F9B-33B0C6D2B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966718"/>
              </p:ext>
            </p:extLst>
          </p:nvPr>
        </p:nvGraphicFramePr>
        <p:xfrm>
          <a:off x="5550408" y="4704896"/>
          <a:ext cx="5433457" cy="12868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3374">
                  <a:extLst>
                    <a:ext uri="{9D8B030D-6E8A-4147-A177-3AD203B41FA5}">
                      <a16:colId xmlns:a16="http://schemas.microsoft.com/office/drawing/2014/main" xmlns="" val="938701925"/>
                    </a:ext>
                  </a:extLst>
                </a:gridCol>
                <a:gridCol w="1110083">
                  <a:extLst>
                    <a:ext uri="{9D8B030D-6E8A-4147-A177-3AD203B41FA5}">
                      <a16:colId xmlns:a16="http://schemas.microsoft.com/office/drawing/2014/main" xmlns="" val="712264954"/>
                    </a:ext>
                  </a:extLst>
                </a:gridCol>
              </a:tblGrid>
              <a:tr h="32170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SNK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-30/60-4,6/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Corona Counters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621662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Rated operating voltage range, V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1900-2000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5668406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Effective working length, mm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1045417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Thermal neutron detection efficiency,%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6613063"/>
                  </a:ext>
                </a:extLst>
              </a:tr>
            </a:tbl>
          </a:graphicData>
        </a:graphic>
      </p:graphicFrame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xmlns="" id="{33101E7C-9B3F-476C-BD53-F9A283369BA1}"/>
              </a:ext>
            </a:extLst>
          </p:cNvPr>
          <p:cNvCxnSpPr>
            <a:cxnSpLocks/>
          </p:cNvCxnSpPr>
          <p:nvPr/>
        </p:nvCxnSpPr>
        <p:spPr>
          <a:xfrm flipH="1" flipV="1">
            <a:off x="1956816" y="3346704"/>
            <a:ext cx="3593592" cy="1492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901AC0EB-0A85-4DAF-B237-EBF7FC816C85}"/>
              </a:ext>
            </a:extLst>
          </p:cNvPr>
          <p:cNvCxnSpPr>
            <a:cxnSpLocks/>
          </p:cNvCxnSpPr>
          <p:nvPr/>
        </p:nvCxnSpPr>
        <p:spPr>
          <a:xfrm flipH="1">
            <a:off x="4087368" y="3346704"/>
            <a:ext cx="1463040" cy="2036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E53F8A02-F22C-4C60-9FD3-05F383A58C7F}"/>
              </a:ext>
            </a:extLst>
          </p:cNvPr>
          <p:cNvCxnSpPr>
            <a:cxnSpLocks/>
          </p:cNvCxnSpPr>
          <p:nvPr/>
        </p:nvCxnSpPr>
        <p:spPr>
          <a:xfrm flipH="1">
            <a:off x="3010972" y="1886775"/>
            <a:ext cx="2539436" cy="6857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2" descr="ÐÐ°ÑÑÐ¸Ð½ÐºÐ¸ Ð¿Ð¾ Ð·Ð°Ð¿ÑÐ¾ÑÑ ÐÐ¯Ð  ÐÐÐ¯Ð">
            <a:extLst>
              <a:ext uri="{FF2B5EF4-FFF2-40B4-BE49-F238E27FC236}">
                <a16:creationId xmlns:a16="http://schemas.microsoft.com/office/drawing/2014/main" xmlns="" id="{E2953102-B367-4C4E-B04C-44B50B058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37277"/>
            <a:ext cx="551201" cy="4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Нижний колонтитул 4">
            <a:extLst>
              <a:ext uri="{FF2B5EF4-FFF2-40B4-BE49-F238E27FC236}">
                <a16:creationId xmlns:a16="http://schemas.microsoft.com/office/drawing/2014/main" xmlns="" id="{631BE997-CE6B-4BBD-92ED-7A2851E76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0190" y="6470268"/>
            <a:ext cx="6631619" cy="365125"/>
          </a:xfrm>
        </p:spPr>
        <p:txBody>
          <a:bodyPr/>
          <a:lstStyle/>
          <a:p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software</a:t>
            </a:r>
            <a:r>
              <a:rPr lang="ru-RU" b="1" dirty="0"/>
              <a:t> </a:t>
            </a:r>
            <a:r>
              <a:rPr lang="ru-RU" b="1" dirty="0" err="1"/>
              <a:t>development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data</a:t>
            </a:r>
            <a:r>
              <a:rPr lang="ru-RU" b="1" dirty="0"/>
              <a:t> </a:t>
            </a:r>
            <a:r>
              <a:rPr lang="ru-RU" b="1" dirty="0" err="1"/>
              <a:t>processing</a:t>
            </a:r>
            <a:r>
              <a:rPr lang="ru-RU" b="1" dirty="0"/>
              <a:t> </a:t>
            </a:r>
            <a:r>
              <a:rPr lang="ru-RU" b="1" dirty="0" err="1"/>
              <a:t>from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heavy</a:t>
            </a:r>
            <a:r>
              <a:rPr lang="ru-RU" b="1" dirty="0"/>
              <a:t> </a:t>
            </a:r>
            <a:r>
              <a:rPr lang="ru-RU" b="1" dirty="0" err="1"/>
              <a:t>ion</a:t>
            </a:r>
            <a:r>
              <a:rPr lang="ru-RU" b="1" dirty="0"/>
              <a:t> </a:t>
            </a:r>
            <a:r>
              <a:rPr lang="ru-RU" b="1" dirty="0" err="1"/>
              <a:t>beam</a:t>
            </a:r>
            <a:r>
              <a:rPr lang="ru-RU" b="1" dirty="0"/>
              <a:t> </a:t>
            </a:r>
            <a:r>
              <a:rPr lang="ru-RU" b="1" dirty="0" err="1"/>
              <a:t>loss</a:t>
            </a:r>
            <a:r>
              <a:rPr lang="ru-RU" b="1" dirty="0"/>
              <a:t> </a:t>
            </a:r>
            <a:r>
              <a:rPr lang="ru-RU" b="1" dirty="0" err="1"/>
              <a:t>diagnostics</a:t>
            </a:r>
            <a:r>
              <a:rPr lang="ru-RU" b="1" dirty="0"/>
              <a:t> </a:t>
            </a:r>
            <a:r>
              <a:rPr lang="ru-RU" b="1" dirty="0" err="1"/>
              <a:t>system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DC-280 </a:t>
            </a:r>
            <a:r>
              <a:rPr lang="ru-RU" b="1" dirty="0" err="1"/>
              <a:t>accelerator</a:t>
            </a:r>
            <a:endParaRPr lang="ru-RU" dirty="0"/>
          </a:p>
          <a:p>
            <a:endParaRPr lang="ru-RU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5EA92AC-0204-4BC0-BF7E-174A20F301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8" y="6238548"/>
            <a:ext cx="551201" cy="4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44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98A769-0E19-43EC-B2FF-1628D34F7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Equipment used for processing and collecting data</a:t>
            </a:r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DF0336B-E299-4E9A-A18C-3AD409508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b="1" smtClean="0"/>
              <a:t>12</a:t>
            </a:fld>
            <a:endParaRPr lang="ru-RU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9187584-A149-4EAF-9389-C9558911A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15" t="23042" r="20267" b="14693"/>
          <a:stretch/>
        </p:blipFill>
        <p:spPr>
          <a:xfrm>
            <a:off x="587406" y="1804606"/>
            <a:ext cx="2792876" cy="162439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F8C5EDA-37F1-4F7D-BE5B-FDC963B6BC0B}"/>
              </a:ext>
            </a:extLst>
          </p:cNvPr>
          <p:cNvSpPr/>
          <p:nvPr/>
        </p:nvSpPr>
        <p:spPr>
          <a:xfrm>
            <a:off x="786099" y="3484150"/>
            <a:ext cx="2395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</a:t>
            </a:r>
            <a:r>
              <a:rPr lang="ru-RU" dirty="0" err="1"/>
              <a:t>hassis</a:t>
            </a:r>
            <a:r>
              <a:rPr lang="en-US" dirty="0"/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PXIe-1092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F912509-413A-4A82-9788-D8A7613DE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37" t="13722" r="28714" b="12751"/>
          <a:stretch/>
        </p:blipFill>
        <p:spPr>
          <a:xfrm>
            <a:off x="2416511" y="4186661"/>
            <a:ext cx="1927541" cy="1785478"/>
          </a:xfrm>
          <a:prstGeom prst="rect">
            <a:avLst/>
          </a:prstGeom>
        </p:spPr>
      </p:pic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84D29945-9215-4034-86D2-1707976FD4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702723"/>
              </p:ext>
            </p:extLst>
          </p:nvPr>
        </p:nvGraphicFramePr>
        <p:xfrm>
          <a:off x="4666125" y="4435982"/>
          <a:ext cx="4887865" cy="12868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4325">
                  <a:extLst>
                    <a:ext uri="{9D8B030D-6E8A-4147-A177-3AD203B41FA5}">
                      <a16:colId xmlns:a16="http://schemas.microsoft.com/office/drawing/2014/main" xmlns="" val="938701925"/>
                    </a:ext>
                  </a:extLst>
                </a:gridCol>
                <a:gridCol w="1833540">
                  <a:extLst>
                    <a:ext uri="{9D8B030D-6E8A-4147-A177-3AD203B41FA5}">
                      <a16:colId xmlns:a16="http://schemas.microsoft.com/office/drawing/2014/main" xmlns="" val="712264954"/>
                    </a:ext>
                  </a:extLst>
                </a:gridCol>
              </a:tblGrid>
              <a:tr h="32170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</a:t>
                      </a:r>
                      <a:r>
                        <a:rPr lang="ru-RU" sz="1400" dirty="0" err="1"/>
                        <a:t>ultifunctional</a:t>
                      </a:r>
                      <a:r>
                        <a:rPr lang="ru-RU" sz="1400" dirty="0"/>
                        <a:t> </a:t>
                      </a:r>
                      <a:r>
                        <a:rPr lang="en-US" sz="1400" dirty="0"/>
                        <a:t>I/O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module</a:t>
                      </a:r>
                      <a:r>
                        <a:rPr lang="en-US" sz="1400" dirty="0"/>
                        <a:t> 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PXIe-6396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621662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Analog Input channels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5668406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Analog </a:t>
                      </a:r>
                      <a:r>
                        <a:rPr lang="en-US" sz="1400" dirty="0" err="1"/>
                        <a:t>Ouput</a:t>
                      </a:r>
                      <a:r>
                        <a:rPr lang="en-US" sz="1400" dirty="0"/>
                        <a:t> channels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1045417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Digital I/O channels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6613063"/>
                  </a:ext>
                </a:extLst>
              </a:tr>
            </a:tbl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B5D3370-F5E8-4B11-A169-33432A33A971}"/>
              </a:ext>
            </a:extLst>
          </p:cNvPr>
          <p:cNvSpPr/>
          <p:nvPr/>
        </p:nvSpPr>
        <p:spPr>
          <a:xfrm>
            <a:off x="8715421" y="3469521"/>
            <a:ext cx="269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Terminal Block</a:t>
            </a:r>
            <a:r>
              <a:rPr lang="ru-RU" dirty="0"/>
              <a:t> NI TB-2706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572398E-7FF3-4F91-8835-0A82DFE0F2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70" t="21748" r="51506" b="30714"/>
          <a:stretch/>
        </p:blipFill>
        <p:spPr>
          <a:xfrm>
            <a:off x="9553990" y="1690688"/>
            <a:ext cx="1013342" cy="1734237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117D968F-4994-4E4E-BFD3-53DD0F616F88}"/>
              </a:ext>
            </a:extLst>
          </p:cNvPr>
          <p:cNvSpPr/>
          <p:nvPr/>
        </p:nvSpPr>
        <p:spPr>
          <a:xfrm>
            <a:off x="4695597" y="3482472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ontroller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NI PXIe-8880</a:t>
            </a:r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3613974-947C-4BA2-A214-B916E67343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04" t="33916" r="68543" b="51692"/>
          <a:stretch/>
        </p:blipFill>
        <p:spPr>
          <a:xfrm>
            <a:off x="4982600" y="1713113"/>
            <a:ext cx="1931808" cy="1807380"/>
          </a:xfrm>
          <a:prstGeom prst="rect">
            <a:avLst/>
          </a:prstGeom>
        </p:spPr>
      </p:pic>
      <p:pic>
        <p:nvPicPr>
          <p:cNvPr id="20" name="Picture 2" descr="ÐÐ°ÑÑÐ¸Ð½ÐºÐ¸ Ð¿Ð¾ Ð·Ð°Ð¿ÑÐ¾ÑÑ ÐÐ¯Ð  ÐÐÐ¯Ð">
            <a:extLst>
              <a:ext uri="{FF2B5EF4-FFF2-40B4-BE49-F238E27FC236}">
                <a16:creationId xmlns:a16="http://schemas.microsoft.com/office/drawing/2014/main" xmlns="" id="{AC2E3CFE-9D6F-4031-BDEB-A13A7083F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37277"/>
            <a:ext cx="551201" cy="4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Нижний колонтитул 4">
            <a:extLst>
              <a:ext uri="{FF2B5EF4-FFF2-40B4-BE49-F238E27FC236}">
                <a16:creationId xmlns:a16="http://schemas.microsoft.com/office/drawing/2014/main" xmlns="" id="{FC7C5CC5-1354-4867-8B1D-5870D8DDE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0190" y="6470268"/>
            <a:ext cx="6631619" cy="365125"/>
          </a:xfrm>
        </p:spPr>
        <p:txBody>
          <a:bodyPr/>
          <a:lstStyle/>
          <a:p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software</a:t>
            </a:r>
            <a:r>
              <a:rPr lang="ru-RU" b="1" dirty="0"/>
              <a:t> </a:t>
            </a:r>
            <a:r>
              <a:rPr lang="ru-RU" b="1" dirty="0" err="1"/>
              <a:t>development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data</a:t>
            </a:r>
            <a:r>
              <a:rPr lang="ru-RU" b="1" dirty="0"/>
              <a:t> </a:t>
            </a:r>
            <a:r>
              <a:rPr lang="ru-RU" b="1" dirty="0" err="1"/>
              <a:t>processing</a:t>
            </a:r>
            <a:r>
              <a:rPr lang="ru-RU" b="1" dirty="0"/>
              <a:t> </a:t>
            </a:r>
            <a:r>
              <a:rPr lang="ru-RU" b="1" dirty="0" err="1"/>
              <a:t>from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heavy</a:t>
            </a:r>
            <a:r>
              <a:rPr lang="ru-RU" b="1" dirty="0"/>
              <a:t> </a:t>
            </a:r>
            <a:r>
              <a:rPr lang="ru-RU" b="1" dirty="0" err="1"/>
              <a:t>ion</a:t>
            </a:r>
            <a:r>
              <a:rPr lang="ru-RU" b="1" dirty="0"/>
              <a:t> </a:t>
            </a:r>
            <a:r>
              <a:rPr lang="ru-RU" b="1" dirty="0" err="1"/>
              <a:t>beam</a:t>
            </a:r>
            <a:r>
              <a:rPr lang="ru-RU" b="1" dirty="0"/>
              <a:t> </a:t>
            </a:r>
            <a:r>
              <a:rPr lang="ru-RU" b="1" dirty="0" err="1"/>
              <a:t>loss</a:t>
            </a:r>
            <a:r>
              <a:rPr lang="ru-RU" b="1" dirty="0"/>
              <a:t> </a:t>
            </a:r>
            <a:r>
              <a:rPr lang="ru-RU" b="1" dirty="0" err="1"/>
              <a:t>diagnostics</a:t>
            </a:r>
            <a:r>
              <a:rPr lang="ru-RU" b="1" dirty="0"/>
              <a:t> </a:t>
            </a:r>
            <a:r>
              <a:rPr lang="ru-RU" b="1" dirty="0" err="1"/>
              <a:t>system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DC-280 </a:t>
            </a:r>
            <a:r>
              <a:rPr lang="ru-RU" b="1" dirty="0" err="1"/>
              <a:t>accelerator</a:t>
            </a:r>
            <a:endParaRPr lang="ru-RU" dirty="0"/>
          </a:p>
          <a:p>
            <a:endParaRPr lang="ru-RU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1EAB68B-BFA5-46E0-B7A9-64D02917E8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8" y="6238548"/>
            <a:ext cx="551201" cy="4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39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b="1" smtClean="0"/>
              <a:t>13</a:t>
            </a:fld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E6B85FE-B0E9-4BEC-8403-5325D67A6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89" y="2336227"/>
            <a:ext cx="11155619" cy="2718055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EC4A3107-1579-4EE4-A348-F697D09FFAC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block</a:t>
            </a:r>
            <a:r>
              <a:rPr lang="ru-RU" dirty="0"/>
              <a:t> </a:t>
            </a:r>
            <a:r>
              <a:rPr lang="ru-RU" dirty="0" err="1"/>
              <a:t>diagram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beam</a:t>
            </a:r>
            <a:r>
              <a:rPr lang="ru-RU" dirty="0"/>
              <a:t> </a:t>
            </a:r>
            <a:r>
              <a:rPr lang="ru-RU" dirty="0" err="1"/>
              <a:t>loss</a:t>
            </a:r>
            <a:r>
              <a:rPr lang="ru-RU" dirty="0"/>
              <a:t> </a:t>
            </a:r>
            <a:r>
              <a:rPr lang="ru-RU" dirty="0" err="1"/>
              <a:t>diagnostics</a:t>
            </a:r>
            <a:r>
              <a:rPr lang="ru-RU" dirty="0"/>
              <a:t> </a:t>
            </a:r>
            <a:r>
              <a:rPr lang="ru-RU" dirty="0" err="1"/>
              <a:t>system</a:t>
            </a:r>
            <a:endParaRPr lang="ru-RU" dirty="0">
              <a:highlight>
                <a:srgbClr val="FFFF00"/>
              </a:highlight>
            </a:endParaRPr>
          </a:p>
        </p:txBody>
      </p:sp>
      <p:pic>
        <p:nvPicPr>
          <p:cNvPr id="10" name="Picture 2" descr="ÐÐ°ÑÑÐ¸Ð½ÐºÐ¸ Ð¿Ð¾ Ð·Ð°Ð¿ÑÐ¾ÑÑ ÐÐ¯Ð  ÐÐÐ¯Ð">
            <a:extLst>
              <a:ext uri="{FF2B5EF4-FFF2-40B4-BE49-F238E27FC236}">
                <a16:creationId xmlns:a16="http://schemas.microsoft.com/office/drawing/2014/main" xmlns="" id="{DD73493F-A256-4D34-9637-4653E4527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37277"/>
            <a:ext cx="551201" cy="4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xmlns="" id="{3773DD99-0DD4-47B4-A8F6-3397C8562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0190" y="6470268"/>
            <a:ext cx="6631619" cy="365125"/>
          </a:xfrm>
        </p:spPr>
        <p:txBody>
          <a:bodyPr/>
          <a:lstStyle/>
          <a:p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software</a:t>
            </a:r>
            <a:r>
              <a:rPr lang="ru-RU" b="1" dirty="0"/>
              <a:t> </a:t>
            </a:r>
            <a:r>
              <a:rPr lang="ru-RU" b="1" dirty="0" err="1"/>
              <a:t>development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data</a:t>
            </a:r>
            <a:r>
              <a:rPr lang="ru-RU" b="1" dirty="0"/>
              <a:t> </a:t>
            </a:r>
            <a:r>
              <a:rPr lang="ru-RU" b="1" dirty="0" err="1"/>
              <a:t>processing</a:t>
            </a:r>
            <a:r>
              <a:rPr lang="ru-RU" b="1" dirty="0"/>
              <a:t> </a:t>
            </a:r>
            <a:r>
              <a:rPr lang="ru-RU" b="1" dirty="0" err="1"/>
              <a:t>from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heavy</a:t>
            </a:r>
            <a:r>
              <a:rPr lang="ru-RU" b="1" dirty="0"/>
              <a:t> </a:t>
            </a:r>
            <a:r>
              <a:rPr lang="ru-RU" b="1" dirty="0" err="1"/>
              <a:t>ion</a:t>
            </a:r>
            <a:r>
              <a:rPr lang="ru-RU" b="1" dirty="0"/>
              <a:t> </a:t>
            </a:r>
            <a:r>
              <a:rPr lang="ru-RU" b="1" dirty="0" err="1"/>
              <a:t>beam</a:t>
            </a:r>
            <a:r>
              <a:rPr lang="ru-RU" b="1" dirty="0"/>
              <a:t> </a:t>
            </a:r>
            <a:r>
              <a:rPr lang="ru-RU" b="1" dirty="0" err="1"/>
              <a:t>loss</a:t>
            </a:r>
            <a:r>
              <a:rPr lang="ru-RU" b="1" dirty="0"/>
              <a:t> </a:t>
            </a:r>
            <a:r>
              <a:rPr lang="ru-RU" b="1" dirty="0" err="1"/>
              <a:t>diagnostics</a:t>
            </a:r>
            <a:r>
              <a:rPr lang="ru-RU" b="1" dirty="0"/>
              <a:t> </a:t>
            </a:r>
            <a:r>
              <a:rPr lang="ru-RU" b="1" dirty="0" err="1"/>
              <a:t>system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DC-280 </a:t>
            </a:r>
            <a:r>
              <a:rPr lang="ru-RU" b="1" dirty="0" err="1"/>
              <a:t>accelerator</a:t>
            </a:r>
            <a:endParaRPr lang="ru-RU" dirty="0"/>
          </a:p>
          <a:p>
            <a:endParaRPr lang="ru-RU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52CCA60-2C6F-4270-B50B-BE86AA2F7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8" y="6238548"/>
            <a:ext cx="551201" cy="4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59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B5DE72E-A371-424E-A160-A783E8BAC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b="1" smtClean="0"/>
              <a:t>14</a:t>
            </a:fld>
            <a:endParaRPr lang="ru-RU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26EE7EC-1A84-469E-80DC-4766DD74C49B}"/>
              </a:ext>
            </a:extLst>
          </p:cNvPr>
          <p:cNvSpPr/>
          <p:nvPr/>
        </p:nvSpPr>
        <p:spPr>
          <a:xfrm>
            <a:off x="6240486" y="4262617"/>
            <a:ext cx="52926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</a:rPr>
              <a:t>The NI-DAQmx driver also allows you to quickly display and verify the current data from the device using the test panel.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0BB84E14-DD12-4CB8-BA76-E38E7F546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9" y="2935401"/>
            <a:ext cx="57503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ru-RU" sz="1200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You can quickly see the signal and identify the problem using the test capabilities of the NI-DAQmx drivers</a:t>
            </a:r>
            <a:endParaRPr kumimoji="0" lang="ru-RU" altLang="ru-RU" sz="12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</a:endParaRPr>
          </a:p>
        </p:txBody>
      </p:sp>
      <p:pic>
        <p:nvPicPr>
          <p:cNvPr id="1028" name="Picture 4" descr="image007.jpg">
            <a:extLst>
              <a:ext uri="{FF2B5EF4-FFF2-40B4-BE49-F238E27FC236}">
                <a16:creationId xmlns:a16="http://schemas.microsoft.com/office/drawing/2014/main" xmlns="" id="{ED08E33B-66B7-4103-8D8E-9247E7901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419842"/>
            <a:ext cx="5581651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A9E66BFD-EA25-4F25-A727-9D3FBA161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718686"/>
            <a:ext cx="3965637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ru-RU" sz="1200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LabVIEW hardware drivers use a single software architecture</a:t>
            </a:r>
            <a:endParaRPr kumimoji="0" lang="ru-RU" altLang="ru-RU" sz="32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</a:endParaRPr>
          </a:p>
        </p:txBody>
      </p:sp>
      <p:pic>
        <p:nvPicPr>
          <p:cNvPr id="1030" name="Picture 6" descr="image008.jpg">
            <a:extLst>
              <a:ext uri="{FF2B5EF4-FFF2-40B4-BE49-F238E27FC236}">
                <a16:creationId xmlns:a16="http://schemas.microsoft.com/office/drawing/2014/main" xmlns="" id="{FB43E2E3-7B5F-41CD-B036-8279850E5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1"/>
          <a:stretch/>
        </p:blipFill>
        <p:spPr bwMode="auto">
          <a:xfrm>
            <a:off x="542119" y="2029442"/>
            <a:ext cx="5153025" cy="371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35F7886-D773-4848-B6F3-98644D7A1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53" y="1419842"/>
            <a:ext cx="5172075" cy="609600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6BDFFF6D-175F-47F7-B344-1CF4E9D6522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/>
              <a:t>LabVIEW</a:t>
            </a:r>
            <a:r>
              <a:rPr lang="ru-RU" dirty="0"/>
              <a:t> </a:t>
            </a:r>
            <a:r>
              <a:rPr lang="ru-RU" dirty="0" err="1"/>
              <a:t>Hardware</a:t>
            </a:r>
            <a:r>
              <a:rPr lang="ru-RU" dirty="0"/>
              <a:t> </a:t>
            </a:r>
            <a:r>
              <a:rPr lang="ru-RU" dirty="0" err="1"/>
              <a:t>Drivers</a:t>
            </a:r>
            <a:endParaRPr lang="ru-RU" dirty="0">
              <a:highlight>
                <a:srgbClr val="FFFF00"/>
              </a:highlight>
            </a:endParaRPr>
          </a:p>
        </p:txBody>
      </p:sp>
      <p:pic>
        <p:nvPicPr>
          <p:cNvPr id="14" name="Picture 2" descr="ÐÐ°ÑÑÐ¸Ð½ÐºÐ¸ Ð¿Ð¾ Ð·Ð°Ð¿ÑÐ¾ÑÑ ÐÐ¯Ð  ÐÐÐ¯Ð">
            <a:extLst>
              <a:ext uri="{FF2B5EF4-FFF2-40B4-BE49-F238E27FC236}">
                <a16:creationId xmlns:a16="http://schemas.microsoft.com/office/drawing/2014/main" xmlns="" id="{C7E0EEBD-6BFC-4174-9BEB-00D3673DE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37277"/>
            <a:ext cx="551201" cy="4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xmlns="" id="{059A1251-475C-4F7F-9D73-B56EB175A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0190" y="6470268"/>
            <a:ext cx="6631619" cy="365125"/>
          </a:xfrm>
        </p:spPr>
        <p:txBody>
          <a:bodyPr/>
          <a:lstStyle/>
          <a:p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software</a:t>
            </a:r>
            <a:r>
              <a:rPr lang="ru-RU" b="1" dirty="0"/>
              <a:t> </a:t>
            </a:r>
            <a:r>
              <a:rPr lang="ru-RU" b="1" dirty="0" err="1"/>
              <a:t>development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data</a:t>
            </a:r>
            <a:r>
              <a:rPr lang="ru-RU" b="1" dirty="0"/>
              <a:t> </a:t>
            </a:r>
            <a:r>
              <a:rPr lang="ru-RU" b="1" dirty="0" err="1"/>
              <a:t>processing</a:t>
            </a:r>
            <a:r>
              <a:rPr lang="ru-RU" b="1" dirty="0"/>
              <a:t> </a:t>
            </a:r>
            <a:r>
              <a:rPr lang="ru-RU" b="1" dirty="0" err="1"/>
              <a:t>from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heavy</a:t>
            </a:r>
            <a:r>
              <a:rPr lang="ru-RU" b="1" dirty="0"/>
              <a:t> </a:t>
            </a:r>
            <a:r>
              <a:rPr lang="ru-RU" b="1" dirty="0" err="1"/>
              <a:t>ion</a:t>
            </a:r>
            <a:r>
              <a:rPr lang="ru-RU" b="1" dirty="0"/>
              <a:t> </a:t>
            </a:r>
            <a:r>
              <a:rPr lang="ru-RU" b="1" dirty="0" err="1"/>
              <a:t>beam</a:t>
            </a:r>
            <a:r>
              <a:rPr lang="ru-RU" b="1" dirty="0"/>
              <a:t> </a:t>
            </a:r>
            <a:r>
              <a:rPr lang="ru-RU" b="1" dirty="0" err="1"/>
              <a:t>loss</a:t>
            </a:r>
            <a:r>
              <a:rPr lang="ru-RU" b="1" dirty="0"/>
              <a:t> </a:t>
            </a:r>
            <a:r>
              <a:rPr lang="ru-RU" b="1" dirty="0" err="1"/>
              <a:t>diagnostics</a:t>
            </a:r>
            <a:r>
              <a:rPr lang="ru-RU" b="1" dirty="0"/>
              <a:t> </a:t>
            </a:r>
            <a:r>
              <a:rPr lang="ru-RU" b="1" dirty="0" err="1"/>
              <a:t>system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DC-280 </a:t>
            </a:r>
            <a:r>
              <a:rPr lang="ru-RU" b="1" dirty="0" err="1"/>
              <a:t>accelerator</a:t>
            </a:r>
            <a:endParaRPr lang="ru-RU" dirty="0"/>
          </a:p>
          <a:p>
            <a:endParaRPr lang="ru-RU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DD6D764-1EC6-4F59-917E-BD21340242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8" y="6238548"/>
            <a:ext cx="551201" cy="4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82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59AC01-149A-4987-AE90-4EDC424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Software b</a:t>
            </a:r>
            <a:r>
              <a:rPr lang="ru-RU" dirty="0" err="1"/>
              <a:t>lock</a:t>
            </a:r>
            <a:r>
              <a:rPr lang="ru-RU" dirty="0"/>
              <a:t> </a:t>
            </a:r>
            <a:r>
              <a:rPr lang="en-US" dirty="0"/>
              <a:t>d</a:t>
            </a:r>
            <a:r>
              <a:rPr lang="ru-RU" dirty="0" err="1"/>
              <a:t>iagram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LabVIEW</a:t>
            </a:r>
            <a:r>
              <a:rPr lang="ru-RU" dirty="0"/>
              <a:t> 2017 </a:t>
            </a:r>
            <a:r>
              <a:rPr lang="ru-RU" dirty="0" err="1"/>
              <a:t>Development</a:t>
            </a:r>
            <a:r>
              <a:rPr lang="ru-RU" dirty="0"/>
              <a:t> </a:t>
            </a:r>
            <a:r>
              <a:rPr lang="ru-RU" dirty="0" err="1"/>
              <a:t>Environment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737DB8D-F070-4594-A9D0-C7E61B7E9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b="1" smtClean="0"/>
              <a:t>15</a:t>
            </a:fld>
            <a:endParaRPr lang="ru-RU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6C14AD3-626A-455D-B357-6AC3F2852BB8}"/>
              </a:ext>
            </a:extLst>
          </p:cNvPr>
          <p:cNvSpPr/>
          <p:nvPr/>
        </p:nvSpPr>
        <p:spPr>
          <a:xfrm>
            <a:off x="4272675" y="497794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1 – Loop body</a:t>
            </a:r>
            <a:endParaRPr lang="ru-RU" dirty="0"/>
          </a:p>
          <a:p>
            <a:r>
              <a:rPr lang="en-US" dirty="0"/>
              <a:t>2 – iteration counter </a:t>
            </a:r>
            <a:endParaRPr lang="ru-RU" dirty="0"/>
          </a:p>
          <a:p>
            <a:r>
              <a:rPr lang="en-US" dirty="0"/>
              <a:t>3 – termination condition terminal</a:t>
            </a:r>
            <a:endParaRPr lang="ru-RU" dirty="0"/>
          </a:p>
          <a:p>
            <a:r>
              <a:rPr lang="en-US" dirty="0"/>
              <a:t>4 – output terminals</a:t>
            </a:r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E6DDF0F-3D00-4E61-824F-C594BFF56F31}"/>
              </a:ext>
            </a:extLst>
          </p:cNvPr>
          <p:cNvSpPr txBox="1"/>
          <p:nvPr/>
        </p:nvSpPr>
        <p:spPr>
          <a:xfrm>
            <a:off x="9371628" y="55473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94D0171-A618-48A1-99A9-D2A88E006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642" y="1500273"/>
            <a:ext cx="4852036" cy="40631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A514372-9178-4959-B2E0-506DE11226DB}"/>
              </a:ext>
            </a:extLst>
          </p:cNvPr>
          <p:cNvSpPr txBox="1"/>
          <p:nvPr/>
        </p:nvSpPr>
        <p:spPr>
          <a:xfrm>
            <a:off x="9982200" y="3800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BCDB9E3-15BF-45CE-A0FC-61B9F356D812}"/>
              </a:ext>
            </a:extLst>
          </p:cNvPr>
          <p:cNvSpPr txBox="1"/>
          <p:nvPr/>
        </p:nvSpPr>
        <p:spPr>
          <a:xfrm>
            <a:off x="6558981" y="28594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CC8E5F7-12D8-415B-BCDC-46DAEB92AF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2290"/>
            <a:ext cx="3510899" cy="44527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5CFCBEB-A2D6-4F35-9399-76386EBB0CD8}"/>
              </a:ext>
            </a:extLst>
          </p:cNvPr>
          <p:cNvSpPr txBox="1"/>
          <p:nvPr/>
        </p:nvSpPr>
        <p:spPr>
          <a:xfrm>
            <a:off x="1113800" y="214959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  <a:endParaRPr lang="ru-RU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62F58B8-EB4C-4526-82AD-E5F3FE4D5BE4}"/>
              </a:ext>
            </a:extLst>
          </p:cNvPr>
          <p:cNvSpPr txBox="1"/>
          <p:nvPr/>
        </p:nvSpPr>
        <p:spPr>
          <a:xfrm>
            <a:off x="700181" y="568451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endParaRPr lang="ru-RU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AC1753C-81EB-44F5-A417-27E516887649}"/>
              </a:ext>
            </a:extLst>
          </p:cNvPr>
          <p:cNvSpPr txBox="1"/>
          <p:nvPr/>
        </p:nvSpPr>
        <p:spPr>
          <a:xfrm>
            <a:off x="3356383" y="331926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</a:t>
            </a:r>
            <a:endParaRPr lang="ru-RU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3661074-615A-4F92-9255-DDC43AC839AD}"/>
              </a:ext>
            </a:extLst>
          </p:cNvPr>
          <p:cNvSpPr txBox="1"/>
          <p:nvPr/>
        </p:nvSpPr>
        <p:spPr>
          <a:xfrm>
            <a:off x="3704318" y="251221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</a:t>
            </a:r>
            <a:endParaRPr lang="ru-RU" sz="1400" dirty="0"/>
          </a:p>
        </p:txBody>
      </p:sp>
      <p:pic>
        <p:nvPicPr>
          <p:cNvPr id="17" name="Picture 2" descr="ÐÐ°ÑÑÐ¸Ð½ÐºÐ¸ Ð¿Ð¾ Ð·Ð°Ð¿ÑÐ¾ÑÑ ÐÐ¯Ð  ÐÐÐ¯Ð">
            <a:extLst>
              <a:ext uri="{FF2B5EF4-FFF2-40B4-BE49-F238E27FC236}">
                <a16:creationId xmlns:a16="http://schemas.microsoft.com/office/drawing/2014/main" xmlns="" id="{A27D295D-CD4D-4482-8647-7B19770AF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37277"/>
            <a:ext cx="551201" cy="4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Нижний колонтитул 4">
            <a:extLst>
              <a:ext uri="{FF2B5EF4-FFF2-40B4-BE49-F238E27FC236}">
                <a16:creationId xmlns:a16="http://schemas.microsoft.com/office/drawing/2014/main" xmlns="" id="{8217BF50-2A89-48BA-98F6-73C28990F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0190" y="6470268"/>
            <a:ext cx="6631619" cy="365125"/>
          </a:xfrm>
        </p:spPr>
        <p:txBody>
          <a:bodyPr/>
          <a:lstStyle/>
          <a:p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software</a:t>
            </a:r>
            <a:r>
              <a:rPr lang="ru-RU" b="1" dirty="0"/>
              <a:t> </a:t>
            </a:r>
            <a:r>
              <a:rPr lang="ru-RU" b="1" dirty="0" err="1"/>
              <a:t>development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data</a:t>
            </a:r>
            <a:r>
              <a:rPr lang="ru-RU" b="1" dirty="0"/>
              <a:t> </a:t>
            </a:r>
            <a:r>
              <a:rPr lang="ru-RU" b="1" dirty="0" err="1"/>
              <a:t>processing</a:t>
            </a:r>
            <a:r>
              <a:rPr lang="ru-RU" b="1" dirty="0"/>
              <a:t> </a:t>
            </a:r>
            <a:r>
              <a:rPr lang="ru-RU" b="1" dirty="0" err="1"/>
              <a:t>from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heavy</a:t>
            </a:r>
            <a:r>
              <a:rPr lang="ru-RU" b="1" dirty="0"/>
              <a:t> </a:t>
            </a:r>
            <a:r>
              <a:rPr lang="ru-RU" b="1" dirty="0" err="1"/>
              <a:t>ion</a:t>
            </a:r>
            <a:r>
              <a:rPr lang="ru-RU" b="1" dirty="0"/>
              <a:t> </a:t>
            </a:r>
            <a:r>
              <a:rPr lang="ru-RU" b="1" dirty="0" err="1"/>
              <a:t>beam</a:t>
            </a:r>
            <a:r>
              <a:rPr lang="ru-RU" b="1" dirty="0"/>
              <a:t> </a:t>
            </a:r>
            <a:r>
              <a:rPr lang="ru-RU" b="1" dirty="0" err="1"/>
              <a:t>loss</a:t>
            </a:r>
            <a:r>
              <a:rPr lang="ru-RU" b="1" dirty="0"/>
              <a:t> </a:t>
            </a:r>
            <a:r>
              <a:rPr lang="ru-RU" b="1" dirty="0" err="1"/>
              <a:t>diagnostics</a:t>
            </a:r>
            <a:r>
              <a:rPr lang="ru-RU" b="1" dirty="0"/>
              <a:t> </a:t>
            </a:r>
            <a:r>
              <a:rPr lang="ru-RU" b="1" dirty="0" err="1"/>
              <a:t>system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DC-280 </a:t>
            </a:r>
            <a:r>
              <a:rPr lang="ru-RU" b="1" dirty="0" err="1"/>
              <a:t>accelerator</a:t>
            </a:r>
            <a:endParaRPr lang="ru-RU" dirty="0"/>
          </a:p>
          <a:p>
            <a:endParaRPr lang="ru-RU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27CCC230-3DBF-439C-AA17-5C45BBCE46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8" y="6238548"/>
            <a:ext cx="551201" cy="4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47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157814-DCA2-46A2-AD0F-6B28179D1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25734"/>
            <a:ext cx="10515600" cy="1325563"/>
          </a:xfrm>
        </p:spPr>
        <p:txBody>
          <a:bodyPr/>
          <a:lstStyle/>
          <a:p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main</a:t>
            </a:r>
            <a:r>
              <a:rPr lang="ru-RU" dirty="0"/>
              <a:t> </a:t>
            </a:r>
            <a:r>
              <a:rPr lang="ru-RU" dirty="0" err="1"/>
              <a:t>interface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program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ECA4083-C91D-449E-BFB3-C3DF06700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b="1" smtClean="0"/>
              <a:t>16</a:t>
            </a:fld>
            <a:endParaRPr lang="ru-RU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0058DBA-98DD-46BF-A8F8-EEF067245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46" y="1082386"/>
            <a:ext cx="6482304" cy="5273964"/>
          </a:xfrm>
          <a:prstGeom prst="rect">
            <a:avLst/>
          </a:prstGeom>
        </p:spPr>
      </p:pic>
      <p:pic>
        <p:nvPicPr>
          <p:cNvPr id="11" name="Picture 2" descr="ÐÐ°ÑÑÐ¸Ð½ÐºÐ¸ Ð¿Ð¾ Ð·Ð°Ð¿ÑÐ¾ÑÑ ÐÐ¯Ð  ÐÐÐ¯Ð">
            <a:extLst>
              <a:ext uri="{FF2B5EF4-FFF2-40B4-BE49-F238E27FC236}">
                <a16:creationId xmlns:a16="http://schemas.microsoft.com/office/drawing/2014/main" xmlns="" id="{FC6CF930-3235-40E5-9350-D681EA208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37277"/>
            <a:ext cx="551201" cy="4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ижний колонтитул 4">
            <a:extLst>
              <a:ext uri="{FF2B5EF4-FFF2-40B4-BE49-F238E27FC236}">
                <a16:creationId xmlns:a16="http://schemas.microsoft.com/office/drawing/2014/main" xmlns="" id="{0F465281-A8BA-42F6-9625-5705A1D59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0190" y="6470268"/>
            <a:ext cx="6631619" cy="365125"/>
          </a:xfrm>
        </p:spPr>
        <p:txBody>
          <a:bodyPr/>
          <a:lstStyle/>
          <a:p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software</a:t>
            </a:r>
            <a:r>
              <a:rPr lang="ru-RU" b="1" dirty="0"/>
              <a:t> </a:t>
            </a:r>
            <a:r>
              <a:rPr lang="ru-RU" b="1" dirty="0" err="1"/>
              <a:t>development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data</a:t>
            </a:r>
            <a:r>
              <a:rPr lang="ru-RU" b="1" dirty="0"/>
              <a:t> </a:t>
            </a:r>
            <a:r>
              <a:rPr lang="ru-RU" b="1" dirty="0" err="1"/>
              <a:t>processing</a:t>
            </a:r>
            <a:r>
              <a:rPr lang="ru-RU" b="1" dirty="0"/>
              <a:t> </a:t>
            </a:r>
            <a:r>
              <a:rPr lang="ru-RU" b="1" dirty="0" err="1"/>
              <a:t>from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heavy</a:t>
            </a:r>
            <a:r>
              <a:rPr lang="ru-RU" b="1" dirty="0"/>
              <a:t> </a:t>
            </a:r>
            <a:r>
              <a:rPr lang="ru-RU" b="1" dirty="0" err="1"/>
              <a:t>ion</a:t>
            </a:r>
            <a:r>
              <a:rPr lang="ru-RU" b="1" dirty="0"/>
              <a:t> </a:t>
            </a:r>
            <a:r>
              <a:rPr lang="ru-RU" b="1" dirty="0" err="1"/>
              <a:t>beam</a:t>
            </a:r>
            <a:r>
              <a:rPr lang="ru-RU" b="1" dirty="0"/>
              <a:t> </a:t>
            </a:r>
            <a:r>
              <a:rPr lang="ru-RU" b="1" dirty="0" err="1"/>
              <a:t>loss</a:t>
            </a:r>
            <a:r>
              <a:rPr lang="ru-RU" b="1" dirty="0"/>
              <a:t> </a:t>
            </a:r>
            <a:r>
              <a:rPr lang="ru-RU" b="1" dirty="0" err="1"/>
              <a:t>diagnostics</a:t>
            </a:r>
            <a:r>
              <a:rPr lang="ru-RU" b="1" dirty="0"/>
              <a:t> </a:t>
            </a:r>
            <a:r>
              <a:rPr lang="ru-RU" b="1" dirty="0" err="1"/>
              <a:t>system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DC-280 </a:t>
            </a:r>
            <a:r>
              <a:rPr lang="ru-RU" b="1" dirty="0" err="1"/>
              <a:t>accelerator</a:t>
            </a:r>
            <a:endParaRPr lang="ru-RU" dirty="0"/>
          </a:p>
          <a:p>
            <a:endParaRPr lang="ru-RU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2CDB6B2-9BC4-47BD-ABB0-5D385FEC1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8" y="6238548"/>
            <a:ext cx="551201" cy="4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15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521C8D-D300-44AB-9E5E-6A8171C3E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92E09EB-349C-40A3-8ECB-A951CAFC7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574"/>
            <a:ext cx="10515600" cy="275728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600" dirty="0">
                <a:cs typeface="Arial" panose="020B0604020202020204" pitchFamily="34" charset="0"/>
              </a:rPr>
              <a:t>Software tests were performed with 1 thermal neutron counter. Adding counters may change software functions written in the LabVIEW development environment.</a:t>
            </a:r>
            <a:r>
              <a:rPr lang="ru-RU" sz="1600" dirty="0">
                <a:cs typeface="Arial" panose="020B0604020202020204" pitchFamily="34" charset="0"/>
              </a:rPr>
              <a:t> </a:t>
            </a:r>
            <a:r>
              <a:rPr lang="en-US" sz="1600" dirty="0">
                <a:cs typeface="Arial" panose="020B0604020202020204" pitchFamily="34" charset="0"/>
              </a:rPr>
              <a:t>The National Instruments products were used for the implementation of the software.</a:t>
            </a:r>
            <a:endParaRPr lang="ru-RU" sz="16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1600" dirty="0">
                <a:cs typeface="Arial" panose="020B0604020202020204" pitchFamily="34" charset="0"/>
              </a:rPr>
              <a:t>At this stage, the diagnostic system on the assembled stand is working properly. There are noise issues that we fix as it arise.</a:t>
            </a:r>
            <a:endParaRPr lang="ru-RU" sz="16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1600" dirty="0">
                <a:cs typeface="Arial" panose="020B0604020202020204" pitchFamily="34" charset="0"/>
              </a:rPr>
              <a:t>In the future it is planned to install and conduct a series of experiments such systems at cyclotron U-400 and further at all basic facilities of FLNR in JINR</a:t>
            </a:r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19F3645-585A-4EC9-9839-8907CCC22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764712B-7155-4D81-9DBD-22E682A4DE31}" type="slidenum">
              <a:rPr lang="ru-RU" b="1" smtClean="0"/>
              <a:t>17</a:t>
            </a:fld>
            <a:endParaRPr lang="ru-RU" b="1" dirty="0"/>
          </a:p>
        </p:txBody>
      </p:sp>
      <p:pic>
        <p:nvPicPr>
          <p:cNvPr id="11" name="Picture 2" descr="ÐÐ°ÑÑÐ¸Ð½ÐºÐ¸ Ð¿Ð¾ Ð·Ð°Ð¿ÑÐ¾ÑÑ ÐÐ¯Ð  ÐÐÐ¯Ð">
            <a:extLst>
              <a:ext uri="{FF2B5EF4-FFF2-40B4-BE49-F238E27FC236}">
                <a16:creationId xmlns:a16="http://schemas.microsoft.com/office/drawing/2014/main" xmlns="" id="{4BF141CD-FE82-4FD5-8750-EEE668957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37277"/>
            <a:ext cx="551201" cy="4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ижний колонтитул 4">
            <a:extLst>
              <a:ext uri="{FF2B5EF4-FFF2-40B4-BE49-F238E27FC236}">
                <a16:creationId xmlns:a16="http://schemas.microsoft.com/office/drawing/2014/main" xmlns="" id="{DBF9E54F-3E85-4FD2-838C-9B6BC0650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0190" y="6470268"/>
            <a:ext cx="6631619" cy="365125"/>
          </a:xfrm>
        </p:spPr>
        <p:txBody>
          <a:bodyPr/>
          <a:lstStyle/>
          <a:p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software</a:t>
            </a:r>
            <a:r>
              <a:rPr lang="ru-RU" b="1" dirty="0"/>
              <a:t> </a:t>
            </a:r>
            <a:r>
              <a:rPr lang="ru-RU" b="1" dirty="0" err="1"/>
              <a:t>development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data</a:t>
            </a:r>
            <a:r>
              <a:rPr lang="ru-RU" b="1" dirty="0"/>
              <a:t> </a:t>
            </a:r>
            <a:r>
              <a:rPr lang="ru-RU" b="1" dirty="0" err="1"/>
              <a:t>processing</a:t>
            </a:r>
            <a:r>
              <a:rPr lang="ru-RU" b="1" dirty="0"/>
              <a:t> </a:t>
            </a:r>
            <a:r>
              <a:rPr lang="ru-RU" b="1" dirty="0" err="1"/>
              <a:t>from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heavy</a:t>
            </a:r>
            <a:r>
              <a:rPr lang="ru-RU" b="1" dirty="0"/>
              <a:t> </a:t>
            </a:r>
            <a:r>
              <a:rPr lang="ru-RU" b="1" dirty="0" err="1"/>
              <a:t>ion</a:t>
            </a:r>
            <a:r>
              <a:rPr lang="ru-RU" b="1" dirty="0"/>
              <a:t> </a:t>
            </a:r>
            <a:r>
              <a:rPr lang="ru-RU" b="1" dirty="0" err="1"/>
              <a:t>beam</a:t>
            </a:r>
            <a:r>
              <a:rPr lang="ru-RU" b="1" dirty="0"/>
              <a:t> </a:t>
            </a:r>
            <a:r>
              <a:rPr lang="ru-RU" b="1" dirty="0" err="1"/>
              <a:t>loss</a:t>
            </a:r>
            <a:r>
              <a:rPr lang="ru-RU" b="1" dirty="0"/>
              <a:t> </a:t>
            </a:r>
            <a:r>
              <a:rPr lang="ru-RU" b="1" dirty="0" err="1"/>
              <a:t>diagnostics</a:t>
            </a:r>
            <a:r>
              <a:rPr lang="ru-RU" b="1" dirty="0"/>
              <a:t> </a:t>
            </a:r>
            <a:r>
              <a:rPr lang="ru-RU" b="1" dirty="0" err="1"/>
              <a:t>system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DC-280 </a:t>
            </a:r>
            <a:r>
              <a:rPr lang="ru-RU" b="1" dirty="0" err="1"/>
              <a:t>accelerator</a:t>
            </a:r>
            <a:endParaRPr lang="ru-RU" dirty="0"/>
          </a:p>
          <a:p>
            <a:endParaRPr lang="ru-RU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7B981A0-3BA9-4AEA-98ED-E230F06569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8" y="6238548"/>
            <a:ext cx="551201" cy="4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15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81" y="1595875"/>
            <a:ext cx="10679836" cy="4154281"/>
          </a:xfrm>
        </p:spPr>
        <p:txBody>
          <a:bodyPr>
            <a:noAutofit/>
          </a:bodyPr>
          <a:lstStyle/>
          <a:p>
            <a:r>
              <a:rPr lang="ru-RU" sz="4400" b="1" dirty="0" err="1"/>
              <a:t>The</a:t>
            </a:r>
            <a:r>
              <a:rPr lang="ru-RU" sz="4400" b="1" dirty="0"/>
              <a:t> </a:t>
            </a:r>
            <a:r>
              <a:rPr lang="ru-RU" sz="4400" b="1" dirty="0" err="1"/>
              <a:t>software</a:t>
            </a:r>
            <a:r>
              <a:rPr lang="ru-RU" sz="4400" b="1" dirty="0"/>
              <a:t> </a:t>
            </a:r>
            <a:r>
              <a:rPr lang="ru-RU" sz="4400" b="1" dirty="0" err="1"/>
              <a:t>development</a:t>
            </a:r>
            <a:r>
              <a:rPr lang="ru-RU" sz="4400" b="1" dirty="0"/>
              <a:t> </a:t>
            </a:r>
            <a:r>
              <a:rPr lang="ru-RU" sz="4400" b="1" dirty="0" err="1"/>
              <a:t>for</a:t>
            </a:r>
            <a:r>
              <a:rPr lang="ru-RU" sz="4400" b="1" dirty="0"/>
              <a:t> </a:t>
            </a:r>
            <a:r>
              <a:rPr lang="ru-RU" sz="4400" b="1" dirty="0" err="1"/>
              <a:t>data</a:t>
            </a:r>
            <a:r>
              <a:rPr lang="ru-RU" sz="4400" b="1" dirty="0"/>
              <a:t> </a:t>
            </a:r>
            <a:r>
              <a:rPr lang="ru-RU" sz="4400" b="1" dirty="0" err="1"/>
              <a:t>processing</a:t>
            </a:r>
            <a:r>
              <a:rPr lang="ru-RU" sz="4400" b="1" dirty="0"/>
              <a:t> </a:t>
            </a:r>
            <a:r>
              <a:rPr lang="ru-RU" sz="4400" b="1" dirty="0" err="1"/>
              <a:t>from</a:t>
            </a:r>
            <a:r>
              <a:rPr lang="ru-RU" sz="4400" b="1" dirty="0"/>
              <a:t> </a:t>
            </a:r>
            <a:r>
              <a:rPr lang="ru-RU" sz="4400" b="1" dirty="0" err="1"/>
              <a:t>the</a:t>
            </a:r>
            <a:r>
              <a:rPr lang="ru-RU" sz="4400" b="1" dirty="0"/>
              <a:t> </a:t>
            </a:r>
            <a:r>
              <a:rPr lang="ru-RU" sz="4400" b="1" dirty="0" err="1"/>
              <a:t>heavy</a:t>
            </a:r>
            <a:r>
              <a:rPr lang="ru-RU" sz="4400" b="1" dirty="0"/>
              <a:t> </a:t>
            </a:r>
            <a:r>
              <a:rPr lang="ru-RU" sz="4400" b="1" dirty="0" err="1"/>
              <a:t>ion</a:t>
            </a:r>
            <a:r>
              <a:rPr lang="ru-RU" sz="4400" b="1" dirty="0"/>
              <a:t> </a:t>
            </a:r>
            <a:r>
              <a:rPr lang="ru-RU" sz="4400" b="1" dirty="0" err="1"/>
              <a:t>beam</a:t>
            </a:r>
            <a:r>
              <a:rPr lang="ru-RU" sz="4400" b="1" dirty="0"/>
              <a:t> </a:t>
            </a:r>
            <a:r>
              <a:rPr lang="ru-RU" sz="4400" b="1" dirty="0" err="1"/>
              <a:t>loss</a:t>
            </a:r>
            <a:r>
              <a:rPr lang="ru-RU" sz="4400" b="1" dirty="0"/>
              <a:t> </a:t>
            </a:r>
            <a:r>
              <a:rPr lang="ru-RU" sz="4400" b="1" dirty="0" err="1"/>
              <a:t>diagnostics</a:t>
            </a:r>
            <a:r>
              <a:rPr lang="ru-RU" sz="4400" b="1" dirty="0"/>
              <a:t> </a:t>
            </a:r>
            <a:r>
              <a:rPr lang="ru-RU" sz="4400" b="1" dirty="0" err="1"/>
              <a:t>system</a:t>
            </a:r>
            <a:r>
              <a:rPr lang="ru-RU" sz="4400" b="1" dirty="0"/>
              <a:t> </a:t>
            </a:r>
            <a:r>
              <a:rPr lang="ru-RU" sz="4400" b="1" dirty="0" err="1"/>
              <a:t>for</a:t>
            </a:r>
            <a:r>
              <a:rPr lang="ru-RU" sz="4400" b="1" dirty="0"/>
              <a:t> </a:t>
            </a:r>
            <a:r>
              <a:rPr lang="ru-RU" sz="4400" b="1" dirty="0" err="1"/>
              <a:t>the</a:t>
            </a:r>
            <a:r>
              <a:rPr lang="ru-RU" sz="4400" b="1" dirty="0"/>
              <a:t> DC-280 </a:t>
            </a:r>
            <a:r>
              <a:rPr lang="ru-RU" sz="4400" b="1" dirty="0" err="1"/>
              <a:t>accelerator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sz="4400" b="1" dirty="0"/>
              <a:t/>
            </a:r>
            <a:br>
              <a:rPr lang="en-US" sz="4400" b="1" dirty="0"/>
            </a:b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5985221"/>
            <a:ext cx="9144000" cy="872779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Timoshenko</a:t>
            </a:r>
            <a:endParaRPr lang="ru-RU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timoshenkokd@jinr.ru</a:t>
            </a:r>
            <a:endParaRPr lang="ru-RU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740" y="705959"/>
            <a:ext cx="2181165" cy="177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75095" y="0"/>
            <a:ext cx="7441809" cy="520505"/>
          </a:xfrm>
          <a:prstGeom prst="rect">
            <a:avLst/>
          </a:prstGeom>
          <a:solidFill>
            <a:srgbClr val="2A418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AYSS – 2020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3AE4CA0-B023-487E-9E7B-8496A9612C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96" y="618294"/>
            <a:ext cx="2816449" cy="158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71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C95F9E-431C-45DF-9170-C92E1C437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AF802A-5E24-4848-A3D1-8404C786D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  <a:endParaRPr lang="ru-RU" dirty="0"/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/>
              <a:t>otivation</a:t>
            </a:r>
            <a:endParaRPr lang="ru-RU" dirty="0"/>
          </a:p>
          <a:p>
            <a:r>
              <a:rPr lang="en-US" dirty="0"/>
              <a:t>Advantages and disadvantages of diagnostic methods</a:t>
            </a:r>
            <a:endParaRPr lang="ru-RU" dirty="0"/>
          </a:p>
          <a:p>
            <a:r>
              <a:rPr lang="en-US" dirty="0"/>
              <a:t>location of the diagnostic system</a:t>
            </a:r>
            <a:endParaRPr lang="ru-RU" dirty="0"/>
          </a:p>
          <a:p>
            <a:r>
              <a:rPr lang="en-US" dirty="0"/>
              <a:t>Used equipment</a:t>
            </a:r>
          </a:p>
          <a:p>
            <a:r>
              <a:rPr lang="en-US" dirty="0"/>
              <a:t>Software in the LabVIEW development environment</a:t>
            </a:r>
          </a:p>
          <a:p>
            <a:r>
              <a:rPr lang="en-US" dirty="0"/>
              <a:t>Conclusion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5442FED-AA1A-4115-97DC-711CED2A4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b="1" smtClean="0"/>
              <a:t>2</a:t>
            </a:fld>
            <a:endParaRPr lang="ru-RU" b="1" dirty="0"/>
          </a:p>
        </p:txBody>
      </p:sp>
      <p:pic>
        <p:nvPicPr>
          <p:cNvPr id="6" name="Picture 2" descr="ÐÐ°ÑÑÐ¸Ð½ÐºÐ¸ Ð¿Ð¾ Ð·Ð°Ð¿ÑÐ¾ÑÑ ÐÐ¯Ð  ÐÐÐ¯Ð">
            <a:extLst>
              <a:ext uri="{FF2B5EF4-FFF2-40B4-BE49-F238E27FC236}">
                <a16:creationId xmlns:a16="http://schemas.microsoft.com/office/drawing/2014/main" xmlns="" id="{940F8472-8FB8-441E-A0B2-ECBD18A05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37277"/>
            <a:ext cx="551201" cy="4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A4EE4BCD-36E3-41F8-91B1-98D558EE2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0190" y="6470268"/>
            <a:ext cx="6631619" cy="365125"/>
          </a:xfrm>
        </p:spPr>
        <p:txBody>
          <a:bodyPr/>
          <a:lstStyle/>
          <a:p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software</a:t>
            </a:r>
            <a:r>
              <a:rPr lang="ru-RU" b="1" dirty="0"/>
              <a:t> </a:t>
            </a:r>
            <a:r>
              <a:rPr lang="ru-RU" b="1" dirty="0" err="1"/>
              <a:t>development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data</a:t>
            </a:r>
            <a:r>
              <a:rPr lang="ru-RU" b="1" dirty="0"/>
              <a:t> </a:t>
            </a:r>
            <a:r>
              <a:rPr lang="ru-RU" b="1" dirty="0" err="1"/>
              <a:t>processing</a:t>
            </a:r>
            <a:r>
              <a:rPr lang="ru-RU" b="1" dirty="0"/>
              <a:t> </a:t>
            </a:r>
            <a:r>
              <a:rPr lang="ru-RU" b="1" dirty="0" err="1"/>
              <a:t>from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heavy</a:t>
            </a:r>
            <a:r>
              <a:rPr lang="ru-RU" b="1" dirty="0"/>
              <a:t> </a:t>
            </a:r>
            <a:r>
              <a:rPr lang="ru-RU" b="1" dirty="0" err="1"/>
              <a:t>ion</a:t>
            </a:r>
            <a:r>
              <a:rPr lang="ru-RU" b="1" dirty="0"/>
              <a:t> </a:t>
            </a:r>
            <a:r>
              <a:rPr lang="ru-RU" b="1" dirty="0" err="1"/>
              <a:t>beam</a:t>
            </a:r>
            <a:r>
              <a:rPr lang="ru-RU" b="1" dirty="0"/>
              <a:t> </a:t>
            </a:r>
            <a:r>
              <a:rPr lang="ru-RU" b="1" dirty="0" err="1"/>
              <a:t>loss</a:t>
            </a:r>
            <a:r>
              <a:rPr lang="ru-RU" b="1" dirty="0"/>
              <a:t> </a:t>
            </a:r>
            <a:r>
              <a:rPr lang="ru-RU" b="1" dirty="0" err="1"/>
              <a:t>diagnostics</a:t>
            </a:r>
            <a:r>
              <a:rPr lang="ru-RU" b="1" dirty="0"/>
              <a:t> </a:t>
            </a:r>
            <a:r>
              <a:rPr lang="ru-RU" b="1" dirty="0" err="1"/>
              <a:t>system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DC-280 </a:t>
            </a:r>
            <a:r>
              <a:rPr lang="ru-RU" b="1" dirty="0" err="1"/>
              <a:t>accelerator</a:t>
            </a:r>
            <a:endParaRPr lang="ru-RU" dirty="0"/>
          </a:p>
          <a:p>
            <a:endParaRPr lang="ru-RU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70EEFA7-872A-43AF-80D2-19BAC25692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8" y="6238548"/>
            <a:ext cx="551201" cy="4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2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0505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Accelerator complex DC280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19247" y="2311686"/>
            <a:ext cx="4139953" cy="297783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Ion energy 4÷8 MeV/n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Ion masses 4÷238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Intensities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(A~50) –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10 ρμ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 factor – 280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Efficiency of beam transfer &gt;50%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naukograd-dubna.ru/files/image/06/09/37/lg!lh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02" y="1528555"/>
            <a:ext cx="744084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b="1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37277"/>
            <a:ext cx="551201" cy="4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DEB939CC-20C1-4A39-906F-285183EB3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0190" y="6470268"/>
            <a:ext cx="6631619" cy="365125"/>
          </a:xfrm>
        </p:spPr>
        <p:txBody>
          <a:bodyPr/>
          <a:lstStyle/>
          <a:p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software</a:t>
            </a:r>
            <a:r>
              <a:rPr lang="ru-RU" b="1" dirty="0"/>
              <a:t> </a:t>
            </a:r>
            <a:r>
              <a:rPr lang="ru-RU" b="1" dirty="0" err="1"/>
              <a:t>development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data</a:t>
            </a:r>
            <a:r>
              <a:rPr lang="ru-RU" b="1" dirty="0"/>
              <a:t> </a:t>
            </a:r>
            <a:r>
              <a:rPr lang="ru-RU" b="1" dirty="0" err="1"/>
              <a:t>processing</a:t>
            </a:r>
            <a:r>
              <a:rPr lang="ru-RU" b="1" dirty="0"/>
              <a:t> </a:t>
            </a:r>
            <a:r>
              <a:rPr lang="ru-RU" b="1" dirty="0" err="1"/>
              <a:t>from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heavy</a:t>
            </a:r>
            <a:r>
              <a:rPr lang="ru-RU" b="1" dirty="0"/>
              <a:t> </a:t>
            </a:r>
            <a:r>
              <a:rPr lang="ru-RU" b="1" dirty="0" err="1"/>
              <a:t>ion</a:t>
            </a:r>
            <a:r>
              <a:rPr lang="ru-RU" b="1" dirty="0"/>
              <a:t> </a:t>
            </a:r>
            <a:r>
              <a:rPr lang="ru-RU" b="1" dirty="0" err="1"/>
              <a:t>beam</a:t>
            </a:r>
            <a:r>
              <a:rPr lang="ru-RU" b="1" dirty="0"/>
              <a:t> </a:t>
            </a:r>
            <a:r>
              <a:rPr lang="ru-RU" b="1" dirty="0" err="1"/>
              <a:t>loss</a:t>
            </a:r>
            <a:r>
              <a:rPr lang="ru-RU" b="1" dirty="0"/>
              <a:t> </a:t>
            </a:r>
            <a:r>
              <a:rPr lang="ru-RU" b="1" dirty="0" err="1"/>
              <a:t>diagnostics</a:t>
            </a:r>
            <a:r>
              <a:rPr lang="ru-RU" b="1" dirty="0"/>
              <a:t> </a:t>
            </a:r>
            <a:r>
              <a:rPr lang="ru-RU" b="1" dirty="0" err="1"/>
              <a:t>system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DC-280 </a:t>
            </a:r>
            <a:r>
              <a:rPr lang="ru-RU" b="1" dirty="0" err="1"/>
              <a:t>accelerator</a:t>
            </a:r>
            <a:endParaRPr lang="ru-RU" dirty="0"/>
          </a:p>
          <a:p>
            <a:endParaRPr lang="ru-RU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09ED9E1-EDAE-485D-9FE2-77FB5ED5AC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8" y="6238548"/>
            <a:ext cx="551201" cy="4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8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025775"/>
            <a:ext cx="10515600" cy="1689100"/>
          </a:xfrm>
        </p:spPr>
        <p:txBody>
          <a:bodyPr>
            <a:norm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Contact methods;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Non-destructive methods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b="1" smtClean="0"/>
              <a:t>4</a:t>
            </a:fld>
            <a:endParaRPr lang="ru-RU" b="1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2A4C83DA-A120-4910-BDDF-C35E6AA7F250}"/>
              </a:ext>
            </a:extLst>
          </p:cNvPr>
          <p:cNvSpPr txBox="1">
            <a:spLocks/>
          </p:cNvSpPr>
          <p:nvPr/>
        </p:nvSpPr>
        <p:spPr>
          <a:xfrm>
            <a:off x="946212" y="3932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ion beam diagnostics methods:</a:t>
            </a:r>
            <a:endParaRPr lang="ru-RU" dirty="0"/>
          </a:p>
        </p:txBody>
      </p:sp>
      <p:pic>
        <p:nvPicPr>
          <p:cNvPr id="9" name="Picture 2" descr="ÐÐ°ÑÑÐ¸Ð½ÐºÐ¸ Ð¿Ð¾ Ð·Ð°Ð¿ÑÐ¾ÑÑ ÐÐ¯Ð  ÐÐÐ¯Ð">
            <a:extLst>
              <a:ext uri="{FF2B5EF4-FFF2-40B4-BE49-F238E27FC236}">
                <a16:creationId xmlns:a16="http://schemas.microsoft.com/office/drawing/2014/main" xmlns="" id="{CB0F038A-3F39-47A0-AF93-7590FE471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37277"/>
            <a:ext cx="551201" cy="4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Нижний колонтитул 4">
            <a:extLst>
              <a:ext uri="{FF2B5EF4-FFF2-40B4-BE49-F238E27FC236}">
                <a16:creationId xmlns:a16="http://schemas.microsoft.com/office/drawing/2014/main" xmlns="" id="{06F01984-06F6-4EB5-93D0-F7C86BECF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0190" y="6470268"/>
            <a:ext cx="6631619" cy="365125"/>
          </a:xfrm>
        </p:spPr>
        <p:txBody>
          <a:bodyPr/>
          <a:lstStyle/>
          <a:p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software</a:t>
            </a:r>
            <a:r>
              <a:rPr lang="ru-RU" b="1" dirty="0"/>
              <a:t> </a:t>
            </a:r>
            <a:r>
              <a:rPr lang="ru-RU" b="1" dirty="0" err="1"/>
              <a:t>development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data</a:t>
            </a:r>
            <a:r>
              <a:rPr lang="ru-RU" b="1" dirty="0"/>
              <a:t> </a:t>
            </a:r>
            <a:r>
              <a:rPr lang="ru-RU" b="1" dirty="0" err="1"/>
              <a:t>processing</a:t>
            </a:r>
            <a:r>
              <a:rPr lang="ru-RU" b="1" dirty="0"/>
              <a:t> </a:t>
            </a:r>
            <a:r>
              <a:rPr lang="ru-RU" b="1" dirty="0" err="1"/>
              <a:t>from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heavy</a:t>
            </a:r>
            <a:r>
              <a:rPr lang="ru-RU" b="1" dirty="0"/>
              <a:t> </a:t>
            </a:r>
            <a:r>
              <a:rPr lang="ru-RU" b="1" dirty="0" err="1"/>
              <a:t>ion</a:t>
            </a:r>
            <a:r>
              <a:rPr lang="ru-RU" b="1" dirty="0"/>
              <a:t> </a:t>
            </a:r>
            <a:r>
              <a:rPr lang="ru-RU" b="1" dirty="0" err="1"/>
              <a:t>beam</a:t>
            </a:r>
            <a:r>
              <a:rPr lang="ru-RU" b="1" dirty="0"/>
              <a:t> </a:t>
            </a:r>
            <a:r>
              <a:rPr lang="ru-RU" b="1" dirty="0" err="1"/>
              <a:t>loss</a:t>
            </a:r>
            <a:r>
              <a:rPr lang="ru-RU" b="1" dirty="0"/>
              <a:t> </a:t>
            </a:r>
            <a:r>
              <a:rPr lang="ru-RU" b="1" dirty="0" err="1"/>
              <a:t>diagnostics</a:t>
            </a:r>
            <a:r>
              <a:rPr lang="ru-RU" b="1" dirty="0"/>
              <a:t> </a:t>
            </a:r>
            <a:r>
              <a:rPr lang="ru-RU" b="1" dirty="0" err="1"/>
              <a:t>system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DC-280 </a:t>
            </a:r>
            <a:r>
              <a:rPr lang="ru-RU" b="1" dirty="0" err="1"/>
              <a:t>accelerator</a:t>
            </a:r>
            <a:endParaRPr lang="ru-RU" dirty="0"/>
          </a:p>
          <a:p>
            <a:endParaRPr lang="ru-RU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FD0347B-AF22-4E2D-9D5A-324ADDE295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8" y="6238548"/>
            <a:ext cx="551201" cy="4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2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06DBB5B-2043-4F69-AC47-1094D833E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b="1" smtClean="0"/>
              <a:t>5</a:t>
            </a:fld>
            <a:endParaRPr lang="ru-RU" b="1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7DFCBE6-0E65-4E78-A64D-2A0714776C59}"/>
              </a:ext>
            </a:extLst>
          </p:cNvPr>
          <p:cNvSpPr/>
          <p:nvPr/>
        </p:nvSpPr>
        <p:spPr>
          <a:xfrm>
            <a:off x="4640979" y="5267393"/>
            <a:ext cx="2377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Luminescent screen,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phosphor screen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69EBF3A-FFDE-4867-8276-0B30889B9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62" t="40906" r="43059" b="32355"/>
          <a:stretch/>
        </p:blipFill>
        <p:spPr>
          <a:xfrm>
            <a:off x="240653" y="1631941"/>
            <a:ext cx="3435658" cy="183375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7613F34-A078-4D3F-A1EC-4A897468590C}"/>
              </a:ext>
            </a:extLst>
          </p:cNvPr>
          <p:cNvSpPr/>
          <p:nvPr/>
        </p:nvSpPr>
        <p:spPr>
          <a:xfrm>
            <a:off x="1089109" y="3703721"/>
            <a:ext cx="1333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Faraday Cup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53E1A1BC-4A58-4D49-8EF5-D3011C1ED88A}"/>
              </a:ext>
            </a:extLst>
          </p:cNvPr>
          <p:cNvSpPr/>
          <p:nvPr/>
        </p:nvSpPr>
        <p:spPr>
          <a:xfrm>
            <a:off x="7589534" y="3453607"/>
            <a:ext cx="33454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Secondary emission grid, </a:t>
            </a:r>
          </a:p>
          <a:p>
            <a:pPr algn="ctr"/>
            <a:r>
              <a:rPr lang="ru-RU" dirty="0" err="1"/>
              <a:t>secondary</a:t>
            </a:r>
            <a:r>
              <a:rPr lang="ru-RU" dirty="0"/>
              <a:t> </a:t>
            </a:r>
            <a:r>
              <a:rPr lang="ru-RU" dirty="0" err="1"/>
              <a:t>emission</a:t>
            </a:r>
            <a:r>
              <a:rPr lang="ru-RU" dirty="0"/>
              <a:t> </a:t>
            </a:r>
            <a:r>
              <a:rPr lang="ru-RU" dirty="0" err="1"/>
              <a:t>monitor</a:t>
            </a:r>
            <a:r>
              <a:rPr lang="ru-RU" dirty="0"/>
              <a:t>, SEM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3CD8AA06-6EED-4ADE-BB74-55B0915AA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sensors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D58BC53-8986-4193-85BC-540961928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00" t="12933" r="62772" b="36400"/>
          <a:stretch/>
        </p:blipFill>
        <p:spPr>
          <a:xfrm>
            <a:off x="3832037" y="1640648"/>
            <a:ext cx="1245714" cy="367678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E7CBC85-71E2-41EF-AB62-1ECC277843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50" t="26533" r="63250" b="58534"/>
          <a:stretch/>
        </p:blipFill>
        <p:spPr>
          <a:xfrm>
            <a:off x="6835519" y="1608379"/>
            <a:ext cx="2066404" cy="160720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BEB1884-6EB8-4517-8731-9AAC9B8FE9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25" t="64563" r="65265" b="24030"/>
          <a:stretch/>
        </p:blipFill>
        <p:spPr>
          <a:xfrm>
            <a:off x="8959835" y="1715058"/>
            <a:ext cx="2871438" cy="139384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9EEFE1E-1BB9-4025-9CD9-332A6E96F966}"/>
              </a:ext>
            </a:extLst>
          </p:cNvPr>
          <p:cNvSpPr/>
          <p:nvPr/>
        </p:nvSpPr>
        <p:spPr>
          <a:xfrm>
            <a:off x="3638096" y="4961833"/>
            <a:ext cx="575914" cy="298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3777197E-D7EC-48F8-B418-C4091A9E177E}"/>
              </a:ext>
            </a:extLst>
          </p:cNvPr>
          <p:cNvSpPr/>
          <p:nvPr/>
        </p:nvSpPr>
        <p:spPr>
          <a:xfrm>
            <a:off x="3832036" y="2112101"/>
            <a:ext cx="287957" cy="298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DD76F729-CAF7-48AD-8754-BD28B7853C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7" t="26353" r="77488" b="20169"/>
          <a:stretch/>
        </p:blipFill>
        <p:spPr>
          <a:xfrm>
            <a:off x="5090901" y="3023237"/>
            <a:ext cx="1496621" cy="10951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A5892C68-6406-4F83-BA26-463A65E95C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76" t="26353" r="56275" b="22122"/>
          <a:stretch/>
        </p:blipFill>
        <p:spPr>
          <a:xfrm>
            <a:off x="5090902" y="4155048"/>
            <a:ext cx="1496621" cy="1071008"/>
          </a:xfrm>
          <a:prstGeom prst="rect">
            <a:avLst/>
          </a:prstGeom>
        </p:spPr>
      </p:pic>
      <p:pic>
        <p:nvPicPr>
          <p:cNvPr id="23" name="Picture 2" descr="ÐÐ°ÑÑÐ¸Ð½ÐºÐ¸ Ð¿Ð¾ Ð·Ð°Ð¿ÑÐ¾ÑÑ ÐÐ¯Ð  ÐÐÐ¯Ð">
            <a:extLst>
              <a:ext uri="{FF2B5EF4-FFF2-40B4-BE49-F238E27FC236}">
                <a16:creationId xmlns:a16="http://schemas.microsoft.com/office/drawing/2014/main" xmlns="" id="{BC92F884-F55B-46B0-90EF-2B7C91093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37277"/>
            <a:ext cx="551201" cy="4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Нижний колонтитул 4">
            <a:extLst>
              <a:ext uri="{FF2B5EF4-FFF2-40B4-BE49-F238E27FC236}">
                <a16:creationId xmlns:a16="http://schemas.microsoft.com/office/drawing/2014/main" xmlns="" id="{2469778D-1CE8-477A-9032-9CA3C79C1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0190" y="6470268"/>
            <a:ext cx="6631619" cy="365125"/>
          </a:xfrm>
        </p:spPr>
        <p:txBody>
          <a:bodyPr/>
          <a:lstStyle/>
          <a:p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software</a:t>
            </a:r>
            <a:r>
              <a:rPr lang="ru-RU" b="1" dirty="0"/>
              <a:t> </a:t>
            </a:r>
            <a:r>
              <a:rPr lang="ru-RU" b="1" dirty="0" err="1"/>
              <a:t>development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data</a:t>
            </a:r>
            <a:r>
              <a:rPr lang="ru-RU" b="1" dirty="0"/>
              <a:t> </a:t>
            </a:r>
            <a:r>
              <a:rPr lang="ru-RU" b="1" dirty="0" err="1"/>
              <a:t>processing</a:t>
            </a:r>
            <a:r>
              <a:rPr lang="ru-RU" b="1" dirty="0"/>
              <a:t> </a:t>
            </a:r>
            <a:r>
              <a:rPr lang="ru-RU" b="1" dirty="0" err="1"/>
              <a:t>from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heavy</a:t>
            </a:r>
            <a:r>
              <a:rPr lang="ru-RU" b="1" dirty="0"/>
              <a:t> </a:t>
            </a:r>
            <a:r>
              <a:rPr lang="ru-RU" b="1" dirty="0" err="1"/>
              <a:t>ion</a:t>
            </a:r>
            <a:r>
              <a:rPr lang="ru-RU" b="1" dirty="0"/>
              <a:t> </a:t>
            </a:r>
            <a:r>
              <a:rPr lang="ru-RU" b="1" dirty="0" err="1"/>
              <a:t>beam</a:t>
            </a:r>
            <a:r>
              <a:rPr lang="ru-RU" b="1" dirty="0"/>
              <a:t> </a:t>
            </a:r>
            <a:r>
              <a:rPr lang="ru-RU" b="1" dirty="0" err="1"/>
              <a:t>loss</a:t>
            </a:r>
            <a:r>
              <a:rPr lang="ru-RU" b="1" dirty="0"/>
              <a:t> </a:t>
            </a:r>
            <a:r>
              <a:rPr lang="ru-RU" b="1" dirty="0" err="1"/>
              <a:t>diagnostics</a:t>
            </a:r>
            <a:r>
              <a:rPr lang="ru-RU" b="1" dirty="0"/>
              <a:t> </a:t>
            </a:r>
            <a:r>
              <a:rPr lang="ru-RU" b="1" dirty="0" err="1"/>
              <a:t>system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DC-280 </a:t>
            </a:r>
            <a:r>
              <a:rPr lang="ru-RU" b="1" dirty="0" err="1"/>
              <a:t>accelerator</a:t>
            </a:r>
            <a:endParaRPr lang="ru-RU" dirty="0"/>
          </a:p>
          <a:p>
            <a:endParaRPr lang="ru-RU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7A8B7719-D5F0-4A7B-BAE2-99A46A2027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8" y="6238548"/>
            <a:ext cx="551201" cy="4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6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100B86-2043-4905-8A86-DEE51874E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Disadvantages of contact methods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3FDF93A-37FA-4E59-8180-756DA629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b="1" smtClean="0"/>
              <a:t>6</a:t>
            </a:fld>
            <a:endParaRPr lang="ru-RU" b="1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78EA756E-A172-4CB0-BCC7-63FEE1F045B6}"/>
              </a:ext>
            </a:extLst>
          </p:cNvPr>
          <p:cNvSpPr txBox="1">
            <a:spLocks/>
          </p:cNvSpPr>
          <p:nvPr/>
        </p:nvSpPr>
        <p:spPr>
          <a:xfrm>
            <a:off x="838199" y="2335719"/>
            <a:ext cx="8077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  <a:p>
            <a:r>
              <a:rPr lang="en-US" dirty="0"/>
              <a:t>destructive effect on the beam;</a:t>
            </a:r>
          </a:p>
          <a:p>
            <a:r>
              <a:rPr lang="en-US" dirty="0"/>
              <a:t>Overheating and destruction of equipment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B398871-999D-4124-858B-DAA0D0CDA7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31465" r="15452" b="28268"/>
          <a:stretch/>
        </p:blipFill>
        <p:spPr>
          <a:xfrm>
            <a:off x="9411809" y="1505738"/>
            <a:ext cx="2090780" cy="15944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16D37EA-578B-49AA-A007-4F6AB84C2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907" y="4439045"/>
            <a:ext cx="3453693" cy="15541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30A058A-96BC-4933-8FC1-B8F30B0985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53" y="3314015"/>
            <a:ext cx="1205636" cy="26791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571B93-AD82-427F-BEFD-22E9B9D883C3}"/>
              </a:ext>
            </a:extLst>
          </p:cNvPr>
          <p:cNvSpPr txBox="1"/>
          <p:nvPr/>
        </p:nvSpPr>
        <p:spPr>
          <a:xfrm>
            <a:off x="2650188" y="5422078"/>
            <a:ext cx="403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high-intensity ion beam hit the bellows</a:t>
            </a:r>
            <a:endParaRPr lang="ru-RU" dirty="0">
              <a:highlight>
                <a:srgbClr val="FFFF00"/>
              </a:highlight>
            </a:endParaRPr>
          </a:p>
        </p:txBody>
      </p:sp>
      <p:pic>
        <p:nvPicPr>
          <p:cNvPr id="14" name="Picture 2" descr="ÐÐ°ÑÑÐ¸Ð½ÐºÐ¸ Ð¿Ð¾ Ð·Ð°Ð¿ÑÐ¾ÑÑ ÐÐ¯Ð  ÐÐÐ¯Ð">
            <a:extLst>
              <a:ext uri="{FF2B5EF4-FFF2-40B4-BE49-F238E27FC236}">
                <a16:creationId xmlns:a16="http://schemas.microsoft.com/office/drawing/2014/main" xmlns="" id="{FBF4E7A1-AABA-4101-B59B-B43665C94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37277"/>
            <a:ext cx="551201" cy="4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xmlns="" id="{76044A37-7F38-49CF-B598-AAFC529C2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0190" y="6470268"/>
            <a:ext cx="6631619" cy="365125"/>
          </a:xfrm>
        </p:spPr>
        <p:txBody>
          <a:bodyPr/>
          <a:lstStyle/>
          <a:p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software</a:t>
            </a:r>
            <a:r>
              <a:rPr lang="ru-RU" b="1" dirty="0"/>
              <a:t> </a:t>
            </a:r>
            <a:r>
              <a:rPr lang="ru-RU" b="1" dirty="0" err="1"/>
              <a:t>development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data</a:t>
            </a:r>
            <a:r>
              <a:rPr lang="ru-RU" b="1" dirty="0"/>
              <a:t> </a:t>
            </a:r>
            <a:r>
              <a:rPr lang="ru-RU" b="1" dirty="0" err="1"/>
              <a:t>processing</a:t>
            </a:r>
            <a:r>
              <a:rPr lang="ru-RU" b="1" dirty="0"/>
              <a:t> </a:t>
            </a:r>
            <a:r>
              <a:rPr lang="ru-RU" b="1" dirty="0" err="1"/>
              <a:t>from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heavy</a:t>
            </a:r>
            <a:r>
              <a:rPr lang="ru-RU" b="1" dirty="0"/>
              <a:t> </a:t>
            </a:r>
            <a:r>
              <a:rPr lang="ru-RU" b="1" dirty="0" err="1"/>
              <a:t>ion</a:t>
            </a:r>
            <a:r>
              <a:rPr lang="ru-RU" b="1" dirty="0"/>
              <a:t> </a:t>
            </a:r>
            <a:r>
              <a:rPr lang="ru-RU" b="1" dirty="0" err="1"/>
              <a:t>beam</a:t>
            </a:r>
            <a:r>
              <a:rPr lang="ru-RU" b="1" dirty="0"/>
              <a:t> </a:t>
            </a:r>
            <a:r>
              <a:rPr lang="ru-RU" b="1" dirty="0" err="1"/>
              <a:t>loss</a:t>
            </a:r>
            <a:r>
              <a:rPr lang="ru-RU" b="1" dirty="0"/>
              <a:t> </a:t>
            </a:r>
            <a:r>
              <a:rPr lang="ru-RU" b="1" dirty="0" err="1"/>
              <a:t>diagnostics</a:t>
            </a:r>
            <a:r>
              <a:rPr lang="ru-RU" b="1" dirty="0"/>
              <a:t> </a:t>
            </a:r>
            <a:r>
              <a:rPr lang="ru-RU" b="1" dirty="0" err="1"/>
              <a:t>system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DC-280 </a:t>
            </a:r>
            <a:r>
              <a:rPr lang="ru-RU" b="1" dirty="0" err="1"/>
              <a:t>accelerator</a:t>
            </a:r>
            <a:endParaRPr lang="ru-RU" dirty="0"/>
          </a:p>
          <a:p>
            <a:endParaRPr lang="ru-RU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6020A08-5D28-499B-8553-7BF6DB0F2E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8" y="6238548"/>
            <a:ext cx="551201" cy="4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7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777A43-1F24-422D-88A2-07157AF2C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ion beam loss diagnostic system of an ion beam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33CD82A-08B6-4FC0-9105-40BC47A7C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b="1" smtClean="0"/>
              <a:t>7</a:t>
            </a:fld>
            <a:endParaRPr lang="ru-RU" b="1" dirty="0"/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xmlns="" id="{9B500450-9327-4752-8958-5048DFBF9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1" y="2037737"/>
            <a:ext cx="7620000" cy="3619500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41B5EDD0-19F9-4F52-B933-37504E51B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31" t="59494" r="39629" b="38903"/>
          <a:stretch/>
        </p:blipFill>
        <p:spPr>
          <a:xfrm>
            <a:off x="9639046" y="3271044"/>
            <a:ext cx="102395" cy="928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371DA75-AD5C-4C1D-8CC8-4A9B6BFDD541}"/>
              </a:ext>
            </a:extLst>
          </p:cNvPr>
          <p:cNvSpPr txBox="1"/>
          <p:nvPr/>
        </p:nvSpPr>
        <p:spPr>
          <a:xfrm>
            <a:off x="9980754" y="3132812"/>
            <a:ext cx="22689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– Ion beam</a:t>
            </a:r>
          </a:p>
          <a:p>
            <a:endParaRPr lang="en-US" dirty="0"/>
          </a:p>
          <a:p>
            <a:r>
              <a:rPr lang="en-US" dirty="0"/>
              <a:t>– </a:t>
            </a:r>
            <a:r>
              <a:rPr lang="ru-RU" dirty="0" err="1"/>
              <a:t>secondary</a:t>
            </a:r>
            <a:r>
              <a:rPr lang="ru-RU" dirty="0"/>
              <a:t> </a:t>
            </a:r>
            <a:r>
              <a:rPr lang="ru-RU" dirty="0" err="1"/>
              <a:t>radiation</a:t>
            </a:r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D6AB6281-C7F3-4A60-BFBD-1EC2ED3E8B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35" t="67261" r="68281" b="26163"/>
          <a:stretch/>
        </p:blipFill>
        <p:spPr>
          <a:xfrm rot="16200000">
            <a:off x="9599756" y="3711575"/>
            <a:ext cx="180975" cy="381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2FA85D4-471D-425A-83C8-B3969EDD82A9}"/>
              </a:ext>
            </a:extLst>
          </p:cNvPr>
          <p:cNvSpPr/>
          <p:nvPr/>
        </p:nvSpPr>
        <p:spPr>
          <a:xfrm>
            <a:off x="5986463" y="3429000"/>
            <a:ext cx="1119187" cy="257175"/>
          </a:xfrm>
          <a:prstGeom prst="rect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83A32D3-1BE7-48A5-8BF6-272B75D1A50A}"/>
              </a:ext>
            </a:extLst>
          </p:cNvPr>
          <p:cNvSpPr/>
          <p:nvPr/>
        </p:nvSpPr>
        <p:spPr>
          <a:xfrm>
            <a:off x="5668551" y="3406378"/>
            <a:ext cx="1301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Ion beam channel</a:t>
            </a:r>
            <a:endParaRPr lang="ru-RU" sz="1200" dirty="0">
              <a:solidFill>
                <a:schemeClr val="accent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7EBC9F0F-8F63-4F19-8449-34A78CC2DA5D}"/>
              </a:ext>
            </a:extLst>
          </p:cNvPr>
          <p:cNvSpPr/>
          <p:nvPr/>
        </p:nvSpPr>
        <p:spPr>
          <a:xfrm>
            <a:off x="2697956" y="3545681"/>
            <a:ext cx="1100614" cy="223739"/>
          </a:xfrm>
          <a:prstGeom prst="rect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25BE571F-6688-4260-8A10-B49B70F8A25A}"/>
              </a:ext>
            </a:extLst>
          </p:cNvPr>
          <p:cNvSpPr/>
          <p:nvPr/>
        </p:nvSpPr>
        <p:spPr>
          <a:xfrm>
            <a:off x="2597283" y="3467021"/>
            <a:ext cx="13292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Ion beam channel</a:t>
            </a:r>
            <a:endParaRPr lang="ru-RU" sz="1200" dirty="0">
              <a:solidFill>
                <a:schemeClr val="accent1"/>
              </a:solidFill>
            </a:endParaRPr>
          </a:p>
        </p:txBody>
      </p:sp>
      <p:pic>
        <p:nvPicPr>
          <p:cNvPr id="15" name="Picture 2" descr="ÐÐ°ÑÑÐ¸Ð½ÐºÐ¸ Ð¿Ð¾ Ð·Ð°Ð¿ÑÐ¾ÑÑ ÐÐ¯Ð  ÐÐÐ¯Ð">
            <a:extLst>
              <a:ext uri="{FF2B5EF4-FFF2-40B4-BE49-F238E27FC236}">
                <a16:creationId xmlns:a16="http://schemas.microsoft.com/office/drawing/2014/main" xmlns="" id="{9E98E4D6-1D49-4BA0-887E-B2B1AB309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37277"/>
            <a:ext cx="551201" cy="4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Нижний колонтитул 4">
            <a:extLst>
              <a:ext uri="{FF2B5EF4-FFF2-40B4-BE49-F238E27FC236}">
                <a16:creationId xmlns:a16="http://schemas.microsoft.com/office/drawing/2014/main" xmlns="" id="{C2625670-5EA4-483F-9DFF-16BB349A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0190" y="6470268"/>
            <a:ext cx="6631619" cy="365125"/>
          </a:xfrm>
        </p:spPr>
        <p:txBody>
          <a:bodyPr/>
          <a:lstStyle/>
          <a:p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software</a:t>
            </a:r>
            <a:r>
              <a:rPr lang="ru-RU" b="1" dirty="0"/>
              <a:t> </a:t>
            </a:r>
            <a:r>
              <a:rPr lang="ru-RU" b="1" dirty="0" err="1"/>
              <a:t>development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data</a:t>
            </a:r>
            <a:r>
              <a:rPr lang="ru-RU" b="1" dirty="0"/>
              <a:t> </a:t>
            </a:r>
            <a:r>
              <a:rPr lang="ru-RU" b="1" dirty="0" err="1"/>
              <a:t>processing</a:t>
            </a:r>
            <a:r>
              <a:rPr lang="ru-RU" b="1" dirty="0"/>
              <a:t> </a:t>
            </a:r>
            <a:r>
              <a:rPr lang="ru-RU" b="1" dirty="0" err="1"/>
              <a:t>from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heavy</a:t>
            </a:r>
            <a:r>
              <a:rPr lang="ru-RU" b="1" dirty="0"/>
              <a:t> </a:t>
            </a:r>
            <a:r>
              <a:rPr lang="ru-RU" b="1" dirty="0" err="1"/>
              <a:t>ion</a:t>
            </a:r>
            <a:r>
              <a:rPr lang="ru-RU" b="1" dirty="0"/>
              <a:t> </a:t>
            </a:r>
            <a:r>
              <a:rPr lang="ru-RU" b="1" dirty="0" err="1"/>
              <a:t>beam</a:t>
            </a:r>
            <a:r>
              <a:rPr lang="ru-RU" b="1" dirty="0"/>
              <a:t> </a:t>
            </a:r>
            <a:r>
              <a:rPr lang="ru-RU" b="1" dirty="0" err="1"/>
              <a:t>loss</a:t>
            </a:r>
            <a:r>
              <a:rPr lang="ru-RU" b="1" dirty="0"/>
              <a:t> </a:t>
            </a:r>
            <a:r>
              <a:rPr lang="ru-RU" b="1" dirty="0" err="1"/>
              <a:t>diagnostics</a:t>
            </a:r>
            <a:r>
              <a:rPr lang="ru-RU" b="1" dirty="0"/>
              <a:t> </a:t>
            </a:r>
            <a:r>
              <a:rPr lang="ru-RU" b="1" dirty="0" err="1"/>
              <a:t>system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DC-280 </a:t>
            </a:r>
            <a:r>
              <a:rPr lang="ru-RU" b="1" dirty="0" err="1"/>
              <a:t>accelerator</a:t>
            </a:r>
            <a:endParaRPr lang="ru-RU" dirty="0"/>
          </a:p>
          <a:p>
            <a:endParaRPr lang="ru-RU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DB13B60-8A93-4C7D-AD19-8132A1793A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8" y="6238548"/>
            <a:ext cx="551201" cy="4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1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2F60B6-6C09-4B2C-9938-5153FD67B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ion beam loss diagnostic system of an ion beam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F9EC595-B354-432B-9E8D-A27AC5DB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b="1" smtClean="0"/>
              <a:t>8</a:t>
            </a:fld>
            <a:endParaRPr lang="ru-RU" b="1" dirty="0"/>
          </a:p>
        </p:txBody>
      </p:sp>
      <p:pic>
        <p:nvPicPr>
          <p:cNvPr id="6" name="Picture 2" descr="ÐÐ°ÑÑÐ¸Ð½ÐºÐ¸ Ð¿Ð¾ Ð·Ð°Ð¿ÑÐ¾ÑÑ ÐÐ¯Ð  ÐÐÐ¯Ð">
            <a:extLst>
              <a:ext uri="{FF2B5EF4-FFF2-40B4-BE49-F238E27FC236}">
                <a16:creationId xmlns:a16="http://schemas.microsoft.com/office/drawing/2014/main" xmlns="" id="{0E287F7E-2EF7-4FAA-816D-9DAB9BD3F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37277"/>
            <a:ext cx="551201" cy="4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DA2F4926-C082-45E0-ABCB-147BC1E77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0190" y="6470268"/>
            <a:ext cx="6631619" cy="365125"/>
          </a:xfrm>
        </p:spPr>
        <p:txBody>
          <a:bodyPr/>
          <a:lstStyle/>
          <a:p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software</a:t>
            </a:r>
            <a:r>
              <a:rPr lang="ru-RU" b="1" dirty="0"/>
              <a:t> </a:t>
            </a:r>
            <a:r>
              <a:rPr lang="ru-RU" b="1" dirty="0" err="1"/>
              <a:t>development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data</a:t>
            </a:r>
            <a:r>
              <a:rPr lang="ru-RU" b="1" dirty="0"/>
              <a:t> </a:t>
            </a:r>
            <a:r>
              <a:rPr lang="ru-RU" b="1" dirty="0" err="1"/>
              <a:t>processing</a:t>
            </a:r>
            <a:r>
              <a:rPr lang="ru-RU" b="1" dirty="0"/>
              <a:t> </a:t>
            </a:r>
            <a:r>
              <a:rPr lang="ru-RU" b="1" dirty="0" err="1"/>
              <a:t>from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heavy</a:t>
            </a:r>
            <a:r>
              <a:rPr lang="ru-RU" b="1" dirty="0"/>
              <a:t> </a:t>
            </a:r>
            <a:r>
              <a:rPr lang="ru-RU" b="1" dirty="0" err="1"/>
              <a:t>ion</a:t>
            </a:r>
            <a:r>
              <a:rPr lang="ru-RU" b="1" dirty="0"/>
              <a:t> </a:t>
            </a:r>
            <a:r>
              <a:rPr lang="ru-RU" b="1" dirty="0" err="1"/>
              <a:t>beam</a:t>
            </a:r>
            <a:r>
              <a:rPr lang="ru-RU" b="1" dirty="0"/>
              <a:t> </a:t>
            </a:r>
            <a:r>
              <a:rPr lang="ru-RU" b="1" dirty="0" err="1"/>
              <a:t>loss</a:t>
            </a:r>
            <a:r>
              <a:rPr lang="ru-RU" b="1" dirty="0"/>
              <a:t> </a:t>
            </a:r>
            <a:r>
              <a:rPr lang="ru-RU" b="1" dirty="0" err="1"/>
              <a:t>diagnostics</a:t>
            </a:r>
            <a:r>
              <a:rPr lang="ru-RU" b="1" dirty="0"/>
              <a:t> </a:t>
            </a:r>
            <a:r>
              <a:rPr lang="ru-RU" b="1" dirty="0" err="1"/>
              <a:t>system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DC-280 </a:t>
            </a:r>
            <a:r>
              <a:rPr lang="ru-RU" b="1" dirty="0" err="1"/>
              <a:t>accelerator</a:t>
            </a:r>
            <a:endParaRPr lang="ru-RU" dirty="0"/>
          </a:p>
          <a:p>
            <a:endParaRPr lang="ru-RU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13C808C-CC20-43B4-AC1E-CF180D5025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8" y="6238548"/>
            <a:ext cx="551201" cy="42223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1A6773D-21EA-496A-8573-39990DF98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531" t="59494" r="39629" b="38903"/>
          <a:stretch/>
        </p:blipFill>
        <p:spPr>
          <a:xfrm>
            <a:off x="9009317" y="4797155"/>
            <a:ext cx="102395" cy="9286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1865E46-6651-4650-8F7D-77AE47C90951}"/>
              </a:ext>
            </a:extLst>
          </p:cNvPr>
          <p:cNvSpPr txBox="1"/>
          <p:nvPr/>
        </p:nvSpPr>
        <p:spPr>
          <a:xfrm>
            <a:off x="9351025" y="4658923"/>
            <a:ext cx="22689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– Ion beam</a:t>
            </a:r>
          </a:p>
          <a:p>
            <a:endParaRPr lang="en-US" dirty="0"/>
          </a:p>
          <a:p>
            <a:r>
              <a:rPr lang="en-US" dirty="0"/>
              <a:t>– </a:t>
            </a:r>
            <a:r>
              <a:rPr lang="ru-RU" dirty="0" err="1"/>
              <a:t>secondary</a:t>
            </a:r>
            <a:r>
              <a:rPr lang="ru-RU" dirty="0"/>
              <a:t> </a:t>
            </a:r>
            <a:r>
              <a:rPr lang="ru-RU" dirty="0" err="1"/>
              <a:t>radiation</a:t>
            </a:r>
            <a:endParaRPr lang="ru-RU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25424542-0788-4891-B3D6-ADD5F03960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35" t="67261" r="68281" b="26163"/>
          <a:stretch/>
        </p:blipFill>
        <p:spPr>
          <a:xfrm rot="16200000">
            <a:off x="8970027" y="5237686"/>
            <a:ext cx="180975" cy="381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05" y="2597682"/>
            <a:ext cx="9302587" cy="18330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98119" y="3910262"/>
            <a:ext cx="842210" cy="267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93F36E2-97D5-4249-9E04-D219E1D26DF1}"/>
              </a:ext>
            </a:extLst>
          </p:cNvPr>
          <p:cNvSpPr/>
          <p:nvPr/>
        </p:nvSpPr>
        <p:spPr>
          <a:xfrm>
            <a:off x="5885043" y="3945652"/>
            <a:ext cx="42191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m</a:t>
            </a:r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567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218E31-76B7-4C66-BE7E-6902CA221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Registration of fast neutrons using a moderator</a:t>
            </a:r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0837422-CD27-44D3-86DE-73D56D83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b="1" smtClean="0"/>
              <a:t>9</a:t>
            </a:fld>
            <a:endParaRPr lang="ru-RU" b="1" dirty="0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C527BC9D-667C-4EE7-B045-04E4CCE07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012" y="2029619"/>
            <a:ext cx="6657975" cy="3943350"/>
          </a:xfrm>
        </p:spPr>
      </p:pic>
      <p:pic>
        <p:nvPicPr>
          <p:cNvPr id="9" name="Picture 2" descr="ÐÐ°ÑÑÐ¸Ð½ÐºÐ¸ Ð¿Ð¾ Ð·Ð°Ð¿ÑÐ¾ÑÑ ÐÐ¯Ð  ÐÐÐ¯Ð">
            <a:extLst>
              <a:ext uri="{FF2B5EF4-FFF2-40B4-BE49-F238E27FC236}">
                <a16:creationId xmlns:a16="http://schemas.microsoft.com/office/drawing/2014/main" xmlns="" id="{E7B33194-0EDD-4734-81F1-5AEA5493F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37277"/>
            <a:ext cx="551201" cy="4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xmlns="" id="{47E30E68-192F-47CB-93E5-923691AF0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0190" y="6470268"/>
            <a:ext cx="6631619" cy="365125"/>
          </a:xfrm>
        </p:spPr>
        <p:txBody>
          <a:bodyPr/>
          <a:lstStyle/>
          <a:p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software</a:t>
            </a:r>
            <a:r>
              <a:rPr lang="ru-RU" b="1" dirty="0"/>
              <a:t> </a:t>
            </a:r>
            <a:r>
              <a:rPr lang="ru-RU" b="1" dirty="0" err="1"/>
              <a:t>development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data</a:t>
            </a:r>
            <a:r>
              <a:rPr lang="ru-RU" b="1" dirty="0"/>
              <a:t> </a:t>
            </a:r>
            <a:r>
              <a:rPr lang="ru-RU" b="1" dirty="0" err="1"/>
              <a:t>processing</a:t>
            </a:r>
            <a:r>
              <a:rPr lang="ru-RU" b="1" dirty="0"/>
              <a:t> </a:t>
            </a:r>
            <a:r>
              <a:rPr lang="ru-RU" b="1" dirty="0" err="1"/>
              <a:t>from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heavy</a:t>
            </a:r>
            <a:r>
              <a:rPr lang="ru-RU" b="1" dirty="0"/>
              <a:t> </a:t>
            </a:r>
            <a:r>
              <a:rPr lang="ru-RU" b="1" dirty="0" err="1"/>
              <a:t>ion</a:t>
            </a:r>
            <a:r>
              <a:rPr lang="ru-RU" b="1" dirty="0"/>
              <a:t> </a:t>
            </a:r>
            <a:r>
              <a:rPr lang="ru-RU" b="1" dirty="0" err="1"/>
              <a:t>beam</a:t>
            </a:r>
            <a:r>
              <a:rPr lang="ru-RU" b="1" dirty="0"/>
              <a:t> </a:t>
            </a:r>
            <a:r>
              <a:rPr lang="ru-RU" b="1" dirty="0" err="1"/>
              <a:t>loss</a:t>
            </a:r>
            <a:r>
              <a:rPr lang="ru-RU" b="1" dirty="0"/>
              <a:t> </a:t>
            </a:r>
            <a:r>
              <a:rPr lang="ru-RU" b="1" dirty="0" err="1"/>
              <a:t>diagnostics</a:t>
            </a:r>
            <a:r>
              <a:rPr lang="ru-RU" b="1" dirty="0"/>
              <a:t> </a:t>
            </a:r>
            <a:r>
              <a:rPr lang="ru-RU" b="1" dirty="0" err="1"/>
              <a:t>system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the</a:t>
            </a:r>
            <a:r>
              <a:rPr lang="ru-RU" b="1" dirty="0"/>
              <a:t> DC-280 </a:t>
            </a:r>
            <a:r>
              <a:rPr lang="ru-RU" b="1" dirty="0" err="1"/>
              <a:t>accelerator</a:t>
            </a:r>
            <a:endParaRPr lang="ru-RU" dirty="0"/>
          </a:p>
          <a:p>
            <a:endParaRPr lang="ru-RU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1705BC4-7264-4DB4-99C2-5077AAFD91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8" y="6238548"/>
            <a:ext cx="551201" cy="4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835</Words>
  <Application>Microsoft Office PowerPoint</Application>
  <PresentationFormat>Широкоэкранный</PresentationFormat>
  <Paragraphs>141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Times New Roman</vt:lpstr>
      <vt:lpstr>Тема Office</vt:lpstr>
      <vt:lpstr>The software development for data processing from the heavy ion beam loss diagnostics system for the DC-280 accelerator </vt:lpstr>
      <vt:lpstr>Outline</vt:lpstr>
      <vt:lpstr>Accelerator complex DC280</vt:lpstr>
      <vt:lpstr>Презентация PowerPoint</vt:lpstr>
      <vt:lpstr>Contact sensors</vt:lpstr>
      <vt:lpstr>Disadvantages of contact methods</vt:lpstr>
      <vt:lpstr>The ion beam loss diagnostic system of an ion beam</vt:lpstr>
      <vt:lpstr>The ion beam loss diagnostic system of an ion beam</vt:lpstr>
      <vt:lpstr>Registration of fast neutrons using a moderator</vt:lpstr>
      <vt:lpstr>Requirements for BLDS</vt:lpstr>
      <vt:lpstr>Thermal neutrons counters </vt:lpstr>
      <vt:lpstr>Equipment used for processing and collecting data</vt:lpstr>
      <vt:lpstr>Презентация PowerPoint</vt:lpstr>
      <vt:lpstr>Презентация PowerPoint</vt:lpstr>
      <vt:lpstr>Software block diagram in LabVIEW 2017 Development Environment</vt:lpstr>
      <vt:lpstr>The main interface of the program</vt:lpstr>
      <vt:lpstr>Conclusion</vt:lpstr>
      <vt:lpstr>The software development for data processing from the heavy ion beam loss diagnostics system for the DC-280 accelerator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software development for data processing from the heavy ion beam loss diagnostics system for the DC-280 accelerator</dc:title>
  <dc:creator>User</dc:creator>
  <cp:lastModifiedBy>Павел</cp:lastModifiedBy>
  <cp:revision>20</cp:revision>
  <dcterms:modified xsi:type="dcterms:W3CDTF">2020-11-12T09:50:03Z</dcterms:modified>
</cp:coreProperties>
</file>