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 id="2147483726" r:id="rId3"/>
  </p:sldMasterIdLst>
  <p:notesMasterIdLst>
    <p:notesMasterId r:id="rId17"/>
  </p:notesMasterIdLst>
  <p:sldIdLst>
    <p:sldId id="258" r:id="rId4"/>
    <p:sldId id="259" r:id="rId5"/>
    <p:sldId id="266" r:id="rId6"/>
    <p:sldId id="284" r:id="rId7"/>
    <p:sldId id="285" r:id="rId8"/>
    <p:sldId id="286" r:id="rId9"/>
    <p:sldId id="287" r:id="rId10"/>
    <p:sldId id="288" r:id="rId11"/>
    <p:sldId id="289" r:id="rId12"/>
    <p:sldId id="290" r:id="rId13"/>
    <p:sldId id="292" r:id="rId14"/>
    <p:sldId id="291" r:id="rId15"/>
    <p:sldId id="28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93" d="100"/>
          <a:sy n="93"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82E63-8E45-4424-92B4-137D7782BD20}" type="datetimeFigureOut">
              <a:rPr lang="ru-RU" smtClean="0"/>
              <a:t>09.11.2020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DD69E-C17D-428F-ACD1-14DEE63F1D43}" type="slidenum">
              <a:rPr lang="ru-RU" smtClean="0"/>
              <a:t>‹#›</a:t>
            </a:fld>
            <a:endParaRPr lang="ru-RU"/>
          </a:p>
        </p:txBody>
      </p:sp>
    </p:spTree>
    <p:extLst>
      <p:ext uri="{BB962C8B-B14F-4D97-AF65-F5344CB8AC3E}">
        <p14:creationId xmlns:p14="http://schemas.microsoft.com/office/powerpoint/2010/main" val="138042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базе платформы </a:t>
            </a:r>
            <a:r>
              <a:rPr lang="en-US" sz="1200" kern="1200" dirty="0" err="1">
                <a:solidFill>
                  <a:schemeClr val="tx1"/>
                </a:solidFill>
                <a:effectLst/>
                <a:latin typeface="+mn-lt"/>
                <a:ea typeface="+mn-ea"/>
                <a:cs typeface="+mn-cs"/>
              </a:rPr>
              <a:t>HybriLIT</a:t>
            </a:r>
            <a:r>
              <a:rPr lang="ru-RU" sz="1200" kern="1200" dirty="0">
                <a:solidFill>
                  <a:schemeClr val="tx1"/>
                </a:solidFill>
                <a:effectLst/>
                <a:latin typeface="+mn-lt"/>
                <a:ea typeface="+mn-ea"/>
                <a:cs typeface="+mn-cs"/>
              </a:rPr>
              <a:t> продолжается активная разработка программного обеспечения и сервисов для совместного проекта ЛИТ и ЛРБ по созданию информационной системы (ИС) для анализа поведенческих и патоморфологических изменений в центральной нервной системе (ЦНС) при исследовании воздействия ионизирующего излучения и других факторов на биологические объекты. </a:t>
            </a:r>
          </a:p>
          <a:p>
            <a:r>
              <a:rPr lang="ru-RU" sz="1200" kern="1200" dirty="0">
                <a:solidFill>
                  <a:schemeClr val="tx1"/>
                </a:solidFill>
                <a:effectLst/>
                <a:latin typeface="+mn-lt"/>
                <a:ea typeface="+mn-ea"/>
                <a:cs typeface="+mn-cs"/>
              </a:rPr>
              <a:t>	Разрабатываемая ИС</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позволит объединить и структурировать данные различных типов от различных экспериментов и различных экспериментальных групп в единое информационное пространство, способное предоставить как удобство хранения и доступа к данным, так и набор передовых (актуальных) алгоритмических процедур автоматизации анализа данных для решения вопросов, связанных с диагностикой различных заболеваний ЦНС, которые остаются глобально открытыми и недостаточно исследованными, в том числе и на текущем этапе развития медицины.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Разрабатываемая ИС на базе методов машинного и глубокого обучения и </a:t>
            </a:r>
            <a:r>
              <a:rPr lang="ru-RU" sz="1200" kern="1200" dirty="0" err="1">
                <a:solidFill>
                  <a:schemeClr val="tx1"/>
                </a:solidFill>
                <a:effectLst/>
                <a:latin typeface="+mn-lt"/>
                <a:ea typeface="+mn-ea"/>
                <a:cs typeface="+mn-cs"/>
              </a:rPr>
              <a:t>нейросетевых</a:t>
            </a:r>
            <a:r>
              <a:rPr lang="ru-RU" sz="1200" kern="1200" dirty="0">
                <a:solidFill>
                  <a:schemeClr val="tx1"/>
                </a:solidFill>
                <a:effectLst/>
                <a:latin typeface="+mn-lt"/>
                <a:ea typeface="+mn-ea"/>
                <a:cs typeface="+mn-cs"/>
              </a:rPr>
              <a:t> подходов позволит обеспечить хранение и доступ к экспериментальным данным в удобной для комплексного статистического анализа форме. Использование в рамках создаваемой ИС  нейронных сетей и алгоритмов машинного обучения позволит решить сложные задачи медицинской диагностики и нетривиальные задачи </a:t>
            </a:r>
            <a:r>
              <a:rPr lang="ru-RU" sz="1200" kern="1200" dirty="0" err="1">
                <a:solidFill>
                  <a:schemeClr val="tx1"/>
                </a:solidFill>
                <a:effectLst/>
                <a:latin typeface="+mn-lt"/>
                <a:ea typeface="+mn-ea"/>
                <a:cs typeface="+mn-cs"/>
              </a:rPr>
              <a:t>патоморфологов</a:t>
            </a:r>
            <a:r>
              <a:rPr lang="ru-RU" sz="1200" kern="1200" dirty="0">
                <a:solidFill>
                  <a:schemeClr val="tx1"/>
                </a:solidFill>
                <a:effectLst/>
                <a:latin typeface="+mn-lt"/>
                <a:ea typeface="+mn-ea"/>
                <a:cs typeface="+mn-cs"/>
              </a:rPr>
              <a:t> при исследовании гистологических препаратов, снижая временные и энергозатраты и исключая человеческий фактор.</a:t>
            </a:r>
          </a:p>
          <a:p>
            <a:r>
              <a:rPr lang="ru-RU" sz="1200" kern="1200" dirty="0">
                <a:solidFill>
                  <a:schemeClr val="tx1"/>
                </a:solidFill>
                <a:effectLst/>
                <a:latin typeface="+mn-lt"/>
                <a:ea typeface="+mn-ea"/>
                <a:cs typeface="+mn-cs"/>
              </a:rPr>
              <a:t> 	Следствием внедрения этой системы станут систематизация накопленных результатов, выявление скрытых закономерностей, проявляющихся в отклике биологических систем на воздействие поражающих факторов и, как следствие, значительное упрощение и ускорение в постановке диагнозов, особенно на ранних стадиях заболеваний, выработке эффективных методик профилактики и противодействия отрицательным факторам воздействия ионизирующего излучения. </a:t>
            </a:r>
          </a:p>
          <a:p>
            <a:endParaRPr lang="ru-RU" dirty="0"/>
          </a:p>
        </p:txBody>
      </p:sp>
      <p:sp>
        <p:nvSpPr>
          <p:cNvPr id="4" name="Номер слайда 3"/>
          <p:cNvSpPr>
            <a:spLocks noGrp="1"/>
          </p:cNvSpPr>
          <p:nvPr>
            <p:ph type="sldNum" sz="quarter" idx="5"/>
          </p:nvPr>
        </p:nvSpPr>
        <p:spPr/>
        <p:txBody>
          <a:bodyPr/>
          <a:lstStyle/>
          <a:p>
            <a:fld id="{D1EE87FB-E01A-429A-B787-AC57B2BB37FA}"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99468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10</a:t>
            </a:fld>
            <a:endParaRPr lang="ru-RU" altLang="ru-RU">
              <a:solidFill>
                <a:prstClr val="black"/>
              </a:solidFill>
            </a:endParaRPr>
          </a:p>
        </p:txBody>
      </p:sp>
    </p:spTree>
    <p:extLst>
      <p:ext uri="{BB962C8B-B14F-4D97-AF65-F5344CB8AC3E}">
        <p14:creationId xmlns:p14="http://schemas.microsoft.com/office/powerpoint/2010/main" val="141649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11</a:t>
            </a:fld>
            <a:endParaRPr lang="ru-RU" altLang="ru-RU">
              <a:solidFill>
                <a:prstClr val="black"/>
              </a:solidFill>
            </a:endParaRPr>
          </a:p>
        </p:txBody>
      </p:sp>
    </p:spTree>
    <p:extLst>
      <p:ext uri="{BB962C8B-B14F-4D97-AF65-F5344CB8AC3E}">
        <p14:creationId xmlns:p14="http://schemas.microsoft.com/office/powerpoint/2010/main" val="708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12</a:t>
            </a:fld>
            <a:endParaRPr lang="ru-RU" altLang="ru-RU">
              <a:solidFill>
                <a:prstClr val="black"/>
              </a:solidFill>
            </a:endParaRPr>
          </a:p>
        </p:txBody>
      </p:sp>
    </p:spTree>
    <p:extLst>
      <p:ext uri="{BB962C8B-B14F-4D97-AF65-F5344CB8AC3E}">
        <p14:creationId xmlns:p14="http://schemas.microsoft.com/office/powerpoint/2010/main" val="13266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базе платформы </a:t>
            </a:r>
            <a:r>
              <a:rPr lang="en-US" sz="1200" kern="1200" dirty="0" err="1">
                <a:solidFill>
                  <a:schemeClr val="tx1"/>
                </a:solidFill>
                <a:effectLst/>
                <a:latin typeface="+mn-lt"/>
                <a:ea typeface="+mn-ea"/>
                <a:cs typeface="+mn-cs"/>
              </a:rPr>
              <a:t>HybriLIT</a:t>
            </a:r>
            <a:r>
              <a:rPr lang="ru-RU" sz="1200" kern="1200" dirty="0">
                <a:solidFill>
                  <a:schemeClr val="tx1"/>
                </a:solidFill>
                <a:effectLst/>
                <a:latin typeface="+mn-lt"/>
                <a:ea typeface="+mn-ea"/>
                <a:cs typeface="+mn-cs"/>
              </a:rPr>
              <a:t> продолжается активная разработка программного обеспечения и сервисов для совместного проекта ЛИТ и ЛРБ по созданию информационной системы (ИС) для анализа поведенческих и патоморфологических изменений в центральной нервной системе (ЦНС) при исследовании воздействия ионизирующего излучения и других факторов на биологические объекты. </a:t>
            </a:r>
          </a:p>
          <a:p>
            <a:r>
              <a:rPr lang="ru-RU" sz="1200" kern="1200" dirty="0">
                <a:solidFill>
                  <a:schemeClr val="tx1"/>
                </a:solidFill>
                <a:effectLst/>
                <a:latin typeface="+mn-lt"/>
                <a:ea typeface="+mn-ea"/>
                <a:cs typeface="+mn-cs"/>
              </a:rPr>
              <a:t>	Разрабатываемая ИС</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позволит объединить и структурировать данные различных типов от различных экспериментов и различных экспериментальных групп в единое информационное пространство, способное предоставить как удобство хранения и доступа к данным, так и набор передовых (актуальных) алгоритмических процедур автоматизации анализа данных для решения вопросов, связанных с диагностикой различных заболеваний ЦНС, которые остаются глобально открытыми и недостаточно исследованными, в том числе и на текущем этапе развития медицины.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Разрабатываемая ИС на базе методов машинного и глубокого обучения и </a:t>
            </a:r>
            <a:r>
              <a:rPr lang="ru-RU" sz="1200" kern="1200" dirty="0" err="1">
                <a:solidFill>
                  <a:schemeClr val="tx1"/>
                </a:solidFill>
                <a:effectLst/>
                <a:latin typeface="+mn-lt"/>
                <a:ea typeface="+mn-ea"/>
                <a:cs typeface="+mn-cs"/>
              </a:rPr>
              <a:t>нейросетевых</a:t>
            </a:r>
            <a:r>
              <a:rPr lang="ru-RU" sz="1200" kern="1200" dirty="0">
                <a:solidFill>
                  <a:schemeClr val="tx1"/>
                </a:solidFill>
                <a:effectLst/>
                <a:latin typeface="+mn-lt"/>
                <a:ea typeface="+mn-ea"/>
                <a:cs typeface="+mn-cs"/>
              </a:rPr>
              <a:t> подходов позволит обеспечить хранение и доступ к экспериментальным данным в удобной для комплексного статистического анализа форме. Использование в рамках создаваемой ИС  нейронных сетей и алгоритмов машинного обучения позволит решить сложные задачи медицинской диагностики и нетривиальные задачи </a:t>
            </a:r>
            <a:r>
              <a:rPr lang="ru-RU" sz="1200" kern="1200" dirty="0" err="1">
                <a:solidFill>
                  <a:schemeClr val="tx1"/>
                </a:solidFill>
                <a:effectLst/>
                <a:latin typeface="+mn-lt"/>
                <a:ea typeface="+mn-ea"/>
                <a:cs typeface="+mn-cs"/>
              </a:rPr>
              <a:t>патоморфологов</a:t>
            </a:r>
            <a:r>
              <a:rPr lang="ru-RU" sz="1200" kern="1200" dirty="0">
                <a:solidFill>
                  <a:schemeClr val="tx1"/>
                </a:solidFill>
                <a:effectLst/>
                <a:latin typeface="+mn-lt"/>
                <a:ea typeface="+mn-ea"/>
                <a:cs typeface="+mn-cs"/>
              </a:rPr>
              <a:t> при исследовании гистологических препаратов, снижая временные и энергозатраты и исключая человеческий фактор.</a:t>
            </a:r>
          </a:p>
          <a:p>
            <a:r>
              <a:rPr lang="ru-RU" sz="1200" kern="1200" dirty="0">
                <a:solidFill>
                  <a:schemeClr val="tx1"/>
                </a:solidFill>
                <a:effectLst/>
                <a:latin typeface="+mn-lt"/>
                <a:ea typeface="+mn-ea"/>
                <a:cs typeface="+mn-cs"/>
              </a:rPr>
              <a:t> 	Следствием внедрения этой системы станут систематизация накопленных результатов, выявление скрытых закономерностей, проявляющихся в отклике биологических систем на воздействие поражающих факторов и, как следствие, значительное упрощение и ускорение в постановке диагнозов, особенно на ранних стадиях заболеваний, выработке эффективных методик профилактики и противодействия отрицательным факторам воздействия ионизирующего излучения. </a:t>
            </a:r>
          </a:p>
          <a:p>
            <a:endParaRPr lang="ru-RU" dirty="0"/>
          </a:p>
        </p:txBody>
      </p:sp>
      <p:sp>
        <p:nvSpPr>
          <p:cNvPr id="4" name="Номер слайда 3"/>
          <p:cNvSpPr>
            <a:spLocks noGrp="1"/>
          </p:cNvSpPr>
          <p:nvPr>
            <p:ph type="sldNum" sz="quarter" idx="5"/>
          </p:nvPr>
        </p:nvSpPr>
        <p:spPr/>
        <p:txBody>
          <a:bodyPr/>
          <a:lstStyle/>
          <a:p>
            <a:fld id="{D1EE87FB-E01A-429A-B787-AC57B2BB37FA}"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69499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defTabSz="916137" eaLnBrk="1" fontAlgn="auto" hangingPunct="1">
              <a:spcBef>
                <a:spcPts val="0"/>
              </a:spcBef>
              <a:spcAft>
                <a:spcPts val="0"/>
              </a:spcAft>
              <a:defRPr/>
            </a:pPr>
            <a:r>
              <a:rPr lang="ru-RU" dirty="0"/>
              <a:t>Суперкомпьютер «Говорун» является </a:t>
            </a:r>
            <a:r>
              <a:rPr lang="ru-RU" dirty="0" err="1"/>
              <a:t>гиперконвергентной</a:t>
            </a:r>
            <a:r>
              <a:rPr lang="ru-RU" dirty="0"/>
              <a:t> программно-определяемой системой и обладает уникальными свойствами по гибкости настройки под задачу пользователя, обеспечивая максимально эффективное использование вычислительных ресурсов суперкомпьютера</a:t>
            </a:r>
            <a:r>
              <a:rPr lang="en-US" dirty="0"/>
              <a:t>. </a:t>
            </a:r>
            <a:r>
              <a:rPr lang="ru-RU" dirty="0"/>
              <a:t>Для ускорения </a:t>
            </a:r>
            <a:r>
              <a:rPr lang="ru-RU" spc="-1" dirty="0">
                <a:solidFill>
                  <a:srgbClr val="000000"/>
                </a:solidFill>
                <a:latin typeface="Times New Roman" panose="02020603050405020304" pitchFamily="18" charset="0"/>
                <a:cs typeface="Times New Roman" panose="02020603050405020304" pitchFamily="18" charset="0"/>
              </a:rPr>
              <a:t>генерации и реконструкции событий для эксперимента</a:t>
            </a:r>
            <a:r>
              <a:rPr lang="ru-RU" spc="-1" dirty="0">
                <a:solidFill>
                  <a:srgbClr val="FF0000"/>
                </a:solidFill>
                <a:latin typeface="Times New Roman" panose="02020603050405020304" pitchFamily="18" charset="0"/>
                <a:cs typeface="Times New Roman" panose="02020603050405020304" pitchFamily="18" charset="0"/>
              </a:rPr>
              <a:t> </a:t>
            </a:r>
            <a:r>
              <a:rPr lang="en-US" spc="-1" dirty="0">
                <a:solidFill>
                  <a:srgbClr val="000000"/>
                </a:solidFill>
                <a:latin typeface="Times New Roman" panose="02020603050405020304" pitchFamily="18" charset="0"/>
                <a:cs typeface="Times New Roman" panose="02020603050405020304" pitchFamily="18" charset="0"/>
              </a:rPr>
              <a:t>MPD</a:t>
            </a:r>
            <a:r>
              <a:rPr lang="ru-RU" spc="-1" dirty="0">
                <a:solidFill>
                  <a:srgbClr val="000000"/>
                </a:solidFill>
                <a:latin typeface="Times New Roman" panose="02020603050405020304" pitchFamily="18" charset="0"/>
                <a:cs typeface="Times New Roman" panose="02020603050405020304" pitchFamily="18" charset="0"/>
              </a:rPr>
              <a:t> на суперкомпьютере «Говорун» была реализована иерархическая структура работы с данными. События эксперимента </a:t>
            </a:r>
            <a:r>
              <a:rPr lang="en-US" spc="-1" dirty="0">
                <a:solidFill>
                  <a:srgbClr val="000000"/>
                </a:solidFill>
                <a:latin typeface="Times New Roman" panose="02020603050405020304" pitchFamily="18" charset="0"/>
                <a:cs typeface="Times New Roman" panose="02020603050405020304" pitchFamily="18" charset="0"/>
              </a:rPr>
              <a:t>MPD</a:t>
            </a:r>
            <a:r>
              <a:rPr lang="ru-RU" spc="-1" dirty="0">
                <a:solidFill>
                  <a:srgbClr val="000000"/>
                </a:solidFill>
                <a:latin typeface="Times New Roman" panose="02020603050405020304" pitchFamily="18" charset="0"/>
                <a:cs typeface="Times New Roman" panose="02020603050405020304" pitchFamily="18" charset="0"/>
              </a:rPr>
              <a:t> генерируются и реконструируются на </a:t>
            </a:r>
            <a:r>
              <a:rPr lang="ru-RU" dirty="0"/>
              <a:t>сверхбыстрой системе хранения данных</a:t>
            </a:r>
            <a:r>
              <a:rPr lang="ru-RU" spc="-1" dirty="0">
                <a:solidFill>
                  <a:srgbClr val="000000"/>
                </a:solidFill>
                <a:latin typeface="Times New Roman" panose="02020603050405020304" pitchFamily="18" charset="0"/>
                <a:cs typeface="Times New Roman" panose="02020603050405020304" pitchFamily="18" charset="0"/>
              </a:rPr>
              <a:t> под управлением файловой системы </a:t>
            </a:r>
            <a:r>
              <a:rPr lang="en-US" sz="1400" b="1" dirty="0" err="1">
                <a:solidFill>
                  <a:srgbClr val="C00000"/>
                </a:solidFill>
                <a:latin typeface="Calibri" panose="020F0502020204030204" pitchFamily="34" charset="0"/>
                <a:cs typeface="Calibri" panose="020F0502020204030204" pitchFamily="34" charset="0"/>
              </a:rPr>
              <a:t>Lustre</a:t>
            </a:r>
            <a:r>
              <a:rPr lang="ru-RU" spc="-1" dirty="0">
                <a:solidFill>
                  <a:srgbClr val="000000"/>
                </a:solidFill>
                <a:latin typeface="Times New Roman" panose="02020603050405020304" pitchFamily="18" charset="0"/>
                <a:cs typeface="Times New Roman" panose="02020603050405020304" pitchFamily="18" charset="0"/>
              </a:rPr>
              <a:t>, затем передаются на теплые хранилища данных (</a:t>
            </a:r>
            <a:r>
              <a:rPr lang="en-US" sz="1400" b="1" dirty="0">
                <a:solidFill>
                  <a:srgbClr val="C00000"/>
                </a:solidFill>
                <a:latin typeface="Calibri" panose="020F0502020204030204" pitchFamily="34" charset="0"/>
                <a:cs typeface="Calibri" panose="020F0502020204030204" pitchFamily="34" charset="0"/>
              </a:rPr>
              <a:t>FS</a:t>
            </a:r>
            <a:r>
              <a:rPr lang="en-US" spc="-1" dirty="0">
                <a:solidFill>
                  <a:srgbClr val="000000"/>
                </a:solidFill>
                <a:latin typeface="Times New Roman" panose="02020603050405020304" pitchFamily="18" charset="0"/>
                <a:cs typeface="Times New Roman" panose="02020603050405020304" pitchFamily="18" charset="0"/>
              </a:rPr>
              <a:t> </a:t>
            </a:r>
            <a:r>
              <a:rPr lang="en-US" sz="1400" b="1" dirty="0">
                <a:solidFill>
                  <a:srgbClr val="C00000"/>
                </a:solidFill>
                <a:latin typeface="Calibri" panose="020F0502020204030204" pitchFamily="34" charset="0"/>
                <a:cs typeface="Calibri" panose="020F0502020204030204" pitchFamily="34" charset="0"/>
              </a:rPr>
              <a:t>ZFS, EOS</a:t>
            </a:r>
            <a:r>
              <a:rPr lang="ru-RU" spc="-1" dirty="0">
                <a:solidFill>
                  <a:srgbClr val="000000"/>
                </a:solidFill>
                <a:latin typeface="Times New Roman" panose="02020603050405020304" pitchFamily="18" charset="0"/>
                <a:cs typeface="Times New Roman" panose="02020603050405020304" pitchFamily="18" charset="0"/>
              </a:rPr>
              <a:t>)</a:t>
            </a:r>
            <a:r>
              <a:rPr lang="en-US" spc="-1" dirty="0">
                <a:solidFill>
                  <a:srgbClr val="000000"/>
                </a:solidFill>
                <a:latin typeface="Times New Roman" panose="02020603050405020304" pitchFamily="18" charset="0"/>
                <a:cs typeface="Times New Roman" panose="02020603050405020304" pitchFamily="18" charset="0"/>
              </a:rPr>
              <a:t> </a:t>
            </a:r>
            <a:r>
              <a:rPr lang="ru-RU" spc="-1" dirty="0">
                <a:solidFill>
                  <a:srgbClr val="000000"/>
                </a:solidFill>
                <a:latin typeface="Times New Roman" panose="02020603050405020304" pitchFamily="18" charset="0"/>
                <a:cs typeface="Times New Roman" panose="02020603050405020304" pitchFamily="18" charset="0"/>
              </a:rPr>
              <a:t>и на долгосрочное хранение на ленточную библиотеку. Используя иерархическую структуру работы с данными, для эксперимента</a:t>
            </a:r>
            <a:r>
              <a:rPr lang="ru-RU" spc="-1" dirty="0">
                <a:solidFill>
                  <a:srgbClr val="FF0000"/>
                </a:solidFill>
                <a:latin typeface="Times New Roman" panose="02020603050405020304" pitchFamily="18" charset="0"/>
                <a:cs typeface="Times New Roman" panose="02020603050405020304" pitchFamily="18" charset="0"/>
              </a:rPr>
              <a:t> </a:t>
            </a:r>
            <a:r>
              <a:rPr lang="en-US" spc="-1" dirty="0">
                <a:solidFill>
                  <a:srgbClr val="000000"/>
                </a:solidFill>
                <a:latin typeface="Times New Roman" panose="02020603050405020304" pitchFamily="18" charset="0"/>
                <a:cs typeface="Times New Roman" panose="02020603050405020304" pitchFamily="18" charset="0"/>
              </a:rPr>
              <a:t>MPD </a:t>
            </a:r>
            <a:r>
              <a:rPr lang="ru-RU" spc="-1" dirty="0">
                <a:solidFill>
                  <a:srgbClr val="000000"/>
                </a:solidFill>
                <a:latin typeface="Times New Roman" panose="02020603050405020304" pitchFamily="18" charset="0"/>
                <a:cs typeface="Times New Roman" panose="02020603050405020304" pitchFamily="18" charset="0"/>
              </a:rPr>
              <a:t>было сгенерировано</a:t>
            </a:r>
            <a:r>
              <a:rPr lang="en-US" spc="-1" dirty="0">
                <a:solidFill>
                  <a:srgbClr val="000000"/>
                </a:solidFill>
                <a:latin typeface="Times New Roman" panose="02020603050405020304" pitchFamily="18" charset="0"/>
                <a:cs typeface="Times New Roman" panose="02020603050405020304" pitchFamily="18" charset="0"/>
              </a:rPr>
              <a:t> </a:t>
            </a:r>
            <a:r>
              <a:rPr lang="ru-RU" spc="-1" dirty="0">
                <a:solidFill>
                  <a:srgbClr val="000000"/>
                </a:solidFill>
                <a:latin typeface="Times New Roman" panose="02020603050405020304" pitchFamily="18" charset="0"/>
                <a:cs typeface="Times New Roman" panose="02020603050405020304" pitchFamily="18" charset="0"/>
              </a:rPr>
              <a:t>около 2 миллионов событий. Ускорение расчетов на обновленном суперкомпьютере по отношению к предыдущей конфигурации составило </a:t>
            </a:r>
            <a:r>
              <a:rPr lang="ru-RU" sz="1400" b="1" dirty="0">
                <a:solidFill>
                  <a:srgbClr val="C00000"/>
                </a:solidFill>
                <a:latin typeface="Calibri" panose="020F0502020204030204" pitchFamily="34" charset="0"/>
                <a:cs typeface="Calibri" panose="020F0502020204030204" pitchFamily="34" charset="0"/>
              </a:rPr>
              <a:t>1.45</a:t>
            </a:r>
            <a:r>
              <a:rPr lang="ru-RU" spc="-1" dirty="0">
                <a:solidFill>
                  <a:srgbClr val="000000"/>
                </a:solidFill>
                <a:latin typeface="Times New Roman" panose="02020603050405020304" pitchFamily="18" charset="0"/>
                <a:cs typeface="Times New Roman" panose="02020603050405020304" pitchFamily="18" charset="0"/>
              </a:rPr>
              <a:t> раза.</a:t>
            </a:r>
            <a:endParaRPr lang="en-US" spc="-1" dirty="0">
              <a:solidFill>
                <a:srgbClr val="000000"/>
              </a:solidFill>
              <a:latin typeface="Times New Roman" panose="02020603050405020304" pitchFamily="18" charset="0"/>
              <a:cs typeface="Times New Roman" panose="02020603050405020304" pitchFamily="18" charset="0"/>
            </a:endParaRPr>
          </a:p>
          <a:p>
            <a:pPr defTabSz="916137" eaLnBrk="1" fontAlgn="auto" hangingPunct="1">
              <a:spcBef>
                <a:spcPts val="0"/>
              </a:spcBef>
              <a:spcAft>
                <a:spcPts val="0"/>
              </a:spcAft>
              <a:defRPr/>
            </a:pPr>
            <a:endParaRPr lang="en-US" spc="-1" dirty="0">
              <a:solidFill>
                <a:srgbClr val="000000"/>
              </a:solidFill>
              <a:latin typeface="Times New Roman" panose="02020603050405020304" pitchFamily="18" charset="0"/>
              <a:cs typeface="Times New Roman" panose="02020603050405020304" pitchFamily="18" charset="0"/>
            </a:endParaRPr>
          </a:p>
          <a:p>
            <a:pPr marL="0" marR="0" indent="0" algn="l" defTabSz="916137" rtl="0" eaLnBrk="1" fontAlgn="auto" latinLnBrk="0" hangingPunct="1">
              <a:lnSpc>
                <a:spcPct val="100000"/>
              </a:lnSpc>
              <a:spcBef>
                <a:spcPts val="0"/>
              </a:spcBef>
              <a:spcAft>
                <a:spcPts val="0"/>
              </a:spcAft>
              <a:buClrTx/>
              <a:buSzTx/>
              <a:buFontTx/>
              <a:buNone/>
              <a:tabLst/>
              <a:defRPr/>
            </a:pPr>
            <a:r>
              <a:rPr lang="en-US" dirty="0"/>
              <a:t>The “</a:t>
            </a:r>
            <a:r>
              <a:rPr lang="en-US" dirty="0" err="1"/>
              <a:t>Govorun</a:t>
            </a:r>
            <a:r>
              <a:rPr lang="en-US" dirty="0"/>
              <a:t>” supercomputer is a </a:t>
            </a:r>
            <a:r>
              <a:rPr lang="en-US" dirty="0" err="1"/>
              <a:t>hyperconverged</a:t>
            </a:r>
            <a:r>
              <a:rPr lang="en-US" dirty="0"/>
              <a:t> software-defined system that has unique properties for flexibility of customizing the user’s job, ensuring the most efficient use of computing resources of the supercomputer. To speed up the simulation and reconstruction of events for the MPD experiment, a hierarchical structure of working with data was implemented on the “</a:t>
            </a:r>
            <a:r>
              <a:rPr lang="en-US" dirty="0" err="1"/>
              <a:t>Govorun</a:t>
            </a:r>
            <a:r>
              <a:rPr lang="en-US" dirty="0"/>
              <a:t>” supercomputer. Events of the MPD experiment are simulated and reconstructed on the ultrafast data storage system under the </a:t>
            </a:r>
            <a:r>
              <a:rPr lang="en-US" b="1" dirty="0" err="1"/>
              <a:t>Lustre</a:t>
            </a:r>
            <a:r>
              <a:rPr lang="en-US" dirty="0"/>
              <a:t> file system management</a:t>
            </a:r>
            <a:r>
              <a:rPr lang="ru-RU" dirty="0"/>
              <a:t> </a:t>
            </a:r>
            <a:r>
              <a:rPr lang="en-GB" dirty="0"/>
              <a:t>with a subsequent transfer to semi-cold storages</a:t>
            </a:r>
            <a:r>
              <a:rPr lang="en-US" dirty="0"/>
              <a:t> (</a:t>
            </a:r>
            <a:r>
              <a:rPr lang="en-US" b="1" dirty="0"/>
              <a:t>FS ZFS, EOS</a:t>
            </a:r>
            <a:r>
              <a:rPr lang="en-US" dirty="0"/>
              <a:t>) and to the tape library for long-term storage. About 2 million events were generated for the MPD experiment using the hierarchical structure of working with data. The acceleration of calculations on the upgraded supercomputer in comparison with the previous configuration was </a:t>
            </a:r>
            <a:r>
              <a:rPr lang="en-US" b="1" dirty="0"/>
              <a:t>1.45</a:t>
            </a:r>
            <a:r>
              <a:rPr lang="en-US" dirty="0"/>
              <a:t> times. </a:t>
            </a:r>
          </a:p>
          <a:p>
            <a:pPr defTabSz="916137" eaLnBrk="1" fontAlgn="auto" hangingPunct="1">
              <a:spcBef>
                <a:spcPts val="0"/>
              </a:spcBef>
              <a:spcAft>
                <a:spcPts val="0"/>
              </a:spcAft>
              <a:defRPr/>
            </a:pPr>
            <a:endParaRPr lang="en-US" dirty="0"/>
          </a:p>
        </p:txBody>
      </p:sp>
      <p:sp>
        <p:nvSpPr>
          <p:cNvPr id="4" name="Номер слайда 3"/>
          <p:cNvSpPr>
            <a:spLocks noGrp="1"/>
          </p:cNvSpPr>
          <p:nvPr>
            <p:ph type="sldNum" sz="quarter" idx="5"/>
          </p:nvPr>
        </p:nvSpPr>
        <p:spPr/>
        <p:txBody>
          <a:bodyPr/>
          <a:lstStyle/>
          <a:p>
            <a:pPr>
              <a:defRPr/>
            </a:pPr>
            <a:fld id="{EDFB0D53-7B31-4C23-9764-662FB5786FC2}"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6979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3</a:t>
            </a:fld>
            <a:endParaRPr lang="ru-RU" altLang="ru-RU">
              <a:solidFill>
                <a:prstClr val="black"/>
              </a:solidFill>
            </a:endParaRPr>
          </a:p>
        </p:txBody>
      </p:sp>
    </p:spTree>
    <p:extLst>
      <p:ext uri="{BB962C8B-B14F-4D97-AF65-F5344CB8AC3E}">
        <p14:creationId xmlns:p14="http://schemas.microsoft.com/office/powerpoint/2010/main" val="382041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4</a:t>
            </a:fld>
            <a:endParaRPr lang="ru-RU" altLang="ru-RU">
              <a:solidFill>
                <a:prstClr val="black"/>
              </a:solidFill>
            </a:endParaRPr>
          </a:p>
        </p:txBody>
      </p:sp>
    </p:spTree>
    <p:extLst>
      <p:ext uri="{BB962C8B-B14F-4D97-AF65-F5344CB8AC3E}">
        <p14:creationId xmlns:p14="http://schemas.microsoft.com/office/powerpoint/2010/main" val="98628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5</a:t>
            </a:fld>
            <a:endParaRPr lang="ru-RU" altLang="ru-RU">
              <a:solidFill>
                <a:prstClr val="black"/>
              </a:solidFill>
            </a:endParaRPr>
          </a:p>
        </p:txBody>
      </p:sp>
    </p:spTree>
    <p:extLst>
      <p:ext uri="{BB962C8B-B14F-4D97-AF65-F5344CB8AC3E}">
        <p14:creationId xmlns:p14="http://schemas.microsoft.com/office/powerpoint/2010/main" val="15421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6</a:t>
            </a:fld>
            <a:endParaRPr lang="ru-RU" altLang="ru-RU">
              <a:solidFill>
                <a:prstClr val="black"/>
              </a:solidFill>
            </a:endParaRPr>
          </a:p>
        </p:txBody>
      </p:sp>
    </p:spTree>
    <p:extLst>
      <p:ext uri="{BB962C8B-B14F-4D97-AF65-F5344CB8AC3E}">
        <p14:creationId xmlns:p14="http://schemas.microsoft.com/office/powerpoint/2010/main" val="40640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7</a:t>
            </a:fld>
            <a:endParaRPr lang="ru-RU" altLang="ru-RU">
              <a:solidFill>
                <a:prstClr val="black"/>
              </a:solidFill>
            </a:endParaRPr>
          </a:p>
        </p:txBody>
      </p:sp>
    </p:spTree>
    <p:extLst>
      <p:ext uri="{BB962C8B-B14F-4D97-AF65-F5344CB8AC3E}">
        <p14:creationId xmlns:p14="http://schemas.microsoft.com/office/powerpoint/2010/main" val="64347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8</a:t>
            </a:fld>
            <a:endParaRPr lang="ru-RU" altLang="ru-RU">
              <a:solidFill>
                <a:prstClr val="black"/>
              </a:solidFill>
            </a:endParaRPr>
          </a:p>
        </p:txBody>
      </p:sp>
    </p:spTree>
    <p:extLst>
      <p:ext uri="{BB962C8B-B14F-4D97-AF65-F5344CB8AC3E}">
        <p14:creationId xmlns:p14="http://schemas.microsoft.com/office/powerpoint/2010/main" val="40701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xmlns="" id="{C99AE753-1F07-44DD-81D5-1B34F953B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a:extLst>
              <a:ext uri="{FF2B5EF4-FFF2-40B4-BE49-F238E27FC236}">
                <a16:creationId xmlns:a16="http://schemas.microsoft.com/office/drawing/2014/main" xmlns="" id="{9F10CC3F-8775-4655-A29C-96F5D02A0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Исходя из стремительного развития IT-технологий и запросов пользователей</a:t>
            </a:r>
            <a:r>
              <a:rPr lang="en-US" altLang="ru-RU" dirty="0"/>
              <a:t>, </a:t>
            </a:r>
            <a:r>
              <a:rPr lang="ru-RU" altLang="ru-RU" dirty="0"/>
              <a:t>14 ноября 2019 года в Лаборатории информационных технологий ОИЯИ состоялись презентация и демонстрация модернизированного суперкомпьютера «Говорун».</a:t>
            </a:r>
            <a:r>
              <a:rPr lang="en-US" altLang="ru-RU" dirty="0"/>
              <a:t> </a:t>
            </a:r>
            <a:r>
              <a:rPr lang="ru-RU" altLang="ru-RU" dirty="0"/>
              <a:t>В результате модернизации производительность CPU компоненты увеличилась в </a:t>
            </a:r>
            <a:r>
              <a:rPr lang="en-US" altLang="ru-RU" dirty="0"/>
              <a:t>3</a:t>
            </a:r>
            <a:r>
              <a:rPr lang="ru-RU" altLang="ru-RU" dirty="0"/>
              <a:t> раза, объем сверхбыстрой системы хранения данных увеличился более чем в 2 раза, а скорость ввода/вывода возросла более чем в 5 раз. </a:t>
            </a:r>
            <a:r>
              <a:rPr lang="en-US" altLang="ru-RU" dirty="0"/>
              <a:t> C</a:t>
            </a:r>
            <a:r>
              <a:rPr lang="ru-RU" altLang="ru-RU" dirty="0" err="1"/>
              <a:t>овокупная</a:t>
            </a:r>
            <a:r>
              <a:rPr lang="ru-RU" altLang="ru-RU" dirty="0"/>
              <a:t> пиковая производительность суперкомпьютера достигла 860 </a:t>
            </a:r>
            <a:r>
              <a:rPr lang="ru-RU" altLang="ru-RU" dirty="0" err="1"/>
              <a:t>Tflops</a:t>
            </a:r>
            <a:r>
              <a:rPr lang="ru-RU" altLang="ru-RU" dirty="0"/>
              <a:t> для операций с двойной точностью и 1,7 </a:t>
            </a:r>
            <a:r>
              <a:rPr lang="ru-RU" altLang="ru-RU" dirty="0" err="1"/>
              <a:t>Pflops</a:t>
            </a:r>
            <a:r>
              <a:rPr lang="ru-RU" altLang="ru-RU" dirty="0"/>
              <a:t> для операций с одинарной точностью, что в свою очередь, позволило ему занять 10-е место в списке Top50 самых мощных суперкомпьютеров России и стран СНГ.</a:t>
            </a:r>
          </a:p>
          <a:p>
            <a:pPr eaLnBrk="1" hangingPunct="1">
              <a:spcBef>
                <a:spcPct val="0"/>
              </a:spcBef>
            </a:pPr>
            <a:endParaRPr lang="en-US" altLang="ru-RU" dirty="0"/>
          </a:p>
          <a:p>
            <a:pPr eaLnBrk="1" hangingPunct="1">
              <a:spcBef>
                <a:spcPct val="0"/>
              </a:spcBef>
            </a:pPr>
            <a:r>
              <a:rPr lang="en-US" altLang="ru-RU" dirty="0"/>
              <a:t>Based on the rapid development of IT technologies and user requests, on 14 November 2019, a presentation and a demonstration of the modernized “</a:t>
            </a:r>
            <a:r>
              <a:rPr lang="en-US" altLang="ru-RU" dirty="0" err="1"/>
              <a:t>Govorun</a:t>
            </a:r>
            <a:r>
              <a:rPr lang="en-US" altLang="ru-RU" dirty="0"/>
              <a:t>” supercomputer took place in the Laboratory of Information Technologies of JINR.  As a result of the modernization, the performance of the CPU component increased three times, the total capacity of the ultrafast data storage system (UDSS) increased more than two times, the data input/output rate grew more than five times. The total peak performance of the supercomputer reached 860 </a:t>
            </a:r>
            <a:r>
              <a:rPr lang="en-US" altLang="ru-RU" dirty="0" err="1"/>
              <a:t>Tflops</a:t>
            </a:r>
            <a:r>
              <a:rPr lang="en-US" altLang="ru-RU" dirty="0"/>
              <a:t> for double-precision operations and 1.7 </a:t>
            </a:r>
            <a:r>
              <a:rPr lang="en-US" altLang="ru-RU" dirty="0" err="1"/>
              <a:t>Pflops</a:t>
            </a:r>
            <a:r>
              <a:rPr lang="en-US" altLang="ru-RU" dirty="0"/>
              <a:t> for single-precision operations, which in turn allowed the CPU component of the “</a:t>
            </a:r>
            <a:r>
              <a:rPr lang="en-US" altLang="ru-RU" dirty="0" err="1"/>
              <a:t>Govorun</a:t>
            </a:r>
            <a:r>
              <a:rPr lang="en-US" altLang="ru-RU" dirty="0"/>
              <a:t>” supercomputer to take the 10th place in the TOP50 list of the most powerful supercomputers in Russia and the CIS.</a:t>
            </a:r>
          </a:p>
        </p:txBody>
      </p:sp>
      <p:sp>
        <p:nvSpPr>
          <p:cNvPr id="7172" name="Номер слайда 3">
            <a:extLst>
              <a:ext uri="{FF2B5EF4-FFF2-40B4-BE49-F238E27FC236}">
                <a16:creationId xmlns:a16="http://schemas.microsoft.com/office/drawing/2014/main" xmlns="" id="{E5CE30F6-DB96-40E1-B66E-9294CA5E9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0E1CBB-CCF4-42FA-9D2B-4C11BF9029DF}" type="slidenum">
              <a:rPr lang="ru-RU" altLang="ru-RU">
                <a:solidFill>
                  <a:prstClr val="black"/>
                </a:solidFill>
              </a:rPr>
              <a:pPr/>
              <a:t>9</a:t>
            </a:fld>
            <a:endParaRPr lang="ru-RU" altLang="ru-RU">
              <a:solidFill>
                <a:prstClr val="black"/>
              </a:solidFill>
            </a:endParaRPr>
          </a:p>
        </p:txBody>
      </p:sp>
    </p:spTree>
    <p:extLst>
      <p:ext uri="{BB962C8B-B14F-4D97-AF65-F5344CB8AC3E}">
        <p14:creationId xmlns:p14="http://schemas.microsoft.com/office/powerpoint/2010/main" val="174702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5" name="Овал 8"/>
          <p:cNvSpPr/>
          <p:nvPr/>
        </p:nvSpPr>
        <p:spPr>
          <a:xfrm>
            <a:off x="1543052" y="1344625"/>
            <a:ext cx="84139"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4" name="Заголовок 13"/>
          <p:cNvSpPr>
            <a:spLocks noGrp="1"/>
          </p:cNvSpPr>
          <p:nvPr>
            <p:ph type="ctrTitle"/>
          </p:nvPr>
        </p:nvSpPr>
        <p:spPr>
          <a:xfrm>
            <a:off x="1910080" y="359898"/>
            <a:ext cx="9875520" cy="1472184"/>
          </a:xfrm>
          <a:prstGeom prst="rect">
            <a:avLst/>
          </a:prstGeo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910080" y="1850064"/>
            <a:ext cx="987552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8C7BB0AC-0E02-4C6E-A1B5-8629E9E3E21D}"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7" name="Нижний колонтитул 19"/>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8" name="Номер слайда 9"/>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B3975879-F9C9-4EA8-B840-D6C9E5467E7E}"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254910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1016002" y="1066802"/>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rgbClr val="3891A7"/>
              </a:buClr>
              <a:buSzPct val="80000"/>
              <a:buFont typeface="Wingdings 2"/>
              <a:buNone/>
              <a:defRPr/>
            </a:pPr>
            <a:endParaRPr lang="en-US" sz="3200">
              <a:solidFill>
                <a:prstClr val="black"/>
              </a:solidFill>
              <a:cs typeface="Arial" charset="0"/>
            </a:endParaRPr>
          </a:p>
        </p:txBody>
      </p:sp>
      <p:sp>
        <p:nvSpPr>
          <p:cNvPr id="6" name="Блок-схема: процесс 8"/>
          <p:cNvSpPr/>
          <p:nvPr/>
        </p:nvSpPr>
        <p:spPr>
          <a:xfrm rot="19468671">
            <a:off x="528639" y="954090"/>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Блок-схема: процесс 9"/>
          <p:cNvSpPr/>
          <p:nvPr/>
        </p:nvSpPr>
        <p:spPr>
          <a:xfrm rot="2103354" flipH="1">
            <a:off x="6672267" y="936625"/>
            <a:ext cx="86518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Заголовок 1"/>
          <p:cNvSpPr>
            <a:spLocks noGrp="1"/>
          </p:cNvSpPr>
          <p:nvPr>
            <p:ph type="title"/>
          </p:nvPr>
        </p:nvSpPr>
        <p:spPr>
          <a:xfrm>
            <a:off x="7849196" y="1066802"/>
            <a:ext cx="3657600" cy="1981200"/>
          </a:xfrm>
          <a:prstGeom prst="rect">
            <a:avLst/>
          </a:prstGeo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1117601" y="1143007"/>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1117601" y="4800600"/>
            <a:ext cx="58928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910F56C8-D6D9-4A24-AD71-02EF09BF8956}"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9" name="Нижний колонтитул 5"/>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10" name="Номер слайда 6"/>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14BC7033-C291-4E8F-BB8C-58401DD3196E}"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4803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977" y="274638"/>
            <a:ext cx="9999663" cy="1143000"/>
          </a:xfrm>
          <a:prstGeom prst="rect">
            <a:avLst/>
          </a:prstGeom>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561977" y="1447800"/>
            <a:ext cx="9999663" cy="480060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EE94C807-B35A-4464-8A97-8024A55CC0FF}"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5"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6"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127CBEF9-FE96-4E4E-9909-60B4AABEE91D}"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149436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2" y="274640"/>
            <a:ext cx="2438400" cy="5851525"/>
          </a:xfrm>
          <a:prstGeom prst="rect">
            <a:avLst/>
          </a:prstGeo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524000" y="274643"/>
            <a:ext cx="7416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74808EB8-7BC3-4026-89B6-B921655E1EFE}"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5"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6"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9A452396-FB43-40C8-A84B-9355B6E17EA8}"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115634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88C1C84F-ECF7-4B25-989C-C2B79E262A80}"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3"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4"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323E3F63-C05E-4B46-AA48-3D6E14F85A1E}"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8249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3"/>
            <a:ext cx="2682240" cy="5851525"/>
          </a:xfrm>
          <a:prstGeom prst="rect">
            <a:avLst/>
          </a:prstGeo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219200" y="274640"/>
            <a:ext cx="7416800" cy="5851525"/>
          </a:xfrm>
          <a:prstGeom prst="rect">
            <a:avLst/>
          </a:prstGeo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Номер слайда 5"/>
          <p:cNvSpPr>
            <a:spLocks noGrp="1"/>
          </p:cNvSpPr>
          <p:nvPr>
            <p:ph type="sldNum" sz="quarter" idx="12"/>
          </p:nvPr>
        </p:nvSpPr>
        <p:spPr>
          <a:xfrm>
            <a:off x="11280576" y="6165304"/>
            <a:ext cx="609600" cy="457200"/>
          </a:xfrm>
          <a:prstGeom prst="rect">
            <a:avLst/>
          </a:prstGeom>
        </p:spPr>
        <p:txBody>
          <a:bodyPr/>
          <a:lstStyle/>
          <a:p>
            <a:pPr fontAlgn="base">
              <a:spcBef>
                <a:spcPct val="0"/>
              </a:spcBef>
              <a:spcAft>
                <a:spcPct val="0"/>
              </a:spcAft>
              <a:defRPr/>
            </a:pPr>
            <a:fld id="{0AE750EF-4F72-4E8C-B027-4147DA151869}"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8" name="Рисунок 7"/>
          <p:cNvSpPr>
            <a:spLocks noGrp="1"/>
          </p:cNvSpPr>
          <p:nvPr>
            <p:ph type="pic" sz="quarter" idx="13"/>
          </p:nvPr>
        </p:nvSpPr>
        <p:spPr>
          <a:xfrm>
            <a:off x="2640016" y="1125540"/>
            <a:ext cx="1871663" cy="3095625"/>
          </a:xfrm>
          <a:prstGeom prst="rect">
            <a:avLst/>
          </a:prstGeom>
        </p:spPr>
        <p:txBody>
          <a:bodyPr/>
          <a:lstStyle/>
          <a:p>
            <a:endParaRPr lang="ru-RU"/>
          </a:p>
        </p:txBody>
      </p:sp>
    </p:spTree>
    <p:extLst>
      <p:ext uri="{BB962C8B-B14F-4D97-AF65-F5344CB8AC3E}">
        <p14:creationId xmlns:p14="http://schemas.microsoft.com/office/powerpoint/2010/main" val="268559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3E8AE0-D484-4636-AEC1-E35CA7CDE2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34DE65A-522E-4326-8DDF-FCA470475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A48281D-5CDA-43C1-8ABC-441BE81FBF49}"/>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4DF0C89B-65C9-4FBA-A903-36E0B4F95B39}"/>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377DCDEA-3101-432F-8F38-6AAC819DBC6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526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2892D3-D470-48BD-A496-D37FE7252AC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B29FD72-8D13-469E-A494-CC36A7428E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43EA48D-FA46-4E43-8896-D010417BBCAF}"/>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FBF4354-4D13-4D93-929D-50429C1453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C5DF4B8C-F5CE-45B9-939A-E15E9EDDB07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656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ECAF89-464F-4C9B-B749-32670EBB9C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55546C4-738E-403A-8DD9-78B29ABDB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23B8BF2-8367-4072-9C63-1D133243EF4C}"/>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195DA8F1-AF9B-4C09-8701-E02FA83C5FD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C3DE3D29-A23C-4976-A6B7-0EFE25BF238F}"/>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542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F09E92-2474-470F-BFA2-B3B8F3451E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B0AB13F-602A-475D-A251-939BFE64402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DD27A32-44A9-479A-8B07-FCDC835AE7B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6A12C2C-3ED5-4BA3-A940-A4660F9F60A8}"/>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A83796B-DAB9-43F2-8CF1-945316C6179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7D921CA-239E-4D33-B93D-E5BCDAD85E4F}"/>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1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286EB0-079C-4962-A6EE-0C4F6CF29B4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8056E87-4C83-408D-8946-B67D16167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84DD768-257D-411A-8C57-913D0E6ED71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29E554F-EE3D-4066-BE09-58E7D03E3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129F0D8-8307-49F2-BC3C-B47E0BDD756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2778398-27F1-4CFA-9EC1-81A1FCF0F766}"/>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704FA2EB-9EAE-463A-9BAE-57BFC0B3A383}"/>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C2CDE391-D3F1-46E7-8EB2-4D9ACB5E9431}"/>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38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911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F94BC0-5980-47AA-8FCF-FA3C5DA350C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DE465F7-D6A0-4FF8-9876-DA09E6DF68D3}"/>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FDB3B7CC-5811-40E3-BD4D-0ABC164FDA37}"/>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BB382DCB-89FA-47A6-B776-6693CB317003}"/>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602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C945DCC-8C8F-4C6F-806B-84081C0B17F6}"/>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9E4D0469-CDF8-4A84-84E3-50D8596216C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D9955DDD-B0B1-429A-B007-375298813F55}"/>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728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06880B-8DC1-404D-9D60-B1C544A5A59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88A1F8B-7A8B-4CE2-8174-B8C5AEFEE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3D4E97E-436E-4C56-90C4-8E8C690D6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2F17E06-2758-4633-9BAD-F65C0E85DE5A}"/>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98D46D9C-F02A-4916-ADC7-C8E9DC1CFBC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199C6D71-19E1-4AB4-B618-8B7B1DEBD112}"/>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795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7B6924-B060-4B7A-8249-B5C5B0F900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F5455EF-7F9E-4AD0-A56F-3F38556F5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DE4632C-C95C-4131-8479-9945E8FC9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F0856F4-0A63-4708-A063-5264DEEBEC18}"/>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3DC125A7-03C6-4195-AA2F-E300B450680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A29A1C53-E948-4550-AC56-3FC6E916C1E4}"/>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0206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00127C-D043-4C1A-AB18-10D0478954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E3858E7-C714-4C5E-9A85-C40A4AB684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F246C4D-18A5-4D36-BA16-CB63FEB1848F}"/>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3C349E2-13CC-447E-A00D-B577D6B644A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BAF5A964-8ACF-4CD0-9F05-C9152EF3A5C2}"/>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8891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B196EC-F1BD-42C1-BBF4-4FD9CDC20B4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0979E03-814D-4FA1-8450-546F6B215F3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C24B81-E7DD-48BD-AB67-FD89F7C90AB0}"/>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FB9EC86E-B2FC-4ECD-9D25-19CE2C6CB4D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CAFA689-B7F0-4DE9-ABCA-CB996ADB0DA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244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3E8AE0-D484-4636-AEC1-E35CA7CDE2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34DE65A-522E-4326-8DDF-FCA470475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A48281D-5CDA-43C1-8ABC-441BE81FBF49}"/>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4DF0C89B-65C9-4FBA-A903-36E0B4F95B39}"/>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377DCDEA-3101-432F-8F38-6AAC819DBC6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3645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2892D3-D470-48BD-A496-D37FE7252AC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B29FD72-8D13-469E-A494-CC36A7428E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43EA48D-FA46-4E43-8896-D010417BBCAF}"/>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FBF4354-4D13-4D93-929D-50429C1453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C5DF4B8C-F5CE-45B9-939A-E15E9EDDB07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4465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ECAF89-464F-4C9B-B749-32670EBB9C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55546C4-738E-403A-8DD9-78B29ABDB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23B8BF2-8367-4072-9C63-1D133243EF4C}"/>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195DA8F1-AF9B-4C09-8701-E02FA83C5FD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C3DE3D29-A23C-4976-A6B7-0EFE25BF238F}"/>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9313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F09E92-2474-470F-BFA2-B3B8F3451E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B0AB13F-602A-475D-A251-939BFE64402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DD27A32-44A9-479A-8B07-FCDC835AE7B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6A12C2C-3ED5-4BA3-A940-A4660F9F60A8}"/>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A83796B-DAB9-43F2-8CF1-945316C6179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7D921CA-239E-4D33-B93D-E5BCDAD85E4F}"/>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335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977" y="274638"/>
            <a:ext cx="9999663" cy="1143000"/>
          </a:xfrm>
          <a:prstGeom prst="rect">
            <a:avLst/>
          </a:prstGeom>
        </p:spPr>
        <p:txBody>
          <a:bodyPr/>
          <a:lstStyle/>
          <a:p>
            <a:r>
              <a:rPr lang="ru-RU"/>
              <a:t>Образец заголовка</a:t>
            </a:r>
            <a:endParaRPr lang="en-US"/>
          </a:p>
        </p:txBody>
      </p:sp>
      <p:sp>
        <p:nvSpPr>
          <p:cNvPr id="3" name="Объект 2"/>
          <p:cNvSpPr>
            <a:spLocks noGrp="1"/>
          </p:cNvSpPr>
          <p:nvPr>
            <p:ph idx="1"/>
          </p:nvPr>
        </p:nvSpPr>
        <p:spPr>
          <a:xfrm>
            <a:off x="561977" y="1447800"/>
            <a:ext cx="9999663" cy="4800600"/>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9AA6CF23-6B6A-43F2-B77E-DC3172A52921}"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5"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6"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A73AD24D-69C2-4CC8-A296-A1FB85458A99}"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823414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286EB0-079C-4962-A6EE-0C4F6CF29B4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8056E87-4C83-408D-8946-B67D16167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84DD768-257D-411A-8C57-913D0E6ED71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29E554F-EE3D-4066-BE09-58E7D03E3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129F0D8-8307-49F2-BC3C-B47E0BDD756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2778398-27F1-4CFA-9EC1-81A1FCF0F766}"/>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704FA2EB-9EAE-463A-9BAE-57BFC0B3A383}"/>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C2CDE391-D3F1-46E7-8EB2-4D9ACB5E9431}"/>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909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F94BC0-5980-47AA-8FCF-FA3C5DA350C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DE465F7-D6A0-4FF8-9876-DA09E6DF68D3}"/>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FDB3B7CC-5811-40E3-BD4D-0ABC164FDA37}"/>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BB382DCB-89FA-47A6-B776-6693CB317003}"/>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4224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C945DCC-8C8F-4C6F-806B-84081C0B17F6}"/>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9E4D0469-CDF8-4A84-84E3-50D8596216C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D9955DDD-B0B1-429A-B007-375298813F55}"/>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2001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06880B-8DC1-404D-9D60-B1C544A5A59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88A1F8B-7A8B-4CE2-8174-B8C5AEFEE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3D4E97E-436E-4C56-90C4-8E8C690D6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2F17E06-2758-4633-9BAD-F65C0E85DE5A}"/>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98D46D9C-F02A-4916-ADC7-C8E9DC1CFBC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199C6D71-19E1-4AB4-B618-8B7B1DEBD112}"/>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048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7B6924-B060-4B7A-8249-B5C5B0F900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F5455EF-7F9E-4AD0-A56F-3F38556F5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DE4632C-C95C-4131-8479-9945E8FC9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F0856F4-0A63-4708-A063-5264DEEBEC18}"/>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3DC125A7-03C6-4195-AA2F-E300B450680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A29A1C53-E948-4550-AC56-3FC6E916C1E4}"/>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1676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00127C-D043-4C1A-AB18-10D0478954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E3858E7-C714-4C5E-9A85-C40A4AB684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F246C4D-18A5-4D36-BA16-CB63FEB1848F}"/>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3C349E2-13CC-447E-A00D-B577D6B644A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BAF5A964-8ACF-4CD0-9F05-C9152EF3A5C2}"/>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277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B196EC-F1BD-42C1-BBF4-4FD9CDC20B4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0979E03-814D-4FA1-8450-546F6B215F3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C24B81-E7DD-48BD-AB67-FD89F7C90AB0}"/>
              </a:ext>
            </a:extLst>
          </p:cNvPr>
          <p:cNvSpPr>
            <a:spLocks noGrp="1"/>
          </p:cNvSpPr>
          <p:nvPr>
            <p:ph type="dt" sz="half" idx="10"/>
          </p:nvPr>
        </p:nvSpPr>
        <p:spPr/>
        <p:txBody>
          <a:body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FB9EC86E-B2FC-4ECD-9D25-19CE2C6CB4D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CAFA689-B7F0-4DE9-ABCA-CB996ADB0DAA}"/>
              </a:ext>
            </a:extLst>
          </p:cNvPr>
          <p:cNvSpPr>
            <a:spLocks noGrp="1"/>
          </p:cNvSpPr>
          <p:nvPr>
            <p:ph type="sldNum" sz="quarter" idx="12"/>
          </p:nvPr>
        </p:nvSpPr>
        <p:spPr/>
        <p:txBody>
          <a:body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6719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707507"/>
            <a:ext cx="10972320" cy="276999"/>
          </a:xfrm>
          <a:prstGeom prst="rect">
            <a:avLst/>
          </a:prstGeom>
        </p:spPr>
        <p:txBody>
          <a:bodyPr lIns="0" tIns="0" rIns="0" bIns="0">
            <a:spAutoFit/>
          </a:bodyPr>
          <a:lstStyle/>
          <a:p>
            <a:endParaRPr lang="ru-RU"/>
          </a:p>
        </p:txBody>
      </p:sp>
      <p:sp>
        <p:nvSpPr>
          <p:cNvPr id="6" name="PlaceHolder 2"/>
          <p:cNvSpPr>
            <a:spLocks noGrp="1"/>
          </p:cNvSpPr>
          <p:nvPr>
            <p:ph type="subTitle"/>
          </p:nvPr>
        </p:nvSpPr>
        <p:spPr>
          <a:xfrm>
            <a:off x="609600" y="3346940"/>
            <a:ext cx="10972320" cy="492443"/>
          </a:xfrm>
          <a:prstGeom prst="rect">
            <a:avLst/>
          </a:prstGeom>
        </p:spPr>
        <p:txBody>
          <a:bodyPr lIns="0" tIns="0" rIns="0" bIns="0" anchor="ctr">
            <a:spAutoFit/>
          </a:bodyPr>
          <a:lstStyle/>
          <a:p>
            <a:endParaRPr lang="en-US"/>
          </a:p>
        </p:txBody>
      </p:sp>
    </p:spTree>
    <p:extLst>
      <p:ext uri="{BB962C8B-B14F-4D97-AF65-F5344CB8AC3E}">
        <p14:creationId xmlns:p14="http://schemas.microsoft.com/office/powerpoint/2010/main" val="78464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3043239"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9"/>
          <p:cNvSpPr/>
          <p:nvPr/>
        </p:nvSpPr>
        <p:spPr bwMode="invGray">
          <a:xfrm>
            <a:off x="3048001"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Овал 7"/>
          <p:cNvSpPr/>
          <p:nvPr/>
        </p:nvSpPr>
        <p:spPr>
          <a:xfrm>
            <a:off x="2896428" y="2814658"/>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7" name="Овал 8"/>
          <p:cNvSpPr/>
          <p:nvPr/>
        </p:nvSpPr>
        <p:spPr>
          <a:xfrm>
            <a:off x="3211520" y="2746377"/>
            <a:ext cx="8413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 name="Заголовок 1"/>
          <p:cNvSpPr>
            <a:spLocks noGrp="1"/>
          </p:cNvSpPr>
          <p:nvPr>
            <p:ph type="title"/>
          </p:nvPr>
        </p:nvSpPr>
        <p:spPr>
          <a:xfrm>
            <a:off x="3437858" y="2600325"/>
            <a:ext cx="8534400" cy="2286000"/>
          </a:xfrm>
          <a:prstGeom prst="rect">
            <a:avLst/>
          </a:prstGeo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3437858" y="1066800"/>
            <a:ext cx="85344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689CB725-195B-4B2F-B2AD-8A6E6F18E8F9}"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9" name="Нижний колонтитул 4"/>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10" name="Номер слайда 5"/>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1C6BAEB7-68C8-4D39-8227-4E8B6D9C00F0}"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49255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6" y="274320"/>
            <a:ext cx="9997440" cy="1143000"/>
          </a:xfrm>
          <a:prstGeom prst="rect">
            <a:avLst/>
          </a:prstGeom>
        </p:spPr>
        <p:txBody>
          <a:bodyPr/>
          <a:lstStyle/>
          <a:p>
            <a:r>
              <a:rPr lang="ru-RU"/>
              <a:t>Образец заголовка</a:t>
            </a:r>
            <a:endParaRPr lang="en-US"/>
          </a:p>
        </p:txBody>
      </p:sp>
      <p:sp>
        <p:nvSpPr>
          <p:cNvPr id="3" name="Объект 2"/>
          <p:cNvSpPr>
            <a:spLocks noGrp="1"/>
          </p:cNvSpPr>
          <p:nvPr>
            <p:ph sz="half" idx="1"/>
          </p:nvPr>
        </p:nvSpPr>
        <p:spPr>
          <a:xfrm>
            <a:off x="1914146"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7034785"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D4DC74D4-FF0C-412E-9785-7028B8F53526}"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6"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7"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4EF9A82E-89BD-4FAD-9DAF-A71B78B85A49}"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277555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5160338"/>
            <a:ext cx="10972800" cy="1143000"/>
          </a:xfrm>
          <a:prstGeom prst="rect">
            <a:avLst/>
          </a:prstGeo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609600" y="328278"/>
            <a:ext cx="536448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6217920" y="328278"/>
            <a:ext cx="536448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Объект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197D870C-551F-4FA6-9652-58DA4DCE81F0}"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8" name="Нижний колонтитул 7"/>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9" name="Номер слайда 8"/>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169AD9F8-5D4F-4F84-B5E4-CA4B0425FDA1}"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253876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6" y="274320"/>
            <a:ext cx="9997440" cy="1143000"/>
          </a:xfrm>
          <a:prstGeom prst="rect">
            <a:avLst/>
          </a:prstGeom>
        </p:spPr>
        <p:txBody>
          <a:bodyPr/>
          <a:lstStyle/>
          <a:p>
            <a:r>
              <a:rPr lang="ru-RU"/>
              <a:t>Образец заголовка</a:t>
            </a:r>
            <a:endParaRPr lang="en-US"/>
          </a:p>
        </p:txBody>
      </p:sp>
      <p:sp>
        <p:nvSpPr>
          <p:cNvPr id="3" name="Дата 23"/>
          <p:cNvSpPr>
            <a:spLocks noGrp="1"/>
          </p:cNvSpPr>
          <p:nvPr>
            <p:ph type="dt" sz="half" idx="10"/>
          </p:nvPr>
        </p:nvSpPr>
        <p:spPr>
          <a:xfrm>
            <a:off x="3424232" y="6305550"/>
            <a:ext cx="2844800" cy="476250"/>
          </a:xfrm>
          <a:prstGeom prst="rect">
            <a:avLst/>
          </a:prstGeom>
        </p:spPr>
        <p:txBody>
          <a:bodyPr/>
          <a:lstStyle>
            <a:lvl1pPr>
              <a:defRPr/>
            </a:lvl1pPr>
          </a:lstStyle>
          <a:p>
            <a:pPr fontAlgn="base">
              <a:spcBef>
                <a:spcPct val="0"/>
              </a:spcBef>
              <a:spcAft>
                <a:spcPct val="0"/>
              </a:spcAft>
              <a:defRPr/>
            </a:pPr>
            <a:fld id="{BB3F92AE-B3B4-4218-9B43-48321CA49537}"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4" name="Нижний колонтитул 9"/>
          <p:cNvSpPr>
            <a:spLocks noGrp="1"/>
          </p:cNvSpPr>
          <p:nvPr>
            <p:ph type="ftr" sz="quarter" idx="11"/>
          </p:nvPr>
        </p:nvSpPr>
        <p:spPr>
          <a:xfrm>
            <a:off x="6269032" y="6305550"/>
            <a:ext cx="3860800" cy="476250"/>
          </a:xfrm>
          <a:prstGeom prst="rect">
            <a:avLst/>
          </a:prstGeom>
        </p:spPr>
        <p:txBody>
          <a:bodyPr/>
          <a:lstStyle>
            <a:lvl1pPr>
              <a:defRPr/>
            </a:lvl1pPr>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5" name="Номер слайда 21"/>
          <p:cNvSpPr>
            <a:spLocks noGrp="1"/>
          </p:cNvSpPr>
          <p:nvPr>
            <p:ph type="sldNum" sz="quarter" idx="12"/>
          </p:nvPr>
        </p:nvSpPr>
        <p:spPr>
          <a:xfrm>
            <a:off x="10134597" y="6305550"/>
            <a:ext cx="609600" cy="476250"/>
          </a:xfrm>
          <a:prstGeom prst="rect">
            <a:avLst/>
          </a:prstGeom>
        </p:spPr>
        <p:txBody>
          <a:bodyPr/>
          <a:lstStyle>
            <a:lvl1pPr>
              <a:defRPr/>
            </a:lvl1pPr>
          </a:lstStyle>
          <a:p>
            <a:pPr fontAlgn="base">
              <a:spcBef>
                <a:spcPct val="0"/>
              </a:spcBef>
              <a:spcAft>
                <a:spcPct val="0"/>
              </a:spcAft>
              <a:defRPr/>
            </a:pPr>
            <a:fld id="{43E75AB1-4658-46A1-930B-5F2E33AE4610}"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202061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352551" y="0"/>
            <a:ext cx="108394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Прямоугольник 5"/>
          <p:cNvSpPr/>
          <p:nvPr/>
        </p:nvSpPr>
        <p:spPr bwMode="invGray">
          <a:xfrm>
            <a:off x="1352557" y="0"/>
            <a:ext cx="9683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Дата 1"/>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BF12659D-3EE7-4DD6-9996-F3D8B12AF556}"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5" name="Нижний колонтитул 2"/>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6" name="Номер слайда 3"/>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610D8F7F-D673-43A7-B202-59078A2782E2}"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31434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16778"/>
            <a:ext cx="5080000" cy="1162050"/>
          </a:xfrm>
          <a:prstGeom prst="rect">
            <a:avLst/>
          </a:prstGeo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609602" y="1406964"/>
            <a:ext cx="508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Объект 3"/>
          <p:cNvSpPr>
            <a:spLocks noGrp="1"/>
          </p:cNvSpPr>
          <p:nvPr>
            <p:ph sz="half" idx="1"/>
          </p:nvPr>
        </p:nvSpPr>
        <p:spPr>
          <a:xfrm>
            <a:off x="609602" y="2133605"/>
            <a:ext cx="108712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a:xfrm>
            <a:off x="3424232" y="6305550"/>
            <a:ext cx="2844800" cy="476250"/>
          </a:xfrm>
          <a:prstGeom prst="rect">
            <a:avLst/>
          </a:prstGeom>
        </p:spPr>
        <p:txBody>
          <a:bodyPr/>
          <a:lstStyle>
            <a:lvl1pPr>
              <a:defRPr/>
            </a:lvl1pPr>
            <a:extLst/>
          </a:lstStyle>
          <a:p>
            <a:pPr fontAlgn="base">
              <a:spcBef>
                <a:spcPct val="0"/>
              </a:spcBef>
              <a:spcAft>
                <a:spcPct val="0"/>
              </a:spcAft>
              <a:defRPr/>
            </a:pPr>
            <a:fld id="{77DEA804-0DE0-4D4B-B035-61CADB8FB619}" type="datetime1">
              <a:rPr lang="ru-RU" smtClean="0">
                <a:solidFill>
                  <a:srgbClr val="E7DEC9">
                    <a:shade val="50000"/>
                    <a:satMod val="200000"/>
                  </a:srgbClr>
                </a:solidFill>
                <a:latin typeface="Arial" charset="0"/>
                <a:cs typeface="Arial" charset="0"/>
              </a:rPr>
              <a:pPr fontAlgn="base">
                <a:spcBef>
                  <a:spcPct val="0"/>
                </a:spcBef>
                <a:spcAft>
                  <a:spcPct val="0"/>
                </a:spcAft>
                <a:defRPr/>
              </a:pPr>
              <a:t>09.11.2020</a:t>
            </a:fld>
            <a:endParaRPr lang="ru-RU">
              <a:solidFill>
                <a:srgbClr val="E7DEC9">
                  <a:shade val="50000"/>
                  <a:satMod val="200000"/>
                </a:srgbClr>
              </a:solidFill>
              <a:latin typeface="Arial" charset="0"/>
              <a:cs typeface="Arial" charset="0"/>
            </a:endParaRPr>
          </a:p>
        </p:txBody>
      </p:sp>
      <p:sp>
        <p:nvSpPr>
          <p:cNvPr id="6" name="Нижний колонтитул 5"/>
          <p:cNvSpPr>
            <a:spLocks noGrp="1"/>
          </p:cNvSpPr>
          <p:nvPr>
            <p:ph type="ftr" sz="quarter" idx="11"/>
          </p:nvPr>
        </p:nvSpPr>
        <p:spPr>
          <a:xfrm>
            <a:off x="6269032" y="6305550"/>
            <a:ext cx="3860800" cy="476250"/>
          </a:xfrm>
          <a:prstGeom prst="rect">
            <a:avLst/>
          </a:prstGeom>
        </p:spPr>
        <p:txBody>
          <a:bodyPr/>
          <a:lstStyle>
            <a:lvl1pPr>
              <a:defRPr/>
            </a:lvl1pPr>
            <a:extLst/>
          </a:lstStyle>
          <a:p>
            <a:pPr fontAlgn="base">
              <a:spcBef>
                <a:spcPct val="0"/>
              </a:spcBef>
              <a:spcAft>
                <a:spcPct val="0"/>
              </a:spcAft>
              <a:defRPr/>
            </a:pPr>
            <a:endParaRPr lang="ru-RU">
              <a:solidFill>
                <a:srgbClr val="E7DEC9">
                  <a:shade val="50000"/>
                  <a:satMod val="200000"/>
                </a:srgbClr>
              </a:solidFill>
              <a:latin typeface="Arial" charset="0"/>
              <a:cs typeface="Arial" charset="0"/>
            </a:endParaRPr>
          </a:p>
        </p:txBody>
      </p:sp>
      <p:sp>
        <p:nvSpPr>
          <p:cNvPr id="7" name="Номер слайда 6"/>
          <p:cNvSpPr>
            <a:spLocks noGrp="1"/>
          </p:cNvSpPr>
          <p:nvPr>
            <p:ph type="sldNum" sz="quarter" idx="12"/>
          </p:nvPr>
        </p:nvSpPr>
        <p:spPr>
          <a:xfrm>
            <a:off x="10134597" y="6305550"/>
            <a:ext cx="609600" cy="476250"/>
          </a:xfrm>
          <a:prstGeom prst="rect">
            <a:avLst/>
          </a:prstGeom>
        </p:spPr>
        <p:txBody>
          <a:bodyPr/>
          <a:lstStyle>
            <a:lvl1pPr>
              <a:defRPr/>
            </a:lvl1pPr>
            <a:extLst/>
          </a:lstStyle>
          <a:p>
            <a:pPr fontAlgn="base">
              <a:spcBef>
                <a:spcPct val="0"/>
              </a:spcBef>
              <a:spcAft>
                <a:spcPct val="0"/>
              </a:spcAft>
              <a:defRPr/>
            </a:pPr>
            <a:fld id="{5232A805-69AD-474C-9FA3-EA9104D85E47}" type="slidenum">
              <a:rPr lang="ru-RU">
                <a:solidFill>
                  <a:srgbClr val="E7DEC9">
                    <a:shade val="50000"/>
                    <a:satMod val="200000"/>
                  </a:srgbClr>
                </a:solidFill>
                <a:latin typeface="Arial" charset="0"/>
                <a:cs typeface="Arial" charset="0"/>
              </a:rPr>
              <a:pPr fontAlgn="base">
                <a:spcBef>
                  <a:spcPct val="0"/>
                </a:spcBef>
                <a:spcAft>
                  <a:spcPct val="0"/>
                </a:spcAft>
                <a:defRPr/>
              </a:pPr>
              <a:t>‹#›</a:t>
            </a:fld>
            <a:endParaRPr lang="ru-RU">
              <a:solidFill>
                <a:srgbClr val="E7DEC9">
                  <a:shade val="50000"/>
                  <a:satMod val="200000"/>
                </a:srgbClr>
              </a:solidFill>
              <a:latin typeface="Arial" charset="0"/>
              <a:cs typeface="Arial" charset="0"/>
            </a:endParaRPr>
          </a:p>
        </p:txBody>
      </p:sp>
    </p:spTree>
    <p:extLst>
      <p:ext uri="{BB962C8B-B14F-4D97-AF65-F5344CB8AC3E}">
        <p14:creationId xmlns:p14="http://schemas.microsoft.com/office/powerpoint/2010/main" val="278114449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7" Type="http://schemas.openxmlformats.org/officeDocument/2006/relationships/image" Target="../media/image3.png"/><Relationship Id="rId18" Type="http://schemas.microsoft.com/office/2007/relationships/hdphoto" Target="../media/hdphoto1.wdp"/><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23000"/>
            <a:lum/>
          </a:blip>
          <a:srcRect/>
          <a:stretch>
            <a:fillRect t="100000" b="100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D720B29-36A7-4161-9BC1-7587A1499E8C}"/>
              </a:ext>
            </a:extLst>
          </p:cNvPr>
          <p:cNvPicPr>
            <a:picLocks noChangeAspect="1"/>
          </p:cNvPicPr>
          <p:nvPr userDrawn="1"/>
        </p:nvPicPr>
        <p:blipFill>
          <a:blip r:embed="rId17" cstate="print">
            <a:extLst>
              <a:ext uri="{BEBA8EAE-BF5A-486C-A8C5-ECC9F3942E4B}">
                <a14:imgProps xmlns:a14="http://schemas.microsoft.com/office/drawing/2010/main">
                  <a14:imgLayer r:embed="rId1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200000" flipH="1">
            <a:off x="7545572" y="2222839"/>
            <a:ext cx="6867677" cy="2422001"/>
          </a:xfrm>
          <a:prstGeom prst="rect">
            <a:avLst/>
          </a:prstGeom>
        </p:spPr>
      </p:pic>
      <p:sp>
        <p:nvSpPr>
          <p:cNvPr id="12" name="Прямоугольник 11"/>
          <p:cNvSpPr/>
          <p:nvPr userDrawn="1"/>
        </p:nvSpPr>
        <p:spPr>
          <a:xfrm>
            <a:off x="0" y="0"/>
            <a:ext cx="1084103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Прямоугольник 14"/>
          <p:cNvSpPr/>
          <p:nvPr userDrawn="1"/>
        </p:nvSpPr>
        <p:spPr bwMode="invGray">
          <a:xfrm>
            <a:off x="1589" y="0"/>
            <a:ext cx="9683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18" name="Group 17">
            <a:extLst>
              <a:ext uri="{FF2B5EF4-FFF2-40B4-BE49-F238E27FC236}">
                <a16:creationId xmlns:a16="http://schemas.microsoft.com/office/drawing/2014/main" xmlns="" id="{529971D2-B9C7-4C57-8B40-0032A77AA31D}"/>
              </a:ext>
            </a:extLst>
          </p:cNvPr>
          <p:cNvGrpSpPr/>
          <p:nvPr userDrawn="1"/>
        </p:nvGrpSpPr>
        <p:grpSpPr>
          <a:xfrm>
            <a:off x="10920536" y="98117"/>
            <a:ext cx="1161264" cy="6664763"/>
            <a:chOff x="89745" y="98117"/>
            <a:chExt cx="1161264" cy="6664763"/>
          </a:xfrm>
        </p:grpSpPr>
        <p:sp>
          <p:nvSpPr>
            <p:cNvPr id="19" name="Rectangle 4">
              <a:extLst>
                <a:ext uri="{FF2B5EF4-FFF2-40B4-BE49-F238E27FC236}">
                  <a16:creationId xmlns:a16="http://schemas.microsoft.com/office/drawing/2014/main" xmlns="" id="{2BE778DD-6DC2-46FD-8A96-7D0D90CDE9F2}"/>
                </a:ext>
              </a:extLst>
            </p:cNvPr>
            <p:cNvSpPr>
              <a:spLocks noChangeArrowheads="1"/>
            </p:cNvSpPr>
            <p:nvPr userDrawn="1"/>
          </p:nvSpPr>
          <p:spPr bwMode="auto">
            <a:xfrm rot="16200000">
              <a:off x="-2004715" y="3068362"/>
              <a:ext cx="5350184"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fontAlgn="base">
                <a:spcBef>
                  <a:spcPct val="0"/>
                </a:spcBef>
                <a:spcAft>
                  <a:spcPct val="0"/>
                </a:spcAft>
              </a:pPr>
              <a:r>
                <a:rPr lang="en-US" sz="2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Heterogeneous platform “HybriLIT”</a:t>
              </a:r>
            </a:p>
          </p:txBody>
        </p:sp>
        <p:pic>
          <p:nvPicPr>
            <p:cNvPr id="20" name="Picture 3" descr="C:\Users\Zhukov\Documents\MEGA\JINR\logos_pictures_schemes\logo_hybrilit_qr.png">
              <a:extLst>
                <a:ext uri="{FF2B5EF4-FFF2-40B4-BE49-F238E27FC236}">
                  <a16:creationId xmlns:a16="http://schemas.microsoft.com/office/drawing/2014/main" xmlns="" id="{059CE2EC-B81D-445B-AA06-80AC7CAC7DD6}"/>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9745" y="98117"/>
              <a:ext cx="1161264" cy="4304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Zhukov\Documents\MEGA\JINR\logos_pictures_schemes\logo_lit.png">
              <a:extLst>
                <a:ext uri="{FF2B5EF4-FFF2-40B4-BE49-F238E27FC236}">
                  <a16:creationId xmlns:a16="http://schemas.microsoft.com/office/drawing/2014/main" xmlns="" id="{3F0C15E4-F42E-4691-B420-E89E041622C4}"/>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9746" y="5964705"/>
              <a:ext cx="1161263" cy="798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9514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8D341B-2ACE-402E-8503-69E26C262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3D72ECA-A511-4839-B984-C36596416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0FC3BE7-D01B-4F5D-B77F-D8F0AAE04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29006-AAAF-46EC-89C6-BACF9181D032}" type="datetimeFigureOut">
              <a:rPr lang="ru-RU" smtClean="0">
                <a:solidFill>
                  <a:prstClr val="black">
                    <a:tint val="75000"/>
                  </a:prstClr>
                </a:solidFill>
                <a:cs typeface="Arial" charset="0"/>
              </a:rPr>
              <a:pPr/>
              <a:t>09.11.2020</a:t>
            </a:fld>
            <a:endParaRPr lang="ru-RU">
              <a:solidFill>
                <a:prstClr val="black">
                  <a:tint val="75000"/>
                </a:prstClr>
              </a:solidFill>
              <a:cs typeface="Arial" charset="0"/>
            </a:endParaRPr>
          </a:p>
        </p:txBody>
      </p:sp>
      <p:sp>
        <p:nvSpPr>
          <p:cNvPr id="5" name="Нижний колонтитул 4">
            <a:extLst>
              <a:ext uri="{FF2B5EF4-FFF2-40B4-BE49-F238E27FC236}">
                <a16:creationId xmlns:a16="http://schemas.microsoft.com/office/drawing/2014/main" xmlns="" id="{2D1FD987-DBEA-4F63-9D8D-41F48E729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cs typeface="Arial" charset="0"/>
            </a:endParaRPr>
          </a:p>
        </p:txBody>
      </p:sp>
      <p:sp>
        <p:nvSpPr>
          <p:cNvPr id="6" name="Номер слайда 5">
            <a:extLst>
              <a:ext uri="{FF2B5EF4-FFF2-40B4-BE49-F238E27FC236}">
                <a16:creationId xmlns:a16="http://schemas.microsoft.com/office/drawing/2014/main" xmlns="" id="{D962882E-1260-42A5-95C5-D6DA17A32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56894-6E20-4C53-81A5-E8E07D34F868}" type="slidenum">
              <a:rPr lang="ru-RU" smtClean="0">
                <a:solidFill>
                  <a:prstClr val="black">
                    <a:tint val="75000"/>
                  </a:prstClr>
                </a:solidFill>
                <a:cs typeface="Arial" charset="0"/>
              </a:rPr>
              <a:pPr/>
              <a:t>‹#›</a:t>
            </a:fld>
            <a:endParaRPr lang="ru-RU">
              <a:solidFill>
                <a:prstClr val="black">
                  <a:tint val="75000"/>
                </a:prstClr>
              </a:solidFill>
              <a:cs typeface="Arial" charset="0"/>
            </a:endParaRPr>
          </a:p>
        </p:txBody>
      </p:sp>
    </p:spTree>
    <p:extLst>
      <p:ext uri="{BB962C8B-B14F-4D97-AF65-F5344CB8AC3E}">
        <p14:creationId xmlns:p14="http://schemas.microsoft.com/office/powerpoint/2010/main" val="41779762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8D341B-2ACE-402E-8503-69E26C262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3D72ECA-A511-4839-B984-C36596416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0FC3BE7-D01B-4F5D-B77F-D8F0AAE04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29006-AAAF-46EC-89C6-BACF9181D032}" type="datetimeFigureOut">
              <a:rPr lang="ru-RU" smtClean="0">
                <a:solidFill>
                  <a:prstClr val="black">
                    <a:tint val="75000"/>
                  </a:prstClr>
                </a:solidFill>
              </a:rPr>
              <a:pPr/>
              <a:t>09.11.2020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2D1FD987-DBEA-4F63-9D8D-41F48E729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962882E-1260-42A5-95C5-D6DA17A32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56894-6E20-4C53-81A5-E8E07D34F8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19025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8"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7.emf"/><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8.emf"/><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8"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png"/><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png"/><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0.png"/><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5">
            <a:extLst>
              <a:ext uri="{FF2B5EF4-FFF2-40B4-BE49-F238E27FC236}">
                <a16:creationId xmlns:a16="http://schemas.microsoft.com/office/drawing/2014/main" xmlns="" id="{C35BF3CC-E66D-4BA5-B3E4-61FB1A67166B}"/>
              </a:ext>
            </a:extLst>
          </p:cNvPr>
          <p:cNvGrpSpPr/>
          <p:nvPr/>
        </p:nvGrpSpPr>
        <p:grpSpPr>
          <a:xfrm>
            <a:off x="298775" y="3491792"/>
            <a:ext cx="3672408" cy="3200257"/>
            <a:chOff x="1703512" y="836712"/>
            <a:chExt cx="3672408" cy="3200257"/>
          </a:xfrm>
        </p:grpSpPr>
        <p:pic>
          <p:nvPicPr>
            <p:cNvPr id="2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703512" y="836712"/>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794473" y="1354119"/>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885434" y="1871526"/>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976395" y="2388933"/>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2067355" y="2906339"/>
              <a:ext cx="3308565" cy="1130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http://www.rscgroup.ru/sites/default/files/images/img_89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84311" y="-307628"/>
            <a:ext cx="4735067" cy="3469036"/>
          </a:xfrm>
          <a:prstGeom prst="rect">
            <a:avLst/>
          </a:prstGeom>
          <a:noFill/>
          <a:effectLst>
            <a:softEdge rad="1054100"/>
          </a:effectLst>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a:stretch>
            <a:fillRect/>
          </a:stretch>
        </p:blipFill>
        <p:spPr>
          <a:xfrm>
            <a:off x="5443660" y="4127480"/>
            <a:ext cx="6908851" cy="2730520"/>
          </a:xfrm>
          <a:prstGeom prst="rect">
            <a:avLst/>
          </a:prstGeom>
          <a:ln>
            <a:noFill/>
          </a:ln>
          <a:effectLst>
            <a:softEdge rad="939800"/>
          </a:effectLst>
        </p:spPr>
      </p:pic>
      <p:sp>
        <p:nvSpPr>
          <p:cNvPr id="15" name="Прямоугольник 14"/>
          <p:cNvSpPr/>
          <p:nvPr/>
        </p:nvSpPr>
        <p:spPr>
          <a:xfrm>
            <a:off x="298775" y="38121"/>
            <a:ext cx="3070800" cy="4600800"/>
          </a:xfrm>
          <a:prstGeom prst="rect">
            <a:avLst/>
          </a:prstGeom>
          <a:blipFill dpi="0" rotWithShape="1">
            <a:blip r:embed="rId6" cstate="print">
              <a:lum bright="70000" contrast="-70000"/>
              <a:extLst>
                <a:ext uri="{28A0092B-C50C-407E-A947-70E740481C1C}">
                  <a14:useLocalDpi xmlns:a14="http://schemas.microsoft.com/office/drawing/2010/main" val="0"/>
                </a:ext>
              </a:extLst>
            </a:blip>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16" name="Rectangle 4"/>
          <p:cNvSpPr>
            <a:spLocks noChangeArrowheads="1"/>
          </p:cNvSpPr>
          <p:nvPr/>
        </p:nvSpPr>
        <p:spPr bwMode="auto">
          <a:xfrm>
            <a:off x="4107668" y="2560120"/>
            <a:ext cx="7973496"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fontAlgn="base">
              <a:spcBef>
                <a:spcPct val="0"/>
              </a:spcBef>
              <a:spcAft>
                <a:spcPct val="0"/>
              </a:spcAft>
            </a:pPr>
            <a:r>
              <a:rPr lang="en-US" sz="4500" b="1" dirty="0">
                <a:solidFill>
                  <a:srgbClr val="C00000"/>
                </a:solidFill>
                <a:effectLst>
                  <a:outerShdw blurRad="38100" dist="38100" dir="2700000" algn="tl">
                    <a:srgbClr val="C0C0C0"/>
                  </a:outerShdw>
                </a:effectLst>
                <a:latin typeface="Calibri" panose="020F0502020204030204" pitchFamily="34" charset="0"/>
                <a:cs typeface="Calibri" panose="020F0502020204030204" pitchFamily="34" charset="0"/>
              </a:rPr>
              <a:t>A new service implemented on the </a:t>
            </a:r>
            <a:r>
              <a:rPr lang="en-US" sz="4500" b="1" dirty="0" err="1">
                <a:solidFill>
                  <a:srgbClr val="C00000"/>
                </a:solidFill>
                <a:effectLst>
                  <a:outerShdw blurRad="38100" dist="38100" dir="2700000" algn="tl">
                    <a:srgbClr val="C0C0C0"/>
                  </a:outerShdw>
                </a:effectLst>
                <a:latin typeface="Calibri" panose="020F0502020204030204" pitchFamily="34" charset="0"/>
                <a:cs typeface="Calibri" panose="020F0502020204030204" pitchFamily="34" charset="0"/>
              </a:rPr>
              <a:t>HybriLIT</a:t>
            </a:r>
            <a:r>
              <a:rPr lang="en-US" sz="4500" b="1" dirty="0">
                <a:solidFill>
                  <a:srgbClr val="C00000"/>
                </a:solidFill>
                <a:effectLst>
                  <a:outerShdw blurRad="38100" dist="38100" dir="2700000" algn="tl">
                    <a:srgbClr val="C0C0C0"/>
                  </a:outerShdw>
                </a:effectLst>
                <a:latin typeface="Calibri" panose="020F0502020204030204" pitchFamily="34" charset="0"/>
                <a:cs typeface="Calibri" panose="020F0502020204030204" pitchFamily="34" charset="0"/>
              </a:rPr>
              <a:t> platform</a:t>
            </a:r>
            <a:endParaRPr lang="ru-RU" sz="4500" b="1" dirty="0">
              <a:solidFill>
                <a:srgbClr val="C000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17" name="Рисунок 16"/>
          <p:cNvPicPr>
            <a:picLocks noChangeAspect="1"/>
          </p:cNvPicPr>
          <p:nvPr/>
        </p:nvPicPr>
        <p:blipFill rotWithShape="1">
          <a:blip r:embed="rId7">
            <a:extLst>
              <a:ext uri="{BEBA8EAE-BF5A-486C-A8C5-ECC9F3942E4B}">
                <a14:imgProps xmlns:a14="http://schemas.microsoft.com/office/drawing/2010/main">
                  <a14:imgLayer r:embed="rId8">
                    <a14:imgEffect>
                      <a14:sharpenSoften amount="-3000"/>
                    </a14:imgEffect>
                    <a14:imgEffect>
                      <a14:colorTemperature colorTemp="6600"/>
                    </a14:imgEffect>
                  </a14:imgLayer>
                </a14:imgProps>
              </a:ext>
              <a:ext uri="{28A0092B-C50C-407E-A947-70E740481C1C}">
                <a14:useLocalDpi xmlns:a14="http://schemas.microsoft.com/office/drawing/2010/main"/>
              </a:ext>
            </a:extLst>
          </a:blip>
          <a:srcRect/>
          <a:stretch/>
        </p:blipFill>
        <p:spPr>
          <a:xfrm>
            <a:off x="6979417" y="-149663"/>
            <a:ext cx="5282617" cy="3398125"/>
          </a:xfrm>
          <a:prstGeom prst="rect">
            <a:avLst/>
          </a:prstGeom>
          <a:ln>
            <a:noFill/>
          </a:ln>
          <a:effectLst>
            <a:softEdge rad="1270000"/>
          </a:effectLst>
        </p:spPr>
      </p:pic>
      <p:sp>
        <p:nvSpPr>
          <p:cNvPr id="18" name="Rectangle 4"/>
          <p:cNvSpPr>
            <a:spLocks noChangeArrowheads="1"/>
          </p:cNvSpPr>
          <p:nvPr/>
        </p:nvSpPr>
        <p:spPr bwMode="auto">
          <a:xfrm>
            <a:off x="3225274" y="5726921"/>
            <a:ext cx="7508285"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fontAlgn="base">
              <a:spcBef>
                <a:spcPct val="0"/>
              </a:spcBef>
              <a:spcAft>
                <a:spcPct val="0"/>
              </a:spcAft>
            </a:pPr>
            <a:r>
              <a:rPr lang="en-US" sz="20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AYSS-2020</a:t>
            </a:r>
            <a:br>
              <a:rPr lang="en-US" sz="20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20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9–13 November</a:t>
            </a:r>
            <a:br>
              <a:rPr lang="en-US" sz="20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2000" b="1" dirty="0" err="1"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Dubna</a:t>
            </a:r>
            <a:endParaRPr lang="ru-RU" sz="20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20" name="Rectangle 4"/>
          <p:cNvSpPr>
            <a:spLocks noChangeArrowheads="1"/>
          </p:cNvSpPr>
          <p:nvPr/>
        </p:nvSpPr>
        <p:spPr bwMode="auto">
          <a:xfrm>
            <a:off x="3607340" y="3927888"/>
            <a:ext cx="7508285" cy="104644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fontAlgn="base">
              <a:spcBef>
                <a:spcPct val="0"/>
              </a:spcBef>
              <a:spcAft>
                <a:spcPct val="0"/>
              </a:spcAft>
            </a:pPr>
            <a:r>
              <a:rPr lang="en-US" sz="3500" b="1" dirty="0" err="1"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Shushanik</a:t>
            </a:r>
            <a:r>
              <a:rPr lang="en-US" sz="35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sz="3500" b="1" dirty="0" err="1"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Torosyan</a:t>
            </a:r>
            <a:endParaRPr lang="ru-RU" sz="35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ctr" fontAlgn="base">
              <a:spcBef>
                <a:spcPct val="0"/>
              </a:spcBef>
              <a:spcAft>
                <a:spcPct val="0"/>
              </a:spcAft>
            </a:pPr>
            <a:r>
              <a:rPr lang="en-US" sz="2700" b="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on behalf of the team</a:t>
            </a:r>
            <a:endParaRPr lang="ru-RU" sz="27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18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a:t>
            </a:r>
            <a:r>
              <a:rPr lang="en-US" sz="2400" b="1" dirty="0" smtClean="0">
                <a:solidFill>
                  <a:prstClr val="white"/>
                </a:solidFill>
              </a:rPr>
              <a:t>News and Support</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21" y="1099697"/>
            <a:ext cx="7426037" cy="32379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486" y="3814960"/>
            <a:ext cx="8241848" cy="2871353"/>
          </a:xfrm>
          <a:prstGeom prst="rect">
            <a:avLst/>
          </a:prstGeom>
        </p:spPr>
      </p:pic>
      <p:sp>
        <p:nvSpPr>
          <p:cNvPr id="24" name="Down Arrow 23"/>
          <p:cNvSpPr/>
          <p:nvPr/>
        </p:nvSpPr>
        <p:spPr>
          <a:xfrm>
            <a:off x="7897091" y="736600"/>
            <a:ext cx="374073" cy="2881746"/>
          </a:xfrm>
          <a:prstGeom prst="downArrow">
            <a:avLst>
              <a:gd name="adj1" fmla="val 50000"/>
              <a:gd name="adj2" fmla="val 17222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636327" y="736600"/>
            <a:ext cx="290945" cy="665018"/>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27272" y="5269688"/>
            <a:ext cx="2202873" cy="318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035939" y="4410606"/>
            <a:ext cx="2682707" cy="87397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3255" y="3814960"/>
            <a:ext cx="3845561" cy="2913005"/>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7664" y="3829156"/>
            <a:ext cx="3861152" cy="646331"/>
          </a:xfrm>
          <a:prstGeom prst="rect">
            <a:avLst/>
          </a:prstGeom>
          <a:noFill/>
          <a:ln>
            <a:noFill/>
          </a:ln>
        </p:spPr>
        <p:txBody>
          <a:bodyPr wrap="square" rtlCol="0">
            <a:spAutoFit/>
          </a:bodyPr>
          <a:lstStyle/>
          <a:p>
            <a:r>
              <a:rPr lang="en-US" b="1" dirty="0" smtClean="0"/>
              <a:t>User Support </a:t>
            </a:r>
            <a:r>
              <a:rPr lang="en-US" dirty="0" smtClean="0"/>
              <a:t>page re-directs you to the </a:t>
            </a:r>
            <a:r>
              <a:rPr lang="en-US" dirty="0" err="1" smtClean="0"/>
              <a:t>Gitlab</a:t>
            </a:r>
            <a:r>
              <a:rPr lang="en-US" dirty="0" smtClean="0"/>
              <a:t> project:</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404" y="4515212"/>
            <a:ext cx="2295307" cy="754476"/>
          </a:xfrm>
          <a:prstGeom prst="rect">
            <a:avLst/>
          </a:prstGeom>
        </p:spPr>
      </p:pic>
      <p:sp>
        <p:nvSpPr>
          <p:cNvPr id="12" name="TextBox 11"/>
          <p:cNvSpPr txBox="1"/>
          <p:nvPr/>
        </p:nvSpPr>
        <p:spPr>
          <a:xfrm>
            <a:off x="175994" y="5250637"/>
            <a:ext cx="3805733" cy="1477328"/>
          </a:xfrm>
          <a:prstGeom prst="rect">
            <a:avLst/>
          </a:prstGeom>
          <a:noFill/>
        </p:spPr>
        <p:txBody>
          <a:bodyPr wrap="square" rtlCol="0">
            <a:spAutoFit/>
          </a:bodyPr>
          <a:lstStyle/>
          <a:p>
            <a:pPr algn="just"/>
            <a:r>
              <a:rPr lang="en-US" dirty="0"/>
              <a:t>w</a:t>
            </a:r>
            <a:r>
              <a:rPr lang="en-US" dirty="0" smtClean="0"/>
              <a:t>here users can report their problem or request help.</a:t>
            </a:r>
            <a:endParaRPr lang="en-US" dirty="0"/>
          </a:p>
          <a:p>
            <a:pPr algn="just"/>
            <a:r>
              <a:rPr lang="en-US" dirty="0" smtClean="0"/>
              <a:t>Once the team responds to the request, users receive an e-mail notification.</a:t>
            </a:r>
            <a:endParaRPr lang="en-US" dirty="0"/>
          </a:p>
        </p:txBody>
      </p:sp>
    </p:spTree>
    <p:extLst>
      <p:ext uri="{BB962C8B-B14F-4D97-AF65-F5344CB8AC3E}">
        <p14:creationId xmlns:p14="http://schemas.microsoft.com/office/powerpoint/2010/main" val="202120026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a:t>
            </a:r>
            <a:r>
              <a:rPr lang="en-US" sz="2400" b="1" dirty="0" smtClean="0">
                <a:solidFill>
                  <a:prstClr val="white"/>
                </a:solidFill>
              </a:rPr>
              <a:t>User Statistics</a:t>
            </a:r>
            <a:endParaRPr lang="en-US" sz="2400" b="1" dirty="0">
              <a:solidFill>
                <a:srgbClr val="FF0000"/>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341" t="11366" b="12323"/>
          <a:stretch/>
        </p:blipFill>
        <p:spPr>
          <a:xfrm>
            <a:off x="332509" y="1181244"/>
            <a:ext cx="9102435" cy="5233411"/>
          </a:xfrm>
          <a:prstGeom prst="rect">
            <a:avLst/>
          </a:prstGeom>
        </p:spPr>
      </p:pic>
      <p:sp>
        <p:nvSpPr>
          <p:cNvPr id="6" name="TextBox 5"/>
          <p:cNvSpPr txBox="1"/>
          <p:nvPr/>
        </p:nvSpPr>
        <p:spPr>
          <a:xfrm>
            <a:off x="10210800" y="1233055"/>
            <a:ext cx="1163781" cy="784830"/>
          </a:xfrm>
          <a:prstGeom prst="rect">
            <a:avLst/>
          </a:prstGeom>
          <a:solidFill>
            <a:schemeClr val="bg2"/>
          </a:solidFill>
          <a:ln>
            <a:solidFill>
              <a:srgbClr val="C00000"/>
            </a:solidFill>
          </a:ln>
        </p:spPr>
        <p:txBody>
          <a:bodyPr wrap="square" rtlCol="0">
            <a:spAutoFit/>
          </a:bodyPr>
          <a:lstStyle/>
          <a:p>
            <a:pPr algn="ctr"/>
            <a:r>
              <a:rPr lang="en-US" sz="4500" b="1" dirty="0" smtClean="0">
                <a:solidFill>
                  <a:srgbClr val="C00000"/>
                </a:solidFill>
              </a:rPr>
              <a:t>TBD</a:t>
            </a:r>
            <a:endParaRPr lang="en-US" sz="4500" b="1" dirty="0">
              <a:solidFill>
                <a:srgbClr val="C00000"/>
              </a:solidFill>
            </a:endParaRPr>
          </a:p>
        </p:txBody>
      </p:sp>
    </p:spTree>
    <p:extLst>
      <p:ext uri="{BB962C8B-B14F-4D97-AF65-F5344CB8AC3E}">
        <p14:creationId xmlns:p14="http://schemas.microsoft.com/office/powerpoint/2010/main" val="3532932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a:t>
            </a:r>
            <a:r>
              <a:rPr lang="en-US" sz="2400" b="1" dirty="0" smtClean="0">
                <a:solidFill>
                  <a:prstClr val="white"/>
                </a:solidFill>
              </a:rPr>
              <a:t>System Load</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068" t="11320" r="-3635" b="12276"/>
          <a:stretch/>
        </p:blipFill>
        <p:spPr>
          <a:xfrm>
            <a:off x="512618" y="1008639"/>
            <a:ext cx="9213273" cy="5239761"/>
          </a:xfrm>
          <a:prstGeom prst="rect">
            <a:avLst/>
          </a:prstGeom>
        </p:spPr>
      </p:pic>
      <p:sp>
        <p:nvSpPr>
          <p:cNvPr id="4" name="TextBox 3"/>
          <p:cNvSpPr txBox="1"/>
          <p:nvPr/>
        </p:nvSpPr>
        <p:spPr>
          <a:xfrm>
            <a:off x="10210800" y="1233055"/>
            <a:ext cx="1163781" cy="784830"/>
          </a:xfrm>
          <a:prstGeom prst="rect">
            <a:avLst/>
          </a:prstGeom>
          <a:solidFill>
            <a:schemeClr val="bg2"/>
          </a:solidFill>
          <a:ln>
            <a:solidFill>
              <a:srgbClr val="C00000"/>
            </a:solidFill>
          </a:ln>
        </p:spPr>
        <p:txBody>
          <a:bodyPr wrap="square" rtlCol="0">
            <a:spAutoFit/>
          </a:bodyPr>
          <a:lstStyle/>
          <a:p>
            <a:pPr algn="ctr"/>
            <a:r>
              <a:rPr lang="en-US" sz="4500" b="1" dirty="0" smtClean="0">
                <a:solidFill>
                  <a:srgbClr val="C00000"/>
                </a:solidFill>
              </a:rPr>
              <a:t>TBD</a:t>
            </a:r>
            <a:endParaRPr lang="en-US" sz="4500" b="1" dirty="0">
              <a:solidFill>
                <a:srgbClr val="C00000"/>
              </a:solidFill>
            </a:endParaRPr>
          </a:p>
        </p:txBody>
      </p:sp>
    </p:spTree>
    <p:extLst>
      <p:ext uri="{BB962C8B-B14F-4D97-AF65-F5344CB8AC3E}">
        <p14:creationId xmlns:p14="http://schemas.microsoft.com/office/powerpoint/2010/main" val="191251668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5">
            <a:extLst>
              <a:ext uri="{FF2B5EF4-FFF2-40B4-BE49-F238E27FC236}">
                <a16:creationId xmlns:a16="http://schemas.microsoft.com/office/drawing/2014/main" xmlns="" id="{C35BF3CC-E66D-4BA5-B3E4-61FB1A67166B}"/>
              </a:ext>
            </a:extLst>
          </p:cNvPr>
          <p:cNvGrpSpPr/>
          <p:nvPr/>
        </p:nvGrpSpPr>
        <p:grpSpPr>
          <a:xfrm>
            <a:off x="298775" y="3491792"/>
            <a:ext cx="3672408" cy="3200257"/>
            <a:chOff x="1703512" y="836712"/>
            <a:chExt cx="3672408" cy="3200257"/>
          </a:xfrm>
        </p:grpSpPr>
        <p:pic>
          <p:nvPicPr>
            <p:cNvPr id="2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703512" y="836712"/>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794473" y="1354119"/>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885434" y="1871526"/>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1976395" y="2388933"/>
              <a:ext cx="3308565" cy="11306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p:blipFill>
          <p:spPr bwMode="auto">
            <a:xfrm>
              <a:off x="2067355" y="2906339"/>
              <a:ext cx="3308565" cy="1130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http://www.rscgroup.ru/sites/default/files/images/img_89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84311" y="-307628"/>
            <a:ext cx="4735067" cy="3469036"/>
          </a:xfrm>
          <a:prstGeom prst="rect">
            <a:avLst/>
          </a:prstGeom>
          <a:noFill/>
          <a:effectLst>
            <a:softEdge rad="1054100"/>
          </a:effectLst>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a:stretch>
            <a:fillRect/>
          </a:stretch>
        </p:blipFill>
        <p:spPr>
          <a:xfrm>
            <a:off x="5451845" y="4082856"/>
            <a:ext cx="6908851" cy="2730520"/>
          </a:xfrm>
          <a:prstGeom prst="rect">
            <a:avLst/>
          </a:prstGeom>
          <a:ln>
            <a:noFill/>
          </a:ln>
          <a:effectLst>
            <a:softEdge rad="939800"/>
          </a:effectLst>
        </p:spPr>
      </p:pic>
      <p:sp>
        <p:nvSpPr>
          <p:cNvPr id="15" name="Прямоугольник 14"/>
          <p:cNvSpPr/>
          <p:nvPr/>
        </p:nvSpPr>
        <p:spPr>
          <a:xfrm>
            <a:off x="298775" y="-116081"/>
            <a:ext cx="3070800" cy="4600800"/>
          </a:xfrm>
          <a:prstGeom prst="rect">
            <a:avLst/>
          </a:prstGeom>
          <a:blipFill dpi="0" rotWithShape="1">
            <a:blip r:embed="rId6" cstate="print">
              <a:lum bright="70000" contrast="-70000"/>
              <a:extLst>
                <a:ext uri="{28A0092B-C50C-407E-A947-70E740481C1C}">
                  <a14:useLocalDpi xmlns:a14="http://schemas.microsoft.com/office/drawing/2010/main" val="0"/>
                </a:ext>
              </a:extLst>
            </a:blip>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16" name="Rectangle 4"/>
          <p:cNvSpPr>
            <a:spLocks noChangeArrowheads="1"/>
          </p:cNvSpPr>
          <p:nvPr/>
        </p:nvSpPr>
        <p:spPr bwMode="auto">
          <a:xfrm>
            <a:off x="2176655" y="2649996"/>
            <a:ext cx="7985006"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fontAlgn="base">
              <a:spcBef>
                <a:spcPct val="0"/>
              </a:spcBef>
              <a:spcAft>
                <a:spcPct val="0"/>
              </a:spcAft>
            </a:pPr>
            <a:r>
              <a:rPr lang="en-US" sz="6000" b="1" i="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attention</a:t>
            </a:r>
            <a:r>
              <a:rPr lang="ru-RU" sz="6000" b="1" i="1" dirty="0" smtClean="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lang="ru-RU" sz="6000" b="1" i="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17" name="Рисунок 16"/>
          <p:cNvPicPr>
            <a:picLocks noChangeAspect="1"/>
          </p:cNvPicPr>
          <p:nvPr/>
        </p:nvPicPr>
        <p:blipFill rotWithShape="1">
          <a:blip r:embed="rId7">
            <a:extLst>
              <a:ext uri="{BEBA8EAE-BF5A-486C-A8C5-ECC9F3942E4B}">
                <a14:imgProps xmlns:a14="http://schemas.microsoft.com/office/drawing/2010/main">
                  <a14:imgLayer r:embed="rId8">
                    <a14:imgEffect>
                      <a14:sharpenSoften amount="-3000"/>
                    </a14:imgEffect>
                    <a14:imgEffect>
                      <a14:colorTemperature colorTemp="6600"/>
                    </a14:imgEffect>
                  </a14:imgLayer>
                </a14:imgProps>
              </a:ext>
              <a:ext uri="{28A0092B-C50C-407E-A947-70E740481C1C}">
                <a14:useLocalDpi xmlns:a14="http://schemas.microsoft.com/office/drawing/2010/main"/>
              </a:ext>
            </a:extLst>
          </a:blip>
          <a:srcRect/>
          <a:stretch/>
        </p:blipFill>
        <p:spPr>
          <a:xfrm>
            <a:off x="6979417" y="-149663"/>
            <a:ext cx="5282617" cy="3398125"/>
          </a:xfrm>
          <a:prstGeom prst="rect">
            <a:avLst/>
          </a:prstGeom>
          <a:ln>
            <a:noFill/>
          </a:ln>
          <a:effectLst>
            <a:softEdge rad="1270000"/>
          </a:effectLst>
        </p:spPr>
      </p:pic>
      <p:sp>
        <p:nvSpPr>
          <p:cNvPr id="2" name="Прямоугольник 1"/>
          <p:cNvSpPr/>
          <p:nvPr/>
        </p:nvSpPr>
        <p:spPr>
          <a:xfrm>
            <a:off x="2663371" y="3856343"/>
            <a:ext cx="6096000" cy="923330"/>
          </a:xfrm>
          <a:prstGeom prst="rect">
            <a:avLst/>
          </a:prstGeom>
        </p:spPr>
        <p:txBody>
          <a:bodyPr>
            <a:spAutoFit/>
          </a:bodyPr>
          <a:lstStyle/>
          <a:p>
            <a:pPr algn="ctr"/>
            <a:r>
              <a:rPr lang="en-US" b="1" dirty="0" smtClean="0">
                <a:latin typeface="Calibri" panose="020F0502020204030204" pitchFamily="34" charset="0"/>
                <a:cs typeface="Calibri" panose="020F0502020204030204" pitchFamily="34" charset="0"/>
              </a:rPr>
              <a:t>HETEROGENEOUS PLATFORM HYBRILIT IN LIT JINR</a:t>
            </a:r>
            <a:r>
              <a:rPr lang="ru-RU" b="1" dirty="0" smtClean="0">
                <a:latin typeface="Calibri" panose="020F0502020204030204" pitchFamily="34" charset="0"/>
                <a:cs typeface="Calibri" panose="020F0502020204030204" pitchFamily="34" charset="0"/>
              </a:rPr>
              <a:t>:</a:t>
            </a:r>
            <a:endParaRPr lang="en-US" b="1" dirty="0" smtClean="0">
              <a:latin typeface="Calibri" panose="020F0502020204030204" pitchFamily="34" charset="0"/>
              <a:cs typeface="Calibri" panose="020F0502020204030204" pitchFamily="34" charset="0"/>
            </a:endParaRPr>
          </a:p>
          <a:p>
            <a:pPr algn="ctr"/>
            <a:r>
              <a:rPr lang="en-US" sz="3600" dirty="0" smtClean="0">
                <a:solidFill>
                  <a:srgbClr val="FF0000"/>
                </a:solidFill>
                <a:latin typeface="Calibri" panose="020F0502020204030204" pitchFamily="34" charset="0"/>
                <a:cs typeface="Calibri" panose="020F0502020204030204" pitchFamily="34" charset="0"/>
              </a:rPr>
              <a:t>http://hlit.jinr.ru</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663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FD0EAF8-C73D-48F5-A9FC-1F6379D78F80}"/>
              </a:ext>
            </a:extLst>
          </p:cNvPr>
          <p:cNvSpPr/>
          <p:nvPr/>
        </p:nvSpPr>
        <p:spPr>
          <a:xfrm flipH="1">
            <a:off x="0" y="1"/>
            <a:ext cx="12192000" cy="859502"/>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5" tIns="41147" rIns="82295" bIns="41147" anchor="ctr"/>
          <a:lstStyle/>
          <a:p>
            <a:pPr algn="ctr" defTabSz="404131">
              <a:lnSpc>
                <a:spcPct val="90000"/>
              </a:lnSpc>
              <a:buClr>
                <a:srgbClr val="000000"/>
              </a:buClr>
              <a:buSzPct val="100000"/>
              <a:defRPr/>
            </a:pPr>
            <a:endParaRPr lang="en-US" sz="2400" b="1" dirty="0">
              <a:solidFill>
                <a:prstClr val="white"/>
              </a:solidFill>
            </a:endParaRPr>
          </a:p>
        </p:txBody>
      </p:sp>
      <p:pic>
        <p:nvPicPr>
          <p:cNvPr id="12" name="Рисунок 4">
            <a:extLst>
              <a:ext uri="{FF2B5EF4-FFF2-40B4-BE49-F238E27FC236}">
                <a16:creationId xmlns:a16="http://schemas.microsoft.com/office/drawing/2014/main" xmlns="" id="{E99FECFD-163C-4300-87ED-C4D4ABCDCF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3121" y="30091"/>
            <a:ext cx="989500" cy="75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9AFA4A72-514F-4CBB-92CC-CAFDD6C9C9C5}"/>
              </a:ext>
            </a:extLst>
          </p:cNvPr>
          <p:cNvSpPr txBox="1"/>
          <p:nvPr/>
        </p:nvSpPr>
        <p:spPr>
          <a:xfrm>
            <a:off x="2658367" y="107305"/>
            <a:ext cx="6705618" cy="579646"/>
          </a:xfrm>
          <a:prstGeom prst="rect">
            <a:avLst/>
          </a:prstGeom>
          <a:noFill/>
        </p:spPr>
        <p:txBody>
          <a:bodyPr wrap="none" rtlCol="0">
            <a:spAutoFit/>
          </a:bodyPr>
          <a:lstStyle/>
          <a:p>
            <a:pPr algn="ctr">
              <a:lnSpc>
                <a:spcPts val="3800"/>
              </a:lnSpc>
            </a:pPr>
            <a:r>
              <a:rPr lang="en-US" sz="3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MICC component: </a:t>
            </a:r>
            <a:r>
              <a:rPr lang="en-US" sz="3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HybriLIT</a:t>
            </a:r>
            <a:r>
              <a:rPr lang="en-US" sz="3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platform</a:t>
            </a:r>
            <a:endParaRPr lang="ru-RU" sz="3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0" name="Скругленный прямоугольник 6">
            <a:extLst>
              <a:ext uri="{FF2B5EF4-FFF2-40B4-BE49-F238E27FC236}">
                <a16:creationId xmlns:a16="http://schemas.microsoft.com/office/drawing/2014/main" xmlns="" id="{0375ACE1-417F-4C90-9F89-074243373886}"/>
              </a:ext>
            </a:extLst>
          </p:cNvPr>
          <p:cNvSpPr/>
          <p:nvPr/>
        </p:nvSpPr>
        <p:spPr>
          <a:xfrm>
            <a:off x="6366635" y="4323917"/>
            <a:ext cx="4788920" cy="2534083"/>
          </a:xfrm>
          <a:prstGeom prst="roundRect">
            <a:avLst/>
          </a:prstGeom>
          <a:solidFill>
            <a:sysClr val="window" lastClr="FFFFFF"/>
          </a:solidFill>
          <a:ln w="25400" cap="flat" cmpd="sng" algn="ctr">
            <a:solidFill>
              <a:srgbClr val="4BACC6"/>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xmlns="" id="{7CF6556E-48AC-4755-9BE3-4368368D3C0B}"/>
              </a:ext>
            </a:extLst>
          </p:cNvPr>
          <p:cNvSpPr txBox="1"/>
          <p:nvPr/>
        </p:nvSpPr>
        <p:spPr>
          <a:xfrm>
            <a:off x="1054052" y="959154"/>
            <a:ext cx="10087170" cy="60785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C00000"/>
            </a:solidFill>
            <a:prstDash val="solid"/>
          </a:ln>
          <a:effectLst>
            <a:outerShdw blurRad="40000" dist="23000" dir="5400000" rotWithShape="0">
              <a:srgbClr val="000000">
                <a:alpha val="35000"/>
              </a:srgbClr>
            </a:outerShdw>
          </a:effectLst>
        </p:spPr>
        <p:txBody>
          <a:bodyPr wrap="square" lIns="68580" tIns="34290" rIns="68580" bIns="342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all" spc="0" normalizeH="0" baseline="0" noProof="0" dirty="0" err="1" smtClean="0">
                <a:ln w="0"/>
                <a:solidFill>
                  <a:prstClr val="white"/>
                </a:solidFill>
                <a:effectLst>
                  <a:reflection blurRad="12700" stA="50000" endPos="50000" dist="5000" dir="5400000" sy="-100000" rotWithShape="0"/>
                </a:effectLst>
                <a:uLnTx/>
                <a:uFillTx/>
                <a:latin typeface="Calibri"/>
                <a:ea typeface="+mn-ea"/>
                <a:cs typeface="+mn-cs"/>
              </a:rPr>
              <a:t>Hybrilit</a:t>
            </a:r>
            <a:r>
              <a:rPr kumimoji="0" lang="en-US" sz="3500" b="1" i="0" u="none" strike="noStrike" kern="0" cap="all" spc="0" normalizeH="0" baseline="0" noProof="0" dirty="0" smtClean="0">
                <a:ln w="0"/>
                <a:solidFill>
                  <a:prstClr val="white"/>
                </a:solidFill>
                <a:effectLst>
                  <a:reflection blurRad="12700" stA="50000" endPos="50000" dist="5000" dir="5400000" sy="-100000" rotWithShape="0"/>
                </a:effectLst>
                <a:uLnTx/>
                <a:uFillTx/>
                <a:latin typeface="Calibri"/>
                <a:ea typeface="+mn-ea"/>
                <a:cs typeface="+mn-cs"/>
              </a:rPr>
              <a:t> Heterogeneous computing platform</a:t>
            </a:r>
            <a:endParaRPr kumimoji="0" lang="ru-RU" sz="3500" b="1" i="0" u="none" strike="noStrike" kern="0" cap="all" spc="0" normalizeH="0" baseline="0" noProof="0" dirty="0">
              <a:ln w="0"/>
              <a:solidFill>
                <a:srgbClr val="002060"/>
              </a:solidFill>
              <a:effectLst>
                <a:reflection blurRad="12700" stA="50000" endPos="50000" dist="5000" dir="5400000" sy="-100000" rotWithShape="0"/>
              </a:effectLst>
              <a:uLnTx/>
              <a:uFillTx/>
              <a:latin typeface="Calibri"/>
              <a:ea typeface="+mn-ea"/>
              <a:cs typeface="+mn-cs"/>
            </a:endParaRPr>
          </a:p>
        </p:txBody>
      </p:sp>
      <p:sp>
        <p:nvSpPr>
          <p:cNvPr id="32" name="Скругленный прямоугольник 4">
            <a:extLst>
              <a:ext uri="{FF2B5EF4-FFF2-40B4-BE49-F238E27FC236}">
                <a16:creationId xmlns:a16="http://schemas.microsoft.com/office/drawing/2014/main" xmlns="" id="{A6198EE7-A9FA-4413-A82C-69DEFFD9D349}"/>
              </a:ext>
            </a:extLst>
          </p:cNvPr>
          <p:cNvSpPr/>
          <p:nvPr/>
        </p:nvSpPr>
        <p:spPr>
          <a:xfrm>
            <a:off x="1054052" y="2603871"/>
            <a:ext cx="4971832" cy="1147613"/>
          </a:xfrm>
          <a:prstGeom prst="roundRect">
            <a:avLst/>
          </a:prstGeom>
          <a:solidFill>
            <a:srgbClr val="4F81BD"/>
          </a:solidFill>
          <a:ln w="25400" cap="flat" cmpd="sng" algn="ctr">
            <a:solidFill>
              <a:srgbClr val="4F81BD">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600"/>
              </a:spcBef>
              <a:spcAft>
                <a:spcPts val="6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GOVORUN Supercomputer</a:t>
            </a:r>
            <a:endParaRPr kumimoji="0" lang="ru-RU" sz="2400" b="1" i="0" u="none" strike="noStrike" kern="0" cap="none" spc="0" normalizeH="0" baseline="0" noProof="0" dirty="0">
              <a:ln>
                <a:noFill/>
              </a:ln>
              <a:solidFill>
                <a:prstClr val="white"/>
              </a:solidFill>
              <a:effectLst/>
              <a:uLnTx/>
              <a:uFillTx/>
              <a:latin typeface="Calibri"/>
              <a:ea typeface="+mn-ea"/>
              <a:cs typeface="+mn-cs"/>
            </a:endParaRPr>
          </a:p>
        </p:txBody>
      </p:sp>
      <p:sp>
        <p:nvSpPr>
          <p:cNvPr id="33" name="Скругленный прямоугольник 22">
            <a:extLst>
              <a:ext uri="{FF2B5EF4-FFF2-40B4-BE49-F238E27FC236}">
                <a16:creationId xmlns:a16="http://schemas.microsoft.com/office/drawing/2014/main" xmlns="" id="{CB7EE720-22F5-48AD-A38D-252EB1BF04E2}"/>
              </a:ext>
            </a:extLst>
          </p:cNvPr>
          <p:cNvSpPr/>
          <p:nvPr/>
        </p:nvSpPr>
        <p:spPr>
          <a:xfrm>
            <a:off x="1012049" y="5590958"/>
            <a:ext cx="5013835" cy="1212315"/>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a:ea typeface="+mn-ea"/>
                <a:cs typeface="+mn-cs"/>
              </a:rPr>
              <a:t>GPU-component</a:t>
            </a:r>
            <a:endParaRPr kumimoji="0" lang="ru-RU" sz="2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GPU DGX-1 Volta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(NVIDIA Tesla V100), Intel Omni-Path </a:t>
            </a:r>
            <a:endParaRPr kumimoji="0" lang="ru-RU" sz="2400" b="1" i="0" u="none" strike="noStrike" kern="0" cap="none" spc="0" normalizeH="0" baseline="0" noProof="0" dirty="0">
              <a:ln>
                <a:noFill/>
              </a:ln>
              <a:solidFill>
                <a:prstClr val="white"/>
              </a:solidFill>
              <a:effectLst/>
              <a:uLnTx/>
              <a:uFillTx/>
              <a:latin typeface="Calibri"/>
              <a:ea typeface="+mn-ea"/>
              <a:cs typeface="+mn-cs"/>
            </a:endParaRPr>
          </a:p>
        </p:txBody>
      </p:sp>
      <p:sp>
        <p:nvSpPr>
          <p:cNvPr id="34" name="Стрелка вниз 5">
            <a:extLst>
              <a:ext uri="{FF2B5EF4-FFF2-40B4-BE49-F238E27FC236}">
                <a16:creationId xmlns:a16="http://schemas.microsoft.com/office/drawing/2014/main" xmlns="" id="{57EB1A82-9460-4F46-929C-8F010B568E3D}"/>
              </a:ext>
            </a:extLst>
          </p:cNvPr>
          <p:cNvSpPr/>
          <p:nvPr/>
        </p:nvSpPr>
        <p:spPr>
          <a:xfrm>
            <a:off x="2016633" y="2004548"/>
            <a:ext cx="504056" cy="484952"/>
          </a:xfrm>
          <a:prstGeom prst="downArrow">
            <a:avLst/>
          </a:prstGeom>
          <a:solidFill>
            <a:sysClr val="window" lastClr="FFFFFF"/>
          </a:solidFill>
          <a:ln w="25400" cap="flat" cmpd="sng" algn="ctr">
            <a:solidFill>
              <a:srgbClr val="C0000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35" name="Скругленный прямоугольник 25">
            <a:extLst>
              <a:ext uri="{FF2B5EF4-FFF2-40B4-BE49-F238E27FC236}">
                <a16:creationId xmlns:a16="http://schemas.microsoft.com/office/drawing/2014/main" xmlns="" id="{E71BF926-9132-4A10-BCA2-BC818571A107}"/>
              </a:ext>
            </a:extLst>
          </p:cNvPr>
          <p:cNvSpPr/>
          <p:nvPr/>
        </p:nvSpPr>
        <p:spPr>
          <a:xfrm>
            <a:off x="6432142" y="2567584"/>
            <a:ext cx="4723413" cy="1148400"/>
          </a:xfrm>
          <a:prstGeom prst="roundRect">
            <a:avLst/>
          </a:prstGeom>
          <a:solidFill>
            <a:srgbClr val="4F81BD"/>
          </a:solidFill>
          <a:ln w="25400" cap="flat" cmpd="sng" algn="ctr">
            <a:solidFill>
              <a:srgbClr val="4F81BD">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white"/>
                </a:solidFill>
                <a:effectLst/>
                <a:uLnTx/>
                <a:uFillTx/>
                <a:latin typeface="Calibri"/>
                <a:ea typeface="+mn-ea"/>
                <a:cs typeface="+mn-cs"/>
              </a:rPr>
              <a:t>HybriLIT</a:t>
            </a:r>
            <a:r>
              <a:rPr kumimoji="0" lang="en-US" sz="2400" b="1" i="0" u="none" strike="noStrike" kern="0" cap="none" spc="0" normalizeH="0" baseline="0" noProof="0" dirty="0" smtClean="0">
                <a:ln>
                  <a:noFill/>
                </a:ln>
                <a:solidFill>
                  <a:prstClr val="white"/>
                </a:solidFill>
                <a:effectLst/>
                <a:uLnTx/>
                <a:uFillTx/>
                <a:latin typeface="Calibri"/>
                <a:ea typeface="+mn-ea"/>
                <a:cs typeface="+mn-cs"/>
              </a:rPr>
              <a:t> education</a:t>
            </a:r>
            <a:r>
              <a:rPr kumimoji="0" lang="en-US" sz="2400" b="1" i="0" u="none" strike="noStrike" kern="0" cap="none" spc="0" normalizeH="0" noProof="0" dirty="0" smtClean="0">
                <a:ln>
                  <a:noFill/>
                </a:ln>
                <a:solidFill>
                  <a:prstClr val="white"/>
                </a:solidFill>
                <a:effectLst/>
                <a:uLnTx/>
                <a:uFillTx/>
                <a:latin typeface="Calibri"/>
                <a:ea typeface="+mn-ea"/>
                <a:cs typeface="+mn-cs"/>
              </a:rPr>
              <a:t> and testing polygon</a:t>
            </a:r>
            <a:endParaRPr kumimoji="0" lang="ru-RU" sz="2400" b="1" i="0" u="none" strike="noStrike" kern="0" cap="none" spc="0" normalizeH="0" baseline="0" noProof="0" dirty="0">
              <a:ln>
                <a:noFill/>
              </a:ln>
              <a:solidFill>
                <a:prstClr val="white"/>
              </a:solidFill>
              <a:effectLst/>
              <a:uLnTx/>
              <a:uFillTx/>
              <a:latin typeface="Calibri"/>
              <a:ea typeface="+mn-ea"/>
              <a:cs typeface="+mn-cs"/>
            </a:endParaRPr>
          </a:p>
        </p:txBody>
      </p:sp>
      <p:sp>
        <p:nvSpPr>
          <p:cNvPr id="36" name="Скругленный прямоугольник 26">
            <a:extLst>
              <a:ext uri="{FF2B5EF4-FFF2-40B4-BE49-F238E27FC236}">
                <a16:creationId xmlns:a16="http://schemas.microsoft.com/office/drawing/2014/main" xmlns="" id="{C12B7B4A-C024-4FEE-81DD-48F84C822267}"/>
              </a:ext>
            </a:extLst>
          </p:cNvPr>
          <p:cNvSpPr/>
          <p:nvPr/>
        </p:nvSpPr>
        <p:spPr>
          <a:xfrm>
            <a:off x="1012049" y="4323917"/>
            <a:ext cx="5013835" cy="125254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a:ea typeface="+mn-ea"/>
                <a:cs typeface="+mn-cs"/>
              </a:rPr>
              <a:t>CPU-component</a:t>
            </a:r>
            <a:endParaRPr kumimoji="0" lang="ru-RU" sz="2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Intel® Xeon® Scalable gen 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 Intel Xeon Phi (KNL), Intel Omni-Path </a:t>
            </a:r>
            <a:endParaRPr kumimoji="0" lang="ru-RU" sz="2400" b="1" i="0" u="none" strike="noStrike" kern="0" cap="none" spc="0" normalizeH="0" baseline="0" noProof="0" dirty="0">
              <a:ln>
                <a:noFill/>
              </a:ln>
              <a:solidFill>
                <a:prstClr val="white"/>
              </a:solidFill>
              <a:effectLst/>
              <a:uLnTx/>
              <a:uFillTx/>
              <a:latin typeface="Calibri"/>
              <a:ea typeface="+mn-ea"/>
              <a:cs typeface="+mn-cs"/>
            </a:endParaRPr>
          </a:p>
        </p:txBody>
      </p:sp>
      <p:pic>
        <p:nvPicPr>
          <p:cNvPr id="37" name="Picture 14">
            <a:extLst>
              <a:ext uri="{FF2B5EF4-FFF2-40B4-BE49-F238E27FC236}">
                <a16:creationId xmlns:a16="http://schemas.microsoft.com/office/drawing/2014/main" xmlns="" id="{DF8ECA39-6D72-4E54-814D-75BEBD4253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13" y="4387213"/>
            <a:ext cx="762709" cy="37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a:extLst>
              <a:ext uri="{FF2B5EF4-FFF2-40B4-BE49-F238E27FC236}">
                <a16:creationId xmlns:a16="http://schemas.microsoft.com/office/drawing/2014/main" xmlns="" id="{8029FCBE-A3FA-467A-9D71-3E97186AF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419" y="5663495"/>
            <a:ext cx="634681" cy="378287"/>
          </a:xfrm>
          <a:prstGeom prst="rect">
            <a:avLst/>
          </a:prstGeom>
          <a:solidFill>
            <a:sysClr val="window" lastClr="FFFFFF"/>
          </a:solidFill>
          <a:ln w="25400" cap="flat" cmpd="sng" algn="ctr">
            <a:solidFill>
              <a:srgbClr val="9BBB59"/>
            </a:solidFill>
            <a:prstDash val="solid"/>
          </a:ln>
          <a:effectLst/>
        </p:spPr>
      </p:pic>
      <p:sp>
        <p:nvSpPr>
          <p:cNvPr id="39" name="Скругленный прямоугольник 27">
            <a:extLst>
              <a:ext uri="{FF2B5EF4-FFF2-40B4-BE49-F238E27FC236}">
                <a16:creationId xmlns:a16="http://schemas.microsoft.com/office/drawing/2014/main" xmlns="" id="{BECFBCCB-F71B-40F7-A875-E43F9DD013A2}"/>
              </a:ext>
            </a:extLst>
          </p:cNvPr>
          <p:cNvSpPr/>
          <p:nvPr/>
        </p:nvSpPr>
        <p:spPr>
          <a:xfrm>
            <a:off x="6707386" y="5590958"/>
            <a:ext cx="1202706" cy="1038847"/>
          </a:xfrm>
          <a:prstGeom prst="roundRect">
            <a:avLst/>
          </a:prstGeom>
          <a:solidFill>
            <a:srgbClr val="9BBB59"/>
          </a:solidFill>
          <a:ln w="25400" cap="flat" cmpd="sng" algn="ctr">
            <a:solidFill>
              <a:srgbClr val="9BBB59">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solidFill>
                  <a:prstClr val="white"/>
                </a:solidFill>
                <a:effectLst/>
                <a:uLnTx/>
                <a:uFillTx/>
                <a:latin typeface="Calibri"/>
                <a:ea typeface="+mn-ea"/>
                <a:cs typeface="+mn-cs"/>
              </a:rPr>
              <a:t>Nvidia</a:t>
            </a:r>
            <a:r>
              <a:rPr kumimoji="0" lang="en-US" b="1" i="0" u="none" strike="noStrike" kern="0" cap="none" spc="0" normalizeH="0" baseline="0" noProof="0" dirty="0">
                <a:ln>
                  <a:noFill/>
                </a:ln>
                <a:solidFill>
                  <a:prstClr val="white"/>
                </a:solidFill>
                <a:effectLst/>
                <a:uLnTx/>
                <a:uFillTx/>
                <a:latin typeface="Calibri"/>
                <a:ea typeface="+mn-ea"/>
                <a:cs typeface="+mn-cs"/>
              </a:rPr>
              <a:t>  Tesla K20</a:t>
            </a:r>
            <a:endParaRPr kumimoji="0" lang="ru-RU" b="1" i="0" u="none" strike="noStrike" kern="0" cap="none" spc="0" normalizeH="0" baseline="0" noProof="0" dirty="0">
              <a:ln>
                <a:noFill/>
              </a:ln>
              <a:solidFill>
                <a:prstClr val="white"/>
              </a:solidFill>
              <a:effectLst/>
              <a:uLnTx/>
              <a:uFillTx/>
              <a:latin typeface="Calibri"/>
              <a:ea typeface="+mn-ea"/>
              <a:cs typeface="+mn-cs"/>
            </a:endParaRPr>
          </a:p>
        </p:txBody>
      </p:sp>
      <p:sp>
        <p:nvSpPr>
          <p:cNvPr id="40" name="Скругленный прямоугольник 28">
            <a:extLst>
              <a:ext uri="{FF2B5EF4-FFF2-40B4-BE49-F238E27FC236}">
                <a16:creationId xmlns:a16="http://schemas.microsoft.com/office/drawing/2014/main" xmlns="" id="{CDF2904E-6603-4CB1-893E-B5E7513B5D23}"/>
              </a:ext>
            </a:extLst>
          </p:cNvPr>
          <p:cNvSpPr/>
          <p:nvPr/>
        </p:nvSpPr>
        <p:spPr>
          <a:xfrm>
            <a:off x="8250842" y="5590958"/>
            <a:ext cx="1202706" cy="1038847"/>
          </a:xfrm>
          <a:prstGeom prst="roundRect">
            <a:avLst/>
          </a:prstGeom>
          <a:solidFill>
            <a:srgbClr val="9BBB59"/>
          </a:solidFill>
          <a:ln w="25400" cap="flat" cmpd="sng" algn="ctr">
            <a:solidFill>
              <a:srgbClr val="9BBB59">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solidFill>
                  <a:prstClr val="white"/>
                </a:solidFill>
                <a:effectLst/>
                <a:uLnTx/>
                <a:uFillTx/>
                <a:latin typeface="Calibri"/>
                <a:ea typeface="+mn-ea"/>
                <a:cs typeface="+mn-cs"/>
              </a:rPr>
              <a:t>Nvidia</a:t>
            </a:r>
            <a:r>
              <a:rPr kumimoji="0" lang="en-US" b="1" i="0" u="none" strike="noStrike" kern="0" cap="none" spc="0" normalizeH="0" baseline="0" noProof="0" dirty="0">
                <a:ln>
                  <a:noFill/>
                </a:ln>
                <a:solidFill>
                  <a:prstClr val="white"/>
                </a:solidFill>
                <a:effectLst/>
                <a:uLnTx/>
                <a:uFillTx/>
                <a:latin typeface="Calibri"/>
                <a:ea typeface="+mn-ea"/>
                <a:cs typeface="+mn-cs"/>
              </a:rPr>
              <a:t>  Tesla K40</a:t>
            </a:r>
            <a:endParaRPr kumimoji="0" lang="ru-RU" b="1" i="0" u="none" strike="noStrike" kern="0" cap="none" spc="0" normalizeH="0" baseline="0" noProof="0" dirty="0">
              <a:ln>
                <a:noFill/>
              </a:ln>
              <a:solidFill>
                <a:prstClr val="white"/>
              </a:solidFill>
              <a:effectLst/>
              <a:uLnTx/>
              <a:uFillTx/>
              <a:latin typeface="Calibri"/>
              <a:ea typeface="+mn-ea"/>
              <a:cs typeface="+mn-cs"/>
            </a:endParaRPr>
          </a:p>
        </p:txBody>
      </p:sp>
      <p:sp>
        <p:nvSpPr>
          <p:cNvPr id="41" name="Скругленный прямоугольник 29">
            <a:extLst>
              <a:ext uri="{FF2B5EF4-FFF2-40B4-BE49-F238E27FC236}">
                <a16:creationId xmlns:a16="http://schemas.microsoft.com/office/drawing/2014/main" xmlns="" id="{2C41214A-BC4D-4ED6-B2C8-F0580B130378}"/>
              </a:ext>
            </a:extLst>
          </p:cNvPr>
          <p:cNvSpPr/>
          <p:nvPr/>
        </p:nvSpPr>
        <p:spPr>
          <a:xfrm>
            <a:off x="9751355" y="5603831"/>
            <a:ext cx="1202706" cy="1038847"/>
          </a:xfrm>
          <a:prstGeom prst="roundRect">
            <a:avLst/>
          </a:prstGeom>
          <a:solidFill>
            <a:srgbClr val="9BBB59"/>
          </a:solidFill>
          <a:ln w="25400" cap="flat" cmpd="sng" algn="ctr">
            <a:solidFill>
              <a:srgbClr val="9BBB59">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a:ea typeface="+mn-ea"/>
                <a:cs typeface="+mn-cs"/>
              </a:rPr>
              <a:t>Nvidia  Tesla K80</a:t>
            </a:r>
            <a:endParaRPr kumimoji="0" lang="ru-RU" b="1" i="0" u="none" strike="noStrike" kern="0" cap="none" spc="0" normalizeH="0" baseline="0" noProof="0" dirty="0">
              <a:ln>
                <a:noFill/>
              </a:ln>
              <a:solidFill>
                <a:prstClr val="white"/>
              </a:solidFill>
              <a:effectLst/>
              <a:uLnTx/>
              <a:uFillTx/>
              <a:latin typeface="Calibri"/>
              <a:ea typeface="+mn-ea"/>
              <a:cs typeface="+mn-cs"/>
            </a:endParaRPr>
          </a:p>
        </p:txBody>
      </p:sp>
      <p:sp>
        <p:nvSpPr>
          <p:cNvPr id="42" name="Скругленный прямоугольник 30">
            <a:extLst>
              <a:ext uri="{FF2B5EF4-FFF2-40B4-BE49-F238E27FC236}">
                <a16:creationId xmlns:a16="http://schemas.microsoft.com/office/drawing/2014/main" xmlns="" id="{7725A507-BE6F-4CA6-9A52-1ADECA97A654}"/>
              </a:ext>
            </a:extLst>
          </p:cNvPr>
          <p:cNvSpPr/>
          <p:nvPr/>
        </p:nvSpPr>
        <p:spPr>
          <a:xfrm>
            <a:off x="7306361" y="4387211"/>
            <a:ext cx="1202706" cy="1038847"/>
          </a:xfrm>
          <a:prstGeom prst="round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a:ea typeface="+mn-ea"/>
                <a:cs typeface="+mn-cs"/>
              </a:rPr>
              <a:t>Intel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a:ea typeface="+mn-ea"/>
                <a:cs typeface="+mn-cs"/>
              </a:rPr>
              <a:t>Xeon  </a:t>
            </a:r>
            <a:endParaRPr kumimoji="0" lang="ru-RU" b="1" i="0" u="none" strike="noStrike" kern="0" cap="none" spc="0" normalizeH="0" baseline="0" noProof="0" dirty="0">
              <a:ln>
                <a:noFill/>
              </a:ln>
              <a:solidFill>
                <a:prstClr val="white"/>
              </a:solidFill>
              <a:effectLst/>
              <a:uLnTx/>
              <a:uFillTx/>
              <a:latin typeface="Calibri"/>
              <a:ea typeface="+mn-ea"/>
              <a:cs typeface="+mn-cs"/>
            </a:endParaRPr>
          </a:p>
        </p:txBody>
      </p:sp>
      <p:sp>
        <p:nvSpPr>
          <p:cNvPr id="43" name="Скругленный прямоугольник 31">
            <a:extLst>
              <a:ext uri="{FF2B5EF4-FFF2-40B4-BE49-F238E27FC236}">
                <a16:creationId xmlns:a16="http://schemas.microsoft.com/office/drawing/2014/main" xmlns="" id="{48140FCE-F9A4-4612-AF7D-A71C14F32E87}"/>
              </a:ext>
            </a:extLst>
          </p:cNvPr>
          <p:cNvSpPr/>
          <p:nvPr/>
        </p:nvSpPr>
        <p:spPr>
          <a:xfrm>
            <a:off x="9390533" y="4387212"/>
            <a:ext cx="1202706" cy="1038847"/>
          </a:xfrm>
          <a:prstGeom prst="round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a:ea typeface="+mn-ea"/>
                <a:cs typeface="+mn-cs"/>
              </a:rPr>
              <a:t>Intel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a:ea typeface="+mn-ea"/>
                <a:cs typeface="+mn-cs"/>
              </a:rPr>
              <a:t>Xeon Phi</a:t>
            </a:r>
            <a:endParaRPr kumimoji="0" lang="ru-RU" b="1" i="0" u="none" strike="noStrike" kern="0" cap="none" spc="0" normalizeH="0" baseline="0" noProof="0" dirty="0">
              <a:ln>
                <a:noFill/>
              </a:ln>
              <a:solidFill>
                <a:prstClr val="white"/>
              </a:solidFill>
              <a:effectLst/>
              <a:uLnTx/>
              <a:uFillTx/>
              <a:latin typeface="Calibri"/>
              <a:ea typeface="+mn-ea"/>
              <a:cs typeface="+mn-cs"/>
            </a:endParaRPr>
          </a:p>
        </p:txBody>
      </p:sp>
      <p:sp>
        <p:nvSpPr>
          <p:cNvPr id="44" name="Стрелка вниз 32">
            <a:extLst>
              <a:ext uri="{FF2B5EF4-FFF2-40B4-BE49-F238E27FC236}">
                <a16:creationId xmlns:a16="http://schemas.microsoft.com/office/drawing/2014/main" xmlns="" id="{040CC6A3-926A-44F5-947A-D061B6B0A289}"/>
              </a:ext>
            </a:extLst>
          </p:cNvPr>
          <p:cNvSpPr/>
          <p:nvPr/>
        </p:nvSpPr>
        <p:spPr>
          <a:xfrm>
            <a:off x="9390533" y="1986405"/>
            <a:ext cx="504056" cy="484952"/>
          </a:xfrm>
          <a:prstGeom prst="downArrow">
            <a:avLst/>
          </a:prstGeom>
          <a:solidFill>
            <a:sysClr val="window" lastClr="FFFFFF"/>
          </a:solidFill>
          <a:ln w="25400" cap="flat" cmpd="sng" algn="ctr">
            <a:solidFill>
              <a:srgbClr val="C0000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45" name="Стрелка вниз 35">
            <a:extLst>
              <a:ext uri="{FF2B5EF4-FFF2-40B4-BE49-F238E27FC236}">
                <a16:creationId xmlns:a16="http://schemas.microsoft.com/office/drawing/2014/main" xmlns="" id="{496D2418-4F63-467B-B44A-1886C4EC7B5C}"/>
              </a:ext>
            </a:extLst>
          </p:cNvPr>
          <p:cNvSpPr/>
          <p:nvPr/>
        </p:nvSpPr>
        <p:spPr>
          <a:xfrm>
            <a:off x="8563754" y="3800909"/>
            <a:ext cx="576881" cy="480700"/>
          </a:xfrm>
          <a:prstGeom prst="downArrow">
            <a:avLst/>
          </a:prstGeom>
          <a:solidFill>
            <a:sysClr val="window" lastClr="FFFFFF"/>
          </a:solidFill>
          <a:ln w="25400" cap="flat" cmpd="sng" algn="ctr">
            <a:solidFill>
              <a:srgbClr val="C0000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Стрелка вниз 35">
            <a:extLst>
              <a:ext uri="{FF2B5EF4-FFF2-40B4-BE49-F238E27FC236}">
                <a16:creationId xmlns:a16="http://schemas.microsoft.com/office/drawing/2014/main" xmlns="" id="{346B863C-BF5B-42D8-9BEF-7D9E57485E13}"/>
              </a:ext>
            </a:extLst>
          </p:cNvPr>
          <p:cNvSpPr/>
          <p:nvPr/>
        </p:nvSpPr>
        <p:spPr>
          <a:xfrm>
            <a:off x="3324489" y="3828724"/>
            <a:ext cx="576881" cy="480700"/>
          </a:xfrm>
          <a:prstGeom prst="downArrow">
            <a:avLst/>
          </a:prstGeom>
          <a:solidFill>
            <a:sysClr val="window" lastClr="FFFFFF"/>
          </a:solidFill>
          <a:ln w="25400" cap="flat" cmpd="sng" algn="ctr">
            <a:solidFill>
              <a:srgbClr val="C0000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47" name="TextBox 46">
            <a:extLst>
              <a:ext uri="{FF2B5EF4-FFF2-40B4-BE49-F238E27FC236}">
                <a16:creationId xmlns:a16="http://schemas.microsoft.com/office/drawing/2014/main" xmlns="" id="{02CDC7D3-35A3-4B23-BF6A-FC09CA1E6AB3}"/>
              </a:ext>
            </a:extLst>
          </p:cNvPr>
          <p:cNvSpPr txBox="1"/>
          <p:nvPr/>
        </p:nvSpPr>
        <p:spPr>
          <a:xfrm>
            <a:off x="3476149" y="2082099"/>
            <a:ext cx="5441859" cy="369332"/>
          </a:xfrm>
          <a:prstGeom prst="rect">
            <a:avLst/>
          </a:prstGeom>
          <a:noFill/>
          <a:ln>
            <a:solidFill>
              <a:srgbClr val="C00000"/>
            </a:solidFill>
          </a:ln>
        </p:spPr>
        <p:txBody>
          <a:bodyPr wrap="square">
            <a:spAutoFit/>
          </a:bodyPr>
          <a:lstStyle/>
          <a:p>
            <a:pPr algn="ctr"/>
            <a:r>
              <a:rPr lang="en-US" b="1" dirty="0" smtClean="0">
                <a:solidFill>
                  <a:srgbClr val="C00000"/>
                </a:solidFill>
              </a:rPr>
              <a:t>Unified software and information environment</a:t>
            </a:r>
            <a:endParaRPr lang="ru-RU" sz="1800" b="1" dirty="0">
              <a:solidFill>
                <a:srgbClr val="C00000"/>
              </a:solidFill>
            </a:endParaRPr>
          </a:p>
        </p:txBody>
      </p:sp>
    </p:spTree>
    <p:extLst>
      <p:ext uri="{BB962C8B-B14F-4D97-AF65-F5344CB8AC3E}">
        <p14:creationId xmlns:p14="http://schemas.microsoft.com/office/powerpoint/2010/main" val="5015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smtClean="0">
                <a:solidFill>
                  <a:prstClr val="white"/>
                </a:solidFill>
              </a:rPr>
              <a:t>Software and hardware environment of the </a:t>
            </a:r>
            <a:r>
              <a:rPr lang="en-US" sz="2400" b="1" dirty="0" err="1" smtClean="0">
                <a:solidFill>
                  <a:prstClr val="white"/>
                </a:solidFill>
              </a:rPr>
              <a:t>HybriLIT</a:t>
            </a:r>
            <a:r>
              <a:rPr lang="en-US" sz="2400" b="1" dirty="0" smtClean="0">
                <a:solidFill>
                  <a:prstClr val="white"/>
                </a:solidFill>
              </a:rPr>
              <a:t> platform</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p:cNvGrpSpPr/>
          <p:nvPr/>
        </p:nvGrpSpPr>
        <p:grpSpPr>
          <a:xfrm>
            <a:off x="673300" y="1051632"/>
            <a:ext cx="10301223" cy="5328592"/>
            <a:chOff x="673300" y="1051632"/>
            <a:chExt cx="10301223" cy="5328592"/>
          </a:xfrm>
        </p:grpSpPr>
        <p:sp>
          <p:nvSpPr>
            <p:cNvPr id="53" name="AutoShape 4" descr="Главная">
              <a:extLst>
                <a:ext uri="{FF2B5EF4-FFF2-40B4-BE49-F238E27FC236}">
                  <a16:creationId xmlns:a16="http://schemas.microsoft.com/office/drawing/2014/main" xmlns="" id="{36FE4E74-7F0E-4452-A1AE-812D82F7841D}"/>
                </a:ext>
              </a:extLst>
            </p:cNvPr>
            <p:cNvSpPr>
              <a:spLocks noChangeAspect="1" noChangeArrowheads="1"/>
            </p:cNvSpPr>
            <p:nvPr/>
          </p:nvSpPr>
          <p:spPr bwMode="auto">
            <a:xfrm>
              <a:off x="1992465" y="391906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hangingPunct="0"/>
              <a:endParaRPr lang="ru-RU">
                <a:solidFill>
                  <a:prstClr val="black"/>
                </a:solidFill>
                <a:latin typeface="Calibri" panose="020F0502020204030204" pitchFamily="34" charset="0"/>
                <a:cs typeface="+mn-cs"/>
              </a:endParaRPr>
            </a:p>
          </p:txBody>
        </p:sp>
        <p:sp>
          <p:nvSpPr>
            <p:cNvPr id="72" name="Скругленный прямоугольник 4">
              <a:extLst>
                <a:ext uri="{FF2B5EF4-FFF2-40B4-BE49-F238E27FC236}">
                  <a16:creationId xmlns:a16="http://schemas.microsoft.com/office/drawing/2014/main" xmlns="" id="{D6E3CD89-6884-410A-898C-B5F9833A80C8}"/>
                </a:ext>
              </a:extLst>
            </p:cNvPr>
            <p:cNvSpPr/>
            <p:nvPr/>
          </p:nvSpPr>
          <p:spPr>
            <a:xfrm>
              <a:off x="1465076" y="4495364"/>
              <a:ext cx="2027226" cy="482533"/>
            </a:xfrm>
            <a:prstGeom prst="roundRect">
              <a:avLst/>
            </a:prstGeom>
            <a:solidFill>
              <a:srgbClr val="4F81BD"/>
            </a:solidFill>
            <a:ln w="25400" cap="flat" cmpd="sng" algn="ctr">
              <a:solidFill>
                <a:srgbClr val="4F81BD">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white"/>
                  </a:solidFill>
                  <a:effectLst/>
                  <a:uLnTx/>
                  <a:uFillTx/>
                  <a:latin typeface="Calibri"/>
                  <a:ea typeface="+mn-ea"/>
                  <a:cs typeface="+mn-cs"/>
                </a:rPr>
                <a:t>GOVORUN Supercomputer</a:t>
              </a:r>
              <a:endParaRPr kumimoji="0" lang="ru-RU" sz="1500" b="1" i="0" u="none" strike="noStrike" kern="0" cap="none" spc="0" normalizeH="0" baseline="0" noProof="0" dirty="0">
                <a:ln>
                  <a:noFill/>
                </a:ln>
                <a:solidFill>
                  <a:prstClr val="white"/>
                </a:solidFill>
                <a:effectLst/>
                <a:uLnTx/>
                <a:uFillTx/>
                <a:latin typeface="Calibri"/>
                <a:ea typeface="+mn-ea"/>
                <a:cs typeface="+mn-cs"/>
              </a:endParaRPr>
            </a:p>
          </p:txBody>
        </p:sp>
        <p:sp>
          <p:nvSpPr>
            <p:cNvPr id="73" name="Скругленный прямоугольник 25">
              <a:extLst>
                <a:ext uri="{FF2B5EF4-FFF2-40B4-BE49-F238E27FC236}">
                  <a16:creationId xmlns:a16="http://schemas.microsoft.com/office/drawing/2014/main" xmlns="" id="{C6341217-0CCC-4BF1-9EF3-CAFD43F2158F}"/>
                </a:ext>
              </a:extLst>
            </p:cNvPr>
            <p:cNvSpPr/>
            <p:nvPr/>
          </p:nvSpPr>
          <p:spPr>
            <a:xfrm>
              <a:off x="3631993" y="4505879"/>
              <a:ext cx="2052228" cy="512930"/>
            </a:xfrm>
            <a:prstGeom prst="roundRect">
              <a:avLst/>
            </a:prstGeom>
            <a:solidFill>
              <a:srgbClr val="9BBB59"/>
            </a:solidFill>
            <a:ln w="25400" cap="flat" cmpd="sng" algn="ctr">
              <a:solidFill>
                <a:srgbClr val="9BBB59">
                  <a:shade val="50000"/>
                </a:srgb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white"/>
                  </a:solidFill>
                  <a:effectLst/>
                  <a:uLnTx/>
                  <a:uFillTx/>
                  <a:latin typeface="Calibri"/>
                  <a:ea typeface="+mn-ea"/>
                  <a:cs typeface="+mn-cs"/>
                </a:rPr>
                <a:t>Educational and testing polygon</a:t>
              </a:r>
              <a:endParaRPr kumimoji="0" lang="ru-RU" sz="1500" b="1" i="0" u="none" strike="noStrike" kern="0" cap="none" spc="0" normalizeH="0" baseline="0" noProof="0" dirty="0">
                <a:ln>
                  <a:noFill/>
                </a:ln>
                <a:solidFill>
                  <a:prstClr val="white"/>
                </a:solidFill>
                <a:effectLst/>
                <a:uLnTx/>
                <a:uFillTx/>
                <a:latin typeface="Calibri"/>
                <a:ea typeface="+mn-ea"/>
                <a:cs typeface="+mn-cs"/>
              </a:endParaRPr>
            </a:p>
          </p:txBody>
        </p:sp>
        <p:sp>
          <p:nvSpPr>
            <p:cNvPr id="74" name="Скругленный прямоугольник 7">
              <a:extLst>
                <a:ext uri="{FF2B5EF4-FFF2-40B4-BE49-F238E27FC236}">
                  <a16:creationId xmlns:a16="http://schemas.microsoft.com/office/drawing/2014/main" xmlns="" id="{53FC94D3-4598-4655-BAE3-733C72F808AC}"/>
                </a:ext>
              </a:extLst>
            </p:cNvPr>
            <p:cNvSpPr/>
            <p:nvPr/>
          </p:nvSpPr>
          <p:spPr>
            <a:xfrm>
              <a:off x="1337224" y="3662702"/>
              <a:ext cx="4486689" cy="2147858"/>
            </a:xfrm>
            <a:prstGeom prst="roundRect">
              <a:avLst/>
            </a:prstGeom>
            <a:noFill/>
            <a:ln w="25400" cap="flat" cmpd="sng" algn="ctr">
              <a:solidFill>
                <a:srgbClr val="4F81BD"/>
              </a:solidFill>
              <a:prstDash val="dash"/>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TextBox 74">
              <a:extLst>
                <a:ext uri="{FF2B5EF4-FFF2-40B4-BE49-F238E27FC236}">
                  <a16:creationId xmlns:a16="http://schemas.microsoft.com/office/drawing/2014/main" xmlns="" id="{479DEC42-43F4-4E61-831A-10334AF9435B}"/>
                </a:ext>
              </a:extLst>
            </p:cNvPr>
            <p:cNvSpPr txBox="1"/>
            <p:nvPr/>
          </p:nvSpPr>
          <p:spPr>
            <a:xfrm>
              <a:off x="2270416" y="3647452"/>
              <a:ext cx="2452531" cy="438582"/>
            </a:xfrm>
            <a:prstGeom prst="rect">
              <a:avLst/>
            </a:prstGeom>
            <a:noFill/>
          </p:spPr>
          <p:txBody>
            <a:bodyPr wrap="none" lIns="68580" tIns="34290" rIns="68580" bIns="34290" rtlCol="0">
              <a:spAutoFit/>
            </a:bodyPr>
            <a:lstStyle/>
            <a:p>
              <a:pPr algn="ctr" eaLnBrk="0" hangingPunct="0"/>
              <a:r>
                <a:rPr lang="en-US" sz="2400" b="1" dirty="0" smtClean="0">
                  <a:solidFill>
                    <a:srgbClr val="C00000"/>
                  </a:solidFill>
                  <a:latin typeface="Calibri" panose="020F0502020204030204" pitchFamily="34" charset="0"/>
                  <a:cs typeface="+mn-cs"/>
                </a:rPr>
                <a:t>Computation field</a:t>
              </a:r>
              <a:endParaRPr lang="ru-RU" sz="2400" b="1" dirty="0">
                <a:solidFill>
                  <a:srgbClr val="C00000"/>
                </a:solidFill>
                <a:latin typeface="Calibri" panose="020F0502020204030204" pitchFamily="34" charset="0"/>
                <a:cs typeface="+mn-cs"/>
              </a:endParaRPr>
            </a:p>
          </p:txBody>
        </p:sp>
        <p:sp>
          <p:nvSpPr>
            <p:cNvPr id="76" name="Скругленный прямоугольник 34">
              <a:extLst>
                <a:ext uri="{FF2B5EF4-FFF2-40B4-BE49-F238E27FC236}">
                  <a16:creationId xmlns:a16="http://schemas.microsoft.com/office/drawing/2014/main" xmlns="" id="{31347868-D788-4903-B9BE-F7EEE727D4E8}"/>
                </a:ext>
              </a:extLst>
            </p:cNvPr>
            <p:cNvSpPr/>
            <p:nvPr/>
          </p:nvSpPr>
          <p:spPr>
            <a:xfrm>
              <a:off x="885000" y="1275118"/>
              <a:ext cx="5129190" cy="1478771"/>
            </a:xfrm>
            <a:prstGeom prst="roundRect">
              <a:avLst/>
            </a:prstGeom>
            <a:noFill/>
            <a:ln w="25400" cap="flat" cmpd="sng" algn="ctr">
              <a:solidFill>
                <a:srgbClr val="4F81BD"/>
              </a:solidFill>
              <a:prstDash val="dash"/>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TextBox 76">
              <a:extLst>
                <a:ext uri="{FF2B5EF4-FFF2-40B4-BE49-F238E27FC236}">
                  <a16:creationId xmlns:a16="http://schemas.microsoft.com/office/drawing/2014/main" xmlns="" id="{D51D1454-8228-4D65-8146-7E9B971DA638}"/>
                </a:ext>
              </a:extLst>
            </p:cNvPr>
            <p:cNvSpPr txBox="1"/>
            <p:nvPr/>
          </p:nvSpPr>
          <p:spPr>
            <a:xfrm>
              <a:off x="1854574" y="1319505"/>
              <a:ext cx="3443700" cy="438582"/>
            </a:xfrm>
            <a:prstGeom prst="rect">
              <a:avLst/>
            </a:prstGeom>
            <a:noFill/>
          </p:spPr>
          <p:txBody>
            <a:bodyPr wrap="none" lIns="68580" tIns="34290" rIns="68580" bIns="34290" rtlCol="0">
              <a:spAutoFit/>
            </a:bodyPr>
            <a:lstStyle/>
            <a:p>
              <a:pPr eaLnBrk="0" hangingPunct="0"/>
              <a:r>
                <a:rPr lang="en-US" sz="2400" b="1" dirty="0" smtClean="0">
                  <a:solidFill>
                    <a:srgbClr val="C00000"/>
                  </a:solidFill>
                  <a:latin typeface="Calibri" panose="020F0502020204030204" pitchFamily="34" charset="0"/>
                </a:rPr>
                <a:t>VM pool</a:t>
              </a:r>
              <a:r>
                <a:rPr lang="en-US" sz="2400" b="1" dirty="0" smtClean="0">
                  <a:solidFill>
                    <a:srgbClr val="C00000"/>
                  </a:solidFill>
                  <a:latin typeface="Calibri" panose="020F0502020204030204" pitchFamily="34" charset="0"/>
                  <a:cs typeface="+mn-cs"/>
                </a:rPr>
                <a:t> </a:t>
              </a:r>
              <a:r>
                <a:rPr lang="ru-RU" sz="2400" b="1" dirty="0">
                  <a:solidFill>
                    <a:srgbClr val="C00000"/>
                  </a:solidFill>
                  <a:latin typeface="Calibri" panose="020F0502020204030204" pitchFamily="34" charset="0"/>
                  <a:cs typeface="+mn-cs"/>
                </a:rPr>
                <a:t>–</a:t>
              </a:r>
              <a:r>
                <a:rPr lang="en-US" sz="2400" b="1" dirty="0">
                  <a:solidFill>
                    <a:srgbClr val="C00000"/>
                  </a:solidFill>
                  <a:latin typeface="Calibri" panose="020F0502020204030204" pitchFamily="34" charset="0"/>
                  <a:cs typeface="+mn-cs"/>
                </a:rPr>
                <a:t> User Interfaces</a:t>
              </a:r>
              <a:endParaRPr lang="ru-RU" sz="2400" b="1" dirty="0">
                <a:solidFill>
                  <a:srgbClr val="C00000"/>
                </a:solidFill>
                <a:latin typeface="Calibri" panose="020F0502020204030204" pitchFamily="34" charset="0"/>
                <a:cs typeface="+mn-cs"/>
              </a:endParaRPr>
            </a:p>
          </p:txBody>
        </p:sp>
        <p:sp>
          <p:nvSpPr>
            <p:cNvPr id="78" name="Скругленный прямоугольник 37">
              <a:extLst>
                <a:ext uri="{FF2B5EF4-FFF2-40B4-BE49-F238E27FC236}">
                  <a16:creationId xmlns:a16="http://schemas.microsoft.com/office/drawing/2014/main" xmlns="" id="{C761682D-3652-4592-8ADF-D7C0557E268C}"/>
                </a:ext>
              </a:extLst>
            </p:cNvPr>
            <p:cNvSpPr/>
            <p:nvPr/>
          </p:nvSpPr>
          <p:spPr>
            <a:xfrm>
              <a:off x="6916397" y="1230675"/>
              <a:ext cx="3861043" cy="1534579"/>
            </a:xfrm>
            <a:prstGeom prst="roundRect">
              <a:avLst/>
            </a:prstGeom>
            <a:noFill/>
            <a:ln w="25400" cap="flat" cmpd="sng" algn="ctr">
              <a:solidFill>
                <a:srgbClr val="4F81BD"/>
              </a:solidFill>
              <a:prstDash val="dash"/>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grpSp>
          <p:nvGrpSpPr>
            <p:cNvPr id="79" name="Группа 78">
              <a:extLst>
                <a:ext uri="{FF2B5EF4-FFF2-40B4-BE49-F238E27FC236}">
                  <a16:creationId xmlns:a16="http://schemas.microsoft.com/office/drawing/2014/main" xmlns="" id="{8C5FE9DC-CDA5-48A9-9A7E-85CFCC5E16EE}"/>
                </a:ext>
              </a:extLst>
            </p:cNvPr>
            <p:cNvGrpSpPr/>
            <p:nvPr/>
          </p:nvGrpSpPr>
          <p:grpSpPr>
            <a:xfrm>
              <a:off x="8041822" y="1941577"/>
              <a:ext cx="1833414" cy="492552"/>
              <a:chOff x="8112224" y="1988840"/>
              <a:chExt cx="2088232" cy="360040"/>
            </a:xfrm>
          </p:grpSpPr>
          <p:sp>
            <p:nvSpPr>
              <p:cNvPr id="80" name="Блок-схема: магнитный диск 79">
                <a:extLst>
                  <a:ext uri="{FF2B5EF4-FFF2-40B4-BE49-F238E27FC236}">
                    <a16:creationId xmlns:a16="http://schemas.microsoft.com/office/drawing/2014/main" xmlns="" id="{8A9C59D7-62D5-49DE-8F00-BCE6AE9A2593}"/>
                  </a:ext>
                </a:extLst>
              </p:cNvPr>
              <p:cNvSpPr/>
              <p:nvPr/>
            </p:nvSpPr>
            <p:spPr>
              <a:xfrm>
                <a:off x="8112224" y="1988840"/>
                <a:ext cx="576064" cy="360040"/>
              </a:xfrm>
              <a:prstGeom prst="flowChartMagneticDisk">
                <a:avLst/>
              </a:prstGeom>
              <a:solidFill>
                <a:srgbClr val="F79646">
                  <a:lumMod val="5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Блок-схема: магнитный диск 80">
                <a:extLst>
                  <a:ext uri="{FF2B5EF4-FFF2-40B4-BE49-F238E27FC236}">
                    <a16:creationId xmlns:a16="http://schemas.microsoft.com/office/drawing/2014/main" xmlns="" id="{47621BA7-1608-485C-AA9C-645925ED2C61}"/>
                  </a:ext>
                </a:extLst>
              </p:cNvPr>
              <p:cNvSpPr/>
              <p:nvPr/>
            </p:nvSpPr>
            <p:spPr>
              <a:xfrm>
                <a:off x="9624392" y="1988840"/>
                <a:ext cx="576064" cy="360040"/>
              </a:xfrm>
              <a:prstGeom prst="flowChartMagneticDisk">
                <a:avLst/>
              </a:prstGeom>
              <a:solidFill>
                <a:srgbClr val="F79646">
                  <a:lumMod val="5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Блок-схема: магнитный диск 81">
                <a:extLst>
                  <a:ext uri="{FF2B5EF4-FFF2-40B4-BE49-F238E27FC236}">
                    <a16:creationId xmlns:a16="http://schemas.microsoft.com/office/drawing/2014/main" xmlns="" id="{3177C676-8243-439B-8396-CAA980B9D65A}"/>
                  </a:ext>
                </a:extLst>
              </p:cNvPr>
              <p:cNvSpPr/>
              <p:nvPr/>
            </p:nvSpPr>
            <p:spPr>
              <a:xfrm>
                <a:off x="8844565" y="1988840"/>
                <a:ext cx="576064" cy="360040"/>
              </a:xfrm>
              <a:prstGeom prst="flowChartMagneticDisk">
                <a:avLst/>
              </a:prstGeom>
              <a:solidFill>
                <a:srgbClr val="F79646">
                  <a:lumMod val="5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3" name="TextBox 82">
              <a:extLst>
                <a:ext uri="{FF2B5EF4-FFF2-40B4-BE49-F238E27FC236}">
                  <a16:creationId xmlns:a16="http://schemas.microsoft.com/office/drawing/2014/main" xmlns="" id="{9FD7F9DA-7CEF-4B42-BE6A-03C72BF0963D}"/>
                </a:ext>
              </a:extLst>
            </p:cNvPr>
            <p:cNvSpPr txBox="1"/>
            <p:nvPr/>
          </p:nvSpPr>
          <p:spPr>
            <a:xfrm>
              <a:off x="6954562" y="1292212"/>
              <a:ext cx="3740694" cy="438582"/>
            </a:xfrm>
            <a:prstGeom prst="rect">
              <a:avLst/>
            </a:prstGeom>
            <a:noFill/>
          </p:spPr>
          <p:txBody>
            <a:bodyPr wrap="square" lIns="68580" tIns="34290" rIns="68580" bIns="34290" rtlCol="0">
              <a:spAutoFit/>
            </a:bodyPr>
            <a:lstStyle/>
            <a:p>
              <a:pPr algn="ctr" eaLnBrk="0" hangingPunct="0"/>
              <a:r>
                <a:rPr lang="en-US" sz="2400" b="1" dirty="0" smtClean="0">
                  <a:solidFill>
                    <a:srgbClr val="C00000"/>
                  </a:solidFill>
                  <a:latin typeface="Calibri" panose="020F0502020204030204" pitchFamily="34" charset="0"/>
                  <a:cs typeface="+mn-cs"/>
                </a:rPr>
                <a:t>Data storage system</a:t>
              </a:r>
              <a:endParaRPr lang="ru-RU" sz="2400" b="1" dirty="0">
                <a:solidFill>
                  <a:srgbClr val="C00000"/>
                </a:solidFill>
                <a:latin typeface="Calibri" panose="020F0502020204030204" pitchFamily="34" charset="0"/>
                <a:cs typeface="+mn-cs"/>
              </a:endParaRPr>
            </a:p>
          </p:txBody>
        </p:sp>
        <p:sp>
          <p:nvSpPr>
            <p:cNvPr id="84" name="Скругленный прямоугольник 15">
              <a:extLst>
                <a:ext uri="{FF2B5EF4-FFF2-40B4-BE49-F238E27FC236}">
                  <a16:creationId xmlns:a16="http://schemas.microsoft.com/office/drawing/2014/main" xmlns="" id="{F175B2BF-408F-4DF2-918A-EDA26B944D9E}"/>
                </a:ext>
              </a:extLst>
            </p:cNvPr>
            <p:cNvSpPr/>
            <p:nvPr/>
          </p:nvSpPr>
          <p:spPr>
            <a:xfrm>
              <a:off x="1016776" y="1925411"/>
              <a:ext cx="896600" cy="685975"/>
            </a:xfrm>
            <a:prstGeom prst="roundRect">
              <a:avLst/>
            </a:prstGeom>
            <a:solidFill>
              <a:sysClr val="window" lastClr="FFFFFF"/>
            </a:solidFill>
            <a:ln w="25400" cap="flat" cmpd="sng" algn="ctr">
              <a:solidFill>
                <a:srgbClr val="8064A2"/>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VM-UI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a:t>
              </a:r>
              <a:r>
                <a:rPr kumimoji="0" lang="en-US" sz="1500" b="1" i="0" u="none" strike="noStrike" kern="0" cap="none" spc="0" normalizeH="0" baseline="0" noProof="0" dirty="0" err="1">
                  <a:ln>
                    <a:noFill/>
                  </a:ln>
                  <a:solidFill>
                    <a:prstClr val="black"/>
                  </a:solidFill>
                  <a:effectLst/>
                  <a:uLnTx/>
                  <a:uFillTx/>
                  <a:latin typeface="Calibri"/>
                  <a:ea typeface="+mn-ea"/>
                  <a:cs typeface="+mn-cs"/>
                </a:rPr>
                <a:t>ssh</a:t>
              </a:r>
              <a:r>
                <a:rPr kumimoji="0" lang="en-US" sz="1500" b="1" i="0" u="none" strike="noStrike" kern="0" cap="none" spc="0" normalizeH="0" baseline="0" noProof="0" dirty="0">
                  <a:ln>
                    <a:noFill/>
                  </a:ln>
                  <a:solidFill>
                    <a:prstClr val="black"/>
                  </a:solidFill>
                  <a:effectLst/>
                  <a:uLnTx/>
                  <a:uFillTx/>
                  <a:latin typeface="Calibri"/>
                  <a:ea typeface="+mn-ea"/>
                  <a:cs typeface="+mn-cs"/>
                </a:rPr>
                <a:t>)</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sp>
          <p:nvSpPr>
            <p:cNvPr id="85" name="Скругленный прямоугольник 42">
              <a:extLst>
                <a:ext uri="{FF2B5EF4-FFF2-40B4-BE49-F238E27FC236}">
                  <a16:creationId xmlns:a16="http://schemas.microsoft.com/office/drawing/2014/main" xmlns="" id="{45E32876-D5E3-466C-AC31-E596DAC0BC37}"/>
                </a:ext>
              </a:extLst>
            </p:cNvPr>
            <p:cNvSpPr/>
            <p:nvPr/>
          </p:nvSpPr>
          <p:spPr>
            <a:xfrm>
              <a:off x="2099164" y="1918769"/>
              <a:ext cx="896600" cy="685975"/>
            </a:xfrm>
            <a:prstGeom prst="roundRect">
              <a:avLst/>
            </a:prstGeom>
            <a:solidFill>
              <a:sysClr val="window" lastClr="FFFFFF"/>
            </a:solidFill>
            <a:ln w="25400" cap="flat" cmpd="sng" algn="ctr">
              <a:solidFill>
                <a:srgbClr val="8064A2"/>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VM-UI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a:t>
              </a:r>
              <a:r>
                <a:rPr kumimoji="0" lang="en-US" sz="1500" b="1" i="0" u="none" strike="noStrike" kern="0" cap="none" spc="0" normalizeH="0" baseline="0" noProof="0" dirty="0" err="1">
                  <a:ln>
                    <a:noFill/>
                  </a:ln>
                  <a:solidFill>
                    <a:prstClr val="black"/>
                  </a:solidFill>
                  <a:effectLst/>
                  <a:uLnTx/>
                  <a:uFillTx/>
                  <a:latin typeface="Calibri"/>
                  <a:ea typeface="+mn-ea"/>
                  <a:cs typeface="+mn-cs"/>
                </a:rPr>
                <a:t>ssh</a:t>
              </a:r>
              <a:r>
                <a:rPr kumimoji="0" lang="en-US" sz="1500" b="1" i="0" u="none" strike="noStrike" kern="0" cap="none" spc="0" normalizeH="0" baseline="0" noProof="0" dirty="0">
                  <a:ln>
                    <a:noFill/>
                  </a:ln>
                  <a:solidFill>
                    <a:prstClr val="black"/>
                  </a:solidFill>
                  <a:effectLst/>
                  <a:uLnTx/>
                  <a:uFillTx/>
                  <a:latin typeface="Calibri"/>
                  <a:ea typeface="+mn-ea"/>
                  <a:cs typeface="+mn-cs"/>
                </a:rPr>
                <a:t>)</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sp>
          <p:nvSpPr>
            <p:cNvPr id="86" name="Скругленный прямоугольник 43">
              <a:extLst>
                <a:ext uri="{FF2B5EF4-FFF2-40B4-BE49-F238E27FC236}">
                  <a16:creationId xmlns:a16="http://schemas.microsoft.com/office/drawing/2014/main" xmlns="" id="{1EBC0F56-E8DD-4075-A4CE-7895CDE21062}"/>
                </a:ext>
              </a:extLst>
            </p:cNvPr>
            <p:cNvSpPr/>
            <p:nvPr/>
          </p:nvSpPr>
          <p:spPr>
            <a:xfrm>
              <a:off x="3548738" y="1925410"/>
              <a:ext cx="896600" cy="685975"/>
            </a:xfrm>
            <a:prstGeom prst="roundRect">
              <a:avLst/>
            </a:prstGeom>
            <a:solidFill>
              <a:sysClr val="window" lastClr="FFFFFF"/>
            </a:solidFill>
            <a:ln w="25400" cap="flat" cmpd="sng" algn="ctr">
              <a:solidFill>
                <a:srgbClr val="9BBB59"/>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VM-UI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(HLIT-VDI)</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sp>
          <p:nvSpPr>
            <p:cNvPr id="87" name="Скругленный прямоугольник 44">
              <a:extLst>
                <a:ext uri="{FF2B5EF4-FFF2-40B4-BE49-F238E27FC236}">
                  <a16:creationId xmlns:a16="http://schemas.microsoft.com/office/drawing/2014/main" xmlns="" id="{CFB8226E-3D49-4C86-9F28-CF29028FBC7B}"/>
                </a:ext>
              </a:extLst>
            </p:cNvPr>
            <p:cNvSpPr/>
            <p:nvPr/>
          </p:nvSpPr>
          <p:spPr>
            <a:xfrm>
              <a:off x="4899245" y="1936416"/>
              <a:ext cx="896600" cy="685975"/>
            </a:xfrm>
            <a:prstGeom prst="roundRect">
              <a:avLst/>
            </a:prstGeom>
            <a:solidFill>
              <a:sysClr val="window" lastClr="FFFFFF"/>
            </a:solidFill>
            <a:ln w="25400" cap="flat" cmpd="sng" algn="ctr">
              <a:solidFill>
                <a:srgbClr val="9BBB59"/>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VM-UI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(HLIT-VDI)</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88" name="Соединительная линия уступом 60">
              <a:extLst>
                <a:ext uri="{FF2B5EF4-FFF2-40B4-BE49-F238E27FC236}">
                  <a16:creationId xmlns:a16="http://schemas.microsoft.com/office/drawing/2014/main" xmlns="" id="{FA6D12CA-C6BC-41ED-BBBB-0CAF37DF8B0B}"/>
                </a:ext>
              </a:extLst>
            </p:cNvPr>
            <p:cNvCxnSpPr>
              <a:cxnSpLocks noChangeShapeType="1"/>
            </p:cNvCxnSpPr>
            <p:nvPr/>
          </p:nvCxnSpPr>
          <p:spPr bwMode="auto">
            <a:xfrm rot="5400000">
              <a:off x="3081380" y="3234691"/>
              <a:ext cx="736433" cy="2"/>
            </a:xfrm>
            <a:prstGeom prst="bentConnector3">
              <a:avLst>
                <a:gd name="adj1" fmla="val 50000"/>
              </a:avLst>
            </a:prstGeom>
            <a:noFill/>
            <a:ln w="38100" cap="flat" cmpd="sng" algn="ctr">
              <a:solidFill>
                <a:srgbClr val="C0504D"/>
              </a:solidFill>
              <a:prstDash val="solid"/>
              <a:headEnd type="triangle" w="med" len="med"/>
              <a:tailEnd type="triangle" w="med" len="med"/>
            </a:ln>
            <a:effectLst>
              <a:outerShdw blurRad="40000" dist="23000" dir="5400000" rotWithShape="0">
                <a:srgbClr val="000000">
                  <a:alpha val="35000"/>
                </a:srgbClr>
              </a:outerShdw>
            </a:effectLst>
          </p:spPr>
        </p:cxnSp>
        <p:sp>
          <p:nvSpPr>
            <p:cNvPr id="89" name="Скругленный прямоугольник 65">
              <a:extLst>
                <a:ext uri="{FF2B5EF4-FFF2-40B4-BE49-F238E27FC236}">
                  <a16:creationId xmlns:a16="http://schemas.microsoft.com/office/drawing/2014/main" xmlns="" id="{DEDE37F5-B23A-41BE-816C-096391E4B0A9}"/>
                </a:ext>
              </a:extLst>
            </p:cNvPr>
            <p:cNvSpPr/>
            <p:nvPr/>
          </p:nvSpPr>
          <p:spPr>
            <a:xfrm>
              <a:off x="6880395" y="3662701"/>
              <a:ext cx="3861043" cy="2203309"/>
            </a:xfrm>
            <a:prstGeom prst="roundRect">
              <a:avLst/>
            </a:prstGeom>
            <a:noFill/>
            <a:ln w="25400" cap="flat" cmpd="sng" algn="ctr">
              <a:solidFill>
                <a:srgbClr val="4F81BD"/>
              </a:solidFill>
              <a:prstDash val="dash"/>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TextBox 89">
              <a:extLst>
                <a:ext uri="{FF2B5EF4-FFF2-40B4-BE49-F238E27FC236}">
                  <a16:creationId xmlns:a16="http://schemas.microsoft.com/office/drawing/2014/main" xmlns="" id="{79BD2D8D-0BB1-408B-8A93-2CCE664ED5D7}"/>
                </a:ext>
              </a:extLst>
            </p:cNvPr>
            <p:cNvSpPr txBox="1"/>
            <p:nvPr/>
          </p:nvSpPr>
          <p:spPr>
            <a:xfrm>
              <a:off x="6926639" y="3809367"/>
              <a:ext cx="3822878" cy="407804"/>
            </a:xfrm>
            <a:prstGeom prst="rect">
              <a:avLst/>
            </a:prstGeom>
            <a:noFill/>
          </p:spPr>
          <p:txBody>
            <a:bodyPr wrap="square" lIns="68580" tIns="34290" rIns="68580" bIns="34290" rtlCol="0">
              <a:spAutoFit/>
            </a:bodyPr>
            <a:lstStyle/>
            <a:p>
              <a:pPr eaLnBrk="0" hangingPunct="0"/>
              <a:r>
                <a:rPr lang="en-US" sz="2200" b="1" dirty="0" smtClean="0">
                  <a:solidFill>
                    <a:srgbClr val="C00000"/>
                  </a:solidFill>
                  <a:latin typeface="Calibri" panose="020F0502020204030204" pitchFamily="34" charset="0"/>
                  <a:cs typeface="+mn-cs"/>
                </a:rPr>
                <a:t>VM pool </a:t>
              </a:r>
              <a:r>
                <a:rPr lang="en-US" sz="2200" b="1" dirty="0" smtClean="0">
                  <a:solidFill>
                    <a:srgbClr val="C00000"/>
                  </a:solidFill>
                  <a:latin typeface="Calibri" panose="020F0502020204030204" pitchFamily="34" charset="0"/>
                </a:rPr>
                <a:t>for managing services</a:t>
              </a:r>
              <a:endParaRPr lang="ru-RU" sz="2200" b="1" dirty="0">
                <a:solidFill>
                  <a:srgbClr val="C00000"/>
                </a:solidFill>
                <a:latin typeface="Calibri" panose="020F0502020204030204" pitchFamily="34" charset="0"/>
                <a:cs typeface="+mn-cs"/>
              </a:endParaRPr>
            </a:p>
          </p:txBody>
        </p:sp>
        <p:sp>
          <p:nvSpPr>
            <p:cNvPr id="91" name="Скругленный прямоугольник 67">
              <a:extLst>
                <a:ext uri="{FF2B5EF4-FFF2-40B4-BE49-F238E27FC236}">
                  <a16:creationId xmlns:a16="http://schemas.microsoft.com/office/drawing/2014/main" xmlns="" id="{B24A5DAE-1360-4D7D-9D9D-6CCCC111B07F}"/>
                </a:ext>
              </a:extLst>
            </p:cNvPr>
            <p:cNvSpPr/>
            <p:nvPr/>
          </p:nvSpPr>
          <p:spPr>
            <a:xfrm>
              <a:off x="7243246" y="5358560"/>
              <a:ext cx="900524" cy="342988"/>
            </a:xfrm>
            <a:prstGeom prst="roundRect">
              <a:avLst/>
            </a:prstGeom>
            <a:solidFill>
              <a:sysClr val="window" lastClr="FFFFFF"/>
            </a:solidFill>
            <a:ln w="25400" cap="flat" cmpd="sng" algn="ctr">
              <a:solidFill>
                <a:srgbClr val="00206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website</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sp>
          <p:nvSpPr>
            <p:cNvPr id="92" name="Скругленный прямоугольник 68">
              <a:extLst>
                <a:ext uri="{FF2B5EF4-FFF2-40B4-BE49-F238E27FC236}">
                  <a16:creationId xmlns:a16="http://schemas.microsoft.com/office/drawing/2014/main" xmlns="" id="{428DA12F-9767-4941-9823-2F8B2397A1C9}"/>
                </a:ext>
              </a:extLst>
            </p:cNvPr>
            <p:cNvSpPr/>
            <p:nvPr/>
          </p:nvSpPr>
          <p:spPr>
            <a:xfrm>
              <a:off x="9622351" y="5377025"/>
              <a:ext cx="900524" cy="342988"/>
            </a:xfrm>
            <a:prstGeom prst="roundRect">
              <a:avLst/>
            </a:prstGeom>
            <a:solidFill>
              <a:sysClr val="window" lastClr="FFFFFF"/>
            </a:solidFill>
            <a:ln w="25400" cap="flat" cmpd="sng" algn="ctr">
              <a:solidFill>
                <a:schemeClr val="accent6">
                  <a:lumMod val="75000"/>
                </a:schemeClr>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Calibri"/>
                  <a:ea typeface="+mn-ea"/>
                  <a:cs typeface="+mn-cs"/>
                </a:rPr>
                <a:t>GitLab</a:t>
              </a:r>
              <a:endParaRPr kumimoji="0" lang="ru-RU" sz="15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93" name="Прямая со стрелкой 92">
              <a:extLst>
                <a:ext uri="{FF2B5EF4-FFF2-40B4-BE49-F238E27FC236}">
                  <a16:creationId xmlns:a16="http://schemas.microsoft.com/office/drawing/2014/main" xmlns="" id="{D353107A-1A7D-4C10-88CA-C11D0569564F}"/>
                </a:ext>
              </a:extLst>
            </p:cNvPr>
            <p:cNvCxnSpPr/>
            <p:nvPr/>
          </p:nvCxnSpPr>
          <p:spPr>
            <a:xfrm>
              <a:off x="5892893" y="4762344"/>
              <a:ext cx="853799" cy="0"/>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cxnSp>
          <p:nvCxnSpPr>
            <p:cNvPr id="94" name="Прямая со стрелкой 93">
              <a:extLst>
                <a:ext uri="{FF2B5EF4-FFF2-40B4-BE49-F238E27FC236}">
                  <a16:creationId xmlns:a16="http://schemas.microsoft.com/office/drawing/2014/main" xmlns="" id="{977896D4-FB76-4F3D-9476-C7F8FF4208F1}"/>
                </a:ext>
              </a:extLst>
            </p:cNvPr>
            <p:cNvCxnSpPr>
              <a:cxnSpLocks/>
            </p:cNvCxnSpPr>
            <p:nvPr/>
          </p:nvCxnSpPr>
          <p:spPr>
            <a:xfrm>
              <a:off x="9010716" y="2839817"/>
              <a:ext cx="0" cy="785968"/>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cxnSp>
          <p:nvCxnSpPr>
            <p:cNvPr id="95" name="Прямая со стрелкой 94">
              <a:extLst>
                <a:ext uri="{FF2B5EF4-FFF2-40B4-BE49-F238E27FC236}">
                  <a16:creationId xmlns:a16="http://schemas.microsoft.com/office/drawing/2014/main" xmlns="" id="{D89A191D-F2C3-4AD6-AA39-5509A70B5DF9}"/>
                </a:ext>
              </a:extLst>
            </p:cNvPr>
            <p:cNvCxnSpPr>
              <a:cxnSpLocks/>
            </p:cNvCxnSpPr>
            <p:nvPr/>
          </p:nvCxnSpPr>
          <p:spPr>
            <a:xfrm>
              <a:off x="5823912" y="2820717"/>
              <a:ext cx="1088153" cy="866508"/>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cxnSp>
          <p:nvCxnSpPr>
            <p:cNvPr id="96" name="Прямая со стрелкой 95">
              <a:extLst>
                <a:ext uri="{FF2B5EF4-FFF2-40B4-BE49-F238E27FC236}">
                  <a16:creationId xmlns:a16="http://schemas.microsoft.com/office/drawing/2014/main" xmlns="" id="{27F957CA-D48B-4EBE-B0A0-65CAE3F6E353}"/>
                </a:ext>
              </a:extLst>
            </p:cNvPr>
            <p:cNvCxnSpPr>
              <a:cxnSpLocks/>
            </p:cNvCxnSpPr>
            <p:nvPr/>
          </p:nvCxnSpPr>
          <p:spPr>
            <a:xfrm flipV="1">
              <a:off x="5684221" y="2813684"/>
              <a:ext cx="1283467" cy="873535"/>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cxnSp>
          <p:nvCxnSpPr>
            <p:cNvPr id="97" name="Прямая со стрелкой 96">
              <a:extLst>
                <a:ext uri="{FF2B5EF4-FFF2-40B4-BE49-F238E27FC236}">
                  <a16:creationId xmlns:a16="http://schemas.microsoft.com/office/drawing/2014/main" xmlns="" id="{F4BB2A32-2672-4CE6-8815-A776096A231F}"/>
                </a:ext>
              </a:extLst>
            </p:cNvPr>
            <p:cNvCxnSpPr/>
            <p:nvPr/>
          </p:nvCxnSpPr>
          <p:spPr>
            <a:xfrm>
              <a:off x="6052438" y="2014994"/>
              <a:ext cx="853799" cy="0"/>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sp>
          <p:nvSpPr>
            <p:cNvPr id="98" name="Прямоугольник 97">
              <a:extLst>
                <a:ext uri="{FF2B5EF4-FFF2-40B4-BE49-F238E27FC236}">
                  <a16:creationId xmlns:a16="http://schemas.microsoft.com/office/drawing/2014/main" xmlns="" id="{D9BE1813-9F4C-4651-8C0A-AC437BAF46F0}"/>
                </a:ext>
              </a:extLst>
            </p:cNvPr>
            <p:cNvSpPr/>
            <p:nvPr/>
          </p:nvSpPr>
          <p:spPr>
            <a:xfrm>
              <a:off x="673300" y="1051632"/>
              <a:ext cx="10301223" cy="5328592"/>
            </a:xfrm>
            <a:prstGeom prst="rect">
              <a:avLst/>
            </a:prstGeom>
            <a:noFill/>
            <a:ln w="38100" cap="flat" cmpd="sng" algn="ctr">
              <a:solidFill>
                <a:srgbClr val="F79646"/>
              </a:solidFill>
              <a:prstDash val="dash"/>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TextBox 98">
              <a:extLst>
                <a:ext uri="{FF2B5EF4-FFF2-40B4-BE49-F238E27FC236}">
                  <a16:creationId xmlns:a16="http://schemas.microsoft.com/office/drawing/2014/main" xmlns="" id="{5A9DA884-3BDE-47EC-8B3B-89FBCFDFBD84}"/>
                </a:ext>
              </a:extLst>
            </p:cNvPr>
            <p:cNvSpPr txBox="1"/>
            <p:nvPr/>
          </p:nvSpPr>
          <p:spPr>
            <a:xfrm>
              <a:off x="2417472" y="5866023"/>
              <a:ext cx="6795899" cy="500137"/>
            </a:xfrm>
            <a:prstGeom prst="rect">
              <a:avLst/>
            </a:prstGeom>
            <a:noFill/>
          </p:spPr>
          <p:txBody>
            <a:bodyPr wrap="none" lIns="68580" tIns="34290" rIns="68580" bIns="34290" rtlCol="0">
              <a:spAutoFit/>
            </a:bodyPr>
            <a:lstStyle/>
            <a:p>
              <a:pPr eaLnBrk="0" hangingPunct="0"/>
              <a:r>
                <a:rPr lang="en-US" sz="2800" b="1" dirty="0" smtClean="0">
                  <a:solidFill>
                    <a:srgbClr val="C00000"/>
                  </a:solidFill>
                  <a:latin typeface="Calibri" panose="020F0502020204030204" pitchFamily="34" charset="0"/>
                  <a:cs typeface="+mn-cs"/>
                </a:rPr>
                <a:t>Unified software and hardware environment</a:t>
              </a:r>
              <a:endParaRPr lang="ru-RU" sz="2800" b="1" dirty="0">
                <a:solidFill>
                  <a:srgbClr val="C00000"/>
                </a:solidFill>
                <a:latin typeface="Calibri" panose="020F0502020204030204" pitchFamily="34" charset="0"/>
                <a:cs typeface="+mn-cs"/>
              </a:endParaRPr>
            </a:p>
          </p:txBody>
        </p:sp>
        <p:sp>
          <p:nvSpPr>
            <p:cNvPr id="100" name="Скругленный прямоугольник 68">
              <a:extLst>
                <a:ext uri="{FF2B5EF4-FFF2-40B4-BE49-F238E27FC236}">
                  <a16:creationId xmlns:a16="http://schemas.microsoft.com/office/drawing/2014/main" xmlns="" id="{428DA12F-9767-4941-9823-2F8B2397A1C9}"/>
                </a:ext>
              </a:extLst>
            </p:cNvPr>
            <p:cNvSpPr/>
            <p:nvPr/>
          </p:nvSpPr>
          <p:spPr>
            <a:xfrm>
              <a:off x="7205472" y="4598448"/>
              <a:ext cx="3316224" cy="636139"/>
            </a:xfrm>
            <a:prstGeom prst="roundRect">
              <a:avLst/>
            </a:prstGeom>
            <a:solidFill>
              <a:sysClr val="window" lastClr="FFFFFF"/>
            </a:solidFill>
            <a:ln w="25400" cap="flat" cmpd="sng" algn="ctr">
              <a:solidFill>
                <a:srgbClr val="002060"/>
              </a:solidFill>
              <a:prstDash val="solid"/>
            </a:ln>
            <a:effectLst/>
          </p:spPr>
          <p:txBody>
            <a:bodyPr lIns="68580" tIns="34290" rIns="68580" bIns="3429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2000" b="1" kern="0" dirty="0" smtClean="0">
                  <a:solidFill>
                    <a:srgbClr val="002060"/>
                  </a:solidFill>
                  <a:latin typeface="Calibri"/>
                </a:rPr>
                <a:t>Ecosystem for ML/DL/HPC</a:t>
              </a:r>
              <a:endParaRPr kumimoji="0" lang="ru-RU" sz="2000" b="1" i="0" u="none" strike="noStrike" kern="0" cap="none" spc="0" normalizeH="0" baseline="0" noProof="0" dirty="0">
                <a:ln>
                  <a:noFill/>
                </a:ln>
                <a:solidFill>
                  <a:srgbClr val="002060"/>
                </a:solidFill>
                <a:effectLst/>
                <a:uLnTx/>
                <a:uFillTx/>
                <a:latin typeface="Calibri"/>
              </a:endParaRPr>
            </a:p>
          </p:txBody>
        </p:sp>
      </p:grpSp>
    </p:spTree>
    <p:extLst>
      <p:ext uri="{BB962C8B-B14F-4D97-AF65-F5344CB8AC3E}">
        <p14:creationId xmlns:p14="http://schemas.microsoft.com/office/powerpoint/2010/main" val="283395112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smtClean="0">
                <a:solidFill>
                  <a:prstClr val="white"/>
                </a:solidFill>
              </a:rPr>
              <a:t>Software and hardware environment of the </a:t>
            </a:r>
            <a:r>
              <a:rPr lang="en-US" sz="2400" b="1" dirty="0" err="1" smtClean="0">
                <a:solidFill>
                  <a:prstClr val="white"/>
                </a:solidFill>
              </a:rPr>
              <a:t>HybriLIT</a:t>
            </a:r>
            <a:r>
              <a:rPr lang="en-US" sz="2400" b="1" dirty="0" smtClean="0">
                <a:solidFill>
                  <a:prstClr val="white"/>
                </a:solidFill>
              </a:rPr>
              <a:t> platform</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437110" y="773113"/>
            <a:ext cx="7917181" cy="5577771"/>
          </a:xfrm>
          <a:prstGeom prst="rect">
            <a:avLst/>
          </a:prstGeom>
          <a:noFill/>
        </p:spPr>
      </p:pic>
      <p:sp>
        <p:nvSpPr>
          <p:cNvPr id="36" name="Прямоугольник 10"/>
          <p:cNvSpPr/>
          <p:nvPr/>
        </p:nvSpPr>
        <p:spPr>
          <a:xfrm>
            <a:off x="8520547" y="2380566"/>
            <a:ext cx="3311235" cy="3970318"/>
          </a:xfrm>
          <a:prstGeom prst="rect">
            <a:avLst/>
          </a:prstGeom>
          <a:solidFill>
            <a:schemeClr val="bg2"/>
          </a:solidFill>
        </p:spPr>
        <p:txBody>
          <a:bodyPr wrap="square">
            <a:spAutoFit/>
          </a:bodyPr>
          <a:lstStyle/>
          <a:p>
            <a:pPr algn="just"/>
            <a:r>
              <a:rPr lang="en-US" dirty="0">
                <a:latin typeface="Book Antiqua" panose="02040602050305030304" pitchFamily="18" charset="0"/>
              </a:rPr>
              <a:t>The unified software and information environment including the unified </a:t>
            </a:r>
            <a:r>
              <a:rPr lang="en-US" dirty="0">
                <a:solidFill>
                  <a:srgbClr val="C00000"/>
                </a:solidFill>
                <a:latin typeface="Book Antiqua" panose="02040602050305030304" pitchFamily="18" charset="0"/>
              </a:rPr>
              <a:t>system level</a:t>
            </a:r>
            <a:r>
              <a:rPr lang="en-US" dirty="0">
                <a:latin typeface="Book Antiqua" panose="02040602050305030304" pitchFamily="18" charset="0"/>
              </a:rPr>
              <a:t> (the operation system, the job </a:t>
            </a:r>
            <a:r>
              <a:rPr lang="en-US" dirty="0">
                <a:solidFill>
                  <a:srgbClr val="002060"/>
                </a:solidFill>
                <a:latin typeface="Book Antiqua" panose="02040602050305030304" pitchFamily="18" charset="0"/>
              </a:rPr>
              <a:t>scheduler</a:t>
            </a:r>
            <a:r>
              <a:rPr lang="en-US" dirty="0">
                <a:latin typeface="Book Antiqua" panose="02040602050305030304" pitchFamily="18" charset="0"/>
              </a:rPr>
              <a:t>, file systems and software) as well </a:t>
            </a:r>
            <a:r>
              <a:rPr lang="en-US" dirty="0">
                <a:solidFill>
                  <a:srgbClr val="C00000"/>
                </a:solidFill>
                <a:latin typeface="Book Antiqua" panose="02040602050305030304" pitchFamily="18" charset="0"/>
              </a:rPr>
              <a:t>as a set of services</a:t>
            </a:r>
            <a:r>
              <a:rPr lang="en-US" dirty="0">
                <a:latin typeface="Book Antiqua" panose="02040602050305030304" pitchFamily="18" charset="0"/>
              </a:rPr>
              <a:t> allowing users to quickly get the answers to their questions, jointly develop parallel applications, receive information about conferences, seminars and meetings dedicated to parallel programming technologies.</a:t>
            </a:r>
          </a:p>
        </p:txBody>
      </p:sp>
    </p:spTree>
    <p:extLst>
      <p:ext uri="{BB962C8B-B14F-4D97-AF65-F5344CB8AC3E}">
        <p14:creationId xmlns:p14="http://schemas.microsoft.com/office/powerpoint/2010/main" val="6384134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smtClean="0">
                <a:solidFill>
                  <a:prstClr val="white"/>
                </a:solidFill>
              </a:rPr>
              <a:t>HybriLIT</a:t>
            </a:r>
            <a:r>
              <a:rPr lang="en-US" sz="2400" b="1" dirty="0" smtClean="0">
                <a:solidFill>
                  <a:prstClr val="white"/>
                </a:solidFill>
              </a:rPr>
              <a:t> User Account: Description</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864" t="13444" r="29182"/>
          <a:stretch/>
        </p:blipFill>
        <p:spPr>
          <a:xfrm>
            <a:off x="277090" y="736600"/>
            <a:ext cx="4017819" cy="593609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2727" t="12930" r="13523" b="60606"/>
          <a:stretch/>
        </p:blipFill>
        <p:spPr>
          <a:xfrm>
            <a:off x="360216" y="4558146"/>
            <a:ext cx="7772401" cy="1814945"/>
          </a:xfrm>
          <a:prstGeom prst="rect">
            <a:avLst/>
          </a:prstGeom>
        </p:spPr>
      </p:pic>
      <p:sp>
        <p:nvSpPr>
          <p:cNvPr id="11" name="TextBox 10"/>
          <p:cNvSpPr txBox="1"/>
          <p:nvPr/>
        </p:nvSpPr>
        <p:spPr>
          <a:xfrm>
            <a:off x="4246416" y="1235421"/>
            <a:ext cx="7398327" cy="646331"/>
          </a:xfrm>
          <a:prstGeom prst="rect">
            <a:avLst/>
          </a:prstGeom>
          <a:solidFill>
            <a:schemeClr val="accent2"/>
          </a:solidFill>
        </p:spPr>
        <p:txBody>
          <a:bodyPr wrap="square" rtlCol="0">
            <a:spAutoFit/>
          </a:bodyPr>
          <a:lstStyle/>
          <a:p>
            <a:pPr marL="285750" indent="-285750">
              <a:buFont typeface="Arial" charset="0"/>
              <a:buChar char="•"/>
            </a:pPr>
            <a:r>
              <a:rPr lang="en-US" dirty="0" smtClean="0"/>
              <a:t>Increasing number of users arises the need to develop a special service aimed at containing the main info about the system</a:t>
            </a:r>
            <a:endParaRPr lang="en-US" dirty="0"/>
          </a:p>
        </p:txBody>
      </p:sp>
      <p:sp>
        <p:nvSpPr>
          <p:cNvPr id="12" name="TextBox 11"/>
          <p:cNvSpPr txBox="1"/>
          <p:nvPr/>
        </p:nvSpPr>
        <p:spPr>
          <a:xfrm>
            <a:off x="5174671" y="3889211"/>
            <a:ext cx="5334001" cy="369332"/>
          </a:xfrm>
          <a:prstGeom prst="rect">
            <a:avLst/>
          </a:prstGeom>
          <a:solidFill>
            <a:schemeClr val="accent2"/>
          </a:solidFill>
        </p:spPr>
        <p:txBody>
          <a:bodyPr wrap="square" rtlCol="0">
            <a:spAutoFit/>
          </a:bodyPr>
          <a:lstStyle/>
          <a:p>
            <a:pPr marL="285750" indent="-285750">
              <a:buFont typeface="Arial" charset="0"/>
              <a:buChar char="•"/>
            </a:pPr>
            <a:r>
              <a:rPr lang="en-US" dirty="0" smtClean="0"/>
              <a:t>Different teams of users cannot be fully supported</a:t>
            </a:r>
            <a:endParaRPr lang="en-US" dirty="0"/>
          </a:p>
        </p:txBody>
      </p:sp>
      <p:sp>
        <p:nvSpPr>
          <p:cNvPr id="13" name="TextBox 12"/>
          <p:cNvSpPr txBox="1"/>
          <p:nvPr/>
        </p:nvSpPr>
        <p:spPr>
          <a:xfrm>
            <a:off x="4854864" y="2946802"/>
            <a:ext cx="6067136" cy="646331"/>
          </a:xfrm>
          <a:prstGeom prst="rect">
            <a:avLst/>
          </a:prstGeom>
          <a:solidFill>
            <a:schemeClr val="accent2"/>
          </a:solidFill>
        </p:spPr>
        <p:txBody>
          <a:bodyPr wrap="square" rtlCol="0">
            <a:spAutoFit/>
          </a:bodyPr>
          <a:lstStyle/>
          <a:p>
            <a:pPr marL="285750" indent="-285750">
              <a:buFont typeface="Arial" charset="0"/>
              <a:buChar char="•"/>
            </a:pPr>
            <a:r>
              <a:rPr lang="en-US" dirty="0" smtClean="0"/>
              <a:t>Information amount is too high and too distributed among other services</a:t>
            </a:r>
            <a:endParaRPr lang="en-US" dirty="0"/>
          </a:p>
        </p:txBody>
      </p:sp>
      <p:sp>
        <p:nvSpPr>
          <p:cNvPr id="14" name="TextBox 13"/>
          <p:cNvSpPr txBox="1"/>
          <p:nvPr/>
        </p:nvSpPr>
        <p:spPr>
          <a:xfrm>
            <a:off x="4571999" y="2093813"/>
            <a:ext cx="6733310" cy="646331"/>
          </a:xfrm>
          <a:prstGeom prst="rect">
            <a:avLst/>
          </a:prstGeom>
          <a:solidFill>
            <a:schemeClr val="accent2"/>
          </a:solidFill>
        </p:spPr>
        <p:txBody>
          <a:bodyPr wrap="square" rtlCol="0">
            <a:spAutoFit/>
          </a:bodyPr>
          <a:lstStyle/>
          <a:p>
            <a:pPr marL="285750" indent="-285750">
              <a:buFont typeface="Arial" charset="0"/>
              <a:buChar char="•"/>
            </a:pPr>
            <a:r>
              <a:rPr lang="en-US" dirty="0" smtClean="0"/>
              <a:t>A service that allows to work in the browser instead of using several services and save time</a:t>
            </a:r>
            <a:endParaRPr lang="en-US" dirty="0"/>
          </a:p>
        </p:txBody>
      </p:sp>
    </p:spTree>
    <p:extLst>
      <p:ext uri="{BB962C8B-B14F-4D97-AF65-F5344CB8AC3E}">
        <p14:creationId xmlns:p14="http://schemas.microsoft.com/office/powerpoint/2010/main" val="240560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a:t>
            </a:r>
            <a:r>
              <a:rPr lang="en-US" sz="2400" b="1" dirty="0" smtClean="0">
                <a:solidFill>
                  <a:prstClr val="white"/>
                </a:solidFill>
              </a:rPr>
              <a:t>User Tasks</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97526"/>
            <a:ext cx="8186425" cy="5763491"/>
          </a:xfrm>
          <a:prstGeom prst="rect">
            <a:avLst/>
          </a:prstGeom>
        </p:spPr>
      </p:pic>
      <p:sp>
        <p:nvSpPr>
          <p:cNvPr id="2" name="Rectangle 1"/>
          <p:cNvSpPr/>
          <p:nvPr/>
        </p:nvSpPr>
        <p:spPr>
          <a:xfrm>
            <a:off x="609600" y="1662545"/>
            <a:ext cx="1260764" cy="4433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6735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User Tasks</a:t>
            </a: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945770"/>
            <a:ext cx="7703127" cy="5787323"/>
          </a:xfrm>
          <a:prstGeom prst="rect">
            <a:avLst/>
          </a:prstGeom>
          <a:ln>
            <a:solidFill>
              <a:srgbClr val="002060"/>
            </a:solidFill>
          </a:ln>
        </p:spPr>
      </p:pic>
      <p:sp>
        <p:nvSpPr>
          <p:cNvPr id="5" name="TextBox 4"/>
          <p:cNvSpPr txBox="1"/>
          <p:nvPr/>
        </p:nvSpPr>
        <p:spPr>
          <a:xfrm>
            <a:off x="9033165" y="1052945"/>
            <a:ext cx="3017548" cy="2308324"/>
          </a:xfrm>
          <a:prstGeom prst="rect">
            <a:avLst/>
          </a:prstGeom>
          <a:solidFill>
            <a:schemeClr val="bg2"/>
          </a:solidFill>
          <a:ln>
            <a:solidFill>
              <a:srgbClr val="002060"/>
            </a:solidFill>
          </a:ln>
        </p:spPr>
        <p:txBody>
          <a:bodyPr wrap="square" rtlCol="0">
            <a:spAutoFit/>
          </a:bodyPr>
          <a:lstStyle/>
          <a:p>
            <a:r>
              <a:rPr lang="en-US" b="1" dirty="0" smtClean="0">
                <a:solidFill>
                  <a:srgbClr val="002060"/>
                </a:solidFill>
              </a:rPr>
              <a:t>User can checkout their tasks history for a period of time (e.g. 7 days as shown here).</a:t>
            </a:r>
          </a:p>
          <a:p>
            <a:endParaRPr lang="en-US" b="1" dirty="0">
              <a:solidFill>
                <a:srgbClr val="002060"/>
              </a:solidFill>
            </a:endParaRPr>
          </a:p>
          <a:p>
            <a:r>
              <a:rPr lang="en-US" b="1" dirty="0" smtClean="0">
                <a:solidFill>
                  <a:srgbClr val="002060"/>
                </a:solidFill>
              </a:rPr>
              <a:t>This helps users to keep track of their own activity and have basic statistics.</a:t>
            </a:r>
            <a:br>
              <a:rPr lang="en-US" b="1" dirty="0" smtClean="0">
                <a:solidFill>
                  <a:srgbClr val="002060"/>
                </a:solidFill>
              </a:rPr>
            </a:br>
            <a:endParaRPr lang="en-US" b="1" dirty="0" smtClean="0">
              <a:solidFill>
                <a:srgbClr val="002060"/>
              </a:solidFill>
            </a:endParaRPr>
          </a:p>
        </p:txBody>
      </p:sp>
      <p:sp>
        <p:nvSpPr>
          <p:cNvPr id="6" name="Left Arrow 5"/>
          <p:cNvSpPr/>
          <p:nvPr/>
        </p:nvSpPr>
        <p:spPr>
          <a:xfrm flipV="1">
            <a:off x="3323528" y="1551709"/>
            <a:ext cx="5525894" cy="200891"/>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4182" y="1399309"/>
            <a:ext cx="1731818" cy="4987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82155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User Tasks</a:t>
            </a: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27" y="983672"/>
            <a:ext cx="7829648" cy="5763491"/>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1787236" y="1274618"/>
            <a:ext cx="1052946" cy="955964"/>
          </a:xfrm>
          <a:prstGeom prst="rect">
            <a:avLst/>
          </a:prstGeom>
          <a:noFill/>
          <a:ln w="28575">
            <a:solidFill>
              <a:srgbClr val="C00000"/>
            </a:solidFill>
          </a:ln>
        </p:spPr>
        <p:txBody>
          <a:bodyPr wrap="square" rtlCol="0">
            <a:spAutoFit/>
          </a:bodyPr>
          <a:lstStyle/>
          <a:p>
            <a:endParaRPr lang="en-US" dirty="0"/>
          </a:p>
        </p:txBody>
      </p:sp>
      <p:sp>
        <p:nvSpPr>
          <p:cNvPr id="8" name="Left Arrow 7"/>
          <p:cNvSpPr/>
          <p:nvPr/>
        </p:nvSpPr>
        <p:spPr>
          <a:xfrm flipV="1">
            <a:off x="3323528" y="1551709"/>
            <a:ext cx="5525894" cy="200891"/>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33165" y="1052945"/>
            <a:ext cx="3017548" cy="2585323"/>
          </a:xfrm>
          <a:prstGeom prst="rect">
            <a:avLst/>
          </a:prstGeom>
          <a:solidFill>
            <a:schemeClr val="bg2"/>
          </a:solidFill>
          <a:ln>
            <a:solidFill>
              <a:srgbClr val="002060"/>
            </a:solidFill>
          </a:ln>
        </p:spPr>
        <p:txBody>
          <a:bodyPr wrap="square" rtlCol="0">
            <a:spAutoFit/>
          </a:bodyPr>
          <a:lstStyle/>
          <a:p>
            <a:r>
              <a:rPr lang="en-US" b="1" dirty="0" smtClean="0">
                <a:solidFill>
                  <a:srgbClr val="002060"/>
                </a:solidFill>
              </a:rPr>
              <a:t>User can checkout their tasks with different “status” which include:</a:t>
            </a:r>
            <a:br>
              <a:rPr lang="en-US" b="1" dirty="0" smtClean="0">
                <a:solidFill>
                  <a:srgbClr val="002060"/>
                </a:solidFill>
              </a:rPr>
            </a:br>
            <a:endParaRPr lang="en-US" b="1" dirty="0" smtClean="0">
              <a:solidFill>
                <a:srgbClr val="002060"/>
              </a:solidFill>
            </a:endParaRPr>
          </a:p>
          <a:p>
            <a:pPr marL="285750" indent="-285750">
              <a:buFontTx/>
              <a:buChar char="-"/>
            </a:pPr>
            <a:r>
              <a:rPr lang="en-US" b="1" i="1" dirty="0">
                <a:solidFill>
                  <a:srgbClr val="002060"/>
                </a:solidFill>
              </a:rPr>
              <a:t>r</a:t>
            </a:r>
            <a:r>
              <a:rPr lang="en-US" b="1" i="1" dirty="0" smtClean="0">
                <a:solidFill>
                  <a:srgbClr val="002060"/>
                </a:solidFill>
              </a:rPr>
              <a:t>unning</a:t>
            </a:r>
          </a:p>
          <a:p>
            <a:pPr marL="285750" indent="-285750">
              <a:buFontTx/>
              <a:buChar char="-"/>
            </a:pPr>
            <a:r>
              <a:rPr lang="en-US" b="1" i="1" dirty="0">
                <a:solidFill>
                  <a:srgbClr val="002060"/>
                </a:solidFill>
              </a:rPr>
              <a:t>p</a:t>
            </a:r>
            <a:r>
              <a:rPr lang="en-US" b="1" i="1" dirty="0" smtClean="0">
                <a:solidFill>
                  <a:srgbClr val="002060"/>
                </a:solidFill>
              </a:rPr>
              <a:t>ending</a:t>
            </a:r>
          </a:p>
          <a:p>
            <a:pPr marL="285750" indent="-285750">
              <a:buFontTx/>
              <a:buChar char="-"/>
            </a:pPr>
            <a:r>
              <a:rPr lang="en-US" b="1" i="1" dirty="0">
                <a:solidFill>
                  <a:srgbClr val="002060"/>
                </a:solidFill>
              </a:rPr>
              <a:t>c</a:t>
            </a:r>
            <a:r>
              <a:rPr lang="en-US" b="1" i="1" dirty="0" smtClean="0">
                <a:solidFill>
                  <a:srgbClr val="002060"/>
                </a:solidFill>
              </a:rPr>
              <a:t>ompleted</a:t>
            </a:r>
          </a:p>
          <a:p>
            <a:pPr marL="285750" indent="-285750">
              <a:buFontTx/>
              <a:buChar char="-"/>
            </a:pPr>
            <a:r>
              <a:rPr lang="en-US" b="1" i="1" dirty="0" smtClean="0">
                <a:solidFill>
                  <a:srgbClr val="002060"/>
                </a:solidFill>
              </a:rPr>
              <a:t>suspended</a:t>
            </a:r>
            <a:r>
              <a:rPr lang="en-US" b="1" dirty="0" smtClean="0">
                <a:solidFill>
                  <a:srgbClr val="002060"/>
                </a:solidFill>
              </a:rPr>
              <a:t/>
            </a:r>
            <a:br>
              <a:rPr lang="en-US" b="1" dirty="0" smtClean="0">
                <a:solidFill>
                  <a:srgbClr val="002060"/>
                </a:solidFill>
              </a:rPr>
            </a:br>
            <a:endParaRPr lang="en-US" b="1" dirty="0" smtClean="0">
              <a:solidFill>
                <a:srgbClr val="002060"/>
              </a:solidFill>
            </a:endParaRPr>
          </a:p>
        </p:txBody>
      </p:sp>
    </p:spTree>
    <p:extLst>
      <p:ext uri="{BB962C8B-B14F-4D97-AF65-F5344CB8AC3E}">
        <p14:creationId xmlns:p14="http://schemas.microsoft.com/office/powerpoint/2010/main" val="129487750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416" y="1083540"/>
            <a:ext cx="9319204" cy="2794592"/>
          </a:xfrm>
          <a:prstGeom prst="rect">
            <a:avLst/>
          </a:prstGeom>
        </p:spPr>
      </p:pic>
      <p:sp>
        <p:nvSpPr>
          <p:cNvPr id="12" name="Round Diagonal Corner Rectangle 11"/>
          <p:cNvSpPr/>
          <p:nvPr/>
        </p:nvSpPr>
        <p:spPr>
          <a:xfrm>
            <a:off x="3796145" y="3144982"/>
            <a:ext cx="4405746" cy="3588327"/>
          </a:xfrm>
          <a:prstGeom prst="round2Diag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Прямоугольник 21">
            <a:extLst>
              <a:ext uri="{FF2B5EF4-FFF2-40B4-BE49-F238E27FC236}">
                <a16:creationId xmlns:a16="http://schemas.microsoft.com/office/drawing/2014/main" xmlns="" id="{1075265C-D056-4779-B77B-AA4FA7B17CC5}"/>
              </a:ext>
            </a:extLst>
          </p:cNvPr>
          <p:cNvSpPr/>
          <p:nvPr/>
        </p:nvSpPr>
        <p:spPr>
          <a:xfrm flipH="1">
            <a:off x="0" y="-3175"/>
            <a:ext cx="12172950" cy="739775"/>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a:lnSpc>
                <a:spcPct val="90000"/>
              </a:lnSpc>
              <a:buClr>
                <a:srgbClr val="000000"/>
              </a:buClr>
              <a:buSzPct val="100000"/>
              <a:defRPr/>
            </a:pPr>
            <a:r>
              <a:rPr lang="en-US" sz="2400" b="1" dirty="0" err="1">
                <a:solidFill>
                  <a:prstClr val="white"/>
                </a:solidFill>
              </a:rPr>
              <a:t>HybriLIT</a:t>
            </a:r>
            <a:r>
              <a:rPr lang="en-US" sz="2400" b="1" dirty="0">
                <a:solidFill>
                  <a:prstClr val="white"/>
                </a:solidFill>
              </a:rPr>
              <a:t> User Account: </a:t>
            </a:r>
            <a:r>
              <a:rPr lang="en-US" sz="2400" b="1" dirty="0" smtClean="0">
                <a:solidFill>
                  <a:prstClr val="white"/>
                </a:solidFill>
              </a:rPr>
              <a:t>Partitions</a:t>
            </a:r>
            <a:endParaRPr lang="en-US" sz="2400" b="1" dirty="0">
              <a:solidFill>
                <a:prstClr val="white"/>
              </a:solidFill>
            </a:endParaRPr>
          </a:p>
        </p:txBody>
      </p:sp>
      <p:pic>
        <p:nvPicPr>
          <p:cNvPr id="6154" name="Рисунок 22">
            <a:extLst>
              <a:ext uri="{FF2B5EF4-FFF2-40B4-BE49-F238E27FC236}">
                <a16:creationId xmlns:a16="http://schemas.microsoft.com/office/drawing/2014/main" xmlns="" id="{B5AC5B94-0494-4E10-9752-8613AB0831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0" y="3175"/>
            <a:ext cx="112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1020" t="13334" r="30501" b="66464"/>
          <a:stretch/>
        </p:blipFill>
        <p:spPr>
          <a:xfrm>
            <a:off x="4908178" y="3242064"/>
            <a:ext cx="2286000" cy="138545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7499" t="40100" r="39216" b="26063"/>
          <a:stretch/>
        </p:blipFill>
        <p:spPr>
          <a:xfrm>
            <a:off x="4301805" y="4611281"/>
            <a:ext cx="3569339" cy="2041184"/>
          </a:xfrm>
          <a:prstGeom prst="rect">
            <a:avLst/>
          </a:prstGeom>
        </p:spPr>
      </p:pic>
      <p:sp>
        <p:nvSpPr>
          <p:cNvPr id="10" name="Oval Callout 9"/>
          <p:cNvSpPr/>
          <p:nvPr/>
        </p:nvSpPr>
        <p:spPr>
          <a:xfrm>
            <a:off x="6715785" y="1580209"/>
            <a:ext cx="3241806" cy="1483929"/>
          </a:xfrm>
          <a:prstGeom prst="wedgeEllipseCallout">
            <a:avLst>
              <a:gd name="adj1" fmla="val -24679"/>
              <a:gd name="adj2" fmla="val 7743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If you need some other positions to be shown in this section,</a:t>
            </a:r>
            <a:br>
              <a:rPr lang="en-US" b="1" dirty="0" smtClean="0">
                <a:solidFill>
                  <a:srgbClr val="C00000"/>
                </a:solidFill>
              </a:rPr>
            </a:br>
            <a:r>
              <a:rPr lang="en-US" b="1" dirty="0" smtClean="0">
                <a:solidFill>
                  <a:srgbClr val="C00000"/>
                </a:solidFill>
              </a:rPr>
              <a:t>please let me know</a:t>
            </a:r>
            <a:endParaRPr lang="en-US" b="1" dirty="0">
              <a:solidFill>
                <a:srgbClr val="C00000"/>
              </a:solidFill>
            </a:endParaRPr>
          </a:p>
        </p:txBody>
      </p:sp>
      <p:sp>
        <p:nvSpPr>
          <p:cNvPr id="15" name="TextBox 14"/>
          <p:cNvSpPr txBox="1"/>
          <p:nvPr/>
        </p:nvSpPr>
        <p:spPr>
          <a:xfrm>
            <a:off x="7087409" y="6058150"/>
            <a:ext cx="783735" cy="477054"/>
          </a:xfrm>
          <a:prstGeom prst="rect">
            <a:avLst/>
          </a:prstGeom>
          <a:solidFill>
            <a:schemeClr val="bg2"/>
          </a:solidFill>
          <a:ln>
            <a:solidFill>
              <a:srgbClr val="C00000"/>
            </a:solidFill>
          </a:ln>
        </p:spPr>
        <p:txBody>
          <a:bodyPr wrap="square" rtlCol="0">
            <a:spAutoFit/>
          </a:bodyPr>
          <a:lstStyle/>
          <a:p>
            <a:pPr algn="ctr"/>
            <a:r>
              <a:rPr lang="en-US" sz="2500" b="1" dirty="0" smtClean="0">
                <a:solidFill>
                  <a:srgbClr val="C00000"/>
                </a:solidFill>
              </a:rPr>
              <a:t>TBD</a:t>
            </a:r>
            <a:endParaRPr lang="en-US" sz="2500" b="1" dirty="0">
              <a:solidFill>
                <a:srgbClr val="C00000"/>
              </a:solidFill>
            </a:endParaRPr>
          </a:p>
        </p:txBody>
      </p:sp>
    </p:spTree>
    <p:extLst>
      <p:ext uri="{BB962C8B-B14F-4D97-AF65-F5344CB8AC3E}">
        <p14:creationId xmlns:p14="http://schemas.microsoft.com/office/powerpoint/2010/main" val="774537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7707</TotalTime>
  <Words>3204</Words>
  <Application>Microsoft Macintosh PowerPoint</Application>
  <PresentationFormat>Widescreen</PresentationFormat>
  <Paragraphs>129</Paragraphs>
  <Slides>13</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Book Antiqua</vt:lpstr>
      <vt:lpstr>Calibri</vt:lpstr>
      <vt:lpstr>Calibri Light</vt:lpstr>
      <vt:lpstr>Corbel</vt:lpstr>
      <vt:lpstr>Gill Sans MT</vt:lpstr>
      <vt:lpstr>Times New Roman</vt:lpstr>
      <vt:lpstr>Verdana</vt:lpstr>
      <vt:lpstr>Wingdings 2</vt:lpstr>
      <vt:lpstr>Arial</vt:lpstr>
      <vt:lpstr>5_Солнцестояние</vt:lpstr>
      <vt:lpstr>1_Тема Office</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Microsoft Office User</cp:lastModifiedBy>
  <cp:revision>77</cp:revision>
  <dcterms:created xsi:type="dcterms:W3CDTF">2020-09-12T11:07:53Z</dcterms:created>
  <dcterms:modified xsi:type="dcterms:W3CDTF">2020-11-10T10:07:17Z</dcterms:modified>
</cp:coreProperties>
</file>