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7" r:id="rId2"/>
    <p:sldMasterId id="2147483695" r:id="rId3"/>
  </p:sldMasterIdLst>
  <p:notesMasterIdLst>
    <p:notesMasterId r:id="rId103"/>
  </p:notesMasterIdLst>
  <p:sldIdLst>
    <p:sldId id="611" r:id="rId4"/>
    <p:sldId id="308" r:id="rId5"/>
    <p:sldId id="301" r:id="rId6"/>
    <p:sldId id="612" r:id="rId7"/>
    <p:sldId id="346" r:id="rId8"/>
    <p:sldId id="325" r:id="rId9"/>
    <p:sldId id="293" r:id="rId10"/>
    <p:sldId id="438" r:id="rId11"/>
    <p:sldId id="797" r:id="rId12"/>
    <p:sldId id="798" r:id="rId13"/>
    <p:sldId id="294" r:id="rId14"/>
    <p:sldId id="259" r:id="rId15"/>
    <p:sldId id="473" r:id="rId16"/>
    <p:sldId id="258" r:id="rId17"/>
    <p:sldId id="474" r:id="rId18"/>
    <p:sldId id="434" r:id="rId19"/>
    <p:sldId id="265" r:id="rId20"/>
    <p:sldId id="266" r:id="rId21"/>
    <p:sldId id="267" r:id="rId22"/>
    <p:sldId id="268" r:id="rId23"/>
    <p:sldId id="269" r:id="rId24"/>
    <p:sldId id="477" r:id="rId25"/>
    <p:sldId id="801" r:id="rId26"/>
    <p:sldId id="475" r:id="rId27"/>
    <p:sldId id="310" r:id="rId28"/>
    <p:sldId id="314" r:id="rId29"/>
    <p:sldId id="445" r:id="rId30"/>
    <p:sldId id="446" r:id="rId31"/>
    <p:sldId id="800" r:id="rId32"/>
    <p:sldId id="623" r:id="rId33"/>
    <p:sldId id="283" r:id="rId34"/>
    <p:sldId id="284" r:id="rId35"/>
    <p:sldId id="274" r:id="rId36"/>
    <p:sldId id="276" r:id="rId37"/>
    <p:sldId id="277" r:id="rId38"/>
    <p:sldId id="275" r:id="rId39"/>
    <p:sldId id="351" r:id="rId40"/>
    <p:sldId id="342" r:id="rId41"/>
    <p:sldId id="796" r:id="rId42"/>
    <p:sldId id="264" r:id="rId43"/>
    <p:sldId id="799" r:id="rId44"/>
    <p:sldId id="802" r:id="rId45"/>
    <p:sldId id="261" r:id="rId46"/>
    <p:sldId id="815" r:id="rId47"/>
    <p:sldId id="271" r:id="rId48"/>
    <p:sldId id="628" r:id="rId49"/>
    <p:sldId id="263" r:id="rId50"/>
    <p:sldId id="803" r:id="rId51"/>
    <p:sldId id="585" r:id="rId52"/>
    <p:sldId id="262" r:id="rId53"/>
    <p:sldId id="804" r:id="rId54"/>
    <p:sldId id="279" r:id="rId55"/>
    <p:sldId id="586" r:id="rId56"/>
    <p:sldId id="568" r:id="rId57"/>
    <p:sldId id="631" r:id="rId58"/>
    <p:sldId id="285" r:id="rId59"/>
    <p:sldId id="278" r:id="rId60"/>
    <p:sldId id="805" r:id="rId61"/>
    <p:sldId id="582" r:id="rId62"/>
    <p:sldId id="587" r:id="rId63"/>
    <p:sldId id="565" r:id="rId64"/>
    <p:sldId id="574" r:id="rId65"/>
    <p:sldId id="806" r:id="rId66"/>
    <p:sldId id="807" r:id="rId67"/>
    <p:sldId id="808" r:id="rId68"/>
    <p:sldId id="632" r:id="rId69"/>
    <p:sldId id="633" r:id="rId70"/>
    <p:sldId id="354" r:id="rId71"/>
    <p:sldId id="355" r:id="rId72"/>
    <p:sldId id="356" r:id="rId73"/>
    <p:sldId id="318" r:id="rId74"/>
    <p:sldId id="295" r:id="rId75"/>
    <p:sldId id="634" r:id="rId76"/>
    <p:sldId id="715" r:id="rId77"/>
    <p:sldId id="709" r:id="rId78"/>
    <p:sldId id="716" r:id="rId79"/>
    <p:sldId id="787" r:id="rId80"/>
    <p:sldId id="710" r:id="rId81"/>
    <p:sldId id="809" r:id="rId82"/>
    <p:sldId id="706" r:id="rId83"/>
    <p:sldId id="793" r:id="rId84"/>
    <p:sldId id="647" r:id="rId85"/>
    <p:sldId id="794" r:id="rId86"/>
    <p:sldId id="810" r:id="rId87"/>
    <p:sldId id="286" r:id="rId88"/>
    <p:sldId id="287" r:id="rId89"/>
    <p:sldId id="288" r:id="rId90"/>
    <p:sldId id="289" r:id="rId91"/>
    <p:sldId id="317" r:id="rId92"/>
    <p:sldId id="811" r:id="rId93"/>
    <p:sldId id="439" r:id="rId94"/>
    <p:sldId id="812" r:id="rId95"/>
    <p:sldId id="813" r:id="rId96"/>
    <p:sldId id="624" r:id="rId97"/>
    <p:sldId id="629" r:id="rId98"/>
    <p:sldId id="630" r:id="rId99"/>
    <p:sldId id="814" r:id="rId100"/>
    <p:sldId id="331" r:id="rId101"/>
    <p:sldId id="577"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F646D68-CC29-45D8-A3D9-58408B6E27EE}">
          <p14:sldIdLst>
            <p14:sldId id="611"/>
            <p14:sldId id="308"/>
            <p14:sldId id="301"/>
            <p14:sldId id="612"/>
            <p14:sldId id="346"/>
            <p14:sldId id="325"/>
            <p14:sldId id="293"/>
            <p14:sldId id="438"/>
            <p14:sldId id="797"/>
            <p14:sldId id="798"/>
            <p14:sldId id="294"/>
            <p14:sldId id="259"/>
            <p14:sldId id="473"/>
            <p14:sldId id="258"/>
            <p14:sldId id="474"/>
            <p14:sldId id="434"/>
            <p14:sldId id="265"/>
            <p14:sldId id="266"/>
            <p14:sldId id="267"/>
            <p14:sldId id="268"/>
            <p14:sldId id="269"/>
            <p14:sldId id="477"/>
            <p14:sldId id="801"/>
            <p14:sldId id="475"/>
            <p14:sldId id="310"/>
            <p14:sldId id="314"/>
            <p14:sldId id="445"/>
            <p14:sldId id="446"/>
            <p14:sldId id="800"/>
            <p14:sldId id="623"/>
            <p14:sldId id="283"/>
            <p14:sldId id="284"/>
            <p14:sldId id="274"/>
            <p14:sldId id="276"/>
            <p14:sldId id="277"/>
            <p14:sldId id="275"/>
            <p14:sldId id="351"/>
            <p14:sldId id="342"/>
            <p14:sldId id="796"/>
            <p14:sldId id="264"/>
            <p14:sldId id="799"/>
            <p14:sldId id="802"/>
            <p14:sldId id="261"/>
            <p14:sldId id="815"/>
            <p14:sldId id="271"/>
            <p14:sldId id="628"/>
            <p14:sldId id="263"/>
            <p14:sldId id="803"/>
            <p14:sldId id="585"/>
            <p14:sldId id="262"/>
            <p14:sldId id="804"/>
            <p14:sldId id="279"/>
            <p14:sldId id="586"/>
            <p14:sldId id="568"/>
            <p14:sldId id="631"/>
            <p14:sldId id="285"/>
            <p14:sldId id="278"/>
            <p14:sldId id="805"/>
            <p14:sldId id="582"/>
            <p14:sldId id="587"/>
            <p14:sldId id="565"/>
            <p14:sldId id="574"/>
            <p14:sldId id="806"/>
            <p14:sldId id="807"/>
            <p14:sldId id="808"/>
            <p14:sldId id="632"/>
            <p14:sldId id="633"/>
            <p14:sldId id="354"/>
            <p14:sldId id="355"/>
            <p14:sldId id="356"/>
            <p14:sldId id="318"/>
            <p14:sldId id="295"/>
            <p14:sldId id="634"/>
            <p14:sldId id="715"/>
            <p14:sldId id="709"/>
            <p14:sldId id="716"/>
            <p14:sldId id="787"/>
            <p14:sldId id="710"/>
            <p14:sldId id="809"/>
            <p14:sldId id="706"/>
            <p14:sldId id="793"/>
            <p14:sldId id="647"/>
            <p14:sldId id="794"/>
            <p14:sldId id="810"/>
            <p14:sldId id="286"/>
            <p14:sldId id="287"/>
            <p14:sldId id="288"/>
            <p14:sldId id="289"/>
            <p14:sldId id="317"/>
            <p14:sldId id="811"/>
            <p14:sldId id="439"/>
            <p14:sldId id="812"/>
            <p14:sldId id="813"/>
            <p14:sldId id="624"/>
            <p14:sldId id="629"/>
            <p14:sldId id="630"/>
            <p14:sldId id="814"/>
            <p14:sldId id="331"/>
            <p14:sldId id="5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ery Shvetsov" initials="VS" lastIdx="1" clrIdx="0">
    <p:extLst>
      <p:ext uri="{19B8F6BF-5375-455C-9EA6-DF929625EA0E}">
        <p15:presenceInfo xmlns:p15="http://schemas.microsoft.com/office/powerpoint/2012/main" userId="80da4f7ce544e8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76254" autoAdjust="0"/>
  </p:normalViewPr>
  <p:slideViewPr>
    <p:cSldViewPr>
      <p:cViewPr varScale="1">
        <p:scale>
          <a:sx n="51" d="100"/>
          <a:sy n="51" d="100"/>
        </p:scale>
        <p:origin x="1184" y="36"/>
      </p:cViewPr>
      <p:guideLst/>
    </p:cSldViewPr>
  </p:slideViewPr>
  <p:outlineViewPr>
    <p:cViewPr>
      <p:scale>
        <a:sx n="33" d="100"/>
        <a:sy n="33" d="100"/>
      </p:scale>
      <p:origin x="0" y="-5472"/>
    </p:cViewPr>
  </p:outlineViewPr>
  <p:notesTextViewPr>
    <p:cViewPr>
      <p:scale>
        <a:sx n="1" d="1"/>
        <a:sy n="1" d="1"/>
      </p:scale>
      <p:origin x="0" y="0"/>
    </p:cViewPr>
  </p:notesTextViewPr>
  <p:sorterViewPr>
    <p:cViewPr>
      <p:scale>
        <a:sx n="100" d="100"/>
        <a:sy n="100" d="100"/>
      </p:scale>
      <p:origin x="0" y="-9531"/>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theme" Target="theme/theme1.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notesMaster" Target="notesMasters/notesMaster1.xml"/><Relationship Id="rId10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view3D>
      <c:rotX val="20"/>
      <c:hPercent val="38"/>
      <c:rotY val="0"/>
      <c:depthPercent val="5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5.0000000000000001E-3"/>
          <c:y val="5.0000000000000001E-3"/>
          <c:w val="0.99"/>
          <c:h val="0.98750000000000004"/>
        </c:manualLayout>
      </c:layout>
      <c:bar3DChart>
        <c:barDir val="col"/>
        <c:grouping val="clustered"/>
        <c:varyColors val="0"/>
        <c:ser>
          <c:idx val="0"/>
          <c:order val="0"/>
          <c:tx>
            <c:strRef>
              <c:f>Sheet1!$A$2</c:f>
              <c:strCache>
                <c:ptCount val="1"/>
                <c:pt idx="0">
                  <c:v>2015</c:v>
                </c:pt>
              </c:strCache>
            </c:strRef>
          </c:tx>
          <c:spPr>
            <a:solidFill>
              <a:schemeClr val="accent1"/>
            </a:solidFill>
            <a:ln w="12700" cap="flat">
              <a:noFill/>
              <a:miter lim="400000"/>
            </a:ln>
            <a:effectLst/>
            <a:sp3d prstMaterial="matte"/>
          </c:spPr>
          <c:invertIfNegative val="0"/>
          <c:cat>
            <c:strRef>
              <c:f>Sheet1!$B$1:$L$1</c:f>
              <c:strCache>
                <c:ptCount val="11"/>
                <c:pt idx="0">
                  <c:v>YuMO</c:v>
                </c:pt>
                <c:pt idx="1">
                  <c:v>RTD</c:v>
                </c:pt>
                <c:pt idx="2">
                  <c:v>DN-12</c:v>
                </c:pt>
                <c:pt idx="3">
                  <c:v>HRFD</c:v>
                </c:pt>
                <c:pt idx="4">
                  <c:v>GRAINS</c:v>
                </c:pt>
                <c:pt idx="5">
                  <c:v>FSD</c:v>
                </c:pt>
                <c:pt idx="6">
                  <c:v>SKAT</c:v>
                </c:pt>
                <c:pt idx="7">
                  <c:v>EPSILON</c:v>
                </c:pt>
                <c:pt idx="8">
                  <c:v>REMUR</c:v>
                </c:pt>
                <c:pt idx="9">
                  <c:v>NERA</c:v>
                </c:pt>
                <c:pt idx="10">
                  <c:v>DIN-2PI</c:v>
                </c:pt>
              </c:strCache>
            </c:strRef>
          </c:cat>
          <c:val>
            <c:numRef>
              <c:f>Sheet1!$B$2:$L$2</c:f>
              <c:numCache>
                <c:formatCode>General</c:formatCode>
                <c:ptCount val="10"/>
                <c:pt idx="0">
                  <c:v>31</c:v>
                </c:pt>
                <c:pt idx="1">
                  <c:v>4</c:v>
                </c:pt>
                <c:pt idx="2">
                  <c:v>1</c:v>
                </c:pt>
                <c:pt idx="3">
                  <c:v>6</c:v>
                </c:pt>
                <c:pt idx="4">
                  <c:v>1</c:v>
                </c:pt>
                <c:pt idx="6">
                  <c:v>17</c:v>
                </c:pt>
                <c:pt idx="7">
                  <c:v>16</c:v>
                </c:pt>
                <c:pt idx="8">
                  <c:v>5</c:v>
                </c:pt>
                <c:pt idx="9">
                  <c:v>1</c:v>
                </c:pt>
              </c:numCache>
            </c:numRef>
          </c:val>
          <c:extLst>
            <c:ext xmlns:c16="http://schemas.microsoft.com/office/drawing/2014/chart" uri="{C3380CC4-5D6E-409C-BE32-E72D297353CC}">
              <c16:uniqueId val="{00000000-1D1B-4EF5-8009-C4B1DC29800D}"/>
            </c:ext>
          </c:extLst>
        </c:ser>
        <c:ser>
          <c:idx val="1"/>
          <c:order val="1"/>
          <c:tx>
            <c:strRef>
              <c:f>Sheet1!$A$3</c:f>
              <c:strCache>
                <c:ptCount val="1"/>
                <c:pt idx="0">
                  <c:v>2016</c:v>
                </c:pt>
              </c:strCache>
            </c:strRef>
          </c:tx>
          <c:spPr>
            <a:solidFill>
              <a:schemeClr val="accent2"/>
            </a:solidFill>
            <a:ln w="12700" cap="flat">
              <a:noFill/>
              <a:miter lim="400000"/>
            </a:ln>
            <a:effectLst/>
            <a:sp3d prstMaterial="matte"/>
          </c:spPr>
          <c:invertIfNegative val="0"/>
          <c:cat>
            <c:strRef>
              <c:f>Sheet1!$B$1:$L$1</c:f>
              <c:strCache>
                <c:ptCount val="11"/>
                <c:pt idx="0">
                  <c:v>YuMO</c:v>
                </c:pt>
                <c:pt idx="1">
                  <c:v>RTD</c:v>
                </c:pt>
                <c:pt idx="2">
                  <c:v>DN-12</c:v>
                </c:pt>
                <c:pt idx="3">
                  <c:v>HRFD</c:v>
                </c:pt>
                <c:pt idx="4">
                  <c:v>GRAINS</c:v>
                </c:pt>
                <c:pt idx="5">
                  <c:v>FSD</c:v>
                </c:pt>
                <c:pt idx="6">
                  <c:v>SKAT</c:v>
                </c:pt>
                <c:pt idx="7">
                  <c:v>EPSILON</c:v>
                </c:pt>
                <c:pt idx="8">
                  <c:v>REMUR</c:v>
                </c:pt>
                <c:pt idx="9">
                  <c:v>NERA</c:v>
                </c:pt>
                <c:pt idx="10">
                  <c:v>DIN-2PI</c:v>
                </c:pt>
              </c:strCache>
            </c:strRef>
          </c:cat>
          <c:val>
            <c:numRef>
              <c:f>Sheet1!$B$3:$L$3</c:f>
              <c:numCache>
                <c:formatCode>General</c:formatCode>
                <c:ptCount val="11"/>
                <c:pt idx="0">
                  <c:v>33</c:v>
                </c:pt>
                <c:pt idx="1">
                  <c:v>14</c:v>
                </c:pt>
                <c:pt idx="2">
                  <c:v>1</c:v>
                </c:pt>
                <c:pt idx="3">
                  <c:v>11</c:v>
                </c:pt>
                <c:pt idx="4">
                  <c:v>9</c:v>
                </c:pt>
                <c:pt idx="5">
                  <c:v>1</c:v>
                </c:pt>
                <c:pt idx="6">
                  <c:v>19</c:v>
                </c:pt>
                <c:pt idx="7">
                  <c:v>9</c:v>
                </c:pt>
                <c:pt idx="8">
                  <c:v>2</c:v>
                </c:pt>
                <c:pt idx="9">
                  <c:v>6</c:v>
                </c:pt>
                <c:pt idx="10">
                  <c:v>2</c:v>
                </c:pt>
              </c:numCache>
            </c:numRef>
          </c:val>
          <c:extLst>
            <c:ext xmlns:c16="http://schemas.microsoft.com/office/drawing/2014/chart" uri="{C3380CC4-5D6E-409C-BE32-E72D297353CC}">
              <c16:uniqueId val="{00000001-1D1B-4EF5-8009-C4B1DC29800D}"/>
            </c:ext>
          </c:extLst>
        </c:ser>
        <c:ser>
          <c:idx val="2"/>
          <c:order val="2"/>
          <c:tx>
            <c:strRef>
              <c:f>Sheet1!$A$4</c:f>
              <c:strCache>
                <c:ptCount val="1"/>
                <c:pt idx="0">
                  <c:v>2017</c:v>
                </c:pt>
              </c:strCache>
            </c:strRef>
          </c:tx>
          <c:spPr>
            <a:solidFill>
              <a:schemeClr val="accent3"/>
            </a:solidFill>
            <a:ln w="12700" cap="flat">
              <a:noFill/>
              <a:miter lim="400000"/>
            </a:ln>
            <a:effectLst/>
            <a:sp3d prstMaterial="matte"/>
          </c:spPr>
          <c:invertIfNegative val="0"/>
          <c:cat>
            <c:strRef>
              <c:f>Sheet1!$B$1:$L$1</c:f>
              <c:strCache>
                <c:ptCount val="11"/>
                <c:pt idx="0">
                  <c:v>YuMO</c:v>
                </c:pt>
                <c:pt idx="1">
                  <c:v>RTD</c:v>
                </c:pt>
                <c:pt idx="2">
                  <c:v>DN-12</c:v>
                </c:pt>
                <c:pt idx="3">
                  <c:v>HRFD</c:v>
                </c:pt>
                <c:pt idx="4">
                  <c:v>GRAINS</c:v>
                </c:pt>
                <c:pt idx="5">
                  <c:v>FSD</c:v>
                </c:pt>
                <c:pt idx="6">
                  <c:v>SKAT</c:v>
                </c:pt>
                <c:pt idx="7">
                  <c:v>EPSILON</c:v>
                </c:pt>
                <c:pt idx="8">
                  <c:v>REMUR</c:v>
                </c:pt>
                <c:pt idx="9">
                  <c:v>NERA</c:v>
                </c:pt>
                <c:pt idx="10">
                  <c:v>DIN-2PI</c:v>
                </c:pt>
              </c:strCache>
            </c:strRef>
          </c:cat>
          <c:val>
            <c:numRef>
              <c:f>Sheet1!$B$4:$L$4</c:f>
              <c:numCache>
                <c:formatCode>General</c:formatCode>
                <c:ptCount val="10"/>
                <c:pt idx="0">
                  <c:v>41</c:v>
                </c:pt>
                <c:pt idx="1">
                  <c:v>12</c:v>
                </c:pt>
                <c:pt idx="3">
                  <c:v>8</c:v>
                </c:pt>
                <c:pt idx="4">
                  <c:v>11</c:v>
                </c:pt>
                <c:pt idx="5">
                  <c:v>4</c:v>
                </c:pt>
                <c:pt idx="6">
                  <c:v>17</c:v>
                </c:pt>
                <c:pt idx="7">
                  <c:v>5</c:v>
                </c:pt>
                <c:pt idx="9">
                  <c:v>12</c:v>
                </c:pt>
              </c:numCache>
            </c:numRef>
          </c:val>
          <c:extLst>
            <c:ext xmlns:c16="http://schemas.microsoft.com/office/drawing/2014/chart" uri="{C3380CC4-5D6E-409C-BE32-E72D297353CC}">
              <c16:uniqueId val="{00000002-1D1B-4EF5-8009-C4B1DC29800D}"/>
            </c:ext>
          </c:extLst>
        </c:ser>
        <c:ser>
          <c:idx val="3"/>
          <c:order val="3"/>
          <c:tx>
            <c:strRef>
              <c:f>Sheet1!$A$5</c:f>
              <c:strCache>
                <c:ptCount val="1"/>
                <c:pt idx="0">
                  <c:v>I 2018</c:v>
                </c:pt>
              </c:strCache>
            </c:strRef>
          </c:tx>
          <c:spPr>
            <a:solidFill>
              <a:schemeClr val="accent4"/>
            </a:solidFill>
            <a:ln w="12700" cap="flat">
              <a:noFill/>
              <a:miter lim="400000"/>
            </a:ln>
            <a:effectLst/>
            <a:sp3d prstMaterial="matte"/>
          </c:spPr>
          <c:invertIfNegative val="0"/>
          <c:cat>
            <c:strRef>
              <c:f>Sheet1!$B$1:$L$1</c:f>
              <c:strCache>
                <c:ptCount val="11"/>
                <c:pt idx="0">
                  <c:v>YuMO</c:v>
                </c:pt>
                <c:pt idx="1">
                  <c:v>RTD</c:v>
                </c:pt>
                <c:pt idx="2">
                  <c:v>DN-12</c:v>
                </c:pt>
                <c:pt idx="3">
                  <c:v>HRFD</c:v>
                </c:pt>
                <c:pt idx="4">
                  <c:v>GRAINS</c:v>
                </c:pt>
                <c:pt idx="5">
                  <c:v>FSD</c:v>
                </c:pt>
                <c:pt idx="6">
                  <c:v>SKAT</c:v>
                </c:pt>
                <c:pt idx="7">
                  <c:v>EPSILON</c:v>
                </c:pt>
                <c:pt idx="8">
                  <c:v>REMUR</c:v>
                </c:pt>
                <c:pt idx="9">
                  <c:v>NERA</c:v>
                </c:pt>
                <c:pt idx="10">
                  <c:v>DIN-2PI</c:v>
                </c:pt>
              </c:strCache>
            </c:strRef>
          </c:cat>
          <c:val>
            <c:numRef>
              <c:f>Sheet1!$B$5:$L$5</c:f>
              <c:numCache>
                <c:formatCode>General</c:formatCode>
                <c:ptCount val="11"/>
                <c:pt idx="0">
                  <c:v>25</c:v>
                </c:pt>
                <c:pt idx="1">
                  <c:v>2</c:v>
                </c:pt>
                <c:pt idx="3">
                  <c:v>6</c:v>
                </c:pt>
                <c:pt idx="4">
                  <c:v>4</c:v>
                </c:pt>
                <c:pt idx="5">
                  <c:v>1</c:v>
                </c:pt>
                <c:pt idx="6">
                  <c:v>8</c:v>
                </c:pt>
                <c:pt idx="7">
                  <c:v>2</c:v>
                </c:pt>
                <c:pt idx="9">
                  <c:v>3</c:v>
                </c:pt>
                <c:pt idx="10">
                  <c:v>2</c:v>
                </c:pt>
              </c:numCache>
            </c:numRef>
          </c:val>
          <c:extLst>
            <c:ext xmlns:c16="http://schemas.microsoft.com/office/drawing/2014/chart" uri="{C3380CC4-5D6E-409C-BE32-E72D297353CC}">
              <c16:uniqueId val="{00000003-1D1B-4EF5-8009-C4B1DC29800D}"/>
            </c:ext>
          </c:extLst>
        </c:ser>
        <c:dLbls>
          <c:showLegendKey val="0"/>
          <c:showVal val="0"/>
          <c:showCatName val="0"/>
          <c:showSerName val="0"/>
          <c:showPercent val="0"/>
          <c:showBubbleSize val="0"/>
        </c:dLbls>
        <c:gapWidth val="150"/>
        <c:shape val="box"/>
        <c:axId val="2094734552"/>
        <c:axId val="2094734553"/>
        <c:axId val="2094734554"/>
      </c:bar3DChart>
      <c:catAx>
        <c:axId val="2094734552"/>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sz="1400" b="0" i="0" u="none" strike="noStrike">
                <a:solidFill>
                  <a:srgbClr val="595959"/>
                </a:solidFill>
                <a:latin typeface="Calibri"/>
              </a:defRPr>
            </a:pPr>
            <a:endParaRPr lang="ru-RU"/>
          </a:p>
        </c:txPr>
        <c:crossAx val="2094734553"/>
        <c:crosses val="autoZero"/>
        <c:auto val="1"/>
        <c:lblAlgn val="ctr"/>
        <c:lblOffset val="100"/>
        <c:noMultiLvlLbl val="1"/>
      </c:catAx>
      <c:valAx>
        <c:axId val="2094734553"/>
        <c:scaling>
          <c:orientation val="minMax"/>
        </c:scaling>
        <c:delete val="0"/>
        <c:axPos val="l"/>
        <c:majorGridlines>
          <c:spPr>
            <a:ln w="12700" cap="flat">
              <a:solidFill>
                <a:srgbClr val="6666FF"/>
              </a:solidFill>
              <a:prstDash val="solid"/>
              <a:round/>
            </a:ln>
          </c:spPr>
        </c:majorGridlines>
        <c:numFmt formatCode="0" sourceLinked="0"/>
        <c:majorTickMark val="none"/>
        <c:minorTickMark val="none"/>
        <c:tickLblPos val="nextTo"/>
        <c:spPr>
          <a:ln w="12700" cap="flat">
            <a:noFill/>
            <a:prstDash val="solid"/>
            <a:round/>
          </a:ln>
        </c:spPr>
        <c:txPr>
          <a:bodyPr rot="0"/>
          <a:lstStyle/>
          <a:p>
            <a:pPr>
              <a:defRPr sz="2000" b="0" i="0" u="none" strike="noStrike">
                <a:solidFill>
                  <a:srgbClr val="595959"/>
                </a:solidFill>
                <a:latin typeface="Calibri"/>
              </a:defRPr>
            </a:pPr>
            <a:endParaRPr lang="ru-RU"/>
          </a:p>
        </c:txPr>
        <c:crossAx val="2094734552"/>
        <c:crosses val="autoZero"/>
        <c:crossBetween val="between"/>
        <c:majorUnit val="12.5"/>
        <c:minorUnit val="6.25"/>
      </c:valAx>
      <c:serAx>
        <c:axId val="2094734554"/>
        <c:scaling>
          <c:orientation val="minMax"/>
        </c:scaling>
        <c:delete val="0"/>
        <c:axPos val="b"/>
        <c:majorTickMark val="out"/>
        <c:minorTickMark val="none"/>
        <c:tickLblPos val="none"/>
        <c:spPr>
          <a:ln w="12700" cap="flat">
            <a:noFill/>
            <a:prstDash val="solid"/>
            <a:round/>
          </a:ln>
        </c:spPr>
        <c:crossAx val="2094734553"/>
        <c:crosses val="autoZero"/>
        <c:tickLblSkip val="1"/>
      </c:serAx>
      <c:spPr>
        <a:noFill/>
        <a:ln w="12700" cap="flat">
          <a:noFill/>
          <a:miter lim="400000"/>
        </a:ln>
        <a:effectLst/>
      </c:spPr>
    </c:plotArea>
    <c:legend>
      <c:legendPos val="r"/>
      <c:layout>
        <c:manualLayout>
          <c:xMode val="edge"/>
          <c:yMode val="edge"/>
          <c:x val="0.72842600000000002"/>
          <c:y val="0.28071299999999999"/>
          <c:w val="0.24328900000000001"/>
          <c:h val="0.15717400000000001"/>
        </c:manualLayout>
      </c:layout>
      <c:overlay val="1"/>
      <c:spPr>
        <a:noFill/>
        <a:ln w="12700" cap="flat">
          <a:noFill/>
          <a:miter lim="400000"/>
        </a:ln>
        <a:effectLst/>
      </c:spPr>
      <c:txPr>
        <a:bodyPr rot="0"/>
        <a:lstStyle/>
        <a:p>
          <a:pPr>
            <a:defRPr sz="1600" b="0" i="0" u="none" strike="noStrike">
              <a:solidFill>
                <a:srgbClr val="595959"/>
              </a:solidFill>
              <a:latin typeface="Calibri"/>
            </a:defRPr>
          </a:pPr>
          <a:endParaRPr lang="ru-RU"/>
        </a:p>
      </c:txPr>
    </c:legend>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title>
      <c:tx>
        <c:rich>
          <a:bodyPr rot="0"/>
          <a:lstStyle/>
          <a:p>
            <a:pPr>
              <a:defRPr sz="1800" b="1" i="0" u="none" strike="noStrike">
                <a:solidFill>
                  <a:srgbClr val="595959"/>
                </a:solidFill>
                <a:latin typeface="Calibri"/>
              </a:defRPr>
            </a:pPr>
            <a:r>
              <a:rPr lang="en-US" sz="1800" b="1" i="0" u="none" strike="noStrike" dirty="0">
                <a:solidFill>
                  <a:srgbClr val="595959"/>
                </a:solidFill>
                <a:effectLst>
                  <a:outerShdw blurRad="38100" dist="38100" dir="2700000" algn="tl">
                    <a:srgbClr val="000000">
                      <a:alpha val="43137"/>
                    </a:srgbClr>
                  </a:outerShdw>
                </a:effectLst>
                <a:latin typeface="Calibri"/>
              </a:rPr>
              <a:t>Visitors</a:t>
            </a:r>
          </a:p>
        </c:rich>
      </c:tx>
      <c:layout>
        <c:manualLayout>
          <c:xMode val="edge"/>
          <c:yMode val="edge"/>
          <c:x val="0.41124899999999998"/>
          <c:y val="0"/>
          <c:w val="0.17750199999999999"/>
          <c:h val="0.193692"/>
        </c:manualLayout>
      </c:layout>
      <c:overlay val="1"/>
      <c:spPr>
        <a:noFill/>
        <a:effectLst/>
      </c:spPr>
    </c:title>
    <c:autoTitleDeleted val="0"/>
    <c:plotArea>
      <c:layout>
        <c:manualLayout>
          <c:layoutTarget val="inner"/>
          <c:xMode val="edge"/>
          <c:yMode val="edge"/>
          <c:x val="3.07149E-2"/>
          <c:y val="0.193692"/>
          <c:w val="0.960758"/>
          <c:h val="0.64229700000000001"/>
        </c:manualLayout>
      </c:layout>
      <c:barChart>
        <c:barDir val="col"/>
        <c:grouping val="clustered"/>
        <c:varyColors val="0"/>
        <c:ser>
          <c:idx val="0"/>
          <c:order val="0"/>
          <c:tx>
            <c:v/>
          </c:tx>
          <c:spPr>
            <a:gradFill flip="none" rotWithShape="1">
              <a:gsLst>
                <a:gs pos="0">
                  <a:schemeClr val="accent1"/>
                </a:gs>
                <a:gs pos="100000">
                  <a:srgbClr val="3D6CA4"/>
                </a:gs>
              </a:gsLst>
              <a:lin ang="5400000" scaled="0"/>
            </a:gradFill>
            <a:ln w="12700" cap="flat">
              <a:noFill/>
              <a:miter lim="400000"/>
            </a:ln>
            <a:effectLst>
              <a:outerShdw blurRad="76200" dir="18900000" algn="tl">
                <a:srgbClr val="000000">
                  <a:alpha val="20000"/>
                </a:srgbClr>
              </a:outerShdw>
            </a:effectLst>
          </c:spPr>
          <c:invertIfNegative val="0"/>
          <c:dPt>
            <c:idx val="0"/>
            <c:invertIfNegative val="1"/>
            <c:bubble3D val="0"/>
            <c:extLst>
              <c:ext xmlns:c16="http://schemas.microsoft.com/office/drawing/2014/chart" uri="{C3380CC4-5D6E-409C-BE32-E72D297353CC}">
                <c16:uniqueId val="{00000001-72FF-494B-A95E-AEC9A9CAD8D3}"/>
              </c:ext>
            </c:extLst>
          </c:dPt>
          <c:dPt>
            <c:idx val="1"/>
            <c:invertIfNegative val="1"/>
            <c:bubble3D val="0"/>
            <c:spPr>
              <a:solidFill>
                <a:srgbClr val="953735"/>
              </a:solidFill>
              <a:ln w="9525" cap="flat">
                <a:solidFill>
                  <a:srgbClr val="C00000"/>
                </a:solidFill>
                <a:prstDash val="solid"/>
                <a:round/>
              </a:ln>
              <a:effectLst>
                <a:outerShdw blurRad="76200" dir="18900000" algn="tl">
                  <a:srgbClr val="000000">
                    <a:alpha val="20000"/>
                  </a:srgbClr>
                </a:outerShdw>
              </a:effectLst>
            </c:spPr>
            <c:extLst>
              <c:ext xmlns:c16="http://schemas.microsoft.com/office/drawing/2014/chart" uri="{C3380CC4-5D6E-409C-BE32-E72D297353CC}">
                <c16:uniqueId val="{00000003-72FF-494B-A95E-AEC9A9CAD8D3}"/>
              </c:ext>
            </c:extLst>
          </c:dPt>
          <c:dPt>
            <c:idx val="2"/>
            <c:invertIfNegative val="1"/>
            <c:bubble3D val="0"/>
            <c:spPr>
              <a:solidFill>
                <a:srgbClr val="77933C"/>
              </a:solidFill>
              <a:ln w="9525" cap="flat">
                <a:solidFill>
                  <a:srgbClr val="77933C"/>
                </a:solidFill>
                <a:prstDash val="solid"/>
                <a:round/>
              </a:ln>
              <a:effectLst>
                <a:outerShdw blurRad="76200" dir="18900000" algn="tl">
                  <a:srgbClr val="000000">
                    <a:alpha val="20000"/>
                  </a:srgbClr>
                </a:outerShdw>
              </a:effectLst>
            </c:spPr>
            <c:extLst>
              <c:ext xmlns:c16="http://schemas.microsoft.com/office/drawing/2014/chart" uri="{C3380CC4-5D6E-409C-BE32-E72D297353CC}">
                <c16:uniqueId val="{00000005-72FF-494B-A95E-AEC9A9CAD8D3}"/>
              </c:ext>
            </c:extLst>
          </c:dPt>
          <c:dPt>
            <c:idx val="3"/>
            <c:invertIfNegative val="1"/>
            <c:bubble3D val="0"/>
            <c:spPr>
              <a:solidFill>
                <a:schemeClr val="accent4"/>
              </a:solidFill>
              <a:ln w="9525" cap="flat">
                <a:solidFill>
                  <a:srgbClr val="F9F9F9"/>
                </a:solidFill>
                <a:prstDash val="solid"/>
                <a:round/>
              </a:ln>
              <a:effectLst>
                <a:outerShdw blurRad="38100" dist="20000" dir="5400000" algn="tl">
                  <a:srgbClr val="000000">
                    <a:alpha val="38000"/>
                  </a:srgbClr>
                </a:outerShdw>
              </a:effectLst>
            </c:spPr>
            <c:extLst>
              <c:ext xmlns:c16="http://schemas.microsoft.com/office/drawing/2014/chart" uri="{C3380CC4-5D6E-409C-BE32-E72D297353CC}">
                <c16:uniqueId val="{00000007-72FF-494B-A95E-AEC9A9CAD8D3}"/>
              </c:ext>
            </c:extLst>
          </c:dPt>
          <c:dLbls>
            <c:dLbl>
              <c:idx val="0"/>
              <c:numFmt formatCode="0" sourceLinked="0"/>
              <c:spPr/>
              <c:txPr>
                <a:bodyPr/>
                <a:lstStyle/>
                <a:p>
                  <a:pPr>
                    <a:defRPr sz="1800" b="1" i="0" u="none" strike="noStrike">
                      <a:solidFill>
                        <a:srgbClr val="FFFFFF"/>
                      </a:solidFill>
                      <a:latin typeface="Calibri"/>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1-72FF-494B-A95E-AEC9A9CAD8D3}"/>
                </c:ext>
              </c:extLst>
            </c:dLbl>
            <c:dLbl>
              <c:idx val="1"/>
              <c:numFmt formatCode="0" sourceLinked="0"/>
              <c:spPr/>
              <c:txPr>
                <a:bodyPr/>
                <a:lstStyle/>
                <a:p>
                  <a:pPr>
                    <a:defRPr sz="1800" b="1" i="0" u="none" strike="noStrike">
                      <a:solidFill>
                        <a:srgbClr val="FFFFFF"/>
                      </a:solidFill>
                      <a:latin typeface="Calibri"/>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3-72FF-494B-A95E-AEC9A9CAD8D3}"/>
                </c:ext>
              </c:extLst>
            </c:dLbl>
            <c:dLbl>
              <c:idx val="2"/>
              <c:numFmt formatCode="0" sourceLinked="0"/>
              <c:spPr/>
              <c:txPr>
                <a:bodyPr/>
                <a:lstStyle/>
                <a:p>
                  <a:pPr>
                    <a:defRPr sz="1800" b="1" i="0" u="none" strike="noStrike">
                      <a:solidFill>
                        <a:srgbClr val="FFFFFF"/>
                      </a:solidFill>
                      <a:latin typeface="Calibri"/>
                    </a:defRPr>
                  </a:pPr>
                  <a:endParaRPr lang="ru-RU"/>
                </a:p>
              </c:txPr>
              <c:dLblPos val="inEnd"/>
              <c:showLegendKey val="0"/>
              <c:showVal val="1"/>
              <c:showCatName val="0"/>
              <c:showSerName val="0"/>
              <c:showPercent val="0"/>
              <c:showBubbleSize val="0"/>
              <c:extLst>
                <c:ext xmlns:c16="http://schemas.microsoft.com/office/drawing/2014/chart" uri="{C3380CC4-5D6E-409C-BE32-E72D297353CC}">
                  <c16:uniqueId val="{00000005-72FF-494B-A95E-AEC9A9CAD8D3}"/>
                </c:ext>
              </c:extLst>
            </c:dLbl>
            <c:dLbl>
              <c:idx val="3"/>
              <c:numFmt formatCode="#,##0" sourceLinked="0"/>
              <c:spPr/>
              <c:txPr>
                <a:bodyPr/>
                <a:lstStyle/>
                <a:p>
                  <a:pPr>
                    <a:defRPr sz="1800" b="0" i="0" u="none" strike="noStrike">
                      <a:solidFill>
                        <a:srgbClr val="000000"/>
                      </a:solidFill>
                      <a:latin typeface="Calibri"/>
                    </a:defRPr>
                  </a:pPr>
                  <a:endParaRPr lang="ru-RU"/>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FF-494B-A95E-AEC9A9CAD8D3}"/>
                </c:ext>
              </c:extLst>
            </c:dLbl>
            <c:numFmt formatCode="0" sourceLinked="0"/>
            <c:spPr>
              <a:noFill/>
              <a:ln>
                <a:noFill/>
              </a:ln>
              <a:effectLst/>
            </c:spPr>
            <c:txPr>
              <a:bodyPr/>
              <a:lstStyle/>
              <a:p>
                <a:pPr>
                  <a:defRPr sz="1800" b="1" i="0" u="none" strike="noStrike">
                    <a:solidFill>
                      <a:srgbClr val="FFFFFF"/>
                    </a:solidFill>
                    <a:latin typeface="Calibri"/>
                  </a:defRPr>
                </a:pPr>
                <a:endParaRPr lang="ru-RU"/>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Lit>
              <c:ptCount val="4"/>
              <c:pt idx="0">
                <c:v>2015</c:v>
              </c:pt>
              <c:pt idx="1">
                <c:v>2016</c:v>
              </c:pt>
              <c:pt idx="2">
                <c:v>2017</c:v>
              </c:pt>
              <c:pt idx="3">
                <c:v>I 2018 </c:v>
              </c:pt>
            </c:strLit>
          </c:cat>
          <c:val>
            <c:numLit>
              <c:formatCode>General</c:formatCode>
              <c:ptCount val="4"/>
              <c:pt idx="0">
                <c:v>84</c:v>
              </c:pt>
              <c:pt idx="1">
                <c:v>107</c:v>
              </c:pt>
              <c:pt idx="2">
                <c:v>115</c:v>
              </c:pt>
              <c:pt idx="3">
                <c:v>52</c:v>
              </c:pt>
            </c:numLit>
          </c:val>
          <c:extLst>
            <c:ext xmlns:c16="http://schemas.microsoft.com/office/drawing/2014/chart" uri="{C3380CC4-5D6E-409C-BE32-E72D297353CC}">
              <c16:uniqueId val="{00000008-72FF-494B-A95E-AEC9A9CAD8D3}"/>
            </c:ext>
          </c:extLst>
        </c:ser>
        <c:dLbls>
          <c:showLegendKey val="0"/>
          <c:showVal val="0"/>
          <c:showCatName val="0"/>
          <c:showSerName val="0"/>
          <c:showPercent val="0"/>
          <c:showBubbleSize val="0"/>
        </c:dLbls>
        <c:gapWidth val="41"/>
        <c:axId val="2094734552"/>
        <c:axId val="2094734553"/>
      </c:barChart>
      <c:catAx>
        <c:axId val="2094734552"/>
        <c:scaling>
          <c:orientation val="minMax"/>
        </c:scaling>
        <c:delete val="0"/>
        <c:axPos val="b"/>
        <c:numFmt formatCode="General" sourceLinked="0"/>
        <c:majorTickMark val="none"/>
        <c:minorTickMark val="none"/>
        <c:tickLblPos val="low"/>
        <c:spPr>
          <a:ln w="12700" cap="flat">
            <a:noFill/>
            <a:prstDash val="solid"/>
            <a:round/>
          </a:ln>
        </c:spPr>
        <c:txPr>
          <a:bodyPr rot="0"/>
          <a:lstStyle/>
          <a:p>
            <a:pPr>
              <a:defRPr sz="1600" b="1" i="0" u="none" strike="noStrike">
                <a:solidFill>
                  <a:srgbClr val="595959"/>
                </a:solidFill>
                <a:latin typeface="Calibri"/>
              </a:defRPr>
            </a:pPr>
            <a:endParaRPr lang="ru-RU"/>
          </a:p>
        </c:txPr>
        <c:crossAx val="2094734553"/>
        <c:crosses val="autoZero"/>
        <c:auto val="1"/>
        <c:lblAlgn val="ctr"/>
        <c:lblOffset val="100"/>
        <c:noMultiLvlLbl val="1"/>
      </c:catAx>
      <c:valAx>
        <c:axId val="2094734553"/>
        <c:scaling>
          <c:orientation val="minMax"/>
        </c:scaling>
        <c:delete val="0"/>
        <c:axPos val="l"/>
        <c:numFmt formatCode="0" sourceLinked="0"/>
        <c:majorTickMark val="none"/>
        <c:minorTickMark val="none"/>
        <c:tickLblPos val="none"/>
        <c:spPr>
          <a:ln w="12700" cap="flat">
            <a:noFill/>
            <a:prstDash val="solid"/>
            <a:round/>
          </a:ln>
        </c:spPr>
        <c:txPr>
          <a:bodyPr rot="0"/>
          <a:lstStyle/>
          <a:p>
            <a:pPr>
              <a:defRPr sz="1000" b="0" i="0" u="none" strike="noStrike">
                <a:solidFill>
                  <a:srgbClr val="000000"/>
                </a:solidFill>
                <a:latin typeface="Calibri"/>
              </a:defRPr>
            </a:pPr>
            <a:endParaRPr lang="ru-RU"/>
          </a:p>
        </c:txPr>
        <c:crossAx val="2094734552"/>
        <c:crosses val="autoZero"/>
        <c:crossBetween val="between"/>
        <c:majorUnit val="30"/>
        <c:minorUnit val="15"/>
      </c:valAx>
      <c:spPr>
        <a:noFill/>
        <a:ln w="12700" cap="flat">
          <a:noFill/>
          <a:miter lim="400000"/>
        </a:ln>
        <a:effectLst/>
      </c:spPr>
    </c:plotArea>
    <c:plotVisOnly val="1"/>
    <c:dispBlanksAs val="gap"/>
    <c:showDLblsOverMax val="1"/>
  </c:chart>
  <c:spPr>
    <a:gradFill flip="none" rotWithShape="1">
      <a:gsLst>
        <a:gs pos="0">
          <a:srgbClr val="FFFFFF"/>
        </a:gs>
        <a:gs pos="68000">
          <a:srgbClr val="D9D9D9"/>
        </a:gs>
        <a:gs pos="100000">
          <a:srgbClr val="FFFFFF"/>
        </a:gs>
      </a:gsLst>
      <a:lin ang="5400000" scaled="0"/>
    </a:gradFill>
    <a:ln w="12700" cap="flat">
      <a:solidFill>
        <a:srgbClr val="D9D9D9"/>
      </a:solidFill>
      <a:prstDash val="solid"/>
      <a:round/>
    </a:ln>
    <a:effectLst/>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4.png"/></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image" Target="../media/image142.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image" Target="../media/image147.wmf"/><Relationship Id="rId1" Type="http://schemas.openxmlformats.org/officeDocument/2006/relationships/image" Target="../media/image146.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0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19.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7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9.wmf"/><Relationship Id="rId6" Type="http://schemas.openxmlformats.org/officeDocument/2006/relationships/image" Target="../media/image14.wmf"/><Relationship Id="rId5" Type="http://schemas.openxmlformats.org/officeDocument/2006/relationships/image" Target="../media/image13.wmf"/><Relationship Id="rId4" Type="http://schemas.openxmlformats.org/officeDocument/2006/relationships/image" Target="../media/image12.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440BA1-1D75-4447-A259-6ED45497266F}" type="datetimeFigureOut">
              <a:rPr lang="ru-RU" smtClean="0"/>
              <a:t>13.11.2020</a:t>
            </a:fld>
            <a:endParaRPr lang="ru-R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EC564-8E3B-4CDA-AB67-BD3563A9F7BC}" type="slidenum">
              <a:rPr lang="ru-RU" smtClean="0"/>
              <a:t>‹#›</a:t>
            </a:fld>
            <a:endParaRPr lang="ru-RU"/>
          </a:p>
        </p:txBody>
      </p:sp>
    </p:spTree>
    <p:extLst>
      <p:ext uri="{BB962C8B-B14F-4D97-AF65-F5344CB8AC3E}">
        <p14:creationId xmlns:p14="http://schemas.microsoft.com/office/powerpoint/2010/main" val="1378262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8CDEC564-8E3B-4CDA-AB67-BD3563A9F7BC}" type="slidenum">
              <a:rPr lang="ru-RU" smtClean="0"/>
              <a:t>1</a:t>
            </a:fld>
            <a:endParaRPr lang="ru-RU"/>
          </a:p>
        </p:txBody>
      </p:sp>
    </p:spTree>
    <p:extLst>
      <p:ext uri="{BB962C8B-B14F-4D97-AF65-F5344CB8AC3E}">
        <p14:creationId xmlns:p14="http://schemas.microsoft.com/office/powerpoint/2010/main" val="1575284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Investigation of the structural behavior of new electrode materials based on the modified LiFePO4 directly during the charging and discharging of the battery, as well as in stationary conditions, was carried out on the High Resolution Furrier Diffractometer at the IBR-2 reactor. As a result of the experiments, the phase transitions occurring in the electrodes directly during the charge-discharge cycles were studied in detail and the structural reasons for improving their characteristics were identified.</a:t>
            </a:r>
            <a:endParaRPr lang="ru-RU" dirty="0"/>
          </a:p>
          <a:p>
            <a:endParaRPr lang="en-US" dirty="0"/>
          </a:p>
          <a:p>
            <a:endParaRPr lang="en-US" dirty="0"/>
          </a:p>
          <a:p>
            <a:r>
              <a:rPr lang="en-US" dirty="0"/>
              <a:t>The biggest challenge in this project was to build a universal model that can equally well describe bilayer features seen by x-rays and neutrons. Each of the component groups has to have nearly the same functional form for all of the different contrast conditions. </a:t>
            </a:r>
            <a:r>
              <a:rPr lang="en-US" dirty="0">
                <a:cs typeface="Times New Roman" pitchFamily="18" charset="0"/>
              </a:rPr>
              <a:t>We found that the adequate model has at least three structural components describing the lipid head group region, and three additional groups describing the hydrocarbon chain region.</a:t>
            </a:r>
          </a:p>
          <a:p>
            <a:r>
              <a:rPr lang="en-US" dirty="0">
                <a:cs typeface="Times New Roman" pitchFamily="18" charset="0"/>
              </a:rPr>
              <a:t>Although our universal SDP model is designed to obtain structure from x-ray and neutron scattering data, the primary description is neither in terms of ED or NSLD. Instead, it is described by volume probability distributions, which satisfy a spatial conservation principle whereby volume is conserved.</a:t>
            </a:r>
          </a:p>
          <a:p>
            <a:r>
              <a:rPr lang="en-US" dirty="0">
                <a:cs typeface="Times New Roman" pitchFamily="18" charset="0"/>
              </a:rPr>
              <a:t>The newly devised SDP model was fit with only one set of parameters simultaneously to the three sets of experimental data, consisting of x-ray scattering curve and the two neutron scattering curves taken at the two different contrasts. The area we obtained for one of the most studied lipid, DOPC, is almost 10% smaller than previously reported value obtained in a stand alone x-ray experiment. However it is quite close to the simulated value that was previously not taken seriously because of the discrepancy with the x-ray areas. When I presented this result recently at the biophysical society meeting, it started to attract the attention of several major players in a field of MD simulations immediately. Further, I got very positive feedback from many other labs that were getting smaller lipid areas than those “officially accepted”.</a:t>
            </a:r>
          </a:p>
        </p:txBody>
      </p:sp>
      <p:sp>
        <p:nvSpPr>
          <p:cNvPr id="4" name="Footer Placeholder 3"/>
          <p:cNvSpPr>
            <a:spLocks noGrp="1"/>
          </p:cNvSpPr>
          <p:nvPr>
            <p:ph type="ftr" sz="quarter" idx="10"/>
          </p:nvPr>
        </p:nvSpPr>
        <p:spPr>
          <a:xfrm>
            <a:off x="0" y="8686800"/>
            <a:ext cx="3657600" cy="457200"/>
          </a:xfrm>
          <a:prstGeom prst="rect">
            <a:avLst/>
          </a:prstGeom>
        </p:spPr>
        <p:txBody>
          <a:bodyPr/>
          <a:lstStyle/>
          <a:p>
            <a:r>
              <a:rPr lang="en-CA"/>
              <a:t>UNRESTRICTED / </a:t>
            </a:r>
            <a:br>
              <a:rPr lang="en-CA"/>
            </a:br>
            <a:r>
              <a:rPr lang="en-CA"/>
              <a:t>ILLIMITÉE</a:t>
            </a:r>
          </a:p>
        </p:txBody>
      </p:sp>
      <p:sp>
        <p:nvSpPr>
          <p:cNvPr id="5" name="Slide Number Placeholder 4"/>
          <p:cNvSpPr>
            <a:spLocks noGrp="1"/>
          </p:cNvSpPr>
          <p:nvPr>
            <p:ph type="sldNum" sz="quarter" idx="11"/>
          </p:nvPr>
        </p:nvSpPr>
        <p:spPr/>
        <p:txBody>
          <a:bodyPr/>
          <a:lstStyle/>
          <a:p>
            <a:fld id="{54404F05-4F59-493F-BDDB-8D8ABAD8E224}" type="slidenum">
              <a:rPr lang="en-CA" smtClean="0"/>
              <a:pPr/>
              <a:t>36</a:t>
            </a:fld>
            <a:endParaRPr lang="en-CA"/>
          </a:p>
        </p:txBody>
      </p:sp>
    </p:spTree>
    <p:extLst>
      <p:ext uri="{BB962C8B-B14F-4D97-AF65-F5344CB8AC3E}">
        <p14:creationId xmlns:p14="http://schemas.microsoft.com/office/powerpoint/2010/main" val="2965243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42</a:t>
            </a:fld>
            <a:endParaRPr lang="ru-RU"/>
          </a:p>
        </p:txBody>
      </p:sp>
    </p:spTree>
    <p:extLst>
      <p:ext uri="{BB962C8B-B14F-4D97-AF65-F5344CB8AC3E}">
        <p14:creationId xmlns:p14="http://schemas.microsoft.com/office/powerpoint/2010/main" val="206153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Образ слайда 1"/>
          <p:cNvSpPr>
            <a:spLocks noGrp="1" noRot="1" noChangeAspect="1" noTextEdit="1"/>
          </p:cNvSpPr>
          <p:nvPr>
            <p:ph type="sldImg"/>
          </p:nvPr>
        </p:nvSpPr>
        <p:spPr>
          <a:ln/>
        </p:spPr>
      </p:sp>
      <p:sp>
        <p:nvSpPr>
          <p:cNvPr id="372739" name="Заметки 2"/>
          <p:cNvSpPr>
            <a:spLocks noGrp="1"/>
          </p:cNvSpPr>
          <p:nvPr>
            <p:ph type="body" idx="1"/>
          </p:nvPr>
        </p:nvSpPr>
        <p:spPr>
          <a:xfrm>
            <a:off x="508000" y="4725988"/>
            <a:ext cx="5916613" cy="44751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r>
              <a:rPr lang="en-US" altLang="pl-PL" sz="1400">
                <a:latin typeface="Arial" panose="020B0604020202020204" pitchFamily="34" charset="0"/>
              </a:rPr>
              <a:t>      In collaboration with Institute of Archaeology Russian Academy of Sciences the works on investigation of elemental/isotopic composition of archeological samples have been started with the use of Neutron Resonance Capture Analysis (NRCA). An identification of elements (isotopes) is performed by neutron resonance energies at radiative capture, while their content in sample is determined by an yield of gamma-quanta in resonances. This method is nondestructive and it may have an perspective for application  in such kind of investigations.</a:t>
            </a:r>
          </a:p>
          <a:p>
            <a:pPr eaLnBrk="1" hangingPunct="1"/>
            <a:r>
              <a:rPr lang="en-US" altLang="pl-PL">
                <a:latin typeface="Arial" panose="020B0604020202020204" pitchFamily="34" charset="0"/>
              </a:rPr>
              <a:t>	</a:t>
            </a:r>
            <a:endParaRPr lang="ru-RU" altLang="pl-PL">
              <a:latin typeface="Arial" panose="020B0604020202020204" pitchFamily="34" charset="0"/>
            </a:endParaRPr>
          </a:p>
          <a:p>
            <a:pPr algn="just" eaLnBrk="1" hangingPunct="1"/>
            <a:r>
              <a:rPr lang="en-US" altLang="en-US">
                <a:latin typeface="Arial" panose="020B0604020202020204" pitchFamily="34" charset="0"/>
              </a:rPr>
              <a:t>    </a:t>
            </a:r>
            <a:r>
              <a:rPr lang="en-US" altLang="en-US" sz="1400">
                <a:solidFill>
                  <a:srgbClr val="C00000"/>
                </a:solidFill>
                <a:latin typeface="Arial" panose="020B0604020202020204" pitchFamily="34" charset="0"/>
              </a:rPr>
              <a:t>Optional</a:t>
            </a:r>
          </a:p>
          <a:p>
            <a:pPr algn="just" eaLnBrk="1" hangingPunct="1"/>
            <a:r>
              <a:rPr lang="en-US" altLang="pl-PL" sz="1400">
                <a:latin typeface="Arial" panose="020B0604020202020204" pitchFamily="34" charset="0"/>
              </a:rPr>
              <a:t>By the end of 2016 the second accelerating section was putted in to operation instead of drift gap at the LUE-200 accelerator. First measurements of neutron flux has shown an increase of the neutron yield by more than 3 times. In first half of 2017 the training of the accelerating systems with the gradual achievement of nominal power of 50 Hz was carried out.</a:t>
            </a:r>
            <a:endParaRPr lang="ru-RU" altLang="en-US" sz="1400">
              <a:latin typeface="Arial" panose="020B0604020202020204" pitchFamily="34" charset="0"/>
            </a:endParaRPr>
          </a:p>
        </p:txBody>
      </p:sp>
      <p:sp>
        <p:nvSpPr>
          <p:cNvPr id="378884" name="Номер слайда 3"/>
          <p:cNvSpPr>
            <a:spLocks noGrp="1"/>
          </p:cNvSpPr>
          <p:nvPr>
            <p:ph type="sldNum" sz="quarter" idx="5"/>
          </p:nvPr>
        </p:nvSpPr>
        <p:spPr/>
        <p:txBody>
          <a:bodyPr/>
          <a:lstStyle>
            <a:lvl1pPr defTabSz="922338" eaLnBrk="0" hangingPunct="0">
              <a:defRPr>
                <a:solidFill>
                  <a:schemeClr val="tx1"/>
                </a:solidFill>
                <a:latin typeface="Times New Roman" panose="02020603050405020304" pitchFamily="18" charset="0"/>
                <a:cs typeface="Arial" panose="020B0604020202020204" pitchFamily="34" charset="0"/>
              </a:defRPr>
            </a:lvl1pPr>
            <a:lvl2pPr marL="742950" indent="-285750" defTabSz="922338" eaLnBrk="0" hangingPunct="0">
              <a:defRPr>
                <a:solidFill>
                  <a:schemeClr val="tx1"/>
                </a:solidFill>
                <a:latin typeface="Times New Roman" panose="02020603050405020304" pitchFamily="18" charset="0"/>
                <a:cs typeface="Arial" panose="020B0604020202020204" pitchFamily="34" charset="0"/>
              </a:defRPr>
            </a:lvl2pPr>
            <a:lvl3pPr marL="1143000" indent="-228600" defTabSz="922338" eaLnBrk="0" hangingPunct="0">
              <a:defRPr>
                <a:solidFill>
                  <a:schemeClr val="tx1"/>
                </a:solidFill>
                <a:latin typeface="Times New Roman" panose="02020603050405020304" pitchFamily="18" charset="0"/>
                <a:cs typeface="Arial" panose="020B0604020202020204" pitchFamily="34" charset="0"/>
              </a:defRPr>
            </a:lvl3pPr>
            <a:lvl4pPr marL="1600200" indent="-228600" defTabSz="922338" eaLnBrk="0" hangingPunct="0">
              <a:defRPr>
                <a:solidFill>
                  <a:schemeClr val="tx1"/>
                </a:solidFill>
                <a:latin typeface="Times New Roman" panose="02020603050405020304" pitchFamily="18" charset="0"/>
                <a:cs typeface="Arial" panose="020B0604020202020204" pitchFamily="34" charset="0"/>
              </a:defRPr>
            </a:lvl4pPr>
            <a:lvl5pPr marL="2057400" indent="-228600" defTabSz="922338" eaLnBrk="0" hangingPunct="0">
              <a:defRPr>
                <a:solidFill>
                  <a:schemeClr val="tx1"/>
                </a:solidFill>
                <a:latin typeface="Times New Roman" panose="02020603050405020304" pitchFamily="18" charset="0"/>
                <a:cs typeface="Arial" panose="020B0604020202020204" pitchFamily="34" charset="0"/>
              </a:defRPr>
            </a:lvl5pPr>
            <a:lvl6pPr marL="2514600" indent="-228600" defTabSz="922338"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defTabSz="922338"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defTabSz="922338"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defTabSz="922338"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fld id="{13AD8F73-B306-4C3B-895A-205C0F1DA512}" type="slidenum">
              <a:rPr lang="ru-RU" altLang="pl-PL">
                <a:solidFill>
                  <a:srgbClr val="000000"/>
                </a:solidFill>
                <a:latin typeface="Calibri" panose="020F0502020204030204" pitchFamily="34" charset="0"/>
              </a:rPr>
              <a:pPr eaLnBrk="1" hangingPunct="1"/>
              <a:t>44</a:t>
            </a:fld>
            <a:endParaRPr lang="ru-RU" altLang="pl-PL">
              <a:solidFill>
                <a:srgbClr val="000000"/>
              </a:solidFill>
              <a:latin typeface="Calibri" panose="020F0502020204030204" pitchFamily="34" charset="0"/>
            </a:endParaRPr>
          </a:p>
        </p:txBody>
      </p:sp>
    </p:spTree>
    <p:extLst>
      <p:ext uri="{BB962C8B-B14F-4D97-AF65-F5344CB8AC3E}">
        <p14:creationId xmlns:p14="http://schemas.microsoft.com/office/powerpoint/2010/main" val="2611616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8CDEC564-8E3B-4CDA-AB67-BD3563A9F7BC}" type="slidenum">
              <a:rPr lang="ru-RU" smtClean="0"/>
              <a:t>46</a:t>
            </a:fld>
            <a:endParaRPr lang="ru-RU"/>
          </a:p>
        </p:txBody>
      </p:sp>
    </p:spTree>
    <p:extLst>
      <p:ext uri="{BB962C8B-B14F-4D97-AF65-F5344CB8AC3E}">
        <p14:creationId xmlns:p14="http://schemas.microsoft.com/office/powerpoint/2010/main" val="705680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C3E51-F397-4B86-911A-636EBB6B12A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2769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5CA939-660C-4CCA-879D-7CE269A25DEB}" type="slidenum">
              <a:rPr lang="ru-RU" smtClean="0"/>
              <a:t>55</a:t>
            </a:fld>
            <a:endParaRPr lang="ru-RU"/>
          </a:p>
        </p:txBody>
      </p:sp>
    </p:spTree>
    <p:extLst>
      <p:ext uri="{BB962C8B-B14F-4D97-AF65-F5344CB8AC3E}">
        <p14:creationId xmlns:p14="http://schemas.microsoft.com/office/powerpoint/2010/main" val="3181802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AC1F6B-DCDC-48ED-A5A2-10420FBD6255}" type="slidenum">
              <a:rPr kumimoji="0" lang="ru-RU"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ru-RU"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3736062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BBFF81-5C41-4FC9-A02E-3DA0440D92D6}"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6676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AC1F6B-DCDC-48ED-A5A2-10420FBD6255}" type="slidenum">
              <a:rPr kumimoji="0" lang="ru-RU" sz="1200" b="0" i="0" u="none" strike="noStrike" kern="1200" cap="none" spc="0" normalizeH="0" baseline="0" noProof="0">
                <a:ln>
                  <a:noFill/>
                </a:ln>
                <a:solidFill>
                  <a:srgbClr val="000000"/>
                </a:solidFill>
                <a:effectLst/>
                <a:uLnTx/>
                <a:uFillTx/>
                <a:latin typeface="Arial"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ru-RU" sz="12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endParaRPr lang="en-US" dirty="0">
              <a:latin typeface="Arial" pitchFamily="34" charset="0"/>
            </a:endParaRPr>
          </a:p>
        </p:txBody>
      </p:sp>
    </p:spTree>
    <p:extLst>
      <p:ext uri="{BB962C8B-B14F-4D97-AF65-F5344CB8AC3E}">
        <p14:creationId xmlns:p14="http://schemas.microsoft.com/office/powerpoint/2010/main" val="1963524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E5F52A-9D7C-4807-AEDE-46916A81177F}"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9645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BF5EF78A-22F1-4974-BF6A-0B1AFA8B0EEE}" type="slidenum">
              <a:rPr lang="ru-RU" smtClean="0"/>
              <a:t>5</a:t>
            </a:fld>
            <a:endParaRPr lang="ru-RU"/>
          </a:p>
        </p:txBody>
      </p:sp>
    </p:spTree>
    <p:extLst>
      <p:ext uri="{BB962C8B-B14F-4D97-AF65-F5344CB8AC3E}">
        <p14:creationId xmlns:p14="http://schemas.microsoft.com/office/powerpoint/2010/main" val="31653095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BC6C5387-CE28-4818-82B7-B78AE1DD4A3C}" type="slidenum">
              <a:rPr lang="ru-RU" smtClean="0"/>
              <a:pPr/>
              <a:t>65</a:t>
            </a:fld>
            <a:endParaRPr lang="ru-RU"/>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0B581D5A-2CA1-4AEB-8BF3-FAE8F2FF2403}" type="slidenum">
              <a:rPr lang="ru-RU" smtClean="0"/>
              <a:t>72</a:t>
            </a:fld>
            <a:endParaRPr lang="ru-RU"/>
          </a:p>
        </p:txBody>
      </p:sp>
    </p:spTree>
    <p:extLst>
      <p:ext uri="{BB962C8B-B14F-4D97-AF65-F5344CB8AC3E}">
        <p14:creationId xmlns:p14="http://schemas.microsoft.com/office/powerpoint/2010/main" val="1195865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BEBF8CAE-816C-4228-AE09-0F8B32F52A53}"/>
              </a:ext>
            </a:extLst>
          </p:cNvPr>
          <p:cNvSpPr txBox="1">
            <a:spLocks noGrp="1" noChangeArrowheads="1"/>
          </p:cNvSpPr>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marL="1143000" indent="-228600">
              <a:defRPr sz="2800">
                <a:solidFill>
                  <a:schemeClr val="bg1"/>
                </a:solidFill>
                <a:latin typeface="Arial" panose="020B0604020202020204" pitchFamily="34" charset="0"/>
                <a:ea typeface="Batang" panose="02030600000101010101" pitchFamily="18" charset="-127"/>
              </a:defRPr>
            </a:lvl3pPr>
            <a:lvl4pPr marL="1600200" indent="-228600">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C3291CE-897A-4E5F-9D90-66A0991C6036}" type="slidenum">
              <a:rPr kumimoji="0" lang="en-US" altLang="ru-RU" sz="1200" b="0" i="0" u="none" strike="noStrike" kern="1200" cap="none" spc="0" normalizeH="0" baseline="0" noProof="0" smtClean="0">
                <a:ln>
                  <a:noFill/>
                </a:ln>
                <a:solidFill>
                  <a:srgbClr val="000000"/>
                </a:solidFill>
                <a:effectLst/>
                <a:uLnTx/>
                <a:uFillTx/>
                <a:latin typeface="Arial" panose="020B0604020202020204" pitchFamily="34" charset="0"/>
                <a:ea typeface="Batang" panose="02030600000101010101" pitchFamily="18"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ru-RU" sz="1200" b="0" i="0" u="none" strike="noStrike" kern="1200" cap="none" spc="0" normalizeH="0" baseline="0" noProof="0">
              <a:ln>
                <a:noFill/>
              </a:ln>
              <a:solidFill>
                <a:srgbClr val="000000"/>
              </a:solidFill>
              <a:effectLst/>
              <a:uLnTx/>
              <a:uFillTx/>
              <a:latin typeface="Arial" panose="020B0604020202020204" pitchFamily="34" charset="0"/>
              <a:ea typeface="Batang" panose="02030600000101010101" pitchFamily="18" charset="-127"/>
              <a:cs typeface="+mn-cs"/>
            </a:endParaRPr>
          </a:p>
        </p:txBody>
      </p:sp>
      <p:sp>
        <p:nvSpPr>
          <p:cNvPr id="40963" name="Rectangle 2">
            <a:extLst>
              <a:ext uri="{FF2B5EF4-FFF2-40B4-BE49-F238E27FC236}">
                <a16:creationId xmlns:a16="http://schemas.microsoft.com/office/drawing/2014/main" id="{9A028C84-BBDC-4ADB-AFD7-E7D339E3F5E0}"/>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36ABFEC9-A40B-4561-8B88-7616244129B5}"/>
              </a:ext>
            </a:extLst>
          </p:cNvPr>
          <p:cNvSpPr>
            <a:spLocks noGrp="1" noChangeArrowheads="1"/>
          </p:cNvSpPr>
          <p:nvPr>
            <p:ph type="body" idx="1"/>
          </p:nvPr>
        </p:nvSpPr>
        <p:spPr>
          <a:noFill/>
        </p:spPr>
        <p:txBody>
          <a:bodyPr/>
          <a:lstStyle/>
          <a:p>
            <a:pPr eaLnBrk="1" hangingPunct="1"/>
            <a:r>
              <a:rPr lang="en-US" altLang="ru-RU">
                <a:latin typeface="Arial" panose="020B0604020202020204" pitchFamily="34" charset="0"/>
              </a:rPr>
              <a:t>Pay attention to the low temperature in irradiation channels! Very convenient for studying biological objects!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Образ слайда 1">
            <a:extLst>
              <a:ext uri="{FF2B5EF4-FFF2-40B4-BE49-F238E27FC236}">
                <a16:creationId xmlns:a16="http://schemas.microsoft.com/office/drawing/2014/main" id="{D157169A-CEC0-43FB-A4FD-0E03F160E2E6}"/>
              </a:ext>
            </a:extLst>
          </p:cNvPr>
          <p:cNvSpPr>
            <a:spLocks noGrp="1" noRot="1" noChangeAspect="1" noTextEdit="1"/>
          </p:cNvSpPr>
          <p:nvPr>
            <p:ph type="sldImg"/>
          </p:nvPr>
        </p:nvSpPr>
        <p:spPr>
          <a:ln/>
        </p:spPr>
      </p:sp>
      <p:sp>
        <p:nvSpPr>
          <p:cNvPr id="50179" name="Заметки 2">
            <a:extLst>
              <a:ext uri="{FF2B5EF4-FFF2-40B4-BE49-F238E27FC236}">
                <a16:creationId xmlns:a16="http://schemas.microsoft.com/office/drawing/2014/main" id="{D0DD6E06-8628-497A-9CD6-C62391285CDE}"/>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anose="020B0604020202020204" pitchFamily="34" charset="0"/>
            </a:endParaRPr>
          </a:p>
        </p:txBody>
      </p:sp>
      <p:sp>
        <p:nvSpPr>
          <p:cNvPr id="50180" name="Номер слайда 3">
            <a:extLst>
              <a:ext uri="{FF2B5EF4-FFF2-40B4-BE49-F238E27FC236}">
                <a16:creationId xmlns:a16="http://schemas.microsoft.com/office/drawing/2014/main" id="{A9622BEE-FADD-4037-A07A-082A723EBD6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B609FB-06A3-4B03-BCC9-33E40C2C01BD}" type="slidenum">
              <a:rPr kumimoji="0" lang="ru-RU" altLang="ru-RU" sz="1200" b="0" i="0" u="none" strike="noStrike" kern="1200" cap="none" spc="0" normalizeH="0" baseline="0" noProof="0" smtClean="0">
                <a:ln>
                  <a:noFill/>
                </a:ln>
                <a:solidFill>
                  <a:srgbClr val="000000"/>
                </a:solidFill>
                <a:effectLst/>
                <a:uLnTx/>
                <a:uFillTx/>
                <a:latin typeface="Calibri" panose="020F0502020204030204" pitchFamily="34" charset="0"/>
                <a:ea typeface="Batang" panose="02030600000101010101" pitchFamily="18"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ru-RU" altLang="ru-RU" sz="1200" b="0" i="0" u="none" strike="noStrike" kern="1200" cap="none" spc="0" normalizeH="0" baseline="0" noProof="0">
              <a:ln>
                <a:noFill/>
              </a:ln>
              <a:solidFill>
                <a:srgbClr val="000000"/>
              </a:solidFill>
              <a:effectLst/>
              <a:uLnTx/>
              <a:uFillTx/>
              <a:latin typeface="Calibri" panose="020F0502020204030204" pitchFamily="34" charset="0"/>
              <a:ea typeface="Batang" panose="02030600000101010101" pitchFamily="18" charset="-127"/>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F554E721-F4CE-4482-A557-ECF919EAAE64}"/>
              </a:ext>
            </a:extLst>
          </p:cNvPr>
          <p:cNvSpPr>
            <a:spLocks noGrp="1" noRot="1" noChangeAspect="1" noTextEdit="1"/>
          </p:cNvSpPr>
          <p:nvPr>
            <p:ph type="sldImg"/>
          </p:nvPr>
        </p:nvSpPr>
        <p:spPr>
          <a:ln/>
        </p:spPr>
      </p:sp>
      <p:sp>
        <p:nvSpPr>
          <p:cNvPr id="67587" name="Notes Placeholder 2">
            <a:extLst>
              <a:ext uri="{FF2B5EF4-FFF2-40B4-BE49-F238E27FC236}">
                <a16:creationId xmlns:a16="http://schemas.microsoft.com/office/drawing/2014/main" id="{6BF9E785-27AE-4008-AC2F-BF11C0EAC6A3}"/>
              </a:ext>
            </a:extLst>
          </p:cNvPr>
          <p:cNvSpPr>
            <a:spLocks noGrp="1"/>
          </p:cNvSpPr>
          <p:nvPr>
            <p:ph type="body" idx="1"/>
          </p:nvPr>
        </p:nvSpPr>
        <p:spPr>
          <a:xfrm>
            <a:off x="685800" y="4341813"/>
            <a:ext cx="5486400" cy="4116387"/>
          </a:xfrm>
          <a:noFill/>
        </p:spPr>
        <p:txBody>
          <a:bodyPr/>
          <a:lstStyle/>
          <a:p>
            <a:endParaRPr lang="ru-RU" altLang="ru-RU">
              <a:latin typeface="Arial" panose="020B0604020202020204" pitchFamily="34" charset="0"/>
            </a:endParaRPr>
          </a:p>
        </p:txBody>
      </p:sp>
      <p:sp>
        <p:nvSpPr>
          <p:cNvPr id="67588" name="Slide Number Placeholder 3">
            <a:extLst>
              <a:ext uri="{FF2B5EF4-FFF2-40B4-BE49-F238E27FC236}">
                <a16:creationId xmlns:a16="http://schemas.microsoft.com/office/drawing/2014/main" id="{5CEBA2F7-562C-44C7-A02F-A641DE8E3F8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9A6EAC-7961-4608-BABE-8DFD5BE560CF}" type="slidenum">
              <a:rPr kumimoji="0" lang="en-GB" altLang="ru-RU" sz="1200" b="0" i="0" u="none" strike="noStrike" kern="1200" cap="none" spc="0" normalizeH="0" baseline="0" noProof="0" smtClean="0">
                <a:ln>
                  <a:noFill/>
                </a:ln>
                <a:solidFill>
                  <a:srgbClr val="000000"/>
                </a:solidFill>
                <a:effectLst/>
                <a:uLnTx/>
                <a:uFillTx/>
                <a:latin typeface="Arial" panose="020B0604020202020204" pitchFamily="34" charset="0"/>
                <a:ea typeface="Batang" panose="02030600000101010101" pitchFamily="18"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GB" altLang="ru-RU" sz="1200" b="0" i="0" u="none" strike="noStrike" kern="1200" cap="none" spc="0" normalizeH="0" baseline="0" noProof="0">
              <a:ln>
                <a:noFill/>
              </a:ln>
              <a:solidFill>
                <a:srgbClr val="000000"/>
              </a:solidFill>
              <a:effectLst/>
              <a:uLnTx/>
              <a:uFillTx/>
              <a:latin typeface="Arial" panose="020B0604020202020204" pitchFamily="34" charset="0"/>
              <a:ea typeface="Batang" panose="02030600000101010101" pitchFamily="18" charset="-127"/>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B71483BB-4C4E-43E5-9D22-68DE63DC4EC8}" type="slidenum">
              <a:rPr lang="ko-KR" altLang="en-US" smtClean="0"/>
              <a:pPr>
                <a:defRPr/>
              </a:pPr>
              <a:t>85</a:t>
            </a:fld>
            <a:endParaRPr lang="ko-KR" altLang="en-US"/>
          </a:p>
        </p:txBody>
      </p:sp>
    </p:spTree>
    <p:extLst>
      <p:ext uri="{BB962C8B-B14F-4D97-AF65-F5344CB8AC3E}">
        <p14:creationId xmlns:p14="http://schemas.microsoft.com/office/powerpoint/2010/main" val="34233725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29944963-3660-4CF3-8A82-BA3A159AAE27}" type="slidenum">
              <a:rPr lang="ru-RU" smtClean="0"/>
              <a:t>86</a:t>
            </a:fld>
            <a:endParaRPr lang="ru-RU"/>
          </a:p>
        </p:txBody>
      </p:sp>
    </p:spTree>
    <p:extLst>
      <p:ext uri="{BB962C8B-B14F-4D97-AF65-F5344CB8AC3E}">
        <p14:creationId xmlns:p14="http://schemas.microsoft.com/office/powerpoint/2010/main" val="3022396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B5CA939-660C-4CCA-879D-7CE269A25DEB}" type="slidenum">
              <a:rPr lang="ru-RU" smtClean="0"/>
              <a:t>88</a:t>
            </a:fld>
            <a:endParaRPr lang="ru-RU"/>
          </a:p>
        </p:txBody>
      </p:sp>
    </p:spTree>
    <p:extLst>
      <p:ext uri="{BB962C8B-B14F-4D97-AF65-F5344CB8AC3E}">
        <p14:creationId xmlns:p14="http://schemas.microsoft.com/office/powerpoint/2010/main" val="20245426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6B2F2F-C9C7-48E0-8A89-F50A054A075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516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1DE5B13A-3A49-4872-BC77-2CDAD0CDC8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CAB8CD1-18AE-4AA4-8CFA-FAF81330AB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ru-RU"/>
              <a:t>In accordance to the 7-year plan and long-term strategic planning of JINR, the Frank Laboratory of Neutron Physics has initiated project for the realization of new JINR source of neutrons. In addition to developing the case for scientific justification, discussions are carried out regarding the type of this new source. A superbooster (multiplying target of proton linear accelerator with periodic reactivity modulation) has been concluded to be able to provide record parameters desired by physicists. Recently, the feasibility study of 2 most appealing concepts has been ordered at NIKIET, and time schedule road map has been developed that will allow a timely and smooth replacement of the present source IBR-2M.</a:t>
            </a:r>
            <a:endParaRPr lang="en-CA" altLang="ru-RU"/>
          </a:p>
          <a:p>
            <a:pPr>
              <a:spcBef>
                <a:spcPct val="0"/>
              </a:spcBef>
            </a:pPr>
            <a:endParaRPr lang="pl-PL" altLang="ru-RU"/>
          </a:p>
        </p:txBody>
      </p:sp>
      <p:sp>
        <p:nvSpPr>
          <p:cNvPr id="4100" name="Slide Number Placeholder 3">
            <a:extLst>
              <a:ext uri="{FF2B5EF4-FFF2-40B4-BE49-F238E27FC236}">
                <a16:creationId xmlns:a16="http://schemas.microsoft.com/office/drawing/2014/main" id="{C683BBF4-A7B7-4E06-9DD1-9B202EB275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74EBB22-AC31-41D5-8826-1646096EA644}" type="slidenum">
              <a:rPr lang="pl-PL" altLang="ru-RU"/>
              <a:pPr fontAlgn="base">
                <a:spcBef>
                  <a:spcPct val="0"/>
                </a:spcBef>
                <a:spcAft>
                  <a:spcPct val="0"/>
                </a:spcAft>
              </a:pPr>
              <a:t>91</a:t>
            </a:fld>
            <a:endParaRPr lang="pl-PL" altLang="ru-RU"/>
          </a:p>
        </p:txBody>
      </p:sp>
    </p:spTree>
    <p:extLst>
      <p:ext uri="{BB962C8B-B14F-4D97-AF65-F5344CB8AC3E}">
        <p14:creationId xmlns:p14="http://schemas.microsoft.com/office/powerpoint/2010/main" val="1768784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a:p>
        </p:txBody>
      </p:sp>
      <p:sp>
        <p:nvSpPr>
          <p:cNvPr id="4" name="Slide Number Placeholder 3"/>
          <p:cNvSpPr>
            <a:spLocks noGrp="1"/>
          </p:cNvSpPr>
          <p:nvPr>
            <p:ph type="sldNum" sz="quarter" idx="5"/>
          </p:nvPr>
        </p:nvSpPr>
        <p:spPr/>
        <p:txBody>
          <a:bodyPr/>
          <a:lstStyle/>
          <a:p>
            <a:fld id="{8CDEC564-8E3B-4CDA-AB67-BD3563A9F7BC}" type="slidenum">
              <a:rPr lang="ru-RU" smtClean="0"/>
              <a:t>9</a:t>
            </a:fld>
            <a:endParaRPr lang="ru-RU"/>
          </a:p>
        </p:txBody>
      </p:sp>
    </p:spTree>
    <p:extLst>
      <p:ext uri="{BB962C8B-B14F-4D97-AF65-F5344CB8AC3E}">
        <p14:creationId xmlns:p14="http://schemas.microsoft.com/office/powerpoint/2010/main" val="5784505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92</a:t>
            </a:fld>
            <a:endParaRPr lang="ru-RU"/>
          </a:p>
        </p:txBody>
      </p:sp>
    </p:spTree>
    <p:extLst>
      <p:ext uri="{BB962C8B-B14F-4D97-AF65-F5344CB8AC3E}">
        <p14:creationId xmlns:p14="http://schemas.microsoft.com/office/powerpoint/2010/main" val="37081435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96</a:t>
            </a:fld>
            <a:endParaRPr lang="ru-RU"/>
          </a:p>
        </p:txBody>
      </p:sp>
    </p:spTree>
    <p:extLst>
      <p:ext uri="{BB962C8B-B14F-4D97-AF65-F5344CB8AC3E}">
        <p14:creationId xmlns:p14="http://schemas.microsoft.com/office/powerpoint/2010/main" val="2355154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98</a:t>
            </a:fld>
            <a:endParaRPr lang="ru-RU"/>
          </a:p>
        </p:txBody>
      </p:sp>
    </p:spTree>
    <p:extLst>
      <p:ext uri="{BB962C8B-B14F-4D97-AF65-F5344CB8AC3E}">
        <p14:creationId xmlns:p14="http://schemas.microsoft.com/office/powerpoint/2010/main" val="3137763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13</a:t>
            </a:fld>
            <a:endParaRPr lang="ru-RU"/>
          </a:p>
        </p:txBody>
      </p:sp>
    </p:spTree>
    <p:extLst>
      <p:ext uri="{BB962C8B-B14F-4D97-AF65-F5344CB8AC3E}">
        <p14:creationId xmlns:p14="http://schemas.microsoft.com/office/powerpoint/2010/main" val="83669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18</a:t>
            </a:fld>
            <a:endParaRPr lang="ru-RU"/>
          </a:p>
        </p:txBody>
      </p:sp>
    </p:spTree>
    <p:extLst>
      <p:ext uri="{BB962C8B-B14F-4D97-AF65-F5344CB8AC3E}">
        <p14:creationId xmlns:p14="http://schemas.microsoft.com/office/powerpoint/2010/main" val="23681929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IBR-2 is a pulsed fast reactor of periodic operation. Its main difference from other reactors consists in mechanical reactivity modulation by a movable reflector. The movable reflector is a complex mechanical system providing reliable operation of two parts, which determine the reactivity modulation: the main movable reflector and the auxiliary movable reflector. The rotors of the main and auxiliary movable reflectors rotate in opposite directions with different velocities. The IBR-2 reactor with its unique technical approach produces one of the most intense neutron fluxes at the moderator surface among the world's reactors: ~10^16 n/cm2/s, with a peak power of 1850 MW. Nevertheless, the reactor is "ecologically friendly": it consumes very little electrical energy as compared to other research reactors, uses a very little amount of fuel (less than 20 l) which is changed once in 15-20 years. The reactor operates continuously for a 12 day cycle followed by a week shutdown to prepare for the next experiments. In addition, there is a longer shutdown to carry out necessary maintenance work during the summer time. Normally there are about 9 cycles a year.</a:t>
            </a:r>
          </a:p>
        </p:txBody>
      </p:sp>
      <p:sp>
        <p:nvSpPr>
          <p:cNvPr id="4" name="Номер слайда 3"/>
          <p:cNvSpPr>
            <a:spLocks noGrp="1"/>
          </p:cNvSpPr>
          <p:nvPr>
            <p:ph type="sldNum" sz="quarter" idx="10"/>
          </p:nvPr>
        </p:nvSpPr>
        <p:spPr/>
        <p:txBody>
          <a:bodyPr/>
          <a:lstStyle/>
          <a:p>
            <a:fld id="{22BB816F-D689-4604-A81D-206C7466B2DD}" type="slidenum">
              <a:rPr lang="ru-RU" smtClean="0"/>
              <a:t>21</a:t>
            </a:fld>
            <a:endParaRPr lang="ru-RU"/>
          </a:p>
        </p:txBody>
      </p:sp>
    </p:spTree>
    <p:extLst>
      <p:ext uri="{BB962C8B-B14F-4D97-AF65-F5344CB8AC3E}">
        <p14:creationId xmlns:p14="http://schemas.microsoft.com/office/powerpoint/2010/main" val="2426369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0B581D5A-2CA1-4AEB-8BF3-FAE8F2FF2403}" type="slidenum">
              <a:rPr lang="ru-RU" smtClean="0"/>
              <a:t>22</a:t>
            </a:fld>
            <a:endParaRPr lang="ru-RU"/>
          </a:p>
        </p:txBody>
      </p:sp>
    </p:spTree>
    <p:extLst>
      <p:ext uri="{BB962C8B-B14F-4D97-AF65-F5344CB8AC3E}">
        <p14:creationId xmlns:p14="http://schemas.microsoft.com/office/powerpoint/2010/main" val="997915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8CDEC564-8E3B-4CDA-AB67-BD3563A9F7BC}" type="slidenum">
              <a:rPr lang="ru-RU" smtClean="0"/>
              <a:t>29</a:t>
            </a:fld>
            <a:endParaRPr lang="ru-RU"/>
          </a:p>
        </p:txBody>
      </p:sp>
    </p:spTree>
    <p:extLst>
      <p:ext uri="{BB962C8B-B14F-4D97-AF65-F5344CB8AC3E}">
        <p14:creationId xmlns:p14="http://schemas.microsoft.com/office/powerpoint/2010/main" val="2887099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dirty="0"/>
              <a:t>Here is an example of scientific research performed with the new DN-6 spectrometer.</a:t>
            </a:r>
          </a:p>
          <a:p>
            <a:pPr eaLnBrk="1" hangingPunct="1">
              <a:spcBef>
                <a:spcPct val="0"/>
              </a:spcBef>
            </a:pPr>
            <a:endParaRPr lang="en-US" altLang="ru-RU" dirty="0"/>
          </a:p>
          <a:p>
            <a:pPr eaLnBrk="1" hangingPunct="1">
              <a:spcBef>
                <a:spcPct val="0"/>
              </a:spcBef>
            </a:pPr>
            <a:r>
              <a:rPr lang="en-US" altLang="ru-RU" dirty="0"/>
              <a:t> Iron oxides play an important role in the formation of magnetic and other physical properties of the Earth. </a:t>
            </a:r>
          </a:p>
          <a:p>
            <a:pPr eaLnBrk="1" hangingPunct="1">
              <a:spcBef>
                <a:spcPct val="0"/>
              </a:spcBef>
            </a:pPr>
            <a:r>
              <a:rPr lang="en-US" altLang="ru-RU" dirty="0"/>
              <a:t>Recently, a new iron oxide, Fe</a:t>
            </a:r>
            <a:r>
              <a:rPr lang="en-US" altLang="ru-RU" baseline="-25000" dirty="0"/>
              <a:t>4</a:t>
            </a:r>
            <a:r>
              <a:rPr lang="en-US" altLang="ru-RU" dirty="0"/>
              <a:t>O</a:t>
            </a:r>
            <a:r>
              <a:rPr lang="en-US" altLang="ru-RU" baseline="-25000" dirty="0"/>
              <a:t>5</a:t>
            </a:r>
            <a:r>
              <a:rPr lang="en-US" altLang="ru-RU" dirty="0"/>
              <a:t>, which can presumably exist in the layers of the Earth's upper mantle, has been synthesized under the combined effect of high pressures and temperatures.</a:t>
            </a:r>
          </a:p>
          <a:p>
            <a:pPr eaLnBrk="1" hangingPunct="1">
              <a:spcBef>
                <a:spcPct val="0"/>
              </a:spcBef>
            </a:pPr>
            <a:r>
              <a:rPr lang="en-US" altLang="ru-RU" dirty="0"/>
              <a:t>A comprehensive study of its physical properties, as well as atomic and magnetic structure using neutron diffraction techniques at the IBR-2 reactor, has revealed a new type of the charge-ordering state with the formation of dimeric and trimeric electronic states in this compound. The phase transition into this state is accompanied by a sharp increase in the electrical resistance and a subsequent change in the symmetry of the magnetic order, namely from a collinear antiferromagnetic (AFM) order to a canting AFM order with a ferromagnetic (FM) component, as well as by a change in the nature of the modulation of the atomic structure</a:t>
            </a:r>
          </a:p>
          <a:p>
            <a:pPr eaLnBrk="1" hangingPunct="1">
              <a:spcBef>
                <a:spcPct val="0"/>
              </a:spcBef>
            </a:pPr>
            <a:endParaRPr lang="en-US" altLang="ru-RU" dirty="0"/>
          </a:p>
          <a:p>
            <a:pPr eaLnBrk="1" hangingPunct="1">
              <a:spcBef>
                <a:spcPct val="0"/>
              </a:spcBef>
            </a:pPr>
            <a:r>
              <a:rPr lang="ru-RU" altLang="ru-RU" dirty="0"/>
              <a:t>Оксиды железа играют важную роль в формировании магнитных и других физических свойств Земли, и находят широкий спектр технологических применений. Недавно в условиях комбинированного воздействия высоких давлений и температур был синтезирован новый оксид железа – </a:t>
            </a:r>
            <a:r>
              <a:rPr lang="en-US" altLang="ru-RU" dirty="0"/>
              <a:t>Fe</a:t>
            </a:r>
            <a:r>
              <a:rPr lang="ru-RU" altLang="ru-RU" baseline="-25000" dirty="0"/>
              <a:t>4</a:t>
            </a:r>
            <a:r>
              <a:rPr lang="en-US" altLang="ru-RU" dirty="0"/>
              <a:t>O</a:t>
            </a:r>
            <a:r>
              <a:rPr lang="ru-RU" altLang="ru-RU" baseline="-25000" dirty="0"/>
              <a:t>5</a:t>
            </a:r>
            <a:r>
              <a:rPr lang="ru-RU" altLang="ru-RU" dirty="0"/>
              <a:t>, который предположительно может существовать в слоях верхней мантии Земли. В результате комплексного исследования физических свойств, а также атомной и магнитной структуры с применением методов нейтронной дифракции на реакторе ИБР-2, в этом соединении был обнаружен новый тип зарядово-упорядоченного состояния с формированием </a:t>
            </a:r>
            <a:r>
              <a:rPr lang="ru-RU" altLang="ru-RU" dirty="0" err="1"/>
              <a:t>димерных</a:t>
            </a:r>
            <a:r>
              <a:rPr lang="ru-RU" altLang="ru-RU" dirty="0"/>
              <a:t> и </a:t>
            </a:r>
            <a:r>
              <a:rPr lang="ru-RU" altLang="ru-RU" dirty="0" err="1"/>
              <a:t>тримерных</a:t>
            </a:r>
            <a:r>
              <a:rPr lang="ru-RU" altLang="ru-RU" dirty="0"/>
              <a:t> электронных состояний. Фазовый переход в это состояние сопровождается резким скачком электрического сопротивления и последующим изменением симметрии магнитного упорядочения с коллинеарного антиферромагнитного (АФМ) на скошенное АФМ с </a:t>
            </a:r>
            <a:r>
              <a:rPr lang="ru-RU" altLang="ru-RU" dirty="0" err="1"/>
              <a:t>ферромагнитной</a:t>
            </a:r>
            <a:r>
              <a:rPr lang="ru-RU" altLang="ru-RU" dirty="0"/>
              <a:t> (ФМ) компонентой, а также изменением характера модуляции атомной структуры.</a:t>
            </a:r>
            <a:endParaRPr lang="en-US" altLang="ru-RU" dirty="0"/>
          </a:p>
          <a:p>
            <a:pPr eaLnBrk="1" hangingPunct="1">
              <a:spcBef>
                <a:spcPct val="0"/>
              </a:spcBef>
            </a:pPr>
            <a:endParaRPr lang="en-US" altLang="ru-RU" dirty="0"/>
          </a:p>
          <a:p>
            <a:pPr eaLnBrk="1" hangingPunct="1">
              <a:spcBef>
                <a:spcPct val="0"/>
              </a:spcBef>
            </a:pPr>
            <a:endParaRPr lang="ru-RU" altLang="ru-RU" dirty="0"/>
          </a:p>
        </p:txBody>
      </p:sp>
      <p:sp>
        <p:nvSpPr>
          <p:cNvPr id="1229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65500E-BFC8-4325-933C-5A9A8CE40053}" type="slidenum">
              <a:rPr lang="ru-RU" altLang="ru-RU"/>
              <a:pPr/>
              <a:t>33</a:t>
            </a:fld>
            <a:endParaRPr lang="ru-RU" altLang="ru-RU"/>
          </a:p>
        </p:txBody>
      </p:sp>
    </p:spTree>
    <p:extLst>
      <p:ext uri="{BB962C8B-B14F-4D97-AF65-F5344CB8AC3E}">
        <p14:creationId xmlns:p14="http://schemas.microsoft.com/office/powerpoint/2010/main" val="3896828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vmlDrawing" Target="../drawings/vmlDrawing2.v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3.xml"/><Relationship Id="rId1" Type="http://schemas.openxmlformats.org/officeDocument/2006/relationships/vmlDrawing" Target="../drawings/vmlDrawing3.v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a:p>
        </p:txBody>
      </p:sp>
      <p:sp>
        <p:nvSpPr>
          <p:cNvPr id="5" name="Нижний колонтитул 4"/>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294282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Вертикальный текст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a:xfrm>
            <a:off x="1614668" y="6356350"/>
            <a:ext cx="1966732"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341204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en-US"/>
              <a:t>Click to edit Master title style</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Дата 3"/>
          <p:cNvSpPr>
            <a:spLocks noGrp="1"/>
          </p:cNvSpPr>
          <p:nvPr>
            <p:ph type="dt" sz="half" idx="10"/>
          </p:nvPr>
        </p:nvSpPr>
        <p:spPr>
          <a:xfrm>
            <a:off x="1614668" y="6356350"/>
            <a:ext cx="1966732"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6" name="Номер слайда 5"/>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1746869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a:solidFill>
            <a:schemeClr val="bg1"/>
          </a:solidFill>
        </p:spPr>
        <p:txBody>
          <a:bodyPr/>
          <a:lstStyle/>
          <a:p>
            <a:r>
              <a:rPr lang="en-US"/>
              <a:t>Click to edit Master title style</a:t>
            </a:r>
            <a:endParaRPr lang="ru-RU"/>
          </a:p>
        </p:txBody>
      </p:sp>
      <p:sp>
        <p:nvSpPr>
          <p:cNvPr id="3" name="Содержимое 2"/>
          <p:cNvSpPr>
            <a:spLocks noGrp="1"/>
          </p:cNvSpPr>
          <p:nvPr>
            <p:ph sz="quarter" idx="1"/>
          </p:nvPr>
        </p:nvSpPr>
        <p:spPr>
          <a:xfrm>
            <a:off x="624417" y="1268413"/>
            <a:ext cx="5384800" cy="22272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quarter" idx="2"/>
          </p:nvPr>
        </p:nvSpPr>
        <p:spPr>
          <a:xfrm>
            <a:off x="624417" y="3648075"/>
            <a:ext cx="5384800" cy="22288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half" idx="3"/>
          </p:nvPr>
        </p:nvSpPr>
        <p:spPr>
          <a:xfrm>
            <a:off x="6212417" y="1268413"/>
            <a:ext cx="5384800" cy="46085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Rectangle 4"/>
          <p:cNvSpPr>
            <a:spLocks noGrp="1" noChangeArrowheads="1"/>
          </p:cNvSpPr>
          <p:nvPr>
            <p:ph type="dt" sz="half" idx="10"/>
          </p:nvPr>
        </p:nvSpPr>
        <p:spPr>
          <a:xfrm>
            <a:off x="1614668" y="6356350"/>
            <a:ext cx="1966732" cy="365125"/>
          </a:xfrm>
          <a:prstGeom prst="rect">
            <a:avLst/>
          </a:prstGeom>
        </p:spPr>
        <p:txBody>
          <a:bodyPr/>
          <a:lstStyle>
            <a:lvl1pPr>
              <a:defRPr/>
            </a:lvl1pPr>
          </a:lstStyle>
          <a:p>
            <a:endParaRPr lang="ru-RU"/>
          </a:p>
        </p:txBody>
      </p:sp>
      <p:sp>
        <p:nvSpPr>
          <p:cNvPr id="7" name="Rectangle 5"/>
          <p:cNvSpPr>
            <a:spLocks noGrp="1" noChangeArrowheads="1"/>
          </p:cNvSpPr>
          <p:nvPr>
            <p:ph type="ftr" sz="quarter" idx="11"/>
          </p:nvPr>
        </p:nvSpPr>
        <p:spPr/>
        <p:txBody>
          <a:bodyPr/>
          <a:lstStyle>
            <a:lvl1pPr>
              <a:defRPr/>
            </a:lvl1pPr>
          </a:lstStyle>
          <a:p>
            <a:r>
              <a:rPr lang="en-US"/>
              <a:t>The XXIV International Scientific Conference of Young Scientists and Specialists (AYSS-2020), November 9-13, 2020</a:t>
            </a:r>
            <a:endParaRPr lang="ru-RU"/>
          </a:p>
        </p:txBody>
      </p:sp>
      <p:sp>
        <p:nvSpPr>
          <p:cNvPr id="8" name="Rectangle 6"/>
          <p:cNvSpPr>
            <a:spLocks noGrp="1" noChangeArrowheads="1"/>
          </p:cNvSpPr>
          <p:nvPr>
            <p:ph type="sldNum" sz="quarter" idx="12"/>
          </p:nvPr>
        </p:nvSpPr>
        <p:spPr>
          <a:xfrm>
            <a:off x="9636631" y="6399738"/>
            <a:ext cx="770106" cy="365125"/>
          </a:xfrm>
          <a:prstGeom prst="rect">
            <a:avLst/>
          </a:prstGeo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3288576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аблица 2"/>
          <p:cNvSpPr>
            <a:spLocks noGrp="1"/>
          </p:cNvSpPr>
          <p:nvPr>
            <p:ph type="tbl" idx="1"/>
          </p:nvPr>
        </p:nvSpPr>
        <p:spPr>
          <a:xfrm>
            <a:off x="914400" y="1981200"/>
            <a:ext cx="10363200" cy="4114800"/>
          </a:xfrm>
        </p:spPr>
        <p:txBody>
          <a:bodyPr/>
          <a:lstStyle/>
          <a:p>
            <a:pPr lvl="0"/>
            <a:r>
              <a:rPr lang="en-US" noProof="0"/>
              <a:t>Click icon to add table</a:t>
            </a:r>
            <a:endParaRPr lang="ru-RU" noProof="0"/>
          </a:p>
        </p:txBody>
      </p:sp>
      <p:sp>
        <p:nvSpPr>
          <p:cNvPr id="4" name="Нижний колонтитул 3"/>
          <p:cNvSpPr>
            <a:spLocks noGrp="1"/>
          </p:cNvSpPr>
          <p:nvPr>
            <p:ph type="ftr" sz="quarter" idx="10"/>
          </p:nvPr>
        </p:nvSpPr>
        <p:spPr/>
        <p:txBody>
          <a:bodyPr/>
          <a:lstStyle>
            <a:lvl1pPr>
              <a:defRPr/>
            </a:lvl1p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6464856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en-US"/>
              <a:t>Click to edit Master title style</a:t>
            </a:r>
            <a:endParaRPr lang="ru-RU"/>
          </a:p>
        </p:txBody>
      </p:sp>
      <p:sp>
        <p:nvSpPr>
          <p:cNvPr id="3" name="Текст 2"/>
          <p:cNvSpPr>
            <a:spLocks noGrp="1"/>
          </p:cNvSpPr>
          <p:nvPr>
            <p:ph type="body" sz="half" idx="1"/>
          </p:nvPr>
        </p:nvSpPr>
        <p:spPr>
          <a:xfrm>
            <a:off x="9144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Содержимое 3"/>
          <p:cNvSpPr>
            <a:spLocks noGrp="1"/>
          </p:cNvSpPr>
          <p:nvPr>
            <p:ph sz="half" idx="2"/>
          </p:nvPr>
        </p:nvSpPr>
        <p:spPr>
          <a:xfrm>
            <a:off x="6197600" y="1981200"/>
            <a:ext cx="508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0"/>
          </p:nvPr>
        </p:nvSpPr>
        <p:spPr/>
        <p:txBody>
          <a:bodyPr/>
          <a:lstStyle>
            <a:lvl1pPr>
              <a:defRPr/>
            </a:lvl1p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71154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a:solidFill>
            <a:schemeClr val="bg1"/>
          </a:solidFill>
        </p:spPr>
        <p:txBody>
          <a:bodyPr/>
          <a:lstStyle/>
          <a:p>
            <a:r>
              <a:rPr lang="en-US"/>
              <a:t>Click to edit Master title style</a:t>
            </a:r>
            <a:endParaRPr lang="ru-RU"/>
          </a:p>
        </p:txBody>
      </p:sp>
      <p:sp>
        <p:nvSpPr>
          <p:cNvPr id="3" name="Текст 2"/>
          <p:cNvSpPr>
            <a:spLocks noGrp="1"/>
          </p:cNvSpPr>
          <p:nvPr>
            <p:ph type="body" sz="half" idx="1"/>
          </p:nvPr>
        </p:nvSpPr>
        <p:spPr>
          <a:xfrm>
            <a:off x="609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quarter" idx="2"/>
          </p:nvPr>
        </p:nvSpPr>
        <p:spPr>
          <a:xfrm>
            <a:off x="6197600" y="1412875"/>
            <a:ext cx="5384800" cy="22796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Объект 4"/>
          <p:cNvSpPr>
            <a:spLocks noGrp="1"/>
          </p:cNvSpPr>
          <p:nvPr>
            <p:ph sz="quarter" idx="3"/>
          </p:nvPr>
        </p:nvSpPr>
        <p:spPr>
          <a:xfrm>
            <a:off x="6197600" y="3844925"/>
            <a:ext cx="5384800" cy="2281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Дата 5"/>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The XXIV International Scientific Conference of Young Scientists and Specialists (AYSS-2020), November 9-13, 2020</a:t>
            </a:r>
            <a:endParaRPr lang="ru-RU"/>
          </a:p>
        </p:txBody>
      </p:sp>
      <p:sp>
        <p:nvSpPr>
          <p:cNvPr id="8" name="Номер слайда 7"/>
          <p:cNvSpPr>
            <a:spLocks noGrp="1"/>
          </p:cNvSpPr>
          <p:nvPr>
            <p:ph type="sldNum" sz="quarter" idx="12"/>
          </p:nvPr>
        </p:nvSpPr>
        <p:spPr>
          <a:xfrm>
            <a:off x="8737600" y="6245225"/>
            <a:ext cx="2844800" cy="476250"/>
          </a:xfrm>
          <a:prstGeom prst="rect">
            <a:avLst/>
          </a:prstGeo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20018221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a:solidFill>
            <a:schemeClr val="bg1"/>
          </a:solidFill>
        </p:spPr>
        <p:txBody>
          <a:bodyPr/>
          <a:lstStyle/>
          <a:p>
            <a:r>
              <a:rPr lang="en-US"/>
              <a:t>Click to edit Master title style</a:t>
            </a:r>
            <a:endParaRPr lang="ru-RU"/>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en-US"/>
              <a:t>Click icon to add online image</a:t>
            </a:r>
            <a:endParaRPr lang="ru-RU"/>
          </a:p>
        </p:txBody>
      </p:sp>
      <p:sp>
        <p:nvSpPr>
          <p:cNvPr id="4" name="Текст 3"/>
          <p:cNvSpPr>
            <a:spLocks noGrp="1"/>
          </p:cNvSpPr>
          <p:nvPr>
            <p:ph type="body" sz="half" idx="2"/>
          </p:nvPr>
        </p:nvSpPr>
        <p:spPr>
          <a:xfrm>
            <a:off x="6197600" y="1412875"/>
            <a:ext cx="5384800" cy="4713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8737600" y="6245225"/>
            <a:ext cx="2844800" cy="476250"/>
          </a:xfrm>
          <a:prstGeom prst="rect">
            <a:avLst/>
          </a:prstGeom>
        </p:spPr>
        <p:txBody>
          <a:bodyPr/>
          <a:lstStyle>
            <a:lvl1pPr>
              <a:defRPr/>
            </a:lvl1pPr>
          </a:lstStyle>
          <a:p>
            <a:fld id="{C8A46C30-0AE9-4C95-BBB8-653B0361C4E6}" type="slidenum">
              <a:rPr lang="ru-RU" smtClean="0"/>
              <a:t>‹#›</a:t>
            </a:fld>
            <a:endParaRPr lang="ru-RU"/>
          </a:p>
        </p:txBody>
      </p:sp>
    </p:spTree>
    <p:extLst>
      <p:ext uri="{BB962C8B-B14F-4D97-AF65-F5344CB8AC3E}">
        <p14:creationId xmlns:p14="http://schemas.microsoft.com/office/powerpoint/2010/main" val="22139532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0236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5" name="Нижний колонтитул 4"/>
          <p:cNvSpPr>
            <a:spLocks noGrp="1"/>
          </p:cNvSpPr>
          <p:nvPr>
            <p:ph type="ftr" sz="quarter" idx="11"/>
          </p:nvPr>
        </p:nvSpPr>
        <p:spPr>
          <a:xfrm>
            <a:off x="695400" y="6453336"/>
            <a:ext cx="10586392" cy="404664"/>
          </a:xfrm>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3199621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1"/>
          </p:nvPr>
        </p:nvSpPr>
        <p:spPr>
          <a:xfrm>
            <a:off x="623392" y="6453336"/>
            <a:ext cx="10586392" cy="404664"/>
          </a:xfrm>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3717579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Нижний колонтитул 4"/>
          <p:cNvSpPr>
            <a:spLocks noGrp="1"/>
          </p:cNvSpPr>
          <p:nvPr>
            <p:ph type="ftr" sz="quarter" idx="11"/>
          </p:nvPr>
        </p:nvSpPr>
        <p:spPr>
          <a:xfrm>
            <a:off x="1329448" y="6356350"/>
            <a:ext cx="9518162" cy="446527"/>
          </a:xfrm>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173106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5" name="Нижний колонтитул 4"/>
          <p:cNvSpPr>
            <a:spLocks noGrp="1"/>
          </p:cNvSpPr>
          <p:nvPr>
            <p:ph type="ftr" sz="quarter" idx="11"/>
          </p:nvPr>
        </p:nvSpPr>
        <p:spPr>
          <a:xfrm>
            <a:off x="623392" y="6453336"/>
            <a:ext cx="10586392" cy="404664"/>
          </a:xfrm>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10119134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838200" y="6356350"/>
            <a:ext cx="2743200"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781320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a:xfrm>
            <a:off x="838200" y="6356350"/>
            <a:ext cx="2743200" cy="365125"/>
          </a:xfrm>
          <a:prstGeom prst="rect">
            <a:avLst/>
          </a:prstGeom>
        </p:spPr>
        <p:txBody>
          <a:bodyPr/>
          <a:lstStyle/>
          <a:p>
            <a:endParaRPr lang="ru-RU"/>
          </a:p>
        </p:txBody>
      </p:sp>
      <p:sp>
        <p:nvSpPr>
          <p:cNvPr id="8" name="Нижний колонтитул 7"/>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9" name="Номер слайда 8"/>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11935147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4" name="Нижний колонтитул 3"/>
          <p:cNvSpPr>
            <a:spLocks noGrp="1"/>
          </p:cNvSpPr>
          <p:nvPr>
            <p:ph type="ftr" sz="quarter" idx="11"/>
          </p:nvPr>
        </p:nvSpPr>
        <p:spPr>
          <a:xfrm>
            <a:off x="695400" y="6434567"/>
            <a:ext cx="10586392" cy="404664"/>
          </a:xfrm>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9628298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endParaRPr lang="ru-RU"/>
          </a:p>
        </p:txBody>
      </p:sp>
      <p:sp>
        <p:nvSpPr>
          <p:cNvPr id="3" name="Нижний колонтитул 2"/>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4" name="Номер слайда 3"/>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1318609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30608167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453419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220874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a:xfrm>
            <a:off x="838200" y="6356350"/>
            <a:ext cx="2743200" cy="365125"/>
          </a:xfrm>
          <a:prstGeom prst="rect">
            <a:avLst/>
          </a:prstGeom>
        </p:spPr>
        <p:txBody>
          <a:bodyPr/>
          <a:lstStyle/>
          <a:p>
            <a:endParaRPr lang="ru-RU"/>
          </a:p>
        </p:txBody>
      </p:sp>
      <p:sp>
        <p:nvSpPr>
          <p:cNvPr id="5" name="Нижний колонтитул 4"/>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6" name="Номер слайда 5"/>
          <p:cNvSpPr>
            <a:spLocks noGrp="1"/>
          </p:cNvSpPr>
          <p:nvPr>
            <p:ph type="sldNum" sz="quarter" idx="12"/>
          </p:nvPr>
        </p:nvSpPr>
        <p:spPr>
          <a:xfrm>
            <a:off x="8610600" y="6356350"/>
            <a:ext cx="2743200" cy="365125"/>
          </a:xfrm>
          <a:prstGeom prst="rect">
            <a:avLst/>
          </a:prstGeom>
        </p:spPr>
        <p:txBody>
          <a:bodyPr/>
          <a:lstStyle/>
          <a:p>
            <a:fld id="{FFF60EC5-1B17-488A-9BAA-73D0B732F686}" type="slidenum">
              <a:rPr lang="ru-RU" smtClean="0"/>
              <a:t>‹#›</a:t>
            </a:fld>
            <a:endParaRPr lang="ru-RU"/>
          </a:p>
        </p:txBody>
      </p:sp>
    </p:spTree>
    <p:extLst>
      <p:ext uri="{BB962C8B-B14F-4D97-AF65-F5344CB8AC3E}">
        <p14:creationId xmlns:p14="http://schemas.microsoft.com/office/powerpoint/2010/main" val="23597039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a:xfrm>
            <a:off x="838200" y="6356350"/>
            <a:ext cx="2743200" cy="365125"/>
          </a:xfrm>
          <a:prstGeom prst="rect">
            <a:avLst/>
          </a:prstGeom>
        </p:spPr>
        <p:txBody>
          <a:bodyPr/>
          <a:lstStyle>
            <a:lvl1pPr>
              <a:defRPr/>
            </a:lvl1pPr>
          </a:lstStyle>
          <a:p>
            <a:endParaRPr lang="ru-RU"/>
          </a:p>
        </p:txBody>
      </p:sp>
      <p:sp>
        <p:nvSpPr>
          <p:cNvPr id="7" name="Rectangle 5"/>
          <p:cNvSpPr>
            <a:spLocks noGrp="1" noChangeArrowheads="1"/>
          </p:cNvSpPr>
          <p:nvPr>
            <p:ph type="ftr" sz="quarter" idx="11"/>
          </p:nvPr>
        </p:nvSpPr>
        <p:spPr/>
        <p:txBody>
          <a:bodyPr/>
          <a:lstStyle>
            <a:lvl1pPr>
              <a:defRPr/>
            </a:lvl1pPr>
          </a:lstStyle>
          <a:p>
            <a:r>
              <a:rPr lang="en-US"/>
              <a:t>The XXIV International Scientific Conference of Young Scientists and Specialists (AYSS-2020), November 9-13, 2020</a:t>
            </a:r>
            <a:endParaRPr lang="ru-RU"/>
          </a:p>
        </p:txBody>
      </p:sp>
      <p:sp>
        <p:nvSpPr>
          <p:cNvPr id="8" name="Rectangle 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3133455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27582" y="1709738"/>
            <a:ext cx="9319867" cy="2852737"/>
          </a:xfrm>
        </p:spPr>
        <p:txBody>
          <a:bodyPr anchor="b"/>
          <a:lstStyle>
            <a:lvl1pPr>
              <a:defRPr sz="6000"/>
            </a:lvl1pPr>
          </a:lstStyle>
          <a:p>
            <a:r>
              <a:rPr lang="en-US"/>
              <a:t>Click to edit Master title style</a:t>
            </a:r>
            <a:endParaRPr lang="ru-RU"/>
          </a:p>
        </p:txBody>
      </p:sp>
      <p:sp>
        <p:nvSpPr>
          <p:cNvPr id="3" name="Текст 2"/>
          <p:cNvSpPr>
            <a:spLocks noGrp="1"/>
          </p:cNvSpPr>
          <p:nvPr>
            <p:ph type="body" idx="1"/>
          </p:nvPr>
        </p:nvSpPr>
        <p:spPr>
          <a:xfrm>
            <a:off x="2027582" y="4589463"/>
            <a:ext cx="9319868"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Нижний колонтитул 4"/>
          <p:cNvSpPr>
            <a:spLocks noGrp="1"/>
          </p:cNvSpPr>
          <p:nvPr>
            <p:ph type="ftr" sz="quarter" idx="11"/>
          </p:nvPr>
        </p:nvSpPr>
        <p:spPr>
          <a:xfrm>
            <a:off x="1055440" y="6381328"/>
            <a:ext cx="9799641" cy="446527"/>
          </a:xfrm>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31940137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8800570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84860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Текст 2"/>
          <p:cNvSpPr>
            <a:spLocks noGrp="1"/>
          </p:cNvSpPr>
          <p:nvPr>
            <p:ph type="body" sz="half" idx="1"/>
          </p:nvPr>
        </p:nvSpPr>
        <p:spPr>
          <a:xfrm>
            <a:off x="609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quarter" idx="2"/>
          </p:nvPr>
        </p:nvSpPr>
        <p:spPr>
          <a:xfrm>
            <a:off x="6197600" y="1412875"/>
            <a:ext cx="5384800" cy="22796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Объект 4"/>
          <p:cNvSpPr>
            <a:spLocks noGrp="1"/>
          </p:cNvSpPr>
          <p:nvPr>
            <p:ph sz="quarter" idx="3"/>
          </p:nvPr>
        </p:nvSpPr>
        <p:spPr>
          <a:xfrm>
            <a:off x="6197600" y="3844925"/>
            <a:ext cx="5384800" cy="22812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7" name="Нижний колонтитул 6"/>
          <p:cNvSpPr>
            <a:spLocks noGrp="1"/>
          </p:cNvSpPr>
          <p:nvPr>
            <p:ph type="ftr" sz="quarter" idx="11"/>
          </p:nvPr>
        </p:nvSpPr>
        <p:spPr>
          <a:xfrm>
            <a:off x="3600451" y="6245225"/>
            <a:ext cx="4991100" cy="476250"/>
          </a:xfrm>
        </p:spPr>
        <p:txBody>
          <a:bodyPr/>
          <a:lstStyle>
            <a:lvl1pPr>
              <a:defRPr/>
            </a:lvl1pPr>
          </a:lstStyle>
          <a:p>
            <a:r>
              <a:rPr lang="en-US"/>
              <a:t>The XXIV International Scientific Conference of Young Scientists and Specialists (AYSS-2020), November 9-13, 2020</a:t>
            </a:r>
            <a:endParaRPr lang="ru-RU"/>
          </a:p>
        </p:txBody>
      </p:sp>
      <p:sp>
        <p:nvSpPr>
          <p:cNvPr id="8" name="Номер слайда 7"/>
          <p:cNvSpPr>
            <a:spLocks noGrp="1"/>
          </p:cNvSpPr>
          <p:nvPr>
            <p:ph type="sldNum" sz="quarter" idx="12"/>
          </p:nvPr>
        </p:nvSpPr>
        <p:spPr>
          <a:xfrm>
            <a:off x="8737600" y="6245225"/>
            <a:ext cx="2844800" cy="476250"/>
          </a:xfrm>
          <a:prstGeom prst="rect">
            <a:avLst/>
          </a:prstGeo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1471643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clipArtAndTx">
  <p:cSld name="Заголовок, клип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115888"/>
            <a:ext cx="10972800" cy="1143000"/>
          </a:xfrm>
        </p:spPr>
        <p:txBody>
          <a:bodyPr/>
          <a:lstStyle/>
          <a:p>
            <a:r>
              <a:rPr lang="ru-RU"/>
              <a:t>Образец заголовка</a:t>
            </a:r>
          </a:p>
        </p:txBody>
      </p:sp>
      <p:sp>
        <p:nvSpPr>
          <p:cNvPr id="3" name="Место для изображения из Интернета 2"/>
          <p:cNvSpPr>
            <a:spLocks noGrp="1"/>
          </p:cNvSpPr>
          <p:nvPr>
            <p:ph type="clipArt" sz="half" idx="1"/>
          </p:nvPr>
        </p:nvSpPr>
        <p:spPr>
          <a:xfrm>
            <a:off x="609600" y="1412875"/>
            <a:ext cx="5384800" cy="4713288"/>
          </a:xfrm>
        </p:spPr>
        <p:txBody>
          <a:bodyPr/>
          <a:lstStyle/>
          <a:p>
            <a:r>
              <a:rPr lang="ru-RU"/>
              <a:t>Щелкните этот значок, чтобы добавить изображение из Интернета</a:t>
            </a:r>
          </a:p>
        </p:txBody>
      </p:sp>
      <p:sp>
        <p:nvSpPr>
          <p:cNvPr id="4" name="Текст 3"/>
          <p:cNvSpPr>
            <a:spLocks noGrp="1"/>
          </p:cNvSpPr>
          <p:nvPr>
            <p:ph type="body" sz="half" idx="2"/>
          </p:nvPr>
        </p:nvSpPr>
        <p:spPr>
          <a:xfrm>
            <a:off x="6197600" y="1412875"/>
            <a:ext cx="5384800" cy="47132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a:xfrm>
            <a:off x="609600" y="6245225"/>
            <a:ext cx="2844800" cy="476250"/>
          </a:xfrm>
          <a:prstGeom prst="rect">
            <a:avLst/>
          </a:prstGeom>
        </p:spPr>
        <p:txBody>
          <a:bodyPr/>
          <a:lstStyle>
            <a:lvl1pPr>
              <a:defRPr/>
            </a:lvl1pPr>
          </a:lstStyle>
          <a:p>
            <a:endParaRPr lang="ru-RU"/>
          </a:p>
        </p:txBody>
      </p:sp>
      <p:sp>
        <p:nvSpPr>
          <p:cNvPr id="6" name="Нижний колонтитул 5"/>
          <p:cNvSpPr>
            <a:spLocks noGrp="1"/>
          </p:cNvSpPr>
          <p:nvPr>
            <p:ph type="ftr" sz="quarter" idx="11"/>
          </p:nvPr>
        </p:nvSpPr>
        <p:spPr>
          <a:xfrm>
            <a:off x="3600451" y="6245225"/>
            <a:ext cx="4991100" cy="476250"/>
          </a:xfrm>
        </p:spPr>
        <p:txBody>
          <a:bodyPr/>
          <a:lstStyle>
            <a:lvl1pPr>
              <a:defRPr/>
            </a:lvl1p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8737600" y="6245225"/>
            <a:ext cx="2844800" cy="476250"/>
          </a:xfrm>
          <a:prstGeom prst="rect">
            <a:avLst/>
          </a:prstGeom>
        </p:spPr>
        <p:txBody>
          <a:bodyPr/>
          <a:lstStyle>
            <a:lvl1pPr>
              <a:defRPr/>
            </a:lvl1pPr>
          </a:lstStyle>
          <a:p>
            <a:fld id="{FFF60EC5-1B17-488A-9BAA-73D0B732F686}" type="slidenum">
              <a:rPr lang="ru-RU" smtClean="0"/>
              <a:t>‹#›</a:t>
            </a:fld>
            <a:endParaRPr lang="ru-RU"/>
          </a:p>
        </p:txBody>
      </p:sp>
    </p:spTree>
    <p:extLst>
      <p:ext uri="{BB962C8B-B14F-4D97-AF65-F5344CB8AC3E}">
        <p14:creationId xmlns:p14="http://schemas.microsoft.com/office/powerpoint/2010/main" val="1170058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ko-KR"/>
              <a:t>Click to edit Master title style</a:t>
            </a:r>
            <a:endParaRPr lang="ko-KR" alt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ltLang="ko-KR"/>
              <a:t>Click to edit Master subtitle style</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8535004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Content Placeholder 2"/>
          <p:cNvSpPr>
            <a:spLocks noGrp="1"/>
          </p:cNvSpPr>
          <p:nvPr>
            <p:ph idx="1"/>
          </p:nvPr>
        </p:nvSpPr>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16900826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ltLang="ko-KR"/>
              <a:t>Click to edit Master title style</a:t>
            </a:r>
            <a:endParaRPr lang="ko-KR" alt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357795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Content Placeholder 2"/>
          <p:cNvSpPr>
            <a:spLocks noGrp="1"/>
          </p:cNvSpPr>
          <p:nvPr>
            <p:ph sz="half" idx="1"/>
          </p:nvPr>
        </p:nvSpPr>
        <p:spPr>
          <a:xfrm>
            <a:off x="609600"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half" idx="2"/>
          </p:nvPr>
        </p:nvSpPr>
        <p:spPr>
          <a:xfrm>
            <a:off x="6197600" y="162877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226908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ltLang="ko-KR"/>
              <a:t>Click to edit Master title style</a:t>
            </a:r>
            <a:endParaRPr lang="ko-KR" alt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17141825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2061916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Объект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Объект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Дата 4"/>
          <p:cNvSpPr>
            <a:spLocks noGrp="1"/>
          </p:cNvSpPr>
          <p:nvPr>
            <p:ph type="dt" sz="half" idx="10"/>
          </p:nvPr>
        </p:nvSpPr>
        <p:spPr>
          <a:xfrm>
            <a:off x="1614668" y="6356350"/>
            <a:ext cx="1966732"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692869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31885718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20738059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ko-KR" alt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29243357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
        <p:nvSpPr>
          <p:cNvPr id="3" name="Vertical Text Placeholder 2"/>
          <p:cNvSpPr>
            <a:spLocks noGrp="1"/>
          </p:cNvSpPr>
          <p:nvPr>
            <p:ph type="body" orient="vert" idx="1"/>
          </p:nvPr>
        </p:nvSpPr>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20596282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60350"/>
            <a:ext cx="2743200" cy="5894388"/>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609600" y="260350"/>
            <a:ext cx="8026400" cy="5894388"/>
          </a:xfrm>
        </p:spPr>
        <p:txBody>
          <a:bodyPr vert="eaVert"/>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30933274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60350"/>
            <a:ext cx="10972800" cy="1143000"/>
          </a:xfrm>
        </p:spPr>
        <p:txBody>
          <a:bodyPr/>
          <a:lstStyle/>
          <a:p>
            <a:r>
              <a:rPr lang="en-US" altLang="ko-KR"/>
              <a:t>Click to edit Master title style</a:t>
            </a:r>
            <a:endParaRPr lang="ko-KR" altLang="en-US"/>
          </a:p>
        </p:txBody>
      </p:sp>
      <p:sp>
        <p:nvSpPr>
          <p:cNvPr id="3" name="Content Placeholder 2"/>
          <p:cNvSpPr>
            <a:spLocks noGrp="1"/>
          </p:cNvSpPr>
          <p:nvPr>
            <p:ph sz="quarter" idx="1"/>
          </p:nvPr>
        </p:nvSpPr>
        <p:spPr>
          <a:xfrm>
            <a:off x="609600" y="1628775"/>
            <a:ext cx="5384800" cy="21859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quarter" idx="2"/>
          </p:nvPr>
        </p:nvSpPr>
        <p:spPr>
          <a:xfrm>
            <a:off x="6197600" y="1628775"/>
            <a:ext cx="5384800" cy="2185988"/>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Content Placeholder 4"/>
          <p:cNvSpPr>
            <a:spLocks noGrp="1"/>
          </p:cNvSpPr>
          <p:nvPr>
            <p:ph sz="quarter" idx="3"/>
          </p:nvPr>
        </p:nvSpPr>
        <p:spPr>
          <a:xfrm>
            <a:off x="609600" y="3967164"/>
            <a:ext cx="5384800" cy="2187575"/>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6" name="Content Placeholder 5"/>
          <p:cNvSpPr>
            <a:spLocks noGrp="1"/>
          </p:cNvSpPr>
          <p:nvPr>
            <p:ph sz="quarter" idx="4"/>
          </p:nvPr>
        </p:nvSpPr>
        <p:spPr>
          <a:xfrm>
            <a:off x="6197600" y="3967164"/>
            <a:ext cx="5384800" cy="2187575"/>
          </a:xfr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ltLang="ko-KR"/>
              <a:t>The XXIV International Scientific Conference of Young Scientists and Specialists (AYSS-2020), November 9-13, 2020</a:t>
            </a:r>
            <a:endParaRPr lang="ru-RU" altLang="ko-KR"/>
          </a:p>
        </p:txBody>
      </p:sp>
    </p:spTree>
    <p:extLst>
      <p:ext uri="{BB962C8B-B14F-4D97-AF65-F5344CB8AC3E}">
        <p14:creationId xmlns:p14="http://schemas.microsoft.com/office/powerpoint/2010/main" val="33532919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graphicFrame>
        <p:nvGraphicFramePr>
          <p:cNvPr id="5" name="Object 2"/>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spid="_x0000_s3109" name="Image" r:id="rId3" imgW="952045" imgH="317125" progId="">
                  <p:embed/>
                </p:oleObj>
              </mc:Choice>
              <mc:Fallback>
                <p:oleObj name="Image" r:id="rId3" imgW="952045" imgH="317125" progId="">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609600" y="274638"/>
            <a:ext cx="10972800" cy="1143000"/>
          </a:xfrm>
          <a:prstGeom prst="rect">
            <a:avLst/>
          </a:prstGeom>
        </p:spPr>
        <p:txBody>
          <a:bodyPr/>
          <a:lstStyle/>
          <a:p>
            <a:r>
              <a:rPr lang="en-US" altLang="ko-KR"/>
              <a:t>Click to edit Master title style</a:t>
            </a:r>
            <a:endParaRPr lang="ko-KR" alt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Tree>
    <p:extLst>
      <p:ext uri="{BB962C8B-B14F-4D97-AF65-F5344CB8AC3E}">
        <p14:creationId xmlns:p14="http://schemas.microsoft.com/office/powerpoint/2010/main" val="12239303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ObjOverTx">
  <p:cSld name="Title and 2 Content over Text">
    <p:spTree>
      <p:nvGrpSpPr>
        <p:cNvPr id="1" name=""/>
        <p:cNvGrpSpPr/>
        <p:nvPr/>
      </p:nvGrpSpPr>
      <p:grpSpPr>
        <a:xfrm>
          <a:off x="0" y="0"/>
          <a:ext cx="0" cy="0"/>
          <a:chOff x="0" y="0"/>
          <a:chExt cx="0" cy="0"/>
        </a:xfrm>
      </p:grpSpPr>
      <p:graphicFrame>
        <p:nvGraphicFramePr>
          <p:cNvPr id="6" name="Object 2"/>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spid="_x0000_s4133" name="Image" r:id="rId3" imgW="952045" imgH="317125" progId="">
                  <p:embed/>
                </p:oleObj>
              </mc:Choice>
              <mc:Fallback>
                <p:oleObj name="Image" r:id="rId3" imgW="952045" imgH="317125" progId="">
                  <p:embed/>
                  <p:pic>
                    <p:nvPicPr>
                      <p:cNvPr id="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609600" y="274638"/>
            <a:ext cx="10972800" cy="1143000"/>
          </a:xfrm>
          <a:prstGeom prst="rect">
            <a:avLst/>
          </a:prstGeom>
        </p:spPr>
        <p:txBody>
          <a:bodyPr/>
          <a:lstStyle/>
          <a:p>
            <a:r>
              <a:rPr lang="en-US" altLang="ko-KR"/>
              <a:t>Click to edit Master title style</a:t>
            </a:r>
            <a:endParaRPr lang="ko-KR" altLang="en-US"/>
          </a:p>
        </p:txBody>
      </p:sp>
      <p:sp>
        <p:nvSpPr>
          <p:cNvPr id="3" name="Content Placeholder 2"/>
          <p:cNvSpPr>
            <a:spLocks noGrp="1"/>
          </p:cNvSpPr>
          <p:nvPr>
            <p:ph sz="quarter" idx="1"/>
          </p:nvPr>
        </p:nvSpPr>
        <p:spPr>
          <a:xfrm>
            <a:off x="609600" y="1600200"/>
            <a:ext cx="5384800" cy="2185988"/>
          </a:xfrm>
          <a:prstGeom prst="rect">
            <a:avLst/>
          </a:prstGeo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4" name="Content Placeholder 3"/>
          <p:cNvSpPr>
            <a:spLocks noGrp="1"/>
          </p:cNvSpPr>
          <p:nvPr>
            <p:ph sz="quarter" idx="2"/>
          </p:nvPr>
        </p:nvSpPr>
        <p:spPr>
          <a:xfrm>
            <a:off x="6197600" y="1600200"/>
            <a:ext cx="5384800" cy="2185988"/>
          </a:xfrm>
          <a:prstGeom prst="rect">
            <a:avLst/>
          </a:prstGeo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
        <p:nvSpPr>
          <p:cNvPr id="5" name="Text Placeholder 4"/>
          <p:cNvSpPr>
            <a:spLocks noGrp="1"/>
          </p:cNvSpPr>
          <p:nvPr>
            <p:ph type="body" sz="half" idx="3"/>
          </p:nvPr>
        </p:nvSpPr>
        <p:spPr>
          <a:xfrm>
            <a:off x="609600" y="3938589"/>
            <a:ext cx="10972800" cy="2187575"/>
          </a:xfrm>
          <a:prstGeom prst="rect">
            <a:avLst/>
          </a:prstGeom>
        </p:spPr>
        <p:txBody>
          <a:body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a:p>
        </p:txBody>
      </p:sp>
    </p:spTree>
    <p:extLst>
      <p:ext uri="{BB962C8B-B14F-4D97-AF65-F5344CB8AC3E}">
        <p14:creationId xmlns:p14="http://schemas.microsoft.com/office/powerpoint/2010/main" val="2954523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en-US"/>
              <a:t>Click to edit Master title style</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Объект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Объект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Дата 6"/>
          <p:cNvSpPr>
            <a:spLocks noGrp="1"/>
          </p:cNvSpPr>
          <p:nvPr>
            <p:ph type="dt" sz="half" idx="10"/>
          </p:nvPr>
        </p:nvSpPr>
        <p:spPr>
          <a:xfrm>
            <a:off x="1614668" y="6356350"/>
            <a:ext cx="1966732" cy="365125"/>
          </a:xfrm>
          <a:prstGeom prst="rect">
            <a:avLst/>
          </a:prstGeom>
        </p:spPr>
        <p:txBody>
          <a:bodyPr/>
          <a:lstStyle/>
          <a:p>
            <a:endParaRPr lang="ru-RU"/>
          </a:p>
        </p:txBody>
      </p:sp>
      <p:sp>
        <p:nvSpPr>
          <p:cNvPr id="8" name="Нижний колонтитул 7"/>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9" name="Номер слайда 8"/>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498449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a:t>Click to edit Master title style</a:t>
            </a:r>
            <a:endParaRPr lang="ru-RU"/>
          </a:p>
        </p:txBody>
      </p:sp>
      <p:sp>
        <p:nvSpPr>
          <p:cNvPr id="3" name="Дата 2"/>
          <p:cNvSpPr>
            <a:spLocks noGrp="1"/>
          </p:cNvSpPr>
          <p:nvPr>
            <p:ph type="dt" sz="half" idx="10"/>
          </p:nvPr>
        </p:nvSpPr>
        <p:spPr>
          <a:xfrm>
            <a:off x="1614668" y="6356350"/>
            <a:ext cx="1966732" cy="365125"/>
          </a:xfrm>
          <a:prstGeom prst="rect">
            <a:avLst/>
          </a:prstGeom>
        </p:spPr>
        <p:txBody>
          <a:bodyPr/>
          <a:lstStyle/>
          <a:p>
            <a:endParaRPr lang="ru-RU"/>
          </a:p>
        </p:txBody>
      </p:sp>
      <p:sp>
        <p:nvSpPr>
          <p:cNvPr id="4" name="Нижний колонтитул 3"/>
          <p:cNvSpPr>
            <a:spLocks noGrp="1"/>
          </p:cNvSpPr>
          <p:nvPr>
            <p:ph type="ftr" sz="quarter" idx="11"/>
          </p:nvPr>
        </p:nvSpPr>
        <p:spPr>
          <a:xfrm>
            <a:off x="4163720" y="6373684"/>
            <a:ext cx="4890590" cy="446527"/>
          </a:xfrm>
        </p:spPr>
        <p:txBody>
          <a:bodyPr/>
          <a:lstStyle/>
          <a:p>
            <a:r>
              <a:rPr lang="en-US"/>
              <a:t>The XXIV International Scientific Conference of Young Scientists and Specialists (AYSS-2020), November 9-13, 2020</a:t>
            </a:r>
            <a:endParaRPr lang="ru-RU"/>
          </a:p>
        </p:txBody>
      </p:sp>
      <p:sp>
        <p:nvSpPr>
          <p:cNvPr id="5" name="Номер слайда 4"/>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3526329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1614668" y="6356350"/>
            <a:ext cx="1966732" cy="365125"/>
          </a:xfrm>
          <a:prstGeom prst="rect">
            <a:avLst/>
          </a:prstGeom>
        </p:spPr>
        <p:txBody>
          <a:bodyPr/>
          <a:lstStyle/>
          <a:p>
            <a:endParaRPr lang="ru-RU"/>
          </a:p>
        </p:txBody>
      </p:sp>
      <p:sp>
        <p:nvSpPr>
          <p:cNvPr id="3" name="Нижний колонтитул 2"/>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4" name="Номер слайда 3"/>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05250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a:xfrm>
            <a:off x="1614668" y="6356350"/>
            <a:ext cx="1966732"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319631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Дата 4"/>
          <p:cNvSpPr>
            <a:spLocks noGrp="1"/>
          </p:cNvSpPr>
          <p:nvPr>
            <p:ph type="dt" sz="half" idx="10"/>
          </p:nvPr>
        </p:nvSpPr>
        <p:spPr>
          <a:xfrm>
            <a:off x="1614668" y="6356350"/>
            <a:ext cx="1966732" cy="365125"/>
          </a:xfrm>
          <a:prstGeom prst="rect">
            <a:avLst/>
          </a:prstGeom>
        </p:spPr>
        <p:txBody>
          <a:bodyPr/>
          <a:lstStyle/>
          <a:p>
            <a:endParaRPr lang="ru-RU"/>
          </a:p>
        </p:txBody>
      </p:sp>
      <p:sp>
        <p:nvSpPr>
          <p:cNvPr id="6" name="Нижний колонтитул 5"/>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
        <p:nvSpPr>
          <p:cNvPr id="7" name="Номер слайда 6"/>
          <p:cNvSpPr>
            <a:spLocks noGrp="1"/>
          </p:cNvSpPr>
          <p:nvPr>
            <p:ph type="sldNum" sz="quarter" idx="12"/>
          </p:nvPr>
        </p:nvSpPr>
        <p:spPr>
          <a:xfrm>
            <a:off x="9636631" y="6399738"/>
            <a:ext cx="770106" cy="365125"/>
          </a:xfrm>
          <a:prstGeom prst="rect">
            <a:avLst/>
          </a:prstGeom>
        </p:spPr>
        <p:txBody>
          <a:bodyPr/>
          <a:lstStyle/>
          <a:p>
            <a:fld id="{C8A46C30-0AE9-4C95-BBB8-653B0361C4E6}" type="slidenum">
              <a:rPr lang="ru-RU" smtClean="0"/>
              <a:t>‹#›</a:t>
            </a:fld>
            <a:endParaRPr lang="ru-RU"/>
          </a:p>
        </p:txBody>
      </p:sp>
    </p:spTree>
    <p:extLst>
      <p:ext uri="{BB962C8B-B14F-4D97-AF65-F5344CB8AC3E}">
        <p14:creationId xmlns:p14="http://schemas.microsoft.com/office/powerpoint/2010/main" val="2898699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gi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3.gi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image" Target="../media/image2.gif"/><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image" Target="../media/image1.pn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oleObject" Target="../embeddings/oleObject1.bin"/><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5.jpeg"/><Relationship Id="rId2" Type="http://schemas.openxmlformats.org/officeDocument/2006/relationships/slideLayout" Target="../slideLayouts/slideLayout35.xml"/><Relationship Id="rId16" Type="http://schemas.openxmlformats.org/officeDocument/2006/relationships/vmlDrawing" Target="../drawings/vmlDrawing1.v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3.xml"/><Relationship Id="rId10" Type="http://schemas.openxmlformats.org/officeDocument/2006/relationships/slideLayout" Target="../slideLayouts/slideLayout43.xml"/><Relationship Id="rId19" Type="http://schemas.openxmlformats.org/officeDocument/2006/relationships/image" Target="../media/image4.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Нижний колонтитул 4"/>
          <p:cNvSpPr>
            <a:spLocks noGrp="1"/>
          </p:cNvSpPr>
          <p:nvPr>
            <p:ph type="ftr" sz="quarter" idx="3"/>
          </p:nvPr>
        </p:nvSpPr>
        <p:spPr>
          <a:xfrm>
            <a:off x="1329448" y="6356350"/>
            <a:ext cx="9518162" cy="446527"/>
          </a:xfrm>
          <a:prstGeom prst="rect">
            <a:avLst/>
          </a:prstGeom>
        </p:spPr>
        <p:txBody>
          <a:bodyPr vert="horz" lIns="91440" tIns="45720" rIns="91440" bIns="45720" rtlCol="0" anchor="ctr"/>
          <a:lstStyle>
            <a:lvl1pPr algn="ctr">
              <a:defRPr sz="1400" b="1">
                <a:solidFill>
                  <a:schemeClr val="tx1">
                    <a:tint val="75000"/>
                  </a:schemeClr>
                </a:solidFill>
                <a:effectLst>
                  <a:outerShdw blurRad="38100" dist="38100" dir="2700000" algn="tl">
                    <a:srgbClr val="000000">
                      <a:alpha val="43137"/>
                    </a:srgbClr>
                  </a:outerShdw>
                </a:effectLst>
              </a:defRPr>
            </a:lvl1pPr>
          </a:lstStyle>
          <a:p>
            <a:r>
              <a:rPr lang="en-US"/>
              <a:t>The XXIV International Scientific Conference of Young Scientists and Specialists (AYSS-2020), November 9-13, 2020</a:t>
            </a:r>
            <a:endParaRPr lang="ru-RU" dirty="0"/>
          </a:p>
        </p:txBody>
      </p:sp>
      <p:pic>
        <p:nvPicPr>
          <p:cNvPr id="7" name="Рисунок 6" descr="poster_naglowek.png"/>
          <p:cNvPicPr>
            <a:picLocks noChangeAspect="1"/>
          </p:cNvPicPr>
          <p:nvPr/>
        </p:nvPicPr>
        <p:blipFill rotWithShape="1">
          <a:blip r:embed="rId19" cstate="screen">
            <a:extLst>
              <a:ext uri="{28A0092B-C50C-407E-A947-70E740481C1C}">
                <a14:useLocalDpi xmlns:a14="http://schemas.microsoft.com/office/drawing/2010/main" val="0"/>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1329448" y="731521"/>
            <a:ext cx="9518162"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329448" y="1515291"/>
            <a:ext cx="9518162"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pic>
        <p:nvPicPr>
          <p:cNvPr id="9" name="Рисунок 1">
            <a:extLst>
              <a:ext uri="{FF2B5EF4-FFF2-40B4-BE49-F238E27FC236}">
                <a16:creationId xmlns:a16="http://schemas.microsoft.com/office/drawing/2014/main" id="{48CBECED-B699-4AC2-9CC7-0669CD342B1F}"/>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554542" y="5704054"/>
            <a:ext cx="1622767" cy="1134629"/>
          </a:xfrm>
          <a:prstGeom prst="rect">
            <a:avLst/>
          </a:prstGeom>
        </p:spPr>
      </p:pic>
      <p:pic>
        <p:nvPicPr>
          <p:cNvPr id="10" name="Рисунок 3">
            <a:extLst>
              <a:ext uri="{FF2B5EF4-FFF2-40B4-BE49-F238E27FC236}">
                <a16:creationId xmlns:a16="http://schemas.microsoft.com/office/drawing/2014/main" id="{4B22D8C0-1AC4-43D4-9A5F-C15E4FEBAAC5}"/>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8943" y="5705872"/>
            <a:ext cx="1271014" cy="1134629"/>
          </a:xfrm>
          <a:prstGeom prst="rect">
            <a:avLst/>
          </a:prstGeom>
        </p:spPr>
      </p:pic>
    </p:spTree>
    <p:extLst>
      <p:ext uri="{BB962C8B-B14F-4D97-AF65-F5344CB8AC3E}">
        <p14:creationId xmlns:p14="http://schemas.microsoft.com/office/powerpoint/2010/main" val="2765239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710" r:id="rId17"/>
  </p:sldLayoutIdLst>
  <p:hf sldNum="0"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Рисунок 3">
            <a:extLst>
              <a:ext uri="{FF2B5EF4-FFF2-40B4-BE49-F238E27FC236}">
                <a16:creationId xmlns:a16="http://schemas.microsoft.com/office/drawing/2014/main" id="{1DB06951-A916-4E6E-9B9E-8DB65DC61D5B}"/>
              </a:ext>
            </a:extLst>
          </p:cNvPr>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18943" y="5705872"/>
            <a:ext cx="1271014" cy="1134629"/>
          </a:xfrm>
          <a:prstGeom prst="rect">
            <a:avLst/>
          </a:prstGeom>
        </p:spPr>
      </p:pic>
      <p:pic>
        <p:nvPicPr>
          <p:cNvPr id="7" name="Рисунок 6" descr="poster_naglowek.png"/>
          <p:cNvPicPr>
            <a:picLocks noChangeAspect="1"/>
          </p:cNvPicPr>
          <p:nvPr/>
        </p:nvPicPr>
        <p:blipFill rotWithShape="1">
          <a:blip r:embed="rId19" cstate="screen">
            <a:extLst>
              <a:ext uri="{28A0092B-C50C-407E-A947-70E740481C1C}">
                <a14:useLocalDpi xmlns:a14="http://schemas.microsoft.com/office/drawing/2010/main" val="0"/>
              </a:ext>
            </a:extLst>
          </a:blip>
          <a:srcRect b="5869"/>
          <a:stretch/>
        </p:blipFill>
        <p:spPr>
          <a:xfrm>
            <a:off x="0" y="0"/>
            <a:ext cx="12192000" cy="1201783"/>
          </a:xfrm>
          <a:prstGeom prst="rect">
            <a:avLst/>
          </a:prstGeom>
          <a:noFill/>
        </p:spPr>
      </p:pic>
      <p:sp>
        <p:nvSpPr>
          <p:cNvPr id="2" name="Заголовок 1"/>
          <p:cNvSpPr>
            <a:spLocks noGrp="1"/>
          </p:cNvSpPr>
          <p:nvPr>
            <p:ph type="title"/>
          </p:nvPr>
        </p:nvSpPr>
        <p:spPr>
          <a:xfrm>
            <a:off x="838200" y="731521"/>
            <a:ext cx="10515600" cy="7837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838200" y="1515291"/>
            <a:ext cx="10515600" cy="4827137"/>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5" name="Нижний колонтитул 4"/>
          <p:cNvSpPr>
            <a:spLocks noGrp="1"/>
          </p:cNvSpPr>
          <p:nvPr>
            <p:ph type="ftr" sz="quarter" idx="3"/>
          </p:nvPr>
        </p:nvSpPr>
        <p:spPr>
          <a:xfrm>
            <a:off x="767408" y="6453336"/>
            <a:ext cx="10586392" cy="40466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XXIV International Scientific Conference of Young Scientists and Specialists (AYSS-2020), November 9-13, 2020</a:t>
            </a:r>
            <a:endParaRPr lang="ru-RU" dirty="0"/>
          </a:p>
        </p:txBody>
      </p:sp>
      <p:pic>
        <p:nvPicPr>
          <p:cNvPr id="8" name="Рисунок 1">
            <a:extLst>
              <a:ext uri="{FF2B5EF4-FFF2-40B4-BE49-F238E27FC236}">
                <a16:creationId xmlns:a16="http://schemas.microsoft.com/office/drawing/2014/main" id="{8B862BFF-B61E-4C54-B287-7406C0FED4B6}"/>
              </a:ext>
            </a:extLst>
          </p:cNvPr>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554542" y="5704054"/>
            <a:ext cx="1622767" cy="1134629"/>
          </a:xfrm>
          <a:prstGeom prst="rect">
            <a:avLst/>
          </a:prstGeom>
        </p:spPr>
      </p:pic>
    </p:spTree>
    <p:extLst>
      <p:ext uri="{BB962C8B-B14F-4D97-AF65-F5344CB8AC3E}">
        <p14:creationId xmlns:p14="http://schemas.microsoft.com/office/powerpoint/2010/main" val="2015036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3" r:id="rId15"/>
    <p:sldLayoutId id="2147483694" r:id="rId16"/>
  </p:sldLayoutIdLst>
  <p:hf sldNum="0" hdr="0" dt="0"/>
  <p:txStyles>
    <p:titleStyle>
      <a:lvl1pPr algn="l" defTabSz="914400" rtl="0" eaLnBrk="1" latinLnBrk="0" hangingPunct="1">
        <a:lnSpc>
          <a:spcPct val="90000"/>
        </a:lnSpc>
        <a:spcBef>
          <a:spcPct val="0"/>
        </a:spcBef>
        <a:buNone/>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icrosoft Sans Serif"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60350"/>
            <a:ext cx="10972800" cy="1143000"/>
          </a:xfrm>
          <a:prstGeom prst="rect">
            <a:avLst/>
          </a:prstGeom>
          <a:solidFill>
            <a:schemeClr val="bg1">
              <a:alpha val="50000"/>
            </a:schemeClr>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altLang="ko-KR"/>
              <a:t>Образец заголовка</a:t>
            </a:r>
          </a:p>
        </p:txBody>
      </p:sp>
      <p:sp>
        <p:nvSpPr>
          <p:cNvPr id="1035" name="Rectangle 3"/>
          <p:cNvSpPr>
            <a:spLocks noGrp="1" noChangeArrowheads="1"/>
          </p:cNvSpPr>
          <p:nvPr>
            <p:ph type="body" idx="1"/>
          </p:nvPr>
        </p:nvSpPr>
        <p:spPr bwMode="auto">
          <a:xfrm>
            <a:off x="609600" y="1628776"/>
            <a:ext cx="10972800" cy="4525963"/>
          </a:xfrm>
          <a:prstGeom prst="rect">
            <a:avLst/>
          </a:prstGeom>
          <a:solidFill>
            <a:schemeClr val="bg1">
              <a:alpha val="50195"/>
            </a:schemeClr>
          </a:solid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ltLang="ko-KR"/>
              <a:t>Образец текста</a:t>
            </a:r>
          </a:p>
          <a:p>
            <a:pPr lvl="1"/>
            <a:r>
              <a:rPr lang="ru-RU" altLang="ko-KR"/>
              <a:t>Второй уровень</a:t>
            </a:r>
          </a:p>
          <a:p>
            <a:pPr lvl="2"/>
            <a:r>
              <a:rPr lang="ru-RU" altLang="ko-KR"/>
              <a:t>Третий уровень</a:t>
            </a:r>
          </a:p>
          <a:p>
            <a:pPr lvl="3"/>
            <a:r>
              <a:rPr lang="ru-RU" altLang="ko-KR"/>
              <a:t>Четвертый уровень</a:t>
            </a:r>
          </a:p>
          <a:p>
            <a:pPr lvl="4"/>
            <a:r>
              <a:rPr lang="ru-RU" altLang="ko-KR"/>
              <a:t>Пятый уровень</a:t>
            </a:r>
          </a:p>
        </p:txBody>
      </p:sp>
      <p:sp>
        <p:nvSpPr>
          <p:cNvPr id="1029" name="Rectangle 5"/>
          <p:cNvSpPr>
            <a:spLocks noGrp="1" noChangeArrowheads="1"/>
          </p:cNvSpPr>
          <p:nvPr>
            <p:ph type="ftr" sz="quarter" idx="3"/>
          </p:nvPr>
        </p:nvSpPr>
        <p:spPr bwMode="auto">
          <a:xfrm>
            <a:off x="624418" y="6237288"/>
            <a:ext cx="11040533" cy="476250"/>
          </a:xfrm>
          <a:prstGeom prst="rect">
            <a:avLst/>
          </a:prstGeom>
          <a:solidFill>
            <a:schemeClr val="accent2">
              <a:alpha val="70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smtClean="0">
                <a:solidFill>
                  <a:schemeClr val="bg1"/>
                </a:solidFill>
                <a:effectLst>
                  <a:outerShdw blurRad="38100" dist="38100" dir="2700000" algn="tl">
                    <a:srgbClr val="000000"/>
                  </a:outerShdw>
                </a:effectLst>
              </a:defRPr>
            </a:lvl1pPr>
          </a:lstStyle>
          <a:p>
            <a:pPr>
              <a:defRPr/>
            </a:pPr>
            <a:r>
              <a:rPr lang="en-US" altLang="ko-KR"/>
              <a:t>The XXIV International Scientific Conference of Young Scientists and Specialists (AYSS-2020), November 9-13, 2020</a:t>
            </a:r>
            <a:endParaRPr lang="ru-RU" altLang="ko-KR"/>
          </a:p>
        </p:txBody>
      </p:sp>
      <p:graphicFrame>
        <p:nvGraphicFramePr>
          <p:cNvPr id="1032" name="Object 8"/>
          <p:cNvGraphicFramePr>
            <a:graphicFrameLocks noChangeAspect="1"/>
          </p:cNvGraphicFramePr>
          <p:nvPr/>
        </p:nvGraphicFramePr>
        <p:xfrm>
          <a:off x="0" y="0"/>
          <a:ext cx="1270000" cy="317500"/>
        </p:xfrm>
        <a:graphic>
          <a:graphicData uri="http://schemas.openxmlformats.org/presentationml/2006/ole">
            <mc:AlternateContent xmlns:mc="http://schemas.openxmlformats.org/markup-compatibility/2006">
              <mc:Choice xmlns:v="urn:schemas-microsoft-com:vml" Requires="v">
                <p:oleObj spid="_x0000_s2085" name="Image" r:id="rId18" imgW="952045" imgH="317125" progId="">
                  <p:embed/>
                </p:oleObj>
              </mc:Choice>
              <mc:Fallback>
                <p:oleObj name="Image" r:id="rId18" imgW="952045" imgH="317125" progId="">
                  <p:embed/>
                  <p:pic>
                    <p:nvPicPr>
                      <p:cNvPr id="1032" name="Object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1270000" cy="317500"/>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4944852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hf sldNum="0" hdr="0" dt="0"/>
  <p:txStyles>
    <p:titleStyle>
      <a:lvl1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2pPr>
      <a:lvl3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3pPr>
      <a:lvl4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4pPr>
      <a:lvl5pPr algn="ctr" rtl="0" eaLnBrk="0" fontAlgn="base" hangingPunct="0">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5pPr>
      <a:lvl6pPr marL="4572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6pPr>
      <a:lvl7pPr marL="9144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7pPr>
      <a:lvl8pPr marL="13716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8pPr>
      <a:lvl9pPr marL="1828800" algn="ctr" rtl="0" fontAlgn="base">
        <a:spcBef>
          <a:spcPct val="0"/>
        </a:spcBef>
        <a:spcAft>
          <a:spcPct val="0"/>
        </a:spcAft>
        <a:defRPr sz="4400" b="1">
          <a:solidFill>
            <a:srgbClr val="000066"/>
          </a:solidFill>
          <a:effectLst>
            <a:outerShdw blurRad="38100" dist="38100" dir="2700000" algn="tl">
              <a:srgbClr val="C0C0C0"/>
            </a:outerShdw>
          </a:effectLst>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1.w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23.wmf"/><Relationship Id="rId5" Type="http://schemas.openxmlformats.org/officeDocument/2006/relationships/oleObject" Target="../embeddings/oleObject19.bin"/><Relationship Id="rId4" Type="http://schemas.openxmlformats.org/officeDocument/2006/relationships/image" Target="../media/image22.wmf"/></Relationships>
</file>

<file path=ppt/slides/_rels/slide12.xml.rels><?xml version="1.0" encoding="UTF-8" standalone="yes"?>
<Relationships xmlns="http://schemas.openxmlformats.org/package/2006/relationships"><Relationship Id="rId8" Type="http://schemas.openxmlformats.org/officeDocument/2006/relationships/image" Target="../media/image26.wmf"/><Relationship Id="rId3" Type="http://schemas.openxmlformats.org/officeDocument/2006/relationships/oleObject" Target="../embeddings/oleObject20.bin"/><Relationship Id="rId7" Type="http://schemas.openxmlformats.org/officeDocument/2006/relationships/oleObject" Target="../embeddings/oleObject22.bin"/><Relationship Id="rId12" Type="http://schemas.openxmlformats.org/officeDocument/2006/relationships/image" Target="../media/image28.wmf"/><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25.wmf"/><Relationship Id="rId11" Type="http://schemas.openxmlformats.org/officeDocument/2006/relationships/oleObject" Target="../embeddings/oleObject24.bin"/><Relationship Id="rId5" Type="http://schemas.openxmlformats.org/officeDocument/2006/relationships/oleObject" Target="../embeddings/oleObject21.bin"/><Relationship Id="rId10" Type="http://schemas.openxmlformats.org/officeDocument/2006/relationships/image" Target="../media/image27.wmf"/><Relationship Id="rId4" Type="http://schemas.openxmlformats.org/officeDocument/2006/relationships/image" Target="../media/image24.wmf"/><Relationship Id="rId9" Type="http://schemas.openxmlformats.org/officeDocument/2006/relationships/oleObject" Target="../embeddings/oleObject23.bin"/></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image" Target="../media/image29.jpeg"/><Relationship Id="rId1" Type="http://schemas.openxmlformats.org/officeDocument/2006/relationships/slideLayout" Target="../slideLayouts/slideLayout1.xml"/><Relationship Id="rId6" Type="http://schemas.openxmlformats.org/officeDocument/2006/relationships/image" Target="../media/image3.gif"/><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jpe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5.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notesSlide" Target="../notesSlides/notesSlide8.xml"/><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wmf"/><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emf"/><Relationship Id="rId5" Type="http://schemas.openxmlformats.org/officeDocument/2006/relationships/image" Target="../media/image78.jpe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notesSlide" Target="../notesSlides/notesSlide9.xml"/><Relationship Id="rId7" Type="http://schemas.openxmlformats.org/officeDocument/2006/relationships/image" Target="../media/image86.jpeg"/><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image" Target="../media/image84.png"/><Relationship Id="rId5" Type="http://schemas.openxmlformats.org/officeDocument/2006/relationships/oleObject" Target="../embeddings/oleObject25.bin"/><Relationship Id="rId4" Type="http://schemas.openxmlformats.org/officeDocument/2006/relationships/image" Target="../media/image85.png"/><Relationship Id="rId9" Type="http://schemas.openxmlformats.org/officeDocument/2006/relationships/image" Target="../media/image88.jpeg"/></Relationships>
</file>

<file path=ppt/slides/_rels/slide3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jpeg"/></Relationships>
</file>

<file path=ppt/slides/_rels/slide3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8.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jpe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jpeg"/><Relationship Id="rId11" Type="http://schemas.openxmlformats.org/officeDocument/2006/relationships/image" Target="../media/image113.jpeg"/><Relationship Id="rId5" Type="http://schemas.openxmlformats.org/officeDocument/2006/relationships/image" Target="../media/image107.jpe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e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16.png"/><Relationship Id="rId7" Type="http://schemas.openxmlformats.org/officeDocument/2006/relationships/image" Target="../media/image120.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47.xml.rels><?xml version="1.0" encoding="UTF-8" standalone="yes"?>
<Relationships xmlns="http://schemas.openxmlformats.org/package/2006/relationships"><Relationship Id="rId3" Type="http://schemas.openxmlformats.org/officeDocument/2006/relationships/image" Target="../media/image129.png"/><Relationship Id="rId7" Type="http://schemas.openxmlformats.org/officeDocument/2006/relationships/image" Target="../media/image131.jpeg"/><Relationship Id="rId2" Type="http://schemas.openxmlformats.org/officeDocument/2006/relationships/image" Target="../media/image128.jpe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30.png"/><Relationship Id="rId4" Type="http://schemas.microsoft.com/office/2007/relationships/hdphoto" Target="../media/hdphoto3.wdp"/></Relationships>
</file>

<file path=ppt/slides/_rels/slide48.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image" Target="../media/image132.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png"/></Relationships>
</file>

<file path=ppt/slides/_rels/slide49.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1.vml"/><Relationship Id="rId6" Type="http://schemas.openxmlformats.org/officeDocument/2006/relationships/image" Target="../media/image143.emf"/><Relationship Id="rId5" Type="http://schemas.openxmlformats.org/officeDocument/2006/relationships/oleObject" Target="../embeddings/oleObject27.bin"/><Relationship Id="rId4" Type="http://schemas.openxmlformats.org/officeDocument/2006/relationships/image" Target="../media/image142.emf"/></Relationships>
</file>

<file path=ppt/slides/_rels/slide5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oleObject" Target="../embeddings/oleObject28.bin"/><Relationship Id="rId7"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150.png"/><Relationship Id="rId5" Type="http://schemas.openxmlformats.org/officeDocument/2006/relationships/image" Target="../media/image149.png"/><Relationship Id="rId10" Type="http://schemas.openxmlformats.org/officeDocument/2006/relationships/image" Target="../media/image148.wmf"/><Relationship Id="rId4" Type="http://schemas.openxmlformats.org/officeDocument/2006/relationships/image" Target="../media/image146.wmf"/><Relationship Id="rId9" Type="http://schemas.openxmlformats.org/officeDocument/2006/relationships/oleObject" Target="../embeddings/oleObject30.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51.wmf"/><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31.bin"/><Relationship Id="rId5" Type="http://schemas.openxmlformats.org/officeDocument/2006/relationships/image" Target="../media/image153.jpeg"/><Relationship Id="rId4" Type="http://schemas.openxmlformats.org/officeDocument/2006/relationships/image" Target="../media/image152.jpeg"/></Relationships>
</file>

<file path=ppt/slides/_rels/slide55.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slideLayout" Target="../slideLayouts/slideLayout1.xml"/><Relationship Id="rId7" Type="http://schemas.openxmlformats.org/officeDocument/2006/relationships/image" Target="../media/image154.wmf"/><Relationship Id="rId2" Type="http://schemas.openxmlformats.org/officeDocument/2006/relationships/tags" Target="../tags/tag1.xml"/><Relationship Id="rId1" Type="http://schemas.openxmlformats.org/officeDocument/2006/relationships/vmlDrawing" Target="../drawings/vmlDrawing14.vml"/><Relationship Id="rId6" Type="http://schemas.openxmlformats.org/officeDocument/2006/relationships/oleObject" Target="../embeddings/oleObject32.bin"/><Relationship Id="rId5" Type="http://schemas.openxmlformats.org/officeDocument/2006/relationships/image" Target="../media/image155.jpeg"/><Relationship Id="rId4" Type="http://schemas.openxmlformats.org/officeDocument/2006/relationships/notesSlide" Target="../notesSlides/notesSlide15.xml"/></Relationships>
</file>

<file path=ppt/slides/_rels/slide56.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158.emf"/><Relationship Id="rId7" Type="http://schemas.openxmlformats.org/officeDocument/2006/relationships/image" Target="../media/image157.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oleObject" Target="../embeddings/oleObject33.bin"/><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2.jpeg"/></Relationships>
</file>

<file path=ppt/slides/_rels/slide5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63.jpeg"/><Relationship Id="rId7" Type="http://schemas.openxmlformats.org/officeDocument/2006/relationships/image" Target="../media/image16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png"/></Relationships>
</file>

<file path=ppt/slides/_rels/slide58.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5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5" Type="http://schemas.openxmlformats.org/officeDocument/2006/relationships/image" Target="../media/image176.jpeg"/><Relationship Id="rId4" Type="http://schemas.openxmlformats.org/officeDocument/2006/relationships/image" Target="../media/image17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jpeg"/><Relationship Id="rId1" Type="http://schemas.openxmlformats.org/officeDocument/2006/relationships/slideLayout" Target="../slideLayouts/slideLayout2.xml"/><Relationship Id="rId4" Type="http://schemas.openxmlformats.org/officeDocument/2006/relationships/image" Target="../media/image179.jpeg"/></Relationships>
</file>

<file path=ppt/slides/_rels/slide61.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png"/><Relationship Id="rId7" Type="http://schemas.openxmlformats.org/officeDocument/2006/relationships/image" Target="../media/image18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png"/></Relationships>
</file>

<file path=ppt/slides/_rels/slide62.xml.rels><?xml version="1.0" encoding="UTF-8" standalone="yes"?>
<Relationships xmlns="http://schemas.openxmlformats.org/package/2006/relationships"><Relationship Id="rId8" Type="http://schemas.openxmlformats.org/officeDocument/2006/relationships/image" Target="../media/image191.jpeg"/><Relationship Id="rId3" Type="http://schemas.openxmlformats.org/officeDocument/2006/relationships/image" Target="../media/image186.png"/><Relationship Id="rId7" Type="http://schemas.openxmlformats.org/officeDocument/2006/relationships/image" Target="../media/image190.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89.emf"/><Relationship Id="rId5" Type="http://schemas.openxmlformats.org/officeDocument/2006/relationships/image" Target="../media/image188.wmf"/><Relationship Id="rId10" Type="http://schemas.openxmlformats.org/officeDocument/2006/relationships/hyperlink" Target="http://moss.jinr.ru/" TargetMode="External"/><Relationship Id="rId4" Type="http://schemas.openxmlformats.org/officeDocument/2006/relationships/image" Target="../media/image187.png"/><Relationship Id="rId9" Type="http://schemas.openxmlformats.org/officeDocument/2006/relationships/image" Target="../media/image192.png"/></Relationships>
</file>

<file path=ppt/slides/_rels/slide63.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xml"/><Relationship Id="rId4" Type="http://schemas.openxmlformats.org/officeDocument/2006/relationships/image" Target="../media/image195.png"/></Relationships>
</file>

<file path=ppt/slides/_rels/slide64.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png"/><Relationship Id="rId7" Type="http://schemas.openxmlformats.org/officeDocument/2006/relationships/image" Target="../media/image201.jpeg"/><Relationship Id="rId2" Type="http://schemas.openxmlformats.org/officeDocument/2006/relationships/image" Target="../media/image196.jpeg"/><Relationship Id="rId1" Type="http://schemas.openxmlformats.org/officeDocument/2006/relationships/slideLayout" Target="../slideLayouts/slideLayout1.xml"/><Relationship Id="rId6" Type="http://schemas.openxmlformats.org/officeDocument/2006/relationships/image" Target="../media/image200.png"/><Relationship Id="rId11" Type="http://schemas.openxmlformats.org/officeDocument/2006/relationships/image" Target="../media/image205.png"/><Relationship Id="rId5" Type="http://schemas.openxmlformats.org/officeDocument/2006/relationships/image" Target="../media/image199.jpeg"/><Relationship Id="rId10" Type="http://schemas.openxmlformats.org/officeDocument/2006/relationships/image" Target="../media/image204.png"/><Relationship Id="rId4" Type="http://schemas.openxmlformats.org/officeDocument/2006/relationships/image" Target="../media/image198.png"/><Relationship Id="rId9" Type="http://schemas.openxmlformats.org/officeDocument/2006/relationships/image" Target="../media/image203.png"/></Relationships>
</file>

<file path=ppt/slides/_rels/slide65.xml.rels><?xml version="1.0" encoding="UTF-8" standalone="yes"?>
<Relationships xmlns="http://schemas.openxmlformats.org/package/2006/relationships"><Relationship Id="rId8" Type="http://schemas.openxmlformats.org/officeDocument/2006/relationships/image" Target="../media/image206.emf"/><Relationship Id="rId3" Type="http://schemas.openxmlformats.org/officeDocument/2006/relationships/notesSlide" Target="../notesSlides/notesSlide20.xml"/><Relationship Id="rId7"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209.emf"/><Relationship Id="rId5" Type="http://schemas.openxmlformats.org/officeDocument/2006/relationships/image" Target="../media/image208.emf"/><Relationship Id="rId10" Type="http://schemas.openxmlformats.org/officeDocument/2006/relationships/image" Target="../media/image211.emf"/><Relationship Id="rId4" Type="http://schemas.openxmlformats.org/officeDocument/2006/relationships/image" Target="../media/image207.emf"/><Relationship Id="rId9" Type="http://schemas.openxmlformats.org/officeDocument/2006/relationships/image" Target="../media/image21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14.jpeg"/><Relationship Id="rId7" Type="http://schemas.openxmlformats.org/officeDocument/2006/relationships/image" Target="../media/image218.png"/><Relationship Id="rId2" Type="http://schemas.openxmlformats.org/officeDocument/2006/relationships/image" Target="../media/image213.jpeg"/><Relationship Id="rId1" Type="http://schemas.openxmlformats.org/officeDocument/2006/relationships/slideLayout" Target="../slideLayouts/slideLayout2.xml"/><Relationship Id="rId6" Type="http://schemas.openxmlformats.org/officeDocument/2006/relationships/image" Target="../media/image217.jpeg"/><Relationship Id="rId5" Type="http://schemas.openxmlformats.org/officeDocument/2006/relationships/image" Target="../media/image216.jpeg"/><Relationship Id="rId4" Type="http://schemas.openxmlformats.org/officeDocument/2006/relationships/image" Target="../media/image215.jpe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8.wmf"/></Relationships>
</file>

<file path=ppt/slides/_rels/slide70.xml.rels><?xml version="1.0" encoding="UTF-8" standalone="yes"?>
<Relationships xmlns="http://schemas.openxmlformats.org/package/2006/relationships"><Relationship Id="rId8" Type="http://schemas.openxmlformats.org/officeDocument/2006/relationships/image" Target="../media/image219.wmf"/><Relationship Id="rId3" Type="http://schemas.openxmlformats.org/officeDocument/2006/relationships/image" Target="../media/image220.png"/><Relationship Id="rId7" Type="http://schemas.openxmlformats.org/officeDocument/2006/relationships/oleObject" Target="../embeddings/oleObject35.bin"/><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223.png"/><Relationship Id="rId5" Type="http://schemas.openxmlformats.org/officeDocument/2006/relationships/image" Target="../media/image222.png"/><Relationship Id="rId4" Type="http://schemas.openxmlformats.org/officeDocument/2006/relationships/image" Target="../media/image221.jpeg"/></Relationships>
</file>

<file path=ppt/slides/_rels/slide71.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28.png"/><Relationship Id="rId4" Type="http://schemas.openxmlformats.org/officeDocument/2006/relationships/image" Target="../media/image22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jpeg"/><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75.xml.rels><?xml version="1.0" encoding="UTF-8" standalone="yes"?>
<Relationships xmlns="http://schemas.openxmlformats.org/package/2006/relationships"><Relationship Id="rId3" Type="http://schemas.openxmlformats.org/officeDocument/2006/relationships/image" Target="../media/image232.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3.wmf"/></Relationships>
</file>

<file path=ppt/slides/_rels/slide7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235.png"/><Relationship Id="rId7" Type="http://schemas.openxmlformats.org/officeDocument/2006/relationships/image" Target="../media/image23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38.jpeg"/><Relationship Id="rId5" Type="http://schemas.openxmlformats.org/officeDocument/2006/relationships/image" Target="../media/image237.jpeg"/><Relationship Id="rId4" Type="http://schemas.openxmlformats.org/officeDocument/2006/relationships/image" Target="../media/image236.png"/><Relationship Id="rId9" Type="http://schemas.openxmlformats.org/officeDocument/2006/relationships/image" Target="../media/image241.png"/></Relationships>
</file>

<file path=ppt/slides/_rels/slide78.xml.rels><?xml version="1.0" encoding="UTF-8" standalone="yes"?>
<Relationships xmlns="http://schemas.openxmlformats.org/package/2006/relationships"><Relationship Id="rId2" Type="http://schemas.openxmlformats.org/officeDocument/2006/relationships/image" Target="../media/image242.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10.bin"/><Relationship Id="rId3" Type="http://schemas.openxmlformats.org/officeDocument/2006/relationships/oleObject" Target="../embeddings/oleObject5.bin"/><Relationship Id="rId7" Type="http://schemas.openxmlformats.org/officeDocument/2006/relationships/oleObject" Target="../embeddings/oleObject7.bin"/><Relationship Id="rId12" Type="http://schemas.openxmlformats.org/officeDocument/2006/relationships/image" Target="../media/image13.wmf"/><Relationship Id="rId2" Type="http://schemas.openxmlformats.org/officeDocument/2006/relationships/slideLayout" Target="../slideLayouts/slideLayout6.xml"/><Relationship Id="rId16" Type="http://schemas.openxmlformats.org/officeDocument/2006/relationships/image" Target="../media/image15.wmf"/><Relationship Id="rId1" Type="http://schemas.openxmlformats.org/officeDocument/2006/relationships/vmlDrawing" Target="../drawings/vmlDrawing5.vml"/><Relationship Id="rId6" Type="http://schemas.openxmlformats.org/officeDocument/2006/relationships/image" Target="../media/image10.wmf"/><Relationship Id="rId11" Type="http://schemas.openxmlformats.org/officeDocument/2006/relationships/oleObject" Target="../embeddings/oleObject9.bin"/><Relationship Id="rId5" Type="http://schemas.openxmlformats.org/officeDocument/2006/relationships/oleObject" Target="../embeddings/oleObject6.bin"/><Relationship Id="rId15" Type="http://schemas.openxmlformats.org/officeDocument/2006/relationships/oleObject" Target="../embeddings/oleObject11.bin"/><Relationship Id="rId10" Type="http://schemas.openxmlformats.org/officeDocument/2006/relationships/image" Target="../media/image12.wmf"/><Relationship Id="rId4" Type="http://schemas.openxmlformats.org/officeDocument/2006/relationships/image" Target="../media/image9.wmf"/><Relationship Id="rId9" Type="http://schemas.openxmlformats.org/officeDocument/2006/relationships/oleObject" Target="../embeddings/oleObject8.bin"/><Relationship Id="rId14" Type="http://schemas.openxmlformats.org/officeDocument/2006/relationships/image" Target="../media/image14.wmf"/></Relationships>
</file>

<file path=ppt/slides/_rels/slide8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8.wmf"/><Relationship Id="rId2" Type="http://schemas.openxmlformats.org/officeDocument/2006/relationships/image" Target="../media/image246.png"/><Relationship Id="rId1" Type="http://schemas.openxmlformats.org/officeDocument/2006/relationships/slideLayout" Target="../slideLayouts/slideLayout7.xml"/><Relationship Id="rId6" Type="http://schemas.openxmlformats.org/officeDocument/2006/relationships/image" Target="../media/image248.jpeg"/><Relationship Id="rId5" Type="http://schemas.openxmlformats.org/officeDocument/2006/relationships/image" Target="../media/image247.jpeg"/><Relationship Id="rId4" Type="http://schemas.openxmlformats.org/officeDocument/2006/relationships/image" Target="../media/image189.emf"/></Relationships>
</file>

<file path=ppt/slides/_rels/slide83.xml.rels><?xml version="1.0" encoding="UTF-8" standalone="yes"?>
<Relationships xmlns="http://schemas.openxmlformats.org/package/2006/relationships"><Relationship Id="rId8" Type="http://schemas.openxmlformats.org/officeDocument/2006/relationships/image" Target="../media/image254.emf"/><Relationship Id="rId13" Type="http://schemas.openxmlformats.org/officeDocument/2006/relationships/image" Target="../media/image259.emf"/><Relationship Id="rId3" Type="http://schemas.openxmlformats.org/officeDocument/2006/relationships/image" Target="../media/image249.jpeg"/><Relationship Id="rId7" Type="http://schemas.openxmlformats.org/officeDocument/2006/relationships/image" Target="../media/image253.jpeg"/><Relationship Id="rId12" Type="http://schemas.openxmlformats.org/officeDocument/2006/relationships/image" Target="../media/image258.emf"/><Relationship Id="rId17" Type="http://schemas.openxmlformats.org/officeDocument/2006/relationships/image" Target="../media/image263.emf"/><Relationship Id="rId2" Type="http://schemas.openxmlformats.org/officeDocument/2006/relationships/notesSlide" Target="../notesSlides/notesSlide24.xml"/><Relationship Id="rId16" Type="http://schemas.openxmlformats.org/officeDocument/2006/relationships/image" Target="../media/image262.emf"/><Relationship Id="rId1" Type="http://schemas.openxmlformats.org/officeDocument/2006/relationships/slideLayout" Target="../slideLayouts/slideLayout7.xml"/><Relationship Id="rId6" Type="http://schemas.openxmlformats.org/officeDocument/2006/relationships/image" Target="../media/image252.jpeg"/><Relationship Id="rId11" Type="http://schemas.openxmlformats.org/officeDocument/2006/relationships/image" Target="../media/image257.emf"/><Relationship Id="rId5" Type="http://schemas.openxmlformats.org/officeDocument/2006/relationships/image" Target="../media/image251.jpeg"/><Relationship Id="rId15" Type="http://schemas.openxmlformats.org/officeDocument/2006/relationships/image" Target="../media/image261.emf"/><Relationship Id="rId10" Type="http://schemas.openxmlformats.org/officeDocument/2006/relationships/image" Target="../media/image256.emf"/><Relationship Id="rId4" Type="http://schemas.openxmlformats.org/officeDocument/2006/relationships/image" Target="../media/image250.jpeg"/><Relationship Id="rId9" Type="http://schemas.openxmlformats.org/officeDocument/2006/relationships/image" Target="../media/image255.emf"/><Relationship Id="rId14" Type="http://schemas.openxmlformats.org/officeDocument/2006/relationships/image" Target="../media/image260.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66.png"/><Relationship Id="rId4" Type="http://schemas.openxmlformats.org/officeDocument/2006/relationships/image" Target="../media/image265.png"/></Relationships>
</file>

<file path=ppt/slides/_rels/slide86.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69.emf"/><Relationship Id="rId4" Type="http://schemas.openxmlformats.org/officeDocument/2006/relationships/image" Target="../media/image268.jpeg"/></Relationships>
</file>

<file path=ppt/slides/_rels/slide8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270.wmf"/><Relationship Id="rId4" Type="http://schemas.openxmlformats.org/officeDocument/2006/relationships/oleObject" Target="../embeddings/oleObject36.bin"/></Relationships>
</file>

<file path=ppt/slides/_rels/slide8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74.jpeg"/><Relationship Id="rId4" Type="http://schemas.openxmlformats.org/officeDocument/2006/relationships/image" Target="../media/image273.jpeg"/></Relationships>
</file>

<file path=ppt/slides/_rels/slide89.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4.bin"/><Relationship Id="rId13" Type="http://schemas.openxmlformats.org/officeDocument/2006/relationships/image" Target="../media/image20.wmf"/><Relationship Id="rId3" Type="http://schemas.openxmlformats.org/officeDocument/2006/relationships/notesSlide" Target="../notesSlides/notesSlide3.xml"/><Relationship Id="rId7" Type="http://schemas.openxmlformats.org/officeDocument/2006/relationships/image" Target="../media/image17.wmf"/><Relationship Id="rId12"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19.wmf"/><Relationship Id="rId5" Type="http://schemas.openxmlformats.org/officeDocument/2006/relationships/image" Target="../media/image16.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18.wmf"/></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77.jpeg"/></Relationships>
</file>

<file path=ppt/slides/_rels/slide92.xml.rels><?xml version="1.0" encoding="UTF-8" standalone="yes"?>
<Relationships xmlns="http://schemas.openxmlformats.org/package/2006/relationships"><Relationship Id="rId3" Type="http://schemas.openxmlformats.org/officeDocument/2006/relationships/image" Target="../media/image278.em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279.tiff"/><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1.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28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D3A9E89-033E-4C4A-8C41-416DABFFD3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6293361-111E-427D-8E5B-256944AC83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9EDD83CB-D12C-4634-A518-AD1C7127A161}"/>
              </a:ext>
            </a:extLst>
          </p:cNvPr>
          <p:cNvSpPr>
            <a:spLocks noGrp="1"/>
          </p:cNvSpPr>
          <p:nvPr>
            <p:ph type="ctrTitle"/>
          </p:nvPr>
        </p:nvSpPr>
        <p:spPr>
          <a:xfrm>
            <a:off x="8328248" y="1122363"/>
            <a:ext cx="3860704" cy="2902882"/>
          </a:xfrm>
        </p:spPr>
        <p:txBody>
          <a:bodyPr anchor="b">
            <a:normAutofit/>
          </a:bodyPr>
          <a:lstStyle/>
          <a:p>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Neutron Physics at JINR: current highlights and future perspectives</a:t>
            </a:r>
            <a:endParaRPr lang="ru-RU"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Subtitle 5">
            <a:extLst>
              <a:ext uri="{FF2B5EF4-FFF2-40B4-BE49-F238E27FC236}">
                <a16:creationId xmlns:a16="http://schemas.microsoft.com/office/drawing/2014/main" id="{4E4C80FE-A0DE-48A9-B2AE-3F1570E1A632}"/>
              </a:ext>
            </a:extLst>
          </p:cNvPr>
          <p:cNvSpPr>
            <a:spLocks noGrp="1"/>
          </p:cNvSpPr>
          <p:nvPr>
            <p:ph type="subTitle" idx="1"/>
          </p:nvPr>
        </p:nvSpPr>
        <p:spPr>
          <a:xfrm>
            <a:off x="8740797" y="5485928"/>
            <a:ext cx="3084758" cy="356616"/>
          </a:xfrm>
        </p:spPr>
        <p:txBody>
          <a:bodyPr anchor="t">
            <a:normAutofit/>
          </a:bodyPr>
          <a:lstStyle/>
          <a:p>
            <a:r>
              <a:rPr lang="en-US" sz="1600" dirty="0"/>
              <a:t>V.Shvetsov</a:t>
            </a:r>
            <a:endParaRPr lang="ru-RU" sz="1600" dirty="0"/>
          </a:p>
        </p:txBody>
      </p:sp>
      <p:grpSp>
        <p:nvGrpSpPr>
          <p:cNvPr id="17" name="Group 16">
            <a:extLst>
              <a:ext uri="{FF2B5EF4-FFF2-40B4-BE49-F238E27FC236}">
                <a16:creationId xmlns:a16="http://schemas.microsoft.com/office/drawing/2014/main" id="{9A19A3F5-314C-46CC-8695-7C6BFCACFE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41664" y="73152"/>
            <a:ext cx="1178966" cy="232963"/>
            <a:chOff x="7763256" y="73152"/>
            <a:chExt cx="1178966" cy="232963"/>
          </a:xfrm>
        </p:grpSpPr>
        <p:sp>
          <p:nvSpPr>
            <p:cNvPr id="18" name="Rectangle 64">
              <a:extLst>
                <a:ext uri="{FF2B5EF4-FFF2-40B4-BE49-F238E27FC236}">
                  <a16:creationId xmlns:a16="http://schemas.microsoft.com/office/drawing/2014/main" id="{278F674D-D76D-4798-B032-C8B53BB24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66">
              <a:extLst>
                <a:ext uri="{FF2B5EF4-FFF2-40B4-BE49-F238E27FC236}">
                  <a16:creationId xmlns:a16="http://schemas.microsoft.com/office/drawing/2014/main" id="{93C95A67-CFD6-49FD-BAAA-A697C0CD39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4">
              <a:extLst>
                <a:ext uri="{FF2B5EF4-FFF2-40B4-BE49-F238E27FC236}">
                  <a16:creationId xmlns:a16="http://schemas.microsoft.com/office/drawing/2014/main" id="{182CC514-9A22-43DC-9B8B-274A1BA4F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6">
              <a:extLst>
                <a:ext uri="{FF2B5EF4-FFF2-40B4-BE49-F238E27FC236}">
                  <a16:creationId xmlns:a16="http://schemas.microsoft.com/office/drawing/2014/main" id="{C5736E08-B988-4CC3-A244-9E5F806B4C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4">
              <a:extLst>
                <a:ext uri="{FF2B5EF4-FFF2-40B4-BE49-F238E27FC236}">
                  <a16:creationId xmlns:a16="http://schemas.microsoft.com/office/drawing/2014/main" id="{B2938EAC-3109-4B44-9E80-A9A7D99F14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6">
              <a:extLst>
                <a:ext uri="{FF2B5EF4-FFF2-40B4-BE49-F238E27FC236}">
                  <a16:creationId xmlns:a16="http://schemas.microsoft.com/office/drawing/2014/main" id="{E10B9525-3F05-4446-8486-E44910EE65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4">
              <a:extLst>
                <a:ext uri="{FF2B5EF4-FFF2-40B4-BE49-F238E27FC236}">
                  <a16:creationId xmlns:a16="http://schemas.microsoft.com/office/drawing/2014/main" id="{F93E511D-E6DC-4D13-976A-0110E165A5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6">
              <a:extLst>
                <a:ext uri="{FF2B5EF4-FFF2-40B4-BE49-F238E27FC236}">
                  <a16:creationId xmlns:a16="http://schemas.microsoft.com/office/drawing/2014/main" id="{85684F25-E83E-4E6D-AD9A-B9BDDB0E74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4">
              <a:extLst>
                <a:ext uri="{FF2B5EF4-FFF2-40B4-BE49-F238E27FC236}">
                  <a16:creationId xmlns:a16="http://schemas.microsoft.com/office/drawing/2014/main" id="{118B2579-8426-416F-8744-D7EB91511A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6">
              <a:extLst>
                <a:ext uri="{FF2B5EF4-FFF2-40B4-BE49-F238E27FC236}">
                  <a16:creationId xmlns:a16="http://schemas.microsoft.com/office/drawing/2014/main" id="{5B4CB9E6-5FA1-4665-888E-BEBD41CC8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4">
              <a:extLst>
                <a:ext uri="{FF2B5EF4-FFF2-40B4-BE49-F238E27FC236}">
                  <a16:creationId xmlns:a16="http://schemas.microsoft.com/office/drawing/2014/main" id="{5095E589-7E16-4865-B076-8C04BA65A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6">
              <a:extLst>
                <a:ext uri="{FF2B5EF4-FFF2-40B4-BE49-F238E27FC236}">
                  <a16:creationId xmlns:a16="http://schemas.microsoft.com/office/drawing/2014/main" id="{6D0546CB-725B-4586-BEDD-A8E1DA496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4">
              <a:extLst>
                <a:ext uri="{FF2B5EF4-FFF2-40B4-BE49-F238E27FC236}">
                  <a16:creationId xmlns:a16="http://schemas.microsoft.com/office/drawing/2014/main" id="{AB5EE017-5E43-4AB4-BF17-C2150694C3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6">
              <a:extLst>
                <a:ext uri="{FF2B5EF4-FFF2-40B4-BE49-F238E27FC236}">
                  <a16:creationId xmlns:a16="http://schemas.microsoft.com/office/drawing/2014/main" id="{456BFE42-FE3E-4763-A6E8-BC9C34C101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4">
              <a:extLst>
                <a:ext uri="{FF2B5EF4-FFF2-40B4-BE49-F238E27FC236}">
                  <a16:creationId xmlns:a16="http://schemas.microsoft.com/office/drawing/2014/main" id="{A395DBA0-7465-4857-B1C8-CB25971B03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6">
              <a:extLst>
                <a:ext uri="{FF2B5EF4-FFF2-40B4-BE49-F238E27FC236}">
                  <a16:creationId xmlns:a16="http://schemas.microsoft.com/office/drawing/2014/main" id="{BC8EB897-B7B1-4BAD-AB7C-A40DE6F4B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4">
              <a:extLst>
                <a:ext uri="{FF2B5EF4-FFF2-40B4-BE49-F238E27FC236}">
                  <a16:creationId xmlns:a16="http://schemas.microsoft.com/office/drawing/2014/main" id="{4664B19C-7F4F-4092-ADCA-581CE08E1A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6">
              <a:extLst>
                <a:ext uri="{FF2B5EF4-FFF2-40B4-BE49-F238E27FC236}">
                  <a16:creationId xmlns:a16="http://schemas.microsoft.com/office/drawing/2014/main" id="{1841D5A7-F7A1-4A43-834B-F6DF2B0E2F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4">
              <a:extLst>
                <a:ext uri="{FF2B5EF4-FFF2-40B4-BE49-F238E27FC236}">
                  <a16:creationId xmlns:a16="http://schemas.microsoft.com/office/drawing/2014/main" id="{07387B72-31EA-4F4A-8CAD-2132C33354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6">
              <a:extLst>
                <a:ext uri="{FF2B5EF4-FFF2-40B4-BE49-F238E27FC236}">
                  <a16:creationId xmlns:a16="http://schemas.microsoft.com/office/drawing/2014/main" id="{99841BC6-D90A-4F47-B7B0-21B4DEA249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Рисунок 3">
            <a:extLst>
              <a:ext uri="{FF2B5EF4-FFF2-40B4-BE49-F238E27FC236}">
                <a16:creationId xmlns:a16="http://schemas.microsoft.com/office/drawing/2014/main" id="{C2C6667A-3860-4A26-A2F2-8C23771BD1C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r="18432" b="-3"/>
          <a:stretch/>
        </p:blipFill>
        <p:spPr>
          <a:xfrm>
            <a:off x="224949" y="576072"/>
            <a:ext cx="3919228" cy="5522976"/>
          </a:xfrm>
          <a:prstGeom prst="rect">
            <a:avLst/>
          </a:prstGeom>
        </p:spPr>
      </p:pic>
      <p:pic>
        <p:nvPicPr>
          <p:cNvPr id="8" name="Picture 7" descr="Text&#10;&#10;Description automatically generated">
            <a:extLst>
              <a:ext uri="{FF2B5EF4-FFF2-40B4-BE49-F238E27FC236}">
                <a16:creationId xmlns:a16="http://schemas.microsoft.com/office/drawing/2014/main" id="{5D255B6A-C909-4A9B-B485-2326B36C07D6}"/>
              </a:ext>
            </a:extLst>
          </p:cNvPr>
          <p:cNvPicPr>
            <a:picLocks noChangeAspect="1"/>
          </p:cNvPicPr>
          <p:nvPr/>
        </p:nvPicPr>
        <p:blipFill rotWithShape="1">
          <a:blip r:embed="rId4">
            <a:extLst>
              <a:ext uri="{28A0092B-C50C-407E-A947-70E740481C1C}">
                <a14:useLocalDpi xmlns:a14="http://schemas.microsoft.com/office/drawing/2010/main" val="0"/>
              </a:ext>
            </a:extLst>
          </a:blip>
          <a:srcRect r="-3" b="386"/>
          <a:stretch/>
        </p:blipFill>
        <p:spPr>
          <a:xfrm>
            <a:off x="4346544" y="576072"/>
            <a:ext cx="3922776" cy="5522976"/>
          </a:xfrm>
          <a:prstGeom prst="rect">
            <a:avLst/>
          </a:prstGeom>
        </p:spPr>
      </p:pic>
      <p:sp>
        <p:nvSpPr>
          <p:cNvPr id="39" name="Rectangle 38">
            <a:extLst>
              <a:ext uri="{FF2B5EF4-FFF2-40B4-BE49-F238E27FC236}">
                <a16:creationId xmlns:a16="http://schemas.microsoft.com/office/drawing/2014/main" id="{78907291-9D6D-4740-81DB-441477BCA2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190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124" name="Rectangle 1028">
            <a:extLst>
              <a:ext uri="{FF2B5EF4-FFF2-40B4-BE49-F238E27FC236}">
                <a16:creationId xmlns:a16="http://schemas.microsoft.com/office/drawing/2014/main" id="{B4895D46-F99C-4908-A0E0-2BADCFCF4CBE}"/>
              </a:ext>
            </a:extLst>
          </p:cNvPr>
          <p:cNvSpPr>
            <a:spLocks noChangeArrowheads="1"/>
          </p:cNvSpPr>
          <p:nvPr/>
        </p:nvSpPr>
        <p:spPr bwMode="auto">
          <a:xfrm>
            <a:off x="3238500" y="13636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5125" name="Rectangle 1030">
            <a:extLst>
              <a:ext uri="{FF2B5EF4-FFF2-40B4-BE49-F238E27FC236}">
                <a16:creationId xmlns:a16="http://schemas.microsoft.com/office/drawing/2014/main" id="{37B755DA-697F-40A1-9E27-D73DFBCA20D9}"/>
              </a:ext>
            </a:extLst>
          </p:cNvPr>
          <p:cNvSpPr>
            <a:spLocks noChangeArrowheads="1"/>
          </p:cNvSpPr>
          <p:nvPr/>
        </p:nvSpPr>
        <p:spPr bwMode="auto">
          <a:xfrm>
            <a:off x="3238500" y="13636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5126" name="Rectangle 1032">
            <a:extLst>
              <a:ext uri="{FF2B5EF4-FFF2-40B4-BE49-F238E27FC236}">
                <a16:creationId xmlns:a16="http://schemas.microsoft.com/office/drawing/2014/main" id="{5D390520-7892-41CF-8D32-6D42E91371E4}"/>
              </a:ext>
            </a:extLst>
          </p:cNvPr>
          <p:cNvSpPr>
            <a:spLocks noChangeArrowheads="1"/>
          </p:cNvSpPr>
          <p:nvPr/>
        </p:nvSpPr>
        <p:spPr bwMode="auto">
          <a:xfrm>
            <a:off x="3238500" y="189071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5127" name="Rectangle 1034">
            <a:extLst>
              <a:ext uri="{FF2B5EF4-FFF2-40B4-BE49-F238E27FC236}">
                <a16:creationId xmlns:a16="http://schemas.microsoft.com/office/drawing/2014/main" id="{4D7ED8A7-271C-4836-9DA4-083835DE323F}"/>
              </a:ext>
            </a:extLst>
          </p:cNvPr>
          <p:cNvSpPr>
            <a:spLocks noChangeArrowheads="1"/>
          </p:cNvSpPr>
          <p:nvPr/>
        </p:nvSpPr>
        <p:spPr bwMode="auto">
          <a:xfrm>
            <a:off x="3238500" y="189071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aphicFrame>
        <p:nvGraphicFramePr>
          <p:cNvPr id="5122" name="Object 1024">
            <a:extLst>
              <a:ext uri="{FF2B5EF4-FFF2-40B4-BE49-F238E27FC236}">
                <a16:creationId xmlns:a16="http://schemas.microsoft.com/office/drawing/2014/main" id="{DF8417D2-C5B7-4CA1-8421-44D85F700BFD}"/>
              </a:ext>
            </a:extLst>
          </p:cNvPr>
          <p:cNvGraphicFramePr>
            <a:graphicFrameLocks noChangeAspect="1"/>
          </p:cNvGraphicFramePr>
          <p:nvPr/>
        </p:nvGraphicFramePr>
        <p:xfrm>
          <a:off x="1952625" y="1325563"/>
          <a:ext cx="8513763" cy="4797425"/>
        </p:xfrm>
        <a:graphic>
          <a:graphicData uri="http://schemas.openxmlformats.org/presentationml/2006/ole">
            <mc:AlternateContent xmlns:mc="http://schemas.openxmlformats.org/markup-compatibility/2006">
              <mc:Choice xmlns:v="urn:schemas-microsoft-com:vml" Requires="v">
                <p:oleObj spid="_x0000_s8229" name="Picture" r:id="rId3" imgW="7105680" imgH="4010040" progId="Word.Picture.8">
                  <p:embed/>
                </p:oleObj>
              </mc:Choice>
              <mc:Fallback>
                <p:oleObj name="Picture" r:id="rId3" imgW="7105680" imgH="4010040" progId="Word.Picture.8">
                  <p:embed/>
                  <p:pic>
                    <p:nvPicPr>
                      <p:cNvPr id="5122" name="Object 1024">
                        <a:extLst>
                          <a:ext uri="{FF2B5EF4-FFF2-40B4-BE49-F238E27FC236}">
                            <a16:creationId xmlns:a16="http://schemas.microsoft.com/office/drawing/2014/main" id="{DF8417D2-C5B7-4CA1-8421-44D85F700BFD}"/>
                          </a:ext>
                        </a:extLst>
                      </p:cNvPr>
                      <p:cNvPicPr>
                        <a:picLocks noChangeAspect="1" noChangeArrowheads="1"/>
                      </p:cNvPicPr>
                      <p:nvPr/>
                    </p:nvPicPr>
                    <p:blipFill>
                      <a:blip r:embed="rId4"/>
                      <a:srcRect/>
                      <a:stretch>
                        <a:fillRect/>
                      </a:stretch>
                    </p:blipFill>
                    <p:spPr bwMode="auto">
                      <a:xfrm>
                        <a:off x="1952625" y="1325563"/>
                        <a:ext cx="8513763" cy="4797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B8FDE4C1-165D-4E20-B629-86F78B8274B2}"/>
              </a:ext>
            </a:extLst>
          </p:cNvPr>
          <p:cNvSpPr>
            <a:spLocks noGrp="1"/>
          </p:cNvSpPr>
          <p:nvPr>
            <p:ph type="title"/>
          </p:nvPr>
        </p:nvSpPr>
        <p:spPr>
          <a:xfrm>
            <a:off x="2567608" y="-24593"/>
            <a:ext cx="6574421" cy="783770"/>
          </a:xfrm>
          <a:solidFill>
            <a:schemeClr val="bg1"/>
          </a:solidFill>
        </p:spPr>
        <p:txBody>
          <a:bodyPr/>
          <a:lstStyle/>
          <a:p>
            <a:r>
              <a:rPr lang="en-US" dirty="0"/>
              <a:t>Scattering Experiment</a:t>
            </a:r>
            <a:endParaRPr lang="ru-RU" dirty="0"/>
          </a:p>
        </p:txBody>
      </p:sp>
      <p:sp>
        <p:nvSpPr>
          <p:cNvPr id="3" name="Footer Placeholder 2">
            <a:extLst>
              <a:ext uri="{FF2B5EF4-FFF2-40B4-BE49-F238E27FC236}">
                <a16:creationId xmlns:a16="http://schemas.microsoft.com/office/drawing/2014/main" id="{04200647-8B96-4235-912A-5C262BB276EA}"/>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362"/>
            <a:ext cx="12192000" cy="783770"/>
          </a:xfrm>
          <a:solidFill>
            <a:schemeClr val="bg1"/>
          </a:solidFill>
        </p:spPr>
        <p:txBody>
          <a:bodyPr>
            <a:normAutofit fontScale="90000"/>
          </a:bodyPr>
          <a:lstStyle/>
          <a:p>
            <a:pPr algn="ctr">
              <a:defRPr/>
            </a:pPr>
            <a:r>
              <a:rPr lang="en-US" altLang="ko-KR" dirty="0"/>
              <a:t>Neutron interaction with condensed matter and nuclei</a:t>
            </a:r>
            <a:endParaRPr lang="ko-KR" altLang="en-US" dirty="0"/>
          </a:p>
        </p:txBody>
      </p:sp>
      <p:graphicFrame>
        <p:nvGraphicFramePr>
          <p:cNvPr id="417796" name="Object 4"/>
          <p:cNvGraphicFramePr>
            <a:graphicFrameLocks noChangeAspect="1"/>
          </p:cNvGraphicFramePr>
          <p:nvPr/>
        </p:nvGraphicFramePr>
        <p:xfrm>
          <a:off x="953647" y="260649"/>
          <a:ext cx="8495153" cy="6460828"/>
        </p:xfrm>
        <a:graphic>
          <a:graphicData uri="http://schemas.openxmlformats.org/presentationml/2006/ole">
            <mc:AlternateContent xmlns:mc="http://schemas.openxmlformats.org/markup-compatibility/2006">
              <mc:Choice xmlns:v="urn:schemas-microsoft-com:vml" Requires="v">
                <p:oleObj spid="_x0000_s9288" name="Graph" r:id="rId3" imgW="4484218" imgH="3410102" progId="Origin50.Graph">
                  <p:embed/>
                </p:oleObj>
              </mc:Choice>
              <mc:Fallback>
                <p:oleObj name="Graph" r:id="rId3" imgW="4484218" imgH="3410102" progId="Origin50.Graph">
                  <p:embed/>
                  <p:pic>
                    <p:nvPicPr>
                      <p:cNvPr id="417796"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3647" y="260649"/>
                        <a:ext cx="8495153" cy="6460828"/>
                      </a:xfrm>
                      <a:prstGeom prst="rect">
                        <a:avLst/>
                      </a:prstGeom>
                      <a:noFill/>
                      <a:ln>
                        <a:noFill/>
                      </a:ln>
                      <a:effectLst/>
                    </p:spPr>
                  </p:pic>
                </p:oleObj>
              </mc:Fallback>
            </mc:AlternateContent>
          </a:graphicData>
        </a:graphic>
      </p:graphicFrame>
      <p:grpSp>
        <p:nvGrpSpPr>
          <p:cNvPr id="11" name="Group 8"/>
          <p:cNvGrpSpPr/>
          <p:nvPr/>
        </p:nvGrpSpPr>
        <p:grpSpPr>
          <a:xfrm>
            <a:off x="1171447" y="960219"/>
            <a:ext cx="9540552" cy="5859992"/>
            <a:chOff x="-469746" y="655445"/>
            <a:chExt cx="10812626" cy="6126355"/>
          </a:xfrm>
          <a:solidFill>
            <a:schemeClr val="bg1"/>
          </a:solidFill>
        </p:grpSpPr>
        <p:graphicFrame>
          <p:nvGraphicFramePr>
            <p:cNvPr id="417797" name="Object 5"/>
            <p:cNvGraphicFramePr>
              <a:graphicFrameLocks/>
            </p:cNvGraphicFramePr>
            <p:nvPr/>
          </p:nvGraphicFramePr>
          <p:xfrm>
            <a:off x="-469746" y="655445"/>
            <a:ext cx="9385146" cy="6126355"/>
          </p:xfrm>
          <a:graphic>
            <a:graphicData uri="http://schemas.openxmlformats.org/presentationml/2006/ole">
              <mc:AlternateContent xmlns:mc="http://schemas.openxmlformats.org/markup-compatibility/2006">
                <mc:Choice xmlns:v="urn:schemas-microsoft-com:vml" Requires="v">
                  <p:oleObj spid="_x0000_s9289" name="Graph" r:id="rId5" imgW="3657600" imgH="3252826" progId="Origin50.Graph">
                    <p:embed/>
                  </p:oleObj>
                </mc:Choice>
                <mc:Fallback>
                  <p:oleObj name="Graph" r:id="rId5" imgW="3657600" imgH="3252826" progId="Origin50.Graph">
                    <p:embed/>
                    <p:pic>
                      <p:nvPicPr>
                        <p:cNvPr id="417797" name="Object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746" y="655445"/>
                          <a:ext cx="9385146" cy="6126355"/>
                        </a:xfrm>
                        <a:prstGeom prst="rect">
                          <a:avLst/>
                        </a:prstGeom>
                        <a:solidFill>
                          <a:schemeClr val="bg1"/>
                        </a:solidFill>
                        <a:ln>
                          <a:noFill/>
                        </a:ln>
                        <a:effectLst/>
                      </p:spPr>
                    </p:pic>
                  </p:oleObj>
                </mc:Fallback>
              </mc:AlternateContent>
            </a:graphicData>
          </a:graphic>
        </p:graphicFrame>
        <p:sp>
          <p:nvSpPr>
            <p:cNvPr id="5" name="Прямоугольник 60"/>
            <p:cNvSpPr>
              <a:spLocks noChangeArrowheads="1"/>
            </p:cNvSpPr>
            <p:nvPr/>
          </p:nvSpPr>
          <p:spPr bwMode="auto">
            <a:xfrm>
              <a:off x="8305799" y="2420937"/>
              <a:ext cx="1447800" cy="1673185"/>
            </a:xfrm>
            <a:prstGeom prst="rect">
              <a:avLst/>
            </a:prstGeom>
            <a:grpFill/>
            <a:ln w="9525">
              <a:noFill/>
              <a:miter lim="800000"/>
              <a:headEnd/>
              <a:tailEnd/>
            </a:ln>
          </p:spPr>
          <p:txBody>
            <a:bodyPr>
              <a:spAutoFit/>
            </a:bodyPr>
            <a:lstStyle/>
            <a:p>
              <a:pPr>
                <a:defRPr/>
              </a:pPr>
              <a:r>
                <a:rPr lang="en-US" sz="1400" baseline="30000" dirty="0">
                  <a:latin typeface="Calibri" pitchFamily="34" charset="0"/>
                </a:rPr>
                <a:t>152</a:t>
              </a:r>
              <a:r>
                <a:rPr lang="en-US" sz="1400" dirty="0">
                  <a:latin typeface="Calibri" pitchFamily="34" charset="0"/>
                </a:rPr>
                <a:t>Gd -  0.20%</a:t>
              </a:r>
              <a:br>
                <a:rPr lang="en-US" sz="1400" dirty="0">
                  <a:latin typeface="Calibri" pitchFamily="34" charset="0"/>
                </a:rPr>
              </a:br>
              <a:r>
                <a:rPr lang="en-US" sz="1400" baseline="30000" dirty="0">
                  <a:latin typeface="Calibri" pitchFamily="34" charset="0"/>
                </a:rPr>
                <a:t>154</a:t>
              </a:r>
              <a:r>
                <a:rPr lang="en-US" sz="1400" dirty="0">
                  <a:latin typeface="Calibri" pitchFamily="34" charset="0"/>
                </a:rPr>
                <a:t>Gd -  2.18%</a:t>
              </a:r>
              <a:br>
                <a:rPr lang="en-US" sz="1400" dirty="0">
                  <a:latin typeface="Calibri" pitchFamily="34" charset="0"/>
                </a:rPr>
              </a:br>
              <a:r>
                <a:rPr lang="en-US" sz="1400" baseline="30000" dirty="0">
                  <a:latin typeface="Calibri" pitchFamily="34" charset="0"/>
                </a:rPr>
                <a:t>155</a:t>
              </a:r>
              <a:r>
                <a:rPr lang="en-US" sz="1400" dirty="0">
                  <a:latin typeface="Calibri" pitchFamily="34" charset="0"/>
                </a:rPr>
                <a:t>Gd - 14.80%</a:t>
              </a:r>
              <a:br>
                <a:rPr lang="en-US" sz="1400" dirty="0">
                  <a:latin typeface="Calibri" pitchFamily="34" charset="0"/>
                </a:rPr>
              </a:br>
              <a:r>
                <a:rPr lang="en-US" sz="1400" baseline="30000" dirty="0">
                  <a:latin typeface="Calibri" pitchFamily="34" charset="0"/>
                </a:rPr>
                <a:t>156</a:t>
              </a:r>
              <a:r>
                <a:rPr lang="en-US" sz="1400" dirty="0">
                  <a:latin typeface="Calibri" pitchFamily="34" charset="0"/>
                </a:rPr>
                <a:t>Gd - 20.47%</a:t>
              </a:r>
              <a:br>
                <a:rPr lang="en-US" sz="1400" dirty="0">
                  <a:latin typeface="Calibri" pitchFamily="34" charset="0"/>
                </a:rPr>
              </a:br>
              <a:r>
                <a:rPr lang="en-US" sz="1400" baseline="30000" dirty="0">
                  <a:latin typeface="Calibri" pitchFamily="34" charset="0"/>
                </a:rPr>
                <a:t>157</a:t>
              </a:r>
              <a:r>
                <a:rPr lang="en-US" sz="1400" dirty="0">
                  <a:latin typeface="Calibri" pitchFamily="34" charset="0"/>
                </a:rPr>
                <a:t>Gd - 15.65%</a:t>
              </a:r>
              <a:br>
                <a:rPr lang="en-US" sz="1400" dirty="0">
                  <a:latin typeface="Calibri" pitchFamily="34" charset="0"/>
                </a:rPr>
              </a:br>
              <a:r>
                <a:rPr lang="en-US" sz="1400" baseline="30000" dirty="0">
                  <a:latin typeface="Calibri" pitchFamily="34" charset="0"/>
                </a:rPr>
                <a:t>158</a:t>
              </a:r>
              <a:r>
                <a:rPr lang="en-US" sz="1400" dirty="0">
                  <a:latin typeface="Calibri" pitchFamily="34" charset="0"/>
                </a:rPr>
                <a:t>Gd - 24.84%</a:t>
              </a:r>
              <a:br>
                <a:rPr lang="en-US" sz="1400" dirty="0">
                  <a:latin typeface="Calibri" pitchFamily="34" charset="0"/>
                </a:rPr>
              </a:br>
              <a:r>
                <a:rPr lang="en-US" sz="1400" baseline="30000" dirty="0">
                  <a:latin typeface="Calibri" pitchFamily="34" charset="0"/>
                </a:rPr>
                <a:t>160</a:t>
              </a:r>
              <a:r>
                <a:rPr lang="en-US" sz="1400" dirty="0">
                  <a:latin typeface="Calibri" pitchFamily="34" charset="0"/>
                </a:rPr>
                <a:t>Gd - 21.86%</a:t>
              </a:r>
            </a:p>
          </p:txBody>
        </p:sp>
        <p:sp>
          <p:nvSpPr>
            <p:cNvPr id="6" name="Прямоугольник 63"/>
            <p:cNvSpPr>
              <a:spLocks noChangeArrowheads="1"/>
            </p:cNvSpPr>
            <p:nvPr/>
          </p:nvSpPr>
          <p:spPr bwMode="auto">
            <a:xfrm>
              <a:off x="8305799" y="1963737"/>
              <a:ext cx="1352233" cy="386120"/>
            </a:xfrm>
            <a:prstGeom prst="rect">
              <a:avLst/>
            </a:prstGeom>
            <a:grpFill/>
            <a:ln w="9525">
              <a:noFill/>
              <a:miter lim="800000"/>
              <a:headEnd/>
              <a:tailEnd/>
            </a:ln>
          </p:spPr>
          <p:txBody>
            <a:bodyPr wrap="none">
              <a:spAutoFit/>
            </a:bodyPr>
            <a:lstStyle/>
            <a:p>
              <a:pPr>
                <a:defRPr/>
              </a:pPr>
              <a:r>
                <a:rPr lang="en-US" b="1" baseline="30000" dirty="0" err="1">
                  <a:latin typeface="Calibri" pitchFamily="34" charset="0"/>
                </a:rPr>
                <a:t>nat</a:t>
              </a:r>
              <a:r>
                <a:rPr lang="en-US" b="1" dirty="0" err="1">
                  <a:latin typeface="Calibri" pitchFamily="34" charset="0"/>
                </a:rPr>
                <a:t>Gd</a:t>
              </a:r>
              <a:r>
                <a:rPr lang="en-US" b="1" dirty="0">
                  <a:latin typeface="Calibri" pitchFamily="34" charset="0"/>
                </a:rPr>
                <a:t> (n, </a:t>
              </a:r>
              <a:r>
                <a:rPr lang="en-US" b="1" dirty="0">
                  <a:latin typeface="Symbol" pitchFamily="18" charset="2"/>
                </a:rPr>
                <a:t>g</a:t>
              </a:r>
              <a:r>
                <a:rPr lang="en-US" b="1" dirty="0">
                  <a:latin typeface="Calibri" pitchFamily="34" charset="0"/>
                </a:rPr>
                <a:t>)</a:t>
              </a:r>
            </a:p>
          </p:txBody>
        </p:sp>
        <p:sp>
          <p:nvSpPr>
            <p:cNvPr id="7" name="TextBox 35"/>
            <p:cNvSpPr txBox="1">
              <a:spLocks noChangeArrowheads="1"/>
            </p:cNvSpPr>
            <p:nvPr/>
          </p:nvSpPr>
          <p:spPr bwMode="auto">
            <a:xfrm>
              <a:off x="8229600" y="4021137"/>
              <a:ext cx="1940560" cy="1673185"/>
            </a:xfrm>
            <a:prstGeom prst="rect">
              <a:avLst/>
            </a:prstGeom>
            <a:grpFill/>
            <a:ln w="9525">
              <a:noFill/>
              <a:miter lim="800000"/>
              <a:headEnd/>
              <a:tailEnd/>
            </a:ln>
          </p:spPr>
          <p:txBody>
            <a:bodyPr>
              <a:spAutoFit/>
            </a:bodyPr>
            <a:lstStyle/>
            <a:p>
              <a:pPr>
                <a:defRPr/>
              </a:pPr>
              <a:r>
                <a:rPr lang="en-US" sz="1400" dirty="0">
                  <a:latin typeface="Arial" pitchFamily="34" charset="0"/>
                  <a:cs typeface="Arial" pitchFamily="34" charset="0"/>
                </a:rPr>
                <a:t>Sample:</a:t>
              </a:r>
            </a:p>
            <a:p>
              <a:pPr>
                <a:defRPr/>
              </a:pPr>
              <a:r>
                <a:rPr lang="en-US" sz="1400" dirty="0">
                  <a:latin typeface="Arial" pitchFamily="34" charset="0"/>
                  <a:cs typeface="Arial" pitchFamily="34" charset="0"/>
                </a:rPr>
                <a:t>m</a:t>
              </a:r>
              <a:r>
                <a:rPr lang="en-US" sz="1400" baseline="-25000" dirty="0">
                  <a:latin typeface="Arial" pitchFamily="34" charset="0"/>
                  <a:cs typeface="Arial" pitchFamily="34" charset="0"/>
                </a:rPr>
                <a:t>g </a:t>
              </a:r>
              <a:r>
                <a:rPr lang="en-US" sz="1400" dirty="0">
                  <a:latin typeface="Arial" pitchFamily="34" charset="0"/>
                  <a:cs typeface="Arial" pitchFamily="34" charset="0"/>
                </a:rPr>
                <a:t>= 172.8 g</a:t>
              </a:r>
            </a:p>
            <a:p>
              <a:pPr>
                <a:defRPr/>
              </a:pPr>
              <a:r>
                <a:rPr lang="en-US" sz="1400" dirty="0">
                  <a:latin typeface="Arial" pitchFamily="34" charset="0"/>
                  <a:cs typeface="Arial" pitchFamily="34" charset="0"/>
                </a:rPr>
                <a:t>size: 11.2 x 14.5 cm</a:t>
              </a:r>
              <a:r>
                <a:rPr lang="en-US" sz="1400" baseline="30000" dirty="0">
                  <a:latin typeface="Arial" pitchFamily="34" charset="0"/>
                  <a:cs typeface="Arial" pitchFamily="34" charset="0"/>
                </a:rPr>
                <a:t>2</a:t>
              </a:r>
            </a:p>
            <a:p>
              <a:pPr>
                <a:defRPr/>
              </a:pPr>
              <a:r>
                <a:rPr lang="en-US" sz="1400" dirty="0">
                  <a:latin typeface="Symbol" pitchFamily="18" charset="2"/>
                  <a:cs typeface="Arial" pitchFamily="34" charset="0"/>
                </a:rPr>
                <a:t>   r</a:t>
              </a:r>
              <a:r>
                <a:rPr lang="en-US" sz="1400" dirty="0">
                  <a:latin typeface="Arial" pitchFamily="34" charset="0"/>
                  <a:cs typeface="Arial" pitchFamily="34" charset="0"/>
                </a:rPr>
                <a:t>: 1.064039 g/cm</a:t>
              </a:r>
              <a:r>
                <a:rPr lang="en-US" sz="1400" baseline="30000" dirty="0">
                  <a:latin typeface="Arial" pitchFamily="34" charset="0"/>
                  <a:cs typeface="Arial" pitchFamily="34" charset="0"/>
                </a:rPr>
                <a:t>2</a:t>
              </a:r>
            </a:p>
            <a:p>
              <a:pPr>
                <a:defRPr/>
              </a:pPr>
              <a:r>
                <a:rPr lang="en-US" sz="1400" dirty="0">
                  <a:latin typeface="Arial" pitchFamily="34" charset="0"/>
                  <a:cs typeface="Arial" pitchFamily="34" charset="0"/>
                </a:rPr>
                <a:t>   d: 1.35mm</a:t>
              </a:r>
            </a:p>
          </p:txBody>
        </p:sp>
        <p:sp>
          <p:nvSpPr>
            <p:cNvPr id="8" name="TextBox 37"/>
            <p:cNvSpPr txBox="1">
              <a:spLocks noChangeArrowheads="1"/>
            </p:cNvSpPr>
            <p:nvPr/>
          </p:nvSpPr>
          <p:spPr bwMode="auto">
            <a:xfrm>
              <a:off x="8305799" y="5164137"/>
              <a:ext cx="2037081" cy="1544479"/>
            </a:xfrm>
            <a:prstGeom prst="rect">
              <a:avLst/>
            </a:prstGeom>
            <a:grpFill/>
            <a:ln w="9525">
              <a:noFill/>
              <a:miter lim="800000"/>
              <a:headEnd/>
              <a:tailEnd/>
            </a:ln>
          </p:spPr>
          <p:txBody>
            <a:bodyPr>
              <a:spAutoFit/>
            </a:bodyPr>
            <a:lstStyle/>
            <a:p>
              <a:pPr>
                <a:defRPr/>
              </a:pPr>
              <a:r>
                <a:rPr lang="en-US" b="1" dirty="0">
                  <a:latin typeface="Calibri" pitchFamily="34" charset="0"/>
                </a:rPr>
                <a:t>IREN</a:t>
              </a:r>
              <a:r>
                <a:rPr lang="en-US" dirty="0">
                  <a:latin typeface="Calibri" pitchFamily="34" charset="0"/>
                </a:rPr>
                <a:t>, Dubna</a:t>
              </a:r>
            </a:p>
            <a:p>
              <a:pPr>
                <a:defRPr/>
              </a:pPr>
              <a:r>
                <a:rPr lang="en-US" dirty="0">
                  <a:latin typeface="Calibri" pitchFamily="34" charset="0"/>
                </a:rPr>
                <a:t>f = 25 Hz</a:t>
              </a:r>
            </a:p>
            <a:p>
              <a:pPr>
                <a:defRPr/>
              </a:pPr>
              <a:r>
                <a:rPr lang="en-US" dirty="0" err="1">
                  <a:latin typeface="Calibri" pitchFamily="34" charset="0"/>
                </a:rPr>
                <a:t>I</a:t>
              </a:r>
              <a:r>
                <a:rPr lang="en-US" baseline="-25000" dirty="0" err="1">
                  <a:latin typeface="Calibri" pitchFamily="34" charset="0"/>
                </a:rPr>
                <a:t>e</a:t>
              </a:r>
              <a:r>
                <a:rPr lang="en-US" dirty="0">
                  <a:latin typeface="Calibri" pitchFamily="34" charset="0"/>
                </a:rPr>
                <a:t> = 2A; </a:t>
              </a:r>
              <a:r>
                <a:rPr lang="en-US" dirty="0" err="1">
                  <a:latin typeface="Calibri" pitchFamily="34" charset="0"/>
                </a:rPr>
                <a:t>t</a:t>
              </a:r>
              <a:r>
                <a:rPr lang="en-US" baseline="-25000" dirty="0" err="1">
                  <a:latin typeface="Calibri" pitchFamily="34" charset="0"/>
                </a:rPr>
                <a:t>e</a:t>
              </a:r>
              <a:r>
                <a:rPr lang="en-US" dirty="0">
                  <a:latin typeface="Calibri" pitchFamily="34" charset="0"/>
                </a:rPr>
                <a:t>=100ns</a:t>
              </a:r>
            </a:p>
            <a:p>
              <a:pPr>
                <a:defRPr/>
              </a:pPr>
              <a:r>
                <a:rPr lang="en-US" dirty="0">
                  <a:latin typeface="Calibri" pitchFamily="34" charset="0"/>
                </a:rPr>
                <a:t>L = 58.6m</a:t>
              </a:r>
            </a:p>
            <a:p>
              <a:pPr>
                <a:defRPr/>
              </a:pPr>
              <a:endParaRPr lang="en-US" dirty="0">
                <a:latin typeface="Calibri" pitchFamily="34" charset="0"/>
              </a:endParaRPr>
            </a:p>
          </p:txBody>
        </p:sp>
      </p:grpSp>
      <p:sp>
        <p:nvSpPr>
          <p:cNvPr id="9" name="Нижний колонтитул 8"/>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23465230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ooter Placeholder 3"/>
          <p:cNvSpPr>
            <a:spLocks noGrp="1"/>
          </p:cNvSpPr>
          <p:nvPr>
            <p:ph type="ftr" sz="quarter" idx="4294967295"/>
          </p:nvPr>
        </p:nvSpPr>
        <p:spPr>
          <a:xfrm>
            <a:off x="911424" y="6239241"/>
            <a:ext cx="10153128" cy="601296"/>
          </a:xfrm>
          <a:prstGeom prst="rect">
            <a:avLst/>
          </a:prstGeom>
        </p:spPr>
        <p:txBody>
          <a:bodyPr/>
          <a:lstStyle/>
          <a:p>
            <a:pPr algn="ctr">
              <a:defRPr/>
            </a:pPr>
            <a:r>
              <a:rPr lang="en-US" altLang="ko-KR"/>
              <a:t>The XXIV International Scientific Conference of Young Scientists and Specialists (AYSS-2020), November 9-13, 2020</a:t>
            </a:r>
            <a:endParaRPr lang="ru-RU" altLang="ko-KR" dirty="0"/>
          </a:p>
        </p:txBody>
      </p:sp>
      <p:sp>
        <p:nvSpPr>
          <p:cNvPr id="33794" name="Rectangle 2"/>
          <p:cNvSpPr>
            <a:spLocks noGrp="1" noChangeArrowheads="1"/>
          </p:cNvSpPr>
          <p:nvPr>
            <p:ph type="title"/>
          </p:nvPr>
        </p:nvSpPr>
        <p:spPr>
          <a:xfrm>
            <a:off x="0" y="-51165"/>
            <a:ext cx="12192000" cy="1052513"/>
          </a:xfrm>
          <a:solidFill>
            <a:schemeClr val="bg1"/>
          </a:solidFill>
        </p:spPr>
        <p:txBody>
          <a:bodyPr>
            <a:normAutofit/>
          </a:bodyPr>
          <a:lstStyle/>
          <a:p>
            <a:pPr algn="ctr">
              <a:defRPr/>
            </a:pPr>
            <a:r>
              <a:rPr lang="en-US" altLang="ko-KR" dirty="0"/>
              <a:t>Measuring Neutron Energy by Time of Flight </a:t>
            </a:r>
            <a:endParaRPr lang="ru-RU" altLang="ko-KR" dirty="0"/>
          </a:p>
        </p:txBody>
      </p:sp>
      <p:graphicFrame>
        <p:nvGraphicFramePr>
          <p:cNvPr id="33796" name="Object 7"/>
          <p:cNvGraphicFramePr>
            <a:graphicFrameLocks noChangeAspect="1"/>
          </p:cNvGraphicFramePr>
          <p:nvPr/>
        </p:nvGraphicFramePr>
        <p:xfrm>
          <a:off x="1919289" y="4495801"/>
          <a:ext cx="3457575" cy="974725"/>
        </p:xfrm>
        <a:graphic>
          <a:graphicData uri="http://schemas.openxmlformats.org/presentationml/2006/ole">
            <mc:AlternateContent xmlns:mc="http://schemas.openxmlformats.org/markup-compatibility/2006">
              <mc:Choice xmlns:v="urn:schemas-microsoft-com:vml" Requires="v">
                <p:oleObj spid="_x0000_s10417" name="Формула" r:id="rId3" imgW="1803400" imgH="508000" progId="Equation.3">
                  <p:embed/>
                </p:oleObj>
              </mc:Choice>
              <mc:Fallback>
                <p:oleObj name="Формула" r:id="rId3" imgW="1803400" imgH="508000" progId="Equation.3">
                  <p:embed/>
                  <p:pic>
                    <p:nvPicPr>
                      <p:cNvPr id="33796"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9" y="4495801"/>
                        <a:ext cx="3457575" cy="974725"/>
                      </a:xfrm>
                      <a:prstGeom prst="rect">
                        <a:avLst/>
                      </a:prstGeom>
                      <a:solidFill>
                        <a:srgbClr val="FFFF00"/>
                      </a:solidFill>
                    </p:spPr>
                  </p:pic>
                </p:oleObj>
              </mc:Fallback>
            </mc:AlternateContent>
          </a:graphicData>
        </a:graphic>
      </p:graphicFrame>
      <p:graphicFrame>
        <p:nvGraphicFramePr>
          <p:cNvPr id="33797" name="Object 8"/>
          <p:cNvGraphicFramePr>
            <a:graphicFrameLocks noChangeAspect="1"/>
          </p:cNvGraphicFramePr>
          <p:nvPr/>
        </p:nvGraphicFramePr>
        <p:xfrm>
          <a:off x="6240463" y="4568826"/>
          <a:ext cx="3700462" cy="777875"/>
        </p:xfrm>
        <a:graphic>
          <a:graphicData uri="http://schemas.openxmlformats.org/presentationml/2006/ole">
            <mc:AlternateContent xmlns:mc="http://schemas.openxmlformats.org/markup-compatibility/2006">
              <mc:Choice xmlns:v="urn:schemas-microsoft-com:vml" Requires="v">
                <p:oleObj spid="_x0000_s10418" name="Формула" r:id="rId5" imgW="1993900" imgH="419100" progId="Equation.3">
                  <p:embed/>
                </p:oleObj>
              </mc:Choice>
              <mc:Fallback>
                <p:oleObj name="Формула" r:id="rId5" imgW="1993900" imgH="419100" progId="Equation.3">
                  <p:embed/>
                  <p:pic>
                    <p:nvPicPr>
                      <p:cNvPr id="33797"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0463" y="4568826"/>
                        <a:ext cx="3700462" cy="777875"/>
                      </a:xfrm>
                      <a:prstGeom prst="rect">
                        <a:avLst/>
                      </a:prstGeom>
                      <a:solidFill>
                        <a:srgbClr val="FFFF00"/>
                      </a:solidFill>
                    </p:spPr>
                  </p:pic>
                </p:oleObj>
              </mc:Fallback>
            </mc:AlternateContent>
          </a:graphicData>
        </a:graphic>
      </p:graphicFrame>
      <p:sp>
        <p:nvSpPr>
          <p:cNvPr id="418830" name="AutoShape 7"/>
          <p:cNvSpPr>
            <a:spLocks noChangeArrowheads="1"/>
          </p:cNvSpPr>
          <p:nvPr/>
        </p:nvSpPr>
        <p:spPr bwMode="auto">
          <a:xfrm>
            <a:off x="2711451" y="1700214"/>
            <a:ext cx="466725" cy="503237"/>
          </a:xfrm>
          <a:prstGeom prst="star32">
            <a:avLst>
              <a:gd name="adj" fmla="val 37500"/>
            </a:avLst>
          </a:prstGeom>
          <a:solidFill>
            <a:srgbClr val="FFCC00">
              <a:alpha val="70195"/>
            </a:srgbClr>
          </a:solidFill>
          <a:ln w="9525">
            <a:solidFill>
              <a:srgbClr val="FF0000"/>
            </a:solidFill>
            <a:miter lim="800000"/>
            <a:headEnd/>
            <a:tailEnd/>
          </a:ln>
        </p:spPr>
        <p:txBody>
          <a:bodyPr wrap="none" anchor="ctr"/>
          <a:lstStyle/>
          <a:p>
            <a:endParaRPr lang="ko-KR" altLang="en-US">
              <a:ea typeface="Gulim" pitchFamily="34" charset="-127"/>
            </a:endParaRPr>
          </a:p>
        </p:txBody>
      </p:sp>
      <p:sp>
        <p:nvSpPr>
          <p:cNvPr id="418831" name="Rectangle 8"/>
          <p:cNvSpPr>
            <a:spLocks noChangeArrowheads="1"/>
          </p:cNvSpPr>
          <p:nvPr/>
        </p:nvSpPr>
        <p:spPr bwMode="auto">
          <a:xfrm>
            <a:off x="3359151" y="1125538"/>
            <a:ext cx="360363" cy="647700"/>
          </a:xfrm>
          <a:prstGeom prst="rect">
            <a:avLst/>
          </a:prstGeom>
          <a:solidFill>
            <a:srgbClr val="0000FF">
              <a:alpha val="70195"/>
            </a:srgbClr>
          </a:solidFill>
          <a:ln w="9525">
            <a:solidFill>
              <a:schemeClr val="tx1"/>
            </a:solidFill>
            <a:miter lim="800000"/>
            <a:headEnd/>
            <a:tailEnd/>
          </a:ln>
        </p:spPr>
        <p:txBody>
          <a:bodyPr wrap="none" anchor="ctr"/>
          <a:lstStyle/>
          <a:p>
            <a:endParaRPr lang="ko-KR" altLang="en-US">
              <a:ea typeface="Gulim" pitchFamily="34" charset="-127"/>
            </a:endParaRPr>
          </a:p>
        </p:txBody>
      </p:sp>
      <p:sp>
        <p:nvSpPr>
          <p:cNvPr id="418832" name="Rectangle 9"/>
          <p:cNvSpPr>
            <a:spLocks noChangeArrowheads="1"/>
          </p:cNvSpPr>
          <p:nvPr/>
        </p:nvSpPr>
        <p:spPr bwMode="auto">
          <a:xfrm>
            <a:off x="3359151" y="2097088"/>
            <a:ext cx="360363" cy="647700"/>
          </a:xfrm>
          <a:prstGeom prst="rect">
            <a:avLst/>
          </a:prstGeom>
          <a:solidFill>
            <a:srgbClr val="0000FF">
              <a:alpha val="70195"/>
            </a:srgbClr>
          </a:solidFill>
          <a:ln w="9525" algn="ctr">
            <a:solidFill>
              <a:schemeClr val="tx1"/>
            </a:solidFill>
            <a:miter lim="800000"/>
            <a:headEnd/>
            <a:tailEnd/>
          </a:ln>
        </p:spPr>
        <p:txBody>
          <a:bodyPr wrap="none" anchor="ctr"/>
          <a:lstStyle/>
          <a:p>
            <a:endParaRPr lang="ko-KR" altLang="en-US">
              <a:ea typeface="Gulim" pitchFamily="34" charset="-127"/>
            </a:endParaRPr>
          </a:p>
        </p:txBody>
      </p:sp>
      <p:sp>
        <p:nvSpPr>
          <p:cNvPr id="418833" name="Rectangle 10"/>
          <p:cNvSpPr>
            <a:spLocks noChangeArrowheads="1"/>
          </p:cNvSpPr>
          <p:nvPr/>
        </p:nvSpPr>
        <p:spPr bwMode="auto">
          <a:xfrm>
            <a:off x="4367213" y="1593850"/>
            <a:ext cx="36512" cy="755650"/>
          </a:xfrm>
          <a:prstGeom prst="rect">
            <a:avLst/>
          </a:prstGeom>
          <a:solidFill>
            <a:srgbClr val="800000">
              <a:alpha val="70195"/>
            </a:srgbClr>
          </a:solidFill>
          <a:ln w="9525">
            <a:solidFill>
              <a:schemeClr val="tx1"/>
            </a:solidFill>
            <a:miter lim="800000"/>
            <a:headEnd/>
            <a:tailEnd/>
          </a:ln>
        </p:spPr>
        <p:txBody>
          <a:bodyPr wrap="none" anchor="ctr"/>
          <a:lstStyle/>
          <a:p>
            <a:endParaRPr lang="ko-KR" altLang="en-US">
              <a:ea typeface="Gulim" pitchFamily="34" charset="-127"/>
            </a:endParaRPr>
          </a:p>
        </p:txBody>
      </p:sp>
      <p:sp>
        <p:nvSpPr>
          <p:cNvPr id="418834" name="Rectangle 11"/>
          <p:cNvSpPr>
            <a:spLocks noChangeArrowheads="1"/>
          </p:cNvSpPr>
          <p:nvPr/>
        </p:nvSpPr>
        <p:spPr bwMode="auto">
          <a:xfrm>
            <a:off x="8401050" y="1700214"/>
            <a:ext cx="1150938" cy="503237"/>
          </a:xfrm>
          <a:prstGeom prst="rect">
            <a:avLst/>
          </a:prstGeom>
          <a:solidFill>
            <a:srgbClr val="339966">
              <a:alpha val="70195"/>
            </a:srgbClr>
          </a:solidFill>
          <a:ln w="9525">
            <a:solidFill>
              <a:schemeClr val="tx1"/>
            </a:solidFill>
            <a:miter lim="800000"/>
            <a:headEnd/>
            <a:tailEnd/>
          </a:ln>
        </p:spPr>
        <p:txBody>
          <a:bodyPr wrap="none" anchor="ctr"/>
          <a:lstStyle/>
          <a:p>
            <a:endParaRPr lang="ko-KR" altLang="en-US">
              <a:ea typeface="Gulim" pitchFamily="34" charset="-127"/>
            </a:endParaRPr>
          </a:p>
        </p:txBody>
      </p:sp>
      <p:sp>
        <p:nvSpPr>
          <p:cNvPr id="418835" name="Line 12"/>
          <p:cNvSpPr>
            <a:spLocks noChangeShapeType="1"/>
          </p:cNvSpPr>
          <p:nvPr/>
        </p:nvSpPr>
        <p:spPr bwMode="auto">
          <a:xfrm>
            <a:off x="2940050" y="1954213"/>
            <a:ext cx="5761038" cy="0"/>
          </a:xfrm>
          <a:prstGeom prst="line">
            <a:avLst/>
          </a:prstGeom>
          <a:noFill/>
          <a:ln w="9525">
            <a:solidFill>
              <a:schemeClr val="tx1"/>
            </a:solidFill>
            <a:prstDash val="dashDot"/>
            <a:round/>
            <a:headEnd/>
            <a:tailEnd/>
          </a:ln>
        </p:spPr>
        <p:txBody>
          <a:bodyPr/>
          <a:lstStyle/>
          <a:p>
            <a:endParaRPr lang="ru-RU"/>
          </a:p>
        </p:txBody>
      </p:sp>
      <p:sp>
        <p:nvSpPr>
          <p:cNvPr id="418836" name="Text Box 13"/>
          <p:cNvSpPr txBox="1">
            <a:spLocks noChangeArrowheads="1"/>
          </p:cNvSpPr>
          <p:nvPr/>
        </p:nvSpPr>
        <p:spPr bwMode="auto">
          <a:xfrm>
            <a:off x="8610601" y="2286000"/>
            <a:ext cx="1005853" cy="369332"/>
          </a:xfrm>
          <a:prstGeom prst="rect">
            <a:avLst/>
          </a:prstGeom>
          <a:solidFill>
            <a:schemeClr val="bg1">
              <a:alpha val="70195"/>
            </a:schemeClr>
          </a:solidFill>
          <a:ln w="9525">
            <a:noFill/>
            <a:miter lim="800000"/>
            <a:headEnd/>
            <a:tailEnd/>
          </a:ln>
        </p:spPr>
        <p:txBody>
          <a:bodyPr wrap="none">
            <a:spAutoFit/>
          </a:bodyPr>
          <a:lstStyle/>
          <a:p>
            <a:r>
              <a:rPr lang="en-US"/>
              <a:t>Detector</a:t>
            </a:r>
            <a:endParaRPr lang="ru-RU" altLang="ko-KR"/>
          </a:p>
        </p:txBody>
      </p:sp>
      <p:sp>
        <p:nvSpPr>
          <p:cNvPr id="418837" name="Text Box 14"/>
          <p:cNvSpPr txBox="1">
            <a:spLocks noChangeArrowheads="1"/>
          </p:cNvSpPr>
          <p:nvPr/>
        </p:nvSpPr>
        <p:spPr bwMode="auto">
          <a:xfrm>
            <a:off x="5597525" y="1449388"/>
            <a:ext cx="1631472" cy="369332"/>
          </a:xfrm>
          <a:prstGeom prst="rect">
            <a:avLst/>
          </a:prstGeom>
          <a:solidFill>
            <a:schemeClr val="bg1">
              <a:alpha val="70195"/>
            </a:schemeClr>
          </a:solidFill>
          <a:ln w="9525">
            <a:noFill/>
            <a:miter lim="800000"/>
            <a:headEnd/>
            <a:tailEnd/>
          </a:ln>
        </p:spPr>
        <p:txBody>
          <a:bodyPr wrap="none">
            <a:spAutoFit/>
          </a:bodyPr>
          <a:lstStyle/>
          <a:p>
            <a:r>
              <a:rPr lang="en-US"/>
              <a:t>Flight path L, m</a:t>
            </a:r>
            <a:endParaRPr lang="ru-RU" altLang="ko-KR"/>
          </a:p>
        </p:txBody>
      </p:sp>
      <p:sp>
        <p:nvSpPr>
          <p:cNvPr id="418838" name="Text Box 15"/>
          <p:cNvSpPr txBox="1">
            <a:spLocks noChangeArrowheads="1"/>
          </p:cNvSpPr>
          <p:nvPr/>
        </p:nvSpPr>
        <p:spPr bwMode="auto">
          <a:xfrm>
            <a:off x="2208213" y="1262063"/>
            <a:ext cx="824072" cy="369332"/>
          </a:xfrm>
          <a:prstGeom prst="rect">
            <a:avLst/>
          </a:prstGeom>
          <a:solidFill>
            <a:schemeClr val="bg1">
              <a:alpha val="70195"/>
            </a:schemeClr>
          </a:solidFill>
          <a:ln w="9525">
            <a:noFill/>
            <a:miter lim="800000"/>
            <a:headEnd/>
            <a:tailEnd/>
          </a:ln>
        </p:spPr>
        <p:txBody>
          <a:bodyPr wrap="none">
            <a:spAutoFit/>
          </a:bodyPr>
          <a:lstStyle/>
          <a:p>
            <a:r>
              <a:rPr lang="en-US"/>
              <a:t>Source</a:t>
            </a:r>
            <a:endParaRPr lang="ru-RU" altLang="ko-KR"/>
          </a:p>
        </p:txBody>
      </p:sp>
      <p:sp>
        <p:nvSpPr>
          <p:cNvPr id="418839" name="Text Box 16"/>
          <p:cNvSpPr txBox="1">
            <a:spLocks noChangeArrowheads="1"/>
          </p:cNvSpPr>
          <p:nvPr/>
        </p:nvSpPr>
        <p:spPr bwMode="auto">
          <a:xfrm>
            <a:off x="2927350" y="2852738"/>
            <a:ext cx="1158138" cy="369332"/>
          </a:xfrm>
          <a:prstGeom prst="rect">
            <a:avLst/>
          </a:prstGeom>
          <a:solidFill>
            <a:schemeClr val="bg1">
              <a:alpha val="70195"/>
            </a:schemeClr>
          </a:solidFill>
          <a:ln w="9525">
            <a:noFill/>
            <a:miter lim="800000"/>
            <a:headEnd/>
            <a:tailEnd/>
          </a:ln>
        </p:spPr>
        <p:txBody>
          <a:bodyPr wrap="none">
            <a:spAutoFit/>
          </a:bodyPr>
          <a:lstStyle/>
          <a:p>
            <a:r>
              <a:rPr lang="en-US"/>
              <a:t>Collimator</a:t>
            </a:r>
            <a:endParaRPr lang="ru-RU" altLang="ko-KR"/>
          </a:p>
        </p:txBody>
      </p:sp>
      <p:sp>
        <p:nvSpPr>
          <p:cNvPr id="418840" name="Text Box 17"/>
          <p:cNvSpPr txBox="1">
            <a:spLocks noChangeArrowheads="1"/>
          </p:cNvSpPr>
          <p:nvPr/>
        </p:nvSpPr>
        <p:spPr bwMode="auto">
          <a:xfrm>
            <a:off x="4048126" y="1181100"/>
            <a:ext cx="875561" cy="369332"/>
          </a:xfrm>
          <a:prstGeom prst="rect">
            <a:avLst/>
          </a:prstGeom>
          <a:solidFill>
            <a:schemeClr val="bg1">
              <a:alpha val="70195"/>
            </a:schemeClr>
          </a:solidFill>
          <a:ln w="9525">
            <a:noFill/>
            <a:miter lim="800000"/>
            <a:headEnd/>
            <a:tailEnd/>
          </a:ln>
        </p:spPr>
        <p:txBody>
          <a:bodyPr wrap="none">
            <a:spAutoFit/>
          </a:bodyPr>
          <a:lstStyle/>
          <a:p>
            <a:r>
              <a:rPr lang="en-US"/>
              <a:t>Sample</a:t>
            </a:r>
            <a:endParaRPr lang="ru-RU" altLang="ko-KR"/>
          </a:p>
        </p:txBody>
      </p:sp>
      <p:grpSp>
        <p:nvGrpSpPr>
          <p:cNvPr id="418841" name="Group 18"/>
          <p:cNvGrpSpPr>
            <a:grpSpLocks/>
          </p:cNvGrpSpPr>
          <p:nvPr/>
        </p:nvGrpSpPr>
        <p:grpSpPr bwMode="auto">
          <a:xfrm>
            <a:off x="2351088" y="2565400"/>
            <a:ext cx="468312" cy="209550"/>
            <a:chOff x="657" y="1298"/>
            <a:chExt cx="295" cy="132"/>
          </a:xfrm>
        </p:grpSpPr>
        <p:sp>
          <p:nvSpPr>
            <p:cNvPr id="418844" name="Line 19"/>
            <p:cNvSpPr>
              <a:spLocks noChangeShapeType="1"/>
            </p:cNvSpPr>
            <p:nvPr/>
          </p:nvSpPr>
          <p:spPr bwMode="auto">
            <a:xfrm>
              <a:off x="657" y="1430"/>
              <a:ext cx="88" cy="0"/>
            </a:xfrm>
            <a:prstGeom prst="line">
              <a:avLst/>
            </a:prstGeom>
            <a:noFill/>
            <a:ln w="53975">
              <a:solidFill>
                <a:srgbClr val="FF0000"/>
              </a:solidFill>
              <a:round/>
              <a:headEnd/>
              <a:tailEnd/>
            </a:ln>
          </p:spPr>
          <p:txBody>
            <a:bodyPr/>
            <a:lstStyle/>
            <a:p>
              <a:endParaRPr lang="ru-RU"/>
            </a:p>
          </p:txBody>
        </p:sp>
        <p:sp>
          <p:nvSpPr>
            <p:cNvPr id="418845" name="Line 20"/>
            <p:cNvSpPr>
              <a:spLocks noChangeShapeType="1"/>
            </p:cNvSpPr>
            <p:nvPr/>
          </p:nvSpPr>
          <p:spPr bwMode="auto">
            <a:xfrm flipV="1">
              <a:off x="745" y="1298"/>
              <a:ext cx="0" cy="132"/>
            </a:xfrm>
            <a:prstGeom prst="line">
              <a:avLst/>
            </a:prstGeom>
            <a:noFill/>
            <a:ln w="53975">
              <a:solidFill>
                <a:srgbClr val="FF0000"/>
              </a:solidFill>
              <a:round/>
              <a:headEnd/>
              <a:tailEnd/>
            </a:ln>
          </p:spPr>
          <p:txBody>
            <a:bodyPr/>
            <a:lstStyle/>
            <a:p>
              <a:endParaRPr lang="ru-RU"/>
            </a:p>
          </p:txBody>
        </p:sp>
        <p:sp>
          <p:nvSpPr>
            <p:cNvPr id="418846" name="Line 21"/>
            <p:cNvSpPr>
              <a:spLocks noChangeShapeType="1"/>
            </p:cNvSpPr>
            <p:nvPr/>
          </p:nvSpPr>
          <p:spPr bwMode="auto">
            <a:xfrm>
              <a:off x="745" y="1298"/>
              <a:ext cx="136" cy="0"/>
            </a:xfrm>
            <a:prstGeom prst="line">
              <a:avLst/>
            </a:prstGeom>
            <a:noFill/>
            <a:ln w="53975">
              <a:solidFill>
                <a:srgbClr val="FF0000"/>
              </a:solidFill>
              <a:round/>
              <a:headEnd/>
              <a:tailEnd/>
            </a:ln>
          </p:spPr>
          <p:txBody>
            <a:bodyPr/>
            <a:lstStyle/>
            <a:p>
              <a:endParaRPr lang="ru-RU"/>
            </a:p>
          </p:txBody>
        </p:sp>
        <p:sp>
          <p:nvSpPr>
            <p:cNvPr id="418847" name="Line 22"/>
            <p:cNvSpPr>
              <a:spLocks noChangeShapeType="1"/>
            </p:cNvSpPr>
            <p:nvPr/>
          </p:nvSpPr>
          <p:spPr bwMode="auto">
            <a:xfrm>
              <a:off x="881" y="1298"/>
              <a:ext cx="0" cy="132"/>
            </a:xfrm>
            <a:prstGeom prst="line">
              <a:avLst/>
            </a:prstGeom>
            <a:noFill/>
            <a:ln w="53975">
              <a:solidFill>
                <a:srgbClr val="FF0000"/>
              </a:solidFill>
              <a:round/>
              <a:headEnd/>
              <a:tailEnd/>
            </a:ln>
          </p:spPr>
          <p:txBody>
            <a:bodyPr/>
            <a:lstStyle/>
            <a:p>
              <a:endParaRPr lang="ru-RU"/>
            </a:p>
          </p:txBody>
        </p:sp>
        <p:sp>
          <p:nvSpPr>
            <p:cNvPr id="418848" name="Line 23"/>
            <p:cNvSpPr>
              <a:spLocks noChangeShapeType="1"/>
            </p:cNvSpPr>
            <p:nvPr/>
          </p:nvSpPr>
          <p:spPr bwMode="auto">
            <a:xfrm>
              <a:off x="881" y="1430"/>
              <a:ext cx="71" cy="0"/>
            </a:xfrm>
            <a:prstGeom prst="line">
              <a:avLst/>
            </a:prstGeom>
            <a:noFill/>
            <a:ln w="53975">
              <a:solidFill>
                <a:srgbClr val="FF0000"/>
              </a:solidFill>
              <a:round/>
              <a:headEnd/>
              <a:tailEnd/>
            </a:ln>
          </p:spPr>
          <p:txBody>
            <a:bodyPr/>
            <a:lstStyle/>
            <a:p>
              <a:endParaRPr lang="ru-RU"/>
            </a:p>
          </p:txBody>
        </p:sp>
      </p:grpSp>
      <p:sp>
        <p:nvSpPr>
          <p:cNvPr id="418842" name="Text Box 24"/>
          <p:cNvSpPr txBox="1">
            <a:spLocks noChangeArrowheads="1"/>
          </p:cNvSpPr>
          <p:nvPr/>
        </p:nvSpPr>
        <p:spPr bwMode="auto">
          <a:xfrm>
            <a:off x="1920875" y="2276475"/>
            <a:ext cx="380232" cy="369332"/>
          </a:xfrm>
          <a:prstGeom prst="rect">
            <a:avLst/>
          </a:prstGeom>
          <a:solidFill>
            <a:schemeClr val="bg1">
              <a:alpha val="70195"/>
            </a:schemeClr>
          </a:solidFill>
          <a:ln w="9525">
            <a:noFill/>
            <a:miter lim="800000"/>
            <a:headEnd/>
            <a:tailEnd/>
          </a:ln>
        </p:spPr>
        <p:txBody>
          <a:bodyPr wrap="none">
            <a:spAutoFit/>
          </a:bodyPr>
          <a:lstStyle/>
          <a:p>
            <a:r>
              <a:rPr lang="en-US" i="1"/>
              <a:t>dt</a:t>
            </a:r>
            <a:endParaRPr lang="ru-RU" altLang="ko-KR" i="1"/>
          </a:p>
        </p:txBody>
      </p:sp>
      <p:graphicFrame>
        <p:nvGraphicFramePr>
          <p:cNvPr id="33817" name="Object 9"/>
          <p:cNvGraphicFramePr>
            <a:graphicFrameLocks noChangeAspect="1"/>
          </p:cNvGraphicFramePr>
          <p:nvPr/>
        </p:nvGraphicFramePr>
        <p:xfrm>
          <a:off x="1981200" y="5708650"/>
          <a:ext cx="2952750" cy="692150"/>
        </p:xfrm>
        <a:graphic>
          <a:graphicData uri="http://schemas.openxmlformats.org/presentationml/2006/ole">
            <mc:AlternateContent xmlns:mc="http://schemas.openxmlformats.org/markup-compatibility/2006">
              <mc:Choice xmlns:v="urn:schemas-microsoft-com:vml" Requires="v">
                <p:oleObj spid="_x0000_s10419" name="Equation" r:id="rId7" imgW="1244600" imgH="292100" progId="Equation.3">
                  <p:embed/>
                </p:oleObj>
              </mc:Choice>
              <mc:Fallback>
                <p:oleObj name="Equation" r:id="rId7" imgW="1244600" imgH="292100" progId="Equation.3">
                  <p:embed/>
                  <p:pic>
                    <p:nvPicPr>
                      <p:cNvPr id="33817"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5708650"/>
                        <a:ext cx="2952750" cy="692150"/>
                      </a:xfrm>
                      <a:prstGeom prst="rect">
                        <a:avLst/>
                      </a:prstGeom>
                      <a:solidFill>
                        <a:srgbClr val="FFFF00"/>
                      </a:solidFill>
                    </p:spPr>
                  </p:pic>
                </p:oleObj>
              </mc:Fallback>
            </mc:AlternateContent>
          </a:graphicData>
        </a:graphic>
      </p:graphicFrame>
      <p:sp>
        <p:nvSpPr>
          <p:cNvPr id="26" name="TextBox 25"/>
          <p:cNvSpPr txBox="1"/>
          <p:nvPr/>
        </p:nvSpPr>
        <p:spPr>
          <a:xfrm>
            <a:off x="5257800" y="5862638"/>
            <a:ext cx="5181600" cy="461962"/>
          </a:xfrm>
          <a:prstGeom prst="rect">
            <a:avLst/>
          </a:prstGeom>
          <a:solidFill>
            <a:srgbClr val="FFFF00"/>
          </a:solidFill>
        </p:spPr>
        <p:txBody>
          <a:bodyPr>
            <a:spAutoFit/>
          </a:bodyPr>
          <a:lstStyle/>
          <a:p>
            <a:pPr>
              <a:defRPr/>
            </a:pPr>
            <a:r>
              <a:rPr lang="ko-KR" altLang="en-US" sz="2400" b="1" dirty="0">
                <a:solidFill>
                  <a:schemeClr val="bg2">
                    <a:lumMod val="10000"/>
                  </a:schemeClr>
                </a:solidFill>
                <a:sym typeface="Symbol"/>
              </a:rPr>
              <a:t></a:t>
            </a:r>
            <a:r>
              <a:rPr lang="en-US" altLang="ko-KR" sz="2400" b="1" dirty="0">
                <a:solidFill>
                  <a:schemeClr val="bg2">
                    <a:lumMod val="10000"/>
                  </a:schemeClr>
                </a:solidFill>
                <a:sym typeface="Symbol"/>
              </a:rPr>
              <a:t>50 ns at 1 keV; 500 ns at 10 </a:t>
            </a:r>
            <a:r>
              <a:rPr lang="en-US" altLang="ko-KR" sz="2400" b="1" dirty="0" err="1">
                <a:solidFill>
                  <a:schemeClr val="bg2">
                    <a:lumMod val="10000"/>
                  </a:schemeClr>
                </a:solidFill>
                <a:sym typeface="Symbol"/>
              </a:rPr>
              <a:t>eV</a:t>
            </a:r>
            <a:endParaRPr lang="ko-KR" altLang="en-US" sz="2400" b="1" dirty="0">
              <a:solidFill>
                <a:schemeClr val="bg2">
                  <a:lumMod val="10000"/>
                </a:schemeClr>
              </a:solidFill>
            </a:endParaRPr>
          </a:p>
        </p:txBody>
      </p:sp>
      <p:graphicFrame>
        <p:nvGraphicFramePr>
          <p:cNvPr id="32774" name="Object 10"/>
          <p:cNvGraphicFramePr>
            <a:graphicFrameLocks noChangeAspect="1"/>
          </p:cNvGraphicFramePr>
          <p:nvPr/>
        </p:nvGraphicFramePr>
        <p:xfrm>
          <a:off x="5602288" y="3416301"/>
          <a:ext cx="3281362" cy="987425"/>
        </p:xfrm>
        <a:graphic>
          <a:graphicData uri="http://schemas.openxmlformats.org/presentationml/2006/ole">
            <mc:AlternateContent xmlns:mc="http://schemas.openxmlformats.org/markup-compatibility/2006">
              <mc:Choice xmlns:v="urn:schemas-microsoft-com:vml" Requires="v">
                <p:oleObj spid="_x0000_s10420" name="Equation" r:id="rId9" imgW="1689100" imgH="508000" progId="Equation.3">
                  <p:embed/>
                </p:oleObj>
              </mc:Choice>
              <mc:Fallback>
                <p:oleObj name="Equation" r:id="rId9" imgW="1689100" imgH="508000" progId="Equation.3">
                  <p:embed/>
                  <p:pic>
                    <p:nvPicPr>
                      <p:cNvPr id="32774"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02288" y="3416301"/>
                        <a:ext cx="3281362" cy="987425"/>
                      </a:xfrm>
                      <a:prstGeom prst="rect">
                        <a:avLst/>
                      </a:prstGeom>
                      <a:solidFill>
                        <a:srgbClr val="FFFF00"/>
                      </a:solidFill>
                    </p:spPr>
                  </p:pic>
                </p:oleObj>
              </mc:Fallback>
            </mc:AlternateContent>
          </a:graphicData>
        </a:graphic>
      </p:graphicFrame>
      <p:graphicFrame>
        <p:nvGraphicFramePr>
          <p:cNvPr id="33795" name="Object 11"/>
          <p:cNvGraphicFramePr>
            <a:graphicFrameLocks noChangeAspect="1"/>
          </p:cNvGraphicFramePr>
          <p:nvPr/>
        </p:nvGraphicFramePr>
        <p:xfrm>
          <a:off x="4324350" y="2455864"/>
          <a:ext cx="4046538" cy="985837"/>
        </p:xfrm>
        <a:graphic>
          <a:graphicData uri="http://schemas.openxmlformats.org/presentationml/2006/ole">
            <mc:AlternateContent xmlns:mc="http://schemas.openxmlformats.org/markup-compatibility/2006">
              <mc:Choice xmlns:v="urn:schemas-microsoft-com:vml" Requires="v">
                <p:oleObj spid="_x0000_s10421" name="Equation" r:id="rId11" imgW="2082800" imgH="508000" progId="Equation.3">
                  <p:embed/>
                </p:oleObj>
              </mc:Choice>
              <mc:Fallback>
                <p:oleObj name="Equation" r:id="rId11" imgW="2082800" imgH="508000" progId="Equation.3">
                  <p:embed/>
                  <p:pic>
                    <p:nvPicPr>
                      <p:cNvPr id="33795"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24350" y="2455864"/>
                        <a:ext cx="4046538" cy="985837"/>
                      </a:xfrm>
                      <a:prstGeom prst="rect">
                        <a:avLst/>
                      </a:prstGeom>
                      <a:solidFill>
                        <a:srgbClr val="FFFF00"/>
                      </a:solidFill>
                    </p:spPr>
                  </p:pic>
                </p:oleObj>
              </mc:Fallback>
            </mc:AlternateContent>
          </a:graphicData>
        </a:graphic>
      </p:graphicFrame>
    </p:spTree>
    <p:extLst>
      <p:ext uri="{BB962C8B-B14F-4D97-AF65-F5344CB8AC3E}">
        <p14:creationId xmlns:p14="http://schemas.microsoft.com/office/powerpoint/2010/main" val="4170372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3795"/>
                                        </p:tgtEl>
                                        <p:attrNameLst>
                                          <p:attrName>style.visibility</p:attrName>
                                        </p:attrNameLst>
                                      </p:cBhvr>
                                      <p:to>
                                        <p:strVal val="visible"/>
                                      </p:to>
                                    </p:set>
                                    <p:anim calcmode="lin" valueType="num">
                                      <p:cBhvr additive="base">
                                        <p:cTn id="7" dur="2000" fill="hold"/>
                                        <p:tgtEl>
                                          <p:spTgt spid="33795"/>
                                        </p:tgtEl>
                                        <p:attrNameLst>
                                          <p:attrName>ppt_x</p:attrName>
                                        </p:attrNameLst>
                                      </p:cBhvr>
                                      <p:tavLst>
                                        <p:tav tm="0">
                                          <p:val>
                                            <p:strVal val="#ppt_x"/>
                                          </p:val>
                                        </p:tav>
                                        <p:tav tm="100000">
                                          <p:val>
                                            <p:strVal val="#ppt_x"/>
                                          </p:val>
                                        </p:tav>
                                      </p:tavLst>
                                    </p:anim>
                                    <p:anim calcmode="lin" valueType="num">
                                      <p:cBhvr additive="base">
                                        <p:cTn id="8" dur="2000" fill="hold"/>
                                        <p:tgtEl>
                                          <p:spTgt spid="3379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3796"/>
                                        </p:tgtEl>
                                        <p:attrNameLst>
                                          <p:attrName>style.visibility</p:attrName>
                                        </p:attrNameLst>
                                      </p:cBhvr>
                                      <p:to>
                                        <p:strVal val="visible"/>
                                      </p:to>
                                    </p:set>
                                    <p:anim calcmode="lin" valueType="num">
                                      <p:cBhvr additive="base">
                                        <p:cTn id="13" dur="2000" fill="hold"/>
                                        <p:tgtEl>
                                          <p:spTgt spid="33796"/>
                                        </p:tgtEl>
                                        <p:attrNameLst>
                                          <p:attrName>ppt_x</p:attrName>
                                        </p:attrNameLst>
                                      </p:cBhvr>
                                      <p:tavLst>
                                        <p:tav tm="0">
                                          <p:val>
                                            <p:strVal val="0-#ppt_w/2"/>
                                          </p:val>
                                        </p:tav>
                                        <p:tav tm="100000">
                                          <p:val>
                                            <p:strVal val="#ppt_x"/>
                                          </p:val>
                                        </p:tav>
                                      </p:tavLst>
                                    </p:anim>
                                    <p:anim calcmode="lin" valueType="num">
                                      <p:cBhvr additive="base">
                                        <p:cTn id="14" dur="2000" fill="hold"/>
                                        <p:tgtEl>
                                          <p:spTgt spid="3379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3797"/>
                                        </p:tgtEl>
                                        <p:attrNameLst>
                                          <p:attrName>style.visibility</p:attrName>
                                        </p:attrNameLst>
                                      </p:cBhvr>
                                      <p:to>
                                        <p:strVal val="visible"/>
                                      </p:to>
                                    </p:set>
                                    <p:anim calcmode="lin" valueType="num">
                                      <p:cBhvr additive="base">
                                        <p:cTn id="19" dur="2000" fill="hold"/>
                                        <p:tgtEl>
                                          <p:spTgt spid="33797"/>
                                        </p:tgtEl>
                                        <p:attrNameLst>
                                          <p:attrName>ppt_x</p:attrName>
                                        </p:attrNameLst>
                                      </p:cBhvr>
                                      <p:tavLst>
                                        <p:tav tm="0">
                                          <p:val>
                                            <p:strVal val="1+#ppt_w/2"/>
                                          </p:val>
                                        </p:tav>
                                        <p:tav tm="100000">
                                          <p:val>
                                            <p:strVal val="#ppt_x"/>
                                          </p:val>
                                        </p:tav>
                                      </p:tavLst>
                                    </p:anim>
                                    <p:anim calcmode="lin" valueType="num">
                                      <p:cBhvr additive="base">
                                        <p:cTn id="20" dur="2000" fill="hold"/>
                                        <p:tgtEl>
                                          <p:spTgt spid="3379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3817"/>
                                        </p:tgtEl>
                                        <p:attrNameLst>
                                          <p:attrName>style.visibility</p:attrName>
                                        </p:attrNameLst>
                                      </p:cBhvr>
                                      <p:to>
                                        <p:strVal val="visible"/>
                                      </p:to>
                                    </p:set>
                                    <p:anim calcmode="lin" valueType="num">
                                      <p:cBhvr additive="base">
                                        <p:cTn id="25" dur="2000" fill="hold"/>
                                        <p:tgtEl>
                                          <p:spTgt spid="33817"/>
                                        </p:tgtEl>
                                        <p:attrNameLst>
                                          <p:attrName>ppt_x</p:attrName>
                                        </p:attrNameLst>
                                      </p:cBhvr>
                                      <p:tavLst>
                                        <p:tav tm="0">
                                          <p:val>
                                            <p:strVal val="#ppt_x"/>
                                          </p:val>
                                        </p:tav>
                                        <p:tav tm="100000">
                                          <p:val>
                                            <p:strVal val="#ppt_x"/>
                                          </p:val>
                                        </p:tav>
                                      </p:tavLst>
                                    </p:anim>
                                    <p:anim calcmode="lin" valueType="num">
                                      <p:cBhvr additive="base">
                                        <p:cTn id="26" dur="2000" fill="hold"/>
                                        <p:tgtEl>
                                          <p:spTgt spid="338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20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2774"/>
                                        </p:tgtEl>
                                        <p:attrNameLst>
                                          <p:attrName>style.visibility</p:attrName>
                                        </p:attrNameLst>
                                      </p:cBhvr>
                                      <p:to>
                                        <p:strVal val="visible"/>
                                      </p:to>
                                    </p:set>
                                    <p:anim calcmode="lin" valueType="num">
                                      <p:cBhvr additive="base">
                                        <p:cTn id="36" dur="2000" fill="hold"/>
                                        <p:tgtEl>
                                          <p:spTgt spid="32774"/>
                                        </p:tgtEl>
                                        <p:attrNameLst>
                                          <p:attrName>ppt_x</p:attrName>
                                        </p:attrNameLst>
                                      </p:cBhvr>
                                      <p:tavLst>
                                        <p:tav tm="0">
                                          <p:val>
                                            <p:strVal val="#ppt_x"/>
                                          </p:val>
                                        </p:tav>
                                        <p:tav tm="100000">
                                          <p:val>
                                            <p:strVal val="#ppt_x"/>
                                          </p:val>
                                        </p:tav>
                                      </p:tavLst>
                                    </p:anim>
                                    <p:anim calcmode="lin" valueType="num">
                                      <p:cBhvr additive="base">
                                        <p:cTn id="37" dur="2000" fill="hold"/>
                                        <p:tgtEl>
                                          <p:spTgt spid="3277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DED7E74C-4980-4471-A594-E7A1F79D7F7F}"/>
              </a:ext>
            </a:extLst>
          </p:cNvPr>
          <p:cNvSpPr>
            <a:spLocks noGrp="1"/>
          </p:cNvSpPr>
          <p:nvPr>
            <p:ph type="title"/>
          </p:nvPr>
        </p:nvSpPr>
        <p:spPr/>
        <p:txBody>
          <a:bodyPr/>
          <a:lstStyle/>
          <a:p>
            <a:r>
              <a:rPr lang="en-US" dirty="0"/>
              <a:t>Development of the pulsed neutron sources at JINR</a:t>
            </a:r>
            <a:endParaRPr lang="ru-RU" dirty="0"/>
          </a:p>
        </p:txBody>
      </p:sp>
      <p:sp>
        <p:nvSpPr>
          <p:cNvPr id="8" name="Текст 7">
            <a:extLst>
              <a:ext uri="{FF2B5EF4-FFF2-40B4-BE49-F238E27FC236}">
                <a16:creationId xmlns:a16="http://schemas.microsoft.com/office/drawing/2014/main" id="{650601E3-ED4B-4999-8DF9-658E49684E40}"/>
              </a:ext>
            </a:extLst>
          </p:cNvPr>
          <p:cNvSpPr>
            <a:spLocks noGrp="1"/>
          </p:cNvSpPr>
          <p:nvPr>
            <p:ph type="body" idx="1"/>
          </p:nvPr>
        </p:nvSpPr>
        <p:spPr/>
        <p:txBody>
          <a:bodyPr/>
          <a:lstStyle/>
          <a:p>
            <a:endParaRPr lang="ru-RU"/>
          </a:p>
        </p:txBody>
      </p:sp>
      <p:sp>
        <p:nvSpPr>
          <p:cNvPr id="5" name="Нижний колонтитул 4">
            <a:extLst>
              <a:ext uri="{FF2B5EF4-FFF2-40B4-BE49-F238E27FC236}">
                <a16:creationId xmlns:a16="http://schemas.microsoft.com/office/drawing/2014/main" id="{BD8C7825-81A5-449A-BD98-8A82B5C12FC5}"/>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46348524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Рисунок 6" descr="With_potential.jpg">
            <a:extLst>
              <a:ext uri="{FF2B5EF4-FFF2-40B4-BE49-F238E27FC236}">
                <a16:creationId xmlns:a16="http://schemas.microsoft.com/office/drawing/2014/main" id="{57E325F0-E95E-49D1-848F-AA4BE8FEB46D}"/>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315367" y="1941780"/>
            <a:ext cx="4659361" cy="2264458"/>
          </a:xfrm>
          <a:prstGeom prst="rect">
            <a:avLst/>
          </a:prstGeom>
          <a:noFill/>
          <a:ln w="9525">
            <a:noFill/>
            <a:miter lim="800000"/>
            <a:headEnd/>
            <a:tailEnd/>
          </a:ln>
        </p:spPr>
      </p:pic>
      <p:sp>
        <p:nvSpPr>
          <p:cNvPr id="83971" name="Rectangle 3"/>
          <p:cNvSpPr>
            <a:spLocks noChangeArrowheads="1"/>
          </p:cNvSpPr>
          <p:nvPr/>
        </p:nvSpPr>
        <p:spPr bwMode="auto">
          <a:xfrm>
            <a:off x="5014913" y="18478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ru-RU"/>
          </a:p>
        </p:txBody>
      </p:sp>
      <p:pic>
        <p:nvPicPr>
          <p:cNvPr id="83975" name="Picture 7" descr="ibr"/>
          <p:cNvPicPr>
            <a:picLocks noChangeAspect="1" noChangeArrowheads="1"/>
          </p:cNvPicPr>
          <p:nvPr/>
        </p:nvPicPr>
        <p:blipFill>
          <a:blip r:embed="rId3" cstate="screen">
            <a:lum bright="6000" contrast="24000"/>
            <a:extLst>
              <a:ext uri="{28A0092B-C50C-407E-A947-70E740481C1C}">
                <a14:useLocalDpi xmlns:a14="http://schemas.microsoft.com/office/drawing/2010/main" val="0"/>
              </a:ext>
            </a:extLst>
          </a:blip>
          <a:srcRect l="13158" t="7805" r="5263" b="6342"/>
          <a:stretch>
            <a:fillRect/>
          </a:stretch>
        </p:blipFill>
        <p:spPr bwMode="auto">
          <a:xfrm>
            <a:off x="4800600" y="0"/>
            <a:ext cx="2982558" cy="2116654"/>
          </a:xfrm>
          <a:prstGeom prst="rect">
            <a:avLst/>
          </a:prstGeom>
          <a:noFill/>
          <a:extLst>
            <a:ext uri="{909E8E84-426E-40DD-AFC4-6F175D3DCCD1}">
              <a14:hiddenFill xmlns:a14="http://schemas.microsoft.com/office/drawing/2010/main">
                <a:solidFill>
                  <a:srgbClr val="FFFFFF"/>
                </a:solidFill>
              </a14:hiddenFill>
            </a:ext>
          </a:extLst>
        </p:spPr>
      </p:pic>
      <p:pic>
        <p:nvPicPr>
          <p:cNvPr id="83976" name="Picture 8"/>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91167" y="407773"/>
            <a:ext cx="3961750" cy="2029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7" name="Picture 9"/>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68633" y="4004354"/>
            <a:ext cx="4892130" cy="2898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Рисунок 10">
            <a:extLst>
              <a:ext uri="{FF2B5EF4-FFF2-40B4-BE49-F238E27FC236}">
                <a16:creationId xmlns:a16="http://schemas.microsoft.com/office/drawing/2014/main" id="{EF1C2758-7A42-4C8F-9AEA-5020758FFA44}"/>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2847" y="4127762"/>
            <a:ext cx="3004558" cy="2682157"/>
          </a:xfrm>
          <a:prstGeom prst="rect">
            <a:avLst/>
          </a:prstGeom>
        </p:spPr>
      </p:pic>
      <p:grpSp>
        <p:nvGrpSpPr>
          <p:cNvPr id="4" name="Group 3">
            <a:extLst>
              <a:ext uri="{FF2B5EF4-FFF2-40B4-BE49-F238E27FC236}">
                <a16:creationId xmlns:a16="http://schemas.microsoft.com/office/drawing/2014/main" id="{E9C4CB66-5649-47DD-BC0E-DA6E9BFB5CE3}"/>
              </a:ext>
            </a:extLst>
          </p:cNvPr>
          <p:cNvGrpSpPr/>
          <p:nvPr/>
        </p:nvGrpSpPr>
        <p:grpSpPr>
          <a:xfrm>
            <a:off x="28852" y="277381"/>
            <a:ext cx="2281046" cy="3757891"/>
            <a:chOff x="28852" y="277381"/>
            <a:chExt cx="2281046" cy="3757891"/>
          </a:xfrm>
        </p:grpSpPr>
        <p:pic>
          <p:nvPicPr>
            <p:cNvPr id="83973" name="Picture 5" descr="fran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52" y="277381"/>
              <a:ext cx="2281046" cy="37269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24A1593-3A75-4ED1-B7A1-C6912B32DC78}"/>
                </a:ext>
              </a:extLst>
            </p:cNvPr>
            <p:cNvSpPr txBox="1"/>
            <p:nvPr/>
          </p:nvSpPr>
          <p:spPr>
            <a:xfrm>
              <a:off x="897524" y="3573607"/>
              <a:ext cx="141237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Ilya Frank</a:t>
              </a:r>
              <a:endParaRPr lang="ru-RU" sz="2400" b="1" dirty="0">
                <a:solidFill>
                  <a:schemeClr val="bg1"/>
                </a:solidFill>
                <a:effectLst>
                  <a:outerShdw blurRad="38100" dist="38100" dir="2700000" algn="tl">
                    <a:srgbClr val="000000">
                      <a:alpha val="43137"/>
                    </a:srgbClr>
                  </a:outerShdw>
                </a:effectLst>
              </a:endParaRPr>
            </a:p>
          </p:txBody>
        </p:sp>
      </p:grpSp>
      <p:grpSp>
        <p:nvGrpSpPr>
          <p:cNvPr id="6" name="Group 5">
            <a:extLst>
              <a:ext uri="{FF2B5EF4-FFF2-40B4-BE49-F238E27FC236}">
                <a16:creationId xmlns:a16="http://schemas.microsoft.com/office/drawing/2014/main" id="{B07A733D-BB5A-4906-A880-C744739FDB21}"/>
              </a:ext>
            </a:extLst>
          </p:cNvPr>
          <p:cNvGrpSpPr/>
          <p:nvPr/>
        </p:nvGrpSpPr>
        <p:grpSpPr>
          <a:xfrm>
            <a:off x="2431111" y="289433"/>
            <a:ext cx="2625028" cy="3746933"/>
            <a:chOff x="2431111" y="289433"/>
            <a:chExt cx="2625028" cy="3746933"/>
          </a:xfrm>
        </p:grpSpPr>
        <p:pic>
          <p:nvPicPr>
            <p:cNvPr id="83974" name="Picture 6" descr="shapir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31111" y="289433"/>
              <a:ext cx="2601333" cy="37469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FDD7B59-70E1-4128-86D4-F3BA021C14F1}"/>
                </a:ext>
              </a:extLst>
            </p:cNvPr>
            <p:cNvSpPr/>
            <p:nvPr/>
          </p:nvSpPr>
          <p:spPr>
            <a:xfrm>
              <a:off x="2940560" y="3543304"/>
              <a:ext cx="2115579" cy="461665"/>
            </a:xfrm>
            <a:prstGeom prst="rect">
              <a:avLst/>
            </a:prstGeom>
          </p:spPr>
          <p:txBody>
            <a:bodyPr wrap="none">
              <a:spAutoFit/>
            </a:bodyPr>
            <a:lstStyle/>
            <a:p>
              <a:r>
                <a:rPr lang="en-US" sz="2400" b="1" dirty="0">
                  <a:solidFill>
                    <a:schemeClr val="bg1"/>
                  </a:solidFill>
                  <a:effectLst>
                    <a:outerShdw blurRad="38100" dist="38100" dir="2700000" algn="tl">
                      <a:srgbClr val="000000">
                        <a:alpha val="43137"/>
                      </a:srgbClr>
                    </a:outerShdw>
                  </a:effectLst>
                </a:rPr>
                <a:t>Fyodor Shapiro</a:t>
              </a:r>
              <a:endParaRPr lang="ru-RU" sz="2400" b="1" dirty="0">
                <a:solidFill>
                  <a:schemeClr val="bg1"/>
                </a:solidFill>
                <a:effectLst>
                  <a:outerShdw blurRad="38100" dist="38100" dir="2700000" algn="tl">
                    <a:srgbClr val="000000">
                      <a:alpha val="43137"/>
                    </a:srgbClr>
                  </a:outerShdw>
                </a:effectLst>
              </a:endParaRPr>
            </a:p>
          </p:txBody>
        </p:sp>
      </p:grpSp>
      <p:grpSp>
        <p:nvGrpSpPr>
          <p:cNvPr id="7" name="Group 6">
            <a:extLst>
              <a:ext uri="{FF2B5EF4-FFF2-40B4-BE49-F238E27FC236}">
                <a16:creationId xmlns:a16="http://schemas.microsoft.com/office/drawing/2014/main" id="{3DF5D624-0D4D-457D-8D30-C0F3F22F4692}"/>
              </a:ext>
            </a:extLst>
          </p:cNvPr>
          <p:cNvGrpSpPr/>
          <p:nvPr/>
        </p:nvGrpSpPr>
        <p:grpSpPr>
          <a:xfrm>
            <a:off x="7904814" y="3657259"/>
            <a:ext cx="4148103" cy="3200741"/>
            <a:chOff x="7904814" y="3657259"/>
            <a:chExt cx="4148103" cy="3200741"/>
          </a:xfrm>
        </p:grpSpPr>
        <p:pic>
          <p:nvPicPr>
            <p:cNvPr id="10" name="Picture 11" descr="portret-color-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04814" y="3657259"/>
              <a:ext cx="4148103" cy="3200741"/>
            </a:xfrm>
            <a:prstGeom prst="rect">
              <a:avLst/>
            </a:prstGeom>
            <a:noFill/>
            <a:ln w="9525">
              <a:noFill/>
              <a:miter lim="800000"/>
              <a:headEnd/>
              <a:tailEnd/>
            </a:ln>
          </p:spPr>
        </p:pic>
        <p:sp>
          <p:nvSpPr>
            <p:cNvPr id="15" name="Rectangle 14">
              <a:extLst>
                <a:ext uri="{FF2B5EF4-FFF2-40B4-BE49-F238E27FC236}">
                  <a16:creationId xmlns:a16="http://schemas.microsoft.com/office/drawing/2014/main" id="{CE0D1368-C748-4AC9-99DB-10C604BF1B47}"/>
                </a:ext>
              </a:extLst>
            </p:cNvPr>
            <p:cNvSpPr/>
            <p:nvPr/>
          </p:nvSpPr>
          <p:spPr>
            <a:xfrm>
              <a:off x="9393917" y="6396335"/>
              <a:ext cx="2631041" cy="461665"/>
            </a:xfrm>
            <a:prstGeom prst="rect">
              <a:avLst/>
            </a:prstGeom>
            <a:solidFill>
              <a:schemeClr val="accent2">
                <a:lumMod val="75000"/>
              </a:schemeClr>
            </a:solidFill>
          </p:spPr>
          <p:txBody>
            <a:bodyPr wrap="none">
              <a:spAutoFit/>
            </a:bodyPr>
            <a:lstStyle/>
            <a:p>
              <a:r>
                <a:rPr lang="en-US" sz="2400" b="1" dirty="0">
                  <a:solidFill>
                    <a:schemeClr val="bg1"/>
                  </a:solidFill>
                  <a:effectLst>
                    <a:outerShdw blurRad="38100" dist="38100" dir="2700000" algn="tl">
                      <a:srgbClr val="000000">
                        <a:alpha val="43137"/>
                      </a:srgbClr>
                    </a:outerShdw>
                  </a:effectLst>
                </a:rPr>
                <a:t>Dmitry </a:t>
              </a:r>
              <a:r>
                <a:rPr lang="en-US" sz="2400" b="1" dirty="0" err="1">
                  <a:solidFill>
                    <a:schemeClr val="bg1"/>
                  </a:solidFill>
                  <a:effectLst>
                    <a:outerShdw blurRad="38100" dist="38100" dir="2700000" algn="tl">
                      <a:srgbClr val="000000">
                        <a:alpha val="43137"/>
                      </a:srgbClr>
                    </a:outerShdw>
                  </a:effectLst>
                </a:rPr>
                <a:t>Blokhintsev</a:t>
              </a:r>
              <a:endParaRPr lang="ru-RU" sz="2400" b="1"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4312644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E9FC76-B76B-40E7-A886-F770949DC630}"/>
              </a:ext>
            </a:extLst>
          </p:cNvPr>
          <p:cNvSpPr>
            <a:spLocks noGrp="1"/>
          </p:cNvSpPr>
          <p:nvPr>
            <p:ph type="title"/>
          </p:nvPr>
        </p:nvSpPr>
        <p:spPr/>
        <p:txBody>
          <a:bodyPr>
            <a:normAutofit/>
          </a:bodyPr>
          <a:lstStyle/>
          <a:p>
            <a:r>
              <a:rPr lang="en-US" dirty="0"/>
              <a:t>IBR, IBR-30, IBR-2 </a:t>
            </a:r>
            <a:endParaRPr lang="ru-RU" dirty="0"/>
          </a:p>
        </p:txBody>
      </p:sp>
      <p:sp>
        <p:nvSpPr>
          <p:cNvPr id="3" name="Объект 2">
            <a:extLst>
              <a:ext uri="{FF2B5EF4-FFF2-40B4-BE49-F238E27FC236}">
                <a16:creationId xmlns:a16="http://schemas.microsoft.com/office/drawing/2014/main" id="{ACF1069E-AFC0-47B9-A1D4-D655FC187195}"/>
              </a:ext>
            </a:extLst>
          </p:cNvPr>
          <p:cNvSpPr>
            <a:spLocks noGrp="1"/>
          </p:cNvSpPr>
          <p:nvPr>
            <p:ph idx="1"/>
          </p:nvPr>
        </p:nvSpPr>
        <p:spPr/>
        <p:txBody>
          <a:bodyPr/>
          <a:lstStyle/>
          <a:p>
            <a:pPr>
              <a:lnSpc>
                <a:spcPct val="110000"/>
              </a:lnSpc>
            </a:pPr>
            <a:r>
              <a:rPr lang="en-US" dirty="0"/>
              <a:t>IBR reactor – one of the worlds first dedicated for experiments on extracted beams;</a:t>
            </a:r>
          </a:p>
          <a:p>
            <a:pPr>
              <a:lnSpc>
                <a:spcPct val="110000"/>
              </a:lnSpc>
            </a:pPr>
            <a:r>
              <a:rPr lang="en-US" dirty="0"/>
              <a:t>Condensed matter physics – one of the three scientific “pillars” of the Joint Institute;</a:t>
            </a:r>
          </a:p>
          <a:p>
            <a:pPr>
              <a:lnSpc>
                <a:spcPct val="110000"/>
              </a:lnSpc>
            </a:pPr>
            <a:r>
              <a:rPr lang="en-US" dirty="0"/>
              <a:t> First experiments on CMP at the Laboratory of Neutron Physics of JINR started in early 60-th by initiative of </a:t>
            </a:r>
            <a:r>
              <a:rPr lang="en-US" dirty="0" err="1"/>
              <a:t>F.Shapiro</a:t>
            </a:r>
            <a:r>
              <a:rPr lang="en-US" dirty="0"/>
              <a:t>, </a:t>
            </a:r>
            <a:r>
              <a:rPr lang="en-US" dirty="0" err="1"/>
              <a:t>J.Janik</a:t>
            </a:r>
            <a:r>
              <a:rPr lang="ru-RU" dirty="0"/>
              <a:t> </a:t>
            </a:r>
            <a:r>
              <a:rPr lang="en-US" dirty="0"/>
              <a:t>and </a:t>
            </a:r>
            <a:r>
              <a:rPr lang="en-US" dirty="0" err="1"/>
              <a:t>B.Buras</a:t>
            </a:r>
            <a:r>
              <a:rPr lang="en-US" dirty="0"/>
              <a:t>;</a:t>
            </a:r>
          </a:p>
          <a:p>
            <a:pPr>
              <a:lnSpc>
                <a:spcPct val="110000"/>
              </a:lnSpc>
            </a:pPr>
            <a:r>
              <a:rPr lang="en-US" dirty="0"/>
              <a:t>Effective development of the neutron instrumentation in parallel with construction of the new neutron sources;</a:t>
            </a:r>
            <a:endParaRPr lang="ru-RU" dirty="0"/>
          </a:p>
        </p:txBody>
      </p:sp>
      <p:sp>
        <p:nvSpPr>
          <p:cNvPr id="5" name="Нижний колонтитул 4">
            <a:extLst>
              <a:ext uri="{FF2B5EF4-FFF2-40B4-BE49-F238E27FC236}">
                <a16:creationId xmlns:a16="http://schemas.microsoft.com/office/drawing/2014/main" id="{ABDCE085-E1F3-4CAF-9D0D-E334423DAD68}"/>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745840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in a box&#10;&#10;Description generated with high confidence">
            <a:extLst>
              <a:ext uri="{FF2B5EF4-FFF2-40B4-BE49-F238E27FC236}">
                <a16:creationId xmlns:a16="http://schemas.microsoft.com/office/drawing/2014/main" id="{BE14FBAC-D0BE-4E80-BEF5-A03D7FA58BD8}"/>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54372" y="824424"/>
            <a:ext cx="2471068" cy="1918776"/>
          </a:xfrm>
          <a:prstGeom prst="rect">
            <a:avLst/>
          </a:prstGeom>
        </p:spPr>
      </p:pic>
      <p:sp>
        <p:nvSpPr>
          <p:cNvPr id="5" name="Заголовок 4">
            <a:extLst>
              <a:ext uri="{FF2B5EF4-FFF2-40B4-BE49-F238E27FC236}">
                <a16:creationId xmlns:a16="http://schemas.microsoft.com/office/drawing/2014/main" id="{F3D9E388-4ED9-41D3-8AD1-D547839C31D9}"/>
              </a:ext>
            </a:extLst>
          </p:cNvPr>
          <p:cNvSpPr>
            <a:spLocks noGrp="1"/>
          </p:cNvSpPr>
          <p:nvPr>
            <p:ph type="title"/>
          </p:nvPr>
        </p:nvSpPr>
        <p:spPr>
          <a:xfrm>
            <a:off x="838200" y="659757"/>
            <a:ext cx="10515600" cy="855534"/>
          </a:xfrm>
        </p:spPr>
        <p:txBody>
          <a:bodyPr/>
          <a:lstStyle/>
          <a:p>
            <a:pPr algn="ctr"/>
            <a:r>
              <a:rPr lang="en-US" dirty="0"/>
              <a:t>The very first IBR</a:t>
            </a:r>
            <a:endParaRPr lang="ru-RU" dirty="0"/>
          </a:p>
        </p:txBody>
      </p:sp>
      <p:pic>
        <p:nvPicPr>
          <p:cNvPr id="8" name="Рисунок 7">
            <a:extLst>
              <a:ext uri="{FF2B5EF4-FFF2-40B4-BE49-F238E27FC236}">
                <a16:creationId xmlns:a16="http://schemas.microsoft.com/office/drawing/2014/main" id="{1FB96EEE-31D3-4C5E-A3AA-89FB47D03E3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067536" y="2806907"/>
            <a:ext cx="3160124" cy="3914568"/>
          </a:xfrm>
          <a:prstGeom prst="rect">
            <a:avLst/>
          </a:prstGeom>
        </p:spPr>
      </p:pic>
      <p:sp>
        <p:nvSpPr>
          <p:cNvPr id="9" name="TextBox 8">
            <a:extLst>
              <a:ext uri="{FF2B5EF4-FFF2-40B4-BE49-F238E27FC236}">
                <a16:creationId xmlns:a16="http://schemas.microsoft.com/office/drawing/2014/main" id="{49D02D4D-A5C8-4203-BF05-3A2AFF414AE1}"/>
              </a:ext>
            </a:extLst>
          </p:cNvPr>
          <p:cNvSpPr txBox="1"/>
          <p:nvPr/>
        </p:nvSpPr>
        <p:spPr>
          <a:xfrm>
            <a:off x="1120258" y="4883084"/>
            <a:ext cx="1018227"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1955</a:t>
            </a:r>
            <a:endParaRPr lang="ru-RU" sz="3200" b="1" dirty="0">
              <a:solidFill>
                <a:srgbClr val="002060"/>
              </a:solidFill>
              <a:effectLst>
                <a:outerShdw blurRad="38100" dist="38100" dir="2700000" algn="tl">
                  <a:srgbClr val="000000">
                    <a:alpha val="43137"/>
                  </a:srgbClr>
                </a:outerShdw>
              </a:effectLst>
            </a:endParaRPr>
          </a:p>
        </p:txBody>
      </p:sp>
      <p:pic>
        <p:nvPicPr>
          <p:cNvPr id="11" name="Рисунок 10">
            <a:extLst>
              <a:ext uri="{FF2B5EF4-FFF2-40B4-BE49-F238E27FC236}">
                <a16:creationId xmlns:a16="http://schemas.microsoft.com/office/drawing/2014/main" id="{B56070E6-C6B0-4C38-A791-5C4646AB7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660" y="3214541"/>
            <a:ext cx="3996152" cy="2997114"/>
          </a:xfrm>
          <a:prstGeom prst="rect">
            <a:avLst/>
          </a:prstGeom>
        </p:spPr>
      </p:pic>
      <p:pic>
        <p:nvPicPr>
          <p:cNvPr id="13" name="Picture 4" descr="Стависский_портрет">
            <a:extLst>
              <a:ext uri="{FF2B5EF4-FFF2-40B4-BE49-F238E27FC236}">
                <a16:creationId xmlns:a16="http://schemas.microsoft.com/office/drawing/2014/main" id="{870AD333-6F8B-4C79-87D5-3B0F2E36725F}"/>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559109" y="1442301"/>
            <a:ext cx="1256647" cy="1788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Бондаренко">
            <a:extLst>
              <a:ext uri="{FF2B5EF4-FFF2-40B4-BE49-F238E27FC236}">
                <a16:creationId xmlns:a16="http://schemas.microsoft.com/office/drawing/2014/main" id="{DF4EB95F-8CF0-4B7F-9F1D-BBACCDF47A68}"/>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4379903" y="1442300"/>
            <a:ext cx="1273621" cy="162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Рисунок 14">
            <a:extLst>
              <a:ext uri="{FF2B5EF4-FFF2-40B4-BE49-F238E27FC236}">
                <a16:creationId xmlns:a16="http://schemas.microsoft.com/office/drawing/2014/main" id="{0C83A058-6660-4080-8ABA-DA8D52AEDE2C}"/>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8474469" y="1338607"/>
            <a:ext cx="3016578" cy="2243579"/>
          </a:xfrm>
          <a:prstGeom prst="rect">
            <a:avLst/>
          </a:prstGeom>
        </p:spPr>
      </p:pic>
      <p:sp>
        <p:nvSpPr>
          <p:cNvPr id="16" name="TextBox 15">
            <a:extLst>
              <a:ext uri="{FF2B5EF4-FFF2-40B4-BE49-F238E27FC236}">
                <a16:creationId xmlns:a16="http://schemas.microsoft.com/office/drawing/2014/main" id="{5DCFA648-15B5-4B60-9B2D-4BBFC5702E2D}"/>
              </a:ext>
            </a:extLst>
          </p:cNvPr>
          <p:cNvSpPr txBox="1"/>
          <p:nvPr/>
        </p:nvSpPr>
        <p:spPr>
          <a:xfrm>
            <a:off x="4364907" y="3429000"/>
            <a:ext cx="1018227"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1956</a:t>
            </a:r>
            <a:endParaRPr lang="ru-RU" sz="3200" b="1" dirty="0">
              <a:solidFill>
                <a:srgbClr val="002060"/>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C8FE77FF-7495-4BF4-B099-981C5C012489}"/>
              </a:ext>
            </a:extLst>
          </p:cNvPr>
          <p:cNvSpPr txBox="1"/>
          <p:nvPr/>
        </p:nvSpPr>
        <p:spPr>
          <a:xfrm>
            <a:off x="2245954" y="1751864"/>
            <a:ext cx="1608133" cy="584775"/>
          </a:xfrm>
          <a:prstGeom prst="rect">
            <a:avLst/>
          </a:prstGeom>
          <a:solidFill>
            <a:schemeClr val="bg1"/>
          </a:solid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An idea!</a:t>
            </a:r>
            <a:endParaRPr lang="ru-RU" sz="3200" b="1" dirty="0">
              <a:solidFill>
                <a:srgbClr val="002060"/>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09B014C0-6F3E-493C-AD6E-3BE26D2E2430}"/>
              </a:ext>
            </a:extLst>
          </p:cNvPr>
          <p:cNvSpPr txBox="1"/>
          <p:nvPr/>
        </p:nvSpPr>
        <p:spPr>
          <a:xfrm>
            <a:off x="4635297" y="5613468"/>
            <a:ext cx="2305631"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The theory!!</a:t>
            </a:r>
            <a:endParaRPr lang="ru-RU" sz="3200" b="1" dirty="0">
              <a:solidFill>
                <a:srgbClr val="002060"/>
              </a:solidFill>
              <a:effectLst>
                <a:outerShdw blurRad="38100" dist="38100" dir="2700000" algn="tl">
                  <a:srgbClr val="000000">
                    <a:alpha val="43137"/>
                  </a:srgbClr>
                </a:outerShdw>
              </a:effectLst>
            </a:endParaRPr>
          </a:p>
        </p:txBody>
      </p:sp>
      <p:pic>
        <p:nvPicPr>
          <p:cNvPr id="19" name="Рисунок 18">
            <a:extLst>
              <a:ext uri="{FF2B5EF4-FFF2-40B4-BE49-F238E27FC236}">
                <a16:creationId xmlns:a16="http://schemas.microsoft.com/office/drawing/2014/main" id="{1FFCF506-65A3-4CEB-95F0-5626995533E5}"/>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9246170" y="3749667"/>
            <a:ext cx="2244877" cy="2088905"/>
          </a:xfrm>
          <a:prstGeom prst="rect">
            <a:avLst/>
          </a:prstGeom>
        </p:spPr>
      </p:pic>
      <p:sp>
        <p:nvSpPr>
          <p:cNvPr id="20" name="TextBox 19">
            <a:extLst>
              <a:ext uri="{FF2B5EF4-FFF2-40B4-BE49-F238E27FC236}">
                <a16:creationId xmlns:a16="http://schemas.microsoft.com/office/drawing/2014/main" id="{C64154E7-C292-4168-BD35-BECE3500158F}"/>
              </a:ext>
            </a:extLst>
          </p:cNvPr>
          <p:cNvSpPr txBox="1"/>
          <p:nvPr/>
        </p:nvSpPr>
        <p:spPr>
          <a:xfrm>
            <a:off x="8721242" y="3387641"/>
            <a:ext cx="2403222" cy="584775"/>
          </a:xfrm>
          <a:prstGeom prst="rect">
            <a:avLst/>
          </a:prstGeom>
          <a:solidFill>
            <a:schemeClr val="bg1"/>
          </a:solid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June 23 1960</a:t>
            </a:r>
            <a:endParaRPr lang="ru-RU" sz="3200" b="1" dirty="0">
              <a:solidFill>
                <a:srgbClr val="002060"/>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8CB07364-5FB6-4AF8-AC4B-F4A4087574B7}"/>
              </a:ext>
            </a:extLst>
          </p:cNvPr>
          <p:cNvSpPr txBox="1"/>
          <p:nvPr/>
        </p:nvSpPr>
        <p:spPr>
          <a:xfrm>
            <a:off x="8721242" y="6006053"/>
            <a:ext cx="2981072" cy="584775"/>
          </a:xfrm>
          <a:prstGeom prst="rect">
            <a:avLst/>
          </a:prstGeom>
          <a:noFill/>
        </p:spPr>
        <p:txBody>
          <a:bodyPr wrap="none" rtlCol="0">
            <a:spAutoFit/>
          </a:bodyPr>
          <a:lstStyle/>
          <a:p>
            <a:r>
              <a:rPr lang="en-US" sz="3200" b="1" dirty="0">
                <a:solidFill>
                  <a:srgbClr val="002060"/>
                </a:solidFill>
                <a:effectLst>
                  <a:outerShdw blurRad="38100" dist="38100" dir="2700000" algn="tl">
                    <a:srgbClr val="000000">
                      <a:alpha val="43137"/>
                    </a:srgbClr>
                  </a:outerShdw>
                </a:effectLst>
              </a:rPr>
              <a:t>First criticality!!!</a:t>
            </a:r>
            <a:endParaRPr lang="ru-RU" sz="3200" b="1" dirty="0">
              <a:solidFill>
                <a:srgbClr val="002060"/>
              </a:solidFill>
              <a:effectLst>
                <a:outerShdw blurRad="38100" dist="38100" dir="2700000" algn="tl">
                  <a:srgbClr val="000000">
                    <a:alpha val="43137"/>
                  </a:srgbClr>
                </a:outerShdw>
              </a:effectLst>
            </a:endParaRPr>
          </a:p>
        </p:txBody>
      </p:sp>
      <p:grpSp>
        <p:nvGrpSpPr>
          <p:cNvPr id="24" name="Группа 23">
            <a:extLst>
              <a:ext uri="{FF2B5EF4-FFF2-40B4-BE49-F238E27FC236}">
                <a16:creationId xmlns:a16="http://schemas.microsoft.com/office/drawing/2014/main" id="{4D016A8F-B46B-41F8-A7A5-5683BFB2C248}"/>
              </a:ext>
            </a:extLst>
          </p:cNvPr>
          <p:cNvGrpSpPr/>
          <p:nvPr/>
        </p:nvGrpSpPr>
        <p:grpSpPr>
          <a:xfrm>
            <a:off x="3735139" y="0"/>
            <a:ext cx="4721721" cy="6858000"/>
            <a:chOff x="3735139" y="0"/>
            <a:chExt cx="4721721" cy="6858000"/>
          </a:xfrm>
        </p:grpSpPr>
        <p:pic>
          <p:nvPicPr>
            <p:cNvPr id="22" name="Рисунок 21">
              <a:extLst>
                <a:ext uri="{FF2B5EF4-FFF2-40B4-BE49-F238E27FC236}">
                  <a16:creationId xmlns:a16="http://schemas.microsoft.com/office/drawing/2014/main" id="{5E70D69D-638E-47C1-A1D4-803F9A724627}"/>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735139" y="0"/>
              <a:ext cx="4721721" cy="6858000"/>
            </a:xfrm>
            <a:prstGeom prst="rect">
              <a:avLst/>
            </a:prstGeom>
          </p:spPr>
        </p:pic>
        <p:pic>
          <p:nvPicPr>
            <p:cNvPr id="23" name="Рисунок 22">
              <a:extLst>
                <a:ext uri="{FF2B5EF4-FFF2-40B4-BE49-F238E27FC236}">
                  <a16:creationId xmlns:a16="http://schemas.microsoft.com/office/drawing/2014/main" id="{52D686BD-61F8-4BE0-891A-5CBD4E919A1B}"/>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210051" y="5185124"/>
              <a:ext cx="2193582" cy="1349704"/>
            </a:xfrm>
            <a:prstGeom prst="rect">
              <a:avLst/>
            </a:prstGeom>
          </p:spPr>
        </p:pic>
      </p:grpSp>
      <p:sp>
        <p:nvSpPr>
          <p:cNvPr id="3" name="Footer Placeholder 2">
            <a:extLst>
              <a:ext uri="{FF2B5EF4-FFF2-40B4-BE49-F238E27FC236}">
                <a16:creationId xmlns:a16="http://schemas.microsoft.com/office/drawing/2014/main" id="{ED95C35E-0C21-40BC-A602-3F06398A98CC}"/>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274729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829551" y="306909"/>
            <a:ext cx="4042409" cy="2286000"/>
          </a:xfrm>
          <a:prstGeom prst="rect">
            <a:avLst/>
          </a:prstGeom>
        </p:spPr>
      </p:pic>
      <p:pic>
        <p:nvPicPr>
          <p:cNvPr id="3" name="Рисунок 2"/>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7829551" y="2828925"/>
            <a:ext cx="4042410" cy="3388994"/>
          </a:xfrm>
          <a:prstGeom prst="rect">
            <a:avLst/>
          </a:prstGeom>
        </p:spPr>
      </p:pic>
      <p:sp>
        <p:nvSpPr>
          <p:cNvPr id="6" name="Заголовок 5"/>
          <p:cNvSpPr>
            <a:spLocks noGrp="1"/>
          </p:cNvSpPr>
          <p:nvPr>
            <p:ph type="title"/>
          </p:nvPr>
        </p:nvSpPr>
        <p:spPr>
          <a:xfrm>
            <a:off x="821516" y="640263"/>
            <a:ext cx="6204984" cy="1344975"/>
          </a:xfrm>
          <a:solidFill>
            <a:schemeClr val="bg1">
              <a:alpha val="37000"/>
            </a:schemeClr>
          </a:solidFill>
        </p:spPr>
        <p:txBody>
          <a:bodyPr>
            <a:normAutofit/>
          </a:bodyPr>
          <a:lstStyle/>
          <a:p>
            <a:r>
              <a:rPr lang="en-US" sz="4000" dirty="0"/>
              <a:t>Brief History of IBR reactors</a:t>
            </a:r>
            <a:endParaRPr lang="ru-RU" sz="4000" dirty="0"/>
          </a:p>
        </p:txBody>
      </p:sp>
      <p:sp>
        <p:nvSpPr>
          <p:cNvPr id="5" name="Объект 4"/>
          <p:cNvSpPr>
            <a:spLocks noGrp="1"/>
          </p:cNvSpPr>
          <p:nvPr>
            <p:ph idx="1"/>
          </p:nvPr>
        </p:nvSpPr>
        <p:spPr>
          <a:xfrm>
            <a:off x="439838" y="1828800"/>
            <a:ext cx="7268901" cy="4948881"/>
          </a:xfrm>
          <a:solidFill>
            <a:schemeClr val="bg1"/>
          </a:solidFill>
        </p:spPr>
        <p:txBody>
          <a:bodyPr>
            <a:normAutofit/>
          </a:bodyPr>
          <a:lstStyle/>
          <a:p>
            <a:pPr>
              <a:lnSpc>
                <a:spcPct val="100000"/>
              </a:lnSpc>
            </a:pPr>
            <a:r>
              <a:rPr lang="en-US" sz="1600" spc="100" dirty="0"/>
              <a:t>The first </a:t>
            </a:r>
            <a:r>
              <a:rPr lang="en-US" sz="1600" spc="100" dirty="0" err="1"/>
              <a:t>IBR</a:t>
            </a:r>
            <a:r>
              <a:rPr lang="en-US" sz="1600" spc="100" dirty="0"/>
              <a:t> was created chiefly by physicists from </a:t>
            </a:r>
            <a:r>
              <a:rPr lang="en-US" sz="1600" spc="100" dirty="0" err="1"/>
              <a:t>IPPE</a:t>
            </a:r>
            <a:r>
              <a:rPr lang="en-US" sz="1600" spc="100" dirty="0"/>
              <a:t> (</a:t>
            </a:r>
            <a:r>
              <a:rPr lang="en-US" sz="1600" spc="100" dirty="0" err="1"/>
              <a:t>Obninsk</a:t>
            </a:r>
            <a:r>
              <a:rPr lang="en-US" sz="1600" spc="100" dirty="0"/>
              <a:t>) with the participation of specialists from FLNP JINR under the direction of </a:t>
            </a:r>
            <a:r>
              <a:rPr lang="en-US" sz="1600" spc="100" dirty="0" err="1"/>
              <a:t>I.M.Frank</a:t>
            </a:r>
            <a:r>
              <a:rPr lang="en-US" sz="1600" spc="100" dirty="0"/>
              <a:t>. </a:t>
            </a:r>
          </a:p>
          <a:p>
            <a:pPr>
              <a:lnSpc>
                <a:spcPct val="100000"/>
              </a:lnSpc>
            </a:pPr>
            <a:r>
              <a:rPr lang="en-US" sz="1600" spc="100" dirty="0"/>
              <a:t>To simplify the design of a unique reactor constructed for the first time in the world, the </a:t>
            </a:r>
            <a:r>
              <a:rPr lang="en-US" sz="1600" spc="100" dirty="0" err="1"/>
              <a:t>IBR</a:t>
            </a:r>
            <a:r>
              <a:rPr lang="en-US" sz="1600" spc="100" dirty="0"/>
              <a:t> average power was chosen to be rather small  1 kW (but instantaneous power in pulse reached 5 MW). Later on the possibility to raise the reactor average power up to 6 kW with an increase in the consumption of cooling air was substantiated, and since 1964 the reactor worked at a power from 2 to 6 kW.</a:t>
            </a:r>
          </a:p>
          <a:p>
            <a:pPr>
              <a:lnSpc>
                <a:spcPct val="100000"/>
              </a:lnSpc>
            </a:pPr>
            <a:r>
              <a:rPr lang="en-US" sz="1600" spc="100" dirty="0"/>
              <a:t>In general, rather long pulse of the reactor (50 µs) was more adequate to the tasks of condensed matter physics. To reduce pulse duration, at the suggestion of </a:t>
            </a:r>
            <a:r>
              <a:rPr lang="en-US" sz="1600" spc="100" dirty="0" err="1"/>
              <a:t>F.L.Shapiro</a:t>
            </a:r>
            <a:r>
              <a:rPr lang="en-US" sz="1600" spc="100" dirty="0"/>
              <a:t> since 1965 the first </a:t>
            </a:r>
            <a:r>
              <a:rPr lang="en-US" sz="1600" spc="100" dirty="0" err="1"/>
              <a:t>IBR</a:t>
            </a:r>
            <a:r>
              <a:rPr lang="en-US" sz="1600" spc="100" dirty="0"/>
              <a:t> started to be used in a neutron pulse multiplication mode of a neutron-producing target of the electron accelerator-microtron. With the start-up of the pulsed booster) the neutron pulse length reduced to 3 </a:t>
            </a:r>
            <a:r>
              <a:rPr lang="en-US" sz="1600" spc="100" dirty="0">
                <a:sym typeface="Symbol" panose="05050102010706020507" pitchFamily="18" charset="2"/>
              </a:rPr>
              <a:t></a:t>
            </a:r>
            <a:r>
              <a:rPr lang="en-US" sz="1600" spc="100" dirty="0"/>
              <a:t>s.</a:t>
            </a:r>
          </a:p>
        </p:txBody>
      </p:sp>
      <p:sp>
        <p:nvSpPr>
          <p:cNvPr id="4" name="Footer Placeholder 3">
            <a:extLst>
              <a:ext uri="{FF2B5EF4-FFF2-40B4-BE49-F238E27FC236}">
                <a16:creationId xmlns:a16="http://schemas.microsoft.com/office/drawing/2014/main" id="{2E5C94DF-C96F-4AF9-9E7C-870992B50EAF}"/>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86956464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D259E7-C1F2-4C01-A278-9B3A0CE3EBF1}"/>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dirty="0"/>
          </a:p>
        </p:txBody>
      </p:sp>
      <p:pic>
        <p:nvPicPr>
          <p:cNvPr id="4" name="Рисунок 3"/>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sp>
        <p:nvSpPr>
          <p:cNvPr id="2" name="Заголовок 1"/>
          <p:cNvSpPr>
            <a:spLocks noGrp="1"/>
          </p:cNvSpPr>
          <p:nvPr>
            <p:ph type="title"/>
          </p:nvPr>
        </p:nvSpPr>
        <p:spPr>
          <a:xfrm>
            <a:off x="4965430" y="629268"/>
            <a:ext cx="6586491" cy="12861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b">
            <a:normAutofit/>
          </a:bodyPr>
          <a:lstStyle/>
          <a:p>
            <a:pPr>
              <a:lnSpc>
                <a:spcPct val="80000"/>
              </a:lnSpc>
            </a:pPr>
            <a:r>
              <a:rPr lang="en-US" dirty="0"/>
              <a:t>Brief History of IBR reactors cont.</a:t>
            </a:r>
            <a:endParaRPr lang="ru-RU" dirty="0"/>
          </a:p>
        </p:txBody>
      </p:sp>
      <p:sp>
        <p:nvSpPr>
          <p:cNvPr id="3" name="Объект 2"/>
          <p:cNvSpPr>
            <a:spLocks noGrp="1"/>
          </p:cNvSpPr>
          <p:nvPr>
            <p:ph idx="1"/>
          </p:nvPr>
        </p:nvSpPr>
        <p:spPr>
          <a:xfrm>
            <a:off x="4762831" y="1915428"/>
            <a:ext cx="7307249" cy="4942572"/>
          </a:xfrm>
          <a:solidFill>
            <a:schemeClr val="bg1"/>
          </a:solidFill>
        </p:spPr>
        <p:txBody>
          <a:bodyPr>
            <a:normAutofit lnSpcReduction="10000"/>
          </a:bodyPr>
          <a:lstStyle/>
          <a:p>
            <a:pPr algn="just">
              <a:lnSpc>
                <a:spcPct val="110000"/>
              </a:lnSpc>
            </a:pPr>
            <a:r>
              <a:rPr lang="en-US" sz="1700" spc="100" dirty="0"/>
              <a:t>The first </a:t>
            </a:r>
            <a:r>
              <a:rPr lang="en-US" sz="1700" spc="100" dirty="0" err="1"/>
              <a:t>IBR</a:t>
            </a:r>
            <a:r>
              <a:rPr lang="en-US" sz="1700" spc="100" dirty="0"/>
              <a:t> stopped its operation in August 1968. It is particularly remarkable that the last experiment on this reactor was a well-known experiment on the first observation of ultracold neutrons carried out in a rare pulse mode. On June 10, 1969 an advanced analogue of the first </a:t>
            </a:r>
            <a:r>
              <a:rPr lang="en-US" sz="1700" spc="100" dirty="0" err="1"/>
              <a:t>IBR</a:t>
            </a:r>
            <a:r>
              <a:rPr lang="en-US" sz="1700" spc="100" dirty="0"/>
              <a:t> – IBR-30 was put into operation. An increase in power was achieved by changing the design of plutonium fuel elements and by introducing two uranium inserts (modulators of reactivity) instead of one in the steel disk.</a:t>
            </a:r>
          </a:p>
          <a:p>
            <a:pPr algn="just">
              <a:lnSpc>
                <a:spcPct val="110000"/>
              </a:lnSpc>
            </a:pPr>
            <a:r>
              <a:rPr lang="en-US" sz="1700" spc="100" dirty="0"/>
              <a:t>The operation in a booster mode (IBR-30 was used in the reactor and booster modes alternately up to 1986, when its operation in the reactor mode was stopped) was carried out with the resonant linear accelerator LUE-40 as an injector with an energy of accelerated electrons of 44 MeV and a pulse current of 0.2 A. An average power in the booster mode was 10 kW at a fast neutron pulse halfwidth of 4 </a:t>
            </a:r>
            <a:r>
              <a:rPr lang="en-US" sz="1700" spc="100" dirty="0">
                <a:sym typeface="Symbol" panose="05050102010706020507" pitchFamily="18" charset="2"/>
              </a:rPr>
              <a:t></a:t>
            </a:r>
            <a:r>
              <a:rPr lang="en-US" sz="1700" spc="100" dirty="0"/>
              <a:t>s. High luminosity of the spectrometer at IBR-30 made it possible to open up a number of entirely new areas in nuclear research and condensed matter physics.</a:t>
            </a:r>
            <a:endParaRPr lang="ru-RU" sz="1700" dirty="0"/>
          </a:p>
        </p:txBody>
      </p:sp>
    </p:spTree>
    <p:extLst>
      <p:ext uri="{BB962C8B-B14F-4D97-AF65-F5344CB8AC3E}">
        <p14:creationId xmlns:p14="http://schemas.microsoft.com/office/powerpoint/2010/main" val="18239060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 y="10"/>
            <a:ext cx="4635571" cy="6857990"/>
          </a:xfrm>
          <a:prstGeom prst="rect">
            <a:avLst/>
          </a:prstGeom>
          <a:effectLst/>
        </p:spPr>
      </p:pic>
      <p:sp>
        <p:nvSpPr>
          <p:cNvPr id="2" name="Заголовок 1"/>
          <p:cNvSpPr>
            <a:spLocks noGrp="1"/>
          </p:cNvSpPr>
          <p:nvPr>
            <p:ph type="title"/>
          </p:nvPr>
        </p:nvSpPr>
        <p:spPr>
          <a:xfrm>
            <a:off x="4965430" y="629268"/>
            <a:ext cx="6586491" cy="1286160"/>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chor="b">
            <a:normAutofit/>
          </a:bodyPr>
          <a:lstStyle/>
          <a:p>
            <a:pPr>
              <a:lnSpc>
                <a:spcPct val="80000"/>
              </a:lnSpc>
            </a:pPr>
            <a:r>
              <a:rPr lang="en-US" dirty="0"/>
              <a:t>Brief History of </a:t>
            </a:r>
            <a:r>
              <a:rPr lang="en-US" dirty="0" err="1"/>
              <a:t>IBR</a:t>
            </a:r>
            <a:r>
              <a:rPr lang="en-US" dirty="0"/>
              <a:t> reactors cont.</a:t>
            </a:r>
            <a:endParaRPr lang="ru-RU" dirty="0"/>
          </a:p>
        </p:txBody>
      </p:sp>
      <p:sp>
        <p:nvSpPr>
          <p:cNvPr id="3" name="Объект 2"/>
          <p:cNvSpPr>
            <a:spLocks noGrp="1"/>
          </p:cNvSpPr>
          <p:nvPr>
            <p:ph idx="1"/>
          </p:nvPr>
        </p:nvSpPr>
        <p:spPr>
          <a:xfrm>
            <a:off x="4965431" y="1915428"/>
            <a:ext cx="6586489" cy="4942572"/>
          </a:xfrm>
        </p:spPr>
        <p:txBody>
          <a:bodyPr>
            <a:normAutofit lnSpcReduction="10000"/>
          </a:bodyPr>
          <a:lstStyle/>
          <a:p>
            <a:pPr>
              <a:lnSpc>
                <a:spcPct val="110000"/>
              </a:lnSpc>
            </a:pPr>
            <a:r>
              <a:rPr lang="en-US" sz="1400" dirty="0"/>
              <a:t>In 1963 preliminary design works were started to substantiate the possibility to create a much more powerful </a:t>
            </a:r>
            <a:r>
              <a:rPr lang="en-US" sz="1400" dirty="0" err="1"/>
              <a:t>IBR</a:t>
            </a:r>
            <a:r>
              <a:rPr lang="en-US" sz="1400" dirty="0"/>
              <a:t>, which in its neutron characteristics for investigations by slow neutron scattering methods would compare well with 50-100 megawatt stationary reactors (</a:t>
            </a:r>
            <a:r>
              <a:rPr lang="en-US" sz="1400" dirty="0" err="1"/>
              <a:t>HFR</a:t>
            </a:r>
            <a:r>
              <a:rPr lang="en-US" sz="1400" dirty="0"/>
              <a:t> in ILL, Grenoble, SM-2 in </a:t>
            </a:r>
            <a:r>
              <a:rPr lang="en-US" sz="1400" dirty="0" err="1"/>
              <a:t>RIAR</a:t>
            </a:r>
            <a:r>
              <a:rPr lang="en-US" sz="1400" dirty="0"/>
              <a:t>, </a:t>
            </a:r>
            <a:r>
              <a:rPr lang="en-US" sz="1400" dirty="0" err="1"/>
              <a:t>Dmitrovgrad</a:t>
            </a:r>
            <a:r>
              <a:rPr lang="en-US" sz="1400" dirty="0"/>
              <a:t>, </a:t>
            </a:r>
            <a:r>
              <a:rPr lang="en-US" sz="1400" dirty="0" err="1"/>
              <a:t>PIK</a:t>
            </a:r>
            <a:r>
              <a:rPr lang="en-US" sz="1400" dirty="0"/>
              <a:t> in </a:t>
            </a:r>
            <a:r>
              <a:rPr lang="en-US" sz="1400" dirty="0" err="1"/>
              <a:t>PNPI</a:t>
            </a:r>
            <a:r>
              <a:rPr lang="en-US" sz="1400" dirty="0"/>
              <a:t> RAS, </a:t>
            </a:r>
            <a:r>
              <a:rPr lang="en-US" sz="1400" dirty="0" err="1"/>
              <a:t>Gatchina</a:t>
            </a:r>
            <a:r>
              <a:rPr lang="en-US" sz="1400" dirty="0"/>
              <a:t>). In JINR a new reactor with a design power of 4 MW under the name IBR-2 was constructed by 1977 with the participation of </a:t>
            </a:r>
            <a:r>
              <a:rPr lang="en-US" sz="1400" dirty="0" err="1"/>
              <a:t>NIKIET</a:t>
            </a:r>
            <a:r>
              <a:rPr lang="en-US" sz="1400" dirty="0"/>
              <a:t> (</a:t>
            </a:r>
            <a:r>
              <a:rPr lang="en-US" sz="1400" dirty="0" err="1"/>
              <a:t>A.N.Dollezhal</a:t>
            </a:r>
            <a:r>
              <a:rPr lang="en-US" sz="1400" dirty="0"/>
              <a:t> Research and Development Institute of Power Engineering), </a:t>
            </a:r>
            <a:r>
              <a:rPr lang="en-US" sz="1400" dirty="0" err="1"/>
              <a:t>SSDI</a:t>
            </a:r>
            <a:r>
              <a:rPr lang="en-US" sz="1400" dirty="0"/>
              <a:t> (State Specialized Design Institute), </a:t>
            </a:r>
            <a:r>
              <a:rPr lang="en-US" sz="1400" dirty="0" err="1"/>
              <a:t>VNIINM</a:t>
            </a:r>
            <a:r>
              <a:rPr lang="en-US" sz="1400" dirty="0"/>
              <a:t> (</a:t>
            </a:r>
            <a:r>
              <a:rPr lang="en-US" sz="1400" dirty="0" err="1"/>
              <a:t>A.A.Bochvar</a:t>
            </a:r>
            <a:r>
              <a:rPr lang="en-US" sz="1400" dirty="0"/>
              <a:t> All-Russian Research Institute of Inorganic Materials) and other institutes and organizations of the USSR and JINR Member States. </a:t>
            </a:r>
          </a:p>
          <a:p>
            <a:pPr>
              <a:lnSpc>
                <a:spcPct val="110000"/>
              </a:lnSpc>
            </a:pPr>
            <a:r>
              <a:rPr lang="en-US" sz="1400" dirty="0"/>
              <a:t>The physical start-up was in 1978 and the official operation began in April 1984. Later on it was decided to restrict the average power to 2 megawatts to ensure the maximum possible nuclear safety and reliability of the facility, and the pulse duration turned out to be 216 </a:t>
            </a:r>
            <a:r>
              <a:rPr lang="en-US" sz="1400" dirty="0">
                <a:sym typeface="Symbol" panose="05050102010706020507" pitchFamily="18" charset="2"/>
              </a:rPr>
              <a:t></a:t>
            </a:r>
            <a:r>
              <a:rPr lang="en-US" sz="1400" dirty="0"/>
              <a:t>s instead of design value of 90 </a:t>
            </a:r>
            <a:r>
              <a:rPr lang="en-US" sz="1400" dirty="0">
                <a:sym typeface="Symbol" panose="05050102010706020507" pitchFamily="18" charset="2"/>
              </a:rPr>
              <a:t></a:t>
            </a:r>
            <a:r>
              <a:rPr lang="en-US" sz="1400" dirty="0"/>
              <a:t>s. But even with these parameters IBR-2 was and still remains to be one of the most effective pulsed sources of slow neutrons for condensed matter investigations. The requirement to obtain high neutron fluxes at short pulse duration also led to the necessity to create a compact zone with high specific heat release and short neutron lifetime. The reactor core of plutonium oxide with sodium cooling was chosen. The sodium cooling system has been functioning successfully and uninterruptedly since its startup in 1981 to the present day  both during the reactor cycles and in shutdown periods.</a:t>
            </a:r>
            <a:endParaRPr lang="ru-RU" sz="1400" dirty="0"/>
          </a:p>
        </p:txBody>
      </p:sp>
      <p:sp>
        <p:nvSpPr>
          <p:cNvPr id="5" name="Footer Placeholder 4">
            <a:extLst>
              <a:ext uri="{FF2B5EF4-FFF2-40B4-BE49-F238E27FC236}">
                <a16:creationId xmlns:a16="http://schemas.microsoft.com/office/drawing/2014/main" id="{D2ABEFAE-F3B3-4A72-925A-66E16064A67C}"/>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475791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9918A0-9524-4FCE-9222-97C10348B1E6}"/>
              </a:ext>
            </a:extLst>
          </p:cNvPr>
          <p:cNvSpPr>
            <a:spLocks noGrp="1"/>
          </p:cNvSpPr>
          <p:nvPr>
            <p:ph type="title"/>
          </p:nvPr>
        </p:nvSpPr>
        <p:spPr>
          <a:xfrm>
            <a:off x="195944" y="2726871"/>
            <a:ext cx="11691256" cy="1752600"/>
          </a:xfrm>
        </p:spPr>
        <p:txBody>
          <a:bodyPr/>
          <a:lstStyle/>
          <a:p>
            <a:r>
              <a:rPr lang="en-US" dirty="0"/>
              <a:t>STATISTICS</a:t>
            </a:r>
            <a:endParaRPr lang="ru-RU" dirty="0"/>
          </a:p>
        </p:txBody>
      </p:sp>
      <p:sp>
        <p:nvSpPr>
          <p:cNvPr id="2" name="Footer Placeholder 1">
            <a:extLst>
              <a:ext uri="{FF2B5EF4-FFF2-40B4-BE49-F238E27FC236}">
                <a16:creationId xmlns:a16="http://schemas.microsoft.com/office/drawing/2014/main" id="{A62B524A-A412-49B4-9D12-B7C78F194E7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rPr>
              <a:t>The XXIV International Scientific Conference of Young Scientists and Specialists (AYSS-2020), November 9-13, 2020</a:t>
            </a:r>
            <a:endParaRPr kumimoji="0" lang="ru-RU" sz="1600" b="1" i="0" u="none" strike="noStrike" kern="1200" cap="none" spc="0" normalizeH="0" baseline="0" noProof="0" dirty="0">
              <a:ln>
                <a:noFill/>
              </a:ln>
              <a:solidFill>
                <a:prstClr val="black">
                  <a:tint val="75000"/>
                </a:prstClr>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2725106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Заголовок 1"/>
          <p:cNvSpPr>
            <a:spLocks noGrp="1"/>
          </p:cNvSpPr>
          <p:nvPr>
            <p:ph type="title"/>
          </p:nvPr>
        </p:nvSpPr>
        <p:spPr>
          <a:xfrm>
            <a:off x="718373" y="133636"/>
            <a:ext cx="5221266" cy="1344975"/>
          </a:xfrm>
        </p:spPr>
        <p:txBody>
          <a:bodyPr>
            <a:normAutofit/>
          </a:bodyPr>
          <a:lstStyle/>
          <a:p>
            <a:r>
              <a:rPr lang="en-US" sz="4000" dirty="0">
                <a:solidFill>
                  <a:schemeClr val="bg1"/>
                </a:solidFill>
              </a:rPr>
              <a:t>IBR-2 Modernization 2007-2010</a:t>
            </a:r>
            <a:endParaRPr lang="ru-RU" sz="4000" dirty="0">
              <a:solidFill>
                <a:schemeClr val="bg1"/>
              </a:solidFill>
            </a:endParaRPr>
          </a:p>
        </p:txBody>
      </p:sp>
      <p:sp>
        <p:nvSpPr>
          <p:cNvPr id="3" name="Объект 2"/>
          <p:cNvSpPr>
            <a:spLocks noGrp="1"/>
          </p:cNvSpPr>
          <p:nvPr>
            <p:ph idx="1"/>
          </p:nvPr>
        </p:nvSpPr>
        <p:spPr>
          <a:xfrm>
            <a:off x="594110" y="1402492"/>
            <a:ext cx="5235490" cy="5245443"/>
          </a:xfrm>
        </p:spPr>
        <p:txBody>
          <a:bodyPr>
            <a:normAutofit/>
          </a:bodyPr>
          <a:lstStyle/>
          <a:p>
            <a:pPr>
              <a:lnSpc>
                <a:spcPct val="100000"/>
              </a:lnSpc>
            </a:pPr>
            <a:r>
              <a:rPr lang="en-US" sz="1900" dirty="0">
                <a:solidFill>
                  <a:schemeClr val="bg1"/>
                </a:solidFill>
              </a:rPr>
              <a:t>Any reactor has a limited lifetime because of the development of radiation fatigue of structural materials. In the middle 90s the program of modernization of the IBR-2 was initiated to replace the most part of its units.  In 2007, the reactor reached the service life limit on fuel burn up and fluence on the reactor vessel and was shut down for modernization and replacement of the primary reactor equipment. The main objectives of the modernization were to increase safety, reliability and experimental possibilities of the reactor for the next 25 years of operation. By 2010 the installation of new equipment was completed and followed by a successful power startup. Now we have reactor lifetime extended to mid of 2030</a:t>
            </a:r>
            <a:r>
              <a:rPr lang="en-US" sz="1900" baseline="30000" dirty="0">
                <a:solidFill>
                  <a:schemeClr val="bg1"/>
                </a:solidFill>
              </a:rPr>
              <a:t>th</a:t>
            </a:r>
            <a:r>
              <a:rPr lang="en-US" sz="1900" dirty="0">
                <a:solidFill>
                  <a:schemeClr val="bg1"/>
                </a:solidFill>
              </a:rPr>
              <a:t>.</a:t>
            </a:r>
            <a:endParaRPr lang="ru-RU" sz="1900" dirty="0">
              <a:solidFill>
                <a:schemeClr val="bg1"/>
              </a:solidFill>
            </a:endParaRPr>
          </a:p>
        </p:txBody>
      </p:sp>
      <p:sp>
        <p:nvSpPr>
          <p:cNvPr id="4" name="Footer Placeholder 3">
            <a:extLst>
              <a:ext uri="{FF2B5EF4-FFF2-40B4-BE49-F238E27FC236}">
                <a16:creationId xmlns:a16="http://schemas.microsoft.com/office/drawing/2014/main" id="{1DE01326-A48B-4EB6-B529-CA751D8D3B91}"/>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50562146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997"/>
            <a:ext cx="7649429" cy="6828616"/>
          </a:xfrm>
          <a:prstGeom prst="rect">
            <a:avLst/>
          </a:prstGeom>
        </p:spPr>
      </p:pic>
      <p:pic>
        <p:nvPicPr>
          <p:cNvPr id="5" name="Рисунок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7542223" y="-1"/>
            <a:ext cx="5026042" cy="6861345"/>
          </a:xfrm>
          <a:prstGeom prst="rect">
            <a:avLst/>
          </a:prstGeom>
          <a:solidFill>
            <a:schemeClr val="bg1"/>
          </a:solidFill>
        </p:spPr>
      </p:pic>
      <p:sp>
        <p:nvSpPr>
          <p:cNvPr id="2" name="Footer Placeholder 1">
            <a:extLst>
              <a:ext uri="{FF2B5EF4-FFF2-40B4-BE49-F238E27FC236}">
                <a16:creationId xmlns:a16="http://schemas.microsoft.com/office/drawing/2014/main" id="{DF883512-398E-4EE2-8ACC-521AFC437722}"/>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03693251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1">
            <a:extLst>
              <a:ext uri="{FF2B5EF4-FFF2-40B4-BE49-F238E27FC236}">
                <a16:creationId xmlns:a16="http://schemas.microsoft.com/office/drawing/2014/main" id="{95698FD9-A922-4924-AF0F-DE091448524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1181100"/>
            <a:ext cx="7857067" cy="5493611"/>
          </a:xfrm>
          <a:prstGeom prst="rect">
            <a:avLst/>
          </a:prstGeom>
        </p:spPr>
      </p:pic>
      <p:sp>
        <p:nvSpPr>
          <p:cNvPr id="6" name="TextBox 5">
            <a:extLst>
              <a:ext uri="{FF2B5EF4-FFF2-40B4-BE49-F238E27FC236}">
                <a16:creationId xmlns:a16="http://schemas.microsoft.com/office/drawing/2014/main" id="{1790271D-75F1-446D-BFB9-7BD23B5A0AA8}"/>
              </a:ext>
            </a:extLst>
          </p:cNvPr>
          <p:cNvSpPr txBox="1"/>
          <p:nvPr/>
        </p:nvSpPr>
        <p:spPr>
          <a:xfrm>
            <a:off x="7857066" y="848663"/>
            <a:ext cx="4334934" cy="5909310"/>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Diffractometers:</a:t>
            </a:r>
          </a:p>
          <a:p>
            <a:r>
              <a:rPr lang="en-US" b="1" dirty="0">
                <a:effectLst>
                  <a:outerShdw blurRad="38100" dist="38100" dir="2700000" algn="tl">
                    <a:srgbClr val="000000">
                      <a:alpha val="43137"/>
                    </a:srgbClr>
                  </a:outerShdw>
                </a:effectLst>
              </a:rPr>
              <a:t>HRFD, DN-6, RTD, DN-12, FSD, SKAT/Epsilon, FSS;</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Reflectometers:</a:t>
            </a:r>
          </a:p>
          <a:p>
            <a:r>
              <a:rPr lang="en-US" b="1" dirty="0">
                <a:effectLst>
                  <a:outerShdw blurRad="38100" dist="38100" dir="2700000" algn="tl">
                    <a:srgbClr val="000000">
                      <a:alpha val="43137"/>
                    </a:srgbClr>
                  </a:outerShdw>
                </a:effectLst>
              </a:rPr>
              <a:t>REMUR, REFLEX, GRAINS;</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Small Angle Scattering Spectrometer: </a:t>
            </a:r>
          </a:p>
          <a:p>
            <a:r>
              <a:rPr lang="en-US" b="1" dirty="0" err="1">
                <a:effectLst>
                  <a:outerShdw blurRad="38100" dist="38100" dir="2700000" algn="tl">
                    <a:srgbClr val="000000">
                      <a:alpha val="43137"/>
                    </a:srgbClr>
                  </a:outerShdw>
                </a:effectLst>
              </a:rPr>
              <a:t>YuMO</a:t>
            </a:r>
            <a:r>
              <a:rPr lang="en-US" b="1" dirty="0">
                <a:effectLst>
                  <a:outerShdw blurRad="38100" dist="38100" dir="2700000" algn="tl">
                    <a:srgbClr val="000000">
                      <a:alpha val="43137"/>
                    </a:srgbClr>
                  </a:outerShdw>
                </a:effectLst>
              </a:rPr>
              <a:t>;</a:t>
            </a:r>
          </a:p>
          <a:p>
            <a:endParaRPr lang="en-US" b="1" dirty="0">
              <a:effectLst>
                <a:outerShdw blurRad="38100" dist="38100" dir="2700000" algn="tl">
                  <a:srgbClr val="000000">
                    <a:alpha val="43137"/>
                  </a:srgbClr>
                </a:outerShdw>
              </a:effectLst>
            </a:endParaRPr>
          </a:p>
          <a:p>
            <a:r>
              <a:rPr lang="sv-SE" b="1" dirty="0">
                <a:effectLst>
                  <a:outerShdw blurRad="38100" dist="38100" dir="2700000" algn="tl">
                    <a:srgbClr val="000000">
                      <a:alpha val="43137"/>
                    </a:srgbClr>
                  </a:outerShdw>
                </a:effectLst>
              </a:rPr>
              <a:t>Inelastic Neutron Scattering Spectrometers:</a:t>
            </a:r>
          </a:p>
          <a:p>
            <a:r>
              <a:rPr lang="sv-SE" b="1" dirty="0">
                <a:effectLst>
                  <a:outerShdw blurRad="38100" dist="38100" dir="2700000" algn="tl">
                    <a:srgbClr val="000000">
                      <a:alpha val="43137"/>
                    </a:srgbClr>
                  </a:outerShdw>
                </a:effectLst>
              </a:rPr>
              <a:t>NERA, DIN-2PI</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Radiography and Tomography: </a:t>
            </a:r>
          </a:p>
          <a:p>
            <a:r>
              <a:rPr lang="en-US" b="1" dirty="0">
                <a:effectLst>
                  <a:outerShdw blurRad="38100" dist="38100" dir="2700000" algn="tl">
                    <a:srgbClr val="000000">
                      <a:alpha val="43137"/>
                    </a:srgbClr>
                  </a:outerShdw>
                </a:effectLst>
              </a:rPr>
              <a:t>NRT;</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New Instruments:</a:t>
            </a:r>
          </a:p>
          <a:p>
            <a:r>
              <a:rPr lang="en-US" b="1" dirty="0">
                <a:effectLst>
                  <a:outerShdw blurRad="38100" dist="38100" dir="2700000" algn="tl">
                    <a:srgbClr val="000000">
                      <a:alpha val="43137"/>
                    </a:srgbClr>
                  </a:outerShdw>
                </a:effectLst>
              </a:rPr>
              <a:t>DN-6, GRAINS, NRT, FSS;</a:t>
            </a:r>
          </a:p>
          <a:p>
            <a:endParaRPr lang="en-US" b="1" dirty="0">
              <a:effectLst>
                <a:outerShdw blurRad="38100" dist="38100" dir="2700000" algn="tl">
                  <a:srgbClr val="000000">
                    <a:alpha val="43137"/>
                  </a:srgbClr>
                </a:outerShdw>
              </a:effectLst>
            </a:endParaRPr>
          </a:p>
          <a:p>
            <a:r>
              <a:rPr lang="en-US" b="1" dirty="0">
                <a:effectLst>
                  <a:outerShdw blurRad="38100" dist="38100" dir="2700000" algn="tl">
                    <a:srgbClr val="000000">
                      <a:alpha val="43137"/>
                    </a:srgbClr>
                  </a:outerShdw>
                </a:effectLst>
              </a:rPr>
              <a:t>Reconstruction:</a:t>
            </a:r>
          </a:p>
          <a:p>
            <a:r>
              <a:rPr lang="en-US" b="1" dirty="0">
                <a:effectLst>
                  <a:outerShdw blurRad="38100" dist="38100" dir="2700000" algn="tl">
                    <a:srgbClr val="000000">
                      <a:alpha val="43137"/>
                    </a:srgbClr>
                  </a:outerShdw>
                </a:effectLst>
              </a:rPr>
              <a:t>REFLEX – SESANS;</a:t>
            </a:r>
            <a:endParaRPr lang="ru-RU" b="1" dirty="0">
              <a:effectLst>
                <a:outerShdw blurRad="38100" dist="38100" dir="2700000" algn="tl">
                  <a:srgbClr val="000000">
                    <a:alpha val="43137"/>
                  </a:srgbClr>
                </a:outerShdw>
              </a:effectLst>
            </a:endParaRPr>
          </a:p>
        </p:txBody>
      </p:sp>
      <p:sp>
        <p:nvSpPr>
          <p:cNvPr id="2" name="Footer Placeholder 1">
            <a:extLst>
              <a:ext uri="{FF2B5EF4-FFF2-40B4-BE49-F238E27FC236}">
                <a16:creationId xmlns:a16="http://schemas.microsoft.com/office/drawing/2014/main" id="{25CA3541-91C0-4927-B747-5350AFBE83AE}"/>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4450121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0051EC75-722E-4D66-A0B2-8C207C6D459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409556" y="779833"/>
            <a:ext cx="9087027" cy="6015902"/>
          </a:xfrm>
          <a:prstGeom prst="rect">
            <a:avLst/>
          </a:prstGeom>
        </p:spPr>
      </p:pic>
      <p:sp>
        <p:nvSpPr>
          <p:cNvPr id="4" name="Нижний колонтитул 3">
            <a:extLst>
              <a:ext uri="{FF2B5EF4-FFF2-40B4-BE49-F238E27FC236}">
                <a16:creationId xmlns:a16="http://schemas.microsoft.com/office/drawing/2014/main" id="{58F3E591-E9CE-4A6C-973D-BDA4568C3582}"/>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9632515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a:extLst>
              <a:ext uri="{FF2B5EF4-FFF2-40B4-BE49-F238E27FC236}">
                <a16:creationId xmlns:a16="http://schemas.microsoft.com/office/drawing/2014/main" id="{DED7E74C-4980-4471-A594-E7A1F79D7F7F}"/>
              </a:ext>
            </a:extLst>
          </p:cNvPr>
          <p:cNvSpPr>
            <a:spLocks noGrp="1"/>
          </p:cNvSpPr>
          <p:nvPr>
            <p:ph type="title"/>
          </p:nvPr>
        </p:nvSpPr>
        <p:spPr/>
        <p:txBody>
          <a:bodyPr/>
          <a:lstStyle/>
          <a:p>
            <a:r>
              <a:rPr lang="en-US" dirty="0"/>
              <a:t>Research in the field of condensed matter physics at JINR</a:t>
            </a:r>
            <a:endParaRPr lang="ru-RU" dirty="0"/>
          </a:p>
        </p:txBody>
      </p:sp>
      <p:sp>
        <p:nvSpPr>
          <p:cNvPr id="8" name="Текст 7">
            <a:extLst>
              <a:ext uri="{FF2B5EF4-FFF2-40B4-BE49-F238E27FC236}">
                <a16:creationId xmlns:a16="http://schemas.microsoft.com/office/drawing/2014/main" id="{650601E3-ED4B-4999-8DF9-658E49684E40}"/>
              </a:ext>
            </a:extLst>
          </p:cNvPr>
          <p:cNvSpPr>
            <a:spLocks noGrp="1"/>
          </p:cNvSpPr>
          <p:nvPr>
            <p:ph type="body" idx="1"/>
          </p:nvPr>
        </p:nvSpPr>
        <p:spPr/>
        <p:txBody>
          <a:bodyPr/>
          <a:lstStyle/>
          <a:p>
            <a:endParaRPr lang="ru-RU"/>
          </a:p>
        </p:txBody>
      </p:sp>
      <p:sp>
        <p:nvSpPr>
          <p:cNvPr id="5" name="Нижний колонтитул 4">
            <a:extLst>
              <a:ext uri="{FF2B5EF4-FFF2-40B4-BE49-F238E27FC236}">
                <a16:creationId xmlns:a16="http://schemas.microsoft.com/office/drawing/2014/main" id="{BD8C7825-81A5-449A-BD98-8A82B5C12FC5}"/>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338565854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35CA8A4-5F1E-4DE1-A571-E23110640267}"/>
              </a:ext>
            </a:extLst>
          </p:cNvPr>
          <p:cNvGrpSpPr/>
          <p:nvPr/>
        </p:nvGrpSpPr>
        <p:grpSpPr>
          <a:xfrm>
            <a:off x="131182" y="2551077"/>
            <a:ext cx="3896808" cy="4245012"/>
            <a:chOff x="1487489" y="3597276"/>
            <a:chExt cx="2836863" cy="3295650"/>
          </a:xfrm>
        </p:grpSpPr>
        <p:grpSp>
          <p:nvGrpSpPr>
            <p:cNvPr id="6" name="Group 5">
              <a:extLst>
                <a:ext uri="{FF2B5EF4-FFF2-40B4-BE49-F238E27FC236}">
                  <a16:creationId xmlns:a16="http://schemas.microsoft.com/office/drawing/2014/main" id="{B74B2245-8100-43B7-80D4-6E1FBB9AFA56}"/>
                </a:ext>
              </a:extLst>
            </p:cNvPr>
            <p:cNvGrpSpPr/>
            <p:nvPr/>
          </p:nvGrpSpPr>
          <p:grpSpPr>
            <a:xfrm>
              <a:off x="1487489" y="3597276"/>
              <a:ext cx="2836863" cy="3260725"/>
              <a:chOff x="1487489" y="3597276"/>
              <a:chExt cx="2836863" cy="3260725"/>
            </a:xfrm>
          </p:grpSpPr>
          <p:sp>
            <p:nvSpPr>
              <p:cNvPr id="18" name="Прямоугольник 17"/>
              <p:cNvSpPr/>
              <p:nvPr/>
            </p:nvSpPr>
            <p:spPr>
              <a:xfrm>
                <a:off x="1519238" y="3597276"/>
                <a:ext cx="2755901" cy="3260725"/>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49" name="Rectangle 10"/>
              <p:cNvSpPr>
                <a:spLocks noChangeArrowheads="1"/>
              </p:cNvSpPr>
              <p:nvPr/>
            </p:nvSpPr>
            <p:spPr bwMode="auto">
              <a:xfrm>
                <a:off x="1487489" y="3605536"/>
                <a:ext cx="283686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b="1" dirty="0">
                    <a:solidFill>
                      <a:srgbClr val="CC0066"/>
                    </a:solidFill>
                  </a:rPr>
                  <a:t>RTD </a:t>
                </a:r>
              </a:p>
              <a:p>
                <a:pPr algn="ctr"/>
                <a:r>
                  <a:rPr lang="en-US" sz="1600" b="1" dirty="0">
                    <a:solidFill>
                      <a:srgbClr val="7030A0"/>
                    </a:solidFill>
                  </a:rPr>
                  <a:t>Real Time Diffractometer (RTD)</a:t>
                </a:r>
                <a:endParaRPr lang="ru-RU" sz="1600" b="1" dirty="0">
                  <a:solidFill>
                    <a:srgbClr val="7030A0"/>
                  </a:solidFill>
                </a:endParaRPr>
              </a:p>
            </p:txBody>
          </p:sp>
          <p:pic>
            <p:nvPicPr>
              <p:cNvPr id="10251" name="Picture 16" descr="dn2_im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19288" y="4437063"/>
                <a:ext cx="1985962"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55" name="Text Box 22"/>
            <p:cNvSpPr txBox="1">
              <a:spLocks noChangeArrowheads="1"/>
            </p:cNvSpPr>
            <p:nvPr/>
          </p:nvSpPr>
          <p:spPr bwMode="auto">
            <a:xfrm>
              <a:off x="1968501" y="6554789"/>
              <a:ext cx="2097087"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1600" b="1" dirty="0">
                  <a:solidFill>
                    <a:srgbClr val="002060"/>
                  </a:solidFill>
                  <a:latin typeface="Arial" charset="0"/>
                </a:rPr>
                <a:t>Real time studies</a:t>
              </a:r>
              <a:endParaRPr lang="en-US" sz="1600" b="1" dirty="0">
                <a:solidFill>
                  <a:srgbClr val="002060"/>
                </a:solidFill>
                <a:latin typeface="Arial" charset="0"/>
                <a:sym typeface="Symbol" pitchFamily="18" charset="2"/>
              </a:endParaRPr>
            </a:p>
          </p:txBody>
        </p:sp>
      </p:grpSp>
      <p:grpSp>
        <p:nvGrpSpPr>
          <p:cNvPr id="7" name="Group 6">
            <a:extLst>
              <a:ext uri="{FF2B5EF4-FFF2-40B4-BE49-F238E27FC236}">
                <a16:creationId xmlns:a16="http://schemas.microsoft.com/office/drawing/2014/main" id="{89532FA4-45F0-429D-BF69-9F741B1D311D}"/>
              </a:ext>
            </a:extLst>
          </p:cNvPr>
          <p:cNvGrpSpPr/>
          <p:nvPr/>
        </p:nvGrpSpPr>
        <p:grpSpPr>
          <a:xfrm>
            <a:off x="5967899" y="102461"/>
            <a:ext cx="3829050" cy="3597899"/>
            <a:chOff x="7032626" y="-47625"/>
            <a:chExt cx="3622675" cy="3298777"/>
          </a:xfrm>
        </p:grpSpPr>
        <p:sp>
          <p:nvSpPr>
            <p:cNvPr id="20" name="Прямоугольник 19"/>
            <p:cNvSpPr/>
            <p:nvPr/>
          </p:nvSpPr>
          <p:spPr>
            <a:xfrm>
              <a:off x="7032626" y="-47625"/>
              <a:ext cx="3622675" cy="3260725"/>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0252" name="Picture 17" descr="dn1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72376" y="433389"/>
              <a:ext cx="259397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3" name="Rectangle 19"/>
            <p:cNvSpPr>
              <a:spLocks noChangeArrowheads="1"/>
            </p:cNvSpPr>
            <p:nvPr/>
          </p:nvSpPr>
          <p:spPr bwMode="auto">
            <a:xfrm>
              <a:off x="8447088" y="82550"/>
              <a:ext cx="78740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a:solidFill>
                    <a:srgbClr val="CC0066"/>
                  </a:solidFill>
                </a:rPr>
                <a:t>DN-12</a:t>
              </a:r>
              <a:endParaRPr lang="ru-RU" b="1">
                <a:solidFill>
                  <a:srgbClr val="CC0066"/>
                </a:solidFill>
              </a:endParaRPr>
            </a:p>
          </p:txBody>
        </p:sp>
        <p:sp>
          <p:nvSpPr>
            <p:cNvPr id="10256" name="Text Box 23"/>
            <p:cNvSpPr txBox="1">
              <a:spLocks noChangeArrowheads="1"/>
            </p:cNvSpPr>
            <p:nvPr/>
          </p:nvSpPr>
          <p:spPr bwMode="auto">
            <a:xfrm>
              <a:off x="7127876" y="2420889"/>
              <a:ext cx="3527425"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dirty="0">
                  <a:solidFill>
                    <a:srgbClr val="002060"/>
                  </a:solidFill>
                  <a:latin typeface="Arial" charset="0"/>
                </a:rPr>
                <a:t>Studies of structure and dynamics of condensed matter under extreme conditions (P ~ 7 </a:t>
              </a:r>
              <a:r>
                <a:rPr lang="en-US" sz="1600" b="1" dirty="0" err="1">
                  <a:solidFill>
                    <a:srgbClr val="002060"/>
                  </a:solidFill>
                  <a:latin typeface="Arial" charset="0"/>
                </a:rPr>
                <a:t>GPa</a:t>
              </a:r>
              <a:r>
                <a:rPr lang="en-US" sz="1600" b="1" dirty="0">
                  <a:solidFill>
                    <a:srgbClr val="002060"/>
                  </a:solidFill>
                  <a:latin typeface="Arial" charset="0"/>
                </a:rPr>
                <a:t>)</a:t>
              </a:r>
              <a:endParaRPr lang="ru-RU" sz="1600" b="1" dirty="0">
                <a:solidFill>
                  <a:srgbClr val="002060"/>
                </a:solidFill>
                <a:latin typeface="Arial" charset="0"/>
              </a:endParaRPr>
            </a:p>
          </p:txBody>
        </p:sp>
      </p:grpSp>
      <p:grpSp>
        <p:nvGrpSpPr>
          <p:cNvPr id="8" name="Group 7">
            <a:extLst>
              <a:ext uri="{FF2B5EF4-FFF2-40B4-BE49-F238E27FC236}">
                <a16:creationId xmlns:a16="http://schemas.microsoft.com/office/drawing/2014/main" id="{495899D3-18D4-4008-B871-FA8CBE18DBA9}"/>
              </a:ext>
            </a:extLst>
          </p:cNvPr>
          <p:cNvGrpSpPr/>
          <p:nvPr/>
        </p:nvGrpSpPr>
        <p:grpSpPr>
          <a:xfrm>
            <a:off x="8090805" y="3484460"/>
            <a:ext cx="3829050" cy="3333750"/>
            <a:chOff x="6875463" y="3500439"/>
            <a:chExt cx="3829050" cy="3333750"/>
          </a:xfrm>
        </p:grpSpPr>
        <p:sp>
          <p:nvSpPr>
            <p:cNvPr id="19" name="Прямоугольник 18"/>
            <p:cNvSpPr/>
            <p:nvPr/>
          </p:nvSpPr>
          <p:spPr>
            <a:xfrm>
              <a:off x="6959600" y="3573464"/>
              <a:ext cx="3695700" cy="3260725"/>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57" name="Rectangle 19"/>
            <p:cNvSpPr>
              <a:spLocks noChangeArrowheads="1"/>
            </p:cNvSpPr>
            <p:nvPr/>
          </p:nvSpPr>
          <p:spPr bwMode="auto">
            <a:xfrm>
              <a:off x="8515351" y="3500439"/>
              <a:ext cx="66992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b="1">
                  <a:solidFill>
                    <a:srgbClr val="CC0066"/>
                  </a:solidFill>
                </a:rPr>
                <a:t>DN-6</a:t>
              </a:r>
              <a:endParaRPr lang="ru-RU" b="1">
                <a:solidFill>
                  <a:srgbClr val="CC0066"/>
                </a:solidFill>
              </a:endParaRPr>
            </a:p>
          </p:txBody>
        </p:sp>
        <p:pic>
          <p:nvPicPr>
            <p:cNvPr id="10258" name="Рисунок 1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205663" y="4133850"/>
              <a:ext cx="32829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9" name="Прямоугольник 1"/>
            <p:cNvSpPr>
              <a:spLocks noChangeArrowheads="1"/>
            </p:cNvSpPr>
            <p:nvPr/>
          </p:nvSpPr>
          <p:spPr bwMode="auto">
            <a:xfrm>
              <a:off x="6875463" y="3716339"/>
              <a:ext cx="3829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b="1">
                  <a:solidFill>
                    <a:srgbClr val="7030A0"/>
                  </a:solidFill>
                </a:rPr>
                <a:t>In operation since 2012</a:t>
              </a:r>
              <a:endParaRPr lang="ru-RU" sz="1600" b="1">
                <a:solidFill>
                  <a:srgbClr val="7030A0"/>
                </a:solidFill>
              </a:endParaRPr>
            </a:p>
          </p:txBody>
        </p:sp>
        <p:sp>
          <p:nvSpPr>
            <p:cNvPr id="10260" name="Text Box 23"/>
            <p:cNvSpPr txBox="1">
              <a:spLocks noChangeArrowheads="1"/>
            </p:cNvSpPr>
            <p:nvPr/>
          </p:nvSpPr>
          <p:spPr bwMode="auto">
            <a:xfrm>
              <a:off x="7104064" y="6156325"/>
              <a:ext cx="3527425" cy="58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dirty="0">
                  <a:solidFill>
                    <a:srgbClr val="002060"/>
                  </a:solidFill>
                  <a:latin typeface="Arial" charset="0"/>
                </a:rPr>
                <a:t>Structural studies at ultrahigh pressures (up to 30-50 </a:t>
              </a:r>
              <a:r>
                <a:rPr lang="en-US" sz="1600" b="1" dirty="0" err="1">
                  <a:solidFill>
                    <a:srgbClr val="002060"/>
                  </a:solidFill>
                  <a:latin typeface="Arial" charset="0"/>
                </a:rPr>
                <a:t>GPa</a:t>
              </a:r>
              <a:r>
                <a:rPr lang="en-US" sz="1600" b="1" dirty="0">
                  <a:solidFill>
                    <a:srgbClr val="002060"/>
                  </a:solidFill>
                  <a:latin typeface="Arial" charset="0"/>
                </a:rPr>
                <a:t>)</a:t>
              </a:r>
              <a:endParaRPr lang="ru-RU" sz="1600" b="1" dirty="0">
                <a:solidFill>
                  <a:srgbClr val="002060"/>
                </a:solidFill>
                <a:latin typeface="Arial" charset="0"/>
              </a:endParaRPr>
            </a:p>
          </p:txBody>
        </p:sp>
      </p:grpSp>
      <p:grpSp>
        <p:nvGrpSpPr>
          <p:cNvPr id="5" name="Group 4">
            <a:extLst>
              <a:ext uri="{FF2B5EF4-FFF2-40B4-BE49-F238E27FC236}">
                <a16:creationId xmlns:a16="http://schemas.microsoft.com/office/drawing/2014/main" id="{FA0A7989-94DA-4525-A831-AB48C6EDCEC8}"/>
              </a:ext>
            </a:extLst>
          </p:cNvPr>
          <p:cNvGrpSpPr/>
          <p:nvPr/>
        </p:nvGrpSpPr>
        <p:grpSpPr>
          <a:xfrm>
            <a:off x="2488557" y="111088"/>
            <a:ext cx="3378265" cy="4298865"/>
            <a:chOff x="1524000" y="0"/>
            <a:chExt cx="2755901" cy="3517900"/>
          </a:xfrm>
        </p:grpSpPr>
        <p:sp>
          <p:nvSpPr>
            <p:cNvPr id="4" name="Прямоугольник 3"/>
            <p:cNvSpPr/>
            <p:nvPr/>
          </p:nvSpPr>
          <p:spPr>
            <a:xfrm>
              <a:off x="1524000" y="0"/>
              <a:ext cx="2755900" cy="3517900"/>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0248" name="Rectangle 9"/>
            <p:cNvSpPr>
              <a:spLocks noChangeArrowheads="1"/>
            </p:cNvSpPr>
            <p:nvPr/>
          </p:nvSpPr>
          <p:spPr bwMode="auto">
            <a:xfrm>
              <a:off x="2636838" y="44450"/>
              <a:ext cx="71205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CC0066"/>
                  </a:solidFill>
                </a:rPr>
                <a:t>HRFD</a:t>
              </a:r>
              <a:endParaRPr lang="ru-RU" b="1">
                <a:solidFill>
                  <a:srgbClr val="CC0066"/>
                </a:solidFill>
              </a:endParaRPr>
            </a:p>
          </p:txBody>
        </p:sp>
        <p:sp>
          <p:nvSpPr>
            <p:cNvPr id="10254" name="Text Box 21"/>
            <p:cNvSpPr txBox="1">
              <a:spLocks noChangeArrowheads="1"/>
            </p:cNvSpPr>
            <p:nvPr/>
          </p:nvSpPr>
          <p:spPr bwMode="auto">
            <a:xfrm>
              <a:off x="1616076" y="2439988"/>
              <a:ext cx="2663825" cy="107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dirty="0">
                  <a:solidFill>
                    <a:srgbClr val="002060"/>
                  </a:solidFill>
                  <a:latin typeface="Arial" charset="0"/>
                </a:rPr>
                <a:t>Precise structural studies of crystalline materials using reverse TOF method, </a:t>
              </a:r>
              <a:r>
                <a:rPr lang="en-US" sz="1600" b="1" dirty="0">
                  <a:solidFill>
                    <a:srgbClr val="002060"/>
                  </a:solidFill>
                  <a:latin typeface="Arial" charset="0"/>
                  <a:sym typeface="Symbol" pitchFamily="18" charset="2"/>
                </a:rPr>
                <a:t>d/d ~ 0.001</a:t>
              </a:r>
            </a:p>
          </p:txBody>
        </p:sp>
        <p:pic>
          <p:nvPicPr>
            <p:cNvPr id="10250" name="Picture 15" descr="IMG_6438"/>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60538" y="411163"/>
              <a:ext cx="2305050"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 name="Text Box 4">
            <a:extLst>
              <a:ext uri="{FF2B5EF4-FFF2-40B4-BE49-F238E27FC236}">
                <a16:creationId xmlns:a16="http://schemas.microsoft.com/office/drawing/2014/main" id="{3AAC0F6D-EBB4-461A-BDB3-304C2E26D196}"/>
              </a:ext>
            </a:extLst>
          </p:cNvPr>
          <p:cNvSpPr txBox="1">
            <a:spLocks noChangeArrowheads="1"/>
          </p:cNvSpPr>
          <p:nvPr/>
        </p:nvSpPr>
        <p:spPr bwMode="auto">
          <a:xfrm>
            <a:off x="4599720" y="5438077"/>
            <a:ext cx="2870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b="1" dirty="0">
                <a:solidFill>
                  <a:srgbClr val="002060"/>
                </a:solidFill>
                <a:effectLst>
                  <a:outerShdw blurRad="38100" dist="38100" dir="2700000" algn="tl">
                    <a:srgbClr val="000000">
                      <a:alpha val="43137"/>
                    </a:srgbClr>
                  </a:outerShdw>
                </a:effectLst>
                <a:latin typeface="Arial" charset="0"/>
              </a:rPr>
              <a:t>DIFFRACTION</a:t>
            </a:r>
            <a:endParaRPr lang="ru-RU" b="1" dirty="0">
              <a:solidFill>
                <a:srgbClr val="002060"/>
              </a:solidFill>
              <a:effectLst>
                <a:outerShdw blurRad="38100" dist="38100" dir="2700000" algn="tl">
                  <a:srgbClr val="000000">
                    <a:alpha val="43137"/>
                  </a:srgbClr>
                </a:outerShdw>
              </a:effectLst>
              <a:latin typeface="Arial" charset="0"/>
            </a:endParaRPr>
          </a:p>
        </p:txBody>
      </p:sp>
      <p:sp>
        <p:nvSpPr>
          <p:cNvPr id="2" name="Footer Placeholder 1">
            <a:extLst>
              <a:ext uri="{FF2B5EF4-FFF2-40B4-BE49-F238E27FC236}">
                <a16:creationId xmlns:a16="http://schemas.microsoft.com/office/drawing/2014/main" id="{90E05564-C867-4838-B0EF-B92D8C5DA019}"/>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4"/>
          <p:cNvSpPr txBox="1">
            <a:spLocks noChangeArrowheads="1"/>
          </p:cNvSpPr>
          <p:nvPr/>
        </p:nvSpPr>
        <p:spPr bwMode="auto">
          <a:xfrm>
            <a:off x="4584868" y="932657"/>
            <a:ext cx="287020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b="1" dirty="0">
                <a:solidFill>
                  <a:srgbClr val="002060"/>
                </a:solidFill>
                <a:effectLst>
                  <a:outerShdw blurRad="38100" dist="38100" dir="2700000" algn="tl">
                    <a:srgbClr val="000000">
                      <a:alpha val="43137"/>
                    </a:srgbClr>
                  </a:outerShdw>
                </a:effectLst>
                <a:latin typeface="Arial" charset="0"/>
              </a:rPr>
              <a:t>SMALL ANGLE NEUTRON SCATTERING AND REFLECTOMETRY</a:t>
            </a:r>
            <a:endParaRPr lang="ru-RU" b="1" dirty="0">
              <a:solidFill>
                <a:srgbClr val="002060"/>
              </a:solidFill>
              <a:effectLst>
                <a:outerShdw blurRad="38100" dist="38100" dir="2700000" algn="tl">
                  <a:srgbClr val="000000">
                    <a:alpha val="43137"/>
                  </a:srgbClr>
                </a:outerShdw>
              </a:effectLst>
              <a:latin typeface="Arial" charset="0"/>
            </a:endParaRPr>
          </a:p>
        </p:txBody>
      </p:sp>
      <p:grpSp>
        <p:nvGrpSpPr>
          <p:cNvPr id="2" name="Group 1">
            <a:extLst>
              <a:ext uri="{FF2B5EF4-FFF2-40B4-BE49-F238E27FC236}">
                <a16:creationId xmlns:a16="http://schemas.microsoft.com/office/drawing/2014/main" id="{02A6F813-5F6B-448C-AADE-23D092891240}"/>
              </a:ext>
            </a:extLst>
          </p:cNvPr>
          <p:cNvGrpSpPr/>
          <p:nvPr/>
        </p:nvGrpSpPr>
        <p:grpSpPr>
          <a:xfrm>
            <a:off x="519281" y="31748"/>
            <a:ext cx="3167063" cy="3295652"/>
            <a:chOff x="1416051" y="-14288"/>
            <a:chExt cx="3167063" cy="3295652"/>
          </a:xfrm>
        </p:grpSpPr>
        <p:sp>
          <p:nvSpPr>
            <p:cNvPr id="21" name="Прямоугольник 20"/>
            <p:cNvSpPr/>
            <p:nvPr/>
          </p:nvSpPr>
          <p:spPr>
            <a:xfrm>
              <a:off x="1524001" y="1"/>
              <a:ext cx="2987675" cy="3281363"/>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368" name="Rectangle 5"/>
            <p:cNvSpPr>
              <a:spLocks noChangeArrowheads="1"/>
            </p:cNvSpPr>
            <p:nvPr/>
          </p:nvSpPr>
          <p:spPr bwMode="auto">
            <a:xfrm>
              <a:off x="2351088" y="-14288"/>
              <a:ext cx="1458912"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CC0066"/>
                  </a:solidFill>
                </a:rPr>
                <a:t>YuMO - SANS</a:t>
              </a:r>
            </a:p>
          </p:txBody>
        </p:sp>
        <p:pic>
          <p:nvPicPr>
            <p:cNvPr id="15369" name="Picture 6" descr="yumo_1"/>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847851" y="331788"/>
              <a:ext cx="2303463"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 Box 8"/>
            <p:cNvSpPr txBox="1">
              <a:spLocks noChangeArrowheads="1"/>
            </p:cNvSpPr>
            <p:nvPr/>
          </p:nvSpPr>
          <p:spPr bwMode="auto">
            <a:xfrm>
              <a:off x="1416051" y="2205039"/>
              <a:ext cx="3167063"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a:solidFill>
                    <a:srgbClr val="008000"/>
                  </a:solidFill>
                  <a:latin typeface="Arial" charset="0"/>
                </a:rPr>
                <a:t>A study of structural characteristics of nanostructured materials, biological objects, polymers</a:t>
              </a:r>
              <a:endParaRPr lang="ru-RU" sz="1600" b="1">
                <a:solidFill>
                  <a:srgbClr val="008000"/>
                </a:solidFill>
                <a:latin typeface="Arial" charset="0"/>
              </a:endParaRPr>
            </a:p>
          </p:txBody>
        </p:sp>
      </p:grpSp>
      <p:grpSp>
        <p:nvGrpSpPr>
          <p:cNvPr id="3" name="Group 2">
            <a:extLst>
              <a:ext uri="{FF2B5EF4-FFF2-40B4-BE49-F238E27FC236}">
                <a16:creationId xmlns:a16="http://schemas.microsoft.com/office/drawing/2014/main" id="{41ADD44C-9DC3-4C60-88D0-B2E835C95F52}"/>
              </a:ext>
            </a:extLst>
          </p:cNvPr>
          <p:cNvGrpSpPr/>
          <p:nvPr/>
        </p:nvGrpSpPr>
        <p:grpSpPr>
          <a:xfrm>
            <a:off x="2806702" y="3252786"/>
            <a:ext cx="3063875" cy="3605214"/>
            <a:chOff x="1447801" y="3282950"/>
            <a:chExt cx="3063875" cy="3605214"/>
          </a:xfrm>
        </p:grpSpPr>
        <p:sp>
          <p:nvSpPr>
            <p:cNvPr id="22" name="Прямоугольник 21"/>
            <p:cNvSpPr/>
            <p:nvPr/>
          </p:nvSpPr>
          <p:spPr>
            <a:xfrm>
              <a:off x="1524001" y="3357564"/>
              <a:ext cx="2987675" cy="3500437"/>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5371" name="Picture 10" descr="img_134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630363" y="4076701"/>
              <a:ext cx="2665412" cy="177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2" name="Rectangle 11"/>
            <p:cNvSpPr>
              <a:spLocks noChangeArrowheads="1"/>
            </p:cNvSpPr>
            <p:nvPr/>
          </p:nvSpPr>
          <p:spPr bwMode="auto">
            <a:xfrm>
              <a:off x="2493964" y="3282950"/>
              <a:ext cx="90922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CC0066"/>
                  </a:solidFill>
                </a:rPr>
                <a:t>REMUR</a:t>
              </a:r>
            </a:p>
          </p:txBody>
        </p:sp>
        <p:sp>
          <p:nvSpPr>
            <p:cNvPr id="15373" name="Text Box 12"/>
            <p:cNvSpPr txBox="1">
              <a:spLocks noChangeArrowheads="1"/>
            </p:cNvSpPr>
            <p:nvPr/>
          </p:nvSpPr>
          <p:spPr bwMode="auto">
            <a:xfrm>
              <a:off x="1447801" y="5810251"/>
              <a:ext cx="2881313" cy="107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a:solidFill>
                    <a:srgbClr val="008000"/>
                  </a:solidFill>
                  <a:latin typeface="Arial" charset="0"/>
                </a:rPr>
                <a:t>A study of magnetization profile, magnetic and structural properties of layered nanostructures</a:t>
              </a:r>
              <a:endParaRPr lang="ru-RU" sz="1600" b="1">
                <a:solidFill>
                  <a:srgbClr val="008000"/>
                </a:solidFill>
                <a:latin typeface="Arial" charset="0"/>
              </a:endParaRPr>
            </a:p>
          </p:txBody>
        </p:sp>
        <p:sp>
          <p:nvSpPr>
            <p:cNvPr id="15375" name="Text Box 14"/>
            <p:cNvSpPr txBox="1">
              <a:spLocks noChangeArrowheads="1"/>
            </p:cNvSpPr>
            <p:nvPr/>
          </p:nvSpPr>
          <p:spPr bwMode="auto">
            <a:xfrm>
              <a:off x="1846264" y="3500439"/>
              <a:ext cx="2395537"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1600">
                  <a:solidFill>
                    <a:srgbClr val="0000FF"/>
                  </a:solidFill>
                  <a:latin typeface="Arial" charset="0"/>
                </a:rPr>
                <a:t>Reflectometer with polarized neutrons</a:t>
              </a:r>
              <a:endParaRPr lang="ru-RU" sz="1600">
                <a:solidFill>
                  <a:srgbClr val="0000FF"/>
                </a:solidFill>
                <a:latin typeface="Arial" charset="0"/>
              </a:endParaRPr>
            </a:p>
          </p:txBody>
        </p:sp>
      </p:grpSp>
      <p:grpSp>
        <p:nvGrpSpPr>
          <p:cNvPr id="5" name="Group 4">
            <a:extLst>
              <a:ext uri="{FF2B5EF4-FFF2-40B4-BE49-F238E27FC236}">
                <a16:creationId xmlns:a16="http://schemas.microsoft.com/office/drawing/2014/main" id="{B4436D73-CBD9-4EBC-8FD0-F1D302A66C39}"/>
              </a:ext>
            </a:extLst>
          </p:cNvPr>
          <p:cNvGrpSpPr/>
          <p:nvPr/>
        </p:nvGrpSpPr>
        <p:grpSpPr>
          <a:xfrm>
            <a:off x="6302376" y="3606799"/>
            <a:ext cx="2916238" cy="3219450"/>
            <a:chOff x="7751763" y="3638550"/>
            <a:chExt cx="2916238" cy="3219450"/>
          </a:xfrm>
        </p:grpSpPr>
        <p:sp>
          <p:nvSpPr>
            <p:cNvPr id="24" name="Прямоугольник 23"/>
            <p:cNvSpPr/>
            <p:nvPr/>
          </p:nvSpPr>
          <p:spPr>
            <a:xfrm>
              <a:off x="7751764" y="3716338"/>
              <a:ext cx="2916237" cy="3141662"/>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380" name="Rectangle 15"/>
            <p:cNvSpPr>
              <a:spLocks noChangeArrowheads="1"/>
            </p:cNvSpPr>
            <p:nvPr/>
          </p:nvSpPr>
          <p:spPr bwMode="auto">
            <a:xfrm>
              <a:off x="8832850" y="3638550"/>
              <a:ext cx="9223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CC0066"/>
                  </a:solidFill>
                </a:rPr>
                <a:t>GRAINS</a:t>
              </a:r>
            </a:p>
          </p:txBody>
        </p:sp>
        <p:sp>
          <p:nvSpPr>
            <p:cNvPr id="15381" name="Text Box 16"/>
            <p:cNvSpPr txBox="1">
              <a:spLocks noChangeArrowheads="1"/>
            </p:cNvSpPr>
            <p:nvPr/>
          </p:nvSpPr>
          <p:spPr bwMode="auto">
            <a:xfrm>
              <a:off x="7824789" y="3883025"/>
              <a:ext cx="2771775"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a:solidFill>
                    <a:srgbClr val="0000FF"/>
                  </a:solidFill>
                  <a:latin typeface="Arial" charset="0"/>
                </a:rPr>
                <a:t>Multifunctional reflectometer</a:t>
              </a:r>
              <a:endParaRPr lang="ru-RU" sz="1600">
                <a:solidFill>
                  <a:srgbClr val="0000FF"/>
                </a:solidFill>
                <a:latin typeface="Arial" charset="0"/>
              </a:endParaRPr>
            </a:p>
          </p:txBody>
        </p:sp>
        <p:pic>
          <p:nvPicPr>
            <p:cNvPr id="15382" name="Рисунок 8"/>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12125" y="4189413"/>
              <a:ext cx="2165350" cy="162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83" name="Text Box 17"/>
            <p:cNvSpPr txBox="1">
              <a:spLocks noChangeArrowheads="1"/>
            </p:cNvSpPr>
            <p:nvPr/>
          </p:nvSpPr>
          <p:spPr bwMode="auto">
            <a:xfrm>
              <a:off x="7751763" y="5838826"/>
              <a:ext cx="2881312"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a:solidFill>
                    <a:srgbClr val="008000"/>
                  </a:solidFill>
                  <a:latin typeface="Arial" charset="0"/>
                </a:rPr>
                <a:t>A study of structural properties of liquid and soft matter interfaces</a:t>
              </a:r>
              <a:endParaRPr lang="ru-RU" sz="1600" b="1">
                <a:solidFill>
                  <a:srgbClr val="008000"/>
                </a:solidFill>
                <a:latin typeface="Arial" charset="0"/>
              </a:endParaRPr>
            </a:p>
          </p:txBody>
        </p:sp>
      </p:grpSp>
      <p:grpSp>
        <p:nvGrpSpPr>
          <p:cNvPr id="4" name="Group 3">
            <a:extLst>
              <a:ext uri="{FF2B5EF4-FFF2-40B4-BE49-F238E27FC236}">
                <a16:creationId xmlns:a16="http://schemas.microsoft.com/office/drawing/2014/main" id="{19160F44-C64E-49B0-9F6C-102991027B0F}"/>
              </a:ext>
            </a:extLst>
          </p:cNvPr>
          <p:cNvGrpSpPr/>
          <p:nvPr/>
        </p:nvGrpSpPr>
        <p:grpSpPr>
          <a:xfrm>
            <a:off x="8418598" y="40479"/>
            <a:ext cx="2979736" cy="3727451"/>
            <a:chOff x="7751764" y="-26988"/>
            <a:chExt cx="2979736" cy="3727451"/>
          </a:xfrm>
        </p:grpSpPr>
        <p:sp>
          <p:nvSpPr>
            <p:cNvPr id="23" name="Прямоугольник 22"/>
            <p:cNvSpPr/>
            <p:nvPr/>
          </p:nvSpPr>
          <p:spPr>
            <a:xfrm>
              <a:off x="7751764" y="1"/>
              <a:ext cx="2916237" cy="3649663"/>
            </a:xfrm>
            <a:prstGeom prst="rect">
              <a:avLst/>
            </a:prstGeom>
            <a:solidFill>
              <a:srgbClr val="FFFF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5374" name="Picture 13"/>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8120064" y="720726"/>
              <a:ext cx="2339975" cy="14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76" name="Rectangle 15"/>
            <p:cNvSpPr>
              <a:spLocks noChangeArrowheads="1"/>
            </p:cNvSpPr>
            <p:nvPr/>
          </p:nvSpPr>
          <p:spPr bwMode="auto">
            <a:xfrm>
              <a:off x="8897939" y="-26988"/>
              <a:ext cx="8691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CC0066"/>
                  </a:solidFill>
                </a:rPr>
                <a:t>REFLEX</a:t>
              </a:r>
            </a:p>
          </p:txBody>
        </p:sp>
        <p:sp>
          <p:nvSpPr>
            <p:cNvPr id="15377" name="Text Box 16"/>
            <p:cNvSpPr txBox="1">
              <a:spLocks noChangeArrowheads="1"/>
            </p:cNvSpPr>
            <p:nvPr/>
          </p:nvSpPr>
          <p:spPr bwMode="auto">
            <a:xfrm>
              <a:off x="8112126" y="188913"/>
              <a:ext cx="255587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dirty="0">
                  <a:solidFill>
                    <a:srgbClr val="0000FF"/>
                  </a:solidFill>
                  <a:latin typeface="Arial" charset="0"/>
                </a:rPr>
                <a:t>Reflectometer with polarized neutrons</a:t>
              </a:r>
              <a:endParaRPr lang="ru-RU" sz="1600" dirty="0">
                <a:solidFill>
                  <a:srgbClr val="0000FF"/>
                </a:solidFill>
                <a:latin typeface="Arial" charset="0"/>
              </a:endParaRPr>
            </a:p>
          </p:txBody>
        </p:sp>
        <p:sp>
          <p:nvSpPr>
            <p:cNvPr id="15378" name="Text Box 17"/>
            <p:cNvSpPr txBox="1">
              <a:spLocks noChangeArrowheads="1"/>
            </p:cNvSpPr>
            <p:nvPr/>
          </p:nvSpPr>
          <p:spPr bwMode="auto">
            <a:xfrm>
              <a:off x="7850188" y="2092325"/>
              <a:ext cx="2881312" cy="83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sz="1600" b="1" dirty="0">
                  <a:solidFill>
                    <a:srgbClr val="008000"/>
                  </a:solidFill>
                  <a:latin typeface="Arial" charset="0"/>
                </a:rPr>
                <a:t>A study of structural properties of thin films and layered nanostructures</a:t>
              </a:r>
              <a:endParaRPr lang="ru-RU" sz="1600" b="1" dirty="0">
                <a:solidFill>
                  <a:srgbClr val="008000"/>
                </a:solidFill>
                <a:latin typeface="Arial" charset="0"/>
              </a:endParaRPr>
            </a:p>
          </p:txBody>
        </p:sp>
        <p:sp>
          <p:nvSpPr>
            <p:cNvPr id="15379" name="TextBox 1"/>
            <p:cNvSpPr txBox="1">
              <a:spLocks noChangeArrowheads="1"/>
            </p:cNvSpPr>
            <p:nvPr/>
          </p:nvSpPr>
          <p:spPr bwMode="auto">
            <a:xfrm>
              <a:off x="7947026" y="2868613"/>
              <a:ext cx="26447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r>
                <a:rPr lang="en-US" sz="1600" b="1">
                  <a:solidFill>
                    <a:srgbClr val="7030A0"/>
                  </a:solidFill>
                </a:rPr>
                <a:t>Reconstruction into Spin Echo Small Angle Neutron Scattering Spectrometer</a:t>
              </a:r>
              <a:endParaRPr lang="ru-RU" sz="1600" b="1">
                <a:solidFill>
                  <a:srgbClr val="7030A0"/>
                </a:solidFill>
              </a:endParaRPr>
            </a:p>
          </p:txBody>
        </p:sp>
      </p:grpSp>
      <p:sp>
        <p:nvSpPr>
          <p:cNvPr id="6" name="Footer Placeholder 5">
            <a:extLst>
              <a:ext uri="{FF2B5EF4-FFF2-40B4-BE49-F238E27FC236}">
                <a16:creationId xmlns:a16="http://schemas.microsoft.com/office/drawing/2014/main" id="{C91C092B-2DCB-4084-8EAA-47BE0C0553B8}"/>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4"/>
          <p:cNvSpPr txBox="1">
            <a:spLocks noChangeArrowheads="1"/>
          </p:cNvSpPr>
          <p:nvPr/>
        </p:nvSpPr>
        <p:spPr bwMode="auto">
          <a:xfrm>
            <a:off x="4584868" y="932657"/>
            <a:ext cx="287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b="1" dirty="0">
                <a:solidFill>
                  <a:srgbClr val="002060"/>
                </a:solidFill>
                <a:effectLst>
                  <a:outerShdw blurRad="38100" dist="38100" dir="2700000" algn="tl">
                    <a:srgbClr val="000000">
                      <a:alpha val="43137"/>
                    </a:srgbClr>
                  </a:outerShdw>
                </a:effectLst>
                <a:latin typeface="Arial" charset="0"/>
              </a:rPr>
              <a:t>INELASTIC NEUTRON SCATTERING</a:t>
            </a:r>
            <a:endParaRPr lang="ru-RU" b="1" dirty="0">
              <a:solidFill>
                <a:srgbClr val="002060"/>
              </a:solidFill>
              <a:effectLst>
                <a:outerShdw blurRad="38100" dist="38100" dir="2700000" algn="tl">
                  <a:srgbClr val="000000">
                    <a:alpha val="43137"/>
                  </a:srgbClr>
                </a:outerShdw>
              </a:effectLst>
              <a:latin typeface="Arial" charset="0"/>
            </a:endParaRPr>
          </a:p>
        </p:txBody>
      </p:sp>
      <p:pic>
        <p:nvPicPr>
          <p:cNvPr id="6" name="Picture 5">
            <a:extLst>
              <a:ext uri="{FF2B5EF4-FFF2-40B4-BE49-F238E27FC236}">
                <a16:creationId xmlns:a16="http://schemas.microsoft.com/office/drawing/2014/main" id="{D887DE5F-0E59-47DF-B140-680065E1F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267" y="1714351"/>
            <a:ext cx="5008195" cy="3756146"/>
          </a:xfrm>
          <a:prstGeom prst="rect">
            <a:avLst/>
          </a:prstGeom>
        </p:spPr>
      </p:pic>
      <p:pic>
        <p:nvPicPr>
          <p:cNvPr id="7" name="Picture 6">
            <a:extLst>
              <a:ext uri="{FF2B5EF4-FFF2-40B4-BE49-F238E27FC236}">
                <a16:creationId xmlns:a16="http://schemas.microsoft.com/office/drawing/2014/main" id="{07046A6E-19E9-4D0D-8F9E-E627A84F5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2028" y="2867290"/>
            <a:ext cx="4891576" cy="3668682"/>
          </a:xfrm>
          <a:prstGeom prst="rect">
            <a:avLst/>
          </a:prstGeom>
        </p:spPr>
      </p:pic>
      <p:sp>
        <p:nvSpPr>
          <p:cNvPr id="2" name="Footer Placeholder 1">
            <a:extLst>
              <a:ext uri="{FF2B5EF4-FFF2-40B4-BE49-F238E27FC236}">
                <a16:creationId xmlns:a16="http://schemas.microsoft.com/office/drawing/2014/main" id="{E8F8F45B-BF3C-4C87-92AE-FD4DF3956258}"/>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90930479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Text Box 4"/>
          <p:cNvSpPr txBox="1">
            <a:spLocks noChangeArrowheads="1"/>
          </p:cNvSpPr>
          <p:nvPr/>
        </p:nvSpPr>
        <p:spPr bwMode="auto">
          <a:xfrm>
            <a:off x="4584868" y="932657"/>
            <a:ext cx="2870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spcBef>
                <a:spcPct val="50000"/>
              </a:spcBef>
            </a:pPr>
            <a:r>
              <a:rPr lang="en-US" b="1" dirty="0">
                <a:solidFill>
                  <a:srgbClr val="002060"/>
                </a:solidFill>
                <a:effectLst>
                  <a:outerShdw blurRad="38100" dist="38100" dir="2700000" algn="tl">
                    <a:srgbClr val="000000">
                      <a:alpha val="43137"/>
                    </a:srgbClr>
                  </a:outerShdw>
                </a:effectLst>
                <a:latin typeface="Arial" charset="0"/>
              </a:rPr>
              <a:t>NEUTRON TOMOGRAPHY</a:t>
            </a:r>
            <a:endParaRPr lang="ru-RU" b="1" dirty="0">
              <a:solidFill>
                <a:srgbClr val="002060"/>
              </a:solidFill>
              <a:effectLst>
                <a:outerShdw blurRad="38100" dist="38100" dir="2700000" algn="tl">
                  <a:srgbClr val="000000">
                    <a:alpha val="43137"/>
                  </a:srgbClr>
                </a:outerShdw>
              </a:effectLst>
              <a:latin typeface="Arial" charset="0"/>
            </a:endParaRPr>
          </a:p>
        </p:txBody>
      </p:sp>
      <p:pic>
        <p:nvPicPr>
          <p:cNvPr id="2" name="Picture 1">
            <a:extLst>
              <a:ext uri="{FF2B5EF4-FFF2-40B4-BE49-F238E27FC236}">
                <a16:creationId xmlns:a16="http://schemas.microsoft.com/office/drawing/2014/main" id="{84011A96-63AD-4A74-B5B6-030D08743F13}"/>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4521745" y="1538477"/>
            <a:ext cx="7573799" cy="5261929"/>
          </a:xfrm>
          <a:prstGeom prst="rect">
            <a:avLst/>
          </a:prstGeom>
        </p:spPr>
      </p:pic>
      <p:pic>
        <p:nvPicPr>
          <p:cNvPr id="3" name="Picture 2">
            <a:extLst>
              <a:ext uri="{FF2B5EF4-FFF2-40B4-BE49-F238E27FC236}">
                <a16:creationId xmlns:a16="http://schemas.microsoft.com/office/drawing/2014/main" id="{1E40C03E-914B-424B-9CBF-B2E2538EB3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56" y="100287"/>
            <a:ext cx="4781476" cy="5062022"/>
          </a:xfrm>
          <a:prstGeom prst="rect">
            <a:avLst/>
          </a:prstGeom>
        </p:spPr>
      </p:pic>
      <p:sp>
        <p:nvSpPr>
          <p:cNvPr id="4" name="Footer Placeholder 3">
            <a:extLst>
              <a:ext uri="{FF2B5EF4-FFF2-40B4-BE49-F238E27FC236}">
                <a16:creationId xmlns:a16="http://schemas.microsoft.com/office/drawing/2014/main" id="{B5C38372-FB70-47DD-80A1-B94E1B6DBEE7}"/>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44325137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anim calcmode="lin" valueType="num">
                                      <p:cBhvr>
                                        <p:cTn id="10" dur="500" fill="hold"/>
                                        <p:tgtEl>
                                          <p:spTgt spid="3"/>
                                        </p:tgtEl>
                                        <p:attrNameLst>
                                          <p:attrName>ppt_x</p:attrName>
                                        </p:attrNameLst>
                                      </p:cBhvr>
                                      <p:tavLst>
                                        <p:tav tm="0">
                                          <p:val>
                                            <p:fltVal val="0.5"/>
                                          </p:val>
                                        </p:tav>
                                        <p:tav tm="100000">
                                          <p:val>
                                            <p:strVal val="#ppt_x"/>
                                          </p:val>
                                        </p:tav>
                                      </p:tavLst>
                                    </p:anim>
                                    <p:anim calcmode="lin" valueType="num">
                                      <p:cBhvr>
                                        <p:cTn id="11"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o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contrast="20000"/>
          </a:blip>
          <a:srcRect l="20429" r="21049"/>
          <a:stretch/>
        </p:blipFill>
        <p:spPr>
          <a:xfrm>
            <a:off x="7964244" y="286494"/>
            <a:ext cx="3590429" cy="4601015"/>
          </a:xfrm>
          <a:prstGeom prst="rect">
            <a:avLst/>
          </a:prstGeom>
        </p:spPr>
      </p:pic>
      <p:pic>
        <p:nvPicPr>
          <p:cNvPr id="2" name="Рисунок 1" descr="C:\Users\Lenovo\Desktop\wx1080.tif"/>
          <p:cNvPicPr/>
          <p:nvPr/>
        </p:nvPicPr>
        <p:blipFill>
          <a:blip r:embed="rId6">
            <a:extLst>
              <a:ext uri="{28A0092B-C50C-407E-A947-70E740481C1C}">
                <a14:useLocalDpi xmlns:a14="http://schemas.microsoft.com/office/drawing/2010/main" val="0"/>
              </a:ext>
            </a:extLst>
          </a:blip>
          <a:srcRect/>
          <a:stretch>
            <a:fillRect/>
          </a:stretch>
        </p:blipFill>
        <p:spPr bwMode="auto">
          <a:xfrm>
            <a:off x="1907739" y="1144620"/>
            <a:ext cx="2014405" cy="2210581"/>
          </a:xfrm>
          <a:prstGeom prst="rect">
            <a:avLst/>
          </a:prstGeom>
          <a:noFill/>
          <a:ln>
            <a:noFill/>
          </a:ln>
        </p:spPr>
      </p:pic>
      <p:pic>
        <p:nvPicPr>
          <p:cNvPr id="4" name="Picture 3" descr="snapshot"/>
          <p:cNvPicPr/>
          <p:nvPr/>
        </p:nvPicPr>
        <p:blipFill>
          <a:blip r:embed="rId7">
            <a:extLst>
              <a:ext uri="{28A0092B-C50C-407E-A947-70E740481C1C}">
                <a14:useLocalDpi xmlns:a14="http://schemas.microsoft.com/office/drawing/2010/main" val="0"/>
              </a:ext>
            </a:extLst>
          </a:blip>
          <a:srcRect/>
          <a:stretch>
            <a:fillRect/>
          </a:stretch>
        </p:blipFill>
        <p:spPr bwMode="auto">
          <a:xfrm>
            <a:off x="7618139" y="4019444"/>
            <a:ext cx="2547767" cy="2838557"/>
          </a:xfrm>
          <a:prstGeom prst="rect">
            <a:avLst/>
          </a:prstGeom>
          <a:noFill/>
          <a:ln>
            <a:noFill/>
          </a:ln>
        </p:spPr>
      </p:pic>
      <p:pic>
        <p:nvPicPr>
          <p:cNvPr id="6" name="Рисунок 5"/>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rot="20512882">
            <a:off x="4689709" y="1405322"/>
            <a:ext cx="2256748" cy="2421962"/>
          </a:xfrm>
          <a:prstGeom prst="rect">
            <a:avLst/>
          </a:prstGeom>
        </p:spPr>
      </p:pic>
      <p:pic>
        <p:nvPicPr>
          <p:cNvPr id="9" name="Рисунок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3632" y="4136790"/>
            <a:ext cx="2447110" cy="2379757"/>
          </a:xfrm>
          <a:prstGeom prst="rect">
            <a:avLst/>
          </a:prstGeom>
        </p:spPr>
      </p:pic>
      <p:pic>
        <p:nvPicPr>
          <p:cNvPr id="10" name="Рисунок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59550" y="4136791"/>
            <a:ext cx="3102001" cy="1345721"/>
          </a:xfrm>
          <a:prstGeom prst="rect">
            <a:avLst/>
          </a:prstGeom>
        </p:spPr>
      </p:pic>
      <p:sp>
        <p:nvSpPr>
          <p:cNvPr id="11" name="Заголовок 3"/>
          <p:cNvSpPr txBox="1">
            <a:spLocks/>
          </p:cNvSpPr>
          <p:nvPr/>
        </p:nvSpPr>
        <p:spPr>
          <a:xfrm>
            <a:off x="1" y="0"/>
            <a:ext cx="12192000" cy="1143000"/>
          </a:xfrm>
          <a:prstGeom prst="rect">
            <a:avLst/>
          </a:prstGeom>
          <a:solidFill>
            <a:schemeClr val="bg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Neutron radiography and tomography facility: mystery of the incense vial</a:t>
            </a:r>
            <a:endParaRPr lang="ru-RU" sz="28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Нижний колонтитул 2">
            <a:extLst>
              <a:ext uri="{FF2B5EF4-FFF2-40B4-BE49-F238E27FC236}">
                <a16:creationId xmlns:a16="http://schemas.microsoft.com/office/drawing/2014/main" id="{B56BDC94-5FEA-4148-B577-0FA7BDA1A829}"/>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37503964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41"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heel(1)">
                                      <p:cBhvr>
                                        <p:cTn id="3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3A9BDD-7A10-45EE-A3C2-55FBD86B52A6}"/>
              </a:ext>
            </a:extLst>
          </p:cNvPr>
          <p:cNvSpPr>
            <a:spLocks noGrp="1"/>
          </p:cNvSpPr>
          <p:nvPr>
            <p:ph type="title" idx="4294967295"/>
          </p:nvPr>
        </p:nvSpPr>
        <p:spPr>
          <a:xfrm>
            <a:off x="142875" y="684213"/>
            <a:ext cx="12049125" cy="887412"/>
          </a:xfrm>
        </p:spPr>
        <p:txBody>
          <a:bodyPr>
            <a:normAutofit/>
          </a:bodyPr>
          <a:lstStyle/>
          <a:p>
            <a:r>
              <a:rPr lang="en-US" dirty="0">
                <a:latin typeface="Times New Roman" panose="02020603050405020304" pitchFamily="18" charset="0"/>
                <a:cs typeface="Times New Roman" panose="02020603050405020304" pitchFamily="18" charset="0"/>
              </a:rPr>
              <a:t>Frank Laboratory of Neutron Physics</a:t>
            </a:r>
            <a:endParaRPr lang="ru-RU" dirty="0">
              <a:latin typeface="Times New Roman" panose="02020603050405020304" pitchFamily="18" charset="0"/>
              <a:cs typeface="Times New Roman" panose="02020603050405020304" pitchFamily="18" charset="0"/>
            </a:endParaRPr>
          </a:p>
        </p:txBody>
      </p:sp>
      <p:sp>
        <p:nvSpPr>
          <p:cNvPr id="4" name="Объект 2">
            <a:extLst>
              <a:ext uri="{FF2B5EF4-FFF2-40B4-BE49-F238E27FC236}">
                <a16:creationId xmlns:a16="http://schemas.microsoft.com/office/drawing/2014/main" id="{63365B72-D2C6-4C06-A5E6-1B0BF000DB64}"/>
              </a:ext>
            </a:extLst>
          </p:cNvPr>
          <p:cNvSpPr txBox="1">
            <a:spLocks/>
          </p:cNvSpPr>
          <p:nvPr/>
        </p:nvSpPr>
        <p:spPr>
          <a:xfrm>
            <a:off x="1218127" y="1412776"/>
            <a:ext cx="10452829" cy="45365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36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32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Asia AS" panose="020B0603050302020204" pitchFamily="34"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582 staff personnel, 106 from JINR member-countries , average age 47 years;</a:t>
            </a:r>
          </a:p>
          <a:p>
            <a:pPr>
              <a:lnSpc>
                <a:spcPct val="100000"/>
              </a:lnSpc>
              <a:defRPr/>
            </a:pPr>
            <a:r>
              <a:rPr kumimoji="0" lang="en-US" altLang="ko-K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168 scientists 71 from JINR member-countries;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31.684 M$ - 2019 annual budget, 51% - for the research;</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Two scientific directions</a:t>
            </a:r>
            <a:r>
              <a:rPr kumimoji="0" lang="ru-RU" altLang="ko-K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Neutron nuclear physics;</a:t>
            </a:r>
            <a:endParaRPr kumimoji="0" lang="ru-RU"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Condensed matter physics;</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Methodic;</a:t>
            </a:r>
            <a:endParaRPr kumimoji="0" lang="ru-RU" sz="2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Basic facilities</a:t>
            </a:r>
            <a:r>
              <a:rPr kumimoji="0" lang="ru-RU" altLang="ko-KR"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a:t>
            </a: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IBR-2M;</a:t>
            </a:r>
            <a:endParaRPr kumimoji="0" lang="ru-RU" altLang="ko-KR" sz="1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a:p>
            <a:pPr marL="685800" marR="0" lvl="1" indent="-228600" algn="l" defTabSz="914400" rtl="0" eaLnBrk="1" fontAlgn="auto" latinLnBrk="0" hangingPunct="1">
              <a:lnSpc>
                <a:spcPct val="100000"/>
              </a:lnSpc>
              <a:spcBef>
                <a:spcPts val="500"/>
              </a:spcBef>
              <a:spcAft>
                <a:spcPts val="0"/>
              </a:spcAft>
              <a:buClrTx/>
              <a:buSzTx/>
              <a:buFont typeface="Arial" panose="020B0604020202020204" pitchFamily="34" charset="0"/>
              <a:buChar char="–"/>
              <a:tabLst/>
              <a:defRPr/>
            </a:pPr>
            <a:r>
              <a:rPr kumimoji="0" lang="en-US" altLang="ko-K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IREN;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altLang="ko-KR"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rPr>
              <a:t>About 250 papers published annually;</a:t>
            </a:r>
            <a:endParaRPr kumimoji="0" lang="ru-RU" altLang="ko-KR" sz="2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Tree>
    <p:extLst>
      <p:ext uri="{BB962C8B-B14F-4D97-AF65-F5344CB8AC3E}">
        <p14:creationId xmlns:p14="http://schemas.microsoft.com/office/powerpoint/2010/main" val="2262281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ижний колонтитул 4">
            <a:extLst>
              <a:ext uri="{FF2B5EF4-FFF2-40B4-BE49-F238E27FC236}">
                <a16:creationId xmlns:a16="http://schemas.microsoft.com/office/drawing/2014/main" id="{996473EE-633D-44BD-A4D1-CB75935804F9}"/>
              </a:ext>
            </a:extLst>
          </p:cNvPr>
          <p:cNvSpPr>
            <a:spLocks noGrp="1"/>
          </p:cNvSpPr>
          <p:nvPr>
            <p:ph type="ftr" sz="quarter" idx="11"/>
          </p:nvPr>
        </p:nvSpPr>
        <p:spPr>
          <a:xfrm>
            <a:off x="0" y="6453336"/>
            <a:ext cx="12192000" cy="404664"/>
          </a:xfrm>
        </p:spPr>
        <p:txBody>
          <a:bodyPr/>
          <a:lstStyle/>
          <a:p>
            <a:r>
              <a:rPr lang="en-US"/>
              <a:t>The XXIV International Scientific Conference of Young Scientists and Specialists (AYSS-2020), November 9-13, 2020</a:t>
            </a:r>
            <a:endParaRPr lang="ru-RU" dirty="0"/>
          </a:p>
        </p:txBody>
      </p:sp>
      <p:pic>
        <p:nvPicPr>
          <p:cNvPr id="10" name="Рисунок 9">
            <a:extLst>
              <a:ext uri="{FF2B5EF4-FFF2-40B4-BE49-F238E27FC236}">
                <a16:creationId xmlns:a16="http://schemas.microsoft.com/office/drawing/2014/main" id="{685E1BF8-3C0E-4197-B59F-4ABEFA7D344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262116" y="44625"/>
            <a:ext cx="9473255" cy="5762380"/>
          </a:xfrm>
          <a:prstGeom prst="rect">
            <a:avLst/>
          </a:prstGeom>
        </p:spPr>
      </p:pic>
      <p:sp>
        <p:nvSpPr>
          <p:cNvPr id="2" name="TextBox 1">
            <a:extLst>
              <a:ext uri="{FF2B5EF4-FFF2-40B4-BE49-F238E27FC236}">
                <a16:creationId xmlns:a16="http://schemas.microsoft.com/office/drawing/2014/main" id="{15752EC3-8EF0-4918-8A16-0AA19ADEEDC6}"/>
              </a:ext>
            </a:extLst>
          </p:cNvPr>
          <p:cNvSpPr txBox="1"/>
          <p:nvPr/>
        </p:nvSpPr>
        <p:spPr>
          <a:xfrm>
            <a:off x="1853609" y="5807005"/>
            <a:ext cx="7992888"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November 9 2019. Visit of the </a:t>
            </a:r>
            <a:r>
              <a:rPr lang="en-US" b="1" dirty="0" err="1">
                <a:effectLst>
                  <a:outerShdw blurRad="38100" dist="38100" dir="2700000" algn="tl">
                    <a:srgbClr val="000000">
                      <a:alpha val="43137"/>
                    </a:srgbClr>
                  </a:outerShdw>
                </a:effectLst>
              </a:rPr>
              <a:t>secrétaire</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perpétuel</a:t>
            </a:r>
            <a:r>
              <a:rPr lang="en-US" b="1" dirty="0">
                <a:effectLst>
                  <a:outerShdw blurRad="38100" dist="38100" dir="2700000" algn="tl">
                    <a:srgbClr val="000000">
                      <a:alpha val="43137"/>
                    </a:srgbClr>
                  </a:outerShdw>
                </a:effectLst>
              </a:rPr>
              <a:t> </a:t>
            </a:r>
            <a:r>
              <a:rPr lang="en-US" b="1" dirty="0" err="1">
                <a:effectLst>
                  <a:outerShdw blurRad="38100" dist="38100" dir="2700000" algn="tl">
                    <a:srgbClr val="000000">
                      <a:alpha val="43137"/>
                    </a:srgbClr>
                  </a:outerShdw>
                </a:effectLst>
              </a:rPr>
              <a:t>honoraire</a:t>
            </a:r>
            <a:r>
              <a:rPr lang="en-US" b="1" dirty="0">
                <a:effectLst>
                  <a:outerShdw blurRad="38100" dist="38100" dir="2700000" algn="tl">
                    <a:srgbClr val="000000">
                      <a:alpha val="43137"/>
                    </a:srgbClr>
                  </a:outerShdw>
                </a:effectLst>
              </a:rPr>
              <a:t> of the French Academy od Science Catherine </a:t>
            </a:r>
            <a:r>
              <a:rPr lang="en-US" b="1" dirty="0" err="1">
                <a:effectLst>
                  <a:outerShdw blurRad="38100" dist="38100" dir="2700000" algn="tl">
                    <a:srgbClr val="000000">
                      <a:alpha val="43137"/>
                    </a:srgbClr>
                  </a:outerShdw>
                </a:effectLst>
              </a:rPr>
              <a:t>Brechignac</a:t>
            </a:r>
            <a:r>
              <a:rPr lang="en-US" b="1" dirty="0">
                <a:effectLst>
                  <a:outerShdw blurRad="38100" dist="38100" dir="2700000" algn="tl">
                    <a:srgbClr val="000000">
                      <a:alpha val="43137"/>
                    </a:srgbClr>
                  </a:outerShdw>
                </a:effectLst>
              </a:rPr>
              <a:t> to FLNP</a:t>
            </a:r>
          </a:p>
        </p:txBody>
      </p:sp>
    </p:spTree>
    <p:extLst>
      <p:ext uri="{BB962C8B-B14F-4D97-AF65-F5344CB8AC3E}">
        <p14:creationId xmlns:p14="http://schemas.microsoft.com/office/powerpoint/2010/main" val="2473293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p:cNvSpPr>
            <a:spLocks noChangeArrowheads="1"/>
          </p:cNvSpPr>
          <p:nvPr/>
        </p:nvSpPr>
        <p:spPr bwMode="auto">
          <a:xfrm>
            <a:off x="2390009" y="3939"/>
            <a:ext cx="8027166" cy="7786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ru-RU"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ru-RU" sz="2000" b="1" kern="0" dirty="0">
              <a:solidFill>
                <a:srgbClr val="002060"/>
              </a:solidFill>
              <a:effectLst>
                <a:outerShdw blurRad="38100" dist="38100" dir="2700000" algn="tl">
                  <a:srgbClr val="000000">
                    <a:alpha val="43137"/>
                  </a:srgbClr>
                </a:outerShdw>
              </a:effectLst>
              <a:latin typeface="Arial" charset="0"/>
            </a:endParaRPr>
          </a:p>
          <a:p>
            <a:pPr>
              <a:buFontTx/>
              <a:buChar char="•"/>
              <a:tabLst>
                <a:tab pos="625475" algn="l"/>
              </a:tabLst>
              <a:defRPr/>
            </a:pPr>
            <a:r>
              <a:rPr lang="en-US" sz="2000" b="1" kern="0" dirty="0">
                <a:solidFill>
                  <a:srgbClr val="002060"/>
                </a:solidFill>
                <a:effectLst>
                  <a:outerShdw blurRad="38100" dist="38100" dir="2700000" algn="tl">
                    <a:srgbClr val="000000">
                      <a:alpha val="43137"/>
                    </a:srgbClr>
                  </a:outerShdw>
                </a:effectLst>
                <a:latin typeface="Arial" charset="0"/>
              </a:rPr>
              <a:t> </a:t>
            </a:r>
            <a:r>
              <a:rPr lang="en-US" sz="2000" b="1" kern="0" dirty="0" err="1">
                <a:solidFill>
                  <a:srgbClr val="002060"/>
                </a:solidFill>
                <a:effectLst>
                  <a:outerShdw blurRad="38100" dist="38100" dir="2700000" algn="tl">
                    <a:srgbClr val="000000">
                      <a:alpha val="43137"/>
                    </a:srgbClr>
                  </a:outerShdw>
                </a:effectLst>
                <a:latin typeface="Arial" charset="0"/>
              </a:rPr>
              <a:t>Nanoscale</a:t>
            </a:r>
            <a:r>
              <a:rPr lang="en-US" sz="2000" b="1" kern="0" dirty="0">
                <a:solidFill>
                  <a:srgbClr val="002060"/>
                </a:solidFill>
                <a:effectLst>
                  <a:outerShdw blurRad="38100" dist="38100" dir="2700000" algn="tl">
                    <a:srgbClr val="000000">
                      <a:alpha val="43137"/>
                    </a:srgbClr>
                  </a:outerShdw>
                </a:effectLst>
                <a:latin typeface="Arial" charset="0"/>
              </a:rPr>
              <a:t> physics</a:t>
            </a:r>
            <a:endParaRPr lang="ru-RU"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ru-RU"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buFontTx/>
              <a:buChar char="•"/>
              <a:tabLst>
                <a:tab pos="625475" algn="l"/>
              </a:tabLst>
              <a:defRPr/>
            </a:pPr>
            <a:r>
              <a:rPr lang="en-US" sz="2000" b="1" kern="0" dirty="0">
                <a:solidFill>
                  <a:srgbClr val="002060"/>
                </a:solidFill>
                <a:effectLst>
                  <a:outerShdw blurRad="38100" dist="38100" dir="2700000" algn="tl">
                    <a:srgbClr val="000000">
                      <a:alpha val="43137"/>
                    </a:srgbClr>
                  </a:outerShdw>
                </a:effectLst>
                <a:latin typeface="Arial" charset="0"/>
              </a:rPr>
              <a:t> Physics and Chemistry of Functional Materials</a:t>
            </a:r>
            <a:endParaRPr lang="ru-RU"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r>
              <a:rPr lang="en-US" sz="2000" b="1" kern="0" dirty="0">
                <a:solidFill>
                  <a:srgbClr val="002060"/>
                </a:solidFill>
                <a:effectLst>
                  <a:outerShdw blurRad="38100" dist="38100" dir="2700000" algn="tl">
                    <a:srgbClr val="000000">
                      <a:alpha val="43137"/>
                    </a:srgbClr>
                  </a:outerShdw>
                </a:effectLst>
                <a:latin typeface="Arial" charset="0"/>
              </a:rPr>
              <a:t> </a:t>
            </a:r>
            <a:endParaRPr lang="ru-RU" sz="2000" b="1" kern="0" dirty="0">
              <a:solidFill>
                <a:srgbClr val="002060"/>
              </a:solidFill>
              <a:effectLst>
                <a:outerShdw blurRad="38100" dist="38100" dir="2700000" algn="tl">
                  <a:srgbClr val="000000">
                    <a:alpha val="43137"/>
                  </a:srgbClr>
                </a:outerShdw>
              </a:effectLst>
              <a:latin typeface="Arial" charset="0"/>
            </a:endParaRPr>
          </a:p>
          <a:p>
            <a:pPr>
              <a:buFontTx/>
              <a:buChar char="•"/>
              <a:tabLst>
                <a:tab pos="625475" algn="l"/>
              </a:tabLst>
              <a:defRPr/>
            </a:pPr>
            <a:r>
              <a:rPr lang="en-US" sz="2000" b="1" kern="0" dirty="0">
                <a:solidFill>
                  <a:srgbClr val="002060"/>
                </a:solidFill>
                <a:effectLst>
                  <a:outerShdw blurRad="38100" dist="38100" dir="2700000" algn="tl">
                    <a:srgbClr val="000000">
                      <a:alpha val="43137"/>
                    </a:srgbClr>
                  </a:outerShdw>
                </a:effectLst>
                <a:latin typeface="Arial" charset="0"/>
              </a:rPr>
              <a:t> Physics and Chemistry of                                                                                         </a:t>
            </a:r>
          </a:p>
          <a:p>
            <a:pPr>
              <a:tabLst>
                <a:tab pos="625475" algn="l"/>
              </a:tabLst>
              <a:defRPr/>
            </a:pPr>
            <a:r>
              <a:rPr lang="en-US" sz="2000" b="1" kern="0" dirty="0">
                <a:solidFill>
                  <a:srgbClr val="002060"/>
                </a:solidFill>
                <a:effectLst>
                  <a:outerShdw blurRad="38100" dist="38100" dir="2700000" algn="tl">
                    <a:srgbClr val="000000">
                      <a:alpha val="43137"/>
                    </a:srgbClr>
                  </a:outerShdw>
                </a:effectLst>
                <a:latin typeface="Arial" charset="0"/>
              </a:rPr>
              <a:t>   Complex Liquids and Polymers</a:t>
            </a:r>
            <a:endParaRPr lang="ru-RU"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ru-RU" sz="2000" b="1" kern="0" dirty="0">
              <a:solidFill>
                <a:srgbClr val="002060"/>
              </a:solidFill>
              <a:effectLst>
                <a:outerShdw blurRad="38100" dist="38100" dir="2700000" algn="tl">
                  <a:srgbClr val="000000">
                    <a:alpha val="43137"/>
                  </a:srgbClr>
                </a:outerShdw>
              </a:effectLst>
              <a:latin typeface="Arial" charset="0"/>
            </a:endParaRPr>
          </a:p>
          <a:p>
            <a:pPr>
              <a:buFontTx/>
              <a:buChar char="•"/>
              <a:tabLst>
                <a:tab pos="625475" algn="l"/>
              </a:tabLst>
              <a:defRPr/>
            </a:pPr>
            <a:r>
              <a:rPr lang="en-US" sz="2000" b="1" kern="0" dirty="0">
                <a:solidFill>
                  <a:srgbClr val="002060"/>
                </a:solidFill>
                <a:effectLst>
                  <a:outerShdw blurRad="38100" dist="38100" dir="2700000" algn="tl">
                    <a:srgbClr val="000000">
                      <a:alpha val="43137"/>
                    </a:srgbClr>
                  </a:outerShdw>
                </a:effectLst>
                <a:latin typeface="Arial" charset="0"/>
              </a:rPr>
              <a:t> Physics of Soft Condensed Matter</a:t>
            </a:r>
            <a:endParaRPr lang="ru-RU"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ru-RU"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en-US" sz="2000" b="1" kern="0" dirty="0">
              <a:solidFill>
                <a:srgbClr val="002060"/>
              </a:solidFill>
              <a:effectLst>
                <a:outerShdw blurRad="38100" dist="38100" dir="2700000" algn="tl">
                  <a:srgbClr val="000000">
                    <a:alpha val="43137"/>
                  </a:srgbClr>
                </a:outerShdw>
              </a:effectLst>
              <a:latin typeface="Arial" charset="0"/>
            </a:endParaRPr>
          </a:p>
          <a:p>
            <a:pPr>
              <a:tabLst>
                <a:tab pos="625475" algn="l"/>
              </a:tabLst>
              <a:defRPr/>
            </a:pPr>
            <a:endParaRPr lang="ru-RU" sz="2000" b="1" kern="0" dirty="0">
              <a:solidFill>
                <a:srgbClr val="002060"/>
              </a:solidFill>
              <a:effectLst>
                <a:outerShdw blurRad="38100" dist="38100" dir="2700000" algn="tl">
                  <a:srgbClr val="000000">
                    <a:alpha val="43137"/>
                  </a:srgbClr>
                </a:outerShdw>
              </a:effectLst>
              <a:latin typeface="Arial" charset="0"/>
            </a:endParaRPr>
          </a:p>
        </p:txBody>
      </p:sp>
      <p:pic>
        <p:nvPicPr>
          <p:cNvPr id="7171" name="Picture 9"/>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596313" y="1557338"/>
            <a:ext cx="1054100" cy="208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Содержимое 10" descr="5975661077129824-1.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94651" y="5143500"/>
            <a:ext cx="2028825"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08776" y="549276"/>
            <a:ext cx="1285875" cy="1717675"/>
          </a:xfrm>
          <a:prstGeom prst="rect">
            <a:avLst/>
          </a:prstGeom>
          <a:noFill/>
          <a:ln>
            <a:noFill/>
          </a:ln>
          <a:effectLst/>
          <a:extLst>
            <a:ext uri="{909E8E84-426E-40DD-AFC4-6F175D3DCCD1}">
              <a14:hiddenFill xmlns:a14="http://schemas.microsoft.com/office/drawing/2010/main">
                <a:solidFill>
                  <a:srgbClr val="00FF00">
                    <a:alpha val="50980"/>
                  </a:srgbClr>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74" name="Группа 30"/>
          <p:cNvGrpSpPr>
            <a:grpSpLocks/>
          </p:cNvGrpSpPr>
          <p:nvPr/>
        </p:nvGrpSpPr>
        <p:grpSpPr bwMode="auto">
          <a:xfrm>
            <a:off x="6343650" y="3388519"/>
            <a:ext cx="2016125" cy="2012950"/>
            <a:chOff x="4139952" y="3308224"/>
            <a:chExt cx="2016224" cy="2012416"/>
          </a:xfrm>
        </p:grpSpPr>
        <p:pic>
          <p:nvPicPr>
            <p:cNvPr id="7175" name="Picture 5" descr="fig29_sm"/>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3428317"/>
              <a:ext cx="2016224" cy="1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28" name="Прямоугольник 27"/>
            <p:cNvSpPr/>
            <p:nvPr/>
          </p:nvSpPr>
          <p:spPr>
            <a:xfrm>
              <a:off x="5270308" y="3308224"/>
              <a:ext cx="642970"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useBgFill="1">
          <p:nvSpPr>
            <p:cNvPr id="29" name="Прямоугольник 28"/>
            <p:cNvSpPr/>
            <p:nvPr/>
          </p:nvSpPr>
          <p:spPr>
            <a:xfrm>
              <a:off x="4173292" y="3466932"/>
              <a:ext cx="642969"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useBgFill="1">
          <p:nvSpPr>
            <p:cNvPr id="30" name="Прямоугольник 29"/>
            <p:cNvSpPr/>
            <p:nvPr/>
          </p:nvSpPr>
          <p:spPr>
            <a:xfrm>
              <a:off x="4654327" y="4960374"/>
              <a:ext cx="709648"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useBgFill="1">
          <p:nvSpPr>
            <p:cNvPr id="31" name="Прямоугольник 30"/>
            <p:cNvSpPr/>
            <p:nvPr/>
          </p:nvSpPr>
          <p:spPr>
            <a:xfrm>
              <a:off x="4913103" y="4814362"/>
              <a:ext cx="215911"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2" name="Footer Placeholder 1">
            <a:extLst>
              <a:ext uri="{FF2B5EF4-FFF2-40B4-BE49-F238E27FC236}">
                <a16:creationId xmlns:a16="http://schemas.microsoft.com/office/drawing/2014/main" id="{955037CF-688E-4F31-B74C-74C2EFC38FCF}"/>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8"/>
          <p:cNvSpPr>
            <a:spLocks noChangeArrowheads="1"/>
          </p:cNvSpPr>
          <p:nvPr/>
        </p:nvSpPr>
        <p:spPr bwMode="auto">
          <a:xfrm>
            <a:off x="2390008" y="175787"/>
            <a:ext cx="9461681"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ru-RU" sz="2000" b="1" dirty="0">
              <a:solidFill>
                <a:srgbClr val="002060"/>
              </a:solidFill>
              <a:effectLst>
                <a:outerShdw blurRad="38100" dist="38100" dir="2700000" algn="tl">
                  <a:srgbClr val="000000">
                    <a:alpha val="43137"/>
                  </a:srgbClr>
                </a:outerShdw>
              </a:effectLst>
            </a:endParaRPr>
          </a:p>
          <a:p>
            <a:pPr>
              <a:buFontTx/>
              <a:buChar char="•"/>
              <a:tabLst>
                <a:tab pos="625475" algn="l"/>
              </a:tabLst>
            </a:pPr>
            <a:r>
              <a:rPr lang="en-US" sz="2000" b="1" dirty="0">
                <a:solidFill>
                  <a:srgbClr val="002060"/>
                </a:solidFill>
                <a:effectLst>
                  <a:outerShdw blurRad="38100" dist="38100" dir="2700000" algn="tl">
                    <a:srgbClr val="000000">
                      <a:alpha val="43137"/>
                    </a:srgbClr>
                  </a:outerShdw>
                </a:effectLst>
              </a:rPr>
              <a:t> Structural characterization of functional </a:t>
            </a:r>
          </a:p>
          <a:p>
            <a:pPr>
              <a:tabLst>
                <a:tab pos="625475" algn="l"/>
              </a:tabLst>
            </a:pPr>
            <a:r>
              <a:rPr lang="en-US" sz="2000" b="1" dirty="0">
                <a:solidFill>
                  <a:srgbClr val="002060"/>
                </a:solidFill>
                <a:effectLst>
                  <a:outerShdw blurRad="38100" dist="38100" dir="2700000" algn="tl">
                    <a:srgbClr val="000000">
                      <a:alpha val="43137"/>
                    </a:srgbClr>
                  </a:outerShdw>
                </a:effectLst>
              </a:rPr>
              <a:t>   materials used in different (</a:t>
            </a:r>
            <a:r>
              <a:rPr lang="en-US" sz="2000" b="1" dirty="0" err="1">
                <a:solidFill>
                  <a:srgbClr val="002060"/>
                </a:solidFill>
                <a:effectLst>
                  <a:outerShdw blurRad="38100" dist="38100" dir="2700000" algn="tl">
                    <a:srgbClr val="000000">
                      <a:alpha val="43137"/>
                    </a:srgbClr>
                  </a:outerShdw>
                </a:effectLst>
              </a:rPr>
              <a:t>nano</a:t>
            </a:r>
            <a:r>
              <a:rPr lang="en-US" sz="2000" b="1" dirty="0">
                <a:solidFill>
                  <a:srgbClr val="002060"/>
                </a:solidFill>
                <a:effectLst>
                  <a:outerShdw blurRad="38100" dist="38100" dir="2700000" algn="tl">
                    <a:srgbClr val="000000">
                      <a:alpha val="43137"/>
                    </a:srgbClr>
                  </a:outerShdw>
                </a:effectLst>
              </a:rPr>
              <a:t>)technologies</a:t>
            </a: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ru-RU" sz="2000" b="1" dirty="0">
              <a:solidFill>
                <a:srgbClr val="002060"/>
              </a:solidFill>
              <a:effectLst>
                <a:outerShdw blurRad="38100" dist="38100" dir="2700000" algn="tl">
                  <a:srgbClr val="000000">
                    <a:alpha val="43137"/>
                  </a:srgbClr>
                </a:outerShdw>
              </a:effectLst>
            </a:endParaRPr>
          </a:p>
          <a:p>
            <a:pPr>
              <a:buFontTx/>
              <a:buChar char="•"/>
              <a:tabLst>
                <a:tab pos="625475" algn="l"/>
              </a:tabLst>
            </a:pPr>
            <a:r>
              <a:rPr lang="en-US" sz="2000" b="1" dirty="0">
                <a:solidFill>
                  <a:srgbClr val="002060"/>
                </a:solidFill>
                <a:effectLst>
                  <a:outerShdw blurRad="38100" dist="38100" dir="2700000" algn="tl">
                    <a:srgbClr val="000000">
                      <a:alpha val="43137"/>
                    </a:srgbClr>
                  </a:outerShdw>
                </a:effectLst>
              </a:rPr>
              <a:t> Non-destructive control of residual </a:t>
            </a:r>
          </a:p>
          <a:p>
            <a:pPr>
              <a:tabLst>
                <a:tab pos="625475" algn="l"/>
              </a:tabLst>
            </a:pPr>
            <a:r>
              <a:rPr lang="en-US" sz="2000" b="1" dirty="0">
                <a:solidFill>
                  <a:srgbClr val="002060"/>
                </a:solidFill>
                <a:effectLst>
                  <a:outerShdw blurRad="38100" dist="38100" dir="2700000" algn="tl">
                    <a:srgbClr val="000000">
                      <a:alpha val="43137"/>
                    </a:srgbClr>
                  </a:outerShdw>
                </a:effectLst>
              </a:rPr>
              <a:t>   stresses and internal organization of bulk </a:t>
            </a:r>
          </a:p>
          <a:p>
            <a:pPr>
              <a:tabLst>
                <a:tab pos="625475" algn="l"/>
              </a:tabLst>
            </a:pPr>
            <a:r>
              <a:rPr lang="en-US" sz="2000" b="1" dirty="0">
                <a:solidFill>
                  <a:srgbClr val="002060"/>
                </a:solidFill>
                <a:effectLst>
                  <a:outerShdw blurRad="38100" dist="38100" dir="2700000" algn="tl">
                    <a:srgbClr val="000000">
                      <a:alpha val="43137"/>
                    </a:srgbClr>
                  </a:outerShdw>
                </a:effectLst>
              </a:rPr>
              <a:t>   materials and products</a:t>
            </a:r>
            <a:endParaRPr lang="ru-RU" sz="2000" b="1" dirty="0">
              <a:solidFill>
                <a:srgbClr val="002060"/>
              </a:solidFill>
              <a:effectLst>
                <a:outerShdw blurRad="38100" dist="38100" dir="2700000" algn="tl">
                  <a:srgbClr val="000000">
                    <a:alpha val="43137"/>
                  </a:srgbClr>
                </a:outerShdw>
              </a:effectLst>
            </a:endParaRP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r>
              <a:rPr lang="en-US" sz="2000" b="1" dirty="0">
                <a:solidFill>
                  <a:srgbClr val="002060"/>
                </a:solidFill>
                <a:effectLst>
                  <a:outerShdw blurRad="38100" dist="38100" dir="2700000" algn="tl">
                    <a:srgbClr val="000000">
                      <a:alpha val="43137"/>
                    </a:srgbClr>
                  </a:outerShdw>
                </a:effectLst>
              </a:rPr>
              <a:t> </a:t>
            </a:r>
            <a:endParaRPr lang="ru-RU" sz="2000" b="1" dirty="0">
              <a:solidFill>
                <a:srgbClr val="002060"/>
              </a:solidFill>
              <a:effectLst>
                <a:outerShdw blurRad="38100" dist="38100" dir="2700000" algn="tl">
                  <a:srgbClr val="000000">
                    <a:alpha val="43137"/>
                  </a:srgbClr>
                </a:outerShdw>
              </a:effectLst>
            </a:endParaRPr>
          </a:p>
          <a:p>
            <a:pPr>
              <a:buFontTx/>
              <a:buChar char="•"/>
              <a:tabLst>
                <a:tab pos="625475" algn="l"/>
              </a:tabLst>
            </a:pPr>
            <a:r>
              <a:rPr lang="en-US" sz="2000" b="1" dirty="0">
                <a:solidFill>
                  <a:srgbClr val="002060"/>
                </a:solidFill>
                <a:effectLst>
                  <a:outerShdw blurRad="38100" dist="38100" dir="2700000" algn="tl">
                    <a:srgbClr val="000000">
                      <a:alpha val="43137"/>
                    </a:srgbClr>
                  </a:outerShdw>
                </a:effectLst>
              </a:rPr>
              <a:t> Texture analysis of geomaterials </a:t>
            </a:r>
          </a:p>
          <a:p>
            <a:pPr>
              <a:tabLst>
                <a:tab pos="625475" algn="l"/>
              </a:tabLst>
            </a:pPr>
            <a:r>
              <a:rPr lang="en-US" sz="2000" b="1" dirty="0">
                <a:solidFill>
                  <a:srgbClr val="002060"/>
                </a:solidFill>
                <a:effectLst>
                  <a:outerShdw blurRad="38100" dist="38100" dir="2700000" algn="tl">
                    <a:srgbClr val="000000">
                      <a:alpha val="43137"/>
                    </a:srgbClr>
                  </a:outerShdw>
                </a:effectLst>
              </a:rPr>
              <a:t>   and constructional materials</a:t>
            </a:r>
            <a:endParaRPr lang="ru-RU" sz="2000" b="1" dirty="0">
              <a:solidFill>
                <a:srgbClr val="002060"/>
              </a:solidFill>
              <a:effectLst>
                <a:outerShdw blurRad="38100" dist="38100" dir="2700000" algn="tl">
                  <a:srgbClr val="000000">
                    <a:alpha val="43137"/>
                  </a:srgbClr>
                </a:outerShdw>
              </a:effectLst>
            </a:endParaRPr>
          </a:p>
          <a:p>
            <a:pPr>
              <a:tabLst>
                <a:tab pos="625475" algn="l"/>
              </a:tabLst>
            </a:pPr>
            <a:endParaRPr lang="en-US" sz="2000" b="1" dirty="0">
              <a:solidFill>
                <a:srgbClr val="002060"/>
              </a:solidFill>
              <a:effectLst>
                <a:outerShdw blurRad="38100" dist="38100" dir="2700000" algn="tl">
                  <a:srgbClr val="000000">
                    <a:alpha val="43137"/>
                  </a:srgbClr>
                </a:outerShdw>
              </a:effectLst>
            </a:endParaRPr>
          </a:p>
          <a:p>
            <a:pPr>
              <a:tabLst>
                <a:tab pos="625475" algn="l"/>
              </a:tabLst>
            </a:pPr>
            <a:endParaRPr lang="ru-RU" sz="2000" b="1" dirty="0">
              <a:solidFill>
                <a:srgbClr val="002060"/>
              </a:solidFill>
              <a:effectLst>
                <a:outerShdw blurRad="38100" dist="38100" dir="2700000" algn="tl">
                  <a:srgbClr val="000000">
                    <a:alpha val="43137"/>
                  </a:srgbClr>
                </a:outerShdw>
              </a:effectLst>
            </a:endParaRPr>
          </a:p>
          <a:p>
            <a:pPr>
              <a:tabLst>
                <a:tab pos="625475" algn="l"/>
              </a:tabLst>
            </a:pPr>
            <a:endParaRPr lang="ru-RU" sz="2000" b="1" dirty="0">
              <a:solidFill>
                <a:srgbClr val="002060"/>
              </a:solidFill>
              <a:effectLst>
                <a:outerShdw blurRad="38100" dist="38100" dir="2700000" algn="tl">
                  <a:srgbClr val="000000">
                    <a:alpha val="43137"/>
                  </a:srgbClr>
                </a:outerShdw>
              </a:effectLst>
            </a:endParaRPr>
          </a:p>
        </p:txBody>
      </p:sp>
      <p:pic>
        <p:nvPicPr>
          <p:cNvPr id="8195" name="Picture 5"/>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310961" y="966293"/>
            <a:ext cx="873125" cy="103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0121190" y="739162"/>
            <a:ext cx="1482725" cy="148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931131" y="2549525"/>
            <a:ext cx="1368425" cy="820737"/>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198" name="AutoShape 7"/>
          <p:cNvSpPr>
            <a:spLocks noChangeAspect="1" noChangeArrowheads="1"/>
          </p:cNvSpPr>
          <p:nvPr/>
        </p:nvSpPr>
        <p:spPr bwMode="auto">
          <a:xfrm>
            <a:off x="8540750" y="2714626"/>
            <a:ext cx="1735138"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p>
        </p:txBody>
      </p:sp>
      <p:grpSp>
        <p:nvGrpSpPr>
          <p:cNvPr id="8199" name="Группа 20"/>
          <p:cNvGrpSpPr>
            <a:grpSpLocks/>
          </p:cNvGrpSpPr>
          <p:nvPr/>
        </p:nvGrpSpPr>
        <p:grpSpPr bwMode="auto">
          <a:xfrm>
            <a:off x="10059214" y="2545311"/>
            <a:ext cx="1735138" cy="858838"/>
            <a:chOff x="7016641" y="2714388"/>
            <a:chExt cx="1735163" cy="858628"/>
          </a:xfrm>
        </p:grpSpPr>
        <p:pic>
          <p:nvPicPr>
            <p:cNvPr id="8205"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17492" y="2714388"/>
              <a:ext cx="1734312" cy="848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6" name="Text Box 8"/>
            <p:cNvSpPr txBox="1">
              <a:spLocks noChangeArrowheads="1"/>
            </p:cNvSpPr>
            <p:nvPr/>
          </p:nvSpPr>
          <p:spPr bwMode="auto">
            <a:xfrm>
              <a:off x="7016641" y="2783371"/>
              <a:ext cx="1097348" cy="145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1200">
                  <a:solidFill>
                    <a:srgbClr val="000000"/>
                  </a:solidFill>
                </a:rPr>
                <a:t>Stainless steel</a:t>
              </a:r>
              <a:endParaRPr lang="ru-RU" sz="1200">
                <a:ea typeface="宋体" pitchFamily="2" charset="-122"/>
              </a:endParaRPr>
            </a:p>
          </p:txBody>
        </p:sp>
        <p:sp>
          <p:nvSpPr>
            <p:cNvPr id="8207" name="Text Box 9"/>
            <p:cNvSpPr txBox="1">
              <a:spLocks noChangeArrowheads="1"/>
            </p:cNvSpPr>
            <p:nvPr/>
          </p:nvSpPr>
          <p:spPr bwMode="auto">
            <a:xfrm>
              <a:off x="7659986" y="3402283"/>
              <a:ext cx="1091817" cy="17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zh-CN" sz="1200">
                  <a:solidFill>
                    <a:srgbClr val="000000"/>
                  </a:solidFill>
                </a:rPr>
                <a:t>Zr based alloy</a:t>
              </a:r>
              <a:endParaRPr lang="ru-RU" sz="1200">
                <a:ea typeface="宋体" pitchFamily="2" charset="-122"/>
              </a:endParaRPr>
            </a:p>
          </p:txBody>
        </p:sp>
        <p:sp>
          <p:nvSpPr>
            <p:cNvPr id="8208" name="Line 10"/>
            <p:cNvSpPr>
              <a:spLocks noChangeShapeType="1"/>
            </p:cNvSpPr>
            <p:nvPr/>
          </p:nvSpPr>
          <p:spPr bwMode="auto">
            <a:xfrm>
              <a:off x="7396181" y="2942032"/>
              <a:ext cx="340395" cy="26472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b"/>
            <a:lstStyle/>
            <a:p>
              <a:endParaRPr lang="ru-RU"/>
            </a:p>
          </p:txBody>
        </p:sp>
        <p:sp>
          <p:nvSpPr>
            <p:cNvPr id="8209" name="Line 11"/>
            <p:cNvSpPr>
              <a:spLocks noChangeShapeType="1"/>
            </p:cNvSpPr>
            <p:nvPr/>
          </p:nvSpPr>
          <p:spPr bwMode="auto">
            <a:xfrm flipV="1">
              <a:off x="8113989" y="3206755"/>
              <a:ext cx="455278" cy="138828"/>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anchor="b"/>
            <a:lstStyle/>
            <a:p>
              <a:endParaRPr lang="ru-RU"/>
            </a:p>
          </p:txBody>
        </p:sp>
      </p:grpSp>
      <p:pic>
        <p:nvPicPr>
          <p:cNvPr id="8200" name="Picture 4"/>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8583614" y="3621089"/>
            <a:ext cx="1692275"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7"/>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7054851" y="3487738"/>
            <a:ext cx="98266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2" name="Picture 2" descr="E:\outokumpu tower.png"/>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6505575" y="5157789"/>
            <a:ext cx="11001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797801" y="5462588"/>
            <a:ext cx="120491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4" name="Picture 4"/>
          <p:cNvPicPr>
            <a:picLocks noChangeAspect="1" noChangeArrowheads="1"/>
          </p:cNvPicPr>
          <p:nvPr/>
        </p:nvPicPr>
        <p:blipFill>
          <a:blip r:embed="rId10" cstate="screen">
            <a:extLst>
              <a:ext uri="{28A0092B-C50C-407E-A947-70E740481C1C}">
                <a14:useLocalDpi xmlns:a14="http://schemas.microsoft.com/office/drawing/2010/main" val="0"/>
              </a:ext>
            </a:extLst>
          </a:blip>
          <a:srcRect/>
          <a:stretch>
            <a:fillRect/>
          </a:stretch>
        </p:blipFill>
        <p:spPr bwMode="auto">
          <a:xfrm>
            <a:off x="9347201" y="5445125"/>
            <a:ext cx="1198563"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8B329D9C-46FF-4FAE-8FE4-C2917C6A3BDC}"/>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3"/>
          <p:cNvSpPr txBox="1">
            <a:spLocks noChangeArrowheads="1"/>
          </p:cNvSpPr>
          <p:nvPr/>
        </p:nvSpPr>
        <p:spPr bwMode="auto">
          <a:xfrm>
            <a:off x="2312989" y="99219"/>
            <a:ext cx="7413625" cy="708025"/>
          </a:xfrm>
          <a:prstGeom prst="rect">
            <a:avLst/>
          </a:prstGeom>
          <a:ln/>
        </p:spPr>
        <p:style>
          <a:lnRef idx="2">
            <a:schemeClr val="accent5"/>
          </a:lnRef>
          <a:fillRef idx="1">
            <a:schemeClr val="lt1"/>
          </a:fillRef>
          <a:effectRef idx="0">
            <a:schemeClr val="accent5"/>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2000" b="1" dirty="0">
                <a:solidFill>
                  <a:srgbClr val="002060"/>
                </a:solidFill>
                <a:latin typeface="Arial" panose="020B0604020202020204" pitchFamily="34" charset="0"/>
                <a:cs typeface="Arial" panose="020B0604020202020204" pitchFamily="34" charset="0"/>
              </a:rPr>
              <a:t>Novel type of the charge ordering state in iron oxide Fe</a:t>
            </a:r>
            <a:r>
              <a:rPr lang="en-US" altLang="ru-RU" sz="2000" b="1" baseline="-25000" dirty="0">
                <a:solidFill>
                  <a:srgbClr val="002060"/>
                </a:solidFill>
                <a:latin typeface="Arial" panose="020B0604020202020204" pitchFamily="34" charset="0"/>
                <a:cs typeface="Arial" panose="020B0604020202020204" pitchFamily="34" charset="0"/>
              </a:rPr>
              <a:t>4</a:t>
            </a:r>
            <a:r>
              <a:rPr lang="en-US" altLang="ru-RU" sz="2000" b="1" dirty="0">
                <a:solidFill>
                  <a:srgbClr val="002060"/>
                </a:solidFill>
                <a:latin typeface="Arial" panose="020B0604020202020204" pitchFamily="34" charset="0"/>
                <a:cs typeface="Arial" panose="020B0604020202020204" pitchFamily="34" charset="0"/>
              </a:rPr>
              <a:t>O</a:t>
            </a:r>
            <a:r>
              <a:rPr lang="en-US" altLang="ru-RU" sz="2000" b="1" baseline="-25000" dirty="0">
                <a:solidFill>
                  <a:srgbClr val="002060"/>
                </a:solidFill>
                <a:latin typeface="Arial" panose="020B0604020202020204" pitchFamily="34" charset="0"/>
                <a:cs typeface="Arial" panose="020B0604020202020204" pitchFamily="34" charset="0"/>
              </a:rPr>
              <a:t>5</a:t>
            </a:r>
            <a:r>
              <a:rPr lang="en-US" altLang="ru-RU" sz="2000" b="1" dirty="0">
                <a:solidFill>
                  <a:srgbClr val="002060"/>
                </a:solidFill>
                <a:latin typeface="Arial" panose="020B0604020202020204" pitchFamily="34" charset="0"/>
                <a:cs typeface="Arial" panose="020B0604020202020204" pitchFamily="34" charset="0"/>
              </a:rPr>
              <a:t> involving competing dimer and trimer formation</a:t>
            </a:r>
            <a:endParaRPr lang="ru-RU" altLang="ru-RU" sz="2000" b="1" dirty="0">
              <a:solidFill>
                <a:srgbClr val="002060"/>
              </a:solidFill>
              <a:latin typeface="Arial" panose="020B0604020202020204" pitchFamily="34" charset="0"/>
              <a:cs typeface="Arial" panose="020B0604020202020204" pitchFamily="34" charset="0"/>
            </a:endParaRPr>
          </a:p>
        </p:txBody>
      </p:sp>
      <p:pic>
        <p:nvPicPr>
          <p:cNvPr id="4099" name="Рисунок 6"/>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531100" y="1050926"/>
            <a:ext cx="2757488" cy="2536825"/>
          </a:xfrm>
          <a:prstGeom prst="rect">
            <a:avLst/>
          </a:prstGeom>
          <a:ln/>
        </p:spPr>
        <p:style>
          <a:lnRef idx="2">
            <a:schemeClr val="accent2"/>
          </a:lnRef>
          <a:fillRef idx="1">
            <a:schemeClr val="lt1"/>
          </a:fillRef>
          <a:effectRef idx="0">
            <a:schemeClr val="accent2"/>
          </a:effectRef>
          <a:fontRef idx="minor">
            <a:schemeClr val="dk1"/>
          </a:fontRef>
        </p:style>
      </p:pic>
      <p:sp>
        <p:nvSpPr>
          <p:cNvPr id="4100" name="Прямоугольник 8"/>
          <p:cNvSpPr>
            <a:spLocks noChangeArrowheads="1"/>
          </p:cNvSpPr>
          <p:nvPr/>
        </p:nvSpPr>
        <p:spPr bwMode="auto">
          <a:xfrm>
            <a:off x="1646239" y="5994401"/>
            <a:ext cx="5545137" cy="739775"/>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Crystal structure of Fe</a:t>
            </a:r>
            <a:r>
              <a:rPr lang="ru-RU" altLang="ru-RU" sz="1400"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4</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O</a:t>
            </a:r>
            <a:r>
              <a:rPr lang="ru-RU" altLang="ru-RU" sz="1400" baseline="-25000" dirty="0">
                <a:solidFill>
                  <a:srgbClr val="002060"/>
                </a:solidFill>
                <a:latin typeface="Arial" panose="020B0604020202020204" pitchFamily="34" charset="0"/>
                <a:ea typeface="Times New Roman" panose="02020603050405020304" pitchFamily="18" charset="0"/>
                <a:cs typeface="Arial" panose="020B0604020202020204" pitchFamily="34" charset="0"/>
              </a:rPr>
              <a:t>5</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neutron diffraction patterns, measured at different temperatures and processed by the Rietveld method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b</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magnetic structures</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i="1" dirty="0">
                <a:solidFill>
                  <a:srgbClr val="002060"/>
                </a:solidFill>
                <a:latin typeface="Arial" panose="020B0604020202020204" pitchFamily="34" charset="0"/>
                <a:ea typeface="Times New Roman" panose="02020603050405020304" pitchFamily="18" charset="0"/>
                <a:cs typeface="Arial" panose="020B0604020202020204" pitchFamily="34" charset="0"/>
              </a:rPr>
              <a:t>Т</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 150 К</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c</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and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ru-RU" altLang="ru-RU" sz="1400" i="1" dirty="0">
                <a:solidFill>
                  <a:srgbClr val="002060"/>
                </a:solidFill>
                <a:latin typeface="Arial" panose="020B0604020202020204" pitchFamily="34" charset="0"/>
                <a:ea typeface="Times New Roman" panose="02020603050405020304" pitchFamily="18" charset="0"/>
                <a:cs typeface="Arial" panose="020B0604020202020204" pitchFamily="34" charset="0"/>
              </a:rPr>
              <a:t>Т</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 10 К (</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d</a:t>
            </a:r>
            <a:r>
              <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r>
              <a:rPr lang="en-US"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endParaRPr lang="ru-RU" altLang="ru-RU" sz="1400"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
        <p:nvSpPr>
          <p:cNvPr id="4101" name="TextBox 9"/>
          <p:cNvSpPr txBox="1">
            <a:spLocks noChangeArrowheads="1"/>
          </p:cNvSpPr>
          <p:nvPr/>
        </p:nvSpPr>
        <p:spPr bwMode="auto">
          <a:xfrm>
            <a:off x="7386639" y="3487739"/>
            <a:ext cx="3005137" cy="522287"/>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ru-RU" sz="1400">
                <a:solidFill>
                  <a:srgbClr val="002060"/>
                </a:solidFill>
                <a:latin typeface="Arial" panose="020B0604020202020204" pitchFamily="34" charset="0"/>
                <a:cs typeface="Arial" panose="020B0604020202020204" pitchFamily="34" charset="0"/>
              </a:rPr>
              <a:t>Formation mechanism of the dimeric and trimeric states</a:t>
            </a:r>
            <a:endParaRPr lang="ru-RU" altLang="ru-RU" sz="1400">
              <a:solidFill>
                <a:srgbClr val="002060"/>
              </a:solidFill>
              <a:latin typeface="Arial" panose="020B0604020202020204" pitchFamily="34" charset="0"/>
              <a:cs typeface="Arial" panose="020B0604020202020204" pitchFamily="34" charset="0"/>
            </a:endParaRPr>
          </a:p>
        </p:txBody>
      </p:sp>
      <p:sp>
        <p:nvSpPr>
          <p:cNvPr id="4102" name="TextBox 1"/>
          <p:cNvSpPr txBox="1">
            <a:spLocks noChangeArrowheads="1"/>
          </p:cNvSpPr>
          <p:nvPr/>
        </p:nvSpPr>
        <p:spPr bwMode="auto">
          <a:xfrm>
            <a:off x="1847851" y="2003425"/>
            <a:ext cx="5070475" cy="369888"/>
          </a:xfrm>
          <a:prstGeom prst="rect">
            <a:avLst/>
          </a:prstGeom>
          <a:ln/>
        </p:spPr>
        <p:style>
          <a:lnRef idx="2">
            <a:schemeClr val="accent2"/>
          </a:lnRef>
          <a:fillRef idx="1">
            <a:schemeClr val="lt1"/>
          </a:fillRef>
          <a:effectRef idx="0">
            <a:schemeClr val="accent2"/>
          </a:effectRef>
          <a:fontRef idx="minor">
            <a:schemeClr val="dk1"/>
          </a:fontRef>
        </p:style>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800" b="1" i="1" dirty="0">
                <a:solidFill>
                  <a:srgbClr val="002060"/>
                </a:solidFill>
                <a:latin typeface="Times New Roman" panose="02020603050405020304" pitchFamily="18" charset="0"/>
                <a:cs typeface="Times New Roman" panose="02020603050405020304" pitchFamily="18" charset="0"/>
              </a:rPr>
              <a:t>Previously known: Fe</a:t>
            </a:r>
            <a:r>
              <a:rPr lang="en-US" altLang="ru-RU" sz="1800" b="1" i="1" baseline="-25000" dirty="0">
                <a:solidFill>
                  <a:srgbClr val="002060"/>
                </a:solidFill>
                <a:latin typeface="Times New Roman" panose="02020603050405020304" pitchFamily="18" charset="0"/>
                <a:cs typeface="Times New Roman" panose="02020603050405020304" pitchFamily="18" charset="0"/>
              </a:rPr>
              <a:t>3</a:t>
            </a:r>
            <a:r>
              <a:rPr lang="en-US" altLang="ru-RU" sz="1800" b="1" i="1" dirty="0">
                <a:solidFill>
                  <a:srgbClr val="002060"/>
                </a:solidFill>
                <a:latin typeface="Times New Roman" panose="02020603050405020304" pitchFamily="18" charset="0"/>
                <a:cs typeface="Times New Roman" panose="02020603050405020304" pitchFamily="18" charset="0"/>
              </a:rPr>
              <a:t>O</a:t>
            </a:r>
            <a:r>
              <a:rPr lang="en-US" altLang="ru-RU" sz="1800" b="1" i="1" baseline="-25000" dirty="0">
                <a:solidFill>
                  <a:srgbClr val="002060"/>
                </a:solidFill>
                <a:latin typeface="Times New Roman" panose="02020603050405020304" pitchFamily="18" charset="0"/>
                <a:cs typeface="Times New Roman" panose="02020603050405020304" pitchFamily="18" charset="0"/>
              </a:rPr>
              <a:t>4</a:t>
            </a:r>
            <a:r>
              <a:rPr lang="en-US" altLang="ru-RU" sz="1800" b="1" i="1" dirty="0">
                <a:solidFill>
                  <a:srgbClr val="002060"/>
                </a:solidFill>
                <a:latin typeface="Times New Roman" panose="02020603050405020304" pitchFamily="18" charset="0"/>
                <a:cs typeface="Times New Roman" panose="02020603050405020304" pitchFamily="18" charset="0"/>
              </a:rPr>
              <a:t>, Fe</a:t>
            </a:r>
            <a:r>
              <a:rPr lang="en-US" altLang="ru-RU" sz="1800" b="1" i="1" baseline="-25000" dirty="0">
                <a:solidFill>
                  <a:srgbClr val="002060"/>
                </a:solidFill>
                <a:latin typeface="Times New Roman" panose="02020603050405020304" pitchFamily="18" charset="0"/>
                <a:cs typeface="Times New Roman" panose="02020603050405020304" pitchFamily="18" charset="0"/>
              </a:rPr>
              <a:t>2</a:t>
            </a:r>
            <a:r>
              <a:rPr lang="en-US" altLang="ru-RU" sz="1800" b="1" i="1" dirty="0">
                <a:solidFill>
                  <a:srgbClr val="002060"/>
                </a:solidFill>
                <a:latin typeface="Times New Roman" panose="02020603050405020304" pitchFamily="18" charset="0"/>
                <a:cs typeface="Times New Roman" panose="02020603050405020304" pitchFamily="18" charset="0"/>
              </a:rPr>
              <a:t>O</a:t>
            </a:r>
            <a:r>
              <a:rPr lang="en-US" altLang="ru-RU" sz="1800" b="1" i="1" baseline="-25000" dirty="0">
                <a:solidFill>
                  <a:srgbClr val="002060"/>
                </a:solidFill>
                <a:latin typeface="Times New Roman" panose="02020603050405020304" pitchFamily="18" charset="0"/>
                <a:cs typeface="Times New Roman" panose="02020603050405020304" pitchFamily="18" charset="0"/>
              </a:rPr>
              <a:t>3</a:t>
            </a:r>
            <a:r>
              <a:rPr lang="en-US" altLang="ru-RU" sz="1800" b="1" i="1" dirty="0">
                <a:solidFill>
                  <a:srgbClr val="002060"/>
                </a:solidFill>
                <a:latin typeface="Times New Roman" panose="02020603050405020304" pitchFamily="18" charset="0"/>
                <a:cs typeface="Times New Roman" panose="02020603050405020304" pitchFamily="18" charset="0"/>
              </a:rPr>
              <a:t>, </a:t>
            </a:r>
            <a:r>
              <a:rPr lang="en-US" altLang="ru-RU" sz="1800" b="1" i="1" dirty="0" err="1">
                <a:solidFill>
                  <a:srgbClr val="002060"/>
                </a:solidFill>
                <a:latin typeface="Times New Roman" panose="02020603050405020304" pitchFamily="18" charset="0"/>
                <a:cs typeface="Times New Roman" panose="02020603050405020304" pitchFamily="18" charset="0"/>
              </a:rPr>
              <a:t>FeO</a:t>
            </a:r>
            <a:endParaRPr lang="en-US" altLang="ru-RU" sz="1800" b="1" i="1" dirty="0">
              <a:solidFill>
                <a:srgbClr val="002060"/>
              </a:solidFill>
              <a:latin typeface="Times New Roman" panose="02020603050405020304" pitchFamily="18" charset="0"/>
              <a:cs typeface="Times New Roman" panose="02020603050405020304" pitchFamily="18" charset="0"/>
            </a:endParaRPr>
          </a:p>
        </p:txBody>
      </p:sp>
      <p:sp>
        <p:nvSpPr>
          <p:cNvPr id="14" name="Скругленный прямоугольник 13"/>
          <p:cNvSpPr/>
          <p:nvPr/>
        </p:nvSpPr>
        <p:spPr>
          <a:xfrm>
            <a:off x="1703388" y="876300"/>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sp>
        <p:nvSpPr>
          <p:cNvPr id="4105" name="Rectangle 2"/>
          <p:cNvSpPr>
            <a:spLocks noChangeArrowheads="1"/>
          </p:cNvSpPr>
          <p:nvPr/>
        </p:nvSpPr>
        <p:spPr bwMode="auto">
          <a:xfrm>
            <a:off x="1919288" y="2387878"/>
            <a:ext cx="7867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ru-RU" altLang="ru-RU" sz="1800"/>
          </a:p>
        </p:txBody>
      </p:sp>
      <p:graphicFrame>
        <p:nvGraphicFramePr>
          <p:cNvPr id="4106" name="Объект 4"/>
          <p:cNvGraphicFramePr>
            <a:graphicFrameLocks noChangeAspect="1"/>
          </p:cNvGraphicFramePr>
          <p:nvPr/>
        </p:nvGraphicFramePr>
        <p:xfrm>
          <a:off x="1874838" y="2543176"/>
          <a:ext cx="2341562" cy="1527175"/>
        </p:xfrm>
        <a:graphic>
          <a:graphicData uri="http://schemas.openxmlformats.org/presentationml/2006/ole">
            <mc:AlternateContent xmlns:mc="http://schemas.openxmlformats.org/markup-compatibility/2006">
              <mc:Choice xmlns:v="urn:schemas-microsoft-com:vml" Requires="v">
                <p:oleObj spid="_x0000_s11298" name="Точечный рисунок" r:id="rId5" imgW="7226671" imgH="4724643" progId="Paint.Picture">
                  <p:embed/>
                </p:oleObj>
              </mc:Choice>
              <mc:Fallback>
                <p:oleObj name="Точечный рисунок" r:id="rId5" imgW="7226671" imgH="4724643" progId="Paint.Picture">
                  <p:embed/>
                  <p:pic>
                    <p:nvPicPr>
                      <p:cNvPr id="4106" name="Объект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4838" y="2543176"/>
                        <a:ext cx="2341562"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4107" name="Рисунок 14" descr="ND_spectra"/>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4287839" y="2354264"/>
            <a:ext cx="2827337" cy="19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Рисунок 15" descr="fe4o5_150k_mag_str"/>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919288" y="4033838"/>
            <a:ext cx="2895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Рисунок 16" descr="fe4o5_10k_mag_st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4540250" y="4143376"/>
            <a:ext cx="2832100" cy="183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0" name="TextBox 5"/>
          <p:cNvSpPr txBox="1">
            <a:spLocks noChangeArrowheads="1"/>
          </p:cNvSpPr>
          <p:nvPr/>
        </p:nvSpPr>
        <p:spPr bwMode="auto">
          <a:xfrm>
            <a:off x="1992314" y="4033839"/>
            <a:ext cx="320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a)</a:t>
            </a:r>
            <a:endParaRPr lang="ru-RU" altLang="ru-RU" sz="1200">
              <a:solidFill>
                <a:srgbClr val="002060"/>
              </a:solidFill>
              <a:latin typeface="Arial" panose="020B0604020202020204" pitchFamily="34" charset="0"/>
              <a:cs typeface="Arial" panose="020B0604020202020204" pitchFamily="34" charset="0"/>
            </a:endParaRPr>
          </a:p>
        </p:txBody>
      </p:sp>
      <p:sp>
        <p:nvSpPr>
          <p:cNvPr id="4111" name="TextBox 17"/>
          <p:cNvSpPr txBox="1">
            <a:spLocks noChangeArrowheads="1"/>
          </p:cNvSpPr>
          <p:nvPr/>
        </p:nvSpPr>
        <p:spPr bwMode="auto">
          <a:xfrm>
            <a:off x="4418014" y="4010026"/>
            <a:ext cx="3206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b)</a:t>
            </a:r>
            <a:endParaRPr lang="ru-RU" altLang="ru-RU" sz="1200">
              <a:solidFill>
                <a:srgbClr val="002060"/>
              </a:solidFill>
              <a:latin typeface="Arial" panose="020B0604020202020204" pitchFamily="34" charset="0"/>
              <a:cs typeface="Arial" panose="020B0604020202020204" pitchFamily="34" charset="0"/>
            </a:endParaRPr>
          </a:p>
        </p:txBody>
      </p:sp>
      <p:sp>
        <p:nvSpPr>
          <p:cNvPr id="4112" name="TextBox 18"/>
          <p:cNvSpPr txBox="1">
            <a:spLocks noChangeArrowheads="1"/>
          </p:cNvSpPr>
          <p:nvPr/>
        </p:nvSpPr>
        <p:spPr bwMode="auto">
          <a:xfrm>
            <a:off x="1822450" y="5727701"/>
            <a:ext cx="312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c)</a:t>
            </a:r>
            <a:endParaRPr lang="ru-RU" altLang="ru-RU" sz="1200">
              <a:solidFill>
                <a:srgbClr val="002060"/>
              </a:solidFill>
              <a:latin typeface="Arial" panose="020B0604020202020204" pitchFamily="34" charset="0"/>
              <a:cs typeface="Arial" panose="020B0604020202020204" pitchFamily="34" charset="0"/>
            </a:endParaRPr>
          </a:p>
        </p:txBody>
      </p:sp>
      <p:sp>
        <p:nvSpPr>
          <p:cNvPr id="4113" name="TextBox 19"/>
          <p:cNvSpPr txBox="1">
            <a:spLocks noChangeArrowheads="1"/>
          </p:cNvSpPr>
          <p:nvPr/>
        </p:nvSpPr>
        <p:spPr bwMode="auto">
          <a:xfrm>
            <a:off x="4481514" y="5745163"/>
            <a:ext cx="3206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200">
                <a:solidFill>
                  <a:srgbClr val="002060"/>
                </a:solidFill>
                <a:latin typeface="Arial" panose="020B0604020202020204" pitchFamily="34" charset="0"/>
                <a:cs typeface="Arial" panose="020B0604020202020204" pitchFamily="34" charset="0"/>
              </a:rPr>
              <a:t>d)</a:t>
            </a:r>
            <a:endParaRPr lang="ru-RU" altLang="ru-RU" sz="1200">
              <a:solidFill>
                <a:srgbClr val="002060"/>
              </a:solidFill>
              <a:latin typeface="Arial" panose="020B0604020202020204" pitchFamily="34" charset="0"/>
              <a:cs typeface="Arial" panose="020B0604020202020204" pitchFamily="34" charset="0"/>
            </a:endParaRPr>
          </a:p>
        </p:txBody>
      </p:sp>
      <p:sp>
        <p:nvSpPr>
          <p:cNvPr id="21" name="Прямоугольник 20"/>
          <p:cNvSpPr/>
          <p:nvPr/>
        </p:nvSpPr>
        <p:spPr>
          <a:xfrm>
            <a:off x="1703388" y="952501"/>
            <a:ext cx="5668962" cy="110807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defRPr/>
            </a:pPr>
            <a:r>
              <a:rPr lang="en-US" sz="1600" dirty="0">
                <a:solidFill>
                  <a:srgbClr val="002060"/>
                </a:solidFill>
                <a:latin typeface="Arial" panose="020B0604020202020204" pitchFamily="34" charset="0"/>
                <a:ea typeface="Calibri" panose="020F0502020204030204" pitchFamily="34" charset="0"/>
              </a:rPr>
              <a:t>Iron oxides: </a:t>
            </a:r>
          </a:p>
          <a:p>
            <a:pPr marL="285750" indent="-285750">
              <a:buFont typeface="Arial" panose="020B0604020202020204" pitchFamily="34" charset="0"/>
              <a:buChar char="•"/>
              <a:defRPr/>
            </a:pPr>
            <a:r>
              <a:rPr lang="en-US" sz="1600" dirty="0">
                <a:solidFill>
                  <a:srgbClr val="002060"/>
                </a:solidFill>
                <a:latin typeface="Arial" panose="020B0604020202020204" pitchFamily="34" charset="0"/>
                <a:ea typeface="Calibri" panose="020F0502020204030204" pitchFamily="34" charset="0"/>
              </a:rPr>
              <a:t>important role in the formation of magnetic and other physical properties of the Earth, </a:t>
            </a:r>
          </a:p>
          <a:p>
            <a:pPr marL="285750" indent="-285750">
              <a:buFont typeface="Arial" panose="020B0604020202020204" pitchFamily="34" charset="0"/>
              <a:buChar char="•"/>
              <a:defRPr/>
            </a:pPr>
            <a:r>
              <a:rPr lang="en-US" sz="1600" dirty="0">
                <a:solidFill>
                  <a:srgbClr val="002060"/>
                </a:solidFill>
                <a:latin typeface="Arial" panose="020B0604020202020204" pitchFamily="34" charset="0"/>
                <a:ea typeface="Calibri" panose="020F0502020204030204" pitchFamily="34" charset="0"/>
              </a:rPr>
              <a:t>find a wide range of technological applications</a:t>
            </a:r>
            <a:endParaRPr lang="ru-RU" sz="1600" dirty="0">
              <a:solidFill>
                <a:srgbClr val="002060"/>
              </a:solidFill>
            </a:endParaRPr>
          </a:p>
        </p:txBody>
      </p:sp>
      <p:sp>
        <p:nvSpPr>
          <p:cNvPr id="4115" name="Прямоугольник 21"/>
          <p:cNvSpPr>
            <a:spLocks noChangeArrowheads="1"/>
          </p:cNvSpPr>
          <p:nvPr/>
        </p:nvSpPr>
        <p:spPr bwMode="auto">
          <a:xfrm>
            <a:off x="7294563" y="4286251"/>
            <a:ext cx="3325812" cy="1635125"/>
          </a:xfrm>
          <a:prstGeom prst="rect">
            <a:avLst/>
          </a:prstGeom>
          <a:ln/>
        </p:spPr>
        <p:style>
          <a:lnRef idx="2">
            <a:schemeClr val="accent4"/>
          </a:lnRef>
          <a:fillRef idx="1">
            <a:schemeClr val="lt1"/>
          </a:fillRef>
          <a:effectRef idx="0">
            <a:schemeClr val="accent4"/>
          </a:effectRef>
          <a:fontRef idx="minor">
            <a:schemeClr val="dk1"/>
          </a:fontRef>
        </p:style>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spcAft>
                <a:spcPts val="600"/>
              </a:spcAft>
            </a:pPr>
            <a:r>
              <a:rPr lang="en-US" altLang="ru-RU" sz="1600" dirty="0">
                <a:solidFill>
                  <a:srgbClr val="FF0000"/>
                </a:solidFill>
                <a:latin typeface="Arial" panose="020B0604020202020204" pitchFamily="34" charset="0"/>
              </a:rPr>
              <a:t>a new iron oxide</a:t>
            </a:r>
            <a:r>
              <a:rPr lang="en-US" altLang="ru-RU" sz="1600" dirty="0">
                <a:solidFill>
                  <a:srgbClr val="002060"/>
                </a:solidFill>
                <a:latin typeface="Arial" panose="020B0604020202020204" pitchFamily="34" charset="0"/>
              </a:rPr>
              <a:t>, Fe</a:t>
            </a:r>
            <a:r>
              <a:rPr lang="en-US" altLang="ru-RU" sz="1600" baseline="-25000" dirty="0">
                <a:solidFill>
                  <a:srgbClr val="002060"/>
                </a:solidFill>
                <a:latin typeface="Arial" panose="020B0604020202020204" pitchFamily="34" charset="0"/>
              </a:rPr>
              <a:t>4</a:t>
            </a:r>
            <a:r>
              <a:rPr lang="en-US" altLang="ru-RU" sz="1600" dirty="0">
                <a:solidFill>
                  <a:srgbClr val="002060"/>
                </a:solidFill>
                <a:latin typeface="Arial" panose="020B0604020202020204" pitchFamily="34" charset="0"/>
              </a:rPr>
              <a:t>O</a:t>
            </a:r>
            <a:r>
              <a:rPr lang="en-US" altLang="ru-RU" sz="1600" baseline="-25000" dirty="0">
                <a:solidFill>
                  <a:srgbClr val="002060"/>
                </a:solidFill>
                <a:latin typeface="Arial" panose="020B0604020202020204" pitchFamily="34" charset="0"/>
              </a:rPr>
              <a:t>5</a:t>
            </a:r>
            <a:r>
              <a:rPr lang="en-US" altLang="ru-RU" sz="1600" dirty="0">
                <a:solidFill>
                  <a:srgbClr val="002060"/>
                </a:solidFill>
                <a:latin typeface="Arial" panose="020B0604020202020204" pitchFamily="34" charset="0"/>
              </a:rPr>
              <a:t>, </a:t>
            </a:r>
            <a:r>
              <a:rPr lang="en-US" altLang="ru-RU" sz="1600" dirty="0">
                <a:solidFill>
                  <a:srgbClr val="FF0000"/>
                </a:solidFill>
                <a:latin typeface="Arial" panose="020B0604020202020204" pitchFamily="34" charset="0"/>
              </a:rPr>
              <a:t>was synthesized</a:t>
            </a:r>
            <a:r>
              <a:rPr lang="en-US" altLang="ru-RU" sz="1600" dirty="0">
                <a:solidFill>
                  <a:srgbClr val="002060"/>
                </a:solidFill>
                <a:latin typeface="Arial" panose="020B0604020202020204" pitchFamily="34" charset="0"/>
              </a:rPr>
              <a:t> under the combined effect of high pressures and temperatures; </a:t>
            </a:r>
          </a:p>
          <a:p>
            <a:pPr>
              <a:spcBef>
                <a:spcPct val="0"/>
              </a:spcBef>
              <a:spcAft>
                <a:spcPts val="600"/>
              </a:spcAft>
            </a:pPr>
            <a:r>
              <a:rPr lang="en-US" altLang="ru-RU" sz="1600" dirty="0">
                <a:solidFill>
                  <a:srgbClr val="FF0000"/>
                </a:solidFill>
                <a:latin typeface="Arial" panose="020B0604020202020204" pitchFamily="34" charset="0"/>
              </a:rPr>
              <a:t>new </a:t>
            </a:r>
            <a:r>
              <a:rPr lang="en-US" altLang="ru-RU" sz="1600" dirty="0">
                <a:solidFill>
                  <a:srgbClr val="002060"/>
                </a:solidFill>
                <a:latin typeface="Arial" panose="020B0604020202020204" pitchFamily="34" charset="0"/>
              </a:rPr>
              <a:t>type of charge-ordering state was revealed.</a:t>
            </a:r>
            <a:endParaRPr lang="ru-RU" altLang="ru-RU" sz="1600" dirty="0">
              <a:solidFill>
                <a:srgbClr val="002060"/>
              </a:solidFill>
              <a:latin typeface="Arial" panose="020B0604020202020204" pitchFamily="34" charset="0"/>
            </a:endParaRPr>
          </a:p>
        </p:txBody>
      </p:sp>
      <p:sp>
        <p:nvSpPr>
          <p:cNvPr id="4117" name="TextBox 24"/>
          <p:cNvSpPr txBox="1">
            <a:spLocks noChangeArrowheads="1"/>
          </p:cNvSpPr>
          <p:nvPr/>
        </p:nvSpPr>
        <p:spPr bwMode="auto">
          <a:xfrm>
            <a:off x="7386639" y="6071900"/>
            <a:ext cx="3537659" cy="584775"/>
          </a:xfrm>
          <a:prstGeom prst="rect">
            <a:avLst/>
          </a:prstGeom>
          <a:solidFill>
            <a:srgbClr val="00206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ru-RU"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S.V. </a:t>
            </a:r>
            <a:r>
              <a:rPr lang="en-US" altLang="ru-RU" sz="1600" b="1"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Ovsyannikov</a:t>
            </a:r>
            <a:r>
              <a:rPr lang="en-US" altLang="ru-RU"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D.P. </a:t>
            </a:r>
            <a:r>
              <a:rPr lang="en-US" altLang="ru-RU" sz="1600" b="1" i="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Kozlenko</a:t>
            </a:r>
            <a:r>
              <a:rPr lang="en-US" altLang="ru-RU"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et al., Nature Chemistry (</a:t>
            </a:r>
            <a:r>
              <a:rPr lang="en-US" altLang="ru-RU" sz="1600" b="1" i="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2016</a:t>
            </a:r>
            <a:r>
              <a:rPr lang="en-US" altLang="ru-RU"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ru-RU" altLang="ru-RU" sz="16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34380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750" y="115889"/>
            <a:ext cx="8186738" cy="620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5447928" y="6260560"/>
            <a:ext cx="554461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008000"/>
                </a:solidFill>
                <a:effectLst/>
                <a:uLnTx/>
                <a:uFillTx/>
                <a:latin typeface="Calibri" panose="020F0502020204030204"/>
                <a:ea typeface="+mn-ea"/>
                <a:cs typeface="+mn-cs"/>
              </a:rPr>
              <a:t>G.D.Bokuchava et al., Comptes rendus de l'Académie bulgare des sciences (2014).</a:t>
            </a:r>
            <a:endParaRPr kumimoji="0" lang="ru-RU" sz="1800" b="1" i="0" u="none" strike="noStrike" kern="1200" cap="none" spc="0" normalizeH="0" baseline="0" noProof="0" dirty="0">
              <a:ln>
                <a:noFill/>
              </a:ln>
              <a:solidFill>
                <a:srgbClr val="008000"/>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A4857DC-CB25-4D94-92AE-040A319E5DE2}"/>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8791963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2954337" y="5547"/>
            <a:ext cx="9304337" cy="523220"/>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Arial" charset="0"/>
                <a:ea typeface="+mn-ea"/>
                <a:cs typeface="Arial" charset="0"/>
              </a:rPr>
              <a:t>Helical structure of fibril-type amyloidal aggregates</a:t>
            </a:r>
            <a:endParaRPr kumimoji="0" lang="en-US" sz="2000" b="1" i="0" u="none" strike="noStrike" kern="0" cap="none" spc="0" normalizeH="0" baseline="-25000" noProof="0" dirty="0">
              <a:ln>
                <a:noFill/>
              </a:ln>
              <a:solidFill>
                <a:srgbClr val="002060"/>
              </a:solidFill>
              <a:effectLst/>
              <a:uLnTx/>
              <a:uFillTx/>
              <a:latin typeface="Arial" charset="0"/>
              <a:ea typeface="+mn-ea"/>
              <a:cs typeface="Arial" charset="0"/>
            </a:endParaRPr>
          </a:p>
        </p:txBody>
      </p:sp>
      <p:sp>
        <p:nvSpPr>
          <p:cNvPr id="3" name="Text Box 28"/>
          <p:cNvSpPr txBox="1">
            <a:spLocks noChangeArrowheads="1"/>
          </p:cNvSpPr>
          <p:nvPr/>
        </p:nvSpPr>
        <p:spPr bwMode="auto">
          <a:xfrm>
            <a:off x="1703388" y="6237289"/>
            <a:ext cx="84248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srgbClr val="0000FF"/>
                </a:solidFill>
                <a:effectLst/>
                <a:uLnTx/>
                <a:uFillTx/>
                <a:latin typeface="Arial" charset="0"/>
                <a:ea typeface="+mn-ea"/>
                <a:cs typeface="Arial" charset="0"/>
              </a:rPr>
              <a:t>M.V.Avdeev</a:t>
            </a:r>
            <a:r>
              <a:rPr kumimoji="0" lang="en-US" sz="1400" b="1" i="0" u="none" strike="noStrike" kern="0" cap="none" spc="0" normalizeH="0" baseline="0" noProof="0" dirty="0">
                <a:ln>
                  <a:noFill/>
                </a:ln>
                <a:solidFill>
                  <a:srgbClr val="0000FF"/>
                </a:solidFill>
                <a:effectLst/>
                <a:uLnTx/>
                <a:uFillTx/>
                <a:latin typeface="Arial" charset="0"/>
                <a:ea typeface="+mn-ea"/>
                <a:cs typeface="Arial" charset="0"/>
              </a:rPr>
              <a:t>, et al, </a:t>
            </a:r>
            <a:r>
              <a:rPr kumimoji="0" lang="en-US" sz="1400" b="1" i="1" u="none" strike="noStrike" kern="0" cap="none" spc="0" normalizeH="0" baseline="0" noProof="0" dirty="0">
                <a:ln>
                  <a:noFill/>
                </a:ln>
                <a:solidFill>
                  <a:srgbClr val="0000FF"/>
                </a:solidFill>
                <a:effectLst/>
                <a:uLnTx/>
                <a:uFillTx/>
                <a:latin typeface="Arial" charset="0"/>
                <a:ea typeface="+mn-ea"/>
                <a:cs typeface="Arial" charset="0"/>
              </a:rPr>
              <a:t>J. Appl. </a:t>
            </a:r>
            <a:r>
              <a:rPr kumimoji="0" lang="en-US" sz="1400" b="1" i="1" u="none" strike="noStrike" kern="0" cap="none" spc="0" normalizeH="0" baseline="0" noProof="0" dirty="0" err="1">
                <a:ln>
                  <a:noFill/>
                </a:ln>
                <a:solidFill>
                  <a:srgbClr val="0000FF"/>
                </a:solidFill>
                <a:effectLst/>
                <a:uLnTx/>
                <a:uFillTx/>
                <a:latin typeface="Arial" charset="0"/>
                <a:ea typeface="+mn-ea"/>
                <a:cs typeface="Arial" charset="0"/>
              </a:rPr>
              <a:t>Cryst</a:t>
            </a:r>
            <a:r>
              <a:rPr kumimoji="0" lang="en-US" sz="1400" b="1" i="1" u="none" strike="noStrike" kern="0" cap="none" spc="0" normalizeH="0" baseline="0" noProof="0" dirty="0">
                <a:ln>
                  <a:noFill/>
                </a:ln>
                <a:solidFill>
                  <a:srgbClr val="0000FF"/>
                </a:solidFill>
                <a:effectLst/>
                <a:uLnTx/>
                <a:uFillTx/>
                <a:latin typeface="Arial" charset="0"/>
                <a:ea typeface="+mn-ea"/>
                <a:cs typeface="Arial" charset="0"/>
              </a:rPr>
              <a:t>.</a:t>
            </a:r>
            <a:r>
              <a:rPr kumimoji="0" lang="en-US" sz="1400" b="1" i="0" u="none" strike="noStrike" kern="0" cap="none" spc="0" normalizeH="0" baseline="0" noProof="0" dirty="0">
                <a:ln>
                  <a:noFill/>
                </a:ln>
                <a:solidFill>
                  <a:srgbClr val="0000FF"/>
                </a:solidFill>
                <a:effectLst/>
                <a:uLnTx/>
                <a:uFillTx/>
                <a:latin typeface="Arial" charset="0"/>
                <a:ea typeface="+mn-ea"/>
                <a:cs typeface="Arial" charset="0"/>
              </a:rPr>
              <a:t> (2013)</a:t>
            </a:r>
            <a:endParaRPr kumimoji="0" lang="ru-RU" sz="1400" b="1" i="0" u="none" strike="noStrike" kern="0" cap="none" spc="0" normalizeH="0" baseline="0" noProof="0" dirty="0">
              <a:ln>
                <a:noFill/>
              </a:ln>
              <a:solidFill>
                <a:srgbClr val="0000FF"/>
              </a:solidFill>
              <a:effectLst/>
              <a:uLnTx/>
              <a:uFillTx/>
              <a:latin typeface="Arial" charset="0"/>
              <a:ea typeface="+mn-ea"/>
              <a:cs typeface="Arial" charset="0"/>
            </a:endParaRPr>
          </a:p>
        </p:txBody>
      </p:sp>
      <p:sp>
        <p:nvSpPr>
          <p:cNvPr id="4" name="Rectangle 2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pic>
        <p:nvPicPr>
          <p:cNvPr id="5" name="Picture 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901" y="1466850"/>
            <a:ext cx="3579813"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8"/>
          <p:cNvSpPr txBox="1">
            <a:spLocks noChangeArrowheads="1"/>
          </p:cNvSpPr>
          <p:nvPr/>
        </p:nvSpPr>
        <p:spPr bwMode="auto">
          <a:xfrm>
            <a:off x="7413626" y="2546350"/>
            <a:ext cx="208756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11.5 nm,   24 </a:t>
            </a: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sym typeface="Symbol" pitchFamily="18" charset="2"/>
              </a:rPr>
              <a:t>-strands</a:t>
            </a:r>
            <a:endParaRPr kumimoji="0" lang="ru-RU" sz="14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7" name="TextBox 29"/>
          <p:cNvSpPr txBox="1">
            <a:spLocks noChangeArrowheads="1"/>
          </p:cNvSpPr>
          <p:nvPr/>
        </p:nvSpPr>
        <p:spPr bwMode="auto">
          <a:xfrm>
            <a:off x="6981826" y="1035050"/>
            <a:ext cx="28797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Model of amyloid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filament structure from XRD</a:t>
            </a:r>
          </a:p>
        </p:txBody>
      </p:sp>
      <p:grpSp>
        <p:nvGrpSpPr>
          <p:cNvPr id="8" name="Группа 7"/>
          <p:cNvGrpSpPr>
            <a:grpSpLocks/>
          </p:cNvGrpSpPr>
          <p:nvPr/>
        </p:nvGrpSpPr>
        <p:grpSpPr bwMode="auto">
          <a:xfrm>
            <a:off x="1992313" y="3284538"/>
            <a:ext cx="3598862" cy="2882900"/>
            <a:chOff x="4572000" y="2276872"/>
            <a:chExt cx="4464496" cy="3601865"/>
          </a:xfrm>
        </p:grpSpPr>
        <p:pic>
          <p:nvPicPr>
            <p:cNvPr id="9" name="Picture 3" descr="fig3b"/>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2276872"/>
              <a:ext cx="4464496" cy="360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Прямоугольник 9"/>
            <p:cNvSpPr/>
            <p:nvPr/>
          </p:nvSpPr>
          <p:spPr>
            <a:xfrm>
              <a:off x="6659502" y="2564465"/>
              <a:ext cx="577016" cy="218175"/>
            </a:xfrm>
            <a:prstGeom prst="rect">
              <a:avLst/>
            </a:prstGeom>
            <a:solidFill>
              <a:sysClr val="window" lastClr="FFFFFF"/>
            </a:solidFill>
            <a:ln w="25400" cap="flat" cmpd="sng" algn="ctr">
              <a:noFill/>
              <a:prstDash val="solid"/>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1" name="TextBox 16"/>
          <p:cNvSpPr txBox="1">
            <a:spLocks noChangeArrowheads="1"/>
          </p:cNvSpPr>
          <p:nvPr/>
        </p:nvSpPr>
        <p:spPr bwMode="auto">
          <a:xfrm>
            <a:off x="5375275" y="4292601"/>
            <a:ext cx="960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Helical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symmetry</a:t>
            </a:r>
          </a:p>
        </p:txBody>
      </p:sp>
      <p:pic>
        <p:nvPicPr>
          <p:cNvPr id="12" name="Picture 24" descr="fig4b"/>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59600" y="3673476"/>
            <a:ext cx="2808288"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29"/>
          <p:cNvSpPr txBox="1">
            <a:spLocks noChangeArrowheads="1"/>
          </p:cNvSpPr>
          <p:nvPr/>
        </p:nvSpPr>
        <p:spPr bwMode="auto">
          <a:xfrm>
            <a:off x="1524001" y="2852739"/>
            <a:ext cx="65881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Structure analysis of model lysozyme (hen egg) amyloidal solutions </a:t>
            </a:r>
          </a:p>
        </p:txBody>
      </p:sp>
      <p:sp>
        <p:nvSpPr>
          <p:cNvPr id="14" name="TextBox 29"/>
          <p:cNvSpPr txBox="1">
            <a:spLocks noChangeArrowheads="1"/>
          </p:cNvSpPr>
          <p:nvPr/>
        </p:nvSpPr>
        <p:spPr bwMode="auto">
          <a:xfrm>
            <a:off x="4872038" y="3284539"/>
            <a:ext cx="1079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33CC"/>
                </a:solidFill>
                <a:effectLst/>
                <a:uLnTx/>
                <a:uFillTx/>
                <a:latin typeface="Arial" charset="0"/>
                <a:ea typeface="+mn-ea"/>
                <a:cs typeface="Arial" charset="0"/>
              </a:rPr>
              <a:t>SANS</a:t>
            </a:r>
          </a:p>
        </p:txBody>
      </p:sp>
      <p:sp>
        <p:nvSpPr>
          <p:cNvPr id="15" name="TextBox 29"/>
          <p:cNvSpPr txBox="1">
            <a:spLocks noChangeArrowheads="1"/>
          </p:cNvSpPr>
          <p:nvPr/>
        </p:nvSpPr>
        <p:spPr bwMode="auto">
          <a:xfrm>
            <a:off x="8112125" y="3284539"/>
            <a:ext cx="1079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33CC"/>
                </a:solidFill>
                <a:effectLst/>
                <a:uLnTx/>
                <a:uFillTx/>
                <a:latin typeface="Arial" charset="0"/>
                <a:ea typeface="+mn-ea"/>
                <a:cs typeface="Arial" charset="0"/>
              </a:rPr>
              <a:t>AFM</a:t>
            </a:r>
          </a:p>
        </p:txBody>
      </p:sp>
      <p:cxnSp>
        <p:nvCxnSpPr>
          <p:cNvPr id="16" name="Прямая со стрелкой 15"/>
          <p:cNvCxnSpPr>
            <a:cxnSpLocks noChangeShapeType="1"/>
          </p:cNvCxnSpPr>
          <p:nvPr/>
        </p:nvCxnSpPr>
        <p:spPr bwMode="auto">
          <a:xfrm flipH="1">
            <a:off x="4872039" y="4652963"/>
            <a:ext cx="503237" cy="144462"/>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17" name="TextBox 16"/>
          <p:cNvSpPr txBox="1">
            <a:spLocks noChangeArrowheads="1"/>
          </p:cNvSpPr>
          <p:nvPr/>
        </p:nvSpPr>
        <p:spPr bwMode="auto">
          <a:xfrm>
            <a:off x="3432175" y="3284539"/>
            <a:ext cx="96043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Cylindric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symmetry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~q</a:t>
            </a:r>
            <a:r>
              <a:rPr kumimoji="0" lang="en-US" sz="1400" b="0" i="0" u="none" strike="noStrike" kern="0" cap="none" spc="0" normalizeH="0" baseline="30000" noProof="0">
                <a:ln>
                  <a:noFill/>
                </a:ln>
                <a:solidFill>
                  <a:sysClr val="windowText" lastClr="000000"/>
                </a:solidFill>
                <a:effectLst/>
                <a:uLnTx/>
                <a:uFillTx/>
                <a:latin typeface="Arial" charset="0"/>
                <a:ea typeface="+mn-ea"/>
                <a:cs typeface="Arial" charset="0"/>
              </a:rPr>
              <a:t>-1</a:t>
            </a:r>
          </a:p>
        </p:txBody>
      </p:sp>
      <p:cxnSp>
        <p:nvCxnSpPr>
          <p:cNvPr id="18" name="Прямая со стрелкой 17"/>
          <p:cNvCxnSpPr>
            <a:cxnSpLocks noChangeShapeType="1"/>
          </p:cNvCxnSpPr>
          <p:nvPr/>
        </p:nvCxnSpPr>
        <p:spPr bwMode="auto">
          <a:xfrm flipH="1">
            <a:off x="3000375" y="3500439"/>
            <a:ext cx="431800" cy="288925"/>
          </a:xfrm>
          <a:prstGeom prst="straightConnector1">
            <a:avLst/>
          </a:prstGeom>
          <a:noFill/>
          <a:ln w="9525" algn="ctr">
            <a:solidFill>
              <a:srgbClr val="4A7EBB"/>
            </a:solidFill>
            <a:round/>
            <a:headEnd/>
            <a:tailEnd type="arrow" w="med" len="med"/>
          </a:ln>
          <a:extLst>
            <a:ext uri="{909E8E84-426E-40DD-AFC4-6F175D3DCCD1}">
              <a14:hiddenFill xmlns:a14="http://schemas.microsoft.com/office/drawing/2010/main">
                <a:noFill/>
              </a14:hiddenFill>
            </a:ext>
          </a:extLst>
        </p:spPr>
      </p:cxnSp>
      <p:sp>
        <p:nvSpPr>
          <p:cNvPr id="19" name="TextBox 29"/>
          <p:cNvSpPr txBox="1">
            <a:spLocks noChangeArrowheads="1"/>
          </p:cNvSpPr>
          <p:nvPr/>
        </p:nvSpPr>
        <p:spPr bwMode="auto">
          <a:xfrm>
            <a:off x="3863975" y="981075"/>
            <a:ext cx="21605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33CC"/>
                </a:solidFill>
                <a:effectLst/>
                <a:uLnTx/>
                <a:uFillTx/>
                <a:latin typeface="Arial" charset="0"/>
                <a:ea typeface="+mn-ea"/>
                <a:cs typeface="Arial" charset="0"/>
              </a:rPr>
              <a:t>Motivation</a:t>
            </a:r>
          </a:p>
        </p:txBody>
      </p:sp>
      <p:sp>
        <p:nvSpPr>
          <p:cNvPr id="20" name="AutoShape 26" descr="data:image/jpeg;base64,/9j/4AAQSkZJRgABAQAAAQABAAD/2wCEAAkGBhISERUTExQWFRUVGBcYFRUYGBUXGRcXFxUXFxgVFxwXHCYeGhskHBQXHy8gJCcpLCwsFx4xNTAqNSYrLCkBCQoKDgwOGg8PGiwkHyUsLCksLCwsLCksKiwpLCwsLCwsLCwsLCwsLCwsLCwsLCwsLCkpLCwsKSksLCwsLCwsLP/AABEIAOQA3QMBIgACEQEDEQH/xAAcAAACAwEBAQEAAAAAAAAAAAAABgQFBwMCAQj/xABEEAACAAQEAwUEBwQJBAMAAAABAgADBBEFEiExBkFREyJhcYEHMpGhFEJScrHB0SNikvAVM0NTgrKz4fEkc6LCFoOT/8QAGQEAAwEBAQAAAAAAAAAAAAAAAAMEAgEF/8QAKBEAAgICAgICAQMFAAAAAAAAAAECEQMhEjEEQSJhURNxkRQyUoHh/9oADAMBAAIRAxEAPwDa6uqWVLeY5siKzMdTZVBJOmuwj0J62zZhbrcWiJj1G06lnyktmmSpiLc2GZkKi55C5haxDhCZ2hMpE7IOjdkvZgNaQ0smzoyZgSDqNddQbQAORmAEAkXOwvv5RXDiWmtftBy5NexmmTfb+8BH+0LM7hOovIAVCJa09mzoWXspxmOpZpec6aLkyDe8fG4NnG4KS2zLlJuNAK5p5B0uQZbAeYtAA8LNB2IPqI9AwiYrw86MsuXZDPnzkCoDYUs5U7XYWWxS/mfGHlEAAA0A0A6AQAeoIIIACCCOFVWy5Yu7BR4n8OsAJWd4IWMQ45lrYS1Lsdr6DzsNT8orqnFq97FVmL5IALdddTCnmivsesEn3r9x4jmtShNgyk9LiMvxLFaljkaZMb7Q1AHmBaKxprLe52+UKfkr0h68N+2bPBC7wNXPNplLsWNtzqfeYfkIYopTtWRyXF0EEEEdMhBBBAB8JjjUVqIhmMwCAEk76AEm1t9AdoicRUbzad0lhWZsujWsQHUncEXsDa4te19IU24PqOydTKlzMwqlRGdQJZn9mUmDKgUEZWBygW5bmAB7lz1YBgdDa3qLiAT1tfMLdbi0Kc/haeZjZShl9mXCsTb6V2HYC9vqZdb9Yj4bwhNzDtJadn20mYUJlkZUkTJZustFS+ZlNgNtyTAA69oNNRrtrv5dYO1Guo03128+kJtLwvOQpeVKmWCKhZiOwyVEyZdbC/uuvukaoAdIj03Bk9VIKqSAoa7pln5Z6TCrBZYNmVTq5JuxGouYAHWlrUmZihvlYofvLuPHeO8U/DGGtJlzAyLLzzZjqim4VXIIGgA9BpFxABX8Q1TSqSomIbOkmaymwNmVGINjodRFUvE07tFkmSnal1X+tOTK8p5obMEvf9mwtbexvYww1FOsxGRwGVwVZTsQRYg+hiJSYFIlWyS1BVswOpIbLkvcm/unKOg0EAC/N40Zu0ATKApdHVibhZ6Sjq8vIb5790sBqL3ixoOJHecstpQVHaeiMHzG8hrEsuUAA8tTtEqXwxSre0le8CDvsWD5RrouYA2Gl4lS8LlKVYIAVLsp6GYbuR5neACVBBBAAR4nTlVSzEAAXJOgAiHi2NyaZc01rdF3Y+QhIxHEaiuBNikgHQXCqbfaY+8fAQueRRG48Tl3pFjjHHBY9nTczbPa5Pgo/WKeooWZrz56of3iXf1A2inWpaln2uP2isqOpzKGNtL8mIBHrEuipgzjNcjn4xHKTltl8IKOof8ASdTVvYIyyFBct/XEXLC26jl0jkXqj3y8w28Tb4RdYfQIjFhqLaA8onma1thaMNs7STFRsRZ2XOwVgbZiL3B5GK/H1sSNL2uCNiPD9IYMaw9GUsAARCniD3lEndCPgdP58oylsdfx0MvCfFi00iSjKW7RWNwQAMsxx03N/lDzSY9JmKCCRcX7ysPna3zjB8crCoowGy3lsTa3988atw5is6dTy2z65RqALHTeLXl4VZ5/6anbGOlx6RMYqr3IvuGA03sSADE9WB1GsJmJYxOlIz3uVFyORA3jhw/xtKnjMBZh9ZQQD520PrBHyIvsJeM/Q9wQryvaBTB2SachU+9YkEb30uR84t8N4ipqgEyZ0twNDZhp5jcQ9NPaJpQlF00dMYxDsJLTLAkWADEgEswUDugnnsASdhC9T8VzXcEhZYRKvOrllQtImUwDksmdRlmtoVvrDPVUqTUKOodGtcHY2NwfiAbxD/8AjVLly9hLy97S32ijN8TLQnqVEdMlHO4lqxkmdkqjsJ85pTMw7stkKtfJmDEE90gWza6i0dl4vd3YLJbswWTP37qyyi+YnJktfS2a+xtaLuXgchQQJS2Ksp0vdXtnXXkcov5R5/oCnz9p2SZrWvb93JfpfL3b720gAoZHFk9uzCykbMZEvM8wgl51OJ2YhUtYX1tvyAj7T8bu5XLIJsJZmgZ2I7R2TukJlsMpPeK32EMMvCJK2tLUWKsNNmRMinzCjKPCOR4eprqexS6Wy6bWbMPOzEkX2OsAFWMaqWlGpCLkXtVElWJaYRMEtWJK6WysbC98wGpi1wTE+3lZyACGZWAzaFWI1DqrKdjlIBF47NhkoyjKMtezN7pbQ3OY6eZv5x7o6JJS5JahVuTYdSbknqT1MAHeCCCAAggggAIpeI+IlplsLGY3urvYfaIH4c4n4piKSJTTH2UaDmx5KPEnSFWrIksXe0ye+rMdl091egG0LyS4obijykKgEyoqlecr9kMzvm0L2BIHlcARYv2lQegA0UaKoHICOtdNd++RqL/DnHrDmIOnP+REHK9Hpca37Kesw4G6N56cjyYeUS8CnH61synK36+o1iyxCi5gfz/zEGhw5u3zjZhZh4jY/iIPoFvYy0yxIWXePFLINomSpdhGkrFZJUVeJyO6Yz3E2ARx1sPW8aXiBGU9IzyolLdgwuP5sYy9DMUuSYsY9TCa+HyRo01Mgb7IaocE/ONrwGkSWMqABFAVfJRYHztGRVUkmpw2Wou9jr0C1Ewn8DGy4bS5QPEQzL2hK1F/ZyrsPzX0ve4PkdIqqmleTLCooSWtgFsLW6nqT1hr2tEDGJWaWYU0GPI7SMa4qBlziVPvC9vyh99n9YoowVABNy5FrlvE7m23pGe+0CaVnpcXBS97XFwTDR7OktSXJ0YkgdPKNydQTRtLlNxNDwrGEvkZgCbkX0t1HTx+MXCuDsQfKM34fmsaqYdSqqcu2jFgL/jDglQwPj+XiOY+cOxZvilIT5GCpPiXUER6WtV9LjMNx+Y8IkRWRtV2EEEEBwIIIIACCCCAAivxTFBLBsVuBclvdUdW6+A5/OJVZUiXLZz9UE269B6nSEXGJfaAq5Oa9yOrcz8dPICF5J8RuPHzIGL4tInsAzTWIYHtbgAWN+6mwEW6FZs0te4Oo8bwnVcoodYuOGarMco+rqPLpEcpOXZ6CxqK0X2IUlxpFXJk5bDptDQAGEQamhBIhfExjy+mCpmQE+XxiKtGQ2kWsmVZbR9Eoesbq0Z502fabaJV44JvHqZM0jcdCJu2QsTbuEcoz6qFmYQx8RYqb5F9YU8RxGXJQvMNvxJ6CFO3oswrjG2VVfXrIrqAsdMk4X8WnzgPxjWsIx5WUAn5xh+PYXPxBqEU6Zpk2VNIUaWH0iYSSTsBfeGfApdXInfRasqswAZCNc48DzijLDpk2OfJuH8GypODC4MfXGkL+ATGF1Y6iL9W0icHFxZmftGw0GW5A7ykZf8AEQCvzjvRSewkLLX6qgettfnDTjWACedScuZGNt+4wNvW28eP6BJtGHdUWxlFfL9ih4ap5gV2+0R+p/GG+W2mbnHSmoggG2mwG0dp4uLRtRa2T5JqT0JlfxH9EqEdj3WYBvu31+RPwEaLKmhlDKQQRcEagg8xGZ8cYTnkObe7c+giy9mLWogVnGYwY3S/dUHUIL7EjW/UxVhmkqYnNG6Y+wR4lTQwBGxj3FJIEEEEAHwR9gggApuJp5CygPrTBf8AwgsPmo+EVDSSQzkX53iRxrUFGpzyzPf+CKNuJFy9nmyk202iTM1y2WYE+Noo8brLtktqecd+E6du2BA7tjmPK1oYJdDLB1QM1hcnlptEqVJNsq2VfAQlFl6o7yZ4vaO5EFPSqBHXs40iOdJnkGAx6ZY8mOi7ARwrpuVSekSAI51VNmQjrA1oE97EOoBZieZivXBpIYzJqidMJ7oa+SWBsAOZ8TF/V0BUmIbyYTyaPVjjUls4vVt9MpyihB9Ge+UWH9dqott7t7Q4PSpUIucLMA1GbRl8VYaiF7Eq0yqIHkis/Lk5/EaRM4aWbNCzAHlyrXJmKVv0AVtWPjtG5W3ZNSiv5GOmoAOe1ra30HUxK+kKNCbRR8TcVSaOSXdgABp1J8BzjCcb9plTOmEoSi305n9BG4Y2yWeXez9KS5oj3eMa9k/GFbU1BlTG7SUqFmYgAryXXnc8o19DeOONOjp7aI1ZUhRHdjFZiVOXQxl6OxW9lZPrQ976g8oofZtUsKiolAXlgnKehuRY/CKrirG5lMpARrkHvEWHoecMfDTyqSml5O8XCu8wfXZgDfyF7WjKWr/JTLvih2weqs7Szz76/g4HrZv8Ri4hL/plW78vVl71udxuPI6j1hwkTg6qw2YAjyIvFuGVxp+iHNGnZ0ggghwgIII4VlSJaFjy2HU8h8YAFbj2eCZCLq+ZjlGtlK2uemoFvWM+xLAXmNmD5SNvOHqW/wC1udSblj1Y/lH2tkIR3lF+sRTlydovxfBUyFgeIu6ETgBNFteTi1s3gYt5c8DeE+u0bQ+REWeETZ0w94dwbtt/zGEOlH8DMiltjYRJSIlPoAIkLGkSzPrNHiPrQARoUfQbbx2lkHaIdXtCzjLVTG8mcEtsuXQ+ZjuvZuONzWhvqqFHFjv1hfr8AcG6d4fAwlSvapU07mXUSw2U2LKfyMXdL7V6ZxrcekZliTGY8uSGhlwykl5FE2WpcXsG1sMxI02iBxlxlKo5ZmTDmNu6t9WPQQvYlxSWrZTSyDINK812JtkCTGBbxGlrRkHEGLTcQrCVu2Zsspei8tOV9zG1jt16EzyPv2cuJ+KZ1dNMyadB7iDZR0Hj4wcK4A1XULKXQbsx2VRux9IramhmS3KMpDAlSLG9xyEbb7NuCjTUwmzhlmThcKdwpGl+mmtvGN5JcY6MYIqU7l6GLhPBpUhSklAqA6tu8xvtMfy5Q2rpESjkKoAAtaJDTRE0SyUk3Z6mNpHEtETFMRCLf5dYrqPFyxFwLHxvAzHFvZaVEkEEWBB3VgGU+hhXxPg2QdUafTjpJcZD4ANfL6QzfSREKvm5lIEF10di70xbo6NJLqUuAgNyWLM3UseZMajhUvLJlg8kX/KIz8SWUhxyhj4OxYsGkNuneT7h3H+E/IiG+PLbT7O+TG4proZ4IIIrIAhU4lxK80oD/VgX+84v8lt/EYa4zrHSRWVBOi3TXxEpQYVldRG4Vcifhii2bcmPdXSl9ooqPFgGspv4RfysRS1zEq3oqkpRdkWnwQA3IF/GLKXKsPKPCz82qxxrKsrYW0/Hwg4pA8jlosaeXfWPcx7RGpqru+kU8yuvNIBvYXPxjfoU05OhgUXj2TEPD5txHX6ULwHHFpnucNIqZ0kajQRbNtFbMS5gfQzHoTMU9niTrt9JUMTf3b+kQKH2dpJYNNmrMlX75S91HWx3EPNTSg7C0RmkAA9CLRlSkhtRlsocU4PmCupmp+yNMkl5UwTXUBlmO7Fcu7DvAx24a7CUHyUkmXlJR5ir3mbmFLX+W0IntIp2lfRVSYxbsnVVu2Yjt3yjTfQ29Ie+GmYSESZfuAWB5XsSIZlbW0JxJNtSRey5dKGE4SQ021hMcBmHQC+3nvElZ7ObnW8RJYzG4/m8WUiUAL84Ryb0MlGMdkqW1hFNxBi4lKBfvNt+sT6mdlBMZ5xZXM04NYiwAF+m8dMRV7fQ4uyzVVr6EekJOI4o9JUNJOqnvJb6oPLyBi/wKaDItvY/jCdj9Y82eXyNkl9zNYkXHjBFWx8nURroOIw5FzFhNxPpGQycXeVOLH3SdR+cW1Txih0QkfvEHSNSxP0Kjlh7Ht+JJasULrfpcXiwwbGFWckzSwOp/dOh/G/pGXy8JZ/2uR7HUvlax8bx7ocWm084KbtLfTmbHwjShW0cc70+j9LqwIuNQdjH2FX2b4saiiBJuUmPL8gpBA+DCGqLCJqnQRkXElXmnzBt33J6nvsNfhaNcZrC55RhL4r20yaGBuZsxpbLvZ3LBbc94Tm2qKPH07JFNUZGDdIuavGJczKku2ZtwPLU+kUlRgU0kBn7Ec7jM3wG3rEduFjTlainn9vMUnPLYZSynQqvjE6S9spnJvpDzg9aqqQxsRHLEsQD2C7dYXqTGaeYbCaqtzlv3XU9CDz8omgZgQGCX0zsCbeS7kxna7OKKbtEel4knTj2NPLLNqNwBbmTF7h+HCWmXNnmObzW5AjZV8BCdgX/AEVZkmHuurKH5HMO63kflDzT2FtY3fo041ssF7q2HT8YjCZrHp5/dMQxOJMD6OIvEnAqPKOGTWONNM72u23yiUUsY6mKkuLPBlRDqaeLG0cZ66QNHIy2Zl7SsdSlMjKimdkYo5FygLsDb+dIqOCeJHqS8tjZgL39d/yjh7bZZ+kU/wD2T/qtHz2VUeVZs4g95lRfEL3m/EQyaShZjHKTy16NYo5oy2UagDu9LxPlCw3vFNIxIk2y5f8AaOz15BPS14lofJWzrWVWtoTuK6JnaW63sDlfxUi4+BHzi+nzCxuNuscauYAhLHQDXygTpjOHxop+FJ9phlk7w/T6FDSTJQQWZWGQWF3IJv8AevreMuQntwU/kQ7ysXyLaYSBbc6WjctM5FNx2YrjqZZ5kFSrIbOGBBB6WMWVBgxZA6y2YKRcgEi99jDJjGDLieIp2BBVUAnTdwFUnU9TYgDrpGm4bgMmQqiWuQIuW9+X2mOxY7mGvJok4/J2c8LmOZYv3dPdtYbbW2in/ooS6hpmVQXNxYC3LQDkYvKnEZSaZwSOhvEcYvIbQk+o/CFJtDJW2XPDc4KzplVS/wC00AF2sqsTbnYL84YITeHapZtZZdpctif8RCj8/hDlFmO+KsmnV6IWNT8lPOb7Mtz65Tb5xl2EYekp0m2F0QgX66AHz1+caPxchNFUW/u2PwFz8hGXriQVFJ2Fw3kw3HkQp+MIzt2ivxknCRaUsgT5hLczcxZzuH0/syQfHWKDD6rZxe0X1HjI5HXoYnVeymdrror5nDxzhjLRnGz5RceN46VWFFFJbfeGSmrgxj3iFGHQg+lo04WKWZRezNcfw9p7yJae+xyj5G8ONLgiygJRdphAAP6XijqMJmColzgSFlMCyc99bddBDfKNi53NyfjqPkY0ukjs5VsiVbWNgOkeKRefWOz05K36xwkoYGCJSjURLeIiW5kXiQH0AO/LxgQqez6JkeZjRwz6x9aZA5GEha4ywmmqVRZxKOFbI9rgAkgg/iD1iqw+bJloFp0yyVByqDmJ6sTzYn8Yqvavis9J8mVJt3pLHx99hpeKrhZzIly0Zv2sw9bhEvp67mNTTo7jkuXX+x9wjEpbJMcnIZejq2hXxPpC/V8aS1nHnJsLtbc36dIZazHqeVK7NFSwG5AJJ5sTzJhV4XplmzqiomojAWWVLIFlLbtbwUfExlJLZu+ToZKPGGnSwzKVlnVc1gzDkbchH3tFfS+nnrCpj2KzRO7LVb7fd5W8IpSZoJKu1+oJ1g/T5KxiyKGjUsOw9VPdG/PePnEvDfby8t7XIvbXbl5QmYFxXOksBN76HnzEP8jiCnmqCsxeWhIB15RnhRyWR19E3hDhiVSysijc5nPNj4+A5CPGOVzMwUIzEmySwRrbd35BR1MXdLM0hVximYNNKMWecRmtfuy1FllD1JJ84J62ZhG2Rp1IHuueSH8yVHqBrC5iEmtl1EuSJcqaJhsJqE5VAFyXB1FhF7S4aq6OQvhzi0lYS4BIYEWtfw6QtSa9DZpfkh8HyOwrw2ftO3Uy3FrZcoLqV8O6R6xpcZ7wlLDV97aS0c+RNlv8zGhRfivgrIM1ctHCupxMlOh2dWX+JSPzjC8LcPOSW/JlVh6978CI3uMX4zwNqWueaNEdhMU7DU3YDyJPxEczK1Yzx5U2iz+lFmJAAHJQNAOkR/oALXQ5SdwScp/SJGEzgr2Ox0hilYbJOpiG2Wykl2V+Hy5ng1uV4vaUm2oI8DBIlSlFljsB4w6NkWSakzjU0oaPNPS2+Fh5R2Jj0pjfExzdUcqoHLoPKILKF/OLKbM6bxEnYSXU5mKk9OXnGJKhuOV9nGmlq4Yg7fiYr8Sl1F17PKbWPeNjcdOtxE2RhCU0o2LOWIub8+semnjKVsb/ABjljPZylVHarnAt1B3B6GCa2XeK1MZSVVGRcEsgZh0INgT5g/KO2Jzu6Wv5WMcoKM79rFMWqKdxcASSCR/3Gisw9acIt2u1tzvE/wBo+KqjU19QZTev7VhCzTz0YZgQB4xTuidUpMaZUtGUkMWt15RzwzHVlTgh+t8Li+8UNJiBXNkBPUjaIFDWdo7udCBp4XjnG1s3zSqjUsTpFqEFwAx/q35K32SeQMJtfKnUjFZyMnRiND907GGThnE80tDcNoMwO1x/vDjTz5M0FJ6B5Z+qRcA9R0PlCYycdMdKKkuS7Mxl1CFbxExHB6kyzNWTM7MbsFa3np+MbFhHBuH0zdqo7S9yoazBR0A/WPWKcbrJI+yTlCgX+XSGcknsW22tC37LuM/pEgyJh/ayQBc7unJvMbGHCZPVAWMUuD4dQ9s9RIkhJswd5gTlsSCbLsLxMxNHOiC/hfcwuTXo6o26EPjTGG7aXlB7x22sBbX5xbUfELLJKk3IFgYqOI+D8QcTJ+RCVUlURwzAAX0HMxXYbIqJglSMpaa6iwGp1G56eMdUG0jvNWzWfZtQnsHqG3nN3fuISB8TmPwhxiJhVCJMiVKG0tFT+FQL/KJcWJUqIpO3YQne1jDO1wyc1rtKtMHkDZv/ABJPpDjHKqp1mIyMLq6lWHUMLEfAwNWcTp2Ypw7WdrIlzb30yt95dNfMWPrDBUYyQN7AQp4Pgk+lqJ9JmAVGbUi4IXVWHiVI+MWsuhEwjPdrchoI86a4yPUh84qy0p8RcANffW3O0X+F4gXGsU8jCDuxt4Rb0MoDQWjkZNMMmKLRaWj5MuAbQVM0It/CKeXjJMwL1iq0keeouXR1wSrLKzMe/nZcv2QNvU2iW043iJPkMk0TEBIewe3Lo1udo9NXAb2hMtlMEdp17b6b28YgS6ssCVFt7E8/G3SPFTiQvqdPDWIE/GMstmGgUepjIz0LOI8OrTutQZjmc8z9o5PvI2jKB4aH0hiq8JupDPfoB0hOnYjNqWvNN8ugHIRf4RxD2S9nN1X6rblfA9R+EakrfZqHxXQn+0WglhqUO1sslh1/tnhekyE+qqkcm1Pyho9q0rt3p2lWI7E2/wD0a8IOHdojN0GhB01ildEEmlJ6LqmxEobZVIOhFrRBrqUS2zpfK3vLztHale/eaw1+MSxNDnK3pBdHf7ke6PHVkBSnukaw04VxiJhCoCWtc2Gw5mM3rVs+VRfoBF7gdV9GOY3DEaoNT69IzKCo1DI7p9GnU2JuVAYEX/WKoNee8wm+TuoDsNO8fPW0cMMx9Z9sgOY8jy8TE7FKbspZI1O58z0iWSaLYuL6LnhCWZmdhsDb/aLKfjKSpwlzOfOOHBdpVMin3mu7+Bbl8IVPaQW7dHU6ZSDrzBv+cahH0YyNXZpFSsormTQjUG8ROB8LlmrqaoDvMJaeAPeL5emYhSYR8EraufLWXKR2zaaA2/i2A9Y1jhfBDS04Rjdz3phG2Y20HgAAPSH4oSTtk2WSqi3gggikmCCCCABa4n4TE9hPl2E5QVI2ExbWyseRFzY+h02RJE8pqNLEg9QQbEEciI2CM6464QcO1TIBKt3pyLuDzcDmCN/InnpPmx2rRX4+WnxZVGsmNqL263EX+ALYFjC7mUhChvLCi3nzv43vEt8atoPQRFWyyTtUi0xvEB7oMVlGwD+MQ5lQNXmGwAuT4R5nN3gy+6wDKfA/nG5N9mMUVHQ4PUdweULtROzuVvYx0ONm1rcv+Yqp9QS2bY9RHb0EYbZLNGR+vKK/FJuZezXX7R5eUVeO4k8tw63tNGq3NsymxIA2BiBKxGaT9keEd41tHeV6ZOSnyaxErKkRIeoYjWIhoz7zQL7Nv6Lmdhna0lO2lwj6f/a8JGM4N2bsJhKK9irWuLjQqY0OQv8A00j7jf6rxHL8ioYdGAIhnJpk7xqSMtfDCSFz3HKwb8hE1MIGgaa62/ca3xjQZ9Km4RV8gIon7Muy/WAvrsY0sgl4Uiqp6KXJBmWaYSCAQP1MRqYsxuJTWPUj8otZYE6SxFgy3Bt05RP9lGDNUYhLVh3aYmaTruvuD+Ig+hjcXy0YkuNEagq6iVotO1uZVSfjYbRcUuMgm73BHIj5G8bxaKvGOF6Wq/rpSsftC6t5Zl1jssKZ2OZox6n4n/aHX0hk4VokrqoNMl55UoEtmF1LWsqnruTbwhkl+yvDgb9kxPjMmfrDNQ0EuSgSUioo2Ciw8/E+MEMXF2wnmvo7IgAsBYDYDaPUEEOJwggggAIIIIACCCCACqxHhqROuSCjHdk7pPnyPqIXKn2cNclKhjfZXA09V/SHiCMuEX2jccko9MzWs9ntQRbRx4P+TWj5h/BNZLGUBcv2WZSB5W2jS4Ix+lEb/US/CESbwdVZdBIzcu84/wDWEiVWz1qJsmciqyEgra9tLg3vruI3KEH2hYFaalUo0I7OaR/4MfiVv5RjJjSjaN4srcqkZ/UzZUy5YnNoNttdALRIokl7GIb01u0H2bfImJCIO99oC4HziUuWjrV0oAuov5RGYMV1+EWlHN7SXm5jlAqx2zjf4PWUinpx+43+q0eJSxYVS/s5P3G/ztEYqAI1J7FwWjhVtZYRK5iZzEeXxMNeLVVhbmdAIop9BlsDut3c/gI1HoXkVsi4ROyTWHI5gfSNi9jmDrLpZlRbvT5jWP7kvugfxZjGW8OYDNqJwRAS76fdubsx8AI/ROHUKyZSSk0WWoUegtf13h+NbbJsj0kSYIIIcICCCCAAggggAIIIIACCCCAAggggAIIIIACCCCAAjjWUizUaW4urCxHhHaCADJuJODptMWfR5RGXONxc90uPPS+3lCzPmsAs1R3pfdmL1HWN9dAQQQCDoQdQR0MLld7PqSYSwVpZP2Dpv0NxE8sP+JXDyNVIyTCMTVZp17k6+U8g32T0MWyzbEw3S/Y/SgMDNnd430yAAjYjunXxjlW+zqff9lMlsORfMp9coIv4wuWGXodHPDplPULeXJ+43+doi1FgLw1NwVUlJa5pV1UhtX5sTp3ddD4R3k+zhDrOms3QIAoHxvf5QfpSbOrPBLszWXLBYudT/Zr/AOx8Ik4ZwvMq5nZSgSLgzZh90eZ/IRpdJ7OqRDfvtffMw188oBt4XhipKNJS5JaKijkoAHyhkcTu2InnVVErOG+FpFEmWULsffmH3mP5DwEXMEEUErdhBBBAcCCCCAAggggAIIIIACCCCAAggggAIIIIACCCCAAggggAIIIIACCCCAAggggAIIIIACCCCAAggggAIIIIACCCCAAggggA/9k="/>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charset="0"/>
              <a:ea typeface="+mn-ea"/>
              <a:cs typeface="+mn-cs"/>
            </a:endParaRPr>
          </a:p>
        </p:txBody>
      </p:sp>
      <p:pic>
        <p:nvPicPr>
          <p:cNvPr id="21" name="Picture 28" descr="Cross section of healthy and Azlheimer's brai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847851" y="844551"/>
            <a:ext cx="180657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8"/>
          <p:cNvSpPr txBox="1">
            <a:spLocks noChangeArrowheads="1"/>
          </p:cNvSpPr>
          <p:nvPr/>
        </p:nvSpPr>
        <p:spPr bwMode="auto">
          <a:xfrm>
            <a:off x="3863975" y="1395414"/>
            <a:ext cx="2592388"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Formation of amyloidal aggregates  are associated with many aged-related illnesses (e.g. Alzheimer diseases)</a:t>
            </a:r>
            <a:endParaRPr kumimoji="0" lang="ru-RU" sz="14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23" name="Text Box 28"/>
          <p:cNvSpPr txBox="1">
            <a:spLocks noChangeArrowheads="1"/>
          </p:cNvSpPr>
          <p:nvPr/>
        </p:nvSpPr>
        <p:spPr bwMode="auto">
          <a:xfrm>
            <a:off x="3143250" y="609601"/>
            <a:ext cx="1081088" cy="523875"/>
          </a:xfrm>
          <a:prstGeom prst="rect">
            <a:avLst/>
          </a:prstGeom>
          <a:solidFill>
            <a:sysClr val="window" lastClr="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Alzheimer </a:t>
            </a:r>
            <a:b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br>
            <a:r>
              <a:rPr kumimoji="0" lang="en-US" sz="1400" b="0" i="0" u="none" strike="noStrike" kern="0" cap="none" spc="0" normalizeH="0" baseline="0" noProof="0">
                <a:ln>
                  <a:noFill/>
                </a:ln>
                <a:solidFill>
                  <a:sysClr val="windowText" lastClr="000000"/>
                </a:solidFill>
                <a:effectLst/>
                <a:uLnTx/>
                <a:uFillTx/>
                <a:latin typeface="Arial" charset="0"/>
                <a:ea typeface="+mn-ea"/>
                <a:cs typeface="Arial" charset="0"/>
              </a:rPr>
              <a:t>disease</a:t>
            </a:r>
            <a:endParaRPr kumimoji="0" lang="ru-RU" sz="1400" b="0" i="0" u="none" strike="noStrike" kern="0" cap="none" spc="0" normalizeH="0" baseline="0" noProof="0">
              <a:ln>
                <a:noFill/>
              </a:ln>
              <a:solidFill>
                <a:sysClr val="windowText" lastClr="000000"/>
              </a:solidFill>
              <a:effectLst/>
              <a:uLnTx/>
              <a:uFillTx/>
              <a:latin typeface="Arial" charset="0"/>
              <a:ea typeface="+mn-ea"/>
              <a:cs typeface="Arial" charset="0"/>
            </a:endParaRPr>
          </a:p>
        </p:txBody>
      </p:sp>
      <p:sp>
        <p:nvSpPr>
          <p:cNvPr id="24" name="Footer Placeholder 23">
            <a:extLst>
              <a:ext uri="{FF2B5EF4-FFF2-40B4-BE49-F238E27FC236}">
                <a16:creationId xmlns:a16="http://schemas.microsoft.com/office/drawing/2014/main" id="{A3D9453A-3ABA-445E-88AE-A2056851D39E}"/>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59160242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7200000">
            <a:off x="7770510" y="2158898"/>
            <a:ext cx="2040220" cy="2051719"/>
          </a:xfrm>
          <a:prstGeom prst="rect">
            <a:avLst/>
          </a:prstGeom>
          <a:noFill/>
          <a:ln w="9525">
            <a:noFill/>
            <a:miter lim="800000"/>
            <a:headEnd/>
            <a:tailEnd/>
          </a:ln>
        </p:spPr>
      </p:pic>
      <p:pic>
        <p:nvPicPr>
          <p:cNvPr id="26" name="Рисунок 6" descr="media/image3.jpeg"/>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00000">
            <a:off x="8983689" y="960845"/>
            <a:ext cx="1458483"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528355" y="776381"/>
            <a:ext cx="9009084" cy="475456"/>
          </a:xfrm>
        </p:spPr>
        <p:txBody>
          <a:bodyPr>
            <a:noAutofit/>
          </a:bodyPr>
          <a:lstStyle/>
          <a:p>
            <a:r>
              <a:rPr lang="en-US" sz="2800" b="1" dirty="0">
                <a:solidFill>
                  <a:schemeClr val="tx1"/>
                </a:solidFill>
              </a:rPr>
              <a:t>Diffraction Studies of Li-Based Accumulators</a:t>
            </a:r>
            <a:endParaRPr lang="en-CA" sz="2800" b="1" dirty="0">
              <a:solidFill>
                <a:schemeClr val="tx1"/>
              </a:solidFill>
            </a:endParaRPr>
          </a:p>
        </p:txBody>
      </p:sp>
      <p:pic>
        <p:nvPicPr>
          <p:cNvPr id="15362"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03433" y="1596857"/>
            <a:ext cx="5417820" cy="2609850"/>
          </a:xfrm>
          <a:prstGeom prst="rect">
            <a:avLst/>
          </a:prstGeom>
          <a:noFill/>
          <a:ln w="9525">
            <a:noFill/>
            <a:miter lim="800000"/>
            <a:headEnd/>
            <a:tailEnd/>
          </a:ln>
        </p:spPr>
      </p:pic>
      <p:grpSp>
        <p:nvGrpSpPr>
          <p:cNvPr id="2" name="Group 48"/>
          <p:cNvGrpSpPr/>
          <p:nvPr/>
        </p:nvGrpSpPr>
        <p:grpSpPr>
          <a:xfrm>
            <a:off x="1559496" y="4337201"/>
            <a:ext cx="4903340" cy="2126505"/>
            <a:chOff x="395537" y="3717032"/>
            <a:chExt cx="4903340" cy="2126505"/>
          </a:xfrm>
        </p:grpSpPr>
        <p:pic>
          <p:nvPicPr>
            <p:cNvPr id="15363" name="Picture 3"/>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7" y="3717033"/>
              <a:ext cx="2455069" cy="2100214"/>
            </a:xfrm>
            <a:prstGeom prst="rect">
              <a:avLst/>
            </a:prstGeom>
            <a:noFill/>
            <a:ln w="9525">
              <a:noFill/>
              <a:miter lim="800000"/>
              <a:headEnd/>
              <a:tailEnd/>
            </a:ln>
          </p:spPr>
        </p:pic>
        <p:pic>
          <p:nvPicPr>
            <p:cNvPr id="48" name="Picture 3"/>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3808" y="3717032"/>
              <a:ext cx="2455069" cy="2126505"/>
            </a:xfrm>
            <a:prstGeom prst="rect">
              <a:avLst/>
            </a:prstGeom>
            <a:noFill/>
            <a:ln w="9525">
              <a:noFill/>
              <a:miter lim="800000"/>
              <a:headEnd/>
              <a:tailEnd/>
            </a:ln>
          </p:spPr>
        </p:pic>
      </p:grpSp>
      <p:sp>
        <p:nvSpPr>
          <p:cNvPr id="50" name="Rectangle 2052"/>
          <p:cNvSpPr>
            <a:spLocks noChangeArrowheads="1"/>
          </p:cNvSpPr>
          <p:nvPr/>
        </p:nvSpPr>
        <p:spPr bwMode="auto">
          <a:xfrm>
            <a:off x="6888087" y="4581128"/>
            <a:ext cx="5158769" cy="1938992"/>
          </a:xfrm>
          <a:prstGeom prst="rect">
            <a:avLst/>
          </a:prstGeom>
          <a:noFill/>
          <a:ln w="9525">
            <a:noFill/>
            <a:miter lim="800000"/>
            <a:headEnd/>
            <a:tailEnd/>
          </a:ln>
        </p:spPr>
        <p:txBody>
          <a:bodyPr wrap="square">
            <a:spAutoFit/>
          </a:bodyPr>
          <a:lstStyle/>
          <a:p>
            <a:pPr indent="-193675" algn="just">
              <a:spcAft>
                <a:spcPts val="600"/>
              </a:spcAft>
              <a:buClr>
                <a:srgbClr val="87CCF3"/>
              </a:buClr>
            </a:pPr>
            <a:r>
              <a:rPr lang="en-US" sz="2000" dirty="0">
                <a:solidFill>
                  <a:srgbClr val="002060"/>
                </a:solidFill>
                <a:latin typeface="Comic Sans MS" pitchFamily="66" charset="0"/>
                <a:cs typeface="Arial" charset="0"/>
              </a:rPr>
              <a:t>Real-time monitoring of transition processes during charge-discharge cycles revealed 10% increase of LiC</a:t>
            </a:r>
            <a:r>
              <a:rPr lang="en-US" sz="2000" baseline="-25000" dirty="0">
                <a:solidFill>
                  <a:srgbClr val="002060"/>
                </a:solidFill>
                <a:latin typeface="Comic Sans MS" pitchFamily="66" charset="0"/>
                <a:cs typeface="Arial" charset="0"/>
              </a:rPr>
              <a:t>6</a:t>
            </a:r>
            <a:r>
              <a:rPr lang="en-US" sz="2000" dirty="0">
                <a:solidFill>
                  <a:srgbClr val="002060"/>
                </a:solidFill>
                <a:latin typeface="Comic Sans MS" pitchFamily="66" charset="0"/>
                <a:cs typeface="Arial" charset="0"/>
              </a:rPr>
              <a:t> phase in anode when cathode was doped with vanadium oxide, which correlates with better electrochemical properties.</a:t>
            </a:r>
          </a:p>
        </p:txBody>
      </p:sp>
      <p:sp>
        <p:nvSpPr>
          <p:cNvPr id="12" name="TextBox 7">
            <a:extLst>
              <a:ext uri="{FF2B5EF4-FFF2-40B4-BE49-F238E27FC236}">
                <a16:creationId xmlns:a16="http://schemas.microsoft.com/office/drawing/2014/main" id="{AC8572DA-36AC-4B46-9E67-EB534B13389E}"/>
              </a:ext>
            </a:extLst>
          </p:cNvPr>
          <p:cNvSpPr txBox="1">
            <a:spLocks noChangeArrowheads="1"/>
          </p:cNvSpPr>
          <p:nvPr/>
        </p:nvSpPr>
        <p:spPr bwMode="auto">
          <a:xfrm>
            <a:off x="2443981" y="6437416"/>
            <a:ext cx="4319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b="1" i="1" dirty="0" err="1">
                <a:solidFill>
                  <a:srgbClr val="0000FF"/>
                </a:solidFill>
              </a:rPr>
              <a:t>I.A.Bobrikov</a:t>
            </a:r>
            <a:r>
              <a:rPr lang="en-US" b="1" i="1" dirty="0">
                <a:solidFill>
                  <a:srgbClr val="0000FF"/>
                </a:solidFill>
              </a:rPr>
              <a:t> et al., J. Power Sources (2014)</a:t>
            </a:r>
            <a:endParaRPr lang="ru-RU" b="1" i="1" dirty="0">
              <a:solidFill>
                <a:srgbClr val="0000FF"/>
              </a:solidFill>
            </a:endParaRPr>
          </a:p>
        </p:txBody>
      </p:sp>
      <p:sp>
        <p:nvSpPr>
          <p:cNvPr id="3" name="Footer Placeholder 2">
            <a:extLst>
              <a:ext uri="{FF2B5EF4-FFF2-40B4-BE49-F238E27FC236}">
                <a16:creationId xmlns:a16="http://schemas.microsoft.com/office/drawing/2014/main" id="{3FCF500C-C296-43A1-952F-70A003DE19AB}"/>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418670133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5"/>
          <p:cNvSpPr txBox="1">
            <a:spLocks noChangeArrowheads="1"/>
          </p:cNvSpPr>
          <p:nvPr/>
        </p:nvSpPr>
        <p:spPr bwMode="auto">
          <a:xfrm>
            <a:off x="2567609" y="76562"/>
            <a:ext cx="7037889" cy="400110"/>
          </a:xfrm>
          <a:prstGeom prst="rect">
            <a:avLst/>
          </a:prstGeom>
          <a:solidFill>
            <a:schemeClr val="bg1"/>
          </a:solidFill>
          <a:ln>
            <a:noFill/>
          </a:ln>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ru-RU" sz="2000" b="1" dirty="0">
                <a:solidFill>
                  <a:srgbClr val="002060"/>
                </a:solidFill>
                <a:effectLst>
                  <a:outerShdw blurRad="38100" dist="38100" dir="2700000" algn="tl">
                    <a:srgbClr val="000000">
                      <a:alpha val="43137"/>
                    </a:srgbClr>
                  </a:outerShdw>
                </a:effectLst>
              </a:rPr>
              <a:t>GRAINS</a:t>
            </a:r>
            <a:r>
              <a:rPr lang="ru-RU" altLang="ru-RU" sz="2000" b="1" dirty="0">
                <a:solidFill>
                  <a:srgbClr val="002060"/>
                </a:solidFill>
                <a:effectLst>
                  <a:outerShdw blurRad="38100" dist="38100" dir="2700000" algn="tl">
                    <a:srgbClr val="000000">
                      <a:alpha val="43137"/>
                    </a:srgbClr>
                  </a:outerShdw>
                </a:effectLst>
              </a:rPr>
              <a:t> </a:t>
            </a:r>
            <a:r>
              <a:rPr lang="en-US" altLang="ru-RU" sz="2000" b="1" dirty="0">
                <a:solidFill>
                  <a:srgbClr val="002060"/>
                </a:solidFill>
                <a:effectLst>
                  <a:outerShdw blurRad="38100" dist="38100" dir="2700000" algn="tl">
                    <a:srgbClr val="000000">
                      <a:alpha val="43137"/>
                    </a:srgbClr>
                  </a:outerShdw>
                </a:effectLst>
              </a:rPr>
              <a:t>time-of-flight reflectometer with horizontal geometry</a:t>
            </a:r>
            <a:endParaRPr lang="ru-RU" altLang="ru-RU" sz="2000" b="1" dirty="0">
              <a:solidFill>
                <a:srgbClr val="002060"/>
              </a:solidFill>
              <a:effectLst>
                <a:outerShdw blurRad="38100" dist="38100" dir="2700000" algn="tl">
                  <a:srgbClr val="000000">
                    <a:alpha val="43137"/>
                  </a:srgbClr>
                </a:outerShdw>
              </a:effectLst>
            </a:endParaRPr>
          </a:p>
        </p:txBody>
      </p:sp>
      <p:pic>
        <p:nvPicPr>
          <p:cNvPr id="5" name="Рисунок 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135561" y="511546"/>
            <a:ext cx="7635571" cy="2358556"/>
          </a:xfrm>
          <a:prstGeom prst="rect">
            <a:avLst/>
          </a:prstGeom>
          <a:solidFill>
            <a:schemeClr val="bg1"/>
          </a:solidFill>
          <a:ln>
            <a:noFill/>
          </a:ln>
        </p:spPr>
      </p:pic>
      <p:graphicFrame>
        <p:nvGraphicFramePr>
          <p:cNvPr id="6" name="Group 84"/>
          <p:cNvGraphicFramePr>
            <a:graphicFrameLocks noGrp="1"/>
          </p:cNvGraphicFramePr>
          <p:nvPr/>
        </p:nvGraphicFramePr>
        <p:xfrm>
          <a:off x="6185471" y="3483281"/>
          <a:ext cx="4346575" cy="1455735"/>
        </p:xfrm>
        <a:graphic>
          <a:graphicData uri="http://schemas.openxmlformats.org/drawingml/2006/table">
            <a:tbl>
              <a:tblPr/>
              <a:tblGrid>
                <a:gridCol w="2228972">
                  <a:extLst>
                    <a:ext uri="{9D8B030D-6E8A-4147-A177-3AD203B41FA5}">
                      <a16:colId xmlns:a16="http://schemas.microsoft.com/office/drawing/2014/main" val="20000"/>
                    </a:ext>
                  </a:extLst>
                </a:gridCol>
                <a:gridCol w="2117603">
                  <a:extLst>
                    <a:ext uri="{9D8B030D-6E8A-4147-A177-3AD203B41FA5}">
                      <a16:colId xmlns:a16="http://schemas.microsoft.com/office/drawing/2014/main" val="20001"/>
                    </a:ext>
                  </a:extLst>
                </a:gridCol>
              </a:tblGrid>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Initial beam size</a:t>
                      </a: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10</a:t>
                      </a:r>
                      <a:r>
                        <a:rPr kumimoji="0" lang="ru-RU" sz="1200" b="0" i="0" u="none" strike="noStrike" cap="none" normalizeH="0" baseline="0" dirty="0">
                          <a:ln>
                            <a:noFill/>
                          </a:ln>
                          <a:solidFill>
                            <a:schemeClr val="tx1"/>
                          </a:solidFill>
                          <a:effectLst/>
                          <a:latin typeface="Arial" pitchFamily="34"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cs typeface="Arial" pitchFamily="34" charset="0"/>
                        </a:rPr>
                        <a:t>1</a:t>
                      </a: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 см</a:t>
                      </a:r>
                      <a:r>
                        <a:rPr kumimoji="0" lang="en-US" sz="1200" b="0" i="0" u="none" strike="noStrike" cap="none" normalizeH="0" baseline="30000" dirty="0">
                          <a:ln>
                            <a:noFill/>
                          </a:ln>
                          <a:solidFill>
                            <a:schemeClr val="tx1"/>
                          </a:solidFill>
                          <a:effectLst/>
                          <a:latin typeface="Arial" pitchFamily="34" charset="0"/>
                          <a:cs typeface="Arial" pitchFamily="34" charset="0"/>
                          <a:sym typeface="Symbol" pitchFamily="18" charset="2"/>
                        </a:rPr>
                        <a:t>2</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txBody>
                  <a:tcPr marL="91437" marR="91437" marT="45727" marB="45727"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CCECFF"/>
                    </a:solidFill>
                  </a:tcPr>
                </a:tc>
                <a:extLst>
                  <a:ext uri="{0D108BD9-81ED-4DB2-BD59-A6C34878D82A}">
                    <a16:rowId xmlns:a16="http://schemas.microsoft.com/office/drawing/2014/main" val="10000"/>
                  </a:ext>
                </a:extLst>
              </a:tr>
              <a:tr h="35839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Neutron  wavelength</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0.5 – 10 Å</a:t>
                      </a:r>
                      <a:endParaRPr kumimoji="0" lang="ru-RU"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1"/>
                  </a:ext>
                </a:extLst>
              </a:tr>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Incident angle</a:t>
                      </a: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3 – 25 </a:t>
                      </a:r>
                      <a:r>
                        <a:rPr kumimoji="0" lang="en-US" sz="1200" b="0" i="0" u="none" strike="noStrike" cap="none" normalizeH="0" baseline="0" dirty="0" err="1">
                          <a:ln>
                            <a:noFill/>
                          </a:ln>
                          <a:solidFill>
                            <a:schemeClr val="tx1"/>
                          </a:solidFill>
                          <a:effectLst/>
                          <a:latin typeface="Arial" pitchFamily="34" charset="0"/>
                          <a:cs typeface="Arial" pitchFamily="34" charset="0"/>
                        </a:rPr>
                        <a:t>mrad</a:t>
                      </a:r>
                      <a:endParaRPr kumimoji="0" lang="en-US"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CCECFF"/>
                    </a:solidFill>
                  </a:tcPr>
                </a:tc>
                <a:extLst>
                  <a:ext uri="{0D108BD9-81ED-4DB2-BD59-A6C34878D82A}">
                    <a16:rowId xmlns:a16="http://schemas.microsoft.com/office/drawing/2014/main" val="10002"/>
                  </a:ext>
                </a:extLst>
              </a:tr>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q-range</a:t>
                      </a: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0.005 – 0.5 Å</a:t>
                      </a:r>
                      <a:r>
                        <a:rPr kumimoji="0" lang="en-US" sz="1200" b="0" i="0" u="none" strike="noStrike" cap="none" normalizeH="0" baseline="30000" dirty="0">
                          <a:ln>
                            <a:noFill/>
                          </a:ln>
                          <a:solidFill>
                            <a:schemeClr val="tx1"/>
                          </a:solidFill>
                          <a:effectLst/>
                          <a:latin typeface="Arial" pitchFamily="34" charset="0"/>
                          <a:cs typeface="Arial" pitchFamily="34" charset="0"/>
                        </a:rPr>
                        <a:t>-1</a:t>
                      </a:r>
                      <a:endParaRPr kumimoji="0" lang="en-US" sz="1200" b="0" i="0" u="none" strike="noStrike" cap="none" normalizeH="0" baseline="0" dirty="0">
                        <a:ln>
                          <a:noFill/>
                        </a:ln>
                        <a:solidFill>
                          <a:schemeClr val="tx1"/>
                        </a:solidFill>
                        <a:effectLst/>
                        <a:latin typeface="Arial" pitchFamily="34" charset="0"/>
                        <a:cs typeface="Arial" pitchFamily="34" charset="0"/>
                      </a:endParaRPr>
                    </a:p>
                  </a:txBody>
                  <a:tcPr marL="91437" marR="91437" marT="45727" marB="45727"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3"/>
                  </a:ext>
                </a:extLst>
              </a:tr>
              <a:tr h="27433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Angle resolution</a:t>
                      </a:r>
                    </a:p>
                  </a:txBody>
                  <a:tcPr marL="91437" marR="91437" marT="45727" marB="45727"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3 - 10 %</a:t>
                      </a:r>
                    </a:p>
                  </a:txBody>
                  <a:tcPr marL="91437" marR="91437" marT="45727" marB="45727"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CCECFF"/>
                    </a:solidFill>
                  </a:tcPr>
                </a:tc>
                <a:extLst>
                  <a:ext uri="{0D108BD9-81ED-4DB2-BD59-A6C34878D82A}">
                    <a16:rowId xmlns:a16="http://schemas.microsoft.com/office/drawing/2014/main" val="10004"/>
                  </a:ext>
                </a:extLst>
              </a:tr>
            </a:tbl>
          </a:graphicData>
        </a:graphic>
      </p:graphicFrame>
      <p:graphicFrame>
        <p:nvGraphicFramePr>
          <p:cNvPr id="7" name="Group 78"/>
          <p:cNvGraphicFramePr>
            <a:graphicFrameLocks noGrp="1"/>
          </p:cNvGraphicFramePr>
          <p:nvPr/>
        </p:nvGraphicFramePr>
        <p:xfrm>
          <a:off x="6203724" y="5085481"/>
          <a:ext cx="4297362" cy="1371600"/>
        </p:xfrm>
        <a:graphic>
          <a:graphicData uri="http://schemas.openxmlformats.org/drawingml/2006/table">
            <a:tbl>
              <a:tblPr/>
              <a:tblGrid>
                <a:gridCol w="2236861">
                  <a:extLst>
                    <a:ext uri="{9D8B030D-6E8A-4147-A177-3AD203B41FA5}">
                      <a16:colId xmlns:a16="http://schemas.microsoft.com/office/drawing/2014/main" val="20000"/>
                    </a:ext>
                  </a:extLst>
                </a:gridCol>
                <a:gridCol w="2060501">
                  <a:extLst>
                    <a:ext uri="{9D8B030D-6E8A-4147-A177-3AD203B41FA5}">
                      <a16:colId xmlns:a16="http://schemas.microsoft.com/office/drawing/2014/main" val="20001"/>
                    </a:ext>
                  </a:extLst>
                </a:gridCol>
              </a:tblGrid>
              <a:tr h="304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Maximal sample size</a:t>
                      </a:r>
                    </a:p>
                  </a:txBody>
                  <a:tcPr marT="45678" marB="45678"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50</a:t>
                      </a:r>
                      <a:r>
                        <a:rPr kumimoji="0" lang="ru-RU" sz="1200" b="0" i="0" u="none" strike="noStrike" cap="none" normalizeH="0" baseline="0" dirty="0">
                          <a:ln>
                            <a:noFill/>
                          </a:ln>
                          <a:solidFill>
                            <a:schemeClr val="tx1"/>
                          </a:solidFill>
                          <a:effectLst/>
                          <a:latin typeface="Arial" pitchFamily="34"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8</a:t>
                      </a:r>
                      <a:r>
                        <a:rPr kumimoji="0" lang="en-US" sz="1200" b="0" i="0" u="none" strike="noStrike" cap="none" normalizeH="0" baseline="0" dirty="0">
                          <a:ln>
                            <a:noFill/>
                          </a:ln>
                          <a:solidFill>
                            <a:schemeClr val="tx1"/>
                          </a:solidFill>
                          <a:effectLst/>
                          <a:latin typeface="Arial" pitchFamily="34" charset="0"/>
                          <a:cs typeface="Arial" pitchFamily="34" charset="0"/>
                        </a:rPr>
                        <a:t>0 mm</a:t>
                      </a:r>
                      <a:r>
                        <a:rPr kumimoji="0" lang="en-US" sz="1200" b="0" i="0" u="none" strike="noStrike" cap="none" normalizeH="0" baseline="30000" dirty="0">
                          <a:ln>
                            <a:noFill/>
                          </a:ln>
                          <a:solidFill>
                            <a:schemeClr val="tx1"/>
                          </a:solidFill>
                          <a:effectLst/>
                          <a:latin typeface="Arial" pitchFamily="34" charset="0"/>
                          <a:cs typeface="Arial" pitchFamily="34" charset="0"/>
                          <a:sym typeface="Symbol" pitchFamily="18" charset="2"/>
                        </a:rPr>
                        <a:t>2</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txBody>
                  <a:tcPr marT="45678" marB="45678"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CCECFF"/>
                    </a:solidFill>
                  </a:tcPr>
                </a:tc>
                <a:extLst>
                  <a:ext uri="{0D108BD9-81ED-4DB2-BD59-A6C34878D82A}">
                    <a16:rowId xmlns:a16="http://schemas.microsoft.com/office/drawing/2014/main" val="10000"/>
                  </a:ext>
                </a:extLst>
              </a:tr>
              <a:tr h="304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Total neutron flux at sample</a:t>
                      </a:r>
                    </a:p>
                  </a:txBody>
                  <a:tcPr marT="45678" marB="45678"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1</a:t>
                      </a:r>
                      <a:r>
                        <a:rPr kumimoji="0" lang="ru-RU" sz="1200" b="0" i="0" u="none" strike="noStrike" cap="none" normalizeH="0" baseline="0" dirty="0">
                          <a:ln>
                            <a:noFill/>
                          </a:ln>
                          <a:solidFill>
                            <a:schemeClr val="tx1"/>
                          </a:solidFill>
                          <a:effectLst/>
                          <a:latin typeface="Arial" pitchFamily="34"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cs typeface="Arial" pitchFamily="34" charset="0"/>
                        </a:rPr>
                        <a:t>10</a:t>
                      </a:r>
                      <a:r>
                        <a:rPr kumimoji="0" lang="en-US" sz="1200" b="0" i="0" u="none" strike="noStrike" cap="none" normalizeH="0" baseline="30000" dirty="0">
                          <a:ln>
                            <a:noFill/>
                          </a:ln>
                          <a:solidFill>
                            <a:schemeClr val="tx1"/>
                          </a:solidFill>
                          <a:effectLst/>
                          <a:latin typeface="Arial" pitchFamily="34" charset="0"/>
                          <a:cs typeface="Arial" pitchFamily="34" charset="0"/>
                          <a:sym typeface="Symbol" pitchFamily="18" charset="2"/>
                        </a:rPr>
                        <a:t>6</a:t>
                      </a: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 cm</a:t>
                      </a:r>
                      <a:r>
                        <a:rPr kumimoji="0" lang="en-US" sz="1200" b="0" i="0" u="none" strike="noStrike" cap="none" normalizeH="0" baseline="30000" dirty="0">
                          <a:ln>
                            <a:noFill/>
                          </a:ln>
                          <a:solidFill>
                            <a:schemeClr val="tx1"/>
                          </a:solidFill>
                          <a:effectLst/>
                          <a:latin typeface="Arial" pitchFamily="34" charset="0"/>
                          <a:cs typeface="Arial" pitchFamily="34" charset="0"/>
                          <a:sym typeface="Symbol" pitchFamily="18" charset="2"/>
                        </a:rPr>
                        <a:t>-2</a:t>
                      </a: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 s</a:t>
                      </a:r>
                      <a:r>
                        <a:rPr kumimoji="0" lang="en-US" sz="1200" b="0" i="0" u="none" strike="noStrike" cap="none" normalizeH="0" baseline="30000" dirty="0">
                          <a:ln>
                            <a:noFill/>
                          </a:ln>
                          <a:solidFill>
                            <a:schemeClr val="tx1"/>
                          </a:solidFill>
                          <a:effectLst/>
                          <a:latin typeface="Arial" pitchFamily="34" charset="0"/>
                          <a:cs typeface="Arial" pitchFamily="34" charset="0"/>
                          <a:sym typeface="Symbol" pitchFamily="18" charset="2"/>
                        </a:rPr>
                        <a:t>-1</a:t>
                      </a:r>
                      <a:endPar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txBody>
                  <a:tcPr marT="45678" marB="45678"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1"/>
                  </a:ext>
                </a:extLst>
              </a:tr>
              <a:tr h="3047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Deflector</a:t>
                      </a:r>
                    </a:p>
                  </a:txBody>
                  <a:tcPr marT="45678" marB="45678"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solidFill>
                      <a:srgbClr val="CCEC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Supermirror, m = 2, L = 1 m</a:t>
                      </a:r>
                    </a:p>
                  </a:txBody>
                  <a:tcPr marT="45678" marB="45678"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solidFill>
                      <a:srgbClr val="CCECFF"/>
                    </a:solidFill>
                  </a:tcPr>
                </a:tc>
                <a:extLst>
                  <a:ext uri="{0D108BD9-81ED-4DB2-BD59-A6C34878D82A}">
                    <a16:rowId xmlns:a16="http://schemas.microsoft.com/office/drawing/2014/main" val="10002"/>
                  </a:ext>
                </a:extLst>
              </a:tr>
              <a:tr h="4572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Detector</a:t>
                      </a:r>
                    </a:p>
                  </a:txBody>
                  <a:tcPr marT="45678" marB="45678" horzOverflow="overflow">
                    <a:lnL>
                      <a:noFill/>
                    </a:lnL>
                    <a:lnR w="25400" cap="flat" cmpd="sng" algn="ctr">
                      <a:solidFill>
                        <a:srgbClr val="FFFFFF"/>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rPr>
                        <a:t>2D PSD</a:t>
                      </a:r>
                      <a:r>
                        <a:rPr kumimoji="0" lang="ru-RU" sz="1200" b="0" i="0" u="none" strike="noStrike" cap="none" normalizeH="0" baseline="0" dirty="0">
                          <a:ln>
                            <a:noFill/>
                          </a:ln>
                          <a:solidFill>
                            <a:schemeClr val="tx1"/>
                          </a:solidFill>
                          <a:effectLst/>
                          <a:latin typeface="Arial" pitchFamily="34" charset="0"/>
                          <a:cs typeface="Arial" pitchFamily="34" charset="0"/>
                        </a:rPr>
                        <a:t>, </a:t>
                      </a:r>
                      <a:r>
                        <a:rPr kumimoji="0" lang="ru-RU" sz="1200" b="0" i="0" u="none" strike="noStrike" cap="none" normalizeH="0" baseline="30000" dirty="0">
                          <a:ln>
                            <a:noFill/>
                          </a:ln>
                          <a:solidFill>
                            <a:schemeClr val="tx1"/>
                          </a:solidFill>
                          <a:effectLst/>
                          <a:latin typeface="Arial" pitchFamily="34" charset="0"/>
                          <a:cs typeface="Arial" pitchFamily="34" charset="0"/>
                        </a:rPr>
                        <a:t>3</a:t>
                      </a:r>
                      <a:r>
                        <a:rPr kumimoji="0" lang="en-US" sz="1200" b="0" i="0" u="none" strike="noStrike" cap="none" normalizeH="0" baseline="0" dirty="0">
                          <a:ln>
                            <a:noFill/>
                          </a:ln>
                          <a:solidFill>
                            <a:schemeClr val="tx1"/>
                          </a:solidFill>
                          <a:effectLst/>
                          <a:latin typeface="Arial" pitchFamily="34" charset="0"/>
                          <a:cs typeface="Arial" pitchFamily="34" charset="0"/>
                        </a:rPr>
                        <a:t>He</a:t>
                      </a:r>
                      <a:r>
                        <a:rPr kumimoji="0" lang="ru-RU" sz="1200" b="0" i="0" u="none" strike="noStrike" cap="none" normalizeH="0" baseline="0" dirty="0">
                          <a:ln>
                            <a:noFill/>
                          </a:ln>
                          <a:solidFill>
                            <a:schemeClr val="tx1"/>
                          </a:solidFill>
                          <a:effectLst/>
                          <a:latin typeface="Arial" pitchFamily="34" charset="0"/>
                          <a:cs typeface="Arial" pitchFamily="34" charset="0"/>
                        </a:rPr>
                        <a:t>, 20</a:t>
                      </a:r>
                      <a:r>
                        <a:rPr kumimoji="0" lang="ru-RU" sz="1200" b="0" i="0" u="none" strike="noStrike" cap="none" normalizeH="0" baseline="0" dirty="0">
                          <a:ln>
                            <a:noFill/>
                          </a:ln>
                          <a:solidFill>
                            <a:schemeClr val="tx1"/>
                          </a:solidFill>
                          <a:effectLst/>
                          <a:latin typeface="Arial" pitchFamily="34" charset="0"/>
                          <a:cs typeface="Arial" pitchFamily="34" charset="0"/>
                          <a:sym typeface="Symbol" pitchFamily="18" charset="2"/>
                        </a:rPr>
                        <a:t></a:t>
                      </a:r>
                      <a:r>
                        <a:rPr kumimoji="0" lang="ru-RU" sz="1200" b="0" i="0" u="none" strike="noStrike" cap="none" normalizeH="0" baseline="0" dirty="0">
                          <a:ln>
                            <a:noFill/>
                          </a:ln>
                          <a:solidFill>
                            <a:schemeClr val="tx1"/>
                          </a:solidFill>
                          <a:effectLst/>
                          <a:latin typeface="Arial" pitchFamily="34" charset="0"/>
                          <a:cs typeface="Arial" pitchFamily="34" charset="0"/>
                        </a:rPr>
                        <a:t>20 </a:t>
                      </a:r>
                      <a:r>
                        <a:rPr kumimoji="0" lang="en-US" sz="1200" b="0" i="0" u="none" strike="noStrike" cap="none" normalizeH="0" baseline="0" dirty="0">
                          <a:ln>
                            <a:noFill/>
                          </a:ln>
                          <a:solidFill>
                            <a:schemeClr val="tx1"/>
                          </a:solidFill>
                          <a:effectLst/>
                          <a:latin typeface="Arial" pitchFamily="34" charset="0"/>
                          <a:cs typeface="Arial" pitchFamily="34" charset="0"/>
                        </a:rPr>
                        <a:t>cm</a:t>
                      </a:r>
                      <a:r>
                        <a:rPr kumimoji="0" lang="ru-RU" sz="1200" b="0" i="0" u="none" strike="noStrike" cap="none" normalizeH="0" baseline="30000" dirty="0">
                          <a:ln>
                            <a:noFill/>
                          </a:ln>
                          <a:solidFill>
                            <a:schemeClr val="tx1"/>
                          </a:solidFill>
                          <a:effectLst/>
                          <a:latin typeface="Arial" pitchFamily="34" charset="0"/>
                          <a:cs typeface="Arial" pitchFamily="34" charset="0"/>
                          <a:sym typeface="Symbol" pitchFamily="18" charset="2"/>
                        </a:rPr>
                        <a:t>2</a:t>
                      </a: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resolution </a:t>
                      </a:r>
                      <a:r>
                        <a:rPr kumimoji="0" lang="ru-RU" sz="1200" b="0" i="0" u="none" strike="noStrike" cap="none" normalizeH="0" baseline="0" dirty="0">
                          <a:ln>
                            <a:noFill/>
                          </a:ln>
                          <a:solidFill>
                            <a:schemeClr val="tx1"/>
                          </a:solidFill>
                          <a:effectLst/>
                          <a:latin typeface="Arial" pitchFamily="34" charset="0"/>
                          <a:cs typeface="Arial" pitchFamily="34" charset="0"/>
                        </a:rPr>
                        <a:t>2</a:t>
                      </a:r>
                      <a:r>
                        <a:rPr kumimoji="0" lang="en-US" sz="1200" b="0" i="0" u="none" strike="noStrike" cap="none" normalizeH="0" baseline="0" dirty="0">
                          <a:ln>
                            <a:noFill/>
                          </a:ln>
                          <a:solidFill>
                            <a:schemeClr val="tx1"/>
                          </a:solidFill>
                          <a:effectLst/>
                          <a:latin typeface="Arial" pitchFamily="34" charset="0"/>
                          <a:cs typeface="Arial" pitchFamily="34" charset="0"/>
                        </a:rPr>
                        <a:t> </a:t>
                      </a:r>
                      <a:r>
                        <a:rPr kumimoji="0" lang="ru-RU" sz="1200" b="0" i="0" u="none" strike="noStrike" cap="none" normalizeH="0" baseline="0" dirty="0">
                          <a:ln>
                            <a:noFill/>
                          </a:ln>
                          <a:solidFill>
                            <a:schemeClr val="tx1"/>
                          </a:solidFill>
                          <a:effectLst/>
                          <a:latin typeface="Arial" pitchFamily="34" charset="0"/>
                          <a:cs typeface="Arial" pitchFamily="34" charset="0"/>
                          <a:sym typeface="Symbol" pitchFamily="18" charset="2"/>
                        </a:rPr>
                        <a:t></a:t>
                      </a: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 </a:t>
                      </a:r>
                      <a:r>
                        <a:rPr kumimoji="0" lang="ru-RU" sz="1200" b="0" i="0" u="none" strike="noStrike" cap="none" normalizeH="0" baseline="0" dirty="0">
                          <a:ln>
                            <a:noFill/>
                          </a:ln>
                          <a:solidFill>
                            <a:schemeClr val="tx1"/>
                          </a:solidFill>
                          <a:effectLst/>
                          <a:latin typeface="Arial" pitchFamily="34" charset="0"/>
                          <a:cs typeface="Arial" pitchFamily="34" charset="0"/>
                        </a:rPr>
                        <a:t>2 </a:t>
                      </a:r>
                      <a:r>
                        <a:rPr kumimoji="0" lang="en-US" sz="1200" b="0" i="0" u="none" strike="noStrike" cap="none" normalizeH="0" baseline="0" dirty="0">
                          <a:ln>
                            <a:noFill/>
                          </a:ln>
                          <a:solidFill>
                            <a:schemeClr val="tx1"/>
                          </a:solidFill>
                          <a:effectLst/>
                          <a:latin typeface="Arial" pitchFamily="34" charset="0"/>
                          <a:cs typeface="Arial" pitchFamily="34" charset="0"/>
                        </a:rPr>
                        <a:t>mm</a:t>
                      </a:r>
                      <a:r>
                        <a:rPr kumimoji="0" lang="ru-RU" sz="1200" b="0" i="0" u="none" strike="noStrike" cap="none" normalizeH="0" baseline="30000" dirty="0">
                          <a:ln>
                            <a:noFill/>
                          </a:ln>
                          <a:solidFill>
                            <a:schemeClr val="tx1"/>
                          </a:solidFill>
                          <a:effectLst/>
                          <a:latin typeface="Arial" pitchFamily="34" charset="0"/>
                          <a:cs typeface="Arial" pitchFamily="34" charset="0"/>
                          <a:sym typeface="Symbol" pitchFamily="18" charset="2"/>
                        </a:rPr>
                        <a:t>2</a:t>
                      </a:r>
                      <a:r>
                        <a:rPr kumimoji="0" lang="en-US" sz="1200" b="0" i="0" u="none" strike="noStrike" cap="none" normalizeH="0" baseline="0" dirty="0">
                          <a:ln>
                            <a:noFill/>
                          </a:ln>
                          <a:solidFill>
                            <a:schemeClr val="tx1"/>
                          </a:solidFill>
                          <a:effectLst/>
                          <a:latin typeface="Arial" pitchFamily="34" charset="0"/>
                          <a:cs typeface="Arial" pitchFamily="34" charset="0"/>
                          <a:sym typeface="Symbol" pitchFamily="18" charset="2"/>
                        </a:rPr>
                        <a:t> </a:t>
                      </a:r>
                      <a:endParaRPr kumimoji="0" lang="ru-RU" sz="1200" b="0" i="0" u="none" strike="noStrike" cap="none" normalizeH="0" baseline="0" dirty="0">
                        <a:ln>
                          <a:noFill/>
                        </a:ln>
                        <a:solidFill>
                          <a:schemeClr val="tx1"/>
                        </a:solidFill>
                        <a:effectLst/>
                        <a:latin typeface="Arial" pitchFamily="34" charset="0"/>
                        <a:cs typeface="Arial" pitchFamily="34" charset="0"/>
                        <a:sym typeface="Symbol" pitchFamily="18" charset="2"/>
                      </a:endParaRPr>
                    </a:p>
                  </a:txBody>
                  <a:tcPr marT="45678" marB="45678" horzOverflow="overflow">
                    <a:lnL w="25400" cap="flat" cmpd="sng" algn="ctr">
                      <a:solidFill>
                        <a:srgbClr val="FFFFFF"/>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Прямоугольник 7"/>
          <p:cNvSpPr/>
          <p:nvPr/>
        </p:nvSpPr>
        <p:spPr>
          <a:xfrm>
            <a:off x="6168009" y="3507093"/>
            <a:ext cx="4340225" cy="1439863"/>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9" name="Прямоугольник 8"/>
          <p:cNvSpPr/>
          <p:nvPr/>
        </p:nvSpPr>
        <p:spPr>
          <a:xfrm>
            <a:off x="6202136" y="5085482"/>
            <a:ext cx="4300538" cy="1439863"/>
          </a:xfrm>
          <a:prstGeom prst="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1" name="Рисунок 10">
            <a:extLst>
              <a:ext uri="{FF2B5EF4-FFF2-40B4-BE49-F238E27FC236}">
                <a16:creationId xmlns:a16="http://schemas.microsoft.com/office/drawing/2014/main" id="{5FCE26C3-8728-44AE-93AE-6287334E1CA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47994" y="2921201"/>
            <a:ext cx="1912992" cy="2550655"/>
          </a:xfrm>
          <a:prstGeom prst="rect">
            <a:avLst/>
          </a:prstGeom>
        </p:spPr>
      </p:pic>
      <p:pic>
        <p:nvPicPr>
          <p:cNvPr id="12" name="Picture 3" descr="Fig3b">
            <a:extLst>
              <a:ext uri="{FF2B5EF4-FFF2-40B4-BE49-F238E27FC236}">
                <a16:creationId xmlns:a16="http://schemas.microsoft.com/office/drawing/2014/main" id="{82170698-2D0D-48C4-8156-359AC4D98F18}"/>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71100" y="3215670"/>
            <a:ext cx="2304256" cy="152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Рисунок 12">
            <a:extLst>
              <a:ext uri="{FF2B5EF4-FFF2-40B4-BE49-F238E27FC236}">
                <a16:creationId xmlns:a16="http://schemas.microsoft.com/office/drawing/2014/main" id="{27F75122-F995-43EB-8B33-0D45657279AE}"/>
              </a:ext>
            </a:extLst>
          </p:cNvPr>
          <p:cNvPicPr/>
          <p:nvPr/>
        </p:nvPicPr>
        <p:blipFill>
          <a:blip r:embed="rId5" cstate="screen">
            <a:extLst>
              <a:ext uri="{28A0092B-C50C-407E-A947-70E740481C1C}">
                <a14:useLocalDpi xmlns:a14="http://schemas.microsoft.com/office/drawing/2010/main" val="0"/>
              </a:ext>
            </a:extLst>
          </a:blip>
          <a:stretch>
            <a:fillRect/>
          </a:stretch>
        </p:blipFill>
        <p:spPr>
          <a:xfrm>
            <a:off x="3753638" y="4953148"/>
            <a:ext cx="2304256" cy="1572196"/>
          </a:xfrm>
          <a:prstGeom prst="rect">
            <a:avLst/>
          </a:prstGeom>
        </p:spPr>
      </p:pic>
      <p:pic>
        <p:nvPicPr>
          <p:cNvPr id="14" name="Picture 2" descr="H:\GRAINS\pres\ts_01.jpg">
            <a:extLst>
              <a:ext uri="{FF2B5EF4-FFF2-40B4-BE49-F238E27FC236}">
                <a16:creationId xmlns:a16="http://schemas.microsoft.com/office/drawing/2014/main" id="{1FC44507-1883-403E-9DA2-0AC41EC2A7FD}"/>
              </a:ext>
            </a:extLst>
          </p:cNvPr>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65413" y="5510417"/>
            <a:ext cx="1807533" cy="1356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extLst>
      <p:ext uri="{BB962C8B-B14F-4D97-AF65-F5344CB8AC3E}">
        <p14:creationId xmlns:p14="http://schemas.microsoft.com/office/powerpoint/2010/main" val="37682871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3"/>
          <p:cNvSpPr>
            <a:spLocks noChangeArrowheads="1"/>
          </p:cNvSpPr>
          <p:nvPr/>
        </p:nvSpPr>
        <p:spPr bwMode="auto">
          <a:xfrm>
            <a:off x="2516780" y="718752"/>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endParaRPr lang="en-US" sz="1350">
              <a:solidFill>
                <a:prstClr val="black"/>
              </a:solidFill>
              <a:latin typeface="Calibri" panose="020F0502020204030204"/>
            </a:endParaRPr>
          </a:p>
        </p:txBody>
      </p:sp>
      <p:pic>
        <p:nvPicPr>
          <p:cNvPr id="6" name="Picture 6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808" y="1154572"/>
            <a:ext cx="2236755" cy="22446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423844" y="1531946"/>
            <a:ext cx="2407582" cy="233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8"/>
          <p:cNvSpPr txBox="1">
            <a:spLocks noChangeArrowheads="1"/>
          </p:cNvSpPr>
          <p:nvPr/>
        </p:nvSpPr>
        <p:spPr bwMode="auto">
          <a:xfrm>
            <a:off x="6423844" y="1287396"/>
            <a:ext cx="3132348" cy="265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buFont typeface="Arial" charset="0"/>
              <a:defRPr>
                <a:solidFill>
                  <a:schemeClr val="tx1"/>
                </a:solidFill>
                <a:latin typeface="Calibri" pitchFamily="34" charset="0"/>
              </a:defRPr>
            </a:lvl6pPr>
            <a:lvl7pPr eaLnBrk="0" fontAlgn="base" hangingPunct="0">
              <a:spcAft>
                <a:spcPct val="0"/>
              </a:spcAft>
              <a:buFont typeface="Arial" charset="0"/>
              <a:defRPr>
                <a:solidFill>
                  <a:schemeClr val="tx1"/>
                </a:solidFill>
                <a:latin typeface="Calibri" pitchFamily="34" charset="0"/>
              </a:defRPr>
            </a:lvl7pPr>
            <a:lvl8pPr eaLnBrk="0" fontAlgn="base" hangingPunct="0">
              <a:spcAft>
                <a:spcPct val="0"/>
              </a:spcAft>
              <a:buFont typeface="Arial" charset="0"/>
              <a:defRPr>
                <a:solidFill>
                  <a:schemeClr val="tx1"/>
                </a:solidFill>
                <a:latin typeface="Calibri" pitchFamily="34" charset="0"/>
              </a:defRPr>
            </a:lvl8pPr>
            <a:lvl9pPr eaLnBrk="0" fontAlgn="base" hangingPunct="0">
              <a:spcAft>
                <a:spcPct val="0"/>
              </a:spcAft>
              <a:buFont typeface="Arial" charset="0"/>
              <a:defRPr>
                <a:solidFill>
                  <a:schemeClr val="tx1"/>
                </a:solidFill>
                <a:latin typeface="Calibri" pitchFamily="34" charset="0"/>
              </a:defRPr>
            </a:lvl9pPr>
          </a:lstStyle>
          <a:p>
            <a:pPr algn="r" defTabSz="685800"/>
            <a:r>
              <a:rPr lang="en-US" altLang="ru-RU" sz="1125" b="1" dirty="0">
                <a:solidFill>
                  <a:srgbClr val="7030A0"/>
                </a:solidFill>
                <a:effectLst>
                  <a:outerShdw blurRad="38100" dist="38100" dir="2700000" algn="tl">
                    <a:srgbClr val="000000">
                      <a:alpha val="43137"/>
                    </a:srgbClr>
                  </a:outerShdw>
                </a:effectLst>
                <a:latin typeface="Arial" charset="0"/>
                <a:cs typeface="Arial" charset="0"/>
              </a:rPr>
              <a:t>Experimental NR curves and fitting results</a:t>
            </a:r>
          </a:p>
        </p:txBody>
      </p:sp>
      <p:sp>
        <p:nvSpPr>
          <p:cNvPr id="17" name="Text Box 2">
            <a:extLst>
              <a:ext uri="{FF2B5EF4-FFF2-40B4-BE49-F238E27FC236}">
                <a16:creationId xmlns:a16="http://schemas.microsoft.com/office/drawing/2014/main" id="{4912B767-4A99-4A6D-95AB-84014D365750}"/>
              </a:ext>
            </a:extLst>
          </p:cNvPr>
          <p:cNvSpPr txBox="1">
            <a:spLocks noChangeArrowheads="1"/>
          </p:cNvSpPr>
          <p:nvPr/>
        </p:nvSpPr>
        <p:spPr bwMode="auto">
          <a:xfrm>
            <a:off x="2021024" y="-8461"/>
            <a:ext cx="8604448" cy="830997"/>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hangingPunct="1"/>
            <a:r>
              <a:rPr lang="en-US" sz="1500" b="1" dirty="0">
                <a:solidFill>
                  <a:srgbClr val="002060"/>
                </a:solidFill>
                <a:effectLst>
                  <a:outerShdw blurRad="38100" dist="38100" dir="2700000" algn="tl">
                    <a:srgbClr val="000000">
                      <a:alpha val="43137"/>
                    </a:srgbClr>
                  </a:outerShdw>
                </a:effectLst>
              </a:rPr>
              <a:t>Project: </a:t>
            </a:r>
            <a:r>
              <a:rPr lang="en-US" sz="1600" b="1" dirty="0">
                <a:solidFill>
                  <a:srgbClr val="002060"/>
                </a:solidFill>
                <a:effectLst>
                  <a:outerShdw blurRad="38100" dist="38100" dir="2700000" algn="tl">
                    <a:srgbClr val="000000">
                      <a:alpha val="43137"/>
                    </a:srgbClr>
                  </a:outerShdw>
                </a:effectLst>
              </a:rPr>
              <a:t>A system for neutron </a:t>
            </a:r>
            <a:r>
              <a:rPr lang="en-US" sz="1600" b="1" i="1" dirty="0">
                <a:solidFill>
                  <a:srgbClr val="002060"/>
                </a:solidFill>
                <a:effectLst>
                  <a:outerShdw blurRad="38100" dist="38100" dir="2700000" algn="tl">
                    <a:srgbClr val="000000">
                      <a:alpha val="43137"/>
                    </a:srgbClr>
                  </a:outerShdw>
                </a:effectLst>
              </a:rPr>
              <a:t>operando</a:t>
            </a:r>
            <a:r>
              <a:rPr lang="en-US" sz="1600" b="1" dirty="0">
                <a:solidFill>
                  <a:srgbClr val="002060"/>
                </a:solidFill>
                <a:effectLst>
                  <a:outerShdw blurRad="38100" dist="38100" dir="2700000" algn="tl">
                    <a:srgbClr val="000000">
                      <a:alpha val="43137"/>
                    </a:srgbClr>
                  </a:outerShdw>
                </a:effectLst>
              </a:rPr>
              <a:t> monitoring and diagnostics of materials and interfaces for electrochemical energy storage devices at the IBR-2 reactor (2018-2020)</a:t>
            </a:r>
            <a:r>
              <a:rPr lang="en-US" sz="1500" b="1" dirty="0">
                <a:solidFill>
                  <a:srgbClr val="002060"/>
                </a:solidFill>
                <a:effectLst>
                  <a:outerShdw blurRad="38100" dist="38100" dir="2700000" algn="tl">
                    <a:srgbClr val="000000">
                      <a:alpha val="43137"/>
                    </a:srgbClr>
                  </a:outerShdw>
                </a:effectLst>
              </a:rPr>
              <a:t> 		           							   </a:t>
            </a:r>
            <a:endParaRPr lang="en-US" sz="1200" b="1" baseline="-25000" dirty="0">
              <a:solidFill>
                <a:srgbClr val="002060"/>
              </a:solidFill>
              <a:effectLst>
                <a:outerShdw blurRad="38100" dist="38100" dir="2700000" algn="tl">
                  <a:srgbClr val="000000">
                    <a:alpha val="43137"/>
                  </a:srgbClr>
                </a:outerShdw>
              </a:effectLst>
            </a:endParaRPr>
          </a:p>
        </p:txBody>
      </p:sp>
      <p:grpSp>
        <p:nvGrpSpPr>
          <p:cNvPr id="18" name="Группа 17">
            <a:extLst>
              <a:ext uri="{FF2B5EF4-FFF2-40B4-BE49-F238E27FC236}">
                <a16:creationId xmlns:a16="http://schemas.microsoft.com/office/drawing/2014/main" id="{AC995845-D1FE-4630-88DC-2D4441B2BC7B}"/>
              </a:ext>
            </a:extLst>
          </p:cNvPr>
          <p:cNvGrpSpPr/>
          <p:nvPr/>
        </p:nvGrpSpPr>
        <p:grpSpPr>
          <a:xfrm>
            <a:off x="8766936" y="1779789"/>
            <a:ext cx="1858537" cy="1348396"/>
            <a:chOff x="3471129" y="1686280"/>
            <a:chExt cx="3011564" cy="1662930"/>
          </a:xfrm>
        </p:grpSpPr>
        <p:pic>
          <p:nvPicPr>
            <p:cNvPr id="19" name="Рисунок 18">
              <a:extLst>
                <a:ext uri="{FF2B5EF4-FFF2-40B4-BE49-F238E27FC236}">
                  <a16:creationId xmlns:a16="http://schemas.microsoft.com/office/drawing/2014/main" id="{45368C45-FD06-4975-8ABB-40605864109A}"/>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3471129" y="1737361"/>
              <a:ext cx="3011564" cy="1350498"/>
            </a:xfrm>
            <a:prstGeom prst="rect">
              <a:avLst/>
            </a:prstGeom>
          </p:spPr>
        </p:pic>
        <p:pic>
          <p:nvPicPr>
            <p:cNvPr id="20" name="Рисунок 19">
              <a:extLst>
                <a:ext uri="{FF2B5EF4-FFF2-40B4-BE49-F238E27FC236}">
                  <a16:creationId xmlns:a16="http://schemas.microsoft.com/office/drawing/2014/main" id="{85158EAA-1155-4C2E-A3E7-F8197CE0ECCD}"/>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t="-7559"/>
            <a:stretch/>
          </p:blipFill>
          <p:spPr>
            <a:xfrm>
              <a:off x="3471130" y="1686280"/>
              <a:ext cx="3011563" cy="56270"/>
            </a:xfrm>
            <a:prstGeom prst="rect">
              <a:avLst/>
            </a:prstGeom>
          </p:spPr>
        </p:pic>
        <p:pic>
          <p:nvPicPr>
            <p:cNvPr id="21" name="Рисунок 20">
              <a:extLst>
                <a:ext uri="{FF2B5EF4-FFF2-40B4-BE49-F238E27FC236}">
                  <a16:creationId xmlns:a16="http://schemas.microsoft.com/office/drawing/2014/main" id="{15260787-346D-4EE4-9741-E9DA8C9E06B7}"/>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3471130" y="3085274"/>
              <a:ext cx="3011563" cy="263936"/>
            </a:xfrm>
            <a:prstGeom prst="rect">
              <a:avLst/>
            </a:prstGeom>
          </p:spPr>
        </p:pic>
      </p:grpSp>
      <p:sp>
        <p:nvSpPr>
          <p:cNvPr id="22" name="TextBox 1">
            <a:extLst>
              <a:ext uri="{FF2B5EF4-FFF2-40B4-BE49-F238E27FC236}">
                <a16:creationId xmlns:a16="http://schemas.microsoft.com/office/drawing/2014/main" id="{0FFF6FCC-C8CB-449C-9527-96E58CF6CA4B}"/>
              </a:ext>
            </a:extLst>
          </p:cNvPr>
          <p:cNvSpPr txBox="1">
            <a:spLocks noChangeArrowheads="1"/>
          </p:cNvSpPr>
          <p:nvPr/>
        </p:nvSpPr>
        <p:spPr bwMode="auto">
          <a:xfrm>
            <a:off x="1404065" y="3748827"/>
            <a:ext cx="2971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sz="1400" b="1" dirty="0">
                <a:solidFill>
                  <a:srgbClr val="008000"/>
                </a:solidFill>
                <a:latin typeface="Arial" panose="020B0604020202020204" pitchFamily="34" charset="0"/>
                <a:cs typeface="Arial" panose="020B0604020202020204" pitchFamily="34" charset="0"/>
              </a:rPr>
              <a:t>Polarization analysis development</a:t>
            </a:r>
            <a:endParaRPr lang="ru-RU" altLang="ru-RU" sz="1400" b="1" dirty="0">
              <a:solidFill>
                <a:srgbClr val="008000"/>
              </a:solidFill>
              <a:latin typeface="Arial" panose="020B0604020202020204" pitchFamily="34" charset="0"/>
              <a:cs typeface="Arial" panose="020B0604020202020204" pitchFamily="34" charset="0"/>
            </a:endParaRPr>
          </a:p>
        </p:txBody>
      </p:sp>
      <p:pic>
        <p:nvPicPr>
          <p:cNvPr id="23" name="Рисунок 3" descr="C:\Users\Игорь\Desktop\СборкаСтолПоляризатора.jpg">
            <a:extLst>
              <a:ext uri="{FF2B5EF4-FFF2-40B4-BE49-F238E27FC236}">
                <a16:creationId xmlns:a16="http://schemas.microsoft.com/office/drawing/2014/main" id="{AC55D881-1DEF-48CD-9957-9C09C0DAC1D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24001" y="4483860"/>
            <a:ext cx="3141223" cy="218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A0220815-886A-456E-BBBD-D2758C40497D}"/>
              </a:ext>
            </a:extLst>
          </p:cNvPr>
          <p:cNvSpPr txBox="1"/>
          <p:nvPr/>
        </p:nvSpPr>
        <p:spPr>
          <a:xfrm>
            <a:off x="1732360" y="4314582"/>
            <a:ext cx="2160240" cy="338554"/>
          </a:xfrm>
          <a:prstGeom prst="rect">
            <a:avLst/>
          </a:prstGeom>
          <a:noFill/>
        </p:spPr>
        <p:txBody>
          <a:bodyPr wrap="square" rtlCol="0">
            <a:spAutoFit/>
          </a:bodyPr>
          <a:lstStyle/>
          <a:p>
            <a:r>
              <a:rPr lang="en-US" sz="1600" dirty="0"/>
              <a:t>Polarizer unit upgrade</a:t>
            </a:r>
          </a:p>
        </p:txBody>
      </p:sp>
      <p:sp>
        <p:nvSpPr>
          <p:cNvPr id="25" name="TextBox 24">
            <a:extLst>
              <a:ext uri="{FF2B5EF4-FFF2-40B4-BE49-F238E27FC236}">
                <a16:creationId xmlns:a16="http://schemas.microsoft.com/office/drawing/2014/main" id="{81A03B32-3913-4FB0-BECC-0291ACD2E1AE}"/>
              </a:ext>
            </a:extLst>
          </p:cNvPr>
          <p:cNvSpPr txBox="1"/>
          <p:nvPr/>
        </p:nvSpPr>
        <p:spPr>
          <a:xfrm>
            <a:off x="5688880" y="3917203"/>
            <a:ext cx="2160240" cy="338554"/>
          </a:xfrm>
          <a:prstGeom prst="rect">
            <a:avLst/>
          </a:prstGeom>
          <a:noFill/>
        </p:spPr>
        <p:txBody>
          <a:bodyPr wrap="square" rtlCol="0">
            <a:spAutoFit/>
          </a:bodyPr>
          <a:lstStyle/>
          <a:p>
            <a:r>
              <a:rPr lang="en-US" sz="1600" b="1" dirty="0">
                <a:solidFill>
                  <a:srgbClr val="008000"/>
                </a:solidFill>
              </a:rPr>
              <a:t>Installation of analyzer</a:t>
            </a:r>
          </a:p>
        </p:txBody>
      </p:sp>
      <p:pic>
        <p:nvPicPr>
          <p:cNvPr id="26" name="Picture 3">
            <a:extLst>
              <a:ext uri="{FF2B5EF4-FFF2-40B4-BE49-F238E27FC236}">
                <a16:creationId xmlns:a16="http://schemas.microsoft.com/office/drawing/2014/main" id="{FD2D6CEC-1031-4FE3-B90E-C1AD8AFBB3C1}"/>
              </a:ext>
            </a:extLst>
          </p:cNvPr>
          <p:cNvPicPr>
            <a:picLocks noChangeAspect="1" noChangeArrowheads="1"/>
          </p:cNvPicPr>
          <p:nvPr/>
        </p:nvPicPr>
        <p:blipFill rotWithShape="1">
          <a:blip r:embed="rId8" cstate="screen">
            <a:extLst>
              <a:ext uri="{28A0092B-C50C-407E-A947-70E740481C1C}">
                <a14:useLocalDpi xmlns:a14="http://schemas.microsoft.com/office/drawing/2010/main" val="0"/>
              </a:ext>
            </a:extLst>
          </a:blip>
          <a:srcRect/>
          <a:stretch/>
        </p:blipFill>
        <p:spPr bwMode="auto">
          <a:xfrm>
            <a:off x="7674124" y="4333110"/>
            <a:ext cx="2924100" cy="24802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descr="C:\Users\irina\Downloads\DSCN0488_1_фото оптики анализатор ГРЕЙНС.jpg">
            <a:extLst>
              <a:ext uri="{FF2B5EF4-FFF2-40B4-BE49-F238E27FC236}">
                <a16:creationId xmlns:a16="http://schemas.microsoft.com/office/drawing/2014/main" id="{4D64C78B-047F-4122-890E-5A9B54A43F60}"/>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rcRect/>
          <a:stretch/>
        </p:blipFill>
        <p:spPr bwMode="auto">
          <a:xfrm>
            <a:off x="4712272" y="4726881"/>
            <a:ext cx="1239713" cy="125363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5" descr="C:\Users\irina\Downloads\WP_20150703_008 фото магнит анализатора с нейтронным окном (1).jpg">
            <a:extLst>
              <a:ext uri="{FF2B5EF4-FFF2-40B4-BE49-F238E27FC236}">
                <a16:creationId xmlns:a16="http://schemas.microsoft.com/office/drawing/2014/main" id="{E73BAF25-869C-4F56-A0BA-D43E7AC43390}"/>
              </a:ext>
            </a:extLst>
          </p:cNvPr>
          <p:cNvPicPr>
            <a:picLocks noChangeAspect="1" noChangeArrowheads="1"/>
          </p:cNvPicPr>
          <p:nvPr/>
        </p:nvPicPr>
        <p:blipFill rotWithShape="1">
          <a:blip r:embed="rId10" cstate="screen">
            <a:extLst>
              <a:ext uri="{28A0092B-C50C-407E-A947-70E740481C1C}">
                <a14:useLocalDpi xmlns:a14="http://schemas.microsoft.com/office/drawing/2010/main" val="0"/>
              </a:ext>
            </a:extLst>
          </a:blip>
          <a:srcRect/>
          <a:stretch/>
        </p:blipFill>
        <p:spPr bwMode="auto">
          <a:xfrm>
            <a:off x="6159928" y="4460965"/>
            <a:ext cx="1420260" cy="1785469"/>
          </a:xfrm>
          <a:prstGeom prst="rect">
            <a:avLst/>
          </a:prstGeom>
          <a:noFill/>
          <a:extLst>
            <a:ext uri="{909E8E84-426E-40DD-AFC4-6F175D3DCCD1}">
              <a14:hiddenFill xmlns:a14="http://schemas.microsoft.com/office/drawing/2010/main">
                <a:solidFill>
                  <a:srgbClr val="FFFFFF"/>
                </a:solidFill>
              </a14:hiddenFill>
            </a:ext>
          </a:extLst>
        </p:spPr>
      </p:pic>
      <p:pic>
        <p:nvPicPr>
          <p:cNvPr id="29" name="Рисунок 28">
            <a:extLst>
              <a:ext uri="{FF2B5EF4-FFF2-40B4-BE49-F238E27FC236}">
                <a16:creationId xmlns:a16="http://schemas.microsoft.com/office/drawing/2014/main" id="{574DC0A3-083D-4A21-8823-3A8B20960E02}"/>
              </a:ext>
            </a:extLst>
          </p:cNvPr>
          <p:cNvPicPr/>
          <p:nvPr/>
        </p:nvPicPr>
        <p:blipFill>
          <a:blip r:embed="rId11" cstate="screen">
            <a:extLst>
              <a:ext uri="{28A0092B-C50C-407E-A947-70E740481C1C}">
                <a14:useLocalDpi xmlns:a14="http://schemas.microsoft.com/office/drawing/2010/main" val="0"/>
              </a:ext>
            </a:extLst>
          </a:blip>
          <a:stretch>
            <a:fillRect/>
          </a:stretch>
        </p:blipFill>
        <p:spPr>
          <a:xfrm>
            <a:off x="3590262" y="1274822"/>
            <a:ext cx="2833582" cy="1794138"/>
          </a:xfrm>
          <a:prstGeom prst="rect">
            <a:avLst/>
          </a:prstGeom>
        </p:spPr>
      </p:pic>
      <p:sp>
        <p:nvSpPr>
          <p:cNvPr id="9" name="Прямоугольник 8"/>
          <p:cNvSpPr/>
          <p:nvPr/>
        </p:nvSpPr>
        <p:spPr>
          <a:xfrm>
            <a:off x="3575720" y="2924944"/>
            <a:ext cx="1935896" cy="784830"/>
          </a:xfrm>
          <a:prstGeom prst="rect">
            <a:avLst/>
          </a:prstGeom>
        </p:spPr>
        <p:txBody>
          <a:bodyPr wrap="square">
            <a:spAutoFit/>
          </a:bodyPr>
          <a:lstStyle/>
          <a:p>
            <a:pPr marL="214313" indent="-214313" defTabSz="685800">
              <a:buFont typeface="Arial" pitchFamily="34" charset="0"/>
              <a:buChar char="•"/>
            </a:pPr>
            <a:r>
              <a:rPr lang="en-US" sz="900" b="1" dirty="0">
                <a:solidFill>
                  <a:srgbClr val="0033CC"/>
                </a:solidFill>
                <a:latin typeface="Arial" pitchFamily="34" charset="0"/>
                <a:cs typeface="Arial" pitchFamily="34" charset="0"/>
              </a:rPr>
              <a:t>Working electrode (WE)</a:t>
            </a:r>
          </a:p>
          <a:p>
            <a:pPr marL="214313" indent="-214313" defTabSz="685800">
              <a:buFont typeface="Arial" pitchFamily="34" charset="0"/>
              <a:buChar char="•"/>
            </a:pPr>
            <a:endParaRPr lang="en-US" sz="900" b="1" dirty="0">
              <a:solidFill>
                <a:srgbClr val="0033CC"/>
              </a:solidFill>
              <a:latin typeface="Arial" pitchFamily="34" charset="0"/>
              <a:cs typeface="Arial" pitchFamily="34" charset="0"/>
            </a:endParaRPr>
          </a:p>
          <a:p>
            <a:pPr marL="214313" indent="-214313" defTabSz="685800">
              <a:buFont typeface="Arial" pitchFamily="34" charset="0"/>
              <a:buChar char="•"/>
            </a:pPr>
            <a:r>
              <a:rPr lang="en-US" sz="900" b="1" dirty="0">
                <a:solidFill>
                  <a:srgbClr val="0033CC"/>
                </a:solidFill>
                <a:latin typeface="Arial" pitchFamily="34" charset="0"/>
                <a:cs typeface="Arial" pitchFamily="34" charset="0"/>
              </a:rPr>
              <a:t>Counter electrode (CE) </a:t>
            </a:r>
          </a:p>
          <a:p>
            <a:pPr marL="214313" indent="-214313" defTabSz="685800">
              <a:buFont typeface="Arial" pitchFamily="34" charset="0"/>
              <a:buChar char="•"/>
            </a:pPr>
            <a:endParaRPr lang="en-US" sz="900" b="1" dirty="0">
              <a:solidFill>
                <a:srgbClr val="0033CC"/>
              </a:solidFill>
              <a:latin typeface="Arial" pitchFamily="34" charset="0"/>
              <a:cs typeface="Arial" pitchFamily="34" charset="0"/>
            </a:endParaRPr>
          </a:p>
          <a:p>
            <a:pPr marL="214313" indent="-214313" defTabSz="685800">
              <a:buFont typeface="Arial" pitchFamily="34" charset="0"/>
              <a:buChar char="•"/>
            </a:pPr>
            <a:r>
              <a:rPr lang="en-US" sz="900" b="1" dirty="0">
                <a:solidFill>
                  <a:srgbClr val="0033CC"/>
                </a:solidFill>
                <a:latin typeface="Arial" pitchFamily="34" charset="0"/>
                <a:cs typeface="Arial" pitchFamily="34" charset="0"/>
              </a:rPr>
              <a:t>Reference electrode (RE)</a:t>
            </a:r>
            <a:endParaRPr lang="ru-RU" sz="900" b="1" dirty="0">
              <a:solidFill>
                <a:srgbClr val="0033CC"/>
              </a:solidFill>
              <a:latin typeface="Arial" pitchFamily="34" charset="0"/>
              <a:cs typeface="Arial" pitchFamily="34" charset="0"/>
            </a:endParaRPr>
          </a:p>
        </p:txBody>
      </p:sp>
      <p:sp>
        <p:nvSpPr>
          <p:cNvPr id="4" name="Text Box 2"/>
          <p:cNvSpPr txBox="1">
            <a:spLocks noChangeArrowheads="1"/>
          </p:cNvSpPr>
          <p:nvPr/>
        </p:nvSpPr>
        <p:spPr bwMode="auto">
          <a:xfrm>
            <a:off x="2528830" y="628913"/>
            <a:ext cx="7179621" cy="784830"/>
          </a:xfrm>
          <a:prstGeom prst="rect">
            <a:avLst/>
          </a:prstGeom>
          <a:solidFill>
            <a:schemeClr val="bg1"/>
          </a:solid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685800" eaLnBrk="1" hangingPunct="1"/>
            <a:r>
              <a:rPr lang="en-US" sz="1500" b="1" dirty="0">
                <a:solidFill>
                  <a:srgbClr val="0033CC"/>
                </a:solidFill>
              </a:rPr>
              <a:t>Electrochemical cells for studies of processes at the interface metal electrode/liquid electrolyte by neutron reflectometry 		           							   </a:t>
            </a:r>
            <a:endParaRPr lang="en-US" sz="1200" b="1" baseline="-25000" dirty="0">
              <a:solidFill>
                <a:srgbClr val="0033CC"/>
              </a:solidFill>
            </a:endParaRPr>
          </a:p>
        </p:txBody>
      </p:sp>
      <p:sp>
        <p:nvSpPr>
          <p:cNvPr id="2" name="Footer Placeholder 1">
            <a:extLst>
              <a:ext uri="{FF2B5EF4-FFF2-40B4-BE49-F238E27FC236}">
                <a16:creationId xmlns:a16="http://schemas.microsoft.com/office/drawing/2014/main" id="{FD89D5B3-C0C2-4B66-9171-8FDB522EB9EF}"/>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303396241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BCF44E9-0F92-459F-A955-D0EAA86DA4B7}"/>
              </a:ext>
            </a:extLst>
          </p:cNvPr>
          <p:cNvSpPr>
            <a:spLocks noGrp="1"/>
          </p:cNvSpPr>
          <p:nvPr>
            <p:ph type="title"/>
          </p:nvPr>
        </p:nvSpPr>
        <p:spPr/>
        <p:txBody>
          <a:bodyPr>
            <a:normAutofit/>
          </a:bodyPr>
          <a:lstStyle/>
          <a:p>
            <a:r>
              <a:rPr lang="en-US" dirty="0"/>
              <a:t>User policy at IBR-2 facilities</a:t>
            </a:r>
          </a:p>
        </p:txBody>
      </p:sp>
      <p:sp>
        <p:nvSpPr>
          <p:cNvPr id="6" name="Объект 5">
            <a:extLst>
              <a:ext uri="{FF2B5EF4-FFF2-40B4-BE49-F238E27FC236}">
                <a16:creationId xmlns:a16="http://schemas.microsoft.com/office/drawing/2014/main" id="{BC406B22-548E-44A2-AF25-86E01E87BF5B}"/>
              </a:ext>
            </a:extLst>
          </p:cNvPr>
          <p:cNvSpPr>
            <a:spLocks noGrp="1"/>
          </p:cNvSpPr>
          <p:nvPr>
            <p:ph idx="1"/>
          </p:nvPr>
        </p:nvSpPr>
        <p:spPr/>
        <p:txBody>
          <a:bodyPr>
            <a:normAutofit fontScale="92500" lnSpcReduction="20000"/>
          </a:bodyPr>
          <a:lstStyle/>
          <a:p>
            <a:pPr>
              <a:lnSpc>
                <a:spcPct val="150000"/>
              </a:lnSpc>
            </a:pPr>
            <a:r>
              <a:rPr lang="en-US" dirty="0"/>
              <a:t>18 experimental facilities around the reactor;</a:t>
            </a:r>
          </a:p>
          <a:p>
            <a:pPr>
              <a:lnSpc>
                <a:spcPct val="150000"/>
              </a:lnSpc>
            </a:pPr>
            <a:r>
              <a:rPr lang="en-US" dirty="0"/>
              <a:t>15 instruments for condensed matter studies are now presented for users;</a:t>
            </a:r>
          </a:p>
          <a:p>
            <a:pPr>
              <a:lnSpc>
                <a:spcPct val="150000"/>
              </a:lnSpc>
            </a:pPr>
            <a:r>
              <a:rPr lang="en-US" dirty="0"/>
              <a:t>Simple, convenient web-application;</a:t>
            </a:r>
          </a:p>
          <a:p>
            <a:pPr>
              <a:lnSpc>
                <a:spcPct val="150000"/>
              </a:lnSpc>
            </a:pPr>
            <a:r>
              <a:rPr lang="en-US" dirty="0"/>
              <a:t>Two calls/year;</a:t>
            </a:r>
          </a:p>
          <a:p>
            <a:pPr>
              <a:lnSpc>
                <a:spcPct val="150000"/>
              </a:lnSpc>
            </a:pPr>
            <a:r>
              <a:rPr lang="en-US" dirty="0"/>
              <a:t>No charge for beam time except of commercial use;</a:t>
            </a:r>
          </a:p>
          <a:p>
            <a:pPr>
              <a:lnSpc>
                <a:spcPct val="150000"/>
              </a:lnSpc>
            </a:pPr>
            <a:r>
              <a:rPr lang="en-US" dirty="0">
                <a:solidFill>
                  <a:schemeClr val="accent5">
                    <a:lumMod val="50000"/>
                  </a:schemeClr>
                </a:solidFill>
              </a:rPr>
              <a:t>Since 2020 Radioanalytical Laboratory with NAA will be introduced as user facility;</a:t>
            </a:r>
          </a:p>
        </p:txBody>
      </p:sp>
      <p:sp>
        <p:nvSpPr>
          <p:cNvPr id="3" name="Нижний колонтитул 2">
            <a:extLst>
              <a:ext uri="{FF2B5EF4-FFF2-40B4-BE49-F238E27FC236}">
                <a16:creationId xmlns:a16="http://schemas.microsoft.com/office/drawing/2014/main" id="{8E1A2C0D-1F41-4BC5-AD18-7D4B97BAA9D1}"/>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33736627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0" autoRev="1" fill="remove"/>
                                        <p:tgtEl>
                                          <p:spTgt spid="6">
                                            <p:txEl>
                                              <p:pRg st="5" end="5"/>
                                            </p:txEl>
                                          </p:spTgt>
                                        </p:tgtEl>
                                        <p:attrNameLst>
                                          <p:attrName>style.color</p:attrName>
                                        </p:attrNameLst>
                                      </p:cBhvr>
                                      <p:to>
                                        <a:srgbClr val="C00000"/>
                                      </p:to>
                                    </p:animClr>
                                    <p:animClr clrSpc="rgb" dir="cw">
                                      <p:cBhvr>
                                        <p:cTn id="7" dur="2500" autoRev="1" fill="remove"/>
                                        <p:tgtEl>
                                          <p:spTgt spid="6">
                                            <p:txEl>
                                              <p:pRg st="5" end="5"/>
                                            </p:txEl>
                                          </p:spTgt>
                                        </p:tgtEl>
                                        <p:attrNameLst>
                                          <p:attrName>fillcolor</p:attrName>
                                        </p:attrNameLst>
                                      </p:cBhvr>
                                      <p:to>
                                        <a:srgbClr val="C00000"/>
                                      </p:to>
                                    </p:animClr>
                                    <p:set>
                                      <p:cBhvr>
                                        <p:cTn id="8" dur="2500" autoRev="1" fill="remove"/>
                                        <p:tgtEl>
                                          <p:spTgt spid="6">
                                            <p:txEl>
                                              <p:pRg st="5" end="5"/>
                                            </p:txEl>
                                          </p:spTgt>
                                        </p:tgtEl>
                                        <p:attrNameLst>
                                          <p:attrName>fill.type</p:attrName>
                                        </p:attrNameLst>
                                      </p:cBhvr>
                                      <p:to>
                                        <p:strVal val="solid"/>
                                      </p:to>
                                    </p:set>
                                    <p:set>
                                      <p:cBhvr>
                                        <p:cTn id="9" dur="2500" autoRev="1" fill="remove"/>
                                        <p:tgtEl>
                                          <p:spTgt spid="6">
                                            <p:txEl>
                                              <p:pRg st="5" end="5"/>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E972E980-400F-4D61-95AB-1E2CC229FA3F}"/>
              </a:ext>
            </a:extLst>
          </p:cNvPr>
          <p:cNvSpPr>
            <a:spLocks noGrp="1"/>
          </p:cNvSpPr>
          <p:nvPr>
            <p:ph type="title"/>
          </p:nvPr>
        </p:nvSpPr>
        <p:spPr/>
        <p:txBody>
          <a:bodyPr/>
          <a:lstStyle/>
          <a:p>
            <a:r>
              <a:rPr lang="en-US" dirty="0"/>
              <a:t>INTRODUCTION</a:t>
            </a:r>
            <a:endParaRPr lang="ru-RU" dirty="0"/>
          </a:p>
        </p:txBody>
      </p:sp>
      <p:sp>
        <p:nvSpPr>
          <p:cNvPr id="6" name="Текст 5">
            <a:extLst>
              <a:ext uri="{FF2B5EF4-FFF2-40B4-BE49-F238E27FC236}">
                <a16:creationId xmlns:a16="http://schemas.microsoft.com/office/drawing/2014/main" id="{774258CE-2204-40B0-AED1-F7E3F3E16C07}"/>
              </a:ext>
            </a:extLst>
          </p:cNvPr>
          <p:cNvSpPr>
            <a:spLocks noGrp="1"/>
          </p:cNvSpPr>
          <p:nvPr>
            <p:ph type="body" idx="1"/>
          </p:nvPr>
        </p:nvSpPr>
        <p:spPr/>
        <p:txBody>
          <a:bodyPr/>
          <a:lstStyle/>
          <a:p>
            <a:endParaRPr lang="ru-RU"/>
          </a:p>
        </p:txBody>
      </p:sp>
      <p:sp>
        <p:nvSpPr>
          <p:cNvPr id="4" name="Нижний колонтитул 3">
            <a:extLst>
              <a:ext uri="{FF2B5EF4-FFF2-40B4-BE49-F238E27FC236}">
                <a16:creationId xmlns:a16="http://schemas.microsoft.com/office/drawing/2014/main" id="{3614E10E-275C-4F6E-9B09-FA1832F7ED6C}"/>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14373155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2" name="Chart 7"/>
          <p:cNvGraphicFramePr/>
          <p:nvPr/>
        </p:nvGraphicFramePr>
        <p:xfrm>
          <a:off x="1375577" y="2813715"/>
          <a:ext cx="9440846" cy="36512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5" name="Chart 4"/>
          <p:cNvGraphicFramePr/>
          <p:nvPr/>
        </p:nvGraphicFramePr>
        <p:xfrm>
          <a:off x="191344" y="116632"/>
          <a:ext cx="4752528" cy="29523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6" name="Tabela"/>
          <p:cNvGraphicFramePr/>
          <p:nvPr/>
        </p:nvGraphicFramePr>
        <p:xfrm>
          <a:off x="5643171" y="836712"/>
          <a:ext cx="5023404" cy="2884490"/>
        </p:xfrm>
        <a:graphic>
          <a:graphicData uri="http://schemas.openxmlformats.org/drawingml/2006/table">
            <a:tbl>
              <a:tblPr/>
              <a:tblGrid>
                <a:gridCol w="1459976">
                  <a:extLst>
                    <a:ext uri="{9D8B030D-6E8A-4147-A177-3AD203B41FA5}">
                      <a16:colId xmlns:a16="http://schemas.microsoft.com/office/drawing/2014/main" val="20000"/>
                    </a:ext>
                  </a:extLst>
                </a:gridCol>
                <a:gridCol w="1051727">
                  <a:extLst>
                    <a:ext uri="{9D8B030D-6E8A-4147-A177-3AD203B41FA5}">
                      <a16:colId xmlns:a16="http://schemas.microsoft.com/office/drawing/2014/main" val="20001"/>
                    </a:ext>
                  </a:extLst>
                </a:gridCol>
                <a:gridCol w="1436599">
                  <a:extLst>
                    <a:ext uri="{9D8B030D-6E8A-4147-A177-3AD203B41FA5}">
                      <a16:colId xmlns:a16="http://schemas.microsoft.com/office/drawing/2014/main" val="20002"/>
                    </a:ext>
                  </a:extLst>
                </a:gridCol>
                <a:gridCol w="1075102">
                  <a:extLst>
                    <a:ext uri="{9D8B030D-6E8A-4147-A177-3AD203B41FA5}">
                      <a16:colId xmlns:a16="http://schemas.microsoft.com/office/drawing/2014/main" val="20003"/>
                    </a:ext>
                  </a:extLst>
                </a:gridCol>
              </a:tblGrid>
              <a:tr h="576898">
                <a:tc>
                  <a:txBody>
                    <a:bodyPr/>
                    <a:lstStyle/>
                    <a:p>
                      <a:pPr algn="ctr">
                        <a:defRPr sz="1800"/>
                      </a:pPr>
                      <a:r>
                        <a:rPr b="1">
                          <a:solidFill>
                            <a:srgbClr val="002060"/>
                          </a:solidFill>
                          <a:effectLst>
                            <a:outerShdw blurRad="38100" dist="38100" dir="2700000" algn="tl">
                              <a:srgbClr val="000000">
                                <a:alpha val="43137"/>
                              </a:srgbClr>
                            </a:outerShdw>
                          </a:effectLst>
                        </a:rPr>
                        <a:t>Russia</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30</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Poland</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3</a:t>
                      </a:r>
                    </a:p>
                  </a:txBody>
                  <a:tcPr marL="0" marR="0" marT="0" marB="0" anchor="ctr" horzOverflow="overflow">
                    <a:solidFill>
                      <a:schemeClr val="bg1"/>
                    </a:solidFill>
                  </a:tcPr>
                </a:tc>
                <a:extLst>
                  <a:ext uri="{0D108BD9-81ED-4DB2-BD59-A6C34878D82A}">
                    <a16:rowId xmlns:a16="http://schemas.microsoft.com/office/drawing/2014/main" val="10000"/>
                  </a:ext>
                </a:extLst>
              </a:tr>
              <a:tr h="576898">
                <a:tc>
                  <a:txBody>
                    <a:bodyPr/>
                    <a:lstStyle/>
                    <a:p>
                      <a:pPr algn="ctr">
                        <a:defRPr sz="1800"/>
                      </a:pPr>
                      <a:r>
                        <a:rPr b="1">
                          <a:solidFill>
                            <a:srgbClr val="002060"/>
                          </a:solidFill>
                          <a:effectLst>
                            <a:outerShdw blurRad="38100" dist="38100" dir="2700000" algn="tl">
                              <a:srgbClr val="000000">
                                <a:alpha val="43137"/>
                              </a:srgbClr>
                            </a:outerShdw>
                          </a:effectLst>
                        </a:rPr>
                        <a:t>Germany</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10</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Ukraine</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3</a:t>
                      </a:r>
                    </a:p>
                  </a:txBody>
                  <a:tcPr marL="0" marR="0" marT="0" marB="0" anchor="ctr" horzOverflow="overflow">
                    <a:solidFill>
                      <a:schemeClr val="bg1"/>
                    </a:solidFill>
                  </a:tcPr>
                </a:tc>
                <a:extLst>
                  <a:ext uri="{0D108BD9-81ED-4DB2-BD59-A6C34878D82A}">
                    <a16:rowId xmlns:a16="http://schemas.microsoft.com/office/drawing/2014/main" val="10001"/>
                  </a:ext>
                </a:extLst>
              </a:tr>
              <a:tr h="576898">
                <a:tc>
                  <a:txBody>
                    <a:bodyPr/>
                    <a:lstStyle/>
                    <a:p>
                      <a:pPr algn="ctr">
                        <a:defRPr sz="1800"/>
                      </a:pPr>
                      <a:r>
                        <a:rPr b="1">
                          <a:solidFill>
                            <a:srgbClr val="002060"/>
                          </a:solidFill>
                          <a:effectLst>
                            <a:outerShdw blurRad="38100" dist="38100" dir="2700000" algn="tl">
                              <a:srgbClr val="000000">
                                <a:alpha val="43137"/>
                              </a:srgbClr>
                            </a:outerShdw>
                          </a:effectLst>
                        </a:rPr>
                        <a:t>Slovakia</a:t>
                      </a:r>
                    </a:p>
                  </a:txBody>
                  <a:tcPr marL="0" marR="0" marT="0" marB="0" anchor="ctr" horzOverflow="overflow">
                    <a:solidFill>
                      <a:schemeClr val="bg1"/>
                    </a:solidFill>
                  </a:tcPr>
                </a:tc>
                <a:tc>
                  <a:txBody>
                    <a:bodyPr/>
                    <a:lstStyle/>
                    <a:p>
                      <a:pPr algn="ctr">
                        <a:defRPr sz="1800"/>
                      </a:pPr>
                      <a:r>
                        <a:rPr b="1" dirty="0">
                          <a:solidFill>
                            <a:srgbClr val="002060"/>
                          </a:solidFill>
                          <a:effectLst>
                            <a:outerShdw blurRad="38100" dist="38100" dir="2700000" algn="tl">
                              <a:srgbClr val="000000">
                                <a:alpha val="43137"/>
                              </a:srgbClr>
                            </a:outerShdw>
                          </a:effectLst>
                        </a:rPr>
                        <a:t>2</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Romania</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1</a:t>
                      </a:r>
                    </a:p>
                  </a:txBody>
                  <a:tcPr marL="0" marR="0" marT="0" marB="0" anchor="ctr" horzOverflow="overflow">
                    <a:solidFill>
                      <a:schemeClr val="bg1"/>
                    </a:solidFill>
                  </a:tcPr>
                </a:tc>
                <a:extLst>
                  <a:ext uri="{0D108BD9-81ED-4DB2-BD59-A6C34878D82A}">
                    <a16:rowId xmlns:a16="http://schemas.microsoft.com/office/drawing/2014/main" val="10002"/>
                  </a:ext>
                </a:extLst>
              </a:tr>
              <a:tr h="576898">
                <a:tc>
                  <a:txBody>
                    <a:bodyPr/>
                    <a:lstStyle/>
                    <a:p>
                      <a:pPr algn="ctr">
                        <a:defRPr sz="1800"/>
                      </a:pPr>
                      <a:r>
                        <a:rPr b="1">
                          <a:solidFill>
                            <a:srgbClr val="002060"/>
                          </a:solidFill>
                          <a:effectLst>
                            <a:outerShdw blurRad="38100" dist="38100" dir="2700000" algn="tl">
                              <a:srgbClr val="000000">
                                <a:alpha val="43137"/>
                              </a:srgbClr>
                            </a:outerShdw>
                          </a:effectLst>
                        </a:rPr>
                        <a:t>Estonia</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1</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Egypt</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1</a:t>
                      </a:r>
                    </a:p>
                  </a:txBody>
                  <a:tcPr marL="0" marR="0" marT="0" marB="0" anchor="ctr" horzOverflow="overflow">
                    <a:solidFill>
                      <a:schemeClr val="bg1"/>
                    </a:solidFill>
                  </a:tcPr>
                </a:tc>
                <a:extLst>
                  <a:ext uri="{0D108BD9-81ED-4DB2-BD59-A6C34878D82A}">
                    <a16:rowId xmlns:a16="http://schemas.microsoft.com/office/drawing/2014/main" val="10003"/>
                  </a:ext>
                </a:extLst>
              </a:tr>
              <a:tr h="576898">
                <a:tc>
                  <a:txBody>
                    <a:bodyPr/>
                    <a:lstStyle/>
                    <a:p>
                      <a:pPr algn="ctr">
                        <a:defRPr sz="1800"/>
                      </a:pPr>
                      <a:r>
                        <a:rPr b="1" dirty="0">
                          <a:solidFill>
                            <a:srgbClr val="002060"/>
                          </a:solidFill>
                          <a:effectLst>
                            <a:outerShdw blurRad="38100" dist="38100" dir="2700000" algn="tl">
                              <a:srgbClr val="000000">
                                <a:alpha val="43137"/>
                              </a:srgbClr>
                            </a:outerShdw>
                          </a:effectLst>
                        </a:rPr>
                        <a:t>Bulgaria</a:t>
                      </a:r>
                    </a:p>
                  </a:txBody>
                  <a:tcPr marL="0" marR="0" marT="0" marB="0" anchor="ctr" horzOverflow="overflow">
                    <a:solidFill>
                      <a:schemeClr val="bg1"/>
                    </a:solidFill>
                  </a:tcPr>
                </a:tc>
                <a:tc>
                  <a:txBody>
                    <a:bodyPr/>
                    <a:lstStyle/>
                    <a:p>
                      <a:pPr algn="ctr">
                        <a:defRPr sz="1800"/>
                      </a:pPr>
                      <a:r>
                        <a:rPr b="1">
                          <a:solidFill>
                            <a:srgbClr val="002060"/>
                          </a:solidFill>
                          <a:effectLst>
                            <a:outerShdw blurRad="38100" dist="38100" dir="2700000" algn="tl">
                              <a:srgbClr val="000000">
                                <a:alpha val="43137"/>
                              </a:srgbClr>
                            </a:outerShdw>
                          </a:effectLst>
                        </a:rPr>
                        <a:t>1</a:t>
                      </a:r>
                    </a:p>
                  </a:txBody>
                  <a:tcPr marL="0" marR="0" marT="0" marB="0" anchor="ctr" horzOverflow="overflow">
                    <a:solidFill>
                      <a:schemeClr val="bg1"/>
                    </a:solidFill>
                  </a:tcPr>
                </a:tc>
                <a:tc>
                  <a:txBody>
                    <a:bodyPr/>
                    <a:lstStyle/>
                    <a:p>
                      <a:pPr algn="ctr">
                        <a:defRPr sz="1800"/>
                      </a:pPr>
                      <a:endParaRPr b="1">
                        <a:solidFill>
                          <a:srgbClr val="002060"/>
                        </a:solidFill>
                        <a:effectLst>
                          <a:outerShdw blurRad="38100" dist="38100" dir="2700000" algn="tl">
                            <a:srgbClr val="000000">
                              <a:alpha val="43137"/>
                            </a:srgbClr>
                          </a:outerShdw>
                        </a:effectLst>
                      </a:endParaRPr>
                    </a:p>
                  </a:txBody>
                  <a:tcPr marL="0" marR="0" marT="0" marB="0" anchor="ctr" horzOverflow="overflow">
                    <a:solidFill>
                      <a:schemeClr val="bg1"/>
                    </a:solidFill>
                  </a:tcPr>
                </a:tc>
                <a:tc>
                  <a:txBody>
                    <a:bodyPr/>
                    <a:lstStyle/>
                    <a:p>
                      <a:pPr algn="ctr">
                        <a:defRPr sz="1800"/>
                      </a:pPr>
                      <a:endParaRPr b="1" dirty="0">
                        <a:solidFill>
                          <a:srgbClr val="002060"/>
                        </a:solidFill>
                        <a:effectLst>
                          <a:outerShdw blurRad="38100" dist="38100" dir="2700000" algn="tl">
                            <a:srgbClr val="000000">
                              <a:alpha val="43137"/>
                            </a:srgbClr>
                          </a:outerShdw>
                        </a:effectLst>
                      </a:endParaRPr>
                    </a:p>
                  </a:txBody>
                  <a:tcPr marL="0" marR="0" marT="0" marB="0" anchor="ctr" horzOverflow="overflow">
                    <a:solidFill>
                      <a:schemeClr val="bg1"/>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F25F9E4A-8E17-4B1C-80D9-285B43577469}"/>
              </a:ext>
            </a:extLst>
          </p:cNvPr>
          <p:cNvSpPr txBox="1"/>
          <p:nvPr/>
        </p:nvSpPr>
        <p:spPr>
          <a:xfrm>
            <a:off x="7210545" y="467380"/>
            <a:ext cx="1765775" cy="369332"/>
          </a:xfrm>
          <a:prstGeom prst="rect">
            <a:avLst/>
          </a:prstGeom>
          <a:solidFill>
            <a:schemeClr val="bg1"/>
          </a:solidFill>
        </p:spPr>
        <p:txBody>
          <a:bodyPr wrap="square" rtlCol="0">
            <a:spAutoFit/>
          </a:bodyPr>
          <a:lstStyle/>
          <a:p>
            <a:pPr algn="ctr"/>
            <a:r>
              <a:rPr lang="en-US" b="1" dirty="0">
                <a:effectLst>
                  <a:outerShdw blurRad="38100" dist="38100" dir="2700000" algn="tl">
                    <a:srgbClr val="000000">
                      <a:alpha val="43137"/>
                    </a:srgbClr>
                  </a:outerShdw>
                </a:effectLst>
              </a:rPr>
              <a:t>Visitors 2018</a:t>
            </a:r>
            <a:endParaRPr lang="ru-RU" b="1" dirty="0">
              <a:effectLst>
                <a:outerShdw blurRad="38100" dist="38100" dir="2700000" algn="tl">
                  <a:srgbClr val="000000">
                    <a:alpha val="43137"/>
                  </a:srgbClr>
                </a:outerShdw>
              </a:effectLst>
            </a:endParaRPr>
          </a:p>
        </p:txBody>
      </p:sp>
      <p:sp>
        <p:nvSpPr>
          <p:cNvPr id="4" name="Нижний колонтитул 3">
            <a:extLst>
              <a:ext uri="{FF2B5EF4-FFF2-40B4-BE49-F238E27FC236}">
                <a16:creationId xmlns:a16="http://schemas.microsoft.com/office/drawing/2014/main" id="{1523627F-56CE-4EAB-9D1B-C22F6041593B}"/>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64921176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4777B3-9A9F-40F4-8123-73E7BDDBD83D}"/>
              </a:ext>
            </a:extLst>
          </p:cNvPr>
          <p:cNvSpPr>
            <a:spLocks noGrp="1"/>
          </p:cNvSpPr>
          <p:nvPr>
            <p:ph type="title"/>
          </p:nvPr>
        </p:nvSpPr>
        <p:spPr/>
        <p:txBody>
          <a:bodyPr>
            <a:normAutofit fontScale="90000"/>
          </a:bodyPr>
          <a:lstStyle/>
          <a:p>
            <a:r>
              <a:rPr lang="en-US" sz="3200" dirty="0"/>
              <a:t>Comparison of the effectiveness of the IBR-2 instruments with the instruments at European sources</a:t>
            </a:r>
            <a:endParaRPr lang="ru-RU" sz="3200" dirty="0"/>
          </a:p>
        </p:txBody>
      </p:sp>
      <p:sp>
        <p:nvSpPr>
          <p:cNvPr id="5" name="Нижний колонтитул 4">
            <a:extLst>
              <a:ext uri="{FF2B5EF4-FFF2-40B4-BE49-F238E27FC236}">
                <a16:creationId xmlns:a16="http://schemas.microsoft.com/office/drawing/2014/main" id="{B0CE562E-DB76-4B5B-9E0B-BCFF48AED5D7}"/>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pic>
        <p:nvPicPr>
          <p:cNvPr id="10" name="Рисунок 9">
            <a:extLst>
              <a:ext uri="{FF2B5EF4-FFF2-40B4-BE49-F238E27FC236}">
                <a16:creationId xmlns:a16="http://schemas.microsoft.com/office/drawing/2014/main" id="{CC8A6A0B-EAD2-4F9F-9F2C-53C1DDCB4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493" y="1604665"/>
            <a:ext cx="2758309" cy="3249712"/>
          </a:xfrm>
          <a:prstGeom prst="rect">
            <a:avLst/>
          </a:prstGeom>
        </p:spPr>
      </p:pic>
      <p:sp>
        <p:nvSpPr>
          <p:cNvPr id="11" name="TextBox 10">
            <a:extLst>
              <a:ext uri="{FF2B5EF4-FFF2-40B4-BE49-F238E27FC236}">
                <a16:creationId xmlns:a16="http://schemas.microsoft.com/office/drawing/2014/main" id="{53D8A1AD-67D0-40B0-84D9-47406F034AF6}"/>
              </a:ext>
            </a:extLst>
          </p:cNvPr>
          <p:cNvSpPr txBox="1"/>
          <p:nvPr/>
        </p:nvSpPr>
        <p:spPr>
          <a:xfrm>
            <a:off x="3497802" y="1518344"/>
            <a:ext cx="6067425" cy="923330"/>
          </a:xfrm>
          <a:prstGeom prst="rect">
            <a:avLst/>
          </a:prstGeom>
          <a:noFill/>
        </p:spPr>
        <p:txBody>
          <a:bodyPr wrap="square" rtlCol="0">
            <a:spAutoFit/>
          </a:bodyPr>
          <a:lstStyle/>
          <a:p>
            <a:r>
              <a:rPr lang="en-US" dirty="0"/>
              <a:t>We have about 160 neutron instruments at 13 European neutron sources, generating almost 30000 instrument</a:t>
            </a:r>
            <a:r>
              <a:rPr lang="en-US" dirty="0">
                <a:sym typeface="Symbol" panose="05050102010706020507" pitchFamily="18" charset="2"/>
              </a:rPr>
              <a:t> days, </a:t>
            </a:r>
            <a:r>
              <a:rPr lang="en-US" dirty="0"/>
              <a:t>resulting 1900 scientific papers each year;</a:t>
            </a:r>
            <a:endParaRPr lang="ru-RU" dirty="0"/>
          </a:p>
        </p:txBody>
      </p:sp>
      <p:sp>
        <p:nvSpPr>
          <p:cNvPr id="12" name="Стрелка: вниз 11">
            <a:extLst>
              <a:ext uri="{FF2B5EF4-FFF2-40B4-BE49-F238E27FC236}">
                <a16:creationId xmlns:a16="http://schemas.microsoft.com/office/drawing/2014/main" id="{B381B2E5-6038-40A0-917C-C07E8BCD9D6C}"/>
              </a:ext>
            </a:extLst>
          </p:cNvPr>
          <p:cNvSpPr/>
          <p:nvPr/>
        </p:nvSpPr>
        <p:spPr>
          <a:xfrm>
            <a:off x="4643853" y="2580680"/>
            <a:ext cx="466725" cy="8483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a:extLst>
              <a:ext uri="{FF2B5EF4-FFF2-40B4-BE49-F238E27FC236}">
                <a16:creationId xmlns:a16="http://schemas.microsoft.com/office/drawing/2014/main" id="{90A5298A-68EA-4A5E-B76E-5C0916E4EA17}"/>
              </a:ext>
            </a:extLst>
          </p:cNvPr>
          <p:cNvSpPr txBox="1"/>
          <p:nvPr/>
        </p:nvSpPr>
        <p:spPr>
          <a:xfrm>
            <a:off x="3755254" y="3568820"/>
            <a:ext cx="2148396" cy="1200329"/>
          </a:xfrm>
          <a:prstGeom prst="rect">
            <a:avLst/>
          </a:prstGeom>
          <a:noFill/>
        </p:spPr>
        <p:txBody>
          <a:bodyPr wrap="square" rtlCol="0">
            <a:spAutoFit/>
          </a:bodyPr>
          <a:lstStyle/>
          <a:p>
            <a:pPr algn="ctr"/>
            <a:r>
              <a:rPr lang="en-US" b="1" dirty="0">
                <a:solidFill>
                  <a:srgbClr val="002060"/>
                </a:solidFill>
              </a:rPr>
              <a:t>16 instrument</a:t>
            </a:r>
            <a:r>
              <a:rPr lang="en-US" b="1" dirty="0">
                <a:solidFill>
                  <a:srgbClr val="002060"/>
                </a:solidFill>
                <a:sym typeface="Symbol" panose="05050102010706020507" pitchFamily="18" charset="2"/>
              </a:rPr>
              <a:t> days/paper at European instrument</a:t>
            </a:r>
            <a:endParaRPr lang="ru-RU" b="1" dirty="0">
              <a:solidFill>
                <a:srgbClr val="002060"/>
              </a:solidFill>
            </a:endParaRPr>
          </a:p>
        </p:txBody>
      </p:sp>
      <p:pic>
        <p:nvPicPr>
          <p:cNvPr id="14" name="Рисунок 13">
            <a:extLst>
              <a:ext uri="{FF2B5EF4-FFF2-40B4-BE49-F238E27FC236}">
                <a16:creationId xmlns:a16="http://schemas.microsoft.com/office/drawing/2014/main" id="{B3D1F4DC-8D3B-4059-A82B-76397F7D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6560" y="3058952"/>
            <a:ext cx="2317072" cy="3270817"/>
          </a:xfrm>
          <a:prstGeom prst="rect">
            <a:avLst/>
          </a:prstGeom>
        </p:spPr>
      </p:pic>
      <p:sp>
        <p:nvSpPr>
          <p:cNvPr id="15" name="TextBox 14">
            <a:extLst>
              <a:ext uri="{FF2B5EF4-FFF2-40B4-BE49-F238E27FC236}">
                <a16:creationId xmlns:a16="http://schemas.microsoft.com/office/drawing/2014/main" id="{CDB98333-F171-41D2-AC8B-254905125549}"/>
              </a:ext>
            </a:extLst>
          </p:cNvPr>
          <p:cNvSpPr txBox="1"/>
          <p:nvPr/>
        </p:nvSpPr>
        <p:spPr>
          <a:xfrm>
            <a:off x="3755254" y="5494001"/>
            <a:ext cx="5912529" cy="923330"/>
          </a:xfrm>
          <a:prstGeom prst="rect">
            <a:avLst/>
          </a:prstGeom>
          <a:noFill/>
        </p:spPr>
        <p:txBody>
          <a:bodyPr wrap="square" rtlCol="0">
            <a:spAutoFit/>
          </a:bodyPr>
          <a:lstStyle/>
          <a:p>
            <a:pPr algn="r"/>
            <a:r>
              <a:rPr lang="en-US" dirty="0"/>
              <a:t>At IBR-2 we have 15 instruments, operating about 2500 hours per year, that generates about 1563 instrument</a:t>
            </a:r>
            <a:r>
              <a:rPr lang="en-US" dirty="0">
                <a:sym typeface="Symbol" panose="05050102010706020507" pitchFamily="18" charset="2"/>
              </a:rPr>
              <a:t> days, resulting about 90 </a:t>
            </a:r>
            <a:r>
              <a:rPr lang="en-US" dirty="0"/>
              <a:t>scientific papers each year;</a:t>
            </a:r>
            <a:r>
              <a:rPr lang="en-US" dirty="0">
                <a:sym typeface="Symbol" panose="05050102010706020507" pitchFamily="18" charset="2"/>
              </a:rPr>
              <a:t>  </a:t>
            </a:r>
            <a:r>
              <a:rPr lang="en-US" dirty="0"/>
              <a:t>   </a:t>
            </a:r>
            <a:endParaRPr lang="ru-RU" dirty="0"/>
          </a:p>
        </p:txBody>
      </p:sp>
      <p:sp>
        <p:nvSpPr>
          <p:cNvPr id="16" name="Стрелка: вниз 15">
            <a:extLst>
              <a:ext uri="{FF2B5EF4-FFF2-40B4-BE49-F238E27FC236}">
                <a16:creationId xmlns:a16="http://schemas.microsoft.com/office/drawing/2014/main" id="{00084ED9-BA7D-417C-9049-BFEBFBC5E38C}"/>
              </a:ext>
            </a:extLst>
          </p:cNvPr>
          <p:cNvSpPr/>
          <p:nvPr/>
        </p:nvSpPr>
        <p:spPr>
          <a:xfrm rot="10800000">
            <a:off x="7768795" y="4492148"/>
            <a:ext cx="466725" cy="92332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a:extLst>
              <a:ext uri="{FF2B5EF4-FFF2-40B4-BE49-F238E27FC236}">
                <a16:creationId xmlns:a16="http://schemas.microsoft.com/office/drawing/2014/main" id="{B37E1AAE-6AA2-4CC7-B81E-2B6D1F0E82E2}"/>
              </a:ext>
            </a:extLst>
          </p:cNvPr>
          <p:cNvSpPr txBox="1"/>
          <p:nvPr/>
        </p:nvSpPr>
        <p:spPr>
          <a:xfrm>
            <a:off x="6815092" y="3568820"/>
            <a:ext cx="2148396" cy="923330"/>
          </a:xfrm>
          <a:prstGeom prst="rect">
            <a:avLst/>
          </a:prstGeom>
          <a:noFill/>
        </p:spPr>
        <p:txBody>
          <a:bodyPr wrap="square" rtlCol="0">
            <a:spAutoFit/>
          </a:bodyPr>
          <a:lstStyle/>
          <a:p>
            <a:pPr algn="ctr"/>
            <a:r>
              <a:rPr lang="en-US" b="1" dirty="0">
                <a:solidFill>
                  <a:srgbClr val="002060"/>
                </a:solidFill>
              </a:rPr>
              <a:t>17 instrument</a:t>
            </a:r>
            <a:r>
              <a:rPr lang="en-US" b="1" dirty="0">
                <a:solidFill>
                  <a:srgbClr val="002060"/>
                </a:solidFill>
                <a:sym typeface="Symbol" panose="05050102010706020507" pitchFamily="18" charset="2"/>
              </a:rPr>
              <a:t> days/paper at IBR-2 instrument</a:t>
            </a:r>
            <a:endParaRPr lang="ru-RU" b="1" dirty="0">
              <a:solidFill>
                <a:srgbClr val="002060"/>
              </a:solidFill>
            </a:endParaRPr>
          </a:p>
        </p:txBody>
      </p:sp>
    </p:spTree>
    <p:extLst>
      <p:ext uri="{BB962C8B-B14F-4D97-AF65-F5344CB8AC3E}">
        <p14:creationId xmlns:p14="http://schemas.microsoft.com/office/powerpoint/2010/main" val="140807616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C251443-761F-4FA5-A04F-908577962EBD}"/>
              </a:ext>
            </a:extLst>
          </p:cNvPr>
          <p:cNvSpPr>
            <a:spLocks noGrp="1"/>
          </p:cNvSpPr>
          <p:nvPr>
            <p:ph type="title"/>
          </p:nvPr>
        </p:nvSpPr>
        <p:spPr/>
        <p:txBody>
          <a:bodyPr/>
          <a:lstStyle/>
          <a:p>
            <a:r>
              <a:rPr lang="en-US" dirty="0"/>
              <a:t>Neutron Nuclear Physics</a:t>
            </a:r>
            <a:endParaRPr lang="ru-RU" dirty="0"/>
          </a:p>
        </p:txBody>
      </p:sp>
      <p:sp>
        <p:nvSpPr>
          <p:cNvPr id="5" name="Текст 4">
            <a:extLst>
              <a:ext uri="{FF2B5EF4-FFF2-40B4-BE49-F238E27FC236}">
                <a16:creationId xmlns:a16="http://schemas.microsoft.com/office/drawing/2014/main" id="{7139DCD9-185B-4115-8F3C-D5706431E346}"/>
              </a:ext>
            </a:extLst>
          </p:cNvPr>
          <p:cNvSpPr>
            <a:spLocks noGrp="1"/>
          </p:cNvSpPr>
          <p:nvPr>
            <p:ph type="body" idx="1"/>
          </p:nvPr>
        </p:nvSpPr>
        <p:spPr/>
        <p:txBody>
          <a:bodyPr/>
          <a:lstStyle/>
          <a:p>
            <a:endParaRPr lang="ru-RU"/>
          </a:p>
        </p:txBody>
      </p:sp>
      <p:sp>
        <p:nvSpPr>
          <p:cNvPr id="3" name="Нижний колонтитул 2">
            <a:extLst>
              <a:ext uri="{FF2B5EF4-FFF2-40B4-BE49-F238E27FC236}">
                <a16:creationId xmlns:a16="http://schemas.microsoft.com/office/drawing/2014/main" id="{F1D3B6F1-B758-4091-BD35-B11FBFCED811}"/>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42407370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344390" y="859065"/>
            <a:ext cx="10584258" cy="6063198"/>
          </a:xfrm>
          <a:prstGeom prst="rect">
            <a:avLst/>
          </a:prstGeom>
          <a:noFill/>
        </p:spPr>
        <p:txBody>
          <a:bodyPr wrap="square" rtlCol="0">
            <a:spAutoFit/>
          </a:bodyPr>
          <a:lstStyle/>
          <a:p>
            <a:pPr marL="177800" indent="-177800"/>
            <a:r>
              <a:rPr lang="en-US" sz="2800" b="1" dirty="0">
                <a:effectLst>
                  <a:outerShdw blurRad="38100" dist="38100" dir="2700000" algn="tl">
                    <a:srgbClr val="000000">
                      <a:alpha val="43137"/>
                    </a:srgbClr>
                  </a:outerShdw>
                </a:effectLst>
              </a:rPr>
              <a:t>Main scopes of research:</a:t>
            </a:r>
            <a:endParaRPr lang="ru-RU" sz="2800" b="1" dirty="0">
              <a:effectLst>
                <a:outerShdw blurRad="38100" dist="38100" dir="2700000" algn="tl">
                  <a:srgbClr val="000000">
                    <a:alpha val="43137"/>
                  </a:srgbClr>
                </a:outerShdw>
              </a:effectLst>
            </a:endParaRPr>
          </a:p>
          <a:p>
            <a:pPr marL="268288" indent="-268288" algn="just">
              <a:buFont typeface="Arial" pitchFamily="34" charset="0"/>
              <a:buChar char="•"/>
            </a:pPr>
            <a:r>
              <a:rPr lang="en-US" sz="2800" b="1" dirty="0">
                <a:effectLst>
                  <a:outerShdw blurRad="38100" dist="38100" dir="2700000" algn="tl">
                    <a:srgbClr val="000000">
                      <a:alpha val="43137"/>
                    </a:srgbClr>
                  </a:outerShdw>
                </a:effectLst>
              </a:rPr>
              <a:t>Investigations of violations of fundamental symmetries in neutron-nuclear interactions and related data</a:t>
            </a:r>
            <a:endParaRPr lang="ru-RU" sz="2800" b="1" dirty="0">
              <a:effectLst>
                <a:outerShdw blurRad="38100" dist="38100" dir="2700000" algn="tl">
                  <a:srgbClr val="000000">
                    <a:alpha val="43137"/>
                  </a:srgbClr>
                </a:outerShdw>
              </a:effectLst>
            </a:endParaRPr>
          </a:p>
          <a:p>
            <a:pPr marL="268288" indent="-268288" algn="just">
              <a:buFont typeface="Arial" pitchFamily="34" charset="0"/>
              <a:buChar char="•"/>
            </a:pPr>
            <a:r>
              <a:rPr lang="en-US" sz="2800" b="1" dirty="0">
                <a:effectLst>
                  <a:outerShdw blurRad="38100" dist="38100" dir="2700000" algn="tl">
                    <a:srgbClr val="000000">
                      <a:alpha val="43137"/>
                    </a:srgbClr>
                  </a:outerShdw>
                </a:effectLst>
              </a:rPr>
              <a:t>Investigation of fundamental properties of the neutron, UCN physics</a:t>
            </a:r>
            <a:endParaRPr lang="ru-RU" sz="2800" b="1" dirty="0">
              <a:effectLst>
                <a:outerShdw blurRad="38100" dist="38100" dir="2700000" algn="tl">
                  <a:srgbClr val="000000">
                    <a:alpha val="43137"/>
                  </a:srgbClr>
                </a:outerShdw>
              </a:effectLst>
            </a:endParaRPr>
          </a:p>
          <a:p>
            <a:pPr marL="268288" indent="-268288" algn="just">
              <a:buFont typeface="Arial" pitchFamily="34" charset="0"/>
              <a:buChar char="•"/>
            </a:pPr>
            <a:r>
              <a:rPr lang="en-US" sz="2800" b="1" dirty="0">
                <a:effectLst>
                  <a:outerShdw blurRad="38100" dist="38100" dir="2700000" algn="tl">
                    <a:srgbClr val="000000">
                      <a:alpha val="43137"/>
                    </a:srgbClr>
                  </a:outerShdw>
                </a:effectLst>
              </a:rPr>
              <a:t>Applied and methodological research</a:t>
            </a:r>
          </a:p>
          <a:p>
            <a:endParaRPr lang="ru-RU" sz="2400" b="1" dirty="0">
              <a:effectLst>
                <a:outerShdw blurRad="38100" dist="38100" dir="2700000" algn="tl">
                  <a:srgbClr val="000000">
                    <a:alpha val="43137"/>
                  </a:srgbClr>
                </a:outerShdw>
              </a:effectLst>
            </a:endParaRPr>
          </a:p>
          <a:p>
            <a:r>
              <a:rPr lang="en-US" sz="2800" b="1" dirty="0">
                <a:effectLst>
                  <a:outerShdw blurRad="38100" dist="38100" dir="2700000" algn="tl">
                    <a:srgbClr val="000000">
                      <a:alpha val="43137"/>
                    </a:srgbClr>
                  </a:outerShdw>
                </a:effectLst>
              </a:rPr>
              <a:t>Main directions of research:</a:t>
            </a:r>
            <a:endParaRPr lang="ru-RU" sz="2800" b="1" dirty="0">
              <a:effectLst>
                <a:outerShdw blurRad="38100" dist="38100" dir="2700000" algn="tl">
                  <a:srgbClr val="000000">
                    <a:alpha val="43137"/>
                  </a:srgbClr>
                </a:outerShdw>
              </a:effectLst>
            </a:endParaRPr>
          </a:p>
          <a:p>
            <a:pPr>
              <a:buFont typeface="Arial" pitchFamily="34" charset="0"/>
              <a:buChar char="•"/>
            </a:pPr>
            <a:r>
              <a:rPr lang="en-US" sz="2400" b="1" dirty="0">
                <a:effectLst>
                  <a:outerShdw blurRad="38100" dist="38100" dir="2700000" algn="tl">
                    <a:srgbClr val="000000">
                      <a:alpha val="43137"/>
                    </a:srgbClr>
                  </a:outerShdw>
                </a:effectLst>
              </a:rPr>
              <a:t> Investigation of P- T-symmetry breaking in reactions with neutrons;</a:t>
            </a:r>
          </a:p>
          <a:p>
            <a:pPr>
              <a:buFont typeface="Arial" pitchFamily="34" charset="0"/>
              <a:buChar char="•"/>
            </a:pPr>
            <a:r>
              <a:rPr lang="en-US" sz="2400" b="1" dirty="0">
                <a:effectLst>
                  <a:outerShdw blurRad="38100" dist="38100" dir="2700000" algn="tl">
                    <a:srgbClr val="000000">
                      <a:alpha val="43137"/>
                    </a:srgbClr>
                  </a:outerShdw>
                </a:effectLst>
              </a:rPr>
              <a:t> Nuclear data measurements for neutron energy up to 1GeV;</a:t>
            </a:r>
          </a:p>
          <a:p>
            <a:pPr>
              <a:buFont typeface="Arial" pitchFamily="34" charset="0"/>
              <a:buChar char="•"/>
            </a:pPr>
            <a:r>
              <a:rPr lang="en-US" sz="2400" b="1" dirty="0">
                <a:effectLst>
                  <a:outerShdw blurRad="38100" dist="38100" dir="2700000" algn="tl">
                    <a:srgbClr val="000000">
                      <a:alpha val="43137"/>
                    </a:srgbClr>
                  </a:outerShdw>
                </a:effectLst>
              </a:rPr>
              <a:t> Research with very cold and ultracold neutrons;</a:t>
            </a:r>
          </a:p>
          <a:p>
            <a:pPr>
              <a:buFont typeface="Arial" pitchFamily="34" charset="0"/>
              <a:buChar char="•"/>
            </a:pPr>
            <a:r>
              <a:rPr lang="en-US" sz="2400" b="1" dirty="0">
                <a:effectLst>
                  <a:outerShdw blurRad="38100" dist="38100" dir="2700000" algn="tl">
                    <a:srgbClr val="000000">
                      <a:alpha val="43137"/>
                    </a:srgbClr>
                  </a:outerShdw>
                </a:effectLst>
              </a:rPr>
              <a:t> Nuclear analytical methods and research for different fields of science;</a:t>
            </a:r>
          </a:p>
          <a:p>
            <a:pPr>
              <a:buFont typeface="Arial" pitchFamily="34" charset="0"/>
              <a:buChar char="•"/>
            </a:pPr>
            <a:r>
              <a:rPr lang="en-US" sz="2400" b="1" dirty="0">
                <a:effectLst>
                  <a:outerShdw blurRad="38100" dist="38100" dir="2700000" algn="tl">
                    <a:srgbClr val="000000">
                      <a:alpha val="43137"/>
                    </a:srgbClr>
                  </a:outerShdw>
                </a:effectLst>
              </a:rPr>
              <a:t> Methodical research;</a:t>
            </a:r>
          </a:p>
          <a:p>
            <a:pPr>
              <a:buFont typeface="Arial" pitchFamily="34" charset="0"/>
              <a:buChar char="•"/>
            </a:pPr>
            <a:r>
              <a:rPr lang="en-US" sz="2400" b="1" dirty="0">
                <a:effectLst>
                  <a:outerShdw blurRad="38100" dist="38100" dir="2700000" algn="tl">
                    <a:srgbClr val="000000">
                      <a:alpha val="43137"/>
                    </a:srgbClr>
                  </a:outerShdw>
                </a:effectLst>
              </a:rPr>
              <a:t> Development of the Intense </a:t>
            </a:r>
            <a:r>
              <a:rPr lang="en-US" sz="2400" b="1" dirty="0" err="1">
                <a:effectLst>
                  <a:outerShdw blurRad="38100" dist="38100" dir="2700000" algn="tl">
                    <a:srgbClr val="000000">
                      <a:alpha val="43137"/>
                    </a:srgbClr>
                  </a:outerShdw>
                </a:effectLst>
              </a:rPr>
              <a:t>REsonance</a:t>
            </a:r>
            <a:r>
              <a:rPr lang="en-US" sz="2400" b="1" dirty="0">
                <a:effectLst>
                  <a:outerShdw blurRad="38100" dist="38100" dir="2700000" algn="tl">
                    <a:srgbClr val="000000">
                      <a:alpha val="43137"/>
                    </a:srgbClr>
                  </a:outerShdw>
                </a:effectLst>
              </a:rPr>
              <a:t> Neutron Source (IREN)</a:t>
            </a:r>
            <a:endParaRPr lang="ru-RU" sz="2400" b="1" dirty="0">
              <a:effectLst>
                <a:outerShdw blurRad="38100" dist="38100" dir="2700000" algn="tl">
                  <a:srgbClr val="000000">
                    <a:alpha val="43137"/>
                  </a:srgbClr>
                </a:outerShdw>
              </a:effectLst>
            </a:endParaRPr>
          </a:p>
          <a:p>
            <a:endParaRPr lang="en-US" sz="2400" b="1" dirty="0">
              <a:effectLst>
                <a:outerShdw blurRad="38100" dist="38100" dir="2700000" algn="tl">
                  <a:srgbClr val="000000">
                    <a:alpha val="43137"/>
                  </a:srgbClr>
                </a:outerShdw>
              </a:effectLst>
            </a:endParaRPr>
          </a:p>
          <a:p>
            <a:r>
              <a:rPr lang="en-US" sz="2400" b="1" dirty="0">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Project TANGRA (</a:t>
            </a:r>
            <a:r>
              <a:rPr lang="en-US" sz="2800" b="1" u="sng" dirty="0" err="1">
                <a:effectLst>
                  <a:outerShdw blurRad="38100" dist="38100" dir="2700000" algn="tl">
                    <a:srgbClr val="000000">
                      <a:alpha val="43137"/>
                    </a:srgbClr>
                  </a:outerShdw>
                </a:effectLst>
              </a:rPr>
              <a:t>TA</a:t>
            </a:r>
            <a:r>
              <a:rPr lang="en-US" sz="2800" b="1" dirty="0" err="1">
                <a:effectLst>
                  <a:outerShdw blurRad="38100" dist="38100" dir="2700000" algn="tl">
                    <a:srgbClr val="000000">
                      <a:alpha val="43137"/>
                    </a:srgbClr>
                  </a:outerShdw>
                </a:effectLst>
              </a:rPr>
              <a:t>gged</a:t>
            </a:r>
            <a:r>
              <a:rPr lang="en-US" sz="2800" b="1" dirty="0">
                <a:effectLst>
                  <a:outerShdw blurRad="38100" dist="38100" dir="2700000" algn="tl">
                    <a:srgbClr val="000000">
                      <a:alpha val="43137"/>
                    </a:srgbClr>
                  </a:outerShdw>
                </a:effectLst>
              </a:rPr>
              <a:t> </a:t>
            </a:r>
            <a:r>
              <a:rPr lang="en-US" sz="2800" b="1" u="sng" dirty="0">
                <a:effectLst>
                  <a:outerShdw blurRad="38100" dist="38100" dir="2700000" algn="tl">
                    <a:srgbClr val="000000">
                      <a:alpha val="43137"/>
                    </a:srgbClr>
                  </a:outerShdw>
                </a:effectLst>
              </a:rPr>
              <a:t>N</a:t>
            </a:r>
            <a:r>
              <a:rPr lang="en-US" sz="2800" b="1" dirty="0">
                <a:effectLst>
                  <a:outerShdw blurRad="38100" dist="38100" dir="2700000" algn="tl">
                    <a:srgbClr val="000000">
                      <a:alpha val="43137"/>
                    </a:srgbClr>
                  </a:outerShdw>
                </a:effectLst>
              </a:rPr>
              <a:t>eutrons &amp; </a:t>
            </a:r>
            <a:r>
              <a:rPr lang="en-US" sz="2800" b="1" u="sng" dirty="0">
                <a:effectLst>
                  <a:outerShdw blurRad="38100" dist="38100" dir="2700000" algn="tl">
                    <a:srgbClr val="000000">
                      <a:alpha val="43137"/>
                    </a:srgbClr>
                  </a:outerShdw>
                </a:effectLst>
              </a:rPr>
              <a:t>G</a:t>
            </a:r>
            <a:r>
              <a:rPr lang="en-US" sz="2800" b="1" dirty="0">
                <a:effectLst>
                  <a:outerShdw blurRad="38100" dist="38100" dir="2700000" algn="tl">
                    <a:srgbClr val="000000">
                      <a:alpha val="43137"/>
                    </a:srgbClr>
                  </a:outerShdw>
                </a:effectLst>
              </a:rPr>
              <a:t>amma </a:t>
            </a:r>
            <a:r>
              <a:rPr lang="en-US" sz="2800" b="1" u="sng" dirty="0" err="1">
                <a:effectLst>
                  <a:outerShdw blurRad="38100" dist="38100" dir="2700000" algn="tl">
                    <a:srgbClr val="000000">
                      <a:alpha val="43137"/>
                    </a:srgbClr>
                  </a:outerShdw>
                </a:effectLst>
              </a:rPr>
              <a:t>RA</a:t>
            </a:r>
            <a:r>
              <a:rPr lang="en-US" sz="2800" b="1" dirty="0" err="1">
                <a:effectLst>
                  <a:outerShdw blurRad="38100" dist="38100" dir="2700000" algn="tl">
                    <a:srgbClr val="000000">
                      <a:alpha val="43137"/>
                    </a:srgbClr>
                  </a:outerShdw>
                </a:effectLst>
              </a:rPr>
              <a:t>ys</a:t>
            </a:r>
            <a:r>
              <a:rPr lang="en-US" sz="2800" b="1" dirty="0">
                <a:effectLst>
                  <a:outerShdw blurRad="38100" dist="38100" dir="2700000" algn="tl">
                    <a:srgbClr val="000000">
                      <a:alpha val="43137"/>
                    </a:srgbClr>
                  </a:outerShdw>
                </a:effectLst>
              </a:rPr>
              <a:t>)</a:t>
            </a:r>
            <a:endParaRPr lang="ru-RU"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537012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2" name="Picture 20" descr="C:\Users\dmn\Downloads\Fig4.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7713" y="1006476"/>
            <a:ext cx="167481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Скругленный прямоугольник 10"/>
          <p:cNvSpPr/>
          <p:nvPr/>
        </p:nvSpPr>
        <p:spPr>
          <a:xfrm>
            <a:off x="1703388" y="765175"/>
            <a:ext cx="8475662" cy="444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prstClr val="white"/>
              </a:solidFill>
            </a:endParaRPr>
          </a:p>
        </p:txBody>
      </p:sp>
      <p:pic>
        <p:nvPicPr>
          <p:cNvPr id="276486" name="Picture 2" descr="D:\Рабочая\Конференции_постер\ISINN 2017\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78463" y="1484314"/>
            <a:ext cx="1719262" cy="150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7" name="Рисунок 20" descr="20170424_135220.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896225" y="1484313"/>
            <a:ext cx="1887538"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488" name="Рисунок 22" descr="spectrum9.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20914" y="3333751"/>
            <a:ext cx="3259137" cy="2474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489" name="TextBox 23"/>
          <p:cNvSpPr txBox="1">
            <a:spLocks noChangeArrowheads="1"/>
          </p:cNvSpPr>
          <p:nvPr/>
        </p:nvSpPr>
        <p:spPr bwMode="auto">
          <a:xfrm>
            <a:off x="1562101" y="1484313"/>
            <a:ext cx="17637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pl-PL" sz="1600" b="1">
                <a:solidFill>
                  <a:srgbClr val="7030A0"/>
                </a:solidFill>
                <a:latin typeface="Arial" panose="020B0604020202020204" pitchFamily="34" charset="0"/>
              </a:rPr>
              <a:t>Scheme of a new configuration of the accelerator</a:t>
            </a:r>
            <a:endParaRPr lang="ru-RU" altLang="pl-PL" sz="1600" b="1">
              <a:solidFill>
                <a:srgbClr val="7030A0"/>
              </a:solidFill>
              <a:latin typeface="Arial" panose="020B0604020202020204" pitchFamily="34" charset="0"/>
            </a:endParaRPr>
          </a:p>
        </p:txBody>
      </p:sp>
      <p:pic>
        <p:nvPicPr>
          <p:cNvPr id="276490" name="Рисунок 24" descr="coins2.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05526" y="3068639"/>
            <a:ext cx="3654425" cy="266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76491" name="TextBox 25"/>
          <p:cNvSpPr txBox="1">
            <a:spLocks noChangeArrowheads="1"/>
          </p:cNvSpPr>
          <p:nvPr/>
        </p:nvSpPr>
        <p:spPr bwMode="auto">
          <a:xfrm>
            <a:off x="1562101" y="5808664"/>
            <a:ext cx="41767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pl-PL" sz="1400" b="1">
                <a:solidFill>
                  <a:srgbClr val="000000"/>
                </a:solidFill>
                <a:latin typeface="Arial" panose="020B0604020202020204" pitchFamily="34" charset="0"/>
              </a:rPr>
              <a:t>Spectra of neutron flux density from IREN obtained during the development of the facility</a:t>
            </a:r>
            <a:endParaRPr lang="ru-RU" altLang="pl-PL" sz="1400" b="1">
              <a:solidFill>
                <a:srgbClr val="000000"/>
              </a:solidFill>
              <a:latin typeface="Arial" panose="020B0604020202020204" pitchFamily="34" charset="0"/>
            </a:endParaRPr>
          </a:p>
        </p:txBody>
      </p:sp>
      <p:sp>
        <p:nvSpPr>
          <p:cNvPr id="276492" name="TextBox 26"/>
          <p:cNvSpPr txBox="1">
            <a:spLocks noChangeArrowheads="1"/>
          </p:cNvSpPr>
          <p:nvPr/>
        </p:nvSpPr>
        <p:spPr bwMode="auto">
          <a:xfrm>
            <a:off x="5081589" y="809626"/>
            <a:ext cx="51149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pl-PL" b="1">
                <a:solidFill>
                  <a:srgbClr val="7030A0"/>
                </a:solidFill>
                <a:latin typeface="Arial" panose="020B0604020202020204" pitchFamily="34" charset="0"/>
              </a:rPr>
              <a:t>Neutron Resonance Capture Analysis of the archeological samples</a:t>
            </a:r>
          </a:p>
        </p:txBody>
      </p:sp>
      <p:sp>
        <p:nvSpPr>
          <p:cNvPr id="276493" name="TextBox 27"/>
          <p:cNvSpPr txBox="1">
            <a:spLocks noChangeArrowheads="1"/>
          </p:cNvSpPr>
          <p:nvPr/>
        </p:nvSpPr>
        <p:spPr bwMode="auto">
          <a:xfrm>
            <a:off x="5735639" y="5803901"/>
            <a:ext cx="4537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a:r>
              <a:rPr lang="en-US" altLang="pl-PL" sz="1400" b="1">
                <a:solidFill>
                  <a:srgbClr val="000000"/>
                </a:solidFill>
                <a:latin typeface="Arial" panose="020B0604020202020204" pitchFamily="34" charset="0"/>
              </a:rPr>
              <a:t>TOF spectrum, obtained from measurement with ancient  coins  from the Phanagoria's treasure</a:t>
            </a:r>
            <a:endParaRPr lang="ru-RU" altLang="pl-PL" sz="1400" b="1">
              <a:solidFill>
                <a:srgbClr val="000000"/>
              </a:solidFill>
              <a:latin typeface="Arial" panose="020B0604020202020204" pitchFamily="34" charset="0"/>
            </a:endParaRPr>
          </a:p>
        </p:txBody>
      </p:sp>
      <p:sp>
        <p:nvSpPr>
          <p:cNvPr id="276498" name="Прямоугольник 18"/>
          <p:cNvSpPr>
            <a:spLocks noChangeArrowheads="1"/>
          </p:cNvSpPr>
          <p:nvPr/>
        </p:nvSpPr>
        <p:spPr bwMode="auto">
          <a:xfrm>
            <a:off x="1558925" y="6577014"/>
            <a:ext cx="19129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400" b="1">
                <a:solidFill>
                  <a:schemeClr val="bg1"/>
                </a:solidFill>
                <a:latin typeface="Arial" panose="020B0604020202020204" pitchFamily="34" charset="0"/>
              </a:rPr>
              <a:t>122</a:t>
            </a:r>
            <a:r>
              <a:rPr lang="en-US" altLang="en-US" sz="1400" b="1" baseline="30000">
                <a:solidFill>
                  <a:schemeClr val="bg1"/>
                </a:solidFill>
                <a:latin typeface="Arial" panose="020B0604020202020204" pitchFamily="34" charset="0"/>
              </a:rPr>
              <a:t>nd</a:t>
            </a:r>
            <a:r>
              <a:rPr lang="en-US" altLang="en-US" sz="1400" b="1">
                <a:solidFill>
                  <a:schemeClr val="bg1"/>
                </a:solidFill>
                <a:latin typeface="Arial" panose="020B0604020202020204" pitchFamily="34" charset="0"/>
              </a:rPr>
              <a:t>  session of SC</a:t>
            </a:r>
            <a:endParaRPr lang="ru-RU" altLang="en-US" sz="1400" b="1">
              <a:solidFill>
                <a:schemeClr val="bg1"/>
              </a:solidFill>
              <a:latin typeface="Arial" panose="020B0604020202020204" pitchFamily="34" charset="0"/>
            </a:endParaRPr>
          </a:p>
        </p:txBody>
      </p:sp>
      <p:sp>
        <p:nvSpPr>
          <p:cNvPr id="3" name="Заголовок 2">
            <a:extLst>
              <a:ext uri="{FF2B5EF4-FFF2-40B4-BE49-F238E27FC236}">
                <a16:creationId xmlns:a16="http://schemas.microsoft.com/office/drawing/2014/main" id="{4A7B0BE4-3BDE-4489-A266-BCA357EC802E}"/>
              </a:ext>
            </a:extLst>
          </p:cNvPr>
          <p:cNvSpPr>
            <a:spLocks noGrp="1"/>
          </p:cNvSpPr>
          <p:nvPr>
            <p:ph type="ctrTitle"/>
          </p:nvPr>
        </p:nvSpPr>
        <p:spPr>
          <a:xfrm>
            <a:off x="0" y="820737"/>
            <a:ext cx="3103604" cy="663576"/>
          </a:xfrm>
          <a:solidFill>
            <a:schemeClr val="bg1"/>
          </a:solidFill>
        </p:spPr>
        <p:txBody>
          <a:bodyPr>
            <a:noAutofit/>
          </a:bodyPr>
          <a:lstStyle/>
          <a:p>
            <a:r>
              <a:rPr lang="en-US" sz="4000" dirty="0"/>
              <a:t>IREN</a:t>
            </a:r>
            <a:endParaRPr lang="ru-RU" sz="4000" dirty="0"/>
          </a:p>
        </p:txBody>
      </p:sp>
    </p:spTree>
    <p:extLst>
      <p:ext uri="{BB962C8B-B14F-4D97-AF65-F5344CB8AC3E}">
        <p14:creationId xmlns:p14="http://schemas.microsoft.com/office/powerpoint/2010/main" val="20440631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5" descr="D:\Рабочая_папка с 17\Монеты2017\coin2_1.jpg">
            <a:extLst>
              <a:ext uri="{FF2B5EF4-FFF2-40B4-BE49-F238E27FC236}">
                <a16:creationId xmlns:a16="http://schemas.microsoft.com/office/drawing/2014/main" id="{881211EC-9454-4590-9A5B-14D7716AE8C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5033" y="1272317"/>
            <a:ext cx="5761038"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83C9DAF-F427-4B6E-B5B6-57046572C72E}"/>
              </a:ext>
            </a:extLst>
          </p:cNvPr>
          <p:cNvSpPr txBox="1"/>
          <p:nvPr/>
        </p:nvSpPr>
        <p:spPr>
          <a:xfrm>
            <a:off x="3379574" y="5974492"/>
            <a:ext cx="6431376" cy="369332"/>
          </a:xfrm>
          <a:prstGeom prst="rect">
            <a:avLst/>
          </a:prstGeom>
          <a:noFill/>
        </p:spPr>
        <p:txBody>
          <a:bodyPr wrap="none" rtlCol="0">
            <a:spAutoFit/>
          </a:bodyPr>
          <a:lstStyle/>
          <a:p>
            <a:r>
              <a:rPr lang="en-US" dirty="0"/>
              <a:t>Part of the </a:t>
            </a:r>
            <a:r>
              <a:rPr lang="en-US" dirty="0" err="1"/>
              <a:t>TOF</a:t>
            </a:r>
            <a:r>
              <a:rPr lang="en-US" dirty="0"/>
              <a:t> spectra from multi crystal gamma detector at IREN </a:t>
            </a:r>
            <a:endParaRPr lang="ru-RU" dirty="0"/>
          </a:p>
        </p:txBody>
      </p:sp>
      <p:pic>
        <p:nvPicPr>
          <p:cNvPr id="5" name="Рисунок 5">
            <a:extLst>
              <a:ext uri="{FF2B5EF4-FFF2-40B4-BE49-F238E27FC236}">
                <a16:creationId xmlns:a16="http://schemas.microsoft.com/office/drawing/2014/main" id="{9DBE1269-9472-4C1F-8083-539BD3A0062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4920" y="1272316"/>
            <a:ext cx="5021004" cy="3765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Нижний колонтитул 5">
            <a:extLst>
              <a:ext uri="{FF2B5EF4-FFF2-40B4-BE49-F238E27FC236}">
                <a16:creationId xmlns:a16="http://schemas.microsoft.com/office/drawing/2014/main" id="{770A9C4E-B57E-47CC-B86E-BBFCF7030FB7}"/>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419354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a:extLst>
              <a:ext uri="{FF2B5EF4-FFF2-40B4-BE49-F238E27FC236}">
                <a16:creationId xmlns:a16="http://schemas.microsoft.com/office/drawing/2014/main" id="{409ECDAF-422D-40B6-947A-ADBF78E3B870}"/>
              </a:ext>
            </a:extLst>
          </p:cNvPr>
          <p:cNvGrpSpPr/>
          <p:nvPr/>
        </p:nvGrpSpPr>
        <p:grpSpPr>
          <a:xfrm>
            <a:off x="3143673" y="0"/>
            <a:ext cx="5819285" cy="629980"/>
            <a:chOff x="1619672" y="0"/>
            <a:chExt cx="5819285" cy="629980"/>
          </a:xfrm>
          <a:solidFill>
            <a:srgbClr val="FFFFFF"/>
          </a:solidFill>
        </p:grpSpPr>
        <p:sp>
          <p:nvSpPr>
            <p:cNvPr id="5" name="TextBox 4"/>
            <p:cNvSpPr txBox="1"/>
            <p:nvPr/>
          </p:nvSpPr>
          <p:spPr>
            <a:xfrm>
              <a:off x="1619672" y="260648"/>
              <a:ext cx="5819285" cy="369332"/>
            </a:xfrm>
            <a:prstGeom prst="rect">
              <a:avLst/>
            </a:prstGeom>
            <a:grpFill/>
          </p:spPr>
          <p:txBody>
            <a:bodyPr wrap="none" rtlCol="0">
              <a:spAutoFit/>
            </a:bodyPr>
            <a:lstStyle/>
            <a:p>
              <a:r>
                <a:rPr lang="en-US" b="1" dirty="0">
                  <a:effectLst>
                    <a:outerShdw blurRad="38100" dist="38100" dir="2700000" algn="tl">
                      <a:srgbClr val="000000">
                        <a:alpha val="43137"/>
                      </a:srgbClr>
                    </a:outerShdw>
                  </a:effectLst>
                </a:rPr>
                <a:t>Working with two accelerating section was started at 2017 </a:t>
              </a:r>
              <a:endParaRPr lang="ru-RU" b="1" dirty="0">
                <a:effectLst>
                  <a:outerShdw blurRad="38100" dist="38100" dir="2700000" algn="tl">
                    <a:srgbClr val="000000">
                      <a:alpha val="43137"/>
                    </a:srgbClr>
                  </a:outerShdw>
                </a:effectLst>
              </a:endParaRPr>
            </a:p>
          </p:txBody>
        </p:sp>
        <p:sp>
          <p:nvSpPr>
            <p:cNvPr id="4" name="TextBox 3"/>
            <p:cNvSpPr txBox="1"/>
            <p:nvPr/>
          </p:nvSpPr>
          <p:spPr>
            <a:xfrm>
              <a:off x="3059832" y="0"/>
              <a:ext cx="3207866" cy="369332"/>
            </a:xfrm>
            <a:prstGeom prst="rect">
              <a:avLst/>
            </a:prstGeom>
            <a:grpFill/>
          </p:spPr>
          <p:txBody>
            <a:bodyPr wrap="none" rtlCol="0">
              <a:spAutoFit/>
            </a:bodyPr>
            <a:lstStyle/>
            <a:p>
              <a:r>
                <a:rPr lang="en-US" b="1" dirty="0">
                  <a:effectLst>
                    <a:outerShdw blurRad="38100" dist="38100" dir="2700000" algn="tl">
                      <a:srgbClr val="000000">
                        <a:alpha val="43137"/>
                      </a:srgbClr>
                    </a:outerShdw>
                  </a:effectLst>
                </a:rPr>
                <a:t>Developing of IREN during 2018</a:t>
              </a:r>
              <a:endParaRPr lang="ru-RU" b="1" dirty="0">
                <a:effectLst>
                  <a:outerShdw blurRad="38100" dist="38100" dir="2700000" algn="tl">
                    <a:srgbClr val="000000">
                      <a:alpha val="43137"/>
                    </a:srgbClr>
                  </a:outerShdw>
                </a:effectLst>
              </a:endParaRPr>
            </a:p>
          </p:txBody>
        </p:sp>
      </p:grpSp>
      <p:sp>
        <p:nvSpPr>
          <p:cNvPr id="6" name="TextBox 5"/>
          <p:cNvSpPr txBox="1"/>
          <p:nvPr/>
        </p:nvSpPr>
        <p:spPr>
          <a:xfrm>
            <a:off x="1524000" y="5517233"/>
            <a:ext cx="5184576" cy="1200329"/>
          </a:xfrm>
          <a:prstGeom prst="rect">
            <a:avLst/>
          </a:prstGeom>
          <a:noFill/>
        </p:spPr>
        <p:txBody>
          <a:bodyPr wrap="square" rtlCol="0">
            <a:spAutoFit/>
          </a:bodyPr>
          <a:lstStyle/>
          <a:p>
            <a:r>
              <a:rPr lang="en-US" dirty="0">
                <a:effectLst>
                  <a:outerShdw blurRad="38100" dist="38100" dir="2700000" algn="tl">
                    <a:srgbClr val="000000">
                      <a:alpha val="43137"/>
                    </a:srgbClr>
                  </a:outerShdw>
                </a:effectLst>
              </a:rPr>
              <a:t>Plans for 2019:</a:t>
            </a:r>
          </a:p>
          <a:p>
            <a:pPr>
              <a:buFont typeface="Arial" pitchFamily="34" charset="0"/>
              <a:buChar char="•"/>
            </a:pPr>
            <a:r>
              <a:rPr lang="en-US" dirty="0">
                <a:effectLst>
                  <a:outerShdw blurRad="38100" dist="38100" dir="2700000" algn="tl">
                    <a:srgbClr val="000000">
                      <a:alpha val="43137"/>
                    </a:srgbClr>
                  </a:outerShdw>
                </a:effectLst>
              </a:rPr>
              <a:t>Start to operate with new cooling system routinely</a:t>
            </a:r>
          </a:p>
          <a:p>
            <a:pPr>
              <a:buFont typeface="Arial" pitchFamily="34" charset="0"/>
              <a:buChar char="•"/>
            </a:pPr>
            <a:r>
              <a:rPr lang="en-US" dirty="0">
                <a:effectLst>
                  <a:outerShdw blurRad="38100" dist="38100" dir="2700000" algn="tl">
                    <a:srgbClr val="000000">
                      <a:alpha val="43137"/>
                    </a:srgbClr>
                  </a:outerShdw>
                </a:effectLst>
              </a:rPr>
              <a:t>REGATA-2 mounting at its place</a:t>
            </a:r>
          </a:p>
          <a:p>
            <a:pPr>
              <a:buFont typeface="Arial" pitchFamily="34" charset="0"/>
              <a:buChar char="•"/>
            </a:pPr>
            <a:r>
              <a:rPr lang="en-US" dirty="0">
                <a:effectLst>
                  <a:outerShdw blurRad="38100" dist="38100" dir="2700000" algn="tl">
                    <a:srgbClr val="000000">
                      <a:alpha val="43137"/>
                    </a:srgbClr>
                  </a:outerShdw>
                </a:effectLst>
              </a:rPr>
              <a:t>Designing overhauls of experimental halls </a:t>
            </a:r>
            <a:endParaRPr lang="ru-RU" dirty="0">
              <a:effectLst>
                <a:outerShdw blurRad="38100" dist="38100" dir="2700000" algn="tl">
                  <a:srgbClr val="000000">
                    <a:alpha val="43137"/>
                  </a:srgbClr>
                </a:outerShdw>
              </a:effectLst>
            </a:endParaRPr>
          </a:p>
        </p:txBody>
      </p:sp>
      <p:sp>
        <p:nvSpPr>
          <p:cNvPr id="7" name="Прямоугольник 6"/>
          <p:cNvSpPr/>
          <p:nvPr/>
        </p:nvSpPr>
        <p:spPr>
          <a:xfrm>
            <a:off x="6888088" y="764704"/>
            <a:ext cx="3672408" cy="5309146"/>
          </a:xfrm>
          <a:prstGeom prst="rect">
            <a:avLst/>
          </a:prstGeom>
        </p:spPr>
        <p:txBody>
          <a:bodyPr wrap="square">
            <a:spAutoFit/>
          </a:bodyPr>
          <a:lstStyle/>
          <a:p>
            <a:pPr marL="88900" indent="-88900" algn="ctr">
              <a:spcBef>
                <a:spcPts val="600"/>
              </a:spcBef>
            </a:pPr>
            <a:r>
              <a:rPr lang="en-US" sz="1600" dirty="0">
                <a:effectLst>
                  <a:outerShdw blurRad="38100" dist="38100" dir="2700000" algn="tl">
                    <a:srgbClr val="000000">
                      <a:alpha val="43137"/>
                    </a:srgbClr>
                  </a:outerShdw>
                </a:effectLst>
              </a:rPr>
              <a:t>During 2018</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Deep modernization of the cooling system to work independent of IBR-2 (will finished to the end of year)</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New ventilation for  target hall was mounted</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The REGATA-2 equipment was assembled and test at the stand</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To work with ANA at IREN the renovations of rooms (sanitary inspection room, chemical laboratory, etc.) are going </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Preparatory works was done for designing overhauls of experimental halls</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Manufacturing of new waveguide</a:t>
            </a:r>
          </a:p>
          <a:p>
            <a:pPr marL="88900" indent="-88900">
              <a:spcBef>
                <a:spcPts val="600"/>
              </a:spcBef>
              <a:buFont typeface="Arial" pitchFamily="34" charset="0"/>
              <a:buChar char="•"/>
            </a:pPr>
            <a:r>
              <a:rPr lang="en-US" sz="1600" dirty="0">
                <a:effectLst>
                  <a:outerShdw blurRad="38100" dist="38100" dir="2700000" algn="tl">
                    <a:srgbClr val="000000">
                      <a:alpha val="43137"/>
                    </a:srgbClr>
                  </a:outerShdw>
                </a:effectLst>
              </a:rPr>
              <a:t>Manufacturing of new klystrons (120 Hz) will be finished at the first month of 2019</a:t>
            </a:r>
          </a:p>
        </p:txBody>
      </p:sp>
      <p:pic>
        <p:nvPicPr>
          <p:cNvPr id="8" name="Рисунок 7" descr="УС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1504" y="620688"/>
            <a:ext cx="3489852" cy="4653136"/>
          </a:xfrm>
          <a:prstGeom prst="rect">
            <a:avLst/>
          </a:prstGeom>
        </p:spPr>
      </p:pic>
      <p:grpSp>
        <p:nvGrpSpPr>
          <p:cNvPr id="11" name="Группа 10"/>
          <p:cNvGrpSpPr/>
          <p:nvPr/>
        </p:nvGrpSpPr>
        <p:grpSpPr>
          <a:xfrm>
            <a:off x="1775521" y="620688"/>
            <a:ext cx="3611893" cy="2708920"/>
            <a:chOff x="827584" y="620688"/>
            <a:chExt cx="3611893" cy="2708920"/>
          </a:xfrm>
        </p:grpSpPr>
        <p:pic>
          <p:nvPicPr>
            <p:cNvPr id="9" name="Рисунок 8" descr="градирня (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7584" y="620688"/>
              <a:ext cx="3611893" cy="2708920"/>
            </a:xfrm>
            <a:prstGeom prst="rect">
              <a:avLst/>
            </a:prstGeom>
          </p:spPr>
        </p:pic>
        <p:sp>
          <p:nvSpPr>
            <p:cNvPr id="10" name="TextBox 9"/>
            <p:cNvSpPr txBox="1"/>
            <p:nvPr/>
          </p:nvSpPr>
          <p:spPr>
            <a:xfrm>
              <a:off x="899592" y="764704"/>
              <a:ext cx="1882438" cy="369332"/>
            </a:xfrm>
            <a:prstGeom prst="rect">
              <a:avLst/>
            </a:prstGeom>
            <a:noFill/>
          </p:spPr>
          <p:txBody>
            <a:bodyPr wrap="none" rtlCol="0">
              <a:spAutoFit/>
            </a:bodyPr>
            <a:lstStyle/>
            <a:p>
              <a:r>
                <a:rPr lang="en-US" b="1" dirty="0">
                  <a:solidFill>
                    <a:schemeClr val="bg1"/>
                  </a:solidFill>
                  <a:latin typeface="Clarendon Extended" pitchFamily="18" charset="0"/>
                </a:rPr>
                <a:t>Dry cooling tower</a:t>
              </a:r>
              <a:endParaRPr lang="ru-RU" b="1" dirty="0">
                <a:solidFill>
                  <a:schemeClr val="bg1"/>
                </a:solidFill>
              </a:endParaRPr>
            </a:p>
          </p:txBody>
        </p:sp>
      </p:grpSp>
      <p:grpSp>
        <p:nvGrpSpPr>
          <p:cNvPr id="14" name="Группа 13"/>
          <p:cNvGrpSpPr/>
          <p:nvPr/>
        </p:nvGrpSpPr>
        <p:grpSpPr>
          <a:xfrm>
            <a:off x="1919536" y="1124744"/>
            <a:ext cx="3672408" cy="2754306"/>
            <a:chOff x="395536" y="1124744"/>
            <a:chExt cx="3672408" cy="2754306"/>
          </a:xfrm>
        </p:grpSpPr>
        <p:pic>
          <p:nvPicPr>
            <p:cNvPr id="12" name="Рисунок 11" descr="чиллер (2).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5536" y="1124744"/>
              <a:ext cx="3672408" cy="2754306"/>
            </a:xfrm>
            <a:prstGeom prst="rect">
              <a:avLst/>
            </a:prstGeom>
          </p:spPr>
        </p:pic>
        <p:sp>
          <p:nvSpPr>
            <p:cNvPr id="13" name="TextBox 12"/>
            <p:cNvSpPr txBox="1"/>
            <p:nvPr/>
          </p:nvSpPr>
          <p:spPr>
            <a:xfrm>
              <a:off x="395536" y="1124744"/>
              <a:ext cx="1972335" cy="369332"/>
            </a:xfrm>
            <a:prstGeom prst="rect">
              <a:avLst/>
            </a:prstGeom>
            <a:noFill/>
          </p:spPr>
          <p:txBody>
            <a:bodyPr wrap="none" rtlCol="0">
              <a:spAutoFit/>
            </a:bodyPr>
            <a:lstStyle/>
            <a:p>
              <a:r>
                <a:rPr lang="en-US" dirty="0">
                  <a:latin typeface="Clarendon Extended" pitchFamily="18" charset="0"/>
                </a:rPr>
                <a:t>One of two Chillers</a:t>
              </a:r>
              <a:endParaRPr lang="ru-RU" dirty="0"/>
            </a:p>
          </p:txBody>
        </p:sp>
      </p:grpSp>
      <p:grpSp>
        <p:nvGrpSpPr>
          <p:cNvPr id="17" name="Группа 16"/>
          <p:cNvGrpSpPr/>
          <p:nvPr/>
        </p:nvGrpSpPr>
        <p:grpSpPr>
          <a:xfrm>
            <a:off x="2063552" y="1484784"/>
            <a:ext cx="3672408" cy="2754306"/>
            <a:chOff x="539552" y="1484784"/>
            <a:chExt cx="3672408" cy="2754306"/>
          </a:xfrm>
        </p:grpSpPr>
        <p:pic>
          <p:nvPicPr>
            <p:cNvPr id="15" name="Рисунок 14" descr="гидромодуль (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39552" y="1484784"/>
              <a:ext cx="3672408" cy="2754306"/>
            </a:xfrm>
            <a:prstGeom prst="rect">
              <a:avLst/>
            </a:prstGeom>
          </p:spPr>
        </p:pic>
        <p:sp>
          <p:nvSpPr>
            <p:cNvPr id="16" name="TextBox 15"/>
            <p:cNvSpPr txBox="1"/>
            <p:nvPr/>
          </p:nvSpPr>
          <p:spPr>
            <a:xfrm>
              <a:off x="539552" y="1484784"/>
              <a:ext cx="3672408" cy="584775"/>
            </a:xfrm>
            <a:prstGeom prst="rect">
              <a:avLst/>
            </a:prstGeom>
            <a:solidFill>
              <a:schemeClr val="bg1">
                <a:alpha val="67000"/>
              </a:schemeClr>
            </a:solidFill>
          </p:spPr>
          <p:txBody>
            <a:bodyPr wrap="square" rtlCol="0">
              <a:spAutoFit/>
            </a:bodyPr>
            <a:lstStyle/>
            <a:p>
              <a:pPr algn="ctr"/>
              <a:r>
                <a:rPr lang="en-US" sz="1600" dirty="0">
                  <a:latin typeface="Clarendon Extended" pitchFamily="18" charset="0"/>
                </a:rPr>
                <a:t>Four heat exchange</a:t>
              </a:r>
            </a:p>
            <a:p>
              <a:pPr algn="ctr"/>
              <a:r>
                <a:rPr lang="en-US" sz="1600" dirty="0">
                  <a:latin typeface="Clarendon Extended" pitchFamily="18" charset="0"/>
                </a:rPr>
                <a:t> modules</a:t>
              </a:r>
              <a:endParaRPr lang="ru-RU" sz="1600" dirty="0"/>
            </a:p>
          </p:txBody>
        </p:sp>
      </p:grpSp>
      <p:grpSp>
        <p:nvGrpSpPr>
          <p:cNvPr id="21" name="Группа 20"/>
          <p:cNvGrpSpPr/>
          <p:nvPr/>
        </p:nvGrpSpPr>
        <p:grpSpPr>
          <a:xfrm>
            <a:off x="2639616" y="548680"/>
            <a:ext cx="3577206" cy="4824536"/>
            <a:chOff x="1115616" y="548680"/>
            <a:chExt cx="3577206" cy="4824536"/>
          </a:xfrm>
        </p:grpSpPr>
        <p:pic>
          <p:nvPicPr>
            <p:cNvPr id="18" name="Рисунок 17" descr="IMG_20180917_115936.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5616" y="620688"/>
              <a:ext cx="3564396" cy="4752528"/>
            </a:xfrm>
            <a:prstGeom prst="rect">
              <a:avLst/>
            </a:prstGeom>
          </p:spPr>
        </p:pic>
        <p:sp>
          <p:nvSpPr>
            <p:cNvPr id="20" name="TextBox 19"/>
            <p:cNvSpPr txBox="1"/>
            <p:nvPr/>
          </p:nvSpPr>
          <p:spPr>
            <a:xfrm>
              <a:off x="1115616" y="548680"/>
              <a:ext cx="3577206" cy="646331"/>
            </a:xfrm>
            <a:prstGeom prst="rect">
              <a:avLst/>
            </a:prstGeom>
            <a:solidFill>
              <a:schemeClr val="bg1">
                <a:alpha val="45000"/>
              </a:schemeClr>
            </a:solidFill>
          </p:spPr>
          <p:txBody>
            <a:bodyPr wrap="square" rtlCol="0">
              <a:spAutoFit/>
            </a:bodyPr>
            <a:lstStyle/>
            <a:p>
              <a:pPr algn="ctr"/>
              <a:r>
                <a:rPr lang="en-US" b="1" dirty="0">
                  <a:effectLst>
                    <a:outerShdw blurRad="38100" dist="38100" dir="2700000" algn="tl">
                      <a:srgbClr val="000000">
                        <a:alpha val="43137"/>
                      </a:srgbClr>
                    </a:outerShdw>
                  </a:effectLst>
                  <a:latin typeface="Clarendon Extended" pitchFamily="18" charset="0"/>
                </a:rPr>
                <a:t>REGATA-2 pneumatic transportation system at stand</a:t>
              </a:r>
              <a:endParaRPr lang="ru-RU" b="1" dirty="0">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2556016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descr="Изображение выглядит как текст&#10;&#10;Описание создано с очень высокой степенью достоверности">
            <a:extLst>
              <a:ext uri="{FF2B5EF4-FFF2-40B4-BE49-F238E27FC236}">
                <a16:creationId xmlns:a16="http://schemas.microsoft.com/office/drawing/2014/main" id="{A33E8D93-7467-43B9-8F4C-0A36C676E1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1" y="0"/>
            <a:ext cx="3696549" cy="6858000"/>
          </a:xfrm>
          <a:prstGeom prst="rect">
            <a:avLst/>
          </a:prstGeom>
        </p:spPr>
      </p:pic>
      <p:sp>
        <p:nvSpPr>
          <p:cNvPr id="6" name="TextBox 5">
            <a:extLst>
              <a:ext uri="{FF2B5EF4-FFF2-40B4-BE49-F238E27FC236}">
                <a16:creationId xmlns:a16="http://schemas.microsoft.com/office/drawing/2014/main" id="{34930D17-253C-49E2-ADA8-D4402E7E1D1B}"/>
              </a:ext>
            </a:extLst>
          </p:cNvPr>
          <p:cNvSpPr txBox="1"/>
          <p:nvPr/>
        </p:nvSpPr>
        <p:spPr>
          <a:xfrm>
            <a:off x="5362903" y="828878"/>
            <a:ext cx="5194738" cy="101566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2000" b="1" dirty="0">
                <a:effectLst>
                  <a:outerShdw blurRad="38100" dist="38100" dir="2700000" algn="tl">
                    <a:srgbClr val="000000">
                      <a:alpha val="43137"/>
                    </a:srgbClr>
                  </a:outerShdw>
                </a:effectLst>
              </a:rPr>
              <a:t>Traditional annual ISINN conference coorganized by the FLNP JINR and Chinese partners took place at Xi’an, China</a:t>
            </a:r>
            <a:endParaRPr lang="ru-RU" sz="2000" b="1" dirty="0">
              <a:effectLst>
                <a:outerShdw blurRad="38100" dist="38100" dir="2700000" algn="tl">
                  <a:srgbClr val="000000">
                    <a:alpha val="43137"/>
                  </a:srgbClr>
                </a:outerShdw>
              </a:effectLst>
            </a:endParaRPr>
          </a:p>
        </p:txBody>
      </p:sp>
      <p:pic>
        <p:nvPicPr>
          <p:cNvPr id="7" name="Рисунок 6">
            <a:extLst>
              <a:ext uri="{FF2B5EF4-FFF2-40B4-BE49-F238E27FC236}">
                <a16:creationId xmlns:a16="http://schemas.microsoft.com/office/drawing/2014/main" id="{A9CE1AD3-C4F6-4527-878E-45DA7FE9ACD0}"/>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tretch>
            <a:fillRect/>
          </a:stretch>
        </p:blipFill>
        <p:spPr>
          <a:xfrm>
            <a:off x="5362904" y="2056418"/>
            <a:ext cx="3082159" cy="2311619"/>
          </a:xfrm>
          <a:prstGeom prst="rect">
            <a:avLst/>
          </a:prstGeom>
        </p:spPr>
      </p:pic>
      <p:pic>
        <p:nvPicPr>
          <p:cNvPr id="9" name="Рисунок 8">
            <a:extLst>
              <a:ext uri="{FF2B5EF4-FFF2-40B4-BE49-F238E27FC236}">
                <a16:creationId xmlns:a16="http://schemas.microsoft.com/office/drawing/2014/main" id="{14E00C1A-6F15-4582-9CAA-2E258FE8717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7294179" y="2902238"/>
            <a:ext cx="3263462" cy="2332506"/>
          </a:xfrm>
          <a:prstGeom prst="rect">
            <a:avLst/>
          </a:prstGeom>
        </p:spPr>
      </p:pic>
      <p:pic>
        <p:nvPicPr>
          <p:cNvPr id="10" name="Рисунок 9">
            <a:extLst>
              <a:ext uri="{FF2B5EF4-FFF2-40B4-BE49-F238E27FC236}">
                <a16:creationId xmlns:a16="http://schemas.microsoft.com/office/drawing/2014/main" id="{D421E1EE-BDD1-4FC4-8887-E6FF593C1E1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86552" y="4800600"/>
            <a:ext cx="3443492" cy="1991882"/>
          </a:xfrm>
          <a:prstGeom prst="rect">
            <a:avLst/>
          </a:prstGeom>
        </p:spPr>
      </p:pic>
      <p:sp>
        <p:nvSpPr>
          <p:cNvPr id="3" name="Нижний колонтитул 2">
            <a:extLst>
              <a:ext uri="{FF2B5EF4-FFF2-40B4-BE49-F238E27FC236}">
                <a16:creationId xmlns:a16="http://schemas.microsoft.com/office/drawing/2014/main" id="{8A2086E1-1AE2-46E0-9168-EE98F533943B}"/>
              </a:ext>
            </a:extLst>
          </p:cNvPr>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9900604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Изображение6"/>
          <p:cNvPicPr/>
          <p:nvPr/>
        </p:nvPicPr>
        <p:blipFill>
          <a:blip r:embed="rId2" cstate="print">
            <a:extLst>
              <a:ext uri="{28A0092B-C50C-407E-A947-70E740481C1C}">
                <a14:useLocalDpi xmlns:a14="http://schemas.microsoft.com/office/drawing/2010/main" val="0"/>
              </a:ext>
            </a:extLst>
          </a:blip>
          <a:stretch>
            <a:fillRect/>
          </a:stretch>
        </p:blipFill>
        <p:spPr bwMode="auto">
          <a:xfrm>
            <a:off x="5426584" y="2024569"/>
            <a:ext cx="3083741" cy="2389414"/>
          </a:xfrm>
          <a:prstGeom prst="rect">
            <a:avLst/>
          </a:prstGeom>
        </p:spPr>
      </p:pic>
      <p:pic>
        <p:nvPicPr>
          <p:cNvPr id="5" name="Изображение10"/>
          <p:cNvPicPr/>
          <p:nvPr/>
        </p:nvPicPr>
        <p:blipFill>
          <a:blip r:embed="rId3" cstate="print">
            <a:extLst>
              <a:ext uri="{28A0092B-C50C-407E-A947-70E740481C1C}">
                <a14:useLocalDpi xmlns:a14="http://schemas.microsoft.com/office/drawing/2010/main" val="0"/>
              </a:ext>
            </a:extLst>
          </a:blip>
          <a:stretch>
            <a:fillRect/>
          </a:stretch>
        </p:blipFill>
        <p:spPr bwMode="auto">
          <a:xfrm>
            <a:off x="8852727" y="2125311"/>
            <a:ext cx="3177540" cy="1785257"/>
          </a:xfrm>
          <a:prstGeom prst="rect">
            <a:avLst/>
          </a:prstGeom>
        </p:spPr>
      </p:pic>
      <p:pic>
        <p:nvPicPr>
          <p:cNvPr id="139265"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157" y="1413932"/>
            <a:ext cx="3747211" cy="3297941"/>
          </a:xfrm>
          <a:prstGeom prst="rect">
            <a:avLst/>
          </a:prstGeom>
          <a:noFill/>
          <a:ln w="9525">
            <a:noFill/>
            <a:miter lim="800000"/>
            <a:headEnd/>
            <a:tailEnd/>
          </a:ln>
        </p:spPr>
      </p:pic>
      <p:pic>
        <p:nvPicPr>
          <p:cNvPr id="1392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268" y="4910668"/>
            <a:ext cx="5271662" cy="1666302"/>
          </a:xfrm>
          <a:prstGeom prst="rect">
            <a:avLst/>
          </a:prstGeom>
          <a:noFill/>
          <a:ln w="9525">
            <a:noFill/>
            <a:miter lim="800000"/>
            <a:headEnd/>
            <a:tailEnd/>
          </a:ln>
        </p:spPr>
      </p:pic>
      <p:pic>
        <p:nvPicPr>
          <p:cNvPr id="139267"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7008" y="4516786"/>
            <a:ext cx="2541865" cy="702204"/>
          </a:xfrm>
          <a:prstGeom prst="rect">
            <a:avLst/>
          </a:prstGeom>
          <a:noFill/>
          <a:ln w="9525">
            <a:noFill/>
            <a:miter lim="800000"/>
            <a:headEnd/>
            <a:tailEnd/>
          </a:ln>
        </p:spPr>
      </p:pic>
      <p:pic>
        <p:nvPicPr>
          <p:cNvPr id="13926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049361" y="3951215"/>
            <a:ext cx="2569277" cy="535804"/>
          </a:xfrm>
          <a:prstGeom prst="rect">
            <a:avLst/>
          </a:prstGeom>
          <a:noFill/>
          <a:ln w="9525">
            <a:noFill/>
            <a:miter lim="800000"/>
            <a:headEnd/>
            <a:tailEnd/>
          </a:ln>
        </p:spPr>
      </p:pic>
      <p:pic>
        <p:nvPicPr>
          <p:cNvPr id="13926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27010" y="5855812"/>
            <a:ext cx="6747544" cy="373013"/>
          </a:xfrm>
          <a:prstGeom prst="rect">
            <a:avLst/>
          </a:prstGeom>
          <a:noFill/>
          <a:ln w="9525">
            <a:noFill/>
            <a:miter lim="800000"/>
            <a:headEnd/>
            <a:tailEnd/>
          </a:ln>
        </p:spPr>
      </p:pic>
      <p:pic>
        <p:nvPicPr>
          <p:cNvPr id="139270"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83785" y="1526795"/>
            <a:ext cx="5455109" cy="444617"/>
          </a:xfrm>
          <a:prstGeom prst="rect">
            <a:avLst/>
          </a:prstGeom>
          <a:noFill/>
          <a:ln w="9525">
            <a:noFill/>
            <a:miter lim="800000"/>
            <a:headEnd/>
            <a:tailEnd/>
          </a:ln>
        </p:spPr>
      </p:pic>
      <p:pic>
        <p:nvPicPr>
          <p:cNvPr id="139271"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478" y="853409"/>
            <a:ext cx="6859588" cy="513428"/>
          </a:xfrm>
          <a:prstGeom prst="rect">
            <a:avLst/>
          </a:prstGeom>
          <a:noFill/>
          <a:ln w="9525">
            <a:noFill/>
            <a:miter lim="800000"/>
            <a:headEnd/>
            <a:tailEnd/>
          </a:ln>
        </p:spPr>
      </p:pic>
      <p:sp>
        <p:nvSpPr>
          <p:cNvPr id="12" name="TextBox 11"/>
          <p:cNvSpPr txBox="1"/>
          <p:nvPr/>
        </p:nvSpPr>
        <p:spPr>
          <a:xfrm>
            <a:off x="6959601" y="829423"/>
            <a:ext cx="5232400" cy="523220"/>
          </a:xfrm>
          <a:prstGeom prst="rect">
            <a:avLst/>
          </a:prstGeom>
          <a:noFill/>
        </p:spPr>
        <p:txBody>
          <a:bodyPr wrap="square" rtlCol="0">
            <a:spAutoFit/>
          </a:bodyPr>
          <a:lstStyle/>
          <a:p>
            <a:pPr algn="ctr"/>
            <a:r>
              <a:rPr lang="en-US" sz="1400" i="1" dirty="0"/>
              <a:t>The series of experiments are performed at the FRM</a:t>
            </a:r>
            <a:r>
              <a:rPr lang="ru-RU" sz="1400" i="1" dirty="0"/>
              <a:t>-</a:t>
            </a:r>
            <a:r>
              <a:rPr lang="en-US" sz="1400" i="1" dirty="0"/>
              <a:t>II reactor</a:t>
            </a:r>
          </a:p>
          <a:p>
            <a:pPr algn="ctr"/>
            <a:r>
              <a:rPr lang="en-US" sz="1400" i="1" dirty="0"/>
              <a:t>In </a:t>
            </a:r>
            <a:r>
              <a:rPr lang="en-US" sz="1400" i="1" dirty="0" err="1"/>
              <a:t>Garching</a:t>
            </a:r>
            <a:r>
              <a:rPr lang="en-US" sz="1400" i="1" dirty="0"/>
              <a:t> (Germany)</a:t>
            </a:r>
            <a:endParaRPr lang="ru-RU" sz="1400" i="1" dirty="0"/>
          </a:p>
        </p:txBody>
      </p:sp>
    </p:spTree>
    <p:extLst>
      <p:ext uri="{BB962C8B-B14F-4D97-AF65-F5344CB8AC3E}">
        <p14:creationId xmlns:p14="http://schemas.microsoft.com/office/powerpoint/2010/main" val="296036437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A8F751-7F32-4B60-9C3C-B7A7D627545F}"/>
              </a:ext>
            </a:extLst>
          </p:cNvPr>
          <p:cNvSpPr txBox="1"/>
          <p:nvPr/>
        </p:nvSpPr>
        <p:spPr>
          <a:xfrm>
            <a:off x="1103852" y="872255"/>
            <a:ext cx="10384061" cy="400110"/>
          </a:xfrm>
          <a:prstGeom prst="rect">
            <a:avLst/>
          </a:prstGeom>
          <a:noFill/>
        </p:spPr>
        <p:txBody>
          <a:bodyPr wrap="none" rtlCol="0">
            <a:spAutoFit/>
          </a:bodyPr>
          <a:lstStyle/>
          <a:p>
            <a:r>
              <a:rPr lang="en-US" sz="2000" b="1" dirty="0">
                <a:solidFill>
                  <a:srgbClr val="0000FF"/>
                </a:solidFill>
              </a:rPr>
              <a:t>Reactions with fast neutrons and charged particles at exit channels  (Yu. </a:t>
            </a:r>
            <a:r>
              <a:rPr lang="en-US" sz="2000" b="1" dirty="0" err="1">
                <a:solidFill>
                  <a:srgbClr val="0000FF"/>
                </a:solidFill>
              </a:rPr>
              <a:t>Gledenov</a:t>
            </a:r>
            <a:r>
              <a:rPr lang="en-US" sz="2000" b="1" dirty="0">
                <a:solidFill>
                  <a:srgbClr val="0000FF"/>
                </a:solidFill>
              </a:rPr>
              <a:t> and his team )</a:t>
            </a:r>
            <a:endParaRPr lang="ru-RU" sz="2000" b="1" dirty="0">
              <a:solidFill>
                <a:srgbClr val="0000FF"/>
              </a:solidFill>
            </a:endParaRPr>
          </a:p>
        </p:txBody>
      </p:sp>
      <p:sp>
        <p:nvSpPr>
          <p:cNvPr id="5" name="TextBox 4">
            <a:extLst>
              <a:ext uri="{FF2B5EF4-FFF2-40B4-BE49-F238E27FC236}">
                <a16:creationId xmlns:a16="http://schemas.microsoft.com/office/drawing/2014/main" id="{E7D17D83-CB5A-45D4-81CC-CC6CD55CA976}"/>
              </a:ext>
            </a:extLst>
          </p:cNvPr>
          <p:cNvSpPr txBox="1"/>
          <p:nvPr/>
        </p:nvSpPr>
        <p:spPr>
          <a:xfrm>
            <a:off x="8413337" y="1187142"/>
            <a:ext cx="3778663" cy="307777"/>
          </a:xfrm>
          <a:prstGeom prst="rect">
            <a:avLst/>
          </a:prstGeom>
          <a:noFill/>
        </p:spPr>
        <p:txBody>
          <a:bodyPr wrap="none" rtlCol="0">
            <a:spAutoFit/>
          </a:bodyPr>
          <a:lstStyle/>
          <a:p>
            <a:r>
              <a:rPr lang="en-US" sz="1400" i="1" dirty="0"/>
              <a:t>Measurements at EG-5 of FLNP and EG-4.5 HII PU</a:t>
            </a:r>
            <a:endParaRPr lang="ru-RU" sz="1400" i="1" dirty="0"/>
          </a:p>
        </p:txBody>
      </p:sp>
      <p:sp>
        <p:nvSpPr>
          <p:cNvPr id="6" name="Прямоугольник 5">
            <a:extLst>
              <a:ext uri="{FF2B5EF4-FFF2-40B4-BE49-F238E27FC236}">
                <a16:creationId xmlns:a16="http://schemas.microsoft.com/office/drawing/2014/main" id="{46139923-FA3A-4EF6-9430-DF6E5589F980}"/>
              </a:ext>
            </a:extLst>
          </p:cNvPr>
          <p:cNvSpPr/>
          <p:nvPr/>
        </p:nvSpPr>
        <p:spPr>
          <a:xfrm>
            <a:off x="2984982" y="1459017"/>
            <a:ext cx="6368143" cy="369332"/>
          </a:xfrm>
          <a:prstGeom prst="rect">
            <a:avLst/>
          </a:prstGeom>
        </p:spPr>
        <p:txBody>
          <a:bodyPr wrap="square">
            <a:spAutoFit/>
          </a:bodyPr>
          <a:lstStyle/>
          <a:p>
            <a:r>
              <a:rPr lang="ru-RU" baseline="30000" dirty="0">
                <a:latin typeface="Arial" panose="020B0604020202020204" pitchFamily="34" charset="0"/>
                <a:ea typeface="Calibri" panose="020F0502020204030204" pitchFamily="34" charset="0"/>
              </a:rPr>
              <a:t>144</a:t>
            </a:r>
            <a:r>
              <a:rPr lang="ru-RU" dirty="0">
                <a:latin typeface="Arial" panose="020B0604020202020204" pitchFamily="34" charset="0"/>
                <a:ea typeface="Calibri" panose="020F0502020204030204" pitchFamily="34" charset="0"/>
              </a:rPr>
              <a:t>Sm(n,α)</a:t>
            </a:r>
            <a:r>
              <a:rPr lang="ru-RU" baseline="30000" dirty="0">
                <a:latin typeface="Arial" panose="020B0604020202020204" pitchFamily="34" charset="0"/>
                <a:ea typeface="Calibri" panose="020F0502020204030204" pitchFamily="34" charset="0"/>
              </a:rPr>
              <a:t>141</a:t>
            </a:r>
            <a:r>
              <a:rPr lang="ru-RU" dirty="0">
                <a:latin typeface="Arial" panose="020B0604020202020204" pitchFamily="34" charset="0"/>
                <a:ea typeface="Calibri" panose="020F0502020204030204" pitchFamily="34" charset="0"/>
              </a:rPr>
              <a:t>Nd </a:t>
            </a:r>
            <a:r>
              <a:rPr lang="en-US" dirty="0">
                <a:latin typeface="Arial" panose="020B0604020202020204" pitchFamily="34" charset="0"/>
                <a:ea typeface="Calibri" panose="020F0502020204030204" pitchFamily="34" charset="0"/>
              </a:rPr>
              <a:t>and</a:t>
            </a:r>
            <a:r>
              <a:rPr lang="ru-RU" dirty="0">
                <a:latin typeface="Arial" panose="020B0604020202020204" pitchFamily="34" charset="0"/>
                <a:ea typeface="Calibri" panose="020F0502020204030204" pitchFamily="34" charset="0"/>
              </a:rPr>
              <a:t> </a:t>
            </a:r>
            <a:r>
              <a:rPr lang="ru-RU" baseline="30000" dirty="0">
                <a:latin typeface="Arial" panose="020B0604020202020204" pitchFamily="34" charset="0"/>
                <a:ea typeface="Calibri" panose="020F0502020204030204" pitchFamily="34" charset="0"/>
              </a:rPr>
              <a:t>66</a:t>
            </a:r>
            <a:r>
              <a:rPr lang="ru-RU" dirty="0">
                <a:latin typeface="Arial" panose="020B0604020202020204" pitchFamily="34" charset="0"/>
                <a:ea typeface="Calibri" panose="020F0502020204030204" pitchFamily="34" charset="0"/>
              </a:rPr>
              <a:t>Zn(n,α)</a:t>
            </a:r>
            <a:r>
              <a:rPr lang="ru-RU" baseline="30000" dirty="0">
                <a:latin typeface="Arial" panose="020B0604020202020204" pitchFamily="34" charset="0"/>
                <a:ea typeface="Calibri" panose="020F0502020204030204" pitchFamily="34" charset="0"/>
              </a:rPr>
              <a:t>63</a:t>
            </a:r>
            <a:r>
              <a:rPr lang="ru-RU" dirty="0">
                <a:latin typeface="Arial" panose="020B0604020202020204" pitchFamily="34" charset="0"/>
                <a:ea typeface="Calibri" panose="020F0502020204030204" pitchFamily="34" charset="0"/>
              </a:rPr>
              <a:t>Ni</a:t>
            </a:r>
            <a:r>
              <a:rPr lang="ru-RU" baseline="30000" dirty="0">
                <a:latin typeface="Arial" panose="020B0604020202020204" pitchFamily="34" charset="0"/>
                <a:ea typeface="Calibri" panose="020F0502020204030204" pitchFamily="34" charset="0"/>
              </a:rPr>
              <a:t> </a:t>
            </a:r>
            <a:r>
              <a:rPr lang="ru-RU"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at</a:t>
            </a:r>
            <a:r>
              <a:rPr lang="ru-RU" dirty="0">
                <a:latin typeface="Arial" panose="020B0604020202020204" pitchFamily="34" charset="0"/>
                <a:ea typeface="Calibri" panose="020F0502020204030204" pitchFamily="34" charset="0"/>
              </a:rPr>
              <a:t> </a:t>
            </a:r>
            <a:r>
              <a:rPr lang="en-US" dirty="0" err="1">
                <a:latin typeface="Arial" panose="020B0604020202020204" pitchFamily="34" charset="0"/>
                <a:ea typeface="Calibri" panose="020F0502020204030204" pitchFamily="34" charset="0"/>
              </a:rPr>
              <a:t>E</a:t>
            </a:r>
            <a:r>
              <a:rPr lang="en-US" baseline="-25000" dirty="0" err="1">
                <a:latin typeface="Arial" panose="020B0604020202020204" pitchFamily="34" charset="0"/>
                <a:ea typeface="Calibri" panose="020F0502020204030204" pitchFamily="34" charset="0"/>
              </a:rPr>
              <a:t>n</a:t>
            </a:r>
            <a:r>
              <a:rPr lang="ru-RU" dirty="0">
                <a:latin typeface="Arial" panose="020B0604020202020204" pitchFamily="34" charset="0"/>
                <a:ea typeface="Calibri" panose="020F0502020204030204" pitchFamily="34" charset="0"/>
              </a:rPr>
              <a:t>= 4.0, 5.0 и 6.0</a:t>
            </a:r>
            <a:r>
              <a:rPr lang="en-US" dirty="0">
                <a:latin typeface="Arial" panose="020B0604020202020204" pitchFamily="34" charset="0"/>
                <a:ea typeface="Calibri" panose="020F0502020204030204" pitchFamily="34" charset="0"/>
              </a:rPr>
              <a:t> </a:t>
            </a:r>
            <a:r>
              <a:rPr lang="ru-RU"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MeV</a:t>
            </a:r>
            <a:endParaRPr lang="ru-RU" dirty="0"/>
          </a:p>
        </p:txBody>
      </p:sp>
      <p:sp>
        <p:nvSpPr>
          <p:cNvPr id="7" name="Прямоугольник 6">
            <a:extLst>
              <a:ext uri="{FF2B5EF4-FFF2-40B4-BE49-F238E27FC236}">
                <a16:creationId xmlns:a16="http://schemas.microsoft.com/office/drawing/2014/main" id="{A04FC262-43A1-4D7E-B460-D8D977628517}"/>
              </a:ext>
            </a:extLst>
          </p:cNvPr>
          <p:cNvSpPr/>
          <p:nvPr/>
        </p:nvSpPr>
        <p:spPr>
          <a:xfrm>
            <a:off x="4464154" y="2669721"/>
            <a:ext cx="3949183" cy="646331"/>
          </a:xfrm>
          <a:prstGeom prst="rect">
            <a:avLst/>
          </a:prstGeom>
        </p:spPr>
        <p:txBody>
          <a:bodyPr wrap="square">
            <a:spAutoFit/>
          </a:bodyPr>
          <a:lstStyle/>
          <a:p>
            <a:r>
              <a:rPr lang="ru-RU" baseline="30000" dirty="0">
                <a:latin typeface="Arial" panose="020B0604020202020204" pitchFamily="34" charset="0"/>
                <a:ea typeface="Calibri" panose="020F0502020204030204" pitchFamily="34" charset="0"/>
              </a:rPr>
              <a:t>10</a:t>
            </a:r>
            <a:r>
              <a:rPr lang="en-US" dirty="0">
                <a:latin typeface="Arial" panose="020B0604020202020204" pitchFamily="34" charset="0"/>
                <a:ea typeface="Calibri" panose="020F0502020204030204" pitchFamily="34" charset="0"/>
              </a:rPr>
              <a:t>B</a:t>
            </a:r>
            <a:r>
              <a:rPr lang="ru-RU" dirty="0">
                <a:latin typeface="Arial" panose="020B0604020202020204" pitchFamily="34" charset="0"/>
                <a:ea typeface="Calibri" panose="020F0502020204030204" pitchFamily="34" charset="0"/>
              </a:rPr>
              <a:t>(</a:t>
            </a:r>
            <a:r>
              <a:rPr lang="en-US" i="1" dirty="0">
                <a:latin typeface="Arial" panose="020B0604020202020204" pitchFamily="34" charset="0"/>
                <a:ea typeface="Calibri" panose="020F0502020204030204" pitchFamily="34" charset="0"/>
              </a:rPr>
              <a:t>n</a:t>
            </a:r>
            <a:r>
              <a:rPr lang="ru-RU" dirty="0">
                <a:latin typeface="Arial" panose="020B0604020202020204" pitchFamily="34" charset="0"/>
                <a:ea typeface="RMTMIB"/>
              </a:rPr>
              <a:t>,</a:t>
            </a:r>
            <a:r>
              <a:rPr lang="en-US" dirty="0">
                <a:latin typeface="Arial" panose="020B0604020202020204" pitchFamily="34" charset="0"/>
                <a:ea typeface="RMTMIB"/>
              </a:rPr>
              <a:t>t</a:t>
            </a:r>
            <a:r>
              <a:rPr lang="ru-RU" dirty="0">
                <a:latin typeface="Arial" panose="020B0604020202020204" pitchFamily="34" charset="0"/>
                <a:ea typeface="RMTMIB"/>
              </a:rPr>
              <a:t>2</a:t>
            </a:r>
            <a:r>
              <a:rPr lang="en-US" i="1" dirty="0">
                <a:latin typeface="Arial" panose="020B0604020202020204" pitchFamily="34" charset="0"/>
                <a:ea typeface="RMTMIB"/>
              </a:rPr>
              <a:t>α</a:t>
            </a:r>
            <a:r>
              <a:rPr lang="ru-RU" dirty="0">
                <a:latin typeface="Arial" panose="020B0604020202020204" pitchFamily="34" charset="0"/>
                <a:ea typeface="Calibri" panose="020F0502020204030204" pitchFamily="34" charset="0"/>
              </a:rPr>
              <a:t>) </a:t>
            </a:r>
            <a:r>
              <a:rPr lang="en-US" dirty="0">
                <a:latin typeface="Arial" panose="020B0604020202020204" pitchFamily="34" charset="0"/>
                <a:ea typeface="Calibri" panose="020F0502020204030204" pitchFamily="34" charset="0"/>
              </a:rPr>
              <a:t>       and          </a:t>
            </a:r>
            <a:r>
              <a:rPr lang="ru-RU" baseline="30000" dirty="0">
                <a:latin typeface="Arial" panose="020B0604020202020204" pitchFamily="34" charset="0"/>
                <a:ea typeface="Calibri" panose="020F0502020204030204" pitchFamily="34" charset="0"/>
              </a:rPr>
              <a:t>10</a:t>
            </a:r>
            <a:r>
              <a:rPr lang="en-US" dirty="0">
                <a:latin typeface="Arial" panose="020B0604020202020204" pitchFamily="34" charset="0"/>
                <a:ea typeface="Calibri" panose="020F0502020204030204" pitchFamily="34" charset="0"/>
              </a:rPr>
              <a:t>B</a:t>
            </a:r>
            <a:r>
              <a:rPr lang="ru-RU" dirty="0">
                <a:latin typeface="Arial" panose="020B0604020202020204" pitchFamily="34" charset="0"/>
                <a:ea typeface="Calibri" panose="020F0502020204030204" pitchFamily="34" charset="0"/>
              </a:rPr>
              <a:t>(</a:t>
            </a:r>
            <a:r>
              <a:rPr lang="en-US" i="1" dirty="0">
                <a:latin typeface="Arial" panose="020B0604020202020204" pitchFamily="34" charset="0"/>
                <a:ea typeface="Calibri" panose="020F0502020204030204" pitchFamily="34" charset="0"/>
              </a:rPr>
              <a:t>n</a:t>
            </a:r>
            <a:r>
              <a:rPr lang="ru-RU" i="1" dirty="0">
                <a:latin typeface="Arial" panose="020B0604020202020204" pitchFamily="34" charset="0"/>
                <a:ea typeface="Calibri" panose="020F0502020204030204" pitchFamily="34" charset="0"/>
              </a:rPr>
              <a:t>,</a:t>
            </a:r>
            <a:r>
              <a:rPr lang="en-US" i="1" dirty="0">
                <a:latin typeface="Arial" panose="020B0604020202020204" pitchFamily="34" charset="0"/>
                <a:ea typeface="Calibri" panose="020F0502020204030204" pitchFamily="34" charset="0"/>
              </a:rPr>
              <a:t>α</a:t>
            </a:r>
            <a:r>
              <a:rPr lang="ru-RU" dirty="0">
                <a:latin typeface="Arial" panose="020B0604020202020204" pitchFamily="34" charset="0"/>
                <a:ea typeface="Calibri" panose="020F0502020204030204" pitchFamily="34" charset="0"/>
              </a:rPr>
              <a:t>)</a:t>
            </a:r>
            <a:r>
              <a:rPr lang="ru-RU" baseline="30000" dirty="0">
                <a:latin typeface="Arial" panose="020B0604020202020204" pitchFamily="34" charset="0"/>
                <a:ea typeface="Calibri" panose="020F0502020204030204" pitchFamily="34" charset="0"/>
              </a:rPr>
              <a:t>7</a:t>
            </a:r>
            <a:r>
              <a:rPr lang="en-US" dirty="0">
                <a:latin typeface="Arial" panose="020B0604020202020204" pitchFamily="34" charset="0"/>
                <a:ea typeface="Calibri" panose="020F0502020204030204" pitchFamily="34" charset="0"/>
              </a:rPr>
              <a:t>Li</a:t>
            </a:r>
            <a:r>
              <a:rPr lang="en-US" sz="1200" dirty="0">
                <a:effectLst/>
                <a:latin typeface="Times New Roman" panose="02020603050405020304" pitchFamily="18" charset="0"/>
                <a:ea typeface="Calibri" panose="020F0502020204030204" pitchFamily="34" charset="0"/>
              </a:rPr>
              <a:t> </a:t>
            </a:r>
            <a:r>
              <a:rPr lang="ru-RU" dirty="0">
                <a:latin typeface="Arial" panose="020B0604020202020204" pitchFamily="34" charset="0"/>
                <a:ea typeface="Calibri" panose="020F0502020204030204" pitchFamily="34" charset="0"/>
              </a:rPr>
              <a:t> </a:t>
            </a:r>
            <a:endParaRPr lang="en-US" dirty="0">
              <a:latin typeface="Arial" panose="020B0604020202020204" pitchFamily="34" charset="0"/>
              <a:ea typeface="Calibri" panose="020F0502020204030204" pitchFamily="34" charset="0"/>
            </a:endParaRPr>
          </a:p>
          <a:p>
            <a:r>
              <a:rPr lang="en-US" dirty="0">
                <a:latin typeface="Arial" panose="020B0604020202020204" pitchFamily="34" charset="0"/>
                <a:ea typeface="Calibri" panose="020F0502020204030204" pitchFamily="34" charset="0"/>
              </a:rPr>
              <a:t>at </a:t>
            </a:r>
            <a:r>
              <a:rPr lang="ru-RU" dirty="0" err="1">
                <a:latin typeface="Arial" panose="020B0604020202020204" pitchFamily="34" charset="0"/>
                <a:ea typeface="Calibri" panose="020F0502020204030204" pitchFamily="34" charset="0"/>
              </a:rPr>
              <a:t>E</a:t>
            </a:r>
            <a:r>
              <a:rPr lang="ru-RU" baseline="-25000" dirty="0" err="1">
                <a:latin typeface="Arial" panose="020B0604020202020204" pitchFamily="34" charset="0"/>
                <a:ea typeface="Calibri" panose="020F0502020204030204" pitchFamily="34" charset="0"/>
              </a:rPr>
              <a:t>n</a:t>
            </a:r>
            <a:r>
              <a:rPr lang="ru-RU" dirty="0">
                <a:latin typeface="Arial" panose="020B0604020202020204" pitchFamily="34" charset="0"/>
                <a:ea typeface="Calibri" panose="020F0502020204030204" pitchFamily="34" charset="0"/>
              </a:rPr>
              <a:t>=4.0, 4.5 и 5.0 </a:t>
            </a:r>
            <a:r>
              <a:rPr lang="en-US" dirty="0">
                <a:latin typeface="Arial" panose="020B0604020202020204" pitchFamily="34" charset="0"/>
                <a:ea typeface="Calibri" panose="020F0502020204030204" pitchFamily="34" charset="0"/>
              </a:rPr>
              <a:t>MeV</a:t>
            </a:r>
            <a:endParaRPr lang="ru-RU" dirty="0"/>
          </a:p>
        </p:txBody>
      </p:sp>
      <p:pic>
        <p:nvPicPr>
          <p:cNvPr id="8" name="Рисунок 7">
            <a:extLst>
              <a:ext uri="{FF2B5EF4-FFF2-40B4-BE49-F238E27FC236}">
                <a16:creationId xmlns:a16="http://schemas.microsoft.com/office/drawing/2014/main" id="{AA384B25-6858-490C-8038-E2793033E7DB}"/>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7550" y="3015224"/>
            <a:ext cx="9776232" cy="3496662"/>
          </a:xfrm>
          <a:prstGeom prst="rect">
            <a:avLst/>
          </a:prstGeom>
          <a:noFill/>
          <a:ln>
            <a:noFill/>
          </a:ln>
        </p:spPr>
      </p:pic>
      <p:sp>
        <p:nvSpPr>
          <p:cNvPr id="9" name="Прямоугольник 8">
            <a:extLst>
              <a:ext uri="{FF2B5EF4-FFF2-40B4-BE49-F238E27FC236}">
                <a16:creationId xmlns:a16="http://schemas.microsoft.com/office/drawing/2014/main" id="{45191010-29C8-466F-BFD8-BB9DFB36333A}"/>
              </a:ext>
            </a:extLst>
          </p:cNvPr>
          <p:cNvSpPr/>
          <p:nvPr/>
        </p:nvSpPr>
        <p:spPr>
          <a:xfrm>
            <a:off x="2984982" y="1810021"/>
            <a:ext cx="6460101" cy="369332"/>
          </a:xfrm>
          <a:prstGeom prst="rect">
            <a:avLst/>
          </a:prstGeom>
        </p:spPr>
        <p:txBody>
          <a:bodyPr wrap="square">
            <a:spAutoFit/>
          </a:bodyPr>
          <a:lstStyle/>
          <a:p>
            <a:r>
              <a:rPr lang="ru-RU" baseline="30000" dirty="0">
                <a:latin typeface="Arial" panose="020B0604020202020204" pitchFamily="34" charset="0"/>
                <a:ea typeface="Calibri" panose="020F0502020204030204" pitchFamily="34" charset="0"/>
                <a:cs typeface="Arial" panose="020B0604020202020204" pitchFamily="34" charset="0"/>
              </a:rPr>
              <a:t>56,54</a:t>
            </a:r>
            <a:r>
              <a:rPr lang="ru-RU" dirty="0">
                <a:latin typeface="Arial" panose="020B0604020202020204" pitchFamily="34" charset="0"/>
                <a:ea typeface="Calibri" panose="020F0502020204030204" pitchFamily="34" charset="0"/>
                <a:cs typeface="Arial" panose="020B0604020202020204" pitchFamily="34" charset="0"/>
              </a:rPr>
              <a:t>Fe(n,α)</a:t>
            </a:r>
            <a:r>
              <a:rPr lang="ru-RU" baseline="30000" dirty="0">
                <a:latin typeface="Arial" panose="020B0604020202020204" pitchFamily="34" charset="0"/>
                <a:ea typeface="Calibri" panose="020F0502020204030204" pitchFamily="34" charset="0"/>
                <a:cs typeface="Arial" panose="020B0604020202020204" pitchFamily="34" charset="0"/>
              </a:rPr>
              <a:t>53,51</a:t>
            </a:r>
            <a:r>
              <a:rPr lang="ru-RU" dirty="0">
                <a:latin typeface="Arial" panose="020B0604020202020204" pitchFamily="34" charset="0"/>
                <a:ea typeface="Calibri" panose="020F0502020204030204" pitchFamily="34" charset="0"/>
                <a:cs typeface="Arial" panose="020B0604020202020204" pitchFamily="34" charset="0"/>
              </a:rPr>
              <a:t>Cr</a:t>
            </a:r>
            <a:r>
              <a:rPr lang="en-US" dirty="0">
                <a:latin typeface="Arial" panose="020B0604020202020204" pitchFamily="34" charset="0"/>
                <a:ea typeface="Calibri" panose="020F0502020204030204" pitchFamily="34" charset="0"/>
                <a:cs typeface="Arial" panose="020B0604020202020204" pitchFamily="34" charset="0"/>
              </a:rPr>
              <a:t> 		            at	   </a:t>
            </a:r>
            <a:r>
              <a:rPr lang="ru-RU"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.0</a:t>
            </a:r>
            <a:r>
              <a:rPr lang="ru-RU" dirty="0">
                <a:latin typeface="Arial" panose="020B0604020202020204" pitchFamily="34" charset="0"/>
                <a:cs typeface="Arial" panose="020B0604020202020204" pitchFamily="34" charset="0"/>
              </a:rPr>
              <a:t>-11</a:t>
            </a:r>
            <a:r>
              <a:rPr lang="en-US" dirty="0">
                <a:latin typeface="Arial" panose="020B0604020202020204" pitchFamily="34" charset="0"/>
                <a:cs typeface="Arial" panose="020B0604020202020204" pitchFamily="34" charset="0"/>
              </a:rPr>
              <a:t>.0</a:t>
            </a:r>
            <a:r>
              <a:rPr lang="ru-R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MeV</a:t>
            </a:r>
            <a:r>
              <a:rPr lang="ru-RU" dirty="0">
                <a:latin typeface="Arial" panose="020B0604020202020204" pitchFamily="34" charset="0"/>
                <a:ea typeface="Calibri" panose="020F050202020403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4821899F-53A4-4E5A-895F-CEA90FF378E8}"/>
              </a:ext>
            </a:extLst>
          </p:cNvPr>
          <p:cNvSpPr/>
          <p:nvPr/>
        </p:nvSpPr>
        <p:spPr>
          <a:xfrm>
            <a:off x="2984982" y="2164196"/>
            <a:ext cx="6460101" cy="369332"/>
          </a:xfrm>
          <a:prstGeom prst="rect">
            <a:avLst/>
          </a:prstGeom>
        </p:spPr>
        <p:txBody>
          <a:bodyPr wrap="square">
            <a:spAutoFit/>
          </a:bodyPr>
          <a:lstStyle/>
          <a:p>
            <a:r>
              <a:rPr lang="ru-RU" baseline="30000" dirty="0">
                <a:latin typeface="Arial" panose="020B0604020202020204" pitchFamily="34" charset="0"/>
                <a:ea typeface="SimSun" panose="02010600030101010101" pitchFamily="2" charset="-122"/>
                <a:cs typeface="Arial" panose="020B0604020202020204" pitchFamily="34" charset="0"/>
              </a:rPr>
              <a:t>25</a:t>
            </a:r>
            <a:r>
              <a:rPr lang="en-US" dirty="0">
                <a:latin typeface="Arial" panose="020B0604020202020204" pitchFamily="34" charset="0"/>
                <a:ea typeface="SimSun" panose="02010600030101010101" pitchFamily="2" charset="-122"/>
                <a:cs typeface="Arial" panose="020B0604020202020204" pitchFamily="34" charset="0"/>
              </a:rPr>
              <a:t>Mg</a:t>
            </a:r>
            <a:r>
              <a:rPr lang="ru-RU" dirty="0">
                <a:latin typeface="Arial" panose="020B0604020202020204" pitchFamily="34" charset="0"/>
                <a:ea typeface="SimSun" panose="02010600030101010101" pitchFamily="2" charset="-122"/>
                <a:cs typeface="Arial" panose="020B0604020202020204" pitchFamily="34" charset="0"/>
              </a:rPr>
              <a:t>(</a:t>
            </a:r>
            <a:r>
              <a:rPr lang="en-US" dirty="0">
                <a:latin typeface="Arial" panose="020B0604020202020204" pitchFamily="34" charset="0"/>
                <a:ea typeface="SimSun" panose="02010600030101010101" pitchFamily="2" charset="-122"/>
                <a:cs typeface="Arial" panose="020B0604020202020204" pitchFamily="34" charset="0"/>
              </a:rPr>
              <a:t>n</a:t>
            </a:r>
            <a:r>
              <a:rPr lang="ru-RU" dirty="0">
                <a:latin typeface="Arial" panose="020B0604020202020204" pitchFamily="34" charset="0"/>
                <a:ea typeface="SimSun" panose="02010600030101010101" pitchFamily="2" charset="-122"/>
                <a:cs typeface="Arial" panose="020B0604020202020204" pitchFamily="34" charset="0"/>
              </a:rPr>
              <a:t>,</a:t>
            </a:r>
            <a:r>
              <a:rPr lang="en-US" dirty="0">
                <a:latin typeface="Arial" panose="020B0604020202020204" pitchFamily="34" charset="0"/>
                <a:ea typeface="SimSun" panose="02010600030101010101" pitchFamily="2" charset="-122"/>
                <a:cs typeface="Arial" panose="020B0604020202020204" pitchFamily="34" charset="0"/>
              </a:rPr>
              <a:t>α</a:t>
            </a:r>
            <a:r>
              <a:rPr lang="ru-RU" dirty="0">
                <a:latin typeface="Arial" panose="020B0604020202020204" pitchFamily="34" charset="0"/>
                <a:ea typeface="SimSun" panose="02010600030101010101" pitchFamily="2" charset="-122"/>
                <a:cs typeface="Arial" panose="020B0604020202020204" pitchFamily="34" charset="0"/>
              </a:rPr>
              <a:t>)</a:t>
            </a:r>
            <a:r>
              <a:rPr lang="ru-RU" baseline="30000" dirty="0">
                <a:latin typeface="Arial" panose="020B0604020202020204" pitchFamily="34" charset="0"/>
                <a:ea typeface="SimSun" panose="02010600030101010101" pitchFamily="2" charset="-122"/>
                <a:cs typeface="Arial" panose="020B0604020202020204" pitchFamily="34" charset="0"/>
              </a:rPr>
              <a:t>22</a:t>
            </a:r>
            <a:r>
              <a:rPr lang="en-US" dirty="0">
                <a:latin typeface="Arial" panose="020B0604020202020204" pitchFamily="34" charset="0"/>
                <a:ea typeface="SimSun" panose="02010600030101010101" pitchFamily="2" charset="-122"/>
                <a:cs typeface="Arial" panose="020B0604020202020204" pitchFamily="34" charset="0"/>
              </a:rPr>
              <a:t>Ne  		            at</a:t>
            </a:r>
            <a:r>
              <a:rPr lang="ru-RU" dirty="0">
                <a:latin typeface="Arial" panose="020B0604020202020204" pitchFamily="34" charset="0"/>
                <a:ea typeface="SimSun" panose="02010600030101010101" pitchFamily="2" charset="-122"/>
                <a:cs typeface="Arial" panose="020B0604020202020204" pitchFamily="34" charset="0"/>
              </a:rPr>
              <a:t> </a:t>
            </a:r>
            <a:r>
              <a:rPr lang="en-US" dirty="0">
                <a:latin typeface="Arial" panose="020B0604020202020204" pitchFamily="34" charset="0"/>
                <a:ea typeface="SimSun" panose="02010600030101010101" pitchFamily="2" charset="-122"/>
                <a:cs typeface="Arial" panose="020B0604020202020204" pitchFamily="34" charset="0"/>
              </a:rPr>
              <a:t>	   </a:t>
            </a:r>
            <a:r>
              <a:rPr lang="ru-RU" dirty="0">
                <a:latin typeface="Arial" panose="020B0604020202020204" pitchFamily="34" charset="0"/>
                <a:ea typeface="SimSun" panose="02010600030101010101" pitchFamily="2" charset="-122"/>
                <a:cs typeface="Arial" panose="020B0604020202020204" pitchFamily="34" charset="0"/>
              </a:rPr>
              <a:t>4.0 - 6.0 </a:t>
            </a:r>
            <a:r>
              <a:rPr lang="en-US" dirty="0">
                <a:latin typeface="Arial" panose="020B0604020202020204" pitchFamily="34" charset="0"/>
                <a:ea typeface="SimSun" panose="02010600030101010101" pitchFamily="2" charset="-122"/>
                <a:cs typeface="Arial" panose="020B0604020202020204" pitchFamily="34" charset="0"/>
              </a:rPr>
              <a:t>MeV</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328146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3999" y="1"/>
            <a:ext cx="8559567" cy="2246769"/>
          </a:xfrm>
          <a:prstGeom prst="rect">
            <a:avLst/>
          </a:prstGeom>
          <a:solidFill>
            <a:schemeClr val="bg1"/>
          </a:solidFill>
        </p:spPr>
        <p:txBody>
          <a:bodyPr wrap="square">
            <a:spAutoFit/>
          </a:bodyPr>
          <a:lstStyle/>
          <a:p>
            <a:pPr>
              <a:defRPr/>
            </a:pPr>
            <a:r>
              <a:rPr lang="en-US" altLang="ko-KR" sz="2800" b="1" dirty="0">
                <a:solidFill>
                  <a:srgbClr val="C00000"/>
                </a:solidFill>
                <a:effectLst>
                  <a:outerShdw blurRad="38100" dist="38100" dir="2700000" algn="tl">
                    <a:srgbClr val="000000">
                      <a:alpha val="43137"/>
                    </a:srgbClr>
                  </a:outerShdw>
                </a:effectLst>
              </a:rPr>
              <a:t>Neutrons comes into action</a:t>
            </a:r>
            <a:r>
              <a:rPr lang="en-US" altLang="ko-KR" sz="2800" b="1" dirty="0">
                <a:solidFill>
                  <a:srgbClr val="002060"/>
                </a:solidFill>
                <a:effectLst>
                  <a:outerShdw blurRad="38100" dist="38100" dir="2700000" algn="tl">
                    <a:srgbClr val="000000">
                      <a:alpha val="43137"/>
                    </a:srgbClr>
                  </a:outerShdw>
                </a:effectLst>
              </a:rPr>
              <a:t> at </a:t>
            </a:r>
            <a:r>
              <a:rPr lang="en-US" altLang="ko-KR" sz="2800" b="1" dirty="0">
                <a:solidFill>
                  <a:srgbClr val="C00000"/>
                </a:solidFill>
                <a:effectLst>
                  <a:outerShdw blurRad="38100" dist="38100" dir="2700000" algn="tl">
                    <a:srgbClr val="000000">
                      <a:alpha val="43137"/>
                    </a:srgbClr>
                  </a:outerShdw>
                </a:effectLst>
              </a:rPr>
              <a:t>t=1 </a:t>
            </a:r>
            <a:r>
              <a:rPr lang="en-US" altLang="ko-KR" sz="2800" b="1" dirty="0">
                <a:solidFill>
                  <a:srgbClr val="C00000"/>
                </a:solidFill>
                <a:effectLst>
                  <a:outerShdw blurRad="38100" dist="38100" dir="2700000" algn="tl">
                    <a:srgbClr val="000000">
                      <a:alpha val="43137"/>
                    </a:srgbClr>
                  </a:outerShdw>
                </a:effectLst>
                <a:sym typeface="Symbol" panose="05050102010706020507" pitchFamily="18" charset="2"/>
              </a:rPr>
              <a:t></a:t>
            </a:r>
            <a:r>
              <a:rPr lang="en-US" altLang="ko-KR" sz="2800" b="1" dirty="0">
                <a:solidFill>
                  <a:srgbClr val="C00000"/>
                </a:solidFill>
                <a:effectLst>
                  <a:outerShdw blurRad="38100" dist="38100" dir="2700000" algn="tl">
                    <a:srgbClr val="000000">
                      <a:alpha val="43137"/>
                    </a:srgbClr>
                  </a:outerShdw>
                </a:effectLst>
              </a:rPr>
              <a:t>s</a:t>
            </a:r>
            <a:r>
              <a:rPr lang="en-US" altLang="ko-KR" sz="2800" b="1" dirty="0">
                <a:solidFill>
                  <a:srgbClr val="002060"/>
                </a:solidFill>
                <a:effectLst>
                  <a:outerShdw blurRad="38100" dist="38100" dir="2700000" algn="tl">
                    <a:srgbClr val="000000">
                      <a:alpha val="43137"/>
                    </a:srgbClr>
                  </a:outerShdw>
                </a:effectLst>
              </a:rPr>
              <a:t> after Big Bang when temperature goes down to 10</a:t>
            </a:r>
            <a:r>
              <a:rPr lang="en-US" altLang="ko-KR" sz="2800" b="1" baseline="30000" dirty="0">
                <a:solidFill>
                  <a:srgbClr val="002060"/>
                </a:solidFill>
                <a:effectLst>
                  <a:outerShdw blurRad="38100" dist="38100" dir="2700000" algn="tl">
                    <a:srgbClr val="000000">
                      <a:alpha val="43137"/>
                    </a:srgbClr>
                  </a:outerShdw>
                </a:effectLst>
              </a:rPr>
              <a:t>8</a:t>
            </a:r>
            <a:r>
              <a:rPr lang="en-US" altLang="ko-KR" sz="2800" b="1" dirty="0">
                <a:solidFill>
                  <a:srgbClr val="002060"/>
                </a:solidFill>
                <a:effectLst>
                  <a:outerShdw blurRad="38100" dist="38100" dir="2700000" algn="tl">
                    <a:srgbClr val="000000">
                      <a:alpha val="43137"/>
                    </a:srgbClr>
                  </a:outerShdw>
                </a:effectLst>
              </a:rPr>
              <a:t> K and formed nucleons can survive and interact with each other. </a:t>
            </a:r>
            <a:r>
              <a:rPr lang="en-US" altLang="ko-KR" sz="2800" b="1" dirty="0">
                <a:solidFill>
                  <a:srgbClr val="C00000"/>
                </a:solidFill>
                <a:effectLst>
                  <a:outerShdw blurRad="38100" dist="38100" dir="2700000" algn="tl">
                    <a:srgbClr val="000000">
                      <a:alpha val="43137"/>
                    </a:srgbClr>
                  </a:outerShdw>
                </a:effectLst>
              </a:rPr>
              <a:t>Neutron lifetime – one of the key parameters of the Primordial Nucleosynthesis!</a:t>
            </a:r>
            <a:endParaRPr lang="ko-KR" altLang="en-US" sz="2800" b="1" dirty="0">
              <a:solidFill>
                <a:srgbClr val="002060"/>
              </a:solidFill>
              <a:effectLst>
                <a:outerShdw blurRad="38100" dist="38100" dir="2700000" algn="tl">
                  <a:srgbClr val="000000">
                    <a:alpha val="43137"/>
                  </a:srgbClr>
                </a:outerShdw>
              </a:effectLst>
            </a:endParaRPr>
          </a:p>
        </p:txBody>
      </p:sp>
      <p:sp>
        <p:nvSpPr>
          <p:cNvPr id="8" name="TextBox 7"/>
          <p:cNvSpPr txBox="1"/>
          <p:nvPr/>
        </p:nvSpPr>
        <p:spPr>
          <a:xfrm>
            <a:off x="3143672" y="2310383"/>
            <a:ext cx="7696200" cy="1200329"/>
          </a:xfrm>
          <a:prstGeom prst="rect">
            <a:avLst/>
          </a:prstGeom>
          <a:solidFill>
            <a:schemeClr val="bg1"/>
          </a:solidFill>
        </p:spPr>
        <p:txBody>
          <a:bodyPr wrap="square">
            <a:spAutoFit/>
          </a:bodyPr>
          <a:lstStyle>
            <a:defPPr>
              <a:defRPr lang="en-US"/>
            </a:defPPr>
            <a:lvl1pPr>
              <a:defRPr sz="2400" b="1">
                <a:solidFill>
                  <a:srgbClr val="C00000"/>
                </a:solidFill>
                <a:effectLst>
                  <a:outerShdw blurRad="38100" dist="38100" dir="2700000" algn="tl">
                    <a:srgbClr val="000000">
                      <a:alpha val="43137"/>
                    </a:srgbClr>
                  </a:outerShdw>
                </a:effectLst>
              </a:defRPr>
            </a:lvl1pPr>
          </a:lstStyle>
          <a:p>
            <a:r>
              <a:rPr lang="en-US" altLang="ko-KR" sz="2800" dirty="0">
                <a:solidFill>
                  <a:srgbClr val="002060"/>
                </a:solidFill>
              </a:rPr>
              <a:t>Since 10</a:t>
            </a:r>
            <a:r>
              <a:rPr lang="en-US" altLang="ko-KR" sz="2800" baseline="30000" dirty="0">
                <a:solidFill>
                  <a:srgbClr val="002060"/>
                </a:solidFill>
              </a:rPr>
              <a:t>9</a:t>
            </a:r>
            <a:r>
              <a:rPr lang="en-US" altLang="ko-KR" sz="2800" dirty="0">
                <a:solidFill>
                  <a:srgbClr val="002060"/>
                </a:solidFill>
              </a:rPr>
              <a:t> years neutrons are governing the stellar nucleosynthesis through </a:t>
            </a:r>
            <a:r>
              <a:rPr lang="en-US" altLang="ko-KR" sz="4400" dirty="0"/>
              <a:t>r</a:t>
            </a:r>
            <a:r>
              <a:rPr lang="en-US" altLang="ko-KR" sz="2800" dirty="0">
                <a:solidFill>
                  <a:srgbClr val="002060"/>
                </a:solidFill>
              </a:rPr>
              <a:t> and </a:t>
            </a:r>
            <a:r>
              <a:rPr lang="en-US" altLang="ko-KR" sz="4400" dirty="0"/>
              <a:t>s</a:t>
            </a:r>
            <a:r>
              <a:rPr lang="en-US" altLang="ko-KR" sz="2800" dirty="0">
                <a:solidFill>
                  <a:srgbClr val="002060"/>
                </a:solidFill>
              </a:rPr>
              <a:t> processes!</a:t>
            </a:r>
            <a:endParaRPr lang="ko-KR" altLang="en-US" sz="2800" dirty="0">
              <a:solidFill>
                <a:srgbClr val="002060"/>
              </a:solidFill>
            </a:endParaRPr>
          </a:p>
        </p:txBody>
      </p:sp>
      <p:sp>
        <p:nvSpPr>
          <p:cNvPr id="9" name="TextBox 8"/>
          <p:cNvSpPr txBox="1"/>
          <p:nvPr/>
        </p:nvSpPr>
        <p:spPr>
          <a:xfrm>
            <a:off x="495222" y="3578444"/>
            <a:ext cx="5029200" cy="1384995"/>
          </a:xfrm>
          <a:prstGeom prst="rect">
            <a:avLst/>
          </a:prstGeom>
          <a:solidFill>
            <a:schemeClr val="bg1"/>
          </a:solidFill>
        </p:spPr>
        <p:txBody>
          <a:bodyPr wrap="square">
            <a:spAutoFit/>
          </a:bodyPr>
          <a:lstStyle>
            <a:defPPr>
              <a:defRPr lang="en-US"/>
            </a:defPPr>
            <a:lvl1pPr>
              <a:defRPr sz="2400" b="1">
                <a:solidFill>
                  <a:srgbClr val="C00000"/>
                </a:solidFill>
                <a:effectLst>
                  <a:outerShdw blurRad="38100" dist="38100" dir="2700000" algn="tl">
                    <a:srgbClr val="000000">
                      <a:alpha val="43137"/>
                    </a:srgbClr>
                  </a:outerShdw>
                </a:effectLst>
              </a:defRPr>
            </a:lvl1pPr>
          </a:lstStyle>
          <a:p>
            <a:r>
              <a:rPr lang="en-US" altLang="ko-KR" sz="2800" dirty="0"/>
              <a:t>Neutron lifetime </a:t>
            </a:r>
            <a:r>
              <a:rPr lang="en-US" altLang="ko-KR" sz="2800" dirty="0">
                <a:solidFill>
                  <a:srgbClr val="002060"/>
                </a:solidFill>
              </a:rPr>
              <a:t>and beta-decay parameters – low energy approach to the </a:t>
            </a:r>
            <a:r>
              <a:rPr lang="en-US" altLang="ko-KR" sz="2800" dirty="0"/>
              <a:t>Standard Model </a:t>
            </a:r>
            <a:endParaRPr lang="ko-KR" altLang="en-US" sz="2800" dirty="0"/>
          </a:p>
        </p:txBody>
      </p:sp>
      <p:sp>
        <p:nvSpPr>
          <p:cNvPr id="10" name="TextBox 9"/>
          <p:cNvSpPr txBox="1"/>
          <p:nvPr/>
        </p:nvSpPr>
        <p:spPr>
          <a:xfrm>
            <a:off x="6858000" y="4029099"/>
            <a:ext cx="3810000" cy="1384995"/>
          </a:xfrm>
          <a:prstGeom prst="rect">
            <a:avLst/>
          </a:prstGeom>
          <a:solidFill>
            <a:schemeClr val="bg1"/>
          </a:solidFill>
        </p:spPr>
        <p:txBody>
          <a:bodyPr wrap="square">
            <a:spAutoFit/>
          </a:bodyPr>
          <a:lstStyle>
            <a:defPPr>
              <a:defRPr lang="en-US"/>
            </a:defPPr>
            <a:lvl1pPr>
              <a:defRPr sz="2400" b="1">
                <a:solidFill>
                  <a:srgbClr val="C00000"/>
                </a:solidFill>
                <a:effectLst>
                  <a:outerShdw blurRad="38100" dist="38100" dir="2700000" algn="tl">
                    <a:srgbClr val="000000">
                      <a:alpha val="43137"/>
                    </a:srgbClr>
                  </a:outerShdw>
                </a:effectLst>
              </a:defRPr>
            </a:lvl1pPr>
          </a:lstStyle>
          <a:p>
            <a:r>
              <a:rPr lang="en-US" altLang="ko-KR" sz="2800" dirty="0">
                <a:solidFill>
                  <a:srgbClr val="002060"/>
                </a:solidFill>
              </a:rPr>
              <a:t>Neutrons are driving force in nuclear power plants</a:t>
            </a:r>
            <a:endParaRPr lang="ko-KR" altLang="en-US" sz="2800" dirty="0">
              <a:solidFill>
                <a:srgbClr val="002060"/>
              </a:solidFill>
            </a:endParaRPr>
          </a:p>
        </p:txBody>
      </p:sp>
      <p:sp>
        <p:nvSpPr>
          <p:cNvPr id="11" name="TextBox 10"/>
          <p:cNvSpPr txBox="1"/>
          <p:nvPr/>
        </p:nvSpPr>
        <p:spPr>
          <a:xfrm>
            <a:off x="1524000" y="5715001"/>
            <a:ext cx="9144000" cy="523220"/>
          </a:xfrm>
          <a:prstGeom prst="rect">
            <a:avLst/>
          </a:prstGeom>
          <a:solidFill>
            <a:schemeClr val="bg1"/>
          </a:solidFill>
        </p:spPr>
        <p:txBody>
          <a:bodyPr wrap="square">
            <a:spAutoFit/>
          </a:bodyPr>
          <a:lstStyle>
            <a:defPPr>
              <a:defRPr lang="en-US"/>
            </a:defPPr>
            <a:lvl1pPr>
              <a:defRPr sz="2400" b="1">
                <a:solidFill>
                  <a:srgbClr val="C00000"/>
                </a:solidFill>
                <a:effectLst>
                  <a:outerShdw blurRad="38100" dist="38100" dir="2700000" algn="tl">
                    <a:srgbClr val="000000">
                      <a:alpha val="43137"/>
                    </a:srgbClr>
                  </a:outerShdw>
                </a:effectLst>
              </a:defRPr>
            </a:lvl1pPr>
          </a:lstStyle>
          <a:p>
            <a:pPr algn="ctr"/>
            <a:r>
              <a:rPr lang="en-US" altLang="ko-KR" sz="2800" dirty="0"/>
              <a:t>SO NEUTRONS ARE EVERYWHERE</a:t>
            </a:r>
            <a:endParaRPr lang="ko-KR" altLang="en-US" sz="2800" dirty="0"/>
          </a:p>
        </p:txBody>
      </p:sp>
      <p:sp>
        <p:nvSpPr>
          <p:cNvPr id="3" name="Нижний колонтитул 2"/>
          <p:cNvSpPr>
            <a:spLocks noGrp="1"/>
          </p:cNvSpPr>
          <p:nvPr>
            <p:ph type="ftr" sz="quarter" idx="11"/>
          </p:nvPr>
        </p:nvSpPr>
        <p:spPr>
          <a:xfrm>
            <a:off x="1055440" y="6373684"/>
            <a:ext cx="10009112" cy="446527"/>
          </a:xfrm>
        </p:spPr>
        <p:txBody>
          <a:bodyPr/>
          <a:lstStyle/>
          <a:p>
            <a:r>
              <a:rPr lang="en-US" sz="1800"/>
              <a:t>The XXIV International Scientific Conference of Young Scientists and Specialists (AYSS-2020), November 9-13, 2020</a:t>
            </a:r>
            <a:endParaRPr lang="en-US" sz="1800" dirty="0"/>
          </a:p>
        </p:txBody>
      </p:sp>
    </p:spTree>
    <p:extLst>
      <p:ext uri="{BB962C8B-B14F-4D97-AF65-F5344CB8AC3E}">
        <p14:creationId xmlns:p14="http://schemas.microsoft.com/office/powerpoint/2010/main" val="3583160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3000" fill="hold"/>
                                        <p:tgtEl>
                                          <p:spTgt spid="11"/>
                                        </p:tgtEl>
                                        <p:attrNameLst>
                                          <p:attrName>ppt_w</p:attrName>
                                        </p:attrNameLst>
                                      </p:cBhvr>
                                      <p:tavLst>
                                        <p:tav tm="0" fmla="#ppt_w*sin(2.5*pi*$)">
                                          <p:val>
                                            <p:fltVal val="0"/>
                                          </p:val>
                                        </p:tav>
                                        <p:tav tm="100000">
                                          <p:val>
                                            <p:fltVal val="1"/>
                                          </p:val>
                                        </p:tav>
                                      </p:tavLst>
                                    </p:anim>
                                    <p:anim calcmode="lin" valueType="num">
                                      <p:cBhvr>
                                        <p:cTn id="8" dur="3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a:extLst>
              <a:ext uri="{FF2B5EF4-FFF2-40B4-BE49-F238E27FC236}">
                <a16:creationId xmlns:a16="http://schemas.microsoft.com/office/drawing/2014/main" id="{0E0AE517-7ADD-435D-9C01-66EB885B3E60}"/>
              </a:ext>
            </a:extLst>
          </p:cNvPr>
          <p:cNvGraphicFramePr>
            <a:graphicFrameLocks/>
          </p:cNvGraphicFramePr>
          <p:nvPr/>
        </p:nvGraphicFramePr>
        <p:xfrm>
          <a:off x="597815" y="965831"/>
          <a:ext cx="4620138" cy="3690059"/>
        </p:xfrm>
        <a:graphic>
          <a:graphicData uri="http://schemas.openxmlformats.org/presentationml/2006/ole">
            <mc:AlternateContent xmlns:mc="http://schemas.openxmlformats.org/markup-compatibility/2006">
              <mc:Choice xmlns:v="urn:schemas-microsoft-com:vml" Requires="v">
                <p:oleObj spid="_x0000_s12336" r:id="rId3" imgW="3101926" imgH="2328720" progId="">
                  <p:embed/>
                </p:oleObj>
              </mc:Choice>
              <mc:Fallback>
                <p:oleObj r:id="rId3" imgW="3101926" imgH="2328720" progId="">
                  <p:embed/>
                  <p:pic>
                    <p:nvPicPr>
                      <p:cNvPr id="3" name="Объект 2">
                        <a:extLst>
                          <a:ext uri="{FF2B5EF4-FFF2-40B4-BE49-F238E27FC236}">
                            <a16:creationId xmlns:a16="http://schemas.microsoft.com/office/drawing/2014/main" id="{0E0AE517-7ADD-435D-9C01-66EB885B3E6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815" y="965831"/>
                        <a:ext cx="4620138" cy="36900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a:extLst>
              <a:ext uri="{FF2B5EF4-FFF2-40B4-BE49-F238E27FC236}">
                <a16:creationId xmlns:a16="http://schemas.microsoft.com/office/drawing/2014/main" id="{90EA79FB-4807-4ADB-87BE-2EF19677D21F}"/>
              </a:ext>
            </a:extLst>
          </p:cNvPr>
          <p:cNvGraphicFramePr>
            <a:graphicFrameLocks/>
          </p:cNvGraphicFramePr>
          <p:nvPr/>
        </p:nvGraphicFramePr>
        <p:xfrm>
          <a:off x="6193073" y="965831"/>
          <a:ext cx="4410611" cy="3656503"/>
        </p:xfrm>
        <a:graphic>
          <a:graphicData uri="http://schemas.openxmlformats.org/presentationml/2006/ole">
            <mc:AlternateContent xmlns:mc="http://schemas.openxmlformats.org/markup-compatibility/2006">
              <mc:Choice xmlns:v="urn:schemas-microsoft-com:vml" Requires="v">
                <p:oleObj spid="_x0000_s12337" r:id="rId5" imgW="3057261" imgH="2328720" progId="">
                  <p:embed/>
                </p:oleObj>
              </mc:Choice>
              <mc:Fallback>
                <p:oleObj r:id="rId5" imgW="3057261" imgH="2328720" progId="">
                  <p:embed/>
                  <p:pic>
                    <p:nvPicPr>
                      <p:cNvPr id="5" name="Объект 4">
                        <a:extLst>
                          <a:ext uri="{FF2B5EF4-FFF2-40B4-BE49-F238E27FC236}">
                            <a16:creationId xmlns:a16="http://schemas.microsoft.com/office/drawing/2014/main" id="{90EA79FB-4807-4ADB-87BE-2EF19677D21F}"/>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3073" y="965831"/>
                        <a:ext cx="4410611" cy="36565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Прямоугольник 3"/>
          <p:cNvSpPr/>
          <p:nvPr/>
        </p:nvSpPr>
        <p:spPr>
          <a:xfrm>
            <a:off x="967530" y="4586410"/>
            <a:ext cx="4661483" cy="923330"/>
          </a:xfrm>
          <a:prstGeom prst="rect">
            <a:avLst/>
          </a:prstGeom>
        </p:spPr>
        <p:txBody>
          <a:bodyPr wrap="square">
            <a:spAutoFit/>
          </a:bodyPr>
          <a:lstStyle/>
          <a:p>
            <a:r>
              <a:rPr lang="en-US" dirty="0"/>
              <a:t>Cross</a:t>
            </a:r>
            <a:r>
              <a:rPr lang="ru-RU" dirty="0"/>
              <a:t> </a:t>
            </a:r>
            <a:r>
              <a:rPr lang="en-US" dirty="0"/>
              <a:t>section for </a:t>
            </a:r>
            <a:r>
              <a:rPr lang="en-US" baseline="30000" dirty="0"/>
              <a:t>25</a:t>
            </a:r>
            <a:r>
              <a:rPr lang="en-US" dirty="0"/>
              <a:t>Mg(</a:t>
            </a:r>
            <a:r>
              <a:rPr lang="en-US" dirty="0" err="1"/>
              <a:t>n,α</a:t>
            </a:r>
            <a:r>
              <a:rPr lang="en-US" dirty="0"/>
              <a:t>)</a:t>
            </a:r>
            <a:r>
              <a:rPr lang="en-US" baseline="30000" dirty="0"/>
              <a:t>22</a:t>
            </a:r>
            <a:r>
              <a:rPr lang="en-US" dirty="0"/>
              <a:t>Ne reaction in comparison with the existing experimental</a:t>
            </a:r>
            <a:r>
              <a:rPr lang="ru-RU" dirty="0"/>
              <a:t> </a:t>
            </a:r>
            <a:r>
              <a:rPr lang="en-US" dirty="0"/>
              <a:t>data, libraries and calculations by TALYS-1.8.</a:t>
            </a:r>
            <a:endParaRPr lang="ru-RU" dirty="0"/>
          </a:p>
        </p:txBody>
      </p:sp>
      <p:sp>
        <p:nvSpPr>
          <p:cNvPr id="6" name="Прямоугольник 5"/>
          <p:cNvSpPr/>
          <p:nvPr/>
        </p:nvSpPr>
        <p:spPr>
          <a:xfrm>
            <a:off x="6479096" y="4578021"/>
            <a:ext cx="4463721" cy="923330"/>
          </a:xfrm>
          <a:prstGeom prst="rect">
            <a:avLst/>
          </a:prstGeom>
        </p:spPr>
        <p:txBody>
          <a:bodyPr wrap="square">
            <a:spAutoFit/>
          </a:bodyPr>
          <a:lstStyle/>
          <a:p>
            <a:r>
              <a:rPr lang="en-US" dirty="0"/>
              <a:t>Cross</a:t>
            </a:r>
            <a:r>
              <a:rPr lang="ru-RU" dirty="0"/>
              <a:t> </a:t>
            </a:r>
            <a:r>
              <a:rPr lang="en-US" dirty="0"/>
              <a:t>section for </a:t>
            </a:r>
            <a:r>
              <a:rPr lang="en-US" baseline="30000" dirty="0"/>
              <a:t>25</a:t>
            </a:r>
            <a:r>
              <a:rPr lang="en-US" dirty="0"/>
              <a:t>Mg(n,α</a:t>
            </a:r>
            <a:r>
              <a:rPr lang="en-US" baseline="-25000" dirty="0"/>
              <a:t>0</a:t>
            </a:r>
            <a:r>
              <a:rPr lang="en-US" dirty="0"/>
              <a:t>)</a:t>
            </a:r>
            <a:r>
              <a:rPr lang="en-US" baseline="30000" dirty="0"/>
              <a:t>22</a:t>
            </a:r>
            <a:r>
              <a:rPr lang="en-US" dirty="0"/>
              <a:t>Ne reaction in comparison with the existing experimental</a:t>
            </a:r>
            <a:r>
              <a:rPr lang="ru-RU" dirty="0"/>
              <a:t> </a:t>
            </a:r>
            <a:r>
              <a:rPr lang="en-US" dirty="0"/>
              <a:t>data, libraries and calculations by TALYS-1.8.</a:t>
            </a:r>
            <a:endParaRPr lang="ru-RU" dirty="0"/>
          </a:p>
        </p:txBody>
      </p:sp>
      <p:sp>
        <p:nvSpPr>
          <p:cNvPr id="7" name="Прямоугольник 6"/>
          <p:cNvSpPr/>
          <p:nvPr/>
        </p:nvSpPr>
        <p:spPr>
          <a:xfrm>
            <a:off x="2577081" y="5482197"/>
            <a:ext cx="6096000" cy="1200329"/>
          </a:xfrm>
          <a:prstGeom prst="rect">
            <a:avLst/>
          </a:prstGeom>
        </p:spPr>
        <p:txBody>
          <a:bodyPr>
            <a:spAutoFit/>
          </a:bodyPr>
          <a:lstStyle/>
          <a:p>
            <a:pPr algn="ctr"/>
            <a:r>
              <a:rPr lang="en-US" b="1" dirty="0">
                <a:solidFill>
                  <a:srgbClr val="FF0000"/>
                </a:solidFill>
              </a:rPr>
              <a:t>According to the principle of detailed balance, the data provide information about the reaction </a:t>
            </a:r>
            <a:r>
              <a:rPr lang="en-US" b="1" baseline="30000" dirty="0">
                <a:solidFill>
                  <a:srgbClr val="FF0000"/>
                </a:solidFill>
              </a:rPr>
              <a:t>22</a:t>
            </a:r>
            <a:r>
              <a:rPr lang="en-US" b="1" dirty="0">
                <a:solidFill>
                  <a:srgbClr val="FF0000"/>
                </a:solidFill>
              </a:rPr>
              <a:t>Ne(α,n)</a:t>
            </a:r>
            <a:r>
              <a:rPr lang="en-US" b="1" baseline="30000" dirty="0">
                <a:solidFill>
                  <a:srgbClr val="FF0000"/>
                </a:solidFill>
              </a:rPr>
              <a:t>25</a:t>
            </a:r>
            <a:r>
              <a:rPr lang="en-US" b="1" dirty="0">
                <a:solidFill>
                  <a:srgbClr val="FF0000"/>
                </a:solidFill>
              </a:rPr>
              <a:t>Mg that is one of the main sources of neutrons in the nucleosynthesis process</a:t>
            </a:r>
            <a:endParaRPr lang="ru-RU" b="1" dirty="0">
              <a:solidFill>
                <a:srgbClr val="FF0000"/>
              </a:solidFill>
            </a:endParaRPr>
          </a:p>
        </p:txBody>
      </p:sp>
    </p:spTree>
    <p:extLst>
      <p:ext uri="{BB962C8B-B14F-4D97-AF65-F5344CB8AC3E}">
        <p14:creationId xmlns:p14="http://schemas.microsoft.com/office/powerpoint/2010/main" val="51264677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3577495-AF91-4237-A378-2C689FB8BB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2477458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FEEBCE9D-40A6-4BE1-B348-C30ED99A1DB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3629654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10"/>
          <p:cNvGrpSpPr/>
          <p:nvPr/>
        </p:nvGrpSpPr>
        <p:grpSpPr>
          <a:xfrm>
            <a:off x="6200735" y="746113"/>
            <a:ext cx="5991265" cy="2324258"/>
            <a:chOff x="565447" y="327978"/>
            <a:chExt cx="6241788" cy="2405176"/>
          </a:xfrm>
        </p:grpSpPr>
        <p:graphicFrame>
          <p:nvGraphicFramePr>
            <p:cNvPr id="5" name="Object 2"/>
            <p:cNvGraphicFramePr>
              <a:graphicFrameLocks noChangeAspect="1"/>
            </p:cNvGraphicFramePr>
            <p:nvPr/>
          </p:nvGraphicFramePr>
          <p:xfrm>
            <a:off x="3663963" y="327978"/>
            <a:ext cx="3143272" cy="2405176"/>
          </p:xfrm>
          <a:graphic>
            <a:graphicData uri="http://schemas.openxmlformats.org/presentationml/2006/ole">
              <mc:AlternateContent xmlns:mc="http://schemas.openxmlformats.org/markup-compatibility/2006">
                <mc:Choice xmlns:v="urn:schemas-microsoft-com:vml" Requires="v">
                  <p:oleObj spid="_x0000_s13383" name="Graph" r:id="rId3" imgW="3781425" imgH="2895600" progId="Origin50.Graph">
                    <p:embed/>
                  </p:oleObj>
                </mc:Choice>
                <mc:Fallback>
                  <p:oleObj name="Graph" r:id="rId3" imgW="3781425" imgH="2895600" progId="Origin50.Graph">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3963" y="327978"/>
                          <a:ext cx="3143272" cy="2405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447" y="428604"/>
              <a:ext cx="3143271" cy="2096319"/>
            </a:xfrm>
            <a:prstGeom prst="rect">
              <a:avLst/>
            </a:prstGeom>
            <a:noFill/>
            <a:ln w="9525">
              <a:noFill/>
              <a:miter lim="800000"/>
              <a:headEnd/>
              <a:tailEnd/>
            </a:ln>
          </p:spPr>
        </p:pic>
      </p:grpSp>
      <p:pic>
        <p:nvPicPr>
          <p:cNvPr id="7" name="Рисунок 4"/>
          <p:cNvPicPr>
            <a:picLocks noChangeAspect="1" noChangeArrowheads="1"/>
          </p:cNvPicPr>
          <p:nvPr/>
        </p:nvPicPr>
        <p:blipFill>
          <a:blip r:embed="rId6" cstate="print">
            <a:lum bright="-34000" contrast="42000"/>
            <a:extLst>
              <a:ext uri="{28A0092B-C50C-407E-A947-70E740481C1C}">
                <a14:useLocalDpi xmlns:a14="http://schemas.microsoft.com/office/drawing/2010/main" val="0"/>
              </a:ext>
            </a:extLst>
          </a:blip>
          <a:srcRect/>
          <a:stretch>
            <a:fillRect/>
          </a:stretch>
        </p:blipFill>
        <p:spPr bwMode="auto">
          <a:xfrm rot="10800000">
            <a:off x="0" y="2789595"/>
            <a:ext cx="6299638" cy="1451471"/>
          </a:xfrm>
          <a:prstGeom prst="rect">
            <a:avLst/>
          </a:prstGeom>
          <a:noFill/>
          <a:ln w="9525">
            <a:noFill/>
            <a:miter lim="800000"/>
            <a:headEnd/>
            <a:tailEnd/>
          </a:ln>
          <a:effectLst/>
        </p:spPr>
      </p:pic>
      <p:grpSp>
        <p:nvGrpSpPr>
          <p:cNvPr id="8" name="Group 4"/>
          <p:cNvGrpSpPr>
            <a:grpSpLocks/>
          </p:cNvGrpSpPr>
          <p:nvPr/>
        </p:nvGrpSpPr>
        <p:grpSpPr bwMode="auto">
          <a:xfrm>
            <a:off x="-201574" y="4152551"/>
            <a:ext cx="5797274" cy="2073737"/>
            <a:chOff x="10294" y="4059"/>
            <a:chExt cx="7577" cy="3271"/>
          </a:xfrm>
        </p:grpSpPr>
        <p:graphicFrame>
          <p:nvGraphicFramePr>
            <p:cNvPr id="9" name="Object 5"/>
            <p:cNvGraphicFramePr>
              <a:graphicFrameLocks noChangeAspect="1"/>
            </p:cNvGraphicFramePr>
            <p:nvPr/>
          </p:nvGraphicFramePr>
          <p:xfrm>
            <a:off x="10294" y="4059"/>
            <a:ext cx="3909" cy="2989"/>
          </p:xfrm>
          <a:graphic>
            <a:graphicData uri="http://schemas.openxmlformats.org/presentationml/2006/ole">
              <mc:AlternateContent xmlns:mc="http://schemas.openxmlformats.org/markup-compatibility/2006">
                <mc:Choice xmlns:v="urn:schemas-microsoft-com:vml" Requires="v">
                  <p:oleObj spid="_x0000_s13384" name="Graph" r:id="rId7" imgW="3781425" imgH="2895600" progId="Origin50.Graph">
                    <p:embed/>
                  </p:oleObj>
                </mc:Choice>
                <mc:Fallback>
                  <p:oleObj name="Graph" r:id="rId7" imgW="3781425" imgH="2895600" progId="Origin50.Graph">
                    <p:embed/>
                    <p:pic>
                      <p:nvPicPr>
                        <p:cNvPr id="9"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94" y="4059"/>
                          <a:ext cx="3909" cy="29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3741" y="4171"/>
            <a:ext cx="4130" cy="3159"/>
          </p:xfrm>
          <a:graphic>
            <a:graphicData uri="http://schemas.openxmlformats.org/presentationml/2006/ole">
              <mc:AlternateContent xmlns:mc="http://schemas.openxmlformats.org/markup-compatibility/2006">
                <mc:Choice xmlns:v="urn:schemas-microsoft-com:vml" Requires="v">
                  <p:oleObj spid="_x0000_s13385" name="Graph" r:id="rId9" imgW="3781425" imgH="2895600" progId="Origin50.Graph">
                    <p:embed/>
                  </p:oleObj>
                </mc:Choice>
                <mc:Fallback>
                  <p:oleObj name="Graph" r:id="rId9" imgW="3781425" imgH="2895600" progId="Origin50.Graph">
                    <p:embed/>
                    <p:pic>
                      <p:nvPicPr>
                        <p:cNvPr id="1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41" y="4171"/>
                          <a:ext cx="4130" cy="3159"/>
                        </a:xfrm>
                        <a:prstGeom prst="rect">
                          <a:avLst/>
                        </a:prstGeom>
                        <a:noFill/>
                        <a:extLst>
                          <a:ext uri="{909E8E84-426E-40DD-AFC4-6F175D3DCCD1}">
                            <a14:hiddenFill xmlns:a14="http://schemas.microsoft.com/office/drawing/2010/main">
                              <a:solidFill>
                                <a:srgbClr val="BBE0E3"/>
                              </a:solidFill>
                            </a14:hiddenFill>
                          </a:ext>
                        </a:extLst>
                      </p:spPr>
                    </p:pic>
                  </p:oleObj>
                </mc:Fallback>
              </mc:AlternateContent>
            </a:graphicData>
          </a:graphic>
        </p:graphicFrame>
      </p:grpSp>
      <p:sp>
        <p:nvSpPr>
          <p:cNvPr id="11" name="TextBox 10"/>
          <p:cNvSpPr txBox="1"/>
          <p:nvPr/>
        </p:nvSpPr>
        <p:spPr>
          <a:xfrm>
            <a:off x="222704" y="1370602"/>
            <a:ext cx="5433961" cy="1477328"/>
          </a:xfrm>
          <a:prstGeom prst="rect">
            <a:avLst/>
          </a:prstGeom>
          <a:noFill/>
        </p:spPr>
        <p:txBody>
          <a:bodyPr wrap="square" rtlCol="0">
            <a:spAutoFit/>
          </a:bodyPr>
          <a:lstStyle/>
          <a:p>
            <a:pPr algn="just"/>
            <a:r>
              <a:rPr lang="en-US" dirty="0"/>
              <a:t>A double ionization chamber was designed to measure the kinetic energies, masses, and orientation of fission axe in the 3D space for the correlated fission fragments. The accuracy of direction cosines definition is better than 0.05. </a:t>
            </a:r>
          </a:p>
        </p:txBody>
      </p:sp>
      <p:sp>
        <p:nvSpPr>
          <p:cNvPr id="12" name="TextBox 11"/>
          <p:cNvSpPr txBox="1"/>
          <p:nvPr/>
        </p:nvSpPr>
        <p:spPr>
          <a:xfrm>
            <a:off x="5045847" y="4227532"/>
            <a:ext cx="7146153" cy="2031325"/>
          </a:xfrm>
          <a:prstGeom prst="rect">
            <a:avLst/>
          </a:prstGeom>
          <a:noFill/>
        </p:spPr>
        <p:txBody>
          <a:bodyPr wrap="square" rtlCol="0">
            <a:spAutoFit/>
          </a:bodyPr>
          <a:lstStyle/>
          <a:p>
            <a:pPr algn="just"/>
            <a:r>
              <a:rPr lang="en-US" dirty="0"/>
              <a:t>The slides on the left demonstrate measurements of PFN distributions measured at FLNP for </a:t>
            </a:r>
            <a:r>
              <a:rPr lang="en-US" baseline="30000" dirty="0"/>
              <a:t>235</a:t>
            </a:r>
            <a:r>
              <a:rPr lang="en-US" dirty="0"/>
              <a:t>U(</a:t>
            </a:r>
            <a:r>
              <a:rPr lang="en-US" dirty="0" err="1"/>
              <a:t>n,f</a:t>
            </a:r>
            <a:r>
              <a:rPr lang="en-US" dirty="0"/>
              <a:t>) reaction in comparison with the old data from KI measured in 1964. With improved data on PFN distribution we managed to achieve better mass resolution of FF in </a:t>
            </a:r>
            <a:r>
              <a:rPr lang="en-US" baseline="30000" dirty="0"/>
              <a:t>235</a:t>
            </a:r>
            <a:r>
              <a:rPr lang="en-US" dirty="0"/>
              <a:t>U(</a:t>
            </a:r>
            <a:r>
              <a:rPr lang="en-US" dirty="0" err="1"/>
              <a:t>n,f</a:t>
            </a:r>
            <a:r>
              <a:rPr lang="en-US" dirty="0"/>
              <a:t>) reaction. This fact, along with the new PFN investigation facility, raises interest in the  investigation of </a:t>
            </a:r>
            <a:r>
              <a:rPr lang="en-US" dirty="0" err="1"/>
              <a:t>mass&amp;TKE</a:t>
            </a:r>
            <a:r>
              <a:rPr lang="en-US" dirty="0"/>
              <a:t> variations in resonance neutron induced fission of </a:t>
            </a:r>
            <a:r>
              <a:rPr lang="en-US" baseline="30000" dirty="0"/>
              <a:t>235</a:t>
            </a:r>
            <a:r>
              <a:rPr lang="en-US" dirty="0"/>
              <a:t>U and </a:t>
            </a:r>
            <a:r>
              <a:rPr lang="en-US" baseline="30000" dirty="0"/>
              <a:t>239</a:t>
            </a:r>
            <a:r>
              <a:rPr lang="en-US" dirty="0"/>
              <a:t>Pu  at IREN source.</a:t>
            </a:r>
            <a:endParaRPr lang="ru-RU" dirty="0"/>
          </a:p>
        </p:txBody>
      </p:sp>
      <p:sp>
        <p:nvSpPr>
          <p:cNvPr id="13" name="Rectangle 8"/>
          <p:cNvSpPr>
            <a:spLocks noChangeArrowheads="1"/>
          </p:cNvSpPr>
          <p:nvPr/>
        </p:nvSpPr>
        <p:spPr bwMode="auto">
          <a:xfrm>
            <a:off x="-2" y="6120616"/>
            <a:ext cx="8212823" cy="8617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[1] Sh. Zeynalov, P. Sedyshev, O. Sidorova, V. Shvetsov. </a:t>
            </a:r>
            <a:r>
              <a:rPr kumimoji="0" lang="fr-FR" sz="800" b="0" i="1"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International Journal of Modern Physics: Conference Series</a:t>
            </a: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Vol. </a:t>
            </a:r>
            <a:r>
              <a:rPr kumimoji="0" lang="fr-FR" sz="800" b="1"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48</a:t>
            </a:r>
            <a:r>
              <a:rPr kumimoji="0" lang="fr-FR" sz="800" b="0" i="0" u="none" strike="noStrike" cap="none" normalizeH="0" baseline="0" dirty="0">
                <a:ln>
                  <a:noFill/>
                </a:ln>
                <a:solidFill>
                  <a:schemeClr val="tx1"/>
                </a:solidFill>
                <a:effectLst/>
                <a:latin typeface="Times New Roman" pitchFamily="18" charset="0"/>
                <a:ea typeface="Times New Roman" pitchFamily="18" charset="0"/>
                <a:cs typeface="Times New Roman" pitchFamily="18" charset="0"/>
              </a:rPr>
              <a:t> (2018) 1860123.</a:t>
            </a:r>
          </a:p>
          <a:p>
            <a:pPr lvl="0" fontAlgn="base">
              <a:spcBef>
                <a:spcPct val="0"/>
              </a:spcBef>
              <a:spcAft>
                <a:spcPct val="0"/>
              </a:spcAft>
            </a:pPr>
            <a:r>
              <a:rPr lang="fr-FR" sz="800" dirty="0">
                <a:latin typeface="Times New Roman" pitchFamily="18" charset="0"/>
                <a:cs typeface="Times New Roman" pitchFamily="18" charset="0"/>
              </a:rPr>
              <a:t>Segmented Anode Position Sensitive Detector. UCANS-VII, March 11-15,2017,  Bariloche, Argentina</a:t>
            </a:r>
          </a:p>
          <a:p>
            <a:pPr lvl="0" fontAlgn="base">
              <a:spcBef>
                <a:spcPct val="0"/>
              </a:spcBef>
              <a:spcAft>
                <a:spcPct val="0"/>
              </a:spcAft>
            </a:pPr>
            <a:r>
              <a:rPr kumimoji="0" lang="fr-FR" sz="800" b="0" i="0" u="none" strike="noStrike" cap="none" normalizeH="0" baseline="0" dirty="0">
                <a:ln>
                  <a:noFill/>
                </a:ln>
                <a:solidFill>
                  <a:schemeClr val="tx1"/>
                </a:solidFill>
                <a:effectLst/>
                <a:latin typeface="Times New Roman" pitchFamily="18" charset="0"/>
                <a:cs typeface="Times New Roman" pitchFamily="18" charset="0"/>
              </a:rPr>
              <a:t>[2] </a:t>
            </a:r>
            <a:r>
              <a:rPr lang="fr-FR" sz="800" dirty="0">
                <a:latin typeface="Times New Roman" pitchFamily="18" charset="0"/>
                <a:ea typeface="Times New Roman" pitchFamily="18" charset="0"/>
                <a:cs typeface="Times New Roman" pitchFamily="18" charset="0"/>
              </a:rPr>
              <a:t>Sh. Zeynalov, P. Sedyshev, O. Sidorova, V. Shvetsov. </a:t>
            </a:r>
            <a:r>
              <a:rPr lang="en-US" sz="800" dirty="0"/>
              <a:t>Prompt fission neutron investigation in 235U(</a:t>
            </a:r>
            <a:r>
              <a:rPr lang="en-US" sz="800" dirty="0" err="1"/>
              <a:t>nth,f</a:t>
            </a:r>
            <a:r>
              <a:rPr lang="en-US" sz="800" dirty="0"/>
              <a:t>) reaction. EPJ Web of Conferences 146, 04022 (2017), ND2016</a:t>
            </a:r>
          </a:p>
          <a:p>
            <a:pPr fontAlgn="base">
              <a:spcBef>
                <a:spcPct val="0"/>
              </a:spcBef>
              <a:spcAft>
                <a:spcPct val="0"/>
              </a:spcAft>
            </a:pPr>
            <a:r>
              <a:rPr lang="en-US" sz="800" dirty="0">
                <a:latin typeface="Times New Roman" pitchFamily="18" charset="0"/>
                <a:cs typeface="Times New Roman" pitchFamily="18" charset="0"/>
              </a:rPr>
              <a:t>[3] </a:t>
            </a:r>
            <a:r>
              <a:rPr lang="fr-FR" sz="800" dirty="0">
                <a:latin typeface="Times New Roman" pitchFamily="18" charset="0"/>
                <a:ea typeface="Times New Roman" pitchFamily="18" charset="0"/>
                <a:cs typeface="Times New Roman" pitchFamily="18" charset="0"/>
              </a:rPr>
              <a:t>Sh. Zeynalov, P. Sedyshev, O. Sidorova, V. Shvetsov.  WONDER 2018 (to be published in </a:t>
            </a:r>
            <a:r>
              <a:rPr lang="en-US" sz="800" dirty="0"/>
              <a:t>EPJ Web of Conferences)</a:t>
            </a:r>
          </a:p>
          <a:p>
            <a:pPr fontAlgn="base">
              <a:spcBef>
                <a:spcPct val="0"/>
              </a:spcBef>
              <a:spcAft>
                <a:spcPct val="0"/>
              </a:spcAft>
            </a:pPr>
            <a:r>
              <a:rPr kumimoji="0" lang="fr-FR" sz="800" i="0" u="none" strike="noStrike" cap="none" normalizeH="0" baseline="0" dirty="0">
                <a:ln>
                  <a:noFill/>
                </a:ln>
                <a:solidFill>
                  <a:schemeClr val="tx1"/>
                </a:solidFill>
                <a:effectLst/>
                <a:latin typeface="Times New Roman" pitchFamily="18" charset="0"/>
                <a:cs typeface="Times New Roman" pitchFamily="18" charset="0"/>
              </a:rPr>
              <a:t>[4] </a:t>
            </a:r>
            <a:r>
              <a:rPr lang="fr-FR" sz="800" dirty="0"/>
              <a:t>Zeynalov Sh.C., Sedyshev P. P., Sidorova O.V., Shvetsov V.N. ISINN-26, International Seminar on Interaction of Neutrons with Nuclei, Xi‘an, China, 28 May-2 June, 2018 </a:t>
            </a:r>
            <a:endParaRPr lang="ru-RU" sz="800" dirty="0"/>
          </a:p>
          <a:p>
            <a:pPr lvl="0" fontAlgn="base">
              <a:spcBef>
                <a:spcPct val="0"/>
              </a:spcBef>
              <a:spcAft>
                <a:spcPct val="0"/>
              </a:spcAft>
            </a:pPr>
            <a:endParaRPr kumimoji="0" lang="fr-FR" sz="1000" i="0"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4" name="Прямоугольник 13"/>
          <p:cNvSpPr/>
          <p:nvPr/>
        </p:nvSpPr>
        <p:spPr>
          <a:xfrm>
            <a:off x="1" y="748528"/>
            <a:ext cx="4723002" cy="646331"/>
          </a:xfrm>
          <a:prstGeom prst="rect">
            <a:avLst/>
          </a:prstGeom>
        </p:spPr>
        <p:txBody>
          <a:bodyPr wrap="square">
            <a:spAutoFit/>
          </a:bodyPr>
          <a:lstStyle/>
          <a:p>
            <a:pPr algn="ctr"/>
            <a:r>
              <a:rPr lang="en-US" b="1" dirty="0">
                <a:solidFill>
                  <a:srgbClr val="0000FF"/>
                </a:solidFill>
              </a:rPr>
              <a:t>Set-up for the study of PFN in fission induced by resonance neutrons</a:t>
            </a:r>
            <a:endParaRPr lang="ru-RU" b="1" dirty="0">
              <a:solidFill>
                <a:srgbClr val="0000FF"/>
              </a:solidFill>
            </a:endParaRPr>
          </a:p>
        </p:txBody>
      </p:sp>
      <p:sp>
        <p:nvSpPr>
          <p:cNvPr id="15" name="Прямоугольник 14"/>
          <p:cNvSpPr/>
          <p:nvPr/>
        </p:nvSpPr>
        <p:spPr>
          <a:xfrm>
            <a:off x="6300132" y="3182757"/>
            <a:ext cx="5318620" cy="923330"/>
          </a:xfrm>
          <a:prstGeom prst="rect">
            <a:avLst/>
          </a:prstGeom>
        </p:spPr>
        <p:txBody>
          <a:bodyPr wrap="square">
            <a:spAutoFit/>
          </a:bodyPr>
          <a:lstStyle/>
          <a:p>
            <a:r>
              <a:rPr lang="en-US" dirty="0"/>
              <a:t>32 PFN detectors were placed close to the axis of the ionization chamber to guarantee the maximum PFN detection  efficiency ~0.8</a:t>
            </a:r>
            <a:r>
              <a:rPr lang="el-GR" dirty="0"/>
              <a:t>π</a:t>
            </a:r>
            <a:r>
              <a:rPr lang="en-US" dirty="0">
                <a:solidFill>
                  <a:srgbClr val="FF0000"/>
                </a:solidFill>
              </a:rPr>
              <a:t>.</a:t>
            </a:r>
            <a:endParaRPr lang="ru-RU" dirty="0">
              <a:solidFill>
                <a:srgbClr val="FF0000"/>
              </a:solidFill>
            </a:endParaRPr>
          </a:p>
        </p:txBody>
      </p:sp>
      <p:sp>
        <p:nvSpPr>
          <p:cNvPr id="17" name="Нижний колонтитул 16"/>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Прямоугольник 203">
            <a:extLst>
              <a:ext uri="{FF2B5EF4-FFF2-40B4-BE49-F238E27FC236}">
                <a16:creationId xmlns:a16="http://schemas.microsoft.com/office/drawing/2014/main" id="{4274EB1D-A95D-46D9-95A7-137B3E0F3C2F}"/>
              </a:ext>
            </a:extLst>
          </p:cNvPr>
          <p:cNvSpPr/>
          <p:nvPr/>
        </p:nvSpPr>
        <p:spPr>
          <a:xfrm>
            <a:off x="653582" y="1615873"/>
            <a:ext cx="2970522" cy="2096508"/>
          </a:xfrm>
          <a:prstGeom prst="rect">
            <a:avLst/>
          </a:prstGeom>
          <a:solidFill>
            <a:schemeClr val="accent1">
              <a:alpha val="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Прямоугольник 3">
            <a:extLst>
              <a:ext uri="{FF2B5EF4-FFF2-40B4-BE49-F238E27FC236}">
                <a16:creationId xmlns:a16="http://schemas.microsoft.com/office/drawing/2014/main" id="{CFDC964B-A03B-4B35-A1E4-FFD3EEBE7125}"/>
              </a:ext>
            </a:extLst>
          </p:cNvPr>
          <p:cNvSpPr/>
          <p:nvPr/>
        </p:nvSpPr>
        <p:spPr>
          <a:xfrm>
            <a:off x="813167" y="900177"/>
            <a:ext cx="7238633" cy="369332"/>
          </a:xfrm>
          <a:prstGeom prst="rect">
            <a:avLst/>
          </a:prstGeom>
        </p:spPr>
        <p:txBody>
          <a:bodyPr wrap="square">
            <a:spAutoFit/>
          </a:bodyPr>
          <a:lstStyle/>
          <a:p>
            <a:pPr lvl="0" algn="just">
              <a:defRPr/>
            </a:pPr>
            <a:r>
              <a:rPr lang="en-US" b="1" dirty="0">
                <a:solidFill>
                  <a:srgbClr val="0000FF"/>
                </a:solidFill>
                <a:latin typeface="Arial Nova" panose="020B0604020202020204" pitchFamily="34" charset="0"/>
                <a:ea typeface="Times New Roman" panose="02020603050405020304" pitchFamily="18" charset="0"/>
              </a:rPr>
              <a:t>Search of the UCN  heating on surface acoustic waves (SAW)</a:t>
            </a:r>
            <a:endParaRPr kumimoji="0" lang="ru-RU" sz="1800" b="1" i="0" strike="noStrike" kern="1200" cap="none" spc="0" normalizeH="0" baseline="0" noProof="0" dirty="0">
              <a:ln>
                <a:noFill/>
              </a:ln>
              <a:solidFill>
                <a:srgbClr val="0000FF"/>
              </a:solidFill>
              <a:uLnTx/>
              <a:uFillTx/>
              <a:latin typeface="Arial Nova" panose="020B0604020202020204" pitchFamily="34" charset="0"/>
              <a:ea typeface="+mn-ea"/>
              <a:cs typeface="+mn-cs"/>
            </a:endParaRPr>
          </a:p>
        </p:txBody>
      </p:sp>
      <p:pic>
        <p:nvPicPr>
          <p:cNvPr id="5" name="Рисунок 4">
            <a:extLst>
              <a:ext uri="{FF2B5EF4-FFF2-40B4-BE49-F238E27FC236}">
                <a16:creationId xmlns:a16="http://schemas.microsoft.com/office/drawing/2014/main" id="{67F85EDC-EE35-4A1D-A51A-DEC041AD67F7}"/>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7860643" y="1641837"/>
            <a:ext cx="3622514" cy="2459558"/>
          </a:xfrm>
          <a:prstGeom prst="rect">
            <a:avLst/>
          </a:prstGeom>
        </p:spPr>
      </p:pic>
      <p:grpSp>
        <p:nvGrpSpPr>
          <p:cNvPr id="96" name="Группа 95">
            <a:extLst>
              <a:ext uri="{FF2B5EF4-FFF2-40B4-BE49-F238E27FC236}">
                <a16:creationId xmlns:a16="http://schemas.microsoft.com/office/drawing/2014/main" id="{19377743-AA27-4366-AD14-42967C308F32}"/>
              </a:ext>
            </a:extLst>
          </p:cNvPr>
          <p:cNvGrpSpPr/>
          <p:nvPr/>
        </p:nvGrpSpPr>
        <p:grpSpPr>
          <a:xfrm>
            <a:off x="1320706" y="1363913"/>
            <a:ext cx="6793155" cy="2818932"/>
            <a:chOff x="-3067685" y="1467454"/>
            <a:chExt cx="11399879" cy="4730569"/>
          </a:xfrm>
        </p:grpSpPr>
        <p:grpSp>
          <p:nvGrpSpPr>
            <p:cNvPr id="97" name="Группа 96">
              <a:extLst>
                <a:ext uri="{FF2B5EF4-FFF2-40B4-BE49-F238E27FC236}">
                  <a16:creationId xmlns:a16="http://schemas.microsoft.com/office/drawing/2014/main" id="{97EE5B47-D47D-415D-B983-04631733597E}"/>
                </a:ext>
              </a:extLst>
            </p:cNvPr>
            <p:cNvGrpSpPr/>
            <p:nvPr/>
          </p:nvGrpSpPr>
          <p:grpSpPr>
            <a:xfrm>
              <a:off x="-3067685" y="1467454"/>
              <a:ext cx="11399879" cy="4730569"/>
              <a:chOff x="-3245485" y="2110921"/>
              <a:chExt cx="11399879" cy="4730569"/>
            </a:xfrm>
          </p:grpSpPr>
          <p:grpSp>
            <p:nvGrpSpPr>
              <p:cNvPr id="102" name="Группа 101">
                <a:extLst>
                  <a:ext uri="{FF2B5EF4-FFF2-40B4-BE49-F238E27FC236}">
                    <a16:creationId xmlns:a16="http://schemas.microsoft.com/office/drawing/2014/main" id="{51B6930F-B5E2-4EE8-A1E5-9CA55ED97D35}"/>
                  </a:ext>
                </a:extLst>
              </p:cNvPr>
              <p:cNvGrpSpPr/>
              <p:nvPr/>
            </p:nvGrpSpPr>
            <p:grpSpPr>
              <a:xfrm>
                <a:off x="-3245485" y="2442210"/>
                <a:ext cx="11399879" cy="4399280"/>
                <a:chOff x="-3245485" y="2442210"/>
                <a:chExt cx="11399879" cy="4399280"/>
              </a:xfrm>
            </p:grpSpPr>
            <p:grpSp>
              <p:nvGrpSpPr>
                <p:cNvPr id="106" name="Группа 105">
                  <a:extLst>
                    <a:ext uri="{FF2B5EF4-FFF2-40B4-BE49-F238E27FC236}">
                      <a16:creationId xmlns:a16="http://schemas.microsoft.com/office/drawing/2014/main" id="{49CBFA34-78A6-4A6A-9C34-D17630A46FEA}"/>
                    </a:ext>
                  </a:extLst>
                </p:cNvPr>
                <p:cNvGrpSpPr/>
                <p:nvPr/>
              </p:nvGrpSpPr>
              <p:grpSpPr>
                <a:xfrm>
                  <a:off x="-3245485" y="2442210"/>
                  <a:ext cx="10486390" cy="4399280"/>
                  <a:chOff x="-5111" y="3846"/>
                  <a:chExt cx="16514" cy="6928"/>
                </a:xfrm>
              </p:grpSpPr>
              <p:cxnSp>
                <p:nvCxnSpPr>
                  <p:cNvPr id="110" name="Прямое соединение 3">
                    <a:extLst>
                      <a:ext uri="{FF2B5EF4-FFF2-40B4-BE49-F238E27FC236}">
                        <a16:creationId xmlns:a16="http://schemas.microsoft.com/office/drawing/2014/main" id="{0C374D69-9B3E-4C5F-9390-8AC2FA548F3A}"/>
                      </a:ext>
                    </a:extLst>
                  </p:cNvPr>
                  <p:cNvCxnSpPr/>
                  <p:nvPr/>
                </p:nvCxnSpPr>
                <p:spPr>
                  <a:xfrm>
                    <a:off x="2184" y="7504"/>
                    <a:ext cx="2677"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1" name="Прямое соединение 4">
                    <a:extLst>
                      <a:ext uri="{FF2B5EF4-FFF2-40B4-BE49-F238E27FC236}">
                        <a16:creationId xmlns:a16="http://schemas.microsoft.com/office/drawing/2014/main" id="{A95E1449-B67F-4CC5-9874-1E3C1E13D6A0}"/>
                      </a:ext>
                    </a:extLst>
                  </p:cNvPr>
                  <p:cNvCxnSpPr/>
                  <p:nvPr/>
                </p:nvCxnSpPr>
                <p:spPr>
                  <a:xfrm>
                    <a:off x="2191" y="8390"/>
                    <a:ext cx="2652"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Прямое соединение 5">
                    <a:extLst>
                      <a:ext uri="{FF2B5EF4-FFF2-40B4-BE49-F238E27FC236}">
                        <a16:creationId xmlns:a16="http://schemas.microsoft.com/office/drawing/2014/main" id="{B1186BD1-65A5-4853-823A-0A8D43DB7133}"/>
                      </a:ext>
                    </a:extLst>
                  </p:cNvPr>
                  <p:cNvCxnSpPr/>
                  <p:nvPr/>
                </p:nvCxnSpPr>
                <p:spPr>
                  <a:xfrm>
                    <a:off x="3558" y="8385"/>
                    <a:ext cx="0" cy="581"/>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Прямое соединение 6">
                    <a:extLst>
                      <a:ext uri="{FF2B5EF4-FFF2-40B4-BE49-F238E27FC236}">
                        <a16:creationId xmlns:a16="http://schemas.microsoft.com/office/drawing/2014/main" id="{6B42D9FA-D09B-4DB6-B937-4818AB4EF7AA}"/>
                      </a:ext>
                    </a:extLst>
                  </p:cNvPr>
                  <p:cNvCxnSpPr/>
                  <p:nvPr/>
                </p:nvCxnSpPr>
                <p:spPr>
                  <a:xfrm>
                    <a:off x="3575" y="8930"/>
                    <a:ext cx="1779"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4" name="Прямое соединение 7">
                    <a:extLst>
                      <a:ext uri="{FF2B5EF4-FFF2-40B4-BE49-F238E27FC236}">
                        <a16:creationId xmlns:a16="http://schemas.microsoft.com/office/drawing/2014/main" id="{B9580709-F4ED-44E3-BAFD-E1C4AC3F5731}"/>
                      </a:ext>
                    </a:extLst>
                  </p:cNvPr>
                  <p:cNvCxnSpPr/>
                  <p:nvPr/>
                </p:nvCxnSpPr>
                <p:spPr>
                  <a:xfrm flipV="1">
                    <a:off x="3540" y="5778"/>
                    <a:ext cx="0" cy="170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Прямое соединение 8">
                    <a:extLst>
                      <a:ext uri="{FF2B5EF4-FFF2-40B4-BE49-F238E27FC236}">
                        <a16:creationId xmlns:a16="http://schemas.microsoft.com/office/drawing/2014/main" id="{A90600AA-D41E-45A0-8257-34DCDFA7D8E9}"/>
                      </a:ext>
                    </a:extLst>
                  </p:cNvPr>
                  <p:cNvCxnSpPr/>
                  <p:nvPr/>
                </p:nvCxnSpPr>
                <p:spPr>
                  <a:xfrm>
                    <a:off x="3522" y="5742"/>
                    <a:ext cx="1867"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Прямое соединение 9">
                    <a:extLst>
                      <a:ext uri="{FF2B5EF4-FFF2-40B4-BE49-F238E27FC236}">
                        <a16:creationId xmlns:a16="http://schemas.microsoft.com/office/drawing/2014/main" id="{09141EDB-A6B3-4FB7-AE4D-7879869C2D60}"/>
                      </a:ext>
                    </a:extLst>
                  </p:cNvPr>
                  <p:cNvCxnSpPr/>
                  <p:nvPr/>
                </p:nvCxnSpPr>
                <p:spPr>
                  <a:xfrm>
                    <a:off x="4086" y="6257"/>
                    <a:ext cx="2977"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Прямое соединение 10">
                    <a:extLst>
                      <a:ext uri="{FF2B5EF4-FFF2-40B4-BE49-F238E27FC236}">
                        <a16:creationId xmlns:a16="http://schemas.microsoft.com/office/drawing/2014/main" id="{F74BCB6F-B393-422C-A8C9-C6742238C123}"/>
                      </a:ext>
                    </a:extLst>
                  </p:cNvPr>
                  <p:cNvCxnSpPr/>
                  <p:nvPr/>
                </p:nvCxnSpPr>
                <p:spPr>
                  <a:xfrm>
                    <a:off x="4086" y="7143"/>
                    <a:ext cx="3012"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Прямое соединение 11">
                    <a:extLst>
                      <a:ext uri="{FF2B5EF4-FFF2-40B4-BE49-F238E27FC236}">
                        <a16:creationId xmlns:a16="http://schemas.microsoft.com/office/drawing/2014/main" id="{8AE19B4C-0B13-4BC9-A20A-A8193062EE26}"/>
                      </a:ext>
                    </a:extLst>
                  </p:cNvPr>
                  <p:cNvCxnSpPr/>
                  <p:nvPr/>
                </p:nvCxnSpPr>
                <p:spPr>
                  <a:xfrm>
                    <a:off x="5369" y="5725"/>
                    <a:ext cx="0" cy="546"/>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19" name="Текстовое поле 13">
                    <a:extLst>
                      <a:ext uri="{FF2B5EF4-FFF2-40B4-BE49-F238E27FC236}">
                        <a16:creationId xmlns:a16="http://schemas.microsoft.com/office/drawing/2014/main" id="{0147BB2A-62CC-4F29-81BF-6D8A56261FD9}"/>
                      </a:ext>
                    </a:extLst>
                  </p:cNvPr>
                  <p:cNvSpPr txBox="1"/>
                  <p:nvPr/>
                </p:nvSpPr>
                <p:spPr>
                  <a:xfrm>
                    <a:off x="1690" y="7681"/>
                    <a:ext cx="2184"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ru-RU" sz="1200" b="0" i="0" u="none" strike="noStrike" kern="1200" cap="none" spc="0" normalizeH="0" baseline="0" noProof="0" dirty="0">
                        <a:ln>
                          <a:noFill/>
                        </a:ln>
                        <a:solidFill>
                          <a:prstClr val="black"/>
                        </a:solidFill>
                        <a:effectLst/>
                        <a:uLnTx/>
                        <a:uFillTx/>
                        <a:latin typeface="Calibri" panose="020F0502020204030204"/>
                        <a:ea typeface="+mn-ea"/>
                        <a:cs typeface="+mn-cs"/>
                      </a:rPr>
                      <a:t>UCN in</a:t>
                    </a:r>
                  </a:p>
                </p:txBody>
              </p:sp>
              <p:sp>
                <p:nvSpPr>
                  <p:cNvPr id="120" name="Текстовое поле 14">
                    <a:extLst>
                      <a:ext uri="{FF2B5EF4-FFF2-40B4-BE49-F238E27FC236}">
                        <a16:creationId xmlns:a16="http://schemas.microsoft.com/office/drawing/2014/main" id="{CA89F9F5-6888-4F78-8D4B-C0622FE6874C}"/>
                      </a:ext>
                    </a:extLst>
                  </p:cNvPr>
                  <p:cNvSpPr txBox="1"/>
                  <p:nvPr/>
                </p:nvSpPr>
                <p:spPr>
                  <a:xfrm>
                    <a:off x="4268" y="6437"/>
                    <a:ext cx="2184"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x-none" altLang="ru-RU" sz="1200" b="0" i="0" u="none" strike="noStrike" kern="1200" cap="none" spc="0" normalizeH="0" baseline="0" noProof="0" dirty="0">
                        <a:ln>
                          <a:noFill/>
                        </a:ln>
                        <a:solidFill>
                          <a:prstClr val="black"/>
                        </a:solidFill>
                        <a:effectLst/>
                        <a:uLnTx/>
                        <a:uFillTx/>
                        <a:latin typeface="Calibri" panose="020F0502020204030204"/>
                        <a:ea typeface="+mn-ea"/>
                        <a:cs typeface="+mn-cs"/>
                      </a:rPr>
                      <a:t>UCN out</a:t>
                    </a:r>
                  </a:p>
                </p:txBody>
              </p:sp>
              <p:cxnSp>
                <p:nvCxnSpPr>
                  <p:cNvPr id="121" name="Прямая со стрелкой 120">
                    <a:extLst>
                      <a:ext uri="{FF2B5EF4-FFF2-40B4-BE49-F238E27FC236}">
                        <a16:creationId xmlns:a16="http://schemas.microsoft.com/office/drawing/2014/main" id="{DC37FDB8-3780-4DB4-9967-FF44E9B7B79C}"/>
                      </a:ext>
                    </a:extLst>
                  </p:cNvPr>
                  <p:cNvCxnSpPr/>
                  <p:nvPr/>
                </p:nvCxnSpPr>
                <p:spPr>
                  <a:xfrm>
                    <a:off x="3329" y="7962"/>
                    <a:ext cx="669" cy="0"/>
                  </a:xfrm>
                  <a:prstGeom prst="straightConnector1">
                    <a:avLst/>
                  </a:prstGeom>
                  <a:ln w="158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2" name="Прямая со стрелкой 121">
                    <a:extLst>
                      <a:ext uri="{FF2B5EF4-FFF2-40B4-BE49-F238E27FC236}">
                        <a16:creationId xmlns:a16="http://schemas.microsoft.com/office/drawing/2014/main" id="{EC6E7725-5133-4E92-B42E-E02F083E8F81}"/>
                      </a:ext>
                    </a:extLst>
                  </p:cNvPr>
                  <p:cNvCxnSpPr/>
                  <p:nvPr/>
                </p:nvCxnSpPr>
                <p:spPr>
                  <a:xfrm>
                    <a:off x="5994" y="6682"/>
                    <a:ext cx="669" cy="0"/>
                  </a:xfrm>
                  <a:prstGeom prst="straightConnector1">
                    <a:avLst/>
                  </a:prstGeom>
                  <a:ln w="15875">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3" name="Прямое соединение 17">
                    <a:extLst>
                      <a:ext uri="{FF2B5EF4-FFF2-40B4-BE49-F238E27FC236}">
                        <a16:creationId xmlns:a16="http://schemas.microsoft.com/office/drawing/2014/main" id="{6D746B71-FD6D-4815-B0DE-D76D2F24674D}"/>
                      </a:ext>
                    </a:extLst>
                  </p:cNvPr>
                  <p:cNvCxnSpPr/>
                  <p:nvPr/>
                </p:nvCxnSpPr>
                <p:spPr>
                  <a:xfrm>
                    <a:off x="7063" y="7134"/>
                    <a:ext cx="0" cy="28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Прямое соединение 18">
                    <a:extLst>
                      <a:ext uri="{FF2B5EF4-FFF2-40B4-BE49-F238E27FC236}">
                        <a16:creationId xmlns:a16="http://schemas.microsoft.com/office/drawing/2014/main" id="{0CD4B966-8BAD-49D8-BF24-04418DD331B5}"/>
                      </a:ext>
                    </a:extLst>
                  </p:cNvPr>
                  <p:cNvCxnSpPr/>
                  <p:nvPr/>
                </p:nvCxnSpPr>
                <p:spPr>
                  <a:xfrm>
                    <a:off x="7063" y="7433"/>
                    <a:ext cx="19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Прямое соединение 19">
                    <a:extLst>
                      <a:ext uri="{FF2B5EF4-FFF2-40B4-BE49-F238E27FC236}">
                        <a16:creationId xmlns:a16="http://schemas.microsoft.com/office/drawing/2014/main" id="{087B3D1F-EA20-403F-8B37-6AD446C07917}"/>
                      </a:ext>
                    </a:extLst>
                  </p:cNvPr>
                  <p:cNvCxnSpPr/>
                  <p:nvPr/>
                </p:nvCxnSpPr>
                <p:spPr>
                  <a:xfrm flipV="1">
                    <a:off x="9072" y="6993"/>
                    <a:ext cx="0" cy="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6" name="Прямое соединение 20">
                    <a:extLst>
                      <a:ext uri="{FF2B5EF4-FFF2-40B4-BE49-F238E27FC236}">
                        <a16:creationId xmlns:a16="http://schemas.microsoft.com/office/drawing/2014/main" id="{2D26E72C-65C8-4579-9A85-881FF19C198F}"/>
                      </a:ext>
                    </a:extLst>
                  </p:cNvPr>
                  <p:cNvCxnSpPr/>
                  <p:nvPr/>
                </p:nvCxnSpPr>
                <p:spPr>
                  <a:xfrm flipV="1">
                    <a:off x="7040" y="5930"/>
                    <a:ext cx="0" cy="30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7" name="Прямое соединение 22">
                    <a:extLst>
                      <a:ext uri="{FF2B5EF4-FFF2-40B4-BE49-F238E27FC236}">
                        <a16:creationId xmlns:a16="http://schemas.microsoft.com/office/drawing/2014/main" id="{BF5979FE-76E1-4738-B286-4A78EE90EFDC}"/>
                      </a:ext>
                    </a:extLst>
                  </p:cNvPr>
                  <p:cNvCxnSpPr/>
                  <p:nvPr/>
                </p:nvCxnSpPr>
                <p:spPr>
                  <a:xfrm flipV="1">
                    <a:off x="8342" y="5884"/>
                    <a:ext cx="711"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8" name="Прямое соединение 23">
                    <a:extLst>
                      <a:ext uri="{FF2B5EF4-FFF2-40B4-BE49-F238E27FC236}">
                        <a16:creationId xmlns:a16="http://schemas.microsoft.com/office/drawing/2014/main" id="{0E2DADCE-95AF-4B4F-B15D-5678D08FBBDB}"/>
                      </a:ext>
                    </a:extLst>
                  </p:cNvPr>
                  <p:cNvCxnSpPr/>
                  <p:nvPr/>
                </p:nvCxnSpPr>
                <p:spPr>
                  <a:xfrm>
                    <a:off x="9071" y="5919"/>
                    <a:ext cx="0" cy="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Прямое соединение 24">
                    <a:extLst>
                      <a:ext uri="{FF2B5EF4-FFF2-40B4-BE49-F238E27FC236}">
                        <a16:creationId xmlns:a16="http://schemas.microsoft.com/office/drawing/2014/main" id="{B107442A-FF66-4E14-B071-85F895C0EB8C}"/>
                      </a:ext>
                    </a:extLst>
                  </p:cNvPr>
                  <p:cNvCxnSpPr/>
                  <p:nvPr/>
                </p:nvCxnSpPr>
                <p:spPr>
                  <a:xfrm>
                    <a:off x="9088" y="6742"/>
                    <a:ext cx="3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Прямое соединение 25">
                    <a:extLst>
                      <a:ext uri="{FF2B5EF4-FFF2-40B4-BE49-F238E27FC236}">
                        <a16:creationId xmlns:a16="http://schemas.microsoft.com/office/drawing/2014/main" id="{05C707FB-2ACC-481D-9E2F-8B16FF3E8AFB}"/>
                      </a:ext>
                    </a:extLst>
                  </p:cNvPr>
                  <p:cNvCxnSpPr/>
                  <p:nvPr/>
                </p:nvCxnSpPr>
                <p:spPr>
                  <a:xfrm>
                    <a:off x="9071" y="6975"/>
                    <a:ext cx="405" cy="0"/>
                  </a:xfrm>
                  <a:prstGeom prst="line">
                    <a:avLst/>
                  </a:prstGeom>
                </p:spPr>
                <p:style>
                  <a:lnRef idx="1">
                    <a:schemeClr val="accent1"/>
                  </a:lnRef>
                  <a:fillRef idx="0">
                    <a:schemeClr val="accent1"/>
                  </a:fillRef>
                  <a:effectRef idx="0">
                    <a:schemeClr val="accent1"/>
                  </a:effectRef>
                  <a:fontRef idx="minor">
                    <a:schemeClr val="tx1"/>
                  </a:fontRef>
                </p:style>
              </p:cxnSp>
              <p:sp>
                <p:nvSpPr>
                  <p:cNvPr id="131" name="Прямоугольник 130">
                    <a:extLst>
                      <a:ext uri="{FF2B5EF4-FFF2-40B4-BE49-F238E27FC236}">
                        <a16:creationId xmlns:a16="http://schemas.microsoft.com/office/drawing/2014/main" id="{07FB16B5-6D14-4769-880D-2103DDA0778D}"/>
                      </a:ext>
                    </a:extLst>
                  </p:cNvPr>
                  <p:cNvSpPr/>
                  <p:nvPr/>
                </p:nvSpPr>
                <p:spPr>
                  <a:xfrm>
                    <a:off x="9441" y="6627"/>
                    <a:ext cx="511" cy="51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2" name="Прямое соединение 27">
                    <a:extLst>
                      <a:ext uri="{FF2B5EF4-FFF2-40B4-BE49-F238E27FC236}">
                        <a16:creationId xmlns:a16="http://schemas.microsoft.com/office/drawing/2014/main" id="{DF9D1708-4642-442F-A54C-94746CD04BAA}"/>
                      </a:ext>
                    </a:extLst>
                  </p:cNvPr>
                  <p:cNvCxnSpPr/>
                  <p:nvPr/>
                </p:nvCxnSpPr>
                <p:spPr>
                  <a:xfrm flipV="1">
                    <a:off x="8349" y="5109"/>
                    <a:ext cx="0" cy="811"/>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3" name="Прямое соединение 28">
                    <a:extLst>
                      <a:ext uri="{FF2B5EF4-FFF2-40B4-BE49-F238E27FC236}">
                        <a16:creationId xmlns:a16="http://schemas.microsoft.com/office/drawing/2014/main" id="{4E6F136D-311E-4EE2-BD8C-A337D764230F}"/>
                      </a:ext>
                    </a:extLst>
                  </p:cNvPr>
                  <p:cNvCxnSpPr/>
                  <p:nvPr/>
                </p:nvCxnSpPr>
                <p:spPr>
                  <a:xfrm flipV="1">
                    <a:off x="7715" y="5091"/>
                    <a:ext cx="0" cy="846"/>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4" name="Прямое соединение 29">
                    <a:extLst>
                      <a:ext uri="{FF2B5EF4-FFF2-40B4-BE49-F238E27FC236}">
                        <a16:creationId xmlns:a16="http://schemas.microsoft.com/office/drawing/2014/main" id="{516F1EAF-06D0-4EA4-8FE8-7E4631CB7B70}"/>
                      </a:ext>
                    </a:extLst>
                  </p:cNvPr>
                  <p:cNvCxnSpPr/>
                  <p:nvPr/>
                </p:nvCxnSpPr>
                <p:spPr>
                  <a:xfrm flipV="1">
                    <a:off x="7028" y="5918"/>
                    <a:ext cx="722" cy="1"/>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5" name="Прямое соединение 30">
                    <a:extLst>
                      <a:ext uri="{FF2B5EF4-FFF2-40B4-BE49-F238E27FC236}">
                        <a16:creationId xmlns:a16="http://schemas.microsoft.com/office/drawing/2014/main" id="{F7532959-8EF6-43F2-86CE-7D46ED677D9F}"/>
                      </a:ext>
                    </a:extLst>
                  </p:cNvPr>
                  <p:cNvCxnSpPr/>
                  <p:nvPr/>
                </p:nvCxnSpPr>
                <p:spPr>
                  <a:xfrm flipV="1">
                    <a:off x="7718" y="5955"/>
                    <a:ext cx="629" cy="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6" name="Прямоугольник 135">
                    <a:extLst>
                      <a:ext uri="{FF2B5EF4-FFF2-40B4-BE49-F238E27FC236}">
                        <a16:creationId xmlns:a16="http://schemas.microsoft.com/office/drawing/2014/main" id="{C3C43E69-7427-475D-B7A7-BCEB8C9405BB}"/>
                      </a:ext>
                    </a:extLst>
                  </p:cNvPr>
                  <p:cNvSpPr/>
                  <p:nvPr/>
                </p:nvSpPr>
                <p:spPr>
                  <a:xfrm>
                    <a:off x="7858" y="6292"/>
                    <a:ext cx="417" cy="12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Прямоугольник 136">
                    <a:extLst>
                      <a:ext uri="{FF2B5EF4-FFF2-40B4-BE49-F238E27FC236}">
                        <a16:creationId xmlns:a16="http://schemas.microsoft.com/office/drawing/2014/main" id="{56618825-98CD-44BB-944A-0456FAB33BAD}"/>
                      </a:ext>
                    </a:extLst>
                  </p:cNvPr>
                  <p:cNvSpPr/>
                  <p:nvPr/>
                </p:nvSpPr>
                <p:spPr>
                  <a:xfrm>
                    <a:off x="7573" y="4368"/>
                    <a:ext cx="863" cy="75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Прямоугольник 137">
                    <a:extLst>
                      <a:ext uri="{FF2B5EF4-FFF2-40B4-BE49-F238E27FC236}">
                        <a16:creationId xmlns:a16="http://schemas.microsoft.com/office/drawing/2014/main" id="{4C3AB637-2CAD-4495-BD37-2D91FC342492}"/>
                      </a:ext>
                    </a:extLst>
                  </p:cNvPr>
                  <p:cNvSpPr/>
                  <p:nvPr/>
                </p:nvSpPr>
                <p:spPr>
                  <a:xfrm>
                    <a:off x="8402" y="5232"/>
                    <a:ext cx="334" cy="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Прямоугольник 138">
                    <a:extLst>
                      <a:ext uri="{FF2B5EF4-FFF2-40B4-BE49-F238E27FC236}">
                        <a16:creationId xmlns:a16="http://schemas.microsoft.com/office/drawing/2014/main" id="{51E8DE50-A30D-416C-9F11-6C00FD670EB4}"/>
                      </a:ext>
                    </a:extLst>
                  </p:cNvPr>
                  <p:cNvSpPr/>
                  <p:nvPr/>
                </p:nvSpPr>
                <p:spPr>
                  <a:xfrm>
                    <a:off x="7351" y="5238"/>
                    <a:ext cx="334" cy="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0" name="Прямое соединение 35">
                    <a:extLst>
                      <a:ext uri="{FF2B5EF4-FFF2-40B4-BE49-F238E27FC236}">
                        <a16:creationId xmlns:a16="http://schemas.microsoft.com/office/drawing/2014/main" id="{DFA7FC5C-4A2F-416A-A31E-36D680A0E590}"/>
                      </a:ext>
                    </a:extLst>
                  </p:cNvPr>
                  <p:cNvCxnSpPr/>
                  <p:nvPr/>
                </p:nvCxnSpPr>
                <p:spPr>
                  <a:xfrm flipV="1">
                    <a:off x="8342" y="5902"/>
                    <a:ext cx="711"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Прямое соединение 36">
                    <a:extLst>
                      <a:ext uri="{FF2B5EF4-FFF2-40B4-BE49-F238E27FC236}">
                        <a16:creationId xmlns:a16="http://schemas.microsoft.com/office/drawing/2014/main" id="{76E8953C-2A76-4655-8030-C91BA90E4D62}"/>
                      </a:ext>
                    </a:extLst>
                  </p:cNvPr>
                  <p:cNvCxnSpPr/>
                  <p:nvPr/>
                </p:nvCxnSpPr>
                <p:spPr>
                  <a:xfrm>
                    <a:off x="9071" y="5938"/>
                    <a:ext cx="0" cy="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Прямое соединение 37">
                    <a:extLst>
                      <a:ext uri="{FF2B5EF4-FFF2-40B4-BE49-F238E27FC236}">
                        <a16:creationId xmlns:a16="http://schemas.microsoft.com/office/drawing/2014/main" id="{B0E30C40-73FB-4B26-8EAB-E702F881F333}"/>
                      </a:ext>
                    </a:extLst>
                  </p:cNvPr>
                  <p:cNvCxnSpPr/>
                  <p:nvPr/>
                </p:nvCxnSpPr>
                <p:spPr>
                  <a:xfrm>
                    <a:off x="9088" y="6761"/>
                    <a:ext cx="35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Прямое соединение 38">
                    <a:extLst>
                      <a:ext uri="{FF2B5EF4-FFF2-40B4-BE49-F238E27FC236}">
                        <a16:creationId xmlns:a16="http://schemas.microsoft.com/office/drawing/2014/main" id="{2F14E420-F072-4CEA-AC0C-E75B8956EEAA}"/>
                      </a:ext>
                    </a:extLst>
                  </p:cNvPr>
                  <p:cNvCxnSpPr/>
                  <p:nvPr/>
                </p:nvCxnSpPr>
                <p:spPr>
                  <a:xfrm>
                    <a:off x="9071" y="6994"/>
                    <a:ext cx="4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Прямое соединение 39">
                    <a:extLst>
                      <a:ext uri="{FF2B5EF4-FFF2-40B4-BE49-F238E27FC236}">
                        <a16:creationId xmlns:a16="http://schemas.microsoft.com/office/drawing/2014/main" id="{32AFBBE9-9E84-404E-A79A-BBB875B19E8C}"/>
                      </a:ext>
                    </a:extLst>
                  </p:cNvPr>
                  <p:cNvCxnSpPr/>
                  <p:nvPr/>
                </p:nvCxnSpPr>
                <p:spPr>
                  <a:xfrm flipV="1">
                    <a:off x="8342" y="5921"/>
                    <a:ext cx="711" cy="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Прямое соединение 40">
                    <a:extLst>
                      <a:ext uri="{FF2B5EF4-FFF2-40B4-BE49-F238E27FC236}">
                        <a16:creationId xmlns:a16="http://schemas.microsoft.com/office/drawing/2014/main" id="{1648E939-0E80-4348-8056-3C29BE998C7B}"/>
                      </a:ext>
                    </a:extLst>
                  </p:cNvPr>
                  <p:cNvCxnSpPr/>
                  <p:nvPr/>
                </p:nvCxnSpPr>
                <p:spPr>
                  <a:xfrm>
                    <a:off x="7063" y="7134"/>
                    <a:ext cx="0" cy="282"/>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6" name="Прямое соединение 41">
                    <a:extLst>
                      <a:ext uri="{FF2B5EF4-FFF2-40B4-BE49-F238E27FC236}">
                        <a16:creationId xmlns:a16="http://schemas.microsoft.com/office/drawing/2014/main" id="{EF350F1F-3DA8-4774-AB2C-5DC44B7628E9}"/>
                      </a:ext>
                    </a:extLst>
                  </p:cNvPr>
                  <p:cNvCxnSpPr/>
                  <p:nvPr/>
                </p:nvCxnSpPr>
                <p:spPr>
                  <a:xfrm>
                    <a:off x="7063" y="7433"/>
                    <a:ext cx="1973"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Прямое соединение 42">
                    <a:extLst>
                      <a:ext uri="{FF2B5EF4-FFF2-40B4-BE49-F238E27FC236}">
                        <a16:creationId xmlns:a16="http://schemas.microsoft.com/office/drawing/2014/main" id="{08441A20-B360-4B35-BDD8-36926B0EC26E}"/>
                      </a:ext>
                    </a:extLst>
                  </p:cNvPr>
                  <p:cNvCxnSpPr/>
                  <p:nvPr/>
                </p:nvCxnSpPr>
                <p:spPr>
                  <a:xfrm flipV="1">
                    <a:off x="9072" y="6993"/>
                    <a:ext cx="0" cy="45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Прямоугольник 147">
                    <a:extLst>
                      <a:ext uri="{FF2B5EF4-FFF2-40B4-BE49-F238E27FC236}">
                        <a16:creationId xmlns:a16="http://schemas.microsoft.com/office/drawing/2014/main" id="{1D63B0C7-21DA-4EC1-A148-868612D9DC9C}"/>
                      </a:ext>
                    </a:extLst>
                  </p:cNvPr>
                  <p:cNvSpPr/>
                  <p:nvPr/>
                </p:nvSpPr>
                <p:spPr>
                  <a:xfrm>
                    <a:off x="7321" y="5248"/>
                    <a:ext cx="334" cy="61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alt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9" name="Прямое соединение 44">
                    <a:extLst>
                      <a:ext uri="{FF2B5EF4-FFF2-40B4-BE49-F238E27FC236}">
                        <a16:creationId xmlns:a16="http://schemas.microsoft.com/office/drawing/2014/main" id="{7F351CE9-8827-40FA-BD05-E3394600D85A}"/>
                      </a:ext>
                    </a:extLst>
                  </p:cNvPr>
                  <p:cNvCxnSpPr/>
                  <p:nvPr/>
                </p:nvCxnSpPr>
                <p:spPr>
                  <a:xfrm>
                    <a:off x="9071" y="5938"/>
                    <a:ext cx="0" cy="828"/>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0" name="Прямое соединение 45">
                    <a:extLst>
                      <a:ext uri="{FF2B5EF4-FFF2-40B4-BE49-F238E27FC236}">
                        <a16:creationId xmlns:a16="http://schemas.microsoft.com/office/drawing/2014/main" id="{8A3F722A-7454-487A-BD34-69303545251A}"/>
                      </a:ext>
                    </a:extLst>
                  </p:cNvPr>
                  <p:cNvCxnSpPr/>
                  <p:nvPr/>
                </p:nvCxnSpPr>
                <p:spPr>
                  <a:xfrm>
                    <a:off x="9088" y="6761"/>
                    <a:ext cx="353"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1" name="Прямое соединение 46">
                    <a:extLst>
                      <a:ext uri="{FF2B5EF4-FFF2-40B4-BE49-F238E27FC236}">
                        <a16:creationId xmlns:a16="http://schemas.microsoft.com/office/drawing/2014/main" id="{FC4B266F-687B-4E47-A066-CFB89094F1AA}"/>
                      </a:ext>
                    </a:extLst>
                  </p:cNvPr>
                  <p:cNvCxnSpPr/>
                  <p:nvPr/>
                </p:nvCxnSpPr>
                <p:spPr>
                  <a:xfrm>
                    <a:off x="9071" y="6994"/>
                    <a:ext cx="405" cy="0"/>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2" name="Прямое соединение 47">
                    <a:extLst>
                      <a:ext uri="{FF2B5EF4-FFF2-40B4-BE49-F238E27FC236}">
                        <a16:creationId xmlns:a16="http://schemas.microsoft.com/office/drawing/2014/main" id="{2F06571F-1066-4C5D-A75E-DAB5C7FE4938}"/>
                      </a:ext>
                    </a:extLst>
                  </p:cNvPr>
                  <p:cNvCxnSpPr/>
                  <p:nvPr/>
                </p:nvCxnSpPr>
                <p:spPr>
                  <a:xfrm>
                    <a:off x="8342" y="5926"/>
                    <a:ext cx="748" cy="14"/>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53" name="Текстовое поле 48">
                    <a:extLst>
                      <a:ext uri="{FF2B5EF4-FFF2-40B4-BE49-F238E27FC236}">
                        <a16:creationId xmlns:a16="http://schemas.microsoft.com/office/drawing/2014/main" id="{13A2C74B-3989-4F85-9097-E6948341F7D2}"/>
                      </a:ext>
                    </a:extLst>
                  </p:cNvPr>
                  <p:cNvSpPr txBox="1"/>
                  <p:nvPr/>
                </p:nvSpPr>
                <p:spPr>
                  <a:xfrm>
                    <a:off x="3369" y="9961"/>
                    <a:ext cx="7285" cy="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ru-RU" sz="1400" b="1" dirty="0">
                        <a:solidFill>
                          <a:prstClr val="black"/>
                        </a:solidFill>
                        <a:latin typeface="Calibri" panose="020F0502020204030204"/>
                      </a:rPr>
                      <a:t>Chamber for UCN spectra cleaning</a:t>
                    </a:r>
                    <a:endParaRPr kumimoji="0" lang="x-none" alt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4" name="Прямая со стрелкой 153">
                    <a:extLst>
                      <a:ext uri="{FF2B5EF4-FFF2-40B4-BE49-F238E27FC236}">
                        <a16:creationId xmlns:a16="http://schemas.microsoft.com/office/drawing/2014/main" id="{51F5A2C0-1144-46C7-9754-1132D1E31F62}"/>
                      </a:ext>
                    </a:extLst>
                  </p:cNvPr>
                  <p:cNvCxnSpPr>
                    <a:cxnSpLocks/>
                  </p:cNvCxnSpPr>
                  <p:nvPr/>
                </p:nvCxnSpPr>
                <p:spPr>
                  <a:xfrm>
                    <a:off x="4124" y="8906"/>
                    <a:ext cx="618" cy="1182"/>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5" name="Текстовое поле 51">
                    <a:extLst>
                      <a:ext uri="{FF2B5EF4-FFF2-40B4-BE49-F238E27FC236}">
                        <a16:creationId xmlns:a16="http://schemas.microsoft.com/office/drawing/2014/main" id="{8A848564-A458-4632-8F0A-B3167BED5B65}"/>
                      </a:ext>
                    </a:extLst>
                  </p:cNvPr>
                  <p:cNvSpPr txBox="1"/>
                  <p:nvPr/>
                </p:nvSpPr>
                <p:spPr>
                  <a:xfrm>
                    <a:off x="6898" y="8781"/>
                    <a:ext cx="4368" cy="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400" b="1" i="0" u="none" strike="noStrike" kern="1200" cap="none" spc="0" normalizeH="0" baseline="0" noProof="0" dirty="0">
                        <a:ln>
                          <a:noFill/>
                        </a:ln>
                        <a:solidFill>
                          <a:prstClr val="black"/>
                        </a:solidFill>
                        <a:effectLst/>
                        <a:uLnTx/>
                        <a:uFillTx/>
                        <a:latin typeface="Calibri" panose="020F0502020204030204"/>
                        <a:ea typeface="+mn-ea"/>
                        <a:cs typeface="+mn-cs"/>
                      </a:rPr>
                      <a:t>Vacuum chamber</a:t>
                    </a:r>
                    <a:endParaRPr kumimoji="0" lang="x-none" alt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6" name="Прямая со стрелкой 155">
                    <a:extLst>
                      <a:ext uri="{FF2B5EF4-FFF2-40B4-BE49-F238E27FC236}">
                        <a16:creationId xmlns:a16="http://schemas.microsoft.com/office/drawing/2014/main" id="{A564BF64-9B2D-449E-BD3A-E0F6BB2027A5}"/>
                      </a:ext>
                    </a:extLst>
                  </p:cNvPr>
                  <p:cNvCxnSpPr>
                    <a:cxnSpLocks/>
                  </p:cNvCxnSpPr>
                  <p:nvPr/>
                </p:nvCxnSpPr>
                <p:spPr>
                  <a:xfrm>
                    <a:off x="7735" y="7597"/>
                    <a:ext cx="42" cy="1444"/>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58" name="Текстовое поле 54">
                    <a:extLst>
                      <a:ext uri="{FF2B5EF4-FFF2-40B4-BE49-F238E27FC236}">
                        <a16:creationId xmlns:a16="http://schemas.microsoft.com/office/drawing/2014/main" id="{92C241C6-0569-44DA-838C-423AFF3E15D0}"/>
                      </a:ext>
                    </a:extLst>
                  </p:cNvPr>
                  <p:cNvSpPr txBox="1"/>
                  <p:nvPr/>
                </p:nvSpPr>
                <p:spPr>
                  <a:xfrm>
                    <a:off x="8461" y="7985"/>
                    <a:ext cx="2942"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0000"/>
                        </a:solidFill>
                        <a:effectLst/>
                        <a:uLnTx/>
                        <a:uFillTx/>
                        <a:latin typeface="Calibri" panose="020F0502020204030204"/>
                        <a:ea typeface="+mn-ea"/>
                        <a:cs typeface="+mn-cs"/>
                      </a:rPr>
                      <a:t>Monitor</a:t>
                    </a:r>
                    <a:endParaRPr kumimoji="0" lang="x-none" altLang="ru-RU"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59" name="Прямая со стрелкой 158">
                    <a:extLst>
                      <a:ext uri="{FF2B5EF4-FFF2-40B4-BE49-F238E27FC236}">
                        <a16:creationId xmlns:a16="http://schemas.microsoft.com/office/drawing/2014/main" id="{533C1D60-1409-4E95-9B47-1C265DAFF863}"/>
                      </a:ext>
                    </a:extLst>
                  </p:cNvPr>
                  <p:cNvCxnSpPr>
                    <a:cxnSpLocks/>
                    <a:stCxn id="131" idx="2"/>
                  </p:cNvCxnSpPr>
                  <p:nvPr/>
                </p:nvCxnSpPr>
                <p:spPr>
                  <a:xfrm flipH="1">
                    <a:off x="9425" y="7138"/>
                    <a:ext cx="272" cy="1094"/>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a:extLst>
                      <a:ext uri="{FF2B5EF4-FFF2-40B4-BE49-F238E27FC236}">
                        <a16:creationId xmlns:a16="http://schemas.microsoft.com/office/drawing/2014/main" id="{FE88D78B-CC62-4A2B-9F65-88EFEA31B47F}"/>
                      </a:ext>
                    </a:extLst>
                  </p:cNvPr>
                  <p:cNvCxnSpPr/>
                  <p:nvPr/>
                </p:nvCxnSpPr>
                <p:spPr>
                  <a:xfrm>
                    <a:off x="8545" y="4613"/>
                    <a:ext cx="345" cy="269"/>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163" name="Текстовое поле 59">
                    <a:extLst>
                      <a:ext uri="{FF2B5EF4-FFF2-40B4-BE49-F238E27FC236}">
                        <a16:creationId xmlns:a16="http://schemas.microsoft.com/office/drawing/2014/main" id="{8C43E616-A09E-49D9-BC6F-4B4499820FA7}"/>
                      </a:ext>
                    </a:extLst>
                  </p:cNvPr>
                  <p:cNvSpPr txBox="1"/>
                  <p:nvPr/>
                </p:nvSpPr>
                <p:spPr>
                  <a:xfrm>
                    <a:off x="8751" y="4499"/>
                    <a:ext cx="2247"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0000"/>
                        </a:solidFill>
                        <a:effectLst/>
                        <a:uLnTx/>
                        <a:uFillTx/>
                        <a:latin typeface="Calibri" panose="020F0502020204030204"/>
                        <a:ea typeface="+mn-ea"/>
                        <a:cs typeface="+mn-cs"/>
                      </a:rPr>
                      <a:t>Detector</a:t>
                    </a:r>
                    <a:endParaRPr kumimoji="0" lang="x-none" altLang="ru-RU"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64" name="Текстовое поле 60">
                    <a:extLst>
                      <a:ext uri="{FF2B5EF4-FFF2-40B4-BE49-F238E27FC236}">
                        <a16:creationId xmlns:a16="http://schemas.microsoft.com/office/drawing/2014/main" id="{4AF226A5-9E59-464A-AEE1-721ECC7FA55B}"/>
                      </a:ext>
                    </a:extLst>
                  </p:cNvPr>
                  <p:cNvSpPr txBox="1"/>
                  <p:nvPr/>
                </p:nvSpPr>
                <p:spPr>
                  <a:xfrm>
                    <a:off x="-5111" y="3846"/>
                    <a:ext cx="4332" cy="7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1" i="0" u="none" strike="noStrike" kern="1200" cap="none" spc="0" normalizeH="0" baseline="0" noProof="0" dirty="0">
                        <a:ln>
                          <a:noFill/>
                        </a:ln>
                        <a:solidFill>
                          <a:srgbClr val="FF0000"/>
                        </a:solidFill>
                        <a:effectLst/>
                        <a:uLnTx/>
                        <a:uFillTx/>
                        <a:latin typeface="Calibri" panose="020F0502020204030204"/>
                        <a:ea typeface="+mn-ea"/>
                        <a:cs typeface="+mn-cs"/>
                      </a:rPr>
                      <a:t>Sample with US wave</a:t>
                    </a:r>
                    <a:endParaRPr kumimoji="0" lang="x-none" altLang="ru-RU" sz="1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65" name="Прямая со стрелкой 164">
                    <a:extLst>
                      <a:ext uri="{FF2B5EF4-FFF2-40B4-BE49-F238E27FC236}">
                        <a16:creationId xmlns:a16="http://schemas.microsoft.com/office/drawing/2014/main" id="{43314312-70FB-43CF-B174-0CE7B286454C}"/>
                      </a:ext>
                    </a:extLst>
                  </p:cNvPr>
                  <p:cNvCxnSpPr>
                    <a:cxnSpLocks/>
                  </p:cNvCxnSpPr>
                  <p:nvPr/>
                </p:nvCxnSpPr>
                <p:spPr>
                  <a:xfrm flipH="1" flipV="1">
                    <a:off x="4688" y="4772"/>
                    <a:ext cx="3189" cy="1580"/>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166" name="Прямое соединение 62">
                    <a:extLst>
                      <a:ext uri="{FF2B5EF4-FFF2-40B4-BE49-F238E27FC236}">
                        <a16:creationId xmlns:a16="http://schemas.microsoft.com/office/drawing/2014/main" id="{2801D1C4-1F80-4E0F-A000-53B7E8B6BC1F}"/>
                      </a:ext>
                    </a:extLst>
                  </p:cNvPr>
                  <p:cNvCxnSpPr>
                    <a:cxnSpLocks/>
                  </p:cNvCxnSpPr>
                  <p:nvPr/>
                </p:nvCxnSpPr>
                <p:spPr>
                  <a:xfrm>
                    <a:off x="934" y="4745"/>
                    <a:ext cx="3821" cy="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7" name="Текстовое поле 51">
                  <a:extLst>
                    <a:ext uri="{FF2B5EF4-FFF2-40B4-BE49-F238E27FC236}">
                      <a16:creationId xmlns:a16="http://schemas.microsoft.com/office/drawing/2014/main" id="{BF66971C-41A5-4DD2-B078-07DBB332854F}"/>
                    </a:ext>
                  </a:extLst>
                </p:cNvPr>
                <p:cNvSpPr txBox="1"/>
                <p:nvPr/>
              </p:nvSpPr>
              <p:spPr>
                <a:xfrm>
                  <a:off x="5769335" y="3684446"/>
                  <a:ext cx="2385059" cy="4648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ru-RU" sz="1200" b="0" i="0" u="none" strike="noStrike" kern="1200" cap="none" spc="0" normalizeH="0" baseline="0" noProof="0" dirty="0">
                      <a:ln>
                        <a:noFill/>
                      </a:ln>
                      <a:solidFill>
                        <a:srgbClr val="FF0000"/>
                      </a:solidFill>
                      <a:effectLst/>
                      <a:uLnTx/>
                      <a:uFillTx/>
                      <a:latin typeface="Calibri" panose="020F0502020204030204"/>
                      <a:ea typeface="+mn-ea"/>
                      <a:cs typeface="+mn-cs"/>
                    </a:rPr>
                    <a:t>Cupper foil</a:t>
                  </a:r>
                  <a:endParaRPr kumimoji="0" lang="x-none" altLang="ru-RU" sz="12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108" name="Прямая со стрелкой 107">
                  <a:extLst>
                    <a:ext uri="{FF2B5EF4-FFF2-40B4-BE49-F238E27FC236}">
                      <a16:creationId xmlns:a16="http://schemas.microsoft.com/office/drawing/2014/main" id="{C0642D46-6F21-4150-AC08-12B87C8E171D}"/>
                    </a:ext>
                  </a:extLst>
                </p:cNvPr>
                <p:cNvCxnSpPr>
                  <a:cxnSpLocks/>
                </p:cNvCxnSpPr>
                <p:nvPr/>
              </p:nvCxnSpPr>
              <p:spPr>
                <a:xfrm>
                  <a:off x="5254625" y="3827780"/>
                  <a:ext cx="636270" cy="106942"/>
                </a:xfrm>
                <a:prstGeom prst="straightConnector1">
                  <a:avLst/>
                </a:prstGeom>
                <a:ln w="1587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03" name="Прямоугольник 102">
                <a:extLst>
                  <a:ext uri="{FF2B5EF4-FFF2-40B4-BE49-F238E27FC236}">
                    <a16:creationId xmlns:a16="http://schemas.microsoft.com/office/drawing/2014/main" id="{AD4B3C4B-2565-47A1-8394-3128CC355C7E}"/>
                  </a:ext>
                </a:extLst>
              </p:cNvPr>
              <p:cNvSpPr/>
              <p:nvPr/>
            </p:nvSpPr>
            <p:spPr>
              <a:xfrm>
                <a:off x="4243230" y="2618551"/>
                <a:ext cx="3097022" cy="341908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Прямая со стрелкой 103">
                <a:extLst>
                  <a:ext uri="{FF2B5EF4-FFF2-40B4-BE49-F238E27FC236}">
                    <a16:creationId xmlns:a16="http://schemas.microsoft.com/office/drawing/2014/main" id="{20AD1330-F041-4D3E-BAA0-BA6A1B0B8D56}"/>
                  </a:ext>
                </a:extLst>
              </p:cNvPr>
              <p:cNvCxnSpPr>
                <a:cxnSpLocks/>
              </p:cNvCxnSpPr>
              <p:nvPr/>
            </p:nvCxnSpPr>
            <p:spPr>
              <a:xfrm>
                <a:off x="5770880" y="2392471"/>
                <a:ext cx="179378" cy="1983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4088340F-7A47-4BE0-BD0F-173CC839D051}"/>
                  </a:ext>
                </a:extLst>
              </p:cNvPr>
              <p:cNvSpPr txBox="1"/>
              <p:nvPr/>
            </p:nvSpPr>
            <p:spPr>
              <a:xfrm>
                <a:off x="5500377" y="2110921"/>
                <a:ext cx="441710" cy="4648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2</a:t>
                </a:r>
              </a:p>
            </p:txBody>
          </p:sp>
        </p:grpSp>
        <p:cxnSp>
          <p:nvCxnSpPr>
            <p:cNvPr id="98" name="Прямое соединение 7">
              <a:extLst>
                <a:ext uri="{FF2B5EF4-FFF2-40B4-BE49-F238E27FC236}">
                  <a16:creationId xmlns:a16="http://schemas.microsoft.com/office/drawing/2014/main" id="{260F2088-5A36-4ECC-8842-0B8CEBE7013E}"/>
                </a:ext>
              </a:extLst>
            </p:cNvPr>
            <p:cNvCxnSpPr>
              <a:cxnSpLocks/>
              <a:endCxn id="120" idx="2"/>
            </p:cNvCxnSpPr>
            <p:nvPr/>
          </p:nvCxnSpPr>
          <p:spPr>
            <a:xfrm flipV="1">
              <a:off x="3577589" y="3908849"/>
              <a:ext cx="3809" cy="1122435"/>
            </a:xfrm>
            <a:prstGeom prst="line">
              <a:avLst/>
            </a:prstGeom>
            <a:ln w="317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99" name="Прямоугольник 98">
              <a:extLst>
                <a:ext uri="{FF2B5EF4-FFF2-40B4-BE49-F238E27FC236}">
                  <a16:creationId xmlns:a16="http://schemas.microsoft.com/office/drawing/2014/main" id="{53768205-8A42-4AFF-A19F-4A2AA1C5B0C3}"/>
                </a:ext>
              </a:extLst>
            </p:cNvPr>
            <p:cNvSpPr/>
            <p:nvPr/>
          </p:nvSpPr>
          <p:spPr>
            <a:xfrm>
              <a:off x="1127125" y="1947317"/>
              <a:ext cx="2905062" cy="3419082"/>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C99EF67D-FF99-4412-8C3F-C3C4F49D6FD0}"/>
                </a:ext>
              </a:extLst>
            </p:cNvPr>
            <p:cNvSpPr txBox="1"/>
            <p:nvPr/>
          </p:nvSpPr>
          <p:spPr>
            <a:xfrm>
              <a:off x="2814172" y="1482851"/>
              <a:ext cx="441711" cy="4648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Calibri" panose="020F0502020204030204"/>
                  <a:ea typeface="+mn-ea"/>
                  <a:cs typeface="+mn-cs"/>
                </a:rPr>
                <a:t>1</a:t>
              </a:r>
            </a:p>
          </p:txBody>
        </p:sp>
        <p:cxnSp>
          <p:nvCxnSpPr>
            <p:cNvPr id="101" name="Прямая со стрелкой 100">
              <a:extLst>
                <a:ext uri="{FF2B5EF4-FFF2-40B4-BE49-F238E27FC236}">
                  <a16:creationId xmlns:a16="http://schemas.microsoft.com/office/drawing/2014/main" id="{3DDD9424-7CAA-4FB7-870D-BC46719B02DE}"/>
                </a:ext>
              </a:extLst>
            </p:cNvPr>
            <p:cNvCxnSpPr>
              <a:cxnSpLocks/>
            </p:cNvCxnSpPr>
            <p:nvPr/>
          </p:nvCxnSpPr>
          <p:spPr>
            <a:xfrm flipH="1">
              <a:off x="2663055" y="1708954"/>
              <a:ext cx="224925" cy="2296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67" name="Группа 166">
            <a:extLst>
              <a:ext uri="{FF2B5EF4-FFF2-40B4-BE49-F238E27FC236}">
                <a16:creationId xmlns:a16="http://schemas.microsoft.com/office/drawing/2014/main" id="{44FACD0A-143B-4FD3-879C-C31016CF3AB5}"/>
              </a:ext>
            </a:extLst>
          </p:cNvPr>
          <p:cNvGrpSpPr/>
          <p:nvPr/>
        </p:nvGrpSpPr>
        <p:grpSpPr>
          <a:xfrm>
            <a:off x="673004" y="1943956"/>
            <a:ext cx="2752354" cy="1573159"/>
            <a:chOff x="2226981" y="1438106"/>
            <a:chExt cx="7549826" cy="4315242"/>
          </a:xfrm>
        </p:grpSpPr>
        <p:pic>
          <p:nvPicPr>
            <p:cNvPr id="168" name="Рисунок 167">
              <a:extLst>
                <a:ext uri="{FF2B5EF4-FFF2-40B4-BE49-F238E27FC236}">
                  <a16:creationId xmlns:a16="http://schemas.microsoft.com/office/drawing/2014/main" id="{54B95D83-6A2C-4EBF-BB2B-2E671B3F055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2415192" y="1950294"/>
              <a:ext cx="7361615" cy="2957412"/>
            </a:xfrm>
            <a:prstGeom prst="rect">
              <a:avLst/>
            </a:prstGeom>
          </p:spPr>
        </p:pic>
        <p:cxnSp>
          <p:nvCxnSpPr>
            <p:cNvPr id="169" name="Прямая соединительная линия 168">
              <a:extLst>
                <a:ext uri="{FF2B5EF4-FFF2-40B4-BE49-F238E27FC236}">
                  <a16:creationId xmlns:a16="http://schemas.microsoft.com/office/drawing/2014/main" id="{DCC8603E-8BEC-499A-87F0-6BD3EC7AA604}"/>
                </a:ext>
              </a:extLst>
            </p:cNvPr>
            <p:cNvCxnSpPr/>
            <p:nvPr/>
          </p:nvCxnSpPr>
          <p:spPr>
            <a:xfrm flipH="1" flipV="1">
              <a:off x="3773347" y="2083443"/>
              <a:ext cx="1319514" cy="2546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Прямая соединительная линия 169">
              <a:extLst>
                <a:ext uri="{FF2B5EF4-FFF2-40B4-BE49-F238E27FC236}">
                  <a16:creationId xmlns:a16="http://schemas.microsoft.com/office/drawing/2014/main" id="{10BB2588-D08D-4D1B-BABA-6C8EF0224E0D}"/>
                </a:ext>
              </a:extLst>
            </p:cNvPr>
            <p:cNvCxnSpPr/>
            <p:nvPr/>
          </p:nvCxnSpPr>
          <p:spPr>
            <a:xfrm flipH="1" flipV="1">
              <a:off x="2293717" y="3174357"/>
              <a:ext cx="1319514" cy="254643"/>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Прямая соединительная линия 170">
              <a:extLst>
                <a:ext uri="{FF2B5EF4-FFF2-40B4-BE49-F238E27FC236}">
                  <a16:creationId xmlns:a16="http://schemas.microsoft.com/office/drawing/2014/main" id="{97F9BF43-3774-4D1D-9BC9-F12CAC4D3888}"/>
                </a:ext>
              </a:extLst>
            </p:cNvPr>
            <p:cNvCxnSpPr>
              <a:cxnSpLocks/>
            </p:cNvCxnSpPr>
            <p:nvPr/>
          </p:nvCxnSpPr>
          <p:spPr>
            <a:xfrm flipH="1">
              <a:off x="2293718" y="2083443"/>
              <a:ext cx="1479629" cy="1090914"/>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Овал 171">
              <a:extLst>
                <a:ext uri="{FF2B5EF4-FFF2-40B4-BE49-F238E27FC236}">
                  <a16:creationId xmlns:a16="http://schemas.microsoft.com/office/drawing/2014/main" id="{F780765F-2EEB-4999-A96E-55F7EB4C703A}"/>
                </a:ext>
              </a:extLst>
            </p:cNvPr>
            <p:cNvSpPr/>
            <p:nvPr/>
          </p:nvSpPr>
          <p:spPr>
            <a:xfrm>
              <a:off x="2858947" y="2293987"/>
              <a:ext cx="548331" cy="548331"/>
            </a:xfrm>
            <a:prstGeom prst="ellipse">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Полилиния: фигура 172">
              <a:extLst>
                <a:ext uri="{FF2B5EF4-FFF2-40B4-BE49-F238E27FC236}">
                  <a16:creationId xmlns:a16="http://schemas.microsoft.com/office/drawing/2014/main" id="{99E6C2F5-87AC-40AA-8768-8E2511B82437}"/>
                </a:ext>
              </a:extLst>
            </p:cNvPr>
            <p:cNvSpPr/>
            <p:nvPr/>
          </p:nvSpPr>
          <p:spPr>
            <a:xfrm>
              <a:off x="2953474" y="2453109"/>
              <a:ext cx="354494" cy="230085"/>
            </a:xfrm>
            <a:custGeom>
              <a:avLst/>
              <a:gdLst>
                <a:gd name="connsiteX0" fmla="*/ 0 w 474562"/>
                <a:gd name="connsiteY0" fmla="*/ 0 h 300981"/>
                <a:gd name="connsiteX1" fmla="*/ 162046 w 474562"/>
                <a:gd name="connsiteY1" fmla="*/ 300941 h 300981"/>
                <a:gd name="connsiteX2" fmla="*/ 324091 w 474562"/>
                <a:gd name="connsiteY2" fmla="*/ 23149 h 300981"/>
                <a:gd name="connsiteX3" fmla="*/ 474562 w 474562"/>
                <a:gd name="connsiteY3" fmla="*/ 266217 h 300981"/>
              </a:gdLst>
              <a:ahLst/>
              <a:cxnLst>
                <a:cxn ang="0">
                  <a:pos x="connsiteX0" y="connsiteY0"/>
                </a:cxn>
                <a:cxn ang="0">
                  <a:pos x="connsiteX1" y="connsiteY1"/>
                </a:cxn>
                <a:cxn ang="0">
                  <a:pos x="connsiteX2" y="connsiteY2"/>
                </a:cxn>
                <a:cxn ang="0">
                  <a:pos x="connsiteX3" y="connsiteY3"/>
                </a:cxn>
              </a:cxnLst>
              <a:rect l="l" t="t" r="r" b="b"/>
              <a:pathLst>
                <a:path w="474562" h="300981">
                  <a:moveTo>
                    <a:pt x="0" y="0"/>
                  </a:moveTo>
                  <a:cubicBezTo>
                    <a:pt x="54015" y="148541"/>
                    <a:pt x="108031" y="297083"/>
                    <a:pt x="162046" y="300941"/>
                  </a:cubicBezTo>
                  <a:cubicBezTo>
                    <a:pt x="216061" y="304799"/>
                    <a:pt x="272005" y="28936"/>
                    <a:pt x="324091" y="23149"/>
                  </a:cubicBezTo>
                  <a:cubicBezTo>
                    <a:pt x="376177" y="17362"/>
                    <a:pt x="414760" y="204485"/>
                    <a:pt x="474562" y="266217"/>
                  </a:cubicBez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4" name="Прямая со стрелкой 173">
              <a:extLst>
                <a:ext uri="{FF2B5EF4-FFF2-40B4-BE49-F238E27FC236}">
                  <a16:creationId xmlns:a16="http://schemas.microsoft.com/office/drawing/2014/main" id="{C3946323-CB4C-4843-8CC1-CA5C2B7C4C21}"/>
                </a:ext>
              </a:extLst>
            </p:cNvPr>
            <p:cNvCxnSpPr/>
            <p:nvPr/>
          </p:nvCxnSpPr>
          <p:spPr>
            <a:xfrm flipV="1">
              <a:off x="5532699" y="2083443"/>
              <a:ext cx="1041721" cy="369666"/>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5" name="Прямая со стрелкой 174">
              <a:extLst>
                <a:ext uri="{FF2B5EF4-FFF2-40B4-BE49-F238E27FC236}">
                  <a16:creationId xmlns:a16="http://schemas.microsoft.com/office/drawing/2014/main" id="{04B00DCA-C51D-4708-9F77-7FF271AFACED}"/>
                </a:ext>
              </a:extLst>
            </p:cNvPr>
            <p:cNvCxnSpPr>
              <a:cxnSpLocks/>
            </p:cNvCxnSpPr>
            <p:nvPr/>
          </p:nvCxnSpPr>
          <p:spPr>
            <a:xfrm>
              <a:off x="7014258" y="2210764"/>
              <a:ext cx="1404397" cy="963593"/>
            </a:xfrm>
            <a:prstGeom prst="straightConnector1">
              <a:avLst/>
            </a:prstGeom>
            <a:ln w="15875">
              <a:solidFill>
                <a:schemeClr val="tx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176" name="TextBox 175">
              <a:extLst>
                <a:ext uri="{FF2B5EF4-FFF2-40B4-BE49-F238E27FC236}">
                  <a16:creationId xmlns:a16="http://schemas.microsoft.com/office/drawing/2014/main" id="{D798517E-5C2D-4F35-94F3-46091C7EE74F}"/>
                </a:ext>
              </a:extLst>
            </p:cNvPr>
            <p:cNvSpPr txBox="1"/>
            <p:nvPr/>
          </p:nvSpPr>
          <p:spPr>
            <a:xfrm>
              <a:off x="6302024" y="1438106"/>
              <a:ext cx="1185461" cy="8442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noProof="0" dirty="0">
                  <a:solidFill>
                    <a:prstClr val="black"/>
                  </a:solidFill>
                  <a:latin typeface="Calibri" panose="020F0502020204030204"/>
                </a:rPr>
                <a:t>IDT</a:t>
              </a:r>
              <a:endParaRPr kumimoji="0" lang="ru-RU"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77" name="Прямая соединительная линия 176">
              <a:extLst>
                <a:ext uri="{FF2B5EF4-FFF2-40B4-BE49-F238E27FC236}">
                  <a16:creationId xmlns:a16="http://schemas.microsoft.com/office/drawing/2014/main" id="{C69BCBD9-5D29-4427-8CF1-EF37F3BDF374}"/>
                </a:ext>
              </a:extLst>
            </p:cNvPr>
            <p:cNvCxnSpPr/>
            <p:nvPr/>
          </p:nvCxnSpPr>
          <p:spPr>
            <a:xfrm flipH="1">
              <a:off x="2855090" y="3268440"/>
              <a:ext cx="1516284" cy="11777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Прямая соединительная линия 177">
              <a:extLst>
                <a:ext uri="{FF2B5EF4-FFF2-40B4-BE49-F238E27FC236}">
                  <a16:creationId xmlns:a16="http://schemas.microsoft.com/office/drawing/2014/main" id="{5D82BAB8-D3CF-4B15-8FA6-CB05724E6BE4}"/>
                </a:ext>
              </a:extLst>
            </p:cNvPr>
            <p:cNvCxnSpPr/>
            <p:nvPr/>
          </p:nvCxnSpPr>
          <p:spPr>
            <a:xfrm flipH="1">
              <a:off x="2494867" y="3188160"/>
              <a:ext cx="1516284" cy="11777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Прямая со стрелкой 178">
              <a:extLst>
                <a:ext uri="{FF2B5EF4-FFF2-40B4-BE49-F238E27FC236}">
                  <a16:creationId xmlns:a16="http://schemas.microsoft.com/office/drawing/2014/main" id="{FD5C3F59-9C64-40D3-864F-659CE32FAFAB}"/>
                </a:ext>
              </a:extLst>
            </p:cNvPr>
            <p:cNvCxnSpPr/>
            <p:nvPr/>
          </p:nvCxnSpPr>
          <p:spPr>
            <a:xfrm flipH="1" flipV="1">
              <a:off x="2935147" y="4398406"/>
              <a:ext cx="299014" cy="477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Прямая со стрелкой 179">
              <a:extLst>
                <a:ext uri="{FF2B5EF4-FFF2-40B4-BE49-F238E27FC236}">
                  <a16:creationId xmlns:a16="http://schemas.microsoft.com/office/drawing/2014/main" id="{CB14A1E5-C77E-4DC2-83B8-BC7768F2D088}"/>
                </a:ext>
              </a:extLst>
            </p:cNvPr>
            <p:cNvCxnSpPr/>
            <p:nvPr/>
          </p:nvCxnSpPr>
          <p:spPr>
            <a:xfrm flipH="1" flipV="1">
              <a:off x="2226981" y="4265271"/>
              <a:ext cx="299014" cy="47759"/>
            </a:xfrm>
            <a:prstGeom prst="straightConnector1">
              <a:avLst/>
            </a:prstGeom>
            <a:ln w="158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81" name="Прямая соединительная линия 180">
              <a:extLst>
                <a:ext uri="{FF2B5EF4-FFF2-40B4-BE49-F238E27FC236}">
                  <a16:creationId xmlns:a16="http://schemas.microsoft.com/office/drawing/2014/main" id="{1D5F6B91-417D-4C94-8B3C-3A98B8B6149A}"/>
                </a:ext>
              </a:extLst>
            </p:cNvPr>
            <p:cNvCxnSpPr/>
            <p:nvPr/>
          </p:nvCxnSpPr>
          <p:spPr>
            <a:xfrm flipH="1" flipV="1">
              <a:off x="2525995" y="4313030"/>
              <a:ext cx="409152" cy="8537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82" name="TextBox 181">
              <a:extLst>
                <a:ext uri="{FF2B5EF4-FFF2-40B4-BE49-F238E27FC236}">
                  <a16:creationId xmlns:a16="http://schemas.microsoft.com/office/drawing/2014/main" id="{3D20F859-FCBE-452D-BEAE-967D3CBFB2FF}"/>
                </a:ext>
              </a:extLst>
            </p:cNvPr>
            <p:cNvSpPr txBox="1"/>
            <p:nvPr/>
          </p:nvSpPr>
          <p:spPr>
            <a:xfrm>
              <a:off x="2492958" y="4273339"/>
              <a:ext cx="783696" cy="7988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Λ</a:t>
              </a:r>
              <a:endParaRPr kumimoji="0" lang="ru-RU"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183" name="Прямая со стрелкой 182">
              <a:extLst>
                <a:ext uri="{FF2B5EF4-FFF2-40B4-BE49-F238E27FC236}">
                  <a16:creationId xmlns:a16="http://schemas.microsoft.com/office/drawing/2014/main" id="{53AEF551-7D99-4F81-910E-599C9345C25F}"/>
                </a:ext>
              </a:extLst>
            </p:cNvPr>
            <p:cNvCxnSpPr>
              <a:cxnSpLocks/>
              <a:endCxn id="184" idx="0"/>
            </p:cNvCxnSpPr>
            <p:nvPr/>
          </p:nvCxnSpPr>
          <p:spPr>
            <a:xfrm flipH="1">
              <a:off x="5840392" y="3178698"/>
              <a:ext cx="147757" cy="1814830"/>
            </a:xfrm>
            <a:prstGeom prst="straightConnector1">
              <a:avLst/>
            </a:prstGeom>
            <a:ln w="15875">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9C55956D-C5F4-440F-B055-6ED2145FFAA1}"/>
                </a:ext>
              </a:extLst>
            </p:cNvPr>
            <p:cNvSpPr txBox="1"/>
            <p:nvPr/>
          </p:nvSpPr>
          <p:spPr>
            <a:xfrm>
              <a:off x="3148103" y="4993528"/>
              <a:ext cx="5384577" cy="759820"/>
            </a:xfrm>
            <a:prstGeom prst="rect">
              <a:avLst/>
            </a:prstGeom>
            <a:noFill/>
          </p:spPr>
          <p:txBody>
            <a:bodyPr wrap="square" rtlCol="0">
              <a:spAutoFit/>
            </a:bodyPr>
            <a:lstStyle/>
            <a:p>
              <a:pPr lvl="0">
                <a:defRPr/>
              </a:pPr>
              <a:r>
                <a:rPr lang="en-US" sz="1200" b="1" dirty="0">
                  <a:solidFill>
                    <a:srgbClr val="0000FF"/>
                  </a:solidFill>
                  <a:latin typeface="Arial Nova" panose="020B0604020202020204" pitchFamily="34" charset="0"/>
                  <a:ea typeface="Times New Roman" panose="02020603050405020304" pitchFamily="18" charset="0"/>
                </a:rPr>
                <a:t>surface acoustic wave</a:t>
              </a:r>
              <a:endParaRPr kumimoji="0" lang="ru-RU" sz="1200" b="1" i="0" strike="noStrike" kern="1200" cap="none" spc="0" normalizeH="0" baseline="0" noProof="0" dirty="0">
                <a:ln>
                  <a:noFill/>
                </a:ln>
                <a:solidFill>
                  <a:prstClr val="black"/>
                </a:solidFill>
                <a:uLnTx/>
                <a:uFillTx/>
                <a:latin typeface="Calibri" panose="020F0502020204030204"/>
                <a:ea typeface="+mn-ea"/>
                <a:cs typeface="+mn-cs"/>
              </a:endParaRPr>
            </a:p>
          </p:txBody>
        </p:sp>
      </p:grpSp>
      <p:sp>
        <p:nvSpPr>
          <p:cNvPr id="205" name="Прямоугольник 204">
            <a:extLst>
              <a:ext uri="{FF2B5EF4-FFF2-40B4-BE49-F238E27FC236}">
                <a16:creationId xmlns:a16="http://schemas.microsoft.com/office/drawing/2014/main" id="{3D1D368B-E1E5-4D23-9178-69EFD3792CC8}"/>
              </a:ext>
            </a:extLst>
          </p:cNvPr>
          <p:cNvSpPr/>
          <p:nvPr/>
        </p:nvSpPr>
        <p:spPr>
          <a:xfrm>
            <a:off x="9120657" y="4209858"/>
            <a:ext cx="1085554"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@PF</a:t>
            </a:r>
            <a:r>
              <a:rPr kumimoji="0" lang="ru-RU"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2</a:t>
            </a:r>
            <a:r>
              <a:rPr kumimoji="0" lang="en-US" sz="16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EDM</a:t>
            </a:r>
            <a:endParaRPr kumimoji="0" lang="ru-RU"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07" name="Rectangle 2">
            <a:extLst>
              <a:ext uri="{FF2B5EF4-FFF2-40B4-BE49-F238E27FC236}">
                <a16:creationId xmlns:a16="http://schemas.microsoft.com/office/drawing/2014/main" id="{CC018488-862C-4642-9BF1-694BDF747D74}"/>
              </a:ext>
            </a:extLst>
          </p:cNvPr>
          <p:cNvSpPr>
            <a:spLocks noChangeArrowheads="1"/>
          </p:cNvSpPr>
          <p:nvPr/>
        </p:nvSpPr>
        <p:spPr bwMode="auto">
          <a:xfrm flipV="1">
            <a:off x="2161253" y="2953096"/>
            <a:ext cx="1956010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Прямоугольник 209">
            <a:extLst>
              <a:ext uri="{FF2B5EF4-FFF2-40B4-BE49-F238E27FC236}">
                <a16:creationId xmlns:a16="http://schemas.microsoft.com/office/drawing/2014/main" id="{BF0DAB88-4D97-4877-A4EC-98D4E905D4DB}"/>
              </a:ext>
            </a:extLst>
          </p:cNvPr>
          <p:cNvSpPr/>
          <p:nvPr/>
        </p:nvSpPr>
        <p:spPr>
          <a:xfrm>
            <a:off x="829700" y="5210727"/>
            <a:ext cx="10761469" cy="1015663"/>
          </a:xfrm>
          <a:prstGeom prst="rect">
            <a:avLst/>
          </a:prstGeom>
        </p:spPr>
        <p:txBody>
          <a:bodyPr wrap="square">
            <a:spAutoFit/>
          </a:bodyPr>
          <a:lstStyle/>
          <a:p>
            <a:pPr lvl="0">
              <a:defRPr/>
            </a:pPr>
            <a:r>
              <a:rPr lang="en-US" sz="2000" b="1" dirty="0">
                <a:solidFill>
                  <a:srgbClr val="FF0000"/>
                </a:solidFill>
                <a:effectLst>
                  <a:outerShdw blurRad="38100" dist="38100" dir="2700000" algn="tl">
                    <a:srgbClr val="000000">
                      <a:alpha val="43137"/>
                    </a:srgbClr>
                  </a:outerShdw>
                </a:effectLst>
                <a:latin typeface="Arial Nova" panose="020B0504020202020204" pitchFamily="34" charset="0"/>
                <a:ea typeface="Times New Roman" panose="02020603050405020304" pitchFamily="18" charset="0"/>
              </a:rPr>
              <a:t>The  heating effect was determined  as  -0.035 ± 0.047 c/s at the first measurement while a theoretical estimate is 0.1 c/s. The effect is not visible. Analysis of the results is under the way. The experiment will be repeated with the better statistics. </a:t>
            </a:r>
            <a:endParaRPr kumimoji="0" lang="ru-RU" sz="2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Nova" panose="020B0504020202020204" pitchFamily="34" charset="0"/>
              <a:ea typeface="+mn-ea"/>
              <a:cs typeface="+mn-cs"/>
            </a:endParaRPr>
          </a:p>
        </p:txBody>
      </p:sp>
      <p:sp>
        <p:nvSpPr>
          <p:cNvPr id="95" name="Прямоугольник 94"/>
          <p:cNvSpPr/>
          <p:nvPr/>
        </p:nvSpPr>
        <p:spPr>
          <a:xfrm>
            <a:off x="7967132" y="946834"/>
            <a:ext cx="4123267" cy="523220"/>
          </a:xfrm>
          <a:prstGeom prst="rect">
            <a:avLst/>
          </a:prstGeom>
        </p:spPr>
        <p:txBody>
          <a:bodyPr wrap="square">
            <a:spAutoFit/>
          </a:bodyPr>
          <a:lstStyle/>
          <a:p>
            <a:pPr algn="ctr"/>
            <a:r>
              <a:rPr lang="en-US" sz="1400" i="1" dirty="0"/>
              <a:t>The measurement is performed at the HF reactor</a:t>
            </a:r>
          </a:p>
          <a:p>
            <a:pPr algn="ctr"/>
            <a:r>
              <a:rPr lang="en-US" sz="1400" i="1" dirty="0"/>
              <a:t>In Grenoble (France)</a:t>
            </a:r>
            <a:endParaRPr lang="ru-RU" sz="1400" i="1" dirty="0"/>
          </a:p>
        </p:txBody>
      </p:sp>
      <p:graphicFrame>
        <p:nvGraphicFramePr>
          <p:cNvPr id="157" name="Объект 156"/>
          <p:cNvGraphicFramePr>
            <a:graphicFrameLocks noChangeAspect="1"/>
          </p:cNvGraphicFramePr>
          <p:nvPr/>
        </p:nvGraphicFramePr>
        <p:xfrm>
          <a:off x="721255" y="3762904"/>
          <a:ext cx="2784475" cy="815975"/>
        </p:xfrm>
        <a:graphic>
          <a:graphicData uri="http://schemas.openxmlformats.org/presentationml/2006/ole">
            <mc:AlternateContent xmlns:mc="http://schemas.openxmlformats.org/markup-compatibility/2006">
              <mc:Choice xmlns:v="urn:schemas-microsoft-com:vml" Requires="v">
                <p:oleObj spid="_x0000_s14361" name="Equation" r:id="rId6" imgW="35356800" imgH="10363200" progId="Equation.DSMT4">
                  <p:embed/>
                </p:oleObj>
              </mc:Choice>
              <mc:Fallback>
                <p:oleObj name="Equation" r:id="rId6" imgW="35356800" imgH="10363200" progId="Equation.DSMT4">
                  <p:embed/>
                  <p:pic>
                    <p:nvPicPr>
                      <p:cNvPr id="157" name="Объект 15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1255" y="3762904"/>
                        <a:ext cx="2784475" cy="815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0" name="TextBox 159"/>
          <p:cNvSpPr txBox="1"/>
          <p:nvPr/>
        </p:nvSpPr>
        <p:spPr>
          <a:xfrm>
            <a:off x="618067" y="4724400"/>
            <a:ext cx="2541593" cy="369332"/>
          </a:xfrm>
          <a:prstGeom prst="rect">
            <a:avLst/>
          </a:prstGeom>
          <a:noFill/>
        </p:spPr>
        <p:txBody>
          <a:bodyPr wrap="none" rtlCol="0">
            <a:spAutoFit/>
          </a:bodyPr>
          <a:lstStyle/>
          <a:p>
            <a:r>
              <a:rPr lang="en-US" dirty="0"/>
              <a:t>Amplitude of SAW ~2 nm</a:t>
            </a:r>
            <a:endParaRPr lang="ru-RU" dirty="0"/>
          </a:p>
        </p:txBody>
      </p:sp>
      <p:sp>
        <p:nvSpPr>
          <p:cNvPr id="162" name="Нижний колонтитул 161"/>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523765899"/>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ntech.jinr.ru/img/about/mmn.jpg"/>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722438" y="1258889"/>
            <a:ext cx="8572500" cy="5191125"/>
          </a:xfrm>
          <a:prstGeom prst="rect">
            <a:avLst/>
          </a:prstGeom>
          <a:noFill/>
          <a:ln w="9525">
            <a:noFill/>
            <a:miter lim="800000"/>
            <a:headEnd/>
            <a:tailEnd/>
          </a:ln>
        </p:spPr>
      </p:pic>
      <p:graphicFrame>
        <p:nvGraphicFramePr>
          <p:cNvPr id="29699" name="Объект 13"/>
          <p:cNvGraphicFramePr>
            <a:graphicFrameLocks noChangeAspect="1"/>
          </p:cNvGraphicFramePr>
          <p:nvPr/>
        </p:nvGraphicFramePr>
        <p:xfrm>
          <a:off x="7526338" y="465139"/>
          <a:ext cx="176212" cy="365125"/>
        </p:xfrm>
        <a:graphic>
          <a:graphicData uri="http://schemas.openxmlformats.org/presentationml/2006/ole">
            <mc:AlternateContent xmlns:mc="http://schemas.openxmlformats.org/markup-compatibility/2006">
              <mc:Choice xmlns:v="urn:schemas-microsoft-com:vml" Requires="v">
                <p:oleObj spid="_x0000_s16408" name="Формула" r:id="rId6" imgW="114151" imgH="215619" progId="Equation.3">
                  <p:embed/>
                </p:oleObj>
              </mc:Choice>
              <mc:Fallback>
                <p:oleObj name="Формула" r:id="rId6" imgW="114151" imgH="215619" progId="Equation.3">
                  <p:embed/>
                  <p:pic>
                    <p:nvPicPr>
                      <p:cNvPr id="29699" name="Объект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6338" y="465139"/>
                        <a:ext cx="176212" cy="365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9702"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rot="262424">
            <a:off x="8972550" y="5103813"/>
            <a:ext cx="1219200" cy="1217612"/>
          </a:xfrm>
          <a:prstGeom prst="rect">
            <a:avLst/>
          </a:prstGeom>
          <a:noFill/>
          <a:ln w="9525">
            <a:noFill/>
            <a:miter lim="800000"/>
            <a:headEnd/>
            <a:tailEnd/>
          </a:ln>
        </p:spPr>
      </p:pic>
      <p:sp>
        <p:nvSpPr>
          <p:cNvPr id="29705" name="Rectangle 165"/>
          <p:cNvSpPr>
            <a:spLocks noChangeArrowheads="1"/>
          </p:cNvSpPr>
          <p:nvPr/>
        </p:nvSpPr>
        <p:spPr bwMode="auto">
          <a:xfrm>
            <a:off x="1524001" y="-184666"/>
            <a:ext cx="184731" cy="369332"/>
          </a:xfrm>
          <a:prstGeom prst="rect">
            <a:avLst/>
          </a:prstGeom>
          <a:noFill/>
          <a:ln w="9525">
            <a:noFill/>
            <a:miter lim="800000"/>
            <a:headEnd/>
            <a:tailEnd/>
          </a:ln>
          <a:effectLst/>
        </p:spPr>
        <p:txBody>
          <a:bodyPr wrap="none" anchor="ctr">
            <a:spAutoFit/>
          </a:bodyPr>
          <a:lstStyle/>
          <a:p>
            <a:endParaRPr lang="ru-RU">
              <a:solidFill>
                <a:srgbClr val="000000"/>
              </a:solidFill>
            </a:endParaRPr>
          </a:p>
        </p:txBody>
      </p:sp>
      <p:sp>
        <p:nvSpPr>
          <p:cNvPr id="8" name="Заголовок 1"/>
          <p:cNvSpPr txBox="1">
            <a:spLocks/>
          </p:cNvSpPr>
          <p:nvPr/>
        </p:nvSpPr>
        <p:spPr>
          <a:xfrm>
            <a:off x="887361" y="316730"/>
            <a:ext cx="10515600" cy="888670"/>
          </a:xfrm>
          <a:prstGeom prst="rect">
            <a:avLst/>
          </a:prstGeom>
          <a:gradFill>
            <a:gsLst>
              <a:gs pos="0">
                <a:schemeClr val="accent1">
                  <a:alpha val="24000"/>
                  <a:lumMod val="36000"/>
                  <a:lumOff val="6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vert="horz" lIns="91440" tIns="45720" rIns="91440" bIns="45720" rtlCol="0" anchor="b">
            <a:normAutofit/>
          </a:bodyPr>
          <a:lstStyle>
            <a:lvl1pPr algn="ctr" defTabSz="914400" rtl="0" eaLnBrk="1" latinLnBrk="0" hangingPunct="1">
              <a:lnSpc>
                <a:spcPct val="90000"/>
              </a:lnSpc>
              <a:spcBef>
                <a:spcPct val="0"/>
              </a:spcBef>
              <a:buNone/>
              <a:defRPr sz="60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a:lstStyle>
          <a:p>
            <a:r>
              <a:rPr lang="en-US" sz="4000" dirty="0"/>
              <a:t>Experiments with tagged neutrons</a:t>
            </a:r>
            <a:endParaRPr lang="ru-RU" sz="4000" dirty="0"/>
          </a:p>
        </p:txBody>
      </p:sp>
    </p:spTree>
    <p:custDataLst>
      <p:tags r:id="rId2"/>
    </p:custDataLst>
    <p:extLst>
      <p:ext uri="{BB962C8B-B14F-4D97-AF65-F5344CB8AC3E}">
        <p14:creationId xmlns:p14="http://schemas.microsoft.com/office/powerpoint/2010/main" val="3409062783"/>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91371"/>
            <a:ext cx="10515600" cy="888670"/>
          </a:xfrm>
          <a:gradFill>
            <a:gsLst>
              <a:gs pos="0">
                <a:schemeClr val="accent1">
                  <a:alpha val="24000"/>
                  <a:lumMod val="36000"/>
                  <a:lumOff val="64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Experiments with tagged neutrons</a:t>
            </a:r>
            <a:endParaRPr lang="ru-RU" dirty="0"/>
          </a:p>
        </p:txBody>
      </p:sp>
      <p:pic>
        <p:nvPicPr>
          <p:cNvPr id="4" name="Рисунок 3"/>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123589" y="918614"/>
            <a:ext cx="4511093" cy="2549890"/>
          </a:xfrm>
          <a:prstGeom prst="rect">
            <a:avLst/>
          </a:prstGeom>
        </p:spPr>
      </p:pic>
      <p:sp>
        <p:nvSpPr>
          <p:cNvPr id="5" name="TextBox 4"/>
          <p:cNvSpPr txBox="1"/>
          <p:nvPr/>
        </p:nvSpPr>
        <p:spPr>
          <a:xfrm>
            <a:off x="2962215" y="6488668"/>
            <a:ext cx="2331407" cy="369332"/>
          </a:xfrm>
          <a:prstGeom prst="rect">
            <a:avLst/>
          </a:prstGeom>
          <a:noFill/>
        </p:spPr>
        <p:txBody>
          <a:bodyPr wrap="none" rtlCol="0">
            <a:spAutoFit/>
          </a:bodyPr>
          <a:lstStyle/>
          <a:p>
            <a:r>
              <a:rPr lang="en-US" b="1" dirty="0">
                <a:solidFill>
                  <a:srgbClr val="002060"/>
                </a:solidFill>
                <a:effectLst>
                  <a:outerShdw blurRad="38100" dist="38100" dir="2700000" algn="tl">
                    <a:srgbClr val="000000">
                      <a:alpha val="43137"/>
                    </a:srgbClr>
                  </a:outerShdw>
                </a:effectLst>
              </a:rPr>
              <a:t>TANGRA Collaboration</a:t>
            </a:r>
            <a:endParaRPr lang="ru-RU" b="1" dirty="0">
              <a:solidFill>
                <a:srgbClr val="002060"/>
              </a:solidFill>
              <a:effectLst>
                <a:outerShdw blurRad="38100" dist="38100" dir="2700000" algn="tl">
                  <a:srgbClr val="000000">
                    <a:alpha val="43137"/>
                  </a:srgbClr>
                </a:outerShdw>
              </a:effectLst>
            </a:endParaRPr>
          </a:p>
        </p:txBody>
      </p:sp>
      <p:pic>
        <p:nvPicPr>
          <p:cNvPr id="25" name="Рисунок 24"/>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81540" y="786809"/>
            <a:ext cx="6144927" cy="3448081"/>
          </a:xfrm>
          <a:prstGeom prst="rect">
            <a:avLst/>
          </a:prstGeom>
        </p:spPr>
      </p:pic>
      <p:pic>
        <p:nvPicPr>
          <p:cNvPr id="26" name="Рисунок 25"/>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23589" y="3600309"/>
            <a:ext cx="3841396" cy="2857299"/>
          </a:xfrm>
          <a:prstGeom prst="rect">
            <a:avLst/>
          </a:prstGeom>
        </p:spPr>
      </p:pic>
      <p:graphicFrame>
        <p:nvGraphicFramePr>
          <p:cNvPr id="27" name="Объект 26"/>
          <p:cNvGraphicFramePr>
            <a:graphicFrameLocks noChangeAspect="1"/>
          </p:cNvGraphicFramePr>
          <p:nvPr/>
        </p:nvGraphicFramePr>
        <p:xfrm>
          <a:off x="5524129" y="4759891"/>
          <a:ext cx="4089456" cy="495128"/>
        </p:xfrm>
        <a:graphic>
          <a:graphicData uri="http://schemas.openxmlformats.org/presentationml/2006/ole">
            <mc:AlternateContent xmlns:mc="http://schemas.openxmlformats.org/markup-compatibility/2006">
              <mc:Choice xmlns:v="urn:schemas-microsoft-com:vml" Requires="v">
                <p:oleObj spid="_x0000_s17432" name="Формула" r:id="rId6" imgW="1676160" imgH="203040" progId="Equation.3">
                  <p:embed/>
                </p:oleObj>
              </mc:Choice>
              <mc:Fallback>
                <p:oleObj name="Формула" r:id="rId6" imgW="1676160" imgH="203040" progId="Equation.3">
                  <p:embed/>
                  <p:pic>
                    <p:nvPicPr>
                      <p:cNvPr id="27" name="Объект 2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129" y="4759891"/>
                        <a:ext cx="4089456" cy="495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5524129" y="5266278"/>
            <a:ext cx="1548822" cy="646331"/>
          </a:xfrm>
          <a:prstGeom prst="rect">
            <a:avLst/>
          </a:prstGeom>
          <a:noFill/>
        </p:spPr>
        <p:txBody>
          <a:bodyPr wrap="none" rtlCol="0">
            <a:spAutoFit/>
          </a:bodyPr>
          <a:lstStyle/>
          <a:p>
            <a:r>
              <a:rPr lang="en-US" dirty="0"/>
              <a:t>a=1.58</a:t>
            </a:r>
            <a:r>
              <a:rPr lang="en-US" dirty="0">
                <a:sym typeface="Symbol"/>
              </a:rPr>
              <a:t>0.04</a:t>
            </a:r>
          </a:p>
          <a:p>
            <a:r>
              <a:rPr lang="en-US" dirty="0">
                <a:sym typeface="Symbol"/>
              </a:rPr>
              <a:t>b=1.22 0.05</a:t>
            </a:r>
            <a:endParaRPr lang="ru-RU" dirty="0"/>
          </a:p>
        </p:txBody>
      </p:sp>
      <p:pic>
        <p:nvPicPr>
          <p:cNvPr id="12" name="Picture 2"/>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0125516" y="5266278"/>
            <a:ext cx="1968684" cy="1476095"/>
          </a:xfrm>
          <a:prstGeom prst="rect">
            <a:avLst/>
          </a:prstGeom>
          <a:noFill/>
          <a:ln w="9525">
            <a:noFill/>
            <a:miter lim="800000"/>
            <a:headEnd/>
            <a:tailEnd/>
          </a:ln>
          <a:effectLst/>
        </p:spPr>
      </p:pic>
      <p:pic>
        <p:nvPicPr>
          <p:cNvPr id="13" name="Picture 3"/>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7152888" y="5266277"/>
            <a:ext cx="2841298" cy="1455197"/>
          </a:xfrm>
          <a:prstGeom prst="rect">
            <a:avLst/>
          </a:prstGeom>
          <a:noFill/>
          <a:ln w="9525">
            <a:noFill/>
            <a:miter lim="800000"/>
            <a:headEnd/>
            <a:tailEnd/>
          </a:ln>
          <a:effectLst/>
        </p:spPr>
      </p:pic>
      <p:sp>
        <p:nvSpPr>
          <p:cNvPr id="6" name="Нижний колонтитул 5">
            <a:extLst>
              <a:ext uri="{FF2B5EF4-FFF2-40B4-BE49-F238E27FC236}">
                <a16:creationId xmlns:a16="http://schemas.microsoft.com/office/drawing/2014/main" id="{65337AF2-59F6-463B-83DC-86F24BC7B0F6}"/>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826552630"/>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a:extLst>
              <a:ext uri="{FF2B5EF4-FFF2-40B4-BE49-F238E27FC236}">
                <a16:creationId xmlns:a16="http://schemas.microsoft.com/office/drawing/2014/main" id="{04C11FE7-133A-4488-82CC-9AAE730432A9}"/>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8980328" y="1240904"/>
            <a:ext cx="3042779" cy="21389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0" name="Rectangle 25"/>
          <p:cNvSpPr/>
          <p:nvPr/>
        </p:nvSpPr>
        <p:spPr>
          <a:xfrm>
            <a:off x="1274248" y="826155"/>
            <a:ext cx="4408765" cy="600164"/>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fontAlgn="base">
              <a:spcBef>
                <a:spcPct val="0"/>
              </a:spcBef>
              <a:spcAft>
                <a:spcPct val="0"/>
              </a:spcAft>
            </a:pPr>
            <a:r>
              <a:rPr lang="en-US" sz="3300" b="1" cap="all" dirty="0">
                <a:ln w="0"/>
                <a:solidFill>
                  <a:srgbClr val="FF0000"/>
                </a:solidFill>
                <a:effectLst>
                  <a:reflection blurRad="12700" stA="50000" endPos="50000" dist="5000" dir="5400000" sy="-100000" rotWithShape="0"/>
                </a:effectLst>
                <a:latin typeface="Arial" pitchFamily="34" charset="0"/>
              </a:rPr>
              <a:t>TANGRA Project</a:t>
            </a:r>
          </a:p>
        </p:txBody>
      </p:sp>
      <p:pic>
        <p:nvPicPr>
          <p:cNvPr id="47" name="Рисунок 4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260742" y="3626667"/>
            <a:ext cx="3312818" cy="2325429"/>
          </a:xfrm>
          <a:prstGeom prst="rect">
            <a:avLst/>
          </a:prstGeom>
          <a:effectLst>
            <a:softEdge rad="31750"/>
          </a:effectLst>
        </p:spPr>
      </p:pic>
      <p:pic>
        <p:nvPicPr>
          <p:cNvPr id="50" name="Picture 14"/>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413739" y="1252859"/>
            <a:ext cx="2462594" cy="2374202"/>
          </a:xfrm>
          <a:prstGeom prst="rect">
            <a:avLst/>
          </a:prstGeom>
          <a:noFill/>
          <a:ln>
            <a:noFill/>
          </a:ln>
        </p:spPr>
      </p:pic>
      <p:sp>
        <p:nvSpPr>
          <p:cNvPr id="51" name="Rectangle 20">
            <a:extLst>
              <a:ext uri="{FF2B5EF4-FFF2-40B4-BE49-F238E27FC236}">
                <a16:creationId xmlns:a16="http://schemas.microsoft.com/office/drawing/2014/main" id="{D3FC7ED2-57B6-4C69-900A-3181A700F19A}"/>
              </a:ext>
            </a:extLst>
          </p:cNvPr>
          <p:cNvSpPr/>
          <p:nvPr/>
        </p:nvSpPr>
        <p:spPr>
          <a:xfrm>
            <a:off x="353086" y="1723153"/>
            <a:ext cx="5709047" cy="1015663"/>
          </a:xfrm>
          <a:prstGeom prst="rect">
            <a:avLst/>
          </a:prstGeom>
          <a:noFill/>
        </p:spPr>
        <p:txBody>
          <a:bodyPr wrap="square" lIns="91440" tIns="45720" rIns="91440" bIns="45720">
            <a:spAutoFit/>
          </a:bodyPr>
          <a:lstStyle/>
          <a:p>
            <a:pPr algn="ctr" fontAlgn="base">
              <a:spcBef>
                <a:spcPct val="0"/>
              </a:spcBef>
              <a:spcAft>
                <a:spcPct val="0"/>
              </a:spcAft>
            </a:pPr>
            <a:r>
              <a:rPr lang="en-US" sz="2000" b="1" spc="50" dirty="0">
                <a:ln w="0"/>
                <a:solidFill>
                  <a:srgbClr val="000000"/>
                </a:solidFill>
                <a:effectLst>
                  <a:innerShdw blurRad="63500" dist="50800" dir="13500000">
                    <a:srgbClr val="000000">
                      <a:alpha val="50000"/>
                    </a:srgbClr>
                  </a:innerShdw>
                </a:effectLst>
                <a:latin typeface="Arial" pitchFamily="34" charset="0"/>
              </a:rPr>
              <a:t>A new configuration of the set-up consisting of 18 BGO detectors has been created.</a:t>
            </a:r>
          </a:p>
        </p:txBody>
      </p:sp>
      <p:pic>
        <p:nvPicPr>
          <p:cNvPr id="52" name="Picture 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242304" y="3668613"/>
            <a:ext cx="3547648" cy="2395116"/>
          </a:xfrm>
          <a:prstGeom prst="rect">
            <a:avLst/>
          </a:prstGeom>
          <a:noFill/>
          <a:ln>
            <a:noFill/>
          </a:ln>
        </p:spPr>
      </p:pic>
      <p:sp>
        <p:nvSpPr>
          <p:cNvPr id="53" name="Rectangle 20">
            <a:extLst>
              <a:ext uri="{FF2B5EF4-FFF2-40B4-BE49-F238E27FC236}">
                <a16:creationId xmlns:a16="http://schemas.microsoft.com/office/drawing/2014/main" id="{D3FC7ED2-57B6-4C69-900A-3181A700F19A}"/>
              </a:ext>
            </a:extLst>
          </p:cNvPr>
          <p:cNvSpPr/>
          <p:nvPr/>
        </p:nvSpPr>
        <p:spPr>
          <a:xfrm>
            <a:off x="599623" y="2769825"/>
            <a:ext cx="5163614" cy="830997"/>
          </a:xfrm>
          <a:prstGeom prst="rect">
            <a:avLst/>
          </a:prstGeom>
          <a:noFill/>
        </p:spPr>
        <p:txBody>
          <a:bodyPr wrap="square" lIns="91440" tIns="45720" rIns="91440" bIns="45720">
            <a:spAutoFit/>
          </a:bodyPr>
          <a:lstStyle/>
          <a:p>
            <a:pPr algn="ctr" fontAlgn="base">
              <a:spcBef>
                <a:spcPct val="0"/>
              </a:spcBef>
              <a:spcAft>
                <a:spcPct val="0"/>
              </a:spcAft>
            </a:pPr>
            <a:r>
              <a:rPr lang="en-US" sz="1600" b="1" spc="50" dirty="0">
                <a:ln w="0"/>
                <a:solidFill>
                  <a:srgbClr val="000000"/>
                </a:solidFill>
                <a:effectLst>
                  <a:innerShdw blurRad="63500" dist="50800" dir="13500000">
                    <a:srgbClr val="000000">
                      <a:alpha val="50000"/>
                    </a:srgbClr>
                  </a:innerShdw>
                </a:effectLst>
                <a:latin typeface="Arial" pitchFamily="34" charset="0"/>
              </a:rPr>
              <a:t>Gamma-spectra and angular distributions of gamma </a:t>
            </a:r>
            <a:r>
              <a:rPr lang="en-US" sz="1600" b="1" spc="50" dirty="0">
                <a:ln w="0"/>
                <a:effectLst>
                  <a:innerShdw blurRad="63500" dist="50800" dir="13500000">
                    <a:srgbClr val="000000">
                      <a:alpha val="50000"/>
                    </a:srgbClr>
                  </a:innerShdw>
                </a:effectLst>
                <a:latin typeface="Arial" pitchFamily="34" charset="0"/>
              </a:rPr>
              <a:t>ray have been </a:t>
            </a:r>
            <a:r>
              <a:rPr lang="en-US" sz="1600" b="1" spc="50" dirty="0">
                <a:ln w="0"/>
                <a:solidFill>
                  <a:srgbClr val="000000"/>
                </a:solidFill>
                <a:effectLst>
                  <a:innerShdw blurRad="63500" dist="50800" dir="13500000">
                    <a:srgbClr val="000000">
                      <a:alpha val="50000"/>
                    </a:srgbClr>
                  </a:innerShdw>
                </a:effectLst>
                <a:latin typeface="Arial" pitchFamily="34" charset="0"/>
              </a:rPr>
              <a:t>measured in inelastic neutron scattering reactions for 20 nuclei.</a:t>
            </a:r>
          </a:p>
        </p:txBody>
      </p:sp>
      <p:sp>
        <p:nvSpPr>
          <p:cNvPr id="54" name="Rectangle 20">
            <a:extLst>
              <a:ext uri="{FF2B5EF4-FFF2-40B4-BE49-F238E27FC236}">
                <a16:creationId xmlns:a16="http://schemas.microsoft.com/office/drawing/2014/main" id="{D3FC7ED2-57B6-4C69-900A-3181A700F19A}"/>
              </a:ext>
            </a:extLst>
          </p:cNvPr>
          <p:cNvSpPr/>
          <p:nvPr/>
        </p:nvSpPr>
        <p:spPr>
          <a:xfrm>
            <a:off x="2247332" y="6025793"/>
            <a:ext cx="7069541" cy="523220"/>
          </a:xfrm>
          <a:prstGeom prst="rect">
            <a:avLst/>
          </a:prstGeom>
          <a:noFill/>
        </p:spPr>
        <p:txBody>
          <a:bodyPr wrap="square" lIns="91440" tIns="45720" rIns="91440" bIns="45720">
            <a:spAutoFit/>
          </a:bodyPr>
          <a:lstStyle/>
          <a:p>
            <a:pPr algn="ctr" fontAlgn="base">
              <a:spcBef>
                <a:spcPct val="0"/>
              </a:spcBef>
              <a:spcAft>
                <a:spcPct val="0"/>
              </a:spcAft>
            </a:pPr>
            <a:r>
              <a:rPr lang="en-US" sz="1400" b="1" spc="50" dirty="0">
                <a:ln w="0"/>
                <a:solidFill>
                  <a:srgbClr val="000000"/>
                </a:solidFill>
                <a:effectLst>
                  <a:innerShdw blurRad="63500" dist="50800" dir="13500000">
                    <a:srgbClr val="000000">
                      <a:alpha val="50000"/>
                    </a:srgbClr>
                  </a:innerShdw>
                </a:effectLst>
                <a:latin typeface="Arial" pitchFamily="34" charset="0"/>
              </a:rPr>
              <a:t>Examples of measured angular distributions for 847 </a:t>
            </a:r>
            <a:r>
              <a:rPr lang="en-US" sz="1400" b="1" spc="50" dirty="0" err="1">
                <a:ln w="0"/>
                <a:solidFill>
                  <a:srgbClr val="000000"/>
                </a:solidFill>
                <a:effectLst>
                  <a:innerShdw blurRad="63500" dist="50800" dir="13500000">
                    <a:srgbClr val="000000">
                      <a:alpha val="50000"/>
                    </a:srgbClr>
                  </a:innerShdw>
                </a:effectLst>
                <a:latin typeface="Arial" pitchFamily="34" charset="0"/>
              </a:rPr>
              <a:t>keV</a:t>
            </a:r>
            <a:r>
              <a:rPr lang="en-US" sz="1400" b="1" spc="50" dirty="0">
                <a:ln w="0"/>
                <a:solidFill>
                  <a:srgbClr val="000000"/>
                </a:solidFill>
                <a:effectLst>
                  <a:innerShdw blurRad="63500" dist="50800" dir="13500000">
                    <a:srgbClr val="000000">
                      <a:alpha val="50000"/>
                    </a:srgbClr>
                  </a:innerShdw>
                </a:effectLst>
                <a:latin typeface="Arial" pitchFamily="34" charset="0"/>
              </a:rPr>
              <a:t> gamma transition in iron and 6.13 </a:t>
            </a:r>
            <a:r>
              <a:rPr lang="en-US" sz="1400" b="1" spc="50" dirty="0" err="1">
                <a:ln w="0"/>
                <a:solidFill>
                  <a:srgbClr val="000000"/>
                </a:solidFill>
                <a:effectLst>
                  <a:innerShdw blurRad="63500" dist="50800" dir="13500000">
                    <a:srgbClr val="000000">
                      <a:alpha val="50000"/>
                    </a:srgbClr>
                  </a:innerShdw>
                </a:effectLst>
                <a:latin typeface="Arial" pitchFamily="34" charset="0"/>
              </a:rPr>
              <a:t>MeV</a:t>
            </a:r>
            <a:r>
              <a:rPr lang="en-US" sz="1400" b="1" spc="50" dirty="0">
                <a:ln w="0"/>
                <a:solidFill>
                  <a:srgbClr val="000000"/>
                </a:solidFill>
                <a:effectLst>
                  <a:innerShdw blurRad="63500" dist="50800" dir="13500000">
                    <a:srgbClr val="000000">
                      <a:alpha val="50000"/>
                    </a:srgbClr>
                  </a:innerShdw>
                </a:effectLst>
                <a:latin typeface="Arial" pitchFamily="34" charset="0"/>
              </a:rPr>
              <a:t> transitions  in oxygen.</a:t>
            </a:r>
          </a:p>
        </p:txBody>
      </p:sp>
      <p:pic>
        <p:nvPicPr>
          <p:cNvPr id="12" name="Picture 78">
            <a:extLst>
              <a:ext uri="{FF2B5EF4-FFF2-40B4-BE49-F238E27FC236}">
                <a16:creationId xmlns:a16="http://schemas.microsoft.com/office/drawing/2014/main" id="{EE862DC9-CD0A-406A-A434-7B6090125B3E}"/>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418" b="100000" l="0" r="100000"/>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8780" y="805013"/>
            <a:ext cx="889375" cy="769723"/>
          </a:xfrm>
          <a:prstGeom prst="rect">
            <a:avLst/>
          </a:prstGeom>
        </p:spPr>
      </p:pic>
    </p:spTree>
    <p:extLst>
      <p:ext uri="{BB962C8B-B14F-4D97-AF65-F5344CB8AC3E}">
        <p14:creationId xmlns:p14="http://schemas.microsoft.com/office/powerpoint/2010/main" val="678570404"/>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15067" y="719254"/>
            <a:ext cx="10083567" cy="418058"/>
          </a:xfrm>
        </p:spPr>
        <p:txBody>
          <a:bodyPr>
            <a:noAutofit/>
          </a:bodyPr>
          <a:lstStyle/>
          <a:p>
            <a:r>
              <a:rPr lang="en-US" sz="2800" b="1" dirty="0">
                <a:solidFill>
                  <a:srgbClr val="0000FF"/>
                </a:solidFill>
              </a:rPr>
              <a:t>Development of the Intense </a:t>
            </a:r>
            <a:r>
              <a:rPr lang="en-US" sz="2800" b="1" dirty="0" err="1">
                <a:solidFill>
                  <a:srgbClr val="0000FF"/>
                </a:solidFill>
              </a:rPr>
              <a:t>REsonance</a:t>
            </a:r>
            <a:r>
              <a:rPr lang="en-US" sz="2800" b="1" dirty="0">
                <a:solidFill>
                  <a:srgbClr val="0000FF"/>
                </a:solidFill>
              </a:rPr>
              <a:t> Neutron Source (IREN)</a:t>
            </a:r>
            <a:endParaRPr lang="ru-RU" sz="2800" dirty="0">
              <a:solidFill>
                <a:srgbClr val="0000FF"/>
              </a:solidFill>
            </a:endParaRPr>
          </a:p>
        </p:txBody>
      </p:sp>
      <p:sp>
        <p:nvSpPr>
          <p:cNvPr id="1028" name="Rectangle 4"/>
          <p:cNvSpPr>
            <a:spLocks noChangeArrowheads="1"/>
          </p:cNvSpPr>
          <p:nvPr/>
        </p:nvSpPr>
        <p:spPr bwMode="auto">
          <a:xfrm>
            <a:off x="1524001" y="43934"/>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ru-RU">
              <a:solidFill>
                <a:prstClr val="black"/>
              </a:solidFill>
              <a:latin typeface="Arial" pitchFamily="34" charset="0"/>
              <a:cs typeface="Arial" pitchFamily="34" charset="0"/>
            </a:endParaRPr>
          </a:p>
        </p:txBody>
      </p:sp>
      <p:sp>
        <p:nvSpPr>
          <p:cNvPr id="11" name="Прямоугольник 10"/>
          <p:cNvSpPr/>
          <p:nvPr/>
        </p:nvSpPr>
        <p:spPr>
          <a:xfrm>
            <a:off x="1023457" y="1075699"/>
            <a:ext cx="9748007" cy="923330"/>
          </a:xfrm>
          <a:prstGeom prst="rect">
            <a:avLst/>
          </a:prstGeom>
        </p:spPr>
        <p:txBody>
          <a:bodyPr wrap="square">
            <a:spAutoFit/>
          </a:bodyPr>
          <a:lstStyle/>
          <a:p>
            <a:r>
              <a:rPr lang="en-US" dirty="0"/>
              <a:t>During 2017 the IREN worked on the experiment at a frequency of cycles of 20–25 Hz for 1049 hours with two accelerating sections of </a:t>
            </a:r>
            <a:r>
              <a:rPr lang="en-US" dirty="0" err="1"/>
              <a:t>linac</a:t>
            </a:r>
            <a:r>
              <a:rPr lang="en-US" dirty="0"/>
              <a:t>.</a:t>
            </a:r>
          </a:p>
          <a:p>
            <a:pPr algn="ctr"/>
            <a:r>
              <a:rPr lang="en-US" dirty="0"/>
              <a:t>In 2018 it was stopped for deep modernization of the cooling system. </a:t>
            </a:r>
            <a:endParaRPr lang="ru-RU" dirty="0"/>
          </a:p>
        </p:txBody>
      </p:sp>
      <p:sp>
        <p:nvSpPr>
          <p:cNvPr id="13" name="TextBox 12"/>
          <p:cNvSpPr txBox="1"/>
          <p:nvPr/>
        </p:nvSpPr>
        <p:spPr>
          <a:xfrm>
            <a:off x="6213446" y="5459551"/>
            <a:ext cx="5184576" cy="1077218"/>
          </a:xfrm>
          <a:prstGeom prst="rect">
            <a:avLst/>
          </a:prstGeom>
          <a:noFill/>
        </p:spPr>
        <p:txBody>
          <a:bodyPr wrap="square" rtlCol="0">
            <a:spAutoFit/>
          </a:bodyPr>
          <a:lstStyle/>
          <a:p>
            <a:pPr algn="ctr"/>
            <a:r>
              <a:rPr lang="en-US" sz="1600" b="1" dirty="0"/>
              <a:t>During 2019:</a:t>
            </a:r>
          </a:p>
          <a:p>
            <a:pPr>
              <a:buFont typeface="Arial" pitchFamily="34" charset="0"/>
              <a:buChar char="•"/>
            </a:pPr>
            <a:r>
              <a:rPr lang="en-US" sz="1600" dirty="0"/>
              <a:t>Designing overhauls of experimental halls  is started</a:t>
            </a:r>
            <a:endParaRPr lang="ru-RU" sz="1600" dirty="0"/>
          </a:p>
          <a:p>
            <a:pPr>
              <a:buFont typeface="Arial" pitchFamily="34" charset="0"/>
              <a:buChar char="•"/>
            </a:pPr>
            <a:r>
              <a:rPr lang="en-US" sz="1600" dirty="0">
                <a:solidFill>
                  <a:srgbClr val="FFC000"/>
                </a:solidFill>
              </a:rPr>
              <a:t>Start to operate with a</a:t>
            </a:r>
            <a:r>
              <a:rPr lang="en-US" sz="1600" dirty="0">
                <a:solidFill>
                  <a:srgbClr val="FF0000"/>
                </a:solidFill>
              </a:rPr>
              <a:t> </a:t>
            </a:r>
            <a:r>
              <a:rPr lang="en-US" sz="1600" dirty="0">
                <a:solidFill>
                  <a:srgbClr val="FFC000"/>
                </a:solidFill>
              </a:rPr>
              <a:t>new cooling system routinely</a:t>
            </a:r>
          </a:p>
          <a:p>
            <a:pPr>
              <a:buFont typeface="Arial" pitchFamily="34" charset="0"/>
              <a:buChar char="•"/>
            </a:pPr>
            <a:r>
              <a:rPr lang="en-US" sz="1600" dirty="0">
                <a:solidFill>
                  <a:srgbClr val="FFC000"/>
                </a:solidFill>
              </a:rPr>
              <a:t>REGATA-2 mounting at its place</a:t>
            </a:r>
          </a:p>
        </p:txBody>
      </p:sp>
      <p:sp>
        <p:nvSpPr>
          <p:cNvPr id="14" name="Прямоугольник 13"/>
          <p:cNvSpPr/>
          <p:nvPr/>
        </p:nvSpPr>
        <p:spPr>
          <a:xfrm>
            <a:off x="6038850" y="1853941"/>
            <a:ext cx="6019800" cy="3831818"/>
          </a:xfrm>
          <a:prstGeom prst="rect">
            <a:avLst/>
          </a:prstGeom>
        </p:spPr>
        <p:txBody>
          <a:bodyPr wrap="square">
            <a:spAutoFit/>
          </a:bodyPr>
          <a:lstStyle/>
          <a:p>
            <a:pPr marL="88900" indent="-88900" algn="ctr">
              <a:spcBef>
                <a:spcPts val="600"/>
              </a:spcBef>
            </a:pPr>
            <a:r>
              <a:rPr lang="en-US" sz="1600" b="1" dirty="0"/>
              <a:t>During 2018</a:t>
            </a:r>
          </a:p>
          <a:p>
            <a:pPr marL="88900" indent="-88900">
              <a:spcBef>
                <a:spcPts val="600"/>
              </a:spcBef>
              <a:buFont typeface="Arial" pitchFamily="34" charset="0"/>
              <a:buChar char="•"/>
            </a:pPr>
            <a:r>
              <a:rPr lang="en-US" sz="1600" dirty="0"/>
              <a:t>Deep modernization of the cooling system to operate independently of IBR-2 (was started and finished in 2019)</a:t>
            </a:r>
          </a:p>
          <a:p>
            <a:pPr marL="88900" indent="-88900">
              <a:spcBef>
                <a:spcPts val="600"/>
              </a:spcBef>
              <a:buFont typeface="Arial" pitchFamily="34" charset="0"/>
              <a:buChar char="•"/>
            </a:pPr>
            <a:r>
              <a:rPr lang="en-US" sz="1600" dirty="0"/>
              <a:t>New ventilation for  target hall was</a:t>
            </a:r>
            <a:r>
              <a:rPr lang="en-US" sz="1600" dirty="0">
                <a:solidFill>
                  <a:srgbClr val="FF0000"/>
                </a:solidFill>
              </a:rPr>
              <a:t> </a:t>
            </a:r>
            <a:r>
              <a:rPr lang="en-US" sz="1600" dirty="0"/>
              <a:t>mounted</a:t>
            </a:r>
          </a:p>
          <a:p>
            <a:pPr marL="88900" indent="-88900">
              <a:spcBef>
                <a:spcPts val="600"/>
              </a:spcBef>
              <a:buFont typeface="Arial" pitchFamily="34" charset="0"/>
              <a:buChar char="•"/>
            </a:pPr>
            <a:r>
              <a:rPr lang="en-US" sz="1600" dirty="0"/>
              <a:t>The REGATA-2 equipment was assembled and tested at the stand</a:t>
            </a:r>
          </a:p>
          <a:p>
            <a:pPr marL="88900" indent="-88900">
              <a:spcBef>
                <a:spcPts val="600"/>
              </a:spcBef>
              <a:buFont typeface="Arial" pitchFamily="34" charset="0"/>
              <a:buChar char="•"/>
            </a:pPr>
            <a:r>
              <a:rPr lang="en-US" sz="1600" dirty="0"/>
              <a:t>To work with ANA at IREN the renovation of rooms (a sanitary inspection room, a chemical laboratory, etc.) was started (it was finished in 2019)</a:t>
            </a:r>
          </a:p>
          <a:p>
            <a:pPr marL="88900" indent="-88900">
              <a:spcBef>
                <a:spcPts val="600"/>
              </a:spcBef>
              <a:buFont typeface="Arial" pitchFamily="34" charset="0"/>
              <a:buChar char="•"/>
            </a:pPr>
            <a:r>
              <a:rPr lang="en-US" sz="1600" dirty="0"/>
              <a:t>Preparatory works were carried out for designing the overhauls of experimental halls</a:t>
            </a:r>
          </a:p>
          <a:p>
            <a:pPr marL="88900" indent="-88900">
              <a:spcBef>
                <a:spcPts val="600"/>
              </a:spcBef>
              <a:buFont typeface="Arial" pitchFamily="34" charset="0"/>
              <a:buChar char="•"/>
            </a:pPr>
            <a:r>
              <a:rPr lang="en-US" sz="1600" dirty="0"/>
              <a:t>Manufacturing of a new waveguide</a:t>
            </a:r>
          </a:p>
          <a:p>
            <a:pPr marL="88900" indent="-88900">
              <a:spcBef>
                <a:spcPts val="600"/>
              </a:spcBef>
              <a:buFont typeface="Arial" pitchFamily="34" charset="0"/>
              <a:buChar char="•"/>
            </a:pPr>
            <a:r>
              <a:rPr lang="en-US" sz="1600" dirty="0"/>
              <a:t>Manufacturing of new klystrons (120 Hz) will be finished in the first month of 2019</a:t>
            </a:r>
          </a:p>
        </p:txBody>
      </p:sp>
      <p:pic>
        <p:nvPicPr>
          <p:cNvPr id="15" name="Рисунок 14" descr="УС2.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495" y="2036956"/>
            <a:ext cx="3489852" cy="4653136"/>
          </a:xfrm>
          <a:prstGeom prst="rect">
            <a:avLst/>
          </a:prstGeom>
        </p:spPr>
      </p:pic>
      <p:grpSp>
        <p:nvGrpSpPr>
          <p:cNvPr id="16" name="Группа 15"/>
          <p:cNvGrpSpPr/>
          <p:nvPr/>
        </p:nvGrpSpPr>
        <p:grpSpPr>
          <a:xfrm>
            <a:off x="1020512" y="2036956"/>
            <a:ext cx="3611893" cy="2708920"/>
            <a:chOff x="827584" y="620688"/>
            <a:chExt cx="3611893" cy="2708920"/>
          </a:xfrm>
        </p:grpSpPr>
        <p:pic>
          <p:nvPicPr>
            <p:cNvPr id="17" name="Рисунок 16" descr="градирня (3).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620688"/>
              <a:ext cx="3611893" cy="2708920"/>
            </a:xfrm>
            <a:prstGeom prst="rect">
              <a:avLst/>
            </a:prstGeom>
          </p:spPr>
        </p:pic>
        <p:sp>
          <p:nvSpPr>
            <p:cNvPr id="18" name="TextBox 17"/>
            <p:cNvSpPr txBox="1"/>
            <p:nvPr/>
          </p:nvSpPr>
          <p:spPr>
            <a:xfrm>
              <a:off x="899592" y="764704"/>
              <a:ext cx="1882438" cy="369332"/>
            </a:xfrm>
            <a:prstGeom prst="rect">
              <a:avLst/>
            </a:prstGeom>
            <a:noFill/>
          </p:spPr>
          <p:txBody>
            <a:bodyPr wrap="none" rtlCol="0">
              <a:spAutoFit/>
            </a:bodyPr>
            <a:lstStyle/>
            <a:p>
              <a:r>
                <a:rPr lang="en-US" b="1" dirty="0">
                  <a:solidFill>
                    <a:schemeClr val="bg1"/>
                  </a:solidFill>
                  <a:latin typeface="Clarendon Extended" pitchFamily="18" charset="0"/>
                </a:rPr>
                <a:t>Dry cooling tower</a:t>
              </a:r>
              <a:endParaRPr lang="ru-RU" b="1" dirty="0">
                <a:solidFill>
                  <a:schemeClr val="bg1"/>
                </a:solidFill>
              </a:endParaRPr>
            </a:p>
          </p:txBody>
        </p:sp>
      </p:grpSp>
      <p:grpSp>
        <p:nvGrpSpPr>
          <p:cNvPr id="19" name="Группа 18"/>
          <p:cNvGrpSpPr/>
          <p:nvPr/>
        </p:nvGrpSpPr>
        <p:grpSpPr>
          <a:xfrm>
            <a:off x="1164527" y="2541012"/>
            <a:ext cx="3672408" cy="2754306"/>
            <a:chOff x="395536" y="1124744"/>
            <a:chExt cx="3672408" cy="2754306"/>
          </a:xfrm>
        </p:grpSpPr>
        <p:pic>
          <p:nvPicPr>
            <p:cNvPr id="20" name="Рисунок 19" descr="чиллер (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124744"/>
              <a:ext cx="3672408" cy="2754306"/>
            </a:xfrm>
            <a:prstGeom prst="rect">
              <a:avLst/>
            </a:prstGeom>
          </p:spPr>
        </p:pic>
        <p:sp>
          <p:nvSpPr>
            <p:cNvPr id="21" name="TextBox 20"/>
            <p:cNvSpPr txBox="1"/>
            <p:nvPr/>
          </p:nvSpPr>
          <p:spPr>
            <a:xfrm>
              <a:off x="395536" y="1124744"/>
              <a:ext cx="1972335" cy="369332"/>
            </a:xfrm>
            <a:prstGeom prst="rect">
              <a:avLst/>
            </a:prstGeom>
            <a:noFill/>
          </p:spPr>
          <p:txBody>
            <a:bodyPr wrap="none" rtlCol="0">
              <a:spAutoFit/>
            </a:bodyPr>
            <a:lstStyle/>
            <a:p>
              <a:r>
                <a:rPr lang="en-US" dirty="0">
                  <a:latin typeface="Clarendon Extended" pitchFamily="18" charset="0"/>
                </a:rPr>
                <a:t>One of two Chillers</a:t>
              </a:r>
              <a:endParaRPr lang="ru-RU" dirty="0"/>
            </a:p>
          </p:txBody>
        </p:sp>
      </p:grpSp>
      <p:grpSp>
        <p:nvGrpSpPr>
          <p:cNvPr id="22" name="Группа 21"/>
          <p:cNvGrpSpPr/>
          <p:nvPr/>
        </p:nvGrpSpPr>
        <p:grpSpPr>
          <a:xfrm>
            <a:off x="1308543" y="2901052"/>
            <a:ext cx="3672408" cy="2754306"/>
            <a:chOff x="539552" y="1484784"/>
            <a:chExt cx="3672408" cy="2754306"/>
          </a:xfrm>
        </p:grpSpPr>
        <p:pic>
          <p:nvPicPr>
            <p:cNvPr id="23" name="Рисунок 22" descr="гидромодуль (3).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9552" y="1484784"/>
              <a:ext cx="3672408" cy="2754306"/>
            </a:xfrm>
            <a:prstGeom prst="rect">
              <a:avLst/>
            </a:prstGeom>
          </p:spPr>
        </p:pic>
        <p:sp>
          <p:nvSpPr>
            <p:cNvPr id="24" name="TextBox 23"/>
            <p:cNvSpPr txBox="1"/>
            <p:nvPr/>
          </p:nvSpPr>
          <p:spPr>
            <a:xfrm>
              <a:off x="539552" y="1484784"/>
              <a:ext cx="3672408" cy="584775"/>
            </a:xfrm>
            <a:prstGeom prst="rect">
              <a:avLst/>
            </a:prstGeom>
            <a:solidFill>
              <a:schemeClr val="bg1">
                <a:alpha val="67000"/>
              </a:schemeClr>
            </a:solidFill>
          </p:spPr>
          <p:txBody>
            <a:bodyPr wrap="square" rtlCol="0">
              <a:spAutoFit/>
            </a:bodyPr>
            <a:lstStyle/>
            <a:p>
              <a:pPr algn="ctr"/>
              <a:r>
                <a:rPr lang="en-US" sz="1600" dirty="0">
                  <a:latin typeface="Clarendon Extended" pitchFamily="18" charset="0"/>
                </a:rPr>
                <a:t>Four heat exchange</a:t>
              </a:r>
            </a:p>
            <a:p>
              <a:pPr algn="ctr"/>
              <a:r>
                <a:rPr lang="en-US" sz="1600" dirty="0">
                  <a:latin typeface="Clarendon Extended" pitchFamily="18" charset="0"/>
                </a:rPr>
                <a:t> modules</a:t>
              </a:r>
              <a:endParaRPr lang="ru-RU" sz="1600" dirty="0"/>
            </a:p>
          </p:txBody>
        </p:sp>
      </p:grpSp>
      <p:grpSp>
        <p:nvGrpSpPr>
          <p:cNvPr id="25" name="Группа 24"/>
          <p:cNvGrpSpPr/>
          <p:nvPr/>
        </p:nvGrpSpPr>
        <p:grpSpPr>
          <a:xfrm>
            <a:off x="1884607" y="1964948"/>
            <a:ext cx="3577206" cy="4824536"/>
            <a:chOff x="1115616" y="548680"/>
            <a:chExt cx="3577206" cy="4824536"/>
          </a:xfrm>
        </p:grpSpPr>
        <p:pic>
          <p:nvPicPr>
            <p:cNvPr id="26" name="Рисунок 25" descr="IMG_20180917_115936.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15616" y="620688"/>
              <a:ext cx="3564396" cy="4752528"/>
            </a:xfrm>
            <a:prstGeom prst="rect">
              <a:avLst/>
            </a:prstGeom>
          </p:spPr>
        </p:pic>
        <p:sp>
          <p:nvSpPr>
            <p:cNvPr id="27" name="TextBox 26"/>
            <p:cNvSpPr txBox="1"/>
            <p:nvPr/>
          </p:nvSpPr>
          <p:spPr>
            <a:xfrm>
              <a:off x="1115616" y="548680"/>
              <a:ext cx="3577206" cy="646331"/>
            </a:xfrm>
            <a:prstGeom prst="rect">
              <a:avLst/>
            </a:prstGeom>
            <a:solidFill>
              <a:schemeClr val="bg1">
                <a:alpha val="45000"/>
              </a:schemeClr>
            </a:solidFill>
          </p:spPr>
          <p:txBody>
            <a:bodyPr wrap="square" rtlCol="0">
              <a:spAutoFit/>
            </a:bodyPr>
            <a:lstStyle/>
            <a:p>
              <a:pPr algn="ctr"/>
              <a:r>
                <a:rPr lang="en-US" dirty="0">
                  <a:latin typeface="Clarendon Extended" pitchFamily="18" charset="0"/>
                </a:rPr>
                <a:t>REGATA-2 tube </a:t>
              </a:r>
              <a:r>
                <a:rPr lang="en-US" dirty="0">
                  <a:solidFill>
                    <a:srgbClr val="FF0000"/>
                  </a:solidFill>
                  <a:latin typeface="Clarendon Extended" pitchFamily="18" charset="0"/>
                </a:rPr>
                <a:t>transportation </a:t>
              </a:r>
              <a:r>
                <a:rPr lang="en-US" dirty="0">
                  <a:latin typeface="Clarendon Extended" pitchFamily="18" charset="0"/>
                </a:rPr>
                <a:t>system at stand</a:t>
              </a:r>
              <a:endParaRPr lang="ru-RU" dirty="0"/>
            </a:p>
          </p:txBody>
        </p:sp>
      </p:grpSp>
      <p:sp>
        <p:nvSpPr>
          <p:cNvPr id="29" name="Нижний колонтитул 28"/>
          <p:cNvSpPr>
            <a:spLocks noGrp="1"/>
          </p:cNvSpPr>
          <p:nvPr>
            <p:ph type="ftr" sz="quarter" idx="11"/>
          </p:nvPr>
        </p:nvSpPr>
        <p:spPr>
          <a:xfrm>
            <a:off x="4260850" y="6492875"/>
            <a:ext cx="3860800" cy="365125"/>
          </a:xfrm>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343709873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20190408_13062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204980" y="1923693"/>
            <a:ext cx="4681728" cy="2633472"/>
          </a:xfrm>
          <a:prstGeom prst="rect">
            <a:avLst/>
          </a:prstGeom>
        </p:spPr>
      </p:pic>
      <p:pic>
        <p:nvPicPr>
          <p:cNvPr id="5" name="Рисунок 4" descr="20190408_130800.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393355" y="1948859"/>
            <a:ext cx="4681728" cy="2633472"/>
          </a:xfrm>
          <a:prstGeom prst="rect">
            <a:avLst/>
          </a:prstGeom>
        </p:spPr>
      </p:pic>
      <p:pic>
        <p:nvPicPr>
          <p:cNvPr id="7" name="Рисунок 6" descr="20190408_131037.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8207229" y="1911676"/>
            <a:ext cx="4681728" cy="2633472"/>
          </a:xfrm>
          <a:prstGeom prst="rect">
            <a:avLst/>
          </a:prstGeom>
        </p:spPr>
      </p:pic>
      <p:pic>
        <p:nvPicPr>
          <p:cNvPr id="8" name="Рисунок 7" descr="20190408_13161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7305" y="1943688"/>
            <a:ext cx="4681728" cy="2633472"/>
          </a:xfrm>
          <a:prstGeom prst="rect">
            <a:avLst/>
          </a:prstGeom>
        </p:spPr>
      </p:pic>
      <p:sp>
        <p:nvSpPr>
          <p:cNvPr id="9" name="Нижний колонтитул 8"/>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441346" name="Oval 2"/>
          <p:cNvSpPr>
            <a:spLocks noChangeArrowheads="1"/>
          </p:cNvSpPr>
          <p:nvPr/>
        </p:nvSpPr>
        <p:spPr bwMode="auto">
          <a:xfrm rot="4834980">
            <a:off x="2820989" y="1263651"/>
            <a:ext cx="5767387" cy="4329113"/>
          </a:xfrm>
          <a:prstGeom prst="ellipse">
            <a:avLst/>
          </a:prstGeom>
          <a:noFill/>
          <a:ln w="3175">
            <a:solidFill>
              <a:srgbClr val="FF99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47" name="Oval 3"/>
          <p:cNvSpPr>
            <a:spLocks noChangeArrowheads="1"/>
          </p:cNvSpPr>
          <p:nvPr/>
        </p:nvSpPr>
        <p:spPr bwMode="auto">
          <a:xfrm rot="1933510">
            <a:off x="2206625" y="2455864"/>
            <a:ext cx="7778750" cy="1944687"/>
          </a:xfrm>
          <a:prstGeom prst="ellipse">
            <a:avLst/>
          </a:prstGeom>
          <a:noFill/>
          <a:ln w="3175">
            <a:solidFill>
              <a:srgbClr val="FF99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48" name="Oval 4"/>
          <p:cNvSpPr>
            <a:spLocks noChangeArrowheads="1"/>
          </p:cNvSpPr>
          <p:nvPr/>
        </p:nvSpPr>
        <p:spPr bwMode="auto">
          <a:xfrm rot="3042275">
            <a:off x="1889919" y="2551907"/>
            <a:ext cx="7573963" cy="1752600"/>
          </a:xfrm>
          <a:prstGeom prst="ellipse">
            <a:avLst/>
          </a:prstGeom>
          <a:noFill/>
          <a:ln w="3175">
            <a:solidFill>
              <a:srgbClr val="FF99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49" name="Oval 5"/>
          <p:cNvSpPr>
            <a:spLocks noChangeArrowheads="1"/>
          </p:cNvSpPr>
          <p:nvPr/>
        </p:nvSpPr>
        <p:spPr bwMode="auto">
          <a:xfrm>
            <a:off x="1703388" y="2455864"/>
            <a:ext cx="8280400" cy="1944687"/>
          </a:xfrm>
          <a:prstGeom prst="ellipse">
            <a:avLst/>
          </a:prstGeom>
          <a:noFill/>
          <a:ln w="3175">
            <a:solidFill>
              <a:srgbClr val="FF99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50" name="Oval 6"/>
          <p:cNvSpPr>
            <a:spLocks noChangeArrowheads="1"/>
          </p:cNvSpPr>
          <p:nvPr/>
        </p:nvSpPr>
        <p:spPr bwMode="auto">
          <a:xfrm rot="-2897830">
            <a:off x="2550319" y="2005807"/>
            <a:ext cx="6588126" cy="1944687"/>
          </a:xfrm>
          <a:prstGeom prst="ellipse">
            <a:avLst/>
          </a:prstGeom>
          <a:noFill/>
          <a:ln w="3175">
            <a:solidFill>
              <a:srgbClr val="FF99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51" name="Oval 7"/>
          <p:cNvSpPr>
            <a:spLocks noChangeArrowheads="1"/>
          </p:cNvSpPr>
          <p:nvPr/>
        </p:nvSpPr>
        <p:spPr bwMode="auto">
          <a:xfrm>
            <a:off x="4800601" y="908050"/>
            <a:ext cx="2016125" cy="5329238"/>
          </a:xfrm>
          <a:prstGeom prst="ellipse">
            <a:avLst/>
          </a:prstGeom>
          <a:noFill/>
          <a:ln w="3175">
            <a:solidFill>
              <a:srgbClr val="FF99FF"/>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grpSp>
        <p:nvGrpSpPr>
          <p:cNvPr id="2" name="Group 8"/>
          <p:cNvGrpSpPr>
            <a:grpSpLocks/>
          </p:cNvGrpSpPr>
          <p:nvPr/>
        </p:nvGrpSpPr>
        <p:grpSpPr bwMode="auto">
          <a:xfrm>
            <a:off x="5159376" y="2852739"/>
            <a:ext cx="1152525" cy="1152525"/>
            <a:chOff x="2154" y="1434"/>
            <a:chExt cx="726" cy="726"/>
          </a:xfrm>
        </p:grpSpPr>
        <p:sp>
          <p:nvSpPr>
            <p:cNvPr id="441367" name="Oval 9"/>
            <p:cNvSpPr>
              <a:spLocks noChangeArrowheads="1"/>
            </p:cNvSpPr>
            <p:nvPr/>
          </p:nvSpPr>
          <p:spPr bwMode="auto">
            <a:xfrm>
              <a:off x="2154" y="1661"/>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68" name="Oval 10"/>
            <p:cNvSpPr>
              <a:spLocks noChangeArrowheads="1"/>
            </p:cNvSpPr>
            <p:nvPr/>
          </p:nvSpPr>
          <p:spPr bwMode="auto">
            <a:xfrm>
              <a:off x="2245" y="1820"/>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69" name="Oval 11"/>
            <p:cNvSpPr>
              <a:spLocks noChangeArrowheads="1"/>
            </p:cNvSpPr>
            <p:nvPr/>
          </p:nvSpPr>
          <p:spPr bwMode="auto">
            <a:xfrm>
              <a:off x="2540" y="1525"/>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0" name="Oval 12"/>
            <p:cNvSpPr>
              <a:spLocks noChangeArrowheads="1"/>
            </p:cNvSpPr>
            <p:nvPr/>
          </p:nvSpPr>
          <p:spPr bwMode="auto">
            <a:xfrm>
              <a:off x="2472" y="1434"/>
              <a:ext cx="340" cy="340"/>
            </a:xfrm>
            <a:prstGeom prst="ellipse">
              <a:avLst/>
            </a:prstGeom>
            <a:gradFill rotWithShape="1">
              <a:gsLst>
                <a:gs pos="0">
                  <a:srgbClr val="FFFF00"/>
                </a:gs>
                <a:gs pos="100000">
                  <a:srgbClr val="767600"/>
                </a:gs>
              </a:gsLst>
              <a:lin ang="2700000" scaled="1"/>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1" name="Oval 13"/>
            <p:cNvSpPr>
              <a:spLocks noChangeArrowheads="1"/>
            </p:cNvSpPr>
            <p:nvPr/>
          </p:nvSpPr>
          <p:spPr bwMode="auto">
            <a:xfrm>
              <a:off x="2540" y="1616"/>
              <a:ext cx="340" cy="340"/>
            </a:xfrm>
            <a:prstGeom prst="ellipse">
              <a:avLst/>
            </a:prstGeom>
            <a:gradFill rotWithShape="1">
              <a:gsLst>
                <a:gs pos="0">
                  <a:srgbClr val="FF0000">
                    <a:alpha val="79999"/>
                  </a:srgbClr>
                </a:gs>
                <a:gs pos="100000">
                  <a:srgbClr val="760000"/>
                </a:gs>
              </a:gsLst>
              <a:lin ang="2700000" scaled="1"/>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2" name="Oval 14"/>
            <p:cNvSpPr>
              <a:spLocks noChangeArrowheads="1"/>
            </p:cNvSpPr>
            <p:nvPr/>
          </p:nvSpPr>
          <p:spPr bwMode="auto">
            <a:xfrm>
              <a:off x="2540" y="1820"/>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3" name="Oval 15"/>
            <p:cNvSpPr>
              <a:spLocks noChangeArrowheads="1"/>
            </p:cNvSpPr>
            <p:nvPr/>
          </p:nvSpPr>
          <p:spPr bwMode="auto">
            <a:xfrm>
              <a:off x="2336" y="1525"/>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4" name="Oval 16"/>
            <p:cNvSpPr>
              <a:spLocks noChangeArrowheads="1"/>
            </p:cNvSpPr>
            <p:nvPr/>
          </p:nvSpPr>
          <p:spPr bwMode="auto">
            <a:xfrm>
              <a:off x="2245" y="1480"/>
              <a:ext cx="340" cy="340"/>
            </a:xfrm>
            <a:prstGeom prst="ellipse">
              <a:avLst/>
            </a:prstGeom>
            <a:gradFill rotWithShape="1">
              <a:gsLst>
                <a:gs pos="0">
                  <a:srgbClr val="FF0000"/>
                </a:gs>
                <a:gs pos="100000">
                  <a:srgbClr val="760000"/>
                </a:gs>
              </a:gsLst>
              <a:lin ang="2700000" scaled="1"/>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5" name="Oval 17"/>
            <p:cNvSpPr>
              <a:spLocks noChangeArrowheads="1"/>
            </p:cNvSpPr>
            <p:nvPr/>
          </p:nvSpPr>
          <p:spPr bwMode="auto">
            <a:xfrm>
              <a:off x="2381" y="1820"/>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6" name="Oval 18"/>
            <p:cNvSpPr>
              <a:spLocks noChangeArrowheads="1"/>
            </p:cNvSpPr>
            <p:nvPr/>
          </p:nvSpPr>
          <p:spPr bwMode="auto">
            <a:xfrm>
              <a:off x="2200" y="1661"/>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7" name="Oval 19"/>
            <p:cNvSpPr>
              <a:spLocks noChangeArrowheads="1"/>
            </p:cNvSpPr>
            <p:nvPr/>
          </p:nvSpPr>
          <p:spPr bwMode="auto">
            <a:xfrm>
              <a:off x="2426" y="1706"/>
              <a:ext cx="340" cy="340"/>
            </a:xfrm>
            <a:prstGeom prst="ellipse">
              <a:avLst/>
            </a:prstGeom>
            <a:gradFill rotWithShape="1">
              <a:gsLst>
                <a:gs pos="0">
                  <a:srgbClr val="FFFF00"/>
                </a:gs>
                <a:gs pos="100000">
                  <a:srgbClr val="7676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441378" name="Oval 20"/>
            <p:cNvSpPr>
              <a:spLocks noChangeArrowheads="1"/>
            </p:cNvSpPr>
            <p:nvPr/>
          </p:nvSpPr>
          <p:spPr bwMode="auto">
            <a:xfrm>
              <a:off x="2426" y="1525"/>
              <a:ext cx="340" cy="340"/>
            </a:xfrm>
            <a:prstGeom prst="ellipse">
              <a:avLst/>
            </a:prstGeom>
            <a:gradFill rotWithShape="1">
              <a:gsLst>
                <a:gs pos="0">
                  <a:srgbClr val="FF0000">
                    <a:alpha val="79999"/>
                  </a:srgbClr>
                </a:gs>
                <a:gs pos="100000">
                  <a:srgbClr val="760000"/>
                </a:gs>
              </a:gsLst>
              <a:lin ang="2700000" scaled="1"/>
            </a:gradFill>
            <a:ln w="9525" algn="ctr">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grpSp>
      <p:sp>
        <p:nvSpPr>
          <p:cNvPr id="37909" name="Oval 21"/>
          <p:cNvSpPr>
            <a:spLocks noChangeArrowheads="1"/>
          </p:cNvSpPr>
          <p:nvPr/>
        </p:nvSpPr>
        <p:spPr bwMode="auto">
          <a:xfrm>
            <a:off x="5735638" y="8731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37910" name="Oval 22"/>
          <p:cNvSpPr>
            <a:spLocks noChangeArrowheads="1"/>
          </p:cNvSpPr>
          <p:nvPr/>
        </p:nvSpPr>
        <p:spPr bwMode="auto">
          <a:xfrm>
            <a:off x="5988050" y="6237288"/>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37911" name="Oval 23"/>
          <p:cNvSpPr>
            <a:spLocks noChangeArrowheads="1"/>
          </p:cNvSpPr>
          <p:nvPr/>
        </p:nvSpPr>
        <p:spPr bwMode="auto">
          <a:xfrm>
            <a:off x="3648075" y="5408613"/>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37912" name="Oval 24"/>
          <p:cNvSpPr>
            <a:spLocks noChangeArrowheads="1"/>
          </p:cNvSpPr>
          <p:nvPr/>
        </p:nvSpPr>
        <p:spPr bwMode="auto">
          <a:xfrm>
            <a:off x="1631950" y="33750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37913" name="Oval 25"/>
          <p:cNvSpPr>
            <a:spLocks noChangeArrowheads="1"/>
          </p:cNvSpPr>
          <p:nvPr/>
        </p:nvSpPr>
        <p:spPr bwMode="auto">
          <a:xfrm>
            <a:off x="4583113" y="15208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37914" name="Oval 26"/>
          <p:cNvSpPr>
            <a:spLocks noChangeArrowheads="1"/>
          </p:cNvSpPr>
          <p:nvPr/>
        </p:nvSpPr>
        <p:spPr bwMode="auto">
          <a:xfrm>
            <a:off x="8004175" y="6308725"/>
            <a:ext cx="107950" cy="107950"/>
          </a:xfrm>
          <a:prstGeom prst="ellipse">
            <a:avLst/>
          </a:prstGeom>
          <a:gradFill rotWithShape="1">
            <a:gsLst>
              <a:gs pos="0">
                <a:srgbClr val="00CC00"/>
              </a:gs>
              <a:gs pos="100000">
                <a:schemeClr val="bg1"/>
              </a:gs>
            </a:gsLst>
            <a:lin ang="2700000" scaled="1"/>
          </a:gradFill>
          <a:ln w="317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ko-KR" altLang="en-US" sz="1800" b="0" i="0" u="none" strike="noStrike" kern="1200" cap="none" spc="0" normalizeH="0" baseline="0" noProof="0">
              <a:ln>
                <a:noFill/>
              </a:ln>
              <a:solidFill>
                <a:srgbClr val="000000"/>
              </a:solidFill>
              <a:effectLst/>
              <a:uLnTx/>
              <a:uFillTx/>
              <a:latin typeface="Arial" charset="0"/>
              <a:ea typeface="Gulim" pitchFamily="34" charset="-127"/>
              <a:cs typeface="Arial" charset="0"/>
            </a:endParaRPr>
          </a:p>
        </p:txBody>
      </p:sp>
      <p:sp>
        <p:nvSpPr>
          <p:cNvPr id="37915" name="Text Box 27"/>
          <p:cNvSpPr txBox="1">
            <a:spLocks noChangeArrowheads="1"/>
          </p:cNvSpPr>
          <p:nvPr/>
        </p:nvSpPr>
        <p:spPr bwMode="auto">
          <a:xfrm>
            <a:off x="8759825" y="1"/>
            <a:ext cx="1625766" cy="769441"/>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Arial" charset="0"/>
              </a:rPr>
              <a:t>Atom</a:t>
            </a:r>
            <a:endParaRPr kumimoji="0" lang="ru-RU" altLang="ko-KR"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mn-ea"/>
              <a:cs typeface="Arial" charset="0"/>
            </a:endParaRPr>
          </a:p>
        </p:txBody>
      </p:sp>
      <p:grpSp>
        <p:nvGrpSpPr>
          <p:cNvPr id="3" name="Group 39"/>
          <p:cNvGrpSpPr>
            <a:grpSpLocks/>
          </p:cNvGrpSpPr>
          <p:nvPr/>
        </p:nvGrpSpPr>
        <p:grpSpPr bwMode="auto">
          <a:xfrm>
            <a:off x="1676400" y="1639888"/>
            <a:ext cx="8153400" cy="723900"/>
            <a:chOff x="152400" y="1639669"/>
            <a:chExt cx="8153400" cy="724119"/>
          </a:xfrm>
        </p:grpSpPr>
        <p:cxnSp>
          <p:nvCxnSpPr>
            <p:cNvPr id="31" name="Straight Arrow Connector 30"/>
            <p:cNvCxnSpPr/>
            <p:nvPr/>
          </p:nvCxnSpPr>
          <p:spPr>
            <a:xfrm>
              <a:off x="152400" y="2362200"/>
              <a:ext cx="8153400" cy="1588"/>
            </a:xfrm>
            <a:prstGeom prst="straightConnector1">
              <a:avLst/>
            </a:prstGeom>
            <a:ln w="28575">
              <a:solidFill>
                <a:srgbClr val="C0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248400" y="1639669"/>
              <a:ext cx="1836738" cy="64630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rPr>
                <a:t>10</a:t>
              </a:r>
              <a:r>
                <a:rPr kumimoji="0" lang="en-US" altLang="ko-KR" sz="36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rPr>
                <a:t>-8</a:t>
              </a:r>
              <a:r>
                <a:rPr kumimoji="0" lang="en-US" altLang="ko-KR"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rPr>
                <a:t> cm</a:t>
              </a:r>
              <a:endParaRPr kumimoji="0" lang="ko-KR" altLang="en-US"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endParaRPr>
            </a:p>
          </p:txBody>
        </p:sp>
      </p:grpSp>
      <p:grpSp>
        <p:nvGrpSpPr>
          <p:cNvPr id="4" name="Group 40"/>
          <p:cNvGrpSpPr>
            <a:grpSpLocks/>
          </p:cNvGrpSpPr>
          <p:nvPr/>
        </p:nvGrpSpPr>
        <p:grpSpPr bwMode="auto">
          <a:xfrm>
            <a:off x="6424583" y="3676449"/>
            <a:ext cx="890617" cy="1200350"/>
            <a:chOff x="4900064" y="3676841"/>
            <a:chExt cx="891135" cy="1199959"/>
          </a:xfrm>
        </p:grpSpPr>
        <p:cxnSp>
          <p:nvCxnSpPr>
            <p:cNvPr id="34" name="Straight Arrow Connector 33"/>
            <p:cNvCxnSpPr/>
            <p:nvPr/>
          </p:nvCxnSpPr>
          <p:spPr>
            <a:xfrm rot="5400000" flipH="1" flipV="1">
              <a:off x="4952927" y="4038527"/>
              <a:ext cx="914102" cy="762443"/>
            </a:xfrm>
            <a:prstGeom prst="straightConnector1">
              <a:avLst/>
            </a:prstGeom>
            <a:ln w="28575">
              <a:solidFill>
                <a:srgbClr val="C0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8478271">
              <a:off x="4521580" y="4055325"/>
              <a:ext cx="1157311" cy="400343"/>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ko-K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rPr>
                <a:t>10</a:t>
              </a:r>
              <a:r>
                <a:rPr kumimoji="0" lang="en-US" altLang="ko-KR" sz="2000" b="1" i="0" u="none" strike="noStrike" kern="1200" cap="none" spc="0" normalizeH="0" baseline="3000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rPr>
                <a:t>-12</a:t>
              </a:r>
              <a:r>
                <a:rPr kumimoji="0" lang="en-US" altLang="ko-KR"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rPr>
                <a:t> cm</a:t>
              </a:r>
              <a:endParaRPr kumimoji="0" lang="ko-KR" alt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endParaRPr>
            </a:p>
          </p:txBody>
        </p:sp>
      </p:grpSp>
      <p:sp>
        <p:nvSpPr>
          <p:cNvPr id="5" name="Нижний колонтитул 4">
            <a:extLst>
              <a:ext uri="{FF2B5EF4-FFF2-40B4-BE49-F238E27FC236}">
                <a16:creationId xmlns:a16="http://schemas.microsoft.com/office/drawing/2014/main" id="{8F738A17-A8DB-4C13-A10F-43D51983D0E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rPr>
              <a:t>The XXIV International Scientific Conference of Young Scientists and Specialists (AYSS-2020), November 9-13, 2020</a:t>
            </a:r>
            <a:endParaRPr kumimoji="0" lang="ru-RU" altLang="ko-KR" sz="1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a:ea typeface="+mn-ea"/>
              <a:cs typeface="Arial"/>
            </a:endParaRPr>
          </a:p>
        </p:txBody>
      </p:sp>
    </p:spTree>
    <p:extLst>
      <p:ext uri="{BB962C8B-B14F-4D97-AF65-F5344CB8AC3E}">
        <p14:creationId xmlns:p14="http://schemas.microsoft.com/office/powerpoint/2010/main" val="1676193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8" presetClass="emph" presetSubtype="0" repeatCount="indefinite" fill="hold" nodeType="withEffect">
                                  <p:stCondLst>
                                    <p:cond delay="0"/>
                                  </p:stCondLst>
                                  <p:childTnLst>
                                    <p:animRot by="21600000">
                                      <p:cBhvr>
                                        <p:cTn id="15" dur="60000" fill="hold"/>
                                        <p:tgtEl>
                                          <p:spTgt spid="2"/>
                                        </p:tgtEl>
                                        <p:attrNameLst>
                                          <p:attrName>r</p:attrName>
                                        </p:attrNameLst>
                                      </p:cBhvr>
                                    </p:animRot>
                                  </p:childTnLst>
                                </p:cTn>
                              </p:par>
                              <p:par>
                                <p:cTn id="16" presetID="6" presetClass="emph" presetSubtype="0" fill="hold" nodeType="withEffect">
                                  <p:stCondLst>
                                    <p:cond delay="13000"/>
                                  </p:stCondLst>
                                  <p:childTnLst>
                                    <p:animScale>
                                      <p:cBhvr>
                                        <p:cTn id="17" dur="20000" fill="hold"/>
                                        <p:tgtEl>
                                          <p:spTgt spid="2"/>
                                        </p:tgtEl>
                                      </p:cBhvr>
                                      <p:by x="500" y="500"/>
                                    </p:animScale>
                                  </p:childTnLst>
                                </p:cTn>
                              </p:par>
                              <p:par>
                                <p:cTn id="18" presetID="6" presetClass="emph" presetSubtype="0" fill="hold" nodeType="withEffect">
                                  <p:stCondLst>
                                    <p:cond delay="13000"/>
                                  </p:stCondLst>
                                  <p:childTnLst>
                                    <p:animScale>
                                      <p:cBhvr>
                                        <p:cTn id="19" dur="20000" fill="hold"/>
                                        <p:tgtEl>
                                          <p:spTgt spid="4"/>
                                        </p:tgtEl>
                                      </p:cBhvr>
                                      <p:by x="500" y="500"/>
                                    </p:animScale>
                                  </p:childTnLst>
                                </p:cTn>
                              </p:par>
                              <p:par>
                                <p:cTn id="20" presetID="0" presetClass="path" presetSubtype="0" accel="50000" decel="50000" fill="hold" nodeType="withEffect">
                                  <p:stCondLst>
                                    <p:cond delay="13000"/>
                                  </p:stCondLst>
                                  <p:childTnLst>
                                    <p:animMotion origin="layout" path="M -4.72222E-6 -5.18519E-6 L -0.1 -0.12223 " pathEditMode="relative" ptsTypes="AA">
                                      <p:cBhvr>
                                        <p:cTn id="21" dur="20000" fill="hold"/>
                                        <p:tgtEl>
                                          <p:spTgt spid="4"/>
                                        </p:tgtEl>
                                        <p:attrNameLst>
                                          <p:attrName>ppt_x</p:attrName>
                                          <p:attrName>ppt_y</p:attrName>
                                        </p:attrNameLst>
                                      </p:cBhvr>
                                    </p:animMotion>
                                  </p:childTnLst>
                                </p:cTn>
                              </p:par>
                              <p:par>
                                <p:cTn id="22" presetID="1" presetClass="path" presetSubtype="0" repeatCount="indefinite" accel="50000" decel="50000" fill="hold" grpId="0" nodeType="withEffect">
                                  <p:stCondLst>
                                    <p:cond delay="0"/>
                                  </p:stCondLst>
                                  <p:childTnLst>
                                    <p:animMotion origin="layout" path="M 2.77778E-6 1.85185E-6 C -0.04393 -0.05301 0.02274 -0.25671 0.15451 -0.45787 C 0.28229 -0.65787 0.42448 -0.77871 0.46979 -0.72778 C 0.51406 -0.67709 0.44375 -0.47153 0.3151 -0.27176 C 0.18611 -0.07153 0.04583 0.04954 2.77778E-6 1.85185E-6 Z " pathEditMode="relative" rAng="-8358138" ptsTypes="fffff">
                                      <p:cBhvr>
                                        <p:cTn id="23" dur="750" fill="hold"/>
                                        <p:tgtEl>
                                          <p:spTgt spid="37911"/>
                                        </p:tgtEl>
                                        <p:attrNameLst>
                                          <p:attrName>ppt_x</p:attrName>
                                          <p:attrName>ppt_y</p:attrName>
                                        </p:attrNameLst>
                                      </p:cBhvr>
                                      <p:rCtr x="234" y="-365"/>
                                    </p:animMotion>
                                  </p:childTnLst>
                                </p:cTn>
                              </p:par>
                              <p:par>
                                <p:cTn id="24" presetID="1" presetClass="path" presetSubtype="0" repeatCount="indefinite" accel="50000" decel="50000" fill="hold" grpId="0" nodeType="withEffect">
                                  <p:stCondLst>
                                    <p:cond delay="0"/>
                                  </p:stCondLst>
                                  <p:childTnLst>
                                    <p:animMotion origin="layout" path="M 0.00191 4.81481E-6 C 0.06268 4.81481E-6 0.11233 0.17407 0.11233 0.38842 C 0.11233 0.60277 0.06268 0.77708 0.00191 0.77708 C -0.05902 0.77708 -0.10816 0.60277 -0.10816 0.38842 C -0.10816 0.17407 -0.05902 4.81481E-6 0.00191 4.81481E-6 Z " pathEditMode="relative" rAng="0" ptsTypes="fffff">
                                      <p:cBhvr>
                                        <p:cTn id="25" dur="770" fill="hold"/>
                                        <p:tgtEl>
                                          <p:spTgt spid="37909"/>
                                        </p:tgtEl>
                                        <p:attrNameLst>
                                          <p:attrName>ppt_x</p:attrName>
                                          <p:attrName>ppt_y</p:attrName>
                                        </p:attrNameLst>
                                      </p:cBhvr>
                                      <p:rCtr x="0" y="388"/>
                                    </p:animMotion>
                                  </p:childTnLst>
                                </p:cTn>
                              </p:par>
                              <p:par>
                                <p:cTn id="26" presetID="1" presetClass="path" presetSubtype="0" repeatCount="indefinite" accel="50000" decel="50000" fill="hold" grpId="0" nodeType="withEffect">
                                  <p:stCondLst>
                                    <p:cond delay="0"/>
                                  </p:stCondLst>
                                  <p:childTnLst>
                                    <p:animMotion origin="layout" path="M -0.00018 -3.01874E-6 C 0.00139 -0.07888 0.20399 -0.14434 0.45607 -0.14434 C 0.70642 -0.14411 0.90729 -0.07957 0.90694 -3.01874E-6 C 0.90729 0.07958 0.70607 0.14388 0.45607 0.14388 C 0.20521 0.14388 0.00139 0.07958 -0.00018 -3.01874E-6 Z " pathEditMode="relative" rAng="16200000" ptsTypes="fffff">
                                      <p:cBhvr>
                                        <p:cTn id="27" dur="1000" fill="hold"/>
                                        <p:tgtEl>
                                          <p:spTgt spid="37912"/>
                                        </p:tgtEl>
                                        <p:attrNameLst>
                                          <p:attrName>ppt_x</p:attrName>
                                          <p:attrName>ppt_y</p:attrName>
                                        </p:attrNameLst>
                                      </p:cBhvr>
                                      <p:rCtr x="454" y="0"/>
                                    </p:animMotion>
                                  </p:childTnLst>
                                </p:cTn>
                              </p:par>
                              <p:par>
                                <p:cTn id="28" presetID="1" presetClass="path" presetSubtype="0" repeatCount="indefinite" accel="50000" decel="50000" fill="hold" grpId="0" nodeType="withEffect">
                                  <p:stCondLst>
                                    <p:cond delay="0"/>
                                  </p:stCondLst>
                                  <p:childTnLst>
                                    <p:animMotion origin="layout" path="M 0.00417 -0.00485 C -0.0368 0.03956 -0.18663 -0.11196 -0.33194 -0.34744 C -0.47639 -0.58061 -0.56093 -0.80777 -0.51979 -0.85172 C -0.47864 -0.89613 -0.32864 -0.74369 -0.18333 -0.50867 C -0.03923 -0.27573 0.04584 -0.04857 0.00417 -0.00485 Z " pathEditMode="relative" rAng="8433587" ptsTypes="fffff">
                                      <p:cBhvr>
                                        <p:cTn id="29" dur="730" fill="hold"/>
                                        <p:tgtEl>
                                          <p:spTgt spid="37914"/>
                                        </p:tgtEl>
                                        <p:attrNameLst>
                                          <p:attrName>ppt_x</p:attrName>
                                          <p:attrName>ppt_y</p:attrName>
                                        </p:attrNameLst>
                                      </p:cBhvr>
                                      <p:rCtr x="-262" y="-423"/>
                                    </p:animMotion>
                                  </p:childTnLst>
                                </p:cTn>
                              </p:par>
                              <p:par>
                                <p:cTn id="30" presetID="1" presetClass="path" presetSubtype="0" repeatCount="indefinite" accel="50000" decel="50000" fill="hold" grpId="0" nodeType="withEffect">
                                  <p:stCondLst>
                                    <p:cond delay="0"/>
                                  </p:stCondLst>
                                  <p:childTnLst>
                                    <p:animMotion origin="layout" path="M -0.19566 -0.03192 C -0.16562 -0.09623 0.01997 -0.01157 0.21806 0.15591 C 0.41632 0.32385 0.55156 0.51214 0.52083 0.57645 C 0.49045 0.6403 0.30573 0.55586 0.10816 0.38816 C -0.0908 0.21929 -0.22673 0.03169 -0.19566 -0.03192 Z " pathEditMode="relative" rAng="-25048608" ptsTypes="fffff">
                                      <p:cBhvr>
                                        <p:cTn id="31" dur="790" fill="hold"/>
                                        <p:tgtEl>
                                          <p:spTgt spid="37913"/>
                                        </p:tgtEl>
                                        <p:attrNameLst>
                                          <p:attrName>ppt_x</p:attrName>
                                          <p:attrName>ppt_y</p:attrName>
                                        </p:attrNameLst>
                                      </p:cBhvr>
                                      <p:rCtr x="358" y="303"/>
                                    </p:animMotion>
                                  </p:childTnLst>
                                </p:cTn>
                              </p:par>
                              <p:par>
                                <p:cTn id="32" presetID="1" presetClass="path" presetSubtype="0" repeatCount="indefinite" accel="50000" decel="50000" fill="hold" grpId="0" nodeType="withEffect">
                                  <p:stCondLst>
                                    <p:cond delay="0"/>
                                  </p:stCondLst>
                                  <p:childTnLst>
                                    <p:animMotion origin="layout" path="M 0.00486 -0.00138 C -0.12396 0.02291 -0.24983 -0.14249 -0.27361 -0.37057 C -0.29757 -0.59912 -0.21216 -0.80453 -0.08264 -0.82882 C 0.04705 -0.8538 0.17187 -0.68656 0.196 -0.4594 C 0.22048 -0.23132 0.13472 -0.02567 0.00486 -0.00138 Z " pathEditMode="relative" rAng="10318225" ptsTypes="fffff">
                                      <p:cBhvr>
                                        <p:cTn id="33" dur="930" fill="hold"/>
                                        <p:tgtEl>
                                          <p:spTgt spid="37910"/>
                                        </p:tgtEl>
                                        <p:attrNameLst>
                                          <p:attrName>ppt_x</p:attrName>
                                          <p:attrName>ppt_y</p:attrName>
                                        </p:attrNameLst>
                                      </p:cBhvr>
                                      <p:rCtr x="-44" y="-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9" grpId="0" animBg="1"/>
      <p:bldP spid="37910" grpId="0" animBg="1"/>
      <p:bldP spid="37911" grpId="0" animBg="1"/>
      <p:bldP spid="37912" grpId="0" animBg="1"/>
      <p:bldP spid="37913" grpId="0" animBg="1"/>
      <p:bldP spid="3791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Содержимое 2"/>
          <p:cNvSpPr>
            <a:spLocks noGrp="1"/>
          </p:cNvSpPr>
          <p:nvPr>
            <p:ph idx="1"/>
          </p:nvPr>
        </p:nvSpPr>
        <p:spPr>
          <a:xfrm>
            <a:off x="352338" y="1014971"/>
            <a:ext cx="11627141" cy="553770"/>
          </a:xfrm>
        </p:spPr>
        <p:txBody>
          <a:bodyPr>
            <a:noAutofit/>
          </a:bodyPr>
          <a:lstStyle/>
          <a:p>
            <a:pPr marL="0" indent="0" algn="ctr">
              <a:buNone/>
            </a:pPr>
            <a:r>
              <a:rPr lang="en-US" sz="2400" dirty="0"/>
              <a:t>A three-electrode high-voltage electron gun for the accelerator LUE-200 of the IREN installation has been constructed and tasted.</a:t>
            </a:r>
          </a:p>
          <a:p>
            <a:pPr marL="0" indent="0" algn="ctr">
              <a:buNone/>
            </a:pPr>
            <a:r>
              <a:rPr lang="en-US" sz="2400" dirty="0">
                <a:solidFill>
                  <a:srgbClr val="FF0000"/>
                </a:solidFill>
              </a:rPr>
              <a:t>A feature of this injector is the ability to control the pulse duration of the electron beam in the range from 40 up to 400 ns </a:t>
            </a:r>
            <a:endParaRPr lang="ru-RU" sz="2400" dirty="0">
              <a:solidFill>
                <a:srgbClr val="FF0000"/>
              </a:solidFill>
            </a:endParaRPr>
          </a:p>
        </p:txBody>
      </p:sp>
      <p:pic>
        <p:nvPicPr>
          <p:cNvPr id="9" name="Рисунок 11" descr="TEK0000"/>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969141" y="2779428"/>
            <a:ext cx="3254375" cy="1660525"/>
          </a:xfrm>
          <a:prstGeom prst="rect">
            <a:avLst/>
          </a:prstGeom>
          <a:noFill/>
        </p:spPr>
      </p:pic>
      <p:pic>
        <p:nvPicPr>
          <p:cNvPr id="10" name="Рисунок 12" descr="T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727572" y="2779428"/>
            <a:ext cx="3254375" cy="1706563"/>
          </a:xfrm>
          <a:prstGeom prst="rect">
            <a:avLst/>
          </a:prstGeom>
          <a:noFill/>
        </p:spPr>
      </p:pic>
      <p:pic>
        <p:nvPicPr>
          <p:cNvPr id="11" name="Рисунок 13" descr="TEK000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991545" y="5143500"/>
            <a:ext cx="3254375" cy="1714500"/>
          </a:xfrm>
          <a:prstGeom prst="rect">
            <a:avLst/>
          </a:prstGeom>
          <a:noFill/>
        </p:spPr>
      </p:pic>
      <p:sp>
        <p:nvSpPr>
          <p:cNvPr id="12" name="Прямоугольник 11"/>
          <p:cNvSpPr/>
          <p:nvPr/>
        </p:nvSpPr>
        <p:spPr>
          <a:xfrm>
            <a:off x="5511547" y="4891467"/>
            <a:ext cx="4572000" cy="1200329"/>
          </a:xfrm>
          <a:prstGeom prst="rect">
            <a:avLst/>
          </a:prstGeom>
        </p:spPr>
        <p:txBody>
          <a:bodyPr>
            <a:spAutoFit/>
          </a:bodyPr>
          <a:lstStyle/>
          <a:p>
            <a:pPr algn="just"/>
            <a:r>
              <a:rPr lang="en-US" dirty="0" err="1">
                <a:solidFill>
                  <a:prstClr val="black"/>
                </a:solidFill>
                <a:latin typeface="Arial"/>
                <a:ea typeface="Times New Roman"/>
              </a:rPr>
              <a:t>Oscillograms</a:t>
            </a:r>
            <a:r>
              <a:rPr lang="en-US" dirty="0">
                <a:solidFill>
                  <a:prstClr val="black"/>
                </a:solidFill>
                <a:latin typeface="Arial"/>
                <a:ea typeface="Times New Roman"/>
              </a:rPr>
              <a:t> of the electron gun start-up pulses and the pulses of beam current: СН3 is the trigger pulse of the electron gun grid; CH1 is </a:t>
            </a:r>
            <a:r>
              <a:rPr lang="en-US" dirty="0">
                <a:latin typeface="Arial"/>
                <a:ea typeface="Times New Roman"/>
              </a:rPr>
              <a:t>the pulse of the current </a:t>
            </a:r>
            <a:r>
              <a:rPr lang="en-US" dirty="0">
                <a:solidFill>
                  <a:prstClr val="black"/>
                </a:solidFill>
                <a:latin typeface="Arial"/>
                <a:ea typeface="Times New Roman"/>
              </a:rPr>
              <a:t>beam.</a:t>
            </a:r>
            <a:endParaRPr lang="ru-RU" sz="2400" dirty="0">
              <a:solidFill>
                <a:prstClr val="black"/>
              </a:solidFill>
              <a:latin typeface="Times New Roman"/>
              <a:ea typeface="Times New Roman"/>
            </a:endParaRPr>
          </a:p>
        </p:txBody>
      </p:sp>
      <p:sp>
        <p:nvSpPr>
          <p:cNvPr id="8" name="Нижний колонтитул 7"/>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5"/>
          <p:cNvSpPr txBox="1">
            <a:spLocks noChangeArrowheads="1"/>
          </p:cNvSpPr>
          <p:nvPr/>
        </p:nvSpPr>
        <p:spPr bwMode="auto">
          <a:xfrm>
            <a:off x="251670" y="855677"/>
            <a:ext cx="10972800" cy="646331"/>
          </a:xfrm>
          <a:prstGeom prst="rect">
            <a:avLst/>
          </a:prstGeom>
          <a:noFill/>
          <a:ln w="9525">
            <a:noFill/>
            <a:miter lim="800000"/>
            <a:headEnd/>
            <a:tailEnd/>
          </a:ln>
        </p:spPr>
        <p:txBody>
          <a:bodyPr wrap="square">
            <a:spAutoFit/>
          </a:bodyPr>
          <a:lstStyle/>
          <a:p>
            <a:pPr fontAlgn="base">
              <a:spcBef>
                <a:spcPct val="0"/>
              </a:spcBef>
              <a:spcAft>
                <a:spcPct val="0"/>
              </a:spcAft>
            </a:pPr>
            <a:r>
              <a:rPr lang="en-US" b="1" dirty="0">
                <a:solidFill>
                  <a:srgbClr val="0000FF"/>
                </a:solidFill>
                <a:latin typeface="Arial" pitchFamily="34" charset="0"/>
              </a:rPr>
              <a:t>Measurement of the palladium content in the engine elements (nozzles) of the “Proton” launch vehicle using neutron resonance analysis at the IREN facility</a:t>
            </a:r>
            <a:endParaRPr lang="en-US" b="1" dirty="0">
              <a:solidFill>
                <a:srgbClr val="0000FF"/>
              </a:solidFill>
              <a:latin typeface="Arial" pitchFamily="34" charset="0"/>
              <a:sym typeface="Symbol" pitchFamily="18" charset="2"/>
            </a:endParaRPr>
          </a:p>
        </p:txBody>
      </p:sp>
      <p:pic>
        <p:nvPicPr>
          <p:cNvPr id="17" name="Picture 2"/>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298455" y="1243962"/>
            <a:ext cx="4304870" cy="2495925"/>
          </a:xfrm>
          <a:prstGeom prst="rect">
            <a:avLst/>
          </a:prstGeom>
          <a:noFill/>
          <a:ln>
            <a:noFill/>
          </a:ln>
        </p:spPr>
      </p:pic>
      <p:pic>
        <p:nvPicPr>
          <p:cNvPr id="18" name="Picture 1278">
            <a:extLst>
              <a:ext uri="{FF2B5EF4-FFF2-40B4-BE49-F238E27FC236}">
                <a16:creationId xmlns:a16="http://schemas.microsoft.com/office/drawing/2014/main" id="{AD462FF5-CC7D-4CD9-B329-3EEC60FEF65D}"/>
              </a:ext>
            </a:extLst>
          </p:cNvPr>
          <p:cNvPicPr/>
          <p:nvPr/>
        </p:nvPicPr>
        <p:blipFill rotWithShape="1">
          <a:blip r:embed="rId4" cstate="screen">
            <a:extLst>
              <a:ext uri="{28A0092B-C50C-407E-A947-70E740481C1C}">
                <a14:useLocalDpi xmlns:a14="http://schemas.microsoft.com/office/drawing/2010/main" val="0"/>
              </a:ext>
            </a:extLst>
          </a:blip>
          <a:srcRect/>
          <a:stretch/>
        </p:blipFill>
        <p:spPr>
          <a:xfrm rot="5400000">
            <a:off x="3090418" y="3540079"/>
            <a:ext cx="1093590" cy="1816557"/>
          </a:xfrm>
          <a:prstGeom prst="rect">
            <a:avLst/>
          </a:prstGeom>
          <a:ln>
            <a:noFill/>
          </a:ln>
          <a:effectLst>
            <a:outerShdw blurRad="292100" dist="139700" dir="2700000" algn="tl" rotWithShape="0">
              <a:srgbClr val="333333">
                <a:alpha val="65000"/>
              </a:srgbClr>
            </a:outerShdw>
          </a:effectLst>
        </p:spPr>
      </p:pic>
      <p:pic>
        <p:nvPicPr>
          <p:cNvPr id="19" name="Рисунок 18" descr="Screenshot at 2018-12-17 12-49-10.png"/>
          <p:cNvPicPr/>
          <p:nvPr/>
        </p:nvPicPr>
        <p:blipFill>
          <a:blip r:embed="rId5" cstate="screen">
            <a:extLst>
              <a:ext uri="{28A0092B-C50C-407E-A947-70E740481C1C}">
                <a14:useLocalDpi xmlns:a14="http://schemas.microsoft.com/office/drawing/2010/main" val="0"/>
              </a:ext>
            </a:extLst>
          </a:blip>
          <a:stretch>
            <a:fillRect/>
          </a:stretch>
        </p:blipFill>
        <p:spPr>
          <a:xfrm>
            <a:off x="6614302" y="4140055"/>
            <a:ext cx="3763794" cy="2176808"/>
          </a:xfrm>
          <a:prstGeom prst="rect">
            <a:avLst/>
          </a:prstGeom>
        </p:spPr>
      </p:pic>
      <p:pic>
        <p:nvPicPr>
          <p:cNvPr id="20" name="Picture 1278">
            <a:extLst>
              <a:ext uri="{FF2B5EF4-FFF2-40B4-BE49-F238E27FC236}">
                <a16:creationId xmlns:a16="http://schemas.microsoft.com/office/drawing/2014/main" id="{AD462FF5-CC7D-4CD9-B329-3EEC60FEF65D}"/>
              </a:ext>
            </a:extLst>
          </p:cNvPr>
          <p:cNvPicPr/>
          <p:nvPr/>
        </p:nvPicPr>
        <p:blipFill rotWithShape="1">
          <a:blip r:embed="rId6" cstate="screen">
            <a:extLst>
              <a:ext uri="{28A0092B-C50C-407E-A947-70E740481C1C}">
                <a14:useLocalDpi xmlns:a14="http://schemas.microsoft.com/office/drawing/2010/main" val="0"/>
              </a:ext>
            </a:extLst>
          </a:blip>
          <a:srcRect/>
          <a:stretch/>
        </p:blipFill>
        <p:spPr>
          <a:xfrm rot="5400000">
            <a:off x="2185883" y="4809441"/>
            <a:ext cx="1124567" cy="1856734"/>
          </a:xfrm>
          <a:prstGeom prst="rect">
            <a:avLst/>
          </a:prstGeom>
          <a:ln>
            <a:noFill/>
          </a:ln>
          <a:effectLst>
            <a:outerShdw blurRad="292100" dist="139700" dir="2700000" algn="tl" rotWithShape="0">
              <a:srgbClr val="333333">
                <a:alpha val="65000"/>
              </a:srgbClr>
            </a:outerShdw>
          </a:effectLst>
        </p:spPr>
      </p:pic>
      <p:cxnSp>
        <p:nvCxnSpPr>
          <p:cNvPr id="22" name="Прямая со стрелкой 21"/>
          <p:cNvCxnSpPr/>
          <p:nvPr/>
        </p:nvCxnSpPr>
        <p:spPr>
          <a:xfrm flipV="1">
            <a:off x="6452558" y="4502989"/>
            <a:ext cx="2268748" cy="5175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4" name="Прямая со стрелкой 23"/>
          <p:cNvCxnSpPr/>
          <p:nvPr/>
        </p:nvCxnSpPr>
        <p:spPr>
          <a:xfrm flipV="1">
            <a:off x="5439230" y="4891177"/>
            <a:ext cx="3014657" cy="9317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541310" y="4306520"/>
            <a:ext cx="2023393" cy="584775"/>
          </a:xfrm>
          <a:prstGeom prst="rect">
            <a:avLst/>
          </a:prstGeom>
          <a:noFill/>
        </p:spPr>
        <p:txBody>
          <a:bodyPr wrap="square" rtlCol="0">
            <a:spAutoFit/>
          </a:bodyPr>
          <a:lstStyle/>
          <a:p>
            <a:pPr fontAlgn="base">
              <a:spcBef>
                <a:spcPct val="0"/>
              </a:spcBef>
              <a:spcAft>
                <a:spcPct val="0"/>
              </a:spcAft>
            </a:pPr>
            <a:r>
              <a:rPr lang="en-US" sz="1600" b="1" dirty="0"/>
              <a:t>Spectrum from parts containing palladium</a:t>
            </a:r>
            <a:endParaRPr lang="ru-RU" sz="1600" b="1" dirty="0">
              <a:solidFill>
                <a:srgbClr val="000000"/>
              </a:solidFill>
              <a:latin typeface="Arial" pitchFamily="34" charset="0"/>
            </a:endParaRPr>
          </a:p>
        </p:txBody>
      </p:sp>
      <p:sp>
        <p:nvSpPr>
          <p:cNvPr id="29" name="TextBox 28"/>
          <p:cNvSpPr txBox="1"/>
          <p:nvPr/>
        </p:nvSpPr>
        <p:spPr>
          <a:xfrm>
            <a:off x="3629557" y="5558742"/>
            <a:ext cx="2026521" cy="584775"/>
          </a:xfrm>
          <a:prstGeom prst="rect">
            <a:avLst/>
          </a:prstGeom>
          <a:noFill/>
        </p:spPr>
        <p:txBody>
          <a:bodyPr wrap="square" rtlCol="0">
            <a:spAutoFit/>
          </a:bodyPr>
          <a:lstStyle/>
          <a:p>
            <a:pPr fontAlgn="base">
              <a:spcBef>
                <a:spcPct val="0"/>
              </a:spcBef>
              <a:spcAft>
                <a:spcPct val="0"/>
              </a:spcAft>
            </a:pPr>
            <a:r>
              <a:rPr lang="en-US" sz="1600" b="1" dirty="0"/>
              <a:t>Spectrum from palladium-free parts</a:t>
            </a:r>
            <a:endParaRPr lang="ru-RU" sz="1600" b="1" dirty="0">
              <a:solidFill>
                <a:srgbClr val="000000"/>
              </a:solidFill>
              <a:latin typeface="Arial" pitchFamily="34" charset="0"/>
            </a:endParaRPr>
          </a:p>
        </p:txBody>
      </p:sp>
      <p:sp>
        <p:nvSpPr>
          <p:cNvPr id="34" name="Прямоугольник 33"/>
          <p:cNvSpPr/>
          <p:nvPr/>
        </p:nvSpPr>
        <p:spPr>
          <a:xfrm>
            <a:off x="2363747" y="6289060"/>
            <a:ext cx="7592603" cy="523220"/>
          </a:xfrm>
          <a:prstGeom prst="rect">
            <a:avLst/>
          </a:prstGeom>
        </p:spPr>
        <p:txBody>
          <a:bodyPr wrap="square">
            <a:spAutoFit/>
          </a:bodyPr>
          <a:lstStyle/>
          <a:p>
            <a:pPr algn="ctr" fontAlgn="base">
              <a:spcBef>
                <a:spcPct val="0"/>
              </a:spcBef>
              <a:spcAft>
                <a:spcPct val="0"/>
              </a:spcAft>
            </a:pPr>
            <a:r>
              <a:rPr lang="en-US" sz="1400" b="1" dirty="0">
                <a:solidFill>
                  <a:srgbClr val="FF0000"/>
                </a:solidFill>
                <a:latin typeface="Arial" pitchFamily="34" charset="0"/>
              </a:rPr>
              <a:t>The mass of detected palladium is 99 ± 7 mg in a sample with a mass of 60 g. The sensitivity of the method is about 2 mg / g.</a:t>
            </a:r>
            <a:endParaRPr lang="ru-RU" sz="1400" b="1" dirty="0">
              <a:solidFill>
                <a:srgbClr val="FF0000"/>
              </a:solidFill>
              <a:latin typeface="Arial" pitchFamily="34" charset="0"/>
            </a:endParaRPr>
          </a:p>
        </p:txBody>
      </p:sp>
      <p:sp>
        <p:nvSpPr>
          <p:cNvPr id="14" name="TextBox 13"/>
          <p:cNvSpPr txBox="1"/>
          <p:nvPr/>
        </p:nvSpPr>
        <p:spPr>
          <a:xfrm>
            <a:off x="10390598" y="4230986"/>
            <a:ext cx="1801402" cy="830997"/>
          </a:xfrm>
          <a:prstGeom prst="rect">
            <a:avLst/>
          </a:prstGeom>
          <a:noFill/>
        </p:spPr>
        <p:txBody>
          <a:bodyPr wrap="square" rtlCol="0">
            <a:spAutoFit/>
          </a:bodyPr>
          <a:lstStyle/>
          <a:p>
            <a:pPr fontAlgn="base">
              <a:spcBef>
                <a:spcPct val="0"/>
              </a:spcBef>
              <a:spcAft>
                <a:spcPct val="0"/>
              </a:spcAft>
            </a:pPr>
            <a:r>
              <a:rPr lang="en-US" sz="1600" b="1" dirty="0"/>
              <a:t>Spectrum from a sample of pure palladium</a:t>
            </a:r>
            <a:endParaRPr lang="ru-RU" sz="1600" b="1" dirty="0">
              <a:solidFill>
                <a:srgbClr val="000000"/>
              </a:solidFill>
              <a:latin typeface="Arial" pitchFamily="34" charset="0"/>
            </a:endParaRPr>
          </a:p>
        </p:txBody>
      </p:sp>
      <p:cxnSp>
        <p:nvCxnSpPr>
          <p:cNvPr id="21" name="Прямая со стрелкой 20"/>
          <p:cNvCxnSpPr/>
          <p:nvPr/>
        </p:nvCxnSpPr>
        <p:spPr>
          <a:xfrm flipH="1">
            <a:off x="8911087" y="5089585"/>
            <a:ext cx="1621767" cy="6901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2578" name="Picture 2" descr="РН «Протон»"/>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300" y="1512857"/>
            <a:ext cx="2293780" cy="3343669"/>
          </a:xfrm>
          <a:prstGeom prst="rect">
            <a:avLst/>
          </a:prstGeom>
          <a:noFill/>
        </p:spPr>
      </p:pic>
      <p:sp>
        <p:nvSpPr>
          <p:cNvPr id="152586" name="AutoShape 10" descr="https://upload.wikimedia.org/wikipedia/commons/7/75/First_stage_Proton_M_cropped.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52588" name="Picture 12" descr="Картинки по запросу ракетаноситель протон"/>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41908" y="1508965"/>
            <a:ext cx="3871416" cy="2148636"/>
          </a:xfrm>
          <a:prstGeom prst="rect">
            <a:avLst/>
          </a:prstGeom>
          <a:noFill/>
        </p:spPr>
      </p:pic>
    </p:spTree>
    <p:extLst>
      <p:ext uri="{BB962C8B-B14F-4D97-AF65-F5344CB8AC3E}">
        <p14:creationId xmlns:p14="http://schemas.microsoft.com/office/powerpoint/2010/main" val="79192732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7544" y="2000131"/>
            <a:ext cx="5793771" cy="3097242"/>
          </a:xfrm>
          <a:prstGeom prst="rect">
            <a:avLst/>
          </a:prstGeom>
          <a:noFill/>
          <a:ln w="9525">
            <a:noFill/>
            <a:miter lim="800000"/>
            <a:headEnd/>
            <a:tailEnd/>
          </a:ln>
          <a:effectLst/>
        </p:spPr>
      </p:pic>
      <p:grpSp>
        <p:nvGrpSpPr>
          <p:cNvPr id="14" name="Group 13"/>
          <p:cNvGrpSpPr/>
          <p:nvPr/>
        </p:nvGrpSpPr>
        <p:grpSpPr>
          <a:xfrm>
            <a:off x="51756" y="758285"/>
            <a:ext cx="6521572" cy="5091295"/>
            <a:chOff x="-110486" y="-8302"/>
            <a:chExt cx="9254486" cy="6113283"/>
          </a:xfrm>
        </p:grpSpPr>
        <p:sp>
          <p:nvSpPr>
            <p:cNvPr id="113666" name="Rectangle 2"/>
            <p:cNvSpPr>
              <a:spLocks noChangeArrowheads="1"/>
            </p:cNvSpPr>
            <p:nvPr/>
          </p:nvSpPr>
          <p:spPr bwMode="auto">
            <a:xfrm>
              <a:off x="0" y="892175"/>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ru-RU" altLang="ru-RU" sz="1200">
                  <a:solidFill>
                    <a:prstClr val="black"/>
                  </a:solidFill>
                  <a:ea typeface="Batang" panose="02030600000101010101" pitchFamily="18" charset="-127"/>
                  <a:cs typeface="Times New Roman" panose="02020603050405020304" pitchFamily="18" charset="0"/>
                </a:rPr>
                <a:t> </a:t>
              </a:r>
            </a:p>
            <a:p>
              <a:pPr>
                <a:spcBef>
                  <a:spcPct val="0"/>
                </a:spcBef>
                <a:buNone/>
              </a:pPr>
              <a:endParaRPr lang="ru-RU" altLang="ru-RU" sz="1800">
                <a:solidFill>
                  <a:prstClr val="black"/>
                </a:solidFill>
                <a:ea typeface="Batang" panose="02030600000101010101" pitchFamily="18" charset="-127"/>
                <a:cs typeface="Times New Roman" panose="02020603050405020304" pitchFamily="18" charset="0"/>
              </a:endParaRPr>
            </a:p>
          </p:txBody>
        </p:sp>
        <p:grpSp>
          <p:nvGrpSpPr>
            <p:cNvPr id="113667" name="Group 3"/>
            <p:cNvGrpSpPr>
              <a:grpSpLocks/>
            </p:cNvGrpSpPr>
            <p:nvPr/>
          </p:nvGrpSpPr>
          <p:grpSpPr bwMode="auto">
            <a:xfrm>
              <a:off x="-43631" y="61971"/>
              <a:ext cx="8380414" cy="5060950"/>
              <a:chOff x="42" y="0"/>
              <a:chExt cx="5279" cy="3188"/>
            </a:xfrm>
          </p:grpSpPr>
          <p:sp>
            <p:nvSpPr>
              <p:cNvPr id="107534" name="Text Box 4"/>
              <p:cNvSpPr txBox="1">
                <a:spLocks noChangeArrowheads="1"/>
              </p:cNvSpPr>
              <p:nvPr/>
            </p:nvSpPr>
            <p:spPr bwMode="auto">
              <a:xfrm>
                <a:off x="2186" y="1047"/>
                <a:ext cx="3081"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a:spcBef>
                    <a:spcPct val="0"/>
                  </a:spcBef>
                  <a:buNone/>
                  <a:defRPr/>
                </a:pPr>
                <a:r>
                  <a:rPr lang="en-US" altLang="ru-RU" sz="1600" b="1" dirty="0">
                    <a:solidFill>
                      <a:srgbClr val="000099"/>
                    </a:solidFill>
                    <a:ea typeface="Batang" pitchFamily="18" charset="-127"/>
                    <a:cs typeface="Arial" charset="0"/>
                  </a:rPr>
                  <a:t>International Cooperative </a:t>
                </a:r>
                <a:r>
                  <a:rPr lang="en-US" altLang="ru-RU" sz="1600" b="1" dirty="0" err="1">
                    <a:solidFill>
                      <a:srgbClr val="000099"/>
                    </a:solidFill>
                    <a:ea typeface="Batang" pitchFamily="18" charset="-127"/>
                    <a:cs typeface="Arial" charset="0"/>
                  </a:rPr>
                  <a:t>Programme</a:t>
                </a:r>
                <a:r>
                  <a:rPr lang="en-US" altLang="ru-RU" sz="1600" b="1" dirty="0">
                    <a:solidFill>
                      <a:srgbClr val="000099"/>
                    </a:solidFill>
                    <a:ea typeface="Batang" pitchFamily="18" charset="-127"/>
                    <a:cs typeface="Arial" charset="0"/>
                  </a:rPr>
                  <a:t> on Effects of Air Pollution on Natural Vegetation and Crops</a:t>
                </a:r>
              </a:p>
            </p:txBody>
          </p:sp>
          <p:grpSp>
            <p:nvGrpSpPr>
              <p:cNvPr id="113680" name="Group 6"/>
              <p:cNvGrpSpPr>
                <a:grpSpLocks/>
              </p:cNvGrpSpPr>
              <p:nvPr/>
            </p:nvGrpSpPr>
            <p:grpSpPr bwMode="auto">
              <a:xfrm>
                <a:off x="42" y="0"/>
                <a:ext cx="5279" cy="3188"/>
                <a:chOff x="42" y="0"/>
                <a:chExt cx="5279" cy="3188"/>
              </a:xfrm>
            </p:grpSpPr>
            <p:pic>
              <p:nvPicPr>
                <p:cNvPr id="11368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 y="0"/>
                  <a:ext cx="641" cy="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8" name="Text Box 8"/>
                <p:cNvSpPr txBox="1">
                  <a:spLocks noChangeArrowheads="1"/>
                </p:cNvSpPr>
                <p:nvPr/>
              </p:nvSpPr>
              <p:spPr bwMode="auto">
                <a:xfrm>
                  <a:off x="2850" y="78"/>
                  <a:ext cx="1622" cy="489"/>
                </a:xfrm>
                <a:prstGeom prst="rect">
                  <a:avLst/>
                </a:prstGeom>
                <a:noFill/>
                <a:ln>
                  <a:noFill/>
                </a:ln>
                <a:effectLst/>
              </p:spPr>
              <p:txBody>
                <a:bodyPr wrap="square">
                  <a:spAutoFit/>
                </a:bodyPr>
                <a:lstStyle/>
                <a:p>
                  <a:pPr>
                    <a:spcBef>
                      <a:spcPct val="50000"/>
                    </a:spcBef>
                    <a:defRPr/>
                  </a:pPr>
                  <a:r>
                    <a:rPr lang="en-US" sz="3600" b="1" dirty="0">
                      <a:solidFill>
                        <a:srgbClr val="000099"/>
                      </a:solidFill>
                      <a:effectLst>
                        <a:outerShdw blurRad="38100" dist="38100" dir="2700000" algn="tl">
                          <a:srgbClr val="000000">
                            <a:alpha val="43137"/>
                          </a:srgbClr>
                        </a:outerShdw>
                      </a:effectLst>
                      <a:latin typeface="Arial" charset="0"/>
                      <a:ea typeface="Batang" pitchFamily="18" charset="-127"/>
                    </a:rPr>
                    <a:t>UNECE</a:t>
                  </a:r>
                </a:p>
              </p:txBody>
            </p:sp>
            <p:sp>
              <p:nvSpPr>
                <p:cNvPr id="113684" name="Text Box 9"/>
                <p:cNvSpPr txBox="1">
                  <a:spLocks noChangeArrowheads="1"/>
                </p:cNvSpPr>
                <p:nvPr/>
              </p:nvSpPr>
              <p:spPr bwMode="auto">
                <a:xfrm>
                  <a:off x="2448" y="297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None/>
                  </a:pPr>
                  <a:endParaRPr lang="en-US" altLang="ru-RU" sz="1600" b="1" i="1">
                    <a:solidFill>
                      <a:prstClr val="black"/>
                    </a:solidFill>
                    <a:latin typeface="Times New Roman" panose="02020603050405020304" pitchFamily="18" charset="0"/>
                    <a:ea typeface="Batang" panose="02030600000101010101" pitchFamily="18" charset="-127"/>
                  </a:endParaRPr>
                </a:p>
              </p:txBody>
            </p:sp>
            <p:sp>
              <p:nvSpPr>
                <p:cNvPr id="337930" name="Text Box 10"/>
                <p:cNvSpPr txBox="1">
                  <a:spLocks noChangeArrowheads="1"/>
                </p:cNvSpPr>
                <p:nvPr/>
              </p:nvSpPr>
              <p:spPr bwMode="auto">
                <a:xfrm>
                  <a:off x="2250" y="555"/>
                  <a:ext cx="3071" cy="803"/>
                </a:xfrm>
                <a:prstGeom prst="rect">
                  <a:avLst/>
                </a:prstGeom>
                <a:noFill/>
                <a:ln>
                  <a:noFill/>
                </a:ln>
                <a:effectLst/>
              </p:spPr>
              <p:txBody>
                <a:bodyPr wrap="square">
                  <a:spAutoFit/>
                </a:bodyPr>
                <a:lstStyle/>
                <a:p>
                  <a:pPr algn="ctr">
                    <a:defRPr/>
                  </a:pPr>
                  <a:r>
                    <a:rPr lang="en-US" b="1" dirty="0">
                      <a:solidFill>
                        <a:srgbClr val="000099"/>
                      </a:solidFill>
                      <a:effectLst>
                        <a:outerShdw blurRad="38100" dist="38100" dir="2700000" algn="tl">
                          <a:srgbClr val="000000">
                            <a:alpha val="43137"/>
                          </a:srgbClr>
                        </a:outerShdw>
                      </a:effectLst>
                      <a:latin typeface="Arial" charset="0"/>
                      <a:ea typeface="Batang" pitchFamily="18" charset="-127"/>
                    </a:rPr>
                    <a:t>United Nations Economic Commission for Europe</a:t>
                  </a:r>
                </a:p>
                <a:p>
                  <a:pPr>
                    <a:spcBef>
                      <a:spcPct val="50000"/>
                    </a:spcBef>
                    <a:defRPr/>
                  </a:pPr>
                  <a:endParaRPr lang="en-US" i="1" dirty="0">
                    <a:solidFill>
                      <a:srgbClr val="000099"/>
                    </a:solidFill>
                    <a:latin typeface="Arial" charset="0"/>
                    <a:ea typeface="Batang" pitchFamily="18" charset="-127"/>
                  </a:endParaRPr>
                </a:p>
              </p:txBody>
            </p:sp>
          </p:grpSp>
        </p:grpSp>
        <p:pic>
          <p:nvPicPr>
            <p:cNvPr id="337932" name="Picture 1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378104" y="-8302"/>
              <a:ext cx="2041958" cy="289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14"/>
            <p:cNvGrpSpPr>
              <a:grpSpLocks/>
            </p:cNvGrpSpPr>
            <p:nvPr/>
          </p:nvGrpSpPr>
          <p:grpSpPr bwMode="auto">
            <a:xfrm>
              <a:off x="898616" y="867356"/>
              <a:ext cx="2653067" cy="3184792"/>
              <a:chOff x="1529" y="1537"/>
              <a:chExt cx="6304" cy="7403"/>
            </a:xfrm>
          </p:grpSpPr>
          <p:pic>
            <p:nvPicPr>
              <p:cNvPr id="113673" name="Picture 15"/>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529" y="1537"/>
                <a:ext cx="4832" cy="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4" name="Rectangle 16"/>
              <p:cNvSpPr>
                <a:spLocks noChangeArrowheads="1"/>
              </p:cNvSpPr>
              <p:nvPr/>
            </p:nvSpPr>
            <p:spPr bwMode="auto">
              <a:xfrm>
                <a:off x="3105" y="8835"/>
                <a:ext cx="4665" cy="83"/>
              </a:xfrm>
              <a:prstGeom prst="rect">
                <a:avLst/>
              </a:prstGeom>
              <a:solidFill>
                <a:srgbClr val="C0C0C0"/>
              </a:solidFill>
              <a:ln w="9525">
                <a:solidFill>
                  <a:srgbClr val="969696"/>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ru-RU" altLang="ru-RU" sz="2000">
                  <a:solidFill>
                    <a:prstClr val="white"/>
                  </a:solidFill>
                  <a:ea typeface="Batang" panose="02030600000101010101" pitchFamily="18" charset="-127"/>
                </a:endParaRPr>
              </a:p>
            </p:txBody>
          </p:sp>
          <p:sp>
            <p:nvSpPr>
              <p:cNvPr id="113675" name="Text Box 17"/>
              <p:cNvSpPr txBox="1">
                <a:spLocks noChangeArrowheads="1"/>
              </p:cNvSpPr>
              <p:nvPr/>
            </p:nvSpPr>
            <p:spPr bwMode="auto">
              <a:xfrm>
                <a:off x="7762" y="2115"/>
                <a:ext cx="71" cy="6825"/>
              </a:xfrm>
              <a:prstGeom prst="rect">
                <a:avLst/>
              </a:prstGeom>
              <a:solidFill>
                <a:srgbClr val="C0C0C0"/>
              </a:solidFill>
              <a:ln w="9525">
                <a:solidFill>
                  <a:srgbClr val="C0C0C0"/>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en-US" altLang="ru-RU" sz="1200">
                  <a:solidFill>
                    <a:prstClr val="black"/>
                  </a:solidFill>
                  <a:latin typeface="Times New Roman" panose="02020603050405020304" pitchFamily="18" charset="0"/>
                  <a:ea typeface="Batang" panose="02030600000101010101" pitchFamily="18" charset="-127"/>
                </a:endParaRPr>
              </a:p>
            </p:txBody>
          </p:sp>
          <p:sp>
            <p:nvSpPr>
              <p:cNvPr id="113676" name="Text Box 18"/>
              <p:cNvSpPr txBox="1">
                <a:spLocks noChangeArrowheads="1"/>
              </p:cNvSpPr>
              <p:nvPr/>
            </p:nvSpPr>
            <p:spPr bwMode="auto">
              <a:xfrm>
                <a:off x="2932" y="2130"/>
                <a:ext cx="143" cy="6765"/>
              </a:xfrm>
              <a:prstGeom prst="rect">
                <a:avLst/>
              </a:prstGeom>
              <a:solidFill>
                <a:srgbClr val="FFFFFF"/>
              </a:solidFill>
              <a:ln w="9525">
                <a:solidFill>
                  <a:srgbClr val="FFFFFF"/>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endParaRPr lang="en-US" altLang="ru-RU" sz="1200">
                  <a:solidFill>
                    <a:prstClr val="black"/>
                  </a:solidFill>
                  <a:latin typeface="Times New Roman" panose="02020603050405020304" pitchFamily="18" charset="0"/>
                  <a:ea typeface="Batang" panose="02030600000101010101" pitchFamily="18" charset="-127"/>
                </a:endParaRPr>
              </a:p>
            </p:txBody>
          </p:sp>
          <p:sp>
            <p:nvSpPr>
              <p:cNvPr id="173075" name="Line 19"/>
              <p:cNvSpPr>
                <a:spLocks noChangeShapeType="1"/>
              </p:cNvSpPr>
              <p:nvPr/>
            </p:nvSpPr>
            <p:spPr bwMode="auto">
              <a:xfrm>
                <a:off x="7741" y="8820"/>
                <a:ext cx="74" cy="10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pPr>
                  <a:defRPr/>
                </a:pPr>
                <a:endParaRPr lang="ru-RU">
                  <a:solidFill>
                    <a:prstClr val="black"/>
                  </a:solidFill>
                  <a:effectLst>
                    <a:outerShdw blurRad="38100" dist="38100" dir="2700000" algn="tl">
                      <a:srgbClr val="000000">
                        <a:alpha val="43137"/>
                      </a:srgbClr>
                    </a:outerShdw>
                  </a:effectLst>
                  <a:latin typeface="Arial" charset="0"/>
                </a:endParaRPr>
              </a:p>
            </p:txBody>
          </p:sp>
        </p:grpSp>
        <p:pic>
          <p:nvPicPr>
            <p:cNvPr id="337940" name="Picture 20" descr="сканирование0002"/>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32471" y="1850713"/>
              <a:ext cx="2043121" cy="2917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p:cNvPicPr>
              <a:picLocks noChangeAspect="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110486" y="3339268"/>
              <a:ext cx="1944339" cy="276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588224" y="5093069"/>
              <a:ext cx="1630971" cy="369332"/>
            </a:xfrm>
            <a:prstGeom prst="rect">
              <a:avLst/>
            </a:prstGeom>
            <a:noFill/>
          </p:spPr>
          <p:txBody>
            <a:bodyPr wrap="square" rtlCol="0">
              <a:spAutoFit/>
            </a:bodyPr>
            <a:lstStyle/>
            <a:p>
              <a:endParaRPr lang="en-US" b="1" i="1" dirty="0">
                <a:solidFill>
                  <a:srgbClr val="FF0000"/>
                </a:solidFill>
                <a:latin typeface="Calibri"/>
              </a:endParaRPr>
            </a:p>
          </p:txBody>
        </p:sp>
        <p:sp>
          <p:nvSpPr>
            <p:cNvPr id="13" name="TextBox 12"/>
            <p:cNvSpPr txBox="1"/>
            <p:nvPr/>
          </p:nvSpPr>
          <p:spPr>
            <a:xfrm>
              <a:off x="6825178" y="5377048"/>
              <a:ext cx="1512168" cy="369332"/>
            </a:xfrm>
            <a:prstGeom prst="rect">
              <a:avLst/>
            </a:prstGeom>
            <a:noFill/>
          </p:spPr>
          <p:txBody>
            <a:bodyPr wrap="square" rtlCol="0">
              <a:spAutoFit/>
            </a:bodyPr>
            <a:lstStyle/>
            <a:p>
              <a:endParaRPr lang="en-US" b="1" i="1" dirty="0">
                <a:solidFill>
                  <a:srgbClr val="FF0000"/>
                </a:solidFill>
                <a:latin typeface="Calibri"/>
              </a:endParaRPr>
            </a:p>
          </p:txBody>
        </p:sp>
      </p:grpSp>
      <p:pic>
        <p:nvPicPr>
          <p:cNvPr id="26" name="Picture 4"/>
          <p:cNvPicPr>
            <a:picLocks noChangeAspect="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527582" y="3484233"/>
            <a:ext cx="3606498" cy="2403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90605" y="6077924"/>
            <a:ext cx="2226305" cy="369332"/>
          </a:xfrm>
          <a:prstGeom prst="rect">
            <a:avLst/>
          </a:prstGeom>
        </p:spPr>
        <p:txBody>
          <a:bodyPr wrap="square">
            <a:spAutoFit/>
          </a:bodyPr>
          <a:lstStyle/>
          <a:p>
            <a:pPr>
              <a:spcBef>
                <a:spcPct val="0"/>
              </a:spcBef>
            </a:pPr>
            <a:r>
              <a:rPr lang="en-US" altLang="en-US" b="1" dirty="0">
                <a:solidFill>
                  <a:srgbClr val="FF0000"/>
                </a:solidFill>
                <a:latin typeface="Calibri"/>
              </a:rPr>
              <a:t>~ </a:t>
            </a:r>
            <a:r>
              <a:rPr lang="ru-RU" altLang="en-US" b="1" dirty="0">
                <a:solidFill>
                  <a:srgbClr val="FF0000"/>
                </a:solidFill>
                <a:latin typeface="Calibri"/>
              </a:rPr>
              <a:t>6000</a:t>
            </a:r>
            <a:r>
              <a:rPr lang="en-US" altLang="en-US" b="1" dirty="0">
                <a:solidFill>
                  <a:srgbClr val="FF0000"/>
                </a:solidFill>
                <a:latin typeface="Calibri"/>
              </a:rPr>
              <a:t> sampling sites</a:t>
            </a:r>
          </a:p>
        </p:txBody>
      </p:sp>
      <p:sp>
        <p:nvSpPr>
          <p:cNvPr id="29" name="Прямоугольник 28"/>
          <p:cNvSpPr/>
          <p:nvPr/>
        </p:nvSpPr>
        <p:spPr>
          <a:xfrm>
            <a:off x="4178061" y="5934461"/>
            <a:ext cx="6096000" cy="646331"/>
          </a:xfrm>
          <a:prstGeom prst="rect">
            <a:avLst/>
          </a:prstGeom>
        </p:spPr>
        <p:txBody>
          <a:bodyPr>
            <a:spAutoFit/>
          </a:bodyPr>
          <a:lstStyle/>
          <a:p>
            <a:pPr algn="ctr"/>
            <a:r>
              <a:rPr lang="en-US" b="1" dirty="0">
                <a:solidFill>
                  <a:srgbClr val="FF0000"/>
                </a:solidFill>
              </a:rPr>
              <a:t>About 2000 samples were measured by NAA technique and about 1000 samples - by AAS only during 2018.</a:t>
            </a:r>
            <a:endParaRPr lang="ru-RU" b="1" dirty="0">
              <a:solidFill>
                <a:srgbClr val="FF0000"/>
              </a:solidFill>
            </a:endParaRPr>
          </a:p>
        </p:txBody>
      </p:sp>
      <p:sp>
        <p:nvSpPr>
          <p:cNvPr id="30" name="TextBox 3"/>
          <p:cNvSpPr txBox="1">
            <a:spLocks noChangeArrowheads="1"/>
          </p:cNvSpPr>
          <p:nvPr/>
        </p:nvSpPr>
        <p:spPr bwMode="auto">
          <a:xfrm>
            <a:off x="5958121" y="791058"/>
            <a:ext cx="66246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None/>
            </a:pPr>
            <a:r>
              <a:rPr lang="en-US" altLang="en-US" sz="2800" dirty="0">
                <a:solidFill>
                  <a:srgbClr val="000099"/>
                </a:solidFill>
                <a:ea typeface="Batang" panose="02030600000101010101" pitchFamily="18" charset="-127"/>
              </a:rPr>
              <a:t>Collaboration with Laboratory of Information Technologies of JINR</a:t>
            </a:r>
          </a:p>
        </p:txBody>
      </p:sp>
      <p:sp>
        <p:nvSpPr>
          <p:cNvPr id="31" name="Rectangle 3"/>
          <p:cNvSpPr/>
          <p:nvPr/>
        </p:nvSpPr>
        <p:spPr>
          <a:xfrm>
            <a:off x="7011071" y="2004528"/>
            <a:ext cx="4572000" cy="3108543"/>
          </a:xfrm>
          <a:prstGeom prst="rect">
            <a:avLst/>
          </a:prstGeom>
          <a:solidFill>
            <a:schemeClr val="bg1">
              <a:alpha val="78000"/>
            </a:schemeClr>
          </a:solidFill>
        </p:spPr>
        <p:txBody>
          <a:bodyPr>
            <a:spAutoFit/>
          </a:bodyPr>
          <a:lstStyle/>
          <a:p>
            <a:pPr algn="ctr" eaLnBrk="0" fontAlgn="base" hangingPunct="0">
              <a:spcBef>
                <a:spcPts val="600"/>
              </a:spcBef>
              <a:spcAft>
                <a:spcPts val="600"/>
              </a:spcAft>
              <a:buClr>
                <a:srgbClr val="00007D"/>
              </a:buClr>
              <a:buSzPct val="75000"/>
              <a:defRPr/>
            </a:pPr>
            <a:r>
              <a:rPr lang="en-US" sz="2400" b="1" kern="0" dirty="0">
                <a:solidFill>
                  <a:srgbClr val="000099"/>
                </a:solidFill>
                <a:latin typeface="Arial"/>
                <a:ea typeface="Times New Roman" panose="02020603050405020304" pitchFamily="18" charset="0"/>
              </a:rPr>
              <a:t>DATA MANAGEMENT SYSTEM OF THE UNECE ICP VEGETATION MONITORING NETWORK </a:t>
            </a:r>
          </a:p>
          <a:p>
            <a:pPr algn="ctr" eaLnBrk="0" fontAlgn="base" hangingPunct="0">
              <a:spcBef>
                <a:spcPts val="600"/>
              </a:spcBef>
              <a:spcAft>
                <a:spcPts val="600"/>
              </a:spcAft>
              <a:buClr>
                <a:srgbClr val="00007D"/>
              </a:buClr>
              <a:buSzPct val="75000"/>
              <a:defRPr/>
            </a:pPr>
            <a:r>
              <a:rPr lang="en-US" sz="2400" kern="0" dirty="0">
                <a:solidFill>
                  <a:srgbClr val="000099"/>
                </a:solidFill>
                <a:latin typeface="Arial"/>
                <a:ea typeface="Times New Roman" panose="02020603050405020304" pitchFamily="18" charset="0"/>
              </a:rPr>
              <a:t>created at the cloud platform of JINR</a:t>
            </a:r>
          </a:p>
          <a:p>
            <a:pPr algn="ctr" eaLnBrk="0" fontAlgn="base" hangingPunct="0">
              <a:spcBef>
                <a:spcPts val="600"/>
              </a:spcBef>
              <a:spcAft>
                <a:spcPts val="600"/>
              </a:spcAft>
              <a:buClr>
                <a:srgbClr val="00007D"/>
              </a:buClr>
              <a:buSzPct val="75000"/>
              <a:defRPr/>
            </a:pPr>
            <a:r>
              <a:rPr lang="en-US" sz="1600" b="1" kern="0" dirty="0">
                <a:solidFill>
                  <a:schemeClr val="accent1">
                    <a:lumMod val="75000"/>
                  </a:schemeClr>
                </a:solidFill>
                <a:latin typeface="Arial"/>
                <a:ea typeface="Times New Roman" panose="02020603050405020304" pitchFamily="18" charset="0"/>
              </a:rPr>
              <a:t>Prof. </a:t>
            </a:r>
            <a:r>
              <a:rPr lang="en-US" sz="1600" b="1" kern="0" dirty="0" err="1">
                <a:solidFill>
                  <a:schemeClr val="accent1">
                    <a:lumMod val="75000"/>
                  </a:schemeClr>
                </a:solidFill>
                <a:latin typeface="Arial"/>
                <a:ea typeface="Times New Roman" panose="02020603050405020304" pitchFamily="18" charset="0"/>
              </a:rPr>
              <a:t>Gednnadiy</a:t>
            </a:r>
            <a:r>
              <a:rPr lang="en-US" sz="1600" b="1" kern="0" dirty="0">
                <a:solidFill>
                  <a:schemeClr val="accent1">
                    <a:lumMod val="75000"/>
                  </a:schemeClr>
                </a:solidFill>
                <a:latin typeface="Arial"/>
                <a:ea typeface="Times New Roman" panose="02020603050405020304" pitchFamily="18" charset="0"/>
              </a:rPr>
              <a:t> </a:t>
            </a:r>
            <a:r>
              <a:rPr lang="en-US" sz="1600" b="1" kern="0" dirty="0" err="1">
                <a:solidFill>
                  <a:schemeClr val="accent1">
                    <a:lumMod val="75000"/>
                  </a:schemeClr>
                </a:solidFill>
                <a:latin typeface="Arial"/>
                <a:ea typeface="Times New Roman" panose="02020603050405020304" pitchFamily="18" charset="0"/>
              </a:rPr>
              <a:t>Ososkov</a:t>
            </a:r>
            <a:r>
              <a:rPr lang="en-US" sz="1600" b="1" kern="0" dirty="0">
                <a:solidFill>
                  <a:schemeClr val="accent1">
                    <a:lumMod val="75000"/>
                  </a:schemeClr>
                </a:solidFill>
                <a:latin typeface="Arial"/>
                <a:ea typeface="Times New Roman" panose="02020603050405020304" pitchFamily="18" charset="0"/>
              </a:rPr>
              <a:t> </a:t>
            </a:r>
            <a:r>
              <a:rPr lang="en-US" sz="1600" kern="0" dirty="0">
                <a:solidFill>
                  <a:schemeClr val="accent1">
                    <a:lumMod val="75000"/>
                  </a:schemeClr>
                </a:solidFill>
                <a:latin typeface="Arial"/>
                <a:ea typeface="Times New Roman" panose="02020603050405020304" pitchFamily="18" charset="0"/>
              </a:rPr>
              <a:t>and </a:t>
            </a:r>
            <a:r>
              <a:rPr lang="en-US" sz="1600" b="1" kern="0" dirty="0">
                <a:solidFill>
                  <a:schemeClr val="accent1">
                    <a:lumMod val="75000"/>
                  </a:schemeClr>
                </a:solidFill>
                <a:latin typeface="Arial"/>
                <a:ea typeface="Times New Roman" panose="02020603050405020304" pitchFamily="18" charset="0"/>
              </a:rPr>
              <a:t>Dr. </a:t>
            </a:r>
            <a:r>
              <a:rPr lang="en-US" sz="1600" b="1" kern="0" dirty="0" err="1">
                <a:solidFill>
                  <a:schemeClr val="accent1">
                    <a:lumMod val="75000"/>
                  </a:schemeClr>
                </a:solidFill>
                <a:latin typeface="Arial"/>
                <a:ea typeface="Times New Roman" panose="02020603050405020304" pitchFamily="18" charset="0"/>
              </a:rPr>
              <a:t>Aleksandr</a:t>
            </a:r>
            <a:r>
              <a:rPr lang="en-US" sz="1600" b="1" kern="0" dirty="0">
                <a:solidFill>
                  <a:schemeClr val="accent1">
                    <a:lumMod val="75000"/>
                  </a:schemeClr>
                </a:solidFill>
                <a:latin typeface="Arial"/>
                <a:ea typeface="Times New Roman" panose="02020603050405020304" pitchFamily="18" charset="0"/>
              </a:rPr>
              <a:t> </a:t>
            </a:r>
            <a:r>
              <a:rPr lang="en-US" sz="1600" b="1" kern="0" dirty="0" err="1">
                <a:solidFill>
                  <a:schemeClr val="accent1">
                    <a:lumMod val="75000"/>
                  </a:schemeClr>
                </a:solidFill>
                <a:latin typeface="Arial"/>
                <a:ea typeface="Times New Roman" panose="02020603050405020304" pitchFamily="18" charset="0"/>
              </a:rPr>
              <a:t>Uzinskiy</a:t>
            </a:r>
            <a:r>
              <a:rPr lang="en-US" sz="1600" b="1" kern="0" dirty="0">
                <a:solidFill>
                  <a:schemeClr val="accent1">
                    <a:lumMod val="75000"/>
                  </a:schemeClr>
                </a:solidFill>
                <a:latin typeface="Arial"/>
                <a:ea typeface="Times New Roman" panose="02020603050405020304" pitchFamily="18" charset="0"/>
              </a:rPr>
              <a:t> </a:t>
            </a:r>
          </a:p>
        </p:txBody>
      </p:sp>
      <p:sp>
        <p:nvSpPr>
          <p:cNvPr id="32" name="Прямоугольник 31"/>
          <p:cNvSpPr/>
          <p:nvPr/>
        </p:nvSpPr>
        <p:spPr>
          <a:xfrm>
            <a:off x="8248908" y="5262077"/>
            <a:ext cx="2146742" cy="369332"/>
          </a:xfrm>
          <a:prstGeom prst="rect">
            <a:avLst/>
          </a:prstGeom>
        </p:spPr>
        <p:txBody>
          <a:bodyPr wrap="none">
            <a:spAutoFit/>
          </a:bodyPr>
          <a:lstStyle/>
          <a:p>
            <a:pPr algn="ctr" eaLnBrk="0" fontAlgn="base" hangingPunct="0">
              <a:spcBef>
                <a:spcPts val="600"/>
              </a:spcBef>
              <a:spcAft>
                <a:spcPts val="600"/>
              </a:spcAft>
              <a:buClr>
                <a:srgbClr val="00007D"/>
              </a:buClr>
              <a:buSzPct val="75000"/>
              <a:defRPr/>
            </a:pPr>
            <a:r>
              <a:rPr lang="en-US" b="1" kern="0" dirty="0">
                <a:solidFill>
                  <a:srgbClr val="0000FF"/>
                </a:solidFill>
                <a:latin typeface="Arial"/>
                <a:ea typeface="Times New Roman" panose="02020603050405020304" pitchFamily="18" charset="0"/>
                <a:hlinkClick r:id="rId10">
                  <a:extLst>
                    <a:ext uri="{A12FA001-AC4F-418D-AE19-62706E023703}">
                      <ahyp:hlinkClr xmlns:ahyp="http://schemas.microsoft.com/office/drawing/2018/hyperlinkcolor" val="tx"/>
                    </a:ext>
                  </a:extLst>
                </a:hlinkClick>
              </a:rPr>
              <a:t>http://moss.jinr.ru</a:t>
            </a:r>
            <a:endParaRPr lang="en-US" b="1" kern="0" dirty="0">
              <a:solidFill>
                <a:srgbClr val="0000FF"/>
              </a:solidFill>
              <a:latin typeface="Arial"/>
              <a:ea typeface="Times New Roman" panose="02020603050405020304" pitchFamily="18" charset="0"/>
            </a:endParaRPr>
          </a:p>
        </p:txBody>
      </p:sp>
      <p:sp>
        <p:nvSpPr>
          <p:cNvPr id="34" name="Нижний колонтитул 33"/>
          <p:cNvSpPr>
            <a:spLocks noGrp="1"/>
          </p:cNvSpPr>
          <p:nvPr>
            <p:ph type="ftr" sz="quarter" idx="11"/>
          </p:nvPr>
        </p:nvSpPr>
        <p:spPr>
          <a:xfrm>
            <a:off x="4165600" y="6490163"/>
            <a:ext cx="3860800" cy="365125"/>
          </a:xfrm>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978184245"/>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6688" y="863720"/>
            <a:ext cx="3952875" cy="2628900"/>
          </a:xfrm>
          <a:prstGeom prst="rect">
            <a:avLst/>
          </a:prstGeom>
          <a:noFill/>
          <a:ln w="9525">
            <a:noFill/>
            <a:miter lim="800000"/>
            <a:headEnd/>
            <a:tailEnd/>
          </a:ln>
        </p:spPr>
      </p:pic>
      <p:pic>
        <p:nvPicPr>
          <p:cNvPr id="148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957" y="3597036"/>
            <a:ext cx="3875866" cy="2838450"/>
          </a:xfrm>
          <a:prstGeom prst="rect">
            <a:avLst/>
          </a:prstGeom>
          <a:noFill/>
          <a:ln w="9525">
            <a:noFill/>
            <a:miter lim="800000"/>
            <a:headEnd/>
            <a:tailEnd/>
          </a:ln>
        </p:spPr>
      </p:pic>
      <p:sp>
        <p:nvSpPr>
          <p:cNvPr id="6" name="Прямоугольник 5"/>
          <p:cNvSpPr/>
          <p:nvPr/>
        </p:nvSpPr>
        <p:spPr>
          <a:xfrm>
            <a:off x="4572000" y="862014"/>
            <a:ext cx="7392837" cy="646331"/>
          </a:xfrm>
          <a:prstGeom prst="rect">
            <a:avLst/>
          </a:prstGeom>
        </p:spPr>
        <p:txBody>
          <a:bodyPr wrap="square">
            <a:spAutoFit/>
          </a:bodyPr>
          <a:lstStyle/>
          <a:p>
            <a:r>
              <a:rPr lang="en-US" b="1" dirty="0">
                <a:solidFill>
                  <a:srgbClr val="0000FF"/>
                </a:solidFill>
              </a:rPr>
              <a:t>Study of metal </a:t>
            </a:r>
            <a:r>
              <a:rPr lang="en-US" b="1" dirty="0" err="1">
                <a:solidFill>
                  <a:srgbClr val="0000FF"/>
                </a:solidFill>
              </a:rPr>
              <a:t>biosorption</a:t>
            </a:r>
            <a:r>
              <a:rPr lang="en-US" b="1" dirty="0">
                <a:solidFill>
                  <a:srgbClr val="0000FF"/>
                </a:solidFill>
              </a:rPr>
              <a:t> and bioaccumulation from complex solutions using different types of biological sorbents</a:t>
            </a:r>
            <a:endParaRPr lang="ru-RU" dirty="0">
              <a:solidFill>
                <a:srgbClr val="0000FF"/>
              </a:solidFill>
            </a:endParaRPr>
          </a:p>
        </p:txBody>
      </p:sp>
      <p:pic>
        <p:nvPicPr>
          <p:cNvPr id="14848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8906" y="1516989"/>
            <a:ext cx="4764444" cy="3581221"/>
          </a:xfrm>
          <a:prstGeom prst="rect">
            <a:avLst/>
          </a:prstGeom>
          <a:noFill/>
          <a:ln w="9525">
            <a:noFill/>
            <a:miter lim="800000"/>
            <a:headEnd/>
            <a:tailEnd/>
          </a:ln>
        </p:spPr>
      </p:pic>
      <p:sp>
        <p:nvSpPr>
          <p:cNvPr id="8" name="Прямоугольник 7"/>
          <p:cNvSpPr/>
          <p:nvPr/>
        </p:nvSpPr>
        <p:spPr>
          <a:xfrm>
            <a:off x="5040702" y="4787986"/>
            <a:ext cx="3810000" cy="646331"/>
          </a:xfrm>
          <a:prstGeom prst="rect">
            <a:avLst/>
          </a:prstGeom>
        </p:spPr>
        <p:txBody>
          <a:bodyPr wrap="square">
            <a:spAutoFit/>
          </a:bodyPr>
          <a:lstStyle/>
          <a:p>
            <a:endParaRPr lang="ru-RU" dirty="0"/>
          </a:p>
          <a:p>
            <a:r>
              <a:rPr lang="en-US" b="1" dirty="0"/>
              <a:t>Effect of pH on Cr, Fe and Ni removal </a:t>
            </a:r>
            <a:endParaRPr lang="ru-RU" dirty="0"/>
          </a:p>
        </p:txBody>
      </p:sp>
      <p:sp>
        <p:nvSpPr>
          <p:cNvPr id="10" name="Прямоугольник 9"/>
          <p:cNvSpPr/>
          <p:nvPr/>
        </p:nvSpPr>
        <p:spPr>
          <a:xfrm>
            <a:off x="554966" y="6488668"/>
            <a:ext cx="3697857" cy="369332"/>
          </a:xfrm>
          <a:prstGeom prst="rect">
            <a:avLst/>
          </a:prstGeom>
        </p:spPr>
        <p:txBody>
          <a:bodyPr wrap="square">
            <a:spAutoFit/>
          </a:bodyPr>
          <a:lstStyle/>
          <a:p>
            <a:r>
              <a:rPr lang="en-US" dirty="0"/>
              <a:t>SEM Image of </a:t>
            </a:r>
            <a:r>
              <a:rPr lang="en-US" dirty="0" err="1"/>
              <a:t>biosorbent</a:t>
            </a:r>
            <a:r>
              <a:rPr lang="en-US" dirty="0"/>
              <a:t> </a:t>
            </a:r>
            <a:endParaRPr lang="ru-RU" dirty="0"/>
          </a:p>
        </p:txBody>
      </p:sp>
      <p:sp>
        <p:nvSpPr>
          <p:cNvPr id="11" name="Прямоугольник 10"/>
          <p:cNvSpPr/>
          <p:nvPr/>
        </p:nvSpPr>
        <p:spPr>
          <a:xfrm>
            <a:off x="9494808" y="3071329"/>
            <a:ext cx="2697192" cy="923330"/>
          </a:xfrm>
          <a:prstGeom prst="rect">
            <a:avLst/>
          </a:prstGeom>
        </p:spPr>
        <p:txBody>
          <a:bodyPr wrap="square">
            <a:spAutoFit/>
          </a:bodyPr>
          <a:lstStyle/>
          <a:p>
            <a:pPr algn="ctr"/>
            <a:r>
              <a:rPr lang="en-US" b="1" dirty="0">
                <a:solidFill>
                  <a:srgbClr val="FF0000"/>
                </a:solidFill>
              </a:rPr>
              <a:t>Reduction of metal content to the maximum admissible level </a:t>
            </a:r>
            <a:endParaRPr lang="ru-RU" dirty="0">
              <a:solidFill>
                <a:srgbClr val="FF0000"/>
              </a:solidFill>
            </a:endParaRPr>
          </a:p>
        </p:txBody>
      </p:sp>
      <p:sp>
        <p:nvSpPr>
          <p:cNvPr id="13" name="Стрелка вправо 12"/>
          <p:cNvSpPr/>
          <p:nvPr/>
        </p:nvSpPr>
        <p:spPr>
          <a:xfrm>
            <a:off x="3735238" y="3303917"/>
            <a:ext cx="802257" cy="491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трелка вправо 13"/>
          <p:cNvSpPr/>
          <p:nvPr/>
        </p:nvSpPr>
        <p:spPr>
          <a:xfrm>
            <a:off x="8959970" y="3094008"/>
            <a:ext cx="802257" cy="4917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1420994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descr="Old paper beckgroun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75830"/>
            <a:ext cx="12192000" cy="6072995"/>
          </a:xfrm>
          <a:prstGeom prst="rect">
            <a:avLst/>
          </a:prstGeom>
        </p:spPr>
      </p:pic>
      <p:sp>
        <p:nvSpPr>
          <p:cNvPr id="4" name="Прямоугольник 3"/>
          <p:cNvSpPr/>
          <p:nvPr/>
        </p:nvSpPr>
        <p:spPr>
          <a:xfrm>
            <a:off x="1113183" y="785193"/>
            <a:ext cx="11310451" cy="637739"/>
          </a:xfrm>
          <a:prstGeom prst="rect">
            <a:avLst/>
          </a:prstGeom>
        </p:spPr>
        <p:txBody>
          <a:bodyPr wrap="square">
            <a:spAutoFit/>
          </a:bodyPr>
          <a:lstStyle/>
          <a:p>
            <a:pPr algn="ctr">
              <a:lnSpc>
                <a:spcPct val="114000"/>
              </a:lnSpc>
            </a:pPr>
            <a:r>
              <a:rPr lang="en-US" sz="1600" dirty="0">
                <a:ln w="19050">
                  <a:solidFill>
                    <a:srgbClr val="251B02"/>
                  </a:solidFill>
                </a:ln>
                <a:solidFill>
                  <a:srgbClr val="0000FF"/>
                </a:soli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QUALITATIVE  AND QUANTITATIVE ANALYSIS OF ARSENIC AND MERCURY IN HUMAN REMAINS OF THE XVI-XVII CENTURIES FROM THE MOSCOW KREMLIN NECROPOLISES BY NEUTRON ACTIVATION ANALYSIS AT THE IREN FACILITY AND THE IBR-2 REACTOR OF FLNP JINR</a:t>
            </a:r>
            <a:r>
              <a:rPr lang="ru-RU" sz="1600" dirty="0">
                <a:ln w="19050">
                  <a:solidFill>
                    <a:srgbClr val="251B02"/>
                  </a:solidFill>
                </a:ln>
                <a:solidFill>
                  <a:srgbClr val="0000FF"/>
                </a:soli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a:t>
            </a:r>
          </a:p>
        </p:txBody>
      </p:sp>
      <p:sp>
        <p:nvSpPr>
          <p:cNvPr id="5" name="Прямоугольник 4"/>
          <p:cNvSpPr/>
          <p:nvPr/>
        </p:nvSpPr>
        <p:spPr>
          <a:xfrm>
            <a:off x="2846601" y="1294255"/>
            <a:ext cx="6096000" cy="369332"/>
          </a:xfrm>
          <a:prstGeom prst="rect">
            <a:avLst/>
          </a:prstGeom>
        </p:spPr>
        <p:txBody>
          <a:bodyPr>
            <a:spAutoFit/>
          </a:bodyPr>
          <a:lstStyle/>
          <a:p>
            <a:pPr algn="ctr"/>
            <a:r>
              <a:rPr lang="it-IT"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rPr>
              <a:t>T.D. Panova, A.Yu. Dmitriev, S.B. Borzakov, C. Hramco</a:t>
            </a:r>
            <a:endParaRPr lang="en-US" dirty="0">
              <a:ln w="19050">
                <a:solidFill>
                  <a:srgbClr val="251B02"/>
                </a:solidFill>
              </a:ln>
              <a:gradFill flip="none" rotWithShape="1">
                <a:gsLst>
                  <a:gs pos="4000">
                    <a:srgbClr val="7E5E3A"/>
                  </a:gs>
                  <a:gs pos="56000">
                    <a:srgbClr val="C69D54"/>
                  </a:gs>
                  <a:gs pos="100000">
                    <a:srgbClr val="6D6137"/>
                  </a:gs>
                </a:gsLst>
                <a:lin ang="0" scaled="1"/>
                <a:tileRect/>
              </a:gradFill>
              <a:effectLst>
                <a:innerShdw blurRad="63500" dist="50800" dir="18900000">
                  <a:prstClr val="black">
                    <a:alpha val="50000"/>
                  </a:prstClr>
                </a:innerShdw>
              </a:effectLst>
              <a:latin typeface="Hirmos Caps Ucs" panose="02000500090000020003" pitchFamily="2" charset="0"/>
              <a:ea typeface="Tahoma" panose="020B0604030504040204" pitchFamily="34" charset="0"/>
              <a:cs typeface="Tahoma" panose="020B060403050404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75830"/>
            <a:ext cx="1182757" cy="682101"/>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1634" y="1397065"/>
            <a:ext cx="4522365" cy="3383144"/>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8840" y="1777041"/>
            <a:ext cx="1578089" cy="2122099"/>
          </a:xfrm>
          <a:prstGeom prst="rect">
            <a:avLst/>
          </a:prstGeom>
        </p:spPr>
      </p:pic>
      <p:sp>
        <p:nvSpPr>
          <p:cNvPr id="10" name="Прямоугольник 9"/>
          <p:cNvSpPr/>
          <p:nvPr/>
        </p:nvSpPr>
        <p:spPr>
          <a:xfrm>
            <a:off x="5000214" y="3868578"/>
            <a:ext cx="1788775" cy="517065"/>
          </a:xfrm>
          <a:prstGeom prst="rect">
            <a:avLst/>
          </a:prstGeom>
        </p:spPr>
        <p:txBody>
          <a:bodyPr wrap="square">
            <a:spAutoFit/>
          </a:bodyPr>
          <a:lstStyle/>
          <a:p>
            <a:pPr algn="ctr">
              <a:lnSpc>
                <a:spcPct val="115000"/>
              </a:lnSpc>
              <a:spcAft>
                <a:spcPts val="0"/>
              </a:spcAft>
            </a:pPr>
            <a:r>
              <a:rPr lang="en-US" sz="1200" dirty="0">
                <a:ea typeface="Calibri" panose="020F0502020204030204" pitchFamily="34" charset="0"/>
                <a:cs typeface="Calibri" panose="020F0502020204030204" pitchFamily="34" charset="0"/>
              </a:rPr>
              <a:t>The remains of Ivan the Terrible in the grave.</a:t>
            </a:r>
            <a:endParaRPr lang="ru-RU" sz="1200" dirty="0">
              <a:ea typeface="Calibri" panose="020F0502020204030204" pitchFamily="34" charset="0"/>
              <a:cs typeface="Times New Roman" panose="02020603050405020304" pitchFamily="18" charset="0"/>
            </a:endParaRPr>
          </a:p>
        </p:txBody>
      </p:sp>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5816" y="1768415"/>
            <a:ext cx="1362810" cy="2113471"/>
          </a:xfrm>
          <a:prstGeom prst="rect">
            <a:avLst/>
          </a:prstGeom>
        </p:spPr>
      </p:pic>
      <p:sp>
        <p:nvSpPr>
          <p:cNvPr id="12" name="Прямоугольник 11"/>
          <p:cNvSpPr/>
          <p:nvPr/>
        </p:nvSpPr>
        <p:spPr>
          <a:xfrm>
            <a:off x="6530197" y="3895335"/>
            <a:ext cx="2018581" cy="461665"/>
          </a:xfrm>
          <a:prstGeom prst="rect">
            <a:avLst/>
          </a:prstGeom>
        </p:spPr>
        <p:txBody>
          <a:bodyPr wrap="square">
            <a:spAutoFit/>
          </a:bodyPr>
          <a:lstStyle/>
          <a:p>
            <a:pPr algn="ctr"/>
            <a:r>
              <a:rPr lang="en-US" sz="1200" dirty="0"/>
              <a:t>The remains of </a:t>
            </a:r>
            <a:r>
              <a:rPr lang="en-US" sz="1200" dirty="0" err="1"/>
              <a:t>Tsarevich</a:t>
            </a:r>
            <a:r>
              <a:rPr lang="en-US" sz="1200" dirty="0"/>
              <a:t> Ivan. The opening in 1963.</a:t>
            </a:r>
            <a:endParaRPr lang="ru-RU" sz="1200" dirty="0"/>
          </a:p>
        </p:txBody>
      </p:sp>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9308" y="1656706"/>
            <a:ext cx="1650364" cy="1940509"/>
          </a:xfrm>
          <a:prstGeom prst="rect">
            <a:avLst/>
          </a:prstGeom>
        </p:spPr>
      </p:pic>
      <p:sp>
        <p:nvSpPr>
          <p:cNvPr id="14" name="Прямоугольник 13"/>
          <p:cNvSpPr/>
          <p:nvPr/>
        </p:nvSpPr>
        <p:spPr>
          <a:xfrm>
            <a:off x="8269691" y="3644791"/>
            <a:ext cx="1788709" cy="729430"/>
          </a:xfrm>
          <a:prstGeom prst="rect">
            <a:avLst/>
          </a:prstGeom>
        </p:spPr>
        <p:txBody>
          <a:bodyPr wrap="square">
            <a:spAutoFit/>
          </a:bodyPr>
          <a:lstStyle/>
          <a:p>
            <a:pPr algn="ctr">
              <a:lnSpc>
                <a:spcPct val="115000"/>
              </a:lnSpc>
              <a:spcAft>
                <a:spcPts val="0"/>
              </a:spcAft>
            </a:pPr>
            <a:r>
              <a:rPr lang="en-US" sz="1200" dirty="0">
                <a:ea typeface="Calibri" panose="020F0502020204030204" pitchFamily="34" charset="0"/>
                <a:cs typeface="Calibri" panose="020F0502020204030204" pitchFamily="34" charset="0"/>
              </a:rPr>
              <a:t>Unknown author.</a:t>
            </a:r>
          </a:p>
          <a:p>
            <a:pPr algn="ctr">
              <a:lnSpc>
                <a:spcPct val="115000"/>
              </a:lnSpc>
              <a:spcAft>
                <a:spcPts val="0"/>
              </a:spcAft>
            </a:pPr>
            <a:r>
              <a:rPr lang="en-US" sz="1200" dirty="0">
                <a:ea typeface="Calibri" panose="020F0502020204030204" pitchFamily="34" charset="0"/>
                <a:cs typeface="Calibri" panose="020F0502020204030204" pitchFamily="34" charset="0"/>
              </a:rPr>
              <a:t>Prince M. V. </a:t>
            </a:r>
            <a:r>
              <a:rPr lang="en-US" sz="1200" dirty="0" err="1">
                <a:ea typeface="Calibri" panose="020F0502020204030204" pitchFamily="34" charset="0"/>
                <a:cs typeface="Calibri" panose="020F0502020204030204" pitchFamily="34" charset="0"/>
              </a:rPr>
              <a:t>Skopin-Shuisky</a:t>
            </a:r>
            <a:r>
              <a:rPr lang="en-US" sz="1200" dirty="0">
                <a:ea typeface="Calibri" panose="020F0502020204030204" pitchFamily="34" charset="0"/>
                <a:cs typeface="Calibri" panose="020F0502020204030204" pitchFamily="34" charset="0"/>
              </a:rPr>
              <a:t>.</a:t>
            </a:r>
            <a:endParaRPr lang="ru-RU" sz="1200" dirty="0">
              <a:ea typeface="Calibri" panose="020F0502020204030204" pitchFamily="34" charset="0"/>
              <a:cs typeface="Times New Roman" panose="02020603050405020304" pitchFamily="18" charset="0"/>
            </a:endParaRPr>
          </a:p>
        </p:txBody>
      </p:sp>
      <p:pic>
        <p:nvPicPr>
          <p:cNvPr id="15" name="Рисунок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0927" y="4701397"/>
            <a:ext cx="1533525" cy="977004"/>
          </a:xfrm>
          <a:prstGeom prst="rect">
            <a:avLst/>
          </a:prstGeom>
        </p:spPr>
      </p:pic>
      <p:pic>
        <p:nvPicPr>
          <p:cNvPr id="16" name="Рисунок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8749" y="5917719"/>
            <a:ext cx="1654192" cy="428583"/>
          </a:xfrm>
          <a:prstGeom prst="rect">
            <a:avLst/>
          </a:prstGeom>
        </p:spPr>
      </p:pic>
      <p:pic>
        <p:nvPicPr>
          <p:cNvPr id="17" name="Рисунок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57419" y="4649637"/>
            <a:ext cx="2131855" cy="812925"/>
          </a:xfrm>
          <a:prstGeom prst="rect">
            <a:avLst/>
          </a:prstGeom>
        </p:spPr>
      </p:pic>
      <p:pic>
        <p:nvPicPr>
          <p:cNvPr id="18" name="Рисунок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27894" y="1639018"/>
            <a:ext cx="2264106" cy="4174599"/>
          </a:xfrm>
          <a:prstGeom prst="rect">
            <a:avLst/>
          </a:prstGeom>
        </p:spPr>
      </p:pic>
      <p:graphicFrame>
        <p:nvGraphicFramePr>
          <p:cNvPr id="19" name="Таблица 18"/>
          <p:cNvGraphicFramePr>
            <a:graphicFrameLocks noGrp="1"/>
          </p:cNvGraphicFramePr>
          <p:nvPr/>
        </p:nvGraphicFramePr>
        <p:xfrm>
          <a:off x="3797754" y="5167223"/>
          <a:ext cx="3172390" cy="1455091"/>
        </p:xfrm>
        <a:graphic>
          <a:graphicData uri="http://schemas.openxmlformats.org/drawingml/2006/table">
            <a:tbl>
              <a:tblPr firstRow="1" firstCol="1" bandRow="1">
                <a:tableStyleId>{5C22544A-7EE6-4342-B048-85BDC9FD1C3A}</a:tableStyleId>
              </a:tblPr>
              <a:tblGrid>
                <a:gridCol w="541175">
                  <a:extLst>
                    <a:ext uri="{9D8B030D-6E8A-4147-A177-3AD203B41FA5}">
                      <a16:colId xmlns:a16="http://schemas.microsoft.com/office/drawing/2014/main" val="4272856883"/>
                    </a:ext>
                  </a:extLst>
                </a:gridCol>
                <a:gridCol w="545651">
                  <a:extLst>
                    <a:ext uri="{9D8B030D-6E8A-4147-A177-3AD203B41FA5}">
                      <a16:colId xmlns:a16="http://schemas.microsoft.com/office/drawing/2014/main" val="133105112"/>
                    </a:ext>
                  </a:extLst>
                </a:gridCol>
                <a:gridCol w="736520">
                  <a:extLst>
                    <a:ext uri="{9D8B030D-6E8A-4147-A177-3AD203B41FA5}">
                      <a16:colId xmlns:a16="http://schemas.microsoft.com/office/drawing/2014/main" val="3259576358"/>
                    </a:ext>
                  </a:extLst>
                </a:gridCol>
                <a:gridCol w="587625">
                  <a:extLst>
                    <a:ext uri="{9D8B030D-6E8A-4147-A177-3AD203B41FA5}">
                      <a16:colId xmlns:a16="http://schemas.microsoft.com/office/drawing/2014/main" val="1382506558"/>
                    </a:ext>
                  </a:extLst>
                </a:gridCol>
                <a:gridCol w="761419">
                  <a:extLst>
                    <a:ext uri="{9D8B030D-6E8A-4147-A177-3AD203B41FA5}">
                      <a16:colId xmlns:a16="http://schemas.microsoft.com/office/drawing/2014/main" val="1047539963"/>
                    </a:ext>
                  </a:extLst>
                </a:gridCol>
              </a:tblGrid>
              <a:tr h="207870">
                <a:tc rowSpan="2">
                  <a:txBody>
                    <a:bodyPr/>
                    <a:lstStyle/>
                    <a:p>
                      <a:pPr algn="ctr">
                        <a:lnSpc>
                          <a:spcPct val="130000"/>
                        </a:lnSpc>
                        <a:spcBef>
                          <a:spcPts val="600"/>
                        </a:spcBef>
                        <a:spcAft>
                          <a:spcPts val="600"/>
                        </a:spcAft>
                      </a:pPr>
                      <a:r>
                        <a:rPr lang="it-IT" sz="1000" b="1" i="0" kern="1200" dirty="0">
                          <a:solidFill>
                            <a:schemeClr val="lt1"/>
                          </a:solidFill>
                          <a:effectLst/>
                          <a:latin typeface="+mn-lt"/>
                          <a:ea typeface="+mn-ea"/>
                          <a:cs typeface="+mn-cs"/>
                        </a:rPr>
                        <a:t>Sample</a:t>
                      </a:r>
                      <a:br>
                        <a:rPr lang="it-IT" sz="1000" b="1" i="0" kern="1200" dirty="0">
                          <a:solidFill>
                            <a:schemeClr val="lt1"/>
                          </a:solidFill>
                          <a:effectLst/>
                          <a:latin typeface="+mn-lt"/>
                          <a:ea typeface="+mn-ea"/>
                          <a:cs typeface="+mn-cs"/>
                        </a:rPr>
                      </a:br>
                      <a:r>
                        <a:rPr lang="it-IT" sz="1000" b="1" i="0" kern="1200" dirty="0">
                          <a:solidFill>
                            <a:schemeClr val="lt1"/>
                          </a:solidFill>
                          <a:effectLst/>
                          <a:latin typeface="+mn-lt"/>
                          <a:ea typeface="+mn-ea"/>
                          <a:cs typeface="+mn-cs"/>
                        </a:rPr>
                        <a:t>number</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gridSpan="2">
                  <a:txBody>
                    <a:bodyPr/>
                    <a:lstStyle/>
                    <a:p>
                      <a:pPr algn="ctr">
                        <a:lnSpc>
                          <a:spcPct val="130000"/>
                        </a:lnSpc>
                        <a:spcBef>
                          <a:spcPts val="600"/>
                        </a:spcBef>
                        <a:spcAft>
                          <a:spcPts val="600"/>
                        </a:spcAft>
                      </a:pPr>
                      <a:r>
                        <a:rPr lang="it-IT" sz="1000" b="1" i="0" kern="1200" dirty="0">
                          <a:solidFill>
                            <a:schemeClr val="lt1"/>
                          </a:solidFill>
                          <a:effectLst/>
                          <a:latin typeface="+mn-lt"/>
                          <a:ea typeface="+mn-ea"/>
                          <a:cs typeface="+mn-cs"/>
                        </a:rPr>
                        <a:t>Arsenic</a:t>
                      </a:r>
                      <a:r>
                        <a:rPr lang="ru-RU" sz="1000" dirty="0">
                          <a:effectLst/>
                        </a:rPr>
                        <a:t> (</a:t>
                      </a:r>
                      <a:r>
                        <a:rPr lang="ru-RU" sz="1000" dirty="0" err="1">
                          <a:effectLst/>
                        </a:rPr>
                        <a:t>As</a:t>
                      </a:r>
                      <a:r>
                        <a:rPr lang="ru-RU" sz="10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hMerge="1">
                  <a:txBody>
                    <a:bodyPr/>
                    <a:lstStyle/>
                    <a:p>
                      <a:endParaRPr lang="ru-RU"/>
                    </a:p>
                  </a:txBody>
                  <a:tcPr/>
                </a:tc>
                <a:tc gridSpan="2">
                  <a:txBody>
                    <a:bodyPr/>
                    <a:lstStyle/>
                    <a:p>
                      <a:pPr algn="ctr">
                        <a:lnSpc>
                          <a:spcPct val="130000"/>
                        </a:lnSpc>
                        <a:spcBef>
                          <a:spcPts val="600"/>
                        </a:spcBef>
                        <a:spcAft>
                          <a:spcPts val="600"/>
                        </a:spcAft>
                      </a:pPr>
                      <a:r>
                        <a:rPr lang="it-IT" sz="1000" b="1" i="0" kern="1200" dirty="0">
                          <a:solidFill>
                            <a:schemeClr val="lt1"/>
                          </a:solidFill>
                          <a:effectLst/>
                          <a:latin typeface="+mn-lt"/>
                          <a:ea typeface="+mn-ea"/>
                          <a:cs typeface="+mn-cs"/>
                        </a:rPr>
                        <a:t>Mercury</a:t>
                      </a:r>
                      <a:r>
                        <a:rPr lang="ru-RU" sz="1000" dirty="0">
                          <a:effectLst/>
                        </a:rPr>
                        <a:t> (</a:t>
                      </a:r>
                      <a:r>
                        <a:rPr lang="ru-RU" sz="1000" dirty="0" err="1">
                          <a:effectLst/>
                        </a:rPr>
                        <a:t>Hg</a:t>
                      </a:r>
                      <a:r>
                        <a:rPr lang="ru-RU" sz="1000" dirty="0">
                          <a:effectLst/>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hMerge="1">
                  <a:txBody>
                    <a:bodyPr/>
                    <a:lstStyle/>
                    <a:p>
                      <a:endParaRPr lang="ru-RU"/>
                    </a:p>
                  </a:txBody>
                  <a:tcPr/>
                </a:tc>
                <a:extLst>
                  <a:ext uri="{0D108BD9-81ED-4DB2-BD59-A6C34878D82A}">
                    <a16:rowId xmlns:a16="http://schemas.microsoft.com/office/drawing/2014/main" val="3083035460"/>
                  </a:ext>
                </a:extLst>
              </a:tr>
              <a:tr h="623611">
                <a:tc vMerge="1">
                  <a:txBody>
                    <a:bodyPr/>
                    <a:lstStyle/>
                    <a:p>
                      <a:endParaRPr lang="ru-RU"/>
                    </a:p>
                  </a:txBody>
                  <a:tcP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Mass</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fraction,</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mg/kg</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Relative</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uncertainty,</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rgbClr val="D0D8E8"/>
                    </a:solidFill>
                  </a:tcP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Mass</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fraction,</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mg/kg</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it-IT" sz="1000" i="0" kern="1200" dirty="0">
                          <a:solidFill>
                            <a:schemeClr val="dk1"/>
                          </a:solidFill>
                          <a:effectLst/>
                          <a:latin typeface="+mn-lt"/>
                          <a:ea typeface="+mn-ea"/>
                          <a:cs typeface="+mn-cs"/>
                        </a:rPr>
                        <a:t>Relative</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uncertainty,</a:t>
                      </a:r>
                      <a:br>
                        <a:rPr lang="it-IT" sz="1000" i="0" kern="1200" dirty="0">
                          <a:solidFill>
                            <a:schemeClr val="dk1"/>
                          </a:solidFill>
                          <a:effectLst/>
                          <a:latin typeface="+mn-lt"/>
                          <a:ea typeface="+mn-ea"/>
                          <a:cs typeface="+mn-cs"/>
                        </a:rPr>
                      </a:br>
                      <a:r>
                        <a:rPr lang="it-IT" sz="1000" i="0" kern="1200" dirty="0">
                          <a:solidFill>
                            <a:schemeClr val="dk1"/>
                          </a:solidFill>
                          <a:effectLst/>
                          <a:latin typeface="+mn-lt"/>
                          <a:ea typeface="+mn-ea"/>
                          <a:cs typeface="+mn-cs"/>
                        </a:rPr>
                        <a:t>%</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extLst>
                  <a:ext uri="{0D108BD9-81ED-4DB2-BD59-A6C34878D82A}">
                    <a16:rowId xmlns:a16="http://schemas.microsoft.com/office/drawing/2014/main" val="1517834276"/>
                  </a:ext>
                </a:extLst>
              </a:tr>
              <a:tr h="207870">
                <a:tc>
                  <a:txBody>
                    <a:bodyPr/>
                    <a:lstStyle/>
                    <a:p>
                      <a:pPr algn="ctr">
                        <a:lnSpc>
                          <a:spcPct val="130000"/>
                        </a:lnSpc>
                        <a:spcBef>
                          <a:spcPts val="600"/>
                        </a:spcBef>
                        <a:spcAft>
                          <a:spcPts val="600"/>
                        </a:spcAft>
                      </a:pPr>
                      <a:r>
                        <a:rPr lang="ru-RU" sz="1000" dirty="0">
                          <a:effectLst/>
                        </a:rPr>
                        <a:t>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a:txBody>
                    <a:bodyPr/>
                    <a:lstStyle/>
                    <a:p>
                      <a:pPr algn="ctr">
                        <a:lnSpc>
                          <a:spcPct val="130000"/>
                        </a:lnSpc>
                        <a:spcBef>
                          <a:spcPts val="600"/>
                        </a:spcBef>
                        <a:spcAft>
                          <a:spcPts val="600"/>
                        </a:spcAft>
                      </a:pPr>
                      <a:r>
                        <a:rPr lang="ru-RU" sz="1000" b="1" dirty="0">
                          <a:solidFill>
                            <a:srgbClr val="FF0000"/>
                          </a:solidFill>
                          <a:effectLst/>
                        </a:rPr>
                        <a:t>0.19</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dirty="0">
                          <a:effectLst/>
                        </a:rPr>
                        <a:t>30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ru-RU" sz="1000" b="1" dirty="0">
                          <a:solidFill>
                            <a:srgbClr val="FF0000"/>
                          </a:solidFill>
                          <a:effectLst/>
                        </a:rPr>
                        <a:t>0.36</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dirty="0">
                          <a:effectLst/>
                        </a:rPr>
                        <a:t>19.1</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extLst>
                  <a:ext uri="{0D108BD9-81ED-4DB2-BD59-A6C34878D82A}">
                    <a16:rowId xmlns:a16="http://schemas.microsoft.com/office/drawing/2014/main" val="2911668467"/>
                  </a:ext>
                </a:extLst>
              </a:tr>
              <a:tr h="207870">
                <a:tc>
                  <a:txBody>
                    <a:bodyPr/>
                    <a:lstStyle/>
                    <a:p>
                      <a:pPr algn="ctr">
                        <a:lnSpc>
                          <a:spcPct val="130000"/>
                        </a:lnSpc>
                        <a:spcBef>
                          <a:spcPts val="600"/>
                        </a:spcBef>
                        <a:spcAft>
                          <a:spcPts val="600"/>
                        </a:spcAft>
                      </a:pPr>
                      <a:r>
                        <a:rPr lang="ru-RU" sz="1000" dirty="0">
                          <a:effectLst/>
                        </a:rPr>
                        <a:t>2</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a:txBody>
                    <a:bodyPr/>
                    <a:lstStyle/>
                    <a:p>
                      <a:pPr algn="ctr">
                        <a:lnSpc>
                          <a:spcPct val="130000"/>
                        </a:lnSpc>
                        <a:spcBef>
                          <a:spcPts val="600"/>
                        </a:spcBef>
                        <a:spcAft>
                          <a:spcPts val="600"/>
                        </a:spcAft>
                      </a:pPr>
                      <a:r>
                        <a:rPr lang="ru-RU" sz="1000" b="1" dirty="0">
                          <a:solidFill>
                            <a:srgbClr val="FF0000"/>
                          </a:solidFill>
                          <a:effectLst/>
                        </a:rPr>
                        <a:t>0.23</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tc>
                  <a:txBody>
                    <a:bodyPr/>
                    <a:lstStyle/>
                    <a:p>
                      <a:pPr algn="r">
                        <a:lnSpc>
                          <a:spcPct val="130000"/>
                        </a:lnSpc>
                        <a:spcBef>
                          <a:spcPts val="600"/>
                        </a:spcBef>
                        <a:spcAft>
                          <a:spcPts val="600"/>
                        </a:spcAft>
                      </a:pPr>
                      <a:r>
                        <a:rPr lang="ru-RU" sz="1000" dirty="0">
                          <a:effectLst/>
                        </a:rPr>
                        <a:t>30</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tc>
                  <a:txBody>
                    <a:bodyPr/>
                    <a:lstStyle/>
                    <a:p>
                      <a:pPr algn="ctr">
                        <a:lnSpc>
                          <a:spcPct val="130000"/>
                        </a:lnSpc>
                        <a:spcBef>
                          <a:spcPts val="600"/>
                        </a:spcBef>
                        <a:spcAft>
                          <a:spcPts val="600"/>
                        </a:spcAft>
                      </a:pPr>
                      <a:r>
                        <a:rPr lang="ru-RU" sz="1000" b="1" dirty="0">
                          <a:solidFill>
                            <a:srgbClr val="FF0000"/>
                          </a:solidFill>
                          <a:effectLst/>
                        </a:rPr>
                        <a:t>0</a:t>
                      </a:r>
                      <a:r>
                        <a:rPr lang="en-US" sz="1000" b="1" dirty="0">
                          <a:solidFill>
                            <a:srgbClr val="FF0000"/>
                          </a:solidFill>
                          <a:effectLst/>
                        </a:rPr>
                        <a:t>.</a:t>
                      </a:r>
                      <a:r>
                        <a:rPr lang="ru-RU" sz="1000" b="1" dirty="0">
                          <a:solidFill>
                            <a:srgbClr val="FF0000"/>
                          </a:solidFill>
                          <a:effectLst/>
                        </a:rPr>
                        <a:t>2</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tc>
                  <a:txBody>
                    <a:bodyPr/>
                    <a:lstStyle/>
                    <a:p>
                      <a:pPr algn="r">
                        <a:lnSpc>
                          <a:spcPct val="130000"/>
                        </a:lnSpc>
                        <a:spcBef>
                          <a:spcPts val="600"/>
                        </a:spcBef>
                        <a:spcAft>
                          <a:spcPts val="600"/>
                        </a:spcAft>
                      </a:pPr>
                      <a:r>
                        <a:rPr lang="ru-RU" sz="1000" dirty="0">
                          <a:effectLst/>
                        </a:rPr>
                        <a:t>29.5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b"/>
                </a:tc>
                <a:extLst>
                  <a:ext uri="{0D108BD9-81ED-4DB2-BD59-A6C34878D82A}">
                    <a16:rowId xmlns:a16="http://schemas.microsoft.com/office/drawing/2014/main" val="918242420"/>
                  </a:ext>
                </a:extLst>
              </a:tr>
              <a:tr h="207870">
                <a:tc>
                  <a:txBody>
                    <a:bodyPr/>
                    <a:lstStyle/>
                    <a:p>
                      <a:pPr algn="ctr">
                        <a:lnSpc>
                          <a:spcPct val="130000"/>
                        </a:lnSpc>
                        <a:spcBef>
                          <a:spcPts val="600"/>
                        </a:spcBef>
                        <a:spcAft>
                          <a:spcPts val="600"/>
                        </a:spcAft>
                      </a:pPr>
                      <a:r>
                        <a:rPr lang="ru-RU" sz="1000" dirty="0">
                          <a:effectLst/>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solidFill>
                      <a:schemeClr val="bg1">
                        <a:lumMod val="75000"/>
                      </a:schemeClr>
                    </a:solidFill>
                  </a:tcPr>
                </a:tc>
                <a:tc>
                  <a:txBody>
                    <a:bodyPr/>
                    <a:lstStyle/>
                    <a:p>
                      <a:pPr algn="ctr">
                        <a:lnSpc>
                          <a:spcPct val="130000"/>
                        </a:lnSpc>
                        <a:spcBef>
                          <a:spcPts val="600"/>
                        </a:spcBef>
                        <a:spcAft>
                          <a:spcPts val="600"/>
                        </a:spcAft>
                      </a:pPr>
                      <a:r>
                        <a:rPr lang="en-US" sz="1000" b="1" dirty="0">
                          <a:solidFill>
                            <a:srgbClr val="FF0000"/>
                          </a:solidFill>
                          <a:effectLst/>
                        </a:rPr>
                        <a:t>1</a:t>
                      </a:r>
                      <a:r>
                        <a:rPr lang="ru-RU" sz="1000" b="1" dirty="0">
                          <a:solidFill>
                            <a:srgbClr val="FF0000"/>
                          </a:solidFill>
                          <a:effectLst/>
                        </a:rPr>
                        <a:t>.18</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kern="1200" dirty="0">
                          <a:solidFill>
                            <a:schemeClr val="dk1"/>
                          </a:solidFill>
                          <a:effectLst/>
                          <a:latin typeface="+mn-lt"/>
                          <a:ea typeface="+mn-ea"/>
                          <a:cs typeface="+mn-cs"/>
                        </a:rPr>
                        <a:t>18</a:t>
                      </a:r>
                      <a:r>
                        <a:rPr lang="en-US" sz="1000" kern="1200" dirty="0">
                          <a:solidFill>
                            <a:schemeClr val="dk1"/>
                          </a:solidFill>
                          <a:effectLst/>
                          <a:latin typeface="+mn-lt"/>
                          <a:ea typeface="+mn-ea"/>
                          <a:cs typeface="+mn-cs"/>
                        </a:rPr>
                        <a:t>.</a:t>
                      </a:r>
                      <a:r>
                        <a:rPr lang="ru-RU" sz="1000" kern="1200" dirty="0">
                          <a:solidFill>
                            <a:schemeClr val="dk1"/>
                          </a:solidFill>
                          <a:effectLst/>
                          <a:latin typeface="+mn-lt"/>
                          <a:ea typeface="+mn-ea"/>
                          <a:cs typeface="+mn-cs"/>
                        </a:rPr>
                        <a:t>3</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ctr">
                        <a:lnSpc>
                          <a:spcPct val="130000"/>
                        </a:lnSpc>
                        <a:spcBef>
                          <a:spcPts val="600"/>
                        </a:spcBef>
                        <a:spcAft>
                          <a:spcPts val="600"/>
                        </a:spcAft>
                      </a:pPr>
                      <a:r>
                        <a:rPr lang="ru-RU" sz="1000" b="1" dirty="0">
                          <a:solidFill>
                            <a:srgbClr val="FF0000"/>
                          </a:solidFill>
                          <a:effectLst/>
                        </a:rPr>
                        <a:t>46.6</a:t>
                      </a:r>
                      <a:endParaRPr lang="ru-RU" sz="1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tc>
                  <a:txBody>
                    <a:bodyPr/>
                    <a:lstStyle/>
                    <a:p>
                      <a:pPr algn="r">
                        <a:lnSpc>
                          <a:spcPct val="130000"/>
                        </a:lnSpc>
                        <a:spcBef>
                          <a:spcPts val="600"/>
                        </a:spcBef>
                        <a:spcAft>
                          <a:spcPts val="600"/>
                        </a:spcAft>
                      </a:pPr>
                      <a:r>
                        <a:rPr lang="ru-RU" sz="1000" dirty="0">
                          <a:effectLst/>
                        </a:rPr>
                        <a:t>2.5</a:t>
                      </a:r>
                      <a:endParaRPr lang="ru-RU"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39975" marR="39975" marT="0" marB="0" anchor="ctr"/>
                </a:tc>
                <a:extLst>
                  <a:ext uri="{0D108BD9-81ED-4DB2-BD59-A6C34878D82A}">
                    <a16:rowId xmlns:a16="http://schemas.microsoft.com/office/drawing/2014/main" val="1769128880"/>
                  </a:ext>
                </a:extLst>
              </a:tr>
            </a:tbl>
          </a:graphicData>
        </a:graphic>
      </p:graphicFrame>
      <p:sp>
        <p:nvSpPr>
          <p:cNvPr id="20" name="Rectangle 1"/>
          <p:cNvSpPr>
            <a:spLocks noChangeArrowheads="1"/>
          </p:cNvSpPr>
          <p:nvPr/>
        </p:nvSpPr>
        <p:spPr bwMode="auto">
          <a:xfrm>
            <a:off x="3024685" y="4746846"/>
            <a:ext cx="52307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0" algn="r"/>
            <a:r>
              <a:rPr lang="en-US" altLang="ru-RU" sz="1600" dirty="0">
                <a:latin typeface="Calibri" panose="020F0502020204030204" pitchFamily="34" charset="0"/>
                <a:ea typeface="Calibri" panose="020F0502020204030204" pitchFamily="34" charset="0"/>
                <a:cs typeface="Times New Roman" panose="02020603050405020304" pitchFamily="18" charset="0"/>
              </a:rPr>
              <a:t>Mass fraction of arsenic and mercury in the samples</a:t>
            </a:r>
            <a:endParaRPr kumimoji="0" lang="ru-RU" altLang="ru-RU" sz="1600" b="0" i="0" u="none" strike="noStrike" cap="none" normalizeH="0" baseline="0" dirty="0">
              <a:ln>
                <a:noFill/>
              </a:ln>
              <a:effectLst/>
            </a:endParaRPr>
          </a:p>
        </p:txBody>
      </p:sp>
      <p:graphicFrame>
        <p:nvGraphicFramePr>
          <p:cNvPr id="22" name="Таблица 21"/>
          <p:cNvGraphicFramePr>
            <a:graphicFrameLocks noGrp="1"/>
          </p:cNvGraphicFramePr>
          <p:nvPr/>
        </p:nvGraphicFramePr>
        <p:xfrm>
          <a:off x="7044509" y="5624423"/>
          <a:ext cx="2784944" cy="1000665"/>
        </p:xfrm>
        <a:graphic>
          <a:graphicData uri="http://schemas.openxmlformats.org/drawingml/2006/table">
            <a:tbl>
              <a:tblPr firstRow="1" firstCol="1" bandRow="1">
                <a:tableStyleId>{5C22544A-7EE6-4342-B048-85BDC9FD1C3A}</a:tableStyleId>
              </a:tblPr>
              <a:tblGrid>
                <a:gridCol w="888346">
                  <a:extLst>
                    <a:ext uri="{9D8B030D-6E8A-4147-A177-3AD203B41FA5}">
                      <a16:colId xmlns:a16="http://schemas.microsoft.com/office/drawing/2014/main" val="4272856883"/>
                    </a:ext>
                  </a:extLst>
                </a:gridCol>
                <a:gridCol w="944117">
                  <a:extLst>
                    <a:ext uri="{9D8B030D-6E8A-4147-A177-3AD203B41FA5}">
                      <a16:colId xmlns:a16="http://schemas.microsoft.com/office/drawing/2014/main" val="133105112"/>
                    </a:ext>
                  </a:extLst>
                </a:gridCol>
                <a:gridCol w="952481">
                  <a:extLst>
                    <a:ext uri="{9D8B030D-6E8A-4147-A177-3AD203B41FA5}">
                      <a16:colId xmlns:a16="http://schemas.microsoft.com/office/drawing/2014/main" val="3259576358"/>
                    </a:ext>
                  </a:extLst>
                </a:gridCol>
              </a:tblGrid>
              <a:tr h="235549">
                <a:tc rowSpan="2">
                  <a:txBody>
                    <a:bodyPr/>
                    <a:lstStyle/>
                    <a:p>
                      <a:pPr algn="ctr">
                        <a:lnSpc>
                          <a:spcPct val="130000"/>
                        </a:lnSpc>
                        <a:spcBef>
                          <a:spcPts val="600"/>
                        </a:spcBef>
                        <a:spcAft>
                          <a:spcPts val="600"/>
                        </a:spcAft>
                      </a:pPr>
                      <a:r>
                        <a:rPr lang="it-IT" sz="1100" b="1" i="0" kern="1200" dirty="0">
                          <a:solidFill>
                            <a:schemeClr val="lt1"/>
                          </a:solidFill>
                          <a:effectLst/>
                          <a:latin typeface="+mn-lt"/>
                          <a:ea typeface="+mn-ea"/>
                          <a:cs typeface="+mn-cs"/>
                        </a:rPr>
                        <a:t>Sample</a:t>
                      </a:r>
                      <a:br>
                        <a:rPr lang="it-IT" sz="1100" b="1" i="0" kern="1200" dirty="0">
                          <a:solidFill>
                            <a:schemeClr val="lt1"/>
                          </a:solidFill>
                          <a:effectLst/>
                          <a:latin typeface="+mn-lt"/>
                          <a:ea typeface="+mn-ea"/>
                          <a:cs typeface="+mn-cs"/>
                        </a:rPr>
                      </a:br>
                      <a:r>
                        <a:rPr lang="it-IT" sz="1100" b="1" i="0" kern="1200" dirty="0">
                          <a:solidFill>
                            <a:schemeClr val="lt1"/>
                          </a:solidFill>
                          <a:effectLst/>
                          <a:latin typeface="+mn-lt"/>
                          <a:ea typeface="+mn-ea"/>
                          <a:cs typeface="+mn-cs"/>
                        </a:rPr>
                        <a:t>type</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ctr">
                    <a:solidFill>
                      <a:schemeClr val="bg1">
                        <a:lumMod val="75000"/>
                      </a:schemeClr>
                    </a:solidFill>
                  </a:tcPr>
                </a:tc>
                <a:tc gridSpan="2">
                  <a:txBody>
                    <a:bodyPr/>
                    <a:lstStyle/>
                    <a:p>
                      <a:pPr marL="0" marR="0" lvl="0" indent="0" algn="ctr" defTabSz="914400" rtl="0" eaLnBrk="1" fontAlgn="auto" latinLnBrk="0" hangingPunct="1">
                        <a:lnSpc>
                          <a:spcPct val="130000"/>
                        </a:lnSpc>
                        <a:spcBef>
                          <a:spcPts val="600"/>
                        </a:spcBef>
                        <a:spcAft>
                          <a:spcPts val="600"/>
                        </a:spcAft>
                        <a:buClrTx/>
                        <a:buSzTx/>
                        <a:buFontTx/>
                        <a:buNone/>
                        <a:tabLst/>
                        <a:defRPr/>
                      </a:pPr>
                      <a:r>
                        <a:rPr lang="it-IT" sz="1100" b="1" i="0" kern="1200" dirty="0">
                          <a:solidFill>
                            <a:schemeClr val="lt1"/>
                          </a:solidFill>
                          <a:effectLst/>
                          <a:latin typeface="+mn-lt"/>
                          <a:ea typeface="+mn-ea"/>
                          <a:cs typeface="+mn-cs"/>
                        </a:rPr>
                        <a:t>Mass</a:t>
                      </a:r>
                      <a:r>
                        <a:rPr lang="it-IT" sz="1100" b="1" i="0" kern="1200" baseline="0" dirty="0">
                          <a:solidFill>
                            <a:schemeClr val="lt1"/>
                          </a:solidFill>
                          <a:effectLst/>
                          <a:latin typeface="+mn-lt"/>
                          <a:ea typeface="+mn-ea"/>
                          <a:cs typeface="+mn-cs"/>
                        </a:rPr>
                        <a:t> </a:t>
                      </a:r>
                      <a:r>
                        <a:rPr lang="it-IT" sz="1100" b="1" i="0" kern="1200" dirty="0">
                          <a:solidFill>
                            <a:schemeClr val="lt1"/>
                          </a:solidFill>
                          <a:effectLst/>
                          <a:latin typeface="+mn-lt"/>
                          <a:ea typeface="+mn-ea"/>
                          <a:cs typeface="+mn-cs"/>
                        </a:rPr>
                        <a:t>fraction,</a:t>
                      </a:r>
                      <a:r>
                        <a:rPr lang="ru-RU" sz="1100" b="1" i="0" kern="1200" baseline="0" dirty="0">
                          <a:solidFill>
                            <a:schemeClr val="lt1"/>
                          </a:solidFill>
                          <a:effectLst/>
                          <a:latin typeface="+mn-lt"/>
                          <a:ea typeface="+mn-ea"/>
                          <a:cs typeface="+mn-cs"/>
                        </a:rPr>
                        <a:t> </a:t>
                      </a:r>
                      <a:r>
                        <a:rPr lang="it-IT" sz="1100" b="1" i="0" kern="1200" dirty="0">
                          <a:solidFill>
                            <a:schemeClr val="lt1"/>
                          </a:solidFill>
                          <a:effectLst/>
                          <a:latin typeface="+mn-lt"/>
                          <a:ea typeface="+mn-ea"/>
                          <a:cs typeface="+mn-cs"/>
                        </a:rPr>
                        <a:t>mg/kg</a:t>
                      </a:r>
                      <a:endParaRPr lang="ru-RU" sz="1100" b="1" i="0" kern="1200" dirty="0">
                        <a:solidFill>
                          <a:schemeClr val="lt1"/>
                        </a:solidFill>
                        <a:effectLst/>
                        <a:latin typeface="+mn-lt"/>
                        <a:ea typeface="+mn-ea"/>
                        <a:cs typeface="+mn-cs"/>
                      </a:endParaRPr>
                    </a:p>
                  </a:txBody>
                  <a:tcPr marL="45299" marR="45299" marT="0" marB="0" anchor="ctr">
                    <a:solidFill>
                      <a:schemeClr val="bg1">
                        <a:lumMod val="75000"/>
                      </a:schemeClr>
                    </a:solidFill>
                  </a:tcPr>
                </a:tc>
                <a:tc hMerge="1">
                  <a:txBody>
                    <a:bodyPr/>
                    <a:lstStyle/>
                    <a:p>
                      <a:endParaRPr lang="ru-RU"/>
                    </a:p>
                  </a:txBody>
                  <a:tcPr/>
                </a:tc>
                <a:extLst>
                  <a:ext uri="{0D108BD9-81ED-4DB2-BD59-A6C34878D82A}">
                    <a16:rowId xmlns:a16="http://schemas.microsoft.com/office/drawing/2014/main" val="3083035460"/>
                  </a:ext>
                </a:extLst>
              </a:tr>
              <a:tr h="294018">
                <a:tc vMerge="1">
                  <a:txBody>
                    <a:bodyPr/>
                    <a:lstStyle/>
                    <a:p>
                      <a:endParaRPr lang="ru-RU"/>
                    </a:p>
                  </a:txBody>
                  <a:tcPr/>
                </a:tc>
                <a:tc>
                  <a:txBody>
                    <a:bodyPr/>
                    <a:lstStyle/>
                    <a:p>
                      <a:pPr marL="0" marR="0" lvl="0" indent="0" algn="ctr" defTabSz="914400" rtl="0" eaLnBrk="1" fontAlgn="auto" latinLnBrk="0" hangingPunct="1">
                        <a:lnSpc>
                          <a:spcPct val="130000"/>
                        </a:lnSpc>
                        <a:spcBef>
                          <a:spcPts val="600"/>
                        </a:spcBef>
                        <a:spcAft>
                          <a:spcPts val="600"/>
                        </a:spcAft>
                        <a:buClrTx/>
                        <a:buSzTx/>
                        <a:buFontTx/>
                        <a:buNone/>
                        <a:tabLst/>
                        <a:defRPr/>
                      </a:pPr>
                      <a:r>
                        <a:rPr lang="it-IT" sz="1100" i="0" kern="1200" dirty="0">
                          <a:solidFill>
                            <a:schemeClr val="dk1"/>
                          </a:solidFill>
                          <a:effectLst/>
                          <a:latin typeface="+mn-lt"/>
                          <a:ea typeface="+mn-ea"/>
                          <a:cs typeface="+mn-cs"/>
                        </a:rPr>
                        <a:t>Arsenic</a:t>
                      </a:r>
                      <a:r>
                        <a:rPr lang="ru-RU" sz="1100" i="0" kern="1200" baseline="0" dirty="0">
                          <a:solidFill>
                            <a:schemeClr val="dk1"/>
                          </a:solidFill>
                          <a:effectLst/>
                          <a:latin typeface="+mn-lt"/>
                          <a:ea typeface="+mn-ea"/>
                          <a:cs typeface="+mn-cs"/>
                        </a:rPr>
                        <a:t> </a:t>
                      </a:r>
                      <a:r>
                        <a:rPr lang="ru-RU" sz="1100" i="0" kern="1200" dirty="0">
                          <a:solidFill>
                            <a:schemeClr val="dk1"/>
                          </a:solidFill>
                          <a:effectLst/>
                          <a:latin typeface="+mn-lt"/>
                          <a:ea typeface="+mn-ea"/>
                          <a:cs typeface="+mn-cs"/>
                        </a:rPr>
                        <a:t>(</a:t>
                      </a:r>
                      <a:r>
                        <a:rPr lang="ru-RU" sz="1100" i="0" kern="1200" dirty="0" err="1">
                          <a:solidFill>
                            <a:schemeClr val="dk1"/>
                          </a:solidFill>
                          <a:effectLst/>
                          <a:latin typeface="+mn-lt"/>
                          <a:ea typeface="+mn-ea"/>
                          <a:cs typeface="+mn-cs"/>
                        </a:rPr>
                        <a:t>As</a:t>
                      </a:r>
                      <a:r>
                        <a:rPr lang="ru-RU" sz="1100" i="0" kern="1200" dirty="0">
                          <a:solidFill>
                            <a:schemeClr val="dk1"/>
                          </a:solidFill>
                          <a:effectLst/>
                          <a:latin typeface="+mn-lt"/>
                          <a:ea typeface="+mn-ea"/>
                          <a:cs typeface="+mn-cs"/>
                        </a:rPr>
                        <a:t>)</a:t>
                      </a:r>
                    </a:p>
                  </a:txBody>
                  <a:tcPr marL="45299" marR="45299" marT="0" marB="0" anchor="ctr"/>
                </a:tc>
                <a:tc>
                  <a:txBody>
                    <a:bodyPr/>
                    <a:lstStyle/>
                    <a:p>
                      <a:pPr marL="0" algn="ctr" defTabSz="914400" rtl="0" eaLnBrk="1" latinLnBrk="0" hangingPunct="1">
                        <a:lnSpc>
                          <a:spcPct val="130000"/>
                        </a:lnSpc>
                        <a:spcBef>
                          <a:spcPts val="600"/>
                        </a:spcBef>
                        <a:spcAft>
                          <a:spcPts val="600"/>
                        </a:spcAft>
                      </a:pPr>
                      <a:r>
                        <a:rPr lang="it-IT" sz="1100" i="0" kern="1200" dirty="0">
                          <a:solidFill>
                            <a:schemeClr val="dk1"/>
                          </a:solidFill>
                          <a:effectLst/>
                          <a:latin typeface="+mn-lt"/>
                          <a:ea typeface="+mn-ea"/>
                          <a:cs typeface="+mn-cs"/>
                        </a:rPr>
                        <a:t>Mercury</a:t>
                      </a:r>
                      <a:r>
                        <a:rPr lang="ru-RU" sz="1100" i="0" kern="1200" dirty="0">
                          <a:solidFill>
                            <a:schemeClr val="dk1"/>
                          </a:solidFill>
                          <a:effectLst/>
                          <a:latin typeface="+mn-lt"/>
                          <a:ea typeface="+mn-ea"/>
                          <a:cs typeface="+mn-cs"/>
                        </a:rPr>
                        <a:t> (</a:t>
                      </a:r>
                      <a:r>
                        <a:rPr lang="ru-RU" sz="1100" i="0" kern="1200" dirty="0" err="1">
                          <a:solidFill>
                            <a:schemeClr val="dk1"/>
                          </a:solidFill>
                          <a:effectLst/>
                          <a:latin typeface="+mn-lt"/>
                          <a:ea typeface="+mn-ea"/>
                          <a:cs typeface="+mn-cs"/>
                        </a:rPr>
                        <a:t>Hg</a:t>
                      </a:r>
                      <a:r>
                        <a:rPr lang="ru-RU" sz="1100" i="0" kern="1200" dirty="0">
                          <a:solidFill>
                            <a:schemeClr val="dk1"/>
                          </a:solidFill>
                          <a:effectLst/>
                          <a:latin typeface="+mn-lt"/>
                          <a:ea typeface="+mn-ea"/>
                          <a:cs typeface="+mn-cs"/>
                        </a:rPr>
                        <a:t>)</a:t>
                      </a:r>
                    </a:p>
                  </a:txBody>
                  <a:tcPr marL="45299" marR="45299" marT="0" marB="0" anchor="ctr">
                    <a:solidFill>
                      <a:srgbClr val="D0D8E8"/>
                    </a:solidFill>
                  </a:tcPr>
                </a:tc>
                <a:extLst>
                  <a:ext uri="{0D108BD9-81ED-4DB2-BD59-A6C34878D82A}">
                    <a16:rowId xmlns:a16="http://schemas.microsoft.com/office/drawing/2014/main" val="1517834276"/>
                  </a:ext>
                </a:extLst>
              </a:tr>
              <a:tr h="235549">
                <a:tc>
                  <a:txBody>
                    <a:bodyPr/>
                    <a:lstStyle/>
                    <a:p>
                      <a:pPr algn="ctr">
                        <a:lnSpc>
                          <a:spcPct val="130000"/>
                        </a:lnSpc>
                        <a:spcBef>
                          <a:spcPts val="600"/>
                        </a:spcBef>
                        <a:spcAft>
                          <a:spcPts val="600"/>
                        </a:spcAft>
                      </a:pPr>
                      <a:r>
                        <a:rPr lang="en-US" sz="1100" dirty="0"/>
                        <a:t>Hair</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ctr">
                    <a:solidFill>
                      <a:schemeClr val="bg1">
                        <a:lumMod val="75000"/>
                      </a:schemeClr>
                    </a:solidFill>
                  </a:tcPr>
                </a:tc>
                <a:tc>
                  <a:txBody>
                    <a:bodyPr/>
                    <a:lstStyle/>
                    <a:p>
                      <a:pPr algn="r">
                        <a:lnSpc>
                          <a:spcPct val="130000"/>
                        </a:lnSpc>
                        <a:spcBef>
                          <a:spcPts val="600"/>
                        </a:spcBef>
                        <a:spcAft>
                          <a:spcPts val="600"/>
                        </a:spcAft>
                      </a:pPr>
                      <a:r>
                        <a:rPr lang="en-US" sz="1100" dirty="0"/>
                        <a:t>&lt;= 0.05</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ctr"/>
                </a:tc>
                <a:tc>
                  <a:txBody>
                    <a:bodyPr/>
                    <a:lstStyle/>
                    <a:p>
                      <a:pPr algn="r">
                        <a:lnSpc>
                          <a:spcPct val="130000"/>
                        </a:lnSpc>
                        <a:spcBef>
                          <a:spcPts val="600"/>
                        </a:spcBef>
                        <a:spcAft>
                          <a:spcPts val="600"/>
                        </a:spcAft>
                      </a:pPr>
                      <a:r>
                        <a:rPr lang="en-US" sz="1100" dirty="0"/>
                        <a:t>0.145 ± 0.009</a:t>
                      </a:r>
                    </a:p>
                  </a:txBody>
                  <a:tcPr marL="45299" marR="45299" marT="0" marB="0" anchor="ctr"/>
                </a:tc>
                <a:extLst>
                  <a:ext uri="{0D108BD9-81ED-4DB2-BD59-A6C34878D82A}">
                    <a16:rowId xmlns:a16="http://schemas.microsoft.com/office/drawing/2014/main" val="2911668467"/>
                  </a:ext>
                </a:extLst>
              </a:tr>
              <a:tr h="235549">
                <a:tc>
                  <a:txBody>
                    <a:bodyPr/>
                    <a:lstStyle/>
                    <a:p>
                      <a:pPr>
                        <a:lnSpc>
                          <a:spcPct val="130000"/>
                        </a:lnSpc>
                        <a:spcBef>
                          <a:spcPts val="600"/>
                        </a:spcBef>
                        <a:spcAft>
                          <a:spcPts val="600"/>
                        </a:spcAft>
                      </a:pPr>
                      <a:r>
                        <a:rPr lang="en-US" sz="1100" dirty="0"/>
                        <a:t>Rib bones</a:t>
                      </a:r>
                      <a:endParaRPr lang="ru-RU" sz="1100" dirty="0"/>
                    </a:p>
                  </a:txBody>
                  <a:tcPr marL="45299" marR="45299" marT="0" marB="0" anchor="ctr">
                    <a:solidFill>
                      <a:schemeClr val="bg1">
                        <a:lumMod val="75000"/>
                      </a:schemeClr>
                    </a:solidFill>
                  </a:tcPr>
                </a:tc>
                <a:tc>
                  <a:txBody>
                    <a:bodyPr/>
                    <a:lstStyle/>
                    <a:p>
                      <a:pPr algn="r">
                        <a:lnSpc>
                          <a:spcPct val="130000"/>
                        </a:lnSpc>
                        <a:spcBef>
                          <a:spcPts val="600"/>
                        </a:spcBef>
                        <a:spcAft>
                          <a:spcPts val="600"/>
                        </a:spcAft>
                      </a:pPr>
                      <a:r>
                        <a:rPr lang="en-US" sz="1100" dirty="0"/>
                        <a:t>&lt; 0.1</a:t>
                      </a:r>
                      <a:endParaRPr lang="ru-R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5299" marR="45299" marT="0" marB="0" anchor="b"/>
                </a:tc>
                <a:tc>
                  <a:txBody>
                    <a:bodyPr/>
                    <a:lstStyle/>
                    <a:p>
                      <a:pPr algn="r">
                        <a:lnSpc>
                          <a:spcPct val="130000"/>
                        </a:lnSpc>
                        <a:spcBef>
                          <a:spcPts val="600"/>
                        </a:spcBef>
                        <a:spcAft>
                          <a:spcPts val="600"/>
                        </a:spcAft>
                      </a:pPr>
                      <a:r>
                        <a:rPr lang="en-US" sz="1100" dirty="0"/>
                        <a:t>&lt;= 0.008</a:t>
                      </a:r>
                      <a:endParaRPr lang="ru-RU" sz="1100" dirty="0"/>
                    </a:p>
                  </a:txBody>
                  <a:tcPr marL="45299" marR="45299" marT="0" marB="0" anchor="b"/>
                </a:tc>
                <a:extLst>
                  <a:ext uri="{0D108BD9-81ED-4DB2-BD59-A6C34878D82A}">
                    <a16:rowId xmlns:a16="http://schemas.microsoft.com/office/drawing/2014/main" val="918242420"/>
                  </a:ext>
                </a:extLst>
              </a:tr>
            </a:tbl>
          </a:graphicData>
        </a:graphic>
      </p:graphicFrame>
      <p:sp>
        <p:nvSpPr>
          <p:cNvPr id="23" name="TextBox 22"/>
          <p:cNvSpPr txBox="1"/>
          <p:nvPr/>
        </p:nvSpPr>
        <p:spPr>
          <a:xfrm>
            <a:off x="7573991" y="5253487"/>
            <a:ext cx="1788054" cy="338554"/>
          </a:xfrm>
          <a:prstGeom prst="rect">
            <a:avLst/>
          </a:prstGeom>
          <a:noFill/>
        </p:spPr>
        <p:txBody>
          <a:bodyPr wrap="none" rtlCol="0">
            <a:spAutoFit/>
          </a:bodyPr>
          <a:lstStyle/>
          <a:p>
            <a:r>
              <a:rPr lang="en-US" sz="1600" dirty="0"/>
              <a:t>For modern people</a:t>
            </a:r>
            <a:endParaRPr lang="ru-RU" sz="1600" dirty="0"/>
          </a:p>
        </p:txBody>
      </p:sp>
      <p:sp>
        <p:nvSpPr>
          <p:cNvPr id="25" name="TextBox 24"/>
          <p:cNvSpPr txBox="1"/>
          <p:nvPr/>
        </p:nvSpPr>
        <p:spPr>
          <a:xfrm>
            <a:off x="1896416" y="1431985"/>
            <a:ext cx="1512657" cy="523220"/>
          </a:xfrm>
          <a:prstGeom prst="rect">
            <a:avLst/>
          </a:prstGeom>
          <a:noFill/>
        </p:spPr>
        <p:txBody>
          <a:bodyPr wrap="none" rtlCol="0">
            <a:spAutoFit/>
          </a:bodyPr>
          <a:lstStyle/>
          <a:p>
            <a:pPr algn="ctr"/>
            <a:r>
              <a:rPr lang="en-US" sz="1400" i="1" dirty="0"/>
              <a:t>Measurements at </a:t>
            </a:r>
          </a:p>
          <a:p>
            <a:pPr algn="ctr"/>
            <a:r>
              <a:rPr lang="en-US" sz="1400" i="1" dirty="0"/>
              <a:t>IREN and IBR-2</a:t>
            </a:r>
            <a:endParaRPr lang="ru-RU" sz="1400" i="1" dirty="0"/>
          </a:p>
        </p:txBody>
      </p:sp>
    </p:spTree>
    <p:extLst>
      <p:ext uri="{BB962C8B-B14F-4D97-AF65-F5344CB8AC3E}">
        <p14:creationId xmlns:p14="http://schemas.microsoft.com/office/powerpoint/2010/main" val="74177861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5574" y="1279452"/>
            <a:ext cx="2935725" cy="2945104"/>
          </a:xfrm>
          <a:prstGeom prst="rect">
            <a:avLst/>
          </a:prstGeom>
          <a:noFill/>
          <a:ln w="9525">
            <a:noFill/>
            <a:miter lim="800000"/>
            <a:headEnd/>
            <a:tailEnd/>
          </a:ln>
        </p:spPr>
      </p:pic>
      <p:sp>
        <p:nvSpPr>
          <p:cNvPr id="4" name="TextBox 3"/>
          <p:cNvSpPr txBox="1"/>
          <p:nvPr/>
        </p:nvSpPr>
        <p:spPr>
          <a:xfrm>
            <a:off x="-103517" y="776377"/>
            <a:ext cx="12192000" cy="646331"/>
          </a:xfrm>
          <a:prstGeom prst="rect">
            <a:avLst/>
          </a:prstGeom>
          <a:noFill/>
        </p:spPr>
        <p:txBody>
          <a:bodyPr wrap="square" rtlCol="0">
            <a:spAutoFit/>
          </a:bodyPr>
          <a:lstStyle/>
          <a:p>
            <a:pPr algn="ctr"/>
            <a:r>
              <a:rPr lang="en-US" b="1" dirty="0">
                <a:solidFill>
                  <a:srgbClr val="0000FF"/>
                </a:solidFill>
              </a:rPr>
              <a:t>A series of methodological and applied research on the interaction of slow neutrons with </a:t>
            </a:r>
            <a:r>
              <a:rPr lang="en-US" b="1" dirty="0" err="1">
                <a:solidFill>
                  <a:srgbClr val="0000FF"/>
                </a:solidFill>
              </a:rPr>
              <a:t>nanoparticles</a:t>
            </a:r>
            <a:r>
              <a:rPr lang="en-US" b="1" dirty="0">
                <a:solidFill>
                  <a:srgbClr val="0000FF"/>
                </a:solidFill>
              </a:rPr>
              <a:t> continues (development of reflectors of slow neutrons)</a:t>
            </a:r>
            <a:endParaRPr lang="ru-RU" b="1" dirty="0">
              <a:solidFill>
                <a:srgbClr val="0000FF"/>
              </a:solidFill>
            </a:endParaRPr>
          </a:p>
        </p:txBody>
      </p:sp>
      <p:sp>
        <p:nvSpPr>
          <p:cNvPr id="10" name="TextBox 9"/>
          <p:cNvSpPr txBox="1"/>
          <p:nvPr/>
        </p:nvSpPr>
        <p:spPr>
          <a:xfrm>
            <a:off x="0" y="2758850"/>
            <a:ext cx="806631" cy="461665"/>
          </a:xfrm>
          <a:prstGeom prst="rect">
            <a:avLst/>
          </a:prstGeom>
          <a:noFill/>
        </p:spPr>
        <p:txBody>
          <a:bodyPr wrap="none" rtlCol="0">
            <a:spAutoFit/>
          </a:bodyPr>
          <a:lstStyle/>
          <a:p>
            <a:r>
              <a:rPr lang="ru-RU" sz="2400" dirty="0"/>
              <a:t>2016</a:t>
            </a:r>
          </a:p>
        </p:txBody>
      </p:sp>
      <p:sp>
        <p:nvSpPr>
          <p:cNvPr id="1083" name="Rectangle 59"/>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85" name="Rectangle 61"/>
          <p:cNvSpPr>
            <a:spLocks noChangeArrowheads="1"/>
          </p:cNvSpPr>
          <p:nvPr/>
        </p:nvSpPr>
        <p:spPr bwMode="auto">
          <a:xfrm>
            <a:off x="0" y="0"/>
            <a:ext cx="0" cy="0"/>
          </a:xfrm>
          <a:prstGeom prst="rect">
            <a:avLst/>
          </a:prstGeom>
          <a:solidFill>
            <a:schemeClr val="accent1"/>
          </a:solidFill>
          <a:ln w="9525">
            <a:solidFill>
              <a:schemeClr val="tx1"/>
            </a:solidFill>
            <a:miter lim="800000"/>
            <a:headEnd/>
            <a:tailEnd/>
          </a:ln>
          <a:effectLst/>
        </p:spPr>
        <p:txBody>
          <a:bodyPr vert="horz" wrap="square" lIns="121920" tIns="60960" rIns="121920" bIns="60960" numCol="1" anchor="t" anchorCtr="0" compatLnSpc="1">
            <a:prstTxWarp prst="textNoShape">
              <a:avLst/>
            </a:prstTxWarp>
          </a:bodyPr>
          <a:lstStyle/>
          <a:p>
            <a:endParaRPr lang="ru-RU" sz="2400"/>
          </a:p>
        </p:txBody>
      </p:sp>
      <p:sp>
        <p:nvSpPr>
          <p:cNvPr id="1086" name="Rectangle 62"/>
          <p:cNvSpPr>
            <a:spLocks noChangeArrowheads="1"/>
          </p:cNvSpPr>
          <p:nvPr/>
        </p:nvSpPr>
        <p:spPr bwMode="auto">
          <a:xfrm>
            <a:off x="1" y="24908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87" name="Rectangle 63"/>
          <p:cNvSpPr>
            <a:spLocks noChangeArrowheads="1"/>
          </p:cNvSpPr>
          <p:nvPr/>
        </p:nvSpPr>
        <p:spPr bwMode="auto">
          <a:xfrm>
            <a:off x="1" y="1601551"/>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95" name="Rectangle 71"/>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1097" name="Rectangle 73"/>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sp>
        <p:nvSpPr>
          <p:cNvPr id="76" name="TextBox 75"/>
          <p:cNvSpPr txBox="1"/>
          <p:nvPr/>
        </p:nvSpPr>
        <p:spPr>
          <a:xfrm>
            <a:off x="1" y="4064682"/>
            <a:ext cx="806631" cy="461665"/>
          </a:xfrm>
          <a:prstGeom prst="rect">
            <a:avLst/>
          </a:prstGeom>
          <a:noFill/>
        </p:spPr>
        <p:txBody>
          <a:bodyPr wrap="none" rtlCol="0">
            <a:spAutoFit/>
          </a:bodyPr>
          <a:lstStyle/>
          <a:p>
            <a:r>
              <a:rPr lang="ru-RU" sz="2400" dirty="0"/>
              <a:t>2018</a:t>
            </a:r>
          </a:p>
        </p:txBody>
      </p:sp>
      <p:sp>
        <p:nvSpPr>
          <p:cNvPr id="23" name="TextBox 22"/>
          <p:cNvSpPr txBox="1"/>
          <p:nvPr/>
        </p:nvSpPr>
        <p:spPr>
          <a:xfrm>
            <a:off x="1103444" y="2854860"/>
            <a:ext cx="1728192" cy="584775"/>
          </a:xfrm>
          <a:prstGeom prst="rect">
            <a:avLst/>
          </a:prstGeom>
          <a:noFill/>
        </p:spPr>
        <p:txBody>
          <a:bodyPr wrap="square" rtlCol="0">
            <a:spAutoFit/>
          </a:bodyPr>
          <a:lstStyle/>
          <a:p>
            <a:r>
              <a:rPr lang="en-US" sz="1600" dirty="0"/>
              <a:t>Using for very cold neutron extraction</a:t>
            </a:r>
            <a:endParaRPr lang="ru-RU" sz="1600" dirty="0"/>
          </a:p>
        </p:txBody>
      </p:sp>
      <p:pic>
        <p:nvPicPr>
          <p:cNvPr id="1434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5894" y="1568404"/>
            <a:ext cx="2880180" cy="2486984"/>
          </a:xfrm>
          <a:prstGeom prst="rect">
            <a:avLst/>
          </a:prstGeom>
          <a:noFill/>
          <a:ln w="9525">
            <a:noFill/>
            <a:miter lim="800000"/>
            <a:headEnd/>
            <a:tailEnd/>
          </a:ln>
        </p:spPr>
      </p:pic>
      <p:pic>
        <p:nvPicPr>
          <p:cNvPr id="14342" name="Рисунок 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12225" y="1472394"/>
            <a:ext cx="1018721" cy="2571751"/>
          </a:xfrm>
          <a:prstGeom prst="rect">
            <a:avLst/>
          </a:prstGeom>
          <a:noFill/>
          <a:ln w="9525">
            <a:noFill/>
            <a:miter lim="800000"/>
            <a:headEnd/>
            <a:tailEnd/>
          </a:ln>
        </p:spPr>
      </p:pic>
      <p:sp>
        <p:nvSpPr>
          <p:cNvPr id="14344" name="Rectangle 8"/>
          <p:cNvSpPr>
            <a:spLocks noChangeArrowheads="1"/>
          </p:cNvSpPr>
          <p:nvPr/>
        </p:nvSpPr>
        <p:spPr bwMode="auto">
          <a:xfrm>
            <a:off x="1" y="-246220"/>
            <a:ext cx="246286" cy="492443"/>
          </a:xfrm>
          <a:prstGeom prst="rect">
            <a:avLst/>
          </a:prstGeom>
          <a:noFill/>
          <a:ln w="9525">
            <a:noFill/>
            <a:miter lim="800000"/>
            <a:headEnd/>
            <a:tailEnd/>
          </a:ln>
          <a:effectLst/>
        </p:spPr>
        <p:txBody>
          <a:bodyPr vert="horz" wrap="none" lIns="121920" tIns="60960" rIns="121920" bIns="60960" numCol="1" anchor="ctr" anchorCtr="0" compatLnSpc="1">
            <a:prstTxWarp prst="textNoShape">
              <a:avLst/>
            </a:prstTxWarp>
            <a:spAutoFit/>
          </a:bodyPr>
          <a:lstStyle/>
          <a:p>
            <a:endParaRPr lang="ru-RU" sz="2400"/>
          </a:p>
        </p:txBody>
      </p:sp>
      <p:graphicFrame>
        <p:nvGraphicFramePr>
          <p:cNvPr id="14343" name="Object 7"/>
          <p:cNvGraphicFramePr>
            <a:graphicFrameLocks noChangeAspect="1"/>
          </p:cNvGraphicFramePr>
          <p:nvPr/>
        </p:nvGraphicFramePr>
        <p:xfrm>
          <a:off x="9176968" y="1706075"/>
          <a:ext cx="2831637" cy="2165800"/>
        </p:xfrm>
        <a:graphic>
          <a:graphicData uri="http://schemas.openxmlformats.org/presentationml/2006/ole">
            <mc:AlternateContent xmlns:mc="http://schemas.openxmlformats.org/markup-compatibility/2006">
              <mc:Choice xmlns:v="urn:schemas-microsoft-com:vml" Requires="v">
                <p:oleObj spid="_x0000_s15385" name="Graph" r:id="rId7" imgW="4297187" imgH="3285534" progId="Origin50.Graph">
                  <p:embed/>
                </p:oleObj>
              </mc:Choice>
              <mc:Fallback>
                <p:oleObj name="Graph" r:id="rId7" imgW="4297187" imgH="3285534" progId="Origin50.Graph">
                  <p:embed/>
                  <p:pic>
                    <p:nvPicPr>
                      <p:cNvPr id="14343" name="Object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76968" y="1706075"/>
                        <a:ext cx="2831637" cy="216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TextBox 27"/>
          <p:cNvSpPr txBox="1"/>
          <p:nvPr/>
        </p:nvSpPr>
        <p:spPr>
          <a:xfrm>
            <a:off x="9160835" y="3883193"/>
            <a:ext cx="2927648" cy="297454"/>
          </a:xfrm>
          <a:prstGeom prst="rect">
            <a:avLst/>
          </a:prstGeom>
          <a:noFill/>
        </p:spPr>
        <p:txBody>
          <a:bodyPr wrap="square" rtlCol="0">
            <a:spAutoFit/>
          </a:bodyPr>
          <a:lstStyle/>
          <a:p>
            <a:pPr algn="ctr"/>
            <a:r>
              <a:rPr lang="en-US" sz="1333" dirty="0"/>
              <a:t>Simulation of the reflection probability</a:t>
            </a:r>
            <a:endParaRPr lang="ru-RU" sz="1333" dirty="0"/>
          </a:p>
        </p:txBody>
      </p:sp>
      <p:pic>
        <p:nvPicPr>
          <p:cNvPr id="1434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1424" y="4108577"/>
            <a:ext cx="4172024" cy="2431356"/>
          </a:xfrm>
          <a:prstGeom prst="rect">
            <a:avLst/>
          </a:prstGeom>
          <a:noFill/>
          <a:ln w="9525">
            <a:noFill/>
            <a:miter lim="800000"/>
            <a:headEnd/>
            <a:tailEnd/>
          </a:ln>
        </p:spPr>
      </p:pic>
      <p:pic>
        <p:nvPicPr>
          <p:cNvPr id="14346"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1905" y="4204587"/>
            <a:ext cx="3287399" cy="2276872"/>
          </a:xfrm>
          <a:prstGeom prst="rect">
            <a:avLst/>
          </a:prstGeom>
          <a:noFill/>
          <a:ln w="9525">
            <a:noFill/>
            <a:miter lim="800000"/>
            <a:headEnd/>
            <a:tailEnd/>
          </a:ln>
        </p:spPr>
      </p:pic>
      <p:sp>
        <p:nvSpPr>
          <p:cNvPr id="31" name="TextBox 30"/>
          <p:cNvSpPr txBox="1"/>
          <p:nvPr/>
        </p:nvSpPr>
        <p:spPr>
          <a:xfrm>
            <a:off x="8880310" y="4264204"/>
            <a:ext cx="3119669" cy="830997"/>
          </a:xfrm>
          <a:prstGeom prst="rect">
            <a:avLst/>
          </a:prstGeom>
          <a:noFill/>
        </p:spPr>
        <p:txBody>
          <a:bodyPr wrap="square" rtlCol="0">
            <a:spAutoFit/>
          </a:bodyPr>
          <a:lstStyle/>
          <a:p>
            <a:pPr algn="ctr"/>
            <a:r>
              <a:rPr lang="en-US" sz="1600" dirty="0"/>
              <a:t>Increasing of quasi-mirror reflection probability  for cold neutrons  after fluoridation</a:t>
            </a:r>
            <a:endParaRPr lang="ru-RU" sz="1600" dirty="0"/>
          </a:p>
        </p:txBody>
      </p:sp>
      <p:sp>
        <p:nvSpPr>
          <p:cNvPr id="33" name="TextBox 32"/>
          <p:cNvSpPr txBox="1"/>
          <p:nvPr/>
        </p:nvSpPr>
        <p:spPr>
          <a:xfrm>
            <a:off x="8784301" y="5128300"/>
            <a:ext cx="3407700" cy="1528175"/>
          </a:xfrm>
          <a:prstGeom prst="rect">
            <a:avLst/>
          </a:prstGeom>
          <a:noFill/>
        </p:spPr>
        <p:txBody>
          <a:bodyPr wrap="square" rtlCol="0">
            <a:spAutoFit/>
          </a:bodyPr>
          <a:lstStyle/>
          <a:p>
            <a:pPr lvl="0"/>
            <a:r>
              <a:rPr lang="en-US" sz="1333" dirty="0" err="1"/>
              <a:t>V.V.Nesvizhevsky</a:t>
            </a:r>
            <a:r>
              <a:rPr lang="en-US" sz="1333" dirty="0"/>
              <a:t>, </a:t>
            </a:r>
            <a:r>
              <a:rPr lang="en-US" sz="1333" dirty="0" err="1"/>
              <a:t>M.Dubois</a:t>
            </a:r>
            <a:r>
              <a:rPr lang="en-US" sz="1333" dirty="0"/>
              <a:t>, </a:t>
            </a:r>
            <a:r>
              <a:rPr lang="en-US" sz="1333" dirty="0" err="1"/>
              <a:t>Ph.Gutfreund</a:t>
            </a:r>
            <a:r>
              <a:rPr lang="en-US" sz="1333" dirty="0"/>
              <a:t>, </a:t>
            </a:r>
            <a:r>
              <a:rPr lang="en-US" sz="1333" dirty="0" err="1"/>
              <a:t>E.V.Lychagin</a:t>
            </a:r>
            <a:r>
              <a:rPr lang="en-US" sz="1333" dirty="0"/>
              <a:t>, </a:t>
            </a:r>
            <a:r>
              <a:rPr lang="en-US" sz="1333" dirty="0" err="1"/>
              <a:t>A.Yu.Nezvanov</a:t>
            </a:r>
            <a:r>
              <a:rPr lang="en-US" sz="1333" dirty="0"/>
              <a:t>, and K. N. </a:t>
            </a:r>
            <a:r>
              <a:rPr lang="en-US" sz="1333" dirty="0" err="1"/>
              <a:t>Zhernenkov</a:t>
            </a:r>
            <a:endParaRPr lang="ru-RU" sz="1333" dirty="0"/>
          </a:p>
          <a:p>
            <a:pPr lvl="0"/>
            <a:r>
              <a:rPr lang="en-US" sz="1333" dirty="0"/>
              <a:t>“Effect of </a:t>
            </a:r>
            <a:r>
              <a:rPr lang="en-US" sz="1333" dirty="0" err="1"/>
              <a:t>nanodiamond</a:t>
            </a:r>
            <a:r>
              <a:rPr lang="en-US" sz="1333" dirty="0"/>
              <a:t> fluorination on the efficiency of </a:t>
            </a:r>
            <a:r>
              <a:rPr lang="en-US" sz="1333" dirty="0" err="1"/>
              <a:t>quasispecular</a:t>
            </a:r>
            <a:r>
              <a:rPr lang="en-US" sz="1333" dirty="0"/>
              <a:t> reflection of cold neutrons” // PHYSICAL REVIEW A </a:t>
            </a:r>
            <a:r>
              <a:rPr lang="en-US" sz="1333" b="1" dirty="0"/>
              <a:t>97</a:t>
            </a:r>
            <a:r>
              <a:rPr lang="en-US" sz="1333" dirty="0"/>
              <a:t>, 023629 (2018)</a:t>
            </a:r>
            <a:endParaRPr lang="ru-RU" sz="1333" dirty="0"/>
          </a:p>
        </p:txBody>
      </p:sp>
      <p:sp>
        <p:nvSpPr>
          <p:cNvPr id="78" name="TextBox 77"/>
          <p:cNvSpPr txBox="1"/>
          <p:nvPr/>
        </p:nvSpPr>
        <p:spPr>
          <a:xfrm>
            <a:off x="0" y="1637849"/>
            <a:ext cx="3536831" cy="1077218"/>
          </a:xfrm>
          <a:prstGeom prst="rect">
            <a:avLst/>
          </a:prstGeom>
          <a:noFill/>
        </p:spPr>
        <p:txBody>
          <a:bodyPr wrap="square" rtlCol="0">
            <a:spAutoFit/>
          </a:bodyPr>
          <a:lstStyle/>
          <a:p>
            <a:r>
              <a:rPr lang="en-US" sz="1600" dirty="0"/>
              <a:t>2009-2015 search of the technology for purification of </a:t>
            </a:r>
            <a:r>
              <a:rPr lang="en-US" sz="1600" dirty="0" err="1"/>
              <a:t>nano</a:t>
            </a:r>
            <a:r>
              <a:rPr lang="en-US" sz="1600" dirty="0"/>
              <a:t>-diamond from hydrogen. Fluoridation gave the first positive results.</a:t>
            </a:r>
            <a:endParaRPr lang="ru-RU" sz="1600" dirty="0"/>
          </a:p>
        </p:txBody>
      </p:sp>
    </p:spTree>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52D1886F-5731-49B7-ABB7-56DA46B102AB}"/>
              </a:ext>
            </a:extLst>
          </p:cNvPr>
          <p:cNvSpPr>
            <a:spLocks noGrp="1"/>
          </p:cNvSpPr>
          <p:nvPr>
            <p:ph type="title"/>
          </p:nvPr>
        </p:nvSpPr>
        <p:spPr/>
        <p:txBody>
          <a:bodyPr/>
          <a:lstStyle/>
          <a:p>
            <a:r>
              <a:rPr lang="en-US" dirty="0"/>
              <a:t>METHODIC</a:t>
            </a:r>
            <a:endParaRPr lang="ru-RU" dirty="0"/>
          </a:p>
        </p:txBody>
      </p:sp>
      <p:sp>
        <p:nvSpPr>
          <p:cNvPr id="5" name="Текст 4">
            <a:extLst>
              <a:ext uri="{FF2B5EF4-FFF2-40B4-BE49-F238E27FC236}">
                <a16:creationId xmlns:a16="http://schemas.microsoft.com/office/drawing/2014/main" id="{3F0CEE7F-63C3-49E5-AEBA-043588DA6618}"/>
              </a:ext>
            </a:extLst>
          </p:cNvPr>
          <p:cNvSpPr>
            <a:spLocks noGrp="1"/>
          </p:cNvSpPr>
          <p:nvPr>
            <p:ph type="body" idx="1"/>
          </p:nvPr>
        </p:nvSpPr>
        <p:spPr/>
        <p:txBody>
          <a:bodyPr/>
          <a:lstStyle/>
          <a:p>
            <a:endParaRPr lang="ru-RU"/>
          </a:p>
        </p:txBody>
      </p:sp>
      <p:sp>
        <p:nvSpPr>
          <p:cNvPr id="7" name="Нижний колонтитул 6">
            <a:extLst>
              <a:ext uri="{FF2B5EF4-FFF2-40B4-BE49-F238E27FC236}">
                <a16:creationId xmlns:a16="http://schemas.microsoft.com/office/drawing/2014/main" id="{672ABF13-6E8B-4F1F-9B7E-49EA0C090A72}"/>
              </a:ext>
            </a:extLst>
          </p:cNvPr>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26384769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a:extLst>
              <a:ext uri="{FF2B5EF4-FFF2-40B4-BE49-F238E27FC236}">
                <a16:creationId xmlns:a16="http://schemas.microsoft.com/office/drawing/2014/main" id="{1B7B04E5-58BB-4A09-B733-51F3B554CF14}"/>
              </a:ext>
            </a:extLst>
          </p:cNvPr>
          <p:cNvSpPr>
            <a:spLocks noGrp="1"/>
          </p:cNvSpPr>
          <p:nvPr>
            <p:ph idx="1"/>
          </p:nvPr>
        </p:nvSpPr>
        <p:spPr/>
        <p:txBody>
          <a:bodyPr>
            <a:normAutofit fontScale="92500" lnSpcReduction="20000"/>
          </a:bodyPr>
          <a:lstStyle/>
          <a:p>
            <a:pPr>
              <a:lnSpc>
                <a:spcPct val="150000"/>
              </a:lnSpc>
            </a:pPr>
            <a:r>
              <a:rPr lang="en-US" sz="3600" dirty="0"/>
              <a:t>NEUTRON SPECTROMETERS;</a:t>
            </a:r>
          </a:p>
          <a:p>
            <a:pPr>
              <a:lnSpc>
                <a:spcPct val="150000"/>
              </a:lnSpc>
            </a:pPr>
            <a:r>
              <a:rPr lang="en-US" sz="3600" dirty="0"/>
              <a:t>DETECTORS;</a:t>
            </a:r>
          </a:p>
          <a:p>
            <a:pPr>
              <a:lnSpc>
                <a:spcPct val="150000"/>
              </a:lnSpc>
            </a:pPr>
            <a:r>
              <a:rPr lang="en-US" sz="3600" dirty="0"/>
              <a:t>SAMPLE ENVIRONMENT;</a:t>
            </a:r>
          </a:p>
          <a:p>
            <a:pPr>
              <a:lnSpc>
                <a:spcPct val="150000"/>
              </a:lnSpc>
            </a:pPr>
            <a:r>
              <a:rPr lang="en-US" sz="3600" dirty="0"/>
              <a:t>HARDWARE &amp; SOFTWARE; </a:t>
            </a:r>
          </a:p>
          <a:p>
            <a:pPr>
              <a:lnSpc>
                <a:spcPct val="150000"/>
              </a:lnSpc>
            </a:pPr>
            <a:r>
              <a:rPr lang="en-US" sz="3600" dirty="0"/>
              <a:t>CRYOGENICS;</a:t>
            </a:r>
          </a:p>
          <a:p>
            <a:pPr>
              <a:lnSpc>
                <a:spcPct val="150000"/>
              </a:lnSpc>
            </a:pPr>
            <a:r>
              <a:rPr lang="en-US" sz="3600" dirty="0"/>
              <a:t>NETWORK AND COMPUTING;</a:t>
            </a:r>
            <a:endParaRPr lang="ru-RU" sz="3600" dirty="0"/>
          </a:p>
        </p:txBody>
      </p:sp>
      <p:sp>
        <p:nvSpPr>
          <p:cNvPr id="7" name="Нижний колонтитул 6">
            <a:extLst>
              <a:ext uri="{FF2B5EF4-FFF2-40B4-BE49-F238E27FC236}">
                <a16:creationId xmlns:a16="http://schemas.microsoft.com/office/drawing/2014/main" id="{F1D8D641-246E-4189-AFB4-3EEC76F87D53}"/>
              </a:ext>
            </a:extLst>
          </p:cNvPr>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35841381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altLang="ko-KR" dirty="0"/>
              <a:t>Cryogenic Moderator </a:t>
            </a:r>
            <a:endParaRPr lang="ko-KR" altLang="en-US" dirty="0"/>
          </a:p>
        </p:txBody>
      </p:sp>
      <p:pic>
        <p:nvPicPr>
          <p:cNvPr id="468994" name="Picture 3"/>
          <p:cNvPicPr>
            <a:picLocks noGrp="1" noChangeAspect="1" noChangeArrowheads="1"/>
          </p:cNvPicPr>
          <p:nvPr>
            <p:ph sz="quarter" idx="4294967295"/>
          </p:nvPr>
        </p:nvPicPr>
        <p:blipFill>
          <a:blip r:embed="rId2">
            <a:extLst>
              <a:ext uri="{28A0092B-C50C-407E-A947-70E740481C1C}">
                <a14:useLocalDpi xmlns:a14="http://schemas.microsoft.com/office/drawing/2010/main" val="0"/>
              </a:ext>
            </a:extLst>
          </a:blip>
          <a:srcRect/>
          <a:stretch>
            <a:fillRect/>
          </a:stretch>
        </p:blipFill>
        <p:spPr>
          <a:xfrm>
            <a:off x="3792539" y="1414464"/>
            <a:ext cx="5076825" cy="4010025"/>
          </a:xfrm>
          <a:noFill/>
        </p:spPr>
      </p:pic>
      <p:sp>
        <p:nvSpPr>
          <p:cNvPr id="468995" name="Rectangle 4"/>
          <p:cNvSpPr>
            <a:spLocks noChangeArrowheads="1"/>
          </p:cNvSpPr>
          <p:nvPr/>
        </p:nvSpPr>
        <p:spPr bwMode="auto">
          <a:xfrm>
            <a:off x="2622551" y="5657850"/>
            <a:ext cx="2703513" cy="1200150"/>
          </a:xfrm>
          <a:prstGeom prst="rect">
            <a:avLst/>
          </a:prstGeom>
          <a:solidFill>
            <a:schemeClr val="accent1"/>
          </a:solidFill>
          <a:ln w="9525">
            <a:noFill/>
            <a:miter lim="800000"/>
            <a:headEnd/>
            <a:tailEnd/>
          </a:ln>
        </p:spPr>
        <p:txBody>
          <a:bodyPr lIns="91429" tIns="45715" rIns="91429" bIns="45715" anchor="ctr">
            <a:spAutoFit/>
          </a:bodyPr>
          <a:lstStyle/>
          <a:p>
            <a:pPr marL="342900" indent="-342900">
              <a:buFontTx/>
              <a:buAutoNum type="arabicPeriod"/>
            </a:pPr>
            <a:r>
              <a:rPr lang="en-US" sz="1200">
                <a:solidFill>
                  <a:srgbClr val="3333CC"/>
                </a:solidFill>
              </a:rPr>
              <a:t>Main moveable reflector, </a:t>
            </a:r>
          </a:p>
          <a:p>
            <a:pPr marL="342900" indent="-342900">
              <a:buFontTx/>
              <a:buAutoNum type="arabicPeriod"/>
            </a:pPr>
            <a:r>
              <a:rPr lang="en-US" sz="1200">
                <a:solidFill>
                  <a:srgbClr val="3333CC"/>
                </a:solidFill>
              </a:rPr>
              <a:t> Auxiliary moveable reflector, </a:t>
            </a:r>
          </a:p>
          <a:p>
            <a:pPr marL="342900" indent="-342900">
              <a:buFontTx/>
              <a:buAutoNum type="arabicPeriod"/>
            </a:pPr>
            <a:r>
              <a:rPr lang="en-US" sz="1200">
                <a:solidFill>
                  <a:srgbClr val="3333CC"/>
                </a:solidFill>
              </a:rPr>
              <a:t> Fuel assembly, </a:t>
            </a:r>
          </a:p>
          <a:p>
            <a:pPr marL="342900" indent="-342900">
              <a:buFontTx/>
              <a:buAutoNum type="arabicPeriod"/>
            </a:pPr>
            <a:r>
              <a:rPr lang="en-US" sz="1200">
                <a:solidFill>
                  <a:srgbClr val="3333CC"/>
                </a:solidFill>
              </a:rPr>
              <a:t> Stationary reflector,</a:t>
            </a:r>
          </a:p>
          <a:p>
            <a:pPr marL="342900" indent="-342900"/>
            <a:endParaRPr lang="en-US" sz="1200">
              <a:solidFill>
                <a:srgbClr val="3333CC"/>
              </a:solidFill>
            </a:endParaRPr>
          </a:p>
          <a:p>
            <a:pPr marL="342900" indent="-342900"/>
            <a:endParaRPr lang="ru-RU" altLang="ko-KR" sz="1200"/>
          </a:p>
        </p:txBody>
      </p:sp>
      <p:sp>
        <p:nvSpPr>
          <p:cNvPr id="468996" name="Rectangle 5"/>
          <p:cNvSpPr>
            <a:spLocks noChangeArrowheads="1"/>
          </p:cNvSpPr>
          <p:nvPr/>
        </p:nvSpPr>
        <p:spPr bwMode="auto">
          <a:xfrm>
            <a:off x="6892926" y="5592763"/>
            <a:ext cx="1979613" cy="1016000"/>
          </a:xfrm>
          <a:prstGeom prst="rect">
            <a:avLst/>
          </a:prstGeom>
          <a:solidFill>
            <a:schemeClr val="accent1"/>
          </a:solidFill>
          <a:ln w="9525">
            <a:noFill/>
            <a:miter lim="800000"/>
            <a:headEnd/>
            <a:tailEnd/>
          </a:ln>
        </p:spPr>
        <p:txBody>
          <a:bodyPr lIns="91429" tIns="45715" rIns="91429" bIns="45715" anchor="ctr">
            <a:spAutoFit/>
          </a:bodyPr>
          <a:lstStyle/>
          <a:p>
            <a:pPr marL="342900" indent="-342900"/>
            <a:endParaRPr lang="en-US" sz="1200"/>
          </a:p>
          <a:p>
            <a:pPr marL="342900" indent="-342900"/>
            <a:r>
              <a:rPr lang="en-US" sz="1200">
                <a:solidFill>
                  <a:srgbClr val="3333CC"/>
                </a:solidFill>
              </a:rPr>
              <a:t>5.</a:t>
            </a:r>
            <a:r>
              <a:rPr lang="en-US" sz="1200"/>
              <a:t>     </a:t>
            </a:r>
            <a:r>
              <a:rPr lang="en-US" sz="1200">
                <a:solidFill>
                  <a:srgbClr val="3333CC"/>
                </a:solidFill>
              </a:rPr>
              <a:t>Cold moderators, </a:t>
            </a:r>
          </a:p>
          <a:p>
            <a:pPr marL="342900" indent="-342900"/>
            <a:r>
              <a:rPr lang="en-US" sz="1200">
                <a:solidFill>
                  <a:srgbClr val="3333CC"/>
                </a:solidFill>
              </a:rPr>
              <a:t>6.     Emergency system, </a:t>
            </a:r>
          </a:p>
          <a:p>
            <a:pPr marL="342900" indent="-342900">
              <a:buFontTx/>
              <a:buAutoNum type="arabicPeriod" startAt="7"/>
            </a:pPr>
            <a:r>
              <a:rPr lang="en-US" sz="1200">
                <a:solidFill>
                  <a:srgbClr val="3333CC"/>
                </a:solidFill>
              </a:rPr>
              <a:t>Water moderators,</a:t>
            </a:r>
          </a:p>
          <a:p>
            <a:pPr marL="342900" indent="-342900">
              <a:buFontTx/>
              <a:buAutoNum type="arabicPeriod" startAt="7"/>
            </a:pPr>
            <a:r>
              <a:rPr lang="en-US" sz="1200">
                <a:solidFill>
                  <a:srgbClr val="3333CC"/>
                </a:solidFill>
              </a:rPr>
              <a:t>Control rods; </a:t>
            </a:r>
            <a:endParaRPr lang="ru-RU" altLang="ko-KR" sz="1200"/>
          </a:p>
        </p:txBody>
      </p:sp>
      <p:sp>
        <p:nvSpPr>
          <p:cNvPr id="10" name="AutoShape 6"/>
          <p:cNvSpPr>
            <a:spLocks noChangeArrowheads="1"/>
          </p:cNvSpPr>
          <p:nvPr/>
        </p:nvSpPr>
        <p:spPr bwMode="auto">
          <a:xfrm>
            <a:off x="2640013" y="2927350"/>
            <a:ext cx="1871662" cy="287338"/>
          </a:xfrm>
          <a:prstGeom prst="rightArrow">
            <a:avLst>
              <a:gd name="adj1" fmla="val 50000"/>
              <a:gd name="adj2" fmla="val 162845"/>
            </a:avLst>
          </a:prstGeom>
          <a:solidFill>
            <a:schemeClr val="accent1"/>
          </a:solidFill>
          <a:ln w="9525">
            <a:solidFill>
              <a:schemeClr val="tx1"/>
            </a:solidFill>
            <a:miter lim="800000"/>
            <a:headEnd/>
            <a:tailEnd/>
          </a:ln>
        </p:spPr>
        <p:txBody>
          <a:bodyPr wrap="none" anchor="ctr"/>
          <a:lstStyle/>
          <a:p>
            <a:endParaRPr lang="ko-KR" altLang="en-US">
              <a:ea typeface="Gulim" pitchFamily="34" charset="-127"/>
            </a:endParaRPr>
          </a:p>
        </p:txBody>
      </p:sp>
      <p:sp>
        <p:nvSpPr>
          <p:cNvPr id="11" name="AutoShape 7"/>
          <p:cNvSpPr>
            <a:spLocks noChangeArrowheads="1"/>
          </p:cNvSpPr>
          <p:nvPr/>
        </p:nvSpPr>
        <p:spPr bwMode="auto">
          <a:xfrm rot="10800000">
            <a:off x="8328026" y="3214689"/>
            <a:ext cx="1909763" cy="288925"/>
          </a:xfrm>
          <a:prstGeom prst="rightArrow">
            <a:avLst>
              <a:gd name="adj1" fmla="val 50000"/>
              <a:gd name="adj2" fmla="val 165247"/>
            </a:avLst>
          </a:prstGeom>
          <a:solidFill>
            <a:schemeClr val="accent1"/>
          </a:solidFill>
          <a:ln w="9525">
            <a:solidFill>
              <a:schemeClr val="tx1"/>
            </a:solidFill>
            <a:miter lim="800000"/>
            <a:headEnd/>
            <a:tailEnd/>
          </a:ln>
        </p:spPr>
        <p:txBody>
          <a:bodyPr wrap="none" anchor="ctr"/>
          <a:lstStyle/>
          <a:p>
            <a:endParaRPr lang="ko-KR" altLang="en-US">
              <a:ea typeface="Gulim" pitchFamily="34" charset="-127"/>
            </a:endParaRPr>
          </a:p>
        </p:txBody>
      </p:sp>
      <p:sp>
        <p:nvSpPr>
          <p:cNvPr id="12" name="AutoShape 8"/>
          <p:cNvSpPr>
            <a:spLocks noChangeArrowheads="1"/>
          </p:cNvSpPr>
          <p:nvPr/>
        </p:nvSpPr>
        <p:spPr bwMode="auto">
          <a:xfrm rot="9475360">
            <a:off x="7175501" y="1198564"/>
            <a:ext cx="1909763" cy="288925"/>
          </a:xfrm>
          <a:prstGeom prst="rightArrow">
            <a:avLst>
              <a:gd name="adj1" fmla="val 50000"/>
              <a:gd name="adj2" fmla="val 165247"/>
            </a:avLst>
          </a:prstGeom>
          <a:solidFill>
            <a:schemeClr val="accent1"/>
          </a:solidFill>
          <a:ln w="9525">
            <a:solidFill>
              <a:schemeClr val="tx1"/>
            </a:solidFill>
            <a:miter lim="800000"/>
            <a:headEnd/>
            <a:tailEnd/>
          </a:ln>
        </p:spPr>
        <p:txBody>
          <a:bodyPr wrap="none" anchor="ctr"/>
          <a:lstStyle/>
          <a:p>
            <a:endParaRPr lang="ko-KR" altLang="en-US">
              <a:ea typeface="Gulim" pitchFamily="34" charset="-127"/>
            </a:endParaRPr>
          </a:p>
        </p:txBody>
      </p:sp>
      <p:sp>
        <p:nvSpPr>
          <p:cNvPr id="13" name="Text Box 9"/>
          <p:cNvSpPr txBox="1">
            <a:spLocks noChangeArrowheads="1"/>
          </p:cNvSpPr>
          <p:nvPr/>
        </p:nvSpPr>
        <p:spPr bwMode="auto">
          <a:xfrm>
            <a:off x="1631950" y="1630364"/>
            <a:ext cx="1944688" cy="947737"/>
          </a:xfrm>
          <a:prstGeom prst="rect">
            <a:avLst/>
          </a:prstGeom>
          <a:solidFill>
            <a:schemeClr val="accent1"/>
          </a:solidFill>
          <a:ln w="9525">
            <a:noFill/>
            <a:miter lim="800000"/>
            <a:headEnd/>
            <a:tailEnd/>
          </a:ln>
        </p:spPr>
        <p:txBody>
          <a:bodyPr>
            <a:spAutoFit/>
          </a:bodyPr>
          <a:lstStyle/>
          <a:p>
            <a:pPr>
              <a:spcBef>
                <a:spcPct val="50000"/>
              </a:spcBef>
            </a:pPr>
            <a:r>
              <a:rPr lang="en-US" sz="1600" u="sng">
                <a:solidFill>
                  <a:srgbClr val="3333CC"/>
                </a:solidFill>
              </a:rPr>
              <a:t>The first stage </a:t>
            </a:r>
          </a:p>
          <a:p>
            <a:pPr>
              <a:spcBef>
                <a:spcPct val="50000"/>
              </a:spcBef>
            </a:pPr>
            <a:r>
              <a:rPr lang="en-US" sz="1600">
                <a:solidFill>
                  <a:srgbClr val="3333CC"/>
                </a:solidFill>
              </a:rPr>
              <a:t>Moderator for beams #7,8,10,11</a:t>
            </a:r>
            <a:endParaRPr lang="ru-RU" altLang="ko-KR" sz="1600">
              <a:solidFill>
                <a:srgbClr val="3333CC"/>
              </a:solidFill>
            </a:endParaRPr>
          </a:p>
        </p:txBody>
      </p:sp>
      <p:sp>
        <p:nvSpPr>
          <p:cNvPr id="14" name="Text Box 10"/>
          <p:cNvSpPr txBox="1">
            <a:spLocks noChangeArrowheads="1"/>
          </p:cNvSpPr>
          <p:nvPr/>
        </p:nvSpPr>
        <p:spPr bwMode="auto">
          <a:xfrm>
            <a:off x="8832850" y="2135189"/>
            <a:ext cx="1835150" cy="947737"/>
          </a:xfrm>
          <a:prstGeom prst="rect">
            <a:avLst/>
          </a:prstGeom>
          <a:solidFill>
            <a:schemeClr val="accent1"/>
          </a:solidFill>
          <a:ln w="9525">
            <a:noFill/>
            <a:miter lim="800000"/>
            <a:headEnd/>
            <a:tailEnd/>
          </a:ln>
        </p:spPr>
        <p:txBody>
          <a:bodyPr>
            <a:spAutoFit/>
          </a:bodyPr>
          <a:lstStyle/>
          <a:p>
            <a:pPr>
              <a:spcBef>
                <a:spcPct val="50000"/>
              </a:spcBef>
            </a:pPr>
            <a:r>
              <a:rPr lang="en-US" sz="1600" u="sng">
                <a:solidFill>
                  <a:srgbClr val="3333CC"/>
                </a:solidFill>
              </a:rPr>
              <a:t>The second stage</a:t>
            </a:r>
          </a:p>
          <a:p>
            <a:pPr>
              <a:spcBef>
                <a:spcPct val="50000"/>
              </a:spcBef>
            </a:pPr>
            <a:r>
              <a:rPr lang="en-US" sz="1600" u="sng">
                <a:solidFill>
                  <a:srgbClr val="3333CC"/>
                </a:solidFill>
              </a:rPr>
              <a:t> </a:t>
            </a:r>
            <a:r>
              <a:rPr lang="en-US" sz="1600">
                <a:solidFill>
                  <a:srgbClr val="3333CC"/>
                </a:solidFill>
              </a:rPr>
              <a:t>Moderator for beams #2, 3</a:t>
            </a:r>
            <a:endParaRPr lang="ru-RU" altLang="ko-KR" sz="1600">
              <a:solidFill>
                <a:srgbClr val="3333CC"/>
              </a:solidFill>
            </a:endParaRPr>
          </a:p>
        </p:txBody>
      </p:sp>
      <p:sp>
        <p:nvSpPr>
          <p:cNvPr id="15" name="Text Box 11"/>
          <p:cNvSpPr txBox="1">
            <a:spLocks noChangeArrowheads="1"/>
          </p:cNvSpPr>
          <p:nvPr/>
        </p:nvSpPr>
        <p:spPr bwMode="auto">
          <a:xfrm>
            <a:off x="8975726" y="838200"/>
            <a:ext cx="1692275" cy="947738"/>
          </a:xfrm>
          <a:prstGeom prst="rect">
            <a:avLst/>
          </a:prstGeom>
          <a:solidFill>
            <a:schemeClr val="accent1"/>
          </a:solidFill>
          <a:ln w="9525">
            <a:noFill/>
            <a:miter lim="800000"/>
            <a:headEnd/>
            <a:tailEnd/>
          </a:ln>
        </p:spPr>
        <p:txBody>
          <a:bodyPr>
            <a:spAutoFit/>
          </a:bodyPr>
          <a:lstStyle/>
          <a:p>
            <a:pPr>
              <a:spcBef>
                <a:spcPct val="50000"/>
              </a:spcBef>
            </a:pPr>
            <a:r>
              <a:rPr lang="en-US" sz="1600" u="sng">
                <a:solidFill>
                  <a:srgbClr val="3333CC"/>
                </a:solidFill>
              </a:rPr>
              <a:t>The third stage</a:t>
            </a:r>
          </a:p>
          <a:p>
            <a:pPr>
              <a:spcBef>
                <a:spcPct val="50000"/>
              </a:spcBef>
            </a:pPr>
            <a:r>
              <a:rPr lang="en-US" sz="1600">
                <a:solidFill>
                  <a:srgbClr val="3333CC"/>
                </a:solidFill>
              </a:rPr>
              <a:t>Moderator for beams #1,4-6, 9</a:t>
            </a:r>
            <a:endParaRPr lang="ru-RU" altLang="ko-KR" sz="1600">
              <a:solidFill>
                <a:srgbClr val="3333CC"/>
              </a:solidFill>
            </a:endParaRPr>
          </a:p>
        </p:txBody>
      </p:sp>
      <p:sp>
        <p:nvSpPr>
          <p:cNvPr id="17" name="Footer Placeholder 16"/>
          <p:cNvSpPr>
            <a:spLocks noGrp="1"/>
          </p:cNvSpPr>
          <p:nvPr>
            <p:ph type="ftr" sz="quarter" idx="10"/>
          </p:nvPr>
        </p:nvSpPr>
        <p:spPr>
          <a:xfrm>
            <a:off x="838200" y="6356350"/>
            <a:ext cx="92574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ru-RU" altLang="ko-K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500"/>
                            </p:stCondLst>
                            <p:childTnLst>
                              <p:par>
                                <p:cTn id="20" presetID="3" presetClass="entr" presetSubtype="1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3" presetClass="entr" presetSubtype="1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linds(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2"/>
          <p:cNvSpPr>
            <a:spLocks noRot="1" noChangeArrowheads="1"/>
          </p:cNvSpPr>
          <p:nvPr/>
        </p:nvSpPr>
        <p:spPr bwMode="auto">
          <a:xfrm>
            <a:off x="1768474" y="34927"/>
            <a:ext cx="8229600" cy="576262"/>
          </a:xfrm>
          <a:prstGeom prst="rect">
            <a:avLst/>
          </a:prstGeom>
          <a:solidFill>
            <a:schemeClr val="bg1"/>
          </a:solidFill>
          <a:ln w="9525">
            <a:noFill/>
            <a:miter lim="800000"/>
            <a:headEnd/>
            <a:tailEnd/>
          </a:ln>
        </p:spPr>
        <p:txBody>
          <a:bodyPr anchor="ctr"/>
          <a:lstStyle/>
          <a:p>
            <a:pPr algn="ctr"/>
            <a:r>
              <a:rPr lang="en-US" sz="2400" dirty="0">
                <a:solidFill>
                  <a:srgbClr val="3333CC"/>
                </a:solidFill>
              </a:rPr>
              <a:t>Solid mesitylene as a material for cold moderators</a:t>
            </a:r>
            <a:endParaRPr lang="ru-RU" altLang="ko-KR" sz="2400" dirty="0">
              <a:solidFill>
                <a:srgbClr val="3333CC"/>
              </a:solidFill>
            </a:endParaRPr>
          </a:p>
        </p:txBody>
      </p:sp>
      <p:pic>
        <p:nvPicPr>
          <p:cNvPr id="470018" name="Picture 3" descr="mesitylmo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4175" y="896939"/>
            <a:ext cx="2051050" cy="1736725"/>
          </a:xfrm>
          <a:prstGeom prst="rect">
            <a:avLst/>
          </a:prstGeom>
          <a:noFill/>
          <a:ln w="9525">
            <a:noFill/>
            <a:miter lim="800000"/>
            <a:headEnd/>
            <a:tailEnd/>
          </a:ln>
        </p:spPr>
      </p:pic>
      <p:pic>
        <p:nvPicPr>
          <p:cNvPr id="470019" name="Picture 4" descr="m-xylmo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7476" y="1066801"/>
            <a:ext cx="2016125" cy="1649413"/>
          </a:xfrm>
          <a:prstGeom prst="rect">
            <a:avLst/>
          </a:prstGeom>
          <a:noFill/>
          <a:ln w="9525">
            <a:noFill/>
            <a:miter lim="800000"/>
            <a:headEnd/>
            <a:tailEnd/>
          </a:ln>
        </p:spPr>
      </p:pic>
      <p:sp>
        <p:nvSpPr>
          <p:cNvPr id="9221" name="Rectangle 5"/>
          <p:cNvSpPr>
            <a:spLocks noChangeArrowheads="1"/>
          </p:cNvSpPr>
          <p:nvPr/>
        </p:nvSpPr>
        <p:spPr bwMode="auto">
          <a:xfrm>
            <a:off x="2049463" y="2985086"/>
            <a:ext cx="1088888" cy="338554"/>
          </a:xfrm>
          <a:prstGeom prst="rect">
            <a:avLst/>
          </a:prstGeom>
          <a:noFill/>
          <a:ln w="9525">
            <a:noFill/>
            <a:miter lim="800000"/>
            <a:headEnd/>
            <a:tailEnd/>
          </a:ln>
          <a:effectLst/>
        </p:spPr>
        <p:txBody>
          <a:bodyPr wrap="none" anchor="ctr">
            <a:spAutoFit/>
          </a:bodyPr>
          <a:lstStyle/>
          <a:p>
            <a:pPr>
              <a:defRPr/>
            </a:pPr>
            <a:r>
              <a:rPr lang="pl-PL" sz="1600">
                <a:solidFill>
                  <a:srgbClr val="3333CC"/>
                </a:solidFill>
              </a:rPr>
              <a:t>T</a:t>
            </a:r>
            <a:r>
              <a:rPr lang="en-US" sz="1600" baseline="-25000">
                <a:solidFill>
                  <a:srgbClr val="3333CC"/>
                </a:solidFill>
              </a:rPr>
              <a:t>m</a:t>
            </a:r>
            <a:r>
              <a:rPr lang="pl-PL" sz="1600">
                <a:solidFill>
                  <a:srgbClr val="3333CC"/>
                </a:solidFill>
              </a:rPr>
              <a:t> = 22</a:t>
            </a:r>
            <a:r>
              <a:rPr lang="en-US" sz="1600">
                <a:solidFill>
                  <a:srgbClr val="3333CC"/>
                </a:solidFill>
              </a:rPr>
              <a:t>7</a:t>
            </a:r>
            <a:r>
              <a:rPr lang="pl-PL" sz="1600">
                <a:solidFill>
                  <a:srgbClr val="3333CC"/>
                </a:solidFill>
              </a:rPr>
              <a:t> K</a:t>
            </a:r>
            <a:r>
              <a:rPr lang="ru-RU" altLang="ko-KR" sz="1600">
                <a:solidFill>
                  <a:srgbClr val="990033"/>
                </a:solidFill>
                <a:effectLst>
                  <a:outerShdw blurRad="38100" dist="38100" dir="2700000" algn="tl">
                    <a:srgbClr val="C0C0C0"/>
                  </a:outerShdw>
                </a:effectLst>
              </a:rPr>
              <a:t> </a:t>
            </a:r>
          </a:p>
        </p:txBody>
      </p:sp>
      <p:sp>
        <p:nvSpPr>
          <p:cNvPr id="9222" name="Rectangle 6"/>
          <p:cNvSpPr>
            <a:spLocks noChangeArrowheads="1"/>
          </p:cNvSpPr>
          <p:nvPr/>
        </p:nvSpPr>
        <p:spPr bwMode="auto">
          <a:xfrm>
            <a:off x="2193926" y="608598"/>
            <a:ext cx="1144865" cy="338554"/>
          </a:xfrm>
          <a:prstGeom prst="rect">
            <a:avLst/>
          </a:prstGeom>
          <a:noFill/>
          <a:ln w="9525">
            <a:noFill/>
            <a:miter lim="800000"/>
            <a:headEnd/>
            <a:tailEnd/>
          </a:ln>
          <a:effectLst/>
        </p:spPr>
        <p:txBody>
          <a:bodyPr wrap="none" anchor="ctr">
            <a:spAutoFit/>
          </a:bodyPr>
          <a:lstStyle/>
          <a:p>
            <a:pPr>
              <a:defRPr/>
            </a:pPr>
            <a:r>
              <a:rPr lang="en-US" sz="1600">
                <a:solidFill>
                  <a:srgbClr val="3333CC"/>
                </a:solidFill>
                <a:effectLst>
                  <a:outerShdw blurRad="38100" dist="38100" dir="2700000" algn="tl">
                    <a:srgbClr val="C0C0C0"/>
                  </a:outerShdw>
                </a:effectLst>
              </a:rPr>
              <a:t>mesitylene</a:t>
            </a:r>
            <a:r>
              <a:rPr lang="en-US" sz="1600">
                <a:solidFill>
                  <a:srgbClr val="990033"/>
                </a:solidFill>
              </a:rPr>
              <a:t> </a:t>
            </a:r>
          </a:p>
        </p:txBody>
      </p:sp>
      <p:sp>
        <p:nvSpPr>
          <p:cNvPr id="9223" name="Rectangle 7"/>
          <p:cNvSpPr>
            <a:spLocks noChangeArrowheads="1"/>
          </p:cNvSpPr>
          <p:nvPr/>
        </p:nvSpPr>
        <p:spPr bwMode="auto">
          <a:xfrm>
            <a:off x="4425951" y="626061"/>
            <a:ext cx="949299" cy="338554"/>
          </a:xfrm>
          <a:prstGeom prst="rect">
            <a:avLst/>
          </a:prstGeom>
          <a:noFill/>
          <a:ln w="9525">
            <a:noFill/>
            <a:miter lim="800000"/>
            <a:headEnd/>
            <a:tailEnd/>
          </a:ln>
          <a:effectLst/>
        </p:spPr>
        <p:txBody>
          <a:bodyPr wrap="none" anchor="ctr">
            <a:spAutoFit/>
          </a:bodyPr>
          <a:lstStyle/>
          <a:p>
            <a:pPr>
              <a:defRPr/>
            </a:pPr>
            <a:r>
              <a:rPr lang="en-US" sz="1600" i="1">
                <a:solidFill>
                  <a:srgbClr val="3333CC"/>
                </a:solidFill>
                <a:effectLst>
                  <a:outerShdw blurRad="38100" dist="38100" dir="2700000" algn="tl">
                    <a:srgbClr val="C0C0C0"/>
                  </a:outerShdw>
                </a:effectLst>
              </a:rPr>
              <a:t>m</a:t>
            </a:r>
            <a:r>
              <a:rPr lang="en-US" sz="1600">
                <a:solidFill>
                  <a:srgbClr val="3333CC"/>
                </a:solidFill>
                <a:effectLst>
                  <a:outerShdw blurRad="38100" dist="38100" dir="2700000" algn="tl">
                    <a:srgbClr val="C0C0C0"/>
                  </a:outerShdw>
                </a:effectLst>
              </a:rPr>
              <a:t>-xylene</a:t>
            </a:r>
          </a:p>
        </p:txBody>
      </p:sp>
      <p:sp>
        <p:nvSpPr>
          <p:cNvPr id="9224" name="Rectangle 8"/>
          <p:cNvSpPr>
            <a:spLocks noChangeArrowheads="1"/>
          </p:cNvSpPr>
          <p:nvPr/>
        </p:nvSpPr>
        <p:spPr bwMode="auto">
          <a:xfrm>
            <a:off x="4138614" y="2940050"/>
            <a:ext cx="1728787" cy="336550"/>
          </a:xfrm>
          <a:prstGeom prst="rect">
            <a:avLst/>
          </a:prstGeom>
          <a:noFill/>
          <a:ln w="9525">
            <a:noFill/>
            <a:miter lim="800000"/>
            <a:headEnd/>
            <a:tailEnd/>
          </a:ln>
          <a:effectLst/>
        </p:spPr>
        <p:txBody>
          <a:bodyPr anchor="ctr">
            <a:spAutoFit/>
          </a:bodyPr>
          <a:lstStyle/>
          <a:p>
            <a:pPr eaLnBrk="0" hangingPunct="0">
              <a:defRPr/>
            </a:pPr>
            <a:r>
              <a:rPr lang="pl-PL" sz="1600" dirty="0">
                <a:solidFill>
                  <a:srgbClr val="3333CC"/>
                </a:solidFill>
              </a:rPr>
              <a:t>T</a:t>
            </a:r>
            <a:r>
              <a:rPr lang="en-US" sz="1600" baseline="-25000" dirty="0">
                <a:solidFill>
                  <a:srgbClr val="3333CC"/>
                </a:solidFill>
              </a:rPr>
              <a:t>m</a:t>
            </a:r>
            <a:r>
              <a:rPr lang="pl-PL" sz="1600" dirty="0">
                <a:solidFill>
                  <a:srgbClr val="3333CC"/>
                </a:solidFill>
                <a:effectLst>
                  <a:outerShdw blurRad="38100" dist="38100" dir="2700000" algn="tl">
                    <a:srgbClr val="C0C0C0"/>
                  </a:outerShdw>
                </a:effectLst>
              </a:rPr>
              <a:t> </a:t>
            </a:r>
            <a:r>
              <a:rPr lang="pl-PL" sz="1600" dirty="0">
                <a:solidFill>
                  <a:srgbClr val="3333CC"/>
                </a:solidFill>
              </a:rPr>
              <a:t>= 225</a:t>
            </a:r>
            <a:r>
              <a:rPr lang="pl-PL" sz="1600" dirty="0">
                <a:solidFill>
                  <a:srgbClr val="3333CC"/>
                </a:solidFill>
                <a:effectLst>
                  <a:outerShdw blurRad="38100" dist="38100" dir="2700000" algn="tl">
                    <a:srgbClr val="C0C0C0"/>
                  </a:outerShdw>
                </a:effectLst>
              </a:rPr>
              <a:t> </a:t>
            </a:r>
            <a:r>
              <a:rPr lang="pl-PL" sz="1600" dirty="0">
                <a:solidFill>
                  <a:srgbClr val="3333CC"/>
                </a:solidFill>
              </a:rPr>
              <a:t>K</a:t>
            </a:r>
            <a:endParaRPr lang="ru-RU" altLang="ko-KR" sz="1600" dirty="0">
              <a:solidFill>
                <a:srgbClr val="3333CC"/>
              </a:solidFill>
            </a:endParaRPr>
          </a:p>
        </p:txBody>
      </p:sp>
      <p:pic>
        <p:nvPicPr>
          <p:cNvPr id="470024" name="Picture 10" descr="beads_mesitile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4" y="3357564"/>
            <a:ext cx="2524125" cy="2592387"/>
          </a:xfrm>
          <a:prstGeom prst="rect">
            <a:avLst/>
          </a:prstGeom>
          <a:noFill/>
          <a:ln w="9525">
            <a:noFill/>
            <a:miter lim="800000"/>
            <a:headEnd/>
            <a:tailEnd/>
          </a:ln>
        </p:spPr>
      </p:pic>
      <p:sp>
        <p:nvSpPr>
          <p:cNvPr id="470025" name="Rectangle 11"/>
          <p:cNvSpPr>
            <a:spLocks noChangeArrowheads="1"/>
          </p:cNvSpPr>
          <p:nvPr/>
        </p:nvSpPr>
        <p:spPr bwMode="auto">
          <a:xfrm>
            <a:off x="6781801" y="5943600"/>
            <a:ext cx="2534733" cy="523220"/>
          </a:xfrm>
          <a:prstGeom prst="rect">
            <a:avLst/>
          </a:prstGeom>
          <a:noFill/>
          <a:ln w="9525">
            <a:noFill/>
            <a:miter lim="800000"/>
            <a:headEnd/>
            <a:tailEnd/>
          </a:ln>
        </p:spPr>
        <p:txBody>
          <a:bodyPr wrap="none">
            <a:spAutoFit/>
          </a:bodyPr>
          <a:lstStyle/>
          <a:p>
            <a:r>
              <a:rPr lang="en-US" sz="1400">
                <a:solidFill>
                  <a:srgbClr val="3333CC"/>
                </a:solidFill>
              </a:rPr>
              <a:t>Solid balls of the frozen mixture </a:t>
            </a:r>
            <a:br>
              <a:rPr lang="en-US" sz="1400">
                <a:solidFill>
                  <a:srgbClr val="3333CC"/>
                </a:solidFill>
              </a:rPr>
            </a:br>
            <a:r>
              <a:rPr lang="en-US" sz="1400">
                <a:solidFill>
                  <a:srgbClr val="3333CC"/>
                </a:solidFill>
              </a:rPr>
              <a:t>of mesitylene and m-xylene</a:t>
            </a:r>
            <a:endParaRPr lang="ru-RU" altLang="ko-KR" sz="1400">
              <a:solidFill>
                <a:srgbClr val="3333CC"/>
              </a:solidFill>
            </a:endParaRPr>
          </a:p>
        </p:txBody>
      </p:sp>
      <p:pic>
        <p:nvPicPr>
          <p:cNvPr id="470026" name="Рисунок 4" descr="E:\Bulavin\Конференции и презентации\ICANS XIX\Швейцария\P10100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338" y="1052513"/>
            <a:ext cx="1720850" cy="2159000"/>
          </a:xfrm>
          <a:prstGeom prst="rect">
            <a:avLst/>
          </a:prstGeom>
          <a:noFill/>
          <a:ln w="9525">
            <a:noFill/>
            <a:miter lim="800000"/>
            <a:headEnd/>
            <a:tailEnd/>
          </a:ln>
        </p:spPr>
      </p:pic>
      <p:pic>
        <p:nvPicPr>
          <p:cNvPr id="470027" name="Рисунок 3" descr="D:\фото\питер Конвент\P101002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56589" y="1125539"/>
            <a:ext cx="2232025" cy="2078037"/>
          </a:xfrm>
          <a:prstGeom prst="rect">
            <a:avLst/>
          </a:prstGeom>
          <a:noFill/>
          <a:ln w="9525">
            <a:noFill/>
            <a:miter lim="800000"/>
            <a:headEnd/>
            <a:tailEnd/>
          </a:ln>
        </p:spPr>
      </p:pic>
      <p:pic>
        <p:nvPicPr>
          <p:cNvPr id="47002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3733800"/>
            <a:ext cx="4108450" cy="3124200"/>
          </a:xfrm>
          <a:prstGeom prst="rect">
            <a:avLst/>
          </a:prstGeom>
          <a:noFill/>
          <a:ln w="9525">
            <a:noFill/>
            <a:miter lim="800000"/>
            <a:headEnd/>
            <a:tailEnd/>
          </a:ln>
        </p:spPr>
      </p:pic>
      <p:sp>
        <p:nvSpPr>
          <p:cNvPr id="15" name="Footer Placeholder 14"/>
          <p:cNvSpPr>
            <a:spLocks noGrp="1"/>
          </p:cNvSpPr>
          <p:nvPr>
            <p:ph type="ftr" sz="quarter" idx="10"/>
          </p:nvPr>
        </p:nvSpPr>
        <p:spPr>
          <a:xfrm>
            <a:off x="838200" y="6356350"/>
            <a:ext cx="92574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ko-KR" altLang="en-US"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6771" name="Object 3"/>
          <p:cNvGraphicFramePr>
            <a:graphicFrameLocks noChangeAspect="1"/>
          </p:cNvGraphicFramePr>
          <p:nvPr/>
        </p:nvGraphicFramePr>
        <p:xfrm>
          <a:off x="1524000" y="2209800"/>
          <a:ext cx="8942388" cy="2895600"/>
        </p:xfrm>
        <a:graphic>
          <a:graphicData uri="http://schemas.openxmlformats.org/presentationml/2006/ole">
            <mc:AlternateContent xmlns:mc="http://schemas.openxmlformats.org/markup-compatibility/2006">
              <mc:Choice xmlns:v="urn:schemas-microsoft-com:vml" Requires="v">
                <p:oleObj spid="_x0000_s5157" name="Graph" r:id="rId3" imgW="4023360" imgH="3108960" progId="Origin50.Graph">
                  <p:embed/>
                </p:oleObj>
              </mc:Choice>
              <mc:Fallback>
                <p:oleObj name="Graph" r:id="rId3" imgW="4023360" imgH="3108960" progId="Origin50.Graph">
                  <p:embed/>
                  <p:pic>
                    <p:nvPicPr>
                      <p:cNvPr id="416771" name="Object 3"/>
                      <p:cNvPicPr>
                        <a:picLocks noChangeAspect="1" noChangeArrowheads="1"/>
                      </p:cNvPicPr>
                      <p:nvPr/>
                    </p:nvPicPr>
                    <p:blipFill>
                      <a:blip r:embed="rId4">
                        <a:extLst>
                          <a:ext uri="{28A0092B-C50C-407E-A947-70E740481C1C}">
                            <a14:useLocalDpi xmlns:a14="http://schemas.microsoft.com/office/drawing/2010/main" val="0"/>
                          </a:ext>
                        </a:extLst>
                      </a:blip>
                      <a:srcRect l="13637" t="29411" r="9091" b="38235"/>
                      <a:stretch>
                        <a:fillRect/>
                      </a:stretch>
                    </p:blipFill>
                    <p:spPr bwMode="auto">
                      <a:xfrm>
                        <a:off x="1524000" y="2209800"/>
                        <a:ext cx="8942388" cy="2895600"/>
                      </a:xfrm>
                      <a:prstGeom prst="rect">
                        <a:avLst/>
                      </a:prstGeom>
                      <a:noFill/>
                      <a:ln>
                        <a:noFill/>
                      </a:ln>
                      <a:effectLst/>
                      <a:extLst>
                        <a:ext uri="{909E8E84-426E-40DD-AFC4-6F175D3DCCD1}">
                          <a14:hiddenFill xmlns:a14="http://schemas.microsoft.com/office/drawing/2010/main">
                            <a:solidFill>
                              <a:schemeClr val="accent1">
                                <a:alpha val="50195"/>
                              </a:schemeClr>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AutoShape 107"/>
          <p:cNvSpPr>
            <a:spLocks noChangeArrowheads="1"/>
          </p:cNvSpPr>
          <p:nvPr/>
        </p:nvSpPr>
        <p:spPr bwMode="auto">
          <a:xfrm>
            <a:off x="6172200" y="5486401"/>
            <a:ext cx="1657350" cy="576263"/>
          </a:xfrm>
          <a:prstGeom prst="wedgeRoundRectCallout">
            <a:avLst>
              <a:gd name="adj1" fmla="val 160152"/>
              <a:gd name="adj2" fmla="val -383407"/>
              <a:gd name="adj3" fmla="val 16667"/>
            </a:avLst>
          </a:prstGeom>
          <a:solidFill>
            <a:srgbClr val="FFFF00"/>
          </a:solidFill>
          <a:ln w="9525">
            <a:solidFill>
              <a:schemeClr val="tx1"/>
            </a:solidFill>
            <a:miter lim="800000"/>
            <a:headEnd/>
            <a:tailEnd/>
          </a:ln>
          <a:effectLst/>
        </p:spPr>
        <p:txBody>
          <a:bodyPr/>
          <a:lstStyle/>
          <a:p>
            <a:pPr algn="ctr">
              <a:defRPr/>
            </a:pPr>
            <a:r>
              <a:rPr lang="en-US" sz="2800" b="1">
                <a:effectLst>
                  <a:outerShdw blurRad="38100" dist="38100" dir="2700000" algn="tl">
                    <a:srgbClr val="FFFFFF"/>
                  </a:outerShdw>
                </a:effectLst>
              </a:rPr>
              <a:t>fast</a:t>
            </a:r>
            <a:endParaRPr lang="ru-RU" altLang="ko-KR" sz="2800" b="1">
              <a:effectLst>
                <a:outerShdw blurRad="38100" dist="38100" dir="2700000" algn="tl">
                  <a:srgbClr val="FFFFFF"/>
                </a:outerShdw>
              </a:effectLst>
            </a:endParaRPr>
          </a:p>
        </p:txBody>
      </p:sp>
      <p:sp>
        <p:nvSpPr>
          <p:cNvPr id="416773" name="Rectangle 49"/>
          <p:cNvSpPr>
            <a:spLocks noChangeArrowheads="1"/>
          </p:cNvSpPr>
          <p:nvPr/>
        </p:nvSpPr>
        <p:spPr bwMode="auto">
          <a:xfrm>
            <a:off x="2208214" y="4213226"/>
            <a:ext cx="52387" cy="246063"/>
          </a:xfrm>
          <a:prstGeom prst="rect">
            <a:avLst/>
          </a:prstGeom>
          <a:noFill/>
          <a:ln w="9525">
            <a:noFill/>
            <a:miter lim="800000"/>
            <a:headEnd/>
            <a:tailEnd/>
          </a:ln>
        </p:spPr>
        <p:txBody>
          <a:bodyPr wrap="none" lIns="0" tIns="0" rIns="0" bIns="0">
            <a:spAutoFit/>
          </a:bodyPr>
          <a:lstStyle/>
          <a:p>
            <a:r>
              <a:rPr lang="ru-RU" altLang="ko-KR" sz="1600" b="1" i="1">
                <a:solidFill>
                  <a:srgbClr val="000000"/>
                </a:solidFill>
                <a:latin typeface="Times New Roman" pitchFamily="18" charset="0"/>
              </a:rPr>
              <a:t> </a:t>
            </a:r>
            <a:endParaRPr lang="ru-RU" altLang="ko-KR"/>
          </a:p>
        </p:txBody>
      </p:sp>
      <p:sp>
        <p:nvSpPr>
          <p:cNvPr id="416774" name="Rectangle 63"/>
          <p:cNvSpPr>
            <a:spLocks noChangeArrowheads="1"/>
          </p:cNvSpPr>
          <p:nvPr/>
        </p:nvSpPr>
        <p:spPr bwMode="auto">
          <a:xfrm>
            <a:off x="3711575" y="2147888"/>
            <a:ext cx="52388" cy="246062"/>
          </a:xfrm>
          <a:prstGeom prst="rect">
            <a:avLst/>
          </a:prstGeom>
          <a:noFill/>
          <a:ln w="9525">
            <a:noFill/>
            <a:miter lim="800000"/>
            <a:headEnd/>
            <a:tailEnd/>
          </a:ln>
        </p:spPr>
        <p:txBody>
          <a:bodyPr wrap="none" lIns="0" tIns="0" rIns="0" bIns="0">
            <a:spAutoFit/>
          </a:bodyPr>
          <a:lstStyle/>
          <a:p>
            <a:r>
              <a:rPr lang="ru-RU" altLang="ko-KR" sz="1600" b="1" i="1">
                <a:solidFill>
                  <a:srgbClr val="000000"/>
                </a:solidFill>
                <a:latin typeface="Times New Roman" pitchFamily="18" charset="0"/>
              </a:rPr>
              <a:t> </a:t>
            </a:r>
            <a:endParaRPr lang="ru-RU" altLang="ko-KR"/>
          </a:p>
        </p:txBody>
      </p:sp>
      <p:sp>
        <p:nvSpPr>
          <p:cNvPr id="416775" name="Rectangle 65"/>
          <p:cNvSpPr>
            <a:spLocks noChangeArrowheads="1"/>
          </p:cNvSpPr>
          <p:nvPr/>
        </p:nvSpPr>
        <p:spPr bwMode="auto">
          <a:xfrm>
            <a:off x="4691063" y="4810126"/>
            <a:ext cx="50800" cy="246063"/>
          </a:xfrm>
          <a:prstGeom prst="rect">
            <a:avLst/>
          </a:prstGeom>
          <a:noFill/>
          <a:ln w="9525">
            <a:noFill/>
            <a:miter lim="800000"/>
            <a:headEnd/>
            <a:tailEnd/>
          </a:ln>
        </p:spPr>
        <p:txBody>
          <a:bodyPr wrap="none" lIns="0" tIns="0" rIns="0" bIns="0">
            <a:spAutoFit/>
          </a:bodyPr>
          <a:lstStyle/>
          <a:p>
            <a:r>
              <a:rPr lang="ru-RU" altLang="ko-KR" sz="1600" b="1" i="1">
                <a:solidFill>
                  <a:srgbClr val="000000"/>
                </a:solidFill>
                <a:latin typeface="Times New Roman" pitchFamily="18" charset="0"/>
              </a:rPr>
              <a:t> </a:t>
            </a:r>
            <a:endParaRPr lang="ru-RU" altLang="ko-KR"/>
          </a:p>
        </p:txBody>
      </p:sp>
      <p:sp>
        <p:nvSpPr>
          <p:cNvPr id="416776" name="Rectangle 86"/>
          <p:cNvSpPr>
            <a:spLocks noChangeArrowheads="1"/>
          </p:cNvSpPr>
          <p:nvPr/>
        </p:nvSpPr>
        <p:spPr bwMode="auto">
          <a:xfrm>
            <a:off x="2178051" y="2849564"/>
            <a:ext cx="34925" cy="168275"/>
          </a:xfrm>
          <a:prstGeom prst="rect">
            <a:avLst/>
          </a:prstGeom>
          <a:noFill/>
          <a:ln w="9525">
            <a:noFill/>
            <a:miter lim="800000"/>
            <a:headEnd/>
            <a:tailEnd/>
          </a:ln>
        </p:spPr>
        <p:txBody>
          <a:bodyPr wrap="none" lIns="0" tIns="0" rIns="0" bIns="0">
            <a:spAutoFit/>
          </a:bodyPr>
          <a:lstStyle/>
          <a:p>
            <a:r>
              <a:rPr lang="ru-RU" altLang="ko-KR" sz="1100" b="1" i="1">
                <a:solidFill>
                  <a:srgbClr val="000000"/>
                </a:solidFill>
                <a:latin typeface="Times New Roman" pitchFamily="18" charset="0"/>
              </a:rPr>
              <a:t> </a:t>
            </a:r>
            <a:endParaRPr lang="ru-RU" altLang="ko-KR"/>
          </a:p>
        </p:txBody>
      </p:sp>
      <p:sp>
        <p:nvSpPr>
          <p:cNvPr id="416777" name="Rectangle 89"/>
          <p:cNvSpPr>
            <a:spLocks noChangeArrowheads="1"/>
          </p:cNvSpPr>
          <p:nvPr/>
        </p:nvSpPr>
        <p:spPr bwMode="auto">
          <a:xfrm>
            <a:off x="2559050" y="2441575"/>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78" name="Rectangle 90"/>
          <p:cNvSpPr>
            <a:spLocks noChangeArrowheads="1"/>
          </p:cNvSpPr>
          <p:nvPr/>
        </p:nvSpPr>
        <p:spPr bwMode="auto">
          <a:xfrm>
            <a:off x="2559050" y="2616200"/>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79" name="Rectangle 92"/>
          <p:cNvSpPr>
            <a:spLocks noChangeArrowheads="1"/>
          </p:cNvSpPr>
          <p:nvPr/>
        </p:nvSpPr>
        <p:spPr bwMode="auto">
          <a:xfrm>
            <a:off x="2635250" y="4930775"/>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80" name="Rectangle 93"/>
          <p:cNvSpPr>
            <a:spLocks noChangeArrowheads="1"/>
          </p:cNvSpPr>
          <p:nvPr/>
        </p:nvSpPr>
        <p:spPr bwMode="auto">
          <a:xfrm>
            <a:off x="2635250" y="5105400"/>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81" name="Rectangle 94"/>
          <p:cNvSpPr>
            <a:spLocks noChangeArrowheads="1"/>
          </p:cNvSpPr>
          <p:nvPr/>
        </p:nvSpPr>
        <p:spPr bwMode="auto">
          <a:xfrm>
            <a:off x="2635250" y="5281613"/>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82" name="Rectangle 95"/>
          <p:cNvSpPr>
            <a:spLocks noChangeArrowheads="1"/>
          </p:cNvSpPr>
          <p:nvPr/>
        </p:nvSpPr>
        <p:spPr bwMode="auto">
          <a:xfrm>
            <a:off x="2692400" y="5454650"/>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83" name="Rectangle 96"/>
          <p:cNvSpPr>
            <a:spLocks noChangeArrowheads="1"/>
          </p:cNvSpPr>
          <p:nvPr/>
        </p:nvSpPr>
        <p:spPr bwMode="auto">
          <a:xfrm>
            <a:off x="2635250" y="5632450"/>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84" name="Rectangle 97"/>
          <p:cNvSpPr>
            <a:spLocks noChangeArrowheads="1"/>
          </p:cNvSpPr>
          <p:nvPr/>
        </p:nvSpPr>
        <p:spPr bwMode="auto">
          <a:xfrm>
            <a:off x="2635250" y="5805488"/>
            <a:ext cx="38472" cy="184666"/>
          </a:xfrm>
          <a:prstGeom prst="rect">
            <a:avLst/>
          </a:prstGeom>
          <a:noFill/>
          <a:ln w="9525">
            <a:noFill/>
            <a:miter lim="800000"/>
            <a:headEnd/>
            <a:tailEnd/>
          </a:ln>
        </p:spPr>
        <p:txBody>
          <a:bodyPr wrap="none" lIns="0" tIns="0" rIns="0" bIns="0">
            <a:spAutoFit/>
          </a:bodyPr>
          <a:lstStyle/>
          <a:p>
            <a:r>
              <a:rPr lang="ru-RU" altLang="ko-KR" sz="1200" i="1">
                <a:solidFill>
                  <a:srgbClr val="000000"/>
                </a:solidFill>
                <a:latin typeface="Times New Roman" pitchFamily="18" charset="0"/>
              </a:rPr>
              <a:t> </a:t>
            </a:r>
            <a:endParaRPr lang="ru-RU" altLang="ko-KR"/>
          </a:p>
        </p:txBody>
      </p:sp>
      <p:sp>
        <p:nvSpPr>
          <p:cNvPr id="416785" name="Rectangle 98"/>
          <p:cNvSpPr>
            <a:spLocks noChangeArrowheads="1"/>
          </p:cNvSpPr>
          <p:nvPr/>
        </p:nvSpPr>
        <p:spPr bwMode="auto">
          <a:xfrm>
            <a:off x="2635251" y="5984876"/>
            <a:ext cx="34925" cy="168275"/>
          </a:xfrm>
          <a:prstGeom prst="rect">
            <a:avLst/>
          </a:prstGeom>
          <a:noFill/>
          <a:ln w="9525">
            <a:noFill/>
            <a:miter lim="800000"/>
            <a:headEnd/>
            <a:tailEnd/>
          </a:ln>
        </p:spPr>
        <p:txBody>
          <a:bodyPr wrap="none" lIns="0" tIns="0" rIns="0" bIns="0">
            <a:spAutoFit/>
          </a:bodyPr>
          <a:lstStyle/>
          <a:p>
            <a:r>
              <a:rPr lang="ru-RU" altLang="ko-KR" sz="1100" b="1" i="1">
                <a:solidFill>
                  <a:srgbClr val="000000"/>
                </a:solidFill>
                <a:latin typeface="Times New Roman" pitchFamily="18" charset="0"/>
              </a:rPr>
              <a:t> </a:t>
            </a:r>
            <a:endParaRPr lang="ru-RU" altLang="ko-KR"/>
          </a:p>
        </p:txBody>
      </p:sp>
      <p:sp>
        <p:nvSpPr>
          <p:cNvPr id="18" name="AutoShape 101"/>
          <p:cNvSpPr>
            <a:spLocks noChangeArrowheads="1"/>
          </p:cNvSpPr>
          <p:nvPr/>
        </p:nvSpPr>
        <p:spPr bwMode="auto">
          <a:xfrm>
            <a:off x="2243138" y="5275263"/>
            <a:ext cx="1441450" cy="576262"/>
          </a:xfrm>
          <a:prstGeom prst="wedgeRoundRectCallout">
            <a:avLst>
              <a:gd name="adj1" fmla="val -56144"/>
              <a:gd name="adj2" fmla="val -267736"/>
              <a:gd name="adj3" fmla="val 16667"/>
            </a:avLst>
          </a:prstGeom>
          <a:solidFill>
            <a:srgbClr val="FFFF00"/>
          </a:solidFill>
          <a:ln w="9525">
            <a:solidFill>
              <a:schemeClr val="tx1"/>
            </a:solidFill>
            <a:miter lim="800000"/>
            <a:headEnd/>
            <a:tailEnd/>
          </a:ln>
          <a:effectLst/>
        </p:spPr>
        <p:txBody>
          <a:bodyPr/>
          <a:lstStyle/>
          <a:p>
            <a:pPr algn="ctr">
              <a:defRPr/>
            </a:pPr>
            <a:r>
              <a:rPr lang="en-US" sz="3200" b="1" dirty="0">
                <a:effectLst>
                  <a:outerShdw blurRad="38100" dist="38100" dir="2700000" algn="tl">
                    <a:srgbClr val="FFFFFF"/>
                  </a:outerShdw>
                </a:effectLst>
              </a:rPr>
              <a:t>UCN</a:t>
            </a:r>
            <a:endParaRPr lang="ru-RU" altLang="ko-KR" sz="3200" b="1" dirty="0">
              <a:effectLst>
                <a:outerShdw blurRad="38100" dist="38100" dir="2700000" algn="tl">
                  <a:srgbClr val="FFFFFF"/>
                </a:outerShdw>
              </a:effectLst>
            </a:endParaRPr>
          </a:p>
        </p:txBody>
      </p:sp>
      <p:sp>
        <p:nvSpPr>
          <p:cNvPr id="19" name="AutoShape 102"/>
          <p:cNvSpPr>
            <a:spLocks noChangeArrowheads="1"/>
          </p:cNvSpPr>
          <p:nvPr/>
        </p:nvSpPr>
        <p:spPr bwMode="auto">
          <a:xfrm>
            <a:off x="4114800" y="5275263"/>
            <a:ext cx="1657350" cy="576262"/>
          </a:xfrm>
          <a:prstGeom prst="wedgeRoundRectCallout">
            <a:avLst>
              <a:gd name="adj1" fmla="val 260"/>
              <a:gd name="adj2" fmla="val -290702"/>
              <a:gd name="adj3" fmla="val 16667"/>
            </a:avLst>
          </a:prstGeom>
          <a:solidFill>
            <a:srgbClr val="FFFF00"/>
          </a:solidFill>
          <a:ln w="9525">
            <a:solidFill>
              <a:schemeClr val="tx1"/>
            </a:solidFill>
            <a:miter lim="800000"/>
            <a:headEnd/>
            <a:tailEnd/>
          </a:ln>
          <a:effectLst/>
        </p:spPr>
        <p:txBody>
          <a:bodyPr/>
          <a:lstStyle/>
          <a:p>
            <a:pPr algn="ctr">
              <a:defRPr/>
            </a:pPr>
            <a:r>
              <a:rPr lang="en-US" sz="2800" b="1" dirty="0">
                <a:effectLst>
                  <a:outerShdw blurRad="38100" dist="38100" dir="2700000" algn="tl">
                    <a:srgbClr val="FFFFFF"/>
                  </a:outerShdw>
                </a:effectLst>
              </a:rPr>
              <a:t>thermal</a:t>
            </a:r>
            <a:endParaRPr lang="ru-RU" altLang="ko-KR" sz="2800" b="1" dirty="0">
              <a:effectLst>
                <a:outerShdw blurRad="38100" dist="38100" dir="2700000" algn="tl">
                  <a:srgbClr val="FFFFFF"/>
                </a:outerShdw>
              </a:effectLst>
            </a:endParaRPr>
          </a:p>
        </p:txBody>
      </p:sp>
      <p:sp>
        <p:nvSpPr>
          <p:cNvPr id="20" name="AutoShape 103"/>
          <p:cNvSpPr>
            <a:spLocks noChangeArrowheads="1"/>
          </p:cNvSpPr>
          <p:nvPr/>
        </p:nvSpPr>
        <p:spPr bwMode="auto">
          <a:xfrm>
            <a:off x="2362200" y="1219201"/>
            <a:ext cx="1657350" cy="576263"/>
          </a:xfrm>
          <a:prstGeom prst="wedgeRoundRectCallout">
            <a:avLst>
              <a:gd name="adj1" fmla="val 29694"/>
              <a:gd name="adj2" fmla="val 169232"/>
              <a:gd name="adj3" fmla="val 16667"/>
            </a:avLst>
          </a:prstGeom>
          <a:solidFill>
            <a:srgbClr val="FFFF00"/>
          </a:solidFill>
          <a:ln w="9525">
            <a:solidFill>
              <a:schemeClr val="tx1"/>
            </a:solidFill>
            <a:miter lim="800000"/>
            <a:headEnd/>
            <a:tailEnd/>
          </a:ln>
          <a:effectLst/>
        </p:spPr>
        <p:txBody>
          <a:bodyPr/>
          <a:lstStyle/>
          <a:p>
            <a:pPr algn="ctr">
              <a:defRPr/>
            </a:pPr>
            <a:r>
              <a:rPr lang="en-US" sz="2800" b="1">
                <a:effectLst>
                  <a:outerShdw blurRad="38100" dist="38100" dir="2700000" algn="tl">
                    <a:srgbClr val="FFFFFF"/>
                  </a:outerShdw>
                </a:effectLst>
              </a:rPr>
              <a:t>cold</a:t>
            </a:r>
            <a:endParaRPr lang="ru-RU" altLang="ko-KR" sz="2800" b="1">
              <a:effectLst>
                <a:outerShdw blurRad="38100" dist="38100" dir="2700000" algn="tl">
                  <a:srgbClr val="FFFFFF"/>
                </a:outerShdw>
              </a:effectLst>
            </a:endParaRPr>
          </a:p>
        </p:txBody>
      </p:sp>
      <p:sp>
        <p:nvSpPr>
          <p:cNvPr id="416789" name="AutoShape 104"/>
          <p:cNvSpPr>
            <a:spLocks/>
          </p:cNvSpPr>
          <p:nvPr/>
        </p:nvSpPr>
        <p:spPr bwMode="auto">
          <a:xfrm rot="5400000">
            <a:off x="6952456" y="972344"/>
            <a:ext cx="649288" cy="3733800"/>
          </a:xfrm>
          <a:prstGeom prst="leftBrace">
            <a:avLst>
              <a:gd name="adj1" fmla="val 24493"/>
              <a:gd name="adj2" fmla="val 50000"/>
            </a:avLst>
          </a:prstGeom>
          <a:noFill/>
          <a:ln w="25400">
            <a:solidFill>
              <a:srgbClr val="FFFF00"/>
            </a:solidFill>
            <a:round/>
            <a:headEnd/>
            <a:tailEnd/>
          </a:ln>
        </p:spPr>
        <p:txBody>
          <a:bodyPr wrap="none" anchor="ctr"/>
          <a:lstStyle/>
          <a:p>
            <a:endParaRPr lang="ko-KR" altLang="en-US">
              <a:ea typeface="Gulim" pitchFamily="34" charset="-127"/>
            </a:endParaRPr>
          </a:p>
        </p:txBody>
      </p:sp>
      <p:sp>
        <p:nvSpPr>
          <p:cNvPr id="22" name="AutoShape 105"/>
          <p:cNvSpPr>
            <a:spLocks noChangeArrowheads="1"/>
          </p:cNvSpPr>
          <p:nvPr/>
        </p:nvSpPr>
        <p:spPr bwMode="auto">
          <a:xfrm>
            <a:off x="7239001" y="1371601"/>
            <a:ext cx="2232025" cy="576263"/>
          </a:xfrm>
          <a:prstGeom prst="wedgeRoundRectCallout">
            <a:avLst>
              <a:gd name="adj1" fmla="val -56243"/>
              <a:gd name="adj2" fmla="val 155960"/>
              <a:gd name="adj3" fmla="val 16667"/>
            </a:avLst>
          </a:prstGeom>
          <a:solidFill>
            <a:srgbClr val="FFFF00"/>
          </a:solidFill>
          <a:ln w="9525">
            <a:solidFill>
              <a:schemeClr val="tx1"/>
            </a:solidFill>
            <a:miter lim="800000"/>
            <a:headEnd/>
            <a:tailEnd/>
          </a:ln>
          <a:effectLst/>
        </p:spPr>
        <p:txBody>
          <a:bodyPr/>
          <a:lstStyle/>
          <a:p>
            <a:pPr algn="ctr">
              <a:defRPr/>
            </a:pPr>
            <a:r>
              <a:rPr lang="en-US" sz="2800" b="1" dirty="0">
                <a:effectLst>
                  <a:outerShdw blurRad="38100" dist="38100" dir="2700000" algn="tl">
                    <a:srgbClr val="FFFFFF"/>
                  </a:outerShdw>
                </a:effectLst>
              </a:rPr>
              <a:t>resonance</a:t>
            </a:r>
            <a:endParaRPr lang="ru-RU" altLang="ko-KR" sz="2800" b="1" dirty="0">
              <a:effectLst>
                <a:outerShdw blurRad="38100" dist="38100" dir="2700000" algn="tl">
                  <a:srgbClr val="FFFFFF"/>
                </a:outerShdw>
              </a:effectLst>
            </a:endParaRPr>
          </a:p>
        </p:txBody>
      </p:sp>
      <p:sp>
        <p:nvSpPr>
          <p:cNvPr id="416791" name="AutoShape 106"/>
          <p:cNvSpPr>
            <a:spLocks/>
          </p:cNvSpPr>
          <p:nvPr/>
        </p:nvSpPr>
        <p:spPr bwMode="auto">
          <a:xfrm rot="5400000">
            <a:off x="3440906" y="2197894"/>
            <a:ext cx="433388" cy="1066800"/>
          </a:xfrm>
          <a:prstGeom prst="leftBrace">
            <a:avLst>
              <a:gd name="adj1" fmla="val 9003"/>
              <a:gd name="adj2" fmla="val 50000"/>
            </a:avLst>
          </a:prstGeom>
          <a:noFill/>
          <a:ln w="25400">
            <a:solidFill>
              <a:srgbClr val="FFFF00"/>
            </a:solidFill>
            <a:round/>
            <a:headEnd/>
            <a:tailEnd/>
          </a:ln>
        </p:spPr>
        <p:txBody>
          <a:bodyPr wrap="none" anchor="ctr"/>
          <a:lstStyle/>
          <a:p>
            <a:endParaRPr lang="ko-KR" altLang="en-US">
              <a:ea typeface="Gulim" pitchFamily="34" charset="-127"/>
            </a:endParaRPr>
          </a:p>
        </p:txBody>
      </p:sp>
      <p:sp>
        <p:nvSpPr>
          <p:cNvPr id="24" name="Title 23"/>
          <p:cNvSpPr>
            <a:spLocks noGrp="1"/>
          </p:cNvSpPr>
          <p:nvPr>
            <p:ph type="title"/>
          </p:nvPr>
        </p:nvSpPr>
        <p:spPr>
          <a:xfrm>
            <a:off x="1981200" y="0"/>
            <a:ext cx="8229600" cy="990600"/>
          </a:xfrm>
          <a:solidFill>
            <a:schemeClr val="bg1"/>
          </a:solidFill>
        </p:spPr>
        <p:txBody>
          <a:bodyPr>
            <a:normAutofit/>
          </a:bodyPr>
          <a:lstStyle/>
          <a:p>
            <a:pPr>
              <a:defRPr/>
            </a:pPr>
            <a:r>
              <a:rPr lang="en-US" altLang="ko-KR" dirty="0"/>
              <a:t>Neutron – wave and particle</a:t>
            </a:r>
            <a:endParaRPr lang="ko-KR" altLang="en-US" dirty="0"/>
          </a:p>
        </p:txBody>
      </p:sp>
      <p:sp>
        <p:nvSpPr>
          <p:cNvPr id="5" name="Нижний колонтитул 4"/>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578158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0"/>
            <a:ext cx="2327275" cy="3276600"/>
          </a:xfrm>
          <a:prstGeom prst="rect">
            <a:avLst/>
          </a:prstGeom>
          <a:noFill/>
          <a:ln w="9525">
            <a:noFill/>
            <a:miter lim="800000"/>
            <a:headEnd/>
            <a:tailEnd/>
          </a:ln>
        </p:spPr>
      </p:pic>
      <p:sp>
        <p:nvSpPr>
          <p:cNvPr id="6" name="Rectangle 7"/>
          <p:cNvSpPr>
            <a:spLocks noChangeArrowheads="1"/>
          </p:cNvSpPr>
          <p:nvPr/>
        </p:nvSpPr>
        <p:spPr bwMode="auto">
          <a:xfrm>
            <a:off x="6278563" y="1511300"/>
            <a:ext cx="379412" cy="863600"/>
          </a:xfrm>
          <a:prstGeom prst="rect">
            <a:avLst/>
          </a:prstGeom>
          <a:noFill/>
          <a:ln w="38100">
            <a:solidFill>
              <a:srgbClr val="FF0000"/>
            </a:solidFill>
            <a:miter lim="800000"/>
            <a:headEnd/>
            <a:tailEnd/>
          </a:ln>
        </p:spPr>
        <p:txBody>
          <a:bodyPr wrap="none" anchor="ctr"/>
          <a:lstStyle/>
          <a:p>
            <a:endParaRPr lang="ko-KR" altLang="en-US">
              <a:ea typeface="Gulim" pitchFamily="34" charset="-127"/>
            </a:endParaRPr>
          </a:p>
        </p:txBody>
      </p:sp>
      <p:pic>
        <p:nvPicPr>
          <p:cNvPr id="242694" name="Picture 3" descr="P10100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64474">
            <a:off x="2711450" y="58739"/>
            <a:ext cx="2319338" cy="3095625"/>
          </a:xfrm>
          <a:prstGeom prst="rect">
            <a:avLst/>
          </a:prstGeom>
          <a:noFill/>
          <a:ln w="9525">
            <a:noFill/>
            <a:miter lim="800000"/>
            <a:headEnd/>
            <a:tailEnd/>
          </a:ln>
        </p:spPr>
      </p:pic>
      <p:sp>
        <p:nvSpPr>
          <p:cNvPr id="9" name="Text Box 15"/>
          <p:cNvSpPr txBox="1">
            <a:spLocks noChangeArrowheads="1"/>
          </p:cNvSpPr>
          <p:nvPr/>
        </p:nvSpPr>
        <p:spPr bwMode="auto">
          <a:xfrm>
            <a:off x="1658939" y="0"/>
            <a:ext cx="896937" cy="336550"/>
          </a:xfrm>
          <a:prstGeom prst="rect">
            <a:avLst/>
          </a:prstGeom>
          <a:noFill/>
          <a:ln w="9525">
            <a:noFill/>
            <a:miter lim="800000"/>
            <a:headEnd/>
            <a:tailEnd/>
          </a:ln>
          <a:effectLst/>
        </p:spPr>
        <p:txBody>
          <a:bodyPr>
            <a:spAutoFit/>
          </a:bodyPr>
          <a:lstStyle/>
          <a:p>
            <a:pPr>
              <a:defRPr/>
            </a:pPr>
            <a:r>
              <a:rPr lang="en-US" altLang="ko-KR" sz="800">
                <a:effectLst>
                  <a:outerShdw blurRad="38100" dist="38100" dir="2700000" algn="tl">
                    <a:srgbClr val="C0C0C0"/>
                  </a:outerShdw>
                </a:effectLst>
                <a:ea typeface="굴림" pitchFamily="34" charset="-127"/>
              </a:rPr>
              <a:t>Water pre-moderator</a:t>
            </a:r>
            <a:endParaRPr lang="ru-RU" altLang="ko-KR" sz="800">
              <a:effectLst>
                <a:outerShdw blurRad="38100" dist="38100" dir="2700000" algn="tl">
                  <a:srgbClr val="C0C0C0"/>
                </a:outerShdw>
              </a:effectLst>
            </a:endParaRPr>
          </a:p>
        </p:txBody>
      </p:sp>
      <p:sp>
        <p:nvSpPr>
          <p:cNvPr id="10" name="Text Box 16"/>
          <p:cNvSpPr txBox="1">
            <a:spLocks noChangeArrowheads="1"/>
          </p:cNvSpPr>
          <p:nvPr/>
        </p:nvSpPr>
        <p:spPr bwMode="auto">
          <a:xfrm>
            <a:off x="1703389" y="792163"/>
            <a:ext cx="866775" cy="336550"/>
          </a:xfrm>
          <a:prstGeom prst="rect">
            <a:avLst/>
          </a:prstGeom>
          <a:noFill/>
          <a:ln w="9525">
            <a:noFill/>
            <a:miter lim="800000"/>
            <a:headEnd/>
            <a:tailEnd/>
          </a:ln>
          <a:effectLst/>
        </p:spPr>
        <p:txBody>
          <a:bodyPr>
            <a:spAutoFit/>
          </a:bodyPr>
          <a:lstStyle/>
          <a:p>
            <a:pPr>
              <a:defRPr/>
            </a:pPr>
            <a:r>
              <a:rPr lang="en-US" altLang="ko-KR" sz="800">
                <a:effectLst>
                  <a:outerShdw blurRad="38100" dist="38100" dir="2700000" algn="tl">
                    <a:srgbClr val="C0C0C0"/>
                  </a:outerShdw>
                </a:effectLst>
                <a:ea typeface="굴림" pitchFamily="34" charset="-127"/>
              </a:rPr>
              <a:t>Grooved water moderators</a:t>
            </a:r>
            <a:endParaRPr lang="ru-RU" altLang="ko-KR" sz="800">
              <a:effectLst>
                <a:outerShdw blurRad="38100" dist="38100" dir="2700000" algn="tl">
                  <a:srgbClr val="C0C0C0"/>
                </a:outerShdw>
              </a:effectLst>
            </a:endParaRPr>
          </a:p>
        </p:txBody>
      </p:sp>
      <p:sp>
        <p:nvSpPr>
          <p:cNvPr id="11" name="Text Box 17"/>
          <p:cNvSpPr txBox="1">
            <a:spLocks noChangeArrowheads="1"/>
          </p:cNvSpPr>
          <p:nvPr/>
        </p:nvSpPr>
        <p:spPr bwMode="auto">
          <a:xfrm>
            <a:off x="1524000" y="1657350"/>
            <a:ext cx="1309688" cy="458788"/>
          </a:xfrm>
          <a:prstGeom prst="rect">
            <a:avLst/>
          </a:prstGeom>
          <a:noFill/>
          <a:ln w="9525">
            <a:noFill/>
            <a:miter lim="800000"/>
            <a:headEnd/>
            <a:tailEnd/>
          </a:ln>
          <a:effectLst/>
        </p:spPr>
        <p:txBody>
          <a:bodyPr>
            <a:spAutoFit/>
          </a:bodyPr>
          <a:lstStyle/>
          <a:p>
            <a:pPr>
              <a:defRPr/>
            </a:pPr>
            <a:r>
              <a:rPr lang="en-US" altLang="ko-KR" sz="800">
                <a:effectLst>
                  <a:outerShdw blurRad="38100" dist="38100" dir="2700000" algn="tl">
                    <a:srgbClr val="C0C0C0"/>
                  </a:outerShdw>
                </a:effectLst>
                <a:ea typeface="굴림" pitchFamily="34" charset="-127"/>
              </a:rPr>
              <a:t>The cold moderator </a:t>
            </a:r>
          </a:p>
          <a:p>
            <a:pPr>
              <a:defRPr/>
            </a:pPr>
            <a:r>
              <a:rPr lang="en-US" altLang="ko-KR" sz="800">
                <a:effectLst>
                  <a:outerShdw blurRad="38100" dist="38100" dir="2700000" algn="tl">
                    <a:srgbClr val="C0C0C0"/>
                  </a:outerShdw>
                </a:effectLst>
                <a:ea typeface="굴림" pitchFamily="34" charset="-127"/>
              </a:rPr>
              <a:t>(membrane only visible)</a:t>
            </a:r>
          </a:p>
          <a:p>
            <a:pPr>
              <a:defRPr/>
            </a:pPr>
            <a:endParaRPr lang="ru-RU" altLang="ko-KR" sz="800">
              <a:effectLst>
                <a:outerShdw blurRad="38100" dist="38100" dir="2700000" algn="tl">
                  <a:srgbClr val="C0C0C0"/>
                </a:outerShdw>
              </a:effectLst>
            </a:endParaRPr>
          </a:p>
        </p:txBody>
      </p:sp>
      <p:sp>
        <p:nvSpPr>
          <p:cNvPr id="12" name="Text Box 18"/>
          <p:cNvSpPr txBox="1">
            <a:spLocks noChangeArrowheads="1"/>
          </p:cNvSpPr>
          <p:nvPr/>
        </p:nvSpPr>
        <p:spPr bwMode="auto">
          <a:xfrm>
            <a:off x="1714500" y="3028951"/>
            <a:ext cx="1227138" cy="214313"/>
          </a:xfrm>
          <a:prstGeom prst="rect">
            <a:avLst/>
          </a:prstGeom>
          <a:noFill/>
          <a:ln w="9525">
            <a:noFill/>
            <a:miter lim="800000"/>
            <a:headEnd/>
            <a:tailEnd/>
          </a:ln>
          <a:effectLst/>
        </p:spPr>
        <p:txBody>
          <a:bodyPr>
            <a:spAutoFit/>
          </a:bodyPr>
          <a:lstStyle/>
          <a:p>
            <a:pPr>
              <a:defRPr/>
            </a:pPr>
            <a:r>
              <a:rPr lang="en-US" altLang="ko-KR" sz="800">
                <a:effectLst>
                  <a:outerShdw blurRad="38100" dist="38100" dir="2700000" algn="tl">
                    <a:srgbClr val="C0C0C0"/>
                  </a:outerShdw>
                </a:effectLst>
                <a:ea typeface="굴림" pitchFamily="34" charset="-127"/>
              </a:rPr>
              <a:t>Flat water moderator</a:t>
            </a:r>
            <a:endParaRPr lang="ru-RU" altLang="ko-KR" sz="800">
              <a:effectLst>
                <a:outerShdw blurRad="38100" dist="38100" dir="2700000" algn="tl">
                  <a:srgbClr val="C0C0C0"/>
                </a:outerShdw>
              </a:effectLst>
            </a:endParaRPr>
          </a:p>
        </p:txBody>
      </p:sp>
      <p:sp>
        <p:nvSpPr>
          <p:cNvPr id="242699" name="Line 19"/>
          <p:cNvSpPr>
            <a:spLocks noChangeShapeType="1"/>
          </p:cNvSpPr>
          <p:nvPr/>
        </p:nvSpPr>
        <p:spPr bwMode="auto">
          <a:xfrm>
            <a:off x="2135188" y="288926"/>
            <a:ext cx="1008062" cy="792163"/>
          </a:xfrm>
          <a:prstGeom prst="line">
            <a:avLst/>
          </a:prstGeom>
          <a:noFill/>
          <a:ln w="12700">
            <a:solidFill>
              <a:schemeClr val="tx1"/>
            </a:solidFill>
            <a:round/>
            <a:headEnd/>
            <a:tailEnd type="triangle" w="med" len="med"/>
          </a:ln>
        </p:spPr>
        <p:txBody>
          <a:bodyPr/>
          <a:lstStyle/>
          <a:p>
            <a:endParaRPr lang="ru-RU"/>
          </a:p>
        </p:txBody>
      </p:sp>
      <p:sp>
        <p:nvSpPr>
          <p:cNvPr id="242700" name="Line 20"/>
          <p:cNvSpPr>
            <a:spLocks noChangeShapeType="1"/>
          </p:cNvSpPr>
          <p:nvPr/>
        </p:nvSpPr>
        <p:spPr bwMode="auto">
          <a:xfrm>
            <a:off x="2135188" y="1152526"/>
            <a:ext cx="1223962" cy="144463"/>
          </a:xfrm>
          <a:prstGeom prst="line">
            <a:avLst/>
          </a:prstGeom>
          <a:noFill/>
          <a:ln w="9525">
            <a:solidFill>
              <a:schemeClr val="tx1"/>
            </a:solidFill>
            <a:round/>
            <a:headEnd/>
            <a:tailEnd type="triangle" w="med" len="med"/>
          </a:ln>
        </p:spPr>
        <p:txBody>
          <a:bodyPr/>
          <a:lstStyle/>
          <a:p>
            <a:endParaRPr lang="ru-RU"/>
          </a:p>
        </p:txBody>
      </p:sp>
      <p:sp>
        <p:nvSpPr>
          <p:cNvPr id="242701" name="Line 21"/>
          <p:cNvSpPr>
            <a:spLocks noChangeShapeType="1"/>
          </p:cNvSpPr>
          <p:nvPr/>
        </p:nvSpPr>
        <p:spPr bwMode="auto">
          <a:xfrm>
            <a:off x="2135189" y="1152526"/>
            <a:ext cx="1939925" cy="428625"/>
          </a:xfrm>
          <a:prstGeom prst="line">
            <a:avLst/>
          </a:prstGeom>
          <a:noFill/>
          <a:ln w="9525">
            <a:solidFill>
              <a:schemeClr val="tx1"/>
            </a:solidFill>
            <a:round/>
            <a:headEnd/>
            <a:tailEnd type="triangle" w="med" len="med"/>
          </a:ln>
        </p:spPr>
        <p:txBody>
          <a:bodyPr/>
          <a:lstStyle/>
          <a:p>
            <a:endParaRPr lang="ru-RU"/>
          </a:p>
        </p:txBody>
      </p:sp>
      <p:sp>
        <p:nvSpPr>
          <p:cNvPr id="242702" name="Line 22"/>
          <p:cNvSpPr>
            <a:spLocks noChangeShapeType="1"/>
          </p:cNvSpPr>
          <p:nvPr/>
        </p:nvSpPr>
        <p:spPr bwMode="auto">
          <a:xfrm>
            <a:off x="2566989" y="1944689"/>
            <a:ext cx="1214437" cy="238125"/>
          </a:xfrm>
          <a:prstGeom prst="line">
            <a:avLst/>
          </a:prstGeom>
          <a:noFill/>
          <a:ln w="9525">
            <a:solidFill>
              <a:schemeClr val="tx1"/>
            </a:solidFill>
            <a:round/>
            <a:headEnd/>
            <a:tailEnd type="triangle" w="med" len="med"/>
          </a:ln>
        </p:spPr>
        <p:txBody>
          <a:bodyPr/>
          <a:lstStyle/>
          <a:p>
            <a:endParaRPr lang="ru-RU"/>
          </a:p>
        </p:txBody>
      </p:sp>
      <p:sp>
        <p:nvSpPr>
          <p:cNvPr id="242703" name="Line 23"/>
          <p:cNvSpPr>
            <a:spLocks noChangeShapeType="1"/>
          </p:cNvSpPr>
          <p:nvPr/>
        </p:nvSpPr>
        <p:spPr bwMode="auto">
          <a:xfrm flipV="1">
            <a:off x="2566988" y="2881314"/>
            <a:ext cx="1327150" cy="236537"/>
          </a:xfrm>
          <a:prstGeom prst="line">
            <a:avLst/>
          </a:prstGeom>
          <a:noFill/>
          <a:ln w="9525">
            <a:solidFill>
              <a:schemeClr val="tx1"/>
            </a:solidFill>
            <a:round/>
            <a:headEnd/>
            <a:tailEnd type="triangle" w="med" len="med"/>
          </a:ln>
        </p:spPr>
        <p:txBody>
          <a:bodyPr/>
          <a:lstStyle/>
          <a:p>
            <a:endParaRPr lang="ru-RU"/>
          </a:p>
        </p:txBody>
      </p:sp>
      <p:sp>
        <p:nvSpPr>
          <p:cNvPr id="22" name="Rectangle 29"/>
          <p:cNvSpPr>
            <a:spLocks noChangeArrowheads="1"/>
          </p:cNvSpPr>
          <p:nvPr/>
        </p:nvSpPr>
        <p:spPr bwMode="auto">
          <a:xfrm>
            <a:off x="3648075" y="936625"/>
            <a:ext cx="285750" cy="1511300"/>
          </a:xfrm>
          <a:prstGeom prst="rect">
            <a:avLst/>
          </a:prstGeom>
          <a:noFill/>
          <a:ln w="38100">
            <a:solidFill>
              <a:schemeClr val="bg1"/>
            </a:solidFill>
            <a:miter lim="800000"/>
            <a:headEnd/>
            <a:tailEnd/>
          </a:ln>
        </p:spPr>
        <p:txBody>
          <a:bodyPr wrap="none" anchor="ctr"/>
          <a:lstStyle/>
          <a:p>
            <a:endParaRPr lang="ko-KR" altLang="en-US">
              <a:ea typeface="Gulim" pitchFamily="34" charset="-127"/>
            </a:endParaRPr>
          </a:p>
        </p:txBody>
      </p:sp>
      <p:pic>
        <p:nvPicPr>
          <p:cNvPr id="242705" name="Рисунок 18" descr="Сравнение%20изо%20при%20заполнении"/>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67550" y="3200401"/>
            <a:ext cx="3600450" cy="2347913"/>
          </a:xfrm>
          <a:prstGeom prst="rect">
            <a:avLst/>
          </a:prstGeom>
          <a:noFill/>
          <a:ln w="9525">
            <a:noFill/>
            <a:miter lim="800000"/>
            <a:headEnd/>
            <a:tailEnd/>
          </a:ln>
        </p:spPr>
      </p:pic>
      <p:grpSp>
        <p:nvGrpSpPr>
          <p:cNvPr id="242706" name="Group 30"/>
          <p:cNvGrpSpPr>
            <a:grpSpLocks/>
          </p:cNvGrpSpPr>
          <p:nvPr/>
        </p:nvGrpSpPr>
        <p:grpSpPr bwMode="auto">
          <a:xfrm>
            <a:off x="1676400" y="3352800"/>
            <a:ext cx="5257800" cy="3505200"/>
            <a:chOff x="1452563" y="922338"/>
            <a:chExt cx="6608762" cy="4451350"/>
          </a:xfrm>
        </p:grpSpPr>
        <p:pic>
          <p:nvPicPr>
            <p:cNvPr id="242709" name="Рисунок 1" descr="Фактор усиления 25-09-2012"/>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1797050" y="922338"/>
              <a:ext cx="6264275" cy="4421187"/>
            </a:xfrm>
            <a:prstGeom prst="rect">
              <a:avLst/>
            </a:prstGeom>
            <a:noFill/>
            <a:ln w="9525">
              <a:noFill/>
              <a:miter lim="800000"/>
              <a:headEnd/>
              <a:tailEnd/>
            </a:ln>
          </p:spPr>
        </p:pic>
        <p:graphicFrame>
          <p:nvGraphicFramePr>
            <p:cNvPr id="242691" name="Object 3"/>
            <p:cNvGraphicFramePr>
              <a:graphicFrameLocks/>
            </p:cNvGraphicFramePr>
            <p:nvPr/>
          </p:nvGraphicFramePr>
          <p:xfrm>
            <a:off x="1452563" y="1028700"/>
            <a:ext cx="6191250" cy="4344988"/>
          </p:xfrm>
          <a:graphic>
            <a:graphicData uri="http://schemas.openxmlformats.org/presentationml/2006/ole">
              <mc:AlternateContent xmlns:mc="http://schemas.openxmlformats.org/markup-compatibility/2006">
                <mc:Choice xmlns:v="urn:schemas-microsoft-com:vml" Requires="v">
                  <p:oleObj spid="_x0000_s18456" name="Graph" r:id="rId7" imgW="4044086" imgH="2839517" progId="Origin50.Graph">
                    <p:embed/>
                  </p:oleObj>
                </mc:Choice>
                <mc:Fallback>
                  <p:oleObj name="Graph" r:id="rId7" imgW="4044086" imgH="2839517" progId="Origin50.Graph">
                    <p:embed/>
                    <p:pic>
                      <p:nvPicPr>
                        <p:cNvPr id="242691" name="Object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2563" y="1028700"/>
                          <a:ext cx="6191250" cy="4344988"/>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4" name="TextBox 33"/>
          <p:cNvSpPr txBox="1"/>
          <p:nvPr/>
        </p:nvSpPr>
        <p:spPr>
          <a:xfrm>
            <a:off x="8458200" y="990601"/>
            <a:ext cx="1265090" cy="1015663"/>
          </a:xfrm>
          <a:prstGeom prst="rect">
            <a:avLst/>
          </a:prstGeom>
          <a:noFill/>
        </p:spPr>
        <p:txBody>
          <a:bodyPr wrap="none">
            <a:spAutoFit/>
          </a:bodyPr>
          <a:lstStyle/>
          <a:p>
            <a:pPr>
              <a:defRPr/>
            </a:pPr>
            <a:r>
              <a:rPr lang="en-US" altLang="ko-KR" sz="6000" b="1" dirty="0">
                <a:effectLst>
                  <a:outerShdw blurRad="38100" dist="38100" dir="2700000" algn="tl">
                    <a:srgbClr val="000000">
                      <a:alpha val="43137"/>
                    </a:srgbClr>
                  </a:outerShdw>
                </a:effectLst>
              </a:rPr>
              <a:t>CM</a:t>
            </a:r>
            <a:endParaRPr lang="ko-KR" altLang="en-US" sz="6000" b="1" dirty="0">
              <a:effectLst>
                <a:outerShdw blurRad="38100" dist="38100" dir="2700000" algn="tl">
                  <a:srgbClr val="000000">
                    <a:alpha val="43137"/>
                  </a:srgbClr>
                </a:outerShdw>
              </a:effectLst>
            </a:endParaRPr>
          </a:p>
        </p:txBody>
      </p:sp>
      <p:sp>
        <p:nvSpPr>
          <p:cNvPr id="21" name="Footer Placeholder 20"/>
          <p:cNvSpPr>
            <a:spLocks noGrp="1"/>
          </p:cNvSpPr>
          <p:nvPr>
            <p:ph type="ftr" sz="quarter" idx="10"/>
          </p:nvPr>
        </p:nvSpPr>
        <p:spPr/>
        <p:txBody>
          <a:bodyPr/>
          <a:lstStyle/>
          <a:p>
            <a:pPr>
              <a:defRPr/>
            </a:pPr>
            <a:r>
              <a:rPr lang="en-US" altLang="ko-KR"/>
              <a:t>The XXIV International Scientific Conference of Young Scientists and Specialists (AYSS-2020), November 9-13, 2020</a:t>
            </a:r>
            <a:endParaRPr lang="ru-RU" altLang="ko-K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ox(in)">
                                      <p:cBhvr>
                                        <p:cTn id="7" dur="500"/>
                                        <p:tgtEl>
                                          <p:spTgt spid="22"/>
                                        </p:tgtEl>
                                      </p:cBhvr>
                                    </p:animEffect>
                                  </p:childTnLst>
                                </p:cTn>
                              </p:par>
                              <p:par>
                                <p:cTn id="8" presetID="3" presetClass="exit" presetSubtype="10" fill="hold" grpId="1" nodeType="withEffect">
                                  <p:stCondLst>
                                    <p:cond delay="0"/>
                                  </p:stCondLst>
                                  <p:childTnLst>
                                    <p:animEffect transition="out" filter="blinds(horizontal)">
                                      <p:cBhvr>
                                        <p:cTn id="9" dur="500"/>
                                        <p:tgtEl>
                                          <p:spTgt spid="22"/>
                                        </p:tgtEl>
                                      </p:cBhvr>
                                    </p:animEffect>
                                    <p:set>
                                      <p:cBhvr>
                                        <p:cTn id="10" dur="1" fill="hold">
                                          <p:stCondLst>
                                            <p:cond delay="499"/>
                                          </p:stCondLst>
                                        </p:cTn>
                                        <p:tgtEl>
                                          <p:spTgt spid="22"/>
                                        </p:tgtEl>
                                        <p:attrNameLst>
                                          <p:attrName>style.visibility</p:attrName>
                                        </p:attrNameLst>
                                      </p:cBhvr>
                                      <p:to>
                                        <p:strVal val="hidden"/>
                                      </p:to>
                                    </p:set>
                                  </p:childTnLst>
                                </p:cTn>
                              </p:par>
                              <p:par>
                                <p:cTn id="11" presetID="23"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animBg="1"/>
      <p:bldP spid="22" grpId="1"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extLst>
              <a:ext uri="{28A0092B-C50C-407E-A947-70E740481C1C}">
                <a14:useLocalDpi xmlns:a14="http://schemas.microsoft.com/office/drawing/2010/main" val="0"/>
              </a:ext>
            </a:extLst>
          </a:blip>
          <a:srcRect/>
          <a:stretch>
            <a:fillRect/>
          </a:stretch>
        </p:blipFill>
        <p:spPr bwMode="auto">
          <a:xfrm>
            <a:off x="6379467" y="772998"/>
            <a:ext cx="5328623" cy="4807669"/>
          </a:xfrm>
          <a:prstGeom prst="rect">
            <a:avLst/>
          </a:prstGeom>
          <a:solidFill>
            <a:srgbClr val="FFFFFF"/>
          </a:solidFill>
          <a:ln>
            <a:noFill/>
          </a:ln>
        </p:spPr>
      </p:pic>
      <p:pic>
        <p:nvPicPr>
          <p:cNvPr id="5" name="Рисунок 4"/>
          <p:cNvPicPr/>
          <p:nvPr/>
        </p:nvPicPr>
        <p:blipFill>
          <a:blip r:embed="rId3">
            <a:extLst>
              <a:ext uri="{28A0092B-C50C-407E-A947-70E740481C1C}">
                <a14:useLocalDpi xmlns:a14="http://schemas.microsoft.com/office/drawing/2010/main" val="0"/>
              </a:ext>
            </a:extLst>
          </a:blip>
          <a:srcRect/>
          <a:stretch>
            <a:fillRect/>
          </a:stretch>
        </p:blipFill>
        <p:spPr bwMode="auto">
          <a:xfrm>
            <a:off x="735291" y="772998"/>
            <a:ext cx="5504725" cy="4807669"/>
          </a:xfrm>
          <a:prstGeom prst="rect">
            <a:avLst/>
          </a:prstGeom>
          <a:solidFill>
            <a:srgbClr val="FFFFFF"/>
          </a:solidFill>
          <a:ln>
            <a:noFill/>
          </a:ln>
        </p:spPr>
      </p:pic>
      <p:sp>
        <p:nvSpPr>
          <p:cNvPr id="6" name="Прямоугольник 5"/>
          <p:cNvSpPr/>
          <p:nvPr/>
        </p:nvSpPr>
        <p:spPr>
          <a:xfrm>
            <a:off x="1159498" y="5783849"/>
            <a:ext cx="10878531" cy="954107"/>
          </a:xfrm>
          <a:prstGeom prst="rect">
            <a:avLst/>
          </a:prstGeom>
        </p:spPr>
        <p:txBody>
          <a:bodyPr wrap="square">
            <a:spAutoFit/>
          </a:bodyPr>
          <a:lstStyle/>
          <a:p>
            <a:pPr algn="ctr"/>
            <a:r>
              <a:rPr lang="en-US" sz="2800" b="1" dirty="0">
                <a:solidFill>
                  <a:srgbClr val="003399"/>
                </a:solidFill>
                <a:effectLst>
                  <a:outerShdw blurRad="38100" dist="38100" dir="2700000" algn="tl">
                    <a:srgbClr val="000000">
                      <a:alpha val="43137"/>
                    </a:srgbClr>
                  </a:outerShdw>
                </a:effectLst>
              </a:rPr>
              <a:t>New 2D PSD detectors has been created and put into operation on the spectrometers: REMUR, RTD and REFLEX</a:t>
            </a:r>
            <a:endParaRPr lang="ru-RU" sz="2800" b="1" dirty="0">
              <a:solidFill>
                <a:srgbClr val="003399"/>
              </a:solidFill>
              <a:effectLst>
                <a:outerShdw blurRad="38100" dist="38100" dir="2700000" algn="tl">
                  <a:srgbClr val="000000">
                    <a:alpha val="43137"/>
                  </a:srgbClr>
                </a:outerShdw>
              </a:effectLst>
            </a:endParaRPr>
          </a:p>
        </p:txBody>
      </p:sp>
      <p:sp>
        <p:nvSpPr>
          <p:cNvPr id="3" name="Нижний колонтитул 2">
            <a:extLst>
              <a:ext uri="{FF2B5EF4-FFF2-40B4-BE49-F238E27FC236}">
                <a16:creationId xmlns:a16="http://schemas.microsoft.com/office/drawing/2014/main" id="{90A53799-6E09-4050-9CCF-F8468AADD3E4}"/>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750897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7F577DEE-0FA4-45C2-BF44-F443ED6BFF0C}"/>
              </a:ext>
            </a:extLst>
          </p:cNvPr>
          <p:cNvSpPr>
            <a:spLocks noGrp="1"/>
          </p:cNvSpPr>
          <p:nvPr>
            <p:ph type="title"/>
          </p:nvPr>
        </p:nvSpPr>
        <p:spPr>
          <a:xfrm>
            <a:off x="1828800" y="898338"/>
            <a:ext cx="9580606" cy="783770"/>
          </a:xfrm>
        </p:spPr>
        <p:txBody>
          <a:bodyPr>
            <a:noAutofit/>
          </a:bodyPr>
          <a:lstStyle/>
          <a:p>
            <a:pPr algn="ctr"/>
            <a:r>
              <a:rPr lang="en-US" sz="2400" dirty="0"/>
              <a:t>International School for Young Scientist and Students «Instruments and Methods of Experimental Nuclear Physics»</a:t>
            </a:r>
            <a:endParaRPr lang="ru-RU" sz="2400" dirty="0"/>
          </a:p>
        </p:txBody>
      </p:sp>
      <p:pic>
        <p:nvPicPr>
          <p:cNvPr id="5" name="Рисунок 4">
            <a:extLst>
              <a:ext uri="{FF2B5EF4-FFF2-40B4-BE49-F238E27FC236}">
                <a16:creationId xmlns:a16="http://schemas.microsoft.com/office/drawing/2014/main" id="{B6A54290-9780-405E-93E4-B1ABD75A6A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20" y="1910023"/>
            <a:ext cx="5885087" cy="3391026"/>
          </a:xfrm>
          <a:prstGeom prst="rect">
            <a:avLst/>
          </a:prstGeom>
        </p:spPr>
      </p:pic>
      <p:pic>
        <p:nvPicPr>
          <p:cNvPr id="6" name="Рисунок 5">
            <a:extLst>
              <a:ext uri="{FF2B5EF4-FFF2-40B4-BE49-F238E27FC236}">
                <a16:creationId xmlns:a16="http://schemas.microsoft.com/office/drawing/2014/main" id="{32F9F9DF-5225-416D-94CD-E965E5B6D6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6766" y="1773193"/>
            <a:ext cx="4901516" cy="3676137"/>
          </a:xfrm>
          <a:prstGeom prst="rect">
            <a:avLst/>
          </a:prstGeom>
        </p:spPr>
      </p:pic>
      <p:pic>
        <p:nvPicPr>
          <p:cNvPr id="7" name="Рисунок 6">
            <a:extLst>
              <a:ext uri="{FF2B5EF4-FFF2-40B4-BE49-F238E27FC236}">
                <a16:creationId xmlns:a16="http://schemas.microsoft.com/office/drawing/2014/main" id="{04CF8441-1FDE-4A65-8942-7009E8562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5048" y="4156504"/>
            <a:ext cx="3583460" cy="2687595"/>
          </a:xfrm>
          <a:prstGeom prst="rect">
            <a:avLst/>
          </a:prstGeom>
        </p:spPr>
      </p:pic>
      <p:sp>
        <p:nvSpPr>
          <p:cNvPr id="3" name="Footer Placeholder 2">
            <a:extLst>
              <a:ext uri="{FF2B5EF4-FFF2-40B4-BE49-F238E27FC236}">
                <a16:creationId xmlns:a16="http://schemas.microsoft.com/office/drawing/2014/main" id="{238B8DAD-8CB2-4909-8420-36CB9AEAFA0D}"/>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7777927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5DCD7B66-BCEB-481C-9ACE-C3FF725A2B33}"/>
              </a:ext>
            </a:extLst>
          </p:cNvPr>
          <p:cNvSpPr>
            <a:spLocks noGrp="1"/>
          </p:cNvSpPr>
          <p:nvPr>
            <p:ph type="title"/>
          </p:nvPr>
        </p:nvSpPr>
        <p:spPr/>
        <p:txBody>
          <a:bodyPr/>
          <a:lstStyle/>
          <a:p>
            <a:r>
              <a:rPr lang="en-US" dirty="0"/>
              <a:t>APPLIED RESEARCH</a:t>
            </a:r>
            <a:endParaRPr lang="ru-RU" dirty="0"/>
          </a:p>
        </p:txBody>
      </p:sp>
      <p:sp>
        <p:nvSpPr>
          <p:cNvPr id="4" name="Текст 3">
            <a:extLst>
              <a:ext uri="{FF2B5EF4-FFF2-40B4-BE49-F238E27FC236}">
                <a16:creationId xmlns:a16="http://schemas.microsoft.com/office/drawing/2014/main" id="{B2295224-66D4-4950-8756-636047DE0D23}"/>
              </a:ext>
            </a:extLst>
          </p:cNvPr>
          <p:cNvSpPr>
            <a:spLocks noGrp="1"/>
          </p:cNvSpPr>
          <p:nvPr>
            <p:ph type="body" idx="1"/>
          </p:nvPr>
        </p:nvSpPr>
        <p:spPr/>
        <p:txBody>
          <a:bodyPr/>
          <a:lstStyle/>
          <a:p>
            <a:r>
              <a:rPr lang="en-US" dirty="0"/>
              <a:t>NEUTRON ACTIVATION ANALYSIS</a:t>
            </a:r>
            <a:endParaRPr lang="ru-RU" dirty="0"/>
          </a:p>
        </p:txBody>
      </p:sp>
      <p:sp>
        <p:nvSpPr>
          <p:cNvPr id="6" name="Нижний колонтитул 5">
            <a:extLst>
              <a:ext uri="{FF2B5EF4-FFF2-40B4-BE49-F238E27FC236}">
                <a16:creationId xmlns:a16="http://schemas.microsoft.com/office/drawing/2014/main" id="{35E21F26-BAD7-4B88-AE6E-71279D9E6CBA}"/>
              </a:ext>
            </a:extLst>
          </p:cNvPr>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42636088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4">
            <a:extLst>
              <a:ext uri="{FF2B5EF4-FFF2-40B4-BE49-F238E27FC236}">
                <a16:creationId xmlns:a16="http://schemas.microsoft.com/office/drawing/2014/main" id="{26652F4C-6F93-4EE0-9CC1-22994800985C}"/>
              </a:ext>
            </a:extLst>
          </p:cNvPr>
          <p:cNvSpPr txBox="1">
            <a:spLocks noChangeArrowheads="1"/>
          </p:cNvSpPr>
          <p:nvPr/>
        </p:nvSpPr>
        <p:spPr bwMode="auto">
          <a:xfrm>
            <a:off x="6527800" y="2919413"/>
            <a:ext cx="40322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None/>
            </a:pPr>
            <a:r>
              <a:rPr lang="en-US" altLang="ru-RU" sz="1800">
                <a:solidFill>
                  <a:srgbClr val="00007D"/>
                </a:solidFill>
                <a:ea typeface="Batang" panose="02030600000101010101" pitchFamily="18" charset="-127"/>
              </a:rPr>
              <a:t>Transport capsules for irradiation</a:t>
            </a:r>
            <a:endParaRPr lang="ru-RU" altLang="ru-RU" sz="1800">
              <a:solidFill>
                <a:srgbClr val="00007D"/>
              </a:solidFill>
              <a:ea typeface="Batang" panose="02030600000101010101" pitchFamily="18" charset="-127"/>
            </a:endParaRPr>
          </a:p>
        </p:txBody>
      </p:sp>
      <p:sp>
        <p:nvSpPr>
          <p:cNvPr id="38915" name="Text Box 5">
            <a:extLst>
              <a:ext uri="{FF2B5EF4-FFF2-40B4-BE49-F238E27FC236}">
                <a16:creationId xmlns:a16="http://schemas.microsoft.com/office/drawing/2014/main" id="{040885A0-3F90-4852-974D-50D85D05192D}"/>
              </a:ext>
            </a:extLst>
          </p:cNvPr>
          <p:cNvSpPr txBox="1">
            <a:spLocks noChangeArrowheads="1"/>
          </p:cNvSpPr>
          <p:nvPr/>
        </p:nvSpPr>
        <p:spPr bwMode="auto">
          <a:xfrm>
            <a:off x="2057400" y="914400"/>
            <a:ext cx="8382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pPr>
            <a:endParaRPr lang="en-US" altLang="ru-RU" sz="1600">
              <a:solidFill>
                <a:srgbClr val="000000"/>
              </a:solidFill>
              <a:latin typeface="Times New Roman" panose="02020603050405020304" pitchFamily="18" charset="0"/>
              <a:ea typeface="Batang" panose="02030600000101010101" pitchFamily="18" charset="-127"/>
            </a:endParaRPr>
          </a:p>
        </p:txBody>
      </p:sp>
      <p:pic>
        <p:nvPicPr>
          <p:cNvPr id="38916" name="Picture 8" descr="Схема установки-2">
            <a:extLst>
              <a:ext uri="{FF2B5EF4-FFF2-40B4-BE49-F238E27FC236}">
                <a16:creationId xmlns:a16="http://schemas.microsoft.com/office/drawing/2014/main" id="{7BD743B0-9A7D-494C-92A2-A6DAD12C7F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620714"/>
            <a:ext cx="43465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a:extLst>
              <a:ext uri="{FF2B5EF4-FFF2-40B4-BE49-F238E27FC236}">
                <a16:creationId xmlns:a16="http://schemas.microsoft.com/office/drawing/2014/main" id="{644C050C-65DA-4B60-88A4-C07BAC717D08}"/>
              </a:ext>
            </a:extLst>
          </p:cNvPr>
          <p:cNvSpPr txBox="1">
            <a:spLocks noChangeArrowheads="1"/>
          </p:cNvSpPr>
          <p:nvPr/>
        </p:nvSpPr>
        <p:spPr bwMode="auto">
          <a:xfrm>
            <a:off x="2325688" y="44450"/>
            <a:ext cx="8096250"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800">
                <a:solidFill>
                  <a:schemeClr val="bg1"/>
                </a:solidFill>
                <a:latin typeface="Arial" charset="0"/>
                <a:ea typeface="Batang" pitchFamily="18" charset="-127"/>
              </a:defRPr>
            </a:lvl1pPr>
            <a:lvl2pPr marL="742950" indent="-285750">
              <a:defRPr sz="2800">
                <a:solidFill>
                  <a:schemeClr val="bg1"/>
                </a:solidFill>
                <a:latin typeface="Arial" charset="0"/>
                <a:ea typeface="Batang" pitchFamily="18" charset="-127"/>
              </a:defRPr>
            </a:lvl2pPr>
            <a:lvl3pPr marL="1143000" indent="-228600">
              <a:defRPr sz="2800">
                <a:solidFill>
                  <a:schemeClr val="bg1"/>
                </a:solidFill>
                <a:latin typeface="Arial" charset="0"/>
                <a:ea typeface="Batang" pitchFamily="18" charset="-127"/>
              </a:defRPr>
            </a:lvl3pPr>
            <a:lvl4pPr marL="1600200" indent="-228600">
              <a:defRPr sz="2800">
                <a:solidFill>
                  <a:schemeClr val="bg1"/>
                </a:solidFill>
                <a:latin typeface="Arial" charset="0"/>
                <a:ea typeface="Batang" pitchFamily="18" charset="-127"/>
              </a:defRPr>
            </a:lvl4pPr>
            <a:lvl5pPr marL="2057400" indent="-228600">
              <a:defRPr sz="2800">
                <a:solidFill>
                  <a:schemeClr val="bg1"/>
                </a:solidFill>
                <a:latin typeface="Arial" charset="0"/>
                <a:ea typeface="Batang" pitchFamily="18" charset="-127"/>
              </a:defRPr>
            </a:lvl5pPr>
            <a:lvl6pPr marL="2514600" indent="-228600" eaLnBrk="0" fontAlgn="base" hangingPunct="0">
              <a:spcBef>
                <a:spcPct val="0"/>
              </a:spcBef>
              <a:spcAft>
                <a:spcPct val="0"/>
              </a:spcAft>
              <a:defRPr sz="2800">
                <a:solidFill>
                  <a:schemeClr val="bg1"/>
                </a:solidFill>
                <a:latin typeface="Arial" charset="0"/>
                <a:ea typeface="Batang" pitchFamily="18" charset="-127"/>
              </a:defRPr>
            </a:lvl6pPr>
            <a:lvl7pPr marL="2971800" indent="-228600" eaLnBrk="0" fontAlgn="base" hangingPunct="0">
              <a:spcBef>
                <a:spcPct val="0"/>
              </a:spcBef>
              <a:spcAft>
                <a:spcPct val="0"/>
              </a:spcAft>
              <a:defRPr sz="2800">
                <a:solidFill>
                  <a:schemeClr val="bg1"/>
                </a:solidFill>
                <a:latin typeface="Arial" charset="0"/>
                <a:ea typeface="Batang" pitchFamily="18" charset="-127"/>
              </a:defRPr>
            </a:lvl7pPr>
            <a:lvl8pPr marL="3429000" indent="-228600" eaLnBrk="0" fontAlgn="base" hangingPunct="0">
              <a:spcBef>
                <a:spcPct val="0"/>
              </a:spcBef>
              <a:spcAft>
                <a:spcPct val="0"/>
              </a:spcAft>
              <a:defRPr sz="2800">
                <a:solidFill>
                  <a:schemeClr val="bg1"/>
                </a:solidFill>
                <a:latin typeface="Arial" charset="0"/>
                <a:ea typeface="Batang" pitchFamily="18" charset="-127"/>
              </a:defRPr>
            </a:lvl8pPr>
            <a:lvl9pPr marL="3886200" indent="-228600" eaLnBrk="0" fontAlgn="base" hangingPunct="0">
              <a:spcBef>
                <a:spcPct val="0"/>
              </a:spcBef>
              <a:spcAft>
                <a:spcPct val="0"/>
              </a:spcAft>
              <a:defRPr sz="2800">
                <a:solidFill>
                  <a:schemeClr val="bg1"/>
                </a:solidFill>
                <a:latin typeface="Arial" charset="0"/>
                <a:ea typeface="Batang" pitchFamily="18" charset="-127"/>
              </a:defRPr>
            </a:lvl9pPr>
          </a:lstStyle>
          <a:p>
            <a:pPr eaLnBrk="0" fontAlgn="base" hangingPunct="0">
              <a:lnSpc>
                <a:spcPct val="80000"/>
              </a:lnSpc>
              <a:spcBef>
                <a:spcPct val="50000"/>
              </a:spcBef>
              <a:spcAft>
                <a:spcPct val="0"/>
              </a:spcAft>
              <a:defRPr/>
            </a:pPr>
            <a:r>
              <a:rPr lang="en-US" b="1">
                <a:solidFill>
                  <a:srgbClr val="FFFFFF"/>
                </a:solidFill>
                <a:effectLst>
                  <a:outerShdw blurRad="38100" dist="38100" dir="2700000" algn="tl">
                    <a:srgbClr val="C0C0C0"/>
                  </a:outerShdw>
                </a:effectLst>
              </a:rPr>
              <a:t>Experimental facility</a:t>
            </a:r>
            <a:r>
              <a:rPr lang="en-US" b="1">
                <a:solidFill>
                  <a:srgbClr val="0000FF"/>
                </a:solidFill>
                <a:effectLst>
                  <a:outerShdw blurRad="38100" dist="38100" dir="2700000" algn="tl">
                    <a:srgbClr val="C0C0C0"/>
                  </a:outerShdw>
                </a:effectLst>
              </a:rPr>
              <a:t> REGATA at IBR-2 reactor</a:t>
            </a:r>
            <a:r>
              <a:rPr lang="ru-RU" b="1">
                <a:solidFill>
                  <a:srgbClr val="0000FF"/>
                </a:solidFill>
                <a:effectLst>
                  <a:outerShdw blurRad="38100" dist="38100" dir="2700000" algn="tl">
                    <a:srgbClr val="C0C0C0"/>
                  </a:outerShdw>
                </a:effectLst>
              </a:rPr>
              <a:t> </a:t>
            </a:r>
          </a:p>
        </p:txBody>
      </p:sp>
      <p:sp>
        <p:nvSpPr>
          <p:cNvPr id="38918" name="Text Box 9">
            <a:extLst>
              <a:ext uri="{FF2B5EF4-FFF2-40B4-BE49-F238E27FC236}">
                <a16:creationId xmlns:a16="http://schemas.microsoft.com/office/drawing/2014/main" id="{34C85844-38C1-4CE1-A86A-A0B9C50B1BE5}"/>
              </a:ext>
            </a:extLst>
          </p:cNvPr>
          <p:cNvSpPr txBox="1">
            <a:spLocks noChangeArrowheads="1"/>
          </p:cNvSpPr>
          <p:nvPr/>
        </p:nvSpPr>
        <p:spPr bwMode="auto">
          <a:xfrm>
            <a:off x="1235076" y="5157788"/>
            <a:ext cx="9432925"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2"/>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800">
                <a:solidFill>
                  <a:schemeClr val="bg1"/>
                </a:solidFill>
                <a:latin typeface="Arial" panose="020B0604020202020204" pitchFamily="34" charset="0"/>
                <a:ea typeface="Batang" panose="02030600000101010101" pitchFamily="18" charset="-127"/>
              </a:defRPr>
            </a:lvl1pPr>
            <a:lvl2pPr marL="742950" indent="-285750">
              <a:defRPr sz="2800">
                <a:solidFill>
                  <a:schemeClr val="bg1"/>
                </a:solidFill>
                <a:latin typeface="Arial" panose="020B0604020202020204" pitchFamily="34" charset="0"/>
                <a:ea typeface="Batang" panose="02030600000101010101" pitchFamily="18" charset="-127"/>
              </a:defRPr>
            </a:lvl2pPr>
            <a:lvl3pPr>
              <a:defRPr sz="2800">
                <a:solidFill>
                  <a:schemeClr val="bg1"/>
                </a:solidFill>
                <a:latin typeface="Arial" panose="020B0604020202020204" pitchFamily="34" charset="0"/>
                <a:ea typeface="Batang" panose="02030600000101010101" pitchFamily="18" charset="-127"/>
              </a:defRPr>
            </a:lvl3pPr>
            <a:lvl4pPr>
              <a:defRPr sz="2800">
                <a:solidFill>
                  <a:schemeClr val="bg1"/>
                </a:solidFill>
                <a:latin typeface="Arial" panose="020B0604020202020204" pitchFamily="34" charset="0"/>
                <a:ea typeface="Batang" panose="02030600000101010101" pitchFamily="18" charset="-127"/>
              </a:defRPr>
            </a:lvl4pPr>
            <a:lvl5pPr marL="2057400" indent="-228600">
              <a:defRPr sz="2800">
                <a:solidFill>
                  <a:schemeClr val="bg1"/>
                </a:solidFill>
                <a:latin typeface="Arial" panose="020B0604020202020204" pitchFamily="34" charset="0"/>
                <a:ea typeface="Batang" panose="02030600000101010101" pitchFamily="18" charset="-127"/>
              </a:defRPr>
            </a:lvl5pPr>
            <a:lvl6pPr marL="25146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6pPr>
            <a:lvl7pPr marL="29718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7pPr>
            <a:lvl8pPr marL="34290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8pPr>
            <a:lvl9pPr marL="3886200" indent="-228600" eaLnBrk="0" fontAlgn="base" hangingPunct="0">
              <a:spcBef>
                <a:spcPct val="0"/>
              </a:spcBef>
              <a:spcAft>
                <a:spcPct val="0"/>
              </a:spcAft>
              <a:defRPr sz="2800">
                <a:solidFill>
                  <a:schemeClr val="bg1"/>
                </a:solidFill>
                <a:latin typeface="Arial" panose="020B0604020202020204" pitchFamily="34" charset="0"/>
                <a:ea typeface="Batang" panose="02030600000101010101" pitchFamily="18" charset="-127"/>
              </a:defRPr>
            </a:lvl9pPr>
          </a:lstStyle>
          <a:p>
            <a:pPr lvl="2" eaLnBrk="0" fontAlgn="base" hangingPunct="0">
              <a:spcBef>
                <a:spcPct val="0"/>
              </a:spcBef>
              <a:spcAft>
                <a:spcPct val="0"/>
              </a:spcAft>
            </a:pPr>
            <a:endParaRPr lang="en-US" altLang="ru-RU" sz="2000">
              <a:solidFill>
                <a:srgbClr val="000000"/>
              </a:solidFill>
              <a:latin typeface="Comic Sans MS" panose="030F0702030302020204" pitchFamily="66" charset="0"/>
            </a:endParaRPr>
          </a:p>
          <a:p>
            <a:pPr lvl="2" eaLnBrk="0" fontAlgn="base" hangingPunct="0">
              <a:spcBef>
                <a:spcPct val="0"/>
              </a:spcBef>
              <a:spcAft>
                <a:spcPct val="0"/>
              </a:spcAft>
            </a:pPr>
            <a:endParaRPr lang="en-US" altLang="ru-RU" sz="500">
              <a:solidFill>
                <a:srgbClr val="000000"/>
              </a:solidFill>
              <a:latin typeface="Comic Sans MS" panose="030F0702030302020204" pitchFamily="66" charset="0"/>
            </a:endParaRPr>
          </a:p>
          <a:p>
            <a:pPr lvl="3" eaLnBrk="0" fontAlgn="base" hangingPunct="0">
              <a:spcBef>
                <a:spcPct val="0"/>
              </a:spcBef>
              <a:spcAft>
                <a:spcPct val="0"/>
              </a:spcAft>
            </a:pPr>
            <a:r>
              <a:rPr lang="en-US" altLang="ru-RU" sz="1600">
                <a:solidFill>
                  <a:srgbClr val="00007D"/>
                </a:solidFill>
              </a:rPr>
              <a:t>Ch1-Ch4 –irradiation channels, S- intermediate storage, DCV- directional control valves, L- loading unit, RCB- radiochemical glove-cell, U- unloading unit, SU- separate unit, SM- storage magazine, R- repacking unit, D-  detector, CB- control board, R1-R3- the rooms where the system is located.</a:t>
            </a:r>
          </a:p>
          <a:p>
            <a:pPr lvl="3" eaLnBrk="0" fontAlgn="base" hangingPunct="0">
              <a:spcBef>
                <a:spcPct val="0"/>
              </a:spcBef>
              <a:spcAft>
                <a:spcPct val="0"/>
              </a:spcAft>
            </a:pPr>
            <a:endParaRPr lang="en-US" altLang="ru-RU" sz="1600">
              <a:solidFill>
                <a:srgbClr val="00007D"/>
              </a:solidFill>
            </a:endParaRPr>
          </a:p>
          <a:p>
            <a:pPr eaLnBrk="0" fontAlgn="base" hangingPunct="0">
              <a:spcBef>
                <a:spcPct val="50000"/>
              </a:spcBef>
              <a:spcAft>
                <a:spcPct val="0"/>
              </a:spcAft>
            </a:pPr>
            <a:endParaRPr lang="en-US" altLang="ru-RU" sz="2400">
              <a:solidFill>
                <a:srgbClr val="00007D"/>
              </a:solidFill>
              <a:latin typeface="Times New Roman" panose="02020603050405020304" pitchFamily="18" charset="0"/>
            </a:endParaRPr>
          </a:p>
          <a:p>
            <a:pPr eaLnBrk="0" fontAlgn="base" hangingPunct="0">
              <a:spcBef>
                <a:spcPct val="50000"/>
              </a:spcBef>
              <a:spcAft>
                <a:spcPct val="0"/>
              </a:spcAft>
            </a:pPr>
            <a:endParaRPr lang="en-US" altLang="ru-RU" sz="1600">
              <a:solidFill>
                <a:srgbClr val="000000"/>
              </a:solidFill>
              <a:latin typeface="Times New Roman" panose="02020603050405020304" pitchFamily="18" charset="0"/>
            </a:endParaRPr>
          </a:p>
        </p:txBody>
      </p:sp>
      <p:pic>
        <p:nvPicPr>
          <p:cNvPr id="38919" name="Picture 12" descr="100_6235">
            <a:extLst>
              <a:ext uri="{FF2B5EF4-FFF2-40B4-BE49-F238E27FC236}">
                <a16:creationId xmlns:a16="http://schemas.microsoft.com/office/drawing/2014/main" id="{FD4B0921-5317-4180-B524-427C39EB46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9" y="3316288"/>
            <a:ext cx="2473325"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3">
            <a:extLst>
              <a:ext uri="{FF2B5EF4-FFF2-40B4-BE49-F238E27FC236}">
                <a16:creationId xmlns:a16="http://schemas.microsoft.com/office/drawing/2014/main" id="{B88DA79E-41C9-4A7D-9434-4D440520D0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0689" y="871539"/>
            <a:ext cx="151447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ижний колонтитул 2">
            <a:extLst>
              <a:ext uri="{FF2B5EF4-FFF2-40B4-BE49-F238E27FC236}">
                <a16:creationId xmlns:a16="http://schemas.microsoft.com/office/drawing/2014/main" id="{20AD659A-CD44-427D-A5C6-F0A740AB4FD6}"/>
              </a:ext>
            </a:extLst>
          </p:cNvPr>
          <p:cNvSpPr>
            <a:spLocks noGrp="1"/>
          </p:cNvSpPr>
          <p:nvPr>
            <p:ph type="ftr" sz="quarter" idx="10"/>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AE6386F0-5F70-4A3F-A338-50E589A7F396}"/>
              </a:ext>
            </a:extLst>
          </p:cNvPr>
          <p:cNvSpPr txBox="1">
            <a:spLocks noChangeArrowheads="1"/>
          </p:cNvSpPr>
          <p:nvPr/>
        </p:nvSpPr>
        <p:spPr bwMode="auto">
          <a:xfrm>
            <a:off x="6700838" y="1219201"/>
            <a:ext cx="35814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bg2"/>
              </a:buClr>
              <a:buSzPct val="75000"/>
              <a:buFont typeface="Wingdings" panose="05000000000000000000" pitchFamily="2" charset="2"/>
              <a:buChar char="n"/>
              <a:tabLst>
                <a:tab pos="101600" algn="l"/>
              </a:tabLst>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tabLst>
                <a:tab pos="101600" algn="l"/>
              </a:tabLst>
              <a:defRPr sz="2800">
                <a:solidFill>
                  <a:schemeClr val="tx1"/>
                </a:solidFill>
                <a:latin typeface="Arial" panose="020B0604020202020204" pitchFamily="34" charset="0"/>
              </a:defRPr>
            </a:lvl2pPr>
            <a:lvl3pPr marL="381000">
              <a:spcBef>
                <a:spcPct val="20000"/>
              </a:spcBef>
              <a:buClr>
                <a:schemeClr val="bg2"/>
              </a:buClr>
              <a:buSzPct val="65000"/>
              <a:buFont typeface="Wingdings" panose="05000000000000000000" pitchFamily="2" charset="2"/>
              <a:buChar char="n"/>
              <a:tabLst>
                <a:tab pos="101600" algn="l"/>
              </a:tabLst>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tabLst>
                <a:tab pos="101600" algn="l"/>
              </a:tabLst>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tabLst>
                <a:tab pos="101600" algn="l"/>
              </a:tabLst>
              <a:defRPr sz="2000">
                <a:solidFill>
                  <a:schemeClr val="tx1"/>
                </a:solidFill>
                <a:latin typeface="Arial" panose="020B0604020202020204" pitchFamily="34" charset="0"/>
              </a:defRPr>
            </a:lvl9pPr>
          </a:lstStyle>
          <a:p>
            <a:pPr lvl="2" eaLnBrk="0" fontAlgn="base" hangingPunct="0">
              <a:spcBef>
                <a:spcPct val="0"/>
              </a:spcBef>
              <a:spcAft>
                <a:spcPct val="0"/>
              </a:spcAft>
              <a:buClrTx/>
              <a:buSzTx/>
              <a:buNone/>
            </a:pPr>
            <a:r>
              <a:rPr lang="en-US" altLang="ru-RU" sz="2000">
                <a:solidFill>
                  <a:srgbClr val="00007D"/>
                </a:solidFill>
                <a:ea typeface="Batang" panose="02030600000101010101" pitchFamily="18" charset="-127"/>
              </a:rPr>
              <a:t>Neutron e</a:t>
            </a:r>
            <a:r>
              <a:rPr lang="ru-RU" altLang="ru-RU" sz="2000">
                <a:solidFill>
                  <a:srgbClr val="00007D"/>
                </a:solidFill>
                <a:ea typeface="Batang" panose="02030600000101010101" pitchFamily="18" charset="-127"/>
              </a:rPr>
              <a:t>nergy spectra</a:t>
            </a:r>
          </a:p>
          <a:p>
            <a:pPr lvl="2" eaLnBrk="0" fontAlgn="base" hangingPunct="0">
              <a:spcBef>
                <a:spcPct val="0"/>
              </a:spcBef>
              <a:spcAft>
                <a:spcPct val="0"/>
              </a:spcAft>
              <a:buClrTx/>
              <a:buSzTx/>
              <a:buNone/>
            </a:pPr>
            <a:r>
              <a:rPr lang="ru-RU" altLang="ru-RU" sz="2000">
                <a:solidFill>
                  <a:srgbClr val="00007D"/>
                </a:solidFill>
                <a:ea typeface="Batang" panose="02030600000101010101" pitchFamily="18" charset="-127"/>
              </a:rPr>
              <a:t> in irradiation channels CH1(</a:t>
            </a:r>
            <a:r>
              <a:rPr lang="ru-RU" altLang="ru-RU" sz="1200">
                <a:solidFill>
                  <a:srgbClr val="FF0000"/>
                </a:solidFill>
                <a:ea typeface="Batang" panose="02030600000101010101" pitchFamily="18" charset="-127"/>
                <a:sym typeface="Marlett" pitchFamily="2" charset="2"/>
              </a:rPr>
              <a:t></a:t>
            </a:r>
            <a:r>
              <a:rPr lang="ru-RU" altLang="ru-RU" sz="2000">
                <a:solidFill>
                  <a:srgbClr val="00007D"/>
                </a:solidFill>
                <a:ea typeface="Batang" panose="02030600000101010101" pitchFamily="18" charset="-127"/>
              </a:rPr>
              <a:t>)</a:t>
            </a:r>
            <a:r>
              <a:rPr lang="en-US" altLang="ru-RU" sz="2000">
                <a:solidFill>
                  <a:srgbClr val="00007D"/>
                </a:solidFill>
                <a:ea typeface="Batang" panose="02030600000101010101" pitchFamily="18" charset="-127"/>
              </a:rPr>
              <a:t> </a:t>
            </a:r>
            <a:r>
              <a:rPr lang="ru-RU" altLang="ru-RU" sz="2000">
                <a:solidFill>
                  <a:srgbClr val="00007D"/>
                </a:solidFill>
                <a:ea typeface="Batang" panose="02030600000101010101" pitchFamily="18" charset="-127"/>
              </a:rPr>
              <a:t>and CH</a:t>
            </a:r>
            <a:r>
              <a:rPr lang="en-US" altLang="ru-RU" sz="2000">
                <a:solidFill>
                  <a:srgbClr val="00007D"/>
                </a:solidFill>
                <a:ea typeface="Batang" panose="02030600000101010101" pitchFamily="18" charset="-127"/>
              </a:rPr>
              <a:t>2</a:t>
            </a:r>
            <a:r>
              <a:rPr lang="ru-RU" altLang="ru-RU" sz="2000">
                <a:solidFill>
                  <a:srgbClr val="00007D"/>
                </a:solidFill>
                <a:ea typeface="Batang" panose="02030600000101010101" pitchFamily="18" charset="-127"/>
              </a:rPr>
              <a:t> (curve)</a:t>
            </a:r>
            <a:endParaRPr lang="en-US" altLang="ru-RU">
              <a:solidFill>
                <a:srgbClr val="00007D"/>
              </a:solidFill>
              <a:ea typeface="Batang" panose="02030600000101010101" pitchFamily="18" charset="-127"/>
            </a:endParaRPr>
          </a:p>
        </p:txBody>
      </p:sp>
      <p:sp>
        <p:nvSpPr>
          <p:cNvPr id="39939" name="Text Box 3">
            <a:extLst>
              <a:ext uri="{FF2B5EF4-FFF2-40B4-BE49-F238E27FC236}">
                <a16:creationId xmlns:a16="http://schemas.microsoft.com/office/drawing/2014/main" id="{E081F548-259E-4EFB-A647-AC3C80066B60}"/>
              </a:ext>
            </a:extLst>
          </p:cNvPr>
          <p:cNvSpPr txBox="1">
            <a:spLocks noChangeArrowheads="1"/>
          </p:cNvSpPr>
          <p:nvPr/>
        </p:nvSpPr>
        <p:spPr bwMode="auto">
          <a:xfrm>
            <a:off x="2590800" y="3733800"/>
            <a:ext cx="7246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r>
              <a:rPr lang="en-US" altLang="ru-RU" sz="2000">
                <a:solidFill>
                  <a:srgbClr val="00007D"/>
                </a:solidFill>
                <a:ea typeface="Batang" panose="02030600000101010101" pitchFamily="18" charset="-127"/>
              </a:rPr>
              <a:t>The main characteristics of the irradiation channels</a:t>
            </a:r>
            <a:r>
              <a:rPr lang="en-US" altLang="ru-RU" sz="2400">
                <a:solidFill>
                  <a:srgbClr val="00007D"/>
                </a:solidFill>
                <a:latin typeface="Comic Sans MS" panose="030F0702030302020204" pitchFamily="66" charset="0"/>
                <a:ea typeface="Batang" panose="02030600000101010101" pitchFamily="18" charset="-127"/>
              </a:rPr>
              <a:t> </a:t>
            </a:r>
            <a:r>
              <a:rPr lang="en-US" altLang="ru-RU" sz="2000">
                <a:solidFill>
                  <a:srgbClr val="00007D"/>
                </a:solidFill>
                <a:ea typeface="Batang" panose="02030600000101010101" pitchFamily="18" charset="-127"/>
              </a:rPr>
              <a:t>at 1.5 MW</a:t>
            </a:r>
            <a:r>
              <a:rPr lang="en-US" altLang="ru-RU" sz="2400">
                <a:solidFill>
                  <a:srgbClr val="00007D"/>
                </a:solidFill>
                <a:latin typeface="Comic Sans MS" panose="030F0702030302020204" pitchFamily="66" charset="0"/>
                <a:ea typeface="Batang" panose="02030600000101010101" pitchFamily="18" charset="-127"/>
              </a:rPr>
              <a:t> </a:t>
            </a:r>
          </a:p>
        </p:txBody>
      </p:sp>
      <p:pic>
        <p:nvPicPr>
          <p:cNvPr id="39940" name="Object 4">
            <a:extLst>
              <a:ext uri="{FF2B5EF4-FFF2-40B4-BE49-F238E27FC236}">
                <a16:creationId xmlns:a16="http://schemas.microsoft.com/office/drawing/2014/main" id="{737DB4CE-B194-4A89-96FC-220B680EB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267200"/>
            <a:ext cx="6858000" cy="161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1" name="Picture 5">
            <a:extLst>
              <a:ext uri="{FF2B5EF4-FFF2-40B4-BE49-F238E27FC236}">
                <a16:creationId xmlns:a16="http://schemas.microsoft.com/office/drawing/2014/main" id="{C352CDDA-C1AC-4C1F-8272-E4B5AEECF9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7838" y="1"/>
            <a:ext cx="54102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42" name="Text Box 6">
            <a:extLst>
              <a:ext uri="{FF2B5EF4-FFF2-40B4-BE49-F238E27FC236}">
                <a16:creationId xmlns:a16="http://schemas.microsoft.com/office/drawing/2014/main" id="{1A21A03C-A2BE-4639-AF29-02D100424D3C}"/>
              </a:ext>
            </a:extLst>
          </p:cNvPr>
          <p:cNvSpPr txBox="1">
            <a:spLocks noChangeArrowheads="1"/>
          </p:cNvSpPr>
          <p:nvPr/>
        </p:nvSpPr>
        <p:spPr bwMode="auto">
          <a:xfrm>
            <a:off x="2362200" y="0"/>
            <a:ext cx="868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pPr>
            <a:r>
              <a:rPr lang="en-US" altLang="ru-RU" sz="2400" b="1">
                <a:solidFill>
                  <a:srgbClr val="FFFFFF"/>
                </a:solidFill>
                <a:ea typeface="Batang" panose="02030600000101010101" pitchFamily="18" charset="-127"/>
              </a:rPr>
              <a:t>Neutron  energy spectra and   </a:t>
            </a:r>
            <a:r>
              <a:rPr lang="en-US" altLang="ru-RU" sz="2400" b="1">
                <a:solidFill>
                  <a:srgbClr val="00007D"/>
                </a:solidFill>
                <a:ea typeface="Batang" panose="02030600000101010101" pitchFamily="18" charset="-127"/>
              </a:rPr>
              <a:t>irradiation channels</a:t>
            </a:r>
          </a:p>
        </p:txBody>
      </p:sp>
      <p:sp>
        <p:nvSpPr>
          <p:cNvPr id="3" name="Нижний колонтитул 2">
            <a:extLst>
              <a:ext uri="{FF2B5EF4-FFF2-40B4-BE49-F238E27FC236}">
                <a16:creationId xmlns:a16="http://schemas.microsoft.com/office/drawing/2014/main" id="{6D656B3A-D311-4288-BD93-7E4033B1EB38}"/>
              </a:ext>
            </a:extLst>
          </p:cNvPr>
          <p:cNvSpPr>
            <a:spLocks noGrp="1"/>
          </p:cNvSpPr>
          <p:nvPr>
            <p:ph type="ftr" sz="quarter" idx="10"/>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100_6207">
            <a:extLst>
              <a:ext uri="{FF2B5EF4-FFF2-40B4-BE49-F238E27FC236}">
                <a16:creationId xmlns:a16="http://schemas.microsoft.com/office/drawing/2014/main" id="{126A45F2-A06D-40D0-B32E-46A533C06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062" y="-6350"/>
            <a:ext cx="9159876"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ижний колонтитул 2">
            <a:extLst>
              <a:ext uri="{FF2B5EF4-FFF2-40B4-BE49-F238E27FC236}">
                <a16:creationId xmlns:a16="http://schemas.microsoft.com/office/drawing/2014/main" id="{F3925C2A-46D6-421E-A3B9-05C5E0DB8CE6}"/>
              </a:ext>
            </a:extLst>
          </p:cNvPr>
          <p:cNvSpPr>
            <a:spLocks noGrp="1"/>
          </p:cNvSpPr>
          <p:nvPr>
            <p:ph type="ftr" sz="quarter" idx="10"/>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Рисунок 1">
            <a:extLst>
              <a:ext uri="{FF2B5EF4-FFF2-40B4-BE49-F238E27FC236}">
                <a16:creationId xmlns:a16="http://schemas.microsoft.com/office/drawing/2014/main" id="{A347A3F7-9BD4-4D63-A401-38B1F22B8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827338"/>
            <a:ext cx="320675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2">
            <a:extLst>
              <a:ext uri="{FF2B5EF4-FFF2-40B4-BE49-F238E27FC236}">
                <a16:creationId xmlns:a16="http://schemas.microsoft.com/office/drawing/2014/main" id="{4AE067CC-83D8-4F3F-AB00-8A3F524190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1788" y="2857500"/>
            <a:ext cx="2628900" cy="400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6" name="Рисунок 4">
            <a:extLst>
              <a:ext uri="{FF2B5EF4-FFF2-40B4-BE49-F238E27FC236}">
                <a16:creationId xmlns:a16="http://schemas.microsoft.com/office/drawing/2014/main" id="{4965C10A-7870-40A6-948B-FBE36E7501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5639" y="15876"/>
            <a:ext cx="3805237" cy="285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Рисунок 1">
            <a:extLst>
              <a:ext uri="{FF2B5EF4-FFF2-40B4-BE49-F238E27FC236}">
                <a16:creationId xmlns:a16="http://schemas.microsoft.com/office/drawing/2014/main" id="{78D7E2ED-9CD5-4047-B102-5B4BF645F8D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19289" y="15876"/>
            <a:ext cx="3748087"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Рисунок 6">
            <a:extLst>
              <a:ext uri="{FF2B5EF4-FFF2-40B4-BE49-F238E27FC236}">
                <a16:creationId xmlns:a16="http://schemas.microsoft.com/office/drawing/2014/main" id="{D770533A-B53F-4520-98C3-DBDC8A79015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3613" y="2938463"/>
            <a:ext cx="1365250" cy="194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Рисунок 7">
            <a:extLst>
              <a:ext uri="{FF2B5EF4-FFF2-40B4-BE49-F238E27FC236}">
                <a16:creationId xmlns:a16="http://schemas.microsoft.com/office/drawing/2014/main" id="{640374FF-AF8F-4329-AC0B-871FD9FF82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2400" y="4941889"/>
            <a:ext cx="2281238"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Рисунок 8">
            <a:extLst>
              <a:ext uri="{FF2B5EF4-FFF2-40B4-BE49-F238E27FC236}">
                <a16:creationId xmlns:a16="http://schemas.microsoft.com/office/drawing/2014/main" id="{CBDBC867-8965-488E-BA7D-15233F722F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0464" y="2976563"/>
            <a:ext cx="1550987" cy="190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ижний колонтитул 2">
            <a:extLst>
              <a:ext uri="{FF2B5EF4-FFF2-40B4-BE49-F238E27FC236}">
                <a16:creationId xmlns:a16="http://schemas.microsoft.com/office/drawing/2014/main" id="{6A047811-3154-4F23-81B1-808E91D23768}"/>
              </a:ext>
            </a:extLst>
          </p:cNvPr>
          <p:cNvSpPr>
            <a:spLocks noGrp="1"/>
          </p:cNvSpPr>
          <p:nvPr>
            <p:ph type="ftr" sz="quarter" idx="10"/>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Object 2">
            <a:extLst>
              <a:ext uri="{FF2B5EF4-FFF2-40B4-BE49-F238E27FC236}">
                <a16:creationId xmlns:a16="http://schemas.microsoft.com/office/drawing/2014/main" id="{1C45F790-3DDA-44F2-ABB0-7C3AAE249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1125538"/>
            <a:ext cx="8496300" cy="408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43" name="Text Box 3">
            <a:extLst>
              <a:ext uri="{FF2B5EF4-FFF2-40B4-BE49-F238E27FC236}">
                <a16:creationId xmlns:a16="http://schemas.microsoft.com/office/drawing/2014/main" id="{9B84EB3D-3AA7-46E3-B999-409F65821EBF}"/>
              </a:ext>
            </a:extLst>
          </p:cNvPr>
          <p:cNvSpPr txBox="1">
            <a:spLocks noChangeArrowheads="1"/>
          </p:cNvSpPr>
          <p:nvPr/>
        </p:nvSpPr>
        <p:spPr bwMode="auto">
          <a:xfrm>
            <a:off x="3200400" y="607048"/>
            <a:ext cx="6096000" cy="46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None/>
            </a:pPr>
            <a:endParaRPr lang="en-US" altLang="ru-RU" sz="2400">
              <a:solidFill>
                <a:srgbClr val="9999CC"/>
              </a:solidFill>
              <a:latin typeface="Comic Sans MS" panose="030F0702030302020204" pitchFamily="66" charset="0"/>
              <a:ea typeface="Batang" panose="02030600000101010101" pitchFamily="18" charset="-127"/>
            </a:endParaRPr>
          </a:p>
        </p:txBody>
      </p:sp>
      <p:sp>
        <p:nvSpPr>
          <p:cNvPr id="61444" name="Text Box 4">
            <a:extLst>
              <a:ext uri="{FF2B5EF4-FFF2-40B4-BE49-F238E27FC236}">
                <a16:creationId xmlns:a16="http://schemas.microsoft.com/office/drawing/2014/main" id="{5E5AFA6E-9F92-4673-BB20-EF411B2A1748}"/>
              </a:ext>
            </a:extLst>
          </p:cNvPr>
          <p:cNvSpPr txBox="1">
            <a:spLocks noChangeArrowheads="1"/>
          </p:cNvSpPr>
          <p:nvPr/>
        </p:nvSpPr>
        <p:spPr bwMode="auto">
          <a:xfrm>
            <a:off x="4038600" y="533400"/>
            <a:ext cx="4191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50000"/>
              </a:spcBef>
              <a:spcAft>
                <a:spcPct val="0"/>
              </a:spcAft>
              <a:buClrTx/>
              <a:buSzTx/>
              <a:buNone/>
            </a:pPr>
            <a:r>
              <a:rPr lang="en-US" altLang="ru-RU" sz="3600" b="1">
                <a:solidFill>
                  <a:srgbClr val="00007D"/>
                </a:solidFill>
                <a:ea typeface="Batang" panose="02030600000101010101" pitchFamily="18" charset="-127"/>
              </a:rPr>
              <a:t>NAA + AAS</a:t>
            </a:r>
            <a:endParaRPr lang="en-US" altLang="ru-RU" sz="2400">
              <a:solidFill>
                <a:srgbClr val="00007D"/>
              </a:solidFill>
              <a:ea typeface="Batang" panose="02030600000101010101" pitchFamily="18" charset="-127"/>
            </a:endParaRPr>
          </a:p>
        </p:txBody>
      </p:sp>
      <p:sp>
        <p:nvSpPr>
          <p:cNvPr id="61445" name="Text Box 10">
            <a:extLst>
              <a:ext uri="{FF2B5EF4-FFF2-40B4-BE49-F238E27FC236}">
                <a16:creationId xmlns:a16="http://schemas.microsoft.com/office/drawing/2014/main" id="{37474158-CC53-4461-B77F-25832B5BD018}"/>
              </a:ext>
            </a:extLst>
          </p:cNvPr>
          <p:cNvSpPr txBox="1">
            <a:spLocks noChangeArrowheads="1"/>
          </p:cNvSpPr>
          <p:nvPr/>
        </p:nvSpPr>
        <p:spPr bwMode="auto">
          <a:xfrm>
            <a:off x="3000376" y="5805488"/>
            <a:ext cx="31670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pPr>
            <a:r>
              <a:rPr lang="en-US" altLang="ru-RU" sz="2800">
                <a:solidFill>
                  <a:srgbClr val="FFFFFF"/>
                </a:solidFill>
                <a:ea typeface="Batang" panose="02030600000101010101" pitchFamily="18" charset="-127"/>
              </a:rPr>
              <a:t>~ 55 elements</a:t>
            </a:r>
            <a:endParaRPr lang="ru-RU" altLang="ru-RU" sz="2800">
              <a:solidFill>
                <a:srgbClr val="FFFFFF"/>
              </a:solidFill>
              <a:ea typeface="Batang" panose="02030600000101010101" pitchFamily="18" charset="-127"/>
            </a:endParaRPr>
          </a:p>
        </p:txBody>
      </p:sp>
      <p:sp>
        <p:nvSpPr>
          <p:cNvPr id="61446" name="Text Box 11">
            <a:extLst>
              <a:ext uri="{FF2B5EF4-FFF2-40B4-BE49-F238E27FC236}">
                <a16:creationId xmlns:a16="http://schemas.microsoft.com/office/drawing/2014/main" id="{D1AD0549-4EB3-4F2E-807C-FE574C184E93}"/>
              </a:ext>
            </a:extLst>
          </p:cNvPr>
          <p:cNvSpPr txBox="1">
            <a:spLocks noChangeArrowheads="1"/>
          </p:cNvSpPr>
          <p:nvPr/>
        </p:nvSpPr>
        <p:spPr bwMode="auto">
          <a:xfrm>
            <a:off x="4511676" y="5589588"/>
            <a:ext cx="37449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pPr>
            <a:r>
              <a:rPr lang="en-US" altLang="ru-RU" sz="2800">
                <a:solidFill>
                  <a:srgbClr val="00007D"/>
                </a:solidFill>
                <a:ea typeface="Batang" panose="02030600000101010101" pitchFamily="18" charset="-127"/>
              </a:rPr>
              <a:t>NAA ~ 55 elements</a:t>
            </a:r>
            <a:endParaRPr lang="ru-RU" altLang="ru-RU" sz="2800">
              <a:solidFill>
                <a:srgbClr val="00007D"/>
              </a:solidFill>
              <a:ea typeface="Batang" panose="02030600000101010101" pitchFamily="18" charset="-127"/>
            </a:endParaRPr>
          </a:p>
        </p:txBody>
      </p:sp>
      <p:sp>
        <p:nvSpPr>
          <p:cNvPr id="3" name="Нижний колонтитул 2">
            <a:extLst>
              <a:ext uri="{FF2B5EF4-FFF2-40B4-BE49-F238E27FC236}">
                <a16:creationId xmlns:a16="http://schemas.microsoft.com/office/drawing/2014/main" id="{A9441458-688D-4D01-A449-F9AE5F68B07F}"/>
              </a:ext>
            </a:extLst>
          </p:cNvPr>
          <p:cNvSpPr>
            <a:spLocks noGrp="1"/>
          </p:cNvSpPr>
          <p:nvPr>
            <p:ph type="ftr" sz="quarter" idx="10"/>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BF51959-F0FB-4B0C-815B-F3B203353A65}"/>
              </a:ext>
            </a:extLst>
          </p:cNvPr>
          <p:cNvSpPr>
            <a:spLocks noChangeArrowheads="1"/>
          </p:cNvSpPr>
          <p:nvPr/>
        </p:nvSpPr>
        <p:spPr bwMode="auto">
          <a:xfrm>
            <a:off x="2208213" y="2205038"/>
            <a:ext cx="79248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spAutoFit/>
          </a:bodyPr>
          <a:lstStyle>
            <a:lvl1pPr marL="342900" indent="-342900">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lvl="1" algn="ctr" eaLnBrk="0" fontAlgn="base" hangingPunct="0">
              <a:lnSpc>
                <a:spcPct val="120000"/>
              </a:lnSpc>
              <a:spcBef>
                <a:spcPct val="0"/>
              </a:spcBef>
              <a:spcAft>
                <a:spcPct val="0"/>
              </a:spcAft>
              <a:buClrTx/>
              <a:buSzPct val="135000"/>
              <a:buNone/>
            </a:pPr>
            <a:r>
              <a:rPr lang="en-US" altLang="ru-RU" sz="4400" b="1">
                <a:solidFill>
                  <a:srgbClr val="00007D"/>
                </a:solidFill>
                <a:ea typeface="Batang" panose="02030600000101010101" pitchFamily="18" charset="-127"/>
              </a:rPr>
              <a:t>Air pollution studies</a:t>
            </a:r>
          </a:p>
          <a:p>
            <a:pPr lvl="1" algn="ctr" eaLnBrk="0" fontAlgn="base" hangingPunct="0">
              <a:lnSpc>
                <a:spcPct val="120000"/>
              </a:lnSpc>
              <a:spcBef>
                <a:spcPct val="0"/>
              </a:spcBef>
              <a:spcAft>
                <a:spcPct val="0"/>
              </a:spcAft>
              <a:buClrTx/>
              <a:buSzPct val="135000"/>
              <a:buNone/>
            </a:pPr>
            <a:r>
              <a:rPr lang="en-US" altLang="ru-RU" sz="3600" b="1">
                <a:solidFill>
                  <a:srgbClr val="00007D"/>
                </a:solidFill>
                <a:ea typeface="Batang" panose="02030600000101010101" pitchFamily="18" charset="-127"/>
              </a:rPr>
              <a:t>based on moss analysis</a:t>
            </a:r>
            <a:endParaRPr lang="en-US" altLang="ru-RU" sz="3600" i="1">
              <a:solidFill>
                <a:srgbClr val="00007D"/>
              </a:solidFill>
              <a:ea typeface="Batang" panose="02030600000101010101" pitchFamily="18" charset="-127"/>
            </a:endParaRPr>
          </a:p>
        </p:txBody>
      </p:sp>
      <p:sp>
        <p:nvSpPr>
          <p:cNvPr id="3" name="Нижний колонтитул 2">
            <a:extLst>
              <a:ext uri="{FF2B5EF4-FFF2-40B4-BE49-F238E27FC236}">
                <a16:creationId xmlns:a16="http://schemas.microsoft.com/office/drawing/2014/main" id="{DD8BA62E-8878-4661-9B74-7B83ECD1E37B}"/>
              </a:ext>
            </a:extLst>
          </p:cNvPr>
          <p:cNvSpPr>
            <a:spLocks noGrp="1"/>
          </p:cNvSpPr>
          <p:nvPr>
            <p:ph type="ftr" sz="quarter" idx="10"/>
          </p:nvPr>
        </p:nvSpPr>
        <p:spPr/>
        <p:txBody>
          <a:body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114690"/>
                                        </p:tgtEl>
                                        <p:attrNameLst>
                                          <p:attrName>style.visibility</p:attrName>
                                        </p:attrNameLst>
                                      </p:cBhvr>
                                      <p:to>
                                        <p:strVal val="visible"/>
                                      </p:to>
                                    </p:set>
                                    <p:anim calcmode="lin" valueType="num">
                                      <p:cBhvr>
                                        <p:cTn id="7" dur="500" fill="hold"/>
                                        <p:tgtEl>
                                          <p:spTgt spid="114690"/>
                                        </p:tgtEl>
                                        <p:attrNameLst>
                                          <p:attrName>ppt_w</p:attrName>
                                        </p:attrNameLst>
                                      </p:cBhvr>
                                      <p:tavLst>
                                        <p:tav tm="0">
                                          <p:val>
                                            <p:fltVal val="0"/>
                                          </p:val>
                                        </p:tav>
                                        <p:tav tm="100000">
                                          <p:val>
                                            <p:strVal val="#ppt_w"/>
                                          </p:val>
                                        </p:tav>
                                      </p:tavLst>
                                    </p:anim>
                                    <p:anim calcmode="lin" valueType="num">
                                      <p:cBhvr>
                                        <p:cTn id="8" dur="500" fill="hold"/>
                                        <p:tgtEl>
                                          <p:spTgt spid="1146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0"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ectangle 4">
            <a:extLst>
              <a:ext uri="{FF2B5EF4-FFF2-40B4-BE49-F238E27FC236}">
                <a16:creationId xmlns:a16="http://schemas.microsoft.com/office/drawing/2014/main" id="{CF93438C-6BA1-45C4-843E-978EDE974FE1}"/>
              </a:ext>
            </a:extLst>
          </p:cNvPr>
          <p:cNvSpPr>
            <a:spLocks noChangeArrowheads="1"/>
          </p:cNvSpPr>
          <p:nvPr/>
        </p:nvSpPr>
        <p:spPr bwMode="auto">
          <a:xfrm>
            <a:off x="3981450" y="199231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035" name="Text Box 27">
            <a:extLst>
              <a:ext uri="{FF2B5EF4-FFF2-40B4-BE49-F238E27FC236}">
                <a16:creationId xmlns:a16="http://schemas.microsoft.com/office/drawing/2014/main" id="{048ED45C-E262-494E-A207-FCAA57510FC7}"/>
              </a:ext>
            </a:extLst>
          </p:cNvPr>
          <p:cNvSpPr txBox="1">
            <a:spLocks noChangeArrowheads="1"/>
          </p:cNvSpPr>
          <p:nvPr/>
        </p:nvSpPr>
        <p:spPr bwMode="auto">
          <a:xfrm>
            <a:off x="1792944" y="5181426"/>
            <a:ext cx="4800600" cy="1323439"/>
          </a:xfrm>
          <a:prstGeom prst="rect">
            <a:avLst/>
          </a:prstGeom>
          <a:solidFill>
            <a:schemeClr val="bg1"/>
          </a:solidFill>
          <a:ln>
            <a:noFill/>
          </a:ln>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dirty="0">
                <a:solidFill>
                  <a:srgbClr val="FF0000"/>
                </a:solidFill>
                <a:effectLst>
                  <a:outerShdw blurRad="38100" dist="38100" dir="2700000" algn="tl">
                    <a:srgbClr val="000000">
                      <a:alpha val="43137"/>
                    </a:srgbClr>
                  </a:outerShdw>
                </a:effectLst>
              </a:rPr>
              <a:t>The task</a:t>
            </a:r>
            <a:r>
              <a:rPr lang="ru-RU" altLang="ru-RU" sz="1600" b="1" dirty="0">
                <a:solidFill>
                  <a:srgbClr val="FF0000"/>
                </a:solidFill>
                <a:effectLst>
                  <a:outerShdw blurRad="38100" dist="38100" dir="2700000" algn="tl">
                    <a:srgbClr val="000000">
                      <a:alpha val="43137"/>
                    </a:srgbClr>
                  </a:outerShdw>
                </a:effectLst>
              </a:rPr>
              <a:t>:</a:t>
            </a:r>
            <a:r>
              <a:rPr lang="ru-RU" altLang="ru-RU" sz="1600" b="1" dirty="0">
                <a:effectLst>
                  <a:outerShdw blurRad="38100" dist="38100" dir="2700000" algn="tl">
                    <a:srgbClr val="000000">
                      <a:alpha val="43137"/>
                    </a:srgbClr>
                  </a:outerShdw>
                </a:effectLst>
              </a:rPr>
              <a:t> </a:t>
            </a:r>
            <a:r>
              <a:rPr lang="en-US" altLang="ru-RU" sz="1600" b="1" dirty="0">
                <a:effectLst>
                  <a:outerShdw blurRad="38100" dist="38100" dir="2700000" algn="tl">
                    <a:srgbClr val="000000">
                      <a:alpha val="43137"/>
                    </a:srgbClr>
                  </a:outerShdw>
                </a:effectLst>
              </a:rPr>
              <a:t>from the properties of the scattered radiation one have to determine the coordinate and time generalized</a:t>
            </a:r>
            <a:r>
              <a:rPr lang="ru-RU" altLang="ru-RU" sz="1600" b="1" dirty="0">
                <a:effectLst>
                  <a:outerShdw blurRad="38100" dist="38100" dir="2700000" algn="tl">
                    <a:srgbClr val="000000">
                      <a:alpha val="43137"/>
                    </a:srgbClr>
                  </a:outerShdw>
                </a:effectLst>
              </a:rPr>
              <a:t> </a:t>
            </a:r>
            <a:r>
              <a:rPr lang="en-US" altLang="ru-RU" sz="1600" b="1" dirty="0">
                <a:effectLst>
                  <a:outerShdw blurRad="38100" dist="38100" dir="2700000" algn="tl">
                    <a:srgbClr val="000000">
                      <a:alpha val="43137"/>
                    </a:srgbClr>
                  </a:outerShdw>
                </a:effectLst>
              </a:rPr>
              <a:t>function of some parameter </a:t>
            </a:r>
            <a:r>
              <a:rPr lang="en-US" altLang="ru-RU" sz="1600" b="1" i="1" dirty="0">
                <a:effectLst>
                  <a:outerShdw blurRad="38100" dist="38100" dir="2700000" algn="tl">
                    <a:srgbClr val="000000">
                      <a:alpha val="43137"/>
                    </a:srgbClr>
                  </a:outerShdw>
                </a:effectLst>
              </a:rPr>
              <a:t>m</a:t>
            </a:r>
            <a:r>
              <a:rPr lang="ru-RU" altLang="ru-RU" sz="1600" b="1" dirty="0">
                <a:effectLst>
                  <a:outerShdw blurRad="38100" dist="38100" dir="2700000" algn="tl">
                    <a:srgbClr val="000000">
                      <a:alpha val="43137"/>
                    </a:srgbClr>
                  </a:outerShdw>
                </a:effectLst>
              </a:rPr>
              <a:t>, </a:t>
            </a:r>
            <a:r>
              <a:rPr lang="en-US" altLang="ru-RU" sz="1600" b="1" dirty="0">
                <a:effectLst>
                  <a:outerShdw blurRad="38100" dist="38100" dir="2700000" algn="tl">
                    <a:srgbClr val="000000">
                      <a:alpha val="43137"/>
                    </a:srgbClr>
                  </a:outerShdw>
                </a:effectLst>
              </a:rPr>
              <a:t>where</a:t>
            </a:r>
            <a:r>
              <a:rPr lang="ru-RU" altLang="ru-RU" sz="1600" b="1" dirty="0">
                <a:effectLst>
                  <a:outerShdw blurRad="38100" dist="38100" dir="2700000" algn="tl">
                    <a:srgbClr val="000000">
                      <a:alpha val="43137"/>
                    </a:srgbClr>
                  </a:outerShdw>
                </a:effectLst>
              </a:rPr>
              <a:t> </a:t>
            </a:r>
            <a:r>
              <a:rPr lang="en-US" altLang="ru-RU" sz="1600" b="1" i="1" dirty="0">
                <a:effectLst>
                  <a:outerShdw blurRad="38100" dist="38100" dir="2700000" algn="tl">
                    <a:srgbClr val="000000">
                      <a:alpha val="43137"/>
                    </a:srgbClr>
                  </a:outerShdw>
                </a:effectLst>
              </a:rPr>
              <a:t>m</a:t>
            </a:r>
            <a:r>
              <a:rPr lang="ru-RU" altLang="ru-RU" sz="1600" b="1" dirty="0">
                <a:effectLst>
                  <a:outerShdw blurRad="38100" dist="38100" dir="2700000" algn="tl">
                    <a:srgbClr val="000000">
                      <a:alpha val="43137"/>
                    </a:srgbClr>
                  </a:outerShdw>
                </a:effectLst>
              </a:rPr>
              <a:t> – </a:t>
            </a:r>
            <a:r>
              <a:rPr lang="en-US" altLang="ru-RU" sz="1600" b="1" dirty="0">
                <a:effectLst>
                  <a:outerShdw blurRad="38100" dist="38100" dir="2700000" algn="tl">
                    <a:srgbClr val="000000">
                      <a:alpha val="43137"/>
                    </a:srgbClr>
                  </a:outerShdw>
                </a:effectLst>
              </a:rPr>
              <a:t>atomic mass or electric polarization or magnetic momenta…</a:t>
            </a:r>
          </a:p>
        </p:txBody>
      </p:sp>
      <p:graphicFrame>
        <p:nvGraphicFramePr>
          <p:cNvPr id="1026" name="Object 1024">
            <a:extLst>
              <a:ext uri="{FF2B5EF4-FFF2-40B4-BE49-F238E27FC236}">
                <a16:creationId xmlns:a16="http://schemas.microsoft.com/office/drawing/2014/main" id="{E6EEB673-3D64-4513-ADA7-B7B4E6509A0F}"/>
              </a:ext>
            </a:extLst>
          </p:cNvPr>
          <p:cNvGraphicFramePr>
            <a:graphicFrameLocks noChangeAspect="1"/>
          </p:cNvGraphicFramePr>
          <p:nvPr/>
        </p:nvGraphicFramePr>
        <p:xfrm>
          <a:off x="6724951" y="5507036"/>
          <a:ext cx="3670183" cy="786187"/>
        </p:xfrm>
        <a:graphic>
          <a:graphicData uri="http://schemas.openxmlformats.org/presentationml/2006/ole">
            <mc:AlternateContent xmlns:mc="http://schemas.openxmlformats.org/markup-compatibility/2006">
              <mc:Choice xmlns:v="urn:schemas-microsoft-com:vml" Requires="v">
                <p:oleObj spid="_x0000_s6391" r:id="rId3" imgW="1676400" imgH="355600" progId="Equation.3">
                  <p:embed/>
                </p:oleObj>
              </mc:Choice>
              <mc:Fallback>
                <p:oleObj r:id="rId3" imgW="1676400" imgH="355600" progId="Equation.3">
                  <p:embed/>
                  <p:pic>
                    <p:nvPicPr>
                      <p:cNvPr id="1026" name="Object 1024">
                        <a:extLst>
                          <a:ext uri="{FF2B5EF4-FFF2-40B4-BE49-F238E27FC236}">
                            <a16:creationId xmlns:a16="http://schemas.microsoft.com/office/drawing/2014/main" id="{E6EEB673-3D64-4513-ADA7-B7B4E6509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4951" y="5507036"/>
                        <a:ext cx="3670183" cy="786187"/>
                      </a:xfrm>
                      <a:prstGeom prst="rect">
                        <a:avLst/>
                      </a:prstGeom>
                      <a:noFill/>
                    </p:spPr>
                  </p:pic>
                </p:oleObj>
              </mc:Fallback>
            </mc:AlternateContent>
          </a:graphicData>
        </a:graphic>
      </p:graphicFrame>
      <p:sp>
        <p:nvSpPr>
          <p:cNvPr id="1037" name="Text Box 14">
            <a:extLst>
              <a:ext uri="{FF2B5EF4-FFF2-40B4-BE49-F238E27FC236}">
                <a16:creationId xmlns:a16="http://schemas.microsoft.com/office/drawing/2014/main" id="{8A12BA78-AEE8-47B4-AE15-D2D2F0503214}"/>
              </a:ext>
            </a:extLst>
          </p:cNvPr>
          <p:cNvSpPr txBox="1">
            <a:spLocks noChangeArrowheads="1"/>
          </p:cNvSpPr>
          <p:nvPr/>
        </p:nvSpPr>
        <p:spPr bwMode="auto">
          <a:xfrm>
            <a:off x="8152008" y="1600200"/>
            <a:ext cx="2262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400" b="1" dirty="0">
                <a:solidFill>
                  <a:srgbClr val="FF0000"/>
                </a:solidFill>
                <a:effectLst>
                  <a:outerShdw blurRad="38100" dist="38100" dir="2700000" algn="tl">
                    <a:srgbClr val="000000">
                      <a:alpha val="43137"/>
                    </a:srgbClr>
                  </a:outerShdw>
                </a:effectLst>
              </a:rPr>
              <a:t>Scattering cross section</a:t>
            </a:r>
          </a:p>
        </p:txBody>
      </p:sp>
      <p:graphicFrame>
        <p:nvGraphicFramePr>
          <p:cNvPr id="1027" name="Object 1025">
            <a:extLst>
              <a:ext uri="{FF2B5EF4-FFF2-40B4-BE49-F238E27FC236}">
                <a16:creationId xmlns:a16="http://schemas.microsoft.com/office/drawing/2014/main" id="{FF5EC38F-E45B-46B9-876E-13738832995A}"/>
              </a:ext>
            </a:extLst>
          </p:cNvPr>
          <p:cNvGraphicFramePr>
            <a:graphicFrameLocks noChangeAspect="1"/>
          </p:cNvGraphicFramePr>
          <p:nvPr/>
        </p:nvGraphicFramePr>
        <p:xfrm>
          <a:off x="7021514" y="1066801"/>
          <a:ext cx="955675" cy="398463"/>
        </p:xfrm>
        <a:graphic>
          <a:graphicData uri="http://schemas.openxmlformats.org/presentationml/2006/ole">
            <mc:AlternateContent xmlns:mc="http://schemas.openxmlformats.org/markup-compatibility/2006">
              <mc:Choice xmlns:v="urn:schemas-microsoft-com:vml" Requires="v">
                <p:oleObj spid="_x0000_s6392" name="Equation" r:id="rId5" imgW="558720" imgH="228600" progId="Equation.3">
                  <p:embed/>
                </p:oleObj>
              </mc:Choice>
              <mc:Fallback>
                <p:oleObj name="Equation" r:id="rId5" imgW="558720" imgH="228600" progId="Equation.3">
                  <p:embed/>
                  <p:pic>
                    <p:nvPicPr>
                      <p:cNvPr id="1027" name="Object 1025">
                        <a:extLst>
                          <a:ext uri="{FF2B5EF4-FFF2-40B4-BE49-F238E27FC236}">
                            <a16:creationId xmlns:a16="http://schemas.microsoft.com/office/drawing/2014/main" id="{FF5EC38F-E45B-46B9-876E-1373883299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514" y="1066801"/>
                        <a:ext cx="955675"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8" name="Line 20">
            <a:extLst>
              <a:ext uri="{FF2B5EF4-FFF2-40B4-BE49-F238E27FC236}">
                <a16:creationId xmlns:a16="http://schemas.microsoft.com/office/drawing/2014/main" id="{7A730BB9-A3CD-42A5-906C-CF0AA29B4FB6}"/>
              </a:ext>
            </a:extLst>
          </p:cNvPr>
          <p:cNvSpPr>
            <a:spLocks noChangeShapeType="1"/>
          </p:cNvSpPr>
          <p:nvPr/>
        </p:nvSpPr>
        <p:spPr bwMode="auto">
          <a:xfrm flipH="1" flipV="1">
            <a:off x="7915277" y="1350964"/>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graphicFrame>
        <p:nvGraphicFramePr>
          <p:cNvPr id="1028" name="Object 1026">
            <a:extLst>
              <a:ext uri="{FF2B5EF4-FFF2-40B4-BE49-F238E27FC236}">
                <a16:creationId xmlns:a16="http://schemas.microsoft.com/office/drawing/2014/main" id="{586AACCD-BB70-4FE9-B0D6-DAB4B4A506AA}"/>
              </a:ext>
            </a:extLst>
          </p:cNvPr>
          <p:cNvGraphicFramePr>
            <a:graphicFrameLocks noChangeAspect="1"/>
          </p:cNvGraphicFramePr>
          <p:nvPr/>
        </p:nvGraphicFramePr>
        <p:xfrm>
          <a:off x="6986589" y="1981200"/>
          <a:ext cx="1673225" cy="685800"/>
        </p:xfrm>
        <a:graphic>
          <a:graphicData uri="http://schemas.openxmlformats.org/presentationml/2006/ole">
            <mc:AlternateContent xmlns:mc="http://schemas.openxmlformats.org/markup-compatibility/2006">
              <mc:Choice xmlns:v="urn:schemas-microsoft-com:vml" Requires="v">
                <p:oleObj spid="_x0000_s6393" name="Equation" r:id="rId7" imgW="977760" imgH="393480" progId="Equation.3">
                  <p:embed/>
                </p:oleObj>
              </mc:Choice>
              <mc:Fallback>
                <p:oleObj name="Equation" r:id="rId7" imgW="977760" imgH="393480" progId="Equation.3">
                  <p:embed/>
                  <p:pic>
                    <p:nvPicPr>
                      <p:cNvPr id="1028" name="Object 1026">
                        <a:extLst>
                          <a:ext uri="{FF2B5EF4-FFF2-40B4-BE49-F238E27FC236}">
                            <a16:creationId xmlns:a16="http://schemas.microsoft.com/office/drawing/2014/main" id="{586AACCD-BB70-4FE9-B0D6-DAB4B4A506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86589" y="1981200"/>
                        <a:ext cx="167322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9" name="Line 22">
            <a:extLst>
              <a:ext uri="{FF2B5EF4-FFF2-40B4-BE49-F238E27FC236}">
                <a16:creationId xmlns:a16="http://schemas.microsoft.com/office/drawing/2014/main" id="{B1CF2022-D1BE-4DB2-8E87-9AF794FC6D7B}"/>
              </a:ext>
            </a:extLst>
          </p:cNvPr>
          <p:cNvSpPr>
            <a:spLocks noChangeShapeType="1"/>
          </p:cNvSpPr>
          <p:nvPr/>
        </p:nvSpPr>
        <p:spPr bwMode="auto">
          <a:xfrm flipH="1" flipV="1">
            <a:off x="8205788" y="26670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40" name="Text Box 23">
            <a:extLst>
              <a:ext uri="{FF2B5EF4-FFF2-40B4-BE49-F238E27FC236}">
                <a16:creationId xmlns:a16="http://schemas.microsoft.com/office/drawing/2014/main" id="{933CFD89-0815-4E0E-BFAE-0D67EBC970A4}"/>
              </a:ext>
            </a:extLst>
          </p:cNvPr>
          <p:cNvSpPr txBox="1">
            <a:spLocks noChangeArrowheads="1"/>
          </p:cNvSpPr>
          <p:nvPr/>
        </p:nvSpPr>
        <p:spPr bwMode="auto">
          <a:xfrm>
            <a:off x="8510589" y="2667000"/>
            <a:ext cx="20192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400" b="1" dirty="0">
                <a:solidFill>
                  <a:srgbClr val="FF0000"/>
                </a:solidFill>
                <a:effectLst>
                  <a:outerShdw blurRad="38100" dist="38100" dir="2700000" algn="tl">
                    <a:srgbClr val="000000">
                      <a:alpha val="43137"/>
                    </a:srgbClr>
                  </a:outerShdw>
                </a:effectLst>
              </a:rPr>
              <a:t>Differential scattering </a:t>
            </a:r>
          </a:p>
          <a:p>
            <a:pPr eaLnBrk="1" hangingPunct="1"/>
            <a:r>
              <a:rPr lang="en-US" altLang="ru-RU" sz="1400" b="1" dirty="0">
                <a:solidFill>
                  <a:srgbClr val="FF0000"/>
                </a:solidFill>
                <a:effectLst>
                  <a:outerShdw blurRad="38100" dist="38100" dir="2700000" algn="tl">
                    <a:srgbClr val="000000">
                      <a:alpha val="43137"/>
                    </a:srgbClr>
                  </a:outerShdw>
                </a:effectLst>
              </a:rPr>
              <a:t>cross section</a:t>
            </a:r>
          </a:p>
        </p:txBody>
      </p:sp>
      <p:graphicFrame>
        <p:nvGraphicFramePr>
          <p:cNvPr id="1029" name="Object 1027">
            <a:extLst>
              <a:ext uri="{FF2B5EF4-FFF2-40B4-BE49-F238E27FC236}">
                <a16:creationId xmlns:a16="http://schemas.microsoft.com/office/drawing/2014/main" id="{25B5B8AB-C722-49B1-B508-E499A1ED0642}"/>
              </a:ext>
            </a:extLst>
          </p:cNvPr>
          <p:cNvGraphicFramePr>
            <a:graphicFrameLocks noChangeAspect="1"/>
          </p:cNvGraphicFramePr>
          <p:nvPr/>
        </p:nvGraphicFramePr>
        <p:xfrm>
          <a:off x="6872288" y="3200400"/>
          <a:ext cx="2476500" cy="730250"/>
        </p:xfrm>
        <a:graphic>
          <a:graphicData uri="http://schemas.openxmlformats.org/presentationml/2006/ole">
            <mc:AlternateContent xmlns:mc="http://schemas.openxmlformats.org/markup-compatibility/2006">
              <mc:Choice xmlns:v="urn:schemas-microsoft-com:vml" Requires="v">
                <p:oleObj spid="_x0000_s6394" name="Equation" r:id="rId9" imgW="1447560" imgH="419040" progId="Equation.3">
                  <p:embed/>
                </p:oleObj>
              </mc:Choice>
              <mc:Fallback>
                <p:oleObj name="Equation" r:id="rId9" imgW="1447560" imgH="419040" progId="Equation.3">
                  <p:embed/>
                  <p:pic>
                    <p:nvPicPr>
                      <p:cNvPr id="1029" name="Object 1027">
                        <a:extLst>
                          <a:ext uri="{FF2B5EF4-FFF2-40B4-BE49-F238E27FC236}">
                            <a16:creationId xmlns:a16="http://schemas.microsoft.com/office/drawing/2014/main" id="{25B5B8AB-C722-49B1-B508-E499A1ED064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2288" y="3200400"/>
                        <a:ext cx="2476500"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1" name="Text Box 25">
            <a:extLst>
              <a:ext uri="{FF2B5EF4-FFF2-40B4-BE49-F238E27FC236}">
                <a16:creationId xmlns:a16="http://schemas.microsoft.com/office/drawing/2014/main" id="{A094D0C8-FD51-4104-B007-DE56074BBA4A}"/>
              </a:ext>
            </a:extLst>
          </p:cNvPr>
          <p:cNvSpPr txBox="1">
            <a:spLocks noChangeArrowheads="1"/>
          </p:cNvSpPr>
          <p:nvPr/>
        </p:nvSpPr>
        <p:spPr bwMode="auto">
          <a:xfrm>
            <a:off x="7748589" y="4267200"/>
            <a:ext cx="26581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400" b="1" dirty="0">
                <a:solidFill>
                  <a:srgbClr val="FF0000"/>
                </a:solidFill>
                <a:effectLst>
                  <a:outerShdw blurRad="38100" dist="38100" dir="2700000" algn="tl">
                    <a:srgbClr val="000000">
                      <a:alpha val="43137"/>
                    </a:srgbClr>
                  </a:outerShdw>
                </a:effectLst>
              </a:rPr>
              <a:t>Double differential scattering</a:t>
            </a:r>
          </a:p>
          <a:p>
            <a:pPr eaLnBrk="1" hangingPunct="1"/>
            <a:r>
              <a:rPr lang="en-US" altLang="ru-RU" sz="1400" b="1" dirty="0">
                <a:solidFill>
                  <a:srgbClr val="FF0000"/>
                </a:solidFill>
                <a:effectLst>
                  <a:outerShdw blurRad="38100" dist="38100" dir="2700000" algn="tl">
                    <a:srgbClr val="000000">
                      <a:alpha val="43137"/>
                    </a:srgbClr>
                  </a:outerShdw>
                </a:effectLst>
              </a:rPr>
              <a:t>cross section</a:t>
            </a:r>
          </a:p>
        </p:txBody>
      </p:sp>
      <p:sp>
        <p:nvSpPr>
          <p:cNvPr id="1042" name="Line 26">
            <a:extLst>
              <a:ext uri="{FF2B5EF4-FFF2-40B4-BE49-F238E27FC236}">
                <a16:creationId xmlns:a16="http://schemas.microsoft.com/office/drawing/2014/main" id="{224A51DE-3468-4CDB-BDD3-CAAE932F0B8C}"/>
              </a:ext>
            </a:extLst>
          </p:cNvPr>
          <p:cNvSpPr>
            <a:spLocks noChangeShapeType="1"/>
          </p:cNvSpPr>
          <p:nvPr/>
        </p:nvSpPr>
        <p:spPr bwMode="auto">
          <a:xfrm flipH="1" flipV="1">
            <a:off x="8358188" y="4038600"/>
            <a:ext cx="3048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043" name="Rectangle 33">
            <a:extLst>
              <a:ext uri="{FF2B5EF4-FFF2-40B4-BE49-F238E27FC236}">
                <a16:creationId xmlns:a16="http://schemas.microsoft.com/office/drawing/2014/main" id="{246BC620-B3A4-4F95-ABE5-62185CEC8123}"/>
              </a:ext>
            </a:extLst>
          </p:cNvPr>
          <p:cNvSpPr>
            <a:spLocks noChangeArrowheads="1"/>
          </p:cNvSpPr>
          <p:nvPr/>
        </p:nvSpPr>
        <p:spPr bwMode="auto">
          <a:xfrm>
            <a:off x="6834188" y="990600"/>
            <a:ext cx="3657600" cy="3886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aphicFrame>
        <p:nvGraphicFramePr>
          <p:cNvPr id="1030" name="Object 1028">
            <a:extLst>
              <a:ext uri="{FF2B5EF4-FFF2-40B4-BE49-F238E27FC236}">
                <a16:creationId xmlns:a16="http://schemas.microsoft.com/office/drawing/2014/main" id="{E8ED2B7B-AB9A-4235-B017-949594B6A522}"/>
              </a:ext>
            </a:extLst>
          </p:cNvPr>
          <p:cNvGraphicFramePr>
            <a:graphicFrameLocks noChangeAspect="1"/>
          </p:cNvGraphicFramePr>
          <p:nvPr/>
        </p:nvGraphicFramePr>
        <p:xfrm>
          <a:off x="1509713" y="1066800"/>
          <a:ext cx="5195887" cy="3810000"/>
        </p:xfrm>
        <a:graphic>
          <a:graphicData uri="http://schemas.openxmlformats.org/presentationml/2006/ole">
            <mc:AlternateContent xmlns:mc="http://schemas.openxmlformats.org/markup-compatibility/2006">
              <mc:Choice xmlns:v="urn:schemas-microsoft-com:vml" Requires="v">
                <p:oleObj spid="_x0000_s6395" name="Picture" r:id="rId11" imgW="4229280" imgH="2874600" progId="Word.Picture.8">
                  <p:embed/>
                </p:oleObj>
              </mc:Choice>
              <mc:Fallback>
                <p:oleObj name="Picture" r:id="rId11" imgW="4229280" imgH="2874600" progId="Word.Picture.8">
                  <p:embed/>
                  <p:pic>
                    <p:nvPicPr>
                      <p:cNvPr id="1030" name="Object 1028">
                        <a:extLst>
                          <a:ext uri="{FF2B5EF4-FFF2-40B4-BE49-F238E27FC236}">
                            <a16:creationId xmlns:a16="http://schemas.microsoft.com/office/drawing/2014/main" id="{E8ED2B7B-AB9A-4235-B017-949594B6A522}"/>
                          </a:ext>
                        </a:extLst>
                      </p:cNvPr>
                      <p:cNvPicPr>
                        <a:picLocks noChangeAspect="1" noChangeArrowheads="1"/>
                      </p:cNvPicPr>
                      <p:nvPr/>
                    </p:nvPicPr>
                    <p:blipFill>
                      <a:blip r:embed="rId12"/>
                      <a:srcRect/>
                      <a:stretch>
                        <a:fillRect/>
                      </a:stretch>
                    </p:blipFill>
                    <p:spPr bwMode="auto">
                      <a:xfrm>
                        <a:off x="1509713" y="1066800"/>
                        <a:ext cx="5195887" cy="381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1" name="Object 1029">
            <a:extLst>
              <a:ext uri="{FF2B5EF4-FFF2-40B4-BE49-F238E27FC236}">
                <a16:creationId xmlns:a16="http://schemas.microsoft.com/office/drawing/2014/main" id="{86DF8003-4899-4756-A339-F607AC903291}"/>
              </a:ext>
            </a:extLst>
          </p:cNvPr>
          <p:cNvGraphicFramePr>
            <a:graphicFrameLocks noChangeAspect="1"/>
          </p:cNvGraphicFramePr>
          <p:nvPr/>
        </p:nvGraphicFramePr>
        <p:xfrm>
          <a:off x="5280161" y="1493543"/>
          <a:ext cx="568325" cy="361950"/>
        </p:xfrm>
        <a:graphic>
          <a:graphicData uri="http://schemas.openxmlformats.org/presentationml/2006/ole">
            <mc:AlternateContent xmlns:mc="http://schemas.openxmlformats.org/markup-compatibility/2006">
              <mc:Choice xmlns:v="urn:schemas-microsoft-com:vml" Requires="v">
                <p:oleObj spid="_x0000_s6396" name="Equation" r:id="rId13" imgW="393480" imgH="228600" progId="Equation.3">
                  <p:embed/>
                </p:oleObj>
              </mc:Choice>
              <mc:Fallback>
                <p:oleObj name="Equation" r:id="rId13" imgW="393480" imgH="228600" progId="Equation.3">
                  <p:embed/>
                  <p:pic>
                    <p:nvPicPr>
                      <p:cNvPr id="1031" name="Object 1029">
                        <a:extLst>
                          <a:ext uri="{FF2B5EF4-FFF2-40B4-BE49-F238E27FC236}">
                            <a16:creationId xmlns:a16="http://schemas.microsoft.com/office/drawing/2014/main" id="{86DF8003-4899-4756-A339-F607AC9032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280161" y="1493543"/>
                        <a:ext cx="568325"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2" name="Object 1030">
            <a:extLst>
              <a:ext uri="{FF2B5EF4-FFF2-40B4-BE49-F238E27FC236}">
                <a16:creationId xmlns:a16="http://schemas.microsoft.com/office/drawing/2014/main" id="{CD787719-7001-4D58-B72C-C765FF81F4C6}"/>
              </a:ext>
            </a:extLst>
          </p:cNvPr>
          <p:cNvGraphicFramePr>
            <a:graphicFrameLocks noChangeAspect="1"/>
          </p:cNvGraphicFramePr>
          <p:nvPr/>
        </p:nvGraphicFramePr>
        <p:xfrm>
          <a:off x="2149476" y="2223146"/>
          <a:ext cx="1020763" cy="342900"/>
        </p:xfrm>
        <a:graphic>
          <a:graphicData uri="http://schemas.openxmlformats.org/presentationml/2006/ole">
            <mc:AlternateContent xmlns:mc="http://schemas.openxmlformats.org/markup-compatibility/2006">
              <mc:Choice xmlns:v="urn:schemas-microsoft-com:vml" Requires="v">
                <p:oleObj spid="_x0000_s6397" name="Equation" r:id="rId15" imgW="787320" imgH="241200" progId="Equation.3">
                  <p:embed/>
                </p:oleObj>
              </mc:Choice>
              <mc:Fallback>
                <p:oleObj name="Equation" r:id="rId15" imgW="787320" imgH="241200" progId="Equation.3">
                  <p:embed/>
                  <p:pic>
                    <p:nvPicPr>
                      <p:cNvPr id="1032" name="Object 1030">
                        <a:extLst>
                          <a:ext uri="{FF2B5EF4-FFF2-40B4-BE49-F238E27FC236}">
                            <a16:creationId xmlns:a16="http://schemas.microsoft.com/office/drawing/2014/main" id="{CD787719-7001-4D58-B72C-C765FF81F4C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49476" y="2223146"/>
                        <a:ext cx="1020763"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44" name="Rectangle 35">
            <a:extLst>
              <a:ext uri="{FF2B5EF4-FFF2-40B4-BE49-F238E27FC236}">
                <a16:creationId xmlns:a16="http://schemas.microsoft.com/office/drawing/2014/main" id="{ABA057B8-38D6-4A99-AD57-D6140DA1EFFC}"/>
              </a:ext>
            </a:extLst>
          </p:cNvPr>
          <p:cNvSpPr>
            <a:spLocks noChangeArrowheads="1"/>
          </p:cNvSpPr>
          <p:nvPr/>
        </p:nvSpPr>
        <p:spPr bwMode="auto">
          <a:xfrm>
            <a:off x="1676400" y="990600"/>
            <a:ext cx="5029200" cy="3886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1045" name="Rectangle 37">
            <a:extLst>
              <a:ext uri="{FF2B5EF4-FFF2-40B4-BE49-F238E27FC236}">
                <a16:creationId xmlns:a16="http://schemas.microsoft.com/office/drawing/2014/main" id="{8C332C0C-1C47-4007-9974-FB26C3721096}"/>
              </a:ext>
            </a:extLst>
          </p:cNvPr>
          <p:cNvSpPr>
            <a:spLocks noChangeArrowheads="1"/>
          </p:cNvSpPr>
          <p:nvPr/>
        </p:nvSpPr>
        <p:spPr bwMode="auto">
          <a:xfrm>
            <a:off x="1676400" y="5105400"/>
            <a:ext cx="8763000" cy="1447800"/>
          </a:xfrm>
          <a:prstGeom prst="rect">
            <a:avLst/>
          </a:prstGeom>
          <a:noFill/>
          <a:ln w="9525">
            <a:solidFill>
              <a:srgbClr val="FF00FF"/>
            </a:solidFill>
            <a:miter lim="800000"/>
            <a:headEnd/>
            <a:tailEnd/>
          </a:ln>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cxnSp>
        <p:nvCxnSpPr>
          <p:cNvPr id="23" name="Straight Connector 22">
            <a:extLst>
              <a:ext uri="{FF2B5EF4-FFF2-40B4-BE49-F238E27FC236}">
                <a16:creationId xmlns:a16="http://schemas.microsoft.com/office/drawing/2014/main" id="{0640F733-6A91-443A-BF4F-64775099B0DE}"/>
              </a:ext>
            </a:extLst>
          </p:cNvPr>
          <p:cNvCxnSpPr>
            <a:cxnSpLocks/>
          </p:cNvCxnSpPr>
          <p:nvPr/>
        </p:nvCxnSpPr>
        <p:spPr>
          <a:xfrm>
            <a:off x="4024314" y="1570039"/>
            <a:ext cx="125584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979804F-0F67-48EB-9750-BF7370217581}"/>
              </a:ext>
            </a:extLst>
          </p:cNvPr>
          <p:cNvSpPr>
            <a:spLocks noGrp="1"/>
          </p:cNvSpPr>
          <p:nvPr>
            <p:ph type="title"/>
          </p:nvPr>
        </p:nvSpPr>
        <p:spPr>
          <a:xfrm>
            <a:off x="2523091" y="-51138"/>
            <a:ext cx="6650791" cy="1000466"/>
          </a:xfrm>
          <a:solidFill>
            <a:schemeClr val="bg1"/>
          </a:solidFill>
        </p:spPr>
        <p:txBody>
          <a:bodyPr/>
          <a:lstStyle/>
          <a:p>
            <a:r>
              <a:rPr lang="en-US" dirty="0"/>
              <a:t>Scattering Experiment</a:t>
            </a:r>
            <a:endParaRPr lang="ru-RU" dirty="0"/>
          </a:p>
        </p:txBody>
      </p:sp>
      <p:sp>
        <p:nvSpPr>
          <p:cNvPr id="3" name="Footer Placeholder 2">
            <a:extLst>
              <a:ext uri="{FF2B5EF4-FFF2-40B4-BE49-F238E27FC236}">
                <a16:creationId xmlns:a16="http://schemas.microsoft.com/office/drawing/2014/main" id="{D85ED526-3928-42DC-87D4-847A5E84DBA9}"/>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5">
            <a:extLst>
              <a:ext uri="{FF2B5EF4-FFF2-40B4-BE49-F238E27FC236}">
                <a16:creationId xmlns:a16="http://schemas.microsoft.com/office/drawing/2014/main" id="{5013E4D2-6FAE-4B49-85BF-08AE8C210DB1}"/>
              </a:ext>
            </a:extLst>
          </p:cNvPr>
          <p:cNvSpPr txBox="1">
            <a:spLocks noChangeArrowheads="1"/>
          </p:cNvSpPr>
          <p:nvPr/>
        </p:nvSpPr>
        <p:spPr bwMode="auto">
          <a:xfrm>
            <a:off x="2279651" y="612776"/>
            <a:ext cx="7777163"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lnSpc>
                <a:spcPct val="130000"/>
              </a:lnSpc>
              <a:spcBef>
                <a:spcPct val="50000"/>
              </a:spcBef>
              <a:spcAft>
                <a:spcPct val="0"/>
              </a:spcAft>
              <a:buClrTx/>
              <a:buSzTx/>
              <a:buNone/>
            </a:pPr>
            <a:r>
              <a:rPr lang="en-GB" altLang="ru-RU" sz="1800">
                <a:solidFill>
                  <a:srgbClr val="000000"/>
                </a:solidFill>
                <a:ea typeface="Batang" panose="02030600000101010101" pitchFamily="18" charset="-127"/>
              </a:rPr>
              <a:t>M.V. Frontasyeva, V.M. Nazarov and </a:t>
            </a:r>
            <a:r>
              <a:rPr lang="en-GB" altLang="ru-RU" sz="1800" u="sng">
                <a:solidFill>
                  <a:srgbClr val="000000"/>
                </a:solidFill>
                <a:ea typeface="Batang" panose="02030600000101010101" pitchFamily="18" charset="-127"/>
              </a:rPr>
              <a:t>E. Steinnes</a:t>
            </a:r>
            <a:r>
              <a:rPr lang="en-GB" altLang="ru-RU" sz="1800">
                <a:solidFill>
                  <a:srgbClr val="000000"/>
                </a:solidFill>
                <a:ea typeface="Batang" panose="02030600000101010101" pitchFamily="18" charset="-127"/>
              </a:rPr>
              <a:t>. </a:t>
            </a:r>
            <a:r>
              <a:rPr lang="en-GB" altLang="ru-RU" sz="1800" b="1">
                <a:solidFill>
                  <a:srgbClr val="000000"/>
                </a:solidFill>
                <a:ea typeface="Batang" panose="02030600000101010101" pitchFamily="18" charset="-127"/>
              </a:rPr>
              <a:t>Mosses as monitors of heavy metal deposition: Comparison of different multi-element analytical techniques.</a:t>
            </a:r>
            <a:r>
              <a:rPr lang="en-GB" altLang="ru-RU" sz="1800">
                <a:solidFill>
                  <a:srgbClr val="000000"/>
                </a:solidFill>
                <a:ea typeface="Batang" panose="02030600000101010101" pitchFamily="18" charset="-127"/>
              </a:rPr>
              <a:t> In R.J. Allan and J.O. Nriagu, eds., </a:t>
            </a:r>
            <a:r>
              <a:rPr lang="en-GB" altLang="ru-RU" sz="1800" i="1">
                <a:solidFill>
                  <a:srgbClr val="00007D"/>
                </a:solidFill>
                <a:ea typeface="Batang" panose="02030600000101010101" pitchFamily="18" charset="-127"/>
              </a:rPr>
              <a:t>Heavy Metals in the Environment</a:t>
            </a:r>
            <a:r>
              <a:rPr lang="en-GB" altLang="ru-RU" sz="1800">
                <a:solidFill>
                  <a:srgbClr val="000000"/>
                </a:solidFill>
                <a:ea typeface="Batang" panose="02030600000101010101" pitchFamily="18" charset="-127"/>
              </a:rPr>
              <a:t>, Vol.2, pp. 17-20. </a:t>
            </a:r>
            <a:r>
              <a:rPr lang="nb-NO" altLang="ru-RU" sz="1800">
                <a:solidFill>
                  <a:srgbClr val="000000"/>
                </a:solidFill>
                <a:ea typeface="Batang" panose="02030600000101010101" pitchFamily="18" charset="-127"/>
              </a:rPr>
              <a:t>CEP Consultants, Edinburgh </a:t>
            </a:r>
            <a:r>
              <a:rPr lang="nb-NO" altLang="ru-RU" sz="1800" b="1">
                <a:solidFill>
                  <a:srgbClr val="FF0000"/>
                </a:solidFill>
                <a:ea typeface="Batang" panose="02030600000101010101" pitchFamily="18" charset="-127"/>
              </a:rPr>
              <a:t>1993</a:t>
            </a:r>
            <a:r>
              <a:rPr lang="nb-NO" altLang="ru-RU" sz="1800">
                <a:solidFill>
                  <a:srgbClr val="000000"/>
                </a:solidFill>
                <a:ea typeface="Batang" panose="02030600000101010101" pitchFamily="18" charset="-127"/>
              </a:rPr>
              <a:t>. </a:t>
            </a:r>
            <a:endParaRPr lang="ru-RU" altLang="ru-RU" sz="1800">
              <a:solidFill>
                <a:srgbClr val="000000"/>
              </a:solidFill>
              <a:ea typeface="Batang" panose="02030600000101010101" pitchFamily="18" charset="-127"/>
            </a:endParaRPr>
          </a:p>
        </p:txBody>
      </p:sp>
      <p:sp>
        <p:nvSpPr>
          <p:cNvPr id="63491" name="Text Box 6">
            <a:extLst>
              <a:ext uri="{FF2B5EF4-FFF2-40B4-BE49-F238E27FC236}">
                <a16:creationId xmlns:a16="http://schemas.microsoft.com/office/drawing/2014/main" id="{DAB56187-25BD-4A24-9167-9F0AB135F0DE}"/>
              </a:ext>
            </a:extLst>
          </p:cNvPr>
          <p:cNvSpPr txBox="1">
            <a:spLocks noChangeArrowheads="1"/>
          </p:cNvSpPr>
          <p:nvPr/>
        </p:nvSpPr>
        <p:spPr bwMode="auto">
          <a:xfrm>
            <a:off x="2351088" y="44450"/>
            <a:ext cx="37449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rgbClr val="99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pPr>
            <a:r>
              <a:rPr lang="en-US" altLang="ru-RU" sz="2400" b="1">
                <a:solidFill>
                  <a:srgbClr val="FFFFFF"/>
                </a:solidFill>
                <a:ea typeface="Batang" panose="02030600000101010101" pitchFamily="18" charset="-127"/>
              </a:rPr>
              <a:t>1993: Biomonitoring…</a:t>
            </a:r>
            <a:endParaRPr lang="ru-RU" altLang="ru-RU" sz="2400" b="1">
              <a:solidFill>
                <a:srgbClr val="FFFFFF"/>
              </a:solidFill>
              <a:ea typeface="Batang" panose="02030600000101010101" pitchFamily="18" charset="-127"/>
            </a:endParaRPr>
          </a:p>
        </p:txBody>
      </p:sp>
      <p:pic>
        <p:nvPicPr>
          <p:cNvPr id="63492" name="Picture 3">
            <a:extLst>
              <a:ext uri="{FF2B5EF4-FFF2-40B4-BE49-F238E27FC236}">
                <a16:creationId xmlns:a16="http://schemas.microsoft.com/office/drawing/2014/main" id="{313DACFA-A2AD-4E9D-AEFE-1A6F4799E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2276475"/>
            <a:ext cx="3327400" cy="410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3493" name="Group 6">
            <a:extLst>
              <a:ext uri="{FF2B5EF4-FFF2-40B4-BE49-F238E27FC236}">
                <a16:creationId xmlns:a16="http://schemas.microsoft.com/office/drawing/2014/main" id="{10F2AB10-D473-4EA1-B872-609BD9EB2BCE}"/>
              </a:ext>
            </a:extLst>
          </p:cNvPr>
          <p:cNvGrpSpPr>
            <a:grpSpLocks/>
          </p:cNvGrpSpPr>
          <p:nvPr/>
        </p:nvGrpSpPr>
        <p:grpSpPr bwMode="auto">
          <a:xfrm>
            <a:off x="6527800" y="2349500"/>
            <a:ext cx="3200400" cy="3962400"/>
            <a:chOff x="3360" y="336"/>
            <a:chExt cx="2016" cy="2544"/>
          </a:xfrm>
        </p:grpSpPr>
        <p:pic>
          <p:nvPicPr>
            <p:cNvPr id="63495" name="Picture 7">
              <a:extLst>
                <a:ext uri="{FF2B5EF4-FFF2-40B4-BE49-F238E27FC236}">
                  <a16:creationId xmlns:a16="http://schemas.microsoft.com/office/drawing/2014/main" id="{E298D997-6646-4146-94E8-B82F9DBF8629}"/>
                </a:ext>
              </a:extLst>
            </p:cNvPr>
            <p:cNvPicPr>
              <a:picLocks noChangeAspect="1" noChangeArrowheads="1"/>
            </p:cNvPicPr>
            <p:nvPr/>
          </p:nvPicPr>
          <p:blipFill>
            <a:blip r:embed="rId3">
              <a:lum bright="20000" contrast="36000"/>
              <a:extLst>
                <a:ext uri="{28A0092B-C50C-407E-A947-70E740481C1C}">
                  <a14:useLocalDpi xmlns:a14="http://schemas.microsoft.com/office/drawing/2010/main" val="0"/>
                </a:ext>
              </a:extLst>
            </a:blip>
            <a:srcRect/>
            <a:stretch>
              <a:fillRect/>
            </a:stretch>
          </p:blipFill>
          <p:spPr bwMode="auto">
            <a:xfrm>
              <a:off x="3360" y="336"/>
              <a:ext cx="2016" cy="2544"/>
            </a:xfrm>
            <a:prstGeom prst="rect">
              <a:avLst/>
            </a:prstGeom>
            <a:noFill/>
            <a:ln w="57150" cmpd="thinThick">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6" name="Text Box 8">
              <a:extLst>
                <a:ext uri="{FF2B5EF4-FFF2-40B4-BE49-F238E27FC236}">
                  <a16:creationId xmlns:a16="http://schemas.microsoft.com/office/drawing/2014/main" id="{F865E624-8E0E-4604-A86C-51630535A3E0}"/>
                </a:ext>
              </a:extLst>
            </p:cNvPr>
            <p:cNvSpPr txBox="1">
              <a:spLocks noChangeArrowheads="1"/>
            </p:cNvSpPr>
            <p:nvPr/>
          </p:nvSpPr>
          <p:spPr bwMode="auto">
            <a:xfrm>
              <a:off x="4320" y="559"/>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r>
                <a:rPr lang="ru-RU" altLang="ru-RU" sz="2000">
                  <a:solidFill>
                    <a:srgbClr val="00007D"/>
                  </a:solidFill>
                  <a:latin typeface="Times New Roman" panose="02020603050405020304" pitchFamily="18" charset="0"/>
                  <a:ea typeface="Batang" panose="02030600000101010101" pitchFamily="18" charset="-127"/>
                </a:rPr>
                <a:t>1</a:t>
              </a:r>
            </a:p>
          </p:txBody>
        </p:sp>
        <p:sp>
          <p:nvSpPr>
            <p:cNvPr id="63497" name="Text Box 9">
              <a:extLst>
                <a:ext uri="{FF2B5EF4-FFF2-40B4-BE49-F238E27FC236}">
                  <a16:creationId xmlns:a16="http://schemas.microsoft.com/office/drawing/2014/main" id="{602319AD-10EE-40FE-8504-9926C544BCA2}"/>
                </a:ext>
              </a:extLst>
            </p:cNvPr>
            <p:cNvSpPr txBox="1">
              <a:spLocks noChangeArrowheads="1"/>
            </p:cNvSpPr>
            <p:nvPr/>
          </p:nvSpPr>
          <p:spPr bwMode="auto">
            <a:xfrm>
              <a:off x="4224" y="991"/>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r>
                <a:rPr lang="ru-RU" altLang="ru-RU" sz="2000">
                  <a:solidFill>
                    <a:srgbClr val="00007D"/>
                  </a:solidFill>
                  <a:latin typeface="Times New Roman" panose="02020603050405020304" pitchFamily="18" charset="0"/>
                  <a:ea typeface="Batang" panose="02030600000101010101" pitchFamily="18" charset="-127"/>
                </a:rPr>
                <a:t>2</a:t>
              </a:r>
            </a:p>
          </p:txBody>
        </p:sp>
        <p:sp>
          <p:nvSpPr>
            <p:cNvPr id="63498" name="Text Box 10">
              <a:extLst>
                <a:ext uri="{FF2B5EF4-FFF2-40B4-BE49-F238E27FC236}">
                  <a16:creationId xmlns:a16="http://schemas.microsoft.com/office/drawing/2014/main" id="{134E8A47-0167-4C3E-BC3C-DF2737110143}"/>
                </a:ext>
              </a:extLst>
            </p:cNvPr>
            <p:cNvSpPr txBox="1">
              <a:spLocks noChangeArrowheads="1"/>
            </p:cNvSpPr>
            <p:nvPr/>
          </p:nvSpPr>
          <p:spPr bwMode="auto">
            <a:xfrm>
              <a:off x="4176" y="1471"/>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r>
                <a:rPr lang="ru-RU" altLang="ru-RU" sz="2000">
                  <a:solidFill>
                    <a:srgbClr val="00007D"/>
                  </a:solidFill>
                  <a:latin typeface="Times New Roman" panose="02020603050405020304" pitchFamily="18" charset="0"/>
                  <a:ea typeface="Batang" panose="02030600000101010101" pitchFamily="18" charset="-127"/>
                </a:rPr>
                <a:t>3</a:t>
              </a:r>
            </a:p>
          </p:txBody>
        </p:sp>
        <p:sp>
          <p:nvSpPr>
            <p:cNvPr id="63499" name="Text Box 11">
              <a:extLst>
                <a:ext uri="{FF2B5EF4-FFF2-40B4-BE49-F238E27FC236}">
                  <a16:creationId xmlns:a16="http://schemas.microsoft.com/office/drawing/2014/main" id="{2483B977-E33A-4676-9FA0-80F144EC7C28}"/>
                </a:ext>
              </a:extLst>
            </p:cNvPr>
            <p:cNvSpPr txBox="1">
              <a:spLocks noChangeArrowheads="1"/>
            </p:cNvSpPr>
            <p:nvPr/>
          </p:nvSpPr>
          <p:spPr bwMode="auto">
            <a:xfrm>
              <a:off x="4128" y="1920"/>
              <a:ext cx="202" cy="261"/>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r>
                <a:rPr lang="ru-RU" altLang="ru-RU" sz="2000">
                  <a:solidFill>
                    <a:srgbClr val="00007D"/>
                  </a:solidFill>
                  <a:latin typeface="Times New Roman" panose="02020603050405020304" pitchFamily="18" charset="0"/>
                  <a:ea typeface="Batang" panose="02030600000101010101" pitchFamily="18" charset="-127"/>
                </a:rPr>
                <a:t>4</a:t>
              </a:r>
            </a:p>
          </p:txBody>
        </p:sp>
        <p:sp>
          <p:nvSpPr>
            <p:cNvPr id="63500" name="Text Box 12">
              <a:extLst>
                <a:ext uri="{FF2B5EF4-FFF2-40B4-BE49-F238E27FC236}">
                  <a16:creationId xmlns:a16="http://schemas.microsoft.com/office/drawing/2014/main" id="{670633E8-2DD7-4307-BC1B-5315FC0F0F4F}"/>
                </a:ext>
              </a:extLst>
            </p:cNvPr>
            <p:cNvSpPr txBox="1">
              <a:spLocks noChangeArrowheads="1"/>
            </p:cNvSpPr>
            <p:nvPr/>
          </p:nvSpPr>
          <p:spPr bwMode="auto">
            <a:xfrm>
              <a:off x="4080" y="2431"/>
              <a:ext cx="202" cy="260"/>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r>
                <a:rPr lang="ru-RU" altLang="ru-RU" sz="2000">
                  <a:solidFill>
                    <a:srgbClr val="00007D"/>
                  </a:solidFill>
                  <a:latin typeface="Times New Roman" panose="02020603050405020304" pitchFamily="18" charset="0"/>
                  <a:ea typeface="Batang" panose="02030600000101010101" pitchFamily="18" charset="-127"/>
                </a:rPr>
                <a:t>5</a:t>
              </a:r>
            </a:p>
          </p:txBody>
        </p:sp>
      </p:grpSp>
      <p:sp>
        <p:nvSpPr>
          <p:cNvPr id="63494" name="Rectangle 5">
            <a:extLst>
              <a:ext uri="{FF2B5EF4-FFF2-40B4-BE49-F238E27FC236}">
                <a16:creationId xmlns:a16="http://schemas.microsoft.com/office/drawing/2014/main" id="{F65B991C-2CDB-47A3-8457-C8EE97B3E061}"/>
              </a:ext>
            </a:extLst>
          </p:cNvPr>
          <p:cNvSpPr>
            <a:spLocks noChangeArrowheads="1"/>
          </p:cNvSpPr>
          <p:nvPr/>
        </p:nvSpPr>
        <p:spPr bwMode="auto">
          <a:xfrm>
            <a:off x="2424113" y="2636838"/>
            <a:ext cx="30972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algn="ctr" eaLnBrk="0" fontAlgn="base" hangingPunct="0">
              <a:spcBef>
                <a:spcPct val="0"/>
              </a:spcBef>
              <a:spcAft>
                <a:spcPct val="0"/>
              </a:spcAft>
              <a:buClrTx/>
              <a:buSzTx/>
              <a:buNone/>
            </a:pPr>
            <a:r>
              <a:rPr lang="en-US" altLang="ru-RU" sz="1800" i="1">
                <a:solidFill>
                  <a:srgbClr val="FFFFFF"/>
                </a:solidFill>
                <a:ea typeface="Batang" panose="02030600000101010101" pitchFamily="18" charset="-127"/>
              </a:rPr>
              <a:t>Hylocomium splendens</a:t>
            </a:r>
          </a:p>
        </p:txBody>
      </p:sp>
      <p:sp>
        <p:nvSpPr>
          <p:cNvPr id="3" name="Нижний колонтитул 2">
            <a:extLst>
              <a:ext uri="{FF2B5EF4-FFF2-40B4-BE49-F238E27FC236}">
                <a16:creationId xmlns:a16="http://schemas.microsoft.com/office/drawing/2014/main" id="{7AA604B5-4EA8-494E-94EC-5612F6772BF1}"/>
              </a:ext>
            </a:extLst>
          </p:cNvPr>
          <p:cNvSpPr>
            <a:spLocks noGrp="1"/>
          </p:cNvSpPr>
          <p:nvPr>
            <p:ph type="ftr" sz="quarter" idx="10"/>
          </p:nvPr>
        </p:nvSpPr>
        <p:spPr/>
        <p:txBody>
          <a:body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DSCN4034">
            <a:extLst>
              <a:ext uri="{FF2B5EF4-FFF2-40B4-BE49-F238E27FC236}">
                <a16:creationId xmlns:a16="http://schemas.microsoft.com/office/drawing/2014/main" id="{47B2FE85-772B-4729-8068-B89DCED13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5414" y="404813"/>
            <a:ext cx="4625975"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ижний колонтитул 2">
            <a:extLst>
              <a:ext uri="{FF2B5EF4-FFF2-40B4-BE49-F238E27FC236}">
                <a16:creationId xmlns:a16="http://schemas.microsoft.com/office/drawing/2014/main" id="{A07ECE0D-8EC1-4812-B3D3-EFC2D8E5B38D}"/>
              </a:ext>
            </a:extLst>
          </p:cNvPr>
          <p:cNvSpPr>
            <a:spLocks noGrp="1"/>
          </p:cNvSpPr>
          <p:nvPr>
            <p:ph type="ftr" sz="quarter" idx="10"/>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marL="0" algn="ctr" defTabSz="914400" rtl="0" eaLnBrk="1" latinLnBrk="0" hangingPunct="1">
              <a:defRPr sz="1200" kern="1200">
                <a:solidFill>
                  <a:schemeClr val="tx1"/>
                </a:solidFill>
                <a:latin typeface="Arial"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0AEDBDFD-6D8A-483D-9290-32D23EB45562}"/>
              </a:ext>
            </a:extLst>
          </p:cNvPr>
          <p:cNvSpPr>
            <a:spLocks noChangeArrowheads="1"/>
          </p:cNvSpPr>
          <p:nvPr/>
        </p:nvSpPr>
        <p:spPr bwMode="auto">
          <a:xfrm>
            <a:off x="1524000" y="892176"/>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ru-RU" altLang="ru-RU" sz="1200">
                <a:solidFill>
                  <a:srgbClr val="000000"/>
                </a:solidFill>
                <a:ea typeface="Batang" panose="02030600000101010101" pitchFamily="18" charset="-127"/>
                <a:cs typeface="Times New Roman" panose="02020603050405020304" pitchFamily="18" charset="0"/>
              </a:rPr>
              <a:t> </a:t>
            </a:r>
          </a:p>
          <a:p>
            <a:pPr eaLnBrk="0" fontAlgn="base" hangingPunct="0">
              <a:spcBef>
                <a:spcPct val="0"/>
              </a:spcBef>
              <a:spcAft>
                <a:spcPct val="0"/>
              </a:spcAft>
              <a:buClrTx/>
              <a:buSzTx/>
              <a:buNone/>
            </a:pPr>
            <a:endParaRPr lang="ru-RU" altLang="ru-RU" sz="1800">
              <a:solidFill>
                <a:srgbClr val="000000"/>
              </a:solidFill>
              <a:ea typeface="Batang" panose="02030600000101010101" pitchFamily="18" charset="-127"/>
              <a:cs typeface="Times New Roman" panose="02020603050405020304" pitchFamily="18" charset="0"/>
            </a:endParaRPr>
          </a:p>
        </p:txBody>
      </p:sp>
      <p:grpSp>
        <p:nvGrpSpPr>
          <p:cNvPr id="65539" name="Group 3">
            <a:extLst>
              <a:ext uri="{FF2B5EF4-FFF2-40B4-BE49-F238E27FC236}">
                <a16:creationId xmlns:a16="http://schemas.microsoft.com/office/drawing/2014/main" id="{B88967F0-F8A2-4785-B66D-40FB773C2E59}"/>
              </a:ext>
            </a:extLst>
          </p:cNvPr>
          <p:cNvGrpSpPr>
            <a:grpSpLocks/>
          </p:cNvGrpSpPr>
          <p:nvPr/>
        </p:nvGrpSpPr>
        <p:grpSpPr bwMode="auto">
          <a:xfrm>
            <a:off x="3048000" y="692150"/>
            <a:ext cx="7620000" cy="4660900"/>
            <a:chOff x="960" y="436"/>
            <a:chExt cx="4800" cy="2936"/>
          </a:xfrm>
        </p:grpSpPr>
        <p:sp>
          <p:nvSpPr>
            <p:cNvPr id="65550" name="Text Box 4">
              <a:extLst>
                <a:ext uri="{FF2B5EF4-FFF2-40B4-BE49-F238E27FC236}">
                  <a16:creationId xmlns:a16="http://schemas.microsoft.com/office/drawing/2014/main" id="{425CB51C-C01F-438F-AE5D-F073E9DD9D60}"/>
                </a:ext>
              </a:extLst>
            </p:cNvPr>
            <p:cNvSpPr txBox="1">
              <a:spLocks noChangeArrowheads="1"/>
            </p:cNvSpPr>
            <p:nvPr/>
          </p:nvSpPr>
          <p:spPr bwMode="auto">
            <a:xfrm>
              <a:off x="3120" y="2209"/>
              <a:ext cx="2640" cy="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r>
                <a:rPr lang="en-US" altLang="ru-RU" sz="1800" b="1">
                  <a:solidFill>
                    <a:srgbClr val="000099"/>
                  </a:solidFill>
                  <a:ea typeface="Batang" panose="02030600000101010101" pitchFamily="18" charset="-127"/>
                </a:rPr>
                <a:t> </a:t>
              </a:r>
            </a:p>
            <a:p>
              <a:pPr algn="ctr" eaLnBrk="0" fontAlgn="base" hangingPunct="0">
                <a:spcBef>
                  <a:spcPct val="0"/>
                </a:spcBef>
                <a:spcAft>
                  <a:spcPct val="0"/>
                </a:spcAft>
                <a:buClrTx/>
                <a:buSzTx/>
                <a:buNone/>
              </a:pPr>
              <a:r>
                <a:rPr lang="en-US" altLang="ru-RU" sz="2400" b="1">
                  <a:solidFill>
                    <a:srgbClr val="000099"/>
                  </a:solidFill>
                  <a:ea typeface="Batang" panose="02030600000101010101" pitchFamily="18" charset="-127"/>
                </a:rPr>
                <a:t>International Cooperative Programme on Effects of Air Pollution on Natural Vegetation and Crops</a:t>
              </a:r>
            </a:p>
          </p:txBody>
        </p:sp>
        <p:grpSp>
          <p:nvGrpSpPr>
            <p:cNvPr id="65551" name="Group 5">
              <a:extLst>
                <a:ext uri="{FF2B5EF4-FFF2-40B4-BE49-F238E27FC236}">
                  <a16:creationId xmlns:a16="http://schemas.microsoft.com/office/drawing/2014/main" id="{B90443B3-6317-416E-8377-642FC89780D4}"/>
                </a:ext>
              </a:extLst>
            </p:cNvPr>
            <p:cNvGrpSpPr>
              <a:grpSpLocks/>
            </p:cNvGrpSpPr>
            <p:nvPr/>
          </p:nvGrpSpPr>
          <p:grpSpPr bwMode="auto">
            <a:xfrm>
              <a:off x="960" y="436"/>
              <a:ext cx="4656" cy="2752"/>
              <a:chOff x="960" y="436"/>
              <a:chExt cx="4656" cy="2752"/>
            </a:xfrm>
          </p:grpSpPr>
          <p:grpSp>
            <p:nvGrpSpPr>
              <p:cNvPr id="65552" name="Group 6">
                <a:extLst>
                  <a:ext uri="{FF2B5EF4-FFF2-40B4-BE49-F238E27FC236}">
                    <a16:creationId xmlns:a16="http://schemas.microsoft.com/office/drawing/2014/main" id="{087BE78B-889C-4248-BBC5-8CE58653E592}"/>
                  </a:ext>
                </a:extLst>
              </p:cNvPr>
              <p:cNvGrpSpPr>
                <a:grpSpLocks/>
              </p:cNvGrpSpPr>
              <p:nvPr/>
            </p:nvGrpSpPr>
            <p:grpSpPr bwMode="auto">
              <a:xfrm>
                <a:off x="2448" y="436"/>
                <a:ext cx="3168" cy="2752"/>
                <a:chOff x="2448" y="436"/>
                <a:chExt cx="3168" cy="2752"/>
              </a:xfrm>
            </p:grpSpPr>
            <p:pic>
              <p:nvPicPr>
                <p:cNvPr id="65554" name="Picture 7">
                  <a:extLst>
                    <a:ext uri="{FF2B5EF4-FFF2-40B4-BE49-F238E27FC236}">
                      <a16:creationId xmlns:a16="http://schemas.microsoft.com/office/drawing/2014/main" id="{0E94E0F8-7A93-4038-852B-87F3D4854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6" y="436"/>
                  <a:ext cx="672"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28" name="Text Box 8">
                  <a:extLst>
                    <a:ext uri="{FF2B5EF4-FFF2-40B4-BE49-F238E27FC236}">
                      <a16:creationId xmlns:a16="http://schemas.microsoft.com/office/drawing/2014/main" id="{5DA6E5A7-C8C8-4402-8F38-3A491DE6DDAB}"/>
                    </a:ext>
                  </a:extLst>
                </p:cNvPr>
                <p:cNvSpPr txBox="1">
                  <a:spLocks noChangeArrowheads="1"/>
                </p:cNvSpPr>
                <p:nvPr/>
              </p:nvSpPr>
              <p:spPr bwMode="auto">
                <a:xfrm>
                  <a:off x="3600" y="604"/>
                  <a:ext cx="1200" cy="404"/>
                </a:xfrm>
                <a:prstGeom prst="rect">
                  <a:avLst/>
                </a:prstGeom>
                <a:noFill/>
                <a:ln>
                  <a:noFill/>
                </a:ln>
                <a:effectLst/>
              </p:spPr>
              <p:txBody>
                <a:bodyPr>
                  <a:spAutoFit/>
                </a:bodyPr>
                <a:lstStyle/>
                <a:p>
                  <a:pPr eaLnBrk="0" fontAlgn="base" hangingPunct="0">
                    <a:spcBef>
                      <a:spcPct val="50000"/>
                    </a:spcBef>
                    <a:spcAft>
                      <a:spcPct val="0"/>
                    </a:spcAft>
                    <a:defRPr/>
                  </a:pPr>
                  <a:r>
                    <a:rPr lang="en-US" sz="3600" b="1">
                      <a:solidFill>
                        <a:srgbClr val="000099"/>
                      </a:solidFill>
                      <a:effectLst>
                        <a:outerShdw blurRad="38100" dist="38100" dir="2700000" algn="tl">
                          <a:srgbClr val="C0C0C0"/>
                        </a:outerShdw>
                      </a:effectLst>
                      <a:latin typeface="Arial" charset="0"/>
                      <a:ea typeface="Batang" panose="02030600000101010101" pitchFamily="18" charset="-127"/>
                    </a:rPr>
                    <a:t>UNECE</a:t>
                  </a:r>
                </a:p>
              </p:txBody>
            </p:sp>
            <p:sp>
              <p:nvSpPr>
                <p:cNvPr id="65556" name="Text Box 9">
                  <a:extLst>
                    <a:ext uri="{FF2B5EF4-FFF2-40B4-BE49-F238E27FC236}">
                      <a16:creationId xmlns:a16="http://schemas.microsoft.com/office/drawing/2014/main" id="{DDD43261-DF37-4DEA-AF80-B9F40B4B1A4C}"/>
                    </a:ext>
                  </a:extLst>
                </p:cNvPr>
                <p:cNvSpPr txBox="1">
                  <a:spLocks noChangeArrowheads="1"/>
                </p:cNvSpPr>
                <p:nvPr/>
              </p:nvSpPr>
              <p:spPr bwMode="auto">
                <a:xfrm>
                  <a:off x="2448" y="2976"/>
                  <a:ext cx="432"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pPr>
                  <a:endParaRPr lang="en-US" altLang="ru-RU" sz="1600" b="1" i="1">
                    <a:solidFill>
                      <a:srgbClr val="000000"/>
                    </a:solidFill>
                    <a:latin typeface="Times New Roman" panose="02020603050405020304" pitchFamily="18" charset="0"/>
                    <a:ea typeface="Batang" panose="02030600000101010101" pitchFamily="18" charset="-127"/>
                  </a:endParaRPr>
                </a:p>
              </p:txBody>
            </p:sp>
            <p:sp>
              <p:nvSpPr>
                <p:cNvPr id="337930" name="Text Box 10">
                  <a:extLst>
                    <a:ext uri="{FF2B5EF4-FFF2-40B4-BE49-F238E27FC236}">
                      <a16:creationId xmlns:a16="http://schemas.microsoft.com/office/drawing/2014/main" id="{1E8558DC-B2C1-433F-90BB-6B27E90A3B97}"/>
                    </a:ext>
                  </a:extLst>
                </p:cNvPr>
                <p:cNvSpPr txBox="1">
                  <a:spLocks noChangeArrowheads="1"/>
                </p:cNvSpPr>
                <p:nvPr/>
              </p:nvSpPr>
              <p:spPr bwMode="auto">
                <a:xfrm>
                  <a:off x="3072" y="1315"/>
                  <a:ext cx="2544" cy="749"/>
                </a:xfrm>
                <a:prstGeom prst="rect">
                  <a:avLst/>
                </a:prstGeom>
                <a:noFill/>
                <a:ln>
                  <a:noFill/>
                </a:ln>
                <a:effectLst/>
              </p:spPr>
              <p:txBody>
                <a:bodyPr>
                  <a:spAutoFit/>
                </a:bodyPr>
                <a:lstStyle/>
                <a:p>
                  <a:pPr algn="ctr" eaLnBrk="0" fontAlgn="base" hangingPunct="0">
                    <a:spcBef>
                      <a:spcPct val="0"/>
                    </a:spcBef>
                    <a:spcAft>
                      <a:spcPct val="0"/>
                    </a:spcAft>
                    <a:defRPr/>
                  </a:pPr>
                  <a:r>
                    <a:rPr lang="en-US" sz="2400" b="1" dirty="0">
                      <a:solidFill>
                        <a:srgbClr val="000099"/>
                      </a:solidFill>
                      <a:effectLst>
                        <a:outerShdw blurRad="38100" dist="38100" dir="2700000" algn="tl">
                          <a:srgbClr val="C0C0C0"/>
                        </a:outerShdw>
                      </a:effectLst>
                      <a:latin typeface="Arial" charset="0"/>
                      <a:ea typeface="Batang" panose="02030600000101010101" pitchFamily="18" charset="-127"/>
                    </a:rPr>
                    <a:t>United Nations Economic Commission for Europe</a:t>
                  </a:r>
                </a:p>
                <a:p>
                  <a:pPr eaLnBrk="0" fontAlgn="base" hangingPunct="0">
                    <a:spcBef>
                      <a:spcPct val="50000"/>
                    </a:spcBef>
                    <a:spcAft>
                      <a:spcPct val="0"/>
                    </a:spcAft>
                    <a:defRPr/>
                  </a:pPr>
                  <a:endParaRPr lang="en-US" sz="1600" i="1" dirty="0">
                    <a:solidFill>
                      <a:srgbClr val="000099"/>
                    </a:solidFill>
                    <a:latin typeface="Arial" charset="0"/>
                    <a:ea typeface="Batang" panose="02030600000101010101" pitchFamily="18" charset="-127"/>
                  </a:endParaRPr>
                </a:p>
              </p:txBody>
            </p:sp>
          </p:grpSp>
          <p:sp>
            <p:nvSpPr>
              <p:cNvPr id="337931" name="Text Box 11">
                <a:extLst>
                  <a:ext uri="{FF2B5EF4-FFF2-40B4-BE49-F238E27FC236}">
                    <a16:creationId xmlns:a16="http://schemas.microsoft.com/office/drawing/2014/main" id="{97B16765-FA5C-4523-8214-033BED6F22D0}"/>
                  </a:ext>
                </a:extLst>
              </p:cNvPr>
              <p:cNvSpPr txBox="1">
                <a:spLocks noChangeArrowheads="1"/>
              </p:cNvSpPr>
              <p:nvPr/>
            </p:nvSpPr>
            <p:spPr bwMode="auto">
              <a:xfrm>
                <a:off x="960" y="1056"/>
                <a:ext cx="1968" cy="1730"/>
              </a:xfrm>
              <a:prstGeom prst="rect">
                <a:avLst/>
              </a:prstGeom>
              <a:noFill/>
              <a:ln>
                <a:noFill/>
              </a:ln>
              <a:effectLst/>
            </p:spPr>
            <p:txBody>
              <a:bodyPr>
                <a:spAutoFit/>
              </a:bodyPr>
              <a:lstStyle/>
              <a:p>
                <a:pPr algn="ctr" eaLnBrk="0" fontAlgn="base" hangingPunct="0">
                  <a:spcBef>
                    <a:spcPct val="0"/>
                  </a:spcBef>
                  <a:spcAft>
                    <a:spcPct val="0"/>
                  </a:spcAft>
                  <a:defRPr/>
                </a:pPr>
                <a:r>
                  <a:rPr lang="en-US" b="1">
                    <a:solidFill>
                      <a:srgbClr val="000099"/>
                    </a:solidFill>
                    <a:effectLst>
                      <a:outerShdw blurRad="38100" dist="38100" dir="2700000" algn="tl">
                        <a:srgbClr val="C0C0C0"/>
                      </a:outerShdw>
                    </a:effectLst>
                    <a:latin typeface="Arial" charset="0"/>
                    <a:ea typeface="Batang" panose="02030600000101010101" pitchFamily="18" charset="-127"/>
                  </a:rPr>
                  <a:t>CONVENTION ON</a:t>
                </a:r>
              </a:p>
              <a:p>
                <a:pPr algn="ctr" eaLnBrk="0" fontAlgn="base" hangingPunct="0">
                  <a:spcBef>
                    <a:spcPct val="0"/>
                  </a:spcBef>
                  <a:spcAft>
                    <a:spcPct val="0"/>
                  </a:spcAft>
                  <a:defRPr/>
                </a:pPr>
                <a:r>
                  <a:rPr lang="en-US" b="1">
                    <a:solidFill>
                      <a:srgbClr val="000099"/>
                    </a:solidFill>
                    <a:effectLst>
                      <a:outerShdw blurRad="38100" dist="38100" dir="2700000" algn="tl">
                        <a:srgbClr val="C0C0C0"/>
                      </a:outerShdw>
                    </a:effectLst>
                    <a:latin typeface="Arial" charset="0"/>
                    <a:ea typeface="Batang" panose="02030600000101010101" pitchFamily="18" charset="-127"/>
                  </a:rPr>
                  <a:t> LONG-RANGE  TRANSBOUNDARY </a:t>
                </a:r>
              </a:p>
              <a:p>
                <a:pPr algn="ctr" eaLnBrk="0" fontAlgn="base" hangingPunct="0">
                  <a:spcBef>
                    <a:spcPct val="0"/>
                  </a:spcBef>
                  <a:spcAft>
                    <a:spcPct val="0"/>
                  </a:spcAft>
                  <a:defRPr/>
                </a:pPr>
                <a:r>
                  <a:rPr lang="en-US" b="1">
                    <a:solidFill>
                      <a:srgbClr val="000099"/>
                    </a:solidFill>
                    <a:effectLst>
                      <a:outerShdw blurRad="38100" dist="38100" dir="2700000" algn="tl">
                        <a:srgbClr val="C0C0C0"/>
                      </a:outerShdw>
                    </a:effectLst>
                    <a:latin typeface="Arial" charset="0"/>
                    <a:ea typeface="Batang" panose="02030600000101010101" pitchFamily="18" charset="-127"/>
                  </a:rPr>
                  <a:t>AIR POLLUTION</a:t>
                </a:r>
              </a:p>
              <a:p>
                <a:pPr algn="ctr" eaLnBrk="0" fontAlgn="base" hangingPunct="0">
                  <a:spcBef>
                    <a:spcPct val="0"/>
                  </a:spcBef>
                  <a:spcAft>
                    <a:spcPct val="0"/>
                  </a:spcAft>
                  <a:defRPr/>
                </a:pPr>
                <a:endParaRPr lang="en-US" b="1">
                  <a:solidFill>
                    <a:srgbClr val="000099"/>
                  </a:solidFill>
                  <a:effectLst>
                    <a:outerShdw blurRad="38100" dist="38100" dir="2700000" algn="tl">
                      <a:srgbClr val="C0C0C0"/>
                    </a:outerShdw>
                  </a:effectLst>
                  <a:latin typeface="Arial" charset="0"/>
                  <a:ea typeface="Batang" panose="02030600000101010101" pitchFamily="18" charset="-127"/>
                </a:endParaRPr>
              </a:p>
              <a:p>
                <a:pPr algn="ctr" eaLnBrk="0" fontAlgn="base" hangingPunct="0">
                  <a:spcBef>
                    <a:spcPct val="0"/>
                  </a:spcBef>
                  <a:spcAft>
                    <a:spcPct val="0"/>
                  </a:spcAft>
                  <a:defRPr/>
                </a:pPr>
                <a:r>
                  <a:rPr lang="en-US" b="1">
                    <a:solidFill>
                      <a:srgbClr val="000099"/>
                    </a:solidFill>
                    <a:effectLst>
                      <a:outerShdw blurRad="38100" dist="38100" dir="2700000" algn="tl">
                        <a:srgbClr val="C0C0C0"/>
                      </a:outerShdw>
                    </a:effectLst>
                    <a:latin typeface="Arial" charset="0"/>
                    <a:ea typeface="Batang" panose="02030600000101010101" pitchFamily="18" charset="-127"/>
                  </a:rPr>
                  <a:t>adopted in 1979</a:t>
                </a:r>
              </a:p>
              <a:p>
                <a:pPr algn="ctr" eaLnBrk="0" fontAlgn="base" hangingPunct="0">
                  <a:spcBef>
                    <a:spcPct val="0"/>
                  </a:spcBef>
                  <a:spcAft>
                    <a:spcPct val="0"/>
                  </a:spcAft>
                  <a:defRPr/>
                </a:pPr>
                <a:r>
                  <a:rPr lang="en-US" b="1">
                    <a:solidFill>
                      <a:srgbClr val="000099"/>
                    </a:solidFill>
                    <a:effectLst>
                      <a:outerShdw blurRad="38100" dist="38100" dir="2700000" algn="tl">
                        <a:srgbClr val="C0C0C0"/>
                      </a:outerShdw>
                    </a:effectLst>
                    <a:latin typeface="Arial" charset="0"/>
                    <a:ea typeface="Batang" panose="02030600000101010101" pitchFamily="18" charset="-127"/>
                  </a:rPr>
                  <a:t>entered into force 1983</a:t>
                </a:r>
              </a:p>
              <a:p>
                <a:pPr algn="ctr" eaLnBrk="0" fontAlgn="base" hangingPunct="0">
                  <a:spcBef>
                    <a:spcPct val="0"/>
                  </a:spcBef>
                  <a:spcAft>
                    <a:spcPct val="0"/>
                  </a:spcAft>
                  <a:defRPr/>
                </a:pPr>
                <a:endParaRPr lang="en-US" b="1">
                  <a:solidFill>
                    <a:srgbClr val="000099"/>
                  </a:solidFill>
                  <a:effectLst>
                    <a:outerShdw blurRad="38100" dist="38100" dir="2700000" algn="tl">
                      <a:srgbClr val="C0C0C0"/>
                    </a:outerShdw>
                  </a:effectLst>
                  <a:latin typeface="Arial" charset="0"/>
                  <a:ea typeface="Batang" panose="02030600000101010101" pitchFamily="18" charset="-127"/>
                </a:endParaRPr>
              </a:p>
              <a:p>
                <a:pPr eaLnBrk="0" fontAlgn="base" hangingPunct="0">
                  <a:spcBef>
                    <a:spcPct val="50000"/>
                  </a:spcBef>
                  <a:spcAft>
                    <a:spcPct val="0"/>
                  </a:spcAft>
                  <a:defRPr/>
                </a:pPr>
                <a:endParaRPr lang="en-US" sz="2000">
                  <a:solidFill>
                    <a:srgbClr val="FFFFFF"/>
                  </a:solidFill>
                  <a:latin typeface="Arial" charset="0"/>
                  <a:ea typeface="Batang" panose="02030600000101010101" pitchFamily="18" charset="-127"/>
                </a:endParaRPr>
              </a:p>
            </p:txBody>
          </p:sp>
        </p:grpSp>
      </p:grpSp>
      <p:pic>
        <p:nvPicPr>
          <p:cNvPr id="337932" name="Picture 12">
            <a:extLst>
              <a:ext uri="{FF2B5EF4-FFF2-40B4-BE49-F238E27FC236}">
                <a16:creationId xmlns:a16="http://schemas.microsoft.com/office/drawing/2014/main" id="{753645D7-0026-43F8-9814-CB96657F39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1914" y="239713"/>
            <a:ext cx="2605087"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1" name="Text Box 13">
            <a:extLst>
              <a:ext uri="{FF2B5EF4-FFF2-40B4-BE49-F238E27FC236}">
                <a16:creationId xmlns:a16="http://schemas.microsoft.com/office/drawing/2014/main" id="{8A294BCA-403F-4000-8000-4120C9A9427D}"/>
              </a:ext>
            </a:extLst>
          </p:cNvPr>
          <p:cNvSpPr txBox="1">
            <a:spLocks noChangeArrowheads="1"/>
          </p:cNvSpPr>
          <p:nvPr/>
        </p:nvSpPr>
        <p:spPr bwMode="auto">
          <a:xfrm>
            <a:off x="5303838" y="6021389"/>
            <a:ext cx="487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50000"/>
              </a:spcBef>
              <a:spcAft>
                <a:spcPct val="0"/>
              </a:spcAft>
              <a:buClrTx/>
              <a:buSzTx/>
              <a:buNone/>
            </a:pPr>
            <a:r>
              <a:rPr lang="en-US" altLang="ru-RU" sz="2000" b="1">
                <a:solidFill>
                  <a:srgbClr val="00007D"/>
                </a:solidFill>
                <a:ea typeface="Batang" panose="02030600000101010101" pitchFamily="18" charset="-127"/>
              </a:rPr>
              <a:t>W</a:t>
            </a:r>
            <a:r>
              <a:rPr lang="en-US" altLang="ru-RU" sz="2000">
                <a:solidFill>
                  <a:srgbClr val="00007D"/>
                </a:solidFill>
                <a:ea typeface="Batang" panose="02030600000101010101" pitchFamily="18" charset="-127"/>
              </a:rPr>
              <a:t>orking </a:t>
            </a:r>
            <a:r>
              <a:rPr lang="en-US" altLang="ru-RU" sz="2000" b="1">
                <a:solidFill>
                  <a:srgbClr val="00007D"/>
                </a:solidFill>
                <a:ea typeface="Batang" panose="02030600000101010101" pitchFamily="18" charset="-127"/>
              </a:rPr>
              <a:t>G</a:t>
            </a:r>
            <a:r>
              <a:rPr lang="en-US" altLang="ru-RU" sz="2000">
                <a:solidFill>
                  <a:srgbClr val="00007D"/>
                </a:solidFill>
                <a:ea typeface="Batang" panose="02030600000101010101" pitchFamily="18" charset="-127"/>
              </a:rPr>
              <a:t>roup on </a:t>
            </a:r>
            <a:r>
              <a:rPr lang="en-US" altLang="ru-RU" sz="2000" b="1">
                <a:solidFill>
                  <a:srgbClr val="00007D"/>
                </a:solidFill>
                <a:ea typeface="Batang" panose="02030600000101010101" pitchFamily="18" charset="-127"/>
              </a:rPr>
              <a:t>E</a:t>
            </a:r>
            <a:r>
              <a:rPr lang="en-US" altLang="ru-RU" sz="2000">
                <a:solidFill>
                  <a:srgbClr val="00007D"/>
                </a:solidFill>
                <a:ea typeface="Batang" panose="02030600000101010101" pitchFamily="18" charset="-127"/>
              </a:rPr>
              <a:t>ffects - 1981</a:t>
            </a:r>
          </a:p>
        </p:txBody>
      </p:sp>
      <p:grpSp>
        <p:nvGrpSpPr>
          <p:cNvPr id="5" name="Group 14">
            <a:extLst>
              <a:ext uri="{FF2B5EF4-FFF2-40B4-BE49-F238E27FC236}">
                <a16:creationId xmlns:a16="http://schemas.microsoft.com/office/drawing/2014/main" id="{54A6DF61-AD6C-4502-B541-80BE697102A2}"/>
              </a:ext>
            </a:extLst>
          </p:cNvPr>
          <p:cNvGrpSpPr>
            <a:grpSpLocks/>
          </p:cNvGrpSpPr>
          <p:nvPr/>
        </p:nvGrpSpPr>
        <p:grpSpPr bwMode="auto">
          <a:xfrm>
            <a:off x="3013076" y="1116013"/>
            <a:ext cx="2447925" cy="3600450"/>
            <a:chOff x="2932" y="2115"/>
            <a:chExt cx="4930" cy="6825"/>
          </a:xfrm>
        </p:grpSpPr>
        <p:pic>
          <p:nvPicPr>
            <p:cNvPr id="65545" name="Picture 15">
              <a:extLst>
                <a:ext uri="{FF2B5EF4-FFF2-40B4-BE49-F238E27FC236}">
                  <a16:creationId xmlns:a16="http://schemas.microsoft.com/office/drawing/2014/main" id="{06D3B7AE-F2D3-4736-AEB4-33BE62BEF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0" y="2115"/>
              <a:ext cx="4832" cy="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6" name="Rectangle 16">
              <a:extLst>
                <a:ext uri="{FF2B5EF4-FFF2-40B4-BE49-F238E27FC236}">
                  <a16:creationId xmlns:a16="http://schemas.microsoft.com/office/drawing/2014/main" id="{F0B141E4-D690-4DE8-86F9-8ED755FBBC31}"/>
                </a:ext>
              </a:extLst>
            </p:cNvPr>
            <p:cNvSpPr>
              <a:spLocks noChangeArrowheads="1"/>
            </p:cNvSpPr>
            <p:nvPr/>
          </p:nvSpPr>
          <p:spPr bwMode="auto">
            <a:xfrm>
              <a:off x="3105" y="8835"/>
              <a:ext cx="4665" cy="83"/>
            </a:xfrm>
            <a:prstGeom prst="rect">
              <a:avLst/>
            </a:prstGeom>
            <a:solidFill>
              <a:srgbClr val="C0C0C0"/>
            </a:solidFill>
            <a:ln w="9525">
              <a:solidFill>
                <a:srgbClr val="969696"/>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endParaRPr lang="ru-RU" altLang="ru-RU" sz="2000">
                <a:solidFill>
                  <a:srgbClr val="FFFFFF"/>
                </a:solidFill>
                <a:ea typeface="Batang" panose="02030600000101010101" pitchFamily="18" charset="-127"/>
              </a:endParaRPr>
            </a:p>
          </p:txBody>
        </p:sp>
        <p:sp>
          <p:nvSpPr>
            <p:cNvPr id="65547" name="Text Box 17">
              <a:extLst>
                <a:ext uri="{FF2B5EF4-FFF2-40B4-BE49-F238E27FC236}">
                  <a16:creationId xmlns:a16="http://schemas.microsoft.com/office/drawing/2014/main" id="{E2FEA744-41C7-49DA-93E9-5E1D12B26BA1}"/>
                </a:ext>
              </a:extLst>
            </p:cNvPr>
            <p:cNvSpPr txBox="1">
              <a:spLocks noChangeArrowheads="1"/>
            </p:cNvSpPr>
            <p:nvPr/>
          </p:nvSpPr>
          <p:spPr bwMode="auto">
            <a:xfrm>
              <a:off x="7762" y="2115"/>
              <a:ext cx="71" cy="6825"/>
            </a:xfrm>
            <a:prstGeom prst="rect">
              <a:avLst/>
            </a:prstGeom>
            <a:solidFill>
              <a:srgbClr val="C0C0C0"/>
            </a:solidFill>
            <a:ln w="9525">
              <a:solidFill>
                <a:srgbClr val="C0C0C0"/>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endParaRPr lang="en-US" altLang="ru-RU" sz="1200">
                <a:solidFill>
                  <a:srgbClr val="000000"/>
                </a:solidFill>
                <a:latin typeface="Times New Roman" panose="02020603050405020304" pitchFamily="18" charset="0"/>
                <a:ea typeface="Batang" panose="02030600000101010101" pitchFamily="18" charset="-127"/>
              </a:endParaRPr>
            </a:p>
          </p:txBody>
        </p:sp>
        <p:sp>
          <p:nvSpPr>
            <p:cNvPr id="65548" name="Text Box 18">
              <a:extLst>
                <a:ext uri="{FF2B5EF4-FFF2-40B4-BE49-F238E27FC236}">
                  <a16:creationId xmlns:a16="http://schemas.microsoft.com/office/drawing/2014/main" id="{E0A4F5DC-FFCF-41CB-AAAB-A17919FFCB06}"/>
                </a:ext>
              </a:extLst>
            </p:cNvPr>
            <p:cNvSpPr txBox="1">
              <a:spLocks noChangeArrowheads="1"/>
            </p:cNvSpPr>
            <p:nvPr/>
          </p:nvSpPr>
          <p:spPr bwMode="auto">
            <a:xfrm>
              <a:off x="2932" y="2130"/>
              <a:ext cx="143" cy="6765"/>
            </a:xfrm>
            <a:prstGeom prst="rect">
              <a:avLst/>
            </a:prstGeom>
            <a:solidFill>
              <a:srgbClr val="FFFFFF"/>
            </a:solidFill>
            <a:ln w="9525">
              <a:solidFill>
                <a:srgbClr val="FFFFFF"/>
              </a:solidFill>
              <a:miter lim="800000"/>
              <a:headEnd/>
              <a:tailEnd/>
            </a:ln>
          </p:spPr>
          <p:txBody>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eaLnBrk="0" fontAlgn="base" hangingPunct="0">
                <a:spcBef>
                  <a:spcPct val="0"/>
                </a:spcBef>
                <a:spcAft>
                  <a:spcPct val="0"/>
                </a:spcAft>
                <a:buClrTx/>
                <a:buSzTx/>
                <a:buNone/>
              </a:pPr>
              <a:endParaRPr lang="en-US" altLang="ru-RU" sz="1200">
                <a:solidFill>
                  <a:srgbClr val="000000"/>
                </a:solidFill>
                <a:latin typeface="Times New Roman" panose="02020603050405020304" pitchFamily="18" charset="0"/>
                <a:ea typeface="Batang" panose="02030600000101010101" pitchFamily="18" charset="-127"/>
              </a:endParaRPr>
            </a:p>
          </p:txBody>
        </p:sp>
        <p:sp>
          <p:nvSpPr>
            <p:cNvPr id="65549" name="Line 19">
              <a:extLst>
                <a:ext uri="{FF2B5EF4-FFF2-40B4-BE49-F238E27FC236}">
                  <a16:creationId xmlns:a16="http://schemas.microsoft.com/office/drawing/2014/main" id="{B534375B-A1C3-4DFD-A73A-ADE4D7D33287}"/>
                </a:ext>
              </a:extLst>
            </p:cNvPr>
            <p:cNvSpPr>
              <a:spLocks noChangeShapeType="1"/>
            </p:cNvSpPr>
            <p:nvPr/>
          </p:nvSpPr>
          <p:spPr bwMode="auto">
            <a:xfrm>
              <a:off x="7740" y="8820"/>
              <a:ext cx="75" cy="105"/>
            </a:xfrm>
            <a:prstGeom prst="line">
              <a:avLst/>
            </a:prstGeom>
            <a:noFill/>
            <a:ln w="6350">
              <a:solidFill>
                <a:srgbClr val="969696"/>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ru-RU" sz="2800">
                <a:solidFill>
                  <a:srgbClr val="FFFFFF"/>
                </a:solidFill>
                <a:latin typeface="Arial" panose="020B0604020202020204" pitchFamily="34" charset="0"/>
                <a:ea typeface="Batang" panose="02030600000101010101" pitchFamily="18" charset="-127"/>
              </a:endParaRPr>
            </a:p>
          </p:txBody>
        </p:sp>
      </p:grpSp>
      <p:pic>
        <p:nvPicPr>
          <p:cNvPr id="337940" name="Picture 20" descr="сканирование0002">
            <a:extLst>
              <a:ext uri="{FF2B5EF4-FFF2-40B4-BE49-F238E27FC236}">
                <a16:creationId xmlns:a16="http://schemas.microsoft.com/office/drawing/2014/main" id="{CF1F2B92-203D-4D0D-84A7-EC18E5BEE4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864" y="1933576"/>
            <a:ext cx="2408237"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Рисунок 20">
            <a:extLst>
              <a:ext uri="{FF2B5EF4-FFF2-40B4-BE49-F238E27FC236}">
                <a16:creationId xmlns:a16="http://schemas.microsoft.com/office/drawing/2014/main" id="{7628CD82-D5CC-44C6-A797-4A323F257EA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03388" y="3349626"/>
            <a:ext cx="2405062" cy="34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Нижний колонтитул 2">
            <a:extLst>
              <a:ext uri="{FF2B5EF4-FFF2-40B4-BE49-F238E27FC236}">
                <a16:creationId xmlns:a16="http://schemas.microsoft.com/office/drawing/2014/main" id="{99BC470B-6FD7-45F1-9C1C-8B00C01D874F}"/>
              </a:ext>
            </a:extLst>
          </p:cNvPr>
          <p:cNvSpPr>
            <a:spLocks noGrp="1"/>
          </p:cNvSpPr>
          <p:nvPr>
            <p:ph type="ftr" sz="quarter" idx="10"/>
          </p:nvPr>
        </p:nvSpPr>
        <p:spPr/>
        <p:txBody>
          <a:body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1000"/>
                                  </p:stCondLst>
                                  <p:childTnLst>
                                    <p:set>
                                      <p:cBhvr>
                                        <p:cTn id="6" dur="1" fill="hold">
                                          <p:stCondLst>
                                            <p:cond delay="0"/>
                                          </p:stCondLst>
                                        </p:cTn>
                                        <p:tgtEl>
                                          <p:spTgt spid="337932"/>
                                        </p:tgtEl>
                                        <p:attrNameLst>
                                          <p:attrName>style.visibility</p:attrName>
                                        </p:attrNameLst>
                                      </p:cBhvr>
                                      <p:to>
                                        <p:strVal val="visible"/>
                                      </p:to>
                                    </p:set>
                                    <p:anim calcmode="lin" valueType="num">
                                      <p:cBhvr additive="base">
                                        <p:cTn id="7" dur="2000" fill="hold"/>
                                        <p:tgtEl>
                                          <p:spTgt spid="337932"/>
                                        </p:tgtEl>
                                        <p:attrNameLst>
                                          <p:attrName>ppt_x</p:attrName>
                                        </p:attrNameLst>
                                      </p:cBhvr>
                                      <p:tavLst>
                                        <p:tav tm="0">
                                          <p:val>
                                            <p:strVal val="0-#ppt_w/2"/>
                                          </p:val>
                                        </p:tav>
                                        <p:tav tm="100000">
                                          <p:val>
                                            <p:strVal val="#ppt_x"/>
                                          </p:val>
                                        </p:tav>
                                      </p:tavLst>
                                    </p:anim>
                                    <p:anim calcmode="lin" valueType="num">
                                      <p:cBhvr additive="base">
                                        <p:cTn id="8" dur="2000" fill="hold"/>
                                        <p:tgtEl>
                                          <p:spTgt spid="33793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12" fill="hold" nodeType="afterEffect">
                                  <p:stCondLst>
                                    <p:cond delay="200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2000" fill="hold"/>
                                        <p:tgtEl>
                                          <p:spTgt spid="5"/>
                                        </p:tgtEl>
                                        <p:attrNameLst>
                                          <p:attrName>ppt_x</p:attrName>
                                        </p:attrNameLst>
                                      </p:cBhvr>
                                      <p:tavLst>
                                        <p:tav tm="0">
                                          <p:val>
                                            <p:strVal val="0-#ppt_w/2"/>
                                          </p:val>
                                        </p:tav>
                                        <p:tav tm="100000">
                                          <p:val>
                                            <p:strVal val="#ppt_x"/>
                                          </p:val>
                                        </p:tav>
                                      </p:tavLst>
                                    </p:anim>
                                    <p:anim calcmode="lin" valueType="num">
                                      <p:cBhvr additive="base">
                                        <p:cTn id="13" dur="2000" fill="hold"/>
                                        <p:tgtEl>
                                          <p:spTgt spid="5"/>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7000"/>
                            </p:stCondLst>
                            <p:childTnLst>
                              <p:par>
                                <p:cTn id="15" presetID="2" presetClass="entr" presetSubtype="12" fill="hold" nodeType="afterEffect">
                                  <p:stCondLst>
                                    <p:cond delay="2000"/>
                                  </p:stCondLst>
                                  <p:childTnLst>
                                    <p:set>
                                      <p:cBhvr>
                                        <p:cTn id="16" dur="1" fill="hold">
                                          <p:stCondLst>
                                            <p:cond delay="0"/>
                                          </p:stCondLst>
                                        </p:cTn>
                                        <p:tgtEl>
                                          <p:spTgt spid="337940"/>
                                        </p:tgtEl>
                                        <p:attrNameLst>
                                          <p:attrName>style.visibility</p:attrName>
                                        </p:attrNameLst>
                                      </p:cBhvr>
                                      <p:to>
                                        <p:strVal val="visible"/>
                                      </p:to>
                                    </p:set>
                                    <p:anim calcmode="lin" valueType="num">
                                      <p:cBhvr additive="base">
                                        <p:cTn id="17" dur="2000" fill="hold"/>
                                        <p:tgtEl>
                                          <p:spTgt spid="337940"/>
                                        </p:tgtEl>
                                        <p:attrNameLst>
                                          <p:attrName>ppt_x</p:attrName>
                                        </p:attrNameLst>
                                      </p:cBhvr>
                                      <p:tavLst>
                                        <p:tav tm="0">
                                          <p:val>
                                            <p:strVal val="0-#ppt_w/2"/>
                                          </p:val>
                                        </p:tav>
                                        <p:tav tm="100000">
                                          <p:val>
                                            <p:strVal val="#ppt_x"/>
                                          </p:val>
                                        </p:tav>
                                      </p:tavLst>
                                    </p:anim>
                                    <p:anim calcmode="lin" valueType="num">
                                      <p:cBhvr additive="base">
                                        <p:cTn id="18" dur="2000" fill="hold"/>
                                        <p:tgtEl>
                                          <p:spTgt spid="33794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1000"/>
                            </p:stCondLst>
                            <p:childTnLst>
                              <p:par>
                                <p:cTn id="20" presetID="2" presetClass="entr" presetSubtype="12" fill="hold" nodeType="afterEffect">
                                  <p:stCondLst>
                                    <p:cond delay="200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2000" fill="hold"/>
                                        <p:tgtEl>
                                          <p:spTgt spid="21"/>
                                        </p:tgtEl>
                                        <p:attrNameLst>
                                          <p:attrName>ppt_x</p:attrName>
                                        </p:attrNameLst>
                                      </p:cBhvr>
                                      <p:tavLst>
                                        <p:tav tm="0">
                                          <p:val>
                                            <p:strVal val="0-#ppt_w/2"/>
                                          </p:val>
                                        </p:tav>
                                        <p:tav tm="100000">
                                          <p:val>
                                            <p:strVal val="#ppt_x"/>
                                          </p:val>
                                        </p:tav>
                                      </p:tavLst>
                                    </p:anim>
                                    <p:anim calcmode="lin" valueType="num">
                                      <p:cBhvr additive="base">
                                        <p:cTn id="23" dur="2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2">
            <a:extLst>
              <a:ext uri="{FF2B5EF4-FFF2-40B4-BE49-F238E27FC236}">
                <a16:creationId xmlns:a16="http://schemas.microsoft.com/office/drawing/2014/main" id="{2FCF0FDA-0A5F-4742-961A-28E3612AF036}"/>
              </a:ext>
            </a:extLst>
          </p:cNvPr>
          <p:cNvGrpSpPr>
            <a:grpSpLocks/>
          </p:cNvGrpSpPr>
          <p:nvPr/>
        </p:nvGrpSpPr>
        <p:grpSpPr bwMode="auto">
          <a:xfrm>
            <a:off x="1524001" y="1"/>
            <a:ext cx="8956675" cy="6683375"/>
            <a:chOff x="-20" y="0"/>
            <a:chExt cx="5801" cy="4364"/>
          </a:xfrm>
        </p:grpSpPr>
        <p:sp>
          <p:nvSpPr>
            <p:cNvPr id="116739" name="Text Box 84">
              <a:extLst>
                <a:ext uri="{FF2B5EF4-FFF2-40B4-BE49-F238E27FC236}">
                  <a16:creationId xmlns:a16="http://schemas.microsoft.com/office/drawing/2014/main" id="{4231CF5F-EDBA-469C-989F-C03389278B22}"/>
                </a:ext>
              </a:extLst>
            </p:cNvPr>
            <p:cNvSpPr txBox="1">
              <a:spLocks noChangeArrowheads="1"/>
            </p:cNvSpPr>
            <p:nvPr/>
          </p:nvSpPr>
          <p:spPr bwMode="auto">
            <a:xfrm>
              <a:off x="703" y="3838"/>
              <a:ext cx="2562" cy="1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defRPr>
              </a:lvl9pPr>
            </a:lstStyle>
            <a:p>
              <a:pPr algn="ctr" eaLnBrk="1" fontAlgn="base" hangingPunct="1">
                <a:spcBef>
                  <a:spcPct val="0"/>
                </a:spcBef>
                <a:spcAft>
                  <a:spcPct val="0"/>
                </a:spcAft>
                <a:buClrTx/>
                <a:buSzTx/>
                <a:buNone/>
                <a:defRPr/>
              </a:pPr>
              <a:r>
                <a:rPr lang="en-GB" altLang="ru-RU" sz="1200" b="1" dirty="0">
                  <a:solidFill>
                    <a:srgbClr val="002060"/>
                  </a:solidFill>
                  <a:effectLst>
                    <a:outerShdw blurRad="38100" dist="38100" dir="2700000" algn="tl">
                      <a:srgbClr val="000000">
                        <a:alpha val="43137"/>
                      </a:srgbClr>
                    </a:outerShdw>
                  </a:effectLst>
                  <a:ea typeface="Batang" panose="02030600000101010101" pitchFamily="18" charset="-127"/>
                  <a:cs typeface="Arial" charset="0"/>
                </a:rPr>
                <a:t>ICP Vegetation Programme Coordination Centre</a:t>
              </a:r>
            </a:p>
          </p:txBody>
        </p:sp>
        <p:pic>
          <p:nvPicPr>
            <p:cNvPr id="66564" name="Picture 90" descr="Wge_high">
              <a:extLst>
                <a:ext uri="{FF2B5EF4-FFF2-40B4-BE49-F238E27FC236}">
                  <a16:creationId xmlns:a16="http://schemas.microsoft.com/office/drawing/2014/main" id="{4E77AB77-2670-46D9-8673-1977430D7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95" descr="Wge_high">
              <a:extLst>
                <a:ext uri="{FF2B5EF4-FFF2-40B4-BE49-F238E27FC236}">
                  <a16:creationId xmlns:a16="http://schemas.microsoft.com/office/drawing/2014/main" id="{B5B1F840-236D-4660-BB6B-8BAB39686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1"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96" descr="Wge_high">
              <a:extLst>
                <a:ext uri="{FF2B5EF4-FFF2-40B4-BE49-F238E27FC236}">
                  <a16:creationId xmlns:a16="http://schemas.microsoft.com/office/drawing/2014/main" id="{DB388800-D041-4446-AF92-0194B68BEB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4" y="4080"/>
              <a:ext cx="193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38" descr="Cd2005with.jpg">
              <a:extLst>
                <a:ext uri="{FF2B5EF4-FFF2-40B4-BE49-F238E27FC236}">
                  <a16:creationId xmlns:a16="http://schemas.microsoft.com/office/drawing/2014/main" id="{23148117-378D-419E-A537-FA91A627443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 y="1486"/>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9" descr="Cd1990Emep.jpg">
              <a:extLst>
                <a:ext uri="{FF2B5EF4-FFF2-40B4-BE49-F238E27FC236}">
                  <a16:creationId xmlns:a16="http://schemas.microsoft.com/office/drawing/2014/main" id="{908A383D-D4E0-408F-8B3E-459F163AE09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 y="0"/>
              <a:ext cx="1115"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40" descr="Pb2005with.jpg">
              <a:extLst>
                <a:ext uri="{FF2B5EF4-FFF2-40B4-BE49-F238E27FC236}">
                  <a16:creationId xmlns:a16="http://schemas.microsoft.com/office/drawing/2014/main" id="{6A762AA1-24F0-4F7D-9847-8233C2B849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45" y="1486"/>
              <a:ext cx="1119"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41" descr="Pb1990Emep.jpg">
              <a:extLst>
                <a:ext uri="{FF2B5EF4-FFF2-40B4-BE49-F238E27FC236}">
                  <a16:creationId xmlns:a16="http://schemas.microsoft.com/office/drawing/2014/main" id="{188C0419-D311-4F67-B9F8-F16CB2EECAE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45" y="0"/>
              <a:ext cx="1111"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45">
              <a:extLst>
                <a:ext uri="{FF2B5EF4-FFF2-40B4-BE49-F238E27FC236}">
                  <a16:creationId xmlns:a16="http://schemas.microsoft.com/office/drawing/2014/main" id="{E2A76F5E-7147-4E6E-9E42-8AC8CA30FDD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2" y="204"/>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2" name="Picture 46">
              <a:extLst>
                <a:ext uri="{FF2B5EF4-FFF2-40B4-BE49-F238E27FC236}">
                  <a16:creationId xmlns:a16="http://schemas.microsoft.com/office/drawing/2014/main" id="{D14F1913-6BCE-47DE-95CE-53B141A4DAD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42" y="3084"/>
              <a:ext cx="78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3" name="Picture 48">
              <a:extLst>
                <a:ext uri="{FF2B5EF4-FFF2-40B4-BE49-F238E27FC236}">
                  <a16:creationId xmlns:a16="http://schemas.microsoft.com/office/drawing/2014/main" id="{B7F36CF1-C9B9-4ACF-A7C7-BA32950C902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094" y="3084"/>
              <a:ext cx="78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4" name="Picture 49">
              <a:extLst>
                <a:ext uri="{FF2B5EF4-FFF2-40B4-BE49-F238E27FC236}">
                  <a16:creationId xmlns:a16="http://schemas.microsoft.com/office/drawing/2014/main" id="{6DC1135A-21E1-447B-9A79-65FE1F84D625}"/>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2" y="1746"/>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50">
              <a:extLst>
                <a:ext uri="{FF2B5EF4-FFF2-40B4-BE49-F238E27FC236}">
                  <a16:creationId xmlns:a16="http://schemas.microsoft.com/office/drawing/2014/main" id="{9256409D-0C87-4F79-AED1-DE18B8E5598E}"/>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2"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51">
              <a:extLst>
                <a:ext uri="{FF2B5EF4-FFF2-40B4-BE49-F238E27FC236}">
                  <a16:creationId xmlns:a16="http://schemas.microsoft.com/office/drawing/2014/main" id="{65653576-9970-448B-9569-B44CF5239895}"/>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 y="2517"/>
              <a:ext cx="711"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7" name="TextBox 52">
              <a:extLst>
                <a:ext uri="{FF2B5EF4-FFF2-40B4-BE49-F238E27FC236}">
                  <a16:creationId xmlns:a16="http://schemas.microsoft.com/office/drawing/2014/main" id="{7A3C629A-C89D-446B-8410-BAC3EB2F7468}"/>
                </a:ext>
              </a:extLst>
            </p:cNvPr>
            <p:cNvSpPr txBox="1">
              <a:spLocks noChangeArrowheads="1"/>
            </p:cNvSpPr>
            <p:nvPr/>
          </p:nvSpPr>
          <p:spPr bwMode="auto">
            <a:xfrm>
              <a:off x="406" y="344"/>
              <a:ext cx="31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-72%</a:t>
              </a:r>
            </a:p>
          </p:txBody>
        </p:sp>
        <p:sp>
          <p:nvSpPr>
            <p:cNvPr id="66578" name="TextBox 53">
              <a:extLst>
                <a:ext uri="{FF2B5EF4-FFF2-40B4-BE49-F238E27FC236}">
                  <a16:creationId xmlns:a16="http://schemas.microsoft.com/office/drawing/2014/main" id="{3488D0C0-87DE-41C8-AFAE-D4ED2CB78887}"/>
                </a:ext>
              </a:extLst>
            </p:cNvPr>
            <p:cNvSpPr txBox="1">
              <a:spLocks noChangeArrowheads="1"/>
            </p:cNvSpPr>
            <p:nvPr/>
          </p:nvSpPr>
          <p:spPr bwMode="auto">
            <a:xfrm>
              <a:off x="439" y="1342"/>
              <a:ext cx="318"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200">
                  <a:solidFill>
                    <a:srgbClr val="000000"/>
                  </a:solidFill>
                  <a:ea typeface="Batang" panose="02030600000101010101" pitchFamily="18" charset="-127"/>
                </a:rPr>
                <a:t>-2%</a:t>
              </a:r>
            </a:p>
          </p:txBody>
        </p:sp>
        <p:sp>
          <p:nvSpPr>
            <p:cNvPr id="66579" name="TextBox 54">
              <a:extLst>
                <a:ext uri="{FF2B5EF4-FFF2-40B4-BE49-F238E27FC236}">
                  <a16:creationId xmlns:a16="http://schemas.microsoft.com/office/drawing/2014/main" id="{02C3F1F3-2F02-4C3C-B9ED-A8D0E5F214A6}"/>
                </a:ext>
              </a:extLst>
            </p:cNvPr>
            <p:cNvSpPr txBox="1">
              <a:spLocks noChangeArrowheads="1"/>
            </p:cNvSpPr>
            <p:nvPr/>
          </p:nvSpPr>
          <p:spPr bwMode="auto">
            <a:xfrm>
              <a:off x="408" y="2116"/>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-20%</a:t>
              </a:r>
            </a:p>
          </p:txBody>
        </p:sp>
        <p:sp>
          <p:nvSpPr>
            <p:cNvPr id="66580" name="TextBox 55">
              <a:extLst>
                <a:ext uri="{FF2B5EF4-FFF2-40B4-BE49-F238E27FC236}">
                  <a16:creationId xmlns:a16="http://schemas.microsoft.com/office/drawing/2014/main" id="{0A36A213-A383-4464-957C-9B7DE5240E3B}"/>
                </a:ext>
              </a:extLst>
            </p:cNvPr>
            <p:cNvSpPr txBox="1">
              <a:spLocks noChangeArrowheads="1"/>
            </p:cNvSpPr>
            <p:nvPr/>
          </p:nvSpPr>
          <p:spPr bwMode="auto">
            <a:xfrm>
              <a:off x="401" y="2891"/>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-45%</a:t>
              </a:r>
            </a:p>
          </p:txBody>
        </p:sp>
        <p:sp>
          <p:nvSpPr>
            <p:cNvPr id="66581" name="TextBox 56">
              <a:extLst>
                <a:ext uri="{FF2B5EF4-FFF2-40B4-BE49-F238E27FC236}">
                  <a16:creationId xmlns:a16="http://schemas.microsoft.com/office/drawing/2014/main" id="{4D3E8832-2008-4204-AD68-97A55851EAB5}"/>
                </a:ext>
              </a:extLst>
            </p:cNvPr>
            <p:cNvSpPr txBox="1">
              <a:spLocks noChangeArrowheads="1"/>
            </p:cNvSpPr>
            <p:nvPr/>
          </p:nvSpPr>
          <p:spPr bwMode="auto">
            <a:xfrm>
              <a:off x="1109" y="3520"/>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-52%</a:t>
              </a:r>
            </a:p>
          </p:txBody>
        </p:sp>
        <p:sp>
          <p:nvSpPr>
            <p:cNvPr id="66582" name="TextBox 57">
              <a:extLst>
                <a:ext uri="{FF2B5EF4-FFF2-40B4-BE49-F238E27FC236}">
                  <a16:creationId xmlns:a16="http://schemas.microsoft.com/office/drawing/2014/main" id="{4898827B-4C92-4171-ADC5-22B47353CF02}"/>
                </a:ext>
              </a:extLst>
            </p:cNvPr>
            <p:cNvSpPr txBox="1">
              <a:spLocks noChangeArrowheads="1"/>
            </p:cNvSpPr>
            <p:nvPr/>
          </p:nvSpPr>
          <p:spPr bwMode="auto">
            <a:xfrm>
              <a:off x="2252" y="3513"/>
              <a:ext cx="31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-72%</a:t>
              </a:r>
            </a:p>
          </p:txBody>
        </p:sp>
        <p:pic>
          <p:nvPicPr>
            <p:cNvPr id="66583" name="Picture 58">
              <a:extLst>
                <a:ext uri="{FF2B5EF4-FFF2-40B4-BE49-F238E27FC236}">
                  <a16:creationId xmlns:a16="http://schemas.microsoft.com/office/drawing/2014/main" id="{0CDD0E68-3856-4A0E-8EAB-BDA1708DF2E5}"/>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078" y="204"/>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4" name="Picture 59">
              <a:extLst>
                <a:ext uri="{FF2B5EF4-FFF2-40B4-BE49-F238E27FC236}">
                  <a16:creationId xmlns:a16="http://schemas.microsoft.com/office/drawing/2014/main" id="{E5CF4882-0FB0-43FD-A8EE-E9EB9B437D58}"/>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78" y="975"/>
              <a:ext cx="708"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5" name="Picture 60">
              <a:extLst>
                <a:ext uri="{FF2B5EF4-FFF2-40B4-BE49-F238E27FC236}">
                  <a16:creationId xmlns:a16="http://schemas.microsoft.com/office/drawing/2014/main" id="{4849215D-14B8-4285-BC07-34F714CBFE4A}"/>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078" y="1746"/>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86" name="Picture 61">
              <a:extLst>
                <a:ext uri="{FF2B5EF4-FFF2-40B4-BE49-F238E27FC236}">
                  <a16:creationId xmlns:a16="http://schemas.microsoft.com/office/drawing/2014/main" id="{D22A2636-E12C-421B-9AB7-4A08DDBB4D3C}"/>
                </a:ext>
              </a:extLst>
            </p:cNvPr>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078" y="2517"/>
              <a:ext cx="707" cy="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7" name="TextBox 62">
              <a:extLst>
                <a:ext uri="{FF2B5EF4-FFF2-40B4-BE49-F238E27FC236}">
                  <a16:creationId xmlns:a16="http://schemas.microsoft.com/office/drawing/2014/main" id="{6DB25F45-3D77-4EFB-A8B1-9BB94D0EEFEC}"/>
                </a:ext>
              </a:extLst>
            </p:cNvPr>
            <p:cNvSpPr txBox="1">
              <a:spLocks noChangeArrowheads="1"/>
            </p:cNvSpPr>
            <p:nvPr/>
          </p:nvSpPr>
          <p:spPr bwMode="auto">
            <a:xfrm>
              <a:off x="3238" y="437"/>
              <a:ext cx="31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-12%</a:t>
              </a:r>
            </a:p>
          </p:txBody>
        </p:sp>
        <p:sp>
          <p:nvSpPr>
            <p:cNvPr id="66588" name="TextBox 63">
              <a:extLst>
                <a:ext uri="{FF2B5EF4-FFF2-40B4-BE49-F238E27FC236}">
                  <a16:creationId xmlns:a16="http://schemas.microsoft.com/office/drawing/2014/main" id="{A3D3E09E-3B53-4C42-9629-50E5E65CA281}"/>
                </a:ext>
              </a:extLst>
            </p:cNvPr>
            <p:cNvSpPr txBox="1">
              <a:spLocks noChangeArrowheads="1"/>
            </p:cNvSpPr>
            <p:nvPr/>
          </p:nvSpPr>
          <p:spPr bwMode="auto">
            <a:xfrm>
              <a:off x="3437" y="1340"/>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-20%</a:t>
              </a:r>
            </a:p>
          </p:txBody>
        </p:sp>
        <p:sp>
          <p:nvSpPr>
            <p:cNvPr id="66589" name="TextBox 64">
              <a:extLst>
                <a:ext uri="{FF2B5EF4-FFF2-40B4-BE49-F238E27FC236}">
                  <a16:creationId xmlns:a16="http://schemas.microsoft.com/office/drawing/2014/main" id="{CFC553AE-8C7B-48D7-AE16-90C9A607A89A}"/>
                </a:ext>
              </a:extLst>
            </p:cNvPr>
            <p:cNvSpPr txBox="1">
              <a:spLocks noChangeArrowheads="1"/>
            </p:cNvSpPr>
            <p:nvPr/>
          </p:nvSpPr>
          <p:spPr bwMode="auto">
            <a:xfrm>
              <a:off x="3206" y="2105"/>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-62%</a:t>
              </a:r>
            </a:p>
          </p:txBody>
        </p:sp>
        <p:sp>
          <p:nvSpPr>
            <p:cNvPr id="66590" name="TextBox 65">
              <a:extLst>
                <a:ext uri="{FF2B5EF4-FFF2-40B4-BE49-F238E27FC236}">
                  <a16:creationId xmlns:a16="http://schemas.microsoft.com/office/drawing/2014/main" id="{CA8C1CD3-A538-42AB-BE35-9F11A9A2BC91}"/>
                </a:ext>
              </a:extLst>
            </p:cNvPr>
            <p:cNvSpPr txBox="1">
              <a:spLocks noChangeArrowheads="1"/>
            </p:cNvSpPr>
            <p:nvPr/>
          </p:nvSpPr>
          <p:spPr bwMode="auto">
            <a:xfrm>
              <a:off x="3437" y="2878"/>
              <a:ext cx="317"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100">
                  <a:solidFill>
                    <a:srgbClr val="000000"/>
                  </a:solidFill>
                  <a:ea typeface="Batang" panose="02030600000101010101" pitchFamily="18" charset="-127"/>
                </a:rPr>
                <a:t>-29%</a:t>
              </a:r>
            </a:p>
          </p:txBody>
        </p:sp>
        <p:sp>
          <p:nvSpPr>
            <p:cNvPr id="67" name="Down Arrow 66">
              <a:extLst>
                <a:ext uri="{FF2B5EF4-FFF2-40B4-BE49-F238E27FC236}">
                  <a16:creationId xmlns:a16="http://schemas.microsoft.com/office/drawing/2014/main" id="{4BD280CA-06D2-48F1-A071-6246E841149E}"/>
                </a:ext>
              </a:extLst>
            </p:cNvPr>
            <p:cNvSpPr/>
            <p:nvPr/>
          </p:nvSpPr>
          <p:spPr>
            <a:xfrm>
              <a:off x="1151"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800">
                <a:solidFill>
                  <a:srgbClr val="FFFFFF"/>
                </a:solidFill>
                <a:latin typeface="Arial"/>
              </a:endParaRPr>
            </a:p>
          </p:txBody>
        </p:sp>
        <p:sp>
          <p:nvSpPr>
            <p:cNvPr id="68" name="Down Arrow 67">
              <a:extLst>
                <a:ext uri="{FF2B5EF4-FFF2-40B4-BE49-F238E27FC236}">
                  <a16:creationId xmlns:a16="http://schemas.microsoft.com/office/drawing/2014/main" id="{3A949C65-2149-4A0F-BAF4-3980E691A022}"/>
                </a:ext>
              </a:extLst>
            </p:cNvPr>
            <p:cNvSpPr/>
            <p:nvPr/>
          </p:nvSpPr>
          <p:spPr>
            <a:xfrm>
              <a:off x="2470" y="2971"/>
              <a:ext cx="63" cy="226"/>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800">
                <a:solidFill>
                  <a:srgbClr val="FFFFFF"/>
                </a:solidFill>
                <a:latin typeface="Arial"/>
              </a:endParaRPr>
            </a:p>
          </p:txBody>
        </p:sp>
        <p:sp>
          <p:nvSpPr>
            <p:cNvPr id="66593" name="Rectangle 8">
              <a:extLst>
                <a:ext uri="{FF2B5EF4-FFF2-40B4-BE49-F238E27FC236}">
                  <a16:creationId xmlns:a16="http://schemas.microsoft.com/office/drawing/2014/main" id="{B3A14626-4CA8-40AF-ACB0-1E4B9AD2DA42}"/>
                </a:ext>
              </a:extLst>
            </p:cNvPr>
            <p:cNvSpPr>
              <a:spLocks noChangeArrowheads="1"/>
            </p:cNvSpPr>
            <p:nvPr/>
          </p:nvSpPr>
          <p:spPr bwMode="auto">
            <a:xfrm>
              <a:off x="3946" y="204"/>
              <a:ext cx="1814" cy="41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200">
                  <a:solidFill>
                    <a:srgbClr val="002060"/>
                  </a:solidFill>
                  <a:ea typeface="Batang" panose="02030600000101010101" pitchFamily="18" charset="-127"/>
                </a:rPr>
                <a:t>Mosses provide a complementary method to assess </a:t>
              </a:r>
              <a:r>
                <a:rPr lang="en-GB" altLang="ru-RU" sz="1200" b="1">
                  <a:solidFill>
                    <a:srgbClr val="002060"/>
                  </a:solidFill>
                  <a:ea typeface="Batang" panose="02030600000101010101" pitchFamily="18" charset="-127"/>
                </a:rPr>
                <a:t>spatial patterns </a:t>
              </a:r>
              <a:r>
                <a:rPr lang="en-GB" altLang="ru-RU" sz="1200">
                  <a:solidFill>
                    <a:srgbClr val="002060"/>
                  </a:solidFill>
                  <a:ea typeface="Batang" panose="02030600000101010101" pitchFamily="18" charset="-127"/>
                </a:rPr>
                <a:t>and </a:t>
              </a:r>
              <a:r>
                <a:rPr lang="en-GB" altLang="ru-RU" sz="1200" b="1">
                  <a:solidFill>
                    <a:srgbClr val="002060"/>
                  </a:solidFill>
                  <a:ea typeface="Batang" panose="02030600000101010101" pitchFamily="18" charset="-127"/>
                </a:rPr>
                <a:t>temporal trends </a:t>
              </a:r>
              <a:r>
                <a:rPr lang="en-GB" altLang="ru-RU" sz="1200">
                  <a:solidFill>
                    <a:srgbClr val="002060"/>
                  </a:solidFill>
                  <a:ea typeface="Batang" panose="02030600000101010101" pitchFamily="18" charset="-127"/>
                </a:rPr>
                <a:t>of atmospheric  heavy metal deposition: </a:t>
              </a:r>
            </a:p>
            <a:p>
              <a:pPr fontAlgn="base">
                <a:spcBef>
                  <a:spcPct val="0"/>
                </a:spcBef>
                <a:spcAft>
                  <a:spcPct val="0"/>
                </a:spcAft>
                <a:buClrTx/>
                <a:buSzTx/>
                <a:buNone/>
              </a:pPr>
              <a:endParaRPr lang="en-GB" altLang="ru-RU" sz="1200">
                <a:solidFill>
                  <a:srgbClr val="002060"/>
                </a:solidFill>
                <a:ea typeface="Batang" panose="02030600000101010101" pitchFamily="18" charset="-127"/>
              </a:endParaRPr>
            </a:p>
            <a:p>
              <a:pPr fontAlgn="base">
                <a:spcBef>
                  <a:spcPct val="0"/>
                </a:spcBef>
                <a:spcAft>
                  <a:spcPct val="0"/>
                </a:spcAft>
                <a:buClr>
                  <a:srgbClr val="000000"/>
                </a:buClr>
                <a:buSzTx/>
                <a:buFont typeface="Wingdings" panose="05000000000000000000" pitchFamily="2" charset="2"/>
                <a:buChar char="q"/>
              </a:pPr>
              <a:r>
                <a:rPr lang="en-GB" altLang="ru-RU" sz="1200">
                  <a:solidFill>
                    <a:srgbClr val="002060"/>
                  </a:solidFill>
                  <a:ea typeface="Batang" panose="02030600000101010101" pitchFamily="18" charset="-127"/>
                </a:rPr>
                <a:t>  Carpet forming </a:t>
              </a:r>
              <a:r>
                <a:rPr lang="en-GB" altLang="ru-RU" sz="1200">
                  <a:solidFill>
                    <a:srgbClr val="003399"/>
                  </a:solidFill>
                  <a:ea typeface="Batang" panose="02030600000101010101" pitchFamily="18" charset="-127"/>
                </a:rPr>
                <a:t>mosses receive</a:t>
              </a:r>
            </a:p>
            <a:p>
              <a:pPr fontAlgn="base">
                <a:spcBef>
                  <a:spcPct val="0"/>
                </a:spcBef>
                <a:spcAft>
                  <a:spcPct val="0"/>
                </a:spcAft>
                <a:buClr>
                  <a:srgbClr val="000000"/>
                </a:buClr>
                <a:buSzTx/>
                <a:buNone/>
              </a:pPr>
              <a:r>
                <a:rPr lang="en-GB" altLang="ru-RU" sz="1200">
                  <a:solidFill>
                    <a:srgbClr val="003399"/>
                  </a:solidFill>
                  <a:ea typeface="Batang" panose="02030600000101010101" pitchFamily="18" charset="-127"/>
                </a:rPr>
                <a:t>     trace elements and nutrients mainly</a:t>
              </a:r>
            </a:p>
            <a:p>
              <a:pPr fontAlgn="base">
                <a:spcBef>
                  <a:spcPct val="0"/>
                </a:spcBef>
                <a:spcAft>
                  <a:spcPct val="0"/>
                </a:spcAft>
                <a:buClr>
                  <a:srgbClr val="000000"/>
                </a:buClr>
                <a:buSzTx/>
                <a:buNone/>
              </a:pPr>
              <a:r>
                <a:rPr lang="en-GB" altLang="ru-RU" sz="1200">
                  <a:solidFill>
                    <a:srgbClr val="003399"/>
                  </a:solidFill>
                  <a:ea typeface="Batang" panose="02030600000101010101" pitchFamily="18" charset="-127"/>
                </a:rPr>
                <a:t>     from the atmosphere.</a:t>
              </a:r>
            </a:p>
            <a:p>
              <a:pPr fontAlgn="base">
                <a:spcBef>
                  <a:spcPct val="0"/>
                </a:spcBef>
                <a:spcAft>
                  <a:spcPct val="0"/>
                </a:spcAft>
                <a:buClr>
                  <a:srgbClr val="000000"/>
                </a:buClr>
                <a:buSzTx/>
                <a:buFont typeface="Wingdings" panose="05000000000000000000" pitchFamily="2" charset="2"/>
                <a:buChar char="q"/>
              </a:pPr>
              <a:endParaRPr lang="en-GB" altLang="ru-RU" sz="1200">
                <a:solidFill>
                  <a:srgbClr val="002060"/>
                </a:solidFill>
                <a:ea typeface="Batang" panose="02030600000101010101" pitchFamily="18" charset="-127"/>
              </a:endParaRPr>
            </a:p>
            <a:p>
              <a:pPr fontAlgn="base">
                <a:spcBef>
                  <a:spcPct val="0"/>
                </a:spcBef>
                <a:spcAft>
                  <a:spcPct val="0"/>
                </a:spcAft>
                <a:buClr>
                  <a:srgbClr val="000000"/>
                </a:buClr>
                <a:buSzTx/>
                <a:buFont typeface="Wingdings" panose="05000000000000000000" pitchFamily="2" charset="2"/>
                <a:buChar char="q"/>
              </a:pPr>
              <a:r>
                <a:rPr lang="en-GB" altLang="ru-RU" sz="1200">
                  <a:solidFill>
                    <a:srgbClr val="002060"/>
                  </a:solidFill>
                  <a:ea typeface="Batang" panose="02030600000101010101" pitchFamily="18" charset="-127"/>
                </a:rPr>
                <a:t>  In recent years, the lowest </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concentrations of heavy metals in</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mosses were found generally in</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northern Europe and the highest </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concentrations in Belgium and</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eastern Europe .</a:t>
              </a:r>
            </a:p>
            <a:p>
              <a:pPr fontAlgn="base">
                <a:spcBef>
                  <a:spcPct val="0"/>
                </a:spcBef>
                <a:spcAft>
                  <a:spcPct val="0"/>
                </a:spcAft>
                <a:buClr>
                  <a:srgbClr val="000000"/>
                </a:buClr>
                <a:buSzTx/>
                <a:buFont typeface="Wingdings" panose="05000000000000000000" pitchFamily="2" charset="2"/>
                <a:buChar char="q"/>
              </a:pPr>
              <a:endParaRPr lang="en-GB" altLang="ru-RU" sz="1200">
                <a:solidFill>
                  <a:srgbClr val="002060"/>
                </a:solidFill>
                <a:ea typeface="Batang" panose="02030600000101010101" pitchFamily="18" charset="-127"/>
              </a:endParaRPr>
            </a:p>
            <a:p>
              <a:pPr fontAlgn="base">
                <a:spcBef>
                  <a:spcPct val="0"/>
                </a:spcBef>
                <a:spcAft>
                  <a:spcPct val="0"/>
                </a:spcAft>
                <a:buClr>
                  <a:srgbClr val="000000"/>
                </a:buClr>
                <a:buSzTx/>
                <a:buFont typeface="Wingdings" panose="05000000000000000000" pitchFamily="2" charset="2"/>
                <a:buChar char="q"/>
              </a:pPr>
              <a:r>
                <a:rPr lang="en-GB" altLang="ru-RU" sz="1200">
                  <a:solidFill>
                    <a:srgbClr val="002060"/>
                  </a:solidFill>
                  <a:ea typeface="Batang" panose="02030600000101010101" pitchFamily="18" charset="-127"/>
                </a:rPr>
                <a:t>  Europe-wide the concentration in </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mosses of </a:t>
              </a:r>
              <a:r>
                <a:rPr lang="en-GB" altLang="ru-RU" sz="1200" b="1">
                  <a:solidFill>
                    <a:srgbClr val="002060"/>
                  </a:solidFill>
                  <a:ea typeface="Batang" panose="02030600000101010101" pitchFamily="18" charset="-127"/>
                </a:rPr>
                <a:t>arsenic, cadmium,</a:t>
              </a:r>
            </a:p>
            <a:p>
              <a:pPr fontAlgn="base">
                <a:spcBef>
                  <a:spcPct val="0"/>
                </a:spcBef>
                <a:spcAft>
                  <a:spcPct val="0"/>
                </a:spcAft>
                <a:buClr>
                  <a:srgbClr val="000000"/>
                </a:buClr>
                <a:buSzTx/>
                <a:buNone/>
              </a:pPr>
              <a:r>
                <a:rPr lang="en-GB" altLang="ru-RU" sz="1200" b="1">
                  <a:solidFill>
                    <a:srgbClr val="002060"/>
                  </a:solidFill>
                  <a:ea typeface="Batang" panose="02030600000101010101" pitchFamily="18" charset="-127"/>
                </a:rPr>
                <a:t>     lead and vanadium has declined </a:t>
              </a:r>
            </a:p>
            <a:p>
              <a:pPr fontAlgn="base">
                <a:spcBef>
                  <a:spcPct val="0"/>
                </a:spcBef>
                <a:spcAft>
                  <a:spcPct val="0"/>
                </a:spcAft>
                <a:buClr>
                  <a:srgbClr val="000000"/>
                </a:buClr>
                <a:buSzTx/>
                <a:buNone/>
              </a:pPr>
              <a:r>
                <a:rPr lang="en-GB" altLang="ru-RU" sz="1200" b="1">
                  <a:solidFill>
                    <a:srgbClr val="002060"/>
                  </a:solidFill>
                  <a:ea typeface="Batang" panose="02030600000101010101" pitchFamily="18" charset="-127"/>
                </a:rPr>
                <a:t>     </a:t>
              </a:r>
              <a:r>
                <a:rPr lang="en-GB" altLang="ru-RU" sz="1200">
                  <a:solidFill>
                    <a:srgbClr val="002060"/>
                  </a:solidFill>
                  <a:ea typeface="Batang" panose="02030600000101010101" pitchFamily="18" charset="-127"/>
                </a:rPr>
                <a:t>the most between 1990 </a:t>
              </a:r>
              <a:r>
                <a:rPr lang="en-GB" altLang="ru-RU" sz="1200">
                  <a:solidFill>
                    <a:srgbClr val="003399"/>
                  </a:solidFill>
                  <a:ea typeface="Batang" panose="02030600000101010101" pitchFamily="18" charset="-127"/>
                </a:rPr>
                <a:t>and 2010,</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with hardly any reduction being </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observed for  </a:t>
              </a:r>
              <a:r>
                <a:rPr lang="en-GB" altLang="ru-RU" sz="1200" b="1">
                  <a:solidFill>
                    <a:srgbClr val="002060"/>
                  </a:solidFill>
                  <a:ea typeface="Batang" panose="02030600000101010101" pitchFamily="18" charset="-127"/>
                </a:rPr>
                <a:t>chromium and</a:t>
              </a:r>
            </a:p>
            <a:p>
              <a:pPr fontAlgn="base">
                <a:spcBef>
                  <a:spcPct val="0"/>
                </a:spcBef>
                <a:spcAft>
                  <a:spcPct val="0"/>
                </a:spcAft>
                <a:buClr>
                  <a:srgbClr val="000000"/>
                </a:buClr>
                <a:buSzTx/>
                <a:buNone/>
              </a:pPr>
              <a:r>
                <a:rPr lang="en-GB" altLang="ru-RU" sz="1200" b="1">
                  <a:solidFill>
                    <a:srgbClr val="002060"/>
                  </a:solidFill>
                  <a:ea typeface="Batang" panose="02030600000101010101" pitchFamily="18" charset="-127"/>
                </a:rPr>
                <a:t>     mercury.</a:t>
              </a:r>
            </a:p>
            <a:p>
              <a:pPr fontAlgn="base">
                <a:spcBef>
                  <a:spcPct val="0"/>
                </a:spcBef>
                <a:spcAft>
                  <a:spcPct val="0"/>
                </a:spcAft>
                <a:buClr>
                  <a:srgbClr val="000000"/>
                </a:buClr>
                <a:buSzTx/>
                <a:buFont typeface="Wingdings" panose="05000000000000000000" pitchFamily="2" charset="2"/>
                <a:buChar char="q"/>
              </a:pPr>
              <a:endParaRPr lang="en-GB" altLang="ru-RU" sz="1200">
                <a:solidFill>
                  <a:srgbClr val="002060"/>
                </a:solidFill>
                <a:ea typeface="Batang" panose="02030600000101010101" pitchFamily="18" charset="-127"/>
              </a:endParaRPr>
            </a:p>
            <a:p>
              <a:pPr fontAlgn="base">
                <a:spcBef>
                  <a:spcPct val="0"/>
                </a:spcBef>
                <a:spcAft>
                  <a:spcPct val="0"/>
                </a:spcAft>
                <a:buClr>
                  <a:srgbClr val="000000"/>
                </a:buClr>
                <a:buSzTx/>
                <a:buFont typeface="Wingdings" panose="05000000000000000000" pitchFamily="2" charset="2"/>
                <a:buChar char="q"/>
              </a:pPr>
              <a:r>
                <a:rPr lang="en-GB" altLang="ru-RU" sz="1200">
                  <a:solidFill>
                    <a:srgbClr val="002060"/>
                  </a:solidFill>
                  <a:ea typeface="Batang" panose="02030600000101010101" pitchFamily="18" charset="-127"/>
                </a:rPr>
                <a:t> Temporal trends were country-  </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specific.</a:t>
              </a:r>
            </a:p>
            <a:p>
              <a:pPr fontAlgn="base">
                <a:spcBef>
                  <a:spcPct val="0"/>
                </a:spcBef>
                <a:spcAft>
                  <a:spcPct val="0"/>
                </a:spcAft>
                <a:buClr>
                  <a:srgbClr val="000000"/>
                </a:buClr>
                <a:buSzTx/>
                <a:buFont typeface="Wingdings" panose="05000000000000000000" pitchFamily="2" charset="2"/>
                <a:buChar char="q"/>
              </a:pPr>
              <a:endParaRPr lang="en-GB" altLang="ru-RU" sz="1200">
                <a:solidFill>
                  <a:srgbClr val="002060"/>
                </a:solidFill>
                <a:ea typeface="Batang" panose="02030600000101010101" pitchFamily="18" charset="-127"/>
              </a:endParaRPr>
            </a:p>
            <a:p>
              <a:pPr fontAlgn="base">
                <a:spcBef>
                  <a:spcPct val="0"/>
                </a:spcBef>
                <a:spcAft>
                  <a:spcPct val="0"/>
                </a:spcAft>
                <a:buClr>
                  <a:srgbClr val="000000"/>
                </a:buClr>
                <a:buSzTx/>
                <a:buFont typeface="Wingdings" panose="05000000000000000000" pitchFamily="2" charset="2"/>
                <a:buChar char="q"/>
              </a:pPr>
              <a:r>
                <a:rPr lang="en-GB" altLang="ru-RU" sz="1200">
                  <a:solidFill>
                    <a:srgbClr val="002060"/>
                  </a:solidFill>
                  <a:ea typeface="Batang" panose="02030600000101010101" pitchFamily="18" charset="-127"/>
                </a:rPr>
                <a:t>  Spatial patterns and temporal trends</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for cadmium and lead agree quite</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well with those modelled  by the </a:t>
              </a:r>
            </a:p>
            <a:p>
              <a:pPr fontAlgn="base">
                <a:spcBef>
                  <a:spcPct val="0"/>
                </a:spcBef>
                <a:spcAft>
                  <a:spcPct val="0"/>
                </a:spcAft>
                <a:buClr>
                  <a:srgbClr val="000000"/>
                </a:buClr>
                <a:buSzTx/>
                <a:buNone/>
              </a:pPr>
              <a:r>
                <a:rPr lang="en-GB" altLang="ru-RU" sz="1200">
                  <a:solidFill>
                    <a:srgbClr val="002060"/>
                  </a:solidFill>
                  <a:ea typeface="Batang" panose="02030600000101010101" pitchFamily="18" charset="-127"/>
                </a:rPr>
                <a:t>     </a:t>
              </a:r>
              <a:r>
                <a:rPr lang="en-GB" altLang="ru-RU" sz="1200" b="1">
                  <a:solidFill>
                    <a:srgbClr val="002060"/>
                  </a:solidFill>
                  <a:ea typeface="Batang" panose="02030600000101010101" pitchFamily="18" charset="-127"/>
                </a:rPr>
                <a:t>European Monitoring and </a:t>
              </a:r>
            </a:p>
            <a:p>
              <a:pPr fontAlgn="base">
                <a:spcBef>
                  <a:spcPct val="0"/>
                </a:spcBef>
                <a:spcAft>
                  <a:spcPct val="0"/>
                </a:spcAft>
                <a:buClr>
                  <a:srgbClr val="000000"/>
                </a:buClr>
                <a:buSzTx/>
                <a:buNone/>
              </a:pPr>
              <a:r>
                <a:rPr lang="en-GB" altLang="ru-RU" sz="1200" b="1">
                  <a:solidFill>
                    <a:srgbClr val="002060"/>
                  </a:solidFill>
                  <a:ea typeface="Batang" panose="02030600000101010101" pitchFamily="18" charset="-127"/>
                </a:rPr>
                <a:t>     Evaluation Programme (EMEP</a:t>
              </a:r>
              <a:r>
                <a:rPr lang="en-GB" altLang="ru-RU" sz="1200">
                  <a:solidFill>
                    <a:srgbClr val="002060"/>
                  </a:solidFill>
                  <a:ea typeface="Batang" panose="02030600000101010101" pitchFamily="18" charset="-127"/>
                </a:rPr>
                <a:t>).</a:t>
              </a:r>
            </a:p>
          </p:txBody>
        </p:sp>
        <p:sp>
          <p:nvSpPr>
            <p:cNvPr id="38" name="Down Arrow 37">
              <a:extLst>
                <a:ext uri="{FF2B5EF4-FFF2-40B4-BE49-F238E27FC236}">
                  <a16:creationId xmlns:a16="http://schemas.microsoft.com/office/drawing/2014/main" id="{292B05C5-9CB9-40E2-A6A2-4A470F70C186}"/>
                </a:ext>
              </a:extLst>
            </p:cNvPr>
            <p:cNvSpPr/>
            <p:nvPr/>
          </p:nvSpPr>
          <p:spPr>
            <a:xfrm>
              <a:off x="1151"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800">
                <a:solidFill>
                  <a:srgbClr val="FFFFFF"/>
                </a:solidFill>
                <a:latin typeface="Arial"/>
              </a:endParaRPr>
            </a:p>
          </p:txBody>
        </p:sp>
        <p:sp>
          <p:nvSpPr>
            <p:cNvPr id="43" name="Down Arrow 42">
              <a:extLst>
                <a:ext uri="{FF2B5EF4-FFF2-40B4-BE49-F238E27FC236}">
                  <a16:creationId xmlns:a16="http://schemas.microsoft.com/office/drawing/2014/main" id="{B6867740-8A85-499B-83DC-66A467844870}"/>
                </a:ext>
              </a:extLst>
            </p:cNvPr>
            <p:cNvSpPr/>
            <p:nvPr/>
          </p:nvSpPr>
          <p:spPr>
            <a:xfrm>
              <a:off x="2470" y="1451"/>
              <a:ext cx="63" cy="227"/>
            </a:xfrm>
            <a:prstGeom prst="down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800">
                <a:solidFill>
                  <a:srgbClr val="FFFFFF"/>
                </a:solidFill>
                <a:latin typeface="Arial"/>
              </a:endParaRPr>
            </a:p>
          </p:txBody>
        </p:sp>
        <p:sp>
          <p:nvSpPr>
            <p:cNvPr id="66596" name="TextBox 44">
              <a:extLst>
                <a:ext uri="{FF2B5EF4-FFF2-40B4-BE49-F238E27FC236}">
                  <a16:creationId xmlns:a16="http://schemas.microsoft.com/office/drawing/2014/main" id="{C115F7A8-2E3D-4D88-B675-2DB6AD073BD1}"/>
                </a:ext>
              </a:extLst>
            </p:cNvPr>
            <p:cNvSpPr txBox="1">
              <a:spLocks noChangeArrowheads="1"/>
            </p:cNvSpPr>
            <p:nvPr/>
          </p:nvSpPr>
          <p:spPr bwMode="auto">
            <a:xfrm>
              <a:off x="1151" y="113"/>
              <a:ext cx="70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300" b="1">
                  <a:solidFill>
                    <a:srgbClr val="00007D"/>
                  </a:solidFill>
                  <a:ea typeface="Batang" panose="02030600000101010101" pitchFamily="18" charset="-127"/>
                </a:rPr>
                <a:t>Cadmium</a:t>
              </a:r>
            </a:p>
          </p:txBody>
        </p:sp>
        <p:sp>
          <p:nvSpPr>
            <p:cNvPr id="66597" name="TextBox 47">
              <a:extLst>
                <a:ext uri="{FF2B5EF4-FFF2-40B4-BE49-F238E27FC236}">
                  <a16:creationId xmlns:a16="http://schemas.microsoft.com/office/drawing/2014/main" id="{85977022-EDCF-4D1E-A171-E133520FC4ED}"/>
                </a:ext>
              </a:extLst>
            </p:cNvPr>
            <p:cNvSpPr txBox="1">
              <a:spLocks noChangeArrowheads="1"/>
            </p:cNvSpPr>
            <p:nvPr/>
          </p:nvSpPr>
          <p:spPr bwMode="auto">
            <a:xfrm>
              <a:off x="1214" y="1587"/>
              <a:ext cx="645"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300" b="1">
                  <a:solidFill>
                    <a:srgbClr val="00007D"/>
                  </a:solidFill>
                  <a:ea typeface="Batang" panose="02030600000101010101" pitchFamily="18" charset="-127"/>
                </a:rPr>
                <a:t>Cadmium</a:t>
              </a:r>
            </a:p>
          </p:txBody>
        </p:sp>
        <p:sp>
          <p:nvSpPr>
            <p:cNvPr id="66598" name="TextBox 68">
              <a:extLst>
                <a:ext uri="{FF2B5EF4-FFF2-40B4-BE49-F238E27FC236}">
                  <a16:creationId xmlns:a16="http://schemas.microsoft.com/office/drawing/2014/main" id="{67A156A4-F24C-4762-AC2F-DF2A62672FE6}"/>
                </a:ext>
              </a:extLst>
            </p:cNvPr>
            <p:cNvSpPr txBox="1">
              <a:spLocks noChangeArrowheads="1"/>
            </p:cNvSpPr>
            <p:nvPr/>
          </p:nvSpPr>
          <p:spPr bwMode="auto">
            <a:xfrm>
              <a:off x="2554" y="136"/>
              <a:ext cx="46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300" b="1">
                  <a:solidFill>
                    <a:srgbClr val="00007D"/>
                  </a:solidFill>
                  <a:ea typeface="Batang" panose="02030600000101010101" pitchFamily="18" charset="-127"/>
                </a:rPr>
                <a:t>Lead</a:t>
              </a:r>
            </a:p>
          </p:txBody>
        </p:sp>
        <p:sp>
          <p:nvSpPr>
            <p:cNvPr id="66599" name="TextBox 69">
              <a:extLst>
                <a:ext uri="{FF2B5EF4-FFF2-40B4-BE49-F238E27FC236}">
                  <a16:creationId xmlns:a16="http://schemas.microsoft.com/office/drawing/2014/main" id="{481069E1-D55C-4E47-ADCE-FA7CF2D8A0F6}"/>
                </a:ext>
              </a:extLst>
            </p:cNvPr>
            <p:cNvSpPr txBox="1">
              <a:spLocks noChangeArrowheads="1"/>
            </p:cNvSpPr>
            <p:nvPr/>
          </p:nvSpPr>
          <p:spPr bwMode="auto">
            <a:xfrm>
              <a:off x="2554" y="1587"/>
              <a:ext cx="507"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300" b="1">
                  <a:solidFill>
                    <a:srgbClr val="00007D"/>
                  </a:solidFill>
                  <a:ea typeface="Batang" panose="02030600000101010101" pitchFamily="18" charset="-127"/>
                </a:rPr>
                <a:t>Lead</a:t>
              </a:r>
            </a:p>
          </p:txBody>
        </p:sp>
        <p:sp>
          <p:nvSpPr>
            <p:cNvPr id="66600" name="TextBox 70">
              <a:extLst>
                <a:ext uri="{FF2B5EF4-FFF2-40B4-BE49-F238E27FC236}">
                  <a16:creationId xmlns:a16="http://schemas.microsoft.com/office/drawing/2014/main" id="{7A8F98DA-BB73-4B23-8DED-D4516642F2B4}"/>
                </a:ext>
              </a:extLst>
            </p:cNvPr>
            <p:cNvSpPr txBox="1">
              <a:spLocks noChangeArrowheads="1"/>
            </p:cNvSpPr>
            <p:nvPr/>
          </p:nvSpPr>
          <p:spPr bwMode="auto">
            <a:xfrm>
              <a:off x="1477" y="1294"/>
              <a:ext cx="38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400" b="1">
                  <a:solidFill>
                    <a:srgbClr val="000000"/>
                  </a:solidFill>
                  <a:ea typeface="Batang" panose="02030600000101010101" pitchFamily="18" charset="-127"/>
                </a:rPr>
                <a:t>1990</a:t>
              </a:r>
            </a:p>
          </p:txBody>
        </p:sp>
        <p:sp>
          <p:nvSpPr>
            <p:cNvPr id="66601" name="TextBox 71">
              <a:extLst>
                <a:ext uri="{FF2B5EF4-FFF2-40B4-BE49-F238E27FC236}">
                  <a16:creationId xmlns:a16="http://schemas.microsoft.com/office/drawing/2014/main" id="{4DF97396-8F2E-45BE-AEDD-882575996F28}"/>
                </a:ext>
              </a:extLst>
            </p:cNvPr>
            <p:cNvSpPr txBox="1">
              <a:spLocks noChangeArrowheads="1"/>
            </p:cNvSpPr>
            <p:nvPr/>
          </p:nvSpPr>
          <p:spPr bwMode="auto">
            <a:xfrm>
              <a:off x="2658" y="1288"/>
              <a:ext cx="3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400" b="1">
                  <a:solidFill>
                    <a:srgbClr val="000000"/>
                  </a:solidFill>
                  <a:ea typeface="Batang" panose="02030600000101010101" pitchFamily="18" charset="-127"/>
                </a:rPr>
                <a:t>1990</a:t>
              </a:r>
            </a:p>
          </p:txBody>
        </p:sp>
        <p:sp>
          <p:nvSpPr>
            <p:cNvPr id="66602" name="TextBox 72">
              <a:extLst>
                <a:ext uri="{FF2B5EF4-FFF2-40B4-BE49-F238E27FC236}">
                  <a16:creationId xmlns:a16="http://schemas.microsoft.com/office/drawing/2014/main" id="{77A7FA6F-EF42-44BE-A41F-4DCD217DB095}"/>
                </a:ext>
              </a:extLst>
            </p:cNvPr>
            <p:cNvSpPr txBox="1">
              <a:spLocks noChangeArrowheads="1"/>
            </p:cNvSpPr>
            <p:nvPr/>
          </p:nvSpPr>
          <p:spPr bwMode="auto">
            <a:xfrm>
              <a:off x="2658" y="2750"/>
              <a:ext cx="38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400" b="1">
                  <a:solidFill>
                    <a:srgbClr val="000000"/>
                  </a:solidFill>
                  <a:ea typeface="Batang" panose="02030600000101010101" pitchFamily="18" charset="-127"/>
                </a:rPr>
                <a:t>2005</a:t>
              </a:r>
            </a:p>
          </p:txBody>
        </p:sp>
        <p:sp>
          <p:nvSpPr>
            <p:cNvPr id="66603" name="TextBox 73">
              <a:extLst>
                <a:ext uri="{FF2B5EF4-FFF2-40B4-BE49-F238E27FC236}">
                  <a16:creationId xmlns:a16="http://schemas.microsoft.com/office/drawing/2014/main" id="{41EA6D35-D8AA-4DD1-A1B0-0C303ACAB2DA}"/>
                </a:ext>
              </a:extLst>
            </p:cNvPr>
            <p:cNvSpPr txBox="1">
              <a:spLocks noChangeArrowheads="1"/>
            </p:cNvSpPr>
            <p:nvPr/>
          </p:nvSpPr>
          <p:spPr bwMode="auto">
            <a:xfrm>
              <a:off x="1507" y="2750"/>
              <a:ext cx="382"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2"/>
                </a:buClr>
                <a:buSzPct val="75000"/>
                <a:buFont typeface="Wingdings" panose="05000000000000000000" pitchFamily="2" charset="2"/>
                <a:buChar char="n"/>
                <a:defRPr sz="3200">
                  <a:solidFill>
                    <a:schemeClr val="tx1"/>
                  </a:solidFill>
                  <a:latin typeface="Arial" panose="020B0604020202020204" pitchFamily="34" charset="0"/>
                </a:defRPr>
              </a:lvl1pPr>
              <a:lvl2pPr marL="742950" indent="-285750">
                <a:spcBef>
                  <a:spcPct val="20000"/>
                </a:spcBef>
                <a:buClr>
                  <a:schemeClr val="accent2"/>
                </a:buClr>
                <a:buSzPct val="80000"/>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n"/>
                <a:defRPr sz="2400">
                  <a:solidFill>
                    <a:schemeClr val="tx1"/>
                  </a:solidFill>
                  <a:latin typeface="Arial" panose="020B0604020202020204" pitchFamily="34" charset="0"/>
                </a:defRPr>
              </a:lvl3pPr>
              <a:lvl4pPr marL="1600200" indent="-228600">
                <a:spcBef>
                  <a:spcPct val="20000"/>
                </a:spcBef>
                <a:buClr>
                  <a:schemeClr val="accent2"/>
                </a:buClr>
                <a:buSzPct val="70000"/>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chemeClr val="bg2"/>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Font typeface="Wingdings" panose="05000000000000000000" pitchFamily="2" charset="2"/>
                <a:buChar char="§"/>
                <a:defRPr sz="2000">
                  <a:solidFill>
                    <a:schemeClr val="tx1"/>
                  </a:solidFill>
                  <a:latin typeface="Arial" panose="020B0604020202020204" pitchFamily="34" charset="0"/>
                </a:defRPr>
              </a:lvl9pPr>
            </a:lstStyle>
            <a:p>
              <a:pPr fontAlgn="base">
                <a:spcBef>
                  <a:spcPct val="0"/>
                </a:spcBef>
                <a:spcAft>
                  <a:spcPct val="0"/>
                </a:spcAft>
                <a:buClrTx/>
                <a:buSzTx/>
                <a:buNone/>
              </a:pPr>
              <a:r>
                <a:rPr lang="en-GB" altLang="ru-RU" sz="1400" b="1">
                  <a:solidFill>
                    <a:srgbClr val="000000"/>
                  </a:solidFill>
                  <a:ea typeface="Batang" panose="02030600000101010101" pitchFamily="18" charset="-127"/>
                </a:rPr>
                <a:t>2005</a:t>
              </a:r>
            </a:p>
          </p:txBody>
        </p:sp>
      </p:grpSp>
      <p:sp>
        <p:nvSpPr>
          <p:cNvPr id="3" name="Нижний колонтитул 2">
            <a:extLst>
              <a:ext uri="{FF2B5EF4-FFF2-40B4-BE49-F238E27FC236}">
                <a16:creationId xmlns:a16="http://schemas.microsoft.com/office/drawing/2014/main" id="{056C3CA2-5448-42CC-B915-4161F8476FE0}"/>
              </a:ext>
            </a:extLst>
          </p:cNvPr>
          <p:cNvSpPr>
            <a:spLocks noGrp="1"/>
          </p:cNvSpPr>
          <p:nvPr>
            <p:ph type="ftr" sz="quarter" idx="10"/>
          </p:nvPr>
        </p:nvSpPr>
        <p:spPr/>
        <p:txBody>
          <a:bodyPr/>
          <a:lstStyle/>
          <a:p>
            <a:pPr>
              <a:defRPr/>
            </a:pPr>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7379" name="Line 3"/>
          <p:cNvSpPr>
            <a:spLocks noChangeShapeType="1"/>
          </p:cNvSpPr>
          <p:nvPr/>
        </p:nvSpPr>
        <p:spPr bwMode="auto">
          <a:xfrm>
            <a:off x="6191251" y="2400301"/>
            <a:ext cx="525463" cy="276225"/>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0" name="Line 4"/>
          <p:cNvSpPr>
            <a:spLocks noChangeShapeType="1"/>
          </p:cNvSpPr>
          <p:nvPr/>
        </p:nvSpPr>
        <p:spPr bwMode="auto">
          <a:xfrm flipH="1" flipV="1">
            <a:off x="2849563" y="3078164"/>
            <a:ext cx="336550" cy="327025"/>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1" name="Line 5"/>
          <p:cNvSpPr>
            <a:spLocks noChangeShapeType="1"/>
          </p:cNvSpPr>
          <p:nvPr/>
        </p:nvSpPr>
        <p:spPr bwMode="auto">
          <a:xfrm flipV="1">
            <a:off x="5316538" y="2551114"/>
            <a:ext cx="120650" cy="350837"/>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2" name="Line 6"/>
          <p:cNvSpPr>
            <a:spLocks noChangeShapeType="1"/>
          </p:cNvSpPr>
          <p:nvPr/>
        </p:nvSpPr>
        <p:spPr bwMode="auto">
          <a:xfrm flipH="1" flipV="1">
            <a:off x="4087814" y="4143375"/>
            <a:ext cx="301625" cy="190500"/>
          </a:xfrm>
          <a:prstGeom prst="line">
            <a:avLst/>
          </a:prstGeom>
          <a:noFill/>
          <a:ln w="7620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3" name="Line 7"/>
          <p:cNvSpPr>
            <a:spLocks noChangeShapeType="1"/>
          </p:cNvSpPr>
          <p:nvPr/>
        </p:nvSpPr>
        <p:spPr bwMode="auto">
          <a:xfrm flipV="1">
            <a:off x="5748339" y="1379539"/>
            <a:ext cx="130175" cy="414337"/>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4" name="Line 8"/>
          <p:cNvSpPr>
            <a:spLocks noChangeShapeType="1"/>
          </p:cNvSpPr>
          <p:nvPr/>
        </p:nvSpPr>
        <p:spPr bwMode="auto">
          <a:xfrm flipV="1">
            <a:off x="4984750" y="3779838"/>
            <a:ext cx="84138" cy="349250"/>
          </a:xfrm>
          <a:prstGeom prst="line">
            <a:avLst/>
          </a:prstGeom>
          <a:noFill/>
          <a:ln w="7620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5" name="Line 9"/>
          <p:cNvSpPr>
            <a:spLocks noChangeShapeType="1"/>
          </p:cNvSpPr>
          <p:nvPr/>
        </p:nvSpPr>
        <p:spPr bwMode="auto">
          <a:xfrm flipV="1">
            <a:off x="9117013" y="1506539"/>
            <a:ext cx="334962" cy="257175"/>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6" name="Line 10"/>
          <p:cNvSpPr>
            <a:spLocks noChangeShapeType="1"/>
          </p:cNvSpPr>
          <p:nvPr/>
        </p:nvSpPr>
        <p:spPr bwMode="auto">
          <a:xfrm flipV="1">
            <a:off x="7718425" y="2328863"/>
            <a:ext cx="406400" cy="341312"/>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7" name="Line 11"/>
          <p:cNvSpPr>
            <a:spLocks noChangeShapeType="1"/>
          </p:cNvSpPr>
          <p:nvPr/>
        </p:nvSpPr>
        <p:spPr bwMode="auto">
          <a:xfrm flipV="1">
            <a:off x="6821489" y="3289300"/>
            <a:ext cx="314325" cy="285750"/>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8" name="Line 12"/>
          <p:cNvSpPr>
            <a:spLocks noChangeShapeType="1"/>
          </p:cNvSpPr>
          <p:nvPr/>
        </p:nvSpPr>
        <p:spPr bwMode="auto">
          <a:xfrm>
            <a:off x="7210426" y="4029075"/>
            <a:ext cx="415925" cy="65088"/>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89" name="Line 13"/>
          <p:cNvSpPr>
            <a:spLocks noChangeShapeType="1"/>
          </p:cNvSpPr>
          <p:nvPr/>
        </p:nvSpPr>
        <p:spPr bwMode="auto">
          <a:xfrm>
            <a:off x="6989764" y="5507039"/>
            <a:ext cx="663575" cy="92075"/>
          </a:xfrm>
          <a:prstGeom prst="line">
            <a:avLst/>
          </a:prstGeom>
          <a:noFill/>
          <a:ln w="76200">
            <a:solidFill>
              <a:schemeClr val="hlink"/>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90" name="Line 14"/>
          <p:cNvSpPr>
            <a:spLocks noChangeShapeType="1"/>
          </p:cNvSpPr>
          <p:nvPr/>
        </p:nvSpPr>
        <p:spPr bwMode="auto">
          <a:xfrm>
            <a:off x="5473700" y="4805363"/>
            <a:ext cx="425450" cy="239712"/>
          </a:xfrm>
          <a:prstGeom prst="line">
            <a:avLst/>
          </a:prstGeom>
          <a:noFill/>
          <a:ln w="7620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91" name="Line 15"/>
          <p:cNvSpPr>
            <a:spLocks noChangeShapeType="1"/>
          </p:cNvSpPr>
          <p:nvPr/>
        </p:nvSpPr>
        <p:spPr bwMode="auto">
          <a:xfrm flipV="1">
            <a:off x="5567364" y="4176714"/>
            <a:ext cx="369887" cy="193675"/>
          </a:xfrm>
          <a:prstGeom prst="line">
            <a:avLst/>
          </a:prstGeom>
          <a:noFill/>
          <a:ln w="76200">
            <a:solidFill>
              <a:srgbClr val="FF33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92" name="Line 16"/>
          <p:cNvSpPr>
            <a:spLocks noChangeShapeType="1"/>
          </p:cNvSpPr>
          <p:nvPr/>
        </p:nvSpPr>
        <p:spPr bwMode="auto">
          <a:xfrm flipV="1">
            <a:off x="4151314" y="4876801"/>
            <a:ext cx="369887" cy="193675"/>
          </a:xfrm>
          <a:prstGeom prst="line">
            <a:avLst/>
          </a:prstGeom>
          <a:noFill/>
          <a:ln w="76200">
            <a:solidFill>
              <a:srgbClr val="00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1637393" name="Line 17"/>
          <p:cNvSpPr>
            <a:spLocks noChangeShapeType="1"/>
          </p:cNvSpPr>
          <p:nvPr/>
        </p:nvSpPr>
        <p:spPr bwMode="auto">
          <a:xfrm flipV="1">
            <a:off x="2770189" y="5505451"/>
            <a:ext cx="369887" cy="193675"/>
          </a:xfrm>
          <a:prstGeom prst="line">
            <a:avLst/>
          </a:prstGeom>
          <a:noFill/>
          <a:ln w="76200">
            <a:solidFill>
              <a:srgbClr val="0066FF"/>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ru-RU"/>
          </a:p>
        </p:txBody>
      </p:sp>
      <p:sp>
        <p:nvSpPr>
          <p:cNvPr id="20496" name="Oval 18"/>
          <p:cNvSpPr>
            <a:spLocks noChangeArrowheads="1"/>
          </p:cNvSpPr>
          <p:nvPr/>
        </p:nvSpPr>
        <p:spPr bwMode="auto">
          <a:xfrm>
            <a:off x="1914526" y="2157414"/>
            <a:ext cx="1533525" cy="1108075"/>
          </a:xfrm>
          <a:prstGeom prst="ellipse">
            <a:avLst/>
          </a:pr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20497" name="Oval 19"/>
          <p:cNvSpPr>
            <a:spLocks noChangeArrowheads="1"/>
          </p:cNvSpPr>
          <p:nvPr/>
        </p:nvSpPr>
        <p:spPr bwMode="auto">
          <a:xfrm>
            <a:off x="5207001" y="400051"/>
            <a:ext cx="1533525" cy="1108075"/>
          </a:xfrm>
          <a:prstGeom prst="ellipse">
            <a:avLst/>
          </a:pr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20498" name="Oval 20"/>
          <p:cNvSpPr>
            <a:spLocks noChangeArrowheads="1"/>
          </p:cNvSpPr>
          <p:nvPr/>
        </p:nvSpPr>
        <p:spPr bwMode="auto">
          <a:xfrm>
            <a:off x="9096376" y="703264"/>
            <a:ext cx="1533525" cy="1108075"/>
          </a:xfrm>
          <a:prstGeom prst="ellipse">
            <a:avLst/>
          </a:pr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20499" name="Oval 21"/>
          <p:cNvSpPr>
            <a:spLocks noChangeArrowheads="1"/>
          </p:cNvSpPr>
          <p:nvPr/>
        </p:nvSpPr>
        <p:spPr bwMode="auto">
          <a:xfrm>
            <a:off x="7627939" y="1470026"/>
            <a:ext cx="1773237" cy="1108075"/>
          </a:xfrm>
          <a:prstGeom prst="ellipse">
            <a:avLst/>
          </a:pr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20500" name="Oval 22"/>
          <p:cNvSpPr>
            <a:spLocks noChangeArrowheads="1"/>
          </p:cNvSpPr>
          <p:nvPr/>
        </p:nvSpPr>
        <p:spPr bwMode="auto">
          <a:xfrm>
            <a:off x="7516814" y="3524251"/>
            <a:ext cx="1665287" cy="1108075"/>
          </a:xfrm>
          <a:prstGeom prst="ellipse">
            <a:avLst/>
          </a:pr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20501" name="Oval 23"/>
          <p:cNvSpPr>
            <a:spLocks noChangeArrowheads="1"/>
          </p:cNvSpPr>
          <p:nvPr/>
        </p:nvSpPr>
        <p:spPr bwMode="auto">
          <a:xfrm>
            <a:off x="6554789" y="2343151"/>
            <a:ext cx="1533525" cy="1108075"/>
          </a:xfrm>
          <a:prstGeom prst="ellipse">
            <a:avLst/>
          </a:pr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20502" name="Oval 24"/>
          <p:cNvSpPr>
            <a:spLocks noChangeArrowheads="1"/>
          </p:cNvSpPr>
          <p:nvPr/>
        </p:nvSpPr>
        <p:spPr bwMode="auto">
          <a:xfrm>
            <a:off x="4841876" y="1608139"/>
            <a:ext cx="1533525" cy="1108075"/>
          </a:xfrm>
          <a:prstGeom prst="ellipse">
            <a:avLst/>
          </a:prstGeom>
          <a:solidFill>
            <a:srgbClr val="0080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1637401" name="Oval 25"/>
          <p:cNvSpPr>
            <a:spLocks noChangeArrowheads="1"/>
          </p:cNvSpPr>
          <p:nvPr/>
        </p:nvSpPr>
        <p:spPr bwMode="auto">
          <a:xfrm>
            <a:off x="4429126" y="2789239"/>
            <a:ext cx="1533525" cy="1108075"/>
          </a:xfrm>
          <a:prstGeom prst="ellipse">
            <a:avLst/>
          </a:prstGeom>
          <a:solidFill>
            <a:srgbClr val="DDDDDD"/>
          </a:solidFill>
          <a:ln w="57150" cmpd="sng">
            <a:solidFill>
              <a:srgbClr val="0000FF"/>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p>
        </p:txBody>
      </p:sp>
      <p:sp>
        <p:nvSpPr>
          <p:cNvPr id="1637402" name="Oval 26"/>
          <p:cNvSpPr>
            <a:spLocks noChangeArrowheads="1"/>
          </p:cNvSpPr>
          <p:nvPr/>
        </p:nvSpPr>
        <p:spPr bwMode="auto">
          <a:xfrm>
            <a:off x="2870201" y="3179764"/>
            <a:ext cx="1533525" cy="1108075"/>
          </a:xfrm>
          <a:prstGeom prst="ellipse">
            <a:avLst/>
          </a:prstGeom>
          <a:solidFill>
            <a:srgbClr val="FF3300"/>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p>
        </p:txBody>
      </p:sp>
      <p:sp>
        <p:nvSpPr>
          <p:cNvPr id="1637403" name="Oval 27"/>
          <p:cNvSpPr>
            <a:spLocks noChangeArrowheads="1"/>
          </p:cNvSpPr>
          <p:nvPr/>
        </p:nvSpPr>
        <p:spPr bwMode="auto">
          <a:xfrm>
            <a:off x="5788026" y="3448051"/>
            <a:ext cx="1533525" cy="1108075"/>
          </a:xfrm>
          <a:prstGeom prst="ellipse">
            <a:avLst/>
          </a:prstGeom>
          <a:solidFill>
            <a:srgbClr val="FF3300"/>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p>
        </p:txBody>
      </p:sp>
      <p:sp>
        <p:nvSpPr>
          <p:cNvPr id="20506" name="Oval 28"/>
          <p:cNvSpPr>
            <a:spLocks noChangeArrowheads="1"/>
          </p:cNvSpPr>
          <p:nvPr/>
        </p:nvSpPr>
        <p:spPr bwMode="auto">
          <a:xfrm>
            <a:off x="7362826" y="4983164"/>
            <a:ext cx="1533525" cy="1108075"/>
          </a:xfrm>
          <a:prstGeom prst="ellipse">
            <a:avLst/>
          </a:prstGeom>
          <a:solidFill>
            <a:srgbClr val="FF330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ru-RU"/>
          </a:p>
        </p:txBody>
      </p:sp>
      <p:sp>
        <p:nvSpPr>
          <p:cNvPr id="1637405" name="Oval 29"/>
          <p:cNvSpPr>
            <a:spLocks noChangeArrowheads="1"/>
          </p:cNvSpPr>
          <p:nvPr/>
        </p:nvSpPr>
        <p:spPr bwMode="auto">
          <a:xfrm>
            <a:off x="5743576" y="4656139"/>
            <a:ext cx="1533525" cy="1108075"/>
          </a:xfrm>
          <a:prstGeom prst="ellipse">
            <a:avLst/>
          </a:prstGeom>
          <a:solidFill>
            <a:srgbClr val="FF3300"/>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p>
        </p:txBody>
      </p:sp>
      <p:sp>
        <p:nvSpPr>
          <p:cNvPr id="1637406" name="Oval 30"/>
          <p:cNvSpPr>
            <a:spLocks noChangeArrowheads="1"/>
          </p:cNvSpPr>
          <p:nvPr/>
        </p:nvSpPr>
        <p:spPr bwMode="auto">
          <a:xfrm>
            <a:off x="4186239" y="4033839"/>
            <a:ext cx="1533525" cy="1108075"/>
          </a:xfrm>
          <a:prstGeom prst="ellipse">
            <a:avLst/>
          </a:prstGeom>
          <a:solidFill>
            <a:srgbClr val="FF3300"/>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p>
        </p:txBody>
      </p:sp>
      <p:sp>
        <p:nvSpPr>
          <p:cNvPr id="20509" name="Oval 31"/>
          <p:cNvSpPr>
            <a:spLocks noChangeArrowheads="1"/>
          </p:cNvSpPr>
          <p:nvPr/>
        </p:nvSpPr>
        <p:spPr bwMode="auto">
          <a:xfrm>
            <a:off x="2927351" y="4783139"/>
            <a:ext cx="1533525" cy="1108075"/>
          </a:xfrm>
          <a:prstGeom prst="ellipse">
            <a:avLst/>
          </a:prstGeom>
          <a:solidFill>
            <a:srgbClr val="C0C0C0"/>
          </a:solidFill>
          <a:ln w="57150">
            <a:solidFill>
              <a:srgbClr val="0000FF"/>
            </a:solidFill>
            <a:round/>
            <a:headEnd/>
            <a:tailEnd/>
          </a:ln>
        </p:spPr>
        <p:txBody>
          <a:bodyPr wrap="none" anchor="ctr"/>
          <a:lstStyle/>
          <a:p>
            <a:endParaRPr lang="ru-RU"/>
          </a:p>
        </p:txBody>
      </p:sp>
      <p:sp>
        <p:nvSpPr>
          <p:cNvPr id="1637408" name="Oval 32"/>
          <p:cNvSpPr>
            <a:spLocks noChangeArrowheads="1"/>
          </p:cNvSpPr>
          <p:nvPr/>
        </p:nvSpPr>
        <p:spPr bwMode="auto">
          <a:xfrm>
            <a:off x="1536701" y="5373689"/>
            <a:ext cx="1533525" cy="1108075"/>
          </a:xfrm>
          <a:prstGeom prst="ellipse">
            <a:avLst/>
          </a:prstGeom>
          <a:solidFill>
            <a:srgbClr val="0066FF"/>
          </a:solidFill>
          <a:ln>
            <a:noFill/>
          </a:ln>
          <a:effectLst/>
          <a:extLst>
            <a:ext uri="{91240B29-F687-4f45-9708-019B960494DF}">
              <a14:hiddenLine xmlns="" xmlns:a14="http://schemas.microsoft.com/office/drawing/2010/main" w="12700">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ru-RU"/>
          </a:p>
        </p:txBody>
      </p:sp>
      <p:sp>
        <p:nvSpPr>
          <p:cNvPr id="1637409" name="Text Box 33"/>
          <p:cNvSpPr txBox="1">
            <a:spLocks noChangeArrowheads="1"/>
          </p:cNvSpPr>
          <p:nvPr/>
        </p:nvSpPr>
        <p:spPr bwMode="auto">
          <a:xfrm>
            <a:off x="1714225" y="5586413"/>
            <a:ext cx="1337226"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VGS/GS-14</a:t>
            </a:r>
          </a:p>
          <a:p>
            <a:pPr algn="ctr">
              <a:defRPr/>
            </a:pPr>
            <a:r>
              <a:rPr lang="en-US" sz="1400" b="1" dirty="0" err="1">
                <a:solidFill>
                  <a:schemeClr val="bg1"/>
                </a:solidFill>
                <a:latin typeface="Verdana" charset="0"/>
              </a:rPr>
              <a:t>Phobos</a:t>
            </a:r>
            <a:r>
              <a:rPr lang="ru-RU" sz="1400" b="1" dirty="0">
                <a:solidFill>
                  <a:schemeClr val="bg1"/>
                </a:solidFill>
                <a:latin typeface="Verdana" charset="0"/>
              </a:rPr>
              <a:t>-2</a:t>
            </a:r>
            <a:endParaRPr lang="en-US" sz="1400" b="1" dirty="0">
              <a:solidFill>
                <a:schemeClr val="bg1"/>
              </a:solidFill>
              <a:latin typeface="Verdana" charset="0"/>
            </a:endParaRPr>
          </a:p>
          <a:p>
            <a:pPr algn="ctr">
              <a:defRPr/>
            </a:pPr>
            <a:r>
              <a:rPr lang="en-US" sz="1400" b="1" dirty="0">
                <a:solidFill>
                  <a:schemeClr val="bg1"/>
                </a:solidFill>
                <a:latin typeface="Verdana" charset="0"/>
              </a:rPr>
              <a:t>1988-89</a:t>
            </a:r>
            <a:endParaRPr lang="ru-RU" sz="1400" b="1" dirty="0">
              <a:solidFill>
                <a:schemeClr val="bg1"/>
              </a:solidFill>
              <a:latin typeface="Verdana" charset="0"/>
            </a:endParaRPr>
          </a:p>
        </p:txBody>
      </p:sp>
      <p:sp>
        <p:nvSpPr>
          <p:cNvPr id="1637410" name="Text Box 34"/>
          <p:cNvSpPr txBox="1">
            <a:spLocks noChangeArrowheads="1"/>
          </p:cNvSpPr>
          <p:nvPr/>
        </p:nvSpPr>
        <p:spPr bwMode="auto">
          <a:xfrm>
            <a:off x="3178175" y="4994275"/>
            <a:ext cx="1011238" cy="738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rgbClr val="0000FF"/>
                </a:solidFill>
                <a:latin typeface="Verdana" charset="0"/>
              </a:rPr>
              <a:t>PGS</a:t>
            </a:r>
          </a:p>
          <a:p>
            <a:pPr algn="ctr">
              <a:defRPr/>
            </a:pPr>
            <a:r>
              <a:rPr lang="en-US" sz="1400" b="1" dirty="0">
                <a:solidFill>
                  <a:srgbClr val="0000FF"/>
                </a:solidFill>
                <a:latin typeface="Verdana" charset="0"/>
              </a:rPr>
              <a:t>Mars-96</a:t>
            </a:r>
          </a:p>
          <a:p>
            <a:pPr algn="ctr">
              <a:defRPr/>
            </a:pPr>
            <a:r>
              <a:rPr lang="en-US" sz="1400" b="1" dirty="0">
                <a:solidFill>
                  <a:srgbClr val="0000FF"/>
                </a:solidFill>
                <a:latin typeface="Verdana" charset="0"/>
              </a:rPr>
              <a:t>1996</a:t>
            </a:r>
            <a:endParaRPr lang="ru-RU" sz="1400" b="1" dirty="0">
              <a:solidFill>
                <a:srgbClr val="0000FF"/>
              </a:solidFill>
              <a:latin typeface="Verdana" charset="0"/>
            </a:endParaRPr>
          </a:p>
        </p:txBody>
      </p:sp>
      <p:sp>
        <p:nvSpPr>
          <p:cNvPr id="1637411" name="Text Box 35"/>
          <p:cNvSpPr txBox="1">
            <a:spLocks noChangeArrowheads="1"/>
          </p:cNvSpPr>
          <p:nvPr/>
        </p:nvSpPr>
        <p:spPr bwMode="auto">
          <a:xfrm>
            <a:off x="4169743" y="4179888"/>
            <a:ext cx="1572866"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chemeClr val="bg1"/>
                </a:solidFill>
                <a:latin typeface="Verdana" charset="0"/>
              </a:rPr>
              <a:t>GRS/HEND</a:t>
            </a:r>
          </a:p>
          <a:p>
            <a:pPr algn="ctr">
              <a:defRPr/>
            </a:pPr>
            <a:r>
              <a:rPr lang="en-US" sz="1400" b="1">
                <a:solidFill>
                  <a:schemeClr val="bg1"/>
                </a:solidFill>
                <a:latin typeface="Verdana" charset="0"/>
              </a:rPr>
              <a:t>Mars Odyssey</a:t>
            </a:r>
          </a:p>
          <a:p>
            <a:pPr algn="ctr">
              <a:defRPr/>
            </a:pPr>
            <a:r>
              <a:rPr lang="en-US" sz="1400" b="1">
                <a:solidFill>
                  <a:schemeClr val="bg1"/>
                </a:solidFill>
                <a:latin typeface="Verdana" charset="0"/>
              </a:rPr>
              <a:t>2001-now</a:t>
            </a:r>
            <a:endParaRPr lang="ru-RU" sz="1400" b="1">
              <a:solidFill>
                <a:schemeClr val="bg1"/>
              </a:solidFill>
              <a:latin typeface="Verdana" charset="0"/>
            </a:endParaRPr>
          </a:p>
        </p:txBody>
      </p:sp>
      <p:sp>
        <p:nvSpPr>
          <p:cNvPr id="1637412" name="Text Box 36"/>
          <p:cNvSpPr txBox="1">
            <a:spLocks noChangeArrowheads="1"/>
          </p:cNvSpPr>
          <p:nvPr/>
        </p:nvSpPr>
        <p:spPr bwMode="auto">
          <a:xfrm>
            <a:off x="5818722" y="4818063"/>
            <a:ext cx="133402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chemeClr val="bg1"/>
                </a:solidFill>
                <a:latin typeface="Verdana" charset="0"/>
              </a:rPr>
              <a:t>LEND</a:t>
            </a:r>
          </a:p>
          <a:p>
            <a:pPr algn="ctr">
              <a:defRPr/>
            </a:pPr>
            <a:r>
              <a:rPr lang="en-US" sz="1400" b="1">
                <a:solidFill>
                  <a:schemeClr val="bg1"/>
                </a:solidFill>
                <a:latin typeface="Verdana" charset="0"/>
              </a:rPr>
              <a:t>LRO</a:t>
            </a:r>
          </a:p>
          <a:p>
            <a:pPr algn="ctr">
              <a:defRPr/>
            </a:pPr>
            <a:r>
              <a:rPr lang="en-US" sz="1400" b="1">
                <a:solidFill>
                  <a:schemeClr val="bg1"/>
                </a:solidFill>
                <a:latin typeface="Verdana" charset="0"/>
              </a:rPr>
              <a:t>2009 - now</a:t>
            </a:r>
            <a:endParaRPr lang="ru-RU" sz="1400" b="1">
              <a:solidFill>
                <a:schemeClr val="bg1"/>
              </a:solidFill>
              <a:latin typeface="Verdana" charset="0"/>
            </a:endParaRPr>
          </a:p>
        </p:txBody>
      </p:sp>
      <p:sp>
        <p:nvSpPr>
          <p:cNvPr id="1637413" name="Text Box 37"/>
          <p:cNvSpPr txBox="1">
            <a:spLocks noChangeArrowheads="1"/>
          </p:cNvSpPr>
          <p:nvPr/>
        </p:nvSpPr>
        <p:spPr bwMode="auto">
          <a:xfrm>
            <a:off x="7327241" y="5154613"/>
            <a:ext cx="1580882"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chemeClr val="bg1"/>
                </a:solidFill>
                <a:latin typeface="Verdana" charset="0"/>
              </a:rPr>
              <a:t>FREND</a:t>
            </a:r>
          </a:p>
          <a:p>
            <a:pPr algn="ctr">
              <a:defRPr/>
            </a:pPr>
            <a:r>
              <a:rPr lang="en-US" sz="1400" b="1">
                <a:solidFill>
                  <a:schemeClr val="bg1"/>
                </a:solidFill>
                <a:latin typeface="Verdana" charset="0"/>
              </a:rPr>
              <a:t>TGO/ExoMars</a:t>
            </a:r>
          </a:p>
          <a:p>
            <a:pPr algn="ctr">
              <a:defRPr/>
            </a:pPr>
            <a:r>
              <a:rPr lang="en-US" sz="1400" b="1">
                <a:solidFill>
                  <a:schemeClr val="bg1"/>
                </a:solidFill>
                <a:latin typeface="Verdana" charset="0"/>
              </a:rPr>
              <a:t>2016</a:t>
            </a:r>
            <a:endParaRPr lang="ru-RU" sz="1400" b="1">
              <a:solidFill>
                <a:schemeClr val="bg1"/>
              </a:solidFill>
              <a:latin typeface="Verdana" charset="0"/>
            </a:endParaRPr>
          </a:p>
        </p:txBody>
      </p:sp>
      <p:sp>
        <p:nvSpPr>
          <p:cNvPr id="1637414" name="Text Box 38"/>
          <p:cNvSpPr txBox="1">
            <a:spLocks noChangeArrowheads="1"/>
          </p:cNvSpPr>
          <p:nvPr/>
        </p:nvSpPr>
        <p:spPr bwMode="auto">
          <a:xfrm>
            <a:off x="5799672" y="3589338"/>
            <a:ext cx="133402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chemeClr val="bg1"/>
                </a:solidFill>
                <a:latin typeface="Verdana" charset="0"/>
              </a:rPr>
              <a:t>DAN</a:t>
            </a:r>
          </a:p>
          <a:p>
            <a:pPr algn="ctr">
              <a:defRPr/>
            </a:pPr>
            <a:r>
              <a:rPr lang="en-US" sz="1400" b="1">
                <a:solidFill>
                  <a:schemeClr val="bg1"/>
                </a:solidFill>
                <a:latin typeface="Verdana" charset="0"/>
              </a:rPr>
              <a:t>Curiosity</a:t>
            </a:r>
          </a:p>
          <a:p>
            <a:pPr algn="ctr">
              <a:defRPr/>
            </a:pPr>
            <a:r>
              <a:rPr lang="en-US" sz="1400" b="1">
                <a:solidFill>
                  <a:schemeClr val="bg1"/>
                </a:solidFill>
                <a:latin typeface="Verdana" charset="0"/>
              </a:rPr>
              <a:t>2011 - now</a:t>
            </a:r>
            <a:endParaRPr lang="ru-RU" sz="1400" b="1">
              <a:solidFill>
                <a:schemeClr val="bg1"/>
              </a:solidFill>
              <a:latin typeface="Verdana" charset="0"/>
            </a:endParaRPr>
          </a:p>
        </p:txBody>
      </p:sp>
      <p:sp>
        <p:nvSpPr>
          <p:cNvPr id="1637415" name="Text Box 39"/>
          <p:cNvSpPr txBox="1">
            <a:spLocks noChangeArrowheads="1"/>
          </p:cNvSpPr>
          <p:nvPr/>
        </p:nvSpPr>
        <p:spPr bwMode="auto">
          <a:xfrm>
            <a:off x="2970747" y="3389313"/>
            <a:ext cx="1334020"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chemeClr val="bg1"/>
                </a:solidFill>
                <a:latin typeface="Verdana" charset="0"/>
              </a:rPr>
              <a:t>BTN-M1</a:t>
            </a:r>
          </a:p>
          <a:p>
            <a:pPr algn="ctr">
              <a:defRPr/>
            </a:pPr>
            <a:r>
              <a:rPr lang="en-US" sz="1400" b="1">
                <a:solidFill>
                  <a:schemeClr val="bg1"/>
                </a:solidFill>
                <a:latin typeface="Verdana" charset="0"/>
              </a:rPr>
              <a:t>ISS</a:t>
            </a:r>
          </a:p>
          <a:p>
            <a:pPr algn="ctr">
              <a:defRPr/>
            </a:pPr>
            <a:r>
              <a:rPr lang="en-US" sz="1400" b="1">
                <a:solidFill>
                  <a:schemeClr val="bg1"/>
                </a:solidFill>
                <a:latin typeface="Verdana" charset="0"/>
              </a:rPr>
              <a:t>2007 - now</a:t>
            </a:r>
            <a:endParaRPr lang="ru-RU" sz="1400" b="1">
              <a:solidFill>
                <a:schemeClr val="bg1"/>
              </a:solidFill>
              <a:latin typeface="Verdana" charset="0"/>
            </a:endParaRPr>
          </a:p>
        </p:txBody>
      </p:sp>
      <p:sp>
        <p:nvSpPr>
          <p:cNvPr id="1637416" name="Text Box 40"/>
          <p:cNvSpPr txBox="1">
            <a:spLocks noChangeArrowheads="1"/>
          </p:cNvSpPr>
          <p:nvPr/>
        </p:nvSpPr>
        <p:spPr bwMode="auto">
          <a:xfrm>
            <a:off x="4808539" y="1824039"/>
            <a:ext cx="162877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MGNS</a:t>
            </a:r>
          </a:p>
          <a:p>
            <a:pPr algn="ctr">
              <a:defRPr/>
            </a:pPr>
            <a:r>
              <a:rPr lang="en-US" sz="1400" b="1" dirty="0" err="1">
                <a:solidFill>
                  <a:schemeClr val="bg1"/>
                </a:solidFill>
                <a:latin typeface="Verdana" charset="0"/>
              </a:rPr>
              <a:t>BeppiColombo</a:t>
            </a:r>
            <a:endParaRPr lang="en-US" sz="1400" b="1" dirty="0">
              <a:solidFill>
                <a:schemeClr val="bg1"/>
              </a:solidFill>
              <a:latin typeface="Verdana" charset="0"/>
            </a:endParaRPr>
          </a:p>
          <a:p>
            <a:pPr algn="ctr">
              <a:defRPr/>
            </a:pPr>
            <a:r>
              <a:rPr lang="en-US" sz="1400" b="1" dirty="0">
                <a:solidFill>
                  <a:schemeClr val="bg1"/>
                </a:solidFill>
                <a:latin typeface="Verdana" charset="0"/>
              </a:rPr>
              <a:t>201</a:t>
            </a:r>
            <a:r>
              <a:rPr lang="ru-RU" sz="1400" b="1" dirty="0">
                <a:solidFill>
                  <a:schemeClr val="bg1"/>
                </a:solidFill>
                <a:latin typeface="Verdana" charset="0"/>
              </a:rPr>
              <a:t>8</a:t>
            </a:r>
          </a:p>
        </p:txBody>
      </p:sp>
      <p:sp>
        <p:nvSpPr>
          <p:cNvPr id="1637417" name="Text Box 41"/>
          <p:cNvSpPr txBox="1">
            <a:spLocks noChangeArrowheads="1"/>
          </p:cNvSpPr>
          <p:nvPr/>
        </p:nvSpPr>
        <p:spPr bwMode="auto">
          <a:xfrm>
            <a:off x="4442746" y="3005138"/>
            <a:ext cx="1582484" cy="7386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a:solidFill>
                  <a:srgbClr val="0000FF"/>
                </a:solidFill>
                <a:latin typeface="Verdana" charset="0"/>
              </a:rPr>
              <a:t>NS-HEND</a:t>
            </a:r>
          </a:p>
          <a:p>
            <a:pPr algn="ctr">
              <a:defRPr/>
            </a:pPr>
            <a:r>
              <a:rPr lang="en-US" sz="1400" b="1">
                <a:solidFill>
                  <a:srgbClr val="0000FF"/>
                </a:solidFill>
                <a:latin typeface="Verdana" charset="0"/>
              </a:rPr>
              <a:t>Phobos-Grunt</a:t>
            </a:r>
          </a:p>
          <a:p>
            <a:pPr algn="ctr">
              <a:defRPr/>
            </a:pPr>
            <a:r>
              <a:rPr lang="en-US" sz="1400" b="1">
                <a:solidFill>
                  <a:srgbClr val="0000FF"/>
                </a:solidFill>
                <a:latin typeface="Verdana" charset="0"/>
              </a:rPr>
              <a:t>2011</a:t>
            </a:r>
            <a:endParaRPr lang="ru-RU" sz="1400" b="1">
              <a:solidFill>
                <a:srgbClr val="0000FF"/>
              </a:solidFill>
              <a:latin typeface="Verdana" charset="0"/>
            </a:endParaRPr>
          </a:p>
        </p:txBody>
      </p:sp>
      <p:sp>
        <p:nvSpPr>
          <p:cNvPr id="1637418" name="Text Box 42"/>
          <p:cNvSpPr txBox="1">
            <a:spLocks noChangeArrowheads="1"/>
          </p:cNvSpPr>
          <p:nvPr/>
        </p:nvSpPr>
        <p:spPr bwMode="auto">
          <a:xfrm>
            <a:off x="6613526" y="2551114"/>
            <a:ext cx="13049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ADRON_LG</a:t>
            </a:r>
          </a:p>
          <a:p>
            <a:pPr algn="ctr">
              <a:defRPr/>
            </a:pPr>
            <a:r>
              <a:rPr lang="en-US" sz="1400" b="1" dirty="0">
                <a:solidFill>
                  <a:schemeClr val="bg1"/>
                </a:solidFill>
                <a:latin typeface="Verdana" charset="0"/>
              </a:rPr>
              <a:t>Luna-25</a:t>
            </a:r>
          </a:p>
          <a:p>
            <a:pPr algn="ctr">
              <a:defRPr/>
            </a:pPr>
            <a:r>
              <a:rPr lang="en-US" sz="1400" b="1" dirty="0">
                <a:solidFill>
                  <a:schemeClr val="bg1"/>
                </a:solidFill>
                <a:latin typeface="Verdana" charset="0"/>
              </a:rPr>
              <a:t>201</a:t>
            </a:r>
            <a:r>
              <a:rPr lang="ru-RU" sz="1400" b="1" dirty="0">
                <a:solidFill>
                  <a:schemeClr val="bg1"/>
                </a:solidFill>
                <a:latin typeface="Verdana" charset="0"/>
              </a:rPr>
              <a:t>9</a:t>
            </a:r>
          </a:p>
        </p:txBody>
      </p:sp>
      <p:sp>
        <p:nvSpPr>
          <p:cNvPr id="1637419" name="Text Box 43"/>
          <p:cNvSpPr txBox="1">
            <a:spLocks noChangeArrowheads="1"/>
          </p:cNvSpPr>
          <p:nvPr/>
        </p:nvSpPr>
        <p:spPr bwMode="auto">
          <a:xfrm>
            <a:off x="7453314" y="3732214"/>
            <a:ext cx="1747837"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ADRON-MR</a:t>
            </a:r>
          </a:p>
          <a:p>
            <a:pPr algn="ctr">
              <a:defRPr/>
            </a:pPr>
            <a:r>
              <a:rPr lang="en-US" sz="1400" b="1" dirty="0">
                <a:solidFill>
                  <a:schemeClr val="bg1"/>
                </a:solidFill>
                <a:latin typeface="Verdana" charset="0"/>
              </a:rPr>
              <a:t>Rover/</a:t>
            </a:r>
            <a:r>
              <a:rPr lang="en-US" sz="1400" b="1" dirty="0" err="1">
                <a:solidFill>
                  <a:schemeClr val="bg1"/>
                </a:solidFill>
                <a:latin typeface="Verdana" charset="0"/>
              </a:rPr>
              <a:t>ExoMars</a:t>
            </a:r>
            <a:endParaRPr lang="en-US" sz="1400" b="1" dirty="0">
              <a:solidFill>
                <a:schemeClr val="bg1"/>
              </a:solidFill>
              <a:latin typeface="Verdana" charset="0"/>
            </a:endParaRPr>
          </a:p>
          <a:p>
            <a:pPr algn="ctr">
              <a:defRPr/>
            </a:pPr>
            <a:r>
              <a:rPr lang="en-US" sz="1400" b="1" dirty="0">
                <a:solidFill>
                  <a:schemeClr val="bg1"/>
                </a:solidFill>
                <a:latin typeface="Verdana" charset="0"/>
              </a:rPr>
              <a:t>20</a:t>
            </a:r>
            <a:r>
              <a:rPr lang="ru-RU" sz="1400" b="1" dirty="0">
                <a:solidFill>
                  <a:schemeClr val="bg1"/>
                </a:solidFill>
                <a:latin typeface="Verdana" charset="0"/>
              </a:rPr>
              <a:t>20</a:t>
            </a:r>
          </a:p>
        </p:txBody>
      </p:sp>
      <p:sp>
        <p:nvSpPr>
          <p:cNvPr id="1637420" name="Text Box 44"/>
          <p:cNvSpPr txBox="1">
            <a:spLocks noChangeArrowheads="1"/>
          </p:cNvSpPr>
          <p:nvPr/>
        </p:nvSpPr>
        <p:spPr bwMode="auto">
          <a:xfrm>
            <a:off x="7615239" y="1784350"/>
            <a:ext cx="1855787" cy="738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ADRON_ML</a:t>
            </a:r>
          </a:p>
          <a:p>
            <a:pPr algn="ctr">
              <a:defRPr/>
            </a:pPr>
            <a:r>
              <a:rPr lang="en-US" sz="1400" b="1" dirty="0">
                <a:solidFill>
                  <a:schemeClr val="bg1"/>
                </a:solidFill>
                <a:latin typeface="Verdana" charset="0"/>
              </a:rPr>
              <a:t>Lander/</a:t>
            </a:r>
            <a:r>
              <a:rPr lang="en-US" sz="1400" b="1" dirty="0" err="1">
                <a:solidFill>
                  <a:schemeClr val="bg1"/>
                </a:solidFill>
                <a:latin typeface="Verdana" charset="0"/>
              </a:rPr>
              <a:t>ExoMars</a:t>
            </a:r>
            <a:endParaRPr lang="en-US" sz="1400" b="1" dirty="0">
              <a:solidFill>
                <a:schemeClr val="bg1"/>
              </a:solidFill>
              <a:latin typeface="Verdana" charset="0"/>
            </a:endParaRPr>
          </a:p>
          <a:p>
            <a:pPr algn="ctr">
              <a:defRPr/>
            </a:pPr>
            <a:r>
              <a:rPr lang="en-US" sz="1400" b="1" dirty="0">
                <a:solidFill>
                  <a:schemeClr val="bg1"/>
                </a:solidFill>
                <a:latin typeface="Verdana" charset="0"/>
              </a:rPr>
              <a:t>20</a:t>
            </a:r>
            <a:r>
              <a:rPr lang="ru-RU" sz="1400" b="1" dirty="0">
                <a:solidFill>
                  <a:schemeClr val="bg1"/>
                </a:solidFill>
                <a:latin typeface="Verdana" charset="0"/>
              </a:rPr>
              <a:t>20</a:t>
            </a:r>
          </a:p>
        </p:txBody>
      </p:sp>
      <p:sp>
        <p:nvSpPr>
          <p:cNvPr id="1637421" name="Text Box 45"/>
          <p:cNvSpPr txBox="1">
            <a:spLocks noChangeArrowheads="1"/>
          </p:cNvSpPr>
          <p:nvPr/>
        </p:nvSpPr>
        <p:spPr bwMode="auto">
          <a:xfrm>
            <a:off x="9317039" y="928689"/>
            <a:ext cx="1304925" cy="7381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ADRON_LG</a:t>
            </a:r>
          </a:p>
          <a:p>
            <a:pPr algn="ctr">
              <a:defRPr/>
            </a:pPr>
            <a:r>
              <a:rPr lang="en-US" sz="1400" b="1" dirty="0">
                <a:solidFill>
                  <a:schemeClr val="bg1"/>
                </a:solidFill>
                <a:latin typeface="Verdana" charset="0"/>
              </a:rPr>
              <a:t>Luna-27</a:t>
            </a:r>
          </a:p>
          <a:p>
            <a:pPr algn="ctr">
              <a:defRPr/>
            </a:pPr>
            <a:r>
              <a:rPr lang="en-US" sz="1400" b="1" dirty="0">
                <a:solidFill>
                  <a:schemeClr val="bg1"/>
                </a:solidFill>
                <a:latin typeface="Verdana" charset="0"/>
              </a:rPr>
              <a:t>20</a:t>
            </a:r>
            <a:r>
              <a:rPr lang="ru-RU" sz="1400" b="1" dirty="0">
                <a:solidFill>
                  <a:schemeClr val="bg1"/>
                </a:solidFill>
                <a:latin typeface="Verdana" charset="0"/>
              </a:rPr>
              <a:t>21</a:t>
            </a:r>
          </a:p>
        </p:txBody>
      </p:sp>
      <p:sp>
        <p:nvSpPr>
          <p:cNvPr id="1637422" name="Text Box 46"/>
          <p:cNvSpPr txBox="1">
            <a:spLocks noChangeArrowheads="1"/>
          </p:cNvSpPr>
          <p:nvPr/>
        </p:nvSpPr>
        <p:spPr bwMode="auto">
          <a:xfrm>
            <a:off x="5419725" y="584200"/>
            <a:ext cx="1016000" cy="738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LGNS</a:t>
            </a:r>
          </a:p>
          <a:p>
            <a:pPr algn="ctr">
              <a:defRPr/>
            </a:pPr>
            <a:r>
              <a:rPr lang="en-US" sz="1400" b="1" dirty="0">
                <a:solidFill>
                  <a:schemeClr val="bg1"/>
                </a:solidFill>
                <a:latin typeface="Verdana" charset="0"/>
              </a:rPr>
              <a:t>Luna-26</a:t>
            </a:r>
          </a:p>
          <a:p>
            <a:pPr algn="ctr">
              <a:defRPr/>
            </a:pPr>
            <a:r>
              <a:rPr lang="en-US" sz="1400" b="1" dirty="0">
                <a:solidFill>
                  <a:schemeClr val="bg1"/>
                </a:solidFill>
                <a:latin typeface="Verdana" charset="0"/>
              </a:rPr>
              <a:t>20</a:t>
            </a:r>
            <a:r>
              <a:rPr lang="ru-RU" sz="1400" b="1" dirty="0">
                <a:solidFill>
                  <a:schemeClr val="bg1"/>
                </a:solidFill>
                <a:latin typeface="Verdana" charset="0"/>
              </a:rPr>
              <a:t>20</a:t>
            </a:r>
          </a:p>
        </p:txBody>
      </p:sp>
      <p:sp>
        <p:nvSpPr>
          <p:cNvPr id="1637423" name="Text Box 47"/>
          <p:cNvSpPr txBox="1">
            <a:spLocks noChangeArrowheads="1"/>
          </p:cNvSpPr>
          <p:nvPr/>
        </p:nvSpPr>
        <p:spPr bwMode="auto">
          <a:xfrm>
            <a:off x="2241551" y="2336800"/>
            <a:ext cx="809625" cy="738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400" b="1" dirty="0">
                <a:solidFill>
                  <a:schemeClr val="bg1"/>
                </a:solidFill>
                <a:latin typeface="Verdana" charset="0"/>
              </a:rPr>
              <a:t>BTN-2</a:t>
            </a:r>
          </a:p>
          <a:p>
            <a:pPr algn="ctr">
              <a:defRPr/>
            </a:pPr>
            <a:r>
              <a:rPr lang="en-US" sz="1400" b="1" dirty="0">
                <a:solidFill>
                  <a:schemeClr val="bg1"/>
                </a:solidFill>
                <a:latin typeface="Verdana" charset="0"/>
              </a:rPr>
              <a:t>ISS</a:t>
            </a:r>
          </a:p>
          <a:p>
            <a:pPr algn="ctr">
              <a:defRPr/>
            </a:pPr>
            <a:r>
              <a:rPr lang="en-US" sz="1400" b="1" dirty="0">
                <a:solidFill>
                  <a:schemeClr val="bg1"/>
                </a:solidFill>
                <a:latin typeface="Verdana" charset="0"/>
              </a:rPr>
              <a:t>201</a:t>
            </a:r>
            <a:r>
              <a:rPr lang="ru-RU" sz="1400" b="1" dirty="0">
                <a:solidFill>
                  <a:schemeClr val="bg1"/>
                </a:solidFill>
                <a:latin typeface="Verdana" charset="0"/>
              </a:rPr>
              <a:t>8</a:t>
            </a:r>
          </a:p>
        </p:txBody>
      </p:sp>
      <p:sp>
        <p:nvSpPr>
          <p:cNvPr id="20526" name="TextBox 46"/>
          <p:cNvSpPr txBox="1">
            <a:spLocks noChangeArrowheads="1"/>
          </p:cNvSpPr>
          <p:nvPr/>
        </p:nvSpPr>
        <p:spPr bwMode="auto">
          <a:xfrm>
            <a:off x="300837" y="858800"/>
            <a:ext cx="4261103"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1600" b="1" dirty="0">
                <a:latin typeface="Verdana" charset="0"/>
                <a:cs typeface="Verdana" charset="0"/>
              </a:rPr>
              <a:t>Evolution Tree of RSRI instruments</a:t>
            </a:r>
          </a:p>
          <a:p>
            <a:r>
              <a:rPr kumimoji="0" lang="en-US" sz="1600" b="1" dirty="0">
                <a:latin typeface="Verdana" charset="0"/>
                <a:cs typeface="Verdana" charset="0"/>
              </a:rPr>
              <a:t>for Nuclear Planetology </a:t>
            </a:r>
          </a:p>
          <a:p>
            <a:r>
              <a:rPr kumimoji="0" lang="en-US" sz="1600" b="1" dirty="0">
                <a:latin typeface="Verdana" charset="0"/>
                <a:cs typeface="Verdana" charset="0"/>
              </a:rPr>
              <a:t>since 1989 till </a:t>
            </a:r>
          </a:p>
          <a:p>
            <a:r>
              <a:rPr kumimoji="0" lang="en-US" sz="1600" b="1" dirty="0">
                <a:latin typeface="Verdana" charset="0"/>
                <a:cs typeface="Verdana" charset="0"/>
              </a:rPr>
              <a:t>2021</a:t>
            </a:r>
            <a:endParaRPr kumimoji="0" lang="ru-RU" sz="1600" b="1" dirty="0">
              <a:latin typeface="Verdana" charset="0"/>
              <a:cs typeface="Verdana" charset="0"/>
            </a:endParaRPr>
          </a:p>
        </p:txBody>
      </p:sp>
      <p:sp>
        <p:nvSpPr>
          <p:cNvPr id="20527" name="TextBox 1"/>
          <p:cNvSpPr txBox="1">
            <a:spLocks noChangeArrowheads="1"/>
          </p:cNvSpPr>
          <p:nvPr/>
        </p:nvSpPr>
        <p:spPr bwMode="auto">
          <a:xfrm>
            <a:off x="3071665" y="6092825"/>
            <a:ext cx="688009" cy="338554"/>
          </a:xfrm>
          <a:prstGeom prst="rect">
            <a:avLst/>
          </a:prstGeom>
          <a:solidFill>
            <a:srgbClr val="3366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1600" b="1" dirty="0">
                <a:solidFill>
                  <a:schemeClr val="bg1"/>
                </a:solidFill>
                <a:latin typeface="Verdana" charset="0"/>
                <a:cs typeface="Verdana" charset="0"/>
              </a:rPr>
              <a:t>Past</a:t>
            </a:r>
            <a:endParaRPr kumimoji="0" lang="ru-RU" sz="1600" b="1" dirty="0">
              <a:solidFill>
                <a:schemeClr val="bg1"/>
              </a:solidFill>
              <a:latin typeface="Verdana" charset="0"/>
              <a:cs typeface="Verdana" charset="0"/>
            </a:endParaRPr>
          </a:p>
        </p:txBody>
      </p:sp>
      <p:sp>
        <p:nvSpPr>
          <p:cNvPr id="51" name="TextBox 48"/>
          <p:cNvSpPr txBox="1">
            <a:spLocks noChangeArrowheads="1"/>
          </p:cNvSpPr>
          <p:nvPr/>
        </p:nvSpPr>
        <p:spPr bwMode="auto">
          <a:xfrm>
            <a:off x="5024874" y="5754742"/>
            <a:ext cx="1071127" cy="338554"/>
          </a:xfrm>
          <a:prstGeom prst="rect">
            <a:avLst/>
          </a:prstGeom>
          <a:solidFill>
            <a:srgbClr val="FF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1600" b="1" dirty="0">
                <a:solidFill>
                  <a:schemeClr val="bg1"/>
                </a:solidFill>
                <a:latin typeface="Verdana" charset="0"/>
                <a:cs typeface="Verdana" charset="0"/>
              </a:rPr>
              <a:t>Present</a:t>
            </a:r>
            <a:endParaRPr kumimoji="0" lang="ru-RU" sz="1600" b="1" dirty="0">
              <a:solidFill>
                <a:schemeClr val="bg1"/>
              </a:solidFill>
              <a:latin typeface="Verdana" charset="0"/>
              <a:cs typeface="Verdana" charset="0"/>
            </a:endParaRPr>
          </a:p>
        </p:txBody>
      </p:sp>
      <p:sp>
        <p:nvSpPr>
          <p:cNvPr id="52" name="TextBox 49"/>
          <p:cNvSpPr txBox="1">
            <a:spLocks noChangeArrowheads="1"/>
          </p:cNvSpPr>
          <p:nvPr/>
        </p:nvSpPr>
        <p:spPr bwMode="auto">
          <a:xfrm>
            <a:off x="9547206" y="3594502"/>
            <a:ext cx="941283" cy="338554"/>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Arial" charset="0"/>
                <a:cs typeface="Arial" charset="0"/>
              </a:defRPr>
            </a:lvl1pPr>
            <a:lvl2pPr marL="742950" indent="-285750">
              <a:defRPr kumimoji="1" sz="2400">
                <a:solidFill>
                  <a:schemeClr val="tx1"/>
                </a:solidFill>
                <a:latin typeface="Arial" charset="0"/>
                <a:ea typeface="Arial" charset="0"/>
              </a:defRPr>
            </a:lvl2pPr>
            <a:lvl3pPr marL="1143000" indent="-228600">
              <a:defRPr kumimoji="1" sz="2400">
                <a:solidFill>
                  <a:schemeClr val="tx1"/>
                </a:solidFill>
                <a:latin typeface="Arial" charset="0"/>
                <a:ea typeface="Arial" charset="0"/>
              </a:defRPr>
            </a:lvl3pPr>
            <a:lvl4pPr marL="1600200" indent="-228600">
              <a:defRPr kumimoji="1" sz="2400">
                <a:solidFill>
                  <a:schemeClr val="tx1"/>
                </a:solidFill>
                <a:latin typeface="Arial" charset="0"/>
                <a:ea typeface="Arial" charset="0"/>
              </a:defRPr>
            </a:lvl4pPr>
            <a:lvl5pPr marL="2057400" indent="-228600">
              <a:defRPr kumimoji="1" sz="2400">
                <a:solidFill>
                  <a:schemeClr val="tx1"/>
                </a:solidFill>
                <a:latin typeface="Arial" charset="0"/>
                <a:ea typeface="Arial" charset="0"/>
              </a:defRPr>
            </a:lvl5pPr>
            <a:lvl6pPr marL="2514600" indent="-228600" fontAlgn="base">
              <a:spcBef>
                <a:spcPct val="0"/>
              </a:spcBef>
              <a:spcAft>
                <a:spcPct val="0"/>
              </a:spcAft>
              <a:defRPr kumimoji="1" sz="2400">
                <a:solidFill>
                  <a:schemeClr val="tx1"/>
                </a:solidFill>
                <a:latin typeface="Arial" charset="0"/>
                <a:ea typeface="Arial" charset="0"/>
              </a:defRPr>
            </a:lvl6pPr>
            <a:lvl7pPr marL="2971800" indent="-228600" fontAlgn="base">
              <a:spcBef>
                <a:spcPct val="0"/>
              </a:spcBef>
              <a:spcAft>
                <a:spcPct val="0"/>
              </a:spcAft>
              <a:defRPr kumimoji="1" sz="2400">
                <a:solidFill>
                  <a:schemeClr val="tx1"/>
                </a:solidFill>
                <a:latin typeface="Arial" charset="0"/>
                <a:ea typeface="Arial" charset="0"/>
              </a:defRPr>
            </a:lvl7pPr>
            <a:lvl8pPr marL="3429000" indent="-228600" fontAlgn="base">
              <a:spcBef>
                <a:spcPct val="0"/>
              </a:spcBef>
              <a:spcAft>
                <a:spcPct val="0"/>
              </a:spcAft>
              <a:defRPr kumimoji="1" sz="2400">
                <a:solidFill>
                  <a:schemeClr val="tx1"/>
                </a:solidFill>
                <a:latin typeface="Arial" charset="0"/>
                <a:ea typeface="Arial" charset="0"/>
              </a:defRPr>
            </a:lvl8pPr>
            <a:lvl9pPr marL="3886200" indent="-228600" fontAlgn="base">
              <a:spcBef>
                <a:spcPct val="0"/>
              </a:spcBef>
              <a:spcAft>
                <a:spcPct val="0"/>
              </a:spcAft>
              <a:defRPr kumimoji="1" sz="2400">
                <a:solidFill>
                  <a:schemeClr val="tx1"/>
                </a:solidFill>
                <a:latin typeface="Arial" charset="0"/>
                <a:ea typeface="Arial" charset="0"/>
              </a:defRPr>
            </a:lvl9pPr>
          </a:lstStyle>
          <a:p>
            <a:r>
              <a:rPr kumimoji="0" lang="en-US" sz="1600" b="1" dirty="0">
                <a:solidFill>
                  <a:schemeClr val="bg1"/>
                </a:solidFill>
                <a:latin typeface="Verdana" charset="0"/>
                <a:cs typeface="Verdana" charset="0"/>
              </a:rPr>
              <a:t>Future</a:t>
            </a:r>
            <a:endParaRPr kumimoji="0" lang="ru-RU" sz="1600" b="1" dirty="0">
              <a:solidFill>
                <a:schemeClr val="bg1"/>
              </a:solidFill>
              <a:latin typeface="Verdana" charset="0"/>
              <a:cs typeface="Verdana" charset="0"/>
            </a:endParaRPr>
          </a:p>
        </p:txBody>
      </p:sp>
      <p:sp>
        <p:nvSpPr>
          <p:cNvPr id="5" name="Нижний колонтитул 4">
            <a:extLst>
              <a:ext uri="{FF2B5EF4-FFF2-40B4-BE49-F238E27FC236}">
                <a16:creationId xmlns:a16="http://schemas.microsoft.com/office/drawing/2014/main" id="{86E32AD4-356F-4A8D-9773-AB0C212D41BA}"/>
              </a:ext>
            </a:extLst>
          </p:cNvPr>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26063914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551544" y="1191426"/>
            <a:ext cx="10602684" cy="15895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latinLnBrk="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latinLnBrk="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latinLnBrk="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latinLnBrk="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latinLnBrk="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r>
              <a:rPr lang="en-US" altLang="ru-RU" sz="2400" b="1" dirty="0">
                <a:solidFill>
                  <a:srgbClr val="002060"/>
                </a:solidFill>
                <a:effectLst>
                  <a:outerShdw blurRad="38100" dist="38100" dir="2700000" algn="tl">
                    <a:srgbClr val="000000">
                      <a:alpha val="43137"/>
                    </a:srgbClr>
                  </a:outerShdw>
                </a:effectLst>
              </a:rPr>
              <a:t>Cooperation of two JINR Labs with Russian Space Research Institute since 1997;</a:t>
            </a:r>
          </a:p>
          <a:p>
            <a:r>
              <a:rPr lang="en-US" altLang="ru-RU" sz="2400" b="1" dirty="0">
                <a:solidFill>
                  <a:srgbClr val="002060"/>
                </a:solidFill>
                <a:effectLst>
                  <a:outerShdw blurRad="38100" dist="38100" dir="2700000" algn="tl">
                    <a:srgbClr val="000000">
                      <a:alpha val="43137"/>
                    </a:srgbClr>
                  </a:outerShdw>
                </a:effectLst>
              </a:rPr>
              <a:t>FLNP and LRB responsibility are: conceptual design, physical and numerical modeling, physical calibrations; </a:t>
            </a:r>
            <a:endParaRPr lang="ru-RU" altLang="ru-RU" sz="2400" b="1" dirty="0">
              <a:solidFill>
                <a:srgbClr val="002060"/>
              </a:solidFill>
              <a:effectLst>
                <a:outerShdw blurRad="38100" dist="38100" dir="2700000" algn="tl">
                  <a:srgbClr val="000000">
                    <a:alpha val="43137"/>
                  </a:srgbClr>
                </a:outerShdw>
              </a:effectLst>
            </a:endParaRPr>
          </a:p>
        </p:txBody>
      </p:sp>
      <p:grpSp>
        <p:nvGrpSpPr>
          <p:cNvPr id="5" name="Group 6"/>
          <p:cNvGrpSpPr>
            <a:grpSpLocks/>
          </p:cNvGrpSpPr>
          <p:nvPr/>
        </p:nvGrpSpPr>
        <p:grpSpPr bwMode="auto">
          <a:xfrm>
            <a:off x="492901" y="2980023"/>
            <a:ext cx="3515537" cy="3279262"/>
            <a:chOff x="235" y="1179"/>
            <a:chExt cx="2998" cy="2110"/>
          </a:xfrm>
        </p:grpSpPr>
        <p:pic>
          <p:nvPicPr>
            <p:cNvPr id="6" name="Picture 7"/>
            <p:cNvPicPr>
              <a:picLocks noChangeAspect="1" noChangeArrowheads="1"/>
            </p:cNvPicPr>
            <p:nvPr/>
          </p:nvPicPr>
          <p:blipFill>
            <a:blip r:embed="rId3">
              <a:lum bright="24000" contrast="30000"/>
              <a:extLst>
                <a:ext uri="{28A0092B-C50C-407E-A947-70E740481C1C}">
                  <a14:useLocalDpi xmlns:a14="http://schemas.microsoft.com/office/drawing/2010/main" val="0"/>
                </a:ext>
              </a:extLst>
            </a:blip>
            <a:srcRect/>
            <a:stretch>
              <a:fillRect/>
            </a:stretch>
          </p:blipFill>
          <p:spPr bwMode="auto">
            <a:xfrm>
              <a:off x="235" y="1179"/>
              <a:ext cx="2998" cy="2110"/>
            </a:xfrm>
            <a:prstGeom prst="rect">
              <a:avLst/>
            </a:prstGeom>
            <a:noFill/>
            <a:ln>
              <a:noFill/>
            </a:ln>
            <a:effectLst>
              <a:outerShdw dist="36147" dir="2700000" algn="ctr" rotWithShape="0">
                <a:srgbClr val="00000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Text Box 8"/>
            <p:cNvSpPr txBox="1">
              <a:spLocks noChangeArrowheads="1"/>
            </p:cNvSpPr>
            <p:nvPr/>
          </p:nvSpPr>
          <p:spPr bwMode="auto">
            <a:xfrm>
              <a:off x="235" y="1179"/>
              <a:ext cx="2999" cy="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ru-RU" altLang="ru-RU">
                <a:latin typeface="Calibri" pitchFamily="34" charset="0"/>
              </a:endParaRPr>
            </a:p>
          </p:txBody>
        </p:sp>
      </p:grpSp>
      <p:pic>
        <p:nvPicPr>
          <p:cNvPr id="8" name="Picture 7"/>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4091657" y="2980023"/>
            <a:ext cx="4123701" cy="329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1027" y="3085503"/>
            <a:ext cx="2921589" cy="3173782"/>
          </a:xfrm>
          <a:prstGeom prst="rect">
            <a:avLst/>
          </a:prstGeom>
          <a:solidFill>
            <a:srgbClr val="FFFF00"/>
          </a:solidFill>
          <a:ln w="76200" cmpd="tri">
            <a:solidFill>
              <a:srgbClr val="FF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Нижний колонтитул 10">
            <a:extLst>
              <a:ext uri="{FF2B5EF4-FFF2-40B4-BE49-F238E27FC236}">
                <a16:creationId xmlns:a16="http://schemas.microsoft.com/office/drawing/2014/main" id="{DD92CF7C-3334-46EE-B74C-687695919E3E}"/>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97599278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bu_far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073137" y="903191"/>
            <a:ext cx="4824413" cy="43783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G_5729_"/>
          <p:cNvPicPr>
            <a:picLocks noChangeAspect="1" noChangeArrowheads="1"/>
          </p:cNvPicPr>
          <p:nvPr/>
        </p:nvPicPr>
        <p:blipFill>
          <a:blip r:embed="rId4" cstate="screen">
            <a:lum bright="-6000"/>
            <a:extLst>
              <a:ext uri="{28A0092B-C50C-407E-A947-70E740481C1C}">
                <a14:useLocalDpi xmlns:a14="http://schemas.microsoft.com/office/drawing/2010/main" val="0"/>
              </a:ext>
            </a:extLst>
          </a:blip>
          <a:srcRect/>
          <a:stretch>
            <a:fillRect/>
          </a:stretch>
        </p:blipFill>
        <p:spPr bwMode="auto">
          <a:xfrm>
            <a:off x="7329350" y="1408016"/>
            <a:ext cx="3317875" cy="374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2059015" y="1196007"/>
            <a:ext cx="1981200" cy="63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b="1" i="1" dirty="0">
                <a:latin typeface="Verdana" panose="020B0604030504040204" pitchFamily="34" charset="0"/>
              </a:rPr>
              <a:t>Suppressed Neutron </a:t>
            </a:r>
          </a:p>
          <a:p>
            <a:r>
              <a:rPr lang="en-US" sz="1200" b="1" i="1" dirty="0">
                <a:latin typeface="Verdana" panose="020B0604030504040204" pitchFamily="34" charset="0"/>
              </a:rPr>
              <a:t>Region</a:t>
            </a:r>
            <a:r>
              <a:rPr lang="en-US" sz="1200" b="1" dirty="0">
                <a:latin typeface="Verdana" panose="020B0604030504040204" pitchFamily="34" charset="0"/>
              </a:rPr>
              <a:t> at </a:t>
            </a:r>
            <a:r>
              <a:rPr lang="en-US" sz="1200" b="1" dirty="0" err="1">
                <a:latin typeface="Verdana" panose="020B0604030504040204" pitchFamily="34" charset="0"/>
              </a:rPr>
              <a:t>Cabeus</a:t>
            </a:r>
            <a:r>
              <a:rPr lang="en-US" sz="1200" b="1" dirty="0">
                <a:latin typeface="Verdana" panose="020B0604030504040204" pitchFamily="34" charset="0"/>
              </a:rPr>
              <a:t> </a:t>
            </a:r>
          </a:p>
          <a:p>
            <a:r>
              <a:rPr lang="en-US" sz="1200" b="1" dirty="0">
                <a:latin typeface="Verdana" panose="020B0604030504040204" pitchFamily="34" charset="0"/>
              </a:rPr>
              <a:t>impact crater</a:t>
            </a:r>
            <a:endParaRPr lang="ru-RU" sz="1200" b="1" dirty="0">
              <a:latin typeface="Verdana" panose="020B0604030504040204" pitchFamily="34" charset="0"/>
            </a:endParaRPr>
          </a:p>
        </p:txBody>
      </p:sp>
      <p:sp>
        <p:nvSpPr>
          <p:cNvPr id="8" name="Line 9"/>
          <p:cNvSpPr>
            <a:spLocks noChangeShapeType="1"/>
          </p:cNvSpPr>
          <p:nvPr/>
        </p:nvSpPr>
        <p:spPr bwMode="auto">
          <a:xfrm>
            <a:off x="3273287" y="1866195"/>
            <a:ext cx="1223963" cy="1655762"/>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sp>
        <p:nvSpPr>
          <p:cNvPr id="9" name="Text Box 6"/>
          <p:cNvSpPr txBox="1">
            <a:spLocks noChangeArrowheads="1"/>
          </p:cNvSpPr>
          <p:nvPr/>
        </p:nvSpPr>
        <p:spPr bwMode="auto">
          <a:xfrm>
            <a:off x="0" y="4896600"/>
            <a:ext cx="12191999" cy="1938992"/>
          </a:xfrm>
          <a:prstGeom prst="rect">
            <a:avLst/>
          </a:prstGeom>
          <a:solidFill>
            <a:schemeClr val="bg1"/>
          </a:solidFill>
          <a:ln>
            <a:noFill/>
          </a:ln>
          <a:effectLst/>
        </p:spPr>
        <p:txBody>
          <a:bodyPr wrap="square">
            <a:spAutoFit/>
          </a:bodyPr>
          <a:lstStyle/>
          <a:p>
            <a:pPr algn="just"/>
            <a:r>
              <a:rPr lang="en-US" sz="1200" b="1" dirty="0">
                <a:latin typeface="Verdana" panose="020B0604030504040204" pitchFamily="34" charset="0"/>
              </a:rPr>
              <a:t>     Map of emission of epithermal neutrons is presented for the  segment of southern polar region with impact crater </a:t>
            </a:r>
            <a:r>
              <a:rPr lang="en-US" sz="1200" b="1" i="1" dirty="0" err="1">
                <a:latin typeface="Verdana" panose="020B0604030504040204" pitchFamily="34" charset="0"/>
              </a:rPr>
              <a:t>Cabeus</a:t>
            </a:r>
            <a:r>
              <a:rPr lang="en-US" sz="1200" b="1" dirty="0">
                <a:latin typeface="Verdana" panose="020B0604030504040204" pitchFamily="34" charset="0"/>
              </a:rPr>
              <a:t> (</a:t>
            </a:r>
            <a:r>
              <a:rPr lang="en-US" sz="1200" b="1" i="1" dirty="0">
                <a:latin typeface="Verdana" panose="020B0604030504040204" pitchFamily="34" charset="0"/>
              </a:rPr>
              <a:t>left</a:t>
            </a:r>
            <a:r>
              <a:rPr lang="en-US" sz="1200" b="1" dirty="0">
                <a:latin typeface="Verdana" panose="020B0604030504040204" pitchFamily="34" charset="0"/>
              </a:rPr>
              <a:t>) according the data from  </a:t>
            </a:r>
            <a:r>
              <a:rPr lang="en-US" sz="1200" b="1" i="1" dirty="0">
                <a:latin typeface="Verdana" panose="020B0604030504040204" pitchFamily="34" charset="0"/>
              </a:rPr>
              <a:t>Lunar Exploration Neutron Detector</a:t>
            </a:r>
            <a:r>
              <a:rPr lang="en-US" sz="1200" b="1" dirty="0">
                <a:latin typeface="Verdana" panose="020B0604030504040204" pitchFamily="34" charset="0"/>
              </a:rPr>
              <a:t> (</a:t>
            </a:r>
            <a:r>
              <a:rPr lang="en-US" sz="1200" b="1" i="1" dirty="0">
                <a:latin typeface="Verdana" panose="020B0604030504040204" pitchFamily="34" charset="0"/>
              </a:rPr>
              <a:t>LEND</a:t>
            </a:r>
            <a:r>
              <a:rPr lang="en-US" sz="1200" b="1" dirty="0">
                <a:latin typeface="Verdana" panose="020B0604030504040204" pitchFamily="34" charset="0"/>
              </a:rPr>
              <a:t>, </a:t>
            </a:r>
            <a:r>
              <a:rPr lang="en-US" sz="1200" b="1" i="1" dirty="0">
                <a:latin typeface="Verdana" panose="020B0604030504040204" pitchFamily="34" charset="0"/>
              </a:rPr>
              <a:t>right</a:t>
            </a:r>
            <a:r>
              <a:rPr lang="en-US" sz="1200" b="1" dirty="0">
                <a:latin typeface="Verdana" panose="020B0604030504040204" pitchFamily="34" charset="0"/>
              </a:rPr>
              <a:t>). Lower counting rate (</a:t>
            </a:r>
            <a:r>
              <a:rPr lang="en-US" sz="1200" b="1" i="1" dirty="0">
                <a:latin typeface="Verdana" panose="020B0604030504040204" pitchFamily="34" charset="0"/>
              </a:rPr>
              <a:t>blue</a:t>
            </a:r>
            <a:r>
              <a:rPr lang="en-US" sz="1200" b="1" dirty="0">
                <a:latin typeface="Verdana" panose="020B0604030504040204" pitchFamily="34" charset="0"/>
              </a:rPr>
              <a:t>) represents the enhancement of  Hydrogen content within 1 meter top layer of the surface. Gray shadowing corresponds to the surface relief in accordance to </a:t>
            </a:r>
            <a:r>
              <a:rPr lang="en-US" sz="1200" b="1" i="1" dirty="0">
                <a:latin typeface="Verdana" panose="020B0604030504040204" pitchFamily="34" charset="0"/>
              </a:rPr>
              <a:t>LOLA</a:t>
            </a:r>
            <a:r>
              <a:rPr lang="en-US" sz="1200" b="1" dirty="0">
                <a:latin typeface="Verdana" panose="020B0604030504040204" pitchFamily="34" charset="0"/>
              </a:rPr>
              <a:t> measurements. White contours represent </a:t>
            </a:r>
            <a:r>
              <a:rPr lang="en-US" sz="1200" b="1" i="1" dirty="0">
                <a:latin typeface="Verdana" panose="020B0604030504040204" pitchFamily="34" charset="0"/>
              </a:rPr>
              <a:t>Permanently Shadowed Regions</a:t>
            </a:r>
            <a:r>
              <a:rPr lang="en-US" sz="1200" b="1" dirty="0">
                <a:latin typeface="Verdana" panose="020B0604030504040204" pitchFamily="34" charset="0"/>
              </a:rPr>
              <a:t> (PSR), as derived from the altimetry data of Japanese </a:t>
            </a:r>
            <a:r>
              <a:rPr lang="en-US" sz="1200" b="1" i="1" dirty="0" err="1">
                <a:latin typeface="Verdana" panose="020B0604030504040204" pitchFamily="34" charset="0"/>
              </a:rPr>
              <a:t>Kaguya</a:t>
            </a:r>
            <a:r>
              <a:rPr lang="en-US" sz="1200" b="1" dirty="0">
                <a:latin typeface="Verdana" panose="020B0604030504040204" pitchFamily="34" charset="0"/>
              </a:rPr>
              <a:t> mission.  </a:t>
            </a:r>
          </a:p>
          <a:p>
            <a:pPr algn="just"/>
            <a:r>
              <a:rPr lang="en-US" sz="1200" b="1" dirty="0">
                <a:latin typeface="Verdana" panose="020B0604030504040204" pitchFamily="34" charset="0"/>
              </a:rPr>
              <a:t>     According to  the  preliminary analysis of  </a:t>
            </a:r>
            <a:r>
              <a:rPr lang="en-US" sz="1200" b="1" i="1" dirty="0">
                <a:latin typeface="Verdana" panose="020B0604030504040204" pitchFamily="34" charset="0"/>
              </a:rPr>
              <a:t>LEND</a:t>
            </a:r>
            <a:r>
              <a:rPr lang="en-US" sz="1200" b="1" dirty="0">
                <a:latin typeface="Verdana" panose="020B0604030504040204" pitchFamily="34" charset="0"/>
              </a:rPr>
              <a:t> data,  </a:t>
            </a:r>
            <a:r>
              <a:rPr lang="en-US" sz="1200" b="1" i="1" dirty="0">
                <a:latin typeface="Verdana" panose="020B0604030504040204" pitchFamily="34" charset="0"/>
              </a:rPr>
              <a:t>PSRs</a:t>
            </a:r>
            <a:r>
              <a:rPr lang="en-US" sz="1200" b="1" dirty="0">
                <a:latin typeface="Verdana" panose="020B0604030504040204" pitchFamily="34" charset="0"/>
              </a:rPr>
              <a:t>  are not  consistent  with  detected S</a:t>
            </a:r>
            <a:r>
              <a:rPr lang="en-US" sz="1200" b="1" i="1" dirty="0">
                <a:latin typeface="Verdana" panose="020B0604030504040204" pitchFamily="34" charset="0"/>
              </a:rPr>
              <a:t>uppressed Neutron Regions</a:t>
            </a:r>
            <a:r>
              <a:rPr lang="en-US" sz="1200" b="1" dirty="0">
                <a:latin typeface="Verdana" panose="020B0604030504040204" pitchFamily="34" charset="0"/>
              </a:rPr>
              <a:t>  (</a:t>
            </a:r>
            <a:r>
              <a:rPr lang="en-US" sz="1200" b="1" i="1" dirty="0">
                <a:latin typeface="Verdana" panose="020B0604030504040204" pitchFamily="34" charset="0"/>
              </a:rPr>
              <a:t>SNRs</a:t>
            </a:r>
            <a:r>
              <a:rPr lang="en-US" sz="1200" b="1" dirty="0">
                <a:latin typeface="Verdana" panose="020B0604030504040204" pitchFamily="34" charset="0"/>
              </a:rPr>
              <a:t>) on the  Moon  with high  content of  Hydrogen.  However, some </a:t>
            </a:r>
            <a:r>
              <a:rPr lang="en-US" sz="1200" b="1" i="1" dirty="0">
                <a:latin typeface="Verdana" panose="020B0604030504040204" pitchFamily="34" charset="0"/>
              </a:rPr>
              <a:t>PSRs</a:t>
            </a:r>
            <a:r>
              <a:rPr lang="en-US" sz="1200" b="1" dirty="0">
                <a:latin typeface="Verdana" panose="020B0604030504040204" pitchFamily="34" charset="0"/>
              </a:rPr>
              <a:t> are positioned inside  </a:t>
            </a:r>
            <a:r>
              <a:rPr lang="en-US" sz="1200" b="1" i="1" dirty="0">
                <a:latin typeface="Verdana" panose="020B0604030504040204" pitchFamily="34" charset="0"/>
              </a:rPr>
              <a:t>SNR</a:t>
            </a:r>
            <a:r>
              <a:rPr lang="en-US" sz="1200" b="1" dirty="0">
                <a:latin typeface="Verdana" panose="020B0604030504040204" pitchFamily="34" charset="0"/>
              </a:rPr>
              <a:t>s, like one at the  </a:t>
            </a:r>
            <a:r>
              <a:rPr lang="en-US" sz="1200" b="1" i="1" dirty="0" err="1">
                <a:latin typeface="Verdana" panose="020B0604030504040204" pitchFamily="34" charset="0"/>
              </a:rPr>
              <a:t>Cabeus</a:t>
            </a:r>
            <a:r>
              <a:rPr lang="en-US" sz="1200" b="1" dirty="0">
                <a:latin typeface="Verdana" panose="020B0604030504040204" pitchFamily="34" charset="0"/>
              </a:rPr>
              <a:t> crater, which is found to  have one of the strongest signature of subsurface Hydrogen at the South pole.  </a:t>
            </a:r>
          </a:p>
          <a:p>
            <a:pPr algn="just"/>
            <a:r>
              <a:rPr lang="en-US" sz="1200" b="1" dirty="0">
                <a:latin typeface="Verdana" panose="020B0604030504040204" pitchFamily="34" charset="0"/>
              </a:rPr>
              <a:t>     Instrument </a:t>
            </a:r>
            <a:r>
              <a:rPr lang="en-US" sz="1200" b="1" i="1" dirty="0">
                <a:latin typeface="Verdana" panose="020B0604030504040204" pitchFamily="34" charset="0"/>
              </a:rPr>
              <a:t>LEND</a:t>
            </a:r>
            <a:r>
              <a:rPr lang="en-US" sz="1200" b="1" dirty="0">
                <a:latin typeface="Verdana" panose="020B0604030504040204" pitchFamily="34" charset="0"/>
              </a:rPr>
              <a:t> was developed in the  Institute for Space Research (Moscow), as the contribution of Federal Space Agency of Russia to the NASA’s </a:t>
            </a:r>
            <a:r>
              <a:rPr lang="en-US" sz="1200" b="1" i="1" dirty="0">
                <a:latin typeface="Verdana" panose="020B0604030504040204" pitchFamily="34" charset="0"/>
              </a:rPr>
              <a:t>Lunar Reconnaissance Orbiter</a:t>
            </a:r>
            <a:r>
              <a:rPr lang="en-US" sz="1200" b="1" dirty="0">
                <a:latin typeface="Verdana" panose="020B0604030504040204" pitchFamily="34" charset="0"/>
              </a:rPr>
              <a:t> mission. </a:t>
            </a:r>
            <a:endParaRPr lang="ru-RU" sz="1200" b="1" dirty="0">
              <a:latin typeface="Verdana" panose="020B0604030504040204" pitchFamily="34" charset="0"/>
            </a:endParaRPr>
          </a:p>
        </p:txBody>
      </p:sp>
      <p:pic>
        <p:nvPicPr>
          <p:cNvPr id="3" name="Рисунок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248862">
            <a:off x="122149" y="2252675"/>
            <a:ext cx="11669448" cy="2199371"/>
          </a:xfrm>
          <a:prstGeom prst="rect">
            <a:avLst/>
          </a:prstGeom>
        </p:spPr>
      </p:pic>
      <p:sp>
        <p:nvSpPr>
          <p:cNvPr id="2" name="Заголовок 1"/>
          <p:cNvSpPr>
            <a:spLocks noGrp="1"/>
          </p:cNvSpPr>
          <p:nvPr>
            <p:ph type="title"/>
          </p:nvPr>
        </p:nvSpPr>
        <p:spPr>
          <a:xfrm>
            <a:off x="0" y="2238"/>
            <a:ext cx="10515600" cy="1220324"/>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fontScale="90000"/>
          </a:bodyPr>
          <a:lstStyle/>
          <a:p>
            <a:r>
              <a:rPr lang="en-US" dirty="0"/>
              <a:t>Lunar Exploration Neutron Detector (LEND) at LRO</a:t>
            </a:r>
            <a:endParaRPr lang="ru-RU" dirty="0"/>
          </a:p>
        </p:txBody>
      </p:sp>
      <p:sp>
        <p:nvSpPr>
          <p:cNvPr id="4" name="Нижний колонтитул 3">
            <a:extLst>
              <a:ext uri="{FF2B5EF4-FFF2-40B4-BE49-F238E27FC236}">
                <a16:creationId xmlns:a16="http://schemas.microsoft.com/office/drawing/2014/main" id="{FFDDDF75-AFCE-4EEF-9B62-A96ABED707A5}"/>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9012081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0"/>
            <a:ext cx="8229600" cy="1143000"/>
          </a:xfrm>
          <a:solidFill>
            <a:schemeClr val="bg1"/>
          </a:solidFill>
        </p:spPr>
        <p:txBody>
          <a:bodyPr>
            <a:noAutofit/>
          </a:bodyPr>
          <a:lstStyle/>
          <a:p>
            <a:r>
              <a:rPr lang="en-US" altLang="ko-KR" sz="2800" dirty="0"/>
              <a:t>Dynamic Albedo of Neutrons (DAN) Russian detector onboard of the Curiosity Rover</a:t>
            </a:r>
            <a:endParaRPr lang="ko-KR" altLang="en-US" sz="2800" dirty="0"/>
          </a:p>
        </p:txBody>
      </p:sp>
      <p:pic>
        <p:nvPicPr>
          <p:cNvPr id="14" name="Picture 4" descr="MarsSandIce-8 June 2002"/>
          <p:cNvPicPr>
            <a:picLocks noChangeAspect="1" noChangeArrowheads="1"/>
          </p:cNvPicPr>
          <p:nvPr/>
        </p:nvPicPr>
        <p:blipFill>
          <a:blip r:embed="rId3" cstate="email">
            <a:extLst>
              <a:ext uri="{28A0092B-C50C-407E-A947-70E740481C1C}">
                <a14:useLocalDpi xmlns:a14="http://schemas.microsoft.com/office/drawing/2010/main" val="0"/>
              </a:ext>
            </a:extLst>
          </a:blip>
          <a:srcRect b="21837"/>
          <a:stretch>
            <a:fillRect/>
          </a:stretch>
        </p:blipFill>
        <p:spPr bwMode="auto">
          <a:xfrm>
            <a:off x="1524000" y="1143000"/>
            <a:ext cx="4970462" cy="3511550"/>
          </a:xfrm>
          <a:prstGeom prst="rect">
            <a:avLst/>
          </a:prstGeom>
          <a:noFill/>
        </p:spPr>
      </p:pic>
      <p:sp>
        <p:nvSpPr>
          <p:cNvPr id="15" name="TextBox 14"/>
          <p:cNvSpPr txBox="1"/>
          <p:nvPr/>
        </p:nvSpPr>
        <p:spPr>
          <a:xfrm>
            <a:off x="6248400" y="1295400"/>
            <a:ext cx="4419600" cy="1754326"/>
          </a:xfrm>
          <a:prstGeom prst="rect">
            <a:avLst/>
          </a:prstGeom>
          <a:solidFill>
            <a:schemeClr val="bg1"/>
          </a:solidFill>
        </p:spPr>
        <p:txBody>
          <a:bodyPr wrap="square" rtlCol="0">
            <a:spAutoFit/>
          </a:bodyPr>
          <a:lstStyle/>
          <a:p>
            <a:pPr algn="just"/>
            <a:r>
              <a:rPr lang="en-US" altLang="ko-KR" dirty="0"/>
              <a:t>Pulsed neutron Logging: idea belongs to </a:t>
            </a:r>
            <a:r>
              <a:rPr lang="en-US" altLang="ko-KR" dirty="0" err="1"/>
              <a:t>G.N.Flerov</a:t>
            </a:r>
            <a:r>
              <a:rPr lang="en-US" altLang="ko-KR" dirty="0"/>
              <a:t>. Fast neutrons from generator penetrates into the soil and moderated. Time profile of the slow neutron counter located above the soil drastically depends on the hydrogen content in the soil.</a:t>
            </a:r>
            <a:endParaRPr lang="ko-KR" altLang="en-US" dirty="0"/>
          </a:p>
        </p:txBody>
      </p:sp>
      <p:sp>
        <p:nvSpPr>
          <p:cNvPr id="17" name="TextBox 16"/>
          <p:cNvSpPr txBox="1"/>
          <p:nvPr/>
        </p:nvSpPr>
        <p:spPr>
          <a:xfrm>
            <a:off x="1524000" y="4953000"/>
            <a:ext cx="5486400" cy="1754326"/>
          </a:xfrm>
          <a:prstGeom prst="rect">
            <a:avLst/>
          </a:prstGeom>
          <a:solidFill>
            <a:schemeClr val="bg1"/>
          </a:solidFill>
        </p:spPr>
        <p:txBody>
          <a:bodyPr wrap="square" rtlCol="0">
            <a:spAutoFit/>
          </a:bodyPr>
          <a:lstStyle/>
          <a:p>
            <a:r>
              <a:rPr lang="en-US" altLang="ko-KR" dirty="0"/>
              <a:t>FLNP and LRB of JINR are collaborating with Russian Space Research Institute since 1997. DAN device was proposed in 2003 as one of the scientific instruments onboard of the Mars Science Laboratory and in the beginning of 2004 after non-advocating review was accepted by NASA. </a:t>
            </a:r>
            <a:endParaRPr lang="ko-KR" altLang="en-US" dirty="0"/>
          </a:p>
        </p:txBody>
      </p:sp>
      <p:graphicFrame>
        <p:nvGraphicFramePr>
          <p:cNvPr id="2050" name="Object 2"/>
          <p:cNvGraphicFramePr>
            <a:graphicFrameLocks noChangeAspect="1"/>
          </p:cNvGraphicFramePr>
          <p:nvPr/>
        </p:nvGraphicFramePr>
        <p:xfrm>
          <a:off x="7086601" y="3429000"/>
          <a:ext cx="3386759" cy="2514600"/>
        </p:xfrm>
        <a:graphic>
          <a:graphicData uri="http://schemas.openxmlformats.org/presentationml/2006/ole">
            <mc:AlternateContent xmlns:mc="http://schemas.openxmlformats.org/markup-compatibility/2006">
              <mc:Choice xmlns:v="urn:schemas-microsoft-com:vml" Requires="v">
                <p:oleObj spid="_x0000_s19478" name="Graph" r:id="rId4" imgW="4276800" imgH="3022200" progId="Origin50.Graph">
                  <p:embed/>
                </p:oleObj>
              </mc:Choice>
              <mc:Fallback>
                <p:oleObj name="Graph" r:id="rId4" imgW="4276800" imgH="3022200" progId="Origin50.Graph">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l="10690" t="9077" r="8553" b="6052"/>
                      <a:stretch>
                        <a:fillRect/>
                      </a:stretch>
                    </p:blipFill>
                    <p:spPr bwMode="auto">
                      <a:xfrm>
                        <a:off x="7086601" y="3429000"/>
                        <a:ext cx="3386759" cy="2514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Нижний колонтитул 1"/>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929148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731521"/>
            <a:ext cx="12122400" cy="559080"/>
          </a:xfrm>
        </p:spPr>
        <p:txBody>
          <a:bodyPr>
            <a:normAutofit/>
          </a:bodyPr>
          <a:lstStyle/>
          <a:p>
            <a:r>
              <a:rPr lang="en-US" sz="3200" dirty="0"/>
              <a:t>DAN flight unit onboard the NASA Mars rover Curiosity</a:t>
            </a:r>
          </a:p>
        </p:txBody>
      </p:sp>
      <p:sp>
        <p:nvSpPr>
          <p:cNvPr id="4" name="Нижний колонтитул 3"/>
          <p:cNvSpPr>
            <a:spLocks noGrp="1"/>
          </p:cNvSpPr>
          <p:nvPr>
            <p:ph type="ftr" sz="quarter" idx="11"/>
          </p:nvPr>
        </p:nvSpPr>
        <p:spPr/>
        <p:txBody>
          <a:bodyPr/>
          <a:lstStyle/>
          <a:p>
            <a:r>
              <a:rPr lang="en-US"/>
              <a:t>The XXIV International Scientific Conference of Young Scientists and Specialists (AYSS-2020), November 9-13, 2020</a:t>
            </a:r>
          </a:p>
        </p:txBody>
      </p:sp>
      <p:grpSp>
        <p:nvGrpSpPr>
          <p:cNvPr id="10" name="Группа 9"/>
          <p:cNvGrpSpPr/>
          <p:nvPr/>
        </p:nvGrpSpPr>
        <p:grpSpPr>
          <a:xfrm>
            <a:off x="1819200" y="1290602"/>
            <a:ext cx="9039600" cy="5539982"/>
            <a:chOff x="0" y="1047750"/>
            <a:chExt cx="9144000" cy="5692775"/>
          </a:xfrm>
        </p:grpSpPr>
        <p:pic>
          <p:nvPicPr>
            <p:cNvPr id="7" name="Picture 2" descr="559129main_pia14257-full_ful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047750"/>
              <a:ext cx="9144000" cy="569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3" descr="Figure_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50825" y="1268413"/>
              <a:ext cx="2847975" cy="1125537"/>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Picture 4" descr="Figure_4"/>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7019925" y="1196975"/>
              <a:ext cx="1546225" cy="1574800"/>
            </a:xfrm>
            <a:prstGeom prst="rect">
              <a:avLst/>
            </a:prstGeom>
            <a:noFill/>
            <a:ln w="5715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27784553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A94D4FAB-26AE-4302-8986-3AE1CC1A922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269999" y="88446"/>
            <a:ext cx="10834915" cy="6094640"/>
          </a:xfrm>
          <a:prstGeom prst="rect">
            <a:avLst/>
          </a:prstGeom>
        </p:spPr>
      </p:pic>
      <p:sp>
        <p:nvSpPr>
          <p:cNvPr id="12" name="TextBox 11">
            <a:extLst>
              <a:ext uri="{FF2B5EF4-FFF2-40B4-BE49-F238E27FC236}">
                <a16:creationId xmlns:a16="http://schemas.microsoft.com/office/drawing/2014/main" id="{0336AC16-320D-40F9-B7E8-962AE4FA0F79}"/>
              </a:ext>
            </a:extLst>
          </p:cNvPr>
          <p:cNvSpPr txBox="1"/>
          <p:nvPr/>
        </p:nvSpPr>
        <p:spPr>
          <a:xfrm>
            <a:off x="3548744" y="6277302"/>
            <a:ext cx="61402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Tagged Neutrons Technique First Testing</a:t>
            </a:r>
            <a:endParaRPr kumimoji="0" lang="ru-RU"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3" name="Нижний колонтитул 2">
            <a:extLst>
              <a:ext uri="{FF2B5EF4-FFF2-40B4-BE49-F238E27FC236}">
                <a16:creationId xmlns:a16="http://schemas.microsoft.com/office/drawing/2014/main" id="{B1DBDBF2-2867-485C-B0B5-96B10B204C88}"/>
              </a:ext>
            </a:extLst>
          </p:cNvPr>
          <p:cNvSpPr>
            <a:spLocks noGrp="1"/>
          </p:cNvSpPr>
          <p:nvPr>
            <p:ph type="ftr" sz="quarter" idx="11"/>
          </p:nvPr>
        </p:nvSpPr>
        <p:spPr/>
        <p:txBody>
          <a:bodyPr/>
          <a:lstStyle/>
          <a:p>
            <a:r>
              <a:rPr lang="en-US"/>
              <a:t>The XXIV International Scientific Conference of Young Scientists and Specialists (AYSS-2020), November 9-13, 2020</a:t>
            </a:r>
          </a:p>
        </p:txBody>
      </p:sp>
    </p:spTree>
    <p:extLst>
      <p:ext uri="{BB962C8B-B14F-4D97-AF65-F5344CB8AC3E}">
        <p14:creationId xmlns:p14="http://schemas.microsoft.com/office/powerpoint/2010/main" val="121615398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4" name="Rectangle 1028">
            <a:extLst>
              <a:ext uri="{FF2B5EF4-FFF2-40B4-BE49-F238E27FC236}">
                <a16:creationId xmlns:a16="http://schemas.microsoft.com/office/drawing/2014/main" id="{BF2734DC-2CF2-4EE4-AB42-EDF9FD9EF936}"/>
              </a:ext>
            </a:extLst>
          </p:cNvPr>
          <p:cNvSpPr>
            <a:spLocks noChangeArrowheads="1"/>
          </p:cNvSpPr>
          <p:nvPr/>
        </p:nvSpPr>
        <p:spPr bwMode="auto">
          <a:xfrm>
            <a:off x="3741738" y="1474789"/>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4105" name="Text Box 1029">
            <a:extLst>
              <a:ext uri="{FF2B5EF4-FFF2-40B4-BE49-F238E27FC236}">
                <a16:creationId xmlns:a16="http://schemas.microsoft.com/office/drawing/2014/main" id="{703FB781-5049-42DC-8D26-19757FBEED88}"/>
              </a:ext>
            </a:extLst>
          </p:cNvPr>
          <p:cNvSpPr txBox="1">
            <a:spLocks noChangeArrowheads="1"/>
          </p:cNvSpPr>
          <p:nvPr/>
        </p:nvSpPr>
        <p:spPr bwMode="auto">
          <a:xfrm>
            <a:off x="6934200" y="2482850"/>
            <a:ext cx="188545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dirty="0"/>
              <a:t>Elastic scattering</a:t>
            </a:r>
          </a:p>
        </p:txBody>
      </p:sp>
      <p:sp>
        <p:nvSpPr>
          <p:cNvPr id="4106" name="Text Box 1030">
            <a:extLst>
              <a:ext uri="{FF2B5EF4-FFF2-40B4-BE49-F238E27FC236}">
                <a16:creationId xmlns:a16="http://schemas.microsoft.com/office/drawing/2014/main" id="{D2F039E8-1A1D-48B2-8758-7E206C34F799}"/>
              </a:ext>
            </a:extLst>
          </p:cNvPr>
          <p:cNvSpPr txBox="1">
            <a:spLocks noChangeArrowheads="1"/>
          </p:cNvSpPr>
          <p:nvPr/>
        </p:nvSpPr>
        <p:spPr bwMode="auto">
          <a:xfrm>
            <a:off x="6934201" y="1143000"/>
            <a:ext cx="186140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dirty="0"/>
              <a:t>Scattering vector</a:t>
            </a:r>
          </a:p>
        </p:txBody>
      </p:sp>
      <p:sp>
        <p:nvSpPr>
          <p:cNvPr id="4107" name="Rectangle 1032">
            <a:extLst>
              <a:ext uri="{FF2B5EF4-FFF2-40B4-BE49-F238E27FC236}">
                <a16:creationId xmlns:a16="http://schemas.microsoft.com/office/drawing/2014/main" id="{7EE93176-7A7A-465E-A9DC-0A8398A8FA5E}"/>
              </a:ext>
            </a:extLst>
          </p:cNvPr>
          <p:cNvSpPr>
            <a:spLocks noChangeArrowheads="1"/>
          </p:cNvSpPr>
          <p:nvPr/>
        </p:nvSpPr>
        <p:spPr bwMode="auto">
          <a:xfrm>
            <a:off x="5383213" y="323056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aphicFrame>
        <p:nvGraphicFramePr>
          <p:cNvPr id="4098" name="Object 2048">
            <a:extLst>
              <a:ext uri="{FF2B5EF4-FFF2-40B4-BE49-F238E27FC236}">
                <a16:creationId xmlns:a16="http://schemas.microsoft.com/office/drawing/2014/main" id="{7EA053B1-646B-4520-BA10-BF9387F38376}"/>
              </a:ext>
            </a:extLst>
          </p:cNvPr>
          <p:cNvGraphicFramePr>
            <a:graphicFrameLocks noChangeAspect="1"/>
          </p:cNvGraphicFramePr>
          <p:nvPr/>
        </p:nvGraphicFramePr>
        <p:xfrm>
          <a:off x="7391400" y="3810000"/>
          <a:ext cx="2497138" cy="763588"/>
        </p:xfrm>
        <a:graphic>
          <a:graphicData uri="http://schemas.openxmlformats.org/presentationml/2006/ole">
            <mc:AlternateContent xmlns:mc="http://schemas.openxmlformats.org/markup-compatibility/2006">
              <mc:Choice xmlns:v="urn:schemas-microsoft-com:vml" Requires="v">
                <p:oleObj spid="_x0000_s7345" name="Equation" r:id="rId4" imgW="1295280" imgH="393480" progId="Equation.3">
                  <p:embed/>
                </p:oleObj>
              </mc:Choice>
              <mc:Fallback>
                <p:oleObj name="Equation" r:id="rId4" imgW="1295280" imgH="393480" progId="Equation.3">
                  <p:embed/>
                  <p:pic>
                    <p:nvPicPr>
                      <p:cNvPr id="4098" name="Object 2048">
                        <a:extLst>
                          <a:ext uri="{FF2B5EF4-FFF2-40B4-BE49-F238E27FC236}">
                            <a16:creationId xmlns:a16="http://schemas.microsoft.com/office/drawing/2014/main" id="{7EA053B1-646B-4520-BA10-BF9387F383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810000"/>
                        <a:ext cx="2497138"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99" name="Object 2049">
            <a:extLst>
              <a:ext uri="{FF2B5EF4-FFF2-40B4-BE49-F238E27FC236}">
                <a16:creationId xmlns:a16="http://schemas.microsoft.com/office/drawing/2014/main" id="{F291FBA7-6F00-4CF2-83BE-A2E11BB3A35A}"/>
              </a:ext>
            </a:extLst>
          </p:cNvPr>
          <p:cNvGraphicFramePr>
            <a:graphicFrameLocks noChangeAspect="1"/>
          </p:cNvGraphicFramePr>
          <p:nvPr/>
        </p:nvGraphicFramePr>
        <p:xfrm>
          <a:off x="8077201" y="1600201"/>
          <a:ext cx="1223963" cy="493713"/>
        </p:xfrm>
        <a:graphic>
          <a:graphicData uri="http://schemas.openxmlformats.org/presentationml/2006/ole">
            <mc:AlternateContent xmlns:mc="http://schemas.openxmlformats.org/markup-compatibility/2006">
              <mc:Choice xmlns:v="urn:schemas-microsoft-com:vml" Requires="v">
                <p:oleObj spid="_x0000_s7346" name="Equation" r:id="rId6" imgW="634680" imgH="253800" progId="Equation.3">
                  <p:embed/>
                </p:oleObj>
              </mc:Choice>
              <mc:Fallback>
                <p:oleObj name="Equation" r:id="rId6" imgW="634680" imgH="253800" progId="Equation.3">
                  <p:embed/>
                  <p:pic>
                    <p:nvPicPr>
                      <p:cNvPr id="4099" name="Object 2049">
                        <a:extLst>
                          <a:ext uri="{FF2B5EF4-FFF2-40B4-BE49-F238E27FC236}">
                            <a16:creationId xmlns:a16="http://schemas.microsoft.com/office/drawing/2014/main" id="{F291FBA7-6F00-4CF2-83BE-A2E11BB3A35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1" y="1600201"/>
                        <a:ext cx="1223963" cy="493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00" name="Object 2050">
            <a:extLst>
              <a:ext uri="{FF2B5EF4-FFF2-40B4-BE49-F238E27FC236}">
                <a16:creationId xmlns:a16="http://schemas.microsoft.com/office/drawing/2014/main" id="{EFE67AA1-2489-4E65-A08C-07A35EF1D697}"/>
              </a:ext>
            </a:extLst>
          </p:cNvPr>
          <p:cNvGraphicFramePr>
            <a:graphicFrameLocks noChangeAspect="1"/>
          </p:cNvGraphicFramePr>
          <p:nvPr/>
        </p:nvGraphicFramePr>
        <p:xfrm>
          <a:off x="7896226" y="2971800"/>
          <a:ext cx="1738313" cy="763588"/>
        </p:xfrm>
        <a:graphic>
          <a:graphicData uri="http://schemas.openxmlformats.org/presentationml/2006/ole">
            <mc:AlternateContent xmlns:mc="http://schemas.openxmlformats.org/markup-compatibility/2006">
              <mc:Choice xmlns:v="urn:schemas-microsoft-com:vml" Requires="v">
                <p:oleObj spid="_x0000_s7347" name="Equation" r:id="rId8" imgW="901440" imgH="393480" progId="Equation.3">
                  <p:embed/>
                </p:oleObj>
              </mc:Choice>
              <mc:Fallback>
                <p:oleObj name="Equation" r:id="rId8" imgW="901440" imgH="393480" progId="Equation.3">
                  <p:embed/>
                  <p:pic>
                    <p:nvPicPr>
                      <p:cNvPr id="4100" name="Object 2050">
                        <a:extLst>
                          <a:ext uri="{FF2B5EF4-FFF2-40B4-BE49-F238E27FC236}">
                            <a16:creationId xmlns:a16="http://schemas.microsoft.com/office/drawing/2014/main" id="{EFE67AA1-2489-4E65-A08C-07A35EF1D6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96226" y="2971800"/>
                        <a:ext cx="17383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8" name="Text Box 1035">
            <a:extLst>
              <a:ext uri="{FF2B5EF4-FFF2-40B4-BE49-F238E27FC236}">
                <a16:creationId xmlns:a16="http://schemas.microsoft.com/office/drawing/2014/main" id="{654E07AD-9235-46F9-B817-92F978766A0A}"/>
              </a:ext>
            </a:extLst>
          </p:cNvPr>
          <p:cNvSpPr txBox="1">
            <a:spLocks noChangeArrowheads="1"/>
          </p:cNvSpPr>
          <p:nvPr/>
        </p:nvSpPr>
        <p:spPr bwMode="auto">
          <a:xfrm>
            <a:off x="2362201" y="5029200"/>
            <a:ext cx="325922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dirty="0"/>
              <a:t>Slow Neutrons</a:t>
            </a:r>
            <a:r>
              <a:rPr lang="ru-RU" altLang="ru-RU" sz="1600" b="1" i="1" dirty="0"/>
              <a:t>(</a:t>
            </a:r>
            <a:r>
              <a:rPr lang="en-US" altLang="ru-RU" sz="1600" b="1" i="1" dirty="0"/>
              <a:t>E </a:t>
            </a:r>
            <a:r>
              <a:rPr lang="en-US" altLang="ru-RU" sz="1600" b="1" dirty="0"/>
              <a:t>= 10-100 </a:t>
            </a:r>
            <a:r>
              <a:rPr lang="en-US" altLang="ru-RU" sz="1600" b="1" dirty="0" err="1"/>
              <a:t>meV</a:t>
            </a:r>
            <a:r>
              <a:rPr lang="ru-RU" altLang="ru-RU" sz="1600" b="1" dirty="0">
                <a:sym typeface="Symbol" panose="05050102010706020507" pitchFamily="18" charset="2"/>
              </a:rPr>
              <a:t>)</a:t>
            </a:r>
            <a:endParaRPr lang="en-US" altLang="ru-RU" sz="1600" b="1" dirty="0"/>
          </a:p>
        </p:txBody>
      </p:sp>
      <p:sp>
        <p:nvSpPr>
          <p:cNvPr id="4109" name="Rectangle 1038">
            <a:extLst>
              <a:ext uri="{FF2B5EF4-FFF2-40B4-BE49-F238E27FC236}">
                <a16:creationId xmlns:a16="http://schemas.microsoft.com/office/drawing/2014/main" id="{A6E13AE0-E3EA-45F2-8C5C-DD758D0F9FE9}"/>
              </a:ext>
            </a:extLst>
          </p:cNvPr>
          <p:cNvSpPr>
            <a:spLocks noChangeArrowheads="1"/>
          </p:cNvSpPr>
          <p:nvPr/>
        </p:nvSpPr>
        <p:spPr bwMode="auto">
          <a:xfrm>
            <a:off x="4583113" y="3249614"/>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aphicFrame>
        <p:nvGraphicFramePr>
          <p:cNvPr id="4101" name="Object 2051">
            <a:extLst>
              <a:ext uri="{FF2B5EF4-FFF2-40B4-BE49-F238E27FC236}">
                <a16:creationId xmlns:a16="http://schemas.microsoft.com/office/drawing/2014/main" id="{9C472323-D436-47BB-9E37-07D75A788581}"/>
              </a:ext>
            </a:extLst>
          </p:cNvPr>
          <p:cNvGraphicFramePr>
            <a:graphicFrameLocks noChangeAspect="1"/>
          </p:cNvGraphicFramePr>
          <p:nvPr/>
        </p:nvGraphicFramePr>
        <p:xfrm>
          <a:off x="6705600" y="5105401"/>
          <a:ext cx="2590800" cy="676275"/>
        </p:xfrm>
        <a:graphic>
          <a:graphicData uri="http://schemas.openxmlformats.org/presentationml/2006/ole">
            <mc:AlternateContent xmlns:mc="http://schemas.openxmlformats.org/markup-compatibility/2006">
              <mc:Choice xmlns:v="urn:schemas-microsoft-com:vml" Requires="v">
                <p:oleObj spid="_x0000_s7348" name="Equation" r:id="rId10" imgW="1371600" imgH="355320" progId="Equation.3">
                  <p:embed/>
                </p:oleObj>
              </mc:Choice>
              <mc:Fallback>
                <p:oleObj name="Equation" r:id="rId10" imgW="1371600" imgH="355320" progId="Equation.3">
                  <p:embed/>
                  <p:pic>
                    <p:nvPicPr>
                      <p:cNvPr id="4101" name="Object 2051">
                        <a:extLst>
                          <a:ext uri="{FF2B5EF4-FFF2-40B4-BE49-F238E27FC236}">
                            <a16:creationId xmlns:a16="http://schemas.microsoft.com/office/drawing/2014/main" id="{9C472323-D436-47BB-9E37-07D75A7885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5600" y="5105401"/>
                        <a:ext cx="2590800" cy="67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10" name="Rectangle 1044">
            <a:extLst>
              <a:ext uri="{FF2B5EF4-FFF2-40B4-BE49-F238E27FC236}">
                <a16:creationId xmlns:a16="http://schemas.microsoft.com/office/drawing/2014/main" id="{75D52162-3D1E-4C85-BD7F-662FAFA0440F}"/>
              </a:ext>
            </a:extLst>
          </p:cNvPr>
          <p:cNvSpPr>
            <a:spLocks noChangeArrowheads="1"/>
          </p:cNvSpPr>
          <p:nvPr/>
        </p:nvSpPr>
        <p:spPr bwMode="auto">
          <a:xfrm>
            <a:off x="1828800" y="990600"/>
            <a:ext cx="5029200" cy="3886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4111" name="Text Box 1045">
            <a:extLst>
              <a:ext uri="{FF2B5EF4-FFF2-40B4-BE49-F238E27FC236}">
                <a16:creationId xmlns:a16="http://schemas.microsoft.com/office/drawing/2014/main" id="{FD0ECCB8-28E7-48E1-9059-6CDF7A9535DC}"/>
              </a:ext>
            </a:extLst>
          </p:cNvPr>
          <p:cNvSpPr txBox="1">
            <a:spLocks noChangeArrowheads="1"/>
          </p:cNvSpPr>
          <p:nvPr/>
        </p:nvSpPr>
        <p:spPr bwMode="auto">
          <a:xfrm>
            <a:off x="2057400" y="1143000"/>
            <a:ext cx="198804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dirty="0"/>
              <a:t>Scattering triangle</a:t>
            </a:r>
          </a:p>
        </p:txBody>
      </p:sp>
      <p:sp>
        <p:nvSpPr>
          <p:cNvPr id="4112" name="Rectangle 1046">
            <a:extLst>
              <a:ext uri="{FF2B5EF4-FFF2-40B4-BE49-F238E27FC236}">
                <a16:creationId xmlns:a16="http://schemas.microsoft.com/office/drawing/2014/main" id="{6795C8A0-1B3F-4018-8B59-3601E1B82DB8}"/>
              </a:ext>
            </a:extLst>
          </p:cNvPr>
          <p:cNvSpPr>
            <a:spLocks noChangeArrowheads="1"/>
          </p:cNvSpPr>
          <p:nvPr/>
        </p:nvSpPr>
        <p:spPr bwMode="auto">
          <a:xfrm>
            <a:off x="6934200" y="990600"/>
            <a:ext cx="3505200" cy="12954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4113" name="Rectangle 1047">
            <a:extLst>
              <a:ext uri="{FF2B5EF4-FFF2-40B4-BE49-F238E27FC236}">
                <a16:creationId xmlns:a16="http://schemas.microsoft.com/office/drawing/2014/main" id="{82A8DA8A-D5E7-41EE-8135-8FFEDFF8CED4}"/>
              </a:ext>
            </a:extLst>
          </p:cNvPr>
          <p:cNvSpPr>
            <a:spLocks noChangeArrowheads="1"/>
          </p:cNvSpPr>
          <p:nvPr/>
        </p:nvSpPr>
        <p:spPr bwMode="auto">
          <a:xfrm>
            <a:off x="6934200" y="2438400"/>
            <a:ext cx="3505200" cy="24384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4114" name="Line 1048">
            <a:extLst>
              <a:ext uri="{FF2B5EF4-FFF2-40B4-BE49-F238E27FC236}">
                <a16:creationId xmlns:a16="http://schemas.microsoft.com/office/drawing/2014/main" id="{7D4638E8-35E5-4818-8561-DB53AE70E3F3}"/>
              </a:ext>
            </a:extLst>
          </p:cNvPr>
          <p:cNvSpPr>
            <a:spLocks noChangeShapeType="1"/>
          </p:cNvSpPr>
          <p:nvPr/>
        </p:nvSpPr>
        <p:spPr bwMode="auto">
          <a:xfrm flipH="1" flipV="1">
            <a:off x="8077200" y="5562600"/>
            <a:ext cx="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115" name="Text Box 1049">
            <a:extLst>
              <a:ext uri="{FF2B5EF4-FFF2-40B4-BE49-F238E27FC236}">
                <a16:creationId xmlns:a16="http://schemas.microsoft.com/office/drawing/2014/main" id="{0967CF3C-986B-4E8C-A74F-54F126304B85}"/>
              </a:ext>
            </a:extLst>
          </p:cNvPr>
          <p:cNvSpPr txBox="1">
            <a:spLocks noChangeArrowheads="1"/>
          </p:cNvSpPr>
          <p:nvPr/>
        </p:nvSpPr>
        <p:spPr bwMode="auto">
          <a:xfrm>
            <a:off x="7086601" y="5819776"/>
            <a:ext cx="14045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dirty="0">
                <a:solidFill>
                  <a:srgbClr val="FF0000"/>
                </a:solidFill>
              </a:rPr>
              <a:t>composition</a:t>
            </a:r>
          </a:p>
        </p:txBody>
      </p:sp>
      <p:sp>
        <p:nvSpPr>
          <p:cNvPr id="4116" name="Line 1050">
            <a:extLst>
              <a:ext uri="{FF2B5EF4-FFF2-40B4-BE49-F238E27FC236}">
                <a16:creationId xmlns:a16="http://schemas.microsoft.com/office/drawing/2014/main" id="{709DFE25-2339-47D3-8248-6F3CC2B50F51}"/>
              </a:ext>
            </a:extLst>
          </p:cNvPr>
          <p:cNvSpPr>
            <a:spLocks noChangeShapeType="1"/>
          </p:cNvSpPr>
          <p:nvPr/>
        </p:nvSpPr>
        <p:spPr bwMode="auto">
          <a:xfrm flipH="1" flipV="1">
            <a:off x="9067800" y="5562600"/>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4117" name="Text Box 1051">
            <a:extLst>
              <a:ext uri="{FF2B5EF4-FFF2-40B4-BE49-F238E27FC236}">
                <a16:creationId xmlns:a16="http://schemas.microsoft.com/office/drawing/2014/main" id="{DC3A0827-AE36-48F9-9BD0-E5999E8E41CB}"/>
              </a:ext>
            </a:extLst>
          </p:cNvPr>
          <p:cNvSpPr txBox="1">
            <a:spLocks noChangeArrowheads="1"/>
          </p:cNvSpPr>
          <p:nvPr/>
        </p:nvSpPr>
        <p:spPr bwMode="auto">
          <a:xfrm>
            <a:off x="8610600" y="5819776"/>
            <a:ext cx="10743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dirty="0">
                <a:solidFill>
                  <a:srgbClr val="FF0000"/>
                </a:solidFill>
              </a:rPr>
              <a:t>structure</a:t>
            </a:r>
          </a:p>
        </p:txBody>
      </p:sp>
      <p:sp>
        <p:nvSpPr>
          <p:cNvPr id="4118" name="Rectangle 1052">
            <a:extLst>
              <a:ext uri="{FF2B5EF4-FFF2-40B4-BE49-F238E27FC236}">
                <a16:creationId xmlns:a16="http://schemas.microsoft.com/office/drawing/2014/main" id="{182C4671-8A48-46D4-8919-A48D6051990D}"/>
              </a:ext>
            </a:extLst>
          </p:cNvPr>
          <p:cNvSpPr>
            <a:spLocks noChangeArrowheads="1"/>
          </p:cNvSpPr>
          <p:nvPr/>
        </p:nvSpPr>
        <p:spPr bwMode="auto">
          <a:xfrm>
            <a:off x="1828800" y="5029200"/>
            <a:ext cx="8610600" cy="1600200"/>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sp>
        <p:nvSpPr>
          <p:cNvPr id="4119" name="Text Box 1053">
            <a:extLst>
              <a:ext uri="{FF2B5EF4-FFF2-40B4-BE49-F238E27FC236}">
                <a16:creationId xmlns:a16="http://schemas.microsoft.com/office/drawing/2014/main" id="{1028682E-1B1B-42DE-9FA0-0A9DA7351D64}"/>
              </a:ext>
            </a:extLst>
          </p:cNvPr>
          <p:cNvSpPr txBox="1">
            <a:spLocks noChangeArrowheads="1"/>
          </p:cNvSpPr>
          <p:nvPr/>
        </p:nvSpPr>
        <p:spPr bwMode="auto">
          <a:xfrm>
            <a:off x="1905000" y="5410200"/>
            <a:ext cx="4800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ru-RU" sz="1600" b="1" i="1" dirty="0"/>
              <a:t>b</a:t>
            </a:r>
            <a:r>
              <a:rPr lang="ru-RU" altLang="ru-RU" sz="1600" dirty="0"/>
              <a:t> – </a:t>
            </a:r>
            <a:r>
              <a:rPr lang="en-US" altLang="ru-RU" sz="1600" dirty="0"/>
              <a:t>scattering length</a:t>
            </a:r>
            <a:endParaRPr lang="ru-RU" altLang="ru-RU" sz="1600" dirty="0"/>
          </a:p>
          <a:p>
            <a:pPr eaLnBrk="1" hangingPunct="1"/>
            <a:endParaRPr lang="en-US" altLang="ru-RU" sz="600" dirty="0"/>
          </a:p>
          <a:p>
            <a:pPr eaLnBrk="1" hangingPunct="1"/>
            <a:r>
              <a:rPr lang="en-US" altLang="ru-RU" sz="1600" b="1" dirty="0"/>
              <a:t>H:</a:t>
            </a:r>
            <a:r>
              <a:rPr lang="en-US" altLang="ru-RU" sz="1600" dirty="0"/>
              <a:t> </a:t>
            </a:r>
            <a:r>
              <a:rPr lang="en-US" altLang="ru-RU" sz="1600" i="1" dirty="0"/>
              <a:t>b</a:t>
            </a:r>
            <a:r>
              <a:rPr lang="en-US" altLang="ru-RU" sz="1600" dirty="0"/>
              <a:t> = -0.374*10</a:t>
            </a:r>
            <a:r>
              <a:rPr lang="en-US" altLang="ru-RU" sz="1600" baseline="30000" dirty="0"/>
              <a:t>-12</a:t>
            </a:r>
            <a:r>
              <a:rPr lang="en-US" altLang="ru-RU" sz="1600" dirty="0"/>
              <a:t> cm</a:t>
            </a:r>
            <a:r>
              <a:rPr lang="ru-RU" altLang="ru-RU" sz="1600" dirty="0"/>
              <a:t>; </a:t>
            </a:r>
            <a:r>
              <a:rPr lang="en-US" altLang="ru-RU" sz="1600" b="1" dirty="0"/>
              <a:t>D</a:t>
            </a:r>
            <a:r>
              <a:rPr lang="ru-RU" altLang="ru-RU" sz="1600" b="1" dirty="0"/>
              <a:t>:</a:t>
            </a:r>
            <a:r>
              <a:rPr lang="ru-RU" altLang="ru-RU" sz="1600" dirty="0"/>
              <a:t> </a:t>
            </a:r>
            <a:r>
              <a:rPr lang="en-US" altLang="ru-RU" sz="1600" i="1" dirty="0"/>
              <a:t>b</a:t>
            </a:r>
            <a:r>
              <a:rPr lang="en-US" altLang="ru-RU" sz="1600" dirty="0"/>
              <a:t> = </a:t>
            </a:r>
            <a:r>
              <a:rPr lang="ru-RU" altLang="ru-RU" sz="1600" dirty="0"/>
              <a:t>0.66</a:t>
            </a:r>
            <a:r>
              <a:rPr lang="en-US" altLang="ru-RU" sz="1600" dirty="0"/>
              <a:t>7*10</a:t>
            </a:r>
            <a:r>
              <a:rPr lang="en-US" altLang="ru-RU" sz="1600" baseline="30000" dirty="0"/>
              <a:t>-12</a:t>
            </a:r>
            <a:r>
              <a:rPr lang="en-US" altLang="ru-RU" sz="1600" dirty="0"/>
              <a:t> cm</a:t>
            </a:r>
            <a:r>
              <a:rPr lang="ru-RU" altLang="ru-RU" sz="1600" dirty="0"/>
              <a:t>;</a:t>
            </a:r>
          </a:p>
          <a:p>
            <a:pPr eaLnBrk="1" hangingPunct="1"/>
            <a:r>
              <a:rPr lang="en-US" altLang="ru-RU" sz="1600" b="1" dirty="0"/>
              <a:t>O:</a:t>
            </a:r>
            <a:r>
              <a:rPr lang="en-US" altLang="ru-RU" sz="1600" dirty="0"/>
              <a:t> </a:t>
            </a:r>
            <a:r>
              <a:rPr lang="en-US" altLang="ru-RU" sz="1600" i="1" dirty="0"/>
              <a:t>b</a:t>
            </a:r>
            <a:r>
              <a:rPr lang="en-US" altLang="ru-RU" sz="1600" dirty="0"/>
              <a:t> = </a:t>
            </a:r>
            <a:r>
              <a:rPr lang="ru-RU" altLang="ru-RU" sz="1600" dirty="0"/>
              <a:t>0.</a:t>
            </a:r>
            <a:r>
              <a:rPr lang="en-US" altLang="ru-RU" sz="1600" dirty="0"/>
              <a:t>580*10</a:t>
            </a:r>
            <a:r>
              <a:rPr lang="en-US" altLang="ru-RU" sz="1600" baseline="30000" dirty="0"/>
              <a:t>-12</a:t>
            </a:r>
            <a:r>
              <a:rPr lang="en-US" altLang="ru-RU" sz="1600" dirty="0"/>
              <a:t> cm</a:t>
            </a:r>
            <a:r>
              <a:rPr lang="ru-RU" altLang="ru-RU" sz="1600" dirty="0"/>
              <a:t>;</a:t>
            </a:r>
            <a:r>
              <a:rPr lang="en-US" altLang="ru-RU" sz="1600" dirty="0"/>
              <a:t> </a:t>
            </a:r>
            <a:r>
              <a:rPr lang="en-US" altLang="ru-RU" sz="1600" b="1" dirty="0"/>
              <a:t>N:</a:t>
            </a:r>
            <a:r>
              <a:rPr lang="en-US" altLang="ru-RU" sz="1600" dirty="0"/>
              <a:t> </a:t>
            </a:r>
            <a:r>
              <a:rPr lang="en-US" altLang="ru-RU" sz="1600" i="1" dirty="0"/>
              <a:t>b</a:t>
            </a:r>
            <a:r>
              <a:rPr lang="en-US" altLang="ru-RU" sz="1600" dirty="0"/>
              <a:t> = </a:t>
            </a:r>
            <a:r>
              <a:rPr lang="ru-RU" altLang="ru-RU" sz="1600" dirty="0"/>
              <a:t>0.</a:t>
            </a:r>
            <a:r>
              <a:rPr lang="en-US" altLang="ru-RU" sz="1600" dirty="0"/>
              <a:t>580*10</a:t>
            </a:r>
            <a:r>
              <a:rPr lang="en-US" altLang="ru-RU" sz="1600" baseline="30000" dirty="0"/>
              <a:t>-12</a:t>
            </a:r>
            <a:r>
              <a:rPr lang="en-US" altLang="ru-RU" sz="1600" dirty="0"/>
              <a:t> cm</a:t>
            </a:r>
            <a:r>
              <a:rPr lang="ru-RU" altLang="ru-RU" sz="1600" dirty="0"/>
              <a:t>;</a:t>
            </a:r>
            <a:r>
              <a:rPr lang="en-US" altLang="ru-RU" sz="1600" dirty="0"/>
              <a:t> … </a:t>
            </a:r>
          </a:p>
        </p:txBody>
      </p:sp>
      <p:sp>
        <p:nvSpPr>
          <p:cNvPr id="4120" name="Rectangle 1055">
            <a:extLst>
              <a:ext uri="{FF2B5EF4-FFF2-40B4-BE49-F238E27FC236}">
                <a16:creationId xmlns:a16="http://schemas.microsoft.com/office/drawing/2014/main" id="{49100605-5D87-4BC7-8F60-F4EA2FABB23D}"/>
              </a:ext>
            </a:extLst>
          </p:cNvPr>
          <p:cNvSpPr>
            <a:spLocks noChangeArrowheads="1"/>
          </p:cNvSpPr>
          <p:nvPr/>
        </p:nvSpPr>
        <p:spPr bwMode="auto">
          <a:xfrm>
            <a:off x="3743325" y="153352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endParaRPr lang="ru-RU" altLang="ru-RU"/>
          </a:p>
        </p:txBody>
      </p:sp>
      <p:graphicFrame>
        <p:nvGraphicFramePr>
          <p:cNvPr id="4102" name="Object 2052">
            <a:extLst>
              <a:ext uri="{FF2B5EF4-FFF2-40B4-BE49-F238E27FC236}">
                <a16:creationId xmlns:a16="http://schemas.microsoft.com/office/drawing/2014/main" id="{3DDF2EE9-4A70-46D3-A73B-F04BA9F17603}"/>
              </a:ext>
            </a:extLst>
          </p:cNvPr>
          <p:cNvGraphicFramePr>
            <a:graphicFrameLocks noChangeAspect="1"/>
          </p:cNvGraphicFramePr>
          <p:nvPr/>
        </p:nvGraphicFramePr>
        <p:xfrm>
          <a:off x="2209800" y="1428750"/>
          <a:ext cx="4572000" cy="3429000"/>
        </p:xfrm>
        <a:graphic>
          <a:graphicData uri="http://schemas.openxmlformats.org/presentationml/2006/ole">
            <mc:AlternateContent xmlns:mc="http://schemas.openxmlformats.org/markup-compatibility/2006">
              <mc:Choice xmlns:v="urn:schemas-microsoft-com:vml" Requires="v">
                <p:oleObj spid="_x0000_s7349" name="Рисунок" r:id="rId12" imgW="4704588" imgH="3790188" progId="Word.Picture.8">
                  <p:embed/>
                </p:oleObj>
              </mc:Choice>
              <mc:Fallback>
                <p:oleObj name="Рисунок" r:id="rId12" imgW="4704588" imgH="3790188" progId="Word.Picture.8">
                  <p:embed/>
                  <p:pic>
                    <p:nvPicPr>
                      <p:cNvPr id="4102" name="Object 2052">
                        <a:extLst>
                          <a:ext uri="{FF2B5EF4-FFF2-40B4-BE49-F238E27FC236}">
                            <a16:creationId xmlns:a16="http://schemas.microsoft.com/office/drawing/2014/main" id="{3DDF2EE9-4A70-46D3-A73B-F04BA9F1760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9800" y="1428750"/>
                        <a:ext cx="4572000"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4A89FE19-7F2B-4032-B78D-E381FD85E837}"/>
              </a:ext>
            </a:extLst>
          </p:cNvPr>
          <p:cNvSpPr>
            <a:spLocks noGrp="1"/>
          </p:cNvSpPr>
          <p:nvPr>
            <p:ph type="title"/>
          </p:nvPr>
        </p:nvSpPr>
        <p:spPr>
          <a:xfrm>
            <a:off x="2057400" y="47513"/>
            <a:ext cx="7831138" cy="783770"/>
          </a:xfrm>
          <a:solidFill>
            <a:schemeClr val="bg1"/>
          </a:solidFill>
        </p:spPr>
        <p:txBody>
          <a:bodyPr>
            <a:normAutofit/>
          </a:bodyPr>
          <a:lstStyle/>
          <a:p>
            <a:pPr algn="ctr"/>
            <a:r>
              <a:rPr lang="en-US" dirty="0"/>
              <a:t>Slow Neutrons Scattering</a:t>
            </a:r>
            <a:endParaRPr lang="ru-RU" dirty="0"/>
          </a:p>
        </p:txBody>
      </p:sp>
      <p:sp>
        <p:nvSpPr>
          <p:cNvPr id="3" name="Footer Placeholder 2">
            <a:extLst>
              <a:ext uri="{FF2B5EF4-FFF2-40B4-BE49-F238E27FC236}">
                <a16:creationId xmlns:a16="http://schemas.microsoft.com/office/drawing/2014/main" id="{98A892BA-0069-4B65-9635-4149AF02BAF0}"/>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a:extLst>
              <a:ext uri="{FF2B5EF4-FFF2-40B4-BE49-F238E27FC236}">
                <a16:creationId xmlns:a16="http://schemas.microsoft.com/office/drawing/2014/main" id="{641210A3-10AB-4342-A044-4535FC883E17}"/>
              </a:ext>
            </a:extLst>
          </p:cNvPr>
          <p:cNvSpPr>
            <a:spLocks noGrp="1"/>
          </p:cNvSpPr>
          <p:nvPr>
            <p:ph type="title"/>
          </p:nvPr>
        </p:nvSpPr>
        <p:spPr/>
        <p:txBody>
          <a:bodyPr/>
          <a:lstStyle/>
          <a:p>
            <a:r>
              <a:rPr lang="en-US" dirty="0"/>
              <a:t>New JINR neutron source </a:t>
            </a:r>
            <a:r>
              <a:rPr lang="ru-RU" dirty="0"/>
              <a:t>– </a:t>
            </a:r>
            <a:br>
              <a:rPr lang="ru-RU" dirty="0"/>
            </a:br>
            <a:r>
              <a:rPr lang="en-US" dirty="0"/>
              <a:t>DNS-IV</a:t>
            </a:r>
            <a:endParaRPr lang="ru-RU" dirty="0"/>
          </a:p>
        </p:txBody>
      </p:sp>
      <p:sp>
        <p:nvSpPr>
          <p:cNvPr id="7" name="Текст 6">
            <a:extLst>
              <a:ext uri="{FF2B5EF4-FFF2-40B4-BE49-F238E27FC236}">
                <a16:creationId xmlns:a16="http://schemas.microsoft.com/office/drawing/2014/main" id="{B5F54871-02EB-4221-978D-7A6A77C50D23}"/>
              </a:ext>
            </a:extLst>
          </p:cNvPr>
          <p:cNvSpPr>
            <a:spLocks noGrp="1"/>
          </p:cNvSpPr>
          <p:nvPr>
            <p:ph type="body" idx="1"/>
          </p:nvPr>
        </p:nvSpPr>
        <p:spPr/>
        <p:txBody>
          <a:bodyPr/>
          <a:lstStyle/>
          <a:p>
            <a:endParaRPr lang="ru-RU"/>
          </a:p>
        </p:txBody>
      </p:sp>
      <p:sp>
        <p:nvSpPr>
          <p:cNvPr id="5" name="Нижний колонтитул 4">
            <a:extLst>
              <a:ext uri="{FF2B5EF4-FFF2-40B4-BE49-F238E27FC236}">
                <a16:creationId xmlns:a16="http://schemas.microsoft.com/office/drawing/2014/main" id="{853D73B4-CAF8-4812-B0ED-887FA33EC467}"/>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dirty="0"/>
          </a:p>
        </p:txBody>
      </p:sp>
    </p:spTree>
    <p:extLst>
      <p:ext uri="{BB962C8B-B14F-4D97-AF65-F5344CB8AC3E}">
        <p14:creationId xmlns:p14="http://schemas.microsoft.com/office/powerpoint/2010/main" val="13289037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EC59031-01F7-482A-AC19-F84DF2E38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76" y="1089025"/>
            <a:ext cx="5153025" cy="237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5" name="TextBox 6">
            <a:extLst>
              <a:ext uri="{FF2B5EF4-FFF2-40B4-BE49-F238E27FC236}">
                <a16:creationId xmlns:a16="http://schemas.microsoft.com/office/drawing/2014/main" id="{47E99F02-DA5E-4D6A-9CE0-98A52F6DCB5D}"/>
              </a:ext>
            </a:extLst>
          </p:cNvPr>
          <p:cNvSpPr txBox="1">
            <a:spLocks noChangeArrowheads="1"/>
          </p:cNvSpPr>
          <p:nvPr/>
        </p:nvSpPr>
        <p:spPr bwMode="auto">
          <a:xfrm>
            <a:off x="3208338" y="6119814"/>
            <a:ext cx="74596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r>
              <a:rPr lang="en-US" altLang="ru-RU" sz="1400" i="1"/>
              <a:t>N. Ku</a:t>
            </a:r>
            <a:r>
              <a:rPr lang="sk-SK" altLang="ru-RU" sz="1400" i="1"/>
              <a:t>čerka</a:t>
            </a:r>
            <a:r>
              <a:rPr lang="en-US" altLang="ru-RU" sz="1400" i="1"/>
              <a:t> &amp; E.V. Lychagin</a:t>
            </a:r>
            <a:r>
              <a:rPr lang="en-US" altLang="ru-RU" sz="1400"/>
              <a:t>: </a:t>
            </a:r>
            <a:r>
              <a:rPr lang="en-CA" altLang="ru-RU" sz="1400" b="1"/>
              <a:t>Development of the scientific case for a new source of neutrons at JINR</a:t>
            </a:r>
            <a:endParaRPr lang="en-US" altLang="ru-RU" sz="1400" b="1"/>
          </a:p>
          <a:p>
            <a:pPr eaLnBrk="1" hangingPunct="1"/>
            <a:r>
              <a:rPr lang="en-US" altLang="ru-RU" sz="1400" i="1"/>
              <a:t>E. Shabalin &amp; Yu.N. Pepelyshev</a:t>
            </a:r>
            <a:r>
              <a:rPr lang="en-US" altLang="ru-RU" sz="1400"/>
              <a:t>: </a:t>
            </a:r>
            <a:r>
              <a:rPr lang="en-CA" altLang="ru-RU" sz="1400" b="1"/>
              <a:t>Concepts of JINR’s high-flux pulsed neutron source</a:t>
            </a:r>
            <a:endParaRPr lang="en-US" altLang="ru-RU" sz="1400" b="1"/>
          </a:p>
          <a:p>
            <a:pPr eaLnBrk="1" hangingPunct="1"/>
            <a:r>
              <a:rPr lang="en-US" altLang="ru-RU" sz="1400" i="1"/>
              <a:t>V.N. Shvetsov &amp; </a:t>
            </a:r>
            <a:r>
              <a:rPr lang="en-US" altLang="ru-RU" sz="1400" i="1">
                <a:cs typeface="Arial" panose="020B0604020202020204" pitchFamily="34" charset="0"/>
              </a:rPr>
              <a:t>V.L. Aksenov</a:t>
            </a:r>
            <a:r>
              <a:rPr lang="en-US" altLang="ru-RU" sz="1400">
                <a:cs typeface="Arial" panose="020B0604020202020204" pitchFamily="34" charset="0"/>
              </a:rPr>
              <a:t>: </a:t>
            </a:r>
            <a:r>
              <a:rPr lang="en-US" altLang="ru-RU" sz="1400" b="1"/>
              <a:t>Milestones and time schedule</a:t>
            </a:r>
            <a:r>
              <a:rPr lang="en-US" altLang="ru-RU" sz="1400" b="1">
                <a:cs typeface="Arial" panose="020B0604020202020204" pitchFamily="34" charset="0"/>
              </a:rPr>
              <a:t> proposal to the strategy plan of JINR</a:t>
            </a:r>
          </a:p>
        </p:txBody>
      </p:sp>
      <p:pic>
        <p:nvPicPr>
          <p:cNvPr id="3076" name="Рисунок 1">
            <a:extLst>
              <a:ext uri="{FF2B5EF4-FFF2-40B4-BE49-F238E27FC236}">
                <a16:creationId xmlns:a16="http://schemas.microsoft.com/office/drawing/2014/main" id="{26EC7993-320A-4D6F-9540-C8EBE86622F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1326" y="1401764"/>
            <a:ext cx="3876675"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4F5BB76-56CD-46B5-87A4-71D7DD94AE7C}"/>
              </a:ext>
            </a:extLst>
          </p:cNvPr>
          <p:cNvSpPr txBox="1"/>
          <p:nvPr/>
        </p:nvSpPr>
        <p:spPr>
          <a:xfrm>
            <a:off x="7399338" y="1093789"/>
            <a:ext cx="2735262" cy="307975"/>
          </a:xfrm>
          <a:prstGeom prst="rect">
            <a:avLst/>
          </a:prstGeom>
          <a:noFill/>
        </p:spPr>
        <p:txBody>
          <a:bodyPr>
            <a:spAutoFit/>
          </a:bodyPr>
          <a:lstStyle/>
          <a:p>
            <a:pPr>
              <a:defRPr/>
            </a:pPr>
            <a:r>
              <a:rPr lang="en-US" sz="1400" b="1" spc="130" dirty="0">
                <a:solidFill>
                  <a:srgbClr val="C00000"/>
                </a:solidFill>
                <a:effectLst>
                  <a:outerShdw blurRad="38100" dist="38100" dir="2700000" algn="tl">
                    <a:srgbClr val="000000">
                      <a:alpha val="43137"/>
                    </a:srgbClr>
                  </a:outerShdw>
                </a:effectLst>
                <a:latin typeface="Comic Sans MS" panose="030F0702030302020204" pitchFamily="66" charset="0"/>
              </a:rPr>
              <a:t>PuO</a:t>
            </a:r>
            <a:r>
              <a:rPr lang="en-US" sz="1400" b="1" spc="130" baseline="-25000" dirty="0">
                <a:solidFill>
                  <a:srgbClr val="C00000"/>
                </a:solidFill>
                <a:effectLst>
                  <a:outerShdw blurRad="38100" dist="38100" dir="2700000" algn="tl">
                    <a:srgbClr val="000000">
                      <a:alpha val="43137"/>
                    </a:srgbClr>
                  </a:outerShdw>
                </a:effectLst>
                <a:latin typeface="Comic Sans MS" panose="030F0702030302020204" pitchFamily="66" charset="0"/>
              </a:rPr>
              <a:t>2</a:t>
            </a:r>
            <a:r>
              <a:rPr lang="en-US" sz="1400" b="1" spc="130" dirty="0">
                <a:solidFill>
                  <a:srgbClr val="C00000"/>
                </a:solidFill>
                <a:effectLst>
                  <a:outerShdw blurRad="38100" dist="38100" dir="2700000" algn="tl">
                    <a:srgbClr val="000000">
                      <a:alpha val="43137"/>
                    </a:srgbClr>
                  </a:outerShdw>
                </a:effectLst>
                <a:latin typeface="Comic Sans MS" panose="030F0702030302020204" pitchFamily="66" charset="0"/>
              </a:rPr>
              <a:t> based </a:t>
            </a:r>
            <a:r>
              <a:rPr lang="en-US" sz="1400" b="1" spc="130" dirty="0" err="1">
                <a:solidFill>
                  <a:srgbClr val="C00000"/>
                </a:solidFill>
                <a:effectLst>
                  <a:outerShdw blurRad="38100" dist="38100" dir="2700000" algn="tl">
                    <a:srgbClr val="000000">
                      <a:alpha val="43137"/>
                    </a:srgbClr>
                  </a:outerShdw>
                </a:effectLst>
                <a:latin typeface="Comic Sans MS" panose="030F0702030302020204" pitchFamily="66" charset="0"/>
              </a:rPr>
              <a:t>superbooster</a:t>
            </a:r>
            <a:endParaRPr lang="en-CA" sz="1400" b="1" spc="130"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
        <p:nvSpPr>
          <p:cNvPr id="10" name="Прямоугольник 1">
            <a:extLst>
              <a:ext uri="{FF2B5EF4-FFF2-40B4-BE49-F238E27FC236}">
                <a16:creationId xmlns:a16="http://schemas.microsoft.com/office/drawing/2014/main" id="{0EAB0E8B-CC7C-4E81-ADBF-995F1BEC69AA}"/>
              </a:ext>
            </a:extLst>
          </p:cNvPr>
          <p:cNvSpPr/>
          <p:nvPr/>
        </p:nvSpPr>
        <p:spPr>
          <a:xfrm>
            <a:off x="1598613" y="3548063"/>
            <a:ext cx="9040812" cy="2908300"/>
          </a:xfrm>
          <a:prstGeom prst="rect">
            <a:avLst/>
          </a:prstGeom>
        </p:spPr>
        <p:txBody>
          <a:bodyPr>
            <a:spAutoFit/>
          </a:bodyPr>
          <a:lstStyle/>
          <a:p>
            <a:pPr>
              <a:defRPr/>
            </a:pPr>
            <a:r>
              <a:rPr lang="en-US" sz="2800" b="1" dirty="0">
                <a:solidFill>
                  <a:srgbClr val="C00000"/>
                </a:solidFill>
              </a:rPr>
              <a:t>Progress outline:</a:t>
            </a:r>
          </a:p>
          <a:p>
            <a:pPr marL="342900" indent="-342900">
              <a:spcAft>
                <a:spcPts val="600"/>
              </a:spcAft>
              <a:buClr>
                <a:schemeClr val="tx1"/>
              </a:buClr>
              <a:buFont typeface="+mj-lt"/>
              <a:buAutoNum type="arabicPeriod"/>
              <a:defRPr/>
            </a:pPr>
            <a:r>
              <a:rPr lang="en-US" sz="2000" dirty="0">
                <a:solidFill>
                  <a:srgbClr val="C00000"/>
                </a:solidFill>
              </a:rPr>
              <a:t>A </a:t>
            </a:r>
            <a:r>
              <a:rPr lang="en-US" sz="2000" dirty="0" err="1">
                <a:solidFill>
                  <a:srgbClr val="C00000"/>
                </a:solidFill>
              </a:rPr>
              <a:t>superbooster</a:t>
            </a:r>
            <a:r>
              <a:rPr lang="en-US" sz="2000" dirty="0">
                <a:solidFill>
                  <a:srgbClr val="C00000"/>
                </a:solidFill>
              </a:rPr>
              <a:t> </a:t>
            </a:r>
            <a:r>
              <a:rPr lang="en-US" sz="2000" dirty="0"/>
              <a:t>(multiplying target of proton linear accelerator  with periodic reactivity modulation) is being considered for the new neutron source</a:t>
            </a:r>
            <a:endParaRPr lang="ru-RU" sz="2000" dirty="0"/>
          </a:p>
          <a:p>
            <a:pPr marL="342900" indent="-342900">
              <a:spcAft>
                <a:spcPts val="600"/>
              </a:spcAft>
              <a:buClr>
                <a:schemeClr val="tx1"/>
              </a:buClr>
              <a:buFont typeface="+mj-lt"/>
              <a:buAutoNum type="arabicPeriod"/>
              <a:defRPr/>
            </a:pPr>
            <a:r>
              <a:rPr lang="en-US" sz="2000" dirty="0">
                <a:solidFill>
                  <a:srgbClr val="C00000"/>
                </a:solidFill>
              </a:rPr>
              <a:t>Feasibility study </a:t>
            </a:r>
            <a:r>
              <a:rPr lang="en-US" sz="2000" dirty="0"/>
              <a:t>of 2 concepts (</a:t>
            </a:r>
            <a:r>
              <a:rPr lang="en-US" sz="2000" b="1" dirty="0">
                <a:effectLst>
                  <a:outerShdw blurRad="38100" dist="38100" dir="2700000" algn="tl">
                    <a:srgbClr val="000000">
                      <a:alpha val="43137"/>
                    </a:srgbClr>
                  </a:outerShdw>
                </a:effectLst>
              </a:rPr>
              <a:t>neptunium</a:t>
            </a:r>
            <a:r>
              <a:rPr lang="en-US" sz="2000" dirty="0"/>
              <a:t> and </a:t>
            </a:r>
            <a:r>
              <a:rPr lang="en-US" sz="2000" b="1" dirty="0">
                <a:effectLst>
                  <a:outerShdw blurRad="38100" dist="38100" dir="2700000" algn="tl">
                    <a:srgbClr val="000000">
                      <a:alpha val="43137"/>
                    </a:srgbClr>
                  </a:outerShdw>
                </a:effectLst>
              </a:rPr>
              <a:t>plutonium</a:t>
            </a:r>
            <a:r>
              <a:rPr lang="en-US" sz="2000" dirty="0"/>
              <a:t> based) has been started</a:t>
            </a:r>
          </a:p>
          <a:p>
            <a:pPr marL="342900" indent="-342900">
              <a:spcAft>
                <a:spcPts val="600"/>
              </a:spcAft>
              <a:buClr>
                <a:schemeClr val="tx1"/>
              </a:buClr>
              <a:buFont typeface="+mj-lt"/>
              <a:buAutoNum type="arabicPeriod"/>
              <a:defRPr/>
            </a:pPr>
            <a:r>
              <a:rPr lang="en-US" sz="2000" dirty="0">
                <a:solidFill>
                  <a:srgbClr val="C00000"/>
                </a:solidFill>
              </a:rPr>
              <a:t>Time schedule road map</a:t>
            </a:r>
            <a:r>
              <a:rPr lang="en-US" sz="2000" dirty="0"/>
              <a:t> has been developed that establishes 6 major stages and proposes the finalization in </a:t>
            </a:r>
            <a:r>
              <a:rPr lang="en-US" sz="2000" b="1" dirty="0">
                <a:effectLst>
                  <a:outerShdw blurRad="38100" dist="38100" dir="2700000" algn="tl">
                    <a:srgbClr val="000000">
                      <a:alpha val="43137"/>
                    </a:srgbClr>
                  </a:outerShdw>
                </a:effectLst>
              </a:rPr>
              <a:t>2035</a:t>
            </a:r>
            <a:r>
              <a:rPr lang="pl-PL" sz="2000" b="1" dirty="0">
                <a:effectLst>
                  <a:outerShdw blurRad="38100" dist="38100" dir="2700000" algn="tl">
                    <a:srgbClr val="000000">
                      <a:alpha val="43137"/>
                    </a:srgbClr>
                  </a:outerShdw>
                </a:effectLst>
              </a:rPr>
              <a:t> </a:t>
            </a:r>
            <a:r>
              <a:rPr lang="en-US" sz="2000" dirty="0"/>
              <a:t>– replacing the present source IBR-2M smoothly </a:t>
            </a:r>
          </a:p>
          <a:p>
            <a:pPr marL="342900" indent="-342900">
              <a:spcAft>
                <a:spcPts val="600"/>
              </a:spcAft>
              <a:buClr>
                <a:schemeClr val="tx1"/>
              </a:buClr>
              <a:buFont typeface="+mj-lt"/>
              <a:buAutoNum type="arabicPeriod"/>
              <a:defRPr/>
            </a:pPr>
            <a:endParaRPr lang="en-US" sz="2000" dirty="0"/>
          </a:p>
        </p:txBody>
      </p:sp>
      <p:sp>
        <p:nvSpPr>
          <p:cNvPr id="3080" name="Прямоугольник 3">
            <a:extLst>
              <a:ext uri="{FF2B5EF4-FFF2-40B4-BE49-F238E27FC236}">
                <a16:creationId xmlns:a16="http://schemas.microsoft.com/office/drawing/2014/main" id="{8D1CD6B2-5266-4F7A-821A-2801180FCBB8}"/>
              </a:ext>
            </a:extLst>
          </p:cNvPr>
          <p:cNvSpPr>
            <a:spLocks noChangeArrowheads="1"/>
          </p:cNvSpPr>
          <p:nvPr/>
        </p:nvSpPr>
        <p:spPr bwMode="auto">
          <a:xfrm>
            <a:off x="1524000" y="644525"/>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algn="ctr" eaLnBrk="1" hangingPunct="1"/>
            <a:r>
              <a:rPr lang="en-US" altLang="ru-RU" sz="2000" b="1" dirty="0">
                <a:solidFill>
                  <a:schemeClr val="hlink"/>
                </a:solidFill>
              </a:rPr>
              <a:t>Dubna Neutron Source</a:t>
            </a:r>
            <a:r>
              <a:rPr lang="pl-PL" altLang="ru-RU" sz="2000" b="1" dirty="0">
                <a:solidFill>
                  <a:schemeClr val="hlink"/>
                </a:solidFill>
              </a:rPr>
              <a:t> </a:t>
            </a:r>
            <a:r>
              <a:rPr lang="en-US" altLang="ru-RU" sz="2000" b="1" dirty="0">
                <a:solidFill>
                  <a:schemeClr val="hlink"/>
                </a:solidFill>
              </a:rPr>
              <a:t>of the Fourth Generation two options</a:t>
            </a:r>
          </a:p>
        </p:txBody>
      </p:sp>
      <p:sp>
        <p:nvSpPr>
          <p:cNvPr id="3" name="Нижний колонтитул 2">
            <a:extLst>
              <a:ext uri="{FF2B5EF4-FFF2-40B4-BE49-F238E27FC236}">
                <a16:creationId xmlns:a16="http://schemas.microsoft.com/office/drawing/2014/main" id="{8CC384EC-5A61-492C-A95E-B85911258540}"/>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4589198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a:extLst>
              <a:ext uri="{FF2B5EF4-FFF2-40B4-BE49-F238E27FC236}">
                <a16:creationId xmlns:a16="http://schemas.microsoft.com/office/drawing/2014/main" id="{BAB9A3F6-4AA6-48DD-B268-6A8C91E9F450}"/>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dirty="0"/>
          </a:p>
        </p:txBody>
      </p:sp>
      <p:sp>
        <p:nvSpPr>
          <p:cNvPr id="4" name="TextBox 3">
            <a:extLst>
              <a:ext uri="{FF2B5EF4-FFF2-40B4-BE49-F238E27FC236}">
                <a16:creationId xmlns:a16="http://schemas.microsoft.com/office/drawing/2014/main" id="{3B9A854F-8039-4930-B72F-5500F4B44AC1}"/>
              </a:ext>
            </a:extLst>
          </p:cNvPr>
          <p:cNvSpPr txBox="1"/>
          <p:nvPr/>
        </p:nvSpPr>
        <p:spPr>
          <a:xfrm>
            <a:off x="479376" y="1124744"/>
            <a:ext cx="11671250" cy="4524315"/>
          </a:xfrm>
          <a:prstGeom prst="rect">
            <a:avLst/>
          </a:prstGeom>
          <a:noFill/>
        </p:spPr>
        <p:txBody>
          <a:bodyPr wrap="square" rtlCol="0">
            <a:spAutoFit/>
          </a:bodyPr>
          <a:lstStyle/>
          <a:p>
            <a:pPr algn="just"/>
            <a:r>
              <a:rPr lang="ru-RU" sz="2400" b="1" dirty="0"/>
              <a:t>В проекте ПЛУТОН важнейшим фактором, определяющим его реализуемость и безопасность, является использование горизонтально ориентированной активной зоны и связанные с этим технологические проблемы. Именно этой особенностью определяется существенная часть необходимых НИОКР с неопределённым результатом: разработка и полномасштабное обоснование твэл и ТВС, в том числе в переходных и динамических режимах с учётом отсутствия исследовательских реакторов, имеющих необходимые объёмы для реакторных ресурсных испытаний, отработка транспортной технологии, исследование кризиса теплообмена –</a:t>
            </a:r>
          </a:p>
          <a:p>
            <a:pPr algn="just"/>
            <a:r>
              <a:rPr lang="ru-RU" sz="2400" b="1" dirty="0"/>
              <a:t>ожидаемый объём временных и финансовых ресурсов будет выше, чем у </a:t>
            </a:r>
            <a:r>
              <a:rPr lang="ru-RU" sz="2400" b="1" dirty="0" err="1"/>
              <a:t>НЕПТУНа</a:t>
            </a:r>
            <a:r>
              <a:rPr lang="ru-RU" sz="2400" b="1" dirty="0"/>
              <a:t>.</a:t>
            </a:r>
          </a:p>
          <a:p>
            <a:pPr algn="just"/>
            <a:r>
              <a:rPr lang="ru-RU" sz="2400" b="1" dirty="0"/>
              <a:t>Кроме того, не следует упускать из виду находящийся за пределами рассмотрения настоящего отчёта вопрос протонного ускорителя для установки ПЛУТОН, его надёжность, стабильность и влияние на устойчивость работы установки в целом.</a:t>
            </a:r>
          </a:p>
        </p:txBody>
      </p:sp>
      <p:pic>
        <p:nvPicPr>
          <p:cNvPr id="5" name="Рисунок 4">
            <a:extLst>
              <a:ext uri="{FF2B5EF4-FFF2-40B4-BE49-F238E27FC236}">
                <a16:creationId xmlns:a16="http://schemas.microsoft.com/office/drawing/2014/main" id="{E2FC0FF4-68E1-4333-8848-D9B354C748EA}"/>
              </a:ext>
            </a:extLst>
          </p:cNvPr>
          <p:cNvPicPr>
            <a:picLocks noChangeAspect="1"/>
          </p:cNvPicPr>
          <p:nvPr/>
        </p:nvPicPr>
        <p:blipFill rotWithShape="1">
          <a:blip r:embed="rId3">
            <a:extLst>
              <a:ext uri="{28A0092B-C50C-407E-A947-70E740481C1C}">
                <a14:useLocalDpi xmlns:a14="http://schemas.microsoft.com/office/drawing/2010/main" val="0"/>
              </a:ext>
            </a:extLst>
          </a:blip>
          <a:srcRect t="2481" b="2692"/>
          <a:stretch/>
        </p:blipFill>
        <p:spPr>
          <a:xfrm>
            <a:off x="3557918" y="0"/>
            <a:ext cx="4890590" cy="6862602"/>
          </a:xfrm>
          <a:prstGeom prst="rect">
            <a:avLst/>
          </a:prstGeom>
        </p:spPr>
      </p:pic>
    </p:spTree>
    <p:extLst>
      <p:ext uri="{BB962C8B-B14F-4D97-AF65-F5344CB8AC3E}">
        <p14:creationId xmlns:p14="http://schemas.microsoft.com/office/powerpoint/2010/main" val="33645955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5"/>
                                        </p:tgtEl>
                                      </p:cBhvr>
                                    </p:animEffect>
                                    <p:anim calcmode="lin" valueType="num">
                                      <p:cBhvr>
                                        <p:cTn id="7" dur="1000"/>
                                        <p:tgtEl>
                                          <p:spTgt spid="5"/>
                                        </p:tgtEl>
                                        <p:attrNameLst>
                                          <p:attrName>ppt_x</p:attrName>
                                        </p:attrNameLst>
                                      </p:cBhvr>
                                      <p:tavLst>
                                        <p:tav tm="0">
                                          <p:val>
                                            <p:strVal val="ppt_x"/>
                                          </p:val>
                                        </p:tav>
                                        <p:tav tm="100000">
                                          <p:val>
                                            <p:strVal val="ppt_x"/>
                                          </p:val>
                                        </p:tav>
                                      </p:tavLst>
                                    </p:anim>
                                    <p:anim calcmode="lin" valueType="num">
                                      <p:cBhvr>
                                        <p:cTn id="8" dur="1000"/>
                                        <p:tgtEl>
                                          <p:spTgt spid="5"/>
                                        </p:tgtEl>
                                        <p:attrNameLst>
                                          <p:attrName>ppt_y</p:attrName>
                                        </p:attrNameLst>
                                      </p:cBhvr>
                                      <p:tavLst>
                                        <p:tav tm="0">
                                          <p:val>
                                            <p:strVal val="ppt_y"/>
                                          </p:val>
                                        </p:tav>
                                        <p:tav tm="100000">
                                          <p:val>
                                            <p:strVal val="ppt_y+.1"/>
                                          </p:val>
                                        </p:tav>
                                      </p:tavLst>
                                    </p:anim>
                                    <p:set>
                                      <p:cBhvr>
                                        <p:cTn id="9" dur="1" fill="hold">
                                          <p:stCondLst>
                                            <p:cond delay="999"/>
                                          </p:stCondLst>
                                        </p:cTn>
                                        <p:tgtEl>
                                          <p:spTgt spid="5"/>
                                        </p:tgtEl>
                                        <p:attrNameLst>
                                          <p:attrName>style.visibility</p:attrName>
                                        </p:attrNameLst>
                                      </p:cBhvr>
                                      <p:to>
                                        <p:strVal val="hidden"/>
                                      </p:to>
                                    </p:se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CDD40CE-8E6A-42E4-8982-E0795D3DA907}"/>
              </a:ext>
            </a:extLst>
          </p:cNvPr>
          <p:cNvSpPr>
            <a:spLocks noGrp="1"/>
          </p:cNvSpPr>
          <p:nvPr>
            <p:ph type="title"/>
          </p:nvPr>
        </p:nvSpPr>
        <p:spPr>
          <a:xfrm>
            <a:off x="1336919" y="628114"/>
            <a:ext cx="9518162" cy="783770"/>
          </a:xfrm>
        </p:spPr>
        <p:txBody>
          <a:bodyPr/>
          <a:lstStyle/>
          <a:p>
            <a:r>
              <a:rPr lang="en-US" dirty="0"/>
              <a:t>Basic parameters of the reactor</a:t>
            </a:r>
            <a:endParaRPr lang="ru-RU" dirty="0"/>
          </a:p>
        </p:txBody>
      </p:sp>
      <p:sp>
        <p:nvSpPr>
          <p:cNvPr id="4" name="Нижний колонтитул 3">
            <a:extLst>
              <a:ext uri="{FF2B5EF4-FFF2-40B4-BE49-F238E27FC236}">
                <a16:creationId xmlns:a16="http://schemas.microsoft.com/office/drawing/2014/main" id="{389D90D1-916E-47A9-936C-BAF00D3A35BB}"/>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pic>
        <p:nvPicPr>
          <p:cNvPr id="5" name="Рисунок 4" descr="D:\work\ИБР\ИБР-4\IBR-3D\28.03\react_v_betone.tif">
            <a:extLst>
              <a:ext uri="{FF2B5EF4-FFF2-40B4-BE49-F238E27FC236}">
                <a16:creationId xmlns:a16="http://schemas.microsoft.com/office/drawing/2014/main" id="{5EF102B8-A701-42E8-831A-661944BE4DB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328105"/>
            <a:ext cx="2950640" cy="5293072"/>
          </a:xfrm>
          <a:prstGeom prst="rect">
            <a:avLst/>
          </a:prstGeom>
          <a:noFill/>
          <a:ln w="9525">
            <a:noFill/>
            <a:miter lim="800000"/>
            <a:headEnd/>
            <a:tailEnd/>
          </a:ln>
        </p:spPr>
      </p:pic>
      <p:graphicFrame>
        <p:nvGraphicFramePr>
          <p:cNvPr id="6" name="Таблица 5">
            <a:extLst>
              <a:ext uri="{FF2B5EF4-FFF2-40B4-BE49-F238E27FC236}">
                <a16:creationId xmlns:a16="http://schemas.microsoft.com/office/drawing/2014/main" id="{1595DD1D-9023-44CF-9F4C-E18E6AD3DD48}"/>
              </a:ext>
            </a:extLst>
          </p:cNvPr>
          <p:cNvGraphicFramePr>
            <a:graphicFrameLocks noGrp="1"/>
          </p:cNvGraphicFramePr>
          <p:nvPr/>
        </p:nvGraphicFramePr>
        <p:xfrm>
          <a:off x="4693957" y="1328105"/>
          <a:ext cx="5034905" cy="5184000"/>
        </p:xfrm>
        <a:graphic>
          <a:graphicData uri="http://schemas.openxmlformats.org/drawingml/2006/table">
            <a:tbl>
              <a:tblPr firstRow="1" bandCol="1"/>
              <a:tblGrid>
                <a:gridCol w="3816425">
                  <a:extLst>
                    <a:ext uri="{9D8B030D-6E8A-4147-A177-3AD203B41FA5}">
                      <a16:colId xmlns:a16="http://schemas.microsoft.com/office/drawing/2014/main" val="20000"/>
                    </a:ext>
                  </a:extLst>
                </a:gridCol>
                <a:gridCol w="1218480">
                  <a:extLst>
                    <a:ext uri="{9D8B030D-6E8A-4147-A177-3AD203B41FA5}">
                      <a16:colId xmlns:a16="http://schemas.microsoft.com/office/drawing/2014/main" val="20001"/>
                    </a:ext>
                  </a:extLst>
                </a:gridCol>
              </a:tblGrid>
              <a:tr h="432000">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l">
                        <a:lnSpc>
                          <a:spcPct val="100000"/>
                        </a:lnSpc>
                        <a:spcAft>
                          <a:spcPts val="0"/>
                        </a:spcAft>
                      </a:pPr>
                      <a:r>
                        <a:rPr lang="en-US" sz="1400" dirty="0"/>
                        <a:t>Parameter </a:t>
                      </a:r>
                      <a:endParaRPr lang="ru-RU" sz="1400" dirty="0">
                        <a:latin typeface="Arial" pitchFamily="34" charset="0"/>
                        <a:ea typeface="Times New Roman"/>
                        <a:cs typeface="Arial" pitchFamily="34" charset="0"/>
                      </a:endParaRPr>
                    </a:p>
                  </a:txBody>
                  <a:tcPr marL="58615" marR="58615" marT="0" marB="0" anchor="ctr">
                    <a:lnL w="9525" cap="flat" cmpd="sng" algn="ctr">
                      <a:solidFill>
                        <a:srgbClr val="3E87BD">
                          <a:shade val="95000"/>
                          <a:satMod val="105000"/>
                        </a:srgbClr>
                      </a:solidFill>
                      <a:prstDash val="solid"/>
                    </a:lnL>
                    <a:lnR w="12700" cap="flat" cmpd="sng" algn="ctr">
                      <a:solidFill>
                        <a:srgbClr val="FFFFFF"/>
                      </a:solidFill>
                      <a:prstDash val="solid"/>
                      <a:round/>
                      <a:headEnd type="none" w="med" len="med"/>
                      <a:tailEnd type="none" w="med" len="me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tc>
                  <a:txBody>
                    <a:bodyPr/>
                    <a:lstStyle>
                      <a:lvl1pPr marL="0" algn="l" defTabSz="914400" rtl="0" eaLnBrk="1" latinLnBrk="0" hangingPunct="1">
                        <a:defRPr sz="1800" b="1" kern="1200">
                          <a:solidFill>
                            <a:schemeClr val="bg1"/>
                          </a:solidFill>
                          <a:latin typeface="Arial"/>
                          <a:cs typeface="Arial"/>
                        </a:defRPr>
                      </a:lvl1pPr>
                      <a:lvl2pPr marL="457200" algn="l" defTabSz="914400" rtl="0" eaLnBrk="1" latinLnBrk="0" hangingPunct="1">
                        <a:defRPr sz="1800" b="1" kern="1200">
                          <a:solidFill>
                            <a:schemeClr val="bg1"/>
                          </a:solidFill>
                          <a:latin typeface="Arial"/>
                          <a:cs typeface="Arial"/>
                        </a:defRPr>
                      </a:lvl2pPr>
                      <a:lvl3pPr marL="914400" algn="l" defTabSz="914400" rtl="0" eaLnBrk="1" latinLnBrk="0" hangingPunct="1">
                        <a:defRPr sz="1800" b="1" kern="1200">
                          <a:solidFill>
                            <a:schemeClr val="bg1"/>
                          </a:solidFill>
                          <a:latin typeface="Arial"/>
                          <a:cs typeface="Arial"/>
                        </a:defRPr>
                      </a:lvl3pPr>
                      <a:lvl4pPr marL="1371600" algn="l" defTabSz="914400" rtl="0" eaLnBrk="1" latinLnBrk="0" hangingPunct="1">
                        <a:defRPr sz="1800" b="1" kern="1200">
                          <a:solidFill>
                            <a:schemeClr val="bg1"/>
                          </a:solidFill>
                          <a:latin typeface="Arial"/>
                          <a:cs typeface="Arial"/>
                        </a:defRPr>
                      </a:lvl4pPr>
                      <a:lvl5pPr marL="1828800" algn="l" defTabSz="914400" rtl="0" eaLnBrk="1" latinLnBrk="0" hangingPunct="1">
                        <a:defRPr sz="1800" b="1" kern="1200">
                          <a:solidFill>
                            <a:schemeClr val="bg1"/>
                          </a:solidFill>
                          <a:latin typeface="Arial"/>
                          <a:cs typeface="Arial"/>
                        </a:defRPr>
                      </a:lvl5pPr>
                      <a:lvl6pPr marL="2286000" algn="l" defTabSz="914400" rtl="0" eaLnBrk="1" latinLnBrk="0" hangingPunct="1">
                        <a:defRPr sz="1800" b="1" kern="1200">
                          <a:solidFill>
                            <a:schemeClr val="bg1"/>
                          </a:solidFill>
                          <a:latin typeface="Arial"/>
                          <a:cs typeface="Arial"/>
                        </a:defRPr>
                      </a:lvl6pPr>
                      <a:lvl7pPr marL="2743200" algn="l" defTabSz="914400" rtl="0" eaLnBrk="1" latinLnBrk="0" hangingPunct="1">
                        <a:defRPr sz="1800" b="1" kern="1200">
                          <a:solidFill>
                            <a:schemeClr val="bg1"/>
                          </a:solidFill>
                          <a:latin typeface="Arial"/>
                          <a:cs typeface="Arial"/>
                        </a:defRPr>
                      </a:lvl7pPr>
                      <a:lvl8pPr marL="3200400" algn="l" defTabSz="914400" rtl="0" eaLnBrk="1" latinLnBrk="0" hangingPunct="1">
                        <a:defRPr sz="1800" b="1" kern="1200">
                          <a:solidFill>
                            <a:schemeClr val="bg1"/>
                          </a:solidFill>
                          <a:latin typeface="Arial"/>
                          <a:cs typeface="Arial"/>
                        </a:defRPr>
                      </a:lvl8pPr>
                      <a:lvl9pPr marL="3657600" algn="l" defTabSz="914400" rtl="0" eaLnBrk="1" latinLnBrk="0" hangingPunct="1">
                        <a:defRPr sz="1800" b="1" kern="1200">
                          <a:solidFill>
                            <a:schemeClr val="bg1"/>
                          </a:solidFill>
                          <a:latin typeface="Arial"/>
                          <a:cs typeface="Arial"/>
                        </a:defRPr>
                      </a:lvl9pPr>
                    </a:lstStyle>
                    <a:p>
                      <a:pPr indent="0" algn="ctr">
                        <a:lnSpc>
                          <a:spcPct val="100000"/>
                        </a:lnSpc>
                        <a:spcAft>
                          <a:spcPts val="0"/>
                        </a:spcAft>
                      </a:pPr>
                      <a:r>
                        <a:rPr lang="en-US" sz="1400" dirty="0"/>
                        <a:t>Value</a:t>
                      </a:r>
                      <a:endParaRPr lang="ru-RU" sz="1400" dirty="0">
                        <a:latin typeface="Arial" pitchFamily="34" charset="0"/>
                        <a:ea typeface="Times New Roman"/>
                        <a:cs typeface="Arial" pitchFamily="34" charset="0"/>
                      </a:endParaRPr>
                    </a:p>
                  </a:txBody>
                  <a:tcPr marL="58615" marR="58615" marT="0" marB="0" anchor="ctr">
                    <a:lnL w="12700" cap="flat" cmpd="sng" algn="ctr">
                      <a:solidFill>
                        <a:srgbClr val="FFFFFF"/>
                      </a:solidFill>
                      <a:prstDash val="solid"/>
                      <a:round/>
                      <a:headEnd type="none" w="med" len="med"/>
                      <a:tailEnd type="none" w="med" len="med"/>
                    </a:lnL>
                    <a:lnR w="9525" cap="flat" cmpd="sng" algn="ctr">
                      <a:solidFill>
                        <a:srgbClr val="3E87BD">
                          <a:shade val="95000"/>
                          <a:satMod val="105000"/>
                        </a:srgbClr>
                      </a:solidFill>
                      <a:prstDash val="solid"/>
                    </a:lnR>
                    <a:lnT w="9525" cap="flat" cmpd="sng" algn="ctr">
                      <a:solidFill>
                        <a:srgbClr val="3E87BD">
                          <a:shade val="95000"/>
                          <a:satMod val="105000"/>
                        </a:srgbClr>
                      </a:solidFill>
                      <a:prstDash val="soli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solidFill>
                      <a:srgbClr val="3E87BD"/>
                    </a:solidFill>
                  </a:tcPr>
                </a:tc>
                <a:extLst>
                  <a:ext uri="{0D108BD9-81ED-4DB2-BD59-A6C34878D82A}">
                    <a16:rowId xmlns:a16="http://schemas.microsoft.com/office/drawing/2014/main" val="1000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 </a:t>
                      </a:r>
                      <a:r>
                        <a:rPr lang="en-US" sz="1300" dirty="0"/>
                        <a:t>Average thermal power, MW</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2 </a:t>
                      </a:r>
                      <a:r>
                        <a:rPr lang="en-US" sz="1300" dirty="0"/>
                        <a:t>Operational mode</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en-US" sz="1300" dirty="0"/>
                        <a:t>pulsed</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3 </a:t>
                      </a:r>
                      <a:r>
                        <a:rPr lang="en-US" sz="1300" dirty="0"/>
                        <a:t>Repetition rate, Hz</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10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4 </a:t>
                      </a:r>
                      <a:r>
                        <a:rPr lang="en-US" sz="1300" dirty="0"/>
                        <a:t>Fuel</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NpN</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en-US" sz="1300" dirty="0"/>
                        <a:t>5 Coolant</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err="1"/>
                        <a:t>Na</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6 </a:t>
                      </a:r>
                      <a:r>
                        <a:rPr lang="en-US" sz="1300" dirty="0"/>
                        <a:t>Inlet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290</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7 </a:t>
                      </a:r>
                      <a:r>
                        <a:rPr lang="en-US" sz="1300" dirty="0"/>
                        <a:t>Outlet temperature of the coolant</a:t>
                      </a:r>
                      <a:r>
                        <a:rPr lang="ru-RU" sz="1300" dirty="0"/>
                        <a:t>, </a:t>
                      </a:r>
                      <a:r>
                        <a:rPr lang="ru-RU" sz="1300" baseline="30000" dirty="0"/>
                        <a:t>0</a:t>
                      </a:r>
                      <a:r>
                        <a:rPr lang="ru-RU" sz="1300" dirty="0"/>
                        <a:t>С</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391</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8 </a:t>
                      </a:r>
                      <a:r>
                        <a:rPr lang="en-US" sz="1300" dirty="0"/>
                        <a:t>Coolant flow through ½ of the core</a:t>
                      </a:r>
                      <a:r>
                        <a:rPr lang="ru-RU" sz="1300" baseline="0" dirty="0"/>
                        <a:t>, </a:t>
                      </a:r>
                      <a:r>
                        <a:rPr lang="en-US" sz="1300" baseline="0" dirty="0"/>
                        <a:t>kg</a:t>
                      </a:r>
                      <a:r>
                        <a:rPr lang="ru-RU" sz="1300" baseline="0" dirty="0"/>
                        <a:t>/</a:t>
                      </a:r>
                      <a:r>
                        <a:rPr lang="en-US" sz="1300" baseline="0" dirty="0"/>
                        <a:t>s</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58</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9 </a:t>
                      </a:r>
                      <a:r>
                        <a:rPr lang="en-US" sz="1300" dirty="0"/>
                        <a:t>Pressure drop across the core</a:t>
                      </a:r>
                      <a:r>
                        <a:rPr lang="ru-RU" sz="1300" dirty="0"/>
                        <a:t>, </a:t>
                      </a:r>
                      <a:r>
                        <a:rPr lang="en-US" sz="1300" dirty="0"/>
                        <a:t>Pa</a:t>
                      </a:r>
                      <a:endParaRPr lang="ru-RU" sz="1300" dirty="0">
                        <a:latin typeface="Arial" pitchFamily="34" charset="0"/>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0,33·10</a:t>
                      </a:r>
                      <a:r>
                        <a:rPr lang="ru-RU" sz="1300" baseline="30000" dirty="0"/>
                        <a:t>5</a:t>
                      </a:r>
                      <a:endParaRPr lang="ru-RU" sz="1300" dirty="0">
                        <a:latin typeface="Arial" pitchFamily="34" charset="0"/>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10</a:t>
                      </a:r>
                      <a:r>
                        <a:rPr lang="en-US" sz="1300" dirty="0"/>
                        <a:t> Fast neutrons flux density on the reactor vessel</a:t>
                      </a:r>
                      <a:r>
                        <a:rPr lang="ru-RU" sz="1300" baseline="0" dirty="0"/>
                        <a:t>, </a:t>
                      </a:r>
                      <a:r>
                        <a:rPr lang="ru-RU" sz="1300" dirty="0"/>
                        <a:t>10</a:t>
                      </a:r>
                      <a:r>
                        <a:rPr lang="ru-RU" sz="1300" baseline="30000" dirty="0"/>
                        <a:t>14</a:t>
                      </a:r>
                      <a:r>
                        <a:rPr lang="ru-RU" sz="1300" dirty="0"/>
                        <a:t> </a:t>
                      </a:r>
                      <a:r>
                        <a:rPr lang="en-US" sz="1300" dirty="0"/>
                        <a:t>n</a:t>
                      </a:r>
                      <a:r>
                        <a:rPr lang="ru-RU" sz="1300" dirty="0"/>
                        <a:t>/</a:t>
                      </a:r>
                      <a:r>
                        <a:rPr lang="en-US" sz="1300" dirty="0"/>
                        <a:t>cm</a:t>
                      </a:r>
                      <a:r>
                        <a:rPr lang="en-US" sz="1300" baseline="30000" dirty="0"/>
                        <a:t>2</a:t>
                      </a:r>
                      <a:r>
                        <a:rPr lang="ru-RU" sz="1300" dirty="0"/>
                        <a:t>·</a:t>
                      </a:r>
                      <a:r>
                        <a:rPr lang="en-US" sz="1300" dirty="0"/>
                        <a:t>s</a:t>
                      </a:r>
                      <a:r>
                        <a:rPr lang="ru-RU" sz="1300" baseline="30000" dirty="0"/>
                        <a:t>1 </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5,7</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12700" cap="flat" cmpd="sng" algn="ctr">
                      <a:solidFill>
                        <a:srgbClr val="003274">
                          <a:lumMod val="60000"/>
                          <a:lumOff val="4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32000">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l">
                        <a:lnSpc>
                          <a:spcPct val="100000"/>
                        </a:lnSpc>
                        <a:spcAft>
                          <a:spcPts val="0"/>
                        </a:spcAft>
                      </a:pPr>
                      <a:r>
                        <a:rPr lang="ru-RU" sz="1300" dirty="0"/>
                        <a:t>11 </a:t>
                      </a:r>
                      <a:r>
                        <a:rPr lang="en-US" sz="1300" dirty="0"/>
                        <a:t>Fluence on the reactor vessel for </a:t>
                      </a:r>
                      <a:r>
                        <a:rPr lang="ru-RU" sz="1300" dirty="0"/>
                        <a:t>20 000 </a:t>
                      </a:r>
                      <a:r>
                        <a:rPr lang="en-US" sz="1300" dirty="0"/>
                        <a:t>hours</a:t>
                      </a:r>
                      <a:r>
                        <a:rPr lang="ru-RU" sz="1300" dirty="0"/>
                        <a:t>, </a:t>
                      </a:r>
                      <a:r>
                        <a:rPr lang="en-US" sz="1300" dirty="0"/>
                        <a:t>n</a:t>
                      </a:r>
                      <a:r>
                        <a:rPr lang="ru-RU" sz="1300" dirty="0"/>
                        <a:t>/</a:t>
                      </a:r>
                      <a:r>
                        <a:rPr lang="en-US" sz="1300" dirty="0"/>
                        <a:t>cm</a:t>
                      </a:r>
                      <a:r>
                        <a:rPr lang="ru-RU" sz="1300" baseline="30000" dirty="0"/>
                        <a:t>2</a:t>
                      </a:r>
                      <a:endParaRPr lang="ru-RU" sz="1300" dirty="0">
                        <a:latin typeface="+mn-lt"/>
                        <a:ea typeface="Times New Roman"/>
                        <a:cs typeface="Arial" pitchFamily="34" charset="0"/>
                      </a:endParaRPr>
                    </a:p>
                  </a:txBody>
                  <a:tcPr marL="58615" marR="58615" marT="0" marB="0">
                    <a:lnL w="9525" cap="flat" cmpd="sng" algn="ctr">
                      <a:solidFill>
                        <a:srgbClr val="3E87BD">
                          <a:shade val="95000"/>
                          <a:satMod val="105000"/>
                        </a:srgbClr>
                      </a:solidFill>
                      <a:prstDash val="solid"/>
                    </a:lnL>
                    <a:lnR w="12700" cap="flat" cmpd="sng" algn="ctr">
                      <a:solidFill>
                        <a:srgbClr val="003274">
                          <a:lumMod val="60000"/>
                          <a:lumOff val="40000"/>
                        </a:srgbClr>
                      </a:solidFill>
                      <a:prstDash val="solid"/>
                      <a:round/>
                      <a:headEnd type="none" w="med" len="med"/>
                      <a:tailEnd type="none" w="med" len="me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cs typeface="Arial"/>
                        </a:defRPr>
                      </a:lvl1pPr>
                      <a:lvl2pPr marL="457200" algn="l" defTabSz="914400" rtl="0" eaLnBrk="1" latinLnBrk="0" hangingPunct="1">
                        <a:defRPr sz="1800" kern="1200">
                          <a:solidFill>
                            <a:schemeClr val="tx1"/>
                          </a:solidFill>
                          <a:latin typeface="Arial"/>
                          <a:cs typeface="Arial"/>
                        </a:defRPr>
                      </a:lvl2pPr>
                      <a:lvl3pPr marL="914400" algn="l" defTabSz="914400" rtl="0" eaLnBrk="1" latinLnBrk="0" hangingPunct="1">
                        <a:defRPr sz="1800" kern="1200">
                          <a:solidFill>
                            <a:schemeClr val="tx1"/>
                          </a:solidFill>
                          <a:latin typeface="Arial"/>
                          <a:cs typeface="Arial"/>
                        </a:defRPr>
                      </a:lvl3pPr>
                      <a:lvl4pPr marL="1371600" algn="l" defTabSz="914400" rtl="0" eaLnBrk="1" latinLnBrk="0" hangingPunct="1">
                        <a:defRPr sz="1800" kern="1200">
                          <a:solidFill>
                            <a:schemeClr val="tx1"/>
                          </a:solidFill>
                          <a:latin typeface="Arial"/>
                          <a:cs typeface="Arial"/>
                        </a:defRPr>
                      </a:lvl4pPr>
                      <a:lvl5pPr marL="1828800" algn="l" defTabSz="914400" rtl="0" eaLnBrk="1" latinLnBrk="0" hangingPunct="1">
                        <a:defRPr sz="1800" kern="1200">
                          <a:solidFill>
                            <a:schemeClr val="tx1"/>
                          </a:solidFill>
                          <a:latin typeface="Arial"/>
                          <a:cs typeface="Arial"/>
                        </a:defRPr>
                      </a:lvl5pPr>
                      <a:lvl6pPr marL="2286000" algn="l" defTabSz="914400" rtl="0" eaLnBrk="1" latinLnBrk="0" hangingPunct="1">
                        <a:defRPr sz="1800" kern="1200">
                          <a:solidFill>
                            <a:schemeClr val="tx1"/>
                          </a:solidFill>
                          <a:latin typeface="Arial"/>
                          <a:cs typeface="Arial"/>
                        </a:defRPr>
                      </a:lvl6pPr>
                      <a:lvl7pPr marL="2743200" algn="l" defTabSz="914400" rtl="0" eaLnBrk="1" latinLnBrk="0" hangingPunct="1">
                        <a:defRPr sz="1800" kern="1200">
                          <a:solidFill>
                            <a:schemeClr val="tx1"/>
                          </a:solidFill>
                          <a:latin typeface="Arial"/>
                          <a:cs typeface="Arial"/>
                        </a:defRPr>
                      </a:lvl7pPr>
                      <a:lvl8pPr marL="3200400" algn="l" defTabSz="914400" rtl="0" eaLnBrk="1" latinLnBrk="0" hangingPunct="1">
                        <a:defRPr sz="1800" kern="1200">
                          <a:solidFill>
                            <a:schemeClr val="tx1"/>
                          </a:solidFill>
                          <a:latin typeface="Arial"/>
                          <a:cs typeface="Arial"/>
                        </a:defRPr>
                      </a:lvl8pPr>
                      <a:lvl9pPr marL="3657600" algn="l" defTabSz="914400" rtl="0" eaLnBrk="1" latinLnBrk="0" hangingPunct="1">
                        <a:defRPr sz="1800" kern="1200">
                          <a:solidFill>
                            <a:schemeClr val="tx1"/>
                          </a:solidFill>
                          <a:latin typeface="Arial"/>
                          <a:cs typeface="Arial"/>
                        </a:defRPr>
                      </a:lvl9pPr>
                    </a:lstStyle>
                    <a:p>
                      <a:pPr indent="0" algn="ctr">
                        <a:lnSpc>
                          <a:spcPct val="100000"/>
                        </a:lnSpc>
                        <a:spcAft>
                          <a:spcPts val="0"/>
                        </a:spcAft>
                      </a:pPr>
                      <a:r>
                        <a:rPr lang="ru-RU" sz="1300" dirty="0"/>
                        <a:t>4,1·10</a:t>
                      </a:r>
                      <a:r>
                        <a:rPr lang="ru-RU" sz="1300" baseline="30000" dirty="0"/>
                        <a:t>22</a:t>
                      </a:r>
                      <a:endParaRPr lang="ru-RU" sz="1300" dirty="0">
                        <a:latin typeface="+mn-lt"/>
                        <a:ea typeface="Times New Roman"/>
                        <a:cs typeface="Arial" pitchFamily="34" charset="0"/>
                      </a:endParaRPr>
                    </a:p>
                  </a:txBody>
                  <a:tcPr marL="58615" marR="58615" marT="0" marB="0">
                    <a:lnL w="12700" cap="flat" cmpd="sng" algn="ctr">
                      <a:solidFill>
                        <a:srgbClr val="003274">
                          <a:lumMod val="60000"/>
                          <a:lumOff val="40000"/>
                        </a:srgbClr>
                      </a:solidFill>
                      <a:prstDash val="solid"/>
                      <a:round/>
                      <a:headEnd type="none" w="med" len="med"/>
                      <a:tailEnd type="none" w="med" len="med"/>
                    </a:lnL>
                    <a:lnR w="9525" cap="flat" cmpd="sng" algn="ctr">
                      <a:solidFill>
                        <a:srgbClr val="3E87BD">
                          <a:shade val="95000"/>
                          <a:satMod val="105000"/>
                        </a:srgbClr>
                      </a:solidFill>
                      <a:prstDash val="solid"/>
                    </a:lnR>
                    <a:lnT w="12700" cap="flat" cmpd="sng" algn="ctr">
                      <a:solidFill>
                        <a:srgbClr val="003274">
                          <a:lumMod val="60000"/>
                          <a:lumOff val="40000"/>
                        </a:srgbClr>
                      </a:solidFill>
                      <a:prstDash val="solid"/>
                      <a:round/>
                      <a:headEnd type="none" w="med" len="med"/>
                      <a:tailEnd type="none" w="med" len="med"/>
                    </a:lnT>
                    <a:lnB w="9525" cap="flat" cmpd="sng" algn="ctr">
                      <a:solidFill>
                        <a:srgbClr val="3E87BD">
                          <a:shade val="95000"/>
                          <a:satMod val="105000"/>
                        </a:srgbClr>
                      </a:solid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7824204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F19EE9D4-7BEE-4863-B32E-F9E94F0290C9}"/>
              </a:ext>
            </a:extLst>
          </p:cNvPr>
          <p:cNvSpPr>
            <a:spLocks noGrp="1"/>
          </p:cNvSpPr>
          <p:nvPr>
            <p:ph type="title"/>
          </p:nvPr>
        </p:nvSpPr>
        <p:spPr>
          <a:xfrm>
            <a:off x="623392" y="-26381"/>
            <a:ext cx="10515600" cy="1037610"/>
          </a:xfrm>
          <a:solidFill>
            <a:schemeClr val="bg1"/>
          </a:solidFill>
        </p:spPr>
        <p:txBody>
          <a:bodyPr>
            <a:noAutofit/>
          </a:bodyPr>
          <a:lstStyle/>
          <a:p>
            <a:r>
              <a:rPr lang="en-US" sz="4800" dirty="0"/>
              <a:t>PROJECT ROADMAP (preliminary)</a:t>
            </a:r>
            <a:endParaRPr lang="ru-RU" sz="4800" dirty="0"/>
          </a:p>
        </p:txBody>
      </p:sp>
      <p:sp>
        <p:nvSpPr>
          <p:cNvPr id="3" name="Нижний колонтитул 2">
            <a:extLst>
              <a:ext uri="{FF2B5EF4-FFF2-40B4-BE49-F238E27FC236}">
                <a16:creationId xmlns:a16="http://schemas.microsoft.com/office/drawing/2014/main" id="{30BED32B-D993-437E-A57B-1120400BCE6D}"/>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graphicFrame>
        <p:nvGraphicFramePr>
          <p:cNvPr id="6" name="Таблица 5">
            <a:extLst>
              <a:ext uri="{FF2B5EF4-FFF2-40B4-BE49-F238E27FC236}">
                <a16:creationId xmlns:a16="http://schemas.microsoft.com/office/drawing/2014/main" id="{8ACC2778-3C59-4832-9108-429A671F4C22}"/>
              </a:ext>
            </a:extLst>
          </p:cNvPr>
          <p:cNvGraphicFramePr>
            <a:graphicFrameLocks noGrp="1"/>
          </p:cNvGraphicFramePr>
          <p:nvPr/>
        </p:nvGraphicFramePr>
        <p:xfrm>
          <a:off x="1025030" y="1493209"/>
          <a:ext cx="8712000" cy="4086477"/>
        </p:xfrm>
        <a:graphic>
          <a:graphicData uri="http://schemas.openxmlformats.org/drawingml/2006/table">
            <a:tbl>
              <a:tblPr firstRow="1" bandRow="1">
                <a:tableStyleId>{72833802-FEF1-4C79-8D5D-14CF1EAF98D9}</a:tableStyleId>
              </a:tblPr>
              <a:tblGrid>
                <a:gridCol w="1512000">
                  <a:extLst>
                    <a:ext uri="{9D8B030D-6E8A-4147-A177-3AD203B41FA5}">
                      <a16:colId xmlns:a16="http://schemas.microsoft.com/office/drawing/2014/main" val="20000"/>
                    </a:ext>
                  </a:extLst>
                </a:gridCol>
                <a:gridCol w="360000">
                  <a:extLst>
                    <a:ext uri="{9D8B030D-6E8A-4147-A177-3AD203B41FA5}">
                      <a16:colId xmlns:a16="http://schemas.microsoft.com/office/drawing/2014/main" val="20001"/>
                    </a:ext>
                  </a:extLst>
                </a:gridCol>
                <a:gridCol w="360000">
                  <a:extLst>
                    <a:ext uri="{9D8B030D-6E8A-4147-A177-3AD203B41FA5}">
                      <a16:colId xmlns:a16="http://schemas.microsoft.com/office/drawing/2014/main" val="20002"/>
                    </a:ext>
                  </a:extLst>
                </a:gridCol>
                <a:gridCol w="360000">
                  <a:extLst>
                    <a:ext uri="{9D8B030D-6E8A-4147-A177-3AD203B41FA5}">
                      <a16:colId xmlns:a16="http://schemas.microsoft.com/office/drawing/2014/main" val="20003"/>
                    </a:ext>
                  </a:extLst>
                </a:gridCol>
                <a:gridCol w="360000">
                  <a:extLst>
                    <a:ext uri="{9D8B030D-6E8A-4147-A177-3AD203B41FA5}">
                      <a16:colId xmlns:a16="http://schemas.microsoft.com/office/drawing/2014/main" val="20004"/>
                    </a:ext>
                  </a:extLst>
                </a:gridCol>
                <a:gridCol w="360000">
                  <a:extLst>
                    <a:ext uri="{9D8B030D-6E8A-4147-A177-3AD203B41FA5}">
                      <a16:colId xmlns:a16="http://schemas.microsoft.com/office/drawing/2014/main" val="20005"/>
                    </a:ext>
                  </a:extLst>
                </a:gridCol>
                <a:gridCol w="360000">
                  <a:extLst>
                    <a:ext uri="{9D8B030D-6E8A-4147-A177-3AD203B41FA5}">
                      <a16:colId xmlns:a16="http://schemas.microsoft.com/office/drawing/2014/main" val="20006"/>
                    </a:ext>
                  </a:extLst>
                </a:gridCol>
                <a:gridCol w="360000">
                  <a:extLst>
                    <a:ext uri="{9D8B030D-6E8A-4147-A177-3AD203B41FA5}">
                      <a16:colId xmlns:a16="http://schemas.microsoft.com/office/drawing/2014/main" val="20007"/>
                    </a:ext>
                  </a:extLst>
                </a:gridCol>
                <a:gridCol w="360000">
                  <a:extLst>
                    <a:ext uri="{9D8B030D-6E8A-4147-A177-3AD203B41FA5}">
                      <a16:colId xmlns:a16="http://schemas.microsoft.com/office/drawing/2014/main" val="20008"/>
                    </a:ext>
                  </a:extLst>
                </a:gridCol>
                <a:gridCol w="360000">
                  <a:extLst>
                    <a:ext uri="{9D8B030D-6E8A-4147-A177-3AD203B41FA5}">
                      <a16:colId xmlns:a16="http://schemas.microsoft.com/office/drawing/2014/main" val="20009"/>
                    </a:ext>
                  </a:extLst>
                </a:gridCol>
                <a:gridCol w="360000">
                  <a:extLst>
                    <a:ext uri="{9D8B030D-6E8A-4147-A177-3AD203B41FA5}">
                      <a16:colId xmlns:a16="http://schemas.microsoft.com/office/drawing/2014/main" val="20010"/>
                    </a:ext>
                  </a:extLst>
                </a:gridCol>
                <a:gridCol w="360000">
                  <a:extLst>
                    <a:ext uri="{9D8B030D-6E8A-4147-A177-3AD203B41FA5}">
                      <a16:colId xmlns:a16="http://schemas.microsoft.com/office/drawing/2014/main" val="20011"/>
                    </a:ext>
                  </a:extLst>
                </a:gridCol>
                <a:gridCol w="360000">
                  <a:extLst>
                    <a:ext uri="{9D8B030D-6E8A-4147-A177-3AD203B41FA5}">
                      <a16:colId xmlns:a16="http://schemas.microsoft.com/office/drawing/2014/main" val="20012"/>
                    </a:ext>
                  </a:extLst>
                </a:gridCol>
                <a:gridCol w="360000">
                  <a:extLst>
                    <a:ext uri="{9D8B030D-6E8A-4147-A177-3AD203B41FA5}">
                      <a16:colId xmlns:a16="http://schemas.microsoft.com/office/drawing/2014/main" val="20013"/>
                    </a:ext>
                  </a:extLst>
                </a:gridCol>
                <a:gridCol w="360000">
                  <a:extLst>
                    <a:ext uri="{9D8B030D-6E8A-4147-A177-3AD203B41FA5}">
                      <a16:colId xmlns:a16="http://schemas.microsoft.com/office/drawing/2014/main" val="20014"/>
                    </a:ext>
                  </a:extLst>
                </a:gridCol>
                <a:gridCol w="360000">
                  <a:extLst>
                    <a:ext uri="{9D8B030D-6E8A-4147-A177-3AD203B41FA5}">
                      <a16:colId xmlns:a16="http://schemas.microsoft.com/office/drawing/2014/main" val="20015"/>
                    </a:ext>
                  </a:extLst>
                </a:gridCol>
                <a:gridCol w="360000">
                  <a:extLst>
                    <a:ext uri="{9D8B030D-6E8A-4147-A177-3AD203B41FA5}">
                      <a16:colId xmlns:a16="http://schemas.microsoft.com/office/drawing/2014/main" val="20016"/>
                    </a:ext>
                  </a:extLst>
                </a:gridCol>
                <a:gridCol w="360000">
                  <a:extLst>
                    <a:ext uri="{9D8B030D-6E8A-4147-A177-3AD203B41FA5}">
                      <a16:colId xmlns:a16="http://schemas.microsoft.com/office/drawing/2014/main" val="20017"/>
                    </a:ext>
                  </a:extLst>
                </a:gridCol>
                <a:gridCol w="360000">
                  <a:extLst>
                    <a:ext uri="{9D8B030D-6E8A-4147-A177-3AD203B41FA5}">
                      <a16:colId xmlns:a16="http://schemas.microsoft.com/office/drawing/2014/main" val="20018"/>
                    </a:ext>
                  </a:extLst>
                </a:gridCol>
                <a:gridCol w="360000">
                  <a:extLst>
                    <a:ext uri="{9D8B030D-6E8A-4147-A177-3AD203B41FA5}">
                      <a16:colId xmlns:a16="http://schemas.microsoft.com/office/drawing/2014/main" val="20019"/>
                    </a:ext>
                  </a:extLst>
                </a:gridCol>
                <a:gridCol w="360000">
                  <a:extLst>
                    <a:ext uri="{9D8B030D-6E8A-4147-A177-3AD203B41FA5}">
                      <a16:colId xmlns:a16="http://schemas.microsoft.com/office/drawing/2014/main" val="20020"/>
                    </a:ext>
                  </a:extLst>
                </a:gridCol>
              </a:tblGrid>
              <a:tr h="701037">
                <a:tc>
                  <a:txBody>
                    <a:bodyPr/>
                    <a:lstStyle/>
                    <a:p>
                      <a:r>
                        <a:rPr lang="en-US" sz="1400" dirty="0"/>
                        <a:t>Stage</a:t>
                      </a:r>
                      <a:endParaRPr lang="ru-RU" sz="1400" dirty="0"/>
                    </a:p>
                  </a:txBody>
                  <a:tcPr>
                    <a:solidFill>
                      <a:schemeClr val="accent5"/>
                    </a:solidFill>
                  </a:tcPr>
                </a:tc>
                <a:tc>
                  <a:txBody>
                    <a:bodyPr/>
                    <a:lstStyle/>
                    <a:p>
                      <a:r>
                        <a:rPr lang="ru-RU" sz="1000" dirty="0"/>
                        <a:t>18</a:t>
                      </a:r>
                    </a:p>
                  </a:txBody>
                  <a:tcPr>
                    <a:solidFill>
                      <a:schemeClr val="accent5"/>
                    </a:solidFill>
                  </a:tcPr>
                </a:tc>
                <a:tc>
                  <a:txBody>
                    <a:bodyPr/>
                    <a:lstStyle/>
                    <a:p>
                      <a:r>
                        <a:rPr lang="ru-RU" sz="1000" dirty="0"/>
                        <a:t>19</a:t>
                      </a:r>
                    </a:p>
                  </a:txBody>
                  <a:tcPr>
                    <a:solidFill>
                      <a:schemeClr val="accent5"/>
                    </a:solidFill>
                  </a:tcPr>
                </a:tc>
                <a:tc>
                  <a:txBody>
                    <a:bodyPr/>
                    <a:lstStyle/>
                    <a:p>
                      <a:r>
                        <a:rPr lang="ru-RU" sz="1000" dirty="0"/>
                        <a:t>20</a:t>
                      </a:r>
                    </a:p>
                  </a:txBody>
                  <a:tcPr>
                    <a:solidFill>
                      <a:schemeClr val="accent5"/>
                    </a:solidFill>
                  </a:tcPr>
                </a:tc>
                <a:tc>
                  <a:txBody>
                    <a:bodyPr/>
                    <a:lstStyle/>
                    <a:p>
                      <a:r>
                        <a:rPr lang="ru-RU" sz="1000" dirty="0"/>
                        <a:t>21</a:t>
                      </a:r>
                    </a:p>
                  </a:txBody>
                  <a:tcPr>
                    <a:solidFill>
                      <a:schemeClr val="accent5"/>
                    </a:solidFill>
                  </a:tcPr>
                </a:tc>
                <a:tc>
                  <a:txBody>
                    <a:bodyPr/>
                    <a:lstStyle/>
                    <a:p>
                      <a:r>
                        <a:rPr lang="ru-RU" sz="1000" dirty="0"/>
                        <a:t>22</a:t>
                      </a:r>
                    </a:p>
                  </a:txBody>
                  <a:tcPr>
                    <a:solidFill>
                      <a:schemeClr val="accent5"/>
                    </a:solidFill>
                  </a:tcPr>
                </a:tc>
                <a:tc>
                  <a:txBody>
                    <a:bodyPr/>
                    <a:lstStyle/>
                    <a:p>
                      <a:r>
                        <a:rPr lang="ru-RU" sz="1000" dirty="0"/>
                        <a:t>23</a:t>
                      </a:r>
                    </a:p>
                  </a:txBody>
                  <a:tcPr>
                    <a:solidFill>
                      <a:schemeClr val="accent5"/>
                    </a:solidFill>
                  </a:tcPr>
                </a:tc>
                <a:tc>
                  <a:txBody>
                    <a:bodyPr/>
                    <a:lstStyle/>
                    <a:p>
                      <a:r>
                        <a:rPr lang="ru-RU" sz="1000" dirty="0"/>
                        <a:t>24</a:t>
                      </a:r>
                    </a:p>
                  </a:txBody>
                  <a:tcPr>
                    <a:solidFill>
                      <a:schemeClr val="accent5"/>
                    </a:solidFill>
                  </a:tcPr>
                </a:tc>
                <a:tc>
                  <a:txBody>
                    <a:bodyPr/>
                    <a:lstStyle/>
                    <a:p>
                      <a:r>
                        <a:rPr lang="ru-RU" sz="1000" dirty="0"/>
                        <a:t>25</a:t>
                      </a:r>
                    </a:p>
                  </a:txBody>
                  <a:tcPr>
                    <a:solidFill>
                      <a:schemeClr val="accent5"/>
                    </a:solidFill>
                  </a:tcPr>
                </a:tc>
                <a:tc>
                  <a:txBody>
                    <a:bodyPr/>
                    <a:lstStyle/>
                    <a:p>
                      <a:r>
                        <a:rPr lang="ru-RU" sz="1000" dirty="0"/>
                        <a:t>26</a:t>
                      </a:r>
                    </a:p>
                  </a:txBody>
                  <a:tcPr>
                    <a:solidFill>
                      <a:schemeClr val="accent5"/>
                    </a:solidFill>
                  </a:tcPr>
                </a:tc>
                <a:tc>
                  <a:txBody>
                    <a:bodyPr/>
                    <a:lstStyle/>
                    <a:p>
                      <a:r>
                        <a:rPr lang="ru-RU" sz="1000" dirty="0"/>
                        <a:t>27</a:t>
                      </a:r>
                    </a:p>
                  </a:txBody>
                  <a:tcPr>
                    <a:solidFill>
                      <a:schemeClr val="accent5"/>
                    </a:solidFill>
                  </a:tcPr>
                </a:tc>
                <a:tc>
                  <a:txBody>
                    <a:bodyPr/>
                    <a:lstStyle/>
                    <a:p>
                      <a:r>
                        <a:rPr lang="ru-RU" sz="1000" dirty="0"/>
                        <a:t>28</a:t>
                      </a:r>
                    </a:p>
                  </a:txBody>
                  <a:tcPr>
                    <a:solidFill>
                      <a:schemeClr val="accent5"/>
                    </a:solidFill>
                  </a:tcPr>
                </a:tc>
                <a:tc>
                  <a:txBody>
                    <a:bodyPr/>
                    <a:lstStyle/>
                    <a:p>
                      <a:r>
                        <a:rPr lang="ru-RU" sz="1000" dirty="0"/>
                        <a:t>29</a:t>
                      </a:r>
                    </a:p>
                  </a:txBody>
                  <a:tcPr>
                    <a:solidFill>
                      <a:schemeClr val="accent5"/>
                    </a:solidFill>
                  </a:tcPr>
                </a:tc>
                <a:tc>
                  <a:txBody>
                    <a:bodyPr/>
                    <a:lstStyle/>
                    <a:p>
                      <a:r>
                        <a:rPr lang="ru-RU" sz="1000" dirty="0"/>
                        <a:t>30</a:t>
                      </a:r>
                    </a:p>
                  </a:txBody>
                  <a:tcPr>
                    <a:solidFill>
                      <a:schemeClr val="accent5"/>
                    </a:solidFill>
                  </a:tcPr>
                </a:tc>
                <a:tc>
                  <a:txBody>
                    <a:bodyPr/>
                    <a:lstStyle/>
                    <a:p>
                      <a:r>
                        <a:rPr lang="ru-RU" sz="1000" dirty="0"/>
                        <a:t>31</a:t>
                      </a:r>
                    </a:p>
                  </a:txBody>
                  <a:tcPr>
                    <a:solidFill>
                      <a:schemeClr val="accent5"/>
                    </a:solidFill>
                  </a:tcPr>
                </a:tc>
                <a:tc>
                  <a:txBody>
                    <a:bodyPr/>
                    <a:lstStyle/>
                    <a:p>
                      <a:r>
                        <a:rPr lang="ru-RU" sz="1000" dirty="0"/>
                        <a:t>32</a:t>
                      </a:r>
                    </a:p>
                  </a:txBody>
                  <a:tcPr>
                    <a:solidFill>
                      <a:schemeClr val="accent5"/>
                    </a:solidFill>
                  </a:tcPr>
                </a:tc>
                <a:tc>
                  <a:txBody>
                    <a:bodyPr/>
                    <a:lstStyle/>
                    <a:p>
                      <a:r>
                        <a:rPr lang="ru-RU" sz="1000" dirty="0"/>
                        <a:t>33</a:t>
                      </a:r>
                    </a:p>
                  </a:txBody>
                  <a:tcPr>
                    <a:solidFill>
                      <a:schemeClr val="accent5"/>
                    </a:solidFill>
                  </a:tcPr>
                </a:tc>
                <a:tc>
                  <a:txBody>
                    <a:bodyPr/>
                    <a:lstStyle/>
                    <a:p>
                      <a:r>
                        <a:rPr lang="ru-RU" sz="1000" dirty="0"/>
                        <a:t>34</a:t>
                      </a:r>
                    </a:p>
                  </a:txBody>
                  <a:tcPr>
                    <a:solidFill>
                      <a:schemeClr val="accent5"/>
                    </a:solidFill>
                  </a:tcPr>
                </a:tc>
                <a:tc>
                  <a:txBody>
                    <a:bodyPr/>
                    <a:lstStyle/>
                    <a:p>
                      <a:r>
                        <a:rPr lang="ru-RU" sz="1000" dirty="0"/>
                        <a:t>35</a:t>
                      </a:r>
                    </a:p>
                  </a:txBody>
                  <a:tcPr>
                    <a:solidFill>
                      <a:schemeClr val="accent5"/>
                    </a:solidFill>
                  </a:tcPr>
                </a:tc>
                <a:tc>
                  <a:txBody>
                    <a:bodyPr/>
                    <a:lstStyle/>
                    <a:p>
                      <a:r>
                        <a:rPr lang="ru-RU" sz="1000" dirty="0"/>
                        <a:t>36</a:t>
                      </a:r>
                    </a:p>
                  </a:txBody>
                  <a:tcPr>
                    <a:solidFill>
                      <a:schemeClr val="accent5"/>
                    </a:solidFill>
                  </a:tcPr>
                </a:tc>
                <a:tc>
                  <a:txBody>
                    <a:bodyPr/>
                    <a:lstStyle/>
                    <a:p>
                      <a:r>
                        <a:rPr lang="ru-RU" sz="1000" dirty="0"/>
                        <a:t>37</a:t>
                      </a:r>
                    </a:p>
                  </a:txBody>
                  <a:tcPr>
                    <a:solidFill>
                      <a:schemeClr val="accent5"/>
                    </a:solidFill>
                  </a:tcPr>
                </a:tc>
                <a:extLst>
                  <a:ext uri="{0D108BD9-81ED-4DB2-BD59-A6C34878D82A}">
                    <a16:rowId xmlns:a16="http://schemas.microsoft.com/office/drawing/2014/main" val="10000"/>
                  </a:ext>
                </a:extLst>
              </a:tr>
              <a:tr h="0">
                <a:tc>
                  <a:txBody>
                    <a:bodyPr/>
                    <a:lstStyle/>
                    <a:p>
                      <a:r>
                        <a:rPr lang="en-US" sz="1400" b="1" dirty="0"/>
                        <a:t>Concept development</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1"/>
                  </a:ext>
                </a:extLst>
              </a:tr>
              <a:tr h="504000">
                <a:tc>
                  <a:txBody>
                    <a:bodyPr/>
                    <a:lstStyle/>
                    <a:p>
                      <a:r>
                        <a:rPr lang="en-US" sz="1400" b="1" dirty="0"/>
                        <a:t>Conceptual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2"/>
                  </a:ext>
                </a:extLst>
              </a:tr>
              <a:tr h="504000">
                <a:tc>
                  <a:txBody>
                    <a:bodyPr/>
                    <a:lstStyle/>
                    <a:p>
                      <a:r>
                        <a:rPr lang="en-US" sz="1400" b="1" dirty="0"/>
                        <a:t>Investment justification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3"/>
                  </a:ext>
                </a:extLst>
              </a:tr>
              <a:tr h="504000">
                <a:tc>
                  <a:txBody>
                    <a:bodyPr/>
                    <a:lstStyle/>
                    <a:p>
                      <a:r>
                        <a:rPr lang="en-US" sz="1400" b="1" dirty="0"/>
                        <a:t>R&amp;D</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r>
                        <a:rPr lang="en-US" sz="1400" b="1" dirty="0"/>
                        <a:t>Technical design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5"/>
                  </a:ext>
                </a:extLst>
              </a:tr>
              <a:tr h="504000">
                <a:tc>
                  <a:txBody>
                    <a:bodyPr/>
                    <a:lstStyle/>
                    <a:p>
                      <a:r>
                        <a:rPr lang="en-US" sz="1400" b="1" dirty="0"/>
                        <a:t>Construction</a:t>
                      </a:r>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10006"/>
                  </a:ext>
                </a:extLst>
              </a:tr>
              <a:tr h="0">
                <a:tc>
                  <a:txBody>
                    <a:bodyPr/>
                    <a:lstStyle/>
                    <a:p>
                      <a:r>
                        <a:rPr lang="en-US" sz="1400" b="1" dirty="0"/>
                        <a:t>Commissioning</a:t>
                      </a:r>
                    </a:p>
                    <a:p>
                      <a:endParaRPr lang="ru-RU" sz="1400" b="1" dirty="0"/>
                    </a:p>
                  </a:txBody>
                  <a:tcPr>
                    <a:lnR w="12700" cap="flat" cmpd="sng" algn="ctr">
                      <a:solidFill>
                        <a:schemeClr val="accent2"/>
                      </a:solidFill>
                      <a:prstDash val="solid"/>
                      <a:round/>
                      <a:headEnd type="none" w="med" len="med"/>
                      <a:tailEnd type="none" w="med" len="med"/>
                    </a:lnR>
                  </a:tcPr>
                </a:tc>
                <a:tc>
                  <a:txBody>
                    <a:bodyPr/>
                    <a:lstStyle/>
                    <a:p>
                      <a:endParaRPr lang="ru-RU" sz="1000" kern="1200" dirty="0">
                        <a:solidFill>
                          <a:schemeClr val="tx1"/>
                        </a:solidFill>
                        <a:latin typeface="+mn-lt"/>
                        <a:ea typeface="+mn-ea"/>
                        <a:cs typeface="+mn-cs"/>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tcPr>
                </a:tc>
                <a:tc>
                  <a:txBody>
                    <a:bodyPr/>
                    <a:lstStyle/>
                    <a:p>
                      <a:endParaRPr lang="ru-RU" sz="1000" dirty="0"/>
                    </a:p>
                  </a:txBody>
                  <a:tcPr>
                    <a:lnL w="12700" cap="flat" cmpd="sng" algn="ctr">
                      <a:solidFill>
                        <a:schemeClr val="accent2"/>
                      </a:solidFill>
                      <a:prstDash val="solid"/>
                      <a:round/>
                      <a:headEnd type="none" w="med" len="med"/>
                      <a:tailEnd type="none" w="med" len="med"/>
                    </a:lnL>
                    <a:lnT w="12700" cap="flat" cmpd="sng" algn="ctr">
                      <a:solidFill>
                        <a:schemeClr val="accent2"/>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cxnSp>
        <p:nvCxnSpPr>
          <p:cNvPr id="7" name="Прямая соединительная линия 6">
            <a:extLst>
              <a:ext uri="{FF2B5EF4-FFF2-40B4-BE49-F238E27FC236}">
                <a16:creationId xmlns:a16="http://schemas.microsoft.com/office/drawing/2014/main" id="{0E1DB2F3-38AF-435F-989E-F741635EBF91}"/>
              </a:ext>
            </a:extLst>
          </p:cNvPr>
          <p:cNvCxnSpPr/>
          <p:nvPr/>
        </p:nvCxnSpPr>
        <p:spPr>
          <a:xfrm>
            <a:off x="2605014" y="2414660"/>
            <a:ext cx="936104"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8" name="Прямая соединительная линия 7">
            <a:extLst>
              <a:ext uri="{FF2B5EF4-FFF2-40B4-BE49-F238E27FC236}">
                <a16:creationId xmlns:a16="http://schemas.microsoft.com/office/drawing/2014/main" id="{CB004873-677E-4E75-99A5-ACEEA386AE0F}"/>
              </a:ext>
            </a:extLst>
          </p:cNvPr>
          <p:cNvCxnSpPr/>
          <p:nvPr/>
        </p:nvCxnSpPr>
        <p:spPr>
          <a:xfrm>
            <a:off x="3541118" y="2990724"/>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a:extLst>
              <a:ext uri="{FF2B5EF4-FFF2-40B4-BE49-F238E27FC236}">
                <a16:creationId xmlns:a16="http://schemas.microsoft.com/office/drawing/2014/main" id="{1CD54F2A-D584-4ABA-B02D-0C32CC8A92F3}"/>
              </a:ext>
            </a:extLst>
          </p:cNvPr>
          <p:cNvCxnSpPr/>
          <p:nvPr/>
        </p:nvCxnSpPr>
        <p:spPr>
          <a:xfrm>
            <a:off x="4261198" y="3494780"/>
            <a:ext cx="3600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a:extLst>
              <a:ext uri="{FF2B5EF4-FFF2-40B4-BE49-F238E27FC236}">
                <a16:creationId xmlns:a16="http://schemas.microsoft.com/office/drawing/2014/main" id="{7AD37153-1757-4DB3-958E-0972A7A1BC56}"/>
              </a:ext>
            </a:extLst>
          </p:cNvPr>
          <p:cNvCxnSpPr/>
          <p:nvPr/>
        </p:nvCxnSpPr>
        <p:spPr>
          <a:xfrm>
            <a:off x="4261198" y="3926828"/>
            <a:ext cx="216024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a:extLst>
              <a:ext uri="{FF2B5EF4-FFF2-40B4-BE49-F238E27FC236}">
                <a16:creationId xmlns:a16="http://schemas.microsoft.com/office/drawing/2014/main" id="{9C724AD3-D7F9-4621-A3B9-C1BACA68E004}"/>
              </a:ext>
            </a:extLst>
          </p:cNvPr>
          <p:cNvCxnSpPr/>
          <p:nvPr/>
        </p:nvCxnSpPr>
        <p:spPr>
          <a:xfrm>
            <a:off x="4621238" y="4371681"/>
            <a:ext cx="108012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808790A0-5A69-450D-874A-5D40D7A4E9F5}"/>
              </a:ext>
            </a:extLst>
          </p:cNvPr>
          <p:cNvCxnSpPr/>
          <p:nvPr/>
        </p:nvCxnSpPr>
        <p:spPr>
          <a:xfrm>
            <a:off x="5701358" y="4809600"/>
            <a:ext cx="324036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a:extLst>
              <a:ext uri="{FF2B5EF4-FFF2-40B4-BE49-F238E27FC236}">
                <a16:creationId xmlns:a16="http://schemas.microsoft.com/office/drawing/2014/main" id="{6DCEC625-419B-4695-92BC-98B07844604F}"/>
              </a:ext>
            </a:extLst>
          </p:cNvPr>
          <p:cNvCxnSpPr/>
          <p:nvPr/>
        </p:nvCxnSpPr>
        <p:spPr>
          <a:xfrm>
            <a:off x="8941718" y="5313656"/>
            <a:ext cx="720080" cy="0"/>
          </a:xfrm>
          <a:prstGeom prst="line">
            <a:avLst/>
          </a:prstGeom>
          <a:ln w="57150">
            <a:solidFill>
              <a:srgbClr val="00B05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a:extLst>
              <a:ext uri="{FF2B5EF4-FFF2-40B4-BE49-F238E27FC236}">
                <a16:creationId xmlns:a16="http://schemas.microsoft.com/office/drawing/2014/main" id="{7D53D457-3A37-449B-B9BC-CA3D0B808EB0}"/>
              </a:ext>
            </a:extLst>
          </p:cNvPr>
          <p:cNvCxnSpPr/>
          <p:nvPr/>
        </p:nvCxnSpPr>
        <p:spPr>
          <a:xfrm>
            <a:off x="3540148" y="2984145"/>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a:extLst>
              <a:ext uri="{FF2B5EF4-FFF2-40B4-BE49-F238E27FC236}">
                <a16:creationId xmlns:a16="http://schemas.microsoft.com/office/drawing/2014/main" id="{F2E842E7-3CF3-408C-B2B1-6E2171A8B8B6}"/>
              </a:ext>
            </a:extLst>
          </p:cNvPr>
          <p:cNvCxnSpPr/>
          <p:nvPr/>
        </p:nvCxnSpPr>
        <p:spPr>
          <a:xfrm>
            <a:off x="4260228" y="3488201"/>
            <a:ext cx="3600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a:extLst>
              <a:ext uri="{FF2B5EF4-FFF2-40B4-BE49-F238E27FC236}">
                <a16:creationId xmlns:a16="http://schemas.microsoft.com/office/drawing/2014/main" id="{0FCBD53E-681A-468F-A6D2-79F9AD8401DF}"/>
              </a:ext>
            </a:extLst>
          </p:cNvPr>
          <p:cNvCxnSpPr/>
          <p:nvPr/>
        </p:nvCxnSpPr>
        <p:spPr>
          <a:xfrm>
            <a:off x="4260228" y="3920249"/>
            <a:ext cx="216024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a:extLst>
              <a:ext uri="{FF2B5EF4-FFF2-40B4-BE49-F238E27FC236}">
                <a16:creationId xmlns:a16="http://schemas.microsoft.com/office/drawing/2014/main" id="{0591F24B-9D73-4538-9490-D16E355C5790}"/>
              </a:ext>
            </a:extLst>
          </p:cNvPr>
          <p:cNvCxnSpPr/>
          <p:nvPr/>
        </p:nvCxnSpPr>
        <p:spPr>
          <a:xfrm>
            <a:off x="4620268" y="4365102"/>
            <a:ext cx="108012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103565D6-E162-4FE8-B5BC-F643D104D963}"/>
              </a:ext>
            </a:extLst>
          </p:cNvPr>
          <p:cNvCxnSpPr/>
          <p:nvPr/>
        </p:nvCxnSpPr>
        <p:spPr>
          <a:xfrm>
            <a:off x="5700388" y="4803021"/>
            <a:ext cx="324036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7EC147B8-1C8F-43CF-AAFC-D8369C98731A}"/>
              </a:ext>
            </a:extLst>
          </p:cNvPr>
          <p:cNvCxnSpPr/>
          <p:nvPr/>
        </p:nvCxnSpPr>
        <p:spPr>
          <a:xfrm>
            <a:off x="8940748" y="5307077"/>
            <a:ext cx="720080" cy="0"/>
          </a:xfrm>
          <a:prstGeom prst="line">
            <a:avLst/>
          </a:prstGeom>
          <a:ln w="57150">
            <a:solidFill>
              <a:srgbClr val="0070C0"/>
            </a:solidFill>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9089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062"/>
          <p:cNvSpPr txBox="1">
            <a:spLocks noChangeArrowheads="1"/>
          </p:cNvSpPr>
          <p:nvPr/>
        </p:nvSpPr>
        <p:spPr bwMode="auto">
          <a:xfrm>
            <a:off x="2249514" y="294466"/>
            <a:ext cx="7775575" cy="461665"/>
          </a:xfrm>
          <a:prstGeom prst="rect">
            <a:avLst/>
          </a:prstGeom>
          <a:noFill/>
          <a:ln w="9525">
            <a:noFill/>
            <a:miter lim="800000"/>
            <a:headEnd/>
            <a:tailEnd/>
          </a:ln>
        </p:spPr>
        <p:txBody>
          <a:bodyPr anchor="b">
            <a:spAutoFit/>
          </a:bodyPr>
          <a:lstStyle/>
          <a:p>
            <a:pPr algn="ctr"/>
            <a:r>
              <a:rPr lang="en-US" sz="2400" b="1" dirty="0">
                <a:solidFill>
                  <a:srgbClr val="002060"/>
                </a:solidFill>
                <a:latin typeface="Times New Roman" pitchFamily="18" charset="0"/>
                <a:cs typeface="Times New Roman" pitchFamily="18" charset="0"/>
              </a:rPr>
              <a:t>Beams – Moderators</a:t>
            </a:r>
            <a:endParaRPr lang="ru-RU" sz="2400" b="1" dirty="0">
              <a:solidFill>
                <a:srgbClr val="002060"/>
              </a:solidFill>
              <a:latin typeface="Times New Roman" pitchFamily="18" charset="0"/>
              <a:cs typeface="Times New Roman" pitchFamily="18" charset="0"/>
            </a:endParaRPr>
          </a:p>
        </p:txBody>
      </p:sp>
      <p:graphicFrame>
        <p:nvGraphicFramePr>
          <p:cNvPr id="5" name="Таблица 4">
            <a:extLst>
              <a:ext uri="{FF2B5EF4-FFF2-40B4-BE49-F238E27FC236}">
                <a16:creationId xmlns:a16="http://schemas.microsoft.com/office/drawing/2014/main" id="{C648F696-B721-4C49-957E-DD4E2B20F6CE}"/>
              </a:ext>
            </a:extLst>
          </p:cNvPr>
          <p:cNvGraphicFramePr>
            <a:graphicFrameLocks noGrp="1"/>
          </p:cNvGraphicFramePr>
          <p:nvPr/>
        </p:nvGraphicFramePr>
        <p:xfrm>
          <a:off x="1203350" y="1258961"/>
          <a:ext cx="9867901" cy="4541755"/>
        </p:xfrm>
        <a:graphic>
          <a:graphicData uri="http://schemas.openxmlformats.org/drawingml/2006/table">
            <a:tbl>
              <a:tblPr firstRow="1" firstCol="1" bandRow="1">
                <a:tableStyleId>{5C22544A-7EE6-4342-B048-85BDC9FD1C3A}</a:tableStyleId>
              </a:tblPr>
              <a:tblGrid>
                <a:gridCol w="1273150">
                  <a:extLst>
                    <a:ext uri="{9D8B030D-6E8A-4147-A177-3AD203B41FA5}">
                      <a16:colId xmlns:a16="http://schemas.microsoft.com/office/drawing/2014/main" val="3673558504"/>
                    </a:ext>
                  </a:extLst>
                </a:gridCol>
                <a:gridCol w="1701800">
                  <a:extLst>
                    <a:ext uri="{9D8B030D-6E8A-4147-A177-3AD203B41FA5}">
                      <a16:colId xmlns:a16="http://schemas.microsoft.com/office/drawing/2014/main" val="4171305666"/>
                    </a:ext>
                  </a:extLst>
                </a:gridCol>
                <a:gridCol w="2488903">
                  <a:extLst>
                    <a:ext uri="{9D8B030D-6E8A-4147-A177-3AD203B41FA5}">
                      <a16:colId xmlns:a16="http://schemas.microsoft.com/office/drawing/2014/main" val="65194567"/>
                    </a:ext>
                  </a:extLst>
                </a:gridCol>
                <a:gridCol w="2147079">
                  <a:extLst>
                    <a:ext uri="{9D8B030D-6E8A-4147-A177-3AD203B41FA5}">
                      <a16:colId xmlns:a16="http://schemas.microsoft.com/office/drawing/2014/main" val="1219273943"/>
                    </a:ext>
                  </a:extLst>
                </a:gridCol>
                <a:gridCol w="2256969">
                  <a:extLst>
                    <a:ext uri="{9D8B030D-6E8A-4147-A177-3AD203B41FA5}">
                      <a16:colId xmlns:a16="http://schemas.microsoft.com/office/drawing/2014/main" val="3891380994"/>
                    </a:ext>
                  </a:extLst>
                </a:gridCol>
              </a:tblGrid>
              <a:tr h="717119">
                <a:tc>
                  <a:txBody>
                    <a:bodyPr/>
                    <a:lstStyle/>
                    <a:p>
                      <a:pPr algn="ctr">
                        <a:spcAft>
                          <a:spcPts val="0"/>
                        </a:spcAft>
                      </a:pPr>
                      <a:r>
                        <a:rPr lang="en-US" sz="1600" dirty="0">
                          <a:effectLst/>
                        </a:rPr>
                        <a:t>Moderator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Amount of beams (first stage)</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Temperature, 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Size, mm</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Possible material</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5204223"/>
                  </a:ext>
                </a:extLst>
              </a:tr>
              <a:tr h="956159">
                <a:tc>
                  <a:txBody>
                    <a:bodyPr/>
                    <a:lstStyle/>
                    <a:p>
                      <a:pPr>
                        <a:spcAft>
                          <a:spcPts val="0"/>
                        </a:spcAft>
                      </a:pPr>
                      <a:r>
                        <a:rPr lang="en-US" sz="1600">
                          <a:effectLst/>
                        </a:rPr>
                        <a:t>bi-spectral </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Cold 80-90 K + warm 300 K (one above the other)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100x100 + 100x100</a:t>
                      </a:r>
                      <a:endParaRPr lang="ru-RU" sz="1600" dirty="0">
                        <a:effectLst/>
                      </a:endParaRPr>
                    </a:p>
                    <a:p>
                      <a:pPr algn="ctr">
                        <a:spcAft>
                          <a:spcPts val="0"/>
                        </a:spcAft>
                      </a:pPr>
                      <a:r>
                        <a:rPr lang="en-US" sz="1600" dirty="0">
                          <a:effectLst/>
                        </a:rPr>
                        <a:t> </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ru-RU" sz="1600" dirty="0">
                          <a:effectLst/>
                        </a:rPr>
                        <a:t>(</a:t>
                      </a:r>
                      <a:r>
                        <a:rPr lang="en-US" sz="1600" dirty="0">
                          <a:effectLst/>
                        </a:rPr>
                        <a:t>Liquid methane/ethane/ pelletized mesitylene</a:t>
                      </a:r>
                      <a:r>
                        <a:rPr lang="ru-RU" sz="1600" dirty="0">
                          <a:effectLst/>
                        </a:rPr>
                        <a:t>)</a:t>
                      </a:r>
                      <a:r>
                        <a:rPr lang="en-US" sz="1600" dirty="0">
                          <a:effectLst/>
                        </a:rPr>
                        <a:t>+water</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77956985"/>
                  </a:ext>
                </a:extLst>
              </a:tr>
              <a:tr h="956159">
                <a:tc>
                  <a:txBody>
                    <a:bodyPr/>
                    <a:lstStyle/>
                    <a:p>
                      <a:pPr>
                        <a:spcAft>
                          <a:spcPts val="0"/>
                        </a:spcAft>
                      </a:pPr>
                      <a:r>
                        <a:rPr lang="en-US" sz="1600">
                          <a:effectLst/>
                        </a:rPr>
                        <a:t>cold</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4</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80-90K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200 x 200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Liquid methane/ethane/ 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52843041"/>
                  </a:ext>
                </a:extLst>
              </a:tr>
              <a:tr h="956159">
                <a:tc>
                  <a:txBody>
                    <a:bodyPr/>
                    <a:lstStyle/>
                    <a:p>
                      <a:pPr>
                        <a:spcAft>
                          <a:spcPts val="0"/>
                        </a:spcAft>
                      </a:pPr>
                      <a:r>
                        <a:rPr lang="en-US" sz="1600" dirty="0">
                          <a:effectLst/>
                        </a:rPr>
                        <a:t>very cold</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3</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&lt;30K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200 x 200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Pelletized solid methane/parahydrogen/pelletized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053877708"/>
                  </a:ext>
                </a:extLst>
              </a:tr>
              <a:tr h="956159">
                <a:tc>
                  <a:txBody>
                    <a:bodyPr/>
                    <a:lstStyle/>
                    <a:p>
                      <a:pPr>
                        <a:spcAft>
                          <a:spcPts val="0"/>
                        </a:spcAft>
                      </a:pPr>
                      <a:r>
                        <a:rPr lang="en-US" sz="1600">
                          <a:effectLst/>
                        </a:rPr>
                        <a:t>very cold</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6</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a:effectLst/>
                        </a:rPr>
                        <a:t>&lt;30K</a:t>
                      </a:r>
                      <a:endParaRPr lang="ru-RU"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spcAft>
                          <a:spcPts val="0"/>
                        </a:spcAft>
                      </a:pPr>
                      <a:r>
                        <a:rPr lang="en-US" sz="1600" dirty="0">
                          <a:effectLst/>
                        </a:rPr>
                        <a:t>100 x 100</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spcAft>
                          <a:spcPts val="0"/>
                        </a:spcAft>
                      </a:pPr>
                      <a:r>
                        <a:rPr lang="en-US" sz="1600" dirty="0">
                          <a:effectLst/>
                        </a:rPr>
                        <a:t>Pelletized solid methane/parahydrogen/pelletized  mesitylene</a:t>
                      </a:r>
                      <a:endParaRPr lang="ru-RU"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64523898"/>
                  </a:ext>
                </a:extLst>
              </a:tr>
            </a:tbl>
          </a:graphicData>
        </a:graphic>
      </p:graphicFrame>
      <p:sp>
        <p:nvSpPr>
          <p:cNvPr id="6" name="Нижний колонтитул 5">
            <a:extLst>
              <a:ext uri="{FF2B5EF4-FFF2-40B4-BE49-F238E27FC236}">
                <a16:creationId xmlns:a16="http://schemas.microsoft.com/office/drawing/2014/main" id="{FF97D287-132F-4C30-BD58-CCBDF8AC85CB}"/>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20486138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87E6890F-341D-9041-AC6C-8C206572B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457478" y="-136526"/>
            <a:ext cx="7812366" cy="7362497"/>
          </a:xfrm>
          <a:prstGeom prst="rect">
            <a:avLst/>
          </a:prstGeom>
        </p:spPr>
      </p:pic>
      <p:sp>
        <p:nvSpPr>
          <p:cNvPr id="6" name="Прямоугольник 5">
            <a:extLst>
              <a:ext uri="{FF2B5EF4-FFF2-40B4-BE49-F238E27FC236}">
                <a16:creationId xmlns:a16="http://schemas.microsoft.com/office/drawing/2014/main" id="{0F7093AF-6584-F843-87F1-807E651599C8}"/>
              </a:ext>
            </a:extLst>
          </p:cNvPr>
          <p:cNvSpPr/>
          <p:nvPr/>
        </p:nvSpPr>
        <p:spPr>
          <a:xfrm>
            <a:off x="-21488" y="4393919"/>
            <a:ext cx="2343808" cy="2308324"/>
          </a:xfrm>
          <a:prstGeom prst="rect">
            <a:avLst/>
          </a:prstGeom>
          <a:solidFill>
            <a:schemeClr val="bg1"/>
          </a:solidFill>
        </p:spPr>
        <p:txBody>
          <a:bodyPr wrap="square">
            <a:spAutoFit/>
          </a:bodyPr>
          <a:lstStyle/>
          <a:p>
            <a:r>
              <a:rPr lang="en-US" sz="1600" b="1" dirty="0">
                <a:solidFill>
                  <a:srgbClr val="002060"/>
                </a:solidFill>
                <a:latin typeface="Calibri" panose="020F0502020204030204" pitchFamily="34" charset="0"/>
              </a:rPr>
              <a:t>32 </a:t>
            </a:r>
            <a:r>
              <a:rPr lang="en-US" sz="1600" b="1" dirty="0" err="1">
                <a:solidFill>
                  <a:srgbClr val="002060"/>
                </a:solidFill>
                <a:latin typeface="Calibri" panose="020F0502020204030204" pitchFamily="34" charset="0"/>
              </a:rPr>
              <a:t>beamports</a:t>
            </a:r>
            <a:r>
              <a:rPr lang="en-US" sz="1600" b="1" dirty="0">
                <a:solidFill>
                  <a:srgbClr val="002060"/>
                </a:solidFill>
                <a:latin typeface="Calibri" panose="020F0502020204030204" pitchFamily="34" charset="0"/>
              </a:rPr>
              <a:t> with </a:t>
            </a:r>
          </a:p>
          <a:p>
            <a:r>
              <a:rPr lang="en-US" sz="1600" b="1" dirty="0">
                <a:solidFill>
                  <a:srgbClr val="002060"/>
                </a:solidFill>
                <a:latin typeface="Calibri" panose="020F0502020204030204" pitchFamily="34" charset="0"/>
              </a:rPr>
              <a:t>10° separation:</a:t>
            </a:r>
          </a:p>
          <a:p>
            <a:endParaRPr lang="en-US" sz="1600" b="1" dirty="0">
              <a:solidFill>
                <a:srgbClr val="002060"/>
              </a:solidFill>
              <a:latin typeface="Calibri" panose="020F0502020204030204" pitchFamily="34" charset="0"/>
            </a:endParaRPr>
          </a:p>
          <a:p>
            <a:r>
              <a:rPr lang="en-US" sz="1600" b="1" dirty="0">
                <a:solidFill>
                  <a:srgbClr val="002060"/>
                </a:solidFill>
                <a:latin typeface="Calibri" panose="020F0502020204030204" pitchFamily="34" charset="0"/>
              </a:rPr>
              <a:t>For instruments:</a:t>
            </a:r>
          </a:p>
          <a:p>
            <a:r>
              <a:rPr lang="en-US" sz="1600" b="1" dirty="0">
                <a:solidFill>
                  <a:srgbClr val="002060"/>
                </a:solidFill>
                <a:latin typeface="Calibri" panose="020F0502020204030204" pitchFamily="34" charset="0"/>
              </a:rPr>
              <a:t>4 – bi spectral</a:t>
            </a:r>
          </a:p>
          <a:p>
            <a:r>
              <a:rPr lang="en-US" sz="1600" b="1" dirty="0">
                <a:solidFill>
                  <a:srgbClr val="002060"/>
                </a:solidFill>
                <a:latin typeface="Calibri" panose="020F0502020204030204" pitchFamily="34" charset="0"/>
              </a:rPr>
              <a:t>8 – large cold</a:t>
            </a:r>
          </a:p>
          <a:p>
            <a:r>
              <a:rPr lang="en-US" sz="1600" b="1" dirty="0">
                <a:solidFill>
                  <a:srgbClr val="002060"/>
                </a:solidFill>
                <a:latin typeface="Calibri" panose="020F0502020204030204" pitchFamily="34" charset="0"/>
              </a:rPr>
              <a:t>8 – large very cold</a:t>
            </a:r>
          </a:p>
          <a:p>
            <a:r>
              <a:rPr lang="en-US" sz="1600" b="1" dirty="0">
                <a:solidFill>
                  <a:srgbClr val="002060"/>
                </a:solidFill>
                <a:latin typeface="Calibri" panose="020F0502020204030204" pitchFamily="34" charset="0"/>
              </a:rPr>
              <a:t>8 – small cold</a:t>
            </a:r>
          </a:p>
          <a:p>
            <a:r>
              <a:rPr lang="en-US" sz="1600" b="1" dirty="0">
                <a:solidFill>
                  <a:srgbClr val="002060"/>
                </a:solidFill>
                <a:latin typeface="Calibri" panose="020F0502020204030204" pitchFamily="34" charset="0"/>
              </a:rPr>
              <a:t>4- small tangential cold</a:t>
            </a:r>
            <a:endParaRPr lang="ru-RU" sz="1600" dirty="0"/>
          </a:p>
        </p:txBody>
      </p:sp>
      <p:pic>
        <p:nvPicPr>
          <p:cNvPr id="9" name="Рисунок 8">
            <a:extLst>
              <a:ext uri="{FF2B5EF4-FFF2-40B4-BE49-F238E27FC236}">
                <a16:creationId xmlns:a16="http://schemas.microsoft.com/office/drawing/2014/main" id="{3563C867-BAAC-CC44-9C38-61EBB98508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2157137" y="-58719"/>
            <a:ext cx="8304310" cy="6858000"/>
          </a:xfrm>
          <a:prstGeom prst="rect">
            <a:avLst/>
          </a:prstGeom>
        </p:spPr>
      </p:pic>
      <p:sp>
        <p:nvSpPr>
          <p:cNvPr id="3" name="Прямоугольник 2">
            <a:extLst>
              <a:ext uri="{FF2B5EF4-FFF2-40B4-BE49-F238E27FC236}">
                <a16:creationId xmlns:a16="http://schemas.microsoft.com/office/drawing/2014/main" id="{6E88E0BA-4BF6-8647-8D72-37AEC318AD81}"/>
              </a:ext>
            </a:extLst>
          </p:cNvPr>
          <p:cNvSpPr/>
          <p:nvPr/>
        </p:nvSpPr>
        <p:spPr>
          <a:xfrm>
            <a:off x="1343915" y="3746607"/>
            <a:ext cx="306194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small/tangential/cold (80K) </a:t>
            </a:r>
            <a:endParaRPr lang="ru-RU" dirty="0"/>
          </a:p>
        </p:txBody>
      </p:sp>
      <p:sp>
        <p:nvSpPr>
          <p:cNvPr id="10" name="Прямоугольник 9">
            <a:extLst>
              <a:ext uri="{FF2B5EF4-FFF2-40B4-BE49-F238E27FC236}">
                <a16:creationId xmlns:a16="http://schemas.microsoft.com/office/drawing/2014/main" id="{FDA57100-F4EE-AA44-9D63-0306F8A7D2AD}"/>
              </a:ext>
            </a:extLst>
          </p:cNvPr>
          <p:cNvSpPr/>
          <p:nvPr/>
        </p:nvSpPr>
        <p:spPr>
          <a:xfrm>
            <a:off x="8475572" y="3669900"/>
            <a:ext cx="3716428" cy="369332"/>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2- small/ tangential/ very cold (&lt;30K)</a:t>
            </a:r>
            <a:endParaRPr lang="ru-RU" dirty="0"/>
          </a:p>
        </p:txBody>
      </p:sp>
      <p:sp>
        <p:nvSpPr>
          <p:cNvPr id="8" name="Прямоугольник 7">
            <a:extLst>
              <a:ext uri="{FF2B5EF4-FFF2-40B4-BE49-F238E27FC236}">
                <a16:creationId xmlns:a16="http://schemas.microsoft.com/office/drawing/2014/main" id="{2C3BDDD0-0B81-DC45-890C-E6CBA2A8A366}"/>
              </a:ext>
            </a:extLst>
          </p:cNvPr>
          <p:cNvSpPr/>
          <p:nvPr/>
        </p:nvSpPr>
        <p:spPr>
          <a:xfrm>
            <a:off x="7056260" y="4936030"/>
            <a:ext cx="1508490" cy="646331"/>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bi spectral</a:t>
            </a:r>
          </a:p>
          <a:p>
            <a:r>
              <a:rPr lang="en-US" b="1" dirty="0">
                <a:solidFill>
                  <a:srgbClr val="002060"/>
                </a:solidFill>
                <a:latin typeface="Calibri" panose="020F0502020204030204" pitchFamily="34" charset="0"/>
              </a:rPr>
              <a:t>(300+80K)</a:t>
            </a:r>
          </a:p>
        </p:txBody>
      </p:sp>
      <p:sp>
        <p:nvSpPr>
          <p:cNvPr id="11" name="Прямоугольник 10">
            <a:extLst>
              <a:ext uri="{FF2B5EF4-FFF2-40B4-BE49-F238E27FC236}">
                <a16:creationId xmlns:a16="http://schemas.microsoft.com/office/drawing/2014/main" id="{E70E5A64-6308-9C4A-8CAF-B233440A5AF6}"/>
              </a:ext>
            </a:extLst>
          </p:cNvPr>
          <p:cNvSpPr/>
          <p:nvPr/>
        </p:nvSpPr>
        <p:spPr>
          <a:xfrm>
            <a:off x="4326606" y="4936030"/>
            <a:ext cx="1535243" cy="646331"/>
          </a:xfrm>
          <a:prstGeom prst="rect">
            <a:avLst/>
          </a:prstGeom>
          <a:solidFill>
            <a:schemeClr val="bg1"/>
          </a:solidFill>
        </p:spPr>
        <p:txBody>
          <a:bodyPr wrap="square">
            <a:spAutoFit/>
          </a:bodyPr>
          <a:lstStyle/>
          <a:p>
            <a:r>
              <a:rPr lang="en-US" b="1" dirty="0">
                <a:solidFill>
                  <a:srgbClr val="002060"/>
                </a:solidFill>
                <a:latin typeface="Calibri" panose="020F0502020204030204" pitchFamily="34" charset="0"/>
              </a:rPr>
              <a:t>4– small /cold </a:t>
            </a:r>
          </a:p>
          <a:p>
            <a:r>
              <a:rPr lang="en-US" b="1" dirty="0">
                <a:solidFill>
                  <a:srgbClr val="002060"/>
                </a:solidFill>
                <a:latin typeface="Calibri" panose="020F0502020204030204" pitchFamily="34" charset="0"/>
              </a:rPr>
              <a:t>(80K)</a:t>
            </a:r>
          </a:p>
        </p:txBody>
      </p:sp>
      <p:sp>
        <p:nvSpPr>
          <p:cNvPr id="12" name="Прямоугольник 11">
            <a:extLst>
              <a:ext uri="{FF2B5EF4-FFF2-40B4-BE49-F238E27FC236}">
                <a16:creationId xmlns:a16="http://schemas.microsoft.com/office/drawing/2014/main" id="{078E5E77-A03D-4741-B425-1E8D1AE8BA19}"/>
              </a:ext>
            </a:extLst>
          </p:cNvPr>
          <p:cNvSpPr/>
          <p:nvPr/>
        </p:nvSpPr>
        <p:spPr>
          <a:xfrm>
            <a:off x="6718826" y="330278"/>
            <a:ext cx="2135969"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4 – small/ cold (80K)</a:t>
            </a:r>
          </a:p>
        </p:txBody>
      </p:sp>
      <p:sp>
        <p:nvSpPr>
          <p:cNvPr id="13" name="Прямоугольник 12">
            <a:extLst>
              <a:ext uri="{FF2B5EF4-FFF2-40B4-BE49-F238E27FC236}">
                <a16:creationId xmlns:a16="http://schemas.microsoft.com/office/drawing/2014/main" id="{17DF7F94-B794-5247-8D21-B992A8C306E1}"/>
              </a:ext>
            </a:extLst>
          </p:cNvPr>
          <p:cNvSpPr/>
          <p:nvPr/>
        </p:nvSpPr>
        <p:spPr>
          <a:xfrm>
            <a:off x="8689731" y="1960989"/>
            <a:ext cx="2684325"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very cold (&lt;30K)</a:t>
            </a:r>
          </a:p>
        </p:txBody>
      </p:sp>
      <p:sp>
        <p:nvSpPr>
          <p:cNvPr id="14" name="Прямоугольник 13">
            <a:extLst>
              <a:ext uri="{FF2B5EF4-FFF2-40B4-BE49-F238E27FC236}">
                <a16:creationId xmlns:a16="http://schemas.microsoft.com/office/drawing/2014/main" id="{95EBFC5F-4BE7-B04A-A5AE-1E6C6F0C2D23}"/>
              </a:ext>
            </a:extLst>
          </p:cNvPr>
          <p:cNvSpPr/>
          <p:nvPr/>
        </p:nvSpPr>
        <p:spPr>
          <a:xfrm>
            <a:off x="2266212" y="1982650"/>
            <a:ext cx="2002536" cy="369332"/>
          </a:xfrm>
          <a:prstGeom prst="rect">
            <a:avLst/>
          </a:prstGeom>
          <a:solidFill>
            <a:schemeClr val="bg1"/>
          </a:solidFill>
        </p:spPr>
        <p:txBody>
          <a:bodyPr wrap="none">
            <a:spAutoFit/>
          </a:bodyPr>
          <a:lstStyle/>
          <a:p>
            <a:r>
              <a:rPr lang="en-US" b="1" dirty="0">
                <a:solidFill>
                  <a:srgbClr val="002060"/>
                </a:solidFill>
                <a:latin typeface="Calibri" panose="020F0502020204030204" pitchFamily="34" charset="0"/>
              </a:rPr>
              <a:t>8 – large cold (80K)</a:t>
            </a:r>
          </a:p>
        </p:txBody>
      </p:sp>
      <p:sp>
        <p:nvSpPr>
          <p:cNvPr id="15" name="TextBox 14">
            <a:extLst>
              <a:ext uri="{FF2B5EF4-FFF2-40B4-BE49-F238E27FC236}">
                <a16:creationId xmlns:a16="http://schemas.microsoft.com/office/drawing/2014/main" id="{182C31F6-E32D-5142-B3A2-B07E11713714}"/>
              </a:ext>
            </a:extLst>
          </p:cNvPr>
          <p:cNvSpPr txBox="1"/>
          <p:nvPr/>
        </p:nvSpPr>
        <p:spPr>
          <a:xfrm>
            <a:off x="6928801" y="5794308"/>
            <a:ext cx="1429366" cy="400110"/>
          </a:xfrm>
          <a:prstGeom prst="rect">
            <a:avLst/>
          </a:prstGeom>
          <a:noFill/>
        </p:spPr>
        <p:txBody>
          <a:bodyPr wrap="none" rtlCol="0">
            <a:spAutoFit/>
          </a:bodyPr>
          <a:lstStyle/>
          <a:p>
            <a:r>
              <a:rPr lang="en-US" sz="2000" b="1" dirty="0">
                <a:solidFill>
                  <a:schemeClr val="bg1"/>
                </a:solidFill>
              </a:rPr>
              <a:t>Be reflector</a:t>
            </a:r>
            <a:endParaRPr lang="ru-RU" sz="2000" b="1" dirty="0">
              <a:solidFill>
                <a:schemeClr val="bg1"/>
              </a:solidFill>
            </a:endParaRPr>
          </a:p>
        </p:txBody>
      </p:sp>
      <p:sp>
        <p:nvSpPr>
          <p:cNvPr id="16" name="TextBox 15">
            <a:extLst>
              <a:ext uri="{FF2B5EF4-FFF2-40B4-BE49-F238E27FC236}">
                <a16:creationId xmlns:a16="http://schemas.microsoft.com/office/drawing/2014/main" id="{DD2500E5-F7BC-6C41-9CC0-68F842DAAAD4}"/>
              </a:ext>
            </a:extLst>
          </p:cNvPr>
          <p:cNvSpPr txBox="1"/>
          <p:nvPr/>
        </p:nvSpPr>
        <p:spPr>
          <a:xfrm>
            <a:off x="5283372" y="4631822"/>
            <a:ext cx="2287934" cy="369332"/>
          </a:xfrm>
          <a:prstGeom prst="rect">
            <a:avLst/>
          </a:prstGeom>
          <a:solidFill>
            <a:schemeClr val="bg1"/>
          </a:solidFill>
        </p:spPr>
        <p:txBody>
          <a:bodyPr wrap="none" rtlCol="0">
            <a:spAutoFit/>
          </a:bodyPr>
          <a:lstStyle/>
          <a:p>
            <a:r>
              <a:rPr lang="en-US" dirty="0"/>
              <a:t>Water pre-moderators</a:t>
            </a:r>
            <a:endParaRPr lang="ru-RU" dirty="0"/>
          </a:p>
        </p:txBody>
      </p:sp>
      <p:sp>
        <p:nvSpPr>
          <p:cNvPr id="17" name="TextBox 16">
            <a:extLst>
              <a:ext uri="{FF2B5EF4-FFF2-40B4-BE49-F238E27FC236}">
                <a16:creationId xmlns:a16="http://schemas.microsoft.com/office/drawing/2014/main" id="{C79E0127-B9BB-9648-8430-B9A07ACB6643}"/>
              </a:ext>
            </a:extLst>
          </p:cNvPr>
          <p:cNvSpPr txBox="1"/>
          <p:nvPr/>
        </p:nvSpPr>
        <p:spPr>
          <a:xfrm>
            <a:off x="6718826" y="3339287"/>
            <a:ext cx="622478" cy="369332"/>
          </a:xfrm>
          <a:prstGeom prst="rect">
            <a:avLst/>
          </a:prstGeom>
          <a:noFill/>
        </p:spPr>
        <p:txBody>
          <a:bodyPr wrap="none" rtlCol="0">
            <a:spAutoFit/>
          </a:bodyPr>
          <a:lstStyle/>
          <a:p>
            <a:r>
              <a:rPr lang="en-US" dirty="0">
                <a:solidFill>
                  <a:schemeClr val="bg1"/>
                </a:solidFill>
              </a:rPr>
              <a:t>Core</a:t>
            </a:r>
            <a:endParaRPr lang="ru-RU" dirty="0">
              <a:solidFill>
                <a:schemeClr val="bg1"/>
              </a:solidFill>
            </a:endParaRPr>
          </a:p>
        </p:txBody>
      </p:sp>
      <p:cxnSp>
        <p:nvCxnSpPr>
          <p:cNvPr id="20" name="Прямая со стрелкой 19">
            <a:extLst>
              <a:ext uri="{FF2B5EF4-FFF2-40B4-BE49-F238E27FC236}">
                <a16:creationId xmlns:a16="http://schemas.microsoft.com/office/drawing/2014/main" id="{6D53D289-9B33-0642-8862-5E306E8A4878}"/>
              </a:ext>
            </a:extLst>
          </p:cNvPr>
          <p:cNvCxnSpPr>
            <a:cxnSpLocks/>
          </p:cNvCxnSpPr>
          <p:nvPr/>
        </p:nvCxnSpPr>
        <p:spPr>
          <a:xfrm flipH="1">
            <a:off x="6972426" y="3909051"/>
            <a:ext cx="677920" cy="812111"/>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я со стрелкой 21">
            <a:extLst>
              <a:ext uri="{FF2B5EF4-FFF2-40B4-BE49-F238E27FC236}">
                <a16:creationId xmlns:a16="http://schemas.microsoft.com/office/drawing/2014/main" id="{3BBC0CA6-64EE-DD42-9C43-F6A67F9C3DBF}"/>
              </a:ext>
            </a:extLst>
          </p:cNvPr>
          <p:cNvCxnSpPr>
            <a:cxnSpLocks/>
          </p:cNvCxnSpPr>
          <p:nvPr/>
        </p:nvCxnSpPr>
        <p:spPr>
          <a:xfrm>
            <a:off x="5108471" y="3726149"/>
            <a:ext cx="591289" cy="995013"/>
          </a:xfrm>
          <a:prstGeom prst="straightConnector1">
            <a:avLst/>
          </a:prstGeom>
          <a:ln w="4127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Прямая со стрелкой 29">
            <a:extLst>
              <a:ext uri="{FF2B5EF4-FFF2-40B4-BE49-F238E27FC236}">
                <a16:creationId xmlns:a16="http://schemas.microsoft.com/office/drawing/2014/main" id="{5FB8F367-2B95-DC45-B3BA-815CDC0595A9}"/>
              </a:ext>
            </a:extLst>
          </p:cNvPr>
          <p:cNvCxnSpPr>
            <a:cxnSpLocks/>
          </p:cNvCxnSpPr>
          <p:nvPr/>
        </p:nvCxnSpPr>
        <p:spPr>
          <a:xfrm flipV="1">
            <a:off x="6526918" y="699610"/>
            <a:ext cx="1116566" cy="1243726"/>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4555376D-90CA-2C44-8B25-72C258033F60}"/>
              </a:ext>
            </a:extLst>
          </p:cNvPr>
          <p:cNvCxnSpPr>
            <a:cxnSpLocks/>
          </p:cNvCxnSpPr>
          <p:nvPr/>
        </p:nvCxnSpPr>
        <p:spPr>
          <a:xfrm flipV="1">
            <a:off x="7708018" y="2350268"/>
            <a:ext cx="1922136" cy="529240"/>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9A1F1A23-1D6D-7D45-877F-55EC1C8DD59F}"/>
              </a:ext>
            </a:extLst>
          </p:cNvPr>
          <p:cNvCxnSpPr>
            <a:cxnSpLocks/>
          </p:cNvCxnSpPr>
          <p:nvPr/>
        </p:nvCxnSpPr>
        <p:spPr>
          <a:xfrm>
            <a:off x="7810505" y="3013277"/>
            <a:ext cx="1766641" cy="644279"/>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AAE34C74-2D91-0745-B2DD-75E23E1E6B1B}"/>
              </a:ext>
            </a:extLst>
          </p:cNvPr>
          <p:cNvCxnSpPr>
            <a:cxnSpLocks/>
          </p:cNvCxnSpPr>
          <p:nvPr/>
        </p:nvCxnSpPr>
        <p:spPr>
          <a:xfrm flipH="1">
            <a:off x="7625443" y="4110596"/>
            <a:ext cx="111674" cy="7226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Прямая со стрелкой 42">
            <a:extLst>
              <a:ext uri="{FF2B5EF4-FFF2-40B4-BE49-F238E27FC236}">
                <a16:creationId xmlns:a16="http://schemas.microsoft.com/office/drawing/2014/main" id="{4067E84F-B54C-364D-9F7F-2C85A5DCAED1}"/>
              </a:ext>
            </a:extLst>
          </p:cNvPr>
          <p:cNvCxnSpPr>
            <a:cxnSpLocks/>
          </p:cNvCxnSpPr>
          <p:nvPr/>
        </p:nvCxnSpPr>
        <p:spPr>
          <a:xfrm>
            <a:off x="5081003" y="4148696"/>
            <a:ext cx="270163" cy="684561"/>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98CD48FC-B309-6B4A-8F1D-49155DECC6BE}"/>
              </a:ext>
            </a:extLst>
          </p:cNvPr>
          <p:cNvCxnSpPr>
            <a:cxnSpLocks/>
            <a:endCxn id="14" idx="2"/>
          </p:cNvCxnSpPr>
          <p:nvPr/>
        </p:nvCxnSpPr>
        <p:spPr>
          <a:xfrm flipH="1" flipV="1">
            <a:off x="3267480" y="2351982"/>
            <a:ext cx="1857708" cy="530584"/>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a:extLst>
              <a:ext uri="{FF2B5EF4-FFF2-40B4-BE49-F238E27FC236}">
                <a16:creationId xmlns:a16="http://schemas.microsoft.com/office/drawing/2014/main" id="{1BB5BC4D-6544-984D-881B-0E1D507055F7}"/>
              </a:ext>
            </a:extLst>
          </p:cNvPr>
          <p:cNvCxnSpPr>
            <a:cxnSpLocks/>
          </p:cNvCxnSpPr>
          <p:nvPr/>
        </p:nvCxnSpPr>
        <p:spPr>
          <a:xfrm flipH="1">
            <a:off x="3396343" y="3067232"/>
            <a:ext cx="1572642" cy="602668"/>
          </a:xfrm>
          <a:prstGeom prst="straightConnector1">
            <a:avLst/>
          </a:prstGeom>
          <a:ln w="412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 name="Нижний колонтитул 4">
            <a:extLst>
              <a:ext uri="{FF2B5EF4-FFF2-40B4-BE49-F238E27FC236}">
                <a16:creationId xmlns:a16="http://schemas.microsoft.com/office/drawing/2014/main" id="{99B3BAC9-6FAF-4EBB-9FFD-331C2C36125E}"/>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280952244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2"/>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nodeType="clickEffect">
                                  <p:stCondLst>
                                    <p:cond delay="0"/>
                                  </p:stCondLst>
                                  <p:childTnLst>
                                    <p:anim calcmode="lin" valueType="num">
                                      <p:cBhvr>
                                        <p:cTn id="62" dur="500"/>
                                        <p:tgtEl>
                                          <p:spTgt spid="9"/>
                                        </p:tgtEl>
                                        <p:attrNameLst>
                                          <p:attrName>ppt_w</p:attrName>
                                        </p:attrNameLst>
                                      </p:cBhvr>
                                      <p:tavLst>
                                        <p:tav tm="0">
                                          <p:val>
                                            <p:strVal val="ppt_w"/>
                                          </p:val>
                                        </p:tav>
                                        <p:tav tm="100000">
                                          <p:val>
                                            <p:fltVal val="0"/>
                                          </p:val>
                                        </p:tav>
                                      </p:tavLst>
                                    </p:anim>
                                    <p:anim calcmode="lin" valueType="num">
                                      <p:cBhvr>
                                        <p:cTn id="63" dur="500"/>
                                        <p:tgtEl>
                                          <p:spTgt spid="9"/>
                                        </p:tgtEl>
                                        <p:attrNameLst>
                                          <p:attrName>ppt_h</p:attrName>
                                        </p:attrNameLst>
                                      </p:cBhvr>
                                      <p:tavLst>
                                        <p:tav tm="0">
                                          <p:val>
                                            <p:strVal val="ppt_h"/>
                                          </p:val>
                                        </p:tav>
                                        <p:tav tm="100000">
                                          <p:val>
                                            <p:fltVal val="0"/>
                                          </p:val>
                                        </p:tav>
                                      </p:tavLst>
                                    </p:anim>
                                    <p:animEffect transition="out" filter="fade">
                                      <p:cBhvr>
                                        <p:cTn id="64" dur="500"/>
                                        <p:tgtEl>
                                          <p:spTgt spid="9"/>
                                        </p:tgtEl>
                                      </p:cBhvr>
                                    </p:animEffect>
                                    <p:set>
                                      <p:cBhvr>
                                        <p:cTn id="65" dur="1" fill="hold">
                                          <p:stCondLst>
                                            <p:cond delay="499"/>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13"/>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12"/>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14"/>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3"/>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1" nodeType="withEffect">
                                  <p:stCondLst>
                                    <p:cond delay="0"/>
                                  </p:stCondLst>
                                  <p:childTnLst>
                                    <p:set>
                                      <p:cBhvr>
                                        <p:cTn id="77" dur="1" fill="hold">
                                          <p:stCondLst>
                                            <p:cond delay="0"/>
                                          </p:stCondLst>
                                        </p:cTn>
                                        <p:tgtEl>
                                          <p:spTgt spid="8"/>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0"/>
                                        </p:tgtEl>
                                        <p:attrNameLst>
                                          <p:attrName>style.visibility</p:attrName>
                                        </p:attrNameLst>
                                      </p:cBhvr>
                                      <p:to>
                                        <p:strVal val="hidden"/>
                                      </p:to>
                                    </p:set>
                                  </p:childTnLst>
                                </p:cTn>
                              </p:par>
                              <p:par>
                                <p:cTn id="80" presetID="1" presetClass="entr" presetSubtype="0" fill="hold" nodeType="withEffect">
                                  <p:stCondLst>
                                    <p:cond delay="0"/>
                                  </p:stCondLst>
                                  <p:childTnLst>
                                    <p:set>
                                      <p:cBhvr>
                                        <p:cTn id="81" dur="1" fill="hold">
                                          <p:stCondLst>
                                            <p:cond delay="0"/>
                                          </p:stCondLst>
                                        </p:cTn>
                                        <p:tgtEl>
                                          <p:spTgt spid="30"/>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3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35"/>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3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38"/>
                                        </p:tgtEl>
                                        <p:attrNameLst>
                                          <p:attrName>style.visibility</p:attrName>
                                        </p:attrNameLst>
                                      </p:cBhvr>
                                      <p:to>
                                        <p:strVal val="visible"/>
                                      </p:to>
                                    </p:set>
                                  </p:childTnLst>
                                </p:cTn>
                              </p:par>
                              <p:par>
                                <p:cTn id="90" presetID="1" presetClass="exit" presetSubtype="0" fill="hold" nodeType="withEffect">
                                  <p:stCondLst>
                                    <p:cond delay="0"/>
                                  </p:stCondLst>
                                  <p:childTnLst>
                                    <p:set>
                                      <p:cBhvr>
                                        <p:cTn id="91" dur="1" fill="hold">
                                          <p:stCondLst>
                                            <p:cond delay="0"/>
                                          </p:stCondLst>
                                        </p:cTn>
                                        <p:tgtEl>
                                          <p:spTgt spid="38"/>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41"/>
                                        </p:tgtEl>
                                        <p:attrNameLst>
                                          <p:attrName>style.visibility</p:attrName>
                                        </p:attrNameLst>
                                      </p:cBhvr>
                                      <p:to>
                                        <p:strVal val="visible"/>
                                      </p:to>
                                    </p:set>
                                  </p:childTnLst>
                                </p:cTn>
                              </p:par>
                              <p:par>
                                <p:cTn id="94" presetID="1" presetClass="exit" presetSubtype="0" fill="hold" nodeType="withEffect">
                                  <p:stCondLst>
                                    <p:cond delay="0"/>
                                  </p:stCondLst>
                                  <p:childTnLst>
                                    <p:set>
                                      <p:cBhvr>
                                        <p:cTn id="95" dur="1" fill="hold">
                                          <p:stCondLst>
                                            <p:cond delay="0"/>
                                          </p:stCondLst>
                                        </p:cTn>
                                        <p:tgtEl>
                                          <p:spTgt spid="41"/>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43"/>
                                        </p:tgtEl>
                                        <p:attrNameLst>
                                          <p:attrName>style.visibility</p:attrName>
                                        </p:attrNameLst>
                                      </p:cBhvr>
                                      <p:to>
                                        <p:strVal val="visible"/>
                                      </p:to>
                                    </p:set>
                                  </p:childTnLst>
                                </p:cTn>
                              </p:par>
                              <p:par>
                                <p:cTn id="98" presetID="1" presetClass="exit" presetSubtype="0" fill="hold" nodeType="withEffect">
                                  <p:stCondLst>
                                    <p:cond delay="0"/>
                                  </p:stCondLst>
                                  <p:childTnLst>
                                    <p:set>
                                      <p:cBhvr>
                                        <p:cTn id="99" dur="1" fill="hold">
                                          <p:stCondLst>
                                            <p:cond delay="0"/>
                                          </p:stCondLst>
                                        </p:cTn>
                                        <p:tgtEl>
                                          <p:spTgt spid="43"/>
                                        </p:tgtEl>
                                        <p:attrNameLst>
                                          <p:attrName>style.visibility</p:attrName>
                                        </p:attrNameLst>
                                      </p:cBhvr>
                                      <p:to>
                                        <p:strVal val="hidden"/>
                                      </p:to>
                                    </p:set>
                                  </p:childTnLst>
                                </p:cTn>
                              </p:par>
                              <p:par>
                                <p:cTn id="100" presetID="1" presetClass="entr" presetSubtype="0" fill="hold" nodeType="withEffect">
                                  <p:stCondLst>
                                    <p:cond delay="0"/>
                                  </p:stCondLst>
                                  <p:childTnLst>
                                    <p:set>
                                      <p:cBhvr>
                                        <p:cTn id="101" dur="1" fill="hold">
                                          <p:stCondLst>
                                            <p:cond delay="0"/>
                                          </p:stCondLst>
                                        </p:cTn>
                                        <p:tgtEl>
                                          <p:spTgt spid="45"/>
                                        </p:tgtEl>
                                        <p:attrNameLst>
                                          <p:attrName>style.visibility</p:attrName>
                                        </p:attrNameLst>
                                      </p:cBhvr>
                                      <p:to>
                                        <p:strVal val="visible"/>
                                      </p:to>
                                    </p:set>
                                  </p:childTnLst>
                                </p:cTn>
                              </p:par>
                              <p:par>
                                <p:cTn id="102" presetID="1" presetClass="exit" presetSubtype="0" fill="hold" nodeType="withEffect">
                                  <p:stCondLst>
                                    <p:cond delay="0"/>
                                  </p:stCondLst>
                                  <p:childTnLst>
                                    <p:set>
                                      <p:cBhvr>
                                        <p:cTn id="103" dur="1" fill="hold">
                                          <p:stCondLst>
                                            <p:cond delay="0"/>
                                          </p:stCondLst>
                                        </p:cTn>
                                        <p:tgtEl>
                                          <p:spTgt spid="45"/>
                                        </p:tgtEl>
                                        <p:attrNameLst>
                                          <p:attrName>style.visibility</p:attrName>
                                        </p:attrNameLst>
                                      </p:cBhvr>
                                      <p:to>
                                        <p:strVal val="hidden"/>
                                      </p:to>
                                    </p:set>
                                  </p:childTnLst>
                                </p:cTn>
                              </p:par>
                              <p:par>
                                <p:cTn id="104" presetID="1" presetClass="entr" presetSubtype="0" fill="hold" nodeType="withEffect">
                                  <p:stCondLst>
                                    <p:cond delay="0"/>
                                  </p:stCondLst>
                                  <p:childTnLst>
                                    <p:set>
                                      <p:cBhvr>
                                        <p:cTn id="105" dur="1" fill="hold">
                                          <p:stCondLst>
                                            <p:cond delay="0"/>
                                          </p:stCondLst>
                                        </p:cTn>
                                        <p:tgtEl>
                                          <p:spTgt spid="47"/>
                                        </p:tgtEl>
                                        <p:attrNameLst>
                                          <p:attrName>style.visibility</p:attrName>
                                        </p:attrNameLst>
                                      </p:cBhvr>
                                      <p:to>
                                        <p:strVal val="visible"/>
                                      </p:to>
                                    </p:set>
                                  </p:childTnLst>
                                </p:cTn>
                              </p:par>
                              <p:par>
                                <p:cTn id="106" presetID="1" presetClass="exit" presetSubtype="0" fill="hold" nodeType="withEffect">
                                  <p:stCondLst>
                                    <p:cond delay="0"/>
                                  </p:stCondLst>
                                  <p:childTnLst>
                                    <p:set>
                                      <p:cBhvr>
                                        <p:cTn id="107" dur="1" fill="hold">
                                          <p:stCondLst>
                                            <p:cond delay="0"/>
                                          </p:stCondLst>
                                        </p:cTn>
                                        <p:tgtEl>
                                          <p:spTgt spid="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3" grpId="1" animBg="1"/>
      <p:bldP spid="10" grpId="0" animBg="1"/>
      <p:bldP spid="10"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5" grpId="0"/>
      <p:bldP spid="15" grpId="1"/>
      <p:bldP spid="16" grpId="0" animBg="1"/>
      <p:bldP spid="16" grpId="1" animBg="1"/>
      <p:bldP spid="17" grpId="0"/>
      <p:bldP spid="17" grpId="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a:extLst>
              <a:ext uri="{FF2B5EF4-FFF2-40B4-BE49-F238E27FC236}">
                <a16:creationId xmlns:a16="http://schemas.microsoft.com/office/drawing/2014/main" id="{BD302B25-AD7F-4159-93E9-AAEEA76EF3CD}"/>
              </a:ext>
            </a:extLst>
          </p:cNvPr>
          <p:cNvSpPr>
            <a:spLocks noGrp="1"/>
          </p:cNvSpPr>
          <p:nvPr>
            <p:ph type="title"/>
          </p:nvPr>
        </p:nvSpPr>
        <p:spPr/>
        <p:txBody>
          <a:bodyPr/>
          <a:lstStyle/>
          <a:p>
            <a:r>
              <a:rPr lang="en-US" dirty="0"/>
              <a:t>CONCLUSION</a:t>
            </a:r>
            <a:endParaRPr lang="ru-RU" dirty="0"/>
          </a:p>
        </p:txBody>
      </p:sp>
      <p:sp>
        <p:nvSpPr>
          <p:cNvPr id="4" name="Текст 3">
            <a:extLst>
              <a:ext uri="{FF2B5EF4-FFF2-40B4-BE49-F238E27FC236}">
                <a16:creationId xmlns:a16="http://schemas.microsoft.com/office/drawing/2014/main" id="{324956B0-323E-49AF-ADC4-283F5A2B9625}"/>
              </a:ext>
            </a:extLst>
          </p:cNvPr>
          <p:cNvSpPr>
            <a:spLocks noGrp="1"/>
          </p:cNvSpPr>
          <p:nvPr>
            <p:ph type="body" idx="1"/>
          </p:nvPr>
        </p:nvSpPr>
        <p:spPr/>
        <p:txBody>
          <a:bodyPr/>
          <a:lstStyle/>
          <a:p>
            <a:endParaRPr lang="ru-RU"/>
          </a:p>
        </p:txBody>
      </p:sp>
      <p:sp>
        <p:nvSpPr>
          <p:cNvPr id="2" name="Нижний колонтитул 1">
            <a:extLst>
              <a:ext uri="{FF2B5EF4-FFF2-40B4-BE49-F238E27FC236}">
                <a16:creationId xmlns:a16="http://schemas.microsoft.com/office/drawing/2014/main" id="{16BC7A23-E800-436E-B667-8E33F1429B16}"/>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900299718"/>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Resize of Montage neu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3" name="Нижний колонтитул 2">
            <a:extLst>
              <a:ext uri="{FF2B5EF4-FFF2-40B4-BE49-F238E27FC236}">
                <a16:creationId xmlns:a16="http://schemas.microsoft.com/office/drawing/2014/main" id="{C9A885EC-C5FD-4F05-8044-84C26601E1F1}"/>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spTree>
    <p:extLst>
      <p:ext uri="{BB962C8B-B14F-4D97-AF65-F5344CB8AC3E}">
        <p14:creationId xmlns:p14="http://schemas.microsoft.com/office/powerpoint/2010/main" val="1247354591"/>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0515E85-C273-431C-88E9-0819FC81DCEA}"/>
              </a:ext>
            </a:extLst>
          </p:cNvPr>
          <p:cNvSpPr>
            <a:spLocks noGrp="1"/>
          </p:cNvSpPr>
          <p:nvPr>
            <p:ph type="ftr" sz="quarter" idx="11"/>
          </p:nvPr>
        </p:nvSpPr>
        <p:spPr/>
        <p:txBody>
          <a:bodyPr/>
          <a:lstStyle/>
          <a:p>
            <a:r>
              <a:rPr lang="en-US"/>
              <a:t>The XXIV International Scientific Conference of Young Scientists and Specialists (AYSS-2020), November 9-13, 2020</a:t>
            </a:r>
            <a:endParaRPr lang="ru-RU"/>
          </a:p>
        </p:txBody>
      </p:sp>
      <p:pic>
        <p:nvPicPr>
          <p:cNvPr id="4" name="Рисунок 7">
            <a:extLst>
              <a:ext uri="{FF2B5EF4-FFF2-40B4-BE49-F238E27FC236}">
                <a16:creationId xmlns:a16="http://schemas.microsoft.com/office/drawing/2014/main" id="{85D4B187-10A7-4564-B6DA-6A75F09C4C1A}"/>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20" y="617838"/>
            <a:ext cx="12191980" cy="6240162"/>
          </a:xfrm>
          <a:prstGeom prst="rect">
            <a:avLst/>
          </a:prstGeom>
        </p:spPr>
      </p:pic>
      <p:sp>
        <p:nvSpPr>
          <p:cNvPr id="5" name="TextBox 4">
            <a:extLst>
              <a:ext uri="{FF2B5EF4-FFF2-40B4-BE49-F238E27FC236}">
                <a16:creationId xmlns:a16="http://schemas.microsoft.com/office/drawing/2014/main" id="{2B6BCA54-BAF8-40E3-A1AF-60D98FB41791}"/>
              </a:ext>
            </a:extLst>
          </p:cNvPr>
          <p:cNvSpPr txBox="1"/>
          <p:nvPr/>
        </p:nvSpPr>
        <p:spPr>
          <a:xfrm rot="20149230">
            <a:off x="1034390" y="3107723"/>
            <a:ext cx="10222478" cy="923330"/>
          </a:xfrm>
          <a:prstGeom prst="rect">
            <a:avLst/>
          </a:prstGeom>
          <a:noFill/>
        </p:spPr>
        <p:txBody>
          <a:bodyPr wrap="none" rtlCol="0">
            <a:spAutoFit/>
          </a:bodyPr>
          <a:lstStyle/>
          <a:p>
            <a:r>
              <a:rPr lang="en-US" sz="5400" b="1" dirty="0">
                <a:solidFill>
                  <a:schemeClr val="bg1"/>
                </a:solidFill>
                <a:effectLst>
                  <a:outerShdw blurRad="38100" dist="38100" dir="2700000" algn="tl">
                    <a:srgbClr val="000000">
                      <a:alpha val="43137"/>
                    </a:srgbClr>
                  </a:outerShdw>
                </a:effectLst>
              </a:rPr>
              <a:t>THANK YOU FOR </a:t>
            </a:r>
            <a:r>
              <a:rPr lang="en-US" sz="5400" b="1">
                <a:solidFill>
                  <a:schemeClr val="bg1"/>
                </a:solidFill>
                <a:effectLst>
                  <a:outerShdw blurRad="38100" dist="38100" dir="2700000" algn="tl">
                    <a:srgbClr val="000000">
                      <a:alpha val="43137"/>
                    </a:srgbClr>
                  </a:outerShdw>
                </a:effectLst>
              </a:rPr>
              <a:t>YOUR ATTENTION</a:t>
            </a:r>
            <a:endParaRPr lang="ru-RU"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95641126"/>
      </p:ext>
    </p:extLst>
  </p:cSld>
  <p:clrMapOvr>
    <a:masterClrMapping/>
  </p:clrMapOvr>
  <mc:AlternateContent xmlns:mc="http://schemas.openxmlformats.org/markup-compatibility/2006" xmlns:p14="http://schemas.microsoft.com/office/powerpoint/2010/main">
    <mc:Choice Requires="p14">
      <p:transition spd="slow" p14:dur="1200">
        <p14:prism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style.rotation</p:attrName>
                                        </p:attrNameLst>
                                      </p:cBhvr>
                                      <p:tavLst>
                                        <p:tav tm="0">
                                          <p:val>
                                            <p:fltVal val="720"/>
                                          </p:val>
                                        </p:tav>
                                        <p:tav tm="100000">
                                          <p:val>
                                            <p:fltVal val="0"/>
                                          </p:val>
                                        </p:tav>
                                      </p:tavLst>
                                    </p:anim>
                                    <p:anim calcmode="lin" valueType="num">
                                      <p:cBhvr>
                                        <p:cTn id="9" dur="3000" fill="hold"/>
                                        <p:tgtEl>
                                          <p:spTgt spid="5"/>
                                        </p:tgtEl>
                                        <p:attrNameLst>
                                          <p:attrName>ppt_h</p:attrName>
                                        </p:attrNameLst>
                                      </p:cBhvr>
                                      <p:tavLst>
                                        <p:tav tm="0">
                                          <p:val>
                                            <p:fltVal val="0"/>
                                          </p:val>
                                        </p:tav>
                                        <p:tav tm="100000">
                                          <p:val>
                                            <p:strVal val="#ppt_h"/>
                                          </p:val>
                                        </p:tav>
                                      </p:tavLst>
                                    </p:anim>
                                    <p:anim calcmode="lin" valueType="num">
                                      <p:cBhvr>
                                        <p:cTn id="10" dur="3000" fill="hold"/>
                                        <p:tgtEl>
                                          <p:spTgt spid="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AUDIO_ID" val="322"/>
  <p:tag name="ARTICULATE_USED_LAYOUT" val="1"/>
  <p:tag name="ARTICULATE_SLIDE_THUMBNAIL_REFRESH" val="1"/>
</p:tagLst>
</file>

<file path=ppt/theme/theme1.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7</TotalTime>
  <Words>8407</Words>
  <Application>Microsoft Office PowerPoint</Application>
  <PresentationFormat>Widescreen</PresentationFormat>
  <Paragraphs>924</Paragraphs>
  <Slides>99</Slides>
  <Notes>32</Notes>
  <HiddenSlides>1</HiddenSlides>
  <MMClips>1</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8</vt:i4>
      </vt:variant>
      <vt:variant>
        <vt:lpstr>Slide Titles</vt:lpstr>
      </vt:variant>
      <vt:variant>
        <vt:i4>99</vt:i4>
      </vt:variant>
    </vt:vector>
  </HeadingPairs>
  <TitlesOfParts>
    <vt:vector size="120" baseType="lpstr">
      <vt:lpstr>Arial</vt:lpstr>
      <vt:lpstr>Arial Nova</vt:lpstr>
      <vt:lpstr>Calibri</vt:lpstr>
      <vt:lpstr>Clarendon Extended</vt:lpstr>
      <vt:lpstr>Comic Sans MS</vt:lpstr>
      <vt:lpstr>Hirmos Caps Ucs</vt:lpstr>
      <vt:lpstr>Symbol</vt:lpstr>
      <vt:lpstr>Times New Roman</vt:lpstr>
      <vt:lpstr>Verdana</vt:lpstr>
      <vt:lpstr>Wingdings</vt:lpstr>
      <vt:lpstr>annual_report_2015_nts</vt:lpstr>
      <vt:lpstr>4_annual_report_2015_nts</vt:lpstr>
      <vt:lpstr>Оформление по умолчанию</vt:lpstr>
      <vt:lpstr>Image</vt:lpstr>
      <vt:lpstr>Graph</vt:lpstr>
      <vt:lpstr>Equation.3</vt:lpstr>
      <vt:lpstr>Equation</vt:lpstr>
      <vt:lpstr>Picture</vt:lpstr>
      <vt:lpstr>Рисунок</vt:lpstr>
      <vt:lpstr>Формула</vt:lpstr>
      <vt:lpstr>Точечный рисунок</vt:lpstr>
      <vt:lpstr>Neutron Physics at JINR: current highlights and future perspectives</vt:lpstr>
      <vt:lpstr>STATISTICS</vt:lpstr>
      <vt:lpstr>Frank Laboratory of Neutron Physics</vt:lpstr>
      <vt:lpstr>INTRODUCTION</vt:lpstr>
      <vt:lpstr>PowerPoint Presentation</vt:lpstr>
      <vt:lpstr>PowerPoint Presentation</vt:lpstr>
      <vt:lpstr>Neutron – wave and particle</vt:lpstr>
      <vt:lpstr>Scattering Experiment</vt:lpstr>
      <vt:lpstr>Slow Neutrons Scattering</vt:lpstr>
      <vt:lpstr>Scattering Experiment</vt:lpstr>
      <vt:lpstr>Neutron interaction with condensed matter and nuclei</vt:lpstr>
      <vt:lpstr>Measuring Neutron Energy by Time of Flight </vt:lpstr>
      <vt:lpstr>Development of the pulsed neutron sources at JINR</vt:lpstr>
      <vt:lpstr>PowerPoint Presentation</vt:lpstr>
      <vt:lpstr>IBR, IBR-30, IBR-2 </vt:lpstr>
      <vt:lpstr>The very first IBR</vt:lpstr>
      <vt:lpstr>Brief History of IBR reactors</vt:lpstr>
      <vt:lpstr>Brief History of IBR reactors cont.</vt:lpstr>
      <vt:lpstr>Brief History of IBR reactors cont.</vt:lpstr>
      <vt:lpstr>IBR-2 Modernization 2007-2010</vt:lpstr>
      <vt:lpstr>PowerPoint Presentation</vt:lpstr>
      <vt:lpstr>PowerPoint Presentation</vt:lpstr>
      <vt:lpstr>PowerPoint Presentation</vt:lpstr>
      <vt:lpstr>Research in the field of condensed matter physics at JINR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Diffraction Studies of Li-Based Accumulators</vt:lpstr>
      <vt:lpstr>PowerPoint Presentation</vt:lpstr>
      <vt:lpstr>PowerPoint Presentation</vt:lpstr>
      <vt:lpstr>User policy at IBR-2 facilities</vt:lpstr>
      <vt:lpstr>PowerPoint Presentation</vt:lpstr>
      <vt:lpstr>Comparison of the effectiveness of the IBR-2 instruments with the instruments at European sources</vt:lpstr>
      <vt:lpstr>Neutron Nuclear Physics</vt:lpstr>
      <vt:lpstr>PowerPoint Presentation</vt:lpstr>
      <vt:lpstr>IREN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Experiments with tagged neutrons</vt:lpstr>
      <vt:lpstr>PowerPoint Presentation</vt:lpstr>
      <vt:lpstr>Development of the Intense REsonance Neutron Source (IREN)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METHODIC</vt:lpstr>
      <vt:lpstr>PowerPoint Presentation</vt:lpstr>
      <vt:lpstr>Cryogenic Moderator </vt:lpstr>
      <vt:lpstr>PowerPoint Presentation</vt:lpstr>
      <vt:lpstr>PowerPoint Presentation</vt:lpstr>
      <vt:lpstr>PowerPoint Presentation</vt:lpstr>
      <vt:lpstr>International School for Young Scientist and Students «Instruments and Methods of Experimental Nuclear Physics»</vt:lpstr>
      <vt:lpstr>APPLIED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Lunar Exploration Neutron Detector (LEND) at LRO</vt:lpstr>
      <vt:lpstr>Dynamic Albedo of Neutrons (DAN) Russian detector onboard of the Curiosity Rover</vt:lpstr>
      <vt:lpstr>DAN flight unit onboard the NASA Mars rover Curiosity</vt:lpstr>
      <vt:lpstr>PowerPoint Presentation</vt:lpstr>
      <vt:lpstr>New JINR neutron source –  DNS-IV</vt:lpstr>
      <vt:lpstr>PowerPoint Presentation</vt:lpstr>
      <vt:lpstr>PowerPoint Presentation</vt:lpstr>
      <vt:lpstr>Basic parameters of the reactor</vt:lpstr>
      <vt:lpstr>PROJECT ROADMAP (preliminary)</vt:lpstr>
      <vt:lpstr>PowerPoint Presentation</vt:lpstr>
      <vt:lpstr>PowerPoint Presentation</vt:lpstr>
      <vt:lpstr>CONCLUSION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Neutron Physics at JINR: current highlights and future perspectives</dc:title>
  <dc:creator>Valery Shvetsov</dc:creator>
  <cp:lastModifiedBy>Valery Shvetsov</cp:lastModifiedBy>
  <cp:revision>3</cp:revision>
  <dcterms:created xsi:type="dcterms:W3CDTF">2020-11-13T06:25:47Z</dcterms:created>
  <dcterms:modified xsi:type="dcterms:W3CDTF">2020-11-13T06:33:52Z</dcterms:modified>
</cp:coreProperties>
</file>