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80" r:id="rId3"/>
    <p:sldId id="281" r:id="rId4"/>
    <p:sldId id="295" r:id="rId5"/>
    <p:sldId id="261" r:id="rId6"/>
    <p:sldId id="296" r:id="rId7"/>
    <p:sldId id="302" r:id="rId8"/>
    <p:sldId id="303" r:id="rId9"/>
    <p:sldId id="298" r:id="rId10"/>
    <p:sldId id="299" r:id="rId11"/>
    <p:sldId id="297" r:id="rId12"/>
    <p:sldId id="285" r:id="rId13"/>
    <p:sldId id="300" r:id="rId14"/>
    <p:sldId id="301" r:id="rId15"/>
    <p:sldId id="264" r:id="rId16"/>
    <p:sldId id="265" r:id="rId17"/>
    <p:sldId id="266" r:id="rId18"/>
    <p:sldId id="267" r:id="rId19"/>
    <p:sldId id="268" r:id="rId20"/>
    <p:sldId id="272" r:id="rId21"/>
    <p:sldId id="273" r:id="rId22"/>
    <p:sldId id="274" r:id="rId23"/>
    <p:sldId id="275" r:id="rId24"/>
    <p:sldId id="276" r:id="rId25"/>
    <p:sldId id="277" r:id="rId26"/>
    <p:sldId id="304" r:id="rId27"/>
    <p:sldId id="305" r:id="rId28"/>
    <p:sldId id="271" r:id="rId29"/>
    <p:sldId id="278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4" autoAdjust="0"/>
    <p:restoredTop sz="94660"/>
  </p:normalViewPr>
  <p:slideViewPr>
    <p:cSldViewPr>
      <p:cViewPr>
        <p:scale>
          <a:sx n="75" d="100"/>
          <a:sy n="75" d="100"/>
        </p:scale>
        <p:origin x="-10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FCF59-8918-4857-892E-19ABBB97DE16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DD1BB-CC19-4C08-9CF1-36A3F78A1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2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2A3BB-2A24-4E6B-B9F1-14E125B56B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5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7FD-8B57-4CF8-9ED6-7F29FB17A488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B344-A0BE-4BAA-B774-DD85C3658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90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7FD-8B57-4CF8-9ED6-7F29FB17A488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B344-A0BE-4BAA-B774-DD85C3658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0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7FD-8B57-4CF8-9ED6-7F29FB17A488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B344-A0BE-4BAA-B774-DD85C3658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8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7FD-8B57-4CF8-9ED6-7F29FB17A488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B344-A0BE-4BAA-B774-DD85C3658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9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7FD-8B57-4CF8-9ED6-7F29FB17A488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B344-A0BE-4BAA-B774-DD85C3658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50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7FD-8B57-4CF8-9ED6-7F29FB17A488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B344-A0BE-4BAA-B774-DD85C3658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7FD-8B57-4CF8-9ED6-7F29FB17A488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B344-A0BE-4BAA-B774-DD85C3658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2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7FD-8B57-4CF8-9ED6-7F29FB17A488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B344-A0BE-4BAA-B774-DD85C3658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92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7FD-8B57-4CF8-9ED6-7F29FB17A488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B344-A0BE-4BAA-B774-DD85C3658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05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7FD-8B57-4CF8-9ED6-7F29FB17A488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B344-A0BE-4BAA-B774-DD85C3658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93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7FD-8B57-4CF8-9ED6-7F29FB17A488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B344-A0BE-4BAA-B774-DD85C3658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7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5B7FD-8B57-4CF8-9ED6-7F29FB17A488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5B344-A0BE-4BAA-B774-DD85C3658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5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9153" y="2343810"/>
            <a:ext cx="8572500" cy="1651000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n-GB" sz="2800" i="1" dirty="0" smtClean="0">
                <a:solidFill>
                  <a:srgbClr val="002060"/>
                </a:solidFill>
              </a:rPr>
              <a:t>B</a:t>
            </a:r>
            <a:r>
              <a:rPr lang="en-GB" sz="2800" i="1" baseline="30000" dirty="0" smtClean="0">
                <a:solidFill>
                  <a:srgbClr val="002060"/>
                </a:solidFill>
              </a:rPr>
              <a:t>*</a:t>
            </a:r>
            <a:r>
              <a:rPr lang="en-GB" sz="2800" i="1" baseline="-25000" dirty="0" smtClean="0">
                <a:solidFill>
                  <a:srgbClr val="002060"/>
                </a:solidFill>
              </a:rPr>
              <a:t>c</a:t>
            </a:r>
            <a:r>
              <a:rPr lang="en-GB" sz="2800" i="1" dirty="0" smtClean="0">
                <a:solidFill>
                  <a:srgbClr val="002060"/>
                </a:solidFill>
              </a:rPr>
              <a:t> meson radiative </a:t>
            </a:r>
            <a:r>
              <a:rPr lang="en-GB" sz="2800" i="1" dirty="0">
                <a:solidFill>
                  <a:srgbClr val="002060"/>
                </a:solidFill>
              </a:rPr>
              <a:t>decay width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>
          <a:xfrm>
            <a:off x="3139563" y="2924944"/>
            <a:ext cx="2808907" cy="20128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800" b="1" i="1" u="sng" dirty="0" err="1" smtClean="0">
                <a:solidFill>
                  <a:srgbClr val="002060"/>
                </a:solidFill>
                <a:latin typeface="Times New Roman" pitchFamily="18" charset="0"/>
              </a:rPr>
              <a:t>Issadykov</a:t>
            </a:r>
            <a:r>
              <a:rPr lang="en-US" sz="2800" b="1" i="1" u="sng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2060"/>
                </a:solidFill>
                <a:latin typeface="Times New Roman" pitchFamily="18" charset="0"/>
              </a:rPr>
              <a:t>Aidos</a:t>
            </a:r>
            <a:endParaRPr lang="en-US" sz="2800" b="1" i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		 </a:t>
            </a:r>
          </a:p>
        </p:txBody>
      </p:sp>
      <p:pic>
        <p:nvPicPr>
          <p:cNvPr id="12" name="Picture 9" descr="http://flerovlab.jinr.ru/flnr/dimg/head2_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64" y="-1"/>
            <a:ext cx="4045735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sus\Desktop\Новая папка (2)\Icons\tt4t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58"/>
            <a:ext cx="5098264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>
          <a:xfrm>
            <a:off x="517906" y="5269873"/>
            <a:ext cx="8052222" cy="13111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GB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AYSS-2020,</a:t>
            </a:r>
            <a:endParaRPr lang="en-GB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</a:rPr>
              <a:t>Dubna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1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</a:rPr>
              <a:t>10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</a:rPr>
              <a:t>.11.2020</a:t>
            </a:r>
            <a:endParaRPr lang="en-US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6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Ratios of branching  fractions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271312"/>
            <a:ext cx="81343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843808" y="6384926"/>
            <a:ext cx="648072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 smtClean="0"/>
              <a:t>*A. </a:t>
            </a:r>
            <a:r>
              <a:rPr lang="en-US" sz="1600" b="1" i="1" dirty="0" err="1" smtClean="0"/>
              <a:t>Issadykov</a:t>
            </a:r>
            <a:r>
              <a:rPr lang="en-US" sz="1600" b="1" i="1" dirty="0" smtClean="0"/>
              <a:t>, Mikhail A. Ivanov,  </a:t>
            </a:r>
            <a:r>
              <a:rPr lang="nl-NL" sz="1600" b="1" i="1" dirty="0" smtClean="0"/>
              <a:t>Phys.Lett</a:t>
            </a:r>
            <a:r>
              <a:rPr lang="nl-NL" sz="1600" b="1" i="1" dirty="0"/>
              <a:t>. B783 (2018) 178-182 </a:t>
            </a:r>
            <a:r>
              <a:rPr lang="en-GB" sz="1600" b="1" i="1" dirty="0"/>
              <a:t> 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0290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7" y="1123950"/>
            <a:ext cx="79438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New physics in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 decays?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843808" y="6384926"/>
            <a:ext cx="648072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 smtClean="0"/>
              <a:t>*A. </a:t>
            </a:r>
            <a:r>
              <a:rPr lang="en-US" sz="1600" b="1" i="1" dirty="0" err="1" smtClean="0"/>
              <a:t>Issadykov</a:t>
            </a:r>
            <a:r>
              <a:rPr lang="en-US" sz="1600" b="1" i="1" dirty="0" smtClean="0"/>
              <a:t>, Mikhail A. Ivanov,  </a:t>
            </a:r>
            <a:r>
              <a:rPr lang="nl-NL" sz="1600" b="1" i="1" dirty="0" smtClean="0"/>
              <a:t>Phys.Lett</a:t>
            </a:r>
            <a:r>
              <a:rPr lang="nl-NL" sz="1600" b="1" i="1" dirty="0"/>
              <a:t>. B783 (2018) 178-182 </a:t>
            </a:r>
            <a:r>
              <a:rPr lang="en-GB" sz="1600" b="1" i="1" dirty="0"/>
              <a:t> 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1266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Ratios of branching  fractions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271312"/>
            <a:ext cx="81343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0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5434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152" y="4653136"/>
            <a:ext cx="5184575" cy="154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Nonleptonic</a:t>
            </a:r>
            <a:r>
              <a:rPr lang="en-US" sz="2400" dirty="0" smtClean="0">
                <a:solidFill>
                  <a:schemeClr val="bg1"/>
                </a:solidFill>
              </a:rPr>
              <a:t> decays of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835696" y="6193950"/>
            <a:ext cx="750658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* </a:t>
            </a:r>
            <a:r>
              <a:rPr lang="en-US" sz="1600" b="1" dirty="0" err="1" smtClean="0"/>
              <a:t>Dubnicka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Dubnickova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Issadykov</a:t>
            </a:r>
            <a:r>
              <a:rPr lang="en-US" sz="1600" b="1" dirty="0" smtClean="0"/>
              <a:t>, Ivanov, </a:t>
            </a:r>
            <a:r>
              <a:rPr lang="en-US" sz="1600" b="1" dirty="0" err="1" smtClean="0"/>
              <a:t>Liptaj</a:t>
            </a:r>
            <a:r>
              <a:rPr lang="en-US" sz="1600" b="1" dirty="0" smtClean="0"/>
              <a:t>, </a:t>
            </a:r>
            <a:r>
              <a:rPr lang="en-GB" sz="1600" b="1" dirty="0" err="1" smtClean="0"/>
              <a:t>Phys.Rev</a:t>
            </a:r>
            <a:r>
              <a:rPr lang="en-GB" sz="1600" b="1" dirty="0"/>
              <a:t>. D96 (2017) no.7, 076017</a:t>
            </a:r>
            <a:r>
              <a:rPr lang="en-GB" sz="1600" dirty="0"/>
              <a:t>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85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690688"/>
            <a:ext cx="73914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45224"/>
            <a:ext cx="2808312" cy="72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Ratios of branching  fractions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835696" y="6193950"/>
            <a:ext cx="750658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* </a:t>
            </a:r>
            <a:r>
              <a:rPr lang="en-US" sz="1600" b="1" dirty="0" err="1" smtClean="0"/>
              <a:t>Dubnicka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Dubnickova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Issadykov</a:t>
            </a:r>
            <a:r>
              <a:rPr lang="en-US" sz="1600" b="1" dirty="0" smtClean="0"/>
              <a:t>, Ivanov, </a:t>
            </a:r>
            <a:r>
              <a:rPr lang="en-US" sz="1600" b="1" dirty="0" err="1" smtClean="0"/>
              <a:t>Liptaj</a:t>
            </a:r>
            <a:r>
              <a:rPr lang="en-US" sz="1600" b="1" dirty="0" smtClean="0"/>
              <a:t>, </a:t>
            </a:r>
            <a:r>
              <a:rPr lang="en-GB" sz="1600" b="1" dirty="0" err="1" smtClean="0"/>
              <a:t>Phys.Rev</a:t>
            </a:r>
            <a:r>
              <a:rPr lang="en-GB" sz="1600" b="1" dirty="0"/>
              <a:t>. D96 (2017) no.7, 076017</a:t>
            </a:r>
            <a:r>
              <a:rPr lang="en-GB" sz="1600" dirty="0"/>
              <a:t>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793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484784"/>
            <a:ext cx="82073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4" y="2913534"/>
            <a:ext cx="66611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7" y="4289897"/>
            <a:ext cx="41751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Covariant quark model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059832" y="6093296"/>
            <a:ext cx="5904656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*</a:t>
            </a:r>
            <a:r>
              <a:rPr lang="en-GB" sz="1600" b="1" dirty="0"/>
              <a:t> </a:t>
            </a:r>
            <a:r>
              <a:rPr lang="en-GB" sz="1600" b="1" dirty="0" smtClean="0"/>
              <a:t>G.V</a:t>
            </a:r>
            <a:r>
              <a:rPr lang="en-GB" sz="1600" b="1" dirty="0"/>
              <a:t>. </a:t>
            </a:r>
            <a:r>
              <a:rPr lang="en-GB" sz="1600" b="1" dirty="0" err="1"/>
              <a:t>Efimov</a:t>
            </a:r>
            <a:r>
              <a:rPr lang="en-GB" sz="1600" b="1" dirty="0"/>
              <a:t> and </a:t>
            </a:r>
            <a:r>
              <a:rPr lang="en-GB" sz="1600" b="1" dirty="0" smtClean="0"/>
              <a:t>M.A</a:t>
            </a:r>
            <a:r>
              <a:rPr lang="en-GB" sz="1600" b="1" dirty="0"/>
              <a:t>. Ivanov, </a:t>
            </a:r>
            <a:r>
              <a:rPr lang="en-GB" sz="1600" b="1" dirty="0" smtClean="0"/>
              <a:t> Int</a:t>
            </a:r>
            <a:r>
              <a:rPr lang="en-GB" sz="1600" b="1" dirty="0"/>
              <a:t>. J. Mod. Phys. A 4 (1989) 2031</a:t>
            </a:r>
            <a:r>
              <a:rPr lang="en-GB" sz="1600" b="1" dirty="0" smtClean="0"/>
              <a:t>.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5637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4878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Compositeness condition in covariant quark model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996952"/>
            <a:ext cx="69151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392936" y="6274320"/>
            <a:ext cx="3501628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*</a:t>
            </a:r>
            <a:r>
              <a:rPr lang="en-GB" sz="1600" b="1" dirty="0"/>
              <a:t> </a:t>
            </a:r>
            <a:r>
              <a:rPr lang="de-DE" sz="1600" b="1" dirty="0"/>
              <a:t>A. Salam, </a:t>
            </a:r>
            <a:r>
              <a:rPr lang="de-DE" sz="1600" b="1" dirty="0" err="1"/>
              <a:t>Nuovo</a:t>
            </a:r>
            <a:r>
              <a:rPr lang="de-DE" sz="1600" b="1" dirty="0"/>
              <a:t> </a:t>
            </a:r>
            <a:r>
              <a:rPr lang="de-DE" sz="1600" b="1" dirty="0" err="1"/>
              <a:t>Cim</a:t>
            </a:r>
            <a:r>
              <a:rPr lang="de-DE" sz="1600" b="1" dirty="0"/>
              <a:t>. 25 (1962) 224.</a:t>
            </a:r>
            <a:endParaRPr lang="en-GB" sz="16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374556" y="5993184"/>
            <a:ext cx="37360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/>
              <a:t>*</a:t>
            </a:r>
            <a:r>
              <a:rPr lang="en-GB" sz="1600" b="1" dirty="0" smtClean="0"/>
              <a:t> </a:t>
            </a:r>
            <a:r>
              <a:rPr lang="de-DE" sz="1600" b="1" dirty="0" smtClean="0"/>
              <a:t>S. Weinberg, Phys. </a:t>
            </a:r>
            <a:r>
              <a:rPr lang="de-DE" sz="1600" b="1" dirty="0" err="1" smtClean="0"/>
              <a:t>Rev</a:t>
            </a:r>
            <a:r>
              <a:rPr lang="de-DE" sz="1600" b="1" dirty="0" smtClean="0"/>
              <a:t>. 130 (1963) 776.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8808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altLang="ru-RU" i="1" dirty="0" smtClean="0">
              <a:solidFill>
                <a:schemeClr val="accent1"/>
              </a:solidFill>
              <a:latin typeface="Cambria Math" pitchFamily="18" charset="0"/>
            </a:endParaRPr>
          </a:p>
          <a:p>
            <a:pPr marL="0" indent="0">
              <a:buFont typeface="Arial" charset="0"/>
              <a:buNone/>
            </a:pPr>
            <a:endParaRPr lang="en-US" altLang="ru-RU" i="1" dirty="0" smtClean="0">
              <a:solidFill>
                <a:schemeClr val="accent1"/>
              </a:solidFill>
              <a:latin typeface="Cambria Math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en-US" altLang="ru-RU" dirty="0" smtClean="0">
                <a:solidFill>
                  <a:schemeClr val="accent1"/>
                </a:solidFill>
              </a:rPr>
              <a:t>       </a:t>
            </a:r>
          </a:p>
          <a:p>
            <a:pPr marL="0" indent="0">
              <a:buFont typeface="Arial" charset="0"/>
              <a:buNone/>
            </a:pPr>
            <a:endParaRPr lang="en-US" altLang="ru-RU" sz="2800" dirty="0" smtClean="0">
              <a:solidFill>
                <a:schemeClr val="accent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US" altLang="ru-RU" sz="2800" dirty="0" smtClean="0">
                <a:solidFill>
                  <a:schemeClr val="accent1"/>
                </a:solidFill>
              </a:rPr>
              <a:t>        The fitted values of the size parameter </a:t>
            </a:r>
            <a:r>
              <a:rPr lang="el-GR" altLang="ru-RU" sz="2800" dirty="0" smtClean="0">
                <a:solidFill>
                  <a:schemeClr val="accent1"/>
                </a:solidFill>
              </a:rPr>
              <a:t>Λ</a:t>
            </a:r>
            <a:r>
              <a:rPr lang="en-US" altLang="ru-RU" sz="2800" dirty="0" smtClean="0">
                <a:solidFill>
                  <a:schemeClr val="accent1"/>
                </a:solidFill>
              </a:rPr>
              <a:t> in GeV</a:t>
            </a:r>
            <a:endParaRPr lang="ru-RU" altLang="ru-RU" sz="2800" dirty="0" smtClean="0">
              <a:solidFill>
                <a:schemeClr val="accent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Model parameters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42" y="1975644"/>
            <a:ext cx="859648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869160"/>
            <a:ext cx="8210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059832" y="6093296"/>
            <a:ext cx="608416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*P.A. </a:t>
            </a:r>
            <a:r>
              <a:rPr lang="en-US" sz="1600" b="1" dirty="0" err="1"/>
              <a:t>Zyla</a:t>
            </a:r>
            <a:r>
              <a:rPr lang="en-US" sz="1600" b="1" dirty="0"/>
              <a:t> et al. (Particle Data Group), </a:t>
            </a:r>
            <a:r>
              <a:rPr lang="en-US" sz="1600" b="1" dirty="0" err="1"/>
              <a:t>Prog</a:t>
            </a:r>
            <a:r>
              <a:rPr lang="en-US" sz="1600" b="1" dirty="0"/>
              <a:t>. </a:t>
            </a:r>
            <a:r>
              <a:rPr lang="en-US" sz="1600" b="1" dirty="0" err="1"/>
              <a:t>Theor</a:t>
            </a:r>
            <a:r>
              <a:rPr lang="en-US" sz="1600" b="1" dirty="0"/>
              <a:t>. Exp. Phys. 2020, 083C01 (2020).</a:t>
            </a:r>
            <a:r>
              <a:rPr lang="en-GB" sz="1600" b="1" dirty="0" smtClean="0"/>
              <a:t> 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5664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5" y="1556792"/>
            <a:ext cx="7849815" cy="25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Leptonic</a:t>
            </a:r>
            <a:r>
              <a:rPr lang="en-US" sz="2400" dirty="0" smtClean="0">
                <a:solidFill>
                  <a:schemeClr val="bg1"/>
                </a:solidFill>
              </a:rPr>
              <a:t> decay constants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835696" y="6021288"/>
            <a:ext cx="7506580" cy="1084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* </a:t>
            </a:r>
            <a:r>
              <a:rPr lang="en-US" sz="1600" b="1" dirty="0" err="1" smtClean="0"/>
              <a:t>Dubnicka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Dubnickova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Issadykov</a:t>
            </a:r>
            <a:r>
              <a:rPr lang="en-US" sz="1600" b="1" dirty="0" smtClean="0"/>
              <a:t>, Ivanov, </a:t>
            </a:r>
            <a:r>
              <a:rPr lang="en-US" sz="1600" b="1" dirty="0" err="1" smtClean="0"/>
              <a:t>Liptaj</a:t>
            </a:r>
            <a:r>
              <a:rPr lang="en-US" sz="1600" b="1" dirty="0" smtClean="0"/>
              <a:t>, </a:t>
            </a:r>
            <a:r>
              <a:rPr lang="en-GB" sz="1600" b="1" dirty="0" err="1" smtClean="0"/>
              <a:t>Phys.Rev</a:t>
            </a:r>
            <a:r>
              <a:rPr lang="en-GB" sz="1600" b="1" dirty="0"/>
              <a:t>. D96 (2017) no.7, 076017</a:t>
            </a:r>
            <a:r>
              <a:rPr lang="en-GB" sz="1600" dirty="0"/>
              <a:t> </a:t>
            </a:r>
            <a:endParaRPr lang="ru-RU" sz="16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509120"/>
            <a:ext cx="7391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1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Parameters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051720" y="6093296"/>
            <a:ext cx="730830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*P.A. </a:t>
            </a:r>
            <a:r>
              <a:rPr lang="en-US" sz="1600" b="1" dirty="0" err="1"/>
              <a:t>Zyla</a:t>
            </a:r>
            <a:r>
              <a:rPr lang="en-US" sz="1600" b="1" dirty="0"/>
              <a:t> et al. (Particle Data Group), </a:t>
            </a:r>
            <a:r>
              <a:rPr lang="en-US" sz="1600" b="1" dirty="0" err="1"/>
              <a:t>Prog</a:t>
            </a:r>
            <a:r>
              <a:rPr lang="en-US" sz="1600" b="1" dirty="0"/>
              <a:t>. </a:t>
            </a:r>
            <a:r>
              <a:rPr lang="en-US" sz="1600" b="1" dirty="0" err="1"/>
              <a:t>Theor</a:t>
            </a:r>
            <a:r>
              <a:rPr lang="en-US" sz="1600" b="1" dirty="0"/>
              <a:t>. Exp. Phys. 2020, 083C01 (2020).</a:t>
            </a:r>
            <a:r>
              <a:rPr lang="en-GB" sz="1600" b="1" dirty="0" smtClean="0"/>
              <a:t> </a:t>
            </a:r>
            <a:endParaRPr lang="en-GB" sz="16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691680" y="3429000"/>
            <a:ext cx="7768027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*</a:t>
            </a:r>
            <a:r>
              <a:rPr lang="en-GB" sz="1600" b="1" dirty="0"/>
              <a:t>S. </a:t>
            </a:r>
            <a:r>
              <a:rPr lang="en-GB" sz="1600" b="1" dirty="0" err="1"/>
              <a:t>Descotes-Genon</a:t>
            </a:r>
            <a:r>
              <a:rPr lang="en-GB" sz="1600" b="1" dirty="0"/>
              <a:t>, T. Hurth, J. Matias, and J. </a:t>
            </a:r>
            <a:r>
              <a:rPr lang="en-GB" sz="1600" b="1" dirty="0" err="1"/>
              <a:t>Virto</a:t>
            </a:r>
            <a:r>
              <a:rPr lang="en-GB" sz="1600" b="1" dirty="0"/>
              <a:t>, J. </a:t>
            </a:r>
            <a:r>
              <a:rPr lang="en-GB" sz="1600" b="1" dirty="0" smtClean="0"/>
              <a:t>High Energy </a:t>
            </a:r>
            <a:r>
              <a:rPr lang="en-GB" sz="1600" b="1" dirty="0"/>
              <a:t>Phys. 05 (2013) 137</a:t>
            </a:r>
            <a:r>
              <a:rPr lang="en-GB" sz="1600" b="1" dirty="0" smtClean="0"/>
              <a:t>. </a:t>
            </a:r>
            <a:endParaRPr lang="en-GB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4975"/>
            <a:ext cx="6431916" cy="1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69" y="4461222"/>
            <a:ext cx="72866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61" y="0"/>
            <a:ext cx="8229600" cy="1143000"/>
          </a:xfrm>
        </p:spPr>
        <p:txBody>
          <a:bodyPr/>
          <a:lstStyle/>
          <a:p>
            <a:r>
              <a:rPr lang="en-US" dirty="0" smtClean="0"/>
              <a:t>Why B physics?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01" y="980728"/>
            <a:ext cx="93059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771800" y="3212852"/>
            <a:ext cx="42964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3528" y="6114703"/>
            <a:ext cx="20882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588224" y="3789040"/>
            <a:ext cx="288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 txBox="1">
            <a:spLocks/>
          </p:cNvSpPr>
          <p:nvPr/>
        </p:nvSpPr>
        <p:spPr>
          <a:xfrm>
            <a:off x="4720208" y="6309320"/>
            <a:ext cx="37360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*</a:t>
            </a:r>
            <a:r>
              <a:rPr lang="en-GB" sz="1600" b="1" dirty="0" smtClean="0"/>
              <a:t> </a:t>
            </a:r>
            <a:r>
              <a:rPr lang="en-GB" sz="1600" b="1" dirty="0" smtClean="0"/>
              <a:t>inspirehep.net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2006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40" y="1268760"/>
            <a:ext cx="71628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Literature review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844825"/>
            <a:ext cx="8092552" cy="302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Parameters from PDG and CCQM </a:t>
            </a:r>
            <a:r>
              <a:rPr lang="el-GR" sz="2400" dirty="0" smtClean="0">
                <a:solidFill>
                  <a:schemeClr val="bg1"/>
                </a:solidFill>
              </a:rPr>
              <a:t>Λ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01" y="1412776"/>
            <a:ext cx="75247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Simple </a:t>
            </a:r>
            <a:r>
              <a:rPr lang="en-US" sz="2400" dirty="0">
                <a:solidFill>
                  <a:schemeClr val="bg1"/>
                </a:solidFill>
              </a:rPr>
              <a:t>predictions for B*c 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16016" y="4941168"/>
            <a:ext cx="2376264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51040" y="5670996"/>
            <a:ext cx="2376264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59891"/>
            <a:ext cx="78390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3726940"/>
            <a:ext cx="51149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The width of radiative decay width in dependence of mass and </a:t>
            </a:r>
            <a:r>
              <a:rPr lang="el-GR" sz="2400" dirty="0" smtClean="0">
                <a:solidFill>
                  <a:schemeClr val="bg1"/>
                </a:solidFill>
              </a:rPr>
              <a:t>Λ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51054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The width of radiative decay width in dependence of mass and </a:t>
            </a:r>
            <a:r>
              <a:rPr lang="el-GR" sz="2400" dirty="0" smtClean="0">
                <a:solidFill>
                  <a:schemeClr val="bg1"/>
                </a:solidFill>
              </a:rPr>
              <a:t>Λ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836712"/>
            <a:ext cx="60388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Preliminary results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1340768"/>
            <a:ext cx="1152128" cy="504056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9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Future plans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9171" y="4725144"/>
            <a:ext cx="4392488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90" y="1242971"/>
            <a:ext cx="59626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14090" y="3789040"/>
            <a:ext cx="5650198" cy="27190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02628" y="6508126"/>
            <a:ext cx="483749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*</a:t>
            </a:r>
            <a:r>
              <a:rPr lang="en-US" sz="1600" b="1" dirty="0" err="1"/>
              <a:t>J.Phys.G</a:t>
            </a:r>
            <a:r>
              <a:rPr lang="en-US" sz="1600" b="1" dirty="0"/>
              <a:t> 45 (2018) 11, 115001 • e-Print: </a:t>
            </a:r>
            <a:r>
              <a:rPr lang="en-US" sz="1600" b="1" dirty="0" smtClean="0"/>
              <a:t>1804.06545</a:t>
            </a:r>
            <a:r>
              <a:rPr lang="en-GB" sz="1600" b="1" dirty="0" smtClean="0"/>
              <a:t> 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612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02" y="1214437"/>
            <a:ext cx="5917097" cy="538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Future plans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02628" y="6508126"/>
            <a:ext cx="483749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*</a:t>
            </a:r>
            <a:r>
              <a:rPr lang="en-US" sz="1600" b="1" dirty="0" err="1"/>
              <a:t>J.Phys.G</a:t>
            </a:r>
            <a:r>
              <a:rPr lang="en-US" sz="1600" b="1" dirty="0"/>
              <a:t> 45 (2018) 11, 115001 • e-Print: </a:t>
            </a:r>
            <a:r>
              <a:rPr lang="en-US" sz="1600" b="1" dirty="0" smtClean="0"/>
              <a:t>1804.06545</a:t>
            </a:r>
            <a:r>
              <a:rPr lang="en-GB" sz="1600" b="1" dirty="0" smtClean="0"/>
              <a:t> </a:t>
            </a:r>
            <a:endParaRPr lang="en-GB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14090" y="3789040"/>
            <a:ext cx="5650198" cy="27190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Thank you!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Asus\Desktop\OMUS2016\einstein1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22822"/>
            <a:ext cx="4720961" cy="5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732240" y="5965226"/>
            <a:ext cx="417646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*</a:t>
            </a:r>
            <a:r>
              <a:rPr lang="en-GB" sz="2000" b="1" dirty="0" smtClean="0"/>
              <a:t>A. Einstein</a:t>
            </a:r>
            <a:r>
              <a:rPr lang="en-GB" sz="2000" dirty="0" smtClean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641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5057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References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963983"/>
            <a:ext cx="9468544" cy="521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843808" y="3212976"/>
            <a:ext cx="40324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7504" y="6182049"/>
            <a:ext cx="23042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576764" y="3789040"/>
            <a:ext cx="288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347761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Why B physics?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720208" y="6309320"/>
            <a:ext cx="37360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*</a:t>
            </a:r>
            <a:r>
              <a:rPr lang="en-GB" sz="1600" b="1" dirty="0" smtClean="0"/>
              <a:t> </a:t>
            </a:r>
            <a:r>
              <a:rPr lang="en-GB" sz="1600" b="1" dirty="0" smtClean="0"/>
              <a:t>inspirehep.net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6526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88" y="1320056"/>
            <a:ext cx="70485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6" y="5415533"/>
            <a:ext cx="70675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References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 Mesons  The Particle Zoo: Subatomic Particle plush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5576"/>
            <a:ext cx="4762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39552" y="5498926"/>
            <a:ext cx="37360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*</a:t>
            </a:r>
            <a:r>
              <a:rPr lang="en-GB" sz="1600" b="1" dirty="0" smtClean="0"/>
              <a:t> </a:t>
            </a:r>
            <a:r>
              <a:rPr lang="en-GB" sz="1600" b="1" dirty="0"/>
              <a:t>particlezoo.net</a:t>
            </a:r>
            <a:endParaRPr lang="en-GB" sz="16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The “B” family</a:t>
            </a:r>
            <a:endParaRPr lang="ru-RU" sz="2400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Asus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2973829" cy="19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16216" y="4896336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smtClean="0">
                <a:solidFill>
                  <a:srgbClr val="002060"/>
                </a:solidFill>
              </a:rPr>
              <a:t>B</a:t>
            </a:r>
            <a:r>
              <a:rPr lang="en-GB" sz="2000" i="1" baseline="30000" dirty="0" smtClean="0">
                <a:solidFill>
                  <a:srgbClr val="002060"/>
                </a:solidFill>
              </a:rPr>
              <a:t>*</a:t>
            </a:r>
            <a:r>
              <a:rPr lang="en-GB" sz="1400" i="1" dirty="0" smtClean="0">
                <a:solidFill>
                  <a:srgbClr val="002060"/>
                </a:solidFill>
              </a:rPr>
              <a:t>→</a:t>
            </a:r>
            <a:r>
              <a:rPr lang="en-GB" sz="2000" i="1" dirty="0" smtClean="0">
                <a:solidFill>
                  <a:srgbClr val="002060"/>
                </a:solidFill>
              </a:rPr>
              <a:t>B</a:t>
            </a:r>
            <a:r>
              <a:rPr lang="el-GR" sz="2000" i="1" dirty="0" smtClean="0">
                <a:solidFill>
                  <a:srgbClr val="002060"/>
                </a:solidFill>
              </a:rPr>
              <a:t>γ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87492" y="5458202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err="1" smtClean="0">
                <a:solidFill>
                  <a:srgbClr val="002060"/>
                </a:solidFill>
              </a:rPr>
              <a:t>B</a:t>
            </a:r>
            <a:r>
              <a:rPr lang="en-GB" sz="2000" i="1" baseline="-25000" dirty="0" err="1" smtClean="0">
                <a:solidFill>
                  <a:srgbClr val="002060"/>
                </a:solidFill>
              </a:rPr>
              <a:t>s</a:t>
            </a:r>
            <a:r>
              <a:rPr lang="en-GB" sz="2000" i="1" baseline="30000" dirty="0" smtClean="0">
                <a:solidFill>
                  <a:srgbClr val="002060"/>
                </a:solidFill>
              </a:rPr>
              <a:t>*</a:t>
            </a:r>
            <a:r>
              <a:rPr lang="en-GB" sz="1600" i="1" dirty="0" smtClean="0">
                <a:solidFill>
                  <a:srgbClr val="002060"/>
                </a:solidFill>
              </a:rPr>
              <a:t>→</a:t>
            </a:r>
            <a:r>
              <a:rPr lang="en-GB" sz="2000" i="1" dirty="0" err="1" smtClean="0">
                <a:solidFill>
                  <a:srgbClr val="002060"/>
                </a:solidFill>
              </a:rPr>
              <a:t>B</a:t>
            </a:r>
            <a:r>
              <a:rPr lang="en-GB" sz="2000" i="1" baseline="-25000" dirty="0" err="1" smtClean="0">
                <a:solidFill>
                  <a:srgbClr val="002060"/>
                </a:solidFill>
              </a:rPr>
              <a:t>s</a:t>
            </a:r>
            <a:r>
              <a:rPr lang="el-GR" sz="2000" i="1" dirty="0" smtClean="0">
                <a:solidFill>
                  <a:srgbClr val="002060"/>
                </a:solidFill>
              </a:rPr>
              <a:t>γ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17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28800"/>
            <a:ext cx="58578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202175"/>
            <a:ext cx="864096" cy="7920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What we know about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 ?</a:t>
            </a:r>
            <a:endParaRPr lang="ru-RU" sz="2400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October 2017</a:t>
            </a:r>
            <a:endParaRPr lang="ru-RU" sz="2400" b="1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1458"/>
            <a:ext cx="48768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2060848"/>
            <a:ext cx="2200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21708"/>
            <a:ext cx="3533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788024" y="6262488"/>
            <a:ext cx="4711985" cy="595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i="1" dirty="0"/>
              <a:t>*R. </a:t>
            </a:r>
            <a:r>
              <a:rPr lang="en-US" sz="1600" b="1" i="1" dirty="0" err="1"/>
              <a:t>Aaij</a:t>
            </a:r>
            <a:r>
              <a:rPr lang="en-US" sz="1600" b="1" i="1" dirty="0"/>
              <a:t> et al</a:t>
            </a:r>
            <a:r>
              <a:rPr lang="en-US" sz="1600" b="1" i="1" dirty="0" smtClean="0"/>
              <a:t>. </a:t>
            </a:r>
            <a:r>
              <a:rPr lang="nn-NO" sz="1600" b="1" i="1" dirty="0" smtClean="0"/>
              <a:t>Phys.Rev.Lett</a:t>
            </a:r>
            <a:r>
              <a:rPr lang="nn-NO" sz="1600" b="1" i="1" dirty="0"/>
              <a:t>. 120 (2018</a:t>
            </a:r>
            <a:r>
              <a:rPr lang="nn-NO" sz="1600" b="1" i="1" dirty="0" smtClean="0"/>
              <a:t>) 121801  </a:t>
            </a:r>
            <a:endParaRPr lang="en-GB" sz="1600" b="1" i="1" dirty="0"/>
          </a:p>
          <a:p>
            <a:pPr marL="0" indent="0">
              <a:buNone/>
            </a:pPr>
            <a:r>
              <a:rPr lang="en-GB" sz="1600" b="1" i="1" dirty="0" smtClean="0"/>
              <a:t> 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4639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Branching ratios of </a:t>
                </a:r>
                <a:r>
                  <a:rPr lang="en-US" altLang="ru-RU" sz="2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semileptonic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decays</a:t>
                </a:r>
                <a:endParaRPr lang="ru-RU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3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214438"/>
            <a:ext cx="80962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635300" y="6309320"/>
            <a:ext cx="648072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 smtClean="0"/>
              <a:t>*A. </a:t>
            </a:r>
            <a:r>
              <a:rPr lang="en-US" sz="1600" b="1" i="1" dirty="0" err="1" smtClean="0"/>
              <a:t>Issadykov</a:t>
            </a:r>
            <a:r>
              <a:rPr lang="en-US" sz="1600" b="1" i="1" dirty="0" smtClean="0"/>
              <a:t>, Mikhail A. Ivanov,  </a:t>
            </a:r>
            <a:r>
              <a:rPr lang="nl-NL" sz="1600" b="1" i="1" dirty="0" smtClean="0"/>
              <a:t>Phys.Lett</a:t>
            </a:r>
            <a:r>
              <a:rPr lang="nl-NL" sz="1600" b="1" i="1" dirty="0"/>
              <a:t>. B783 (2018) 178-182 </a:t>
            </a:r>
            <a:r>
              <a:rPr lang="en-GB" sz="1600" b="1" i="1" dirty="0"/>
              <a:t> 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302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3279"/>
            <a:ext cx="5457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8" y="5169394"/>
            <a:ext cx="52482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0423" y="1671191"/>
            <a:ext cx="437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LHCb</a:t>
            </a:r>
            <a:r>
              <a:rPr lang="en-US" sz="2400" dirty="0"/>
              <a:t> collaboration(</a:t>
            </a:r>
            <a:r>
              <a:rPr lang="en-US" sz="2400" dirty="0" err="1"/>
              <a:t>nonleptonic</a:t>
            </a:r>
            <a:r>
              <a:rPr lang="en-US" sz="2400" dirty="0"/>
              <a:t>): </a:t>
            </a:r>
            <a:endParaRPr lang="ru-RU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9" y="3933056"/>
            <a:ext cx="6643403" cy="101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Nonleptonic</a:t>
            </a:r>
            <a:r>
              <a:rPr lang="en-US" sz="2400" dirty="0" smtClean="0">
                <a:solidFill>
                  <a:schemeClr val="bg1"/>
                </a:solidFill>
              </a:rPr>
              <a:t> decays of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12211" y="3318136"/>
            <a:ext cx="51041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 smtClean="0"/>
              <a:t>*</a:t>
            </a:r>
            <a:r>
              <a:rPr lang="fr-FR" sz="1600" b="1" i="1" dirty="0"/>
              <a:t>R. Aaij et al. [LHCb Collaboration], JHEP 1309 (2013) 075</a:t>
            </a:r>
            <a:endParaRPr lang="ru-RU" sz="1600" b="1" i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12211" y="6123684"/>
            <a:ext cx="51041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 smtClean="0"/>
              <a:t>*</a:t>
            </a:r>
            <a:r>
              <a:rPr lang="fr-FR" sz="1600" b="1" i="1" dirty="0"/>
              <a:t>R. Aaij et al. [LHCb Collaboration], JHEP 1609 (2016) 153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7385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Ratios of branching  fractions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4" y="1412776"/>
            <a:ext cx="8044112" cy="49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843808" y="6384926"/>
            <a:ext cx="648072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 smtClean="0"/>
              <a:t>*A. </a:t>
            </a:r>
            <a:r>
              <a:rPr lang="en-US" sz="1600" b="1" i="1" dirty="0" err="1" smtClean="0"/>
              <a:t>Issadykov</a:t>
            </a:r>
            <a:r>
              <a:rPr lang="en-US" sz="1600" b="1" i="1" dirty="0" smtClean="0"/>
              <a:t>, Mikhail A. Ivanov,  </a:t>
            </a:r>
            <a:r>
              <a:rPr lang="nl-NL" sz="1600" b="1" i="1" dirty="0" smtClean="0"/>
              <a:t>Phys.Lett</a:t>
            </a:r>
            <a:r>
              <a:rPr lang="nl-NL" sz="1600" b="1" i="1" dirty="0"/>
              <a:t>. B783 (2018) 178-182 </a:t>
            </a:r>
            <a:r>
              <a:rPr lang="en-GB" sz="1600" b="1" i="1" dirty="0"/>
              <a:t> 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0248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459</Words>
  <Application>Microsoft Office PowerPoint</Application>
  <PresentationFormat>Экран (4:3)</PresentationFormat>
  <Paragraphs>70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Why B physics?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15</cp:revision>
  <dcterms:created xsi:type="dcterms:W3CDTF">2020-11-09T09:31:56Z</dcterms:created>
  <dcterms:modified xsi:type="dcterms:W3CDTF">2020-11-09T21:46:34Z</dcterms:modified>
</cp:coreProperties>
</file>