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0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7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1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27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82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78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72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75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5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5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A901A-9CCB-4B16-A8B4-E0208A506145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1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user/jinrt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2775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The XXIV International Scientific Conference of Young Scientists and Specialists </a:t>
            </a:r>
            <a:br>
              <a:rPr lang="en-US" sz="3600" dirty="0"/>
            </a:br>
            <a:r>
              <a:rPr lang="en-US" sz="3600" dirty="0"/>
              <a:t>AYSS-2020</a:t>
            </a:r>
            <a:endParaRPr lang="ru-RU" sz="36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6" y="4725144"/>
            <a:ext cx="8988425" cy="213285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Association of Young Scientists and Specialists of</a:t>
            </a:r>
          </a:p>
          <a:p>
            <a:r>
              <a:rPr lang="en-US" sz="2800" dirty="0"/>
              <a:t>Joint Institute for Nuclear Research</a:t>
            </a:r>
          </a:p>
          <a:p>
            <a:endParaRPr lang="en-US" sz="2800" dirty="0"/>
          </a:p>
          <a:p>
            <a:r>
              <a:rPr lang="en-US" sz="2000" dirty="0"/>
              <a:t>9-13 November, 2020</a:t>
            </a:r>
          </a:p>
          <a:p>
            <a:r>
              <a:rPr lang="en-US" sz="2000" dirty="0"/>
              <a:t>JINR, </a:t>
            </a:r>
            <a:r>
              <a:rPr lang="en-US" sz="2000" dirty="0" err="1"/>
              <a:t>Dubna</a:t>
            </a:r>
            <a:endParaRPr lang="en-US" sz="1800" dirty="0"/>
          </a:p>
        </p:txBody>
      </p:sp>
      <p:pic>
        <p:nvPicPr>
          <p:cNvPr id="5" name="Picture 2" descr="http://uc.jinr.ru/istc/pic/jinr-blue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42080"/>
            <a:ext cx="2245893" cy="148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Картинки по запросу omus.jin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Картинки по запросу omus.jin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Николай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0337"/>
            <a:ext cx="1840235" cy="173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3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overview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1571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138 participants from 11 countries;</a:t>
            </a:r>
          </a:p>
          <a:p>
            <a:endParaRPr lang="ru-RU" dirty="0"/>
          </a:p>
          <a:p>
            <a:r>
              <a:rPr lang="ru-RU" dirty="0"/>
              <a:t>5 </a:t>
            </a:r>
            <a:r>
              <a:rPr lang="en-US" dirty="0"/>
              <a:t>lectures:  recorded lectures are uploaded on conf. website and will be available on JINR YouTube channel:  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b="1" dirty="0">
                <a:solidFill>
                  <a:schemeClr val="accent1"/>
                </a:solidFill>
                <a:hlinkClick r:id="rId2"/>
              </a:rPr>
              <a:t>https://www.youtube.com/user/jinrtv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  <a:p>
            <a:r>
              <a:rPr lang="en-US" dirty="0"/>
              <a:t>115 oral presentations scheduled (15 minutes each);</a:t>
            </a:r>
            <a:endParaRPr lang="ru-RU" dirty="0"/>
          </a:p>
          <a:p>
            <a:r>
              <a:rPr lang="en-US" dirty="0"/>
              <a:t>9 parallel sessions:</a:t>
            </a:r>
            <a:r>
              <a:rPr lang="ru-RU" dirty="0"/>
              <a:t> </a:t>
            </a:r>
            <a:endParaRPr lang="en-US" dirty="0"/>
          </a:p>
          <a:p>
            <a:pPr lvl="1"/>
            <a:r>
              <a:rPr lang="en-US" dirty="0"/>
              <a:t>HEP;</a:t>
            </a:r>
          </a:p>
          <a:p>
            <a:pPr lvl="1"/>
            <a:r>
              <a:rPr lang="en-US" dirty="0"/>
              <a:t>Theoretical Physics;</a:t>
            </a:r>
          </a:p>
          <a:p>
            <a:pPr lvl="1"/>
            <a:r>
              <a:rPr lang="en-US" dirty="0"/>
              <a:t>IT;</a:t>
            </a:r>
          </a:p>
          <a:p>
            <a:pPr lvl="1"/>
            <a:r>
              <a:rPr lang="en-US" dirty="0"/>
              <a:t>Life Science;</a:t>
            </a:r>
          </a:p>
          <a:p>
            <a:pPr lvl="1"/>
            <a:r>
              <a:rPr lang="en-US" dirty="0"/>
              <a:t>Applied research;</a:t>
            </a:r>
          </a:p>
          <a:p>
            <a:pPr lvl="1"/>
            <a:r>
              <a:rPr lang="en-US" dirty="0"/>
              <a:t>Mathematical modeling and computational physics;</a:t>
            </a:r>
          </a:p>
          <a:p>
            <a:pPr lvl="1"/>
            <a:r>
              <a:rPr lang="en-US" dirty="0"/>
              <a:t>Particle accelerators and nuclear reactors;</a:t>
            </a:r>
          </a:p>
          <a:p>
            <a:pPr lvl="1"/>
            <a:r>
              <a:rPr lang="en-US" dirty="0"/>
              <a:t>Condensed Matter Physics;</a:t>
            </a:r>
          </a:p>
          <a:p>
            <a:pPr lvl="1"/>
            <a:r>
              <a:rPr lang="en-US" dirty="0"/>
              <a:t>Nuclear Physics.</a:t>
            </a:r>
          </a:p>
          <a:p>
            <a:pPr lvl="1"/>
            <a:endParaRPr lang="en-US" dirty="0"/>
          </a:p>
          <a:p>
            <a:pPr lvl="1"/>
            <a:endParaRPr lang="ru-RU" dirty="0"/>
          </a:p>
          <a:p>
            <a:endParaRPr lang="ru-RU" dirty="0"/>
          </a:p>
        </p:txBody>
      </p:sp>
      <p:pic>
        <p:nvPicPr>
          <p:cNvPr id="4" name="Picture 2" descr="http://uc.jinr.ru/istc/pic/jinr-blue-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64" y="142081"/>
            <a:ext cx="1919561" cy="127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Николай\Desktop\скачанные файлы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0337"/>
            <a:ext cx="1572845" cy="148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6FD6A29E-335A-40CF-9D12-069F7002B402}"/>
              </a:ext>
            </a:extLst>
          </p:cNvPr>
          <p:cNvSpPr txBox="1">
            <a:spLocks/>
          </p:cNvSpPr>
          <p:nvPr/>
        </p:nvSpPr>
        <p:spPr>
          <a:xfrm rot="19718562">
            <a:off x="5486795" y="3409051"/>
            <a:ext cx="4170525" cy="1365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C00000"/>
                </a:solidFill>
              </a:rPr>
              <a:t>Thank all of you</a:t>
            </a:r>
          </a:p>
        </p:txBody>
      </p:sp>
    </p:spTree>
    <p:extLst>
      <p:ext uri="{BB962C8B-B14F-4D97-AF65-F5344CB8AC3E}">
        <p14:creationId xmlns:p14="http://schemas.microsoft.com/office/powerpoint/2010/main" val="14600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AYSS-2020 Proceedings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9427"/>
            <a:ext cx="9299376" cy="4751901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participants with oral talks are invited to publish contributions.</a:t>
            </a:r>
            <a:br>
              <a:rPr lang="en-US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b="1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Proceedings in short:</a:t>
            </a:r>
          </a:p>
          <a:p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7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submission deadline - </a:t>
            </a:r>
            <a:r>
              <a:rPr lang="en-US" sz="7200" b="1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13th December 2020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7200" b="1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 pages, </a:t>
            </a:r>
            <a:r>
              <a:rPr lang="en-US" sz="7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page sizes - 8.5 × 11-inch single-column, </a:t>
            </a:r>
            <a:r>
              <a:rPr lang="en-US" sz="7200" b="1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pdf file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7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be published in </a:t>
            </a:r>
            <a:r>
              <a:rPr lang="en-US" sz="7200" b="1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AIP Conference Proceedings</a:t>
            </a:r>
            <a:br>
              <a:rPr lang="en-US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AIP is indexed in leading databases — Web of Science, Scopus, and </a:t>
            </a:r>
            <a:r>
              <a:rPr lang="en-US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Inspec</a:t>
            </a:r>
            <a:endParaRPr lang="ru-RU" sz="7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details at </a:t>
            </a:r>
            <a:r>
              <a:rPr lang="en-US" sz="7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http://ayss-2020.jinr.ru/</a:t>
            </a: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2" descr="http://uc.jinr.ru/istc/pic/jinr-blue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64" y="142081"/>
            <a:ext cx="1919561" cy="127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Николай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0337"/>
            <a:ext cx="1572845" cy="148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5275FD62-ED97-49D3-9376-79BF61D62E52}"/>
              </a:ext>
            </a:extLst>
          </p:cNvPr>
          <p:cNvSpPr txBox="1">
            <a:spLocks/>
          </p:cNvSpPr>
          <p:nvPr/>
        </p:nvSpPr>
        <p:spPr>
          <a:xfrm>
            <a:off x="968304" y="5350460"/>
            <a:ext cx="7362767" cy="13654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C00000"/>
                </a:solidFill>
              </a:rPr>
              <a:t>all manuscripts will be reviewed before being sent to the AIP editorial office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74EFBB-EA88-4415-979F-6354618042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214" y="1517716"/>
            <a:ext cx="3781009" cy="3847984"/>
          </a:xfrm>
          <a:prstGeom prst="rect">
            <a:avLst/>
          </a:prstGeom>
        </p:spPr>
      </p:pic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612472FD-FB9E-4F42-A798-853EA8309148}"/>
              </a:ext>
            </a:extLst>
          </p:cNvPr>
          <p:cNvCxnSpPr/>
          <p:nvPr/>
        </p:nvCxnSpPr>
        <p:spPr>
          <a:xfrm flipH="1">
            <a:off x="6516216" y="2924944"/>
            <a:ext cx="216024" cy="1008112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76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uc.jinr.ru/istc/pic/jinr-blue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0072"/>
            <a:ext cx="1919561" cy="127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Николай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2785"/>
            <a:ext cx="1250824" cy="118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382254"/>
            <a:ext cx="55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Diploma for the best presentation</a:t>
            </a:r>
            <a:endParaRPr lang="ru-RU" sz="2800" dirty="0"/>
          </a:p>
        </p:txBody>
      </p:sp>
      <p:sp>
        <p:nvSpPr>
          <p:cNvPr id="24" name="AutoShape 4" descr="How to Raise Hand in Webex - All Things H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6" descr="How to Raise Hand in Webex - All Things Ho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8" descr="How to Raise Hand in Webex - All Things Ho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1356D7F4-6FF3-4A1C-A1F5-AF3A89315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2" y="1847517"/>
            <a:ext cx="3178696" cy="4875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      </a:t>
            </a:r>
            <a:r>
              <a:rPr lang="en-US" sz="1800" b="1" dirty="0">
                <a:solidFill>
                  <a:schemeClr val="accent2"/>
                </a:solidFill>
              </a:rPr>
              <a:t>HEP sessions: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Denisenko Igor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Shalaev</a:t>
            </a:r>
            <a:r>
              <a:rPr lang="en-US" sz="1800" dirty="0"/>
              <a:t> Vladislav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Galavanov</a:t>
            </a:r>
            <a:r>
              <a:rPr lang="en-US" sz="1800" dirty="0"/>
              <a:t> Andrei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Vinh Luong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Stadnichuk</a:t>
            </a:r>
            <a:r>
              <a:rPr lang="en-US" sz="1800" dirty="0"/>
              <a:t> </a:t>
            </a:r>
            <a:r>
              <a:rPr lang="en-US" sz="1800" dirty="0" err="1"/>
              <a:t>Egor</a:t>
            </a:r>
            <a:br>
              <a:rPr lang="en-US" sz="1800" dirty="0"/>
            </a:br>
            <a:br>
              <a:rPr lang="en-US" sz="1800" dirty="0"/>
            </a:br>
            <a:r>
              <a:rPr lang="en-US" sz="1800" b="1" dirty="0">
                <a:solidFill>
                  <a:srgbClr val="00B050"/>
                </a:solidFill>
              </a:rPr>
              <a:t>IT sessions: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Tokareva</a:t>
            </a:r>
            <a:r>
              <a:rPr lang="en-US" sz="1800" dirty="0"/>
              <a:t> Victoria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Priakhina</a:t>
            </a:r>
            <a:r>
              <a:rPr lang="en-US" sz="1800" dirty="0"/>
              <a:t> Daria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Goncharov</a:t>
            </a:r>
            <a:r>
              <a:rPr lang="en-US" sz="1800" dirty="0"/>
              <a:t> Pavel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95C43AFF-9235-4461-8392-41B2A3861DB8}"/>
              </a:ext>
            </a:extLst>
          </p:cNvPr>
          <p:cNvSpPr txBox="1">
            <a:spLocks/>
          </p:cNvSpPr>
          <p:nvPr/>
        </p:nvSpPr>
        <p:spPr>
          <a:xfrm>
            <a:off x="2938001" y="1822117"/>
            <a:ext cx="3178696" cy="4875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       </a:t>
            </a:r>
            <a:r>
              <a:rPr lang="en-US" sz="1800" b="1" dirty="0">
                <a:solidFill>
                  <a:srgbClr val="7030A0"/>
                </a:solidFill>
              </a:rPr>
              <a:t>Theoretical ph. sessions: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Ievlev</a:t>
            </a:r>
            <a:r>
              <a:rPr lang="en-US" sz="1800" dirty="0"/>
              <a:t> Evgenii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Pikelner</a:t>
            </a:r>
            <a:r>
              <a:rPr lang="en-US" sz="1800" dirty="0"/>
              <a:t> Andrei</a:t>
            </a:r>
            <a:br>
              <a:rPr lang="en-US" sz="1800" dirty="0"/>
            </a:br>
            <a:br>
              <a:rPr lang="en-US" sz="1800" dirty="0"/>
            </a:br>
            <a:r>
              <a:rPr lang="en-US" sz="1800" b="1" dirty="0">
                <a:solidFill>
                  <a:srgbClr val="FFC000"/>
                </a:solidFill>
              </a:rPr>
              <a:t>Life science session: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Kozhina</a:t>
            </a:r>
            <a:r>
              <a:rPr lang="en-US" sz="1800" dirty="0"/>
              <a:t> Regina</a:t>
            </a:r>
            <a:br>
              <a:rPr lang="en-US" sz="1800" dirty="0"/>
            </a:b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 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Particle accelerators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session</a:t>
            </a:r>
            <a:r>
              <a:rPr lang="en-US" sz="1800" b="1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Ponkin</a:t>
            </a:r>
            <a:r>
              <a:rPr lang="en-US" sz="1800" dirty="0"/>
              <a:t> Dmitriy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b="1" dirty="0">
                <a:solidFill>
                  <a:schemeClr val="tx2"/>
                </a:solidFill>
              </a:rPr>
              <a:t>Nuclear Physics session: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Vladimirova</a:t>
            </a:r>
            <a:r>
              <a:rPr lang="ru-RU" sz="1800" dirty="0"/>
              <a:t> </a:t>
            </a:r>
            <a:r>
              <a:rPr lang="en-US" sz="1800" dirty="0"/>
              <a:t>Elena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endParaRPr lang="en-US" sz="1800" dirty="0"/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66CF574E-CC8B-441C-87CC-FDF0A673E531}"/>
              </a:ext>
            </a:extLst>
          </p:cNvPr>
          <p:cNvSpPr txBox="1">
            <a:spLocks/>
          </p:cNvSpPr>
          <p:nvPr/>
        </p:nvSpPr>
        <p:spPr>
          <a:xfrm>
            <a:off x="6090107" y="1847517"/>
            <a:ext cx="3049932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 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Condensed MP session: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Mravik</a:t>
            </a:r>
            <a:r>
              <a:rPr lang="en-US" sz="1800" dirty="0"/>
              <a:t> </a:t>
            </a:r>
            <a:r>
              <a:rPr lang="en-US" sz="1800" dirty="0" err="1"/>
              <a:t>Željko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>
                <a:solidFill>
                  <a:srgbClr val="C00000"/>
                </a:solidFill>
              </a:rPr>
              <a:t>Applied research session</a:t>
            </a:r>
            <a:r>
              <a:rPr lang="en-US" sz="1800" b="1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/>
              <a:t>Nazarova</a:t>
            </a:r>
            <a:r>
              <a:rPr lang="en-US" sz="1800" dirty="0"/>
              <a:t> </a:t>
            </a:r>
            <a:r>
              <a:rPr lang="en-US" sz="1800" dirty="0" err="1"/>
              <a:t>Assel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b="1" dirty="0" err="1">
                <a:solidFill>
                  <a:srgbClr val="00B0F0"/>
                </a:solidFill>
              </a:rPr>
              <a:t>MathModeling</a:t>
            </a:r>
            <a:r>
              <a:rPr lang="en-US" sz="1800" b="1" dirty="0">
                <a:solidFill>
                  <a:srgbClr val="00B0F0"/>
                </a:solidFill>
              </a:rPr>
              <a:t> session: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Baranov Dmitry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5D6AE4E-C23C-4A29-A07A-B7DAB37106CB}"/>
              </a:ext>
            </a:extLst>
          </p:cNvPr>
          <p:cNvSpPr txBox="1">
            <a:spLocks/>
          </p:cNvSpPr>
          <p:nvPr/>
        </p:nvSpPr>
        <p:spPr>
          <a:xfrm rot="20963295">
            <a:off x="4314961" y="5494946"/>
            <a:ext cx="4170525" cy="1365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C00000"/>
                </a:solidFill>
              </a:rPr>
              <a:t>Congratulations !!!</a:t>
            </a:r>
          </a:p>
        </p:txBody>
      </p:sp>
    </p:spTree>
    <p:extLst>
      <p:ext uri="{BB962C8B-B14F-4D97-AF65-F5344CB8AC3E}">
        <p14:creationId xmlns:p14="http://schemas.microsoft.com/office/powerpoint/2010/main" val="312046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642" y="391608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AYSS-2020</a:t>
            </a:r>
            <a:endParaRPr lang="ru-RU" sz="36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http://uc.jinr.ru/istc/pic/jinr-blue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42080"/>
            <a:ext cx="2245893" cy="148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Картинки по запросу omus.jin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Картинки по запросу omus.jin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Николай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0337"/>
            <a:ext cx="1840235" cy="173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0EEBC8A-8B2E-49A8-BEAF-A9C6B5458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21035"/>
              </p:ext>
            </p:extLst>
          </p:nvPr>
        </p:nvGraphicFramePr>
        <p:xfrm>
          <a:off x="460375" y="1988840"/>
          <a:ext cx="3339318" cy="4365986"/>
        </p:xfrm>
        <a:graphic>
          <a:graphicData uri="http://schemas.openxmlformats.org/drawingml/2006/table">
            <a:tbl>
              <a:tblPr/>
              <a:tblGrid>
                <a:gridCol w="3339318">
                  <a:extLst>
                    <a:ext uri="{9D8B030D-6E8A-4147-A177-3AD203B41FA5}">
                      <a16:colId xmlns:a16="http://schemas.microsoft.com/office/drawing/2014/main" val="1016336138"/>
                    </a:ext>
                  </a:extLst>
                </a:gridCol>
              </a:tblGrid>
              <a:tr h="54347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SCIENTIFIC ADVISORY BOARD: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88601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Chairman: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Grigory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Shirkov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84912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Nikolay Arsenyev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319290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Vladimir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Chausov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512596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Otilia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Culicov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435143"/>
                  </a:ext>
                </a:extLst>
              </a:tr>
              <a:tr h="3510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Olga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Derenovskaya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618375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Alexander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Karpov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95334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Dmitry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Peshekhonov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22496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Oleg Smirnov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644886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Alexander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Verkheev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62036"/>
                  </a:ext>
                </a:extLst>
              </a:tr>
              <a:tr h="329087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119920"/>
                  </a:ext>
                </a:extLst>
              </a:tr>
              <a:tr h="2423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32058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AF172CC7-CC0D-4A51-9AD6-CEBFE2E6A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36694"/>
              </p:ext>
            </p:extLst>
          </p:nvPr>
        </p:nvGraphicFramePr>
        <p:xfrm>
          <a:off x="4430688" y="1894098"/>
          <a:ext cx="3339318" cy="5051264"/>
        </p:xfrm>
        <a:graphic>
          <a:graphicData uri="http://schemas.openxmlformats.org/drawingml/2006/table">
            <a:tbl>
              <a:tblPr/>
              <a:tblGrid>
                <a:gridCol w="3339318">
                  <a:extLst>
                    <a:ext uri="{9D8B030D-6E8A-4147-A177-3AD203B41FA5}">
                      <a16:colId xmlns:a16="http://schemas.microsoft.com/office/drawing/2014/main" val="1016336138"/>
                    </a:ext>
                  </a:extLst>
                </a:gridCol>
              </a:tblGrid>
              <a:tr h="5434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JURY ON SECTIONS: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88601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Alexander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Bednyakov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84912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Ivan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Bobrikov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319290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Vratislav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Chudoba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512596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Konstantin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Gertsenberger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435143"/>
                  </a:ext>
                </a:extLst>
              </a:tr>
              <a:tr h="351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Anna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Maksymchuk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618375"/>
                  </a:ext>
                </a:extLst>
              </a:tr>
              <a:tr h="351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Sergei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Merts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728322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Danila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Oleynik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95334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Sergei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Shmatov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22496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Vasiliy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Semin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644886"/>
                  </a:ext>
                </a:extLst>
              </a:tr>
              <a:tr h="362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Timur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Tropin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62036"/>
                  </a:ext>
                </a:extLst>
              </a:tr>
              <a:tr h="3290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Semen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Turchikhin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119920"/>
                  </a:ext>
                </a:extLst>
              </a:tr>
              <a:tr h="3290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Inga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Zinicovscaia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6711"/>
                  </a:ext>
                </a:extLst>
              </a:tr>
              <a:tr h="24232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3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565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356</Words>
  <Application>Microsoft Office PowerPoint</Application>
  <PresentationFormat>Экран (4:3)</PresentationFormat>
  <Paragraphs>88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Тема Office</vt:lpstr>
      <vt:lpstr>The XXIV International Scientific Conference of Young Scientists and Specialists  AYSS-2020</vt:lpstr>
      <vt:lpstr>Conference overview</vt:lpstr>
      <vt:lpstr>AYSS-2020 Proceedings </vt:lpstr>
      <vt:lpstr>Презентация PowerPoint</vt:lpstr>
      <vt:lpstr>AYSS-2020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Алушта 2015 Спортивная Программа</dc:title>
  <dc:creator>Николай Войтишин</dc:creator>
  <cp:lastModifiedBy>Aidos Issadykov</cp:lastModifiedBy>
  <cp:revision>43</cp:revision>
  <dcterms:created xsi:type="dcterms:W3CDTF">2015-06-05T08:05:15Z</dcterms:created>
  <dcterms:modified xsi:type="dcterms:W3CDTF">2020-11-16T11:18:14Z</dcterms:modified>
</cp:coreProperties>
</file>