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46" r:id="rId2"/>
    <p:sldId id="342" r:id="rId3"/>
    <p:sldId id="345" r:id="rId4"/>
    <p:sldId id="558" r:id="rId5"/>
    <p:sldId id="559" r:id="rId6"/>
    <p:sldId id="562" r:id="rId7"/>
    <p:sldId id="561" r:id="rId8"/>
    <p:sldId id="495" r:id="rId9"/>
    <p:sldId id="503" r:id="rId10"/>
    <p:sldId id="504" r:id="rId11"/>
    <p:sldId id="501" r:id="rId12"/>
    <p:sldId id="399" r:id="rId13"/>
    <p:sldId id="508" r:id="rId14"/>
    <p:sldId id="403" r:id="rId15"/>
    <p:sldId id="497" r:id="rId16"/>
    <p:sldId id="498" r:id="rId17"/>
    <p:sldId id="499" r:id="rId18"/>
    <p:sldId id="500" r:id="rId19"/>
    <p:sldId id="472" r:id="rId20"/>
    <p:sldId id="530" r:id="rId21"/>
    <p:sldId id="570" r:id="rId22"/>
    <p:sldId id="446" r:id="rId23"/>
    <p:sldId id="453" r:id="rId24"/>
    <p:sldId id="542" r:id="rId25"/>
    <p:sldId id="543" r:id="rId26"/>
    <p:sldId id="398" r:id="rId27"/>
    <p:sldId id="469" r:id="rId28"/>
    <p:sldId id="566" r:id="rId29"/>
    <p:sldId id="56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7">
          <p15:clr>
            <a:srgbClr val="A4A3A4"/>
          </p15:clr>
        </p15:guide>
        <p15:guide id="2" pos="4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30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-336" y="-104"/>
      </p:cViewPr>
      <p:guideLst>
        <p:guide orient="horz" pos="437"/>
        <p:guide pos="4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9F74-8E16-FD49-8A19-BADDEB8B95F9}" type="datetimeFigureOut">
              <a:rPr lang="en-US" smtClean="0"/>
              <a:t>23.04.20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55CF2-1224-1A46-9EB1-78B3864C1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38454-C436-F244-A693-F7FCCB3041D8}" type="datetimeFigureOut">
              <a:rPr lang="en-US" smtClean="0"/>
              <a:t>23.04.20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43BA-3937-6E48-A707-6DC697FB3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8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MPD will be put in operation at two stages. At the first one the barrel part will be equipped with  major tracking detector TPC, TOF end ECAL.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FHC </a:t>
            </a:r>
            <a:r>
              <a:rPr lang="en-US" dirty="0">
                <a:ea typeface="ＭＳ Ｐゴシック" charset="0"/>
                <a:cs typeface="ＭＳ Ｐゴシック" charset="0"/>
              </a:rPr>
              <a:t>and FD will be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operational </a:t>
            </a:r>
            <a:r>
              <a:rPr lang="en-US" dirty="0">
                <a:ea typeface="ＭＳ Ｐゴシック" charset="0"/>
                <a:cs typeface="ＭＳ Ｐゴシック" charset="0"/>
              </a:rPr>
              <a:t>as well.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the second stage the detector will be supplemented with IT and end cap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subdetectors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36274-6DE2-844F-9869-B74927C4270E}" type="slidenum">
              <a:rPr lang="ru-RU" sz="1200"/>
              <a:pPr eaLnBrk="1" hangingPunct="1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  <a:p>
            <a:pPr>
              <a:defRPr/>
            </a:pPr>
            <a:endParaRPr lang="ru-RU">
              <a:latin typeface="Calibri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FE6C554-3874-AF41-9054-F6645C4C2248}" type="slidenum">
              <a:rPr lang="en-US" sz="1200">
                <a:latin typeface="Calibri" charset="0"/>
              </a:rPr>
              <a:pPr eaLnBrk="1" hangingPunct="1">
                <a:defRPr/>
              </a:pPr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  <a:p>
            <a:pPr>
              <a:defRPr/>
            </a:pPr>
            <a:r>
              <a:rPr lang="en-US">
                <a:latin typeface="Calibri" charset="0"/>
              </a:rPr>
              <a:t>We measure a density of primary charged particles at mid-rapidity dNch/dETA = 1584+  4 (stat. )+  76(sys. ). </a:t>
            </a:r>
          </a:p>
          <a:p>
            <a:pPr>
              <a:defRPr/>
            </a:pPr>
            <a:r>
              <a:rPr lang="en-US" b="1">
                <a:solidFill>
                  <a:srgbClr val="D066D0"/>
                </a:solidFill>
              </a:rPr>
              <a:t>J.Harris, ALICE</a:t>
            </a:r>
          </a:p>
          <a:p>
            <a:pPr>
              <a:defRPr/>
            </a:pPr>
            <a:r>
              <a:rPr lang="en-US">
                <a:solidFill>
                  <a:srgbClr val="D066D0"/>
                </a:solidFill>
              </a:rPr>
              <a:t>Transverse energy density per participant pair: 2.5 x RHIC </a:t>
            </a:r>
            <a:r>
              <a:rPr lang="en-US">
                <a:solidFill>
                  <a:srgbClr val="CC00CC"/>
                </a:solidFill>
              </a:rPr>
              <a:t>Consistent with 20% increase in &lt;pt&gt;.</a:t>
            </a:r>
          </a:p>
          <a:p>
            <a:pPr>
              <a:defRPr/>
            </a:pPr>
            <a:r>
              <a:rPr lang="en-US">
                <a:solidFill>
                  <a:srgbClr val="D066D0"/>
                </a:solidFill>
              </a:rPr>
              <a:t>Bjorken energy density: 2.8 x RHIC for 5% of most central collisions</a:t>
            </a:r>
          </a:p>
          <a:p>
            <a:pPr>
              <a:defRPr/>
            </a:pPr>
            <a:endParaRPr lang="en-US">
              <a:latin typeface="Calibri" charset="0"/>
            </a:endParaRPr>
          </a:p>
          <a:p>
            <a:pPr>
              <a:defRPr/>
            </a:pPr>
            <a:r>
              <a:rPr lang="en-US">
                <a:latin typeface="Calibri" charset="0"/>
              </a:rPr>
              <a:t>Empirical extrapolationfrom lower energy data [4] signicantly underpredicts the measurement. Perturbative QCD-inspired Monte Carloevent generators, based on the HIJING model tuned to 7 TeV pp data without jet quenching [5], on the DualParton Model [6], or on the Ultrarelativistic QuantumMolecular Dynamics model [7] are consistent with the</a:t>
            </a:r>
          </a:p>
          <a:p>
            <a:pPr>
              <a:defRPr/>
            </a:pPr>
            <a:r>
              <a:rPr lang="en-US">
                <a:latin typeface="Calibri" charset="0"/>
              </a:rPr>
              <a:t>measurement. Models based on initial-state gluon density saturation have a range of predictions depending on</a:t>
            </a:r>
          </a:p>
          <a:p>
            <a:pPr>
              <a:defRPr/>
            </a:pPr>
            <a:r>
              <a:rPr lang="en-US">
                <a:latin typeface="Calibri" charset="0"/>
              </a:rPr>
              <a:t>the specific implementation [8{12], and exhibit a varying level of agreement with the measurement. The prediction</a:t>
            </a:r>
          </a:p>
          <a:p>
            <a:pPr>
              <a:defRPr/>
            </a:pPr>
            <a:r>
              <a:rPr lang="en-US">
                <a:latin typeface="Calibri" charset="0"/>
              </a:rPr>
              <a:t>of a hybrid model based on hydrodynamics and saturation of final-state phase space of scattered partons [13]</a:t>
            </a:r>
          </a:p>
          <a:p>
            <a:pPr>
              <a:defRPr/>
            </a:pPr>
            <a:r>
              <a:rPr lang="en-US">
                <a:latin typeface="Calibri" charset="0"/>
              </a:rPr>
              <a:t>is close to the measurement. A hydrodynamic model in which multiplicity is scaled from p+p collisions overpredicts the measurement [14], while a model incorporating scaling based on Landau hydrodynamics underpredicts</a:t>
            </a:r>
          </a:p>
          <a:p>
            <a:pPr>
              <a:defRPr/>
            </a:pPr>
            <a:r>
              <a:rPr lang="en-US">
                <a:latin typeface="Calibri" charset="0"/>
              </a:rPr>
              <a:t>the measurement [15]. Finally, a calculation based on modified PYTHIA and hadronic rescattering [16] under-predicts the measurement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need to study the global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ET 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more details including the collectivity in the system to understand its energy and centrality de-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to put some light on possible effects from other sources like the gluon saturation.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3BA-3937-6E48-A707-6DC697FB32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Golubeva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798,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1, 012074 (2017). doi:10.1088/1742- 6596/798/1/012074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M.Golubeva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mpd.jinr.ru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 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wp-content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uploads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/2018/05/MPD_TDR_ FHCal_28_05_2018.pdf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Loizides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1-2, 13 (2015) doi:10.1016/j.softx.2015.05.001 [arXiv:1408.2549 [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nucl-ex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]].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[4]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Zherebtsova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Klochkov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lyuzhenkov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Taranenko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Kashirin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EPJ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182,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3BA-3937-6E48-A707-6DC697FB32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221F5-C917-1A4A-BC6C-B160FF0961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3BA-3937-6E48-A707-6DC697FB32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4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5E13-4558-F84D-A724-21AD158C7523}" type="datetime1">
              <a:rPr lang="ru-RU" smtClean="0"/>
              <a:t>23.04.20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8C2F-5DA6-7D4C-AF86-3B6AA9EFD79D}" type="datetime1">
              <a:rPr lang="ru-RU" smtClean="0"/>
              <a:t>23.04.20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5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9F15-3818-B04C-B740-242C0451162A}" type="datetime1">
              <a:rPr lang="ru-RU" smtClean="0"/>
              <a:t>23.04.20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6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6562-D900-8848-821E-9D95152AD3A6}" type="datetime1">
              <a:rPr lang="ru-RU" smtClean="0"/>
              <a:t>23.04.20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4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E7F5-D697-094F-8596-EBD7164F7B2C}" type="datetime1">
              <a:rPr lang="ru-RU" smtClean="0"/>
              <a:t>23.04.20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3281-04C5-FA48-9925-A5171996B902}" type="datetime1">
              <a:rPr lang="ru-RU" smtClean="0"/>
              <a:t>23.04.20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F511-6598-6449-B5E1-9E148AB2FA64}" type="datetime1">
              <a:rPr lang="ru-RU" smtClean="0"/>
              <a:t>23.04.20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914F-C0F1-374F-8728-848C0E714CA4}" type="datetime1">
              <a:rPr lang="ru-RU" smtClean="0"/>
              <a:t>23.04.20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6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62B-A185-264D-88AA-6F0DCD678F9F}" type="datetime1">
              <a:rPr lang="ru-RU" smtClean="0"/>
              <a:t>23.04.20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67FF-281E-5F4F-8905-3CF80A6BEE9C}" type="datetime1">
              <a:rPr lang="ru-RU" smtClean="0"/>
              <a:t>23.04.20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2F529-9306-2341-A0D7-D3CDC2DD3069}" type="datetime1">
              <a:rPr lang="ru-RU" smtClean="0"/>
              <a:t>23.04.20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D97F-0F22-4343-A5E9-D0C6447AEC6F}" type="datetime1">
              <a:rPr lang="ru-RU" smtClean="0"/>
              <a:t>23.04.20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0C10-EA00-3C44-9CB2-8D51EC53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hyperlink" Target="http://dx.doi.org/10.1103/PhysRevLett.105.252301" TargetMode="External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jinr.ru/event/958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.feofilov@spbu.ru" TargetMode="External"/><Relationship Id="rId4" Type="http://schemas.openxmlformats.org/officeDocument/2006/relationships/hyperlink" Target="https://indico.jinr.ru/category/343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vashkin@inr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Lett.105.252301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PWG1</a:t>
            </a:r>
            <a:r>
              <a:rPr lang="en-US" sz="4000" b="1" dirty="0">
                <a:solidFill>
                  <a:srgbClr val="0000FF"/>
                </a:solidFill>
              </a:rPr>
              <a:t>: Global </a:t>
            </a:r>
            <a:r>
              <a:rPr lang="en-US" sz="4000" b="1" dirty="0" smtClean="0">
                <a:solidFill>
                  <a:srgbClr val="0000FF"/>
                </a:solidFill>
              </a:rPr>
              <a:t>Observables </a:t>
            </a:r>
            <a:r>
              <a:rPr lang="en-US" sz="4000" b="1" dirty="0">
                <a:solidFill>
                  <a:srgbClr val="0000FF"/>
                </a:solidFill>
              </a:rPr>
              <a:t>and Centrality of  </a:t>
            </a:r>
            <a:r>
              <a:rPr lang="en-US" sz="4000" b="1" dirty="0" smtClean="0">
                <a:solidFill>
                  <a:srgbClr val="0000FF"/>
                </a:solidFill>
              </a:rPr>
              <a:t>Nuclear Collisions </a:t>
            </a:r>
            <a:r>
              <a:rPr lang="en-US" sz="4000" b="1" dirty="0">
                <a:solidFill>
                  <a:srgbClr val="0000FF"/>
                </a:solidFill>
              </a:rPr>
              <a:t>at </a:t>
            </a:r>
            <a:r>
              <a:rPr lang="en-US" sz="4000" b="1" dirty="0" smtClean="0">
                <a:solidFill>
                  <a:srgbClr val="0000FF"/>
                </a:solidFill>
              </a:rPr>
              <a:t>MPD/NICA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4000" b="1" dirty="0">
              <a:solidFill>
                <a:srgbClr val="0000FF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Grigory </a:t>
            </a:r>
            <a:r>
              <a:rPr lang="en-US" sz="2400" b="1" dirty="0" err="1">
                <a:solidFill>
                  <a:srgbClr val="0000FF"/>
                </a:solidFill>
              </a:rPr>
              <a:t>Feofilov</a:t>
            </a:r>
            <a:r>
              <a:rPr lang="en-US" sz="2400" b="1" dirty="0">
                <a:solidFill>
                  <a:srgbClr val="0000FF"/>
                </a:solidFill>
              </a:rPr>
              <a:t>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b="1" i="1" dirty="0" smtClean="0">
                <a:solidFill>
                  <a:srgbClr val="0000FF"/>
                </a:solidFill>
              </a:rPr>
              <a:t>Saint</a:t>
            </a:r>
            <a:r>
              <a:rPr lang="en-US" sz="2400" b="1" i="1" dirty="0">
                <a:solidFill>
                  <a:srgbClr val="0000FF"/>
                </a:solidFill>
              </a:rPr>
              <a:t>-Petersburg State </a:t>
            </a:r>
            <a:r>
              <a:rPr lang="en-US" sz="2400" b="1" i="1" dirty="0" smtClean="0">
                <a:solidFill>
                  <a:srgbClr val="0000FF"/>
                </a:solidFill>
              </a:rPr>
              <a:t>University</a:t>
            </a:r>
            <a:endParaRPr lang="en-US" sz="2400" b="1" i="1" dirty="0">
              <a:solidFill>
                <a:srgbClr val="0000FF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b="1" i="1" dirty="0">
                <a:solidFill>
                  <a:srgbClr val="0000FF"/>
                </a:solidFill>
              </a:rPr>
              <a:t>(for </a:t>
            </a:r>
            <a:r>
              <a:rPr lang="en-US" sz="2400" i="1" dirty="0">
                <a:solidFill>
                  <a:srgbClr val="0000FF"/>
                </a:solidFill>
              </a:rPr>
              <a:t>PWG1-MPD@NICA team)</a:t>
            </a:r>
          </a:p>
          <a:p>
            <a:endParaRPr lang="en-US" dirty="0"/>
          </a:p>
        </p:txBody>
      </p:sp>
      <p:pic>
        <p:nvPicPr>
          <p:cNvPr id="5" name="Picture 6" descr="NICA-Logo_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4400" y="73917"/>
            <a:ext cx="1799167" cy="8862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14400" y="543302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V-</a:t>
            </a:r>
            <a:r>
              <a:rPr lang="en-US" sz="2000" b="1" dirty="0" err="1"/>
              <a:t>th</a:t>
            </a:r>
            <a:r>
              <a:rPr lang="en-US" sz="2000" b="1" dirty="0"/>
              <a:t> Collaboration Meeting of  the MPD Experiment at the NICA </a:t>
            </a:r>
            <a:r>
              <a:rPr lang="en-US" sz="2000" b="1" dirty="0" smtClean="0"/>
              <a:t>Facility</a:t>
            </a:r>
            <a:endParaRPr lang="en-US" sz="2000" b="1" dirty="0"/>
          </a:p>
          <a:p>
            <a:r>
              <a:rPr lang="en-US" sz="2000" b="1" dirty="0"/>
              <a:t>Friday, 24</a:t>
            </a:r>
            <a:r>
              <a:rPr lang="en-US" sz="2000" b="1" baseline="30000" dirty="0"/>
              <a:t>th</a:t>
            </a:r>
            <a:r>
              <a:rPr lang="en-US" sz="2000" b="1" dirty="0"/>
              <a:t> of April 2020,</a:t>
            </a:r>
            <a:r>
              <a:rPr lang="ru-RU" sz="2000" b="1" dirty="0"/>
              <a:t> 12-30</a:t>
            </a:r>
            <a:r>
              <a:rPr lang="ru-RU" sz="2000" b="1" dirty="0" smtClean="0"/>
              <a:t>.</a:t>
            </a:r>
            <a:r>
              <a:rPr lang="en-US" sz="2000" b="1" dirty="0"/>
              <a:t> </a:t>
            </a:r>
            <a:r>
              <a:rPr lang="en-US" sz="2000" b="1" dirty="0" smtClean="0"/>
              <a:t> ZOOM connection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5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5"/>
          <p:cNvSpPr txBox="1">
            <a:spLocks noChangeArrowheads="1"/>
          </p:cNvSpPr>
          <p:nvPr/>
        </p:nvSpPr>
        <p:spPr bwMode="auto">
          <a:xfrm>
            <a:off x="808038" y="65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ru-RU">
              <a:latin typeface="Times New Roman" charset="0"/>
            </a:endParaRPr>
          </a:p>
        </p:txBody>
      </p:sp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79388" y="155575"/>
            <a:ext cx="89646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chemeClr val="hlink"/>
                </a:solidFill>
                <a:latin typeface="Times New Roman" charset="0"/>
              </a:rPr>
              <a:t>Charged-particle multiplicity density at mid-</a:t>
            </a:r>
            <a:r>
              <a:rPr lang="en-US" sz="4000" b="1" dirty="0" smtClean="0">
                <a:solidFill>
                  <a:schemeClr val="hlink"/>
                </a:solidFill>
                <a:latin typeface="Times New Roman" charset="0"/>
              </a:rPr>
              <a:t>rapidity (</a:t>
            </a:r>
            <a:r>
              <a:rPr lang="en-US" b="1" dirty="0" smtClean="0">
                <a:solidFill>
                  <a:schemeClr val="hlink"/>
                </a:solidFill>
                <a:latin typeface="Times New Roman" charset="0"/>
              </a:rPr>
              <a:t>central </a:t>
            </a:r>
            <a:r>
              <a:rPr lang="en-US" b="1" dirty="0" err="1">
                <a:solidFill>
                  <a:schemeClr val="hlink"/>
                </a:solidFill>
                <a:latin typeface="Times New Roman" charset="0"/>
              </a:rPr>
              <a:t>Pb-Pb</a:t>
            </a:r>
            <a:r>
              <a:rPr lang="en-US" b="1" dirty="0">
                <a:solidFill>
                  <a:schemeClr val="hlink"/>
                </a:solidFill>
                <a:latin typeface="Times New Roman" charset="0"/>
              </a:rPr>
              <a:t> collisions at </a:t>
            </a:r>
            <a:r>
              <a:rPr lang="en-US" b="1" dirty="0">
                <a:solidFill>
                  <a:srgbClr val="0D7DE3"/>
                </a:solidFill>
                <a:cs typeface="Arial" charset="0"/>
              </a:rPr>
              <a:t>√</a:t>
            </a:r>
            <a:r>
              <a:rPr lang="en-US" b="1" dirty="0" err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b="1" baseline="-25000" dirty="0" err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NN</a:t>
            </a:r>
            <a:r>
              <a:rPr lang="en-US" b="1" dirty="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 = </a:t>
            </a:r>
            <a:r>
              <a:rPr lang="en-US" b="1" dirty="0" smtClean="0">
                <a:solidFill>
                  <a:schemeClr val="hlink"/>
                </a:solidFill>
                <a:latin typeface="Times New Roman" charset="0"/>
              </a:rPr>
              <a:t>2.76TeV</a:t>
            </a:r>
            <a:r>
              <a:rPr lang="en-US" sz="3600" b="1" dirty="0" smtClean="0">
                <a:solidFill>
                  <a:schemeClr val="hlink"/>
                </a:solidFill>
                <a:latin typeface="Calibri" charset="0"/>
              </a:rPr>
              <a:t>)</a:t>
            </a:r>
            <a:r>
              <a:rPr lang="en-US" sz="3600" b="1" dirty="0" smtClean="0">
                <a:solidFill>
                  <a:srgbClr val="0804BC"/>
                </a:solidFill>
                <a:latin typeface="Calibri" charset="0"/>
              </a:rPr>
              <a:t>  </a:t>
            </a:r>
            <a:endParaRPr lang="en-US" sz="3600" b="1" dirty="0">
              <a:solidFill>
                <a:srgbClr val="0804BC"/>
              </a:solidFill>
              <a:latin typeface="Calibri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9388" y="2176463"/>
            <a:ext cx="3898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en-US" sz="2400" b="1" dirty="0" smtClean="0">
                <a:solidFill>
                  <a:srgbClr val="D066D0"/>
                </a:solidFill>
                <a:latin typeface="+mn-lt"/>
                <a:ea typeface="ＭＳ Ｐゴシック" pitchFamily="34" charset="-128"/>
                <a:cs typeface="+mn-cs"/>
              </a:rPr>
              <a:t>the </a:t>
            </a:r>
            <a:r>
              <a:rPr lang="en-US" sz="2400" b="1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+mn-cs"/>
              </a:rPr>
              <a:t>initial energy density </a:t>
            </a:r>
            <a:r>
              <a:rPr lang="en-US" sz="2400" b="1" dirty="0" smtClean="0">
                <a:solidFill>
                  <a:srgbClr val="D066D0"/>
                </a:solidFill>
                <a:latin typeface="+mn-lt"/>
                <a:ea typeface="ＭＳ Ｐゴシック" pitchFamily="34" charset="-128"/>
                <a:cs typeface="+mn-cs"/>
              </a:rPr>
              <a:t>is </a:t>
            </a:r>
            <a:r>
              <a:rPr lang="en-US" sz="2400" b="1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+mn-cs"/>
              </a:rPr>
              <a:t>the  1</a:t>
            </a:r>
            <a:r>
              <a:rPr lang="en-US" sz="2400" b="1" baseline="30000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+mn-cs"/>
              </a:rPr>
              <a:t>st</a:t>
            </a:r>
            <a:r>
              <a:rPr lang="en-US" sz="2400" b="1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+mn-cs"/>
              </a:rPr>
              <a:t> important constraint for the models! 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539875"/>
            <a:ext cx="48831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395288" y="6264275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D7DE3"/>
                </a:solidFill>
                <a:latin typeface="Times New Roman" charset="0"/>
              </a:rPr>
              <a:t>arXiv:1011.3916 [nucl-ex].</a:t>
            </a:r>
            <a:r>
              <a:rPr lang="en-US" sz="2400" i="1">
                <a:solidFill>
                  <a:srgbClr val="0D7DE3"/>
                </a:solidFill>
                <a:latin typeface="Times New Roman" charset="0"/>
                <a:hlinkClick r:id="rId5"/>
              </a:rPr>
              <a:t> Phys. Rev. Lett.</a:t>
            </a:r>
            <a:r>
              <a:rPr lang="en-US" sz="2400">
                <a:solidFill>
                  <a:srgbClr val="0D7DE3"/>
                </a:solidFill>
                <a:latin typeface="Times New Roman" charset="0"/>
                <a:hlinkClick r:id="rId5"/>
              </a:rPr>
              <a:t> 105 (2010) 252301</a:t>
            </a:r>
            <a:r>
              <a:rPr lang="ru-RU" sz="2400">
                <a:latin typeface="Times New Roman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4495800" y="4724400"/>
            <a:ext cx="401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charset="0"/>
              </a:rPr>
              <a:t>Comparison of ALICE  measurement</a:t>
            </a:r>
          </a:p>
          <a:p>
            <a:r>
              <a:rPr lang="en-US" sz="2000">
                <a:latin typeface="Times New Roman" charset="0"/>
              </a:rPr>
              <a:t> with model predictions.</a:t>
            </a:r>
          </a:p>
          <a:p>
            <a:endParaRPr lang="en-US" sz="2400">
              <a:latin typeface="Times New Roman" charset="0"/>
            </a:endParaRPr>
          </a:p>
        </p:txBody>
      </p:sp>
      <p:sp>
        <p:nvSpPr>
          <p:cNvPr id="1036" name="Прямоугольник 10"/>
          <p:cNvSpPr>
            <a:spLocks noChangeArrowheads="1"/>
          </p:cNvSpPr>
          <p:nvPr/>
        </p:nvSpPr>
        <p:spPr bwMode="auto">
          <a:xfrm>
            <a:off x="36513" y="5562600"/>
            <a:ext cx="91074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990099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066D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Bjorken</a:t>
            </a:r>
            <a:r>
              <a:rPr lang="en-US" sz="2400" b="1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 energy </a:t>
            </a:r>
            <a:r>
              <a:rPr lang="en-US" sz="2400" b="1" dirty="0" smtClean="0">
                <a:solidFill>
                  <a:srgbClr val="D066D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density in ALICE:   </a:t>
            </a:r>
            <a:r>
              <a:rPr lang="en-US" sz="2400" b="1" dirty="0">
                <a:solidFill>
                  <a:srgbClr val="D066D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2.8 x RHIC for 5% of most central collisions</a:t>
            </a:r>
          </a:p>
          <a:p>
            <a:pPr>
              <a:defRPr/>
            </a:pPr>
            <a:endParaRPr lang="en-US" sz="1600" dirty="0">
              <a:solidFill>
                <a:srgbClr val="990099"/>
              </a:solidFill>
              <a:ea typeface="ＭＳ Ｐゴシック" pitchFamily="34" charset="-128"/>
            </a:endParaRPr>
          </a:p>
        </p:txBody>
      </p:sp>
      <p:graphicFrame>
        <p:nvGraphicFramePr>
          <p:cNvPr id="893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645836"/>
              </p:ext>
            </p:extLst>
          </p:nvPr>
        </p:nvGraphicFramePr>
        <p:xfrm>
          <a:off x="395288" y="3933825"/>
          <a:ext cx="30273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8" name="Equation" r:id="rId6" imgW="1651000" imgH="431800" progId="Equation.3">
                  <p:embed/>
                </p:oleObj>
              </mc:Choice>
              <mc:Fallback>
                <p:oleObj name="Equation" r:id="rId6" imgW="165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933825"/>
                        <a:ext cx="3027362" cy="7905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Прямоугольник 12"/>
          <p:cNvSpPr>
            <a:spLocks noChangeArrowheads="1"/>
          </p:cNvSpPr>
          <p:nvPr/>
        </p:nvSpPr>
        <p:spPr bwMode="auto">
          <a:xfrm>
            <a:off x="808038" y="1770063"/>
            <a:ext cx="1839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Times New Roman" charset="0"/>
              </a:rPr>
              <a:t>Multiplicity:</a:t>
            </a:r>
            <a:endParaRPr lang="ru-RU" sz="2400">
              <a:latin typeface="Times New Roman" charset="0"/>
            </a:endParaRPr>
          </a:p>
        </p:txBody>
      </p:sp>
      <p:cxnSp>
        <p:nvCxnSpPr>
          <p:cNvPr id="32780" name="AutoShape 5"/>
          <p:cNvCxnSpPr>
            <a:cxnSpLocks noChangeShapeType="1"/>
          </p:cNvCxnSpPr>
          <p:nvPr/>
        </p:nvCxnSpPr>
        <p:spPr bwMode="auto">
          <a:xfrm>
            <a:off x="457200" y="13716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Pseudorapidity</a:t>
            </a:r>
            <a:r>
              <a:rPr lang="en-US" dirty="0" smtClean="0">
                <a:solidFill>
                  <a:srgbClr val="0000FF"/>
                </a:solidFill>
              </a:rPr>
              <a:t> distributions at various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part</a:t>
            </a:r>
            <a:r>
              <a:rPr lang="en-US" dirty="0" smtClean="0">
                <a:solidFill>
                  <a:srgbClr val="0000FF"/>
                </a:solidFill>
              </a:rPr>
              <a:t> (example of PHENIX at RHIC)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7755" b="5838"/>
          <a:stretch/>
        </p:blipFill>
        <p:spPr>
          <a:xfrm>
            <a:off x="1003300" y="1563068"/>
            <a:ext cx="5461000" cy="4097004"/>
          </a:xfrm>
        </p:spPr>
      </p:pic>
      <p:sp>
        <p:nvSpPr>
          <p:cNvPr id="6" name="Rectangle 5"/>
          <p:cNvSpPr/>
          <p:nvPr/>
        </p:nvSpPr>
        <p:spPr>
          <a:xfrm>
            <a:off x="596900" y="5660072"/>
            <a:ext cx="819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Pseudorapidity</a:t>
            </a:r>
            <a:r>
              <a:rPr lang="en-US" dirty="0" smtClean="0"/>
              <a:t> distribution, PHENICS.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Au</a:t>
            </a:r>
            <a:r>
              <a:rPr lang="en-US" dirty="0" err="1">
                <a:solidFill>
                  <a:srgbClr val="0000FF"/>
                </a:solidFill>
              </a:rPr>
              <a:t>+</a:t>
            </a:r>
            <a:r>
              <a:rPr lang="en-US" dirty="0" err="1" smtClean="0">
                <a:solidFill>
                  <a:srgbClr val="0000FF"/>
                </a:solidFill>
              </a:rPr>
              <a:t>Au</a:t>
            </a:r>
            <a:r>
              <a:rPr lang="en-US" dirty="0" smtClean="0">
                <a:solidFill>
                  <a:srgbClr val="0000FF"/>
                </a:solidFill>
              </a:rPr>
              <a:t> collisions , </a:t>
            </a:r>
            <a:r>
              <a:rPr lang="en-US" dirty="0">
                <a:solidFill>
                  <a:srgbClr val="0000FF"/>
                </a:solidFill>
              </a:rPr>
              <a:t>130 GeV. </a:t>
            </a:r>
            <a:r>
              <a:rPr lang="en-US" dirty="0" err="1" smtClean="0"/>
              <a:t>P.A.Steinberg</a:t>
            </a:r>
            <a:r>
              <a:rPr lang="en-US" dirty="0"/>
              <a:t>, Nuclear Physics A698 (2002)</a:t>
            </a:r>
            <a:r>
              <a:rPr lang="en-US" dirty="0" smtClean="0"/>
              <a:t>314c-322c)</a:t>
            </a:r>
            <a:r>
              <a:rPr lang="en-US" dirty="0"/>
              <a:t>.</a:t>
            </a: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355600" y="16081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7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00"/>
            <a:ext cx="8128000" cy="20907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By integration of </a:t>
            </a:r>
            <a:r>
              <a:rPr lang="en-US" dirty="0" err="1" smtClean="0">
                <a:solidFill>
                  <a:srgbClr val="0000FF"/>
                </a:solidFill>
              </a:rPr>
              <a:t>dN</a:t>
            </a:r>
            <a:r>
              <a:rPr lang="en-US" baseline="-25000" dirty="0" err="1" smtClean="0">
                <a:solidFill>
                  <a:srgbClr val="0000FF"/>
                </a:solidFill>
              </a:rPr>
              <a:t>ch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dη</a:t>
            </a:r>
            <a:r>
              <a:rPr lang="en-US" dirty="0" smtClean="0">
                <a:solidFill>
                  <a:srgbClr val="0000FF"/>
                </a:solidFill>
              </a:rPr>
              <a:t> we can get the total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ch</a:t>
            </a:r>
            <a:r>
              <a:rPr lang="en-US" dirty="0" smtClean="0">
                <a:solidFill>
                  <a:srgbClr val="0000FF"/>
                </a:solidFill>
              </a:rPr>
              <a:t> vs.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part</a:t>
            </a:r>
            <a:r>
              <a:rPr lang="en-US" dirty="0"/>
              <a:t/>
            </a:r>
            <a:br>
              <a:rPr lang="en-US" dirty="0"/>
            </a:br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0" b="-2808"/>
          <a:stretch/>
        </p:blipFill>
        <p:spPr>
          <a:xfrm>
            <a:off x="237066" y="1600201"/>
            <a:ext cx="5971351" cy="4419600"/>
          </a:xfrm>
        </p:spPr>
      </p:pic>
      <p:sp>
        <p:nvSpPr>
          <p:cNvPr id="10" name="Rectangle 9"/>
          <p:cNvSpPr/>
          <p:nvPr/>
        </p:nvSpPr>
        <p:spPr>
          <a:xfrm>
            <a:off x="457200" y="6019801"/>
            <a:ext cx="722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PHOBOS data on total </a:t>
            </a:r>
            <a:r>
              <a:rPr lang="en-US" dirty="0" err="1"/>
              <a:t>Nch</a:t>
            </a:r>
            <a:r>
              <a:rPr lang="en-US" dirty="0"/>
              <a:t> vs. </a:t>
            </a:r>
            <a:r>
              <a:rPr lang="en-US" dirty="0" err="1"/>
              <a:t>Npart</a:t>
            </a:r>
            <a:r>
              <a:rPr lang="en-US" dirty="0"/>
              <a:t>. P.A/Steinberg, Nuclear Physics A698(2002)314c0322c). </a:t>
            </a:r>
            <a:r>
              <a:rPr lang="en-US" dirty="0" err="1"/>
              <a:t>Au_Au</a:t>
            </a:r>
            <a:r>
              <a:rPr lang="en-US" dirty="0"/>
              <a:t>, 130 GeV</a:t>
            </a:r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355600" y="1600201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Scaling with </a:t>
            </a:r>
            <a:r>
              <a:rPr lang="en-US" sz="4000" dirty="0" err="1" smtClean="0">
                <a:solidFill>
                  <a:srgbClr val="0000FF"/>
                </a:solidFill>
              </a:rPr>
              <a:t>N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part</a:t>
            </a:r>
            <a:endParaRPr lang="en-US" sz="4000" baseline="-25000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27" r="4707"/>
          <a:stretch/>
        </p:blipFill>
        <p:spPr>
          <a:xfrm>
            <a:off x="389466" y="1136340"/>
            <a:ext cx="6166800" cy="20952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3231630"/>
            <a:ext cx="6489700" cy="184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5073130"/>
            <a:ext cx="8026400" cy="1155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0400" y="6091614"/>
            <a:ext cx="811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B.B.Back</a:t>
            </a:r>
            <a:r>
              <a:rPr lang="en-US" dirty="0">
                <a:solidFill>
                  <a:srgbClr val="0000FF"/>
                </a:solidFill>
              </a:rPr>
              <a:t>. Studies of multiplicity in relativistic heavy-ion collisions  </a:t>
            </a:r>
            <a:r>
              <a:rPr lang="en-US" dirty="0" err="1">
                <a:solidFill>
                  <a:srgbClr val="0000FF"/>
                </a:solidFill>
              </a:rPr>
              <a:t>Journ.of.Phys.Conf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Ser</a:t>
            </a:r>
            <a:r>
              <a:rPr lang="en-US" dirty="0">
                <a:solidFill>
                  <a:srgbClr val="0000FF"/>
                </a:solidFill>
              </a:rPr>
              <a:t>/5(2005)1-</a:t>
            </a:r>
            <a:r>
              <a:rPr lang="en-US" dirty="0" smtClean="0">
                <a:solidFill>
                  <a:srgbClr val="0000FF"/>
                </a:solidFill>
              </a:rPr>
              <a:t>16; DOI</a:t>
            </a:r>
            <a:r>
              <a:rPr lang="en-US" dirty="0">
                <a:solidFill>
                  <a:srgbClr val="0000FF"/>
                </a:solidFill>
              </a:rPr>
              <a:t>: 10.1088/1742-6596/5/1/001</a:t>
            </a:r>
            <a:endParaRPr lang="en-US" dirty="0"/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457200" y="113634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Average transverse energy E</a:t>
            </a:r>
            <a:r>
              <a:rPr lang="en-US" baseline="-25000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per charged particle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dE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r>
              <a:rPr lang="en-US" baseline="-25000" dirty="0" err="1" smtClean="0">
                <a:solidFill>
                  <a:srgbClr val="0000FF"/>
                </a:solidFill>
              </a:rPr>
              <a:t>Nch</a:t>
            </a:r>
            <a:r>
              <a:rPr lang="en-US" dirty="0" smtClean="0">
                <a:solidFill>
                  <a:srgbClr val="0000FF"/>
                </a:solidFill>
              </a:rPr>
              <a:t>) vs.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part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308" b="302"/>
          <a:stretch/>
        </p:blipFill>
        <p:spPr>
          <a:xfrm>
            <a:off x="245533" y="1572540"/>
            <a:ext cx="4504267" cy="3856015"/>
          </a:xfrm>
        </p:spPr>
      </p:pic>
      <p:sp>
        <p:nvSpPr>
          <p:cNvPr id="6" name="Rectangle 5"/>
          <p:cNvSpPr/>
          <p:nvPr/>
        </p:nvSpPr>
        <p:spPr>
          <a:xfrm>
            <a:off x="1" y="540881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PHENIX and WA98 </a:t>
            </a:r>
            <a:r>
              <a:rPr lang="en-US" dirty="0"/>
              <a:t>data on </a:t>
            </a:r>
            <a:r>
              <a:rPr lang="en-US" dirty="0" err="1" smtClean="0"/>
              <a:t>dE_T</a:t>
            </a:r>
            <a:r>
              <a:rPr lang="en-US" dirty="0" smtClean="0"/>
              <a:t>/</a:t>
            </a:r>
            <a:r>
              <a:rPr lang="en-US" dirty="0" err="1" smtClean="0"/>
              <a:t>dNch</a:t>
            </a:r>
            <a:r>
              <a:rPr lang="en-US" dirty="0" smtClean="0"/>
              <a:t>(GeV)  </a:t>
            </a:r>
          </a:p>
          <a:p>
            <a:r>
              <a:rPr lang="en-US" dirty="0" smtClean="0"/>
              <a:t>vs</a:t>
            </a:r>
            <a:r>
              <a:rPr lang="en-US" dirty="0"/>
              <a:t>. </a:t>
            </a:r>
            <a:r>
              <a:rPr lang="en-US" dirty="0" err="1"/>
              <a:t>Npart</a:t>
            </a:r>
            <a:r>
              <a:rPr lang="en-US" dirty="0"/>
              <a:t>. P.A/Steinberg, Nuclear Physics </a:t>
            </a:r>
            <a:r>
              <a:rPr lang="en-US" dirty="0" smtClean="0"/>
              <a:t>A698</a:t>
            </a:r>
          </a:p>
          <a:p>
            <a:r>
              <a:rPr lang="en-US" dirty="0" smtClean="0"/>
              <a:t>(</a:t>
            </a:r>
            <a:r>
              <a:rPr lang="en-US" dirty="0"/>
              <a:t>2002)314c0322c)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PHENIX, </a:t>
            </a:r>
            <a:r>
              <a:rPr lang="en-US" dirty="0" err="1" smtClean="0">
                <a:solidFill>
                  <a:srgbClr val="0000FF"/>
                </a:solidFill>
              </a:rPr>
              <a:t>Au+Au</a:t>
            </a:r>
            <a:r>
              <a:rPr lang="en-US" dirty="0">
                <a:solidFill>
                  <a:srgbClr val="0000FF"/>
                </a:solidFill>
              </a:rPr>
              <a:t>, 130 </a:t>
            </a:r>
            <a:r>
              <a:rPr lang="en-US" dirty="0" smtClean="0">
                <a:solidFill>
                  <a:srgbClr val="0000FF"/>
                </a:solidFill>
              </a:rPr>
              <a:t>GeV.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WA98 at SPS,  </a:t>
            </a:r>
            <a:r>
              <a:rPr lang="en-US" dirty="0" err="1" smtClean="0">
                <a:solidFill>
                  <a:srgbClr val="0000FF"/>
                </a:solidFill>
              </a:rPr>
              <a:t>Pb+Pb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sqrt</a:t>
            </a:r>
            <a:r>
              <a:rPr lang="en-US" dirty="0" smtClean="0">
                <a:solidFill>
                  <a:srgbClr val="0000FF"/>
                </a:solidFill>
              </a:rPr>
              <a:t>(s)=17 GeV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5518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PHENIX, AGS and SPS results on  </a:t>
            </a:r>
            <a:r>
              <a:rPr lang="en-US" dirty="0" err="1"/>
              <a:t>dE_T</a:t>
            </a:r>
            <a:r>
              <a:rPr lang="en-US" dirty="0"/>
              <a:t>/</a:t>
            </a:r>
            <a:r>
              <a:rPr lang="en-US" dirty="0" err="1"/>
              <a:t>dNch</a:t>
            </a:r>
            <a:r>
              <a:rPr lang="en-US" dirty="0"/>
              <a:t> as a function of  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s_NN</a:t>
            </a:r>
            <a:r>
              <a:rPr lang="en-US" dirty="0"/>
              <a:t>). See Fig.8 in: P.A/Steinberg, Nuclear Physics A698(2002)314c0322c). </a:t>
            </a:r>
            <a:r>
              <a:rPr lang="en-US" dirty="0" err="1" smtClean="0"/>
              <a:t>Au+Au</a:t>
            </a:r>
            <a:r>
              <a:rPr lang="en-US" dirty="0"/>
              <a:t>, 130 </a:t>
            </a:r>
            <a:r>
              <a:rPr lang="en-US" dirty="0" err="1"/>
              <a:t>GeV</a:t>
            </a:r>
            <a:endParaRPr lang="en-US" dirty="0"/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355600" y="1600201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4"/>
          <a:srcRect t="-127" b="-127"/>
          <a:stretch/>
        </p:blipFill>
        <p:spPr>
          <a:xfrm>
            <a:off x="4659694" y="1828800"/>
            <a:ext cx="3646008" cy="35997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1397" y="6046021"/>
            <a:ext cx="2949891" cy="17780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9832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96185" y="6581001"/>
            <a:ext cx="1127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by Xianglei Zhu</a:t>
            </a:r>
            <a:endParaRPr lang="en-US" sz="1200" dirty="0"/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77800" y="6604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What could be new  </a:t>
            </a:r>
            <a:r>
              <a:rPr lang="en-US" sz="3200" dirty="0" smtClean="0">
                <a:solidFill>
                  <a:srgbClr val="0000FF"/>
                </a:solidFill>
              </a:rPr>
              <a:t>with the MPD data on </a:t>
            </a:r>
            <a:r>
              <a:rPr lang="en-US" sz="3200" dirty="0" err="1" smtClean="0">
                <a:solidFill>
                  <a:srgbClr val="0000FF"/>
                </a:solidFill>
              </a:rPr>
              <a:t>Au+Au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Pb+Pb</a:t>
            </a:r>
            <a:r>
              <a:rPr lang="en-US" sz="3200" dirty="0" smtClean="0">
                <a:solidFill>
                  <a:srgbClr val="0000FF"/>
                </a:solidFill>
              </a:rPr>
              <a:t> or </a:t>
            </a:r>
            <a:r>
              <a:rPr lang="en-US" sz="3200" dirty="0" err="1" smtClean="0">
                <a:solidFill>
                  <a:srgbClr val="0000FF"/>
                </a:solidFill>
              </a:rPr>
              <a:t>Bi+Bi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collisions), </a:t>
            </a:r>
            <a:r>
              <a:rPr lang="en-US" sz="3200" dirty="0" smtClean="0">
                <a:solidFill>
                  <a:srgbClr val="0000FF"/>
                </a:solidFill>
              </a:rPr>
              <a:t>at √</a:t>
            </a:r>
            <a:r>
              <a:rPr lang="en-US" sz="3200" dirty="0" err="1" smtClean="0">
                <a:solidFill>
                  <a:srgbClr val="0000FF"/>
                </a:solidFill>
              </a:rPr>
              <a:t>s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NN</a:t>
            </a:r>
            <a:r>
              <a:rPr lang="en-US" sz="3200" dirty="0" smtClean="0">
                <a:solidFill>
                  <a:srgbClr val="0000FF"/>
                </a:solidFill>
              </a:rPr>
              <a:t>=</a:t>
            </a:r>
            <a:r>
              <a:rPr lang="ru-RU" sz="3200" dirty="0">
                <a:solidFill>
                  <a:srgbClr val="0000FF"/>
                </a:solidFill>
              </a:rPr>
              <a:t>9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GeV</a:t>
            </a:r>
            <a:r>
              <a:rPr lang="en-US" sz="3200" dirty="0" smtClean="0">
                <a:solidFill>
                  <a:srgbClr val="0000FF"/>
                </a:solidFill>
              </a:rPr>
              <a:t>?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10686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In case of the PID with the  TPC of  the MPD installation  it could be possible to measure  </a:t>
            </a:r>
            <a:r>
              <a:rPr lang="en-US" sz="2400" dirty="0"/>
              <a:t>with better </a:t>
            </a:r>
            <a:r>
              <a:rPr lang="en-US" sz="2400" dirty="0" smtClean="0"/>
              <a:t>statistics, for  √s=10 GeV in </a:t>
            </a:r>
            <a:r>
              <a:rPr lang="en-US" sz="2400" dirty="0" err="1" smtClean="0"/>
              <a:t>Au+Au</a:t>
            </a:r>
            <a:r>
              <a:rPr lang="en-US" sz="2400" dirty="0" smtClean="0"/>
              <a:t> (or </a:t>
            </a:r>
            <a:r>
              <a:rPr lang="en-US" sz="2400" dirty="0" err="1" smtClean="0"/>
              <a:t>Bi</a:t>
            </a:r>
            <a:r>
              <a:rPr lang="en-US" sz="2400" dirty="0" err="1" smtClean="0"/>
              <a:t>+</a:t>
            </a:r>
            <a:r>
              <a:rPr lang="en-US" sz="2400" dirty="0" err="1" smtClean="0"/>
              <a:t>Bi</a:t>
            </a:r>
            <a:r>
              <a:rPr lang="en-US" sz="2400" dirty="0" smtClean="0"/>
              <a:t>) </a:t>
            </a:r>
            <a:r>
              <a:rPr lang="en-US" sz="2400" dirty="0" smtClean="0"/>
              <a:t>collisions, the yields and ratios of charged particles π, K, p, anti-p </a:t>
            </a:r>
            <a:r>
              <a:rPr lang="en-US" sz="2400" dirty="0" smtClean="0">
                <a:solidFill>
                  <a:srgbClr val="0000FF"/>
                </a:solidFill>
              </a:rPr>
              <a:t>( in particular, p and anti-p</a:t>
            </a:r>
            <a:r>
              <a:rPr lang="en-US" sz="2400" dirty="0" smtClean="0"/>
              <a:t>) and </a:t>
            </a:r>
            <a:r>
              <a:rPr lang="en-US" sz="2400" dirty="0" smtClean="0">
                <a:solidFill>
                  <a:srgbClr val="0000FF"/>
                </a:solidFill>
              </a:rPr>
              <a:t>to check scaling </a:t>
            </a:r>
            <a:r>
              <a:rPr lang="en-US" sz="2400" dirty="0">
                <a:solidFill>
                  <a:srgbClr val="0000FF"/>
                </a:solidFill>
              </a:rPr>
              <a:t>of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yields </a:t>
            </a:r>
            <a:r>
              <a:rPr lang="en-US" sz="2400" dirty="0" smtClean="0">
                <a:solidFill>
                  <a:srgbClr val="0000FF"/>
                </a:solidFill>
              </a:rPr>
              <a:t> with </a:t>
            </a:r>
            <a:r>
              <a:rPr lang="en-US" sz="2400" dirty="0">
                <a:solidFill>
                  <a:srgbClr val="0000FF"/>
                </a:solidFill>
              </a:rPr>
              <a:t>&lt;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</a:rPr>
              <a:t>part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&gt;</a:t>
            </a:r>
          </a:p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it relevant to </a:t>
            </a:r>
            <a:r>
              <a:rPr lang="en-US" sz="2400" dirty="0" smtClean="0">
                <a:solidFill>
                  <a:srgbClr val="FF0000"/>
                </a:solidFill>
              </a:rPr>
              <a:t>the baryon stopping mechanism?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457200" y="16002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07" y="1830387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07" y="1"/>
            <a:ext cx="8305193" cy="6365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935" y="6488668"/>
            <a:ext cx="159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Xianglei</a:t>
            </a:r>
            <a:r>
              <a:rPr lang="en-US" dirty="0"/>
              <a:t> Zhu</a:t>
            </a: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292100" y="7239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8293100" y="48266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What could be new </a:t>
            </a: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                  with the MPD data  on </a:t>
            </a:r>
            <a:r>
              <a:rPr lang="en-US" sz="3200" dirty="0" err="1" smtClean="0">
                <a:solidFill>
                  <a:srgbClr val="0000FF"/>
                </a:solidFill>
              </a:rPr>
              <a:t>Au+Au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</a:rPr>
              <a:t>Pb+Pb</a:t>
            </a:r>
            <a:r>
              <a:rPr lang="en-US" sz="3200" dirty="0" smtClean="0">
                <a:solidFill>
                  <a:srgbClr val="0000FF"/>
                </a:solidFill>
              </a:rPr>
              <a:t> or </a:t>
            </a:r>
            <a:r>
              <a:rPr lang="en-US" sz="3200" dirty="0" err="1" smtClean="0">
                <a:solidFill>
                  <a:srgbClr val="0000FF"/>
                </a:solidFill>
              </a:rPr>
              <a:t>Bi+</a:t>
            </a:r>
            <a:r>
              <a:rPr lang="en-US" sz="3200" dirty="0" err="1" smtClean="0">
                <a:solidFill>
                  <a:srgbClr val="0000FF"/>
                </a:solidFill>
              </a:rPr>
              <a:t>Bi</a:t>
            </a:r>
            <a:r>
              <a:rPr lang="en-US" sz="3200" dirty="0" smtClean="0">
                <a:solidFill>
                  <a:srgbClr val="0000FF"/>
                </a:solidFill>
              </a:rPr>
              <a:t>) </a:t>
            </a:r>
            <a:r>
              <a:rPr lang="en-US" sz="3200" dirty="0" smtClean="0">
                <a:solidFill>
                  <a:srgbClr val="0000FF"/>
                </a:solidFill>
              </a:rPr>
              <a:t>collisions at √s=10 </a:t>
            </a:r>
            <a:r>
              <a:rPr lang="en-US" sz="3200" dirty="0" err="1" smtClean="0">
                <a:solidFill>
                  <a:srgbClr val="0000FF"/>
                </a:solidFill>
              </a:rPr>
              <a:t>GeV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To check scaling of  yields of charged particles observed  with &lt;</a:t>
            </a:r>
            <a:r>
              <a:rPr lang="en-US" sz="2400" dirty="0" err="1"/>
              <a:t>N</a:t>
            </a:r>
            <a:r>
              <a:rPr lang="en-US" sz="2400" baseline="-25000" dirty="0" err="1"/>
              <a:t>part</a:t>
            </a:r>
            <a:r>
              <a:rPr lang="en-US" sz="2400" dirty="0"/>
              <a:t> 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– Is it relevant to baryon stopping or </a:t>
            </a:r>
            <a:r>
              <a:rPr lang="en-US" sz="2400" dirty="0" smtClean="0">
                <a:solidFill>
                  <a:srgbClr val="FF0000"/>
                </a:solidFill>
              </a:rPr>
              <a:t>to anti</a:t>
            </a:r>
            <a:r>
              <a:rPr lang="en-US" sz="2400" dirty="0">
                <a:solidFill>
                  <a:srgbClr val="FF0000"/>
                </a:solidFill>
              </a:rPr>
              <a:t>-baryon absorption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…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/>
              <a:t>To </a:t>
            </a:r>
            <a:r>
              <a:rPr lang="en-US" sz="2400" dirty="0" smtClean="0"/>
              <a:t>measure  </a:t>
            </a:r>
            <a:r>
              <a:rPr lang="en-US" sz="2400" dirty="0"/>
              <a:t>with better </a:t>
            </a:r>
            <a:r>
              <a:rPr lang="en-US" sz="2400" dirty="0" smtClean="0"/>
              <a:t>statistics the yields and ratios of  anti-</a:t>
            </a:r>
            <a:r>
              <a:rPr lang="en-US" sz="2400" dirty="0" err="1" smtClean="0"/>
              <a:t>Λ</a:t>
            </a:r>
            <a:r>
              <a:rPr lang="en-US" sz="2400" dirty="0" smtClean="0"/>
              <a:t>/</a:t>
            </a:r>
            <a:r>
              <a:rPr lang="en-US" sz="2400" dirty="0" err="1" smtClean="0"/>
              <a:t>Λ</a:t>
            </a:r>
            <a:r>
              <a:rPr lang="en-US" sz="2400" dirty="0"/>
              <a:t> </a:t>
            </a:r>
            <a:r>
              <a:rPr lang="en-US" sz="2400" dirty="0" smtClean="0"/>
              <a:t> vs.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-25000" dirty="0"/>
              <a:t> </a:t>
            </a:r>
            <a:r>
              <a:rPr lang="en-US" sz="2400" dirty="0" smtClean="0"/>
              <a:t> and for several centrality classes</a:t>
            </a:r>
          </a:p>
          <a:p>
            <a:pPr>
              <a:buFont typeface="Wingdings" charset="2"/>
              <a:buChar char="Ø"/>
            </a:pPr>
            <a:r>
              <a:rPr lang="en-US" sz="2400" dirty="0"/>
              <a:t>To measure  with better statistics the yields and ratios </a:t>
            </a:r>
            <a:r>
              <a:rPr lang="en-US" sz="2400" dirty="0" smtClean="0"/>
              <a:t>of   </a:t>
            </a:r>
            <a:r>
              <a:rPr lang="en-US" sz="2400" dirty="0"/>
              <a:t>anti</a:t>
            </a:r>
            <a:r>
              <a:rPr lang="en-US" sz="2400" dirty="0" smtClean="0"/>
              <a:t>-p/p  </a:t>
            </a:r>
            <a:r>
              <a:rPr lang="en-US" sz="2400" dirty="0"/>
              <a:t>vs.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-250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for several centrality </a:t>
            </a:r>
            <a:r>
              <a:rPr lang="en-US" sz="2400" dirty="0" smtClean="0"/>
              <a:t>classes</a:t>
            </a:r>
            <a:endParaRPr lang="en-US" sz="2400" dirty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To </a:t>
            </a:r>
            <a:r>
              <a:rPr lang="en-US" sz="2400" dirty="0" smtClean="0"/>
              <a:t>measure with better statistics the ratios of particles:  π-/π+,  K-/K+, anti-p/p vs. &lt;</a:t>
            </a:r>
            <a:r>
              <a:rPr lang="en-US" sz="2400" dirty="0" err="1" smtClean="0"/>
              <a:t>Npart</a:t>
            </a:r>
            <a:r>
              <a:rPr lang="en-US" sz="2400" dirty="0" smtClean="0"/>
              <a:t>&gt; </a:t>
            </a:r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- To clarify the role of resonances in charge-transfer mechanism of particle production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457200" y="16002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3366FF"/>
                </a:solidFill>
              </a:rPr>
              <a:t>Centrality</a:t>
            </a:r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dirty="0" err="1" smtClean="0">
                <a:solidFill>
                  <a:srgbClr val="3366FF"/>
                </a:solidFill>
              </a:rPr>
              <a:t>determination</a:t>
            </a:r>
            <a:r>
              <a:rPr lang="en-US" dirty="0" smtClean="0">
                <a:solidFill>
                  <a:srgbClr val="3366FF"/>
                </a:solidFill>
              </a:rPr>
              <a:t> at the MPD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57401"/>
            <a:ext cx="8229600" cy="35179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en-US" sz="2400" dirty="0" smtClean="0"/>
              <a:t>order to compare the results </a:t>
            </a:r>
            <a:r>
              <a:rPr lang="en-US" sz="2400" i="1" dirty="0" smtClean="0"/>
              <a:t>with a majority of existing data</a:t>
            </a:r>
            <a:r>
              <a:rPr lang="en-US" sz="2400" dirty="0" smtClean="0"/>
              <a:t>,  the </a:t>
            </a:r>
            <a:r>
              <a:rPr lang="ru-RU" sz="2400" dirty="0" smtClean="0"/>
              <a:t>MPD </a:t>
            </a:r>
            <a:r>
              <a:rPr lang="ru-RU" sz="2400" dirty="0" err="1"/>
              <a:t>experiment</a:t>
            </a:r>
            <a:r>
              <a:rPr lang="ru-RU" sz="2400" dirty="0"/>
              <a:t> </a:t>
            </a:r>
            <a:r>
              <a:rPr lang="ru-RU" sz="2400" dirty="0" err="1" smtClean="0"/>
              <a:t>centrality</a:t>
            </a:r>
            <a:r>
              <a:rPr lang="en-US" sz="2400" dirty="0" smtClean="0"/>
              <a:t> classes </a:t>
            </a:r>
            <a:r>
              <a:rPr lang="ru-RU" sz="2400" dirty="0" smtClean="0"/>
              <a:t> </a:t>
            </a:r>
            <a:r>
              <a:rPr lang="en-US" sz="2400" dirty="0" smtClean="0"/>
              <a:t>are supposed to </a:t>
            </a:r>
            <a:r>
              <a:rPr lang="ru-RU" sz="2400" dirty="0" smtClean="0"/>
              <a:t> </a:t>
            </a:r>
            <a:r>
              <a:rPr lang="ru-RU" sz="2400" dirty="0" err="1"/>
              <a:t>be</a:t>
            </a:r>
            <a:r>
              <a:rPr lang="ru-RU" sz="2400" dirty="0"/>
              <a:t> </a:t>
            </a:r>
            <a:r>
              <a:rPr lang="ru-RU" sz="2400" dirty="0" err="1"/>
              <a:t>defined</a:t>
            </a:r>
            <a:r>
              <a:rPr lang="ru-RU" sz="2400" dirty="0"/>
              <a:t> </a:t>
            </a:r>
            <a:r>
              <a:rPr lang="ru-RU" sz="2400" dirty="0" err="1"/>
              <a:t>based</a:t>
            </a:r>
            <a:r>
              <a:rPr lang="ru-RU" sz="2400" dirty="0"/>
              <a:t> </a:t>
            </a:r>
            <a:r>
              <a:rPr lang="ru-RU" sz="2400" dirty="0" err="1"/>
              <a:t>on</a:t>
            </a:r>
            <a:r>
              <a:rPr lang="ru-RU" sz="2400" dirty="0"/>
              <a:t> </a:t>
            </a:r>
            <a:r>
              <a:rPr lang="ru-RU" sz="2400" dirty="0" err="1"/>
              <a:t>two</a:t>
            </a:r>
            <a:r>
              <a:rPr lang="ru-RU" sz="2400" dirty="0"/>
              <a:t> </a:t>
            </a:r>
            <a:r>
              <a:rPr lang="ru-RU" sz="2400" dirty="0" err="1"/>
              <a:t>signals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ru-RU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ru-RU" sz="2400" dirty="0" err="1" smtClean="0">
                <a:solidFill>
                  <a:srgbClr val="FF0000"/>
                </a:solidFill>
              </a:rPr>
              <a:t>the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charged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particle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multiplicity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in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the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TPC  (</a:t>
            </a:r>
            <a:r>
              <a:rPr lang="ru-RU" sz="2400" dirty="0" err="1" smtClean="0"/>
              <a:t>Time</a:t>
            </a:r>
            <a:r>
              <a:rPr lang="ru-RU" sz="2400" dirty="0" smtClean="0"/>
              <a:t> </a:t>
            </a:r>
            <a:r>
              <a:rPr lang="ru-RU" sz="2400" dirty="0" err="1"/>
              <a:t>Projection</a:t>
            </a:r>
            <a:r>
              <a:rPr lang="ru-RU" sz="2400" dirty="0"/>
              <a:t> </a:t>
            </a:r>
            <a:r>
              <a:rPr lang="ru-RU" sz="2400" dirty="0" err="1" smtClean="0"/>
              <a:t>Chamber</a:t>
            </a:r>
            <a:r>
              <a:rPr lang="en-US" sz="2400" dirty="0" smtClean="0"/>
              <a:t>) </a:t>
            </a:r>
            <a:r>
              <a:rPr lang="ru-RU" sz="2400" dirty="0" err="1" smtClean="0"/>
              <a:t>or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(ii) </a:t>
            </a:r>
            <a:r>
              <a:rPr lang="ru-RU" sz="2400" dirty="0" err="1" smtClean="0">
                <a:solidFill>
                  <a:srgbClr val="FF0000"/>
                </a:solidFill>
              </a:rPr>
              <a:t>the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ru-RU" sz="2400" dirty="0" err="1" smtClean="0">
                <a:solidFill>
                  <a:srgbClr val="FF0000"/>
                </a:solidFill>
              </a:rPr>
              <a:t>ergy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deposition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in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the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FHCal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err="1" smtClean="0"/>
              <a:t>Forward</a:t>
            </a:r>
            <a:r>
              <a:rPr lang="ru-RU" sz="2400" dirty="0" smtClean="0"/>
              <a:t> </a:t>
            </a:r>
            <a:r>
              <a:rPr lang="ru-RU" sz="2400" dirty="0" err="1"/>
              <a:t>Hadron</a:t>
            </a:r>
            <a:r>
              <a:rPr lang="ru-RU" sz="2400" dirty="0"/>
              <a:t> </a:t>
            </a:r>
            <a:r>
              <a:rPr lang="ru-RU" sz="2400" dirty="0" err="1" smtClean="0"/>
              <a:t>Calorimeter</a:t>
            </a:r>
            <a:r>
              <a:rPr lang="ru-RU" sz="2400" dirty="0" smtClean="0"/>
              <a:t>)</a:t>
            </a:r>
            <a:r>
              <a:rPr lang="en-US" sz="2400" dirty="0" smtClean="0"/>
              <a:t>.</a:t>
            </a: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457200" y="141763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8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235"/>
            <a:ext cx="8381999" cy="11684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4000" dirty="0" smtClean="0">
                <a:solidFill>
                  <a:srgbClr val="0000FF"/>
                </a:solidFill>
                <a:cs typeface="Times New Roman"/>
              </a:rPr>
              <a:t>Layout</a:t>
            </a:r>
            <a:r>
              <a:rPr lang="en-US" sz="7200" dirty="0">
                <a:latin typeface="Times New Roman"/>
                <a:cs typeface="Times New Roman"/>
              </a:rPr>
              <a:t/>
            </a:r>
            <a:br>
              <a:rPr lang="en-US" sz="7200" dirty="0">
                <a:latin typeface="Times New Roman"/>
                <a:cs typeface="Times New Roman"/>
              </a:rPr>
            </a:br>
            <a:endParaRPr lang="en-US" sz="7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6" y="1651000"/>
            <a:ext cx="8229600" cy="42211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900" dirty="0" smtClean="0">
                <a:solidFill>
                  <a:srgbClr val="0000FF"/>
                </a:solidFill>
              </a:rPr>
              <a:t>Introduction.</a:t>
            </a:r>
          </a:p>
          <a:p>
            <a:pPr marL="514350" indent="-514350">
              <a:buAutoNum type="arabicParenR"/>
            </a:pPr>
            <a:r>
              <a:rPr lang="en-US" sz="2900" dirty="0">
                <a:solidFill>
                  <a:srgbClr val="0000FF"/>
                </a:solidFill>
              </a:rPr>
              <a:t>G</a:t>
            </a:r>
            <a:r>
              <a:rPr lang="en-US" sz="2900" dirty="0" smtClean="0">
                <a:solidFill>
                  <a:srgbClr val="0000FF"/>
                </a:solidFill>
              </a:rPr>
              <a:t>lobal observables </a:t>
            </a:r>
          </a:p>
          <a:p>
            <a:pPr marL="514350" indent="-514350">
              <a:buAutoNum type="arabicParenR"/>
            </a:pPr>
            <a:r>
              <a:rPr lang="en-US" sz="2900" dirty="0" smtClean="0">
                <a:solidFill>
                  <a:srgbClr val="0000FF"/>
                </a:solidFill>
              </a:rPr>
              <a:t>Brief overview of experimental landscape </a:t>
            </a:r>
          </a:p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0000FF"/>
                </a:solidFill>
              </a:rPr>
              <a:t>Centrality </a:t>
            </a:r>
            <a:r>
              <a:rPr lang="en-US" sz="2800" dirty="0">
                <a:solidFill>
                  <a:srgbClr val="0000FF"/>
                </a:solidFill>
              </a:rPr>
              <a:t>of  nuclear collisions at </a:t>
            </a:r>
            <a:r>
              <a:rPr lang="en-US" sz="2800" dirty="0" smtClean="0">
                <a:solidFill>
                  <a:srgbClr val="0000FF"/>
                </a:solidFill>
              </a:rPr>
              <a:t>NICA</a:t>
            </a: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52399" y="12192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364066" y="5659029"/>
            <a:ext cx="7987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charset="2"/>
              <a:buChar char="Ø"/>
            </a:pPr>
            <a:r>
              <a:rPr lang="en-US" b="1" i="1" dirty="0">
                <a:solidFill>
                  <a:srgbClr val="FF0000"/>
                </a:solidFill>
              </a:rPr>
              <a:t>Disclaimer: this report covers only some of the tasks discussed at the PWG1</a:t>
            </a:r>
          </a:p>
          <a:p>
            <a:pPr>
              <a:buFont typeface="Wingdings" charset="2"/>
              <a:buChar char="Ø"/>
            </a:pPr>
            <a:r>
              <a:rPr lang="en-US" b="1" i="1" dirty="0">
                <a:solidFill>
                  <a:srgbClr val="FF0000"/>
                </a:solidFill>
              </a:rPr>
              <a:t>See also the next report at this meeting:  </a:t>
            </a:r>
            <a:r>
              <a:rPr lang="en-US" b="1" dirty="0" err="1">
                <a:solidFill>
                  <a:srgbClr val="FF0000"/>
                </a:solidFill>
              </a:rPr>
              <a:t>Eleazar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Cuautle</a:t>
            </a:r>
            <a:r>
              <a:rPr lang="en-US" b="1" dirty="0">
                <a:solidFill>
                  <a:srgbClr val="FF0000"/>
                </a:solidFill>
              </a:rPr>
              <a:t>, “Status report from </a:t>
            </a:r>
            <a:r>
              <a:rPr lang="en-US" b="1" dirty="0" err="1">
                <a:solidFill>
                  <a:srgbClr val="FF0000"/>
                </a:solidFill>
              </a:rPr>
              <a:t>MexNICA</a:t>
            </a:r>
            <a:r>
              <a:rPr lang="en-US" b="1" dirty="0">
                <a:solidFill>
                  <a:srgbClr val="FF0000"/>
                </a:solidFill>
              </a:rPr>
              <a:t> team to PWG1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9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5" y="826367"/>
            <a:ext cx="3122280" cy="2996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284" y="918089"/>
            <a:ext cx="3043238" cy="2905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3970"/>
          <a:stretch/>
        </p:blipFill>
        <p:spPr>
          <a:xfrm>
            <a:off x="2735825" y="3696930"/>
            <a:ext cx="3321614" cy="28948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5452" y="147483"/>
            <a:ext cx="634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Example (</a:t>
            </a:r>
            <a:r>
              <a:rPr lang="en-US" sz="2800" b="1" dirty="0" err="1" smtClean="0">
                <a:solidFill>
                  <a:srgbClr val="0000FF"/>
                </a:solidFill>
              </a:rPr>
              <a:t>i</a:t>
            </a:r>
            <a:r>
              <a:rPr lang="en-US" sz="2800" b="1" dirty="0" smtClean="0">
                <a:solidFill>
                  <a:srgbClr val="0000FF"/>
                </a:solidFill>
              </a:rPr>
              <a:t>): </a:t>
            </a:r>
            <a:r>
              <a:rPr lang="en-US" sz="2800" b="1" dirty="0" smtClean="0"/>
              <a:t>Centrality determination with multicity in TPC.</a:t>
            </a:r>
            <a:endParaRPr lang="ru-RU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85933" y="5222268"/>
            <a:ext cx="307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Report by Petr </a:t>
            </a:r>
            <a:r>
              <a:rPr lang="en-US" dirty="0" err="1">
                <a:solidFill>
                  <a:srgbClr val="0000FF"/>
                </a:solidFill>
              </a:rPr>
              <a:t>Parfenov</a:t>
            </a:r>
            <a:r>
              <a:rPr lang="en-US" dirty="0">
                <a:solidFill>
                  <a:srgbClr val="0000FF"/>
                </a:solidFill>
              </a:rPr>
              <a:t>, Classes of centrality for the 1st MPD data </a:t>
            </a:r>
            <a:r>
              <a:rPr lang="en-US" dirty="0" err="1" smtClean="0">
                <a:solidFill>
                  <a:srgbClr val="0000FF"/>
                </a:solidFill>
              </a:rPr>
              <a:t>analysisdata</a:t>
            </a:r>
            <a:r>
              <a:rPr lang="en-US" dirty="0" smtClean="0">
                <a:solidFill>
                  <a:srgbClr val="0000FF"/>
                </a:solidFill>
              </a:rPr>
              <a:t>, PWG1 meeting,  16.01.2020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292100" y="110159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7354" r="6944" b="6477"/>
          <a:stretch/>
        </p:blipFill>
        <p:spPr>
          <a:xfrm>
            <a:off x="5327004" y="4412751"/>
            <a:ext cx="2793861" cy="24452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487" y="260067"/>
            <a:ext cx="8001000" cy="394421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Example (ii): </a:t>
            </a:r>
            <a:r>
              <a:rPr lang="en-US" sz="2400" b="1" dirty="0" smtClean="0"/>
              <a:t>Centrality for </a:t>
            </a:r>
            <a:r>
              <a:rPr lang="en-GB" sz="2400" b="1" dirty="0"/>
              <a:t>(E</a:t>
            </a:r>
            <a:r>
              <a:rPr lang="en-GB" sz="2400" b="1" baseline="-25000" dirty="0"/>
              <a:t>T</a:t>
            </a:r>
            <a:r>
              <a:rPr lang="en-GB" sz="2400" b="1" dirty="0"/>
              <a:t>, E</a:t>
            </a:r>
            <a:r>
              <a:rPr lang="en-GB" sz="2400" b="1" baseline="-25000" dirty="0"/>
              <a:t>L</a:t>
            </a:r>
            <a:r>
              <a:rPr lang="en-GB" sz="2400" b="1" dirty="0"/>
              <a:t>) </a:t>
            </a:r>
            <a:r>
              <a:rPr lang="en-GB" sz="2400" b="1" dirty="0" smtClean="0"/>
              <a:t>correlations in </a:t>
            </a:r>
            <a:r>
              <a:rPr lang="en-GB" sz="2400" b="1" dirty="0" err="1" smtClean="0"/>
              <a:t>FHCal</a:t>
            </a:r>
            <a:r>
              <a:rPr lang="en-GB" sz="2400" b="1" dirty="0" smtClean="0"/>
              <a:t> (</a:t>
            </a:r>
            <a:r>
              <a:rPr lang="en-GB" sz="2400" b="1" dirty="0" smtClean="0">
                <a:solidFill>
                  <a:srgbClr val="FF0000"/>
                </a:solidFill>
              </a:rPr>
              <a:t>New!</a:t>
            </a:r>
            <a:r>
              <a:rPr lang="en-GB" sz="2400" b="1" dirty="0" smtClean="0"/>
              <a:t>)</a:t>
            </a:r>
            <a:endParaRPr lang="ru-RU" sz="2400" b="1" dirty="0"/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/>
          <a:stretch/>
        </p:blipFill>
        <p:spPr>
          <a:xfrm>
            <a:off x="327813" y="857037"/>
            <a:ext cx="4094150" cy="281539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"/>
          <a:stretch/>
        </p:blipFill>
        <p:spPr>
          <a:xfrm>
            <a:off x="490123" y="4039610"/>
            <a:ext cx="3957602" cy="25250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14900" y="952737"/>
            <a:ext cx="3837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Dependence of resolution of impact parameter on centrality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1621" y="1066564"/>
            <a:ext cx="1559098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 smtClean="0">
                <a:latin typeface="NimbusRomNo9L-Regu"/>
              </a:rPr>
              <a:t>Each color bin is 10% </a:t>
            </a:r>
            <a:r>
              <a:rPr lang="en-US" sz="1200" b="1" dirty="0">
                <a:latin typeface="NimbusRomNo9L-Regu"/>
              </a:rPr>
              <a:t>fractions of the total </a:t>
            </a:r>
            <a:r>
              <a:rPr lang="en-US" sz="1200" b="1" dirty="0" smtClean="0">
                <a:latin typeface="NimbusRomNo9L-Regu"/>
              </a:rPr>
              <a:t>number </a:t>
            </a:r>
            <a:r>
              <a:rPr lang="en-US" sz="1200" b="1" dirty="0">
                <a:latin typeface="NimbusRomNo9L-Regu"/>
              </a:rPr>
              <a:t>of </a:t>
            </a:r>
            <a:r>
              <a:rPr lang="en-US" sz="1200" b="1" dirty="0" smtClean="0">
                <a:latin typeface="NimbusRomNo9L-Regu"/>
              </a:rPr>
              <a:t>events.</a:t>
            </a:r>
            <a:endParaRPr lang="ru-RU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297" y="1645666"/>
            <a:ext cx="2930703" cy="2944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3335" y="3466473"/>
            <a:ext cx="94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 smtClean="0"/>
              <a:t>L</a:t>
            </a:r>
            <a:r>
              <a:rPr lang="en-US" b="1" dirty="0" smtClean="0"/>
              <a:t>(GeV)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4766" y="1130550"/>
            <a:ext cx="9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-25000" dirty="0"/>
              <a:t>T</a:t>
            </a:r>
            <a:r>
              <a:rPr lang="en-US" b="1" dirty="0" smtClean="0"/>
              <a:t>(GeV)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21170" y="639912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 parameter [</a:t>
            </a:r>
            <a:r>
              <a:rPr lang="en-US" b="1" dirty="0" err="1" smtClean="0"/>
              <a:t>fm</a:t>
            </a:r>
            <a:r>
              <a:rPr lang="en-US" b="1" dirty="0"/>
              <a:t>]</a:t>
            </a:r>
            <a:endParaRPr lang="ru-RU" b="1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173247"/>
              </p:ext>
            </p:extLst>
          </p:nvPr>
        </p:nvGraphicFramePr>
        <p:xfrm>
          <a:off x="2468924" y="2802341"/>
          <a:ext cx="1310292" cy="35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7" imgW="990170" imgH="266584" progId="Equation.3">
                  <p:embed/>
                </p:oleObj>
              </mc:Choice>
              <mc:Fallback>
                <p:oleObj name="Equation" r:id="rId7" imgW="990170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924" y="2802341"/>
                        <a:ext cx="1310292" cy="3596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AutoShape 5"/>
          <p:cNvCxnSpPr>
            <a:cxnSpLocks noChangeShapeType="1"/>
          </p:cNvCxnSpPr>
          <p:nvPr/>
        </p:nvCxnSpPr>
        <p:spPr bwMode="auto">
          <a:xfrm>
            <a:off x="73016" y="857037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1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310063"/>
            <a:ext cx="4371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152400" y="254000"/>
            <a:ext cx="7013879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aseline="30000" dirty="0">
                <a:solidFill>
                  <a:srgbClr val="3366FF"/>
                </a:solidFill>
              </a:rPr>
              <a:t>Centrality of  relativistic heavy ion collisions</a:t>
            </a:r>
          </a:p>
          <a:p>
            <a:r>
              <a:rPr lang="en-US" sz="4400" baseline="30000" dirty="0">
                <a:solidFill>
                  <a:srgbClr val="3366FF"/>
                </a:solidFill>
              </a:rPr>
              <a:t>In various </a:t>
            </a:r>
            <a:r>
              <a:rPr lang="en-US" sz="4400" baseline="30000" dirty="0" smtClean="0">
                <a:solidFill>
                  <a:srgbClr val="3366FF"/>
                </a:solidFill>
              </a:rPr>
              <a:t>experiments:</a:t>
            </a:r>
            <a:r>
              <a:rPr lang="en-US" sz="4400" dirty="0" smtClean="0">
                <a:solidFill>
                  <a:srgbClr val="3366FF"/>
                </a:solidFill>
              </a:rPr>
              <a:t> </a:t>
            </a:r>
            <a:r>
              <a:rPr lang="en-US" sz="4400" baseline="30000" dirty="0" smtClean="0">
                <a:solidFill>
                  <a:srgbClr val="FF0000"/>
                </a:solidFill>
              </a:rPr>
              <a:t>ALICE </a:t>
            </a:r>
            <a:r>
              <a:rPr lang="en-US" sz="4400" baseline="30000" dirty="0">
                <a:solidFill>
                  <a:srgbClr val="FF0000"/>
                </a:solidFill>
              </a:rPr>
              <a:t>as an example</a:t>
            </a:r>
            <a:endParaRPr lang="ru-RU" sz="4400" baseline="300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93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52600"/>
            <a:ext cx="4143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2" y="1854200"/>
            <a:ext cx="39703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5308600" y="1329154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2400" baseline="30000" dirty="0">
                <a:solidFill>
                  <a:srgbClr val="0000FF"/>
                </a:solidFill>
              </a:rPr>
              <a:t>PHYSICAL REVIEW C </a:t>
            </a:r>
            <a:r>
              <a:rPr lang="pl-PL" sz="2400" b="1" baseline="30000" dirty="0">
                <a:solidFill>
                  <a:srgbClr val="0000FF"/>
                </a:solidFill>
              </a:rPr>
              <a:t>88</a:t>
            </a:r>
            <a:r>
              <a:rPr lang="pl-PL" sz="2400" baseline="30000" dirty="0">
                <a:solidFill>
                  <a:srgbClr val="0000FF"/>
                </a:solidFill>
              </a:rPr>
              <a:t>, 044909 (2013)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4495800" y="4191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/>
              <a:t>FIG. 10. (Color online) Distribution of the sum of amplitudes in the VZERO scintillators. The distribution is fitted with the NBD- </a:t>
            </a:r>
            <a:r>
              <a:rPr lang="en-US" baseline="30000" dirty="0" err="1"/>
              <a:t>Glauber</a:t>
            </a:r>
            <a:r>
              <a:rPr lang="en-US" baseline="30000" dirty="0"/>
              <a:t> fit (explained in the text), shown as a line. The centrality classes used in the analysis are indicated in the figure. The inset shows a zoom of the most peripheral region.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4500" y="5241836"/>
            <a:ext cx="488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Results indicate that  selection of a narrow centrality class in multiplicity </a:t>
            </a:r>
            <a:r>
              <a:rPr lang="en-US" b="1" dirty="0">
                <a:solidFill>
                  <a:srgbClr val="FF0000"/>
                </a:solidFill>
              </a:rPr>
              <a:t>does not assume </a:t>
            </a:r>
            <a:r>
              <a:rPr lang="en-US" dirty="0">
                <a:solidFill>
                  <a:srgbClr val="FF0000"/>
                </a:solidFill>
              </a:rPr>
              <a:t>real selection of very central events in terms of the impact parameter </a:t>
            </a: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152400" y="166770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393238" cy="741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0066FF"/>
                </a:solidFill>
                <a:latin typeface="+mn-lt"/>
              </a:rPr>
              <a:t>I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mpact parameter </a:t>
            </a:r>
            <a:r>
              <a:rPr lang="en-US" i="1" dirty="0" smtClean="0">
                <a:solidFill>
                  <a:srgbClr val="0066FF"/>
                </a:solidFill>
                <a:latin typeface="+mn-lt"/>
              </a:rPr>
              <a:t>b,</a:t>
            </a:r>
            <a:r>
              <a:rPr lang="en-US" dirty="0" smtClean="0">
                <a:solidFill>
                  <a:srgbClr val="0066FF"/>
                </a:solidFill>
                <a:latin typeface="+mn-lt"/>
              </a:rPr>
              <a:t> multiplicity 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and N</a:t>
            </a:r>
            <a:r>
              <a:rPr lang="en-US" sz="4000" baseline="-25000" dirty="0" smtClean="0">
                <a:solidFill>
                  <a:srgbClr val="0066FF"/>
                </a:solidFill>
                <a:latin typeface="+mn-lt"/>
              </a:rPr>
              <a:t>part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 </a:t>
            </a:r>
            <a:br>
              <a:rPr lang="en-US" sz="4000" dirty="0" smtClean="0">
                <a:solidFill>
                  <a:srgbClr val="0066FF"/>
                </a:solidFill>
                <a:latin typeface="+mn-lt"/>
              </a:rPr>
            </a:br>
            <a:r>
              <a:rPr lang="en-US" sz="4000" dirty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                  </a:t>
            </a:r>
            <a:r>
              <a:rPr lang="en-US" sz="4000" dirty="0" smtClean="0">
                <a:solidFill>
                  <a:srgbClr val="0066FF"/>
                </a:solidFill>
              </a:rPr>
              <a:t>in MC </a:t>
            </a:r>
            <a:r>
              <a:rPr lang="en-US" sz="4000" dirty="0" err="1" smtClean="0">
                <a:solidFill>
                  <a:srgbClr val="0066FF"/>
                </a:solidFill>
              </a:rPr>
              <a:t>Glauber</a:t>
            </a:r>
            <a:r>
              <a:rPr lang="en-US" sz="4000" dirty="0" smtClean="0">
                <a:solidFill>
                  <a:srgbClr val="0066FF"/>
                </a:solidFill>
              </a:rPr>
              <a:t> </a:t>
            </a:r>
            <a:r>
              <a:rPr lang="en-US" sz="4000" dirty="0">
                <a:solidFill>
                  <a:srgbClr val="0066FF"/>
                </a:solidFill>
              </a:rPr>
              <a:t>model</a:t>
            </a:r>
            <a:endParaRPr lang="ru-RU" sz="40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635" name="TextBox 12"/>
          <p:cNvSpPr txBox="1">
            <a:spLocks noChangeArrowheads="1"/>
          </p:cNvSpPr>
          <p:nvPr/>
        </p:nvSpPr>
        <p:spPr bwMode="auto">
          <a:xfrm>
            <a:off x="5035550" y="1241425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Percentile</a:t>
            </a:r>
          </a:p>
        </p:txBody>
      </p:sp>
      <p:pic>
        <p:nvPicPr>
          <p:cNvPr id="69636" name="Picture 4" descr="Together_Npart_Beta_m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1301979"/>
            <a:ext cx="2930525" cy="20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4"/>
          <p:cNvSpPr txBox="1">
            <a:spLocks noChangeArrowheads="1"/>
          </p:cNvSpPr>
          <p:nvPr/>
        </p:nvSpPr>
        <p:spPr bwMode="auto">
          <a:xfrm>
            <a:off x="5257800" y="3776663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Npart distribution in the different centrality classes</a:t>
            </a:r>
          </a:p>
        </p:txBody>
      </p:sp>
      <p:pic>
        <p:nvPicPr>
          <p:cNvPr id="69638" name="Picture 6" descr="Together_beta_b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454150"/>
            <a:ext cx="2603499" cy="18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Some impact parameter centrality classes</a:t>
            </a:r>
          </a:p>
        </p:txBody>
      </p:sp>
      <p:sp>
        <p:nvSpPr>
          <p:cNvPr id="69642" name="TextBox 24"/>
          <p:cNvSpPr txBox="1">
            <a:spLocks noChangeArrowheads="1"/>
          </p:cNvSpPr>
          <p:nvPr/>
        </p:nvSpPr>
        <p:spPr bwMode="auto">
          <a:xfrm>
            <a:off x="5511800" y="1477963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MC </a:t>
            </a:r>
            <a:r>
              <a:rPr lang="en-US" sz="1800" dirty="0" err="1">
                <a:solidFill>
                  <a:srgbClr val="FF0000"/>
                </a:solidFill>
              </a:rPr>
              <a:t>Glauber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PbPb</a:t>
            </a:r>
            <a:r>
              <a:rPr lang="en-US" sz="1800" dirty="0">
                <a:solidFill>
                  <a:srgbClr val="FF0000"/>
                </a:solidFill>
              </a:rPr>
              <a:t> 2.76TeV</a:t>
            </a:r>
          </a:p>
        </p:txBody>
      </p:sp>
      <p:sp>
        <p:nvSpPr>
          <p:cNvPr id="69643" name="Rectangle 3"/>
          <p:cNvSpPr>
            <a:spLocks noChangeArrowheads="1"/>
          </p:cNvSpPr>
          <p:nvPr/>
        </p:nvSpPr>
        <p:spPr bwMode="auto">
          <a:xfrm>
            <a:off x="4410075" y="32448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sp>
        <p:nvSpPr>
          <p:cNvPr id="69644" name="Rectangle 5"/>
          <p:cNvSpPr>
            <a:spLocks noChangeArrowheads="1"/>
          </p:cNvSpPr>
          <p:nvPr/>
        </p:nvSpPr>
        <p:spPr bwMode="auto">
          <a:xfrm>
            <a:off x="8686800" y="342900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cxnSp>
        <p:nvCxnSpPr>
          <p:cNvPr id="69645" name="AutoShape 5"/>
          <p:cNvCxnSpPr>
            <a:cxnSpLocks noChangeShapeType="1"/>
          </p:cNvCxnSpPr>
          <p:nvPr/>
        </p:nvCxnSpPr>
        <p:spPr bwMode="auto">
          <a:xfrm>
            <a:off x="203200" y="1241425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692150" y="5945485"/>
            <a:ext cx="7962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“Centrality </a:t>
            </a:r>
            <a:r>
              <a:rPr lang="en-US" dirty="0"/>
              <a:t>and </a:t>
            </a:r>
            <a:r>
              <a:rPr lang="en-US" dirty="0" err="1"/>
              <a:t>multiparticle</a:t>
            </a:r>
            <a:r>
              <a:rPr lang="en-US" dirty="0"/>
              <a:t> production in </a:t>
            </a:r>
            <a:r>
              <a:rPr lang="en-US" dirty="0" err="1"/>
              <a:t>ultrarelativistic</a:t>
            </a:r>
            <a:r>
              <a:rPr lang="en-US" dirty="0"/>
              <a:t> nuclear </a:t>
            </a:r>
            <a:r>
              <a:rPr lang="en-US" dirty="0" smtClean="0"/>
              <a:t>collisions”</a:t>
            </a:r>
            <a:endParaRPr lang="en-US" dirty="0"/>
          </a:p>
          <a:p>
            <a:r>
              <a:rPr lang="en-US" dirty="0" err="1"/>
              <a:t>Drozhzhova</a:t>
            </a:r>
            <a:r>
              <a:rPr lang="en-US" dirty="0"/>
              <a:t> T.A., </a:t>
            </a:r>
            <a:r>
              <a:rPr lang="en-US" dirty="0" err="1"/>
              <a:t>Kovalenko</a:t>
            </a:r>
            <a:r>
              <a:rPr lang="en-US" dirty="0"/>
              <a:t> V.N., </a:t>
            </a:r>
            <a:r>
              <a:rPr lang="en-US" dirty="0" err="1"/>
              <a:t>Seryakov</a:t>
            </a:r>
            <a:r>
              <a:rPr lang="en-US" dirty="0"/>
              <a:t> A.Y., </a:t>
            </a:r>
            <a:r>
              <a:rPr lang="en-US" dirty="0" err="1"/>
              <a:t>Feofilov</a:t>
            </a:r>
            <a:r>
              <a:rPr lang="en-US" dirty="0"/>
              <a:t> G.A.</a:t>
            </a:r>
          </a:p>
          <a:p>
            <a:r>
              <a:rPr lang="en-US" dirty="0"/>
              <a:t>Physics of Atomic Nuclei. 2016. </a:t>
            </a:r>
            <a:r>
              <a:rPr lang="en-US" dirty="0" err="1"/>
              <a:t>Т</a:t>
            </a:r>
            <a:r>
              <a:rPr lang="en-US" dirty="0"/>
              <a:t>. 79. № 5. </a:t>
            </a:r>
            <a:r>
              <a:rPr lang="en-US" dirty="0" err="1"/>
              <a:t>С</a:t>
            </a:r>
            <a:r>
              <a:rPr lang="en-US" dirty="0"/>
              <a:t>. 737-748.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8" y="3422650"/>
            <a:ext cx="7150101" cy="25828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2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095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Modified </a:t>
            </a:r>
            <a:r>
              <a:rPr lang="en-US" dirty="0" err="1">
                <a:solidFill>
                  <a:srgbClr val="0000FF"/>
                </a:solidFill>
              </a:rPr>
              <a:t>Glauber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Model [1] 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 err="1" smtClean="0">
                <a:solidFill>
                  <a:srgbClr val="0000FF"/>
                </a:solidFill>
              </a:rPr>
              <a:t>Au+Au</a:t>
            </a:r>
            <a:r>
              <a:rPr lang="en-US" dirty="0" smtClean="0">
                <a:solidFill>
                  <a:srgbClr val="0000FF"/>
                </a:solidFill>
              </a:rPr>
              <a:t> collisions at NICA energies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разные K vs NA49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5" b="-1065"/>
          <a:stretch/>
        </p:blipFill>
        <p:spPr>
          <a:xfrm>
            <a:off x="571500" y="1666657"/>
            <a:ext cx="4610100" cy="4148284"/>
          </a:xfrm>
        </p:spPr>
      </p:pic>
      <p:sp>
        <p:nvSpPr>
          <p:cNvPr id="3" name="Rectangle 2"/>
          <p:cNvSpPr/>
          <p:nvPr/>
        </p:nvSpPr>
        <p:spPr>
          <a:xfrm>
            <a:off x="330200" y="5557587"/>
            <a:ext cx="774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Modified </a:t>
            </a:r>
            <a:r>
              <a:rPr lang="en-US" dirty="0" err="1"/>
              <a:t>Glauber</a:t>
            </a:r>
            <a:r>
              <a:rPr lang="en-US" dirty="0"/>
              <a:t> Model (MGM)  calculations for </a:t>
            </a:r>
            <a:r>
              <a:rPr lang="en-US" dirty="0" err="1"/>
              <a:t>Au+Au</a:t>
            </a:r>
            <a:r>
              <a:rPr lang="en-US" dirty="0"/>
              <a:t> collisions at NICA energies (red lines – </a:t>
            </a:r>
            <a:r>
              <a:rPr lang="en-US" dirty="0">
                <a:solidFill>
                  <a:srgbClr val="FF0000"/>
                </a:solidFill>
              </a:rPr>
              <a:t>new results </a:t>
            </a:r>
            <a:r>
              <a:rPr lang="en-US" dirty="0"/>
              <a:t>[</a:t>
            </a:r>
            <a:r>
              <a:rPr lang="en-US" dirty="0" err="1"/>
              <a:t>A.Seryakov,G.Feofilov</a:t>
            </a:r>
            <a:r>
              <a:rPr lang="en-US" dirty="0"/>
              <a:t>]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sz="2400" baseline="30000" dirty="0"/>
              <a:t>[1] G. </a:t>
            </a:r>
            <a:r>
              <a:rPr lang="en-US" sz="2400" baseline="30000" dirty="0" err="1"/>
              <a:t>Feofilov</a:t>
            </a:r>
            <a:r>
              <a:rPr lang="en-US" sz="2400" baseline="30000" dirty="0"/>
              <a:t>, A. </a:t>
            </a:r>
            <a:r>
              <a:rPr lang="en-US" sz="2400" baseline="30000" dirty="0" err="1"/>
              <a:t>Ivanov</a:t>
            </a:r>
            <a:r>
              <a:rPr lang="en-US" sz="2400" baseline="30000" dirty="0"/>
              <a:t>, Journal of Physics G CS, 5, (2005) 230-237.</a:t>
            </a:r>
            <a:endParaRPr lang="en-US" sz="2400" dirty="0"/>
          </a:p>
          <a:p>
            <a:endParaRPr lang="en-US" dirty="0"/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203200" y="141763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5181600" y="2136339"/>
            <a:ext cx="37338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fixed portion (1-k) of momentum in the center of mass system[1</a:t>
            </a:r>
            <a:r>
              <a:rPr lang="en-US" dirty="0" smtClean="0"/>
              <a:t>]</a:t>
            </a:r>
            <a:r>
              <a:rPr lang="en-US" dirty="0"/>
              <a:t> </a:t>
            </a:r>
            <a:r>
              <a:rPr lang="en-US" dirty="0" smtClean="0"/>
              <a:t>is lost by  </a:t>
            </a:r>
            <a:r>
              <a:rPr lang="en-US" dirty="0"/>
              <a:t>nucleon </a:t>
            </a:r>
            <a:r>
              <a:rPr lang="en-US" dirty="0" smtClean="0"/>
              <a:t> in each inelastic collision</a:t>
            </a: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/>
              <a:t>Losses are due to the </a:t>
            </a:r>
            <a:r>
              <a:rPr lang="en-US" dirty="0"/>
              <a:t>production of charged and neutral </a:t>
            </a:r>
            <a:r>
              <a:rPr lang="en-US" dirty="0" smtClean="0"/>
              <a:t>particles </a:t>
            </a: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P</a:t>
            </a:r>
            <a:r>
              <a:rPr lang="en-US" dirty="0" smtClean="0"/>
              <a:t>arameter k is defined  </a:t>
            </a:r>
            <a:r>
              <a:rPr lang="en-US" dirty="0"/>
              <a:t>by fitting the available experimental data on charged-particle multiplicity yields in AA collisions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7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Sandard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Glauber</a:t>
            </a:r>
            <a:r>
              <a:rPr lang="en-US" dirty="0" smtClean="0">
                <a:solidFill>
                  <a:srgbClr val="0000FF"/>
                </a:solidFill>
              </a:rPr>
              <a:t> and MGM </a:t>
            </a:r>
            <a:r>
              <a:rPr lang="en-US" dirty="0">
                <a:solidFill>
                  <a:srgbClr val="0000FF"/>
                </a:solidFill>
              </a:rPr>
              <a:t>calculations for </a:t>
            </a:r>
            <a:r>
              <a:rPr lang="en-US" dirty="0" err="1">
                <a:solidFill>
                  <a:srgbClr val="0000FF"/>
                </a:solidFill>
              </a:rPr>
              <a:t>Au+Au</a:t>
            </a:r>
            <a:r>
              <a:rPr lang="en-US" dirty="0">
                <a:solidFill>
                  <a:srgbClr val="0000FF"/>
                </a:solidFill>
              </a:rPr>
              <a:t> collisions at NICA </a:t>
            </a:r>
            <a:r>
              <a:rPr lang="en-US" dirty="0" smtClean="0">
                <a:solidFill>
                  <a:srgbClr val="0000FF"/>
                </a:solidFill>
              </a:rPr>
              <a:t>energies: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fluctuation in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coll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part</a:t>
            </a:r>
            <a:endParaRPr lang="en-US" baseline="-25000" dirty="0"/>
          </a:p>
        </p:txBody>
      </p:sp>
      <p:pic>
        <p:nvPicPr>
          <p:cNvPr id="5" name="Content Placeholder 4" descr="Ncoll SGM vs MGM PbPb12.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9" b="-4199"/>
          <a:stretch/>
        </p:blipFill>
        <p:spPr>
          <a:xfrm>
            <a:off x="524345" y="1775219"/>
            <a:ext cx="4112050" cy="3567988"/>
          </a:xfrm>
        </p:spPr>
      </p:pic>
      <p:pic>
        <p:nvPicPr>
          <p:cNvPr id="6" name="Picture 5" descr="Npart SGM vs MGM PbPb12.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6" y="1775219"/>
            <a:ext cx="4304315" cy="3556724"/>
          </a:xfrm>
          <a:prstGeom prst="rect">
            <a:avLst/>
          </a:prstGeom>
        </p:spPr>
      </p:pic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90500" y="179863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14607" y="5181445"/>
            <a:ext cx="8273003" cy="166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Glauber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MGM  </a:t>
            </a:r>
            <a:r>
              <a:rPr lang="en-US" dirty="0"/>
              <a:t>calculations </a:t>
            </a:r>
            <a:r>
              <a:rPr lang="en-US" dirty="0" smtClean="0"/>
              <a:t>of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(left) and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coll</a:t>
            </a:r>
            <a:r>
              <a:rPr lang="en-US" dirty="0" smtClean="0"/>
              <a:t> (right) </a:t>
            </a:r>
            <a:r>
              <a:rPr lang="en-US" dirty="0" smtClean="0"/>
              <a:t>for </a:t>
            </a:r>
            <a:r>
              <a:rPr lang="en-US" i="1" dirty="0" smtClean="0"/>
              <a:t>b</a:t>
            </a:r>
            <a:r>
              <a:rPr lang="en-US" dirty="0" smtClean="0"/>
              <a:t>=0                </a:t>
            </a:r>
            <a:r>
              <a:rPr lang="en-US" dirty="0" err="1" smtClean="0"/>
              <a:t>Au</a:t>
            </a:r>
            <a:r>
              <a:rPr lang="en-US" dirty="0" err="1"/>
              <a:t>+Au</a:t>
            </a:r>
            <a:r>
              <a:rPr lang="en-US" dirty="0"/>
              <a:t> collisions at NICA energies (red lines – </a:t>
            </a:r>
            <a:r>
              <a:rPr lang="en-US" dirty="0">
                <a:solidFill>
                  <a:srgbClr val="FF0000"/>
                </a:solidFill>
              </a:rPr>
              <a:t>new results </a:t>
            </a:r>
            <a:r>
              <a:rPr lang="en-US" dirty="0"/>
              <a:t>[</a:t>
            </a:r>
            <a:r>
              <a:rPr lang="en-US" dirty="0" err="1"/>
              <a:t>A.Seryakov,G.Feofilov</a:t>
            </a:r>
            <a:r>
              <a:rPr lang="en-US" dirty="0"/>
              <a:t>]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ccount of </a:t>
            </a:r>
            <a:r>
              <a:rPr lang="en-US" sz="2400" b="1" dirty="0">
                <a:solidFill>
                  <a:srgbClr val="FF0000"/>
                </a:solidFill>
              </a:rPr>
              <a:t>energy-momentum  </a:t>
            </a:r>
            <a:r>
              <a:rPr lang="en-US" sz="2400" b="1" dirty="0" smtClean="0">
                <a:solidFill>
                  <a:srgbClr val="FF0000"/>
                </a:solidFill>
              </a:rPr>
              <a:t>conservation </a:t>
            </a:r>
            <a:r>
              <a:rPr lang="en-US" sz="2400" b="1" dirty="0">
                <a:solidFill>
                  <a:srgbClr val="FF0000"/>
                </a:solidFill>
              </a:rPr>
              <a:t>in </a:t>
            </a:r>
            <a:r>
              <a:rPr lang="en-US" sz="2400" b="1" dirty="0" err="1" smtClean="0">
                <a:solidFill>
                  <a:srgbClr val="FF0000"/>
                </a:solidFill>
              </a:rPr>
              <a:t>multiparticle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production process  decreases  considerably values of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coll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5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PWG1  strategy for 2020: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4" y="1600200"/>
            <a:ext cx="8247687" cy="44699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define the main lines for the PWG1  aimed at the “</a:t>
            </a:r>
            <a:r>
              <a:rPr lang="en-US" dirty="0"/>
              <a:t>FIRST-DAY</a:t>
            </a:r>
            <a:r>
              <a:rPr lang="en-US" dirty="0" smtClean="0"/>
              <a:t>” data analysis</a:t>
            </a:r>
          </a:p>
          <a:p>
            <a:r>
              <a:rPr lang="en-US" dirty="0" smtClean="0"/>
              <a:t>To define and discuss and proceed  </a:t>
            </a:r>
            <a:r>
              <a:rPr lang="en-US" i="1" dirty="0" smtClean="0"/>
              <a:t>with the long-term plans </a:t>
            </a:r>
            <a:r>
              <a:rPr lang="en-US" dirty="0" smtClean="0"/>
              <a:t>to be included into the MPD Physics Performance Report</a:t>
            </a:r>
          </a:p>
          <a:p>
            <a:r>
              <a:rPr lang="en-US" dirty="0" smtClean="0"/>
              <a:t>To proceed with MC simulations</a:t>
            </a:r>
          </a:p>
          <a:p>
            <a:r>
              <a:rPr lang="en-US" dirty="0" smtClean="0"/>
              <a:t>To proceed with regular reports and discussion at the PWG1 seminars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Keep in touch!</a:t>
            </a:r>
            <a:endParaRPr lang="en-US" dirty="0"/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292100" y="126523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8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1000" y="2828925"/>
            <a:ext cx="7924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FF"/>
                </a:solidFill>
              </a:rPr>
              <a:t>BACK-UP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7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Physics at </a:t>
            </a:r>
            <a:r>
              <a:rPr lang="en-US" sz="4000" dirty="0">
                <a:solidFill>
                  <a:srgbClr val="0000FF"/>
                </a:solidFill>
              </a:rPr>
              <a:t>PWG1  </a:t>
            </a:r>
            <a:r>
              <a:rPr lang="en-US" sz="4000" dirty="0" smtClean="0">
                <a:solidFill>
                  <a:srgbClr val="0000FF"/>
                </a:solidFill>
              </a:rPr>
              <a:t>meetings in 2019</a:t>
            </a:r>
            <a:r>
              <a:rPr lang="en-US" sz="4000" dirty="0">
                <a:solidFill>
                  <a:srgbClr val="0000FF"/>
                </a:solidFill>
              </a:rPr>
              <a:t/>
            </a:r>
            <a:br>
              <a:rPr lang="en-US" sz="4000" dirty="0">
                <a:solidFill>
                  <a:srgbClr val="0000FF"/>
                </a:solidFill>
              </a:rPr>
            </a:b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813"/>
            <a:ext cx="8229600" cy="36718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>
                <a:solidFill>
                  <a:srgbClr val="0000FF"/>
                </a:solidFill>
              </a:rPr>
              <a:t>23.07.2019, </a:t>
            </a:r>
            <a:r>
              <a:rPr lang="en-US" sz="9600" dirty="0" err="1" smtClean="0"/>
              <a:t>G.Feofilov</a:t>
            </a:r>
            <a:r>
              <a:rPr lang="en-US" sz="9600" dirty="0" smtClean="0"/>
              <a:t> (</a:t>
            </a:r>
            <a:r>
              <a:rPr lang="en-US" sz="9600" dirty="0" err="1" smtClean="0"/>
              <a:t>SPbSU</a:t>
            </a:r>
            <a:r>
              <a:rPr lang="en-US" sz="9600" dirty="0" err="1"/>
              <a:t>,Russia</a:t>
            </a:r>
            <a:r>
              <a:rPr lang="en-US" sz="9600" dirty="0" smtClean="0"/>
              <a:t>), </a:t>
            </a:r>
            <a:r>
              <a:rPr lang="en-US" sz="9600" dirty="0"/>
              <a:t>”The 1st PWG1 meeting: Global observables - topics of interest”</a:t>
            </a:r>
            <a:endParaRPr lang="en-US" sz="9600" dirty="0">
              <a:hlinkClick r:id="rId2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0000FF"/>
                </a:solidFill>
              </a:rPr>
              <a:t>03.09.2019</a:t>
            </a:r>
            <a:r>
              <a:rPr lang="en-US" sz="9600" dirty="0"/>
              <a:t> </a:t>
            </a:r>
            <a:r>
              <a:rPr lang="en-US" sz="9600" dirty="0" err="1"/>
              <a:t>Vladislav</a:t>
            </a:r>
            <a:r>
              <a:rPr lang="en-US" sz="9600" dirty="0"/>
              <a:t> </a:t>
            </a:r>
            <a:r>
              <a:rPr lang="en-US" sz="9600" dirty="0" err="1"/>
              <a:t>Sandul</a:t>
            </a:r>
            <a:r>
              <a:rPr lang="en-US" sz="9600" dirty="0"/>
              <a:t> (</a:t>
            </a:r>
            <a:r>
              <a:rPr lang="en-US" sz="9600" dirty="0" err="1"/>
              <a:t>SPbSU,Russia</a:t>
            </a:r>
            <a:r>
              <a:rPr lang="en-US" sz="9600" dirty="0"/>
              <a:t>),"Impact-parameter and multiplicity in nuclear collisions at NICA energies: SMASH modeling</a:t>
            </a:r>
            <a:r>
              <a:rPr lang="en-US" sz="9600" dirty="0">
                <a:hlinkClick r:id="rId2"/>
              </a:rPr>
              <a:t>”</a:t>
            </a:r>
            <a:endParaRPr lang="en-US" sz="9600" dirty="0"/>
          </a:p>
          <a:p>
            <a:pPr marL="0" indent="0">
              <a:buNone/>
            </a:pPr>
            <a:r>
              <a:rPr lang="en-US" sz="9600" dirty="0" smtClean="0">
                <a:solidFill>
                  <a:srgbClr val="0000FF"/>
                </a:solidFill>
              </a:rPr>
              <a:t>24.09.2019</a:t>
            </a:r>
            <a:r>
              <a:rPr lang="en-US" sz="9600" dirty="0" smtClean="0"/>
              <a:t> Pedro Nieto (Mexican group), “Magnetic Fields in Heavy Ion Collisions at NICA energies”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rgbClr val="0000FF"/>
                </a:solidFill>
              </a:rPr>
              <a:t>17.10.2019</a:t>
            </a:r>
            <a:r>
              <a:rPr lang="en-US" sz="9600" dirty="0" smtClean="0"/>
              <a:t> </a:t>
            </a:r>
            <a:r>
              <a:rPr lang="en-US" sz="9600" dirty="0"/>
              <a:t>Denis </a:t>
            </a:r>
            <a:r>
              <a:rPr lang="en-US" sz="9600" dirty="0" err="1"/>
              <a:t>Uzhva</a:t>
            </a:r>
            <a:r>
              <a:rPr lang="en-US" sz="9600" dirty="0"/>
              <a:t>(</a:t>
            </a:r>
            <a:r>
              <a:rPr lang="en-US" sz="9600" dirty="0" err="1"/>
              <a:t>SPbSU,Russia</a:t>
            </a:r>
            <a:r>
              <a:rPr lang="en-US" sz="9600" dirty="0"/>
              <a:t>): Convolutional neural network for centrality </a:t>
            </a:r>
            <a:r>
              <a:rPr lang="en-US" sz="9600" dirty="0" smtClean="0"/>
              <a:t>in fixed </a:t>
            </a:r>
            <a:r>
              <a:rPr lang="en-US" sz="9600" dirty="0"/>
              <a:t>target experiments</a:t>
            </a:r>
          </a:p>
          <a:p>
            <a:pPr marL="0" indent="0">
              <a:buNone/>
            </a:pPr>
            <a:r>
              <a:rPr lang="en-US" sz="9600" dirty="0">
                <a:hlinkClick r:id="rId2"/>
              </a:rPr>
              <a:t>07.11.2019 </a:t>
            </a:r>
            <a:r>
              <a:rPr lang="en-US" sz="9600" dirty="0" err="1"/>
              <a:t>Petr</a:t>
            </a:r>
            <a:r>
              <a:rPr lang="en-US" sz="9600" dirty="0"/>
              <a:t> </a:t>
            </a:r>
            <a:r>
              <a:rPr lang="en-US" sz="9600" dirty="0" err="1" smtClean="0"/>
              <a:t>Parfenov</a:t>
            </a:r>
            <a:r>
              <a:rPr lang="en-US" sz="9600" dirty="0" smtClean="0"/>
              <a:t> (</a:t>
            </a:r>
            <a:r>
              <a:rPr lang="en-US" sz="9600" dirty="0" err="1" smtClean="0"/>
              <a:t>MEPhi</a:t>
            </a:r>
            <a:r>
              <a:rPr lang="en-US" sz="9600" dirty="0" smtClean="0"/>
              <a:t>), </a:t>
            </a:r>
            <a:r>
              <a:rPr lang="en-US" sz="9600" dirty="0"/>
              <a:t>"Centrality Determination in Heavy-ion Collisions with MPD (NICA) using MC </a:t>
            </a:r>
            <a:r>
              <a:rPr lang="en-US" sz="9600" dirty="0" err="1"/>
              <a:t>Glauber</a:t>
            </a:r>
            <a:r>
              <a:rPr lang="en-US" sz="9600" dirty="0"/>
              <a:t>".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2827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Physics at PWG1  </a:t>
            </a:r>
            <a:r>
              <a:rPr lang="en-US" sz="4000" dirty="0" smtClean="0">
                <a:solidFill>
                  <a:srgbClr val="0000FF"/>
                </a:solidFill>
              </a:rPr>
              <a:t>meetings in 2020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320800"/>
            <a:ext cx="8576733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0000FF"/>
                </a:solidFill>
              </a:rPr>
              <a:t>16.01.2020, </a:t>
            </a:r>
            <a:r>
              <a:rPr lang="en-US" sz="9600" dirty="0" err="1" smtClean="0"/>
              <a:t>Prepartion</a:t>
            </a:r>
            <a:r>
              <a:rPr lang="en-US" sz="9600" dirty="0" smtClean="0"/>
              <a:t> </a:t>
            </a:r>
            <a:r>
              <a:rPr lang="en-US" sz="9600" dirty="0"/>
              <a:t>for First Physics with  </a:t>
            </a:r>
            <a:r>
              <a:rPr lang="en-US" sz="9600" dirty="0" smtClean="0"/>
              <a:t>MPD: </a:t>
            </a:r>
            <a:endParaRPr lang="en-US" sz="9600" dirty="0"/>
          </a:p>
          <a:p>
            <a:pPr marL="0" indent="0">
              <a:buNone/>
            </a:pPr>
            <a:r>
              <a:rPr lang="en-US" sz="9600" dirty="0" smtClean="0"/>
              <a:t>--</a:t>
            </a:r>
            <a:r>
              <a:rPr lang="en-US" sz="9600" dirty="0" err="1" smtClean="0"/>
              <a:t>G.Feofilov</a:t>
            </a:r>
            <a:r>
              <a:rPr lang="en-US" sz="9600" dirty="0"/>
              <a:t>, Proposals for the physics analysis plans for the "First Day" MPD/NICA data</a:t>
            </a:r>
          </a:p>
          <a:p>
            <a:pPr marL="0" indent="0">
              <a:buNone/>
            </a:pPr>
            <a:r>
              <a:rPr lang="en-US" sz="9600" dirty="0" smtClean="0"/>
              <a:t>--</a:t>
            </a:r>
            <a:r>
              <a:rPr lang="en-US" sz="9600" dirty="0" err="1" smtClean="0"/>
              <a:t>Ivonne</a:t>
            </a:r>
            <a:r>
              <a:rPr lang="en-US" sz="9600" dirty="0" smtClean="0"/>
              <a:t> </a:t>
            </a:r>
            <a:r>
              <a:rPr lang="en-US" sz="9600" dirty="0"/>
              <a:t>Maldonado, Proposals from Mexican group</a:t>
            </a:r>
          </a:p>
          <a:p>
            <a:pPr marL="0" indent="0">
              <a:buNone/>
            </a:pPr>
            <a:r>
              <a:rPr lang="en-US" sz="9600" dirty="0" smtClean="0"/>
              <a:t>--Alexander </a:t>
            </a:r>
            <a:r>
              <a:rPr lang="en-US" sz="9600" dirty="0" err="1" smtClean="0"/>
              <a:t>Ivashkin</a:t>
            </a:r>
            <a:r>
              <a:rPr lang="en-US" sz="9600" dirty="0" smtClean="0"/>
              <a:t>(INR), </a:t>
            </a:r>
            <a:r>
              <a:rPr lang="en-US" sz="9600" dirty="0" err="1"/>
              <a:t>Petr</a:t>
            </a:r>
            <a:r>
              <a:rPr lang="en-US" sz="9600" dirty="0"/>
              <a:t> </a:t>
            </a:r>
            <a:r>
              <a:rPr lang="en-US" sz="9600" dirty="0" err="1" smtClean="0"/>
              <a:t>Parfenov</a:t>
            </a:r>
            <a:r>
              <a:rPr lang="en-US" sz="9600" dirty="0"/>
              <a:t>(</a:t>
            </a:r>
            <a:r>
              <a:rPr lang="en-US" sz="9600" dirty="0" err="1"/>
              <a:t>MEPhI</a:t>
            </a:r>
            <a:r>
              <a:rPr lang="en-US" sz="9600" dirty="0"/>
              <a:t>, Moscow)</a:t>
            </a:r>
            <a:r>
              <a:rPr lang="en-US" sz="9600" dirty="0" smtClean="0"/>
              <a:t>, </a:t>
            </a:r>
            <a:r>
              <a:rPr lang="en-US" sz="9600" dirty="0"/>
              <a:t>Classes of centrality for the 1st MPD data analysis </a:t>
            </a:r>
            <a:r>
              <a:rPr lang="en-US" sz="9600" dirty="0" smtClean="0"/>
              <a:t>data</a:t>
            </a:r>
            <a:endParaRPr lang="en-US" sz="9600" dirty="0"/>
          </a:p>
          <a:p>
            <a:pPr marL="0" indent="0">
              <a:buNone/>
            </a:pPr>
            <a:r>
              <a:rPr lang="en-US" sz="9600" dirty="0" smtClean="0">
                <a:solidFill>
                  <a:srgbClr val="0000FF"/>
                </a:solidFill>
              </a:rPr>
              <a:t>30.01.2020,  </a:t>
            </a:r>
            <a:r>
              <a:rPr lang="en-US" sz="9600" dirty="0" err="1"/>
              <a:t>G.Feofilov</a:t>
            </a:r>
            <a:r>
              <a:rPr lang="en-US" sz="9600" dirty="0"/>
              <a:t>, </a:t>
            </a:r>
            <a:r>
              <a:rPr lang="en-US" sz="9600" dirty="0" smtClean="0"/>
              <a:t>“Brief </a:t>
            </a:r>
            <a:r>
              <a:rPr lang="en-US" sz="9600" dirty="0"/>
              <a:t>news from the PWG </a:t>
            </a:r>
            <a:r>
              <a:rPr lang="en-US" sz="9600" dirty="0" err="1" smtClean="0"/>
              <a:t>Convenors</a:t>
            </a:r>
            <a:r>
              <a:rPr lang="en-US" sz="9600" dirty="0" smtClean="0"/>
              <a:t> </a:t>
            </a:r>
            <a:r>
              <a:rPr lang="en-US" sz="9600" dirty="0"/>
              <a:t>meeting: status of the preparation of the "First Physics" </a:t>
            </a:r>
            <a:r>
              <a:rPr lang="en-US" sz="9600" dirty="0" smtClean="0"/>
              <a:t>document”.</a:t>
            </a:r>
            <a:endParaRPr lang="en-US" sz="9600" dirty="0"/>
          </a:p>
          <a:p>
            <a:pPr marL="0" indent="0">
              <a:buNone/>
            </a:pPr>
            <a:r>
              <a:rPr lang="en-US" sz="9600" dirty="0" smtClean="0">
                <a:solidFill>
                  <a:srgbClr val="0000FF"/>
                </a:solidFill>
              </a:rPr>
              <a:t>01.04.2020,  “</a:t>
            </a:r>
            <a:r>
              <a:rPr lang="en-US" sz="9600" dirty="0" smtClean="0"/>
              <a:t>Discussion </a:t>
            </a:r>
            <a:r>
              <a:rPr lang="en-US" sz="9600" dirty="0"/>
              <a:t>on existing productions: QA, issues/questions. </a:t>
            </a:r>
            <a:r>
              <a:rPr lang="en-US" sz="9600" dirty="0" smtClean="0"/>
              <a:t>“</a:t>
            </a:r>
          </a:p>
          <a:p>
            <a:pPr marL="0" indent="0">
              <a:buNone/>
            </a:pPr>
            <a:r>
              <a:rPr lang="en-US" sz="9600" dirty="0" smtClean="0"/>
              <a:t>Speakers</a:t>
            </a:r>
            <a:r>
              <a:rPr lang="en-US" sz="9600" dirty="0"/>
              <a:t>: Alexander </a:t>
            </a:r>
            <a:r>
              <a:rPr lang="en-US" sz="9600" dirty="0" err="1"/>
              <a:t>Mudrokh</a:t>
            </a:r>
            <a:r>
              <a:rPr lang="en-US" sz="9600" dirty="0"/>
              <a:t> (JINR), Alexey </a:t>
            </a:r>
            <a:r>
              <a:rPr lang="en-US" sz="9600" dirty="0" err="1"/>
              <a:t>Aparin</a:t>
            </a:r>
            <a:r>
              <a:rPr lang="en-US" sz="9600" dirty="0"/>
              <a:t> </a:t>
            </a:r>
            <a:r>
              <a:rPr lang="en-US" sz="9600" dirty="0" smtClean="0"/>
              <a:t>(JINR), </a:t>
            </a:r>
            <a:r>
              <a:rPr lang="en-US" sz="9600" dirty="0" err="1"/>
              <a:t>Andrey</a:t>
            </a:r>
            <a:r>
              <a:rPr lang="en-US" sz="9600" dirty="0"/>
              <a:t> </a:t>
            </a:r>
            <a:r>
              <a:rPr lang="en-US" sz="9600" dirty="0" err="1"/>
              <a:t>Seryakov</a:t>
            </a:r>
            <a:r>
              <a:rPr lang="en-US" sz="9600" dirty="0"/>
              <a:t> </a:t>
            </a:r>
            <a:r>
              <a:rPr lang="en-US" sz="9600" dirty="0" smtClean="0"/>
              <a:t>(</a:t>
            </a:r>
            <a:r>
              <a:rPr lang="en-US" sz="9600" dirty="0" err="1" smtClean="0"/>
              <a:t>SPbSU</a:t>
            </a:r>
            <a:r>
              <a:rPr lang="en-US" sz="9600" dirty="0" smtClean="0"/>
              <a:t>)</a:t>
            </a:r>
            <a:r>
              <a:rPr lang="en-US" sz="9600" dirty="0"/>
              <a:t>, </a:t>
            </a:r>
            <a:r>
              <a:rPr lang="en-US" sz="9600" dirty="0" err="1"/>
              <a:t>Daria</a:t>
            </a:r>
            <a:r>
              <a:rPr lang="en-US" sz="9600" dirty="0"/>
              <a:t> </a:t>
            </a:r>
            <a:r>
              <a:rPr lang="en-US" sz="9600" dirty="0" err="1"/>
              <a:t>Prokhorova</a:t>
            </a:r>
            <a:r>
              <a:rPr lang="en-US" sz="9600" dirty="0"/>
              <a:t> </a:t>
            </a:r>
            <a:r>
              <a:rPr lang="en-US" sz="9600" dirty="0" smtClean="0"/>
              <a:t>(</a:t>
            </a:r>
            <a:r>
              <a:rPr lang="en-US" sz="9600" dirty="0" err="1" smtClean="0"/>
              <a:t>SPbSU</a:t>
            </a:r>
            <a:r>
              <a:rPr lang="en-US" sz="9600" dirty="0" smtClean="0"/>
              <a:t>)</a:t>
            </a:r>
            <a:r>
              <a:rPr lang="en-US" sz="9600" dirty="0"/>
              <a:t>, </a:t>
            </a:r>
            <a:r>
              <a:rPr lang="en-US" sz="9600" dirty="0" err="1"/>
              <a:t>Evgeny</a:t>
            </a:r>
            <a:r>
              <a:rPr lang="en-US" sz="9600" dirty="0"/>
              <a:t> </a:t>
            </a:r>
            <a:r>
              <a:rPr lang="en-US" sz="9600" dirty="0" err="1"/>
              <a:t>Andronov</a:t>
            </a:r>
            <a:r>
              <a:rPr lang="en-US" sz="9600" dirty="0"/>
              <a:t> </a:t>
            </a:r>
            <a:r>
              <a:rPr lang="en-US" sz="9600" dirty="0" smtClean="0"/>
              <a:t>(</a:t>
            </a:r>
            <a:r>
              <a:rPr lang="en-US" sz="9600" dirty="0" err="1" smtClean="0"/>
              <a:t>SPbSU</a:t>
            </a:r>
            <a:r>
              <a:rPr lang="en-US" sz="9600" dirty="0" smtClean="0"/>
              <a:t>)</a:t>
            </a:r>
            <a:r>
              <a:rPr lang="en-US" sz="9600" dirty="0"/>
              <a:t>, Igor </a:t>
            </a:r>
            <a:r>
              <a:rPr lang="en-US" sz="9600" dirty="0" err="1"/>
              <a:t>Altsybeev</a:t>
            </a:r>
            <a:r>
              <a:rPr lang="en-US" sz="9600" dirty="0"/>
              <a:t> (</a:t>
            </a:r>
            <a:r>
              <a:rPr lang="en-US" sz="9600" dirty="0" err="1" smtClean="0"/>
              <a:t>SPbSU</a:t>
            </a:r>
            <a:r>
              <a:rPr lang="en-US" sz="9600" dirty="0" smtClean="0"/>
              <a:t>)</a:t>
            </a:r>
            <a:r>
              <a:rPr lang="en-US" sz="9600" dirty="0"/>
              <a:t>, </a:t>
            </a:r>
            <a:r>
              <a:rPr lang="en-US" sz="9600" dirty="0" err="1"/>
              <a:t>Pavel</a:t>
            </a:r>
            <a:r>
              <a:rPr lang="en-US" sz="9600" dirty="0"/>
              <a:t> </a:t>
            </a:r>
            <a:r>
              <a:rPr lang="en-US" sz="9600" dirty="0" err="1"/>
              <a:t>Batyuk</a:t>
            </a:r>
            <a:r>
              <a:rPr lang="en-US" sz="9600" dirty="0"/>
              <a:t> (</a:t>
            </a:r>
            <a:r>
              <a:rPr lang="en-US" sz="9600" dirty="0" smtClean="0"/>
              <a:t>JINR)</a:t>
            </a:r>
            <a:r>
              <a:rPr lang="en-US" sz="9600" dirty="0"/>
              <a:t>, Peter </a:t>
            </a:r>
            <a:r>
              <a:rPr lang="en-US" sz="9600" dirty="0" err="1"/>
              <a:t>Parfenov</a:t>
            </a:r>
            <a:r>
              <a:rPr lang="en-US" sz="9600" dirty="0"/>
              <a:t> (</a:t>
            </a:r>
            <a:r>
              <a:rPr lang="en-US" sz="9600" dirty="0" err="1" smtClean="0"/>
              <a:t>MEPhI</a:t>
            </a:r>
            <a:r>
              <a:rPr lang="en-US" sz="9600" dirty="0" smtClean="0"/>
              <a:t>)</a:t>
            </a:r>
            <a:r>
              <a:rPr lang="en-US" sz="9600" dirty="0"/>
              <a:t>, Vladimir </a:t>
            </a:r>
            <a:r>
              <a:rPr lang="en-US" sz="9600" dirty="0" err="1"/>
              <a:t>Kovalenko</a:t>
            </a:r>
            <a:r>
              <a:rPr lang="en-US" sz="9600" dirty="0"/>
              <a:t> </a:t>
            </a:r>
            <a:r>
              <a:rPr lang="en-US" sz="9600" dirty="0" smtClean="0"/>
              <a:t>(</a:t>
            </a:r>
            <a:r>
              <a:rPr lang="en-US" sz="9600" dirty="0" err="1" smtClean="0"/>
              <a:t>SPbSU</a:t>
            </a:r>
            <a:r>
              <a:rPr lang="en-US" sz="9600" dirty="0" smtClean="0"/>
              <a:t>) </a:t>
            </a:r>
            <a:endParaRPr lang="en-US" sz="9600" dirty="0"/>
          </a:p>
          <a:p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150938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PWG1-MPD – </a:t>
            </a:r>
            <a:r>
              <a:rPr lang="en-US" dirty="0" smtClean="0">
                <a:solidFill>
                  <a:srgbClr val="0000FF"/>
                </a:solidFill>
              </a:rPr>
              <a:t>status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97900" cy="52578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Participating institutes:</a:t>
            </a:r>
          </a:p>
          <a:p>
            <a:pPr marL="0" lvl="0" indent="0">
              <a:buNone/>
            </a:pPr>
            <a:r>
              <a:rPr lang="en-US" sz="4400" dirty="0" err="1" smtClean="0"/>
              <a:t>SPbSU</a:t>
            </a:r>
            <a:r>
              <a:rPr lang="en-US" sz="4400" dirty="0" smtClean="0"/>
              <a:t> (</a:t>
            </a:r>
            <a:r>
              <a:rPr lang="en-US" sz="4400" dirty="0" err="1" smtClean="0"/>
              <a:t>St.Petersburg</a:t>
            </a:r>
            <a:r>
              <a:rPr lang="en-US" sz="4400" dirty="0" smtClean="0"/>
              <a:t>), </a:t>
            </a:r>
          </a:p>
          <a:p>
            <a:pPr marL="0" lvl="0" indent="0">
              <a:buNone/>
            </a:pPr>
            <a:r>
              <a:rPr lang="en-US" sz="4400" dirty="0" smtClean="0"/>
              <a:t>INR RAS (</a:t>
            </a:r>
            <a:r>
              <a:rPr lang="en-US" sz="4400" dirty="0" err="1" smtClean="0"/>
              <a:t>Troitsk</a:t>
            </a:r>
            <a:r>
              <a:rPr lang="en-US" sz="4400" dirty="0" smtClean="0"/>
              <a:t>), </a:t>
            </a:r>
          </a:p>
          <a:p>
            <a:pPr marL="0" lvl="0" indent="0">
              <a:buNone/>
            </a:pPr>
            <a:r>
              <a:rPr lang="en-US" sz="4400" dirty="0" err="1" smtClean="0"/>
              <a:t>MEPhI</a:t>
            </a:r>
            <a:r>
              <a:rPr lang="en-US" sz="4400" dirty="0" smtClean="0"/>
              <a:t> (Moscow) and  </a:t>
            </a:r>
          </a:p>
          <a:p>
            <a:pPr marL="0" lvl="0" indent="0">
              <a:buNone/>
            </a:pPr>
            <a:r>
              <a:rPr lang="en-US" sz="4400" dirty="0" err="1" smtClean="0"/>
              <a:t>MexNICA</a:t>
            </a:r>
            <a:r>
              <a:rPr lang="en-US" sz="4400" dirty="0" smtClean="0"/>
              <a:t>  Collaboration (</a:t>
            </a:r>
            <a:r>
              <a:rPr lang="ru-RU" sz="4400" dirty="0" err="1" smtClean="0"/>
              <a:t>Mexic</a:t>
            </a:r>
            <a:r>
              <a:rPr lang="en-US" sz="4400" dirty="0" smtClean="0"/>
              <a:t>a)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PWG1 co-conveners: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Alexander Ivashkin (INR RAS, RF) </a:t>
            </a:r>
            <a:r>
              <a:rPr lang="en-US" sz="4400" dirty="0" smtClean="0">
                <a:hlinkClick r:id="rId2"/>
              </a:rPr>
              <a:t>ivashkin</a:t>
            </a:r>
            <a:r>
              <a:rPr lang="en-US" sz="4400" dirty="0">
                <a:hlinkClick r:id="rId2"/>
              </a:rPr>
              <a:t>@inr.ru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Grigory </a:t>
            </a:r>
            <a:r>
              <a:rPr lang="en-US" sz="4400" dirty="0" err="1" smtClean="0">
                <a:solidFill>
                  <a:srgbClr val="FF0000"/>
                </a:solidFill>
              </a:rPr>
              <a:t>Feofilov</a:t>
            </a:r>
            <a:r>
              <a:rPr lang="en-US" sz="4400" dirty="0" smtClean="0">
                <a:solidFill>
                  <a:srgbClr val="FF0000"/>
                </a:solidFill>
              </a:rPr>
              <a:t>(</a:t>
            </a:r>
            <a:r>
              <a:rPr lang="en-US" sz="4400" dirty="0" err="1" smtClean="0">
                <a:solidFill>
                  <a:srgbClr val="FF0000"/>
                </a:solidFill>
              </a:rPr>
              <a:t>SPbSU,RF</a:t>
            </a:r>
            <a:r>
              <a:rPr lang="en-US" sz="4400" dirty="0" smtClean="0">
                <a:solidFill>
                  <a:srgbClr val="FF0000"/>
                </a:solidFill>
              </a:rPr>
              <a:t>) </a:t>
            </a:r>
            <a:r>
              <a:rPr lang="en-US" sz="4400" dirty="0" smtClean="0">
                <a:hlinkClick r:id="rId3"/>
              </a:rPr>
              <a:t>g.feofilov</a:t>
            </a:r>
            <a:r>
              <a:rPr lang="en-US" sz="4400" dirty="0">
                <a:hlinkClick r:id="rId3"/>
              </a:rPr>
              <a:t>@</a:t>
            </a:r>
            <a:r>
              <a:rPr lang="en-US" sz="4400" dirty="0" smtClean="0">
                <a:hlinkClick r:id="rId3"/>
              </a:rPr>
              <a:t>spbu.ru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400" dirty="0" smtClean="0"/>
              <a:t>You </a:t>
            </a:r>
            <a:r>
              <a:rPr lang="en-US" sz="4400" dirty="0"/>
              <a:t>may </a:t>
            </a:r>
            <a:r>
              <a:rPr lang="en-US" sz="4400" dirty="0" smtClean="0"/>
              <a:t>visit our PWG1 WEB page: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                 </a:t>
            </a:r>
            <a:r>
              <a:rPr lang="en-US" sz="4400" dirty="0" smtClean="0">
                <a:hlinkClick r:id="rId4"/>
              </a:rPr>
              <a:t>https</a:t>
            </a:r>
            <a:r>
              <a:rPr lang="en-US" sz="4400" dirty="0">
                <a:hlinkClick r:id="rId4"/>
              </a:rPr>
              <a:t>://indico.jinr.ru/category/343</a:t>
            </a:r>
            <a:r>
              <a:rPr lang="en-US" sz="4400" dirty="0" smtClean="0">
                <a:hlinkClick r:id="rId4"/>
              </a:rPr>
              <a:t>/</a:t>
            </a:r>
            <a:endParaRPr lang="ru-RU" sz="4400" dirty="0" smtClean="0"/>
          </a:p>
          <a:p>
            <a:pPr marL="0" indent="0">
              <a:buNone/>
            </a:pPr>
            <a:r>
              <a:rPr lang="en-US" sz="4400" i="1" dirty="0" smtClean="0"/>
              <a:t>                                              Send us an e-mail to join the group</a:t>
            </a:r>
            <a:endParaRPr lang="en-US" sz="4400" i="1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244600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2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11"/>
            <a:ext cx="90170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dirty="0" smtClean="0">
                <a:solidFill>
                  <a:srgbClr val="0000FF"/>
                </a:solidFill>
              </a:rPr>
              <a:t>Introduction: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                                              Global Observables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712"/>
            <a:ext cx="8229600" cy="500784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Task </a:t>
            </a:r>
            <a:r>
              <a:rPr lang="en-US" sz="9600" b="1" i="1" dirty="0">
                <a:solidFill>
                  <a:srgbClr val="0000FF"/>
                </a:solidFill>
              </a:rPr>
              <a:t>1) </a:t>
            </a:r>
          </a:p>
          <a:p>
            <a:pPr marL="0" lvl="0" indent="0">
              <a:buNone/>
            </a:pPr>
            <a:r>
              <a:rPr lang="en-US" sz="9600" b="1" i="1" dirty="0">
                <a:solidFill>
                  <a:srgbClr val="0000FF"/>
                </a:solidFill>
              </a:rPr>
              <a:t>To measure  </a:t>
            </a:r>
            <a:r>
              <a:rPr lang="en-US" sz="9600" b="1" i="1" dirty="0">
                <a:solidFill>
                  <a:srgbClr val="FF0000"/>
                </a:solidFill>
              </a:rPr>
              <a:t>event-by-</a:t>
            </a:r>
            <a:r>
              <a:rPr lang="en-US" sz="9600" b="1" i="1" dirty="0" smtClean="0">
                <a:solidFill>
                  <a:srgbClr val="FF0000"/>
                </a:solidFill>
              </a:rPr>
              <a:t>event</a:t>
            </a:r>
            <a:r>
              <a:rPr lang="en-US" sz="9600" b="1" i="1" dirty="0" smtClean="0">
                <a:solidFill>
                  <a:srgbClr val="0000FF"/>
                </a:solidFill>
              </a:rPr>
              <a:t> in </a:t>
            </a:r>
            <a:r>
              <a:rPr lang="en-US" sz="9600" b="1" i="1" dirty="0" err="1" smtClean="0">
                <a:solidFill>
                  <a:srgbClr val="0000FF"/>
                </a:solidFill>
              </a:rPr>
              <a:t>pA</a:t>
            </a:r>
            <a:r>
              <a:rPr lang="en-US" sz="9600" b="1" i="1" dirty="0" smtClean="0">
                <a:solidFill>
                  <a:srgbClr val="0000FF"/>
                </a:solidFill>
              </a:rPr>
              <a:t> and A+A collisions, </a:t>
            </a:r>
            <a:endParaRPr lang="en-US" sz="9600" b="1" i="1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 </a:t>
            </a:r>
            <a:r>
              <a:rPr lang="en-US" sz="9600" b="1" i="1" dirty="0">
                <a:solidFill>
                  <a:srgbClr val="0000FF"/>
                </a:solidFill>
              </a:rPr>
              <a:t>under </a:t>
            </a:r>
            <a:r>
              <a:rPr lang="en-US" sz="9600" b="1" i="1" dirty="0">
                <a:solidFill>
                  <a:srgbClr val="FF0000"/>
                </a:solidFill>
              </a:rPr>
              <a:t>well defined initial </a:t>
            </a:r>
            <a:r>
              <a:rPr lang="en-US" sz="9600" b="1" i="1" dirty="0" smtClean="0">
                <a:solidFill>
                  <a:srgbClr val="FF0000"/>
                </a:solidFill>
              </a:rPr>
              <a:t>conditions</a:t>
            </a:r>
            <a:r>
              <a:rPr lang="en-US" sz="9600" b="1" i="1" dirty="0" smtClean="0">
                <a:solidFill>
                  <a:srgbClr val="0000FF"/>
                </a:solidFill>
              </a:rPr>
              <a:t>, the following </a:t>
            </a:r>
            <a:r>
              <a:rPr lang="en-US" sz="9600" b="1" i="1" dirty="0">
                <a:solidFill>
                  <a:srgbClr val="0000FF"/>
                </a:solidFill>
              </a:rPr>
              <a:t>:</a:t>
            </a:r>
            <a:endParaRPr lang="en-US" sz="9600" b="1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9600" dirty="0" smtClean="0"/>
          </a:p>
          <a:p>
            <a:pPr lvl="0">
              <a:buFont typeface="Wingdings" charset="2"/>
              <a:buChar char="Ø"/>
            </a:pPr>
            <a:r>
              <a:rPr lang="en-US" sz="9600" dirty="0" smtClean="0"/>
              <a:t>Event charge particle multiplicity  </a:t>
            </a:r>
          </a:p>
          <a:p>
            <a:pPr lvl="0">
              <a:buFont typeface="Wingdings" charset="2"/>
              <a:buChar char="Ø"/>
            </a:pPr>
            <a:r>
              <a:rPr lang="en-US" sz="9600" dirty="0" smtClean="0"/>
              <a:t>Event </a:t>
            </a:r>
            <a:r>
              <a:rPr lang="en-US" sz="9600" dirty="0"/>
              <a:t>mean transverse momentum (</a:t>
            </a:r>
            <a:r>
              <a:rPr lang="en-US" sz="9600" dirty="0" err="1"/>
              <a:t>p</a:t>
            </a:r>
            <a:r>
              <a:rPr lang="en-US" sz="9600" baseline="-25000" dirty="0" err="1"/>
              <a:t>T</a:t>
            </a:r>
            <a:r>
              <a:rPr lang="en-US" sz="9600" dirty="0" smtClean="0"/>
              <a:t>)</a:t>
            </a:r>
          </a:p>
          <a:p>
            <a:pPr lvl="0">
              <a:buFont typeface="Wingdings" charset="2"/>
              <a:buChar char="Ø"/>
            </a:pPr>
            <a:r>
              <a:rPr lang="en-US" sz="9600" dirty="0"/>
              <a:t>E</a:t>
            </a:r>
            <a:r>
              <a:rPr lang="en-US" sz="9600" dirty="0" smtClean="0"/>
              <a:t>vent transverse </a:t>
            </a:r>
            <a:r>
              <a:rPr lang="en-US" sz="9600" dirty="0"/>
              <a:t>energy (E</a:t>
            </a:r>
            <a:r>
              <a:rPr lang="en-US" sz="9600" baseline="-25000" dirty="0"/>
              <a:t>T</a:t>
            </a:r>
            <a:r>
              <a:rPr lang="en-US" sz="9600" dirty="0"/>
              <a:t>)</a:t>
            </a:r>
          </a:p>
          <a:p>
            <a:pPr lvl="0">
              <a:buFont typeface="Wingdings" charset="2"/>
              <a:buChar char="Ø"/>
            </a:pPr>
            <a:r>
              <a:rPr lang="en-US" sz="9600" dirty="0"/>
              <a:t>Particle </a:t>
            </a:r>
            <a:r>
              <a:rPr lang="en-US" sz="9600" dirty="0" smtClean="0"/>
              <a:t>types and ratios</a:t>
            </a:r>
          </a:p>
          <a:p>
            <a:pPr lvl="0">
              <a:buFont typeface="Wingdings" charset="2"/>
              <a:buChar char="Ø"/>
            </a:pPr>
            <a:r>
              <a:rPr lang="en-US" sz="9600" dirty="0" smtClean="0"/>
              <a:t>Event net charge </a:t>
            </a:r>
          </a:p>
          <a:p>
            <a:pPr>
              <a:buFont typeface="Wingdings" charset="2"/>
              <a:buChar char="Ø"/>
            </a:pPr>
            <a:r>
              <a:rPr lang="en-US" sz="9600" dirty="0" smtClean="0">
                <a:solidFill>
                  <a:srgbClr val="000000"/>
                </a:solidFill>
              </a:rPr>
              <a:t>Number </a:t>
            </a:r>
            <a:r>
              <a:rPr lang="en-US" sz="9600" dirty="0">
                <a:solidFill>
                  <a:srgbClr val="000000"/>
                </a:solidFill>
              </a:rPr>
              <a:t>of nucleon-participants (</a:t>
            </a:r>
            <a:r>
              <a:rPr lang="en-US" sz="9600" dirty="0" err="1">
                <a:solidFill>
                  <a:srgbClr val="000000"/>
                </a:solidFill>
              </a:rPr>
              <a:t>N</a:t>
            </a:r>
            <a:r>
              <a:rPr lang="en-US" sz="9600" baseline="-25000" dirty="0" err="1">
                <a:solidFill>
                  <a:srgbClr val="000000"/>
                </a:solidFill>
              </a:rPr>
              <a:t>part</a:t>
            </a:r>
            <a:r>
              <a:rPr lang="en-US" sz="96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sz="9600" dirty="0" smtClean="0">
                <a:solidFill>
                  <a:srgbClr val="000000"/>
                </a:solidFill>
              </a:rPr>
              <a:t>Event-plane</a:t>
            </a:r>
            <a:endParaRPr lang="ru-RU" sz="9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8000" dirty="0"/>
          </a:p>
          <a:p>
            <a:pPr marL="0" lvl="0" indent="0">
              <a:buNone/>
            </a:pPr>
            <a:r>
              <a:rPr lang="en-US" sz="8000" dirty="0" smtClean="0"/>
              <a:t> </a:t>
            </a:r>
            <a:endParaRPr lang="en-US" sz="6200" dirty="0" smtClean="0"/>
          </a:p>
          <a:p>
            <a:pPr marL="0" lvl="0" indent="0">
              <a:buNone/>
            </a:pPr>
            <a:endParaRPr lang="en-US" sz="5400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PWG1</a:t>
            </a:r>
            <a:r>
              <a:rPr lang="en-US" sz="5400" dirty="0">
                <a:solidFill>
                  <a:srgbClr val="0000FF"/>
                </a:solidFill>
              </a:rPr>
              <a:t>:     Global Observables</a:t>
            </a:r>
            <a:endParaRPr lang="ru-RU" sz="5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5000" dirty="0" smtClean="0"/>
              <a:t>               -</a:t>
            </a: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210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8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11"/>
            <a:ext cx="90170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dirty="0" smtClean="0">
                <a:solidFill>
                  <a:srgbClr val="0000FF"/>
                </a:solidFill>
              </a:rPr>
              <a:t>Introduction: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                                                      Global Observables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35712"/>
            <a:ext cx="8966200" cy="500784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i="1" dirty="0"/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Task 2)  </a:t>
            </a:r>
            <a:endParaRPr lang="en-US" sz="9600" b="1" i="1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 </a:t>
            </a:r>
            <a:r>
              <a:rPr lang="en-US" sz="9600" b="1" i="1" dirty="0" smtClean="0">
                <a:solidFill>
                  <a:srgbClr val="0000FF"/>
                </a:solidFill>
              </a:rPr>
              <a:t>To get at </a:t>
            </a:r>
            <a:r>
              <a:rPr lang="en-US" sz="9600" b="1" i="1" dirty="0">
                <a:solidFill>
                  <a:srgbClr val="0000FF"/>
                </a:solidFill>
              </a:rPr>
              <a:t>the next step of analysis </a:t>
            </a:r>
            <a:r>
              <a:rPr lang="en-US" sz="9600" b="1" i="1" dirty="0" smtClean="0">
                <a:solidFill>
                  <a:srgbClr val="0000FF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9600" b="1" i="1" dirty="0">
                <a:solidFill>
                  <a:srgbClr val="0000FF"/>
                </a:solidFill>
              </a:rPr>
              <a:t>t</a:t>
            </a:r>
            <a:r>
              <a:rPr lang="en-US" sz="9600" b="1" i="1" dirty="0" smtClean="0">
                <a:solidFill>
                  <a:srgbClr val="0000FF"/>
                </a:solidFill>
              </a:rPr>
              <a:t>he mean values of observables for carefully selected  classes </a:t>
            </a:r>
            <a:r>
              <a:rPr lang="en-US" sz="9600" b="1" i="1" dirty="0">
                <a:solidFill>
                  <a:srgbClr val="0000FF"/>
                </a:solidFill>
              </a:rPr>
              <a:t>of </a:t>
            </a:r>
            <a:r>
              <a:rPr lang="en-US" sz="9600" b="1" i="1" dirty="0" smtClean="0">
                <a:solidFill>
                  <a:srgbClr val="0000FF"/>
                </a:solidFill>
              </a:rPr>
              <a:t>events </a:t>
            </a:r>
            <a:r>
              <a:rPr lang="en-US" sz="9600" b="1" i="1" dirty="0" smtClean="0">
                <a:solidFill>
                  <a:srgbClr val="FF0000"/>
                </a:solidFill>
              </a:rPr>
              <a:t>(-- i.e. for classes of well </a:t>
            </a:r>
            <a:r>
              <a:rPr lang="en-US" sz="9600" b="1" i="1" dirty="0">
                <a:solidFill>
                  <a:srgbClr val="FF0000"/>
                </a:solidFill>
              </a:rPr>
              <a:t>defined initial </a:t>
            </a:r>
            <a:r>
              <a:rPr lang="en-US" sz="9600" b="1" i="1" dirty="0" smtClean="0">
                <a:solidFill>
                  <a:srgbClr val="FF0000"/>
                </a:solidFill>
              </a:rPr>
              <a:t>conditions) </a:t>
            </a:r>
            <a:r>
              <a:rPr lang="en-US" sz="9600" b="1" i="1" dirty="0" smtClean="0">
                <a:solidFill>
                  <a:srgbClr val="0000FF"/>
                </a:solidFill>
              </a:rPr>
              <a:t>:</a:t>
            </a:r>
            <a:endParaRPr lang="en-US" sz="9600" b="1" i="1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9600" dirty="0" smtClean="0"/>
          </a:p>
          <a:p>
            <a:pPr lvl="0">
              <a:buFont typeface="Wingdings" charset="2"/>
              <a:buChar char="Ø"/>
            </a:pPr>
            <a:r>
              <a:rPr lang="en-US" sz="9600" dirty="0" smtClean="0"/>
              <a:t>Mean charged particles density </a:t>
            </a:r>
            <a:r>
              <a:rPr lang="en-US" sz="9600" dirty="0"/>
              <a:t>at </a:t>
            </a:r>
            <a:r>
              <a:rPr lang="en-US" sz="9600" dirty="0" err="1" smtClean="0"/>
              <a:t>midrapidity</a:t>
            </a:r>
            <a:r>
              <a:rPr lang="en-US" sz="9600" dirty="0" smtClean="0"/>
              <a:t> (&lt;</a:t>
            </a:r>
            <a:r>
              <a:rPr lang="en-US" sz="9600" dirty="0" err="1" smtClean="0"/>
              <a:t>dN</a:t>
            </a:r>
            <a:r>
              <a:rPr lang="en-US" sz="9600" baseline="-25000" dirty="0" err="1" smtClean="0"/>
              <a:t>ch</a:t>
            </a:r>
            <a:r>
              <a:rPr lang="en-US" sz="9600" dirty="0"/>
              <a:t>/</a:t>
            </a:r>
            <a:r>
              <a:rPr lang="en-US" sz="9600" dirty="0" err="1" smtClean="0"/>
              <a:t>dη</a:t>
            </a:r>
            <a:r>
              <a:rPr lang="en-US" sz="9600" dirty="0" smtClean="0"/>
              <a:t> </a:t>
            </a:r>
            <a:r>
              <a:rPr lang="en-US" sz="9600" baseline="-25000" dirty="0" smtClean="0"/>
              <a:t>|</a:t>
            </a:r>
            <a:r>
              <a:rPr lang="en-US" sz="9600" baseline="-25000" dirty="0" err="1" smtClean="0"/>
              <a:t>η</a:t>
            </a:r>
            <a:r>
              <a:rPr lang="en-US" sz="9600" baseline="-25000" dirty="0" smtClean="0"/>
              <a:t>=0</a:t>
            </a:r>
            <a:r>
              <a:rPr lang="en-US" sz="9600" dirty="0" smtClean="0"/>
              <a:t>&gt;) for a given class of selected events</a:t>
            </a:r>
          </a:p>
          <a:p>
            <a:pPr lvl="0">
              <a:buFont typeface="Wingdings" charset="2"/>
              <a:buChar char="Ø"/>
            </a:pPr>
            <a:r>
              <a:rPr lang="en-US" sz="9600" dirty="0" err="1" smtClean="0"/>
              <a:t>Pseudorapidity</a:t>
            </a:r>
            <a:r>
              <a:rPr lang="en-US" sz="9600" dirty="0" smtClean="0"/>
              <a:t>  </a:t>
            </a:r>
            <a:r>
              <a:rPr lang="en-US" sz="9600" dirty="0"/>
              <a:t>distribution </a:t>
            </a:r>
            <a:r>
              <a:rPr lang="en-US" sz="9600" dirty="0" smtClean="0"/>
              <a:t>(</a:t>
            </a:r>
            <a:r>
              <a:rPr lang="en-US" sz="9600" dirty="0" err="1" smtClean="0"/>
              <a:t>dN</a:t>
            </a:r>
            <a:r>
              <a:rPr lang="en-US" sz="9600" baseline="-25000" dirty="0" err="1" smtClean="0"/>
              <a:t>ch</a:t>
            </a:r>
            <a:r>
              <a:rPr lang="en-US" sz="9600" dirty="0"/>
              <a:t>/</a:t>
            </a:r>
            <a:r>
              <a:rPr lang="en-US" sz="9600" dirty="0" err="1" smtClean="0"/>
              <a:t>dη</a:t>
            </a:r>
            <a:r>
              <a:rPr lang="en-US" sz="9600" dirty="0" smtClean="0"/>
              <a:t>), </a:t>
            </a:r>
          </a:p>
          <a:p>
            <a:pPr lvl="0">
              <a:buFont typeface="Wingdings" charset="2"/>
              <a:buChar char="Ø"/>
            </a:pPr>
            <a:r>
              <a:rPr lang="en-US" sz="9600" dirty="0"/>
              <a:t>T</a:t>
            </a:r>
            <a:r>
              <a:rPr lang="en-US" sz="9600" dirty="0" smtClean="0"/>
              <a:t>otal mean multiplicity (</a:t>
            </a:r>
            <a:r>
              <a:rPr lang="en-US" sz="9600" dirty="0" err="1" smtClean="0"/>
              <a:t>N</a:t>
            </a:r>
            <a:r>
              <a:rPr lang="en-US" sz="9600" baseline="-25000" dirty="0" err="1" smtClean="0"/>
              <a:t>ch</a:t>
            </a:r>
            <a:r>
              <a:rPr lang="en-US" sz="9600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US" sz="9600" dirty="0"/>
              <a:t>M</a:t>
            </a:r>
            <a:r>
              <a:rPr lang="en-US" sz="9600" dirty="0" smtClean="0"/>
              <a:t>ean </a:t>
            </a:r>
            <a:r>
              <a:rPr lang="en-US" sz="9600" dirty="0"/>
              <a:t>transverse momentum </a:t>
            </a:r>
            <a:r>
              <a:rPr lang="en-US" sz="9600" dirty="0" smtClean="0"/>
              <a:t>(&lt;</a:t>
            </a:r>
            <a:r>
              <a:rPr lang="en-US" sz="9600" dirty="0" err="1" smtClean="0"/>
              <a:t>p</a:t>
            </a:r>
            <a:r>
              <a:rPr lang="en-US" sz="9600" baseline="-25000" dirty="0" err="1" smtClean="0"/>
              <a:t>T</a:t>
            </a:r>
            <a:r>
              <a:rPr lang="en-US" sz="9600" dirty="0" smtClean="0"/>
              <a:t>&gt;) and </a:t>
            </a:r>
          </a:p>
          <a:p>
            <a:pPr>
              <a:buFont typeface="Wingdings" charset="2"/>
              <a:buChar char="Ø"/>
            </a:pPr>
            <a:r>
              <a:rPr lang="en-US" sz="9600" dirty="0"/>
              <a:t>M</a:t>
            </a:r>
            <a:r>
              <a:rPr lang="en-US" sz="9600" dirty="0" smtClean="0"/>
              <a:t>ean </a:t>
            </a:r>
            <a:r>
              <a:rPr lang="en-US" sz="9600" dirty="0"/>
              <a:t>event transverse energy </a:t>
            </a:r>
            <a:r>
              <a:rPr lang="en-US" sz="9600" dirty="0" smtClean="0"/>
              <a:t>(&lt;E</a:t>
            </a:r>
            <a:r>
              <a:rPr lang="en-US" sz="9600" baseline="-25000" dirty="0" smtClean="0"/>
              <a:t>T</a:t>
            </a:r>
            <a:r>
              <a:rPr lang="en-US" sz="9600" dirty="0" smtClean="0"/>
              <a:t>&gt;)</a:t>
            </a:r>
          </a:p>
          <a:p>
            <a:pPr lvl="0">
              <a:buFont typeface="Wingdings" charset="2"/>
              <a:buChar char="Ø"/>
            </a:pPr>
            <a:r>
              <a:rPr lang="en-US" sz="9600" dirty="0" smtClean="0"/>
              <a:t>Mean values of particle ratios</a:t>
            </a:r>
          </a:p>
          <a:p>
            <a:pPr marL="0" lvl="0" indent="0">
              <a:buNone/>
            </a:pPr>
            <a:endParaRPr lang="en-US" sz="9600" dirty="0"/>
          </a:p>
          <a:p>
            <a:pPr lvl="0">
              <a:buFont typeface="Wingdings" charset="2"/>
              <a:buChar char="Ø"/>
            </a:pPr>
            <a:endParaRPr lang="en-US" sz="9600" dirty="0"/>
          </a:p>
          <a:p>
            <a:pPr marL="0" lvl="0" indent="0">
              <a:buNone/>
            </a:pPr>
            <a:endParaRPr lang="en-US" sz="6200" dirty="0" smtClean="0"/>
          </a:p>
          <a:p>
            <a:pPr marL="0" lvl="0" indent="0">
              <a:buNone/>
            </a:pPr>
            <a:endParaRPr lang="en-US" sz="5400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PWG1</a:t>
            </a:r>
            <a:r>
              <a:rPr lang="en-US" sz="5400" dirty="0">
                <a:solidFill>
                  <a:srgbClr val="0000FF"/>
                </a:solidFill>
              </a:rPr>
              <a:t>:     Global Observables</a:t>
            </a:r>
            <a:endParaRPr lang="ru-RU" sz="5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5000" dirty="0" smtClean="0"/>
              <a:t>               -</a:t>
            </a: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210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6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11"/>
            <a:ext cx="90170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dirty="0" smtClean="0">
                <a:solidFill>
                  <a:srgbClr val="0000FF"/>
                </a:solidFill>
              </a:rPr>
              <a:t>Introduction: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>                                       Global Observables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35712"/>
            <a:ext cx="8966200" cy="500784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Task 3)   </a:t>
            </a:r>
            <a:endParaRPr lang="en-US" sz="9600" b="1" i="1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To </a:t>
            </a:r>
            <a:r>
              <a:rPr lang="en-US" sz="9600" b="1" i="1" dirty="0" smtClean="0">
                <a:solidFill>
                  <a:srgbClr val="0000FF"/>
                </a:solidFill>
              </a:rPr>
              <a:t>define criteria for  selection of  classes </a:t>
            </a:r>
            <a:r>
              <a:rPr lang="en-US" sz="9600" b="1" i="1" dirty="0">
                <a:solidFill>
                  <a:srgbClr val="0000FF"/>
                </a:solidFill>
              </a:rPr>
              <a:t>of events </a:t>
            </a:r>
            <a:r>
              <a:rPr lang="en-US" sz="9600" b="1" i="1" dirty="0" smtClean="0">
                <a:solidFill>
                  <a:srgbClr val="FF0000"/>
                </a:solidFill>
              </a:rPr>
              <a:t>(classes </a:t>
            </a:r>
            <a:r>
              <a:rPr lang="en-US" sz="9600" b="1" i="1" dirty="0">
                <a:solidFill>
                  <a:srgbClr val="FF0000"/>
                </a:solidFill>
              </a:rPr>
              <a:t>of well defined initial </a:t>
            </a:r>
            <a:r>
              <a:rPr lang="en-US" sz="9600" b="1" i="1" dirty="0" smtClean="0">
                <a:solidFill>
                  <a:srgbClr val="FF0000"/>
                </a:solidFill>
              </a:rPr>
              <a:t>conditions</a:t>
            </a:r>
            <a:r>
              <a:rPr lang="en-US" sz="9600" i="1" dirty="0" smtClean="0">
                <a:solidFill>
                  <a:srgbClr val="FF0000"/>
                </a:solidFill>
                <a:sym typeface="Wingdings"/>
              </a:rPr>
              <a:t>).</a:t>
            </a:r>
            <a:endParaRPr lang="en-US" sz="9600" i="1" dirty="0" smtClean="0">
              <a:solidFill>
                <a:srgbClr val="FF0000"/>
              </a:solidFill>
              <a:sym typeface="Wingdings"/>
            </a:endParaRPr>
          </a:p>
          <a:p>
            <a:pPr marL="0" lvl="0" indent="0">
              <a:buNone/>
            </a:pPr>
            <a:endParaRPr lang="en-US" sz="9600" b="1" i="1" dirty="0">
              <a:solidFill>
                <a:srgbClr val="FF0000"/>
              </a:solidFill>
              <a:sym typeface="Wingdings"/>
            </a:endParaRPr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FF0000"/>
                </a:solidFill>
                <a:sym typeface="Wingdings"/>
              </a:rPr>
              <a:t>…</a:t>
            </a:r>
            <a:endParaRPr lang="en-US" sz="9600" b="1" i="1" dirty="0">
              <a:solidFill>
                <a:srgbClr val="FF0000"/>
              </a:solidFill>
              <a:sym typeface="Wingdings"/>
            </a:endParaRPr>
          </a:p>
          <a:p>
            <a:pPr lvl="0">
              <a:buFont typeface="Wingdings" charset="2"/>
              <a:buChar char="Ø"/>
            </a:pPr>
            <a:r>
              <a:rPr lang="en-US" sz="9600" b="1" dirty="0" smtClean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9600" b="1" dirty="0" smtClean="0">
                <a:solidFill>
                  <a:srgbClr val="FF0000"/>
                </a:solidFill>
              </a:rPr>
              <a:t>ifferent </a:t>
            </a:r>
            <a:r>
              <a:rPr lang="en-US" sz="9600" b="1" dirty="0">
                <a:solidFill>
                  <a:srgbClr val="FF0000"/>
                </a:solidFill>
              </a:rPr>
              <a:t>estimators </a:t>
            </a:r>
            <a:r>
              <a:rPr lang="en-US" sz="9600" b="1" dirty="0" smtClean="0">
                <a:solidFill>
                  <a:srgbClr val="FF0000"/>
                </a:solidFill>
              </a:rPr>
              <a:t>of centrality </a:t>
            </a:r>
            <a:r>
              <a:rPr lang="en-US" sz="9600" dirty="0" smtClean="0">
                <a:solidFill>
                  <a:srgbClr val="000000"/>
                </a:solidFill>
              </a:rPr>
              <a:t>of A+A </a:t>
            </a:r>
            <a:r>
              <a:rPr lang="en-US" sz="9600" dirty="0" smtClean="0">
                <a:solidFill>
                  <a:srgbClr val="000000"/>
                </a:solidFill>
              </a:rPr>
              <a:t>collision </a:t>
            </a:r>
            <a:r>
              <a:rPr lang="en-US" sz="9600" dirty="0" smtClean="0">
                <a:solidFill>
                  <a:srgbClr val="000000"/>
                </a:solidFill>
              </a:rPr>
              <a:t>could </a:t>
            </a:r>
            <a:r>
              <a:rPr lang="en-US" sz="9600" dirty="0">
                <a:solidFill>
                  <a:srgbClr val="000000"/>
                </a:solidFill>
              </a:rPr>
              <a:t>be </a:t>
            </a:r>
            <a:r>
              <a:rPr lang="en-US" sz="9600" dirty="0" smtClean="0">
                <a:solidFill>
                  <a:srgbClr val="000000"/>
                </a:solidFill>
              </a:rPr>
              <a:t>considered</a:t>
            </a:r>
            <a:r>
              <a:rPr lang="en-US" sz="9600" b="1" dirty="0" smtClean="0">
                <a:solidFill>
                  <a:srgbClr val="000000"/>
                </a:solidFill>
                <a:sym typeface="Wingdings"/>
              </a:rPr>
              <a:t> a</a:t>
            </a:r>
            <a:r>
              <a:rPr lang="en-US" sz="9600" b="1" dirty="0" smtClean="0">
                <a:solidFill>
                  <a:srgbClr val="000000"/>
                </a:solidFill>
              </a:rPr>
              <a:t>s </a:t>
            </a:r>
            <a:r>
              <a:rPr lang="en-US" sz="9600" b="1" dirty="0">
                <a:solidFill>
                  <a:srgbClr val="000000"/>
                </a:solidFill>
              </a:rPr>
              <a:t>a proxy </a:t>
            </a:r>
            <a:r>
              <a:rPr lang="en-US" sz="9600" dirty="0">
                <a:solidFill>
                  <a:srgbClr val="000000"/>
                </a:solidFill>
              </a:rPr>
              <a:t>for the impact parameter </a:t>
            </a:r>
            <a:r>
              <a:rPr lang="en-US" sz="9600" b="1" i="1" dirty="0" smtClean="0">
                <a:solidFill>
                  <a:srgbClr val="000000"/>
                </a:solidFill>
              </a:rPr>
              <a:t>b</a:t>
            </a:r>
            <a:r>
              <a:rPr lang="en-US" sz="9600" b="1" dirty="0" smtClean="0">
                <a:solidFill>
                  <a:srgbClr val="000000"/>
                </a:solidFill>
                <a:sym typeface="Wingdings"/>
              </a:rPr>
              <a:t>:</a:t>
            </a:r>
            <a:endParaRPr lang="en-US" sz="9600" b="1" dirty="0">
              <a:solidFill>
                <a:srgbClr val="000000"/>
              </a:solidFill>
              <a:sym typeface="Wingdings"/>
            </a:endParaRPr>
          </a:p>
          <a:p>
            <a:pPr marL="0" lvl="0" indent="0">
              <a:buNone/>
            </a:pPr>
            <a:r>
              <a:rPr lang="en-US" sz="9600" dirty="0" smtClean="0">
                <a:solidFill>
                  <a:srgbClr val="000000"/>
                </a:solidFill>
              </a:rPr>
              <a:t>-- Spectator </a:t>
            </a:r>
            <a:r>
              <a:rPr lang="en-US" sz="9600" dirty="0">
                <a:solidFill>
                  <a:srgbClr val="000000"/>
                </a:solidFill>
              </a:rPr>
              <a:t>nucleons (</a:t>
            </a:r>
            <a:r>
              <a:rPr lang="en-US" sz="9600" dirty="0" smtClean="0">
                <a:solidFill>
                  <a:srgbClr val="000000"/>
                </a:solidFill>
              </a:rPr>
              <a:t>N</a:t>
            </a:r>
            <a:r>
              <a:rPr lang="en-US" sz="9600" baseline="-25000" dirty="0" smtClean="0">
                <a:solidFill>
                  <a:srgbClr val="000000"/>
                </a:solidFill>
              </a:rPr>
              <a:t>s</a:t>
            </a:r>
            <a:r>
              <a:rPr lang="en-US" sz="9600" dirty="0" smtClean="0">
                <a:solidFill>
                  <a:srgbClr val="000000"/>
                </a:solidFill>
              </a:rPr>
              <a:t>) and number of  nucleons-</a:t>
            </a:r>
            <a:r>
              <a:rPr lang="en-US" sz="9600" dirty="0" err="1" smtClean="0">
                <a:solidFill>
                  <a:srgbClr val="000000"/>
                </a:solidFill>
              </a:rPr>
              <a:t>particpants</a:t>
            </a:r>
            <a:r>
              <a:rPr lang="en-US" sz="9600" dirty="0" smtClean="0">
                <a:solidFill>
                  <a:srgbClr val="000000"/>
                </a:solidFill>
              </a:rPr>
              <a:t>(</a:t>
            </a:r>
            <a:r>
              <a:rPr lang="en-US" sz="9600" dirty="0" err="1" smtClean="0">
                <a:solidFill>
                  <a:srgbClr val="000000"/>
                </a:solidFill>
              </a:rPr>
              <a:t>N</a:t>
            </a:r>
            <a:r>
              <a:rPr lang="en-US" sz="9600" baseline="-25000" dirty="0" err="1" smtClean="0">
                <a:solidFill>
                  <a:srgbClr val="000000"/>
                </a:solidFill>
              </a:rPr>
              <a:t>part</a:t>
            </a:r>
            <a:r>
              <a:rPr lang="en-US" sz="9600" dirty="0" smtClean="0">
                <a:solidFill>
                  <a:srgbClr val="000000"/>
                </a:solidFill>
              </a:rPr>
              <a:t>);</a:t>
            </a:r>
          </a:p>
          <a:p>
            <a:pPr marL="0" lvl="0" indent="0">
              <a:buNone/>
            </a:pPr>
            <a:r>
              <a:rPr lang="en-US" sz="9600" dirty="0" smtClean="0">
                <a:solidFill>
                  <a:srgbClr val="000000"/>
                </a:solidFill>
              </a:rPr>
              <a:t>-- Event transverse energy (E</a:t>
            </a:r>
            <a:r>
              <a:rPr lang="en-US" sz="9600" baseline="-25000" dirty="0" smtClean="0">
                <a:solidFill>
                  <a:srgbClr val="000000"/>
                </a:solidFill>
              </a:rPr>
              <a:t>T</a:t>
            </a:r>
            <a:r>
              <a:rPr lang="en-US" sz="9600" dirty="0" smtClean="0">
                <a:solidFill>
                  <a:srgbClr val="000000"/>
                </a:solidFill>
              </a:rPr>
              <a:t>);</a:t>
            </a:r>
          </a:p>
          <a:p>
            <a:pPr marL="0" lvl="0" indent="0">
              <a:buNone/>
            </a:pPr>
            <a:r>
              <a:rPr lang="en-US" sz="9600" dirty="0" smtClean="0">
                <a:solidFill>
                  <a:srgbClr val="000000"/>
                </a:solidFill>
              </a:rPr>
              <a:t>-- Multiplicity .</a:t>
            </a:r>
          </a:p>
          <a:p>
            <a:pPr marL="0" lvl="0" indent="0">
              <a:buNone/>
            </a:pPr>
            <a:endParaRPr lang="en-US" sz="8000" dirty="0"/>
          </a:p>
          <a:p>
            <a:pPr>
              <a:buFont typeface="Wingdings" charset="2"/>
              <a:buChar char="Ø"/>
            </a:pPr>
            <a:r>
              <a:rPr lang="en-US" sz="9600" b="1" dirty="0">
                <a:solidFill>
                  <a:srgbClr val="FF0000"/>
                </a:solidFill>
                <a:sym typeface="Wingdings"/>
              </a:rPr>
              <a:t>Selection of classes of events </a:t>
            </a:r>
            <a:r>
              <a:rPr lang="en-US" sz="9600" dirty="0">
                <a:sym typeface="Wingdings"/>
              </a:rPr>
              <a:t>is very important for </a:t>
            </a:r>
            <a:r>
              <a:rPr lang="en-US" sz="9600" dirty="0"/>
              <a:t>further studies of fluctuations and various  correlations of </a:t>
            </a:r>
            <a:r>
              <a:rPr lang="en-US" sz="9600" dirty="0" smtClean="0"/>
              <a:t>observables, for </a:t>
            </a:r>
            <a:r>
              <a:rPr lang="en-US" sz="9600" dirty="0"/>
              <a:t>studies of </a:t>
            </a:r>
            <a:r>
              <a:rPr lang="en-US" sz="9600" dirty="0" smtClean="0"/>
              <a:t>flow harmonics, </a:t>
            </a:r>
            <a:r>
              <a:rPr lang="en-US" sz="9600" dirty="0"/>
              <a:t>light and heavy </a:t>
            </a:r>
            <a:r>
              <a:rPr lang="en-US" sz="9600" dirty="0" err="1"/>
              <a:t>flavour</a:t>
            </a:r>
            <a:r>
              <a:rPr lang="en-US" sz="9600" dirty="0"/>
              <a:t> </a:t>
            </a:r>
            <a:r>
              <a:rPr lang="en-US" sz="9600" dirty="0" smtClean="0"/>
              <a:t>yields, event </a:t>
            </a:r>
            <a:r>
              <a:rPr lang="en-US" sz="9600" dirty="0"/>
              <a:t>shape </a:t>
            </a:r>
            <a:r>
              <a:rPr lang="en-US" sz="9600" dirty="0" smtClean="0"/>
              <a:t>engineering etc.</a:t>
            </a:r>
            <a:endParaRPr lang="en-US" sz="9600" dirty="0"/>
          </a:p>
          <a:p>
            <a:r>
              <a:rPr lang="en-US" sz="2800" dirty="0"/>
              <a:t>--- ….</a:t>
            </a:r>
            <a:r>
              <a:rPr lang="en-US" sz="2800" dirty="0" smtClean="0"/>
              <a:t>.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endParaRPr lang="en-US" sz="9600" b="1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9600" dirty="0" smtClean="0"/>
          </a:p>
          <a:p>
            <a:pPr marL="0" lvl="0" indent="0">
              <a:buNone/>
            </a:pPr>
            <a:endParaRPr lang="en-US" sz="9600" dirty="0"/>
          </a:p>
          <a:p>
            <a:pPr lvl="0">
              <a:buFont typeface="Wingdings" charset="2"/>
              <a:buChar char="Ø"/>
            </a:pPr>
            <a:endParaRPr lang="en-US" sz="9600" dirty="0"/>
          </a:p>
          <a:p>
            <a:pPr marL="0" lvl="0" indent="0">
              <a:buNone/>
            </a:pPr>
            <a:endParaRPr lang="en-US" sz="6200" dirty="0" smtClean="0"/>
          </a:p>
          <a:p>
            <a:pPr marL="0" lvl="0" indent="0">
              <a:buNone/>
            </a:pPr>
            <a:endParaRPr lang="en-US" sz="5400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PWG1</a:t>
            </a:r>
            <a:r>
              <a:rPr lang="en-US" sz="5400" dirty="0">
                <a:solidFill>
                  <a:srgbClr val="0000FF"/>
                </a:solidFill>
              </a:rPr>
              <a:t>:     Global Observables</a:t>
            </a:r>
            <a:endParaRPr lang="ru-RU" sz="5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5000" dirty="0" smtClean="0"/>
              <a:t>               -</a:t>
            </a: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210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2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7"/>
          <p:cNvSpPr txBox="1">
            <a:spLocks noChangeArrowheads="1"/>
          </p:cNvSpPr>
          <p:nvPr/>
        </p:nvSpPr>
        <p:spPr bwMode="auto">
          <a:xfrm>
            <a:off x="2089150" y="88900"/>
            <a:ext cx="4544934" cy="461665"/>
          </a:xfrm>
          <a:prstGeom prst="rect">
            <a:avLst/>
          </a:prstGeom>
          <a:solidFill>
            <a:srgbClr val="AEFFFB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000090"/>
                </a:solidFill>
              </a:rPr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000090"/>
                </a:solidFill>
              </a:rPr>
              <a:t>urpose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000090"/>
                </a:solidFill>
              </a:rPr>
              <a:t>etector (</a:t>
            </a:r>
            <a:r>
              <a:rPr lang="en-US" b="1" dirty="0" smtClean="0">
                <a:solidFill>
                  <a:srgbClr val="FF0000"/>
                </a:solidFill>
              </a:rPr>
              <a:t>MPD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ru-RU" b="1" dirty="0">
              <a:solidFill>
                <a:srgbClr val="000090"/>
              </a:solidFill>
            </a:endParaRPr>
          </a:p>
        </p:txBody>
      </p:sp>
      <p:pic>
        <p:nvPicPr>
          <p:cNvPr id="90" name="Picture 6" descr="NICA-Logo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5400"/>
            <a:ext cx="1244600" cy="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Группа 29"/>
          <p:cNvGrpSpPr>
            <a:grpSpLocks/>
          </p:cNvGrpSpPr>
          <p:nvPr/>
        </p:nvGrpSpPr>
        <p:grpSpPr bwMode="auto">
          <a:xfrm>
            <a:off x="74705" y="2442504"/>
            <a:ext cx="3625850" cy="2987675"/>
            <a:chOff x="114300" y="3714752"/>
            <a:chExt cx="3625821" cy="2987675"/>
          </a:xfrm>
        </p:grpSpPr>
        <p:pic>
          <p:nvPicPr>
            <p:cNvPr id="63" name="Рисунок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t="7805" r="9120" b="6364"/>
            <a:stretch>
              <a:fillRect/>
            </a:stretch>
          </p:blipFill>
          <p:spPr bwMode="auto">
            <a:xfrm>
              <a:off x="500034" y="3714752"/>
              <a:ext cx="3240087" cy="298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870304" y="3789365"/>
              <a:ext cx="959710" cy="830997"/>
            </a:xfrm>
            <a:prstGeom prst="rect">
              <a:avLst/>
            </a:prstGeom>
            <a:solidFill>
              <a:srgbClr val="FCF7FB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URQMD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charged</a:t>
              </a:r>
              <a:endParaRPr lang="en-US" sz="1600" dirty="0">
                <a:solidFill>
                  <a:srgbClr val="000090"/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rgbClr val="000090"/>
                  </a:solidFill>
                </a:rPr>
                <a:t>b&lt;11 </a:t>
              </a:r>
              <a:r>
                <a:rPr lang="en-US" sz="1600" dirty="0" err="1">
                  <a:solidFill>
                    <a:srgbClr val="000090"/>
                  </a:solidFill>
                </a:rPr>
                <a:t>fm</a:t>
              </a:r>
              <a:endParaRPr lang="ru-RU" sz="1600" dirty="0">
                <a:solidFill>
                  <a:srgbClr val="000090"/>
                </a:solidFill>
              </a:endParaRPr>
            </a:p>
          </p:txBody>
        </p:sp>
        <p:sp>
          <p:nvSpPr>
            <p:cNvPr id="65" name="TextBox 8"/>
            <p:cNvSpPr txBox="1">
              <a:spLocks noChangeArrowheads="1"/>
            </p:cNvSpPr>
            <p:nvPr/>
          </p:nvSpPr>
          <p:spPr bwMode="auto">
            <a:xfrm rot="-5400000">
              <a:off x="-102393" y="4006056"/>
              <a:ext cx="7874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700">
                  <a:latin typeface="Calibri" panose="020F0502020204030204" pitchFamily="34" charset="0"/>
                </a:rPr>
                <a:t>dN/d</a:t>
              </a:r>
              <a:r>
                <a:rPr lang="en-US" altLang="ru-RU" sz="1700">
                  <a:latin typeface="Symbol" panose="05050102010706020507" pitchFamily="18" charset="2"/>
                </a:rPr>
                <a:t>h</a:t>
              </a:r>
              <a:endParaRPr lang="ru-RU" altLang="ru-RU" sz="1700">
                <a:latin typeface="Calibri" panose="020F0502020204030204" pitchFamily="34" charset="0"/>
              </a:endParaRPr>
            </a:p>
          </p:txBody>
        </p:sp>
        <p:sp>
          <p:nvSpPr>
            <p:cNvPr id="66" name="TextBox 76"/>
            <p:cNvSpPr txBox="1">
              <a:spLocks noChangeArrowheads="1"/>
            </p:cNvSpPr>
            <p:nvPr/>
          </p:nvSpPr>
          <p:spPr bwMode="auto">
            <a:xfrm>
              <a:off x="2911474" y="5078413"/>
              <a:ext cx="6984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b="1" dirty="0" err="1" smtClean="0">
                  <a:solidFill>
                    <a:srgbClr val="FF0000"/>
                  </a:solidFill>
                </a:rPr>
                <a:t>ECal</a:t>
              </a:r>
              <a:endParaRPr lang="ru-RU" altLang="ru-RU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2025743" y="5390491"/>
            <a:ext cx="31613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ru-RU" sz="1700" dirty="0">
                <a:latin typeface="Symbol" panose="05050102010706020507" pitchFamily="18" charset="2"/>
              </a:rPr>
              <a:t>h</a:t>
            </a:r>
            <a:endParaRPr lang="ru-RU" altLang="ru-RU" sz="1700" dirty="0">
              <a:latin typeface="Calibri" panose="020F0502020204030204" pitchFamily="34" charset="0"/>
            </a:endParaRPr>
          </a:p>
        </p:txBody>
      </p:sp>
      <p:sp>
        <p:nvSpPr>
          <p:cNvPr id="69" name="Прямоугольник 64"/>
          <p:cNvSpPr/>
          <p:nvPr/>
        </p:nvSpPr>
        <p:spPr>
          <a:xfrm>
            <a:off x="1895568" y="3348968"/>
            <a:ext cx="571500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67"/>
          <p:cNvSpPr/>
          <p:nvPr/>
        </p:nvSpPr>
        <p:spPr>
          <a:xfrm>
            <a:off x="1928906" y="3922053"/>
            <a:ext cx="511174" cy="476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69"/>
          <p:cNvSpPr/>
          <p:nvPr/>
        </p:nvSpPr>
        <p:spPr>
          <a:xfrm>
            <a:off x="1317719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1"/>
          <p:cNvSpPr/>
          <p:nvPr/>
        </p:nvSpPr>
        <p:spPr>
          <a:xfrm>
            <a:off x="2603594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2"/>
          <p:cNvSpPr/>
          <p:nvPr/>
        </p:nvSpPr>
        <p:spPr>
          <a:xfrm>
            <a:off x="1174843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3"/>
          <p:cNvSpPr/>
          <p:nvPr/>
        </p:nvSpPr>
        <p:spPr>
          <a:xfrm>
            <a:off x="2817905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TextBox 75"/>
          <p:cNvSpPr txBox="1">
            <a:spLocks noChangeArrowheads="1"/>
          </p:cNvSpPr>
          <p:nvPr/>
        </p:nvSpPr>
        <p:spPr bwMode="auto">
          <a:xfrm>
            <a:off x="1855881" y="3010828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90"/>
                </a:solidFill>
              </a:rPr>
              <a:t>TPC</a:t>
            </a:r>
            <a:endParaRPr lang="ru-RU" altLang="ru-RU" b="1" dirty="0">
              <a:solidFill>
                <a:srgbClr val="000090"/>
              </a:solidFill>
            </a:endParaRPr>
          </a:p>
        </p:txBody>
      </p:sp>
      <p:cxnSp>
        <p:nvCxnSpPr>
          <p:cNvPr id="78" name="Прямая со стрелкой 78"/>
          <p:cNvCxnSpPr/>
          <p:nvPr/>
        </p:nvCxnSpPr>
        <p:spPr>
          <a:xfrm flipH="1">
            <a:off x="2475007" y="3950628"/>
            <a:ext cx="406398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9"/>
          <p:cNvSpPr txBox="1">
            <a:spLocks noChangeArrowheads="1"/>
          </p:cNvSpPr>
          <p:nvPr/>
        </p:nvSpPr>
        <p:spPr bwMode="auto">
          <a:xfrm>
            <a:off x="1927317" y="4501492"/>
            <a:ext cx="687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000090"/>
                </a:solidFill>
              </a:rPr>
              <a:t>FFD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sp>
        <p:nvSpPr>
          <p:cNvPr id="80" name="TextBox 81"/>
          <p:cNvSpPr txBox="1">
            <a:spLocks noChangeArrowheads="1"/>
          </p:cNvSpPr>
          <p:nvPr/>
        </p:nvSpPr>
        <p:spPr bwMode="auto">
          <a:xfrm>
            <a:off x="1833656" y="4799942"/>
            <a:ext cx="785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 err="1">
                <a:solidFill>
                  <a:srgbClr val="000090"/>
                </a:solidFill>
              </a:rPr>
              <a:t>FHCal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cxnSp>
        <p:nvCxnSpPr>
          <p:cNvPr id="81" name="Прямая со стрелкой 82"/>
          <p:cNvCxnSpPr>
            <a:stCxn id="80" idx="3"/>
          </p:cNvCxnSpPr>
          <p:nvPr/>
        </p:nvCxnSpPr>
        <p:spPr>
          <a:xfrm flipV="1">
            <a:off x="2619469" y="48237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2"/>
          <p:cNvCxnSpPr/>
          <p:nvPr/>
        </p:nvCxnSpPr>
        <p:spPr>
          <a:xfrm>
            <a:off x="1924983" y="3679167"/>
            <a:ext cx="513509" cy="0"/>
          </a:xfrm>
          <a:prstGeom prst="line">
            <a:avLst/>
          </a:prstGeom>
          <a:ln w="47625">
            <a:solidFill>
              <a:srgbClr val="00009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1805" y="3469042"/>
            <a:ext cx="718768" cy="37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TOF</a:t>
            </a:r>
            <a:endParaRPr lang="ru-RU" b="1" dirty="0">
              <a:solidFill>
                <a:srgbClr val="000090"/>
              </a:solidFill>
            </a:endParaRPr>
          </a:p>
        </p:txBody>
      </p:sp>
      <p:cxnSp>
        <p:nvCxnSpPr>
          <p:cNvPr id="84" name="Прямая со стрелкой 82"/>
          <p:cNvCxnSpPr/>
          <p:nvPr/>
        </p:nvCxnSpPr>
        <p:spPr>
          <a:xfrm flipH="1" flipV="1">
            <a:off x="1370105" y="47983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82"/>
          <p:cNvCxnSpPr/>
          <p:nvPr/>
        </p:nvCxnSpPr>
        <p:spPr>
          <a:xfrm flipV="1">
            <a:off x="2454369" y="45316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82"/>
          <p:cNvCxnSpPr/>
          <p:nvPr/>
        </p:nvCxnSpPr>
        <p:spPr>
          <a:xfrm flipH="1" flipV="1">
            <a:off x="1586005" y="45189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82"/>
          <p:cNvCxnSpPr/>
          <p:nvPr/>
        </p:nvCxnSpPr>
        <p:spPr>
          <a:xfrm flipV="1">
            <a:off x="1541555" y="3687103"/>
            <a:ext cx="361950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"/>
          <p:cNvSpPr txBox="1">
            <a:spLocks noChangeArrowheads="1"/>
          </p:cNvSpPr>
          <p:nvPr/>
        </p:nvSpPr>
        <p:spPr bwMode="auto">
          <a:xfrm>
            <a:off x="1349448" y="2049549"/>
            <a:ext cx="1644474" cy="400110"/>
          </a:xfrm>
          <a:prstGeom prst="rect">
            <a:avLst/>
          </a:prstGeom>
          <a:solidFill>
            <a:srgbClr val="FFFEF8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acceptance</a:t>
            </a:r>
            <a:endParaRPr lang="ru-RU" altLang="ru-RU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27105" y="2004353"/>
            <a:ext cx="3489326" cy="2143125"/>
            <a:chOff x="533400" y="3035300"/>
            <a:chExt cx="3489326" cy="2143125"/>
          </a:xfrm>
        </p:grpSpPr>
        <p:sp>
          <p:nvSpPr>
            <p:cNvPr id="96" name="Прямоугольник 67"/>
            <p:cNvSpPr/>
            <p:nvPr/>
          </p:nvSpPr>
          <p:spPr>
            <a:xfrm>
              <a:off x="1816099" y="5111750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" name="Прямоугольник 67"/>
            <p:cNvSpPr/>
            <p:nvPr/>
          </p:nvSpPr>
          <p:spPr>
            <a:xfrm>
              <a:off x="2724149" y="5127625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8" name="Прямая соединительная линия 2"/>
            <p:cNvCxnSpPr/>
            <p:nvPr/>
          </p:nvCxnSpPr>
          <p:spPr>
            <a:xfrm>
              <a:off x="175820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2"/>
            <p:cNvCxnSpPr/>
            <p:nvPr/>
          </p:nvCxnSpPr>
          <p:spPr>
            <a:xfrm>
              <a:off x="270435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2"/>
            <p:cNvCxnSpPr/>
            <p:nvPr/>
          </p:nvCxnSpPr>
          <p:spPr>
            <a:xfrm>
              <a:off x="2676525" y="4543425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2"/>
            <p:cNvCxnSpPr/>
            <p:nvPr/>
          </p:nvCxnSpPr>
          <p:spPr>
            <a:xfrm>
              <a:off x="1803400" y="4533900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2" name="TextBox 75"/>
            <p:cNvSpPr txBox="1">
              <a:spLocks noChangeArrowheads="1"/>
            </p:cNvSpPr>
            <p:nvPr/>
          </p:nvSpPr>
          <p:spPr bwMode="auto">
            <a:xfrm>
              <a:off x="3308351" y="4352925"/>
              <a:ext cx="7143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3366FF"/>
                  </a:solidFill>
                </a:rPr>
                <a:t>CPC</a:t>
              </a:r>
              <a:endParaRPr lang="ru-RU" altLang="ru-RU" b="1" dirty="0">
                <a:solidFill>
                  <a:srgbClr val="3366FF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3400" y="3035300"/>
              <a:ext cx="947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FF"/>
                  </a:solidFill>
                </a:rPr>
                <a:t>stage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II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 bwMode="auto">
          <a:xfrm>
            <a:off x="228600" y="1335088"/>
            <a:ext cx="7480300" cy="400110"/>
          </a:xfrm>
          <a:prstGeom prst="rect">
            <a:avLst/>
          </a:prstGeom>
          <a:solidFill>
            <a:srgbClr val="EEF3FF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stage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II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2023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  + ITS +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EndCap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(CPC, Straw, TOF, ECAL)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" name="Прямоугольник 25"/>
          <p:cNvSpPr/>
          <p:nvPr/>
        </p:nvSpPr>
        <p:spPr>
          <a:xfrm>
            <a:off x="5057775" y="3478213"/>
            <a:ext cx="252413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Прямоугольник 26"/>
          <p:cNvSpPr/>
          <p:nvPr/>
        </p:nvSpPr>
        <p:spPr>
          <a:xfrm>
            <a:off x="7056438" y="3478213"/>
            <a:ext cx="250825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Прямоугольник 27"/>
          <p:cNvSpPr/>
          <p:nvPr/>
        </p:nvSpPr>
        <p:spPr>
          <a:xfrm>
            <a:off x="4643438" y="3198813"/>
            <a:ext cx="252412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Прямоугольник 28"/>
          <p:cNvSpPr/>
          <p:nvPr/>
        </p:nvSpPr>
        <p:spPr>
          <a:xfrm>
            <a:off x="7451725" y="3198813"/>
            <a:ext cx="252413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0" name="Прямая со стрелкой 30"/>
          <p:cNvCxnSpPr/>
          <p:nvPr/>
        </p:nvCxnSpPr>
        <p:spPr>
          <a:xfrm rot="2580000">
            <a:off x="4176713" y="2938463"/>
            <a:ext cx="1366837" cy="50482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32"/>
          <p:cNvCxnSpPr/>
          <p:nvPr/>
        </p:nvCxnSpPr>
        <p:spPr>
          <a:xfrm rot="1740000">
            <a:off x="4248150" y="2686050"/>
            <a:ext cx="792163" cy="97313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106613"/>
            <a:ext cx="514667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" name="Group 91"/>
          <p:cNvGrpSpPr>
            <a:grpSpLocks/>
          </p:cNvGrpSpPr>
          <p:nvPr/>
        </p:nvGrpSpPr>
        <p:grpSpPr bwMode="auto">
          <a:xfrm>
            <a:off x="4559300" y="3454400"/>
            <a:ext cx="3302000" cy="1854200"/>
            <a:chOff x="4572000" y="2209800"/>
            <a:chExt cx="3302000" cy="1854200"/>
          </a:xfrm>
        </p:grpSpPr>
        <p:grpSp>
          <p:nvGrpSpPr>
            <p:cNvPr id="107" name="Group 88"/>
            <p:cNvGrpSpPr>
              <a:grpSpLocks/>
            </p:cNvGrpSpPr>
            <p:nvPr/>
          </p:nvGrpSpPr>
          <p:grpSpPr bwMode="auto">
            <a:xfrm>
              <a:off x="4572000" y="2209800"/>
              <a:ext cx="731519" cy="1854200"/>
              <a:chOff x="4572000" y="2209800"/>
              <a:chExt cx="731519" cy="18542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4572000" y="22098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762500" y="24907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5720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7752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2451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2578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067300" y="24907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0800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1435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43500" y="32019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9403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403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89"/>
            <p:cNvGrpSpPr>
              <a:grpSpLocks/>
            </p:cNvGrpSpPr>
            <p:nvPr/>
          </p:nvGrpSpPr>
          <p:grpSpPr bwMode="auto">
            <a:xfrm>
              <a:off x="7137400" y="2222500"/>
              <a:ext cx="736600" cy="1841500"/>
              <a:chOff x="7137400" y="2222500"/>
              <a:chExt cx="736600" cy="18415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7670800" y="22225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6835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05700" y="25034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184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374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374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15200" y="25034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2136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200900" y="32146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3660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3660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9" name="Group 90"/>
            <p:cNvGrpSpPr>
              <a:grpSpLocks/>
            </p:cNvGrpSpPr>
            <p:nvPr/>
          </p:nvGrpSpPr>
          <p:grpSpPr bwMode="auto">
            <a:xfrm>
              <a:off x="5614193" y="3010694"/>
              <a:ext cx="1243806" cy="240506"/>
              <a:chOff x="5614193" y="3010694"/>
              <a:chExt cx="1243806" cy="240506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5918200" y="30480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918200" y="30861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918200" y="32004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918200" y="32385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800000" flipH="1">
                <a:off x="5791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800000" flipH="1">
                <a:off x="5791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800000" flipH="1">
                <a:off x="5690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800000" flipH="1">
                <a:off x="56903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800000" flipH="1">
                <a:off x="55760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800000" flipH="1">
                <a:off x="55760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800000" flipH="1">
                <a:off x="6579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800000" flipH="1">
                <a:off x="6680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800000" flipH="1">
                <a:off x="6807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800000" flipH="1">
                <a:off x="65793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800000" flipH="1">
                <a:off x="66809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800000" flipH="1">
                <a:off x="6807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TextBox 149"/>
          <p:cNvSpPr txBox="1"/>
          <p:nvPr/>
        </p:nvSpPr>
        <p:spPr>
          <a:xfrm>
            <a:off x="8394700" y="4495800"/>
            <a:ext cx="693381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FHCal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432800" y="4813300"/>
            <a:ext cx="533657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FFD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241300" y="700088"/>
            <a:ext cx="6604000" cy="400110"/>
          </a:xfrm>
          <a:prstGeom prst="rect">
            <a:avLst/>
          </a:prstGeom>
          <a:solidFill>
            <a:srgbClr val="FCF7FB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0090"/>
                </a:solidFill>
              </a:rPr>
              <a:t>stage I:</a:t>
            </a:r>
            <a:r>
              <a:rPr lang="en-US" sz="2000" b="1" dirty="0" smtClean="0">
                <a:solidFill>
                  <a:srgbClr val="000090"/>
                </a:solidFill>
              </a:rPr>
              <a:t>         TPC, TOF, ECAL, </a:t>
            </a:r>
            <a:r>
              <a:rPr lang="en-US" sz="2000" b="1" dirty="0" err="1" smtClean="0">
                <a:solidFill>
                  <a:srgbClr val="000090"/>
                </a:solidFill>
              </a:rPr>
              <a:t>FHCal</a:t>
            </a:r>
            <a:r>
              <a:rPr lang="en-US" sz="2000" b="1" dirty="0" smtClean="0">
                <a:solidFill>
                  <a:srgbClr val="000090"/>
                </a:solidFill>
              </a:rPr>
              <a:t>, FFD</a:t>
            </a:r>
            <a:endParaRPr lang="ru-RU" sz="2000" b="1" dirty="0" smtClean="0">
              <a:solidFill>
                <a:srgbClr val="000090"/>
              </a:solidFill>
            </a:endParaRPr>
          </a:p>
        </p:txBody>
      </p:sp>
      <p:sp>
        <p:nvSpPr>
          <p:cNvPr id="153" name="TextBox 11"/>
          <p:cNvSpPr txBox="1">
            <a:spLocks noChangeArrowheads="1"/>
          </p:cNvSpPr>
          <p:nvPr/>
        </p:nvSpPr>
        <p:spPr bwMode="auto">
          <a:xfrm>
            <a:off x="107577" y="5993653"/>
            <a:ext cx="4061012" cy="400110"/>
          </a:xfrm>
          <a:prstGeom prst="rect">
            <a:avLst/>
          </a:prstGeom>
          <a:solidFill>
            <a:srgbClr val="9DF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C1167"/>
                </a:solidFill>
              </a:rPr>
              <a:t>stage 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put in operation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in 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2022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570256" y="2385353"/>
            <a:ext cx="1686217" cy="646331"/>
            <a:chOff x="3117851" y="2387600"/>
            <a:chExt cx="1686217" cy="646331"/>
          </a:xfrm>
        </p:grpSpPr>
        <p:sp>
          <p:nvSpPr>
            <p:cNvPr id="155" name="TextBox 154"/>
            <p:cNvSpPr txBox="1"/>
            <p:nvPr/>
          </p:nvSpPr>
          <p:spPr>
            <a:xfrm>
              <a:off x="3117851" y="2387600"/>
              <a:ext cx="168621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90"/>
                  </a:solidFill>
                </a:rPr>
                <a:t>       11 A GeV</a:t>
              </a:r>
            </a:p>
            <a:p>
              <a:pPr algn="r"/>
              <a:r>
                <a:rPr lang="en-US" dirty="0">
                  <a:solidFill>
                    <a:srgbClr val="000090"/>
                  </a:solidFill>
                </a:rPr>
                <a:t>4</a:t>
              </a:r>
              <a:r>
                <a:rPr lang="en-US" dirty="0" smtClean="0">
                  <a:solidFill>
                    <a:srgbClr val="000090"/>
                  </a:solidFill>
                </a:rPr>
                <a:t> A GeV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3302000" y="2578100"/>
              <a:ext cx="406400" cy="0"/>
            </a:xfrm>
            <a:prstGeom prst="line">
              <a:avLst/>
            </a:prstGeom>
            <a:ln w="38100" cmpd="sng">
              <a:solidFill>
                <a:srgbClr val="FF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14700" y="2870200"/>
              <a:ext cx="406400" cy="0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9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PWG1-MPD – tasks in view of existing panorama of data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2438400"/>
            <a:ext cx="8864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Our  general task </a:t>
            </a:r>
            <a:r>
              <a:rPr lang="en-US" dirty="0" smtClean="0"/>
              <a:t>is to develop </a:t>
            </a:r>
            <a:r>
              <a:rPr lang="en-US" dirty="0"/>
              <a:t>a detailed experimental program for </a:t>
            </a:r>
            <a:r>
              <a:rPr lang="en-US" dirty="0" smtClean="0"/>
              <a:t>Global observables at the MPD </a:t>
            </a:r>
            <a:r>
              <a:rPr lang="en-US" i="1" dirty="0" smtClean="0">
                <a:solidFill>
                  <a:srgbClr val="FF0000"/>
                </a:solidFill>
              </a:rPr>
              <a:t>with the account of </a:t>
            </a:r>
            <a:r>
              <a:rPr lang="en-US" i="1" dirty="0">
                <a:solidFill>
                  <a:srgbClr val="FF0000"/>
                </a:solidFill>
              </a:rPr>
              <a:t>the existing  experimental landscape </a:t>
            </a:r>
            <a:r>
              <a:rPr lang="en-US" dirty="0"/>
              <a:t>(BES-1 and BES-II </a:t>
            </a:r>
            <a:r>
              <a:rPr lang="en-US" dirty="0" err="1"/>
              <a:t>programmes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/>
              <a:t>NA49 and NA61/SHINE results</a:t>
            </a:r>
            <a:r>
              <a:rPr lang="en-US" dirty="0" smtClean="0"/>
              <a:t>) </a:t>
            </a: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6802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0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808038" y="65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ru-RU">
              <a:latin typeface="Times New Roman" charset="0"/>
            </a:endParaRP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361950" y="12700"/>
            <a:ext cx="87820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Brief overview of experimental </a:t>
            </a:r>
            <a:r>
              <a:rPr lang="en-US" sz="4000" dirty="0" smtClean="0">
                <a:solidFill>
                  <a:srgbClr val="0000FF"/>
                </a:solidFill>
              </a:rPr>
              <a:t>landscape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chemeClr val="hlink"/>
                </a:solidFill>
                <a:latin typeface="Times New Roman" charset="0"/>
              </a:rPr>
              <a:t>Charged </a:t>
            </a:r>
            <a:r>
              <a:rPr lang="en-US" b="1" dirty="0">
                <a:solidFill>
                  <a:schemeClr val="hlink"/>
                </a:solidFill>
                <a:latin typeface="Times New Roman" charset="0"/>
              </a:rPr>
              <a:t>particle pseudo-rapidity density </a:t>
            </a:r>
            <a:r>
              <a:rPr lang="en-US" b="1" dirty="0" smtClean="0">
                <a:solidFill>
                  <a:schemeClr val="hlink"/>
                </a:solidFill>
                <a:latin typeface="Times New Roman" charset="0"/>
              </a:rPr>
              <a:t>vs.  </a:t>
            </a:r>
            <a:r>
              <a:rPr lang="en-US" b="1" dirty="0">
                <a:solidFill>
                  <a:srgbClr val="0D7DE3"/>
                </a:solidFill>
                <a:cs typeface="Arial" charset="0"/>
              </a:rPr>
              <a:t>√</a:t>
            </a:r>
            <a:r>
              <a:rPr lang="en-US" b="1" dirty="0" err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b="1" baseline="-25000" dirty="0" err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NN</a:t>
            </a:r>
            <a:r>
              <a:rPr lang="en-US" b="1" dirty="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 </a:t>
            </a:r>
            <a:endParaRPr lang="en-US" b="1" dirty="0">
              <a:solidFill>
                <a:schemeClr val="hlink"/>
              </a:solidFill>
              <a:latin typeface="Times New Roman" charset="0"/>
            </a:endParaRPr>
          </a:p>
        </p:txBody>
      </p:sp>
      <p:sp>
        <p:nvSpPr>
          <p:cNvPr id="30724" name="Номер слайда 1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B0B7B05-5F8F-1E4E-BC13-BEA32CDDD389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1828800"/>
            <a:ext cx="3962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charset="0"/>
              </a:rPr>
              <a:t>At LHC:</a:t>
            </a:r>
          </a:p>
          <a:p>
            <a:pPr>
              <a:buFont typeface="Wingdings" charset="0"/>
              <a:buChar char="Ø"/>
            </a:pPr>
            <a:r>
              <a:rPr lang="en-US" sz="2400" dirty="0" smtClean="0">
                <a:latin typeface="Times New Roman" charset="0"/>
              </a:rPr>
              <a:t>an </a:t>
            </a:r>
            <a:r>
              <a:rPr lang="en-US" sz="2400" dirty="0">
                <a:latin typeface="Times New Roman" charset="0"/>
              </a:rPr>
              <a:t>increase of about </a:t>
            </a:r>
          </a:p>
          <a:p>
            <a:r>
              <a:rPr lang="en-US" sz="2400" dirty="0">
                <a:latin typeface="Times New Roman" charset="0"/>
              </a:rPr>
              <a:t>a </a:t>
            </a:r>
            <a:r>
              <a:rPr lang="en-US" sz="2400" dirty="0">
                <a:solidFill>
                  <a:srgbClr val="0804BC"/>
                </a:solidFill>
                <a:latin typeface="Times New Roman" charset="0"/>
              </a:rPr>
              <a:t>factor 1.9 </a:t>
            </a:r>
            <a:r>
              <a:rPr lang="en-US" sz="2400" dirty="0">
                <a:latin typeface="Times New Roman" charset="0"/>
              </a:rPr>
              <a:t>relative to </a:t>
            </a:r>
            <a:r>
              <a:rPr lang="en-US" sz="2400" dirty="0" err="1">
                <a:latin typeface="Times New Roman" charset="0"/>
              </a:rPr>
              <a:t>pp</a:t>
            </a:r>
            <a:r>
              <a:rPr lang="en-US" sz="2400" dirty="0">
                <a:latin typeface="Times New Roman" charset="0"/>
              </a:rPr>
              <a:t> collisions at similar collision energies,</a:t>
            </a:r>
          </a:p>
          <a:p>
            <a:pPr>
              <a:buFont typeface="Wingdings" charset="0"/>
              <a:buChar char="Ø"/>
            </a:pPr>
            <a:r>
              <a:rPr lang="en-US" sz="2400" dirty="0">
                <a:latin typeface="Times New Roman" charset="0"/>
              </a:rPr>
              <a:t>  an increase of  about </a:t>
            </a:r>
          </a:p>
          <a:p>
            <a:r>
              <a:rPr lang="en-US" sz="2400" dirty="0">
                <a:latin typeface="Times New Roman" charset="0"/>
              </a:rPr>
              <a:t>a </a:t>
            </a:r>
            <a:r>
              <a:rPr lang="en-US" sz="2400" dirty="0">
                <a:solidFill>
                  <a:srgbClr val="0804BC"/>
                </a:solidFill>
                <a:latin typeface="Times New Roman" charset="0"/>
              </a:rPr>
              <a:t>factor 2.2 </a:t>
            </a:r>
            <a:r>
              <a:rPr lang="en-US" sz="2400" dirty="0">
                <a:latin typeface="Times New Roman" charset="0"/>
              </a:rPr>
              <a:t>to central Au-Au collisions at </a:t>
            </a:r>
            <a:r>
              <a:rPr lang="en-US" sz="2400" b="1" dirty="0">
                <a:solidFill>
                  <a:srgbClr val="0D7DE3"/>
                </a:solidFill>
              </a:rPr>
              <a:t>√</a:t>
            </a:r>
            <a:r>
              <a:rPr lang="en-US" sz="2400" b="1" dirty="0" err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400" b="1" baseline="-25000" dirty="0" err="1">
                <a:solidFill>
                  <a:srgbClr val="0D7DE3"/>
                </a:solidFill>
                <a:latin typeface="Times New Roman" charset="0"/>
                <a:cs typeface="Times New Roman" charset="0"/>
              </a:rPr>
              <a:t>NN</a:t>
            </a:r>
            <a:r>
              <a:rPr lang="en-US" sz="2400" b="1" dirty="0">
                <a:solidFill>
                  <a:srgbClr val="0D7DE3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= 0. 2 </a:t>
            </a:r>
            <a:r>
              <a:rPr lang="en-US" sz="2400" dirty="0" err="1">
                <a:latin typeface="Times New Roman" charset="0"/>
              </a:rPr>
              <a:t>TeV</a:t>
            </a:r>
            <a:r>
              <a:rPr lang="en-US" sz="2400" dirty="0">
                <a:latin typeface="Times New Roman" charset="0"/>
              </a:rPr>
              <a:t> !</a:t>
            </a:r>
            <a:endParaRPr lang="en-US" sz="1200" dirty="0">
              <a:latin typeface="Times New Roman" charset="0"/>
            </a:endParaRPr>
          </a:p>
          <a:p>
            <a:endParaRPr lang="en-US" sz="1200" dirty="0">
              <a:latin typeface="Times New Roman" charset="0"/>
            </a:endParaRPr>
          </a:p>
          <a:p>
            <a:endParaRPr lang="en-US" sz="1200" dirty="0">
              <a:latin typeface="Times New Roman" charset="0"/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395288" y="6264275"/>
            <a:ext cx="803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charset="0"/>
              </a:rPr>
              <a:t>arXiv:1011.3916 [nucl-ex].</a:t>
            </a:r>
            <a:r>
              <a:rPr lang="en-US" sz="2400" i="1">
                <a:latin typeface="Times New Roman" charset="0"/>
                <a:hlinkClick r:id="rId3"/>
              </a:rPr>
              <a:t> Phys. Rev. Lett.</a:t>
            </a:r>
            <a:r>
              <a:rPr lang="en-US" sz="2400">
                <a:latin typeface="Times New Roman" charset="0"/>
                <a:hlinkClick r:id="rId3"/>
              </a:rPr>
              <a:t> 105 (2010) 252301</a:t>
            </a:r>
            <a:r>
              <a:rPr lang="ru-RU" sz="2400">
                <a:latin typeface="Times New Roman" charset="0"/>
              </a:rPr>
              <a:t> </a:t>
            </a:r>
            <a:endParaRPr lang="en-US" sz="2400">
              <a:latin typeface="Times New Roman" charset="0"/>
            </a:endParaRPr>
          </a:p>
        </p:txBody>
      </p:sp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7" y="1718171"/>
            <a:ext cx="48434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1382713" y="4949825"/>
            <a:ext cx="7026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</a:pPr>
            <a:r>
              <a:rPr lang="en-US" sz="2400">
                <a:solidFill>
                  <a:srgbClr val="D066D0"/>
                </a:solidFill>
              </a:rPr>
              <a:t> Faster growth with </a:t>
            </a:r>
            <a:r>
              <a:rPr lang="en-US" sz="2400" b="1">
                <a:solidFill>
                  <a:srgbClr val="D066D0"/>
                </a:solidFill>
              </a:rPr>
              <a:t>√</a:t>
            </a:r>
            <a:r>
              <a:rPr lang="en-US" sz="2400" b="1">
                <a:solidFill>
                  <a:srgbClr val="D066D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400" b="1" baseline="-25000">
                <a:solidFill>
                  <a:srgbClr val="D066D0"/>
                </a:solidFill>
                <a:latin typeface="Times New Roman" charset="0"/>
                <a:cs typeface="Times New Roman" charset="0"/>
              </a:rPr>
              <a:t>NN</a:t>
            </a:r>
            <a:r>
              <a:rPr lang="en-US" sz="2400">
                <a:solidFill>
                  <a:srgbClr val="D066D0"/>
                </a:solidFill>
              </a:rPr>
              <a:t> in AA than in pp!</a:t>
            </a:r>
          </a:p>
          <a:p>
            <a:pPr>
              <a:buFont typeface="Wingdings" charset="0"/>
              <a:buChar char="Ø"/>
            </a:pPr>
            <a:r>
              <a:rPr lang="en-US" sz="2400">
                <a:solidFill>
                  <a:srgbClr val="D066D0"/>
                </a:solidFill>
              </a:rPr>
              <a:t> Logarythmic  extrapolation is rulled out</a:t>
            </a:r>
          </a:p>
          <a:p>
            <a:pPr>
              <a:buFont typeface="Wingdings" charset="0"/>
              <a:buChar char="Ø"/>
            </a:pPr>
            <a:r>
              <a:rPr lang="en-US" sz="2400">
                <a:solidFill>
                  <a:srgbClr val="D066D0"/>
                </a:solidFill>
              </a:rPr>
              <a:t> Important constraint for the models! </a:t>
            </a:r>
            <a:r>
              <a:rPr lang="en-US" sz="2400" b="1">
                <a:solidFill>
                  <a:srgbClr val="D066D0"/>
                </a:solidFill>
                <a:latin typeface="Calibri" charset="0"/>
              </a:rPr>
              <a:t> </a:t>
            </a:r>
            <a:endParaRPr lang="ru-RU" sz="2400">
              <a:latin typeface="Times New Roman" charset="0"/>
            </a:endParaRPr>
          </a:p>
        </p:txBody>
      </p:sp>
      <p:sp>
        <p:nvSpPr>
          <p:cNvPr id="30729" name="Прямоугольник 10"/>
          <p:cNvSpPr>
            <a:spLocks noChangeArrowheads="1"/>
          </p:cNvSpPr>
          <p:nvPr/>
        </p:nvSpPr>
        <p:spPr bwMode="auto">
          <a:xfrm>
            <a:off x="2286000" y="30130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400">
              <a:latin typeface="Times New Roman" charset="0"/>
            </a:endParaRPr>
          </a:p>
        </p:txBody>
      </p:sp>
      <p:cxnSp>
        <p:nvCxnSpPr>
          <p:cNvPr id="30730" name="AutoShape 5"/>
          <p:cNvCxnSpPr>
            <a:cxnSpLocks noChangeShapeType="1"/>
          </p:cNvCxnSpPr>
          <p:nvPr/>
        </p:nvCxnSpPr>
        <p:spPr bwMode="auto">
          <a:xfrm>
            <a:off x="457200" y="1371600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2349</Words>
  <Application>Microsoft Macintosh PowerPoint</Application>
  <PresentationFormat>On-screen Show (4:3)</PresentationFormat>
  <Paragraphs>274</Paragraphs>
  <Slides>29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 </vt:lpstr>
      <vt:lpstr>  Layout </vt:lpstr>
      <vt:lpstr>PWG1-MPD – status</vt:lpstr>
      <vt:lpstr>Introduction:                                                Global Observables</vt:lpstr>
      <vt:lpstr>Introduction:                                                        Global Observables</vt:lpstr>
      <vt:lpstr>Introduction:                                         Global Observables</vt:lpstr>
      <vt:lpstr>PowerPoint Presentation</vt:lpstr>
      <vt:lpstr>PWG1-MPD – tasks in view of existing panorama of data </vt:lpstr>
      <vt:lpstr>PowerPoint Presentation</vt:lpstr>
      <vt:lpstr>PowerPoint Presentation</vt:lpstr>
      <vt:lpstr>Pseudorapidity distributions at various Npart (example of PHENIX at RHIC)</vt:lpstr>
      <vt:lpstr>By integration of dNch/dη we can get the total Nch vs. Npart </vt:lpstr>
      <vt:lpstr>Scaling with Npart</vt:lpstr>
      <vt:lpstr>Average transverse energy ET per charged particle (dET/dNch) vs. Npart</vt:lpstr>
      <vt:lpstr>PowerPoint Presentation</vt:lpstr>
      <vt:lpstr>What could be new  with the MPD data on Au+Au (Pb+Pb or Bi+Bi collisions), at √sNN=9 GeV? </vt:lpstr>
      <vt:lpstr>PowerPoint Presentation</vt:lpstr>
      <vt:lpstr>What could be new                    with the MPD data  on Au+Au   (Pb+Pb or Bi+Bi) collisions at √s=10 GeV?</vt:lpstr>
      <vt:lpstr>Centrality determination at the MPD</vt:lpstr>
      <vt:lpstr>PowerPoint Presentation</vt:lpstr>
      <vt:lpstr>Example (ii): Centrality for (ET, EL) correlations in FHCal (New!)</vt:lpstr>
      <vt:lpstr>PowerPoint Presentation</vt:lpstr>
      <vt:lpstr>Impact parameter b, multiplicity  and Npart                       in MC Glauber model</vt:lpstr>
      <vt:lpstr>Modified Glauber Model [1]   for Au+Au collisions at NICA energies</vt:lpstr>
      <vt:lpstr>Sandard Glauber and MGM calculations for Au+Au collisions at NICA energies: fluctuation in Ncoll and Npart</vt:lpstr>
      <vt:lpstr>PWG1  strategy for 2020:</vt:lpstr>
      <vt:lpstr>PowerPoint Presentation</vt:lpstr>
      <vt:lpstr>Physics at PWG1  meetings in 2019 </vt:lpstr>
      <vt:lpstr>Physics at PWG1  meetings in 2020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MPD/NICA PWG1 Global Observables</dc:title>
  <dc:subject/>
  <dc:creator>Grigory</dc:creator>
  <cp:keywords/>
  <dc:description/>
  <cp:lastModifiedBy>Grigory</cp:lastModifiedBy>
  <cp:revision>191</cp:revision>
  <dcterms:created xsi:type="dcterms:W3CDTF">2019-07-22T20:16:05Z</dcterms:created>
  <dcterms:modified xsi:type="dcterms:W3CDTF">2020-04-23T18:12:35Z</dcterms:modified>
  <cp:category/>
</cp:coreProperties>
</file>