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sldIdLst>
    <p:sldId id="256" r:id="rId3"/>
    <p:sldId id="260" r:id="rId4"/>
    <p:sldId id="261" r:id="rId5"/>
    <p:sldId id="263" r:id="rId6"/>
    <p:sldId id="262" r:id="rId7"/>
    <p:sldId id="264" r:id="rId8"/>
    <p:sldId id="259" r:id="rId9"/>
    <p:sldId id="281" r:id="rId10"/>
    <p:sldId id="285" r:id="rId11"/>
    <p:sldId id="265" r:id="rId12"/>
    <p:sldId id="289" r:id="rId13"/>
    <p:sldId id="257" r:id="rId14"/>
    <p:sldId id="266" r:id="rId15"/>
    <p:sldId id="275" r:id="rId16"/>
    <p:sldId id="274" r:id="rId17"/>
    <p:sldId id="282" r:id="rId18"/>
    <p:sldId id="283" r:id="rId19"/>
    <p:sldId id="284" r:id="rId20"/>
    <p:sldId id="272" r:id="rId21"/>
    <p:sldId id="271" r:id="rId22"/>
    <p:sldId id="270" r:id="rId23"/>
    <p:sldId id="290" r:id="rId24"/>
    <p:sldId id="273" r:id="rId25"/>
    <p:sldId id="276" r:id="rId26"/>
    <p:sldId id="277" r:id="rId27"/>
    <p:sldId id="278" r:id="rId28"/>
    <p:sldId id="279" r:id="rId29"/>
    <p:sldId id="287" r:id="rId30"/>
    <p:sldId id="288" r:id="rId3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6034" autoAdjust="0"/>
  </p:normalViewPr>
  <p:slideViewPr>
    <p:cSldViewPr>
      <p:cViewPr varScale="1">
        <p:scale>
          <a:sx n="75" d="100"/>
          <a:sy n="75" d="100"/>
        </p:scale>
        <p:origin x="169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926AB-2731-4AF3-AD2A-DD1824D59FF6}" type="datetimeFigureOut">
              <a:rPr lang="ru-RU" smtClean="0"/>
              <a:t>16.04.2020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C9291-D1F4-4D1F-83CE-50019C1A7FAD}" type="slidenum">
              <a:rPr lang="ru-RU" smtClean="0"/>
              <a:t>‹#›</a:t>
            </a:fld>
            <a:endParaRPr lang="ru-RU"/>
          </a:p>
        </p:txBody>
      </p:sp>
    </p:spTree>
    <p:extLst>
      <p:ext uri="{BB962C8B-B14F-4D97-AF65-F5344CB8AC3E}">
        <p14:creationId xmlns:p14="http://schemas.microsoft.com/office/powerpoint/2010/main" val="107736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1</a:t>
            </a:fld>
            <a:endParaRPr lang="ru-RU"/>
          </a:p>
        </p:txBody>
      </p:sp>
    </p:spTree>
    <p:extLst>
      <p:ext uri="{BB962C8B-B14F-4D97-AF65-F5344CB8AC3E}">
        <p14:creationId xmlns:p14="http://schemas.microsoft.com/office/powerpoint/2010/main" val="2511152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Тут</a:t>
            </a:r>
            <a:r>
              <a:rPr lang="ru-RU" baseline="0" dirty="0"/>
              <a:t> 3 картинки с анимацией</a:t>
            </a:r>
          </a:p>
          <a:p>
            <a:endParaRPr lang="ru-RU" dirty="0"/>
          </a:p>
        </p:txBody>
      </p:sp>
      <p:sp>
        <p:nvSpPr>
          <p:cNvPr id="4" name="Номер слайда 3"/>
          <p:cNvSpPr>
            <a:spLocks noGrp="1"/>
          </p:cNvSpPr>
          <p:nvPr>
            <p:ph type="sldNum" sz="quarter" idx="10"/>
          </p:nvPr>
        </p:nvSpPr>
        <p:spPr/>
        <p:txBody>
          <a:bodyPr/>
          <a:lstStyle/>
          <a:p>
            <a:fld id="{3AFC9291-D1F4-4D1F-83CE-50019C1A7FAD}" type="slidenum">
              <a:rPr lang="ru-RU" smtClean="0"/>
              <a:t>11</a:t>
            </a:fld>
            <a:endParaRPr lang="ru-RU"/>
          </a:p>
        </p:txBody>
      </p:sp>
    </p:spTree>
    <p:extLst>
      <p:ext uri="{BB962C8B-B14F-4D97-AF65-F5344CB8AC3E}">
        <p14:creationId xmlns:p14="http://schemas.microsoft.com/office/powerpoint/2010/main" val="327091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12</a:t>
            </a:fld>
            <a:endParaRPr lang="ru-RU"/>
          </a:p>
        </p:txBody>
      </p:sp>
    </p:spTree>
    <p:extLst>
      <p:ext uri="{BB962C8B-B14F-4D97-AF65-F5344CB8AC3E}">
        <p14:creationId xmlns:p14="http://schemas.microsoft.com/office/powerpoint/2010/main" val="33071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FC9291-D1F4-4D1F-83CE-50019C1A7FAD}" type="slidenum">
              <a:rPr lang="ru-RU" smtClean="0"/>
              <a:t>13</a:t>
            </a:fld>
            <a:endParaRPr lang="ru-RU"/>
          </a:p>
        </p:txBody>
      </p:sp>
    </p:spTree>
    <p:extLst>
      <p:ext uri="{BB962C8B-B14F-4D97-AF65-F5344CB8AC3E}">
        <p14:creationId xmlns:p14="http://schemas.microsoft.com/office/powerpoint/2010/main" val="3868831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14</a:t>
            </a:fld>
            <a:endParaRPr lang="ru-RU"/>
          </a:p>
        </p:txBody>
      </p:sp>
    </p:spTree>
    <p:extLst>
      <p:ext uri="{BB962C8B-B14F-4D97-AF65-F5344CB8AC3E}">
        <p14:creationId xmlns:p14="http://schemas.microsoft.com/office/powerpoint/2010/main" val="147737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a:t>Problem fixed</a:t>
            </a:r>
            <a:r>
              <a:rPr lang="ru-RU" baseline="0" dirty="0"/>
              <a:t>– это сообщение типа </a:t>
            </a:r>
            <a:r>
              <a:rPr lang="en-US" baseline="0" dirty="0"/>
              <a:t>“</a:t>
            </a:r>
            <a:r>
              <a:rPr lang="ru-RU" baseline="0" dirty="0"/>
              <a:t>проблема исправлена</a:t>
            </a:r>
            <a:r>
              <a:rPr lang="en-US" baseline="0" dirty="0"/>
              <a:t>”</a:t>
            </a:r>
            <a:r>
              <a:rPr lang="ru-RU" baseline="0" dirty="0"/>
              <a:t/>
            </a:r>
            <a:br>
              <a:rPr lang="ru-RU" baseline="0" dirty="0"/>
            </a:br>
            <a:r>
              <a:rPr lang="en-US" baseline="0" dirty="0"/>
              <a:t>Problem report</a:t>
            </a:r>
            <a:r>
              <a:rPr lang="ru-RU" baseline="0" dirty="0"/>
              <a:t>– сообщение о возникшей проблеме</a:t>
            </a:r>
          </a:p>
          <a:p>
            <a:r>
              <a:rPr lang="en-US" dirty="0"/>
              <a:t>Routine</a:t>
            </a:r>
            <a:r>
              <a:rPr lang="ru-RU" baseline="0" dirty="0"/>
              <a:t>– какой-то этап наладки работы</a:t>
            </a:r>
          </a:p>
          <a:p>
            <a:r>
              <a:rPr lang="en-US" dirty="0"/>
              <a:t>Software</a:t>
            </a:r>
            <a:r>
              <a:rPr lang="en-US" baseline="0" dirty="0"/>
              <a:t> installation</a:t>
            </a:r>
            <a:r>
              <a:rPr lang="ru-RU" baseline="0" dirty="0"/>
              <a:t> – сообщение о новом программном обеспечении</a:t>
            </a:r>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15</a:t>
            </a:fld>
            <a:endParaRPr lang="ru-RU"/>
          </a:p>
        </p:txBody>
      </p:sp>
    </p:spTree>
    <p:extLst>
      <p:ext uri="{BB962C8B-B14F-4D97-AF65-F5344CB8AC3E}">
        <p14:creationId xmlns:p14="http://schemas.microsoft.com/office/powerpoint/2010/main" val="33034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16</a:t>
            </a:fld>
            <a:endParaRPr lang="ru-RU"/>
          </a:p>
        </p:txBody>
      </p:sp>
    </p:spTree>
    <p:extLst>
      <p:ext uri="{BB962C8B-B14F-4D97-AF65-F5344CB8AC3E}">
        <p14:creationId xmlns:p14="http://schemas.microsoft.com/office/powerpoint/2010/main" val="1512511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17</a:t>
            </a:fld>
            <a:endParaRPr lang="ru-RU"/>
          </a:p>
        </p:txBody>
      </p:sp>
    </p:spTree>
    <p:extLst>
      <p:ext uri="{BB962C8B-B14F-4D97-AF65-F5344CB8AC3E}">
        <p14:creationId xmlns:p14="http://schemas.microsoft.com/office/powerpoint/2010/main" val="351688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18</a:t>
            </a:fld>
            <a:endParaRPr lang="ru-RU"/>
          </a:p>
        </p:txBody>
      </p:sp>
    </p:spTree>
    <p:extLst>
      <p:ext uri="{BB962C8B-B14F-4D97-AF65-F5344CB8AC3E}">
        <p14:creationId xmlns:p14="http://schemas.microsoft.com/office/powerpoint/2010/main" val="2731606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21</a:t>
            </a:fld>
            <a:endParaRPr lang="ru-RU"/>
          </a:p>
        </p:txBody>
      </p:sp>
    </p:spTree>
    <p:extLst>
      <p:ext uri="{BB962C8B-B14F-4D97-AF65-F5344CB8AC3E}">
        <p14:creationId xmlns:p14="http://schemas.microsoft.com/office/powerpoint/2010/main" val="3930636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22</a:t>
            </a:fld>
            <a:endParaRPr lang="ru-RU"/>
          </a:p>
        </p:txBody>
      </p:sp>
    </p:spTree>
    <p:extLst>
      <p:ext uri="{BB962C8B-B14F-4D97-AF65-F5344CB8AC3E}">
        <p14:creationId xmlns:p14="http://schemas.microsoft.com/office/powerpoint/2010/main" val="211075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2</a:t>
            </a:fld>
            <a:endParaRPr lang="ru-RU"/>
          </a:p>
        </p:txBody>
      </p:sp>
    </p:spTree>
    <p:extLst>
      <p:ext uri="{BB962C8B-B14F-4D97-AF65-F5344CB8AC3E}">
        <p14:creationId xmlns:p14="http://schemas.microsoft.com/office/powerpoint/2010/main" val="1174057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24</a:t>
            </a:fld>
            <a:endParaRPr lang="ru-RU"/>
          </a:p>
        </p:txBody>
      </p:sp>
    </p:spTree>
    <p:extLst>
      <p:ext uri="{BB962C8B-B14F-4D97-AF65-F5344CB8AC3E}">
        <p14:creationId xmlns:p14="http://schemas.microsoft.com/office/powerpoint/2010/main" val="117271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FC9291-D1F4-4D1F-83CE-50019C1A7FAD}" type="slidenum">
              <a:rPr lang="ru-RU" smtClean="0"/>
              <a:t>25</a:t>
            </a:fld>
            <a:endParaRPr lang="ru-RU"/>
          </a:p>
        </p:txBody>
      </p:sp>
    </p:spTree>
    <p:extLst>
      <p:ext uri="{BB962C8B-B14F-4D97-AF65-F5344CB8AC3E}">
        <p14:creationId xmlns:p14="http://schemas.microsoft.com/office/powerpoint/2010/main" val="3493653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Буквы расползлись</a:t>
            </a:r>
          </a:p>
        </p:txBody>
      </p:sp>
      <p:sp>
        <p:nvSpPr>
          <p:cNvPr id="4" name="Номер слайда 3"/>
          <p:cNvSpPr>
            <a:spLocks noGrp="1"/>
          </p:cNvSpPr>
          <p:nvPr>
            <p:ph type="sldNum" sz="quarter" idx="5"/>
          </p:nvPr>
        </p:nvSpPr>
        <p:spPr/>
        <p:txBody>
          <a:bodyPr/>
          <a:lstStyle/>
          <a:p>
            <a:fld id="{3AFC9291-D1F4-4D1F-83CE-50019C1A7FAD}" type="slidenum">
              <a:rPr lang="ru-RU" smtClean="0"/>
              <a:t>26</a:t>
            </a:fld>
            <a:endParaRPr lang="ru-RU"/>
          </a:p>
        </p:txBody>
      </p:sp>
    </p:spTree>
    <p:extLst>
      <p:ext uri="{BB962C8B-B14F-4D97-AF65-F5344CB8AC3E}">
        <p14:creationId xmlns:p14="http://schemas.microsoft.com/office/powerpoint/2010/main" val="2222523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FC9291-D1F4-4D1F-83CE-50019C1A7FAD}" type="slidenum">
              <a:rPr lang="ru-RU" smtClean="0"/>
              <a:t>27</a:t>
            </a:fld>
            <a:endParaRPr lang="ru-RU"/>
          </a:p>
        </p:txBody>
      </p:sp>
    </p:spTree>
    <p:extLst>
      <p:ext uri="{BB962C8B-B14F-4D97-AF65-F5344CB8AC3E}">
        <p14:creationId xmlns:p14="http://schemas.microsoft.com/office/powerpoint/2010/main" val="1133882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FC9291-D1F4-4D1F-83CE-50019C1A7FAD}" type="slidenum">
              <a:rPr lang="ru-RU" smtClean="0"/>
              <a:t>28</a:t>
            </a:fld>
            <a:endParaRPr lang="ru-RU"/>
          </a:p>
        </p:txBody>
      </p:sp>
    </p:spTree>
    <p:extLst>
      <p:ext uri="{BB962C8B-B14F-4D97-AF65-F5344CB8AC3E}">
        <p14:creationId xmlns:p14="http://schemas.microsoft.com/office/powerpoint/2010/main" val="975555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FC9291-D1F4-4D1F-83CE-50019C1A7FAD}" type="slidenum">
              <a:rPr lang="ru-RU" smtClean="0"/>
              <a:t>29</a:t>
            </a:fld>
            <a:endParaRPr lang="ru-RU"/>
          </a:p>
        </p:txBody>
      </p:sp>
    </p:spTree>
    <p:extLst>
      <p:ext uri="{BB962C8B-B14F-4D97-AF65-F5344CB8AC3E}">
        <p14:creationId xmlns:p14="http://schemas.microsoft.com/office/powerpoint/2010/main" val="392603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3</a:t>
            </a:fld>
            <a:endParaRPr lang="ru-RU"/>
          </a:p>
        </p:txBody>
      </p:sp>
    </p:spTree>
    <p:extLst>
      <p:ext uri="{BB962C8B-B14F-4D97-AF65-F5344CB8AC3E}">
        <p14:creationId xmlns:p14="http://schemas.microsoft.com/office/powerpoint/2010/main" val="22910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4</a:t>
            </a:fld>
            <a:endParaRPr lang="ru-RU"/>
          </a:p>
        </p:txBody>
      </p:sp>
    </p:spTree>
    <p:extLst>
      <p:ext uri="{BB962C8B-B14F-4D97-AF65-F5344CB8AC3E}">
        <p14:creationId xmlns:p14="http://schemas.microsoft.com/office/powerpoint/2010/main" val="234653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5</a:t>
            </a:fld>
            <a:endParaRPr lang="ru-RU"/>
          </a:p>
        </p:txBody>
      </p:sp>
    </p:spTree>
    <p:extLst>
      <p:ext uri="{BB962C8B-B14F-4D97-AF65-F5344CB8AC3E}">
        <p14:creationId xmlns:p14="http://schemas.microsoft.com/office/powerpoint/2010/main" val="268235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6</a:t>
            </a:fld>
            <a:endParaRPr lang="ru-RU"/>
          </a:p>
        </p:txBody>
      </p:sp>
    </p:spTree>
    <p:extLst>
      <p:ext uri="{BB962C8B-B14F-4D97-AF65-F5344CB8AC3E}">
        <p14:creationId xmlns:p14="http://schemas.microsoft.com/office/powerpoint/2010/main" val="90629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7</a:t>
            </a:fld>
            <a:endParaRPr lang="ru-RU"/>
          </a:p>
        </p:txBody>
      </p:sp>
    </p:spTree>
    <p:extLst>
      <p:ext uri="{BB962C8B-B14F-4D97-AF65-F5344CB8AC3E}">
        <p14:creationId xmlns:p14="http://schemas.microsoft.com/office/powerpoint/2010/main" val="11369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8</a:t>
            </a:fld>
            <a:endParaRPr lang="ru-RU"/>
          </a:p>
        </p:txBody>
      </p:sp>
    </p:spTree>
    <p:extLst>
      <p:ext uri="{BB962C8B-B14F-4D97-AF65-F5344CB8AC3E}">
        <p14:creationId xmlns:p14="http://schemas.microsoft.com/office/powerpoint/2010/main" val="101925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FC9291-D1F4-4D1F-83CE-50019C1A7FAD}" type="slidenum">
              <a:rPr lang="ru-RU" smtClean="0"/>
              <a:t>9</a:t>
            </a:fld>
            <a:endParaRPr lang="ru-RU"/>
          </a:p>
        </p:txBody>
      </p:sp>
    </p:spTree>
    <p:extLst>
      <p:ext uri="{BB962C8B-B14F-4D97-AF65-F5344CB8AC3E}">
        <p14:creationId xmlns:p14="http://schemas.microsoft.com/office/powerpoint/2010/main" val="2190221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sldNum="0" hdr="0" ftr="0" dt="0"/>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3.png"/><Relationship Id="rId17" Type="http://schemas.openxmlformats.org/officeDocument/2006/relationships/image" Target="../media/image37.png"/><Relationship Id="rId2" Type="http://schemas.openxmlformats.org/officeDocument/2006/relationships/notesSlide" Target="../notesSlides/notesSlide11.xml"/><Relationship Id="rId16"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jpeg"/><Relationship Id="rId15" Type="http://schemas.openxmlformats.org/officeDocument/2006/relationships/image" Target="../media/image36.png"/><Relationship Id="rId10" Type="http://schemas.openxmlformats.org/officeDocument/2006/relationships/image" Target="../media/image22.png"/><Relationship Id="rId4" Type="http://schemas.openxmlformats.org/officeDocument/2006/relationships/image" Target="../media/image27.png"/><Relationship Id="rId9" Type="http://schemas.microsoft.com/office/2007/relationships/hdphoto" Target="../media/hdphoto4.wdp"/><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56.png"/><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1612" y="5805264"/>
            <a:ext cx="5868144" cy="877163"/>
          </a:xfrm>
          <a:prstGeom prst="rect">
            <a:avLst/>
          </a:prstGeom>
          <a:noFill/>
        </p:spPr>
        <p:txBody>
          <a:bodyPr wrap="square">
            <a:spAutoFit/>
          </a:bodyPr>
          <a:lstStyle/>
          <a:p>
            <a:pPr algn="ctr" fontAlgn="auto">
              <a:lnSpc>
                <a:spcPct val="150000"/>
              </a:lnSpc>
              <a:spcBef>
                <a:spcPts val="0"/>
              </a:spcBef>
              <a:spcAft>
                <a:spcPts val="0"/>
              </a:spcAft>
              <a:defRPr/>
            </a:pPr>
            <a:r>
              <a:rPr lang="en-US" altLang="ko-KR" b="1" u="sng">
                <a:solidFill>
                  <a:schemeClr val="tx1">
                    <a:lumMod val="75000"/>
                    <a:lumOff val="25000"/>
                  </a:schemeClr>
                </a:solidFill>
                <a:latin typeface="Sylfaen" panose="010A0502050306030303" pitchFamily="18" charset="0"/>
                <a:cs typeface="Arial" pitchFamily="34" charset="0"/>
              </a:rPr>
              <a:t>A. Chebotov</a:t>
            </a:r>
            <a:r>
              <a:rPr lang="en-US" altLang="ko-KR" b="1">
                <a:solidFill>
                  <a:schemeClr val="tx1">
                    <a:lumMod val="75000"/>
                    <a:lumOff val="25000"/>
                  </a:schemeClr>
                </a:solidFill>
                <a:latin typeface="Sylfaen" panose="010A0502050306030303" pitchFamily="18" charset="0"/>
                <a:cs typeface="Arial" pitchFamily="34" charset="0"/>
              </a:rPr>
              <a:t>, K. Gertsenberger, A. Moshkin </a:t>
            </a:r>
          </a:p>
          <a:p>
            <a:pPr algn="ctr" fontAlgn="auto">
              <a:lnSpc>
                <a:spcPct val="150000"/>
              </a:lnSpc>
              <a:spcBef>
                <a:spcPts val="0"/>
              </a:spcBef>
              <a:spcAft>
                <a:spcPts val="0"/>
              </a:spcAft>
              <a:defRPr/>
            </a:pPr>
            <a:r>
              <a:rPr lang="en-US" altLang="ko-KR" sz="1600" b="1">
                <a:solidFill>
                  <a:schemeClr val="tx1">
                    <a:lumMod val="75000"/>
                    <a:lumOff val="25000"/>
                  </a:schemeClr>
                </a:solidFill>
                <a:latin typeface="Sylfaen" panose="010A0502050306030303" pitchFamily="18" charset="0"/>
                <a:cs typeface="Arial" pitchFamily="34" charset="0"/>
              </a:rPr>
              <a:t>Veksler and Baldin Laboratory of High Energy Physics, JINR</a:t>
            </a:r>
          </a:p>
        </p:txBody>
      </p:sp>
      <p:sp>
        <p:nvSpPr>
          <p:cNvPr id="5" name="TextBox 1"/>
          <p:cNvSpPr txBox="1">
            <a:spLocks noChangeArrowheads="1"/>
          </p:cNvSpPr>
          <p:nvPr/>
        </p:nvSpPr>
        <p:spPr bwMode="auto">
          <a:xfrm>
            <a:off x="1619672" y="4995319"/>
            <a:ext cx="7128792" cy="954107"/>
          </a:xfrm>
          <a:prstGeom prst="rect">
            <a:avLst/>
          </a:prstGeom>
          <a:noFill/>
          <a:ln w="9525">
            <a:noFill/>
            <a:miter lim="800000"/>
            <a:headEnd/>
            <a:tailEnd/>
          </a:ln>
        </p:spPr>
        <p:txBody>
          <a:bodyPr wrap="square">
            <a:spAutoFit/>
          </a:bodyPr>
          <a:lstStyle/>
          <a:p>
            <a:pPr algn="ctr"/>
            <a:r>
              <a:rPr lang="en-US" altLang="ko-KR" sz="2700" b="1">
                <a:solidFill>
                  <a:schemeClr val="tx1">
                    <a:lumMod val="75000"/>
                    <a:lumOff val="25000"/>
                  </a:schemeClr>
                </a:solidFill>
                <a:latin typeface="Sylfaen" panose="010A0502050306030303" pitchFamily="18" charset="0"/>
                <a:ea typeface="맑은 고딕" pitchFamily="50" charset="-127"/>
                <a:cs typeface="Arial" pitchFamily="34" charset="0"/>
              </a:rPr>
              <a:t>Online Electronic Logbook Improvement for the future BM@N runs</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3760" y="260648"/>
            <a:ext cx="2160240" cy="1215135"/>
          </a:xfrm>
          <a:prstGeom prst="rect">
            <a:avLst/>
          </a:prstGeom>
        </p:spPr>
      </p:pic>
      <p:pic>
        <p:nvPicPr>
          <p:cNvPr id="11" name="Рисунок 10">
            <a:extLst>
              <a:ext uri="{FF2B5EF4-FFF2-40B4-BE49-F238E27FC236}">
                <a16:creationId xmlns:a16="http://schemas.microsoft.com/office/drawing/2014/main" id="{E2F23459-23E4-4FD2-9DCF-D618AA7EC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8" y="4246184"/>
            <a:ext cx="1226189" cy="1226189"/>
          </a:xfrm>
          <a:prstGeom prst="rect">
            <a:avLst/>
          </a:prstGeom>
        </p:spPr>
      </p:pic>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solidFill>
                  <a:schemeClr val="bg1"/>
                </a:solidFill>
                <a:effectLst>
                  <a:outerShdw blurRad="38100" dist="38100" dir="2700000" algn="tl">
                    <a:srgbClr val="000000">
                      <a:alpha val="43137"/>
                    </a:srgbClr>
                  </a:outerShdw>
                </a:effectLst>
              </a:rPr>
              <a:t> </a:t>
            </a: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Authentication/Authorization service</a:t>
            </a:r>
            <a:endParaRPr lang="ru-RU" sz="2800" dirty="0">
              <a:solidFill>
                <a:srgbClr val="C00000"/>
              </a:solidFill>
            </a:endParaRPr>
          </a:p>
        </p:txBody>
      </p:sp>
      <p:pic>
        <p:nvPicPr>
          <p:cNvPr id="2050" name="Picture 2" descr="Двухфакторная аутентификация: что это и зачем оно нужно? | Блог ..."/>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6578331" y="2399561"/>
            <a:ext cx="2091767" cy="15688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8"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A2594498-EF9A-4731-8C8A-0C142A64605D}" type="slidenum">
              <a:rPr lang="ru-RU" sz="1200" smtClean="0">
                <a:solidFill>
                  <a:srgbClr val="002060"/>
                </a:solidFill>
              </a:rPr>
              <a:t>10</a:t>
            </a:fld>
            <a:endParaRPr lang="en-US" sz="1200" dirty="0">
              <a:solidFill>
                <a:srgbClr val="002060"/>
              </a:solidFill>
            </a:endParaRPr>
          </a:p>
        </p:txBody>
      </p:sp>
      <p:sp>
        <p:nvSpPr>
          <p:cNvPr id="9" name="Content Placeholder 11"/>
          <p:cNvSpPr>
            <a:spLocks noGrp="1"/>
          </p:cNvSpPr>
          <p:nvPr>
            <p:ph idx="1"/>
          </p:nvPr>
        </p:nvSpPr>
        <p:spPr>
          <a:xfrm>
            <a:off x="1390328" y="1230125"/>
            <a:ext cx="6563072" cy="460648"/>
          </a:xfrm>
        </p:spPr>
        <p:txBody>
          <a:bodyPr/>
          <a:lstStyle/>
          <a:p>
            <a:pPr algn="ctr"/>
            <a:r>
              <a:rPr lang="en-US" sz="2800" b="1" dirty="0">
                <a:latin typeface="Book Antiqua" panose="02040602050305030304" pitchFamily="18" charset="0"/>
              </a:rPr>
              <a:t>Three-step process</a:t>
            </a:r>
            <a:endParaRPr lang="en-US" altLang="ko-KR" sz="2800" b="1" dirty="0">
              <a:latin typeface="Book Antiqua" panose="02040602050305030304" pitchFamily="18" charset="0"/>
              <a:cs typeface="Arial" pitchFamily="34" charset="0"/>
            </a:endParaRPr>
          </a:p>
        </p:txBody>
      </p:sp>
      <p:pic>
        <p:nvPicPr>
          <p:cNvPr id="4098" name="Picture 2" descr="Why Online Casinos Require Your Identification Proof - slotsexpert.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326" b="100000" l="10000" r="90000">
                        <a14:backgroundMark x1="39875" y1="44275" x2="40000" y2="33079"/>
                      </a14:backgroundRemoval>
                    </a14:imgEffect>
                  </a14:imgLayer>
                </a14:imgProps>
              </a:ext>
              <a:ext uri="{28A0092B-C50C-407E-A947-70E740481C1C}">
                <a14:useLocalDpi xmlns:a14="http://schemas.microsoft.com/office/drawing/2010/main" val="0"/>
              </a:ext>
            </a:extLst>
          </a:blip>
          <a:srcRect l="22221" t="3770" r="29631" b="5758"/>
          <a:stretch/>
        </p:blipFill>
        <p:spPr bwMode="auto">
          <a:xfrm>
            <a:off x="756823" y="2340436"/>
            <a:ext cx="1872208" cy="17281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8029" y="4083460"/>
            <a:ext cx="2521527" cy="923330"/>
          </a:xfrm>
          <a:prstGeom prst="rect">
            <a:avLst/>
          </a:prstGeom>
          <a:noFill/>
        </p:spPr>
        <p:txBody>
          <a:bodyPr wrap="square" rtlCol="0">
            <a:spAutoFit/>
          </a:bodyPr>
          <a:lstStyle/>
          <a:p>
            <a:pPr algn="ctr"/>
            <a:r>
              <a:rPr lang="en-US" dirty="0">
                <a:solidFill>
                  <a:schemeClr val="tx1">
                    <a:lumMod val="75000"/>
                    <a:lumOff val="25000"/>
                  </a:schemeClr>
                </a:solidFill>
                <a:latin typeface="Book Antiqua" panose="02040602050305030304" pitchFamily="18" charset="0"/>
              </a:rPr>
              <a:t>Identification happens when a user claims an identity.</a:t>
            </a:r>
            <a:endParaRPr lang="ru-RU" dirty="0">
              <a:solidFill>
                <a:schemeClr val="tx1">
                  <a:lumMod val="75000"/>
                  <a:lumOff val="25000"/>
                </a:schemeClr>
              </a:solidFill>
              <a:latin typeface="Book Antiqua" panose="02040602050305030304" pitchFamily="18" charset="0"/>
            </a:endParaRPr>
          </a:p>
        </p:txBody>
      </p:sp>
      <p:sp>
        <p:nvSpPr>
          <p:cNvPr id="12" name="TextBox 11"/>
          <p:cNvSpPr txBox="1"/>
          <p:nvPr/>
        </p:nvSpPr>
        <p:spPr>
          <a:xfrm>
            <a:off x="3264286" y="4106561"/>
            <a:ext cx="2815154" cy="923330"/>
          </a:xfrm>
          <a:prstGeom prst="rect">
            <a:avLst/>
          </a:prstGeom>
          <a:noFill/>
        </p:spPr>
        <p:txBody>
          <a:bodyPr wrap="square" rtlCol="0">
            <a:spAutoFit/>
          </a:bodyPr>
          <a:lstStyle/>
          <a:p>
            <a:pPr algn="ctr"/>
            <a:r>
              <a:rPr lang="en-US" dirty="0">
                <a:solidFill>
                  <a:schemeClr val="tx1">
                    <a:lumMod val="75000"/>
                    <a:lumOff val="25000"/>
                  </a:schemeClr>
                </a:solidFill>
                <a:latin typeface="Book Antiqua" panose="02040602050305030304" pitchFamily="18" charset="0"/>
              </a:rPr>
              <a:t>That is the authentication process: verifying a           claimed identity.</a:t>
            </a:r>
            <a:endParaRPr lang="ru-RU" dirty="0">
              <a:solidFill>
                <a:schemeClr val="tx1">
                  <a:lumMod val="75000"/>
                  <a:lumOff val="25000"/>
                </a:schemeClr>
              </a:solidFill>
              <a:latin typeface="Book Antiqua" panose="02040602050305030304" pitchFamily="18" charset="0"/>
            </a:endParaRPr>
          </a:p>
        </p:txBody>
      </p:sp>
      <p:sp>
        <p:nvSpPr>
          <p:cNvPr id="14" name="TextBox 13"/>
          <p:cNvSpPr txBox="1"/>
          <p:nvPr/>
        </p:nvSpPr>
        <p:spPr>
          <a:xfrm>
            <a:off x="6145982" y="4083460"/>
            <a:ext cx="2956463" cy="1477328"/>
          </a:xfrm>
          <a:prstGeom prst="rect">
            <a:avLst/>
          </a:prstGeom>
          <a:noFill/>
        </p:spPr>
        <p:txBody>
          <a:bodyPr wrap="square" rtlCol="0">
            <a:spAutoFit/>
          </a:bodyPr>
          <a:lstStyle/>
          <a:p>
            <a:pPr algn="ctr"/>
            <a:r>
              <a:rPr lang="en-US" dirty="0">
                <a:solidFill>
                  <a:schemeClr val="tx1">
                    <a:lumMod val="75000"/>
                    <a:lumOff val="25000"/>
                  </a:schemeClr>
                </a:solidFill>
                <a:latin typeface="Book Antiqua" panose="02040602050305030304" pitchFamily="18" charset="0"/>
              </a:rPr>
              <a:t>This stage provides access  to functions the service       (system) depending on       access only do what you     have permissions</a:t>
            </a:r>
            <a:endParaRPr lang="ru-RU" dirty="0">
              <a:solidFill>
                <a:schemeClr val="tx1">
                  <a:lumMod val="75000"/>
                  <a:lumOff val="25000"/>
                </a:schemeClr>
              </a:solidFill>
              <a:latin typeface="Book Antiqua" panose="02040602050305030304" pitchFamily="18" charset="0"/>
            </a:endParaRPr>
          </a:p>
        </p:txBody>
      </p:sp>
      <p:sp>
        <p:nvSpPr>
          <p:cNvPr id="15" name="TextBox 14"/>
          <p:cNvSpPr txBox="1"/>
          <p:nvPr/>
        </p:nvSpPr>
        <p:spPr>
          <a:xfrm>
            <a:off x="755576" y="1855618"/>
            <a:ext cx="2016224" cy="400110"/>
          </a:xfrm>
          <a:prstGeom prst="rect">
            <a:avLst/>
          </a:prstGeom>
          <a:noFill/>
        </p:spPr>
        <p:txBody>
          <a:bodyPr wrap="square" rtlCol="0">
            <a:spAutoFit/>
          </a:bodyPr>
          <a:lstStyle/>
          <a:p>
            <a:pPr algn="ctr"/>
            <a:r>
              <a:rPr lang="en-US" sz="2000">
                <a:latin typeface="Book Antiqua" panose="02040602050305030304" pitchFamily="18" charset="0"/>
              </a:rPr>
              <a:t>Identification</a:t>
            </a:r>
            <a:endParaRPr lang="ru-RU" sz="2000">
              <a:latin typeface="Book Antiqua" panose="02040602050305030304" pitchFamily="18" charset="0"/>
            </a:endParaRPr>
          </a:p>
        </p:txBody>
      </p:sp>
      <p:sp>
        <p:nvSpPr>
          <p:cNvPr id="16" name="TextBox 15"/>
          <p:cNvSpPr txBox="1"/>
          <p:nvPr/>
        </p:nvSpPr>
        <p:spPr>
          <a:xfrm>
            <a:off x="3563888" y="1867067"/>
            <a:ext cx="2016224" cy="400110"/>
          </a:xfrm>
          <a:prstGeom prst="rect">
            <a:avLst/>
          </a:prstGeom>
          <a:noFill/>
        </p:spPr>
        <p:txBody>
          <a:bodyPr wrap="square" rtlCol="0">
            <a:spAutoFit/>
          </a:bodyPr>
          <a:lstStyle/>
          <a:p>
            <a:pPr algn="ctr"/>
            <a:r>
              <a:rPr lang="en-US" sz="2000" dirty="0">
                <a:latin typeface="Book Antiqua" panose="02040602050305030304" pitchFamily="18" charset="0"/>
              </a:rPr>
              <a:t>Authentication</a:t>
            </a:r>
            <a:endParaRPr lang="ru-RU" sz="2000" dirty="0">
              <a:latin typeface="Book Antiqua" panose="02040602050305030304" pitchFamily="18" charset="0"/>
            </a:endParaRPr>
          </a:p>
        </p:txBody>
      </p:sp>
      <p:sp>
        <p:nvSpPr>
          <p:cNvPr id="17" name="TextBox 16"/>
          <p:cNvSpPr txBox="1"/>
          <p:nvPr/>
        </p:nvSpPr>
        <p:spPr>
          <a:xfrm>
            <a:off x="6554287" y="1855618"/>
            <a:ext cx="2016224" cy="400110"/>
          </a:xfrm>
          <a:prstGeom prst="rect">
            <a:avLst/>
          </a:prstGeom>
          <a:noFill/>
        </p:spPr>
        <p:txBody>
          <a:bodyPr wrap="square" rtlCol="0">
            <a:spAutoFit/>
          </a:bodyPr>
          <a:lstStyle/>
          <a:p>
            <a:pPr algn="ctr"/>
            <a:r>
              <a:rPr lang="en-US" sz="2000" dirty="0">
                <a:latin typeface="Book Antiqua" panose="02040602050305030304" pitchFamily="18" charset="0"/>
              </a:rPr>
              <a:t>Authorization</a:t>
            </a:r>
            <a:endParaRPr lang="ru-RU" sz="2000" dirty="0">
              <a:latin typeface="Book Antiqua" panose="02040602050305030304" pitchFamily="18" charset="0"/>
            </a:endParaRPr>
          </a:p>
        </p:txBody>
      </p:sp>
      <p:sp>
        <p:nvSpPr>
          <p:cNvPr id="4" name="Прямоугольник 3"/>
          <p:cNvSpPr/>
          <p:nvPr/>
        </p:nvSpPr>
        <p:spPr>
          <a:xfrm>
            <a:off x="1123257" y="5724979"/>
            <a:ext cx="7229671" cy="646331"/>
          </a:xfrm>
          <a:prstGeom prst="rect">
            <a:avLst/>
          </a:prstGeom>
        </p:spPr>
        <p:txBody>
          <a:bodyPr wrap="square">
            <a:spAutoFit/>
          </a:bodyPr>
          <a:lstStyle/>
          <a:p>
            <a:pPr algn="ctr"/>
            <a:r>
              <a:rPr lang="en-US" dirty="0">
                <a:solidFill>
                  <a:srgbClr val="313B3F"/>
                </a:solidFill>
                <a:latin typeface="Georgia" panose="02040502050405020303" pitchFamily="18" charset="0"/>
              </a:rPr>
              <a:t>Access control systems grants access to resources only to users           whose identity has been proved and having the required permissions.</a:t>
            </a:r>
            <a:endParaRPr lang="ru-RU" dirty="0"/>
          </a:p>
        </p:txBody>
      </p:sp>
      <p:pic>
        <p:nvPicPr>
          <p:cNvPr id="4100" name="Picture 4" descr="IBM Security BrandVoice: 4 Tips To Make Passwordless More Secure ..."/>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26" b="97531" l="1875" r="95313">
                        <a14:foregroundMark x1="17500" y1="49846" x2="41979" y2="16358"/>
                        <a14:foregroundMark x1="30312" y1="46914" x2="15417" y2="55093"/>
                        <a14:foregroundMark x1="13542" y1="56790" x2="13542" y2="33025"/>
                        <a14:foregroundMark x1="39167" y1="14969" x2="45000" y2="10494"/>
                        <a14:foregroundMark x1="84896" y1="43673" x2="85625" y2="43981"/>
                        <a14:foregroundMark x1="85625" y1="48920" x2="84375" y2="48920"/>
                        <a14:foregroundMark x1="85625" y1="55401" x2="84271" y2="53549"/>
                      </a14:backgroundRemoval>
                    </a14:imgEffect>
                  </a14:imgLayer>
                </a14:imgProps>
              </a:ext>
              <a:ext uri="{28A0092B-C50C-407E-A947-70E740481C1C}">
                <a14:useLocalDpi xmlns:a14="http://schemas.microsoft.com/office/drawing/2010/main" val="0"/>
              </a:ext>
            </a:extLst>
          </a:blip>
          <a:srcRect/>
          <a:stretch>
            <a:fillRect/>
          </a:stretch>
        </p:blipFill>
        <p:spPr bwMode="auto">
          <a:xfrm>
            <a:off x="3115192" y="2276659"/>
            <a:ext cx="2913615" cy="19666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FreeIPA | SouthEast LinuxFes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442" t="24065" r="19256" b="28106"/>
          <a:stretch/>
        </p:blipFill>
        <p:spPr bwMode="auto">
          <a:xfrm>
            <a:off x="6264213" y="1201886"/>
            <a:ext cx="1689187" cy="56306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1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solidFill>
                  <a:schemeClr val="bg1"/>
                </a:solidFill>
                <a:effectLst>
                  <a:outerShdw blurRad="38100" dist="38100" dir="2700000" algn="tl">
                    <a:srgbClr val="000000">
                      <a:alpha val="43137"/>
                    </a:srgbClr>
                  </a:outerShdw>
                </a:effectLst>
              </a:rPr>
              <a:t> </a:t>
            </a: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Authentication/Authorization service</a:t>
            </a:r>
            <a:endParaRPr lang="ru-RU" sz="2800" dirty="0">
              <a:solidFill>
                <a:srgbClr val="C00000"/>
              </a:solidFill>
            </a:endParaRPr>
          </a:p>
        </p:txBody>
      </p:sp>
      <p:sp>
        <p:nvSpPr>
          <p:cNvPr id="5" name="Прямоугольник 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8"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11</a:t>
            </a:r>
            <a:endParaRPr lang="en-US" sz="1200" dirty="0">
              <a:solidFill>
                <a:srgbClr val="002060"/>
              </a:solidFill>
            </a:endParaRPr>
          </a:p>
        </p:txBody>
      </p:sp>
      <p:pic>
        <p:nvPicPr>
          <p:cNvPr id="11" name="Рисунок 10"/>
          <p:cNvPicPr>
            <a:picLocks noChangeAspect="1"/>
          </p:cNvPicPr>
          <p:nvPr/>
        </p:nvPicPr>
        <p:blipFill>
          <a:blip r:embed="rId3"/>
          <a:stretch>
            <a:fillRect/>
          </a:stretch>
        </p:blipFill>
        <p:spPr>
          <a:xfrm>
            <a:off x="1331640" y="1971521"/>
            <a:ext cx="6480720" cy="3524041"/>
          </a:xfrm>
          <a:prstGeom prst="rect">
            <a:avLst/>
          </a:prstGeom>
        </p:spPr>
      </p:pic>
      <p:pic>
        <p:nvPicPr>
          <p:cNvPr id="13" name="Рисунок 12"/>
          <p:cNvPicPr>
            <a:picLocks noChangeAspect="1"/>
          </p:cNvPicPr>
          <p:nvPr/>
        </p:nvPicPr>
        <p:blipFill>
          <a:blip r:embed="rId4"/>
          <a:stretch>
            <a:fillRect/>
          </a:stretch>
        </p:blipFill>
        <p:spPr>
          <a:xfrm>
            <a:off x="1074626" y="1491725"/>
            <a:ext cx="6994748" cy="4483633"/>
          </a:xfrm>
          <a:prstGeom prst="rect">
            <a:avLst/>
          </a:prstGeom>
        </p:spPr>
      </p:pic>
      <p:pic>
        <p:nvPicPr>
          <p:cNvPr id="18" name="Рисунок 17"/>
          <p:cNvPicPr>
            <a:picLocks noChangeAspect="1"/>
          </p:cNvPicPr>
          <p:nvPr/>
        </p:nvPicPr>
        <p:blipFill>
          <a:blip r:embed="rId5"/>
          <a:stretch>
            <a:fillRect/>
          </a:stretch>
        </p:blipFill>
        <p:spPr>
          <a:xfrm>
            <a:off x="1074626" y="1498085"/>
            <a:ext cx="6994800" cy="4498644"/>
          </a:xfrm>
          <a:prstGeom prst="rect">
            <a:avLst/>
          </a:prstGeom>
        </p:spPr>
      </p:pic>
    </p:spTree>
    <p:extLst>
      <p:ext uri="{BB962C8B-B14F-4D97-AF65-F5344CB8AC3E}">
        <p14:creationId xmlns:p14="http://schemas.microsoft.com/office/powerpoint/2010/main" val="309933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30" descr="https://images.vexels.com/media/users/3/142306/isolated/preview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30249">
            <a:off x="5244058" y="4646337"/>
            <a:ext cx="1066449" cy="6172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WiNFO - Free System Information, Monitoring and Diagnos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449" y="3464129"/>
            <a:ext cx="1926143" cy="106496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sz="2800" dirty="0">
                <a:solidFill>
                  <a:schemeClr val="bg1"/>
                </a:solidFill>
                <a:effectLst>
                  <a:outerShdw blurRad="38100" dist="38100" dir="2700000" algn="tl">
                    <a:srgbClr val="000000">
                      <a:alpha val="43137"/>
                    </a:srgbClr>
                  </a:outerShdw>
                </a:effectLst>
              </a:rPr>
              <a:t> </a:t>
            </a: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Access scheme</a:t>
            </a:r>
            <a:endParaRPr lang="ru-RU" sz="2800" dirty="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12</a:t>
            </a:r>
            <a:endParaRPr lang="en-US" sz="1200" dirty="0">
              <a:solidFill>
                <a:srgbClr val="002060"/>
              </a:solidFill>
            </a:endParaRPr>
          </a:p>
        </p:txBody>
      </p:sp>
      <p:pic>
        <p:nvPicPr>
          <p:cNvPr id="24" name="Рисунок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0605" y="3524581"/>
            <a:ext cx="1357829" cy="848558"/>
          </a:xfrm>
          <a:prstGeom prst="rect">
            <a:avLst/>
          </a:prstGeom>
          <a:ln>
            <a:solidFill>
              <a:schemeClr val="tx1"/>
            </a:solidFill>
          </a:ln>
        </p:spPr>
      </p:pic>
      <p:pic>
        <p:nvPicPr>
          <p:cNvPr id="2060" name="Picture 12" descr="Affordable User Testing Software | PlaybookU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2755" y="1278496"/>
            <a:ext cx="1436262" cy="105928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User Icons - Free Download, PNG and 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416" y="1184921"/>
            <a:ext cx="1284996" cy="128499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roup Of People Background clipart - Team, Illustration, Teamwork ..."/>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100000" l="10000" r="90000">
                        <a14:foregroundMark x1="56000" y1="9118" x2="56667" y2="28529"/>
                        <a14:foregroundMark x1="57667" y1="32941" x2="57889" y2="36471"/>
                        <a14:foregroundMark x1="55667" y1="37941" x2="55778" y2="29412"/>
                        <a14:foregroundMark x1="22889" y1="82647" x2="26889" y2="77059"/>
                        <a14:foregroundMark x1="29222" y1="82941" x2="27556" y2="77353"/>
                        <a14:foregroundMark x1="32222" y1="84118" x2="30000" y2="72059"/>
                        <a14:foregroundMark x1="30556" y1="86471" x2="26444" y2="82059"/>
                        <a14:foregroundMark x1="40667" y1="77647" x2="40778" y2="78529"/>
                        <a14:foregroundMark x1="50444" y1="83824" x2="50444" y2="83824"/>
                        <a14:foregroundMark x1="48333" y1="85000" x2="48333" y2="85000"/>
                        <a14:foregroundMark x1="61111" y1="81471" x2="61111" y2="81471"/>
                        <a14:foregroundMark x1="65444" y1="56765" x2="65444" y2="56765"/>
                        <a14:foregroundMark x1="68444" y1="77353" x2="68444" y2="77353"/>
                        <a14:foregroundMark x1="68556" y1="74706" x2="68556" y2="74706"/>
                        <a14:foregroundMark x1="68222" y1="70882" x2="69778" y2="81471"/>
                        <a14:foregroundMark x1="74000" y1="80882" x2="70889" y2="65000"/>
                        <a14:foregroundMark x1="72667" y1="83824" x2="72111" y2="77647"/>
                        <a14:foregroundMark x1="74444" y1="82353" x2="73444" y2="68824"/>
                        <a14:foregroundMark x1="75111" y1="80882" x2="74556" y2="76765"/>
                        <a14:backgroundMark x1="43333" y1="74706" x2="45333" y2="75294"/>
                        <a14:backgroundMark x1="44778" y1="50294" x2="45778" y2="50000"/>
                        <a14:backgroundMark x1="35556" y1="70882" x2="35556" y2="70882"/>
                        <a14:backgroundMark x1="68444" y1="63235" x2="68444" y2="63235"/>
                        <a14:backgroundMark x1="67000" y1="61765" x2="67000" y2="61765"/>
                      </a14:backgroundRemoval>
                    </a14:imgEffect>
                  </a14:imgLayer>
                </a14:imgProps>
              </a:ext>
              <a:ext uri="{28A0092B-C50C-407E-A947-70E740481C1C}">
                <a14:useLocalDpi xmlns:a14="http://schemas.microsoft.com/office/drawing/2010/main" val="0"/>
              </a:ext>
            </a:extLst>
          </a:blip>
          <a:srcRect l="19495" r="23373"/>
          <a:stretch/>
        </p:blipFill>
        <p:spPr bwMode="auto">
          <a:xfrm>
            <a:off x="6179414" y="1194092"/>
            <a:ext cx="1728192" cy="1142737"/>
          </a:xfrm>
          <a:prstGeom prst="rect">
            <a:avLst/>
          </a:prstGeom>
          <a:noFill/>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a:xfrm>
            <a:off x="1762834" y="2352113"/>
            <a:ext cx="936104" cy="369332"/>
          </a:xfrm>
          <a:prstGeom prst="rect">
            <a:avLst/>
          </a:prstGeom>
          <a:ln>
            <a:solidFill>
              <a:schemeClr val="tx1"/>
            </a:solidFill>
          </a:ln>
        </p:spPr>
        <p:txBody>
          <a:bodyPr wrap="square">
            <a:spAutoFit/>
          </a:bodyPr>
          <a:lstStyle/>
          <a:p>
            <a:pPr algn="ctr"/>
            <a:r>
              <a:rPr lang="en-US" b="1" i="1" dirty="0">
                <a:latin typeface="Book Antiqua" panose="02040602050305030304" pitchFamily="18" charset="0"/>
              </a:rPr>
              <a:t>admins</a:t>
            </a:r>
            <a:endParaRPr lang="ru-RU" b="1" i="1" dirty="0">
              <a:latin typeface="Book Antiqua" panose="02040602050305030304" pitchFamily="18" charset="0"/>
            </a:endParaRPr>
          </a:p>
        </p:txBody>
      </p:sp>
      <p:sp>
        <p:nvSpPr>
          <p:cNvPr id="32" name="Прямоугольник 31"/>
          <p:cNvSpPr/>
          <p:nvPr/>
        </p:nvSpPr>
        <p:spPr>
          <a:xfrm>
            <a:off x="3976281" y="2365502"/>
            <a:ext cx="1212161" cy="646331"/>
          </a:xfrm>
          <a:prstGeom prst="rect">
            <a:avLst/>
          </a:prstGeom>
          <a:ln>
            <a:solidFill>
              <a:schemeClr val="tx1"/>
            </a:solidFill>
          </a:ln>
        </p:spPr>
        <p:txBody>
          <a:bodyPr wrap="square">
            <a:spAutoFit/>
          </a:bodyPr>
          <a:lstStyle/>
          <a:p>
            <a:pPr algn="ctr"/>
            <a:r>
              <a:rPr lang="en-US" b="1" i="1" dirty="0">
                <a:latin typeface="Book Antiqua" panose="02040602050305030304" pitchFamily="18" charset="0"/>
              </a:rPr>
              <a:t>shift </a:t>
            </a:r>
          </a:p>
          <a:p>
            <a:pPr algn="ctr"/>
            <a:r>
              <a:rPr lang="en-US" b="1" i="1" dirty="0">
                <a:latin typeface="Book Antiqua" panose="02040602050305030304" pitchFamily="18" charset="0"/>
              </a:rPr>
              <a:t>operators</a:t>
            </a:r>
            <a:endParaRPr lang="ru-RU" b="1" i="1" dirty="0">
              <a:latin typeface="Book Antiqua" panose="02040602050305030304" pitchFamily="18" charset="0"/>
            </a:endParaRPr>
          </a:p>
        </p:txBody>
      </p:sp>
      <p:sp>
        <p:nvSpPr>
          <p:cNvPr id="33" name="Прямоугольник 32"/>
          <p:cNvSpPr/>
          <p:nvPr/>
        </p:nvSpPr>
        <p:spPr>
          <a:xfrm>
            <a:off x="6748261" y="2352113"/>
            <a:ext cx="787896" cy="369332"/>
          </a:xfrm>
          <a:prstGeom prst="rect">
            <a:avLst/>
          </a:prstGeom>
          <a:ln>
            <a:solidFill>
              <a:schemeClr val="tx1"/>
            </a:solidFill>
          </a:ln>
        </p:spPr>
        <p:txBody>
          <a:bodyPr wrap="square">
            <a:spAutoFit/>
          </a:bodyPr>
          <a:lstStyle/>
          <a:p>
            <a:pPr algn="ctr"/>
            <a:r>
              <a:rPr lang="en-US" b="1" i="1">
                <a:latin typeface="Book Antiqua" panose="02040602050305030304" pitchFamily="18" charset="0"/>
              </a:rPr>
              <a:t>users</a:t>
            </a:r>
            <a:endParaRPr lang="ru-RU" b="1" i="1">
              <a:latin typeface="Book Antiqua" panose="02040602050305030304" pitchFamily="18" charset="0"/>
            </a:endParaRPr>
          </a:p>
        </p:txBody>
      </p:sp>
      <p:pic>
        <p:nvPicPr>
          <p:cNvPr id="2070" name="Picture 22" descr="FreeIPA | SouthEast LinuxFest"/>
          <p:cNvPicPr>
            <a:picLocks noChangeAspect="1" noChangeArrowheads="1"/>
          </p:cNvPicPr>
          <p:nvPr/>
        </p:nvPicPr>
        <p:blipFill rotWithShape="1">
          <a:blip r:embed="rId10">
            <a:extLst>
              <a:ext uri="{28A0092B-C50C-407E-A947-70E740481C1C}">
                <a14:useLocalDpi xmlns:a14="http://schemas.microsoft.com/office/drawing/2010/main" val="0"/>
              </a:ext>
            </a:extLst>
          </a:blip>
          <a:srcRect l="17442" t="24065" r="19256" b="28106"/>
          <a:stretch/>
        </p:blipFill>
        <p:spPr bwMode="auto">
          <a:xfrm>
            <a:off x="4674824" y="5466689"/>
            <a:ext cx="2473905" cy="8246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8" name="Picture 30" descr="https://images.vexels.com/media/users/3/142306/isolated/preview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481842">
            <a:off x="5554671" y="2921777"/>
            <a:ext cx="1200628" cy="95061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0" descr="https://images.vexels.com/media/users/3/142306/isolated/preview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3075186">
            <a:off x="2413249" y="2897699"/>
            <a:ext cx="1315577" cy="98151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0" descr="https://images.vexels.com/media/users/3/142306/isolated/preview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4316581" y="2991633"/>
            <a:ext cx="505878" cy="49969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0" descr="https://images.vexels.com/media/users/3/142306/isolated/preview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8190576">
            <a:off x="3131709" y="4715762"/>
            <a:ext cx="956482" cy="553617"/>
          </a:xfrm>
          <a:prstGeom prst="rect">
            <a:avLst/>
          </a:prstGeom>
          <a:noFill/>
          <a:extLst>
            <a:ext uri="{909E8E84-426E-40DD-AFC4-6F175D3DCCD1}">
              <a14:hiddenFill xmlns:a14="http://schemas.microsoft.com/office/drawing/2010/main">
                <a:solidFill>
                  <a:srgbClr val="FFFFFF"/>
                </a:solidFill>
              </a14:hiddenFill>
            </a:ext>
          </a:extLst>
        </p:spPr>
      </p:pic>
      <p:pic>
        <p:nvPicPr>
          <p:cNvPr id="21" name="Рисунок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0" b="100000" l="0" r="99375">
                        <a14:foregroundMark x1="50833" y1="87037" x2="58385" y2="79352"/>
                        <a14:foregroundMark x1="58906" y1="88796" x2="72552" y2="95093"/>
                        <a14:foregroundMark x1="78646" y1="96019" x2="68542" y2="85278"/>
                        <a14:foregroundMark x1="60417" y1="40741" x2="60938" y2="69537"/>
                        <a14:foregroundMark x1="61198" y1="79815" x2="59948" y2="67685"/>
                        <a14:foregroundMark x1="60417" y1="32593" x2="60677" y2="47037"/>
                        <a14:backgroundMark x1="64740" y1="25833" x2="52344" y2="3426"/>
                        <a14:backgroundMark x1="4271" y1="13704" x2="52604" y2="6944"/>
                        <a14:backgroundMark x1="3021" y1="70370" x2="37917" y2="98241"/>
                        <a14:backgroundMark x1="39167" y1="96481" x2="45260" y2="99167"/>
                        <a14:backgroundMark x1="48542" y1="95556" x2="46250" y2="97870"/>
                      </a14:backgroundRemoval>
                    </a14:imgEffect>
                  </a14:imgLayer>
                </a14:imgProps>
              </a:ext>
            </a:extLst>
          </a:blip>
          <a:srcRect t="8735" r="17280"/>
          <a:stretch/>
        </p:blipFill>
        <p:spPr>
          <a:xfrm>
            <a:off x="1496573" y="4869160"/>
            <a:ext cx="2355347" cy="1461744"/>
          </a:xfrm>
          <a:prstGeom prst="rect">
            <a:avLst/>
          </a:prstGeom>
        </p:spPr>
      </p:pic>
      <p:pic>
        <p:nvPicPr>
          <p:cNvPr id="54" name="Picture 30" descr="https://images.vexels.com/media/users/3/142306/isolated/preview ..."/>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9166454">
            <a:off x="2790397" y="4510249"/>
            <a:ext cx="1042138" cy="60319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0" descr="https://images.vexels.com/media/users/3/142306/isolated/preview ..."/>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4697426">
            <a:off x="4894573" y="4767906"/>
            <a:ext cx="1042138" cy="603195"/>
          </a:xfrm>
          <a:prstGeom prst="rect">
            <a:avLst/>
          </a:prstGeom>
          <a:noFill/>
          <a:extLst>
            <a:ext uri="{909E8E84-426E-40DD-AFC4-6F175D3DCCD1}">
              <a14:hiddenFill xmlns:a14="http://schemas.microsoft.com/office/drawing/2010/main">
                <a:solidFill>
                  <a:srgbClr val="FFFFFF"/>
                </a:solidFill>
              </a14:hiddenFill>
            </a:ext>
          </a:extLst>
        </p:spPr>
      </p:pic>
      <p:sp>
        <p:nvSpPr>
          <p:cNvPr id="57" name="Прямоугольник 56"/>
          <p:cNvSpPr/>
          <p:nvPr/>
        </p:nvSpPr>
        <p:spPr>
          <a:xfrm>
            <a:off x="257298" y="5555842"/>
            <a:ext cx="1787404" cy="369332"/>
          </a:xfrm>
          <a:prstGeom prst="rect">
            <a:avLst/>
          </a:prstGeom>
        </p:spPr>
        <p:txBody>
          <a:bodyPr wrap="square">
            <a:spAutoFit/>
          </a:bodyPr>
          <a:lstStyle/>
          <a:p>
            <a:pPr algn="ctr"/>
            <a:r>
              <a:rPr lang="en-US">
                <a:effectLst>
                  <a:outerShdw blurRad="38100" dist="38100" dir="2700000" algn="tl">
                    <a:srgbClr val="000000">
                      <a:alpha val="43137"/>
                    </a:srgbClr>
                  </a:outerShdw>
                </a:effectLst>
                <a:latin typeface="Book Antiqua" panose="02040602050305030304" pitchFamily="18" charset="0"/>
              </a:rPr>
              <a:t>Database</a:t>
            </a:r>
          </a:p>
        </p:txBody>
      </p:sp>
      <p:sp>
        <p:nvSpPr>
          <p:cNvPr id="58" name="Прямоугольник 57"/>
          <p:cNvSpPr/>
          <p:nvPr/>
        </p:nvSpPr>
        <p:spPr>
          <a:xfrm>
            <a:off x="3954597" y="4472249"/>
            <a:ext cx="1242690" cy="646331"/>
          </a:xfrm>
          <a:prstGeom prst="rect">
            <a:avLst/>
          </a:prstGeom>
        </p:spPr>
        <p:txBody>
          <a:bodyPr wrap="square">
            <a:spAutoFit/>
          </a:bodyPr>
          <a:lstStyle/>
          <a:p>
            <a:pPr algn="ctr"/>
            <a:r>
              <a:rPr lang="en-US" dirty="0">
                <a:effectLst>
                  <a:outerShdw blurRad="38100" dist="38100" dir="2700000" algn="tl">
                    <a:srgbClr val="000000">
                      <a:alpha val="43137"/>
                    </a:srgbClr>
                  </a:outerShdw>
                </a:effectLst>
                <a:latin typeface="Book Antiqua" panose="02040602050305030304" pitchFamily="18" charset="0"/>
              </a:rPr>
              <a:t>Web </a:t>
            </a:r>
          </a:p>
          <a:p>
            <a:pPr algn="ctr"/>
            <a:r>
              <a:rPr lang="en-US" dirty="0">
                <a:effectLst>
                  <a:outerShdw blurRad="38100" dist="38100" dir="2700000" algn="tl">
                    <a:srgbClr val="000000">
                      <a:alpha val="43137"/>
                    </a:srgbClr>
                  </a:outerShdw>
                </a:effectLst>
                <a:latin typeface="Book Antiqua" panose="02040602050305030304" pitchFamily="18" charset="0"/>
              </a:rPr>
              <a:t>interface</a:t>
            </a:r>
          </a:p>
        </p:txBody>
      </p:sp>
    </p:spTree>
    <p:extLst>
      <p:ext uri="{BB962C8B-B14F-4D97-AF65-F5344CB8AC3E}">
        <p14:creationId xmlns:p14="http://schemas.microsoft.com/office/powerpoint/2010/main" val="89176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Group users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13</a:t>
            </a:r>
            <a:endParaRPr lang="en-US" sz="1200" dirty="0">
              <a:solidFill>
                <a:srgbClr val="002060"/>
              </a:solidFill>
            </a:endParaRPr>
          </a:p>
        </p:txBody>
      </p:sp>
      <p:pic>
        <p:nvPicPr>
          <p:cNvPr id="4" name="Рисунок 3"/>
          <p:cNvPicPr>
            <a:picLocks noChangeAspect="1"/>
          </p:cNvPicPr>
          <p:nvPr/>
        </p:nvPicPr>
        <p:blipFill>
          <a:blip r:embed="rId3"/>
          <a:stretch>
            <a:fillRect/>
          </a:stretch>
        </p:blipFill>
        <p:spPr>
          <a:xfrm>
            <a:off x="401999" y="1399262"/>
            <a:ext cx="8364225" cy="4909614"/>
          </a:xfrm>
          <a:prstGeom prst="rect">
            <a:avLst/>
          </a:prstGeom>
        </p:spPr>
      </p:pic>
    </p:spTree>
    <p:extLst>
      <p:ext uri="{BB962C8B-B14F-4D97-AF65-F5344CB8AC3E}">
        <p14:creationId xmlns:p14="http://schemas.microsoft.com/office/powerpoint/2010/main" val="239191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14</a:t>
            </a:r>
            <a:endParaRPr lang="en-US" sz="1200" dirty="0">
              <a:solidFill>
                <a:srgbClr val="002060"/>
              </a:solidFill>
            </a:endParaRPr>
          </a:p>
        </p:txBody>
      </p:sp>
      <p:sp>
        <p:nvSpPr>
          <p:cNvPr id="7" name="Content Placeholder 11"/>
          <p:cNvSpPr>
            <a:spLocks noGrp="1"/>
          </p:cNvSpPr>
          <p:nvPr>
            <p:ph idx="1"/>
          </p:nvPr>
        </p:nvSpPr>
        <p:spPr>
          <a:xfrm>
            <a:off x="1390328" y="1230125"/>
            <a:ext cx="6563072" cy="460648"/>
          </a:xfrm>
        </p:spPr>
        <p:txBody>
          <a:bodyPr/>
          <a:lstStyle/>
          <a:p>
            <a:pPr algn="ctr"/>
            <a:r>
              <a:rPr lang="en-US" sz="2800" b="1">
                <a:latin typeface="Book Antiqua" panose="02040602050305030304" pitchFamily="18" charset="0"/>
              </a:rPr>
              <a:t>Administrator access</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80" y="1834606"/>
            <a:ext cx="8720608" cy="4130315"/>
          </a:xfrm>
          <a:prstGeom prst="rect">
            <a:avLst/>
          </a:prstGeom>
        </p:spPr>
      </p:pic>
      <p:sp>
        <p:nvSpPr>
          <p:cNvPr id="5" name="Прямоугольник 4"/>
          <p:cNvSpPr/>
          <p:nvPr/>
        </p:nvSpPr>
        <p:spPr>
          <a:xfrm>
            <a:off x="611560" y="1834606"/>
            <a:ext cx="288032" cy="2262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313112" y="1817810"/>
            <a:ext cx="746720" cy="243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8604448" y="2636911"/>
            <a:ext cx="360040" cy="3328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6100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t="8457" b="12082"/>
          <a:stretch/>
        </p:blipFill>
        <p:spPr>
          <a:xfrm>
            <a:off x="152872" y="1419307"/>
            <a:ext cx="4608512" cy="4736383"/>
          </a:xfrm>
          <a:prstGeom prst="rect">
            <a:avLst/>
          </a:prstGeom>
        </p:spPr>
      </p:pic>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15</a:t>
            </a:r>
            <a:endParaRPr lang="en-US" sz="1200" dirty="0">
              <a:solidFill>
                <a:srgbClr val="002060"/>
              </a:solidFill>
            </a:endParaRPr>
          </a:p>
        </p:txBody>
      </p:sp>
      <p:sp>
        <p:nvSpPr>
          <p:cNvPr id="5" name="Прямоугольник 4"/>
          <p:cNvSpPr/>
          <p:nvPr/>
        </p:nvSpPr>
        <p:spPr>
          <a:xfrm>
            <a:off x="3203848" y="1321906"/>
            <a:ext cx="4735592" cy="461665"/>
          </a:xfrm>
          <a:prstGeom prst="rect">
            <a:avLst/>
          </a:prstGeom>
        </p:spPr>
        <p:txBody>
          <a:bodyPr wrap="none">
            <a:spAutoFit/>
          </a:bodyPr>
          <a:lstStyle/>
          <a:p>
            <a:r>
              <a:rPr lang="en-US" sz="2400" dirty="0">
                <a:latin typeface="Book Antiqua" panose="02040602050305030304" pitchFamily="18" charset="0"/>
              </a:rPr>
              <a:t>Dictionary of installed event type</a:t>
            </a:r>
            <a:endParaRPr lang="ru-RU" sz="2400" dirty="0">
              <a:latin typeface="Book Antiqua" panose="02040602050305030304" pitchFamily="18" charset="0"/>
            </a:endParaRPr>
          </a:p>
        </p:txBody>
      </p:sp>
      <p:sp>
        <p:nvSpPr>
          <p:cNvPr id="10" name="Content Placeholder 11"/>
          <p:cNvSpPr>
            <a:spLocks noGrp="1"/>
          </p:cNvSpPr>
          <p:nvPr>
            <p:ph idx="1"/>
          </p:nvPr>
        </p:nvSpPr>
        <p:spPr>
          <a:xfrm>
            <a:off x="3437620" y="5933763"/>
            <a:ext cx="3744416" cy="590862"/>
          </a:xfrm>
        </p:spPr>
        <p:txBody>
          <a:bodyPr/>
          <a:lstStyle/>
          <a:p>
            <a:pPr algn="ctr"/>
            <a:r>
              <a:rPr lang="en-US" sz="1800" b="1" dirty="0">
                <a:latin typeface="Book Antiqua" panose="02040602050305030304" pitchFamily="18" charset="0"/>
              </a:rPr>
              <a:t>Advanced administrator settings</a:t>
            </a:r>
          </a:p>
        </p:txBody>
      </p:sp>
    </p:spTree>
    <p:extLst>
      <p:ext uri="{BB962C8B-B14F-4D97-AF65-F5344CB8AC3E}">
        <p14:creationId xmlns:p14="http://schemas.microsoft.com/office/powerpoint/2010/main" val="17121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1190" t="11843" r="32143"/>
          <a:stretch/>
        </p:blipFill>
        <p:spPr>
          <a:xfrm>
            <a:off x="251520" y="1481889"/>
            <a:ext cx="4032448" cy="4404605"/>
          </a:xfrm>
          <a:prstGeom prst="rect">
            <a:avLst/>
          </a:prstGeom>
        </p:spPr>
      </p:pic>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16</a:t>
            </a:r>
            <a:endParaRPr lang="en-US" sz="1200" dirty="0">
              <a:solidFill>
                <a:srgbClr val="002060"/>
              </a:solidFill>
            </a:endParaRPr>
          </a:p>
        </p:txBody>
      </p:sp>
      <p:sp>
        <p:nvSpPr>
          <p:cNvPr id="7" name="Content Placeholder 11"/>
          <p:cNvSpPr>
            <a:spLocks noGrp="1"/>
          </p:cNvSpPr>
          <p:nvPr>
            <p:ph idx="1"/>
          </p:nvPr>
        </p:nvSpPr>
        <p:spPr>
          <a:xfrm>
            <a:off x="3275856" y="5886494"/>
            <a:ext cx="3744416" cy="590862"/>
          </a:xfrm>
        </p:spPr>
        <p:txBody>
          <a:bodyPr/>
          <a:lstStyle/>
          <a:p>
            <a:pPr algn="ctr"/>
            <a:r>
              <a:rPr lang="en-US" sz="1800" b="1" dirty="0">
                <a:latin typeface="Book Antiqua" panose="02040602050305030304" pitchFamily="18" charset="0"/>
              </a:rPr>
              <a:t>Advanced administrator settings</a:t>
            </a:r>
          </a:p>
        </p:txBody>
      </p:sp>
      <p:sp>
        <p:nvSpPr>
          <p:cNvPr id="5" name="Прямоугольник 4"/>
          <p:cNvSpPr/>
          <p:nvPr/>
        </p:nvSpPr>
        <p:spPr>
          <a:xfrm>
            <a:off x="3203848" y="1321906"/>
            <a:ext cx="5186035" cy="461665"/>
          </a:xfrm>
          <a:prstGeom prst="rect">
            <a:avLst/>
          </a:prstGeom>
        </p:spPr>
        <p:txBody>
          <a:bodyPr wrap="none">
            <a:spAutoFit/>
          </a:bodyPr>
          <a:lstStyle/>
          <a:p>
            <a:r>
              <a:rPr lang="en-US" sz="2400" dirty="0">
                <a:latin typeface="Book Antiqua" panose="02040602050305030304" pitchFamily="18" charset="0"/>
              </a:rPr>
              <a:t>Dictionary of installed event triggers</a:t>
            </a:r>
            <a:endParaRPr lang="ru-RU" sz="2400" dirty="0">
              <a:latin typeface="Book Antiqua" panose="02040602050305030304" pitchFamily="18" charset="0"/>
            </a:endParaRPr>
          </a:p>
        </p:txBody>
      </p:sp>
    </p:spTree>
    <p:extLst>
      <p:ext uri="{BB962C8B-B14F-4D97-AF65-F5344CB8AC3E}">
        <p14:creationId xmlns:p14="http://schemas.microsoft.com/office/powerpoint/2010/main" val="180323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52166" y="1651150"/>
            <a:ext cx="5362575" cy="4657725"/>
          </a:xfrm>
          <a:prstGeom prst="rect">
            <a:avLst/>
          </a:prstGeom>
        </p:spPr>
      </p:pic>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17</a:t>
            </a:r>
            <a:endParaRPr lang="en-US" sz="1200" dirty="0">
              <a:solidFill>
                <a:srgbClr val="002060"/>
              </a:solidFill>
            </a:endParaRPr>
          </a:p>
        </p:txBody>
      </p:sp>
      <p:sp>
        <p:nvSpPr>
          <p:cNvPr id="5" name="Прямоугольник 4"/>
          <p:cNvSpPr/>
          <p:nvPr/>
        </p:nvSpPr>
        <p:spPr>
          <a:xfrm>
            <a:off x="3203848" y="1321906"/>
            <a:ext cx="4875053" cy="461665"/>
          </a:xfrm>
          <a:prstGeom prst="rect">
            <a:avLst/>
          </a:prstGeom>
        </p:spPr>
        <p:txBody>
          <a:bodyPr wrap="none">
            <a:spAutoFit/>
          </a:bodyPr>
          <a:lstStyle/>
          <a:p>
            <a:r>
              <a:rPr lang="en-US" sz="2400" dirty="0">
                <a:latin typeface="Book Antiqua" panose="02040602050305030304" pitchFamily="18" charset="0"/>
              </a:rPr>
              <a:t>Dictionary of installed event beam</a:t>
            </a:r>
            <a:endParaRPr lang="ru-RU" sz="2400" dirty="0">
              <a:latin typeface="Book Antiqua" panose="02040602050305030304" pitchFamily="18" charset="0"/>
            </a:endParaRPr>
          </a:p>
        </p:txBody>
      </p:sp>
      <p:sp>
        <p:nvSpPr>
          <p:cNvPr id="10" name="Content Placeholder 11"/>
          <p:cNvSpPr>
            <a:spLocks noGrp="1"/>
          </p:cNvSpPr>
          <p:nvPr>
            <p:ph idx="1"/>
          </p:nvPr>
        </p:nvSpPr>
        <p:spPr>
          <a:xfrm>
            <a:off x="3275856" y="5886494"/>
            <a:ext cx="3744416" cy="590862"/>
          </a:xfrm>
        </p:spPr>
        <p:txBody>
          <a:bodyPr/>
          <a:lstStyle/>
          <a:p>
            <a:pPr algn="ctr"/>
            <a:r>
              <a:rPr lang="en-US" sz="1800" b="1" dirty="0">
                <a:latin typeface="Book Antiqua" panose="02040602050305030304" pitchFamily="18" charset="0"/>
              </a:rPr>
              <a:t>Advanced administrator settings</a:t>
            </a:r>
          </a:p>
        </p:txBody>
      </p:sp>
    </p:spTree>
    <p:extLst>
      <p:ext uri="{BB962C8B-B14F-4D97-AF65-F5344CB8AC3E}">
        <p14:creationId xmlns:p14="http://schemas.microsoft.com/office/powerpoint/2010/main" val="3718182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347279" y="1201523"/>
            <a:ext cx="3933990" cy="5289811"/>
          </a:xfrm>
          <a:prstGeom prst="rect">
            <a:avLst/>
          </a:prstGeom>
        </p:spPr>
      </p:pic>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18</a:t>
            </a:r>
            <a:endParaRPr lang="en-US" sz="1200" dirty="0">
              <a:solidFill>
                <a:srgbClr val="002060"/>
              </a:solidFill>
            </a:endParaRPr>
          </a:p>
        </p:txBody>
      </p:sp>
      <p:sp>
        <p:nvSpPr>
          <p:cNvPr id="5" name="Прямоугольник 4"/>
          <p:cNvSpPr/>
          <p:nvPr/>
        </p:nvSpPr>
        <p:spPr>
          <a:xfrm>
            <a:off x="3203848" y="1321906"/>
            <a:ext cx="4998484" cy="461665"/>
          </a:xfrm>
          <a:prstGeom prst="rect">
            <a:avLst/>
          </a:prstGeom>
        </p:spPr>
        <p:txBody>
          <a:bodyPr wrap="none">
            <a:spAutoFit/>
          </a:bodyPr>
          <a:lstStyle/>
          <a:p>
            <a:r>
              <a:rPr lang="en-US" sz="2400" dirty="0">
                <a:latin typeface="Book Antiqua" panose="02040602050305030304" pitchFamily="18" charset="0"/>
              </a:rPr>
              <a:t>Dictionary of installed event target</a:t>
            </a:r>
            <a:endParaRPr lang="ru-RU" sz="2400" dirty="0">
              <a:latin typeface="Book Antiqua" panose="02040602050305030304" pitchFamily="18" charset="0"/>
            </a:endParaRPr>
          </a:p>
        </p:txBody>
      </p:sp>
      <p:sp>
        <p:nvSpPr>
          <p:cNvPr id="9" name="Content Placeholder 11"/>
          <p:cNvSpPr>
            <a:spLocks noGrp="1"/>
          </p:cNvSpPr>
          <p:nvPr>
            <p:ph idx="1"/>
          </p:nvPr>
        </p:nvSpPr>
        <p:spPr>
          <a:xfrm>
            <a:off x="4473900" y="5900472"/>
            <a:ext cx="3744416" cy="590862"/>
          </a:xfrm>
        </p:spPr>
        <p:txBody>
          <a:bodyPr/>
          <a:lstStyle/>
          <a:p>
            <a:pPr algn="ctr"/>
            <a:r>
              <a:rPr lang="en-US" sz="1800" b="1" dirty="0">
                <a:latin typeface="Book Antiqua" panose="02040602050305030304" pitchFamily="18" charset="0"/>
              </a:rPr>
              <a:t>Advanced administrator settings</a:t>
            </a:r>
          </a:p>
        </p:txBody>
      </p:sp>
    </p:spTree>
    <p:extLst>
      <p:ext uri="{BB962C8B-B14F-4D97-AF65-F5344CB8AC3E}">
        <p14:creationId xmlns:p14="http://schemas.microsoft.com/office/powerpoint/2010/main" val="167728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19</a:t>
            </a:r>
            <a:endParaRPr lang="en-US" sz="1200" dirty="0">
              <a:solidFill>
                <a:srgbClr val="002060"/>
              </a:solidFill>
            </a:endParaRPr>
          </a:p>
        </p:txBody>
      </p:sp>
      <p:sp>
        <p:nvSpPr>
          <p:cNvPr id="7" name="Content Placeholder 11"/>
          <p:cNvSpPr>
            <a:spLocks noGrp="1"/>
          </p:cNvSpPr>
          <p:nvPr>
            <p:ph idx="1"/>
          </p:nvPr>
        </p:nvSpPr>
        <p:spPr>
          <a:xfrm>
            <a:off x="1390328" y="1230125"/>
            <a:ext cx="6563072" cy="460648"/>
          </a:xfrm>
        </p:spPr>
        <p:txBody>
          <a:bodyPr/>
          <a:lstStyle/>
          <a:p>
            <a:pPr algn="ctr"/>
            <a:r>
              <a:rPr lang="en-US" sz="2800" b="1" dirty="0">
                <a:latin typeface="Book Antiqua" panose="02040602050305030304" pitchFamily="18" charset="0"/>
              </a:rPr>
              <a:t>Sort data by selected parameters</a:t>
            </a:r>
          </a:p>
        </p:txBody>
      </p:sp>
      <p:pic>
        <p:nvPicPr>
          <p:cNvPr id="3" name="Рисунок 2"/>
          <p:cNvPicPr>
            <a:picLocks noChangeAspect="1"/>
          </p:cNvPicPr>
          <p:nvPr/>
        </p:nvPicPr>
        <p:blipFill>
          <a:blip r:embed="rId2"/>
          <a:stretch>
            <a:fillRect/>
          </a:stretch>
        </p:blipFill>
        <p:spPr>
          <a:xfrm>
            <a:off x="1390328" y="1834606"/>
            <a:ext cx="6358020" cy="2667368"/>
          </a:xfrm>
          <a:prstGeom prst="rect">
            <a:avLst/>
          </a:prstGeom>
        </p:spPr>
      </p:pic>
      <p:pic>
        <p:nvPicPr>
          <p:cNvPr id="4" name="Рисунок 3"/>
          <p:cNvPicPr>
            <a:picLocks noChangeAspect="1"/>
          </p:cNvPicPr>
          <p:nvPr/>
        </p:nvPicPr>
        <p:blipFill>
          <a:blip r:embed="rId3"/>
          <a:stretch>
            <a:fillRect/>
          </a:stretch>
        </p:blipFill>
        <p:spPr>
          <a:xfrm>
            <a:off x="1365494" y="3578743"/>
            <a:ext cx="6382854" cy="2478121"/>
          </a:xfrm>
          <a:prstGeom prst="rect">
            <a:avLst/>
          </a:prstGeom>
        </p:spPr>
      </p:pic>
    </p:spTree>
    <p:extLst>
      <p:ext uri="{BB962C8B-B14F-4D97-AF65-F5344CB8AC3E}">
        <p14:creationId xmlns:p14="http://schemas.microsoft.com/office/powerpoint/2010/main" val="38506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144000" cy="143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stretch>
            <a:fillRect/>
          </a:stretch>
        </p:blipFill>
        <p:spPr>
          <a:xfrm>
            <a:off x="539552" y="873648"/>
            <a:ext cx="8136904" cy="4411486"/>
          </a:xfrm>
          <a:prstGeom prst="rect">
            <a:avLst/>
          </a:prstGeom>
        </p:spPr>
      </p:pic>
      <p:sp>
        <p:nvSpPr>
          <p:cNvPr id="11" name="Прямоугольник 10"/>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lang="en-US" sz="3000" b="1" kern="0">
                <a:solidFill>
                  <a:srgbClr val="18A6E1"/>
                </a:solidFill>
                <a:effectLst>
                  <a:outerShdw blurRad="38100" dist="38100" dir="2700000" algn="tl">
                    <a:srgbClr val="000000">
                      <a:alpha val="43137"/>
                    </a:srgbClr>
                  </a:outerShdw>
                </a:effectLst>
                <a:latin typeface="Arial"/>
                <a:cs typeface="Arial" panose="020B0604020202020204" pitchFamily="34" charset="0"/>
              </a:rPr>
              <a:t>N</a:t>
            </a:r>
            <a:r>
              <a:rPr lang="en-US" sz="3000" b="1" kern="0">
                <a:solidFill>
                  <a:srgbClr val="FFFFFF"/>
                </a:solidFill>
                <a:effectLst>
                  <a:outerShdw blurRad="38100" dist="38100" dir="2700000" algn="tl">
                    <a:srgbClr val="000000">
                      <a:alpha val="43137"/>
                    </a:srgbClr>
                  </a:outerShdw>
                </a:effectLst>
                <a:latin typeface="Arial"/>
                <a:cs typeface="Arial" panose="020B0604020202020204" pitchFamily="34" charset="0"/>
              </a:rPr>
              <a:t>uclotron-based </a:t>
            </a:r>
            <a:r>
              <a:rPr lang="en-US" sz="3000" b="1" kern="0">
                <a:solidFill>
                  <a:srgbClr val="18A6E1"/>
                </a:solidFill>
                <a:effectLst>
                  <a:outerShdw blurRad="38100" dist="38100" dir="2700000" algn="tl">
                    <a:srgbClr val="000000">
                      <a:alpha val="43137"/>
                    </a:srgbClr>
                  </a:outerShdw>
                </a:effectLst>
                <a:latin typeface="Arial"/>
                <a:cs typeface="Arial" panose="020B0604020202020204" pitchFamily="34" charset="0"/>
              </a:rPr>
              <a:t>I</a:t>
            </a:r>
            <a:r>
              <a:rPr lang="en-US" sz="3000" b="1" kern="0">
                <a:solidFill>
                  <a:srgbClr val="FFFFFF"/>
                </a:solidFill>
                <a:effectLst>
                  <a:outerShdw blurRad="38100" dist="38100" dir="2700000" algn="tl">
                    <a:srgbClr val="000000">
                      <a:alpha val="43137"/>
                    </a:srgbClr>
                  </a:outerShdw>
                </a:effectLst>
                <a:latin typeface="Arial"/>
                <a:cs typeface="Arial" panose="020B0604020202020204" pitchFamily="34" charset="0"/>
              </a:rPr>
              <a:t>on </a:t>
            </a:r>
            <a:r>
              <a:rPr lang="en-US" sz="3000" b="1" kern="0">
                <a:solidFill>
                  <a:srgbClr val="18A6E1"/>
                </a:solidFill>
                <a:effectLst>
                  <a:outerShdw blurRad="38100" dist="38100" dir="2700000" algn="tl">
                    <a:srgbClr val="000000">
                      <a:alpha val="43137"/>
                    </a:srgbClr>
                  </a:outerShdw>
                </a:effectLst>
                <a:latin typeface="Arial"/>
                <a:cs typeface="Arial" panose="020B0604020202020204" pitchFamily="34" charset="0"/>
              </a:rPr>
              <a:t>C</a:t>
            </a:r>
            <a:r>
              <a:rPr lang="en-US" sz="3000" b="1" kern="0">
                <a:solidFill>
                  <a:srgbClr val="FFFFFF"/>
                </a:solidFill>
                <a:effectLst>
                  <a:outerShdw blurRad="38100" dist="38100" dir="2700000" algn="tl">
                    <a:srgbClr val="000000">
                      <a:alpha val="43137"/>
                    </a:srgbClr>
                  </a:outerShdw>
                </a:effectLst>
                <a:latin typeface="Arial"/>
                <a:cs typeface="Arial" panose="020B0604020202020204" pitchFamily="34" charset="0"/>
              </a:rPr>
              <a:t>ollider f</a:t>
            </a:r>
            <a:r>
              <a:rPr lang="en-US" sz="3000" b="1" kern="0">
                <a:solidFill>
                  <a:srgbClr val="18A6E1"/>
                </a:solidFill>
                <a:effectLst>
                  <a:outerShdw blurRad="38100" dist="38100" dir="2700000" algn="tl">
                    <a:srgbClr val="000000">
                      <a:alpha val="43137"/>
                    </a:srgbClr>
                  </a:outerShdw>
                </a:effectLst>
                <a:latin typeface="Arial"/>
                <a:cs typeface="Arial" panose="020B0604020202020204" pitchFamily="34" charset="0"/>
              </a:rPr>
              <a:t>A</a:t>
            </a:r>
            <a:r>
              <a:rPr lang="en-US" sz="3000" b="1" kern="0">
                <a:solidFill>
                  <a:srgbClr val="FFFFFF"/>
                </a:solidFill>
                <a:effectLst>
                  <a:outerShdw blurRad="38100" dist="38100" dir="2700000" algn="tl">
                    <a:srgbClr val="000000">
                      <a:alpha val="43137"/>
                    </a:srgbClr>
                  </a:outerShdw>
                </a:effectLst>
                <a:latin typeface="Arial"/>
                <a:cs typeface="Arial" panose="020B0604020202020204" pitchFamily="34" charset="0"/>
              </a:rPr>
              <a:t>cility</a:t>
            </a:r>
            <a:endParaRPr lang="ru-RU" sz="3200" kern="0">
              <a:solidFill>
                <a:sysClr val="windowText" lastClr="000000"/>
              </a:solidFill>
            </a:endParaRPr>
          </a:p>
        </p:txBody>
      </p:sp>
      <p:sp>
        <p:nvSpPr>
          <p:cNvPr id="15"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99E7E646-5D21-45DE-BD89-AF687DFE642D}" type="slidenum">
              <a:rPr lang="en-US" sz="1200" smtClean="0">
                <a:solidFill>
                  <a:srgbClr val="002060"/>
                </a:solidFill>
              </a:rPr>
              <a:pPr algn="r" eaLnBrk="1" hangingPunct="1">
                <a:defRPr/>
              </a:pPr>
              <a:t>2</a:t>
            </a:fld>
            <a:endParaRPr lang="en-US" sz="1200" dirty="0">
              <a:solidFill>
                <a:srgbClr val="002060"/>
              </a:solidFill>
            </a:endParaRPr>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24" name="Прямоугольник 23"/>
          <p:cNvSpPr/>
          <p:nvPr/>
        </p:nvSpPr>
        <p:spPr>
          <a:xfrm>
            <a:off x="1493655" y="1573843"/>
            <a:ext cx="1098123" cy="331102"/>
          </a:xfrm>
          <a:prstGeom prst="rect">
            <a:avLst/>
          </a:prstGeom>
          <a:solidFill>
            <a:srgbClr val="000000">
              <a:alpha val="54902"/>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ylfaen" panose="010A0502050306030303" pitchFamily="18" charset="0"/>
              </a:rPr>
              <a:t>Nuclotron</a:t>
            </a:r>
            <a:endParaRPr lang="ru-RU" sz="1600" dirty="0">
              <a:latin typeface="Sylfaen" panose="010A0502050306030303" pitchFamily="18" charset="0"/>
            </a:endParaRPr>
          </a:p>
        </p:txBody>
      </p:sp>
      <p:sp>
        <p:nvSpPr>
          <p:cNvPr id="21" name="Прямоугольник 20"/>
          <p:cNvSpPr/>
          <p:nvPr/>
        </p:nvSpPr>
        <p:spPr>
          <a:xfrm>
            <a:off x="4671009" y="3236118"/>
            <a:ext cx="847491" cy="272570"/>
          </a:xfrm>
          <a:prstGeom prst="rect">
            <a:avLst/>
          </a:prstGeom>
          <a:solidFill>
            <a:srgbClr val="000000">
              <a:alpha val="54902"/>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ylfaen" panose="010A0502050306030303" pitchFamily="18" charset="0"/>
              </a:rPr>
              <a:t>MPD</a:t>
            </a:r>
            <a:endParaRPr lang="ru-RU" dirty="0">
              <a:latin typeface="Sylfaen" panose="010A0502050306030303" pitchFamily="18" charset="0"/>
            </a:endParaRPr>
          </a:p>
        </p:txBody>
      </p:sp>
      <p:sp>
        <p:nvSpPr>
          <p:cNvPr id="19" name="Прямоугольник 18"/>
          <p:cNvSpPr/>
          <p:nvPr/>
        </p:nvSpPr>
        <p:spPr>
          <a:xfrm>
            <a:off x="6444208" y="2345476"/>
            <a:ext cx="783087" cy="268728"/>
          </a:xfrm>
          <a:prstGeom prst="rect">
            <a:avLst/>
          </a:prstGeom>
          <a:solidFill>
            <a:srgbClr val="000000">
              <a:alpha val="54902"/>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Sylfaen" panose="010A0502050306030303" pitchFamily="18" charset="0"/>
              </a:rPr>
              <a:t>SPD</a:t>
            </a:r>
            <a:endParaRPr lang="ru-RU" sz="1600">
              <a:latin typeface="Sylfaen" panose="010A0502050306030303" pitchFamily="18" charset="0"/>
            </a:endParaRPr>
          </a:p>
        </p:txBody>
      </p:sp>
      <p:sp>
        <p:nvSpPr>
          <p:cNvPr id="17" name="Прямоугольник 16"/>
          <p:cNvSpPr/>
          <p:nvPr/>
        </p:nvSpPr>
        <p:spPr>
          <a:xfrm>
            <a:off x="4161195" y="1410570"/>
            <a:ext cx="893617" cy="281241"/>
          </a:xfrm>
          <a:prstGeom prst="rect">
            <a:avLst/>
          </a:prstGeom>
          <a:solidFill>
            <a:srgbClr val="000000">
              <a:alpha val="54902"/>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ylfaen" panose="010A0502050306030303" pitchFamily="18" charset="0"/>
              </a:rPr>
              <a:t>BM@N</a:t>
            </a:r>
            <a:endParaRPr lang="ru-RU" dirty="0">
              <a:latin typeface="Sylfaen" panose="010A0502050306030303" pitchFamily="18" charset="0"/>
            </a:endParaRPr>
          </a:p>
        </p:txBody>
      </p:sp>
      <p:sp>
        <p:nvSpPr>
          <p:cNvPr id="28" name="Стрелка вниз 27"/>
          <p:cNvSpPr/>
          <p:nvPr/>
        </p:nvSpPr>
        <p:spPr>
          <a:xfrm>
            <a:off x="1943704" y="1909363"/>
            <a:ext cx="198023" cy="18078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4508991" y="1691411"/>
            <a:ext cx="198023" cy="18078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6736739" y="2585022"/>
            <a:ext cx="198023" cy="18078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низ 31"/>
          <p:cNvSpPr/>
          <p:nvPr/>
        </p:nvSpPr>
        <p:spPr>
          <a:xfrm>
            <a:off x="4995742" y="3486301"/>
            <a:ext cx="198023" cy="18078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3" name="Объект 2"/>
              <p:cNvSpPr>
                <a:spLocks noGrp="1"/>
              </p:cNvSpPr>
              <p:nvPr>
                <p:ph idx="1"/>
              </p:nvPr>
            </p:nvSpPr>
            <p:spPr>
              <a:xfrm>
                <a:off x="4860032" y="5368091"/>
                <a:ext cx="3528393" cy="369226"/>
              </a:xfrm>
            </p:spPr>
            <p:txBody>
              <a:bodyPr/>
              <a:lstStyle/>
              <a:p>
                <a:pPr marL="266700" indent="-266700" algn="just">
                  <a:spcBef>
                    <a:spcPts val="1200"/>
                  </a:spcBef>
                  <a:spcAft>
                    <a:spcPts val="600"/>
                  </a:spcAft>
                  <a:buClr>
                    <a:srgbClr val="000090"/>
                  </a:buClr>
                  <a:buBlip>
                    <a:blip r:embed="rId4"/>
                  </a:buBlip>
                  <a:defRPr/>
                </a:pPr>
                <a:r>
                  <a:rPr lang="en-US" sz="1300" dirty="0">
                    <a:solidFill>
                      <a:srgbClr val="000000"/>
                    </a:solidFill>
                    <a:effectLst/>
                  </a:rPr>
                  <a:t>Beams: from </a:t>
                </a:r>
                <a14:m>
                  <m:oMath xmlns:m="http://schemas.openxmlformats.org/officeDocument/2006/math">
                    <m:sSup>
                      <m:sSupPr>
                        <m:ctrlPr>
                          <a:rPr lang="en-US" sz="1400" i="1">
                            <a:solidFill>
                              <a:srgbClr val="008000"/>
                            </a:solidFill>
                            <a:latin typeface="Cambria Math" panose="02040503050406030204" pitchFamily="18" charset="0"/>
                          </a:rPr>
                        </m:ctrlPr>
                      </m:sSupPr>
                      <m:e>
                        <m:r>
                          <a:rPr lang="en-US" sz="1400" b="0" i="1" smtClean="0">
                            <a:solidFill>
                              <a:srgbClr val="008000"/>
                            </a:solidFill>
                            <a:latin typeface="Cambria Math" panose="02040503050406030204" pitchFamily="18" charset="0"/>
                          </a:rPr>
                          <m:t>𝑑</m:t>
                        </m:r>
                      </m:e>
                      <m:sup>
                        <m:r>
                          <a:rPr lang="en-US" sz="1400" i="1" smtClean="0">
                            <a:solidFill>
                              <a:srgbClr val="008000"/>
                            </a:solidFill>
                            <a:latin typeface="Cambria Math" panose="02040503050406030204" pitchFamily="18" charset="0"/>
                            <a:ea typeface="Cambria Math" panose="02040503050406030204" pitchFamily="18" charset="0"/>
                          </a:rPr>
                          <m:t>↑</m:t>
                        </m:r>
                      </m:sup>
                    </m:sSup>
                    <m:r>
                      <a:rPr lang="en-US" sz="1400" b="0" i="1" smtClean="0">
                        <a:solidFill>
                          <a:srgbClr val="008000"/>
                        </a:solidFill>
                        <a:latin typeface="Cambria Math" panose="02040503050406030204" pitchFamily="18" charset="0"/>
                        <a:ea typeface="Cambria Math" panose="02040503050406030204" pitchFamily="18" charset="0"/>
                      </a:rPr>
                      <m:t>, </m:t>
                    </m:r>
                    <m:r>
                      <a:rPr lang="en-US" sz="1400" b="0" i="1" smtClean="0">
                        <a:solidFill>
                          <a:srgbClr val="008000"/>
                        </a:solidFill>
                        <a:latin typeface="Cambria Math" panose="02040503050406030204" pitchFamily="18" charset="0"/>
                        <a:ea typeface="Cambria Math" panose="02040503050406030204" pitchFamily="18" charset="0"/>
                      </a:rPr>
                      <m:t>𝐶</m:t>
                    </m:r>
                    <m:r>
                      <a:rPr lang="en-US" sz="1400" i="1">
                        <a:solidFill>
                          <a:srgbClr val="008000"/>
                        </a:solidFill>
                        <a:latin typeface="Cambria Math" panose="02040503050406030204" pitchFamily="18" charset="0"/>
                      </a:rPr>
                      <m:t> </m:t>
                    </m:r>
                  </m:oMath>
                </a14:m>
                <a:r>
                  <a:rPr lang="en-US" sz="1300" dirty="0"/>
                  <a:t>to</a:t>
                </a:r>
                <a14:m>
                  <m:oMath xmlns:m="http://schemas.openxmlformats.org/officeDocument/2006/math">
                    <m:r>
                      <a:rPr lang="en-US" sz="1300" b="0" i="1" smtClean="0">
                        <a:solidFill>
                          <a:srgbClr val="008000"/>
                        </a:solidFill>
                        <a:effectLst/>
                        <a:latin typeface="Cambria Math"/>
                      </a:rPr>
                      <m:t> </m:t>
                    </m:r>
                    <m:sSup>
                      <m:sSupPr>
                        <m:ctrlPr>
                          <a:rPr lang="en-US" sz="1300" i="1">
                            <a:solidFill>
                              <a:srgbClr val="008000"/>
                            </a:solidFill>
                            <a:effectLst/>
                            <a:latin typeface="Cambria Math" panose="02040503050406030204" pitchFamily="18" charset="0"/>
                          </a:rPr>
                        </m:ctrlPr>
                      </m:sSupPr>
                      <m:e>
                        <m:r>
                          <a:rPr lang="en-US" sz="1300" b="0" i="1" smtClean="0">
                            <a:solidFill>
                              <a:srgbClr val="008000"/>
                            </a:solidFill>
                            <a:effectLst/>
                            <a:latin typeface="Cambria Math"/>
                          </a:rPr>
                          <m:t>𝐴𝑢</m:t>
                        </m:r>
                      </m:e>
                      <m:sup>
                        <m:r>
                          <a:rPr lang="en-US" sz="1300" b="0" i="1" smtClean="0">
                            <a:solidFill>
                              <a:srgbClr val="008000"/>
                            </a:solidFill>
                            <a:effectLst/>
                            <a:latin typeface="Cambria Math"/>
                          </a:rPr>
                          <m:t>79+</m:t>
                        </m:r>
                      </m:sup>
                    </m:sSup>
                    <m:r>
                      <a:rPr lang="en-US" sz="1300" b="0" i="1">
                        <a:solidFill>
                          <a:srgbClr val="008000"/>
                        </a:solidFill>
                        <a:effectLst/>
                        <a:latin typeface="Cambria Math"/>
                      </a:rPr>
                      <m:t> </m:t>
                    </m:r>
                  </m:oMath>
                </a14:m>
                <a:endParaRPr lang="en-US" sz="1300" i="1" dirty="0">
                  <a:solidFill>
                    <a:srgbClr val="008000"/>
                  </a:solidFill>
                  <a:effectLst/>
                  <a:latin typeface="+mj-lt"/>
                </a:endParaRPr>
              </a:p>
            </p:txBody>
          </p:sp>
        </mc:Choice>
        <mc:Fallback xmlns="">
          <p:sp>
            <p:nvSpPr>
              <p:cNvPr id="23" name="Объект 2"/>
              <p:cNvSpPr>
                <a:spLocks noGrp="1" noRot="1" noChangeAspect="1" noMove="1" noResize="1" noEditPoints="1" noAdjustHandles="1" noChangeArrowheads="1" noChangeShapeType="1" noTextEdit="1"/>
              </p:cNvSpPr>
              <p:nvPr>
                <p:ph idx="1"/>
              </p:nvPr>
            </p:nvSpPr>
            <p:spPr>
              <a:xfrm>
                <a:off x="4860032" y="5368091"/>
                <a:ext cx="3528393" cy="369226"/>
              </a:xfrm>
              <a:blipFill>
                <a:blip r:embed="rId5"/>
                <a:stretch>
                  <a:fillRect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Объект 2"/>
              <p:cNvSpPr txBox="1">
                <a:spLocks/>
              </p:cNvSpPr>
              <p:nvPr/>
            </p:nvSpPr>
            <p:spPr bwMode="auto">
              <a:xfrm>
                <a:off x="4860032" y="6005984"/>
                <a:ext cx="3599384" cy="3514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0"/>
                  </a:spcAft>
                  <a:buClr>
                    <a:srgbClr val="000090"/>
                  </a:buClr>
                  <a:buBlip>
                    <a:blip r:embed="rId4"/>
                  </a:buBlip>
                  <a:defRPr/>
                </a:pPr>
                <a:r>
                  <a:rPr lang="en-US" sz="1300" kern="0" dirty="0">
                    <a:solidFill>
                      <a:srgbClr val="000000"/>
                    </a:solidFill>
                    <a:effectLst/>
                  </a:rPr>
                  <a:t>Collision energy: </a:t>
                </a:r>
                <a14:m>
                  <m:oMath xmlns:m="http://schemas.openxmlformats.org/officeDocument/2006/math">
                    <m:sSub>
                      <m:sSubPr>
                        <m:ctrlPr>
                          <a:rPr lang="en-US" sz="1300" i="1" kern="0" smtClean="0">
                            <a:solidFill>
                              <a:srgbClr val="000000"/>
                            </a:solidFill>
                            <a:effectLst/>
                            <a:latin typeface="Cambria Math" panose="02040503050406030204" pitchFamily="18" charset="0"/>
                          </a:rPr>
                        </m:ctrlPr>
                      </m:sSubPr>
                      <m:e>
                        <m:r>
                          <a:rPr lang="en-US" sz="1300" b="0" i="1" kern="0" smtClean="0">
                            <a:solidFill>
                              <a:srgbClr val="000000"/>
                            </a:solidFill>
                            <a:effectLst/>
                            <a:latin typeface="Cambria Math"/>
                          </a:rPr>
                          <m:t>𝐸</m:t>
                        </m:r>
                      </m:e>
                      <m:sub>
                        <m:r>
                          <a:rPr lang="en-US" sz="1300" b="0" i="1" kern="0" smtClean="0">
                            <a:solidFill>
                              <a:srgbClr val="000000"/>
                            </a:solidFill>
                            <a:effectLst/>
                            <a:latin typeface="Cambria Math"/>
                          </a:rPr>
                          <m:t>𝑙𝑎𝑏</m:t>
                        </m:r>
                      </m:sub>
                    </m:sSub>
                  </m:oMath>
                </a14:m>
                <a:r>
                  <a:rPr lang="en-US" sz="1300" i="1" kern="0" dirty="0">
                    <a:solidFill>
                      <a:srgbClr val="008000"/>
                    </a:solidFill>
                    <a:effectLst/>
                  </a:rPr>
                  <a:t> </a:t>
                </a:r>
                <a:r>
                  <a:rPr lang="en-US" sz="1300" i="1" kern="0" dirty="0">
                    <a:effectLst/>
                  </a:rPr>
                  <a:t>= </a:t>
                </a:r>
                <a:r>
                  <a:rPr lang="en-US" sz="1300" i="1" kern="0" dirty="0">
                    <a:solidFill>
                      <a:srgbClr val="008000"/>
                    </a:solidFill>
                    <a:effectLst/>
                  </a:rPr>
                  <a:t>1 – 6 </a:t>
                </a:r>
                <a:r>
                  <a:rPr lang="en-US" sz="1300" i="1" kern="0" dirty="0" err="1">
                    <a:effectLst/>
                  </a:rPr>
                  <a:t>AGev</a:t>
                </a:r>
                <a:endParaRPr lang="en-US" sz="1300" i="1" kern="0" dirty="0">
                  <a:effectLst/>
                </a:endParaRPr>
              </a:p>
            </p:txBody>
          </p:sp>
        </mc:Choice>
        <mc:Fallback xmlns="">
          <p:sp>
            <p:nvSpPr>
              <p:cNvPr id="25" name="Объект 2"/>
              <p:cNvSpPr txBox="1">
                <a:spLocks noRot="1" noChangeAspect="1" noMove="1" noResize="1" noEditPoints="1" noAdjustHandles="1" noChangeArrowheads="1" noChangeShapeType="1" noTextEdit="1"/>
              </p:cNvSpPr>
              <p:nvPr/>
            </p:nvSpPr>
            <p:spPr bwMode="auto">
              <a:xfrm>
                <a:off x="4860032" y="6005984"/>
                <a:ext cx="3599384" cy="351470"/>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26" name="Объект 2"/>
          <p:cNvSpPr txBox="1">
            <a:spLocks/>
          </p:cNvSpPr>
          <p:nvPr/>
        </p:nvSpPr>
        <p:spPr bwMode="auto">
          <a:xfrm>
            <a:off x="657436" y="5573384"/>
            <a:ext cx="3599384" cy="61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600"/>
              </a:spcAft>
              <a:buClr>
                <a:srgbClr val="000090"/>
              </a:buClr>
              <a:buBlip>
                <a:blip r:embed="rId4"/>
              </a:buBlip>
              <a:defRPr/>
            </a:pPr>
            <a:r>
              <a:rPr lang="en-US" sz="1300" kern="0" dirty="0">
                <a:solidFill>
                  <a:srgbClr val="000000"/>
                </a:solidFill>
              </a:rPr>
              <a:t>Fixed target experiment: BM@N (2018)</a:t>
            </a:r>
          </a:p>
          <a:p>
            <a:pPr marL="266700" indent="-266700" algn="just">
              <a:spcBef>
                <a:spcPts val="0"/>
              </a:spcBef>
              <a:spcAft>
                <a:spcPts val="600"/>
              </a:spcAft>
              <a:buClr>
                <a:srgbClr val="000090"/>
              </a:buClr>
              <a:buBlip>
                <a:blip r:embed="rId4"/>
              </a:buBlip>
              <a:defRPr/>
            </a:pPr>
            <a:r>
              <a:rPr lang="en-US" sz="1300" kern="0" dirty="0"/>
              <a:t>O</a:t>
            </a:r>
            <a:r>
              <a:rPr lang="en-US" sz="1300" kern="0" dirty="0">
                <a:solidFill>
                  <a:schemeClr val="tx1"/>
                </a:solidFill>
              </a:rPr>
              <a:t>fficial site: </a:t>
            </a:r>
            <a:r>
              <a:rPr lang="en-US" sz="1300" i="1" kern="0" dirty="0">
                <a:solidFill>
                  <a:schemeClr val="tx1"/>
                </a:solidFill>
              </a:rPr>
              <a:t>bmn.jinr.ru</a:t>
            </a:r>
          </a:p>
        </p:txBody>
      </p:sp>
      <mc:AlternateContent xmlns:mc="http://schemas.openxmlformats.org/markup-compatibility/2006" xmlns:a14="http://schemas.microsoft.com/office/drawing/2010/main">
        <mc:Choice Requires="a14">
          <p:sp>
            <p:nvSpPr>
              <p:cNvPr id="27" name="Объект 2"/>
              <p:cNvSpPr txBox="1">
                <a:spLocks/>
              </p:cNvSpPr>
              <p:nvPr/>
            </p:nvSpPr>
            <p:spPr bwMode="auto">
              <a:xfrm>
                <a:off x="4860032" y="5696537"/>
                <a:ext cx="3707715" cy="3692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600"/>
                  </a:spcAft>
                  <a:buClr>
                    <a:srgbClr val="000090"/>
                  </a:buClr>
                  <a:buBlip>
                    <a:blip r:embed="rId4"/>
                  </a:buBlip>
                  <a:defRPr/>
                </a:pPr>
                <a:r>
                  <a:rPr lang="en-US" sz="1300" kern="0" dirty="0">
                    <a:solidFill>
                      <a:srgbClr val="000000"/>
                    </a:solidFill>
                  </a:rPr>
                  <a:t>Trigger</a:t>
                </a:r>
                <a:r>
                  <a:rPr lang="en-US" sz="1300" kern="0" dirty="0">
                    <a:solidFill>
                      <a:srgbClr val="000000"/>
                    </a:solidFill>
                    <a:effectLst/>
                  </a:rPr>
                  <a:t> rate: up to </a:t>
                </a:r>
                <a14:m>
                  <m:oMath xmlns:m="http://schemas.openxmlformats.org/officeDocument/2006/math">
                    <m:sSup>
                      <m:sSupPr>
                        <m:ctrlPr>
                          <a:rPr lang="en-US" sz="1300" i="1" kern="0" smtClean="0">
                            <a:solidFill>
                              <a:srgbClr val="008000"/>
                            </a:solidFill>
                            <a:effectLst/>
                            <a:latin typeface="Cambria Math" panose="02040503050406030204" pitchFamily="18" charset="0"/>
                          </a:rPr>
                        </m:ctrlPr>
                      </m:sSupPr>
                      <m:e>
                        <m:r>
                          <a:rPr lang="en-US" sz="1300" b="0" i="1" kern="0" smtClean="0">
                            <a:solidFill>
                              <a:srgbClr val="008000"/>
                            </a:solidFill>
                            <a:effectLst/>
                            <a:latin typeface="Cambria Math" panose="02040503050406030204" pitchFamily="18" charset="0"/>
                          </a:rPr>
                          <m:t>5∗</m:t>
                        </m:r>
                        <m:r>
                          <a:rPr lang="en-US" sz="1300" b="0" i="1" kern="0" smtClean="0">
                            <a:solidFill>
                              <a:srgbClr val="008000"/>
                            </a:solidFill>
                            <a:effectLst/>
                            <a:latin typeface="Cambria Math"/>
                          </a:rPr>
                          <m:t>10</m:t>
                        </m:r>
                      </m:e>
                      <m:sup>
                        <m:r>
                          <a:rPr lang="en-US" sz="1300" b="0" i="1" kern="0" smtClean="0">
                            <a:solidFill>
                              <a:srgbClr val="008000"/>
                            </a:solidFill>
                            <a:effectLst/>
                            <a:latin typeface="Cambria Math" panose="02040503050406030204" pitchFamily="18" charset="0"/>
                          </a:rPr>
                          <m:t>5</m:t>
                        </m:r>
                      </m:sup>
                    </m:sSup>
                    <m:r>
                      <a:rPr lang="en-US" sz="1300" b="0" i="1" kern="0" smtClean="0">
                        <a:solidFill>
                          <a:srgbClr val="000000"/>
                        </a:solidFill>
                        <a:effectLst/>
                        <a:latin typeface="Cambria Math"/>
                      </a:rPr>
                      <m:t> </m:t>
                    </m:r>
                  </m:oMath>
                </a14:m>
                <a:r>
                  <a:rPr lang="en-US" sz="1300" kern="0" dirty="0">
                    <a:solidFill>
                      <a:schemeClr val="tx1"/>
                    </a:solidFill>
                    <a:effectLst/>
                  </a:rPr>
                  <a:t>(</a:t>
                </a:r>
                <a14:m>
                  <m:oMath xmlns:m="http://schemas.openxmlformats.org/officeDocument/2006/math">
                    <m:r>
                      <a:rPr lang="en-US" sz="1300">
                        <a:latin typeface="Cambria Math" panose="02040503050406030204" pitchFamily="18" charset="0"/>
                      </a:rPr>
                      <m:t>2022−2023</m:t>
                    </m:r>
                  </m:oMath>
                </a14:m>
                <a:r>
                  <a:rPr lang="en-US" sz="1300" kern="0" dirty="0">
                    <a:solidFill>
                      <a:schemeClr val="tx1"/>
                    </a:solidFill>
                    <a:effectLst/>
                  </a:rPr>
                  <a:t>)</a:t>
                </a:r>
              </a:p>
            </p:txBody>
          </p:sp>
        </mc:Choice>
        <mc:Fallback xmlns="">
          <p:sp>
            <p:nvSpPr>
              <p:cNvPr id="27" name="Объект 2"/>
              <p:cNvSpPr txBox="1">
                <a:spLocks noRot="1" noChangeAspect="1" noMove="1" noResize="1" noEditPoints="1" noAdjustHandles="1" noChangeArrowheads="1" noChangeShapeType="1" noTextEdit="1"/>
              </p:cNvSpPr>
              <p:nvPr/>
            </p:nvSpPr>
            <p:spPr bwMode="auto">
              <a:xfrm>
                <a:off x="4860032" y="5696537"/>
                <a:ext cx="3707715" cy="369226"/>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277653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20</a:t>
            </a:r>
            <a:endParaRPr lang="en-US" sz="1200" dirty="0">
              <a:solidFill>
                <a:srgbClr val="002060"/>
              </a:solidFill>
            </a:endParaRPr>
          </a:p>
        </p:txBody>
      </p:sp>
      <p:sp>
        <p:nvSpPr>
          <p:cNvPr id="7" name="Content Placeholder 11"/>
          <p:cNvSpPr>
            <a:spLocks noGrp="1"/>
          </p:cNvSpPr>
          <p:nvPr>
            <p:ph idx="1"/>
          </p:nvPr>
        </p:nvSpPr>
        <p:spPr>
          <a:xfrm>
            <a:off x="1290464" y="1364950"/>
            <a:ext cx="6563072" cy="460648"/>
          </a:xfrm>
        </p:spPr>
        <p:txBody>
          <a:bodyPr/>
          <a:lstStyle/>
          <a:p>
            <a:pPr algn="ctr"/>
            <a:r>
              <a:rPr lang="en-US" sz="2800" b="1">
                <a:latin typeface="Book Antiqua" panose="02040602050305030304" pitchFamily="18" charset="0"/>
              </a:rPr>
              <a:t>Fast data filtering</a:t>
            </a:r>
          </a:p>
        </p:txBody>
      </p:sp>
      <p:pic>
        <p:nvPicPr>
          <p:cNvPr id="4" name="Рисунок 3"/>
          <p:cNvPicPr>
            <a:picLocks noChangeAspect="1"/>
          </p:cNvPicPr>
          <p:nvPr/>
        </p:nvPicPr>
        <p:blipFill>
          <a:blip r:embed="rId2"/>
          <a:stretch>
            <a:fillRect/>
          </a:stretch>
        </p:blipFill>
        <p:spPr>
          <a:xfrm>
            <a:off x="321464" y="2348880"/>
            <a:ext cx="8573858" cy="2448272"/>
          </a:xfrm>
          <a:prstGeom prst="rect">
            <a:avLst/>
          </a:prstGeom>
        </p:spPr>
      </p:pic>
    </p:spTree>
    <p:extLst>
      <p:ext uri="{BB962C8B-B14F-4D97-AF65-F5344CB8AC3E}">
        <p14:creationId xmlns:p14="http://schemas.microsoft.com/office/powerpoint/2010/main" val="261567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Last day</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21</a:t>
            </a:r>
            <a:endParaRPr lang="en-US" sz="1200" dirty="0">
              <a:solidFill>
                <a:srgbClr val="002060"/>
              </a:solidFill>
            </a:endParaRPr>
          </a:p>
        </p:txBody>
      </p:sp>
      <p:sp>
        <p:nvSpPr>
          <p:cNvPr id="7" name="Content Placeholder 11"/>
          <p:cNvSpPr>
            <a:spLocks noGrp="1"/>
          </p:cNvSpPr>
          <p:nvPr>
            <p:ph idx="1"/>
          </p:nvPr>
        </p:nvSpPr>
        <p:spPr>
          <a:xfrm>
            <a:off x="1390328" y="1230125"/>
            <a:ext cx="6563072" cy="460648"/>
          </a:xfrm>
        </p:spPr>
        <p:txBody>
          <a:bodyPr/>
          <a:lstStyle/>
          <a:p>
            <a:pPr algn="ctr"/>
            <a:r>
              <a:rPr lang="en-US" sz="2800" b="1" dirty="0">
                <a:latin typeface="Book Antiqua" panose="02040602050305030304" pitchFamily="18" charset="0"/>
              </a:rPr>
              <a:t>is a useful feature during sessions </a:t>
            </a:r>
          </a:p>
        </p:txBody>
      </p:sp>
      <p:pic>
        <p:nvPicPr>
          <p:cNvPr id="4" name="Рисунок 3"/>
          <p:cNvPicPr>
            <a:picLocks noChangeAspect="1"/>
          </p:cNvPicPr>
          <p:nvPr/>
        </p:nvPicPr>
        <p:blipFill>
          <a:blip r:embed="rId3"/>
          <a:stretch>
            <a:fillRect/>
          </a:stretch>
        </p:blipFill>
        <p:spPr>
          <a:xfrm>
            <a:off x="251520" y="3356992"/>
            <a:ext cx="8664426" cy="2202959"/>
          </a:xfrm>
          <a:prstGeom prst="rect">
            <a:avLst/>
          </a:prstGeom>
          <a:ln>
            <a:solidFill>
              <a:schemeClr val="tx2"/>
            </a:solidFill>
          </a:ln>
        </p:spPr>
      </p:pic>
      <p:sp>
        <p:nvSpPr>
          <p:cNvPr id="3" name="Прямоугольник 2"/>
          <p:cNvSpPr/>
          <p:nvPr/>
        </p:nvSpPr>
        <p:spPr>
          <a:xfrm>
            <a:off x="636748" y="2462098"/>
            <a:ext cx="7128792" cy="400110"/>
          </a:xfrm>
          <a:prstGeom prst="rect">
            <a:avLst/>
          </a:prstGeom>
        </p:spPr>
        <p:txBody>
          <a:bodyPr wrap="square">
            <a:spAutoFit/>
          </a:bodyPr>
          <a:lstStyle/>
          <a:p>
            <a:r>
              <a:rPr lang="en-US" sz="2000" dirty="0">
                <a:latin typeface="Book Antiqua" panose="02040602050305030304" pitchFamily="18" charset="0"/>
              </a:rPr>
              <a:t>This is a table of current day events for shift work.</a:t>
            </a:r>
            <a:endParaRPr lang="ru-RU" sz="2000" dirty="0">
              <a:latin typeface="Book Antiqua" panose="02040602050305030304" pitchFamily="18" charset="0"/>
            </a:endParaRPr>
          </a:p>
        </p:txBody>
      </p:sp>
    </p:spTree>
    <p:extLst>
      <p:ext uri="{BB962C8B-B14F-4D97-AF65-F5344CB8AC3E}">
        <p14:creationId xmlns:p14="http://schemas.microsoft.com/office/powerpoint/2010/main" val="92541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323528" y="1770692"/>
            <a:ext cx="4429125" cy="4610100"/>
          </a:xfrm>
          <a:prstGeom prst="rect">
            <a:avLst/>
          </a:prstGeom>
        </p:spPr>
      </p:pic>
      <p:sp>
        <p:nvSpPr>
          <p:cNvPr id="2" name="Заголовок 1"/>
          <p:cNvSpPr>
            <a:spLocks noGrp="1"/>
          </p:cNvSpPr>
          <p:nvPr>
            <p:ph type="title"/>
          </p:nvPr>
        </p:nvSpPr>
        <p:spPr/>
        <p:txBody>
          <a:bodyPr/>
          <a:lstStyle/>
          <a:p>
            <a:pPr algn="ctr"/>
            <a:r>
              <a:rPr lang="ru-RU" sz="2800" dirty="0">
                <a:solidFill>
                  <a:schemeClr val="bg1"/>
                </a:solidFill>
                <a:effectLst>
                  <a:outerShdw blurRad="38100" dist="38100" dir="2700000" algn="tl">
                    <a:srgbClr val="000000">
                      <a:alpha val="43137"/>
                    </a:srgbClr>
                  </a:outerShdw>
                </a:effectLst>
              </a:rPr>
              <a:t> </a:t>
            </a: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Account</a:t>
            </a:r>
            <a:endParaRPr lang="ru-RU" sz="2800" dirty="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C1ED9257-1943-4A81-863B-7EC4D75B31BE}" type="slidenum">
              <a:rPr lang="ru-RU" sz="1200" smtClean="0">
                <a:solidFill>
                  <a:srgbClr val="002060"/>
                </a:solidFill>
              </a:rPr>
              <a:t>22</a:t>
            </a:fld>
            <a:endParaRPr lang="en-US" sz="1200" dirty="0">
              <a:solidFill>
                <a:srgbClr val="002060"/>
              </a:solidFill>
            </a:endParaRPr>
          </a:p>
        </p:txBody>
      </p:sp>
      <p:sp>
        <p:nvSpPr>
          <p:cNvPr id="7" name="Content Placeholder 11"/>
          <p:cNvSpPr>
            <a:spLocks noGrp="1"/>
          </p:cNvSpPr>
          <p:nvPr>
            <p:ph idx="1"/>
          </p:nvPr>
        </p:nvSpPr>
        <p:spPr>
          <a:xfrm>
            <a:off x="4895885" y="1556792"/>
            <a:ext cx="3636555" cy="2370539"/>
          </a:xfrm>
        </p:spPr>
        <p:txBody>
          <a:bodyPr/>
          <a:lstStyle/>
          <a:p>
            <a:pPr algn="ctr"/>
            <a:r>
              <a:rPr lang="en-US" b="1" dirty="0">
                <a:latin typeface="Book Antiqua" panose="02040602050305030304" pitchFamily="18" charset="0"/>
              </a:rPr>
              <a:t>In your account you can </a:t>
            </a:r>
            <a:r>
              <a:rPr lang="ru-RU" b="1" dirty="0">
                <a:latin typeface="Book Antiqua" panose="02040602050305030304" pitchFamily="18" charset="0"/>
              </a:rPr>
              <a:t>         </a:t>
            </a:r>
            <a:r>
              <a:rPr lang="en-US" b="1" dirty="0">
                <a:latin typeface="Book Antiqua" panose="02040602050305030304" pitchFamily="18" charset="0"/>
              </a:rPr>
              <a:t>subscribe to the newsletter </a:t>
            </a:r>
            <a:r>
              <a:rPr lang="ru-RU" b="1" dirty="0">
                <a:latin typeface="Book Antiqua" panose="02040602050305030304" pitchFamily="18" charset="0"/>
              </a:rPr>
              <a:t>   </a:t>
            </a:r>
            <a:r>
              <a:rPr lang="en-US" b="1" dirty="0">
                <a:latin typeface="Book Antiqua" panose="02040602050305030304" pitchFamily="18" charset="0"/>
              </a:rPr>
              <a:t>for selected types of events</a:t>
            </a:r>
          </a:p>
        </p:txBody>
      </p:sp>
    </p:spTree>
    <p:extLst>
      <p:ext uri="{BB962C8B-B14F-4D97-AF65-F5344CB8AC3E}">
        <p14:creationId xmlns:p14="http://schemas.microsoft.com/office/powerpoint/2010/main" val="158442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FEF0B44F-6338-4A4A-9262-635D399A4B2D}" type="slidenum">
              <a:rPr lang="ru-RU" sz="1200" smtClean="0">
                <a:solidFill>
                  <a:srgbClr val="002060"/>
                </a:solidFill>
              </a:rPr>
              <a:t>23</a:t>
            </a:fld>
            <a:endParaRPr lang="en-US" sz="1200" dirty="0">
              <a:solidFill>
                <a:srgbClr val="002060"/>
              </a:solidFill>
            </a:endParaRPr>
          </a:p>
        </p:txBody>
      </p:sp>
      <p:sp>
        <p:nvSpPr>
          <p:cNvPr id="7" name="Content Placeholder 11"/>
          <p:cNvSpPr>
            <a:spLocks noGrp="1"/>
          </p:cNvSpPr>
          <p:nvPr>
            <p:ph idx="1"/>
          </p:nvPr>
        </p:nvSpPr>
        <p:spPr>
          <a:xfrm>
            <a:off x="1390328" y="1230125"/>
            <a:ext cx="6563072" cy="460648"/>
          </a:xfrm>
        </p:spPr>
        <p:txBody>
          <a:bodyPr/>
          <a:lstStyle/>
          <a:p>
            <a:pPr algn="ctr"/>
            <a:r>
              <a:rPr lang="en-US" sz="2800" b="1">
                <a:latin typeface="Book Antiqua" panose="02040602050305030304" pitchFamily="18" charset="0"/>
              </a:rPr>
              <a:t>Advanced filter</a:t>
            </a:r>
          </a:p>
        </p:txBody>
      </p:sp>
      <p:pic>
        <p:nvPicPr>
          <p:cNvPr id="3" name="Рисунок 2"/>
          <p:cNvPicPr>
            <a:picLocks noChangeAspect="1"/>
          </p:cNvPicPr>
          <p:nvPr/>
        </p:nvPicPr>
        <p:blipFill rotWithShape="1">
          <a:blip r:embed="rId2"/>
          <a:srcRect l="3232" t="8254"/>
          <a:stretch/>
        </p:blipFill>
        <p:spPr>
          <a:xfrm>
            <a:off x="454883" y="1834606"/>
            <a:ext cx="4004490" cy="4495407"/>
          </a:xfrm>
          <a:prstGeom prst="rect">
            <a:avLst/>
          </a:prstGeom>
        </p:spPr>
      </p:pic>
      <p:pic>
        <p:nvPicPr>
          <p:cNvPr id="4" name="Рисунок 3"/>
          <p:cNvPicPr>
            <a:picLocks noChangeAspect="1"/>
          </p:cNvPicPr>
          <p:nvPr/>
        </p:nvPicPr>
        <p:blipFill>
          <a:blip r:embed="rId3"/>
          <a:stretch>
            <a:fillRect/>
          </a:stretch>
        </p:blipFill>
        <p:spPr>
          <a:xfrm>
            <a:off x="4636264" y="1877437"/>
            <a:ext cx="4041912" cy="4448880"/>
          </a:xfrm>
          <a:prstGeom prst="rect">
            <a:avLst/>
          </a:prstGeom>
        </p:spPr>
      </p:pic>
    </p:spTree>
    <p:extLst>
      <p:ext uri="{BB962C8B-B14F-4D97-AF65-F5344CB8AC3E}">
        <p14:creationId xmlns:p14="http://schemas.microsoft.com/office/powerpoint/2010/main" val="4159092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36" y="1625295"/>
            <a:ext cx="8895328" cy="4594256"/>
          </a:xfrm>
          <a:prstGeom prst="rect">
            <a:avLst/>
          </a:prstGeom>
        </p:spPr>
      </p:pic>
      <p:sp>
        <p:nvSpPr>
          <p:cNvPr id="2" name="Заголовок 1"/>
          <p:cNvSpPr>
            <a:spLocks noGrp="1"/>
          </p:cNvSpPr>
          <p:nvPr>
            <p:ph type="title"/>
          </p:nvPr>
        </p:nvSpPr>
        <p:spPr/>
        <p:txBody>
          <a:bodyPr/>
          <a:lstStyle/>
          <a:p>
            <a:pPr algn="ctr"/>
            <a:r>
              <a:rPr lang="ru-RU" sz="2800">
                <a:solidFill>
                  <a:schemeClr val="bg1"/>
                </a:solidFill>
                <a:effectLst>
                  <a:outerShdw blurRad="38100" dist="38100" dir="2700000" algn="tl">
                    <a:srgbClr val="000000">
                      <a:alpha val="43137"/>
                    </a:srgbClr>
                  </a:outerShdw>
                </a:effectLst>
              </a:rPr>
              <a:t> </a:t>
            </a:r>
            <a:r>
              <a:rPr lang="en-US" sz="2800">
                <a:solidFill>
                  <a:srgbClr val="0070C0"/>
                </a:solidFill>
                <a:effectLst>
                  <a:outerShdw blurRad="38100" dist="38100" dir="2700000" algn="tl">
                    <a:srgbClr val="000000">
                      <a:alpha val="43137"/>
                    </a:srgbClr>
                  </a:outerShdw>
                </a:effectLst>
              </a:rPr>
              <a:t>e-Log</a:t>
            </a:r>
            <a:r>
              <a:rPr lang="en-US" sz="2800">
                <a:solidFill>
                  <a:srgbClr val="C00000"/>
                </a:solidFill>
                <a:effectLst>
                  <a:outerShdw blurRad="38100" dist="38100" dir="2700000" algn="tl">
                    <a:srgbClr val="000000">
                      <a:alpha val="43137"/>
                    </a:srgbClr>
                  </a:outerShdw>
                </a:effectLst>
              </a:rPr>
              <a:t>: Functions</a:t>
            </a:r>
            <a:endParaRPr lang="ru-RU" sz="28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E3FA75A1-C1A9-4BC4-A573-D5125DCE572B}" type="slidenum">
              <a:rPr lang="ru-RU" sz="1200" smtClean="0">
                <a:solidFill>
                  <a:srgbClr val="002060"/>
                </a:solidFill>
              </a:rPr>
              <a:t>24</a:t>
            </a:fld>
            <a:endParaRPr lang="en-US" sz="1200" dirty="0">
              <a:solidFill>
                <a:srgbClr val="002060"/>
              </a:solidFill>
            </a:endParaRPr>
          </a:p>
        </p:txBody>
      </p:sp>
      <p:sp>
        <p:nvSpPr>
          <p:cNvPr id="7" name="Content Placeholder 11"/>
          <p:cNvSpPr>
            <a:spLocks noGrp="1"/>
          </p:cNvSpPr>
          <p:nvPr>
            <p:ph idx="1"/>
          </p:nvPr>
        </p:nvSpPr>
        <p:spPr>
          <a:xfrm>
            <a:off x="3995936" y="5525661"/>
            <a:ext cx="5148064" cy="918343"/>
          </a:xfrm>
        </p:spPr>
        <p:txBody>
          <a:bodyPr/>
          <a:lstStyle/>
          <a:p>
            <a:pPr algn="ctr"/>
            <a:r>
              <a:rPr lang="en-US" sz="1600" b="1" dirty="0">
                <a:solidFill>
                  <a:schemeClr val="tx1"/>
                </a:solidFill>
                <a:latin typeface="Book Antiqua" panose="02040602050305030304" pitchFamily="18" charset="0"/>
              </a:rPr>
              <a:t>Only users belonging to the administrator or shift     operators role can create or change records.</a:t>
            </a:r>
          </a:p>
        </p:txBody>
      </p:sp>
    </p:spTree>
    <p:extLst>
      <p:ext uri="{BB962C8B-B14F-4D97-AF65-F5344CB8AC3E}">
        <p14:creationId xmlns:p14="http://schemas.microsoft.com/office/powerpoint/2010/main" val="86936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2800" dirty="0">
                <a:solidFill>
                  <a:srgbClr val="0070C0"/>
                </a:solidFill>
                <a:effectLst>
                  <a:outerShdw blurRad="38100" dist="38100" dir="2700000" algn="tl">
                    <a:srgbClr val="000000">
                      <a:alpha val="43137"/>
                    </a:srgbClr>
                  </a:outerShdw>
                </a:effectLst>
              </a:rPr>
              <a:t>e-Log</a:t>
            </a:r>
            <a:r>
              <a:rPr lang="en-US" sz="2800" dirty="0">
                <a:solidFill>
                  <a:srgbClr val="C00000"/>
                </a:solidFill>
                <a:effectLst>
                  <a:outerShdw blurRad="38100" dist="38100" dir="2700000" algn="tl">
                    <a:srgbClr val="000000">
                      <a:alpha val="43137"/>
                    </a:srgbClr>
                  </a:outerShdw>
                </a:effectLst>
              </a:rPr>
              <a:t> on the BM@N official Web site</a:t>
            </a:r>
            <a:endParaRPr lang="ru-RU" sz="2800" dirty="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E24BD682-4992-47F1-8BC2-5E919F706DC0}" type="slidenum">
              <a:rPr lang="ru-RU" sz="1200" smtClean="0">
                <a:solidFill>
                  <a:srgbClr val="002060"/>
                </a:solidFill>
              </a:rPr>
              <a:t>25</a:t>
            </a:fld>
            <a:endParaRPr lang="en-US" sz="1200" dirty="0">
              <a:solidFill>
                <a:srgbClr val="002060"/>
              </a:solidFill>
            </a:endParaRPr>
          </a:p>
        </p:txBody>
      </p:sp>
      <p:pic>
        <p:nvPicPr>
          <p:cNvPr id="4" name="Рисунок 3"/>
          <p:cNvPicPr>
            <a:picLocks noChangeAspect="1"/>
          </p:cNvPicPr>
          <p:nvPr/>
        </p:nvPicPr>
        <p:blipFill>
          <a:blip r:embed="rId3"/>
          <a:stretch>
            <a:fillRect/>
          </a:stretch>
        </p:blipFill>
        <p:spPr>
          <a:xfrm>
            <a:off x="9415" y="1086292"/>
            <a:ext cx="9134585" cy="5007004"/>
          </a:xfrm>
          <a:prstGeom prst="rect">
            <a:avLst/>
          </a:prstGeom>
        </p:spPr>
      </p:pic>
    </p:spTree>
    <p:extLst>
      <p:ext uri="{BB962C8B-B14F-4D97-AF65-F5344CB8AC3E}">
        <p14:creationId xmlns:p14="http://schemas.microsoft.com/office/powerpoint/2010/main" val="3934636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200">
                <a:solidFill>
                  <a:srgbClr val="0070C0"/>
                </a:solidFill>
                <a:effectLst>
                  <a:outerShdw blurRad="38100" dist="38100" dir="2700000" algn="tl">
                    <a:srgbClr val="000000">
                      <a:alpha val="43137"/>
                    </a:srgbClr>
                  </a:outerShdw>
                </a:effectLst>
              </a:rPr>
              <a:t>Summary</a:t>
            </a:r>
            <a:endParaRPr lang="ru-RU" sz="3200">
              <a:solidFill>
                <a:srgbClr val="C00000"/>
              </a:solidFill>
            </a:endParaRPr>
          </a:p>
        </p:txBody>
      </p:sp>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81DE26D0-3403-4B01-A77F-4E774819FDDB}" type="slidenum">
              <a:rPr lang="ru-RU" sz="1200" smtClean="0">
                <a:solidFill>
                  <a:srgbClr val="002060"/>
                </a:solidFill>
              </a:rPr>
              <a:t>26</a:t>
            </a:fld>
            <a:endParaRPr lang="en-US" sz="1200" dirty="0">
              <a:solidFill>
                <a:srgbClr val="002060"/>
              </a:solidFill>
            </a:endParaRPr>
          </a:p>
        </p:txBody>
      </p:sp>
      <p:sp>
        <p:nvSpPr>
          <p:cNvPr id="3" name="Прямоугольник 2"/>
          <p:cNvSpPr/>
          <p:nvPr/>
        </p:nvSpPr>
        <p:spPr>
          <a:xfrm>
            <a:off x="971600" y="1230125"/>
            <a:ext cx="7560840" cy="4721292"/>
          </a:xfrm>
          <a:prstGeom prst="rect">
            <a:avLst/>
          </a:prstGeom>
        </p:spPr>
        <p:txBody>
          <a:bodyPr wrap="square">
            <a:spAutoFit/>
          </a:bodyPr>
          <a:lstStyle/>
          <a:p>
            <a:pPr marL="285750" indent="-285750" algn="just">
              <a:lnSpc>
                <a:spcPct val="120000"/>
              </a:lnSpc>
              <a:spcBef>
                <a:spcPts val="400"/>
              </a:spcBef>
              <a:spcAft>
                <a:spcPts val="400"/>
              </a:spcAft>
              <a:buClr>
                <a:srgbClr val="000090"/>
              </a:buClr>
              <a:buFont typeface="Wingdings" panose="05000000000000000000" pitchFamily="2" charset="2"/>
              <a:buChar char="v"/>
              <a:defRPr/>
            </a:pPr>
            <a:r>
              <a:rPr lang="en-US" dirty="0"/>
              <a:t>e-Log platform</a:t>
            </a:r>
            <a:r>
              <a:rPr lang="ru-RU" dirty="0"/>
              <a:t> </a:t>
            </a:r>
            <a:r>
              <a:rPr lang="en-US" dirty="0"/>
              <a:t>is an information system for viewing, modifying and visualizing the information on BM@N experiment for shift crews. </a:t>
            </a:r>
            <a:r>
              <a:rPr lang="ru-RU" dirty="0" smtClean="0"/>
              <a:t>  </a:t>
            </a:r>
            <a:r>
              <a:rPr lang="en-US" dirty="0" smtClean="0"/>
              <a:t>Platform </a:t>
            </a:r>
            <a:r>
              <a:rPr lang="en-US" dirty="0"/>
              <a:t>stored information of events or problems occurring in the             experiment during its operation.</a:t>
            </a:r>
          </a:p>
          <a:p>
            <a:pPr marL="285750" indent="-285750" algn="just">
              <a:lnSpc>
                <a:spcPct val="120000"/>
              </a:lnSpc>
              <a:spcBef>
                <a:spcPts val="400"/>
              </a:spcBef>
              <a:spcAft>
                <a:spcPts val="400"/>
              </a:spcAft>
              <a:buClr>
                <a:srgbClr val="000090"/>
              </a:buClr>
              <a:buFont typeface="Wingdings" panose="05000000000000000000" pitchFamily="2" charset="2"/>
              <a:buChar char="v"/>
              <a:defRPr/>
            </a:pPr>
            <a:r>
              <a:rPr lang="en-US" dirty="0"/>
              <a:t>The e-Log system uses the developed Logbook Database based on PostgreSQL which ensures data consistency, integrity and </a:t>
            </a:r>
            <a:r>
              <a:rPr lang="ru-RU" dirty="0" smtClean="0"/>
              <a:t>            </a:t>
            </a:r>
            <a:r>
              <a:rPr lang="en-US" dirty="0" smtClean="0"/>
              <a:t>automatic </a:t>
            </a:r>
            <a:r>
              <a:rPr lang="en-US" dirty="0"/>
              <a:t>backup of the stored data.</a:t>
            </a:r>
            <a:endParaRPr lang="ru-RU" dirty="0"/>
          </a:p>
          <a:p>
            <a:pPr marL="285750" indent="-285750" algn="just">
              <a:lnSpc>
                <a:spcPct val="120000"/>
              </a:lnSpc>
              <a:spcBef>
                <a:spcPts val="400"/>
              </a:spcBef>
              <a:spcAft>
                <a:spcPts val="400"/>
              </a:spcAft>
              <a:buClr>
                <a:srgbClr val="000090"/>
              </a:buClr>
              <a:buFont typeface="Wingdings" panose="05000000000000000000" pitchFamily="2" charset="2"/>
              <a:buChar char="v"/>
              <a:defRPr/>
            </a:pPr>
            <a:r>
              <a:rPr lang="en-US" dirty="0"/>
              <a:t>The platform integrates access control functions for service          administrators using the FreeIPA system.</a:t>
            </a:r>
          </a:p>
          <a:p>
            <a:pPr marL="285750" indent="-285750" algn="just">
              <a:lnSpc>
                <a:spcPct val="120000"/>
              </a:lnSpc>
              <a:spcBef>
                <a:spcPts val="400"/>
              </a:spcBef>
              <a:spcAft>
                <a:spcPts val="400"/>
              </a:spcAft>
              <a:buClr>
                <a:srgbClr val="000090"/>
              </a:buClr>
              <a:buFont typeface="Wingdings" panose="05000000000000000000" pitchFamily="2" charset="2"/>
              <a:buChar char="v"/>
              <a:defRPr/>
            </a:pPr>
            <a:r>
              <a:rPr lang="en-US" dirty="0">
                <a:solidFill>
                  <a:srgbClr val="008000"/>
                </a:solidFill>
              </a:rPr>
              <a:t>RFBR support</a:t>
            </a:r>
            <a:r>
              <a:rPr lang="en-US" dirty="0"/>
              <a:t> with the NICA three-year grant (</a:t>
            </a:r>
            <a:r>
              <a:rPr lang="ru-RU" dirty="0"/>
              <a:t>№</a:t>
            </a:r>
            <a:r>
              <a:rPr lang="en-US" dirty="0"/>
              <a:t>18-02-40125)      enables to develop and improve the Information Systems for online and offline data processing including the online Electronic Logbook system.</a:t>
            </a:r>
          </a:p>
        </p:txBody>
      </p:sp>
    </p:spTree>
    <p:extLst>
      <p:ext uri="{BB962C8B-B14F-4D97-AF65-F5344CB8AC3E}">
        <p14:creationId xmlns:p14="http://schemas.microsoft.com/office/powerpoint/2010/main" val="360057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B8D5504B-D763-471D-9ED0-4027457353AE}" type="slidenum">
              <a:rPr lang="ru-RU" sz="1200" smtClean="0">
                <a:solidFill>
                  <a:srgbClr val="002060"/>
                </a:solidFill>
              </a:rPr>
              <a:t>27</a:t>
            </a:fld>
            <a:endParaRPr lang="en-US" sz="1200" dirty="0">
              <a:solidFill>
                <a:srgbClr val="002060"/>
              </a:solidFill>
            </a:endParaRPr>
          </a:p>
        </p:txBody>
      </p:sp>
      <p:sp>
        <p:nvSpPr>
          <p:cNvPr id="3" name="Прямоугольник 2"/>
          <p:cNvSpPr/>
          <p:nvPr/>
        </p:nvSpPr>
        <p:spPr>
          <a:xfrm>
            <a:off x="1443579" y="3105835"/>
            <a:ext cx="6256842" cy="646331"/>
          </a:xfrm>
          <a:prstGeom prst="rect">
            <a:avLst/>
          </a:prstGeom>
        </p:spPr>
        <p:txBody>
          <a:bodyPr wrap="none">
            <a:spAutoFit/>
          </a:bodyPr>
          <a:lstStyle/>
          <a:p>
            <a:pPr algn="ctr"/>
            <a:r>
              <a:rPr lang="en-US" sz="3600" dirty="0">
                <a:latin typeface="Book Antiqua" panose="02040602050305030304" pitchFamily="18" charset="0"/>
              </a:rPr>
              <a:t>Thank you for your attention!</a:t>
            </a:r>
          </a:p>
        </p:txBody>
      </p:sp>
    </p:spTree>
    <p:extLst>
      <p:ext uri="{BB962C8B-B14F-4D97-AF65-F5344CB8AC3E}">
        <p14:creationId xmlns:p14="http://schemas.microsoft.com/office/powerpoint/2010/main" val="1052043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База данных — что это такое | KtoNaNovenkogo.ru"/>
          <p:cNvPicPr>
            <a:picLocks noChangeAspect="1" noChangeArrowheads="1"/>
          </p:cNvPicPr>
          <p:nvPr/>
        </p:nvPicPr>
        <p:blipFill rotWithShape="1">
          <a:blip r:embed="rId3">
            <a:extLst>
              <a:ext uri="{28A0092B-C50C-407E-A947-70E740481C1C}">
                <a14:useLocalDpi xmlns:a14="http://schemas.microsoft.com/office/drawing/2010/main" val="0"/>
              </a:ext>
            </a:extLst>
          </a:blip>
          <a:srcRect t="6928"/>
          <a:stretch/>
        </p:blipFill>
        <p:spPr bwMode="auto">
          <a:xfrm>
            <a:off x="2627784" y="1912717"/>
            <a:ext cx="4123786" cy="2556151"/>
          </a:xfrm>
          <a:prstGeom prst="rect">
            <a:avLst/>
          </a:prstGeom>
          <a:noFill/>
          <a:effectLst>
            <a:glow rad="127000">
              <a:schemeClr val="accent1">
                <a:alpha val="0"/>
              </a:schemeClr>
            </a:glow>
            <a:outerShdw blurRad="50800" dist="50800" dir="5400000" sx="1000" sy="1000" algn="ctr" rotWithShape="0">
              <a:srgbClr val="000000"/>
            </a:outerShdw>
            <a:softEdge rad="571500"/>
          </a:effectLst>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26</a:t>
            </a:r>
            <a:endParaRPr lang="en-US" sz="1200" dirty="0">
              <a:solidFill>
                <a:srgbClr val="002060"/>
              </a:solidFill>
            </a:endParaRPr>
          </a:p>
        </p:txBody>
      </p:sp>
      <p:pic>
        <p:nvPicPr>
          <p:cNvPr id="3" name="Рисунок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0833" b="69167" l="9844" r="81875">
                        <a14:foregroundMark x1="41719" y1="60556" x2="40313" y2="38519"/>
                        <a14:foregroundMark x1="35417" y1="56296" x2="40469" y2="39815"/>
                        <a14:foregroundMark x1="35260" y1="58981" x2="26406" y2="28519"/>
                        <a14:foregroundMark x1="38073" y1="45278" x2="42552" y2="27593"/>
                        <a14:foregroundMark x1="31198" y1="35093" x2="27708" y2="60278"/>
                        <a14:foregroundMark x1="27813" y1="53056" x2="27396" y2="60000"/>
                        <a14:foregroundMark x1="30625" y1="63241" x2="28125" y2="56296"/>
                        <a14:foregroundMark x1="15885" y1="31296" x2="18125" y2="60000"/>
                        <a14:foregroundMark x1="15885" y1="60556" x2="17448" y2="27593"/>
                        <a14:foregroundMark x1="15625" y1="61759" x2="15208" y2="27778"/>
                        <a14:foregroundMark x1="57865" y1="43796" x2="57188" y2="51296"/>
                        <a14:foregroundMark x1="56354" y1="52037" x2="52240" y2="53796"/>
                        <a14:foregroundMark x1="51719" y1="53796" x2="51406" y2="43796"/>
                        <a14:foregroundMark x1="57292" y1="52500" x2="58594" y2="54815"/>
                        <a14:foregroundMark x1="59115" y1="55000" x2="63333" y2="45000"/>
                        <a14:foregroundMark x1="63333" y1="44537" x2="59427" y2="33056"/>
                        <a14:foregroundMark x1="68542" y1="37037" x2="68698" y2="58981"/>
                        <a14:foregroundMark x1="80208" y1="62500" x2="80313" y2="30278"/>
                        <a14:foregroundMark x1="76979" y1="64259" x2="77083" y2="20833"/>
                        <a14:foregroundMark x1="73333" y1="42778" x2="66458" y2="34074"/>
                        <a14:foregroundMark x1="60417" y1="36574" x2="53958" y2="32315"/>
                        <a14:foregroundMark x1="54479" y1="32593" x2="47604" y2="39815"/>
                        <a14:foregroundMark x1="48490" y1="38519" x2="46927" y2="52778"/>
                        <a14:foregroundMark x1="62240" y1="58056" x2="53958" y2="62222"/>
                        <a14:foregroundMark x1="25000" y1="62222" x2="25573" y2="29352"/>
                        <a14:foregroundMark x1="16719" y1="32778" x2="25990" y2="35556"/>
                        <a14:foregroundMark x1="20365" y1="58981" x2="17865" y2="59259"/>
                        <a14:foregroundMark x1="48217" y1="55581" x2="50828" y2="60316"/>
                        <a14:backgroundMark x1="47760" y1="66296" x2="45521" y2="57778"/>
                        <a14:backgroundMark x1="64740" y1="47500" x2="63906" y2="52315"/>
                        <a14:backgroundMark x1="63490" y1="60278" x2="62656" y2="60278"/>
                        <a14:backgroundMark x1="66979" y1="51296" x2="66563" y2="50741"/>
                        <a14:backgroundMark x1="43854" y1="64722" x2="15208" y2="64537"/>
                        <a14:backgroundMark x1="66146" y1="64537" x2="68958" y2="68519"/>
                        <a14:backgroundMark x1="62813" y1="53241" x2="62813" y2="53241"/>
                        <a14:backgroundMark x1="55208" y1="58241" x2="51719" y2="56296"/>
                        <a14:backgroundMark x1="54063" y1="48056" x2="54063" y2="47500"/>
                        <a14:backgroundMark x1="13490" y1="62500" x2="44115" y2="61296"/>
                        <a14:backgroundMark x1="44115" y1="67963" x2="12500" y2="67222"/>
                        <a14:backgroundMark x1="30938" y1="50741" x2="29375" y2="64259"/>
                        <a14:backgroundMark x1="30781" y1="50000" x2="35260" y2="66019"/>
                      </a14:backgroundRemoval>
                    </a14:imgEffect>
                    <a14:imgEffect>
                      <a14:sharpenSoften amount="5000"/>
                    </a14:imgEffect>
                    <a14:imgEffect>
                      <a14:saturation sat="268000"/>
                    </a14:imgEffect>
                    <a14:imgEffect>
                      <a14:brightnessContrast bright="2000" contrast="39000"/>
                    </a14:imgEffect>
                  </a14:imgLayer>
                </a14:imgProps>
              </a:ext>
              <a:ext uri="{28A0092B-C50C-407E-A947-70E740481C1C}">
                <a14:useLocalDpi xmlns:a14="http://schemas.microsoft.com/office/drawing/2010/main" val="0"/>
              </a:ext>
            </a:extLst>
          </a:blip>
          <a:srcRect l="14926" t="30074" r="19398" b="34545"/>
          <a:stretch/>
        </p:blipFill>
        <p:spPr>
          <a:xfrm>
            <a:off x="2457128" y="3573016"/>
            <a:ext cx="4294442" cy="1301346"/>
          </a:xfrm>
          <a:prstGeom prst="rect">
            <a:avLst/>
          </a:prstGeom>
          <a:effectLst>
            <a:glow>
              <a:schemeClr val="accent1">
                <a:alpha val="64000"/>
              </a:schemeClr>
            </a:glow>
            <a:softEdge rad="0"/>
          </a:effectLst>
        </p:spPr>
      </p:pic>
    </p:spTree>
    <p:extLst>
      <p:ext uri="{BB962C8B-B14F-4D97-AF65-F5344CB8AC3E}">
        <p14:creationId xmlns:p14="http://schemas.microsoft.com/office/powerpoint/2010/main" val="133330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тойка для сервера веб-хостинга, изометрическая иконка базы данных ..."/>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04" b="89979" l="6230" r="100000">
                        <a14:foregroundMark x1="70767" y1="26226" x2="74441" y2="22814"/>
                        <a14:foregroundMark x1="28914" y1="63966" x2="30351" y2="48188"/>
                        <a14:foregroundMark x1="29872" y1="26652" x2="26677" y2="23881"/>
                        <a14:foregroundMark x1="28435" y1="29211" x2="34824" y2="27505"/>
                        <a14:foregroundMark x1="36262" y1="25586" x2="29393" y2="19616"/>
                        <a14:foregroundMark x1="46805" y1="35821" x2="39457" y2="27292"/>
                        <a14:foregroundMark x1="12141" y1="33049" x2="19329" y2="28145"/>
                        <a14:foregroundMark x1="27796" y1="76972" x2="32428" y2="75053"/>
                        <a14:foregroundMark x1="40415" y1="69296" x2="44888" y2="65245"/>
                        <a14:foregroundMark x1="34505" y1="73561" x2="31949" y2="75693"/>
                        <a14:foregroundMark x1="27636" y1="76972" x2="23802" y2="72708"/>
                        <a14:foregroundMark x1="13419" y1="65458" x2="18850" y2="69296"/>
                        <a14:foregroundMark x1="54792" y1="63326" x2="60064" y2="67591"/>
                        <a14:foregroundMark x1="65655" y1="72068" x2="71246" y2="74414"/>
                        <a14:foregroundMark x1="70927" y1="76119" x2="78435" y2="69723"/>
                        <a14:foregroundMark x1="80671" y1="63966" x2="84984" y2="65885"/>
                        <a14:foregroundMark x1="91054" y1="62047" x2="83067" y2="65885"/>
                        <a14:foregroundMark x1="55112" y1="62687" x2="53195" y2="62260"/>
                        <a14:foregroundMark x1="46965" y1="36461" x2="47284" y2="42644"/>
                        <a14:foregroundMark x1="47444" y1="63113" x2="48083" y2="35821"/>
                        <a14:foregroundMark x1="11981" y1="65245" x2="11342" y2="31983"/>
                      </a14:backgroundRemoval>
                    </a14:imgEffect>
                    <a14:imgEffect>
                      <a14:saturation sat="109000"/>
                    </a14:imgEffect>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2649289" y="2189049"/>
            <a:ext cx="3434879" cy="2573416"/>
          </a:xfrm>
          <a:prstGeom prst="rect">
            <a:avLst/>
          </a:prstGeom>
          <a:noFill/>
          <a:effectLst>
            <a:glow>
              <a:schemeClr val="accent1"/>
            </a:glow>
            <a:outerShdw blurRad="50800" dist="50800" dir="5400000" algn="ctr" rotWithShape="0">
              <a:srgbClr val="000000">
                <a:alpha val="71000"/>
              </a:srgbClr>
            </a:outerShdw>
            <a:softEdge rad="254000"/>
          </a:effectLst>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r>
              <a:rPr lang="ru-RU" sz="1200" dirty="0">
                <a:solidFill>
                  <a:srgbClr val="002060"/>
                </a:solidFill>
              </a:rPr>
              <a:t>26</a:t>
            </a:r>
            <a:endParaRPr lang="en-US" sz="1200" dirty="0">
              <a:solidFill>
                <a:srgbClr val="002060"/>
              </a:solidFill>
            </a:endParaRPr>
          </a:p>
        </p:txBody>
      </p:sp>
      <p:pic>
        <p:nvPicPr>
          <p:cNvPr id="3" name="Рисунок 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0833" b="69167" l="9844" r="81875">
                        <a14:foregroundMark x1="41719" y1="60556" x2="40313" y2="38519"/>
                        <a14:foregroundMark x1="35417" y1="56296" x2="40469" y2="39815"/>
                        <a14:foregroundMark x1="35260" y1="58981" x2="26406" y2="28519"/>
                        <a14:foregroundMark x1="38073" y1="45278" x2="42552" y2="27593"/>
                        <a14:foregroundMark x1="31198" y1="35093" x2="27708" y2="60278"/>
                        <a14:foregroundMark x1="27813" y1="53056" x2="27396" y2="60000"/>
                        <a14:foregroundMark x1="30625" y1="63241" x2="28125" y2="56296"/>
                        <a14:foregroundMark x1="15885" y1="31296" x2="18125" y2="60000"/>
                        <a14:foregroundMark x1="15885" y1="60556" x2="17448" y2="27593"/>
                        <a14:foregroundMark x1="15625" y1="61759" x2="15208" y2="27778"/>
                        <a14:foregroundMark x1="57865" y1="43796" x2="57188" y2="51296"/>
                        <a14:foregroundMark x1="56354" y1="52037" x2="52240" y2="53796"/>
                        <a14:foregroundMark x1="51719" y1="53796" x2="51406" y2="43796"/>
                        <a14:foregroundMark x1="57292" y1="52500" x2="58594" y2="54815"/>
                        <a14:foregroundMark x1="59115" y1="55000" x2="63333" y2="45000"/>
                        <a14:foregroundMark x1="63333" y1="44537" x2="59427" y2="33056"/>
                        <a14:foregroundMark x1="68542" y1="37037" x2="68698" y2="58981"/>
                        <a14:foregroundMark x1="80208" y1="62500" x2="80313" y2="30278"/>
                        <a14:foregroundMark x1="76979" y1="64259" x2="77083" y2="20833"/>
                        <a14:foregroundMark x1="73333" y1="42778" x2="66458" y2="34074"/>
                        <a14:foregroundMark x1="60417" y1="36574" x2="53958" y2="32315"/>
                        <a14:foregroundMark x1="54479" y1="32593" x2="47604" y2="39815"/>
                        <a14:foregroundMark x1="48490" y1="38519" x2="46927" y2="52778"/>
                        <a14:foregroundMark x1="62240" y1="58056" x2="53958" y2="62222"/>
                        <a14:foregroundMark x1="25000" y1="62222" x2="25573" y2="29352"/>
                        <a14:foregroundMark x1="16719" y1="32778" x2="25990" y2="35556"/>
                        <a14:foregroundMark x1="20365" y1="58981" x2="17865" y2="59259"/>
                        <a14:foregroundMark x1="49188" y1="58469" x2="52788" y2="62233"/>
                        <a14:foregroundMark x1="78899" y1="42785" x2="79393" y2="54831"/>
                        <a14:backgroundMark x1="47760" y1="66296" x2="45521" y2="57778"/>
                        <a14:backgroundMark x1="64740" y1="47500" x2="63906" y2="52315"/>
                        <a14:backgroundMark x1="63490" y1="60278" x2="62656" y2="60278"/>
                        <a14:backgroundMark x1="66979" y1="51296" x2="66563" y2="50741"/>
                        <a14:backgroundMark x1="43854" y1="64722" x2="15208" y2="64537"/>
                        <a14:backgroundMark x1="66146" y1="64537" x2="68958" y2="68519"/>
                        <a14:backgroundMark x1="62813" y1="53241" x2="62813" y2="53241"/>
                        <a14:backgroundMark x1="55208" y1="58241" x2="51719" y2="56296"/>
                        <a14:backgroundMark x1="54063" y1="48056" x2="54063" y2="47500"/>
                        <a14:backgroundMark x1="13490" y1="62500" x2="44115" y2="61296"/>
                        <a14:backgroundMark x1="44115" y1="67963" x2="12500" y2="67222"/>
                        <a14:backgroundMark x1="30938" y1="50741" x2="29375" y2="64259"/>
                        <a14:backgroundMark x1="30781" y1="50000" x2="35260" y2="66019"/>
                      </a14:backgroundRemoval>
                    </a14:imgEffect>
                    <a14:imgEffect>
                      <a14:sharpenSoften amount="5000"/>
                    </a14:imgEffect>
                    <a14:imgEffect>
                      <a14:saturation sat="268000"/>
                    </a14:imgEffect>
                    <a14:imgEffect>
                      <a14:brightnessContrast bright="2000" contrast="39000"/>
                    </a14:imgEffect>
                  </a14:imgLayer>
                </a14:imgProps>
              </a:ext>
              <a:ext uri="{28A0092B-C50C-407E-A947-70E740481C1C}">
                <a14:useLocalDpi xmlns:a14="http://schemas.microsoft.com/office/drawing/2010/main" val="0"/>
              </a:ext>
            </a:extLst>
          </a:blip>
          <a:srcRect l="14926" t="30074" r="19398" b="34545"/>
          <a:stretch/>
        </p:blipFill>
        <p:spPr>
          <a:xfrm>
            <a:off x="2434397" y="3356992"/>
            <a:ext cx="3864661" cy="1171109"/>
          </a:xfrm>
          <a:prstGeom prst="rect">
            <a:avLst/>
          </a:prstGeom>
          <a:effectLst>
            <a:glow>
              <a:schemeClr val="accent1">
                <a:alpha val="64000"/>
              </a:schemeClr>
            </a:glow>
            <a:softEdge rad="0"/>
          </a:effectLst>
        </p:spPr>
      </p:pic>
    </p:spTree>
    <p:extLst>
      <p:ext uri="{BB962C8B-B14F-4D97-AF65-F5344CB8AC3E}">
        <p14:creationId xmlns:p14="http://schemas.microsoft.com/office/powerpoint/2010/main" val="69065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6.png"/>
          <p:cNvPicPr/>
          <p:nvPr/>
        </p:nvPicPr>
        <p:blipFill>
          <a:blip r:embed="rId3"/>
          <a:srcRect/>
          <a:stretch>
            <a:fillRect/>
          </a:stretch>
        </p:blipFill>
        <p:spPr>
          <a:xfrm>
            <a:off x="56082" y="1201827"/>
            <a:ext cx="8692382" cy="2944321"/>
          </a:xfrm>
          <a:prstGeom prst="rect">
            <a:avLst/>
          </a:prstGeom>
          <a:ln/>
        </p:spPr>
      </p:pic>
      <p:sp>
        <p:nvSpPr>
          <p:cNvPr id="11" name="Прямоугольник 10"/>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0" y="0"/>
            <a:ext cx="9144000" cy="143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000" b="1" dirty="0">
                <a:solidFill>
                  <a:srgbClr val="18A6E1"/>
                </a:solidFill>
                <a:latin typeface="Arial" panose="020B0604020202020204" pitchFamily="34" charset="0"/>
                <a:cs typeface="Arial" panose="020B0604020202020204" pitchFamily="34" charset="0"/>
              </a:rPr>
              <a:t>B</a:t>
            </a:r>
            <a:r>
              <a:rPr lang="en-US" sz="3000" b="1" dirty="0">
                <a:solidFill>
                  <a:schemeClr val="bg1"/>
                </a:solidFill>
                <a:latin typeface="Arial" panose="020B0604020202020204" pitchFamily="34" charset="0"/>
                <a:cs typeface="Arial" panose="020B0604020202020204" pitchFamily="34" charset="0"/>
              </a:rPr>
              <a:t>aryonic </a:t>
            </a:r>
            <a:r>
              <a:rPr lang="en-US" sz="3000" b="1" dirty="0">
                <a:solidFill>
                  <a:srgbClr val="18A6E1"/>
                </a:solidFill>
                <a:latin typeface="Arial" panose="020B0604020202020204" pitchFamily="34" charset="0"/>
                <a:cs typeface="Arial" panose="020B0604020202020204" pitchFamily="34" charset="0"/>
              </a:rPr>
              <a:t>M</a:t>
            </a:r>
            <a:r>
              <a:rPr lang="en-US" sz="3000" b="1" dirty="0">
                <a:solidFill>
                  <a:schemeClr val="bg1"/>
                </a:solidFill>
                <a:latin typeface="Arial" panose="020B0604020202020204" pitchFamily="34" charset="0"/>
                <a:cs typeface="Arial" panose="020B0604020202020204" pitchFamily="34" charset="0"/>
              </a:rPr>
              <a:t>atter </a:t>
            </a:r>
            <a:r>
              <a:rPr lang="en-US" sz="3000" b="1" dirty="0">
                <a:solidFill>
                  <a:srgbClr val="18A6E1"/>
                </a:solidFill>
                <a:latin typeface="Arial" panose="020B0604020202020204" pitchFamily="34" charset="0"/>
                <a:cs typeface="Arial" panose="020B0604020202020204" pitchFamily="34" charset="0"/>
              </a:rPr>
              <a:t>@ N</a:t>
            </a:r>
            <a:r>
              <a:rPr lang="en-US" sz="3000" b="1" dirty="0">
                <a:solidFill>
                  <a:schemeClr val="bg1"/>
                </a:solidFill>
                <a:latin typeface="Arial" panose="020B0604020202020204" pitchFamily="34" charset="0"/>
                <a:cs typeface="Arial" panose="020B0604020202020204" pitchFamily="34" charset="0"/>
              </a:rPr>
              <a:t>uclotron</a:t>
            </a:r>
          </a:p>
        </p:txBody>
      </p:sp>
      <p:sp>
        <p:nvSpPr>
          <p:cNvPr id="15"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99E7E646-5D21-45DE-BD89-AF687DFE642D}" type="slidenum">
              <a:rPr lang="en-US" sz="1200" smtClean="0">
                <a:solidFill>
                  <a:srgbClr val="002060"/>
                </a:solidFill>
              </a:rPr>
              <a:pPr algn="r" eaLnBrk="1" hangingPunct="1">
                <a:defRPr/>
              </a:pPr>
              <a:t>3</a:t>
            </a:fld>
            <a:endParaRPr lang="en-US" sz="1200">
              <a:solidFill>
                <a:srgbClr val="002060"/>
              </a:solidFill>
            </a:endParaRPr>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pic>
        <p:nvPicPr>
          <p:cNvPr id="2050" name="Picture 2" descr="4th Collaboration Meeting of the BM@N Experiment at the NIC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2273" y="1107085"/>
            <a:ext cx="1656184" cy="14395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Rectangle 3"/>
              <p:cNvSpPr txBox="1">
                <a:spLocks noChangeArrowheads="1"/>
              </p:cNvSpPr>
              <p:nvPr/>
            </p:nvSpPr>
            <p:spPr bwMode="auto">
              <a:xfrm>
                <a:off x="2301412" y="4441842"/>
                <a:ext cx="4718860" cy="18674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30000"/>
                  </a:lnSpc>
                  <a:spcBef>
                    <a:spcPts val="0"/>
                  </a:spcBef>
                </a:pPr>
                <a:r>
                  <a:rPr lang="en-US" sz="1600" kern="0" dirty="0">
                    <a:solidFill>
                      <a:schemeClr val="tx1"/>
                    </a:solidFill>
                    <a:latin typeface="Book Antiqua" panose="02040602050305030304" pitchFamily="18" charset="0"/>
                    <a:ea typeface="ＭＳ Ｐゴシック" charset="0"/>
                    <a:cs typeface="ＭＳ Ｐゴシック" charset="0"/>
                  </a:rPr>
                  <a:t>Session </a:t>
                </a:r>
                <a:r>
                  <a:rPr lang="ru-RU" sz="1600" kern="0" dirty="0">
                    <a:solidFill>
                      <a:schemeClr val="tx1"/>
                    </a:solidFill>
                    <a:latin typeface="Book Antiqua" panose="02040602050305030304" pitchFamily="18" charset="0"/>
                    <a:ea typeface="ＭＳ Ｐゴシック" charset="0"/>
                    <a:cs typeface="ＭＳ Ｐゴシック" charset="0"/>
                  </a:rPr>
                  <a:t>№</a:t>
                </a:r>
                <a:r>
                  <a:rPr lang="en-US" sz="1600" kern="0" dirty="0">
                    <a:solidFill>
                      <a:schemeClr val="tx1"/>
                    </a:solidFill>
                    <a:latin typeface="Book Antiqua" panose="02040602050305030304" pitchFamily="18" charset="0"/>
                    <a:ea typeface="ＭＳ Ｐゴシック" charset="0"/>
                    <a:cs typeface="ＭＳ Ｐゴシック" charset="0"/>
                  </a:rPr>
                  <a:t>51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d,C</a:t>
                </a:r>
                <a:r>
                  <a:rPr lang="en-US" sz="1600" kern="0" dirty="0">
                    <a:solidFill>
                      <a:schemeClr val="tx1"/>
                    </a:solidFill>
                    <a:latin typeface="Book Antiqua" panose="02040602050305030304" pitchFamily="18" charset="0"/>
                    <a:ea typeface="ＭＳ Ｐゴシック" charset="0"/>
                    <a:cs typeface="ＭＳ Ｐゴシック" charset="0"/>
                  </a:rPr>
                  <a:t>)  </a:t>
                </a:r>
                <a:r>
                  <a:rPr lang="ru-RU" sz="1600" kern="0" dirty="0">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Feb. 22 – Mar. 15, 2015</a:t>
                </a:r>
              </a:p>
              <a:p>
                <a:pPr>
                  <a:lnSpc>
                    <a:spcPct val="130000"/>
                  </a:lnSpc>
                </a:pPr>
                <a:r>
                  <a:rPr lang="en-US" sz="1600" kern="0" dirty="0">
                    <a:solidFill>
                      <a:schemeClr val="tx1"/>
                    </a:solidFill>
                    <a:latin typeface="Book Antiqua" panose="02040602050305030304" pitchFamily="18" charset="0"/>
                    <a:ea typeface="ＭＳ Ｐゴシック" charset="0"/>
                    <a:cs typeface="ＭＳ Ｐゴシック" charset="0"/>
                  </a:rPr>
                  <a:t>Session </a:t>
                </a:r>
                <a:r>
                  <a:rPr lang="ru-RU" sz="1600" kern="0" dirty="0">
                    <a:solidFill>
                      <a:schemeClr val="tx1"/>
                    </a:solidFill>
                    <a:latin typeface="Book Antiqua" panose="02040602050305030304" pitchFamily="18" charset="0"/>
                    <a:ea typeface="ＭＳ Ｐゴシック" charset="0"/>
                    <a:cs typeface="ＭＳ Ｐゴシック" charset="0"/>
                  </a:rPr>
                  <a:t>№</a:t>
                </a:r>
                <a:r>
                  <a:rPr lang="en-US" sz="1600" kern="0" dirty="0">
                    <a:solidFill>
                      <a:schemeClr val="tx1"/>
                    </a:solidFill>
                    <a:latin typeface="Book Antiqua" panose="02040602050305030304" pitchFamily="18" charset="0"/>
                    <a:ea typeface="ＭＳ Ｐゴシック" charset="0"/>
                    <a:cs typeface="ＭＳ Ｐゴシック" charset="0"/>
                  </a:rPr>
                  <a:t>5</a:t>
                </a:r>
                <a:r>
                  <a:rPr lang="ru-RU" sz="1600" kern="0" dirty="0">
                    <a:solidFill>
                      <a:schemeClr val="tx1"/>
                    </a:solidFill>
                    <a:latin typeface="Book Antiqua" panose="02040602050305030304" pitchFamily="18" charset="0"/>
                    <a:ea typeface="ＭＳ Ｐゴシック" charset="0"/>
                    <a:cs typeface="ＭＳ Ｐゴシック" charset="0"/>
                  </a:rPr>
                  <a:t>2</a:t>
                </a:r>
                <a:r>
                  <a:rPr lang="en-US" sz="1600" kern="0" dirty="0">
                    <a:solidFill>
                      <a:schemeClr val="tx1"/>
                    </a:solidFill>
                    <a:latin typeface="Book Antiqua" panose="02040602050305030304" pitchFamily="18" charset="0"/>
                    <a:ea typeface="ＭＳ Ｐゴシック" charset="0"/>
                    <a:cs typeface="ＭＳ Ｐゴシック" charset="0"/>
                  </a:rPr>
                  <a:t>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d</a:t>
                </a:r>
                <a:r>
                  <a:rPr lang="en-US" sz="1600" kern="0" dirty="0">
                    <a:solidFill>
                      <a:schemeClr val="tx1"/>
                    </a:solidFill>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June 29 – June 30, 2016</a:t>
                </a:r>
              </a:p>
              <a:p>
                <a:pPr>
                  <a:lnSpc>
                    <a:spcPct val="130000"/>
                  </a:lnSpc>
                </a:pPr>
                <a:r>
                  <a:rPr lang="en-US" sz="1600" kern="0" dirty="0">
                    <a:solidFill>
                      <a:schemeClr val="tx1"/>
                    </a:solidFill>
                    <a:latin typeface="Book Antiqua" panose="02040602050305030304" pitchFamily="18" charset="0"/>
                    <a:ea typeface="ＭＳ Ｐゴシック" charset="0"/>
                    <a:cs typeface="ＭＳ Ｐゴシック" charset="0"/>
                  </a:rPr>
                  <a:t>Session </a:t>
                </a:r>
                <a:r>
                  <a:rPr lang="ru-RU" sz="1600" kern="0" dirty="0">
                    <a:solidFill>
                      <a:schemeClr val="tx1"/>
                    </a:solidFill>
                    <a:latin typeface="Book Antiqua" panose="02040602050305030304" pitchFamily="18" charset="0"/>
                    <a:ea typeface="ＭＳ Ｐゴシック" charset="0"/>
                    <a:cs typeface="ＭＳ Ｐゴシック" charset="0"/>
                  </a:rPr>
                  <a:t>№</a:t>
                </a:r>
                <a:r>
                  <a:rPr lang="en-US" sz="1600" kern="0" dirty="0">
                    <a:solidFill>
                      <a:schemeClr val="tx1"/>
                    </a:solidFill>
                    <a:latin typeface="Book Antiqua" panose="02040602050305030304" pitchFamily="18" charset="0"/>
                    <a:ea typeface="ＭＳ Ｐゴシック" charset="0"/>
                    <a:cs typeface="ＭＳ Ｐゴシック" charset="0"/>
                  </a:rPr>
                  <a:t>5</a:t>
                </a:r>
                <a:r>
                  <a:rPr lang="ru-RU" sz="1600" kern="0" dirty="0">
                    <a:solidFill>
                      <a:schemeClr val="tx1"/>
                    </a:solidFill>
                    <a:latin typeface="Book Antiqua" panose="02040602050305030304" pitchFamily="18" charset="0"/>
                    <a:ea typeface="ＭＳ Ｐゴシック" charset="0"/>
                    <a:cs typeface="ＭＳ Ｐゴシック" charset="0"/>
                  </a:rPr>
                  <a:t>3</a:t>
                </a:r>
                <a:r>
                  <a:rPr lang="en-US" sz="1600" kern="0" dirty="0">
                    <a:solidFill>
                      <a:schemeClr val="tx1"/>
                    </a:solidFill>
                    <a:latin typeface="Book Antiqua" panose="02040602050305030304" pitchFamily="18" charset="0"/>
                    <a:ea typeface="ＭＳ Ｐゴシック" charset="0"/>
                    <a:cs typeface="ＭＳ Ｐゴシック" charset="0"/>
                  </a:rPr>
                  <a:t>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d, </a:t>
                </a:r>
                <a14:m>
                  <m:oMath xmlns:m="http://schemas.openxmlformats.org/officeDocument/2006/math">
                    <m:sSup>
                      <m:sSupPr>
                        <m:ctrlPr>
                          <a:rPr lang="en-US" sz="1600" b="1" i="1" kern="0">
                            <a:solidFill>
                              <a:srgbClr val="00B0F0"/>
                            </a:solidFill>
                            <a:latin typeface="Cambria Math" panose="02040503050406030204" pitchFamily="18" charset="0"/>
                            <a:ea typeface="Cambria Math" panose="02040503050406030204" pitchFamily="18" charset="0"/>
                          </a:rPr>
                        </m:ctrlPr>
                      </m:sSupPr>
                      <m:e>
                        <m:r>
                          <a:rPr lang="en-US" sz="1600" b="1" i="1" kern="0">
                            <a:solidFill>
                              <a:srgbClr val="00B0F0"/>
                            </a:solidFill>
                            <a:latin typeface="Cambria Math" panose="02040503050406030204" pitchFamily="18" charset="0"/>
                            <a:ea typeface="Cambria Math" panose="02040503050406030204" pitchFamily="18" charset="0"/>
                          </a:rPr>
                          <m:t>𝒅</m:t>
                        </m:r>
                      </m:e>
                      <m:sup>
                        <m:r>
                          <a:rPr lang="en-US" sz="1600" b="1" kern="0">
                            <a:solidFill>
                              <a:srgbClr val="00B0F0"/>
                            </a:solidFill>
                            <a:latin typeface="Cambria Math" panose="02040503050406030204" pitchFamily="18" charset="0"/>
                            <a:ea typeface="Cambria Math" panose="02040503050406030204" pitchFamily="18" charset="0"/>
                          </a:rPr>
                          <m:t>↑</m:t>
                        </m:r>
                      </m:sup>
                    </m:sSup>
                  </m:oMath>
                </a14:m>
                <a:r>
                  <a:rPr lang="en-US" sz="1600" kern="0" dirty="0">
                    <a:solidFill>
                      <a:schemeClr val="tx1"/>
                    </a:solidFill>
                    <a:latin typeface="Book Antiqua" panose="02040602050305030304" pitchFamily="18" charset="0"/>
                    <a:ea typeface="ＭＳ Ｐゴシック" charset="0"/>
                    <a:cs typeface="ＭＳ Ｐゴシック" charset="0"/>
                  </a:rPr>
                  <a:t>) </a:t>
                </a:r>
                <a:r>
                  <a:rPr lang="ru-RU" sz="1600" kern="0" dirty="0">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Dec. 9 – Dec. 23, 2016</a:t>
                </a:r>
              </a:p>
              <a:p>
                <a:pPr>
                  <a:lnSpc>
                    <a:spcPct val="130000"/>
                  </a:lnSpc>
                </a:pPr>
                <a:r>
                  <a:rPr lang="en-US" sz="1600" kern="0" dirty="0">
                    <a:solidFill>
                      <a:schemeClr val="tx1"/>
                    </a:solidFill>
                    <a:latin typeface="Book Antiqua" panose="02040602050305030304" pitchFamily="18" charset="0"/>
                    <a:ea typeface="ＭＳ Ｐゴシック" charset="0"/>
                    <a:cs typeface="ＭＳ Ｐゴシック" charset="0"/>
                  </a:rPr>
                  <a:t>Session </a:t>
                </a:r>
                <a:r>
                  <a:rPr lang="ru-RU" sz="1600" kern="0" dirty="0">
                    <a:solidFill>
                      <a:schemeClr val="tx1"/>
                    </a:solidFill>
                    <a:latin typeface="Book Antiqua" panose="02040602050305030304" pitchFamily="18" charset="0"/>
                    <a:ea typeface="ＭＳ Ｐゴシック" charset="0"/>
                    <a:cs typeface="ＭＳ Ｐゴシック" charset="0"/>
                  </a:rPr>
                  <a:t>№</a:t>
                </a:r>
                <a:r>
                  <a:rPr lang="en-US" sz="1600" kern="0" dirty="0">
                    <a:solidFill>
                      <a:schemeClr val="tx1"/>
                    </a:solidFill>
                    <a:latin typeface="Book Antiqua" panose="02040602050305030304" pitchFamily="18" charset="0"/>
                    <a:ea typeface="ＭＳ Ｐゴシック" charset="0"/>
                    <a:cs typeface="ＭＳ Ｐゴシック" charset="0"/>
                  </a:rPr>
                  <a:t>54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C</a:t>
                </a:r>
                <a:r>
                  <a:rPr lang="en-US" sz="1600" kern="0" dirty="0">
                    <a:solidFill>
                      <a:schemeClr val="tx1"/>
                    </a:solidFill>
                    <a:latin typeface="Book Antiqua" panose="02040602050305030304" pitchFamily="18" charset="0"/>
                    <a:ea typeface="ＭＳ Ｐゴシック" charset="0"/>
                    <a:cs typeface="ＭＳ Ｐゴシック" charset="0"/>
                  </a:rPr>
                  <a:t>)	</a:t>
                </a:r>
                <a:r>
                  <a:rPr lang="ru-RU" sz="1600" kern="0" dirty="0">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Mar. 7 – Mar. 18, 2017</a:t>
                </a:r>
              </a:p>
              <a:p>
                <a:pPr>
                  <a:lnSpc>
                    <a:spcPct val="130000"/>
                  </a:lnSpc>
                </a:pPr>
                <a:r>
                  <a:rPr lang="en-US" sz="1600" kern="0" dirty="0">
                    <a:solidFill>
                      <a:schemeClr val="tx1"/>
                    </a:solidFill>
                    <a:latin typeface="Book Antiqua" panose="02040602050305030304" pitchFamily="18" charset="0"/>
                    <a:ea typeface="ＭＳ Ｐゴシック" charset="0"/>
                    <a:cs typeface="ＭＳ Ｐゴシック" charset="0"/>
                  </a:rPr>
                  <a:t>Session №55 (</a:t>
                </a:r>
                <a:r>
                  <a:rPr lang="en-US" sz="1600" b="1" kern="0" dirty="0">
                    <a:solidFill>
                      <a:srgbClr val="00B0F0"/>
                    </a:solidFill>
                    <a:latin typeface="Book Antiqua" panose="02040602050305030304" pitchFamily="18" charset="0"/>
                    <a:ea typeface="Cambria Math" panose="02040503050406030204" pitchFamily="18" charset="0"/>
                    <a:cs typeface="ＭＳ Ｐゴシック" charset="0"/>
                  </a:rPr>
                  <a:t>C,Ar,Kr</a:t>
                </a:r>
                <a:r>
                  <a:rPr lang="en-US" sz="1600" kern="0" dirty="0">
                    <a:solidFill>
                      <a:schemeClr val="tx1"/>
                    </a:solidFill>
                    <a:latin typeface="Book Antiqua" panose="02040602050305030304" pitchFamily="18" charset="0"/>
                    <a:ea typeface="ＭＳ Ｐゴシック" charset="0"/>
                    <a:cs typeface="ＭＳ Ｐゴシック" charset="0"/>
                  </a:rPr>
                  <a:t>)</a:t>
                </a:r>
                <a:r>
                  <a:rPr lang="ru-RU" sz="1600" kern="0" dirty="0">
                    <a:solidFill>
                      <a:schemeClr val="tx1"/>
                    </a:solidFill>
                    <a:latin typeface="Book Antiqua" panose="02040602050305030304" pitchFamily="18" charset="0"/>
                    <a:ea typeface="ＭＳ Ｐゴシック" charset="0"/>
                    <a:cs typeface="ＭＳ Ｐゴシック" charset="0"/>
                  </a:rPr>
                  <a:t>  </a:t>
                </a:r>
                <a:r>
                  <a:rPr lang="en-US" sz="1600" i="1" kern="0" dirty="0">
                    <a:solidFill>
                      <a:schemeClr val="tx1"/>
                    </a:solidFill>
                    <a:latin typeface="Book Antiqua" panose="02040602050305030304" pitchFamily="18" charset="0"/>
                    <a:ea typeface="ＭＳ Ｐゴシック" charset="0"/>
                    <a:cs typeface="ＭＳ Ｐゴシック" charset="0"/>
                  </a:rPr>
                  <a:t>Mar. 3 – Apr. 05, 2018</a:t>
                </a:r>
              </a:p>
            </p:txBody>
          </p:sp>
        </mc:Choice>
        <mc:Fallback xmlns="">
          <p:sp>
            <p:nvSpPr>
              <p:cNvPr id="17" name="Rectangle 3"/>
              <p:cNvSpPr txBox="1">
                <a:spLocks noRot="1" noChangeAspect="1" noMove="1" noResize="1" noEditPoints="1" noAdjustHandles="1" noChangeArrowheads="1" noChangeShapeType="1" noTextEdit="1"/>
              </p:cNvSpPr>
              <p:nvPr/>
            </p:nvSpPr>
            <p:spPr bwMode="auto">
              <a:xfrm>
                <a:off x="2301412" y="4441842"/>
                <a:ext cx="4718860" cy="1867478"/>
              </a:xfrm>
              <a:prstGeom prst="rect">
                <a:avLst/>
              </a:prstGeom>
              <a:blipFill>
                <a:blip r:embed="rId5"/>
                <a:stretch>
                  <a:fillRect l="-517" b="-42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2" name="Прямоугольник 1"/>
          <p:cNvSpPr/>
          <p:nvPr/>
        </p:nvSpPr>
        <p:spPr>
          <a:xfrm>
            <a:off x="2992752" y="4032954"/>
            <a:ext cx="3268844" cy="369332"/>
          </a:xfrm>
          <a:prstGeom prst="rect">
            <a:avLst/>
          </a:prstGeom>
        </p:spPr>
        <p:txBody>
          <a:bodyPr wrap="none">
            <a:spAutoFit/>
          </a:bodyPr>
          <a:lstStyle/>
          <a:p>
            <a:pPr algn="ctr"/>
            <a:r>
              <a:rPr lang="en-US" b="1" dirty="0">
                <a:latin typeface="Book Antiqua" panose="02040602050305030304" pitchFamily="18" charset="0"/>
              </a:rPr>
              <a:t>BM@N Sessions (201</a:t>
            </a:r>
            <a:r>
              <a:rPr lang="ru-RU" b="1" dirty="0">
                <a:latin typeface="Book Antiqua" panose="02040602050305030304" pitchFamily="18" charset="0"/>
              </a:rPr>
              <a:t>5</a:t>
            </a:r>
            <a:r>
              <a:rPr lang="en-US" b="1" dirty="0">
                <a:latin typeface="Book Antiqua" panose="02040602050305030304" pitchFamily="18" charset="0"/>
              </a:rPr>
              <a:t> – 2018)</a:t>
            </a:r>
            <a:endParaRPr lang="en-US" b="1" i="1" dirty="0">
              <a:latin typeface="Book Antiqua" panose="02040602050305030304" pitchFamily="18" charset="0"/>
            </a:endParaRPr>
          </a:p>
        </p:txBody>
      </p:sp>
    </p:spTree>
    <p:extLst>
      <p:ext uri="{BB962C8B-B14F-4D97-AF65-F5344CB8AC3E}">
        <p14:creationId xmlns:p14="http://schemas.microsoft.com/office/powerpoint/2010/main" val="185495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0" y="0"/>
            <a:ext cx="9144000" cy="143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Old Version of the logbook: electronic Web-table</a:t>
            </a:r>
          </a:p>
        </p:txBody>
      </p:sp>
      <p:sp>
        <p:nvSpPr>
          <p:cNvPr id="15"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99E7E646-5D21-45DE-BD89-AF687DFE642D}" type="slidenum">
              <a:rPr lang="en-US" sz="1200" smtClean="0">
                <a:solidFill>
                  <a:srgbClr val="002060"/>
                </a:solidFill>
              </a:rPr>
              <a:pPr algn="r" eaLnBrk="1" hangingPunct="1">
                <a:defRPr/>
              </a:pPr>
              <a:t>4</a:t>
            </a:fld>
            <a:endParaRPr lang="en-US" sz="1200">
              <a:solidFill>
                <a:srgbClr val="002060"/>
              </a:solidFill>
            </a:endParaRPr>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r="460" b="2491"/>
          <a:stretch/>
        </p:blipFill>
        <p:spPr>
          <a:xfrm>
            <a:off x="107503" y="1082082"/>
            <a:ext cx="6091187" cy="4219125"/>
          </a:xfrm>
          <a:prstGeom prst="rect">
            <a:avLst/>
          </a:prstGeom>
          <a:ln>
            <a:solidFill>
              <a:schemeClr val="tx1"/>
            </a:solidFill>
          </a:ln>
        </p:spPr>
      </p:pic>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905" y="1987017"/>
            <a:ext cx="6386719" cy="4144169"/>
          </a:xfrm>
          <a:prstGeom prst="rect">
            <a:avLst/>
          </a:prstGeom>
          <a:ln>
            <a:solidFill>
              <a:schemeClr val="tx1"/>
            </a:solidFill>
          </a:ln>
        </p:spPr>
      </p:pic>
    </p:spTree>
    <p:extLst>
      <p:ext uri="{BB962C8B-B14F-4D97-AF65-F5344CB8AC3E}">
        <p14:creationId xmlns:p14="http://schemas.microsoft.com/office/powerpoint/2010/main" val="30656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5" y="1916832"/>
            <a:ext cx="8964488" cy="4248472"/>
          </a:xfrm>
          <a:prstGeom prst="rect">
            <a:avLst/>
          </a:prstGeom>
        </p:spPr>
      </p:pic>
      <p:cxnSp>
        <p:nvCxnSpPr>
          <p:cNvPr id="59" name="Прямая со стрелкой 58"/>
          <p:cNvCxnSpPr/>
          <p:nvPr/>
        </p:nvCxnSpPr>
        <p:spPr>
          <a:xfrm flipH="1">
            <a:off x="2638830" y="1567327"/>
            <a:ext cx="2598086" cy="7437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0" y="0"/>
            <a:ext cx="9144000" cy="1430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Current version of the logbook: electronic Web-table</a:t>
            </a:r>
          </a:p>
        </p:txBody>
      </p:sp>
      <p:sp>
        <p:nvSpPr>
          <p:cNvPr id="15"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99E7E646-5D21-45DE-BD89-AF687DFE642D}" type="slidenum">
              <a:rPr lang="en-US" sz="1200" smtClean="0">
                <a:solidFill>
                  <a:srgbClr val="002060"/>
                </a:solidFill>
              </a:rPr>
              <a:pPr algn="r" eaLnBrk="1" hangingPunct="1">
                <a:defRPr/>
              </a:pPr>
              <a:t>5</a:t>
            </a:fld>
            <a:endParaRPr lang="en-US" sz="1200">
              <a:solidFill>
                <a:srgbClr val="002060"/>
              </a:solidFill>
            </a:endParaRPr>
          </a:p>
        </p:txBody>
      </p:sp>
      <p:sp>
        <p:nvSpPr>
          <p:cNvPr id="16"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18" name="Скругленный прямоугольник 17"/>
          <p:cNvSpPr/>
          <p:nvPr/>
        </p:nvSpPr>
        <p:spPr>
          <a:xfrm>
            <a:off x="0" y="1080275"/>
            <a:ext cx="1154493"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Create a </a:t>
            </a:r>
            <a:r>
              <a:rPr lang="ru-RU" sz="1500" dirty="0">
                <a:solidFill>
                  <a:schemeClr val="tx1"/>
                </a:solidFill>
                <a:latin typeface="Book Antiqua" panose="02040602050305030304" pitchFamily="18" charset="0"/>
              </a:rPr>
              <a:t> </a:t>
            </a:r>
          </a:p>
          <a:p>
            <a:pPr algn="ctr"/>
            <a:r>
              <a:rPr lang="en-US" sz="1500" dirty="0">
                <a:solidFill>
                  <a:schemeClr val="tx1"/>
                </a:solidFill>
                <a:latin typeface="Book Antiqua" panose="02040602050305030304" pitchFamily="18" charset="0"/>
              </a:rPr>
              <a:t>new run</a:t>
            </a:r>
            <a:endParaRPr lang="ru-RU" sz="1500" dirty="0">
              <a:solidFill>
                <a:schemeClr val="tx1"/>
              </a:solidFill>
              <a:latin typeface="Book Antiqua" panose="02040602050305030304" pitchFamily="18" charset="0"/>
            </a:endParaRPr>
          </a:p>
        </p:txBody>
      </p:sp>
      <p:cxnSp>
        <p:nvCxnSpPr>
          <p:cNvPr id="27" name="Прямая со стрелкой 26"/>
          <p:cNvCxnSpPr>
            <a:stCxn id="18" idx="2"/>
          </p:cNvCxnSpPr>
          <p:nvPr/>
        </p:nvCxnSpPr>
        <p:spPr>
          <a:xfrm flipH="1">
            <a:off x="539552" y="1594616"/>
            <a:ext cx="37695" cy="674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1186487" y="1310157"/>
            <a:ext cx="1165448"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Advanced </a:t>
            </a:r>
            <a:br>
              <a:rPr lang="en-US" sz="1500" dirty="0">
                <a:solidFill>
                  <a:schemeClr val="tx1"/>
                </a:solidFill>
                <a:latin typeface="Book Antiqua" panose="02040602050305030304" pitchFamily="18" charset="0"/>
              </a:rPr>
            </a:br>
            <a:r>
              <a:rPr lang="en-US" sz="1500" dirty="0">
                <a:solidFill>
                  <a:schemeClr val="tx1"/>
                </a:solidFill>
                <a:latin typeface="Book Antiqua" panose="02040602050305030304" pitchFamily="18" charset="0"/>
              </a:rPr>
              <a:t>find</a:t>
            </a:r>
            <a:endParaRPr lang="ru-RU" sz="1500" dirty="0">
              <a:solidFill>
                <a:schemeClr val="tx1"/>
              </a:solidFill>
              <a:latin typeface="Book Antiqua" panose="02040602050305030304" pitchFamily="18" charset="0"/>
            </a:endParaRPr>
          </a:p>
        </p:txBody>
      </p:sp>
      <p:cxnSp>
        <p:nvCxnSpPr>
          <p:cNvPr id="37" name="Прямая со стрелкой 36"/>
          <p:cNvCxnSpPr/>
          <p:nvPr/>
        </p:nvCxnSpPr>
        <p:spPr>
          <a:xfrm flipH="1">
            <a:off x="899592" y="1824498"/>
            <a:ext cx="286895" cy="4450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2383312" y="1023746"/>
            <a:ext cx="1252584"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Current </a:t>
            </a:r>
          </a:p>
          <a:p>
            <a:pPr algn="ctr"/>
            <a:r>
              <a:rPr lang="en-US" sz="1500" dirty="0">
                <a:solidFill>
                  <a:schemeClr val="tx1"/>
                </a:solidFill>
                <a:latin typeface="Book Antiqua" panose="02040602050305030304" pitchFamily="18" charset="0"/>
              </a:rPr>
              <a:t>day records </a:t>
            </a:r>
            <a:endParaRPr lang="ru-RU" sz="1500" dirty="0">
              <a:solidFill>
                <a:schemeClr val="tx1"/>
              </a:solidFill>
              <a:latin typeface="Book Antiqua" panose="02040602050305030304" pitchFamily="18" charset="0"/>
            </a:endParaRPr>
          </a:p>
        </p:txBody>
      </p:sp>
      <p:cxnSp>
        <p:nvCxnSpPr>
          <p:cNvPr id="49" name="Прямая со стрелкой 48"/>
          <p:cNvCxnSpPr/>
          <p:nvPr/>
        </p:nvCxnSpPr>
        <p:spPr>
          <a:xfrm flipH="1">
            <a:off x="1200306" y="1522677"/>
            <a:ext cx="1741988" cy="7745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Скругленный прямоугольник 49"/>
          <p:cNvSpPr/>
          <p:nvPr/>
        </p:nvSpPr>
        <p:spPr>
          <a:xfrm>
            <a:off x="3635896" y="1388660"/>
            <a:ext cx="964552"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Cabinet</a:t>
            </a:r>
            <a:endParaRPr lang="ru-RU" sz="1500" dirty="0">
              <a:solidFill>
                <a:schemeClr val="tx1"/>
              </a:solidFill>
              <a:latin typeface="Book Antiqua" panose="02040602050305030304" pitchFamily="18" charset="0"/>
            </a:endParaRPr>
          </a:p>
        </p:txBody>
      </p:sp>
      <p:cxnSp>
        <p:nvCxnSpPr>
          <p:cNvPr id="54" name="Прямая со стрелкой 53"/>
          <p:cNvCxnSpPr/>
          <p:nvPr/>
        </p:nvCxnSpPr>
        <p:spPr>
          <a:xfrm flipH="1">
            <a:off x="1769211" y="1752559"/>
            <a:ext cx="1792424" cy="5308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4905845" y="1037577"/>
            <a:ext cx="1252584"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Work with</a:t>
            </a:r>
          </a:p>
          <a:p>
            <a:pPr algn="ctr"/>
            <a:r>
              <a:rPr lang="en-US" sz="1500" dirty="0">
                <a:solidFill>
                  <a:schemeClr val="tx1"/>
                </a:solidFill>
                <a:latin typeface="Book Antiqua" panose="02040602050305030304" pitchFamily="18" charset="0"/>
              </a:rPr>
              <a:t>dictionary </a:t>
            </a:r>
            <a:endParaRPr lang="ru-RU" sz="1500" dirty="0">
              <a:solidFill>
                <a:schemeClr val="tx1"/>
              </a:solidFill>
              <a:latin typeface="Book Antiqua" panose="02040602050305030304" pitchFamily="18" charset="0"/>
            </a:endParaRPr>
          </a:p>
        </p:txBody>
      </p:sp>
      <p:sp>
        <p:nvSpPr>
          <p:cNvPr id="19" name="Скругленный прямоугольник 18"/>
          <p:cNvSpPr/>
          <p:nvPr/>
        </p:nvSpPr>
        <p:spPr>
          <a:xfrm>
            <a:off x="7715831" y="1084320"/>
            <a:ext cx="1252584"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Book Antiqua" panose="02040602050305030304" pitchFamily="18" charset="0"/>
              </a:rPr>
              <a:t>Username</a:t>
            </a:r>
            <a:endParaRPr lang="ru-RU" sz="1500" dirty="0">
              <a:solidFill>
                <a:schemeClr val="tx1"/>
              </a:solidFill>
              <a:latin typeface="Book Antiqua" panose="02040602050305030304" pitchFamily="18" charset="0"/>
            </a:endParaRPr>
          </a:p>
        </p:txBody>
      </p:sp>
      <p:cxnSp>
        <p:nvCxnSpPr>
          <p:cNvPr id="21" name="Прямая со стрелкой 20"/>
          <p:cNvCxnSpPr/>
          <p:nvPr/>
        </p:nvCxnSpPr>
        <p:spPr>
          <a:xfrm>
            <a:off x="8532440" y="1612492"/>
            <a:ext cx="72008" cy="332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3"/>
          <p:cNvSpPr/>
          <p:nvPr/>
        </p:nvSpPr>
        <p:spPr>
          <a:xfrm>
            <a:off x="6398630" y="951689"/>
            <a:ext cx="1252584" cy="7715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Book Antiqua" panose="02040602050305030304" pitchFamily="18" charset="0"/>
              </a:rPr>
              <a:t>Number </a:t>
            </a:r>
            <a:r>
              <a:rPr lang="en-US" sz="1500" dirty="0">
                <a:solidFill>
                  <a:schemeClr val="tx1"/>
                </a:solidFill>
                <a:latin typeface="Book Antiqua" panose="02040602050305030304" pitchFamily="18" charset="0"/>
              </a:rPr>
              <a:t>of records per page</a:t>
            </a:r>
            <a:endParaRPr lang="ru-RU" sz="1500" dirty="0">
              <a:solidFill>
                <a:schemeClr val="tx1"/>
              </a:solidFill>
              <a:latin typeface="Book Antiqua" panose="02040602050305030304" pitchFamily="18" charset="0"/>
            </a:endParaRPr>
          </a:p>
        </p:txBody>
      </p:sp>
      <p:cxnSp>
        <p:nvCxnSpPr>
          <p:cNvPr id="25" name="Прямая со стрелкой 24"/>
          <p:cNvCxnSpPr/>
          <p:nvPr/>
        </p:nvCxnSpPr>
        <p:spPr>
          <a:xfrm>
            <a:off x="7651214" y="1762934"/>
            <a:ext cx="690909" cy="5473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5370756" y="1782910"/>
            <a:ext cx="964552"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Page </a:t>
            </a:r>
            <a:r>
              <a:rPr lang="ru-RU" sz="1500" dirty="0" smtClean="0">
                <a:solidFill>
                  <a:schemeClr val="tx1"/>
                </a:solidFill>
                <a:latin typeface="Book Antiqua" panose="02040602050305030304" pitchFamily="18" charset="0"/>
              </a:rPr>
              <a:t>    </a:t>
            </a:r>
            <a:r>
              <a:rPr lang="en-US" sz="1500" dirty="0" smtClean="0">
                <a:solidFill>
                  <a:schemeClr val="tx1"/>
                </a:solidFill>
                <a:latin typeface="Book Antiqua" panose="02040602050305030304" pitchFamily="18" charset="0"/>
              </a:rPr>
              <a:t>number</a:t>
            </a:r>
            <a:endParaRPr lang="ru-RU" sz="1500" dirty="0">
              <a:solidFill>
                <a:schemeClr val="tx1"/>
              </a:solidFill>
              <a:latin typeface="Book Antiqua" panose="02040602050305030304" pitchFamily="18" charset="0"/>
            </a:endParaRPr>
          </a:p>
        </p:txBody>
      </p:sp>
      <p:cxnSp>
        <p:nvCxnSpPr>
          <p:cNvPr id="31" name="Прямая со стрелкой 30"/>
          <p:cNvCxnSpPr>
            <a:stCxn id="30" idx="1"/>
          </p:cNvCxnSpPr>
          <p:nvPr/>
        </p:nvCxnSpPr>
        <p:spPr>
          <a:xfrm flipH="1">
            <a:off x="4905845" y="2040081"/>
            <a:ext cx="464911" cy="270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89755" y="2827012"/>
            <a:ext cx="8964488" cy="169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кругленный прямоугольник 34"/>
          <p:cNvSpPr/>
          <p:nvPr/>
        </p:nvSpPr>
        <p:spPr>
          <a:xfrm>
            <a:off x="3366254" y="1964001"/>
            <a:ext cx="964552" cy="514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Book Antiqua" panose="02040602050305030304" pitchFamily="18" charset="0"/>
              </a:rPr>
              <a:t>Fast </a:t>
            </a:r>
          </a:p>
          <a:p>
            <a:pPr algn="ctr"/>
            <a:r>
              <a:rPr lang="en-US" sz="1500" dirty="0" smtClean="0">
                <a:solidFill>
                  <a:schemeClr val="tx1"/>
                </a:solidFill>
                <a:latin typeface="Book Antiqua" panose="02040602050305030304" pitchFamily="18" charset="0"/>
              </a:rPr>
              <a:t>search</a:t>
            </a:r>
            <a:endParaRPr lang="ru-RU" sz="1500" dirty="0">
              <a:solidFill>
                <a:schemeClr val="tx1"/>
              </a:solidFill>
              <a:latin typeface="Book Antiqua" panose="02040602050305030304" pitchFamily="18" charset="0"/>
            </a:endParaRPr>
          </a:p>
        </p:txBody>
      </p:sp>
      <p:cxnSp>
        <p:nvCxnSpPr>
          <p:cNvPr id="38" name="Прямая со стрелкой 37"/>
          <p:cNvCxnSpPr/>
          <p:nvPr/>
        </p:nvCxnSpPr>
        <p:spPr>
          <a:xfrm>
            <a:off x="4046164" y="2494161"/>
            <a:ext cx="72008" cy="332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60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Content Placeholder 11"/>
          <p:cNvSpPr>
            <a:spLocks noGrp="1"/>
          </p:cNvSpPr>
          <p:nvPr>
            <p:ph idx="1"/>
          </p:nvPr>
        </p:nvSpPr>
        <p:spPr>
          <a:xfrm>
            <a:off x="2011959" y="1322056"/>
            <a:ext cx="6563072" cy="460648"/>
          </a:xfrm>
        </p:spPr>
        <p:txBody>
          <a:bodyPr/>
          <a:lstStyle/>
          <a:p>
            <a:r>
              <a:rPr lang="en-US" sz="2800" b="1" dirty="0">
                <a:latin typeface="Book Antiqua" panose="02040602050305030304" pitchFamily="18" charset="0"/>
              </a:rPr>
              <a:t>What is an e-Log and why is it needed?</a:t>
            </a:r>
            <a:endParaRPr lang="en-US" altLang="ko-KR" sz="2800" b="1" dirty="0">
              <a:latin typeface="Book Antiqua" panose="02040602050305030304" pitchFamily="18" charset="0"/>
              <a:cs typeface="Arial" pitchFamily="34" charset="0"/>
            </a:endParaRPr>
          </a:p>
        </p:txBody>
      </p:sp>
      <p:sp>
        <p:nvSpPr>
          <p:cNvPr id="13" name="Content Placeholder 12"/>
          <p:cNvSpPr>
            <a:spLocks noGrp="1"/>
          </p:cNvSpPr>
          <p:nvPr>
            <p:ph idx="10"/>
          </p:nvPr>
        </p:nvSpPr>
        <p:spPr>
          <a:xfrm>
            <a:off x="1579911" y="2196283"/>
            <a:ext cx="6995120" cy="3505777"/>
          </a:xfrm>
        </p:spPr>
        <p:txBody>
          <a:bodyPr/>
          <a:lstStyle/>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The online electronic logbook allows shift members to record information on current events, states of various systems, operation conditions of detectors., which are further used in processing and physics analysis of the particle collision events.</a:t>
            </a:r>
          </a:p>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The system provides collaboration members with tools for convenient viewing, managing and searching for the required information in the logbook. </a:t>
            </a:r>
            <a:endParaRPr lang="ko-KR" altLang="en-US" sz="1600" dirty="0">
              <a:latin typeface="Book Antiqua" panose="02040602050305030304" pitchFamily="18" charset="0"/>
              <a:cs typeface="Arial" pitchFamily="34" charset="0"/>
            </a:endParaRPr>
          </a:p>
        </p:txBody>
      </p:sp>
      <p:sp>
        <p:nvSpPr>
          <p:cNvPr id="6" name="Прямоугольник 5"/>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a:solidFill>
                  <a:srgbClr val="18A6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lectronic </a:t>
            </a:r>
            <a:r>
              <a:rPr lang="en-US" sz="2800" b="1">
                <a:solidFill>
                  <a:srgbClr val="18A6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a:t>
            </a:r>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book</a:t>
            </a:r>
          </a:p>
        </p:txBody>
      </p:sp>
      <p:sp>
        <p:nvSpPr>
          <p:cNvPr id="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0137D637-2F94-48C3-89DF-40A0908C880C}" type="slidenum">
              <a:rPr lang="ru-RU" sz="1200" smtClean="0">
                <a:solidFill>
                  <a:srgbClr val="002060"/>
                </a:solidFill>
              </a:rPr>
              <a:t>6</a:t>
            </a:fld>
            <a:endParaRPr lang="en-US" sz="1200" dirty="0">
              <a:solidFill>
                <a:srgbClr val="002060"/>
              </a:solidFill>
            </a:endParaRPr>
          </a:p>
        </p:txBody>
      </p:sp>
      <p:sp>
        <p:nvSpPr>
          <p:cNvPr id="10"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Tree>
    <p:extLst>
      <p:ext uri="{BB962C8B-B14F-4D97-AF65-F5344CB8AC3E}">
        <p14:creationId xmlns:p14="http://schemas.microsoft.com/office/powerpoint/2010/main" val="39350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Content Placeholder 12"/>
          <p:cNvSpPr>
            <a:spLocks noGrp="1"/>
          </p:cNvSpPr>
          <p:nvPr>
            <p:ph idx="10"/>
          </p:nvPr>
        </p:nvSpPr>
        <p:spPr>
          <a:xfrm>
            <a:off x="1894983" y="1632068"/>
            <a:ext cx="6840761" cy="4464496"/>
          </a:xfrm>
        </p:spPr>
        <p:txBody>
          <a:bodyPr/>
          <a:lstStyle/>
          <a:p>
            <a:pPr marL="285750" indent="-285750" algn="just">
              <a:lnSpc>
                <a:spcPct val="150000"/>
              </a:lnSpc>
              <a:buFont typeface="Wingdings" panose="05000000000000000000" pitchFamily="2" charset="2"/>
              <a:buChar char="v"/>
            </a:pPr>
            <a:r>
              <a:rPr lang="en-US" sz="1600" kern="0" dirty="0">
                <a:latin typeface="Book Antiqua" panose="02040602050305030304" pitchFamily="18" charset="0"/>
              </a:rPr>
              <a:t>The e-Log platform uses a developed Logbook Database based on  PostgreSQL</a:t>
            </a:r>
            <a:r>
              <a:rPr lang="ru-RU" sz="1600" kern="0" dirty="0">
                <a:latin typeface="Book Antiqua" panose="02040602050305030304" pitchFamily="18" charset="0"/>
              </a:rPr>
              <a:t>.</a:t>
            </a:r>
            <a:endParaRPr lang="en-US" sz="1600" kern="0" dirty="0">
              <a:latin typeface="Book Antiqua" panose="02040602050305030304" pitchFamily="18" charset="0"/>
            </a:endParaRPr>
          </a:p>
          <a:p>
            <a:pPr marL="285750" indent="-285750" algn="just">
              <a:lnSpc>
                <a:spcPct val="150000"/>
              </a:lnSpc>
              <a:buFont typeface="Wingdings" panose="05000000000000000000" pitchFamily="2" charset="2"/>
              <a:buChar char="v"/>
            </a:pPr>
            <a:r>
              <a:rPr lang="en-US" sz="1600" kern="0" dirty="0">
                <a:latin typeface="Book Antiqua" panose="02040602050305030304" pitchFamily="18" charset="0"/>
              </a:rPr>
              <a:t>The e-Log uses the implemented Logbook Database to store the      experiment logbook data, ensure correct multi-user access, data      consistency, integrity and provide automatic regular data backup    for cases of software errors or hardware failures</a:t>
            </a:r>
            <a:r>
              <a:rPr lang="en-US" sz="1600" kern="0" dirty="0" smtClean="0">
                <a:latin typeface="Book Antiqua" panose="02040602050305030304" pitchFamily="18" charset="0"/>
              </a:rPr>
              <a:t>.</a:t>
            </a:r>
            <a:endParaRPr lang="ru-RU" sz="1600" kern="0" dirty="0" smtClean="0">
              <a:latin typeface="Book Antiqua" panose="02040602050305030304" pitchFamily="18" charset="0"/>
            </a:endParaRPr>
          </a:p>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Developed interfaces provides an unified access to required logbook data for various online and offline systems</a:t>
            </a:r>
            <a:r>
              <a:rPr lang="en-US" altLang="ko-KR" sz="1600" dirty="0">
                <a:solidFill>
                  <a:srgbClr val="FF0000"/>
                </a:solidFill>
                <a:latin typeface="Book Antiqua" panose="02040602050305030304" pitchFamily="18" charset="0"/>
                <a:cs typeface="Arial" pitchFamily="34" charset="0"/>
              </a:rPr>
              <a:t>, </a:t>
            </a:r>
            <a:r>
              <a:rPr lang="en-US" altLang="ko-KR" sz="1600" dirty="0">
                <a:solidFill>
                  <a:schemeClr val="tx1"/>
                </a:solidFill>
                <a:latin typeface="Book Antiqua" panose="02040602050305030304" pitchFamily="18" charset="0"/>
                <a:cs typeface="Arial" pitchFamily="34" charset="0"/>
              </a:rPr>
              <a:t>such as</a:t>
            </a:r>
            <a:r>
              <a:rPr lang="en-US" altLang="ko-KR" sz="1600" dirty="0" smtClean="0">
                <a:solidFill>
                  <a:schemeClr val="tx1"/>
                </a:solidFill>
                <a:latin typeface="Book Antiqua" panose="02040602050305030304" pitchFamily="18" charset="0"/>
                <a:cs typeface="Arial" pitchFamily="34" charset="0"/>
              </a:rPr>
              <a:t>:</a:t>
            </a:r>
            <a:r>
              <a:rPr lang="ru-RU" altLang="ko-KR" sz="1600" dirty="0" smtClean="0">
                <a:solidFill>
                  <a:schemeClr val="tx1"/>
                </a:solidFill>
                <a:latin typeface="Book Antiqua" panose="02040602050305030304" pitchFamily="18" charset="0"/>
                <a:cs typeface="Arial" pitchFamily="34" charset="0"/>
              </a:rPr>
              <a:t> </a:t>
            </a:r>
            <a:r>
              <a:rPr lang="en-US" altLang="ko-KR" sz="1600" dirty="0" smtClean="0">
                <a:solidFill>
                  <a:schemeClr val="tx1"/>
                </a:solidFill>
                <a:latin typeface="Book Antiqua" panose="02040602050305030304" pitchFamily="18" charset="0"/>
                <a:cs typeface="Arial" pitchFamily="34" charset="0"/>
              </a:rPr>
              <a:t>BmnRoot and</a:t>
            </a:r>
            <a:r>
              <a:rPr lang="ru-RU" altLang="ko-KR" sz="1600" dirty="0" smtClean="0">
                <a:solidFill>
                  <a:schemeClr val="tx1"/>
                </a:solidFill>
                <a:latin typeface="Book Antiqua" panose="02040602050305030304" pitchFamily="18" charset="0"/>
                <a:cs typeface="Arial" pitchFamily="34" charset="0"/>
              </a:rPr>
              <a:t> </a:t>
            </a:r>
            <a:r>
              <a:rPr lang="en-US" altLang="ko-KR" sz="1600" dirty="0">
                <a:solidFill>
                  <a:schemeClr val="tx1"/>
                </a:solidFill>
                <a:latin typeface="Book Antiqua" panose="02040602050305030304" pitchFamily="18" charset="0"/>
                <a:cs typeface="Arial" pitchFamily="34" charset="0"/>
              </a:rPr>
              <a:t>Online Monitoring</a:t>
            </a:r>
            <a:endParaRPr lang="ru-RU" sz="1600" kern="0" dirty="0">
              <a:solidFill>
                <a:schemeClr val="tx1"/>
              </a:solidFill>
              <a:latin typeface="Book Antiqua" panose="02040602050305030304" pitchFamily="18" charset="0"/>
            </a:endParaRPr>
          </a:p>
          <a:p>
            <a:pPr marL="285750" indent="-285750" algn="just">
              <a:lnSpc>
                <a:spcPct val="150000"/>
              </a:lnSpc>
              <a:buFont typeface="Wingdings" panose="05000000000000000000" pitchFamily="2" charset="2"/>
              <a:buChar char="v"/>
            </a:pPr>
            <a:r>
              <a:rPr lang="en-US" altLang="ko-KR" sz="1600" dirty="0">
                <a:latin typeface="Book Antiqua" panose="02040602050305030304" pitchFamily="18" charset="0"/>
                <a:cs typeface="Arial" pitchFamily="34" charset="0"/>
              </a:rPr>
              <a:t>A part of e-Log data is automatically transferred to the Unified Database of the experiment to use in offline analysis.</a:t>
            </a:r>
          </a:p>
        </p:txBody>
      </p:sp>
      <p:sp>
        <p:nvSpPr>
          <p:cNvPr id="6" name="Прямоугольник 5"/>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a:solidFill>
                  <a:srgbClr val="18A6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e-Log </a:t>
            </a:r>
            <a:r>
              <a:rPr lang="en-US" sz="2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platform</a:t>
            </a:r>
          </a:p>
        </p:txBody>
      </p:sp>
      <p:sp>
        <p:nvSpPr>
          <p:cNvPr id="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B22E07F0-1602-4ECC-BA8E-515139E32CF4}" type="slidenum">
              <a:rPr lang="ru-RU" sz="1200" smtClean="0">
                <a:solidFill>
                  <a:srgbClr val="002060"/>
                </a:solidFill>
              </a:rPr>
              <a:t>7</a:t>
            </a:fld>
            <a:endParaRPr lang="en-US" sz="1200" dirty="0">
              <a:solidFill>
                <a:srgbClr val="002060"/>
              </a:solidFill>
            </a:endParaRPr>
          </a:p>
        </p:txBody>
      </p:sp>
      <p:sp>
        <p:nvSpPr>
          <p:cNvPr id="10"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pic>
        <p:nvPicPr>
          <p:cNvPr id="9" name="Picture 2" descr="ÐÐ°ÑÑÐ¸Ð½ÐºÐ¸ Ð¿Ð¾ Ð·Ð°Ð¿ÑÐ¾ÑÑ postgresq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549229"/>
            <a:ext cx="1182939" cy="1315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База данных — что это такое | KtoNaNovenkogo.ru"/>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306" b="97898" l="800" r="96200"/>
                    </a14:imgEffect>
                  </a14:imgLayer>
                </a14:imgProps>
              </a:ext>
              <a:ext uri="{28A0092B-C50C-407E-A947-70E740481C1C}">
                <a14:useLocalDpi xmlns:a14="http://schemas.microsoft.com/office/drawing/2010/main" val="0"/>
              </a:ext>
            </a:extLst>
          </a:blip>
          <a:srcRect/>
          <a:stretch>
            <a:fillRect/>
          </a:stretch>
        </p:blipFill>
        <p:spPr bwMode="auto">
          <a:xfrm>
            <a:off x="-2" y="3695587"/>
            <a:ext cx="2340131" cy="155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67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18A6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e-Log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database scheme</a:t>
            </a:r>
          </a:p>
        </p:txBody>
      </p:sp>
      <p:sp>
        <p:nvSpPr>
          <p:cNvPr id="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7522664E-59A6-42AC-83E8-DD2068C1BE34}" type="slidenum">
              <a:rPr lang="ru-RU" sz="1200" smtClean="0">
                <a:solidFill>
                  <a:srgbClr val="002060"/>
                </a:solidFill>
              </a:rPr>
              <a:t>8</a:t>
            </a:fld>
            <a:endParaRPr lang="en-US" sz="1200" dirty="0">
              <a:solidFill>
                <a:srgbClr val="002060"/>
              </a:solidFill>
            </a:endParaRPr>
          </a:p>
        </p:txBody>
      </p:sp>
      <p:sp>
        <p:nvSpPr>
          <p:cNvPr id="10"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484784"/>
            <a:ext cx="7561266" cy="3993076"/>
          </a:xfrm>
          <a:prstGeom prst="rect">
            <a:avLst/>
          </a:prstGeom>
        </p:spPr>
      </p:pic>
      <p:pic>
        <p:nvPicPr>
          <p:cNvPr id="12" name="Picture 2" descr="ÐÐ°ÑÑÐ¸Ð½ÐºÐ¸ Ð¿Ð¾ Ð·Ð°Ð¿ÑÐ¾ÑÑ postgresq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549229"/>
            <a:ext cx="1182939" cy="13150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База данных — что это такое | KtoNaNovenkogo.ru"/>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306" b="97898" l="800" r="96200"/>
                    </a14:imgEffect>
                  </a14:imgLayer>
                </a14:imgProps>
              </a:ext>
              <a:ext uri="{28A0092B-C50C-407E-A947-70E740481C1C}">
                <a14:useLocalDpi xmlns:a14="http://schemas.microsoft.com/office/drawing/2010/main" val="0"/>
              </a:ext>
            </a:extLst>
          </a:blip>
          <a:srcRect/>
          <a:stretch>
            <a:fillRect/>
          </a:stretch>
        </p:blipFill>
        <p:spPr bwMode="auto">
          <a:xfrm>
            <a:off x="-2" y="3695587"/>
            <a:ext cx="2340131" cy="155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62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6380792"/>
            <a:ext cx="9144000" cy="4772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 y="-35072"/>
            <a:ext cx="9144000" cy="908720"/>
          </a:xfrm>
          <a:prstGeom prst="rect">
            <a:avLst/>
          </a:prstGeom>
          <a:solidFill>
            <a:srgbClr val="00206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18A6E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e-Log </a:t>
            </a:r>
            <a:r>
              <a:rPr lang="en-US" sz="2800" dirty="0">
                <a:latin typeface="Arial" panose="020B0604020202020204" pitchFamily="34" charset="0"/>
                <a:cs typeface="Arial" panose="020B0604020202020204" pitchFamily="34" charset="0"/>
              </a:rPr>
              <a:t>dictionary</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Номер слайда 3"/>
          <p:cNvSpPr txBox="1">
            <a:spLocks/>
          </p:cNvSpPr>
          <p:nvPr/>
        </p:nvSpPr>
        <p:spPr>
          <a:xfrm>
            <a:off x="8532440" y="6524625"/>
            <a:ext cx="432048" cy="320675"/>
          </a:xfrm>
          <a:prstGeom prst="rect">
            <a:avLst/>
          </a:prstGeom>
        </p:spPr>
        <p:txBody>
          <a:bodyPr/>
          <a:lstStyle>
            <a:defPPr>
              <a:defRPr lang="ko-KR"/>
            </a:defPPr>
            <a:lvl1pPr marL="0" algn="l" defTabSz="914400" rtl="0" eaLnBrk="0" latinLnBrk="1" hangingPunct="0">
              <a:defRPr sz="1800" kern="1200">
                <a:solidFill>
                  <a:schemeClr val="tx1"/>
                </a:solidFill>
                <a:latin typeface="Arial" charset="0"/>
                <a:ea typeface="+mn-ea"/>
                <a:cs typeface="+mn-cs"/>
              </a:defRPr>
            </a:lvl1pPr>
            <a:lvl2pPr marL="742950" indent="-285750" algn="l" defTabSz="914400" rtl="0" eaLnBrk="0" latinLnBrk="1" hangingPunct="0">
              <a:defRPr sz="1800" kern="1200">
                <a:solidFill>
                  <a:schemeClr val="tx1"/>
                </a:solidFill>
                <a:latin typeface="Arial" charset="0"/>
                <a:ea typeface="+mn-ea"/>
                <a:cs typeface="+mn-cs"/>
              </a:defRPr>
            </a:lvl2pPr>
            <a:lvl3pPr marL="1143000" indent="-228600" algn="l" defTabSz="914400" rtl="0" eaLnBrk="0" latinLnBrk="1" hangingPunct="0">
              <a:defRPr sz="1800" kern="1200">
                <a:solidFill>
                  <a:schemeClr val="tx1"/>
                </a:solidFill>
                <a:latin typeface="Arial" charset="0"/>
                <a:ea typeface="+mn-ea"/>
                <a:cs typeface="+mn-cs"/>
              </a:defRPr>
            </a:lvl3pPr>
            <a:lvl4pPr marL="1600200" indent="-228600" algn="l" defTabSz="914400" rtl="0" eaLnBrk="0" latinLnBrk="1" hangingPunct="0">
              <a:defRPr sz="1800" kern="1200">
                <a:solidFill>
                  <a:schemeClr val="tx1"/>
                </a:solidFill>
                <a:latin typeface="Arial" charset="0"/>
                <a:ea typeface="+mn-ea"/>
                <a:cs typeface="+mn-cs"/>
              </a:defRPr>
            </a:lvl4pPr>
            <a:lvl5pPr marL="2057400" indent="-228600" algn="l" defTabSz="914400" rtl="0" eaLnBrk="0" latinLnBrk="1" hangingPunct="0">
              <a:defRPr sz="18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defRPr sz="1800" kern="1200">
                <a:solidFill>
                  <a:schemeClr val="tx1"/>
                </a:solidFill>
                <a:latin typeface="Arial" charset="0"/>
                <a:ea typeface="+mn-ea"/>
                <a:cs typeface="+mn-cs"/>
              </a:defRPr>
            </a:lvl9pPr>
          </a:lstStyle>
          <a:p>
            <a:pPr algn="r" eaLnBrk="1" hangingPunct="1">
              <a:defRPr/>
            </a:pPr>
            <a:fld id="{B4EE6D99-4728-4917-B6A0-A0924A661811}" type="slidenum">
              <a:rPr lang="ru-RU" sz="1200" smtClean="0">
                <a:solidFill>
                  <a:srgbClr val="002060"/>
                </a:solidFill>
              </a:rPr>
              <a:t>9</a:t>
            </a:fld>
            <a:endParaRPr lang="en-US" sz="1200" dirty="0">
              <a:solidFill>
                <a:srgbClr val="002060"/>
              </a:solidFill>
            </a:endParaRPr>
          </a:p>
        </p:txBody>
      </p:sp>
      <p:sp>
        <p:nvSpPr>
          <p:cNvPr id="10" name="Дата 1"/>
          <p:cNvSpPr txBox="1">
            <a:spLocks/>
          </p:cNvSpPr>
          <p:nvPr/>
        </p:nvSpPr>
        <p:spPr>
          <a:xfrm>
            <a:off x="323528" y="6524625"/>
            <a:ext cx="2133600" cy="320675"/>
          </a:xfrm>
          <a:prstGeom prst="rect">
            <a:avLst/>
          </a:prstGeom>
        </p:spPr>
        <p:txBody>
          <a:bodyPr lIns="396000" anchor="t"/>
          <a:lstStyle>
            <a:lvl1pPr marL="0" indent="0" algn="l" defTabSz="914400" rtl="0" eaLnBrk="0" latinLnBrk="1" hangingPunct="0">
              <a:spcBef>
                <a:spcPct val="20000"/>
              </a:spcBef>
              <a:buFont typeface="Arial" pitchFamily="34" charset="0"/>
              <a:buNone/>
              <a:defRPr sz="1400" kern="1200">
                <a:solidFill>
                  <a:schemeClr val="tx1"/>
                </a:solidFill>
                <a:latin typeface="Arial" charset="0"/>
                <a:ea typeface="+mn-ea"/>
                <a:cs typeface="+mn-cs"/>
              </a:defRPr>
            </a:lvl1pPr>
            <a:lvl2pPr marL="742950" indent="-285750" algn="l" defTabSz="914400" rtl="0" eaLnBrk="0" latinLnBrk="1" hangingPunct="0">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0" latinLnBrk="1" hangingPunct="0">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0" latinLnBrk="1" hangingPunct="0">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6pPr>
            <a:lvl7pPr marL="29718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7pPr>
            <a:lvl8pPr marL="34290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8pPr>
            <a:lvl9pPr marL="3886200" indent="-228600" algn="l" defTabSz="914400" rtl="0" eaLnBrk="0" fontAlgn="base" latinLnBrk="1" hangingPunct="0">
              <a:spcBef>
                <a:spcPct val="0"/>
              </a:spcBef>
              <a:spcAft>
                <a:spcPct val="0"/>
              </a:spcAft>
              <a:buFont typeface="Arial" pitchFamily="34" charset="0"/>
              <a:buChar char="•"/>
              <a:defRPr sz="2000" kern="1200">
                <a:solidFill>
                  <a:schemeClr val="tx1"/>
                </a:solidFill>
                <a:latin typeface="Arial" charset="0"/>
                <a:ea typeface="+mn-ea"/>
                <a:cs typeface="+mn-cs"/>
              </a:defRPr>
            </a:lvl9pPr>
          </a:lstStyle>
          <a:p>
            <a:pPr algn="ctr" eaLnBrk="1" hangingPunct="1">
              <a:buClr>
                <a:schemeClr val="tx2"/>
              </a:buClr>
              <a:buFont typeface="Wingdings" pitchFamily="2" charset="2"/>
              <a:buNone/>
            </a:pPr>
            <a:r>
              <a:rPr lang="ru-RU" sz="1200">
                <a:solidFill>
                  <a:schemeClr val="tx1">
                    <a:lumMod val="75000"/>
                    <a:lumOff val="25000"/>
                  </a:schemeClr>
                </a:solidFill>
              </a:rPr>
              <a:t>20</a:t>
            </a:r>
            <a:r>
              <a:rPr lang="en-US" sz="1200">
                <a:solidFill>
                  <a:schemeClr val="tx1">
                    <a:lumMod val="75000"/>
                    <a:lumOff val="25000"/>
                  </a:schemeClr>
                </a:solidFill>
              </a:rPr>
              <a:t> April </a:t>
            </a:r>
            <a:r>
              <a:rPr lang="ru-RU" sz="1200">
                <a:solidFill>
                  <a:schemeClr val="tx1">
                    <a:lumMod val="75000"/>
                    <a:lumOff val="25000"/>
                  </a:schemeClr>
                </a:solidFill>
              </a:rPr>
              <a:t>2020</a:t>
            </a:r>
            <a:endParaRPr lang="en-US" sz="1200">
              <a:solidFill>
                <a:schemeClr val="tx1">
                  <a:lumMod val="75000"/>
                  <a:lumOff val="25000"/>
                </a:schemeClr>
              </a:solidFill>
            </a:endParaRPr>
          </a:p>
        </p:txBody>
      </p:sp>
      <p:sp>
        <p:nvSpPr>
          <p:cNvPr id="2" name="Прямоугольник 1"/>
          <p:cNvSpPr/>
          <p:nvPr/>
        </p:nvSpPr>
        <p:spPr>
          <a:xfrm>
            <a:off x="1895179" y="1944873"/>
            <a:ext cx="6648396" cy="3139321"/>
          </a:xfrm>
          <a:prstGeom prst="rect">
            <a:avLst/>
          </a:prstGeom>
        </p:spPr>
        <p:txBody>
          <a:bodyPr wrap="square">
            <a:spAutoFit/>
          </a:bodyPr>
          <a:lstStyle/>
          <a:p>
            <a:pPr>
              <a:lnSpc>
                <a:spcPct val="150000"/>
              </a:lnSpc>
            </a:pPr>
            <a:r>
              <a:rPr lang="en-US" dirty="0">
                <a:solidFill>
                  <a:schemeClr val="tx1">
                    <a:lumMod val="75000"/>
                    <a:lumOff val="25000"/>
                  </a:schemeClr>
                </a:solidFill>
                <a:latin typeface="Georgia" panose="02040502050405020303" pitchFamily="18" charset="0"/>
              </a:rPr>
              <a:t>The main table with all logbook records (record_ table located </a:t>
            </a:r>
            <a:r>
              <a:rPr lang="ru-RU" dirty="0">
                <a:solidFill>
                  <a:schemeClr val="tx1">
                    <a:lumMod val="75000"/>
                    <a:lumOff val="25000"/>
                  </a:schemeClr>
                </a:solidFill>
                <a:latin typeface="Georgia" panose="02040502050405020303" pitchFamily="18" charset="0"/>
              </a:rPr>
              <a:t>  </a:t>
            </a:r>
            <a:r>
              <a:rPr lang="en-US" dirty="0">
                <a:solidFill>
                  <a:schemeClr val="tx1">
                    <a:lumMod val="75000"/>
                    <a:lumOff val="25000"/>
                  </a:schemeClr>
                </a:solidFill>
                <a:latin typeface="Georgia" panose="02040502050405020303" pitchFamily="18" charset="0"/>
              </a:rPr>
              <a:t>in the center of the figure) uses the following set of dictionaries:</a:t>
            </a:r>
            <a:endParaRPr lang="ru-RU" dirty="0">
              <a:solidFill>
                <a:schemeClr val="tx1">
                  <a:lumMod val="75000"/>
                  <a:lumOff val="25000"/>
                </a:schemeClr>
              </a:solidFill>
              <a:latin typeface="Georgia" panose="02040502050405020303" pitchFamily="18" charset="0"/>
            </a:endParaRPr>
          </a:p>
          <a:p>
            <a:pPr marL="285750" indent="-285750">
              <a:lnSpc>
                <a:spcPct val="150000"/>
              </a:lnSpc>
              <a:buFont typeface="Wingdings" panose="05000000000000000000" pitchFamily="2" charset="2"/>
              <a:buChar char="v"/>
            </a:pPr>
            <a:r>
              <a:rPr lang="en-US" sz="1600" dirty="0">
                <a:solidFill>
                  <a:schemeClr val="tx1">
                    <a:lumMod val="75000"/>
                    <a:lumOff val="25000"/>
                  </a:schemeClr>
                </a:solidFill>
                <a:latin typeface="Georgia" panose="02040502050405020303" pitchFamily="18" charset="0"/>
              </a:rPr>
              <a:t>a dictionary of all possible beam particles;</a:t>
            </a:r>
            <a:endParaRPr lang="ru-RU" sz="1600" dirty="0">
              <a:solidFill>
                <a:schemeClr val="tx1">
                  <a:lumMod val="75000"/>
                  <a:lumOff val="25000"/>
                </a:schemeClr>
              </a:solidFill>
              <a:latin typeface="Georgia" panose="02040502050405020303" pitchFamily="18" charset="0"/>
            </a:endParaRPr>
          </a:p>
          <a:p>
            <a:pPr marL="285750" indent="-285750">
              <a:lnSpc>
                <a:spcPct val="150000"/>
              </a:lnSpc>
              <a:buFont typeface="Wingdings" panose="05000000000000000000" pitchFamily="2" charset="2"/>
              <a:buChar char="v"/>
            </a:pPr>
            <a:r>
              <a:rPr lang="en-US" sz="1600" dirty="0">
                <a:solidFill>
                  <a:schemeClr val="tx1">
                    <a:lumMod val="75000"/>
                    <a:lumOff val="25000"/>
                  </a:schemeClr>
                </a:solidFill>
                <a:latin typeface="Georgia" panose="02040502050405020303" pitchFamily="18" charset="0"/>
              </a:rPr>
              <a:t>a dictionary of all possible targets;</a:t>
            </a:r>
            <a:endParaRPr lang="ru-RU" sz="1600" dirty="0">
              <a:solidFill>
                <a:schemeClr val="tx1">
                  <a:lumMod val="75000"/>
                  <a:lumOff val="25000"/>
                </a:schemeClr>
              </a:solidFill>
              <a:latin typeface="Georgia" panose="02040502050405020303" pitchFamily="18" charset="0"/>
            </a:endParaRPr>
          </a:p>
          <a:p>
            <a:pPr marL="285750" indent="-285750">
              <a:lnSpc>
                <a:spcPct val="150000"/>
              </a:lnSpc>
              <a:buFont typeface="Wingdings" panose="05000000000000000000" pitchFamily="2" charset="2"/>
              <a:buChar char="v"/>
            </a:pPr>
            <a:r>
              <a:rPr lang="en-US" sz="1600" dirty="0">
                <a:solidFill>
                  <a:schemeClr val="tx1">
                    <a:lumMod val="75000"/>
                    <a:lumOff val="25000"/>
                  </a:schemeClr>
                </a:solidFill>
                <a:latin typeface="Georgia" panose="02040502050405020303" pitchFamily="18" charset="0"/>
              </a:rPr>
              <a:t>a dictionary of all possible trigger types;</a:t>
            </a:r>
            <a:endParaRPr lang="ru-RU" sz="1600" dirty="0">
              <a:solidFill>
                <a:schemeClr val="tx1">
                  <a:lumMod val="75000"/>
                  <a:lumOff val="25000"/>
                </a:schemeClr>
              </a:solidFill>
              <a:latin typeface="Georgia" panose="02040502050405020303" pitchFamily="18" charset="0"/>
            </a:endParaRPr>
          </a:p>
          <a:p>
            <a:pPr marL="285750" indent="-285750">
              <a:lnSpc>
                <a:spcPct val="150000"/>
              </a:lnSpc>
              <a:buFont typeface="Wingdings" panose="05000000000000000000" pitchFamily="2" charset="2"/>
              <a:buChar char="v"/>
            </a:pPr>
            <a:r>
              <a:rPr lang="en-US" sz="1600" dirty="0">
                <a:solidFill>
                  <a:schemeClr val="tx1">
                    <a:lumMod val="75000"/>
                    <a:lumOff val="25000"/>
                  </a:schemeClr>
                </a:solidFill>
                <a:latin typeface="Georgia" panose="02040502050405020303" pitchFamily="18" charset="0"/>
              </a:rPr>
              <a:t>a dictionary of record types, such as ‘shift started’, ‘problem report’,</a:t>
            </a:r>
            <a:r>
              <a:rPr lang="ru-RU" sz="1600" dirty="0">
                <a:solidFill>
                  <a:schemeClr val="tx1">
                    <a:lumMod val="75000"/>
                    <a:lumOff val="25000"/>
                  </a:schemeClr>
                </a:solidFill>
                <a:latin typeface="Georgia" panose="02040502050405020303" pitchFamily="18" charset="0"/>
              </a:rPr>
              <a:t>               </a:t>
            </a:r>
            <a:r>
              <a:rPr lang="en-US" sz="1600" dirty="0">
                <a:solidFill>
                  <a:schemeClr val="tx1">
                    <a:lumMod val="75000"/>
                    <a:lumOff val="25000"/>
                  </a:schemeClr>
                </a:solidFill>
                <a:latin typeface="Georgia" panose="02040502050405020303" pitchFamily="18" charset="0"/>
              </a:rPr>
              <a:t> ‘configuration’, ‘new run’;</a:t>
            </a:r>
            <a:endParaRPr lang="ru-RU" sz="1600" dirty="0">
              <a:solidFill>
                <a:schemeClr val="tx1">
                  <a:lumMod val="75000"/>
                  <a:lumOff val="25000"/>
                </a:schemeClr>
              </a:solidFill>
              <a:latin typeface="Georgia" panose="02040502050405020303" pitchFamily="18" charset="0"/>
            </a:endParaRPr>
          </a:p>
          <a:p>
            <a:pPr marL="285750" indent="-285750">
              <a:lnSpc>
                <a:spcPct val="150000"/>
              </a:lnSpc>
              <a:buFont typeface="Wingdings" panose="05000000000000000000" pitchFamily="2" charset="2"/>
              <a:buChar char="v"/>
            </a:pPr>
            <a:r>
              <a:rPr lang="en-US" sz="1600" dirty="0">
                <a:solidFill>
                  <a:schemeClr val="tx1">
                    <a:lumMod val="75000"/>
                    <a:lumOff val="25000"/>
                  </a:schemeClr>
                </a:solidFill>
                <a:latin typeface="Georgia" panose="02040502050405020303" pitchFamily="18" charset="0"/>
              </a:rPr>
              <a:t>a list of the collaboration members.</a:t>
            </a:r>
            <a:endParaRPr lang="ru-RU" sz="1600" dirty="0">
              <a:solidFill>
                <a:schemeClr val="tx1">
                  <a:lumMod val="75000"/>
                  <a:lumOff val="25000"/>
                </a:schemeClr>
              </a:solidFill>
              <a:latin typeface="Georgia" panose="02040502050405020303" pitchFamily="18" charset="0"/>
            </a:endParaRPr>
          </a:p>
        </p:txBody>
      </p:sp>
    </p:spTree>
    <p:extLst>
      <p:ext uri="{BB962C8B-B14F-4D97-AF65-F5344CB8AC3E}">
        <p14:creationId xmlns:p14="http://schemas.microsoft.com/office/powerpoint/2010/main" val="1090980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910</Words>
  <Application>Microsoft Office PowerPoint</Application>
  <PresentationFormat>Экран (4:3)</PresentationFormat>
  <Paragraphs>191</Paragraphs>
  <Slides>29</Slides>
  <Notes>25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29</vt:i4>
      </vt:variant>
    </vt:vector>
  </HeadingPairs>
  <TitlesOfParts>
    <vt:vector size="40" baseType="lpstr">
      <vt:lpstr>맑은 고딕</vt:lpstr>
      <vt:lpstr>ＭＳ Ｐゴシック</vt:lpstr>
      <vt:lpstr>Arial</vt:lpstr>
      <vt:lpstr>Book Antiqua</vt:lpstr>
      <vt:lpstr>Calibri</vt:lpstr>
      <vt:lpstr>Cambria Math</vt:lpstr>
      <vt:lpstr>Georgia</vt:lpstr>
      <vt:lpstr>Sylfaen</vt:lpstr>
      <vt:lpstr>Wingdings</vt:lpstr>
      <vt:lpstr>Office Theme</vt:lpstr>
      <vt:lpstr>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e-Log: Authentication/Authorization service</vt:lpstr>
      <vt:lpstr> e-Log: Authentication/Authorization service</vt:lpstr>
      <vt:lpstr> e-Log: Access scheme</vt:lpstr>
      <vt:lpstr> e-Log: Group users</vt:lpstr>
      <vt:lpstr> e-Log: Functions</vt:lpstr>
      <vt:lpstr> e-Log: Functions</vt:lpstr>
      <vt:lpstr> e-Log: Functions</vt:lpstr>
      <vt:lpstr> e-Log: Functions</vt:lpstr>
      <vt:lpstr> e-Log: Functions</vt:lpstr>
      <vt:lpstr> e-Log: Functions</vt:lpstr>
      <vt:lpstr> e-Log: Functions</vt:lpstr>
      <vt:lpstr> e-Log: Last day</vt:lpstr>
      <vt:lpstr> e-Log: Account</vt:lpstr>
      <vt:lpstr> e-Log: Functions</vt:lpstr>
      <vt:lpstr> e-Log: Functions</vt:lpstr>
      <vt:lpstr>e-Log on the BM@N official Web site</vt:lpstr>
      <vt:lpstr>Summary</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admin</cp:lastModifiedBy>
  <cp:revision>127</cp:revision>
  <dcterms:created xsi:type="dcterms:W3CDTF">2014-04-01T16:35:38Z</dcterms:created>
  <dcterms:modified xsi:type="dcterms:W3CDTF">2020-04-16T17:00:41Z</dcterms:modified>
</cp:coreProperties>
</file>