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64" r:id="rId4"/>
    <p:sldId id="265" r:id="rId5"/>
    <p:sldId id="268" r:id="rId6"/>
    <p:sldId id="267" r:id="rId7"/>
    <p:sldId id="270" r:id="rId8"/>
    <p:sldId id="271" r:id="rId9"/>
    <p:sldId id="272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64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953" autoAdjust="0"/>
  </p:normalViewPr>
  <p:slideViewPr>
    <p:cSldViewPr snapToGrid="0">
      <p:cViewPr varScale="1">
        <p:scale>
          <a:sx n="48" d="100"/>
          <a:sy n="48" d="100"/>
        </p:scale>
        <p:origin x="172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5D854E-0CAB-46B8-98F5-583EFD358019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A71D57-B803-4D2B-8DC0-E096990B3DAA}">
      <dgm:prSet phldrT="[Текст]" custT="1"/>
      <dgm:spPr>
        <a:noFill/>
        <a:ln>
          <a:solidFill>
            <a:srgbClr val="2683C6"/>
          </a:solidFill>
        </a:ln>
      </dgm:spPr>
      <dgm:t>
        <a:bodyPr/>
        <a:lstStyle/>
        <a:p>
          <a:r>
            <a:rPr lang="en-US" sz="2000" b="1" spc="0" dirty="0" smtClean="0">
              <a:ln w="22225">
                <a:noFill/>
                <a:prstDash val="solid"/>
              </a:ln>
              <a:solidFill>
                <a:srgbClr val="2683C6"/>
              </a:solidFill>
              <a:latin typeface="Century Gothic" panose="020B0502020202020204" pitchFamily="34" charset="0"/>
            </a:rPr>
            <a:t>The software complex </a:t>
          </a:r>
          <a:br>
            <a:rPr lang="en-US" sz="2000" b="1" spc="0" dirty="0" smtClean="0">
              <a:ln w="22225">
                <a:noFill/>
                <a:prstDash val="solid"/>
              </a:ln>
              <a:solidFill>
                <a:srgbClr val="2683C6"/>
              </a:solidFill>
              <a:latin typeface="Century Gothic" panose="020B0502020202020204" pitchFamily="34" charset="0"/>
            </a:rPr>
          </a:br>
          <a:r>
            <a:rPr lang="en-US" sz="2000" b="1" spc="0" dirty="0" smtClean="0">
              <a:ln w="22225">
                <a:noFill/>
                <a:prstDash val="solid"/>
              </a:ln>
              <a:solidFill>
                <a:srgbClr val="2683C6"/>
              </a:solidFill>
              <a:latin typeface="Century Gothic" panose="020B0502020202020204" pitchFamily="34" charset="0"/>
            </a:rPr>
            <a:t>modules</a:t>
          </a:r>
          <a:endParaRPr lang="ru-RU" sz="2000" dirty="0">
            <a:solidFill>
              <a:srgbClr val="2683C6"/>
            </a:solidFill>
            <a:latin typeface="Century Gothic" panose="020B0502020202020204" pitchFamily="34" charset="0"/>
          </a:endParaRPr>
        </a:p>
      </dgm:t>
    </dgm:pt>
    <dgm:pt modelId="{AB100BB7-6E7F-45C9-BDC3-9A4C7ABB3F5D}" type="parTrans" cxnId="{DDA58686-BF73-469A-8C5F-760AC1D4AC12}">
      <dgm:prSet/>
      <dgm:spPr/>
      <dgm:t>
        <a:bodyPr/>
        <a:lstStyle/>
        <a:p>
          <a:endParaRPr lang="ru-RU" sz="2000">
            <a:latin typeface="Century Gothic" panose="020B0502020202020204" pitchFamily="34" charset="0"/>
          </a:endParaRPr>
        </a:p>
      </dgm:t>
    </dgm:pt>
    <dgm:pt modelId="{87AD1761-E425-4886-9B88-F50C131BA40A}" type="sibTrans" cxnId="{DDA58686-BF73-469A-8C5F-760AC1D4AC12}">
      <dgm:prSet/>
      <dgm:spPr/>
      <dgm:t>
        <a:bodyPr/>
        <a:lstStyle/>
        <a:p>
          <a:endParaRPr lang="ru-RU" sz="2000">
            <a:latin typeface="Century Gothic" panose="020B0502020202020204" pitchFamily="34" charset="0"/>
          </a:endParaRPr>
        </a:p>
      </dgm:t>
    </dgm:pt>
    <dgm:pt modelId="{B75932C8-EEAC-4D73-8AD6-65D64BF2DF8D}">
      <dgm:prSet phldrT="[Текст]" custT="1"/>
      <dgm:spPr/>
      <dgm:t>
        <a:bodyPr/>
        <a:lstStyle/>
        <a:p>
          <a:r>
            <a:rPr lang="en-US" sz="2000" dirty="0" smtClean="0">
              <a:latin typeface="Century Gothic" panose="020B0502020202020204" pitchFamily="34" charset="0"/>
            </a:rPr>
            <a:t>Database</a:t>
          </a:r>
          <a:endParaRPr lang="ru-RU" sz="2000" dirty="0">
            <a:latin typeface="Century Gothic" panose="020B0502020202020204" pitchFamily="34" charset="0"/>
          </a:endParaRPr>
        </a:p>
      </dgm:t>
    </dgm:pt>
    <dgm:pt modelId="{49898CF7-EED1-4264-8AF0-BC0EB115AABC}" type="parTrans" cxnId="{C735B1C0-FD25-41CB-8DC6-1190466BA0B0}">
      <dgm:prSet/>
      <dgm:spPr/>
      <dgm:t>
        <a:bodyPr/>
        <a:lstStyle/>
        <a:p>
          <a:endParaRPr lang="ru-RU" sz="2000">
            <a:latin typeface="Century Gothic" panose="020B0502020202020204" pitchFamily="34" charset="0"/>
          </a:endParaRPr>
        </a:p>
      </dgm:t>
    </dgm:pt>
    <dgm:pt modelId="{A3F80672-ED72-41E2-B46B-95E994BFBEB3}" type="sibTrans" cxnId="{C735B1C0-FD25-41CB-8DC6-1190466BA0B0}">
      <dgm:prSet/>
      <dgm:spPr/>
      <dgm:t>
        <a:bodyPr/>
        <a:lstStyle/>
        <a:p>
          <a:endParaRPr lang="ru-RU" sz="2000">
            <a:latin typeface="Century Gothic" panose="020B0502020202020204" pitchFamily="34" charset="0"/>
          </a:endParaRPr>
        </a:p>
      </dgm:t>
    </dgm:pt>
    <dgm:pt modelId="{205959D9-FB42-40E1-849F-FF76478E206D}">
      <dgm:prSet phldrT="[Текст]" custT="1"/>
      <dgm:spPr/>
      <dgm:t>
        <a:bodyPr/>
        <a:lstStyle/>
        <a:p>
          <a:r>
            <a:rPr lang="en-US" sz="2000" dirty="0" smtClean="0">
              <a:latin typeface="Century Gothic" panose="020B0502020202020204" pitchFamily="34" charset="0"/>
            </a:rPr>
            <a:t>Transfer and processing data simulation module</a:t>
          </a:r>
          <a:endParaRPr lang="ru-RU" sz="2000" dirty="0">
            <a:latin typeface="Century Gothic" panose="020B0502020202020204" pitchFamily="34" charset="0"/>
          </a:endParaRPr>
        </a:p>
      </dgm:t>
    </dgm:pt>
    <dgm:pt modelId="{22AADA72-2FA9-4A3E-965E-7FAE88345730}" type="parTrans" cxnId="{B48E4DCF-1F9D-448A-836A-98083E8521E4}">
      <dgm:prSet/>
      <dgm:spPr/>
      <dgm:t>
        <a:bodyPr/>
        <a:lstStyle/>
        <a:p>
          <a:endParaRPr lang="ru-RU" sz="2000">
            <a:latin typeface="Century Gothic" panose="020B0502020202020204" pitchFamily="34" charset="0"/>
          </a:endParaRPr>
        </a:p>
      </dgm:t>
    </dgm:pt>
    <dgm:pt modelId="{470FCDC2-9EE6-48B7-9074-3410D945E8AC}" type="sibTrans" cxnId="{B48E4DCF-1F9D-448A-836A-98083E8521E4}">
      <dgm:prSet/>
      <dgm:spPr/>
      <dgm:t>
        <a:bodyPr/>
        <a:lstStyle/>
        <a:p>
          <a:endParaRPr lang="ru-RU" sz="2000">
            <a:latin typeface="Century Gothic" panose="020B0502020202020204" pitchFamily="34" charset="0"/>
          </a:endParaRPr>
        </a:p>
      </dgm:t>
    </dgm:pt>
    <dgm:pt modelId="{EC31DF97-5EC8-4A81-97EF-32408E3762C5}">
      <dgm:prSet phldrT="[Текст]" custT="1"/>
      <dgm:spPr/>
      <dgm:t>
        <a:bodyPr/>
        <a:lstStyle/>
        <a:p>
          <a:r>
            <a:rPr lang="en-US" sz="2000" dirty="0" smtClean="0">
              <a:latin typeface="Century Gothic" panose="020B0502020202020204" pitchFamily="34" charset="0"/>
            </a:rPr>
            <a:t>Module for setting of equipment configurations</a:t>
          </a:r>
          <a:endParaRPr lang="ru-RU" sz="2000" dirty="0">
            <a:latin typeface="Century Gothic" panose="020B0502020202020204" pitchFamily="34" charset="0"/>
          </a:endParaRPr>
        </a:p>
      </dgm:t>
    </dgm:pt>
    <dgm:pt modelId="{19BC6C15-B639-4BD9-9D5A-A809769563CD}" type="parTrans" cxnId="{5CAD8CAA-D44E-4ABA-93E3-1BCF6CD16B34}">
      <dgm:prSet/>
      <dgm:spPr/>
      <dgm:t>
        <a:bodyPr/>
        <a:lstStyle/>
        <a:p>
          <a:endParaRPr lang="ru-RU" sz="2000">
            <a:latin typeface="Century Gothic" panose="020B0502020202020204" pitchFamily="34" charset="0"/>
          </a:endParaRPr>
        </a:p>
      </dgm:t>
    </dgm:pt>
    <dgm:pt modelId="{B3B1DA81-4F33-4C06-ADD5-1FD7FDE6E342}" type="sibTrans" cxnId="{5CAD8CAA-D44E-4ABA-93E3-1BCF6CD16B34}">
      <dgm:prSet/>
      <dgm:spPr/>
      <dgm:t>
        <a:bodyPr/>
        <a:lstStyle/>
        <a:p>
          <a:endParaRPr lang="ru-RU" sz="2000">
            <a:latin typeface="Century Gothic" panose="020B0502020202020204" pitchFamily="34" charset="0"/>
          </a:endParaRPr>
        </a:p>
      </dgm:t>
    </dgm:pt>
    <dgm:pt modelId="{62FBC8A8-6000-4C9A-A3FA-AF7D3908CC0F}" type="pres">
      <dgm:prSet presAssocID="{245D854E-0CAB-46B8-98F5-583EFD35801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6E2AE7E-22A5-4BF9-B339-6136450D4811}" type="pres">
      <dgm:prSet presAssocID="{3EA71D57-B803-4D2B-8DC0-E096990B3DAA}" presName="singleCycle" presStyleCnt="0"/>
      <dgm:spPr/>
    </dgm:pt>
    <dgm:pt modelId="{569EEAB1-1641-449C-98C2-A6FF3916A79E}" type="pres">
      <dgm:prSet presAssocID="{3EA71D57-B803-4D2B-8DC0-E096990B3DAA}" presName="singleCenter" presStyleLbl="node1" presStyleIdx="0" presStyleCnt="4" custScaleX="115618" custScaleY="77079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C797A3DD-C8F3-4958-954C-1B28FA6F0EB7}" type="pres">
      <dgm:prSet presAssocID="{49898CF7-EED1-4264-8AF0-BC0EB115AABC}" presName="Name56" presStyleLbl="parChTrans1D2" presStyleIdx="0" presStyleCnt="3"/>
      <dgm:spPr/>
      <dgm:t>
        <a:bodyPr/>
        <a:lstStyle/>
        <a:p>
          <a:endParaRPr lang="ru-RU"/>
        </a:p>
      </dgm:t>
    </dgm:pt>
    <dgm:pt modelId="{8FB69DAE-F1C5-4B95-A867-5DCE518AA886}" type="pres">
      <dgm:prSet presAssocID="{B75932C8-EEAC-4D73-8AD6-65D64BF2DF8D}" presName="text0" presStyleLbl="node1" presStyleIdx="1" presStyleCnt="4" custScaleX="172565" custScaleY="1150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8E1412-49DF-4291-98C4-FAF6DA248476}" type="pres">
      <dgm:prSet presAssocID="{22AADA72-2FA9-4A3E-965E-7FAE88345730}" presName="Name56" presStyleLbl="parChTrans1D2" presStyleIdx="1" presStyleCnt="3"/>
      <dgm:spPr/>
      <dgm:t>
        <a:bodyPr/>
        <a:lstStyle/>
        <a:p>
          <a:endParaRPr lang="ru-RU"/>
        </a:p>
      </dgm:t>
    </dgm:pt>
    <dgm:pt modelId="{CAE9830B-7407-4A6F-9AA6-C2A84B56DA86}" type="pres">
      <dgm:prSet presAssocID="{205959D9-FB42-40E1-849F-FF76478E206D}" presName="text0" presStyleLbl="node1" presStyleIdx="2" presStyleCnt="4" custScaleX="172565" custScaleY="115043" custRadScaleRad="113700" custRadScaleInc="-495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42B938-861B-4F2E-9EC6-172E8687686E}" type="pres">
      <dgm:prSet presAssocID="{19BC6C15-B639-4BD9-9D5A-A809769563CD}" presName="Name56" presStyleLbl="parChTrans1D2" presStyleIdx="2" presStyleCnt="3"/>
      <dgm:spPr/>
      <dgm:t>
        <a:bodyPr/>
        <a:lstStyle/>
        <a:p>
          <a:endParaRPr lang="ru-RU"/>
        </a:p>
      </dgm:t>
    </dgm:pt>
    <dgm:pt modelId="{475BF6FA-6132-408C-9F1D-7F530F3283EB}" type="pres">
      <dgm:prSet presAssocID="{EC31DF97-5EC8-4A81-97EF-32408E3762C5}" presName="text0" presStyleLbl="node1" presStyleIdx="3" presStyleCnt="4" custScaleX="172565" custScaleY="115043" custRadScaleRad="113610" custRadScaleInc="507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9568D2-0456-4FCB-9F2A-D672FF9DACF1}" type="presOf" srcId="{B75932C8-EEAC-4D73-8AD6-65D64BF2DF8D}" destId="{8FB69DAE-F1C5-4B95-A867-5DCE518AA886}" srcOrd="0" destOrd="0" presId="urn:microsoft.com/office/officeart/2008/layout/RadialCluster"/>
    <dgm:cxn modelId="{27125673-159C-4545-B5C5-343103F289C3}" type="presOf" srcId="{245D854E-0CAB-46B8-98F5-583EFD358019}" destId="{62FBC8A8-6000-4C9A-A3FA-AF7D3908CC0F}" srcOrd="0" destOrd="0" presId="urn:microsoft.com/office/officeart/2008/layout/RadialCluster"/>
    <dgm:cxn modelId="{B2734E88-879C-494B-AEDD-F81AF3BA9A4D}" type="presOf" srcId="{EC31DF97-5EC8-4A81-97EF-32408E3762C5}" destId="{475BF6FA-6132-408C-9F1D-7F530F3283EB}" srcOrd="0" destOrd="0" presId="urn:microsoft.com/office/officeart/2008/layout/RadialCluster"/>
    <dgm:cxn modelId="{DDA58686-BF73-469A-8C5F-760AC1D4AC12}" srcId="{245D854E-0CAB-46B8-98F5-583EFD358019}" destId="{3EA71D57-B803-4D2B-8DC0-E096990B3DAA}" srcOrd="0" destOrd="0" parTransId="{AB100BB7-6E7F-45C9-BDC3-9A4C7ABB3F5D}" sibTransId="{87AD1761-E425-4886-9B88-F50C131BA40A}"/>
    <dgm:cxn modelId="{C735B1C0-FD25-41CB-8DC6-1190466BA0B0}" srcId="{3EA71D57-B803-4D2B-8DC0-E096990B3DAA}" destId="{B75932C8-EEAC-4D73-8AD6-65D64BF2DF8D}" srcOrd="0" destOrd="0" parTransId="{49898CF7-EED1-4264-8AF0-BC0EB115AABC}" sibTransId="{A3F80672-ED72-41E2-B46B-95E994BFBEB3}"/>
    <dgm:cxn modelId="{7BBEEF6A-8FDF-4EA4-A8C6-6ED9519F5720}" type="presOf" srcId="{205959D9-FB42-40E1-849F-FF76478E206D}" destId="{CAE9830B-7407-4A6F-9AA6-C2A84B56DA86}" srcOrd="0" destOrd="0" presId="urn:microsoft.com/office/officeart/2008/layout/RadialCluster"/>
    <dgm:cxn modelId="{1B37091C-8186-4A4C-9E5E-4A8EBC9FF04B}" type="presOf" srcId="{19BC6C15-B639-4BD9-9D5A-A809769563CD}" destId="{4F42B938-861B-4F2E-9EC6-172E8687686E}" srcOrd="0" destOrd="0" presId="urn:microsoft.com/office/officeart/2008/layout/RadialCluster"/>
    <dgm:cxn modelId="{7C75A664-283C-4AFE-9342-B7E774D64236}" type="presOf" srcId="{3EA71D57-B803-4D2B-8DC0-E096990B3DAA}" destId="{569EEAB1-1641-449C-98C2-A6FF3916A79E}" srcOrd="0" destOrd="0" presId="urn:microsoft.com/office/officeart/2008/layout/RadialCluster"/>
    <dgm:cxn modelId="{5CAD8CAA-D44E-4ABA-93E3-1BCF6CD16B34}" srcId="{3EA71D57-B803-4D2B-8DC0-E096990B3DAA}" destId="{EC31DF97-5EC8-4A81-97EF-32408E3762C5}" srcOrd="2" destOrd="0" parTransId="{19BC6C15-B639-4BD9-9D5A-A809769563CD}" sibTransId="{B3B1DA81-4F33-4C06-ADD5-1FD7FDE6E342}"/>
    <dgm:cxn modelId="{D499370D-786C-473C-9FFE-96DE0913A71C}" type="presOf" srcId="{22AADA72-2FA9-4A3E-965E-7FAE88345730}" destId="{DF8E1412-49DF-4291-98C4-FAF6DA248476}" srcOrd="0" destOrd="0" presId="urn:microsoft.com/office/officeart/2008/layout/RadialCluster"/>
    <dgm:cxn modelId="{17A3509D-4087-4D6B-892E-594A148A1CC2}" type="presOf" srcId="{49898CF7-EED1-4264-8AF0-BC0EB115AABC}" destId="{C797A3DD-C8F3-4958-954C-1B28FA6F0EB7}" srcOrd="0" destOrd="0" presId="urn:microsoft.com/office/officeart/2008/layout/RadialCluster"/>
    <dgm:cxn modelId="{B48E4DCF-1F9D-448A-836A-98083E8521E4}" srcId="{3EA71D57-B803-4D2B-8DC0-E096990B3DAA}" destId="{205959D9-FB42-40E1-849F-FF76478E206D}" srcOrd="1" destOrd="0" parTransId="{22AADA72-2FA9-4A3E-965E-7FAE88345730}" sibTransId="{470FCDC2-9EE6-48B7-9074-3410D945E8AC}"/>
    <dgm:cxn modelId="{9DE15F88-34DD-456D-9D17-A2DB75EC6287}" type="presParOf" srcId="{62FBC8A8-6000-4C9A-A3FA-AF7D3908CC0F}" destId="{76E2AE7E-22A5-4BF9-B339-6136450D4811}" srcOrd="0" destOrd="0" presId="urn:microsoft.com/office/officeart/2008/layout/RadialCluster"/>
    <dgm:cxn modelId="{C320DA98-0C35-45DC-B0B9-9ACC59ED109D}" type="presParOf" srcId="{76E2AE7E-22A5-4BF9-B339-6136450D4811}" destId="{569EEAB1-1641-449C-98C2-A6FF3916A79E}" srcOrd="0" destOrd="0" presId="urn:microsoft.com/office/officeart/2008/layout/RadialCluster"/>
    <dgm:cxn modelId="{95EDD4CA-3659-4845-B82B-6FC6F1D9C02E}" type="presParOf" srcId="{76E2AE7E-22A5-4BF9-B339-6136450D4811}" destId="{C797A3DD-C8F3-4958-954C-1B28FA6F0EB7}" srcOrd="1" destOrd="0" presId="urn:microsoft.com/office/officeart/2008/layout/RadialCluster"/>
    <dgm:cxn modelId="{E255FCEE-0D68-43DB-9B8C-833BF9A8E7A2}" type="presParOf" srcId="{76E2AE7E-22A5-4BF9-B339-6136450D4811}" destId="{8FB69DAE-F1C5-4B95-A867-5DCE518AA886}" srcOrd="2" destOrd="0" presId="urn:microsoft.com/office/officeart/2008/layout/RadialCluster"/>
    <dgm:cxn modelId="{5B169B1D-4D32-43F0-97DA-F4A0FB0FBE7B}" type="presParOf" srcId="{76E2AE7E-22A5-4BF9-B339-6136450D4811}" destId="{DF8E1412-49DF-4291-98C4-FAF6DA248476}" srcOrd="3" destOrd="0" presId="urn:microsoft.com/office/officeart/2008/layout/RadialCluster"/>
    <dgm:cxn modelId="{187BE10A-4463-4DD3-A117-C2E1D46C19B7}" type="presParOf" srcId="{76E2AE7E-22A5-4BF9-B339-6136450D4811}" destId="{CAE9830B-7407-4A6F-9AA6-C2A84B56DA86}" srcOrd="4" destOrd="0" presId="urn:microsoft.com/office/officeart/2008/layout/RadialCluster"/>
    <dgm:cxn modelId="{44979E48-37E7-42B8-9258-3441EDEF315D}" type="presParOf" srcId="{76E2AE7E-22A5-4BF9-B339-6136450D4811}" destId="{4F42B938-861B-4F2E-9EC6-172E8687686E}" srcOrd="5" destOrd="0" presId="urn:microsoft.com/office/officeart/2008/layout/RadialCluster"/>
    <dgm:cxn modelId="{F67B14EC-85B1-483B-AD5F-1238065A8E26}" type="presParOf" srcId="{76E2AE7E-22A5-4BF9-B339-6136450D4811}" destId="{475BF6FA-6132-408C-9F1D-7F530F3283EB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92204F-A8BD-4AAB-9E34-C414982C92C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9C01276-36AA-42E8-9F2A-8686AD69FB33}">
      <dgm:prSet phldrT="[Текст]" custT="1"/>
      <dgm:spPr/>
      <dgm:t>
        <a:bodyPr/>
        <a:lstStyle/>
        <a:p>
          <a:r>
            <a:rPr lang="en-US" sz="2000" dirty="0" smtClean="0"/>
            <a:t>raw</a:t>
          </a:r>
          <a:endParaRPr lang="ru-RU" sz="2000" dirty="0"/>
        </a:p>
      </dgm:t>
    </dgm:pt>
    <dgm:pt modelId="{8306674A-269C-49AB-98E1-D94ADA45954B}" type="parTrans" cxnId="{21F8FB0D-7E69-4DEC-B7E9-CDFDF0DEF2AD}">
      <dgm:prSet/>
      <dgm:spPr/>
      <dgm:t>
        <a:bodyPr/>
        <a:lstStyle/>
        <a:p>
          <a:endParaRPr lang="ru-RU" sz="2000"/>
        </a:p>
      </dgm:t>
    </dgm:pt>
    <dgm:pt modelId="{E0284823-D5AA-4213-B6CC-D83C25365A5B}" type="sibTrans" cxnId="{21F8FB0D-7E69-4DEC-B7E9-CDFDF0DEF2AD}">
      <dgm:prSet custT="1"/>
      <dgm:spPr/>
      <dgm:t>
        <a:bodyPr/>
        <a:lstStyle/>
        <a:p>
          <a:endParaRPr lang="ru-RU" sz="2000"/>
        </a:p>
      </dgm:t>
    </dgm:pt>
    <dgm:pt modelId="{6E662F55-0ECA-41D4-AE69-E65CE1AD900D}">
      <dgm:prSet phldrT="[Текст]" custT="1"/>
      <dgm:spPr/>
      <dgm:t>
        <a:bodyPr/>
        <a:lstStyle/>
        <a:p>
          <a:r>
            <a:rPr lang="en-US" sz="2000" dirty="0" smtClean="0"/>
            <a:t>digit</a:t>
          </a:r>
          <a:endParaRPr lang="ru-RU" sz="2000" dirty="0"/>
        </a:p>
      </dgm:t>
    </dgm:pt>
    <dgm:pt modelId="{A40CC3C2-F0A2-49F2-84C8-64AA132067C0}" type="parTrans" cxnId="{7A8A856A-2B07-48B2-9E5D-D1A6A7A49B58}">
      <dgm:prSet/>
      <dgm:spPr/>
      <dgm:t>
        <a:bodyPr/>
        <a:lstStyle/>
        <a:p>
          <a:endParaRPr lang="ru-RU" sz="2000"/>
        </a:p>
      </dgm:t>
    </dgm:pt>
    <dgm:pt modelId="{298E15C1-1FAF-4338-AAC2-DCDCD833C80A}" type="sibTrans" cxnId="{7A8A856A-2B07-48B2-9E5D-D1A6A7A49B58}">
      <dgm:prSet custT="1"/>
      <dgm:spPr/>
      <dgm:t>
        <a:bodyPr/>
        <a:lstStyle/>
        <a:p>
          <a:endParaRPr lang="ru-RU" sz="2000"/>
        </a:p>
      </dgm:t>
    </dgm:pt>
    <dgm:pt modelId="{3AE06BE5-9AF0-4647-9C3E-B323408BA18E}">
      <dgm:prSet phldrT="[Текст]" custT="1"/>
      <dgm:spPr/>
      <dgm:t>
        <a:bodyPr/>
        <a:lstStyle/>
        <a:p>
          <a:r>
            <a:rPr lang="en-US" sz="2000" dirty="0" err="1" smtClean="0"/>
            <a:t>dst</a:t>
          </a:r>
          <a:endParaRPr lang="ru-RU" sz="2000" dirty="0"/>
        </a:p>
      </dgm:t>
    </dgm:pt>
    <dgm:pt modelId="{854C538E-A9C1-4BD4-A72E-8C60C210968C}" type="parTrans" cxnId="{3ADA2410-9AA9-4FBD-8F97-94F1705925F3}">
      <dgm:prSet/>
      <dgm:spPr/>
      <dgm:t>
        <a:bodyPr/>
        <a:lstStyle/>
        <a:p>
          <a:endParaRPr lang="ru-RU" sz="2000"/>
        </a:p>
      </dgm:t>
    </dgm:pt>
    <dgm:pt modelId="{1D5EEBF0-77A1-4279-970A-F6BAE4D45D93}" type="sibTrans" cxnId="{3ADA2410-9AA9-4FBD-8F97-94F1705925F3}">
      <dgm:prSet custT="1"/>
      <dgm:spPr/>
      <dgm:t>
        <a:bodyPr/>
        <a:lstStyle/>
        <a:p>
          <a:endParaRPr lang="ru-RU" sz="2000"/>
        </a:p>
      </dgm:t>
    </dgm:pt>
    <dgm:pt modelId="{2D38E67E-CD67-4067-AC1E-ED8DC3F77DA4}">
      <dgm:prSet phldrT="[Текст]" custT="1"/>
      <dgm:spPr/>
      <dgm:t>
        <a:bodyPr/>
        <a:lstStyle/>
        <a:p>
          <a:r>
            <a:rPr lang="en-US" sz="2000" dirty="0" smtClean="0"/>
            <a:t>analysis</a:t>
          </a:r>
          <a:endParaRPr lang="ru-RU" sz="2000" dirty="0"/>
        </a:p>
      </dgm:t>
    </dgm:pt>
    <dgm:pt modelId="{C9DC844F-E062-4BBA-8632-CB692AAF7880}" type="parTrans" cxnId="{072232F6-A5D3-42D8-948E-B2BCFB84C1FD}">
      <dgm:prSet/>
      <dgm:spPr/>
      <dgm:t>
        <a:bodyPr/>
        <a:lstStyle/>
        <a:p>
          <a:endParaRPr lang="ru-RU" sz="2000"/>
        </a:p>
      </dgm:t>
    </dgm:pt>
    <dgm:pt modelId="{B43A6734-E6DC-4D16-9911-35DD05022E66}" type="sibTrans" cxnId="{072232F6-A5D3-42D8-948E-B2BCFB84C1FD}">
      <dgm:prSet/>
      <dgm:spPr/>
      <dgm:t>
        <a:bodyPr/>
        <a:lstStyle/>
        <a:p>
          <a:endParaRPr lang="ru-RU" sz="2000"/>
        </a:p>
      </dgm:t>
    </dgm:pt>
    <dgm:pt modelId="{900C7DE6-A51F-4B95-B3BC-7AB9E7E0287C}" type="pres">
      <dgm:prSet presAssocID="{C692204F-A8BD-4AAB-9E34-C414982C92C1}" presName="Name0" presStyleCnt="0">
        <dgm:presLayoutVars>
          <dgm:dir/>
          <dgm:resizeHandles val="exact"/>
        </dgm:presLayoutVars>
      </dgm:prSet>
      <dgm:spPr/>
    </dgm:pt>
    <dgm:pt modelId="{02538629-2C64-4B92-AF85-9B963493344B}" type="pres">
      <dgm:prSet presAssocID="{59C01276-36AA-42E8-9F2A-8686AD69FB33}" presName="node" presStyleLbl="node1" presStyleIdx="0" presStyleCnt="4" custLinFactNeighborX="-3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CBE45D-5662-4FEF-85C7-3CCD85681868}" type="pres">
      <dgm:prSet presAssocID="{E0284823-D5AA-4213-B6CC-D83C25365A5B}" presName="sibTrans" presStyleLbl="sibTrans2D1" presStyleIdx="0" presStyleCnt="3"/>
      <dgm:spPr/>
      <dgm:t>
        <a:bodyPr/>
        <a:lstStyle/>
        <a:p>
          <a:endParaRPr lang="ru-RU"/>
        </a:p>
      </dgm:t>
    </dgm:pt>
    <dgm:pt modelId="{6BF76BD5-8B7B-41E6-A86D-1DB5B258D216}" type="pres">
      <dgm:prSet presAssocID="{E0284823-D5AA-4213-B6CC-D83C25365A5B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6779A764-37EF-4EF6-B264-04BD4E466978}" type="pres">
      <dgm:prSet presAssocID="{6E662F55-0ECA-41D4-AE69-E65CE1AD900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8E3244-7BD1-44EB-94DC-1B9B45E58C93}" type="pres">
      <dgm:prSet presAssocID="{298E15C1-1FAF-4338-AAC2-DCDCD833C80A}" presName="sibTrans" presStyleLbl="sibTrans2D1" presStyleIdx="1" presStyleCnt="3"/>
      <dgm:spPr/>
      <dgm:t>
        <a:bodyPr/>
        <a:lstStyle/>
        <a:p>
          <a:endParaRPr lang="ru-RU"/>
        </a:p>
      </dgm:t>
    </dgm:pt>
    <dgm:pt modelId="{D40EBDAF-D247-4BD3-A6A9-94E74154A8B6}" type="pres">
      <dgm:prSet presAssocID="{298E15C1-1FAF-4338-AAC2-DCDCD833C80A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01CE1F3D-F344-4B96-BB25-0A66811ECD83}" type="pres">
      <dgm:prSet presAssocID="{3AE06BE5-9AF0-4647-9C3E-B323408BA18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94E7A4-C1A9-463E-8F87-3A76F804539F}" type="pres">
      <dgm:prSet presAssocID="{1D5EEBF0-77A1-4279-970A-F6BAE4D45D93}" presName="sibTrans" presStyleLbl="sibTrans2D1" presStyleIdx="2" presStyleCnt="3"/>
      <dgm:spPr/>
      <dgm:t>
        <a:bodyPr/>
        <a:lstStyle/>
        <a:p>
          <a:endParaRPr lang="ru-RU"/>
        </a:p>
      </dgm:t>
    </dgm:pt>
    <dgm:pt modelId="{588049BA-50AC-443F-A0F5-446DA3E966AA}" type="pres">
      <dgm:prSet presAssocID="{1D5EEBF0-77A1-4279-970A-F6BAE4D45D93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14FF4F9B-88A8-4549-8BC1-C14296319F68}" type="pres">
      <dgm:prSet presAssocID="{2D38E67E-CD67-4067-AC1E-ED8DC3F77DA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BDA15F-E84E-4CBD-A507-6C7579B1E511}" type="presOf" srcId="{2D38E67E-CD67-4067-AC1E-ED8DC3F77DA4}" destId="{14FF4F9B-88A8-4549-8BC1-C14296319F68}" srcOrd="0" destOrd="0" presId="urn:microsoft.com/office/officeart/2005/8/layout/process1"/>
    <dgm:cxn modelId="{2581DF66-B1D1-4C06-8AEA-E17D0290E63D}" type="presOf" srcId="{E0284823-D5AA-4213-B6CC-D83C25365A5B}" destId="{ABCBE45D-5662-4FEF-85C7-3CCD85681868}" srcOrd="0" destOrd="0" presId="urn:microsoft.com/office/officeart/2005/8/layout/process1"/>
    <dgm:cxn modelId="{0C7D393D-E0B6-446C-9DFA-0A8455FFC990}" type="presOf" srcId="{1D5EEBF0-77A1-4279-970A-F6BAE4D45D93}" destId="{588049BA-50AC-443F-A0F5-446DA3E966AA}" srcOrd="1" destOrd="0" presId="urn:microsoft.com/office/officeart/2005/8/layout/process1"/>
    <dgm:cxn modelId="{3ADA2410-9AA9-4FBD-8F97-94F1705925F3}" srcId="{C692204F-A8BD-4AAB-9E34-C414982C92C1}" destId="{3AE06BE5-9AF0-4647-9C3E-B323408BA18E}" srcOrd="2" destOrd="0" parTransId="{854C538E-A9C1-4BD4-A72E-8C60C210968C}" sibTransId="{1D5EEBF0-77A1-4279-970A-F6BAE4D45D93}"/>
    <dgm:cxn modelId="{0E75B6E8-DDB9-4B45-B6CD-CBA6F1F53C5D}" type="presOf" srcId="{298E15C1-1FAF-4338-AAC2-DCDCD833C80A}" destId="{D40EBDAF-D247-4BD3-A6A9-94E74154A8B6}" srcOrd="1" destOrd="0" presId="urn:microsoft.com/office/officeart/2005/8/layout/process1"/>
    <dgm:cxn modelId="{71768D79-8A48-40E9-979B-166C56D36D21}" type="presOf" srcId="{59C01276-36AA-42E8-9F2A-8686AD69FB33}" destId="{02538629-2C64-4B92-AF85-9B963493344B}" srcOrd="0" destOrd="0" presId="urn:microsoft.com/office/officeart/2005/8/layout/process1"/>
    <dgm:cxn modelId="{072232F6-A5D3-42D8-948E-B2BCFB84C1FD}" srcId="{C692204F-A8BD-4AAB-9E34-C414982C92C1}" destId="{2D38E67E-CD67-4067-AC1E-ED8DC3F77DA4}" srcOrd="3" destOrd="0" parTransId="{C9DC844F-E062-4BBA-8632-CB692AAF7880}" sibTransId="{B43A6734-E6DC-4D16-9911-35DD05022E66}"/>
    <dgm:cxn modelId="{F185A165-0288-45A6-86BE-18A7E0389507}" type="presOf" srcId="{6E662F55-0ECA-41D4-AE69-E65CE1AD900D}" destId="{6779A764-37EF-4EF6-B264-04BD4E466978}" srcOrd="0" destOrd="0" presId="urn:microsoft.com/office/officeart/2005/8/layout/process1"/>
    <dgm:cxn modelId="{1BFFB129-144E-4ED0-91C2-32C2A97A1AC8}" type="presOf" srcId="{3AE06BE5-9AF0-4647-9C3E-B323408BA18E}" destId="{01CE1F3D-F344-4B96-BB25-0A66811ECD83}" srcOrd="0" destOrd="0" presId="urn:microsoft.com/office/officeart/2005/8/layout/process1"/>
    <dgm:cxn modelId="{2723A300-F2EB-4B55-A470-E66CB7E15900}" type="presOf" srcId="{298E15C1-1FAF-4338-AAC2-DCDCD833C80A}" destId="{FF8E3244-7BD1-44EB-94DC-1B9B45E58C93}" srcOrd="0" destOrd="0" presId="urn:microsoft.com/office/officeart/2005/8/layout/process1"/>
    <dgm:cxn modelId="{7A8A856A-2B07-48B2-9E5D-D1A6A7A49B58}" srcId="{C692204F-A8BD-4AAB-9E34-C414982C92C1}" destId="{6E662F55-0ECA-41D4-AE69-E65CE1AD900D}" srcOrd="1" destOrd="0" parTransId="{A40CC3C2-F0A2-49F2-84C8-64AA132067C0}" sibTransId="{298E15C1-1FAF-4338-AAC2-DCDCD833C80A}"/>
    <dgm:cxn modelId="{21F8FB0D-7E69-4DEC-B7E9-CDFDF0DEF2AD}" srcId="{C692204F-A8BD-4AAB-9E34-C414982C92C1}" destId="{59C01276-36AA-42E8-9F2A-8686AD69FB33}" srcOrd="0" destOrd="0" parTransId="{8306674A-269C-49AB-98E1-D94ADA45954B}" sibTransId="{E0284823-D5AA-4213-B6CC-D83C25365A5B}"/>
    <dgm:cxn modelId="{91417B0B-688D-4582-B1F9-6ACFC15A7E51}" type="presOf" srcId="{C692204F-A8BD-4AAB-9E34-C414982C92C1}" destId="{900C7DE6-A51F-4B95-B3BC-7AB9E7E0287C}" srcOrd="0" destOrd="0" presId="urn:microsoft.com/office/officeart/2005/8/layout/process1"/>
    <dgm:cxn modelId="{19333E20-EEC0-4D41-AC54-36F539716B7C}" type="presOf" srcId="{1D5EEBF0-77A1-4279-970A-F6BAE4D45D93}" destId="{B494E7A4-C1A9-463E-8F87-3A76F804539F}" srcOrd="0" destOrd="0" presId="urn:microsoft.com/office/officeart/2005/8/layout/process1"/>
    <dgm:cxn modelId="{BA0E0AA1-E07A-41F0-8810-594C2CBAA771}" type="presOf" srcId="{E0284823-D5AA-4213-B6CC-D83C25365A5B}" destId="{6BF76BD5-8B7B-41E6-A86D-1DB5B258D216}" srcOrd="1" destOrd="0" presId="urn:microsoft.com/office/officeart/2005/8/layout/process1"/>
    <dgm:cxn modelId="{678FA941-1E16-4A69-A250-9BE70066E839}" type="presParOf" srcId="{900C7DE6-A51F-4B95-B3BC-7AB9E7E0287C}" destId="{02538629-2C64-4B92-AF85-9B963493344B}" srcOrd="0" destOrd="0" presId="urn:microsoft.com/office/officeart/2005/8/layout/process1"/>
    <dgm:cxn modelId="{768B6BC6-22B9-4926-8F66-72506F97F1E6}" type="presParOf" srcId="{900C7DE6-A51F-4B95-B3BC-7AB9E7E0287C}" destId="{ABCBE45D-5662-4FEF-85C7-3CCD85681868}" srcOrd="1" destOrd="0" presId="urn:microsoft.com/office/officeart/2005/8/layout/process1"/>
    <dgm:cxn modelId="{34DEFE3B-DB0A-4367-8B3F-C45E44291332}" type="presParOf" srcId="{ABCBE45D-5662-4FEF-85C7-3CCD85681868}" destId="{6BF76BD5-8B7B-41E6-A86D-1DB5B258D216}" srcOrd="0" destOrd="0" presId="urn:microsoft.com/office/officeart/2005/8/layout/process1"/>
    <dgm:cxn modelId="{126C42DF-1C45-4244-835D-987EE729C4C8}" type="presParOf" srcId="{900C7DE6-A51F-4B95-B3BC-7AB9E7E0287C}" destId="{6779A764-37EF-4EF6-B264-04BD4E466978}" srcOrd="2" destOrd="0" presId="urn:microsoft.com/office/officeart/2005/8/layout/process1"/>
    <dgm:cxn modelId="{058B1635-7CFC-41B0-968C-3896021D4570}" type="presParOf" srcId="{900C7DE6-A51F-4B95-B3BC-7AB9E7E0287C}" destId="{FF8E3244-7BD1-44EB-94DC-1B9B45E58C93}" srcOrd="3" destOrd="0" presId="urn:microsoft.com/office/officeart/2005/8/layout/process1"/>
    <dgm:cxn modelId="{B20BF39B-340E-4813-9725-B469552DB525}" type="presParOf" srcId="{FF8E3244-7BD1-44EB-94DC-1B9B45E58C93}" destId="{D40EBDAF-D247-4BD3-A6A9-94E74154A8B6}" srcOrd="0" destOrd="0" presId="urn:microsoft.com/office/officeart/2005/8/layout/process1"/>
    <dgm:cxn modelId="{95811CD3-6421-41C8-9EC1-52BBE985DCD5}" type="presParOf" srcId="{900C7DE6-A51F-4B95-B3BC-7AB9E7E0287C}" destId="{01CE1F3D-F344-4B96-BB25-0A66811ECD83}" srcOrd="4" destOrd="0" presId="urn:microsoft.com/office/officeart/2005/8/layout/process1"/>
    <dgm:cxn modelId="{52F468C2-545F-4818-A7A2-1984FA9DC823}" type="presParOf" srcId="{900C7DE6-A51F-4B95-B3BC-7AB9E7E0287C}" destId="{B494E7A4-C1A9-463E-8F87-3A76F804539F}" srcOrd="5" destOrd="0" presId="urn:microsoft.com/office/officeart/2005/8/layout/process1"/>
    <dgm:cxn modelId="{0275ED40-138D-455B-A9DF-9DA23FF92EAC}" type="presParOf" srcId="{B494E7A4-C1A9-463E-8F87-3A76F804539F}" destId="{588049BA-50AC-443F-A0F5-446DA3E966AA}" srcOrd="0" destOrd="0" presId="urn:microsoft.com/office/officeart/2005/8/layout/process1"/>
    <dgm:cxn modelId="{059A4741-F8F1-450A-951A-108A4EC78A61}" type="presParOf" srcId="{900C7DE6-A51F-4B95-B3BC-7AB9E7E0287C}" destId="{14FF4F9B-88A8-4549-8BC1-C14296319F68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92204F-A8BD-4AAB-9E34-C414982C92C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9C01276-36AA-42E8-9F2A-8686AD69FB33}">
      <dgm:prSet phldrT="[Текст]" custT="1"/>
      <dgm:spPr/>
      <dgm:t>
        <a:bodyPr/>
        <a:lstStyle/>
        <a:p>
          <a:r>
            <a:rPr lang="en-US" sz="2000" dirty="0" smtClean="0"/>
            <a:t>gen</a:t>
          </a:r>
          <a:endParaRPr lang="ru-RU" sz="2000" dirty="0"/>
        </a:p>
      </dgm:t>
    </dgm:pt>
    <dgm:pt modelId="{8306674A-269C-49AB-98E1-D94ADA45954B}" type="parTrans" cxnId="{21F8FB0D-7E69-4DEC-B7E9-CDFDF0DEF2AD}">
      <dgm:prSet/>
      <dgm:spPr/>
      <dgm:t>
        <a:bodyPr/>
        <a:lstStyle/>
        <a:p>
          <a:endParaRPr lang="ru-RU" sz="2000"/>
        </a:p>
      </dgm:t>
    </dgm:pt>
    <dgm:pt modelId="{E0284823-D5AA-4213-B6CC-D83C25365A5B}" type="sibTrans" cxnId="{21F8FB0D-7E69-4DEC-B7E9-CDFDF0DEF2AD}">
      <dgm:prSet custT="1"/>
      <dgm:spPr/>
      <dgm:t>
        <a:bodyPr/>
        <a:lstStyle/>
        <a:p>
          <a:endParaRPr lang="ru-RU" sz="2000"/>
        </a:p>
      </dgm:t>
    </dgm:pt>
    <dgm:pt modelId="{6E662F55-0ECA-41D4-AE69-E65CE1AD900D}">
      <dgm:prSet phldrT="[Текст]" custT="1"/>
      <dgm:spPr/>
      <dgm:t>
        <a:bodyPr/>
        <a:lstStyle/>
        <a:p>
          <a:r>
            <a:rPr lang="en-US" sz="2000" dirty="0" smtClean="0"/>
            <a:t>sim</a:t>
          </a:r>
          <a:endParaRPr lang="ru-RU" sz="2000" dirty="0"/>
        </a:p>
      </dgm:t>
    </dgm:pt>
    <dgm:pt modelId="{A40CC3C2-F0A2-49F2-84C8-64AA132067C0}" type="parTrans" cxnId="{7A8A856A-2B07-48B2-9E5D-D1A6A7A49B58}">
      <dgm:prSet/>
      <dgm:spPr/>
      <dgm:t>
        <a:bodyPr/>
        <a:lstStyle/>
        <a:p>
          <a:endParaRPr lang="ru-RU" sz="2000"/>
        </a:p>
      </dgm:t>
    </dgm:pt>
    <dgm:pt modelId="{298E15C1-1FAF-4338-AAC2-DCDCD833C80A}" type="sibTrans" cxnId="{7A8A856A-2B07-48B2-9E5D-D1A6A7A49B58}">
      <dgm:prSet custT="1"/>
      <dgm:spPr/>
      <dgm:t>
        <a:bodyPr/>
        <a:lstStyle/>
        <a:p>
          <a:endParaRPr lang="ru-RU" sz="2000"/>
        </a:p>
      </dgm:t>
    </dgm:pt>
    <dgm:pt modelId="{3AE06BE5-9AF0-4647-9C3E-B323408BA18E}">
      <dgm:prSet phldrT="[Текст]" custT="1"/>
      <dgm:spPr/>
      <dgm:t>
        <a:bodyPr/>
        <a:lstStyle/>
        <a:p>
          <a:r>
            <a:rPr lang="en-US" sz="2000" dirty="0" err="1" smtClean="0"/>
            <a:t>dst</a:t>
          </a:r>
          <a:endParaRPr lang="ru-RU" sz="2000" dirty="0"/>
        </a:p>
      </dgm:t>
    </dgm:pt>
    <dgm:pt modelId="{854C538E-A9C1-4BD4-A72E-8C60C210968C}" type="parTrans" cxnId="{3ADA2410-9AA9-4FBD-8F97-94F1705925F3}">
      <dgm:prSet/>
      <dgm:spPr/>
      <dgm:t>
        <a:bodyPr/>
        <a:lstStyle/>
        <a:p>
          <a:endParaRPr lang="ru-RU" sz="2000"/>
        </a:p>
      </dgm:t>
    </dgm:pt>
    <dgm:pt modelId="{1D5EEBF0-77A1-4279-970A-F6BAE4D45D93}" type="sibTrans" cxnId="{3ADA2410-9AA9-4FBD-8F97-94F1705925F3}">
      <dgm:prSet custT="1"/>
      <dgm:spPr/>
      <dgm:t>
        <a:bodyPr/>
        <a:lstStyle/>
        <a:p>
          <a:endParaRPr lang="ru-RU" sz="2000"/>
        </a:p>
      </dgm:t>
    </dgm:pt>
    <dgm:pt modelId="{2D38E67E-CD67-4067-AC1E-ED8DC3F77DA4}">
      <dgm:prSet phldrT="[Текст]" custT="1"/>
      <dgm:spPr/>
      <dgm:t>
        <a:bodyPr/>
        <a:lstStyle/>
        <a:p>
          <a:r>
            <a:rPr lang="en-US" sz="2000" dirty="0" smtClean="0"/>
            <a:t>analysis</a:t>
          </a:r>
          <a:endParaRPr lang="ru-RU" sz="2000" dirty="0"/>
        </a:p>
      </dgm:t>
    </dgm:pt>
    <dgm:pt modelId="{C9DC844F-E062-4BBA-8632-CB692AAF7880}" type="parTrans" cxnId="{072232F6-A5D3-42D8-948E-B2BCFB84C1FD}">
      <dgm:prSet/>
      <dgm:spPr/>
      <dgm:t>
        <a:bodyPr/>
        <a:lstStyle/>
        <a:p>
          <a:endParaRPr lang="ru-RU" sz="2000"/>
        </a:p>
      </dgm:t>
    </dgm:pt>
    <dgm:pt modelId="{B43A6734-E6DC-4D16-9911-35DD05022E66}" type="sibTrans" cxnId="{072232F6-A5D3-42D8-948E-B2BCFB84C1FD}">
      <dgm:prSet/>
      <dgm:spPr/>
      <dgm:t>
        <a:bodyPr/>
        <a:lstStyle/>
        <a:p>
          <a:endParaRPr lang="ru-RU" sz="2000"/>
        </a:p>
      </dgm:t>
    </dgm:pt>
    <dgm:pt modelId="{900C7DE6-A51F-4B95-B3BC-7AB9E7E0287C}" type="pres">
      <dgm:prSet presAssocID="{C692204F-A8BD-4AAB-9E34-C414982C92C1}" presName="Name0" presStyleCnt="0">
        <dgm:presLayoutVars>
          <dgm:dir/>
          <dgm:resizeHandles val="exact"/>
        </dgm:presLayoutVars>
      </dgm:prSet>
      <dgm:spPr/>
    </dgm:pt>
    <dgm:pt modelId="{02538629-2C64-4B92-AF85-9B963493344B}" type="pres">
      <dgm:prSet presAssocID="{59C01276-36AA-42E8-9F2A-8686AD69FB3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CBE45D-5662-4FEF-85C7-3CCD85681868}" type="pres">
      <dgm:prSet presAssocID="{E0284823-D5AA-4213-B6CC-D83C25365A5B}" presName="sibTrans" presStyleLbl="sibTrans2D1" presStyleIdx="0" presStyleCnt="3"/>
      <dgm:spPr/>
      <dgm:t>
        <a:bodyPr/>
        <a:lstStyle/>
        <a:p>
          <a:endParaRPr lang="ru-RU"/>
        </a:p>
      </dgm:t>
    </dgm:pt>
    <dgm:pt modelId="{6BF76BD5-8B7B-41E6-A86D-1DB5B258D216}" type="pres">
      <dgm:prSet presAssocID="{E0284823-D5AA-4213-B6CC-D83C25365A5B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6779A764-37EF-4EF6-B264-04BD4E466978}" type="pres">
      <dgm:prSet presAssocID="{6E662F55-0ECA-41D4-AE69-E65CE1AD900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8E3244-7BD1-44EB-94DC-1B9B45E58C93}" type="pres">
      <dgm:prSet presAssocID="{298E15C1-1FAF-4338-AAC2-DCDCD833C80A}" presName="sibTrans" presStyleLbl="sibTrans2D1" presStyleIdx="1" presStyleCnt="3"/>
      <dgm:spPr/>
      <dgm:t>
        <a:bodyPr/>
        <a:lstStyle/>
        <a:p>
          <a:endParaRPr lang="ru-RU"/>
        </a:p>
      </dgm:t>
    </dgm:pt>
    <dgm:pt modelId="{D40EBDAF-D247-4BD3-A6A9-94E74154A8B6}" type="pres">
      <dgm:prSet presAssocID="{298E15C1-1FAF-4338-AAC2-DCDCD833C80A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01CE1F3D-F344-4B96-BB25-0A66811ECD83}" type="pres">
      <dgm:prSet presAssocID="{3AE06BE5-9AF0-4647-9C3E-B323408BA18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94E7A4-C1A9-463E-8F87-3A76F804539F}" type="pres">
      <dgm:prSet presAssocID="{1D5EEBF0-77A1-4279-970A-F6BAE4D45D93}" presName="sibTrans" presStyleLbl="sibTrans2D1" presStyleIdx="2" presStyleCnt="3"/>
      <dgm:spPr/>
      <dgm:t>
        <a:bodyPr/>
        <a:lstStyle/>
        <a:p>
          <a:endParaRPr lang="ru-RU"/>
        </a:p>
      </dgm:t>
    </dgm:pt>
    <dgm:pt modelId="{588049BA-50AC-443F-A0F5-446DA3E966AA}" type="pres">
      <dgm:prSet presAssocID="{1D5EEBF0-77A1-4279-970A-F6BAE4D45D93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14FF4F9B-88A8-4549-8BC1-C14296319F68}" type="pres">
      <dgm:prSet presAssocID="{2D38E67E-CD67-4067-AC1E-ED8DC3F77DA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BDA15F-E84E-4CBD-A507-6C7579B1E511}" type="presOf" srcId="{2D38E67E-CD67-4067-AC1E-ED8DC3F77DA4}" destId="{14FF4F9B-88A8-4549-8BC1-C14296319F68}" srcOrd="0" destOrd="0" presId="urn:microsoft.com/office/officeart/2005/8/layout/process1"/>
    <dgm:cxn modelId="{2581DF66-B1D1-4C06-8AEA-E17D0290E63D}" type="presOf" srcId="{E0284823-D5AA-4213-B6CC-D83C25365A5B}" destId="{ABCBE45D-5662-4FEF-85C7-3CCD85681868}" srcOrd="0" destOrd="0" presId="urn:microsoft.com/office/officeart/2005/8/layout/process1"/>
    <dgm:cxn modelId="{0C7D393D-E0B6-446C-9DFA-0A8455FFC990}" type="presOf" srcId="{1D5EEBF0-77A1-4279-970A-F6BAE4D45D93}" destId="{588049BA-50AC-443F-A0F5-446DA3E966AA}" srcOrd="1" destOrd="0" presId="urn:microsoft.com/office/officeart/2005/8/layout/process1"/>
    <dgm:cxn modelId="{3ADA2410-9AA9-4FBD-8F97-94F1705925F3}" srcId="{C692204F-A8BD-4AAB-9E34-C414982C92C1}" destId="{3AE06BE5-9AF0-4647-9C3E-B323408BA18E}" srcOrd="2" destOrd="0" parTransId="{854C538E-A9C1-4BD4-A72E-8C60C210968C}" sibTransId="{1D5EEBF0-77A1-4279-970A-F6BAE4D45D93}"/>
    <dgm:cxn modelId="{0E75B6E8-DDB9-4B45-B6CD-CBA6F1F53C5D}" type="presOf" srcId="{298E15C1-1FAF-4338-AAC2-DCDCD833C80A}" destId="{D40EBDAF-D247-4BD3-A6A9-94E74154A8B6}" srcOrd="1" destOrd="0" presId="urn:microsoft.com/office/officeart/2005/8/layout/process1"/>
    <dgm:cxn modelId="{71768D79-8A48-40E9-979B-166C56D36D21}" type="presOf" srcId="{59C01276-36AA-42E8-9F2A-8686AD69FB33}" destId="{02538629-2C64-4B92-AF85-9B963493344B}" srcOrd="0" destOrd="0" presId="urn:microsoft.com/office/officeart/2005/8/layout/process1"/>
    <dgm:cxn modelId="{072232F6-A5D3-42D8-948E-B2BCFB84C1FD}" srcId="{C692204F-A8BD-4AAB-9E34-C414982C92C1}" destId="{2D38E67E-CD67-4067-AC1E-ED8DC3F77DA4}" srcOrd="3" destOrd="0" parTransId="{C9DC844F-E062-4BBA-8632-CB692AAF7880}" sibTransId="{B43A6734-E6DC-4D16-9911-35DD05022E66}"/>
    <dgm:cxn modelId="{F185A165-0288-45A6-86BE-18A7E0389507}" type="presOf" srcId="{6E662F55-0ECA-41D4-AE69-E65CE1AD900D}" destId="{6779A764-37EF-4EF6-B264-04BD4E466978}" srcOrd="0" destOrd="0" presId="urn:microsoft.com/office/officeart/2005/8/layout/process1"/>
    <dgm:cxn modelId="{1BFFB129-144E-4ED0-91C2-32C2A97A1AC8}" type="presOf" srcId="{3AE06BE5-9AF0-4647-9C3E-B323408BA18E}" destId="{01CE1F3D-F344-4B96-BB25-0A66811ECD83}" srcOrd="0" destOrd="0" presId="urn:microsoft.com/office/officeart/2005/8/layout/process1"/>
    <dgm:cxn modelId="{2723A300-F2EB-4B55-A470-E66CB7E15900}" type="presOf" srcId="{298E15C1-1FAF-4338-AAC2-DCDCD833C80A}" destId="{FF8E3244-7BD1-44EB-94DC-1B9B45E58C93}" srcOrd="0" destOrd="0" presId="urn:microsoft.com/office/officeart/2005/8/layout/process1"/>
    <dgm:cxn modelId="{7A8A856A-2B07-48B2-9E5D-D1A6A7A49B58}" srcId="{C692204F-A8BD-4AAB-9E34-C414982C92C1}" destId="{6E662F55-0ECA-41D4-AE69-E65CE1AD900D}" srcOrd="1" destOrd="0" parTransId="{A40CC3C2-F0A2-49F2-84C8-64AA132067C0}" sibTransId="{298E15C1-1FAF-4338-AAC2-DCDCD833C80A}"/>
    <dgm:cxn modelId="{21F8FB0D-7E69-4DEC-B7E9-CDFDF0DEF2AD}" srcId="{C692204F-A8BD-4AAB-9E34-C414982C92C1}" destId="{59C01276-36AA-42E8-9F2A-8686AD69FB33}" srcOrd="0" destOrd="0" parTransId="{8306674A-269C-49AB-98E1-D94ADA45954B}" sibTransId="{E0284823-D5AA-4213-B6CC-D83C25365A5B}"/>
    <dgm:cxn modelId="{91417B0B-688D-4582-B1F9-6ACFC15A7E51}" type="presOf" srcId="{C692204F-A8BD-4AAB-9E34-C414982C92C1}" destId="{900C7DE6-A51F-4B95-B3BC-7AB9E7E0287C}" srcOrd="0" destOrd="0" presId="urn:microsoft.com/office/officeart/2005/8/layout/process1"/>
    <dgm:cxn modelId="{19333E20-EEC0-4D41-AC54-36F539716B7C}" type="presOf" srcId="{1D5EEBF0-77A1-4279-970A-F6BAE4D45D93}" destId="{B494E7A4-C1A9-463E-8F87-3A76F804539F}" srcOrd="0" destOrd="0" presId="urn:microsoft.com/office/officeart/2005/8/layout/process1"/>
    <dgm:cxn modelId="{BA0E0AA1-E07A-41F0-8810-594C2CBAA771}" type="presOf" srcId="{E0284823-D5AA-4213-B6CC-D83C25365A5B}" destId="{6BF76BD5-8B7B-41E6-A86D-1DB5B258D216}" srcOrd="1" destOrd="0" presId="urn:microsoft.com/office/officeart/2005/8/layout/process1"/>
    <dgm:cxn modelId="{678FA941-1E16-4A69-A250-9BE70066E839}" type="presParOf" srcId="{900C7DE6-A51F-4B95-B3BC-7AB9E7E0287C}" destId="{02538629-2C64-4B92-AF85-9B963493344B}" srcOrd="0" destOrd="0" presId="urn:microsoft.com/office/officeart/2005/8/layout/process1"/>
    <dgm:cxn modelId="{768B6BC6-22B9-4926-8F66-72506F97F1E6}" type="presParOf" srcId="{900C7DE6-A51F-4B95-B3BC-7AB9E7E0287C}" destId="{ABCBE45D-5662-4FEF-85C7-3CCD85681868}" srcOrd="1" destOrd="0" presId="urn:microsoft.com/office/officeart/2005/8/layout/process1"/>
    <dgm:cxn modelId="{34DEFE3B-DB0A-4367-8B3F-C45E44291332}" type="presParOf" srcId="{ABCBE45D-5662-4FEF-85C7-3CCD85681868}" destId="{6BF76BD5-8B7B-41E6-A86D-1DB5B258D216}" srcOrd="0" destOrd="0" presId="urn:microsoft.com/office/officeart/2005/8/layout/process1"/>
    <dgm:cxn modelId="{126C42DF-1C45-4244-835D-987EE729C4C8}" type="presParOf" srcId="{900C7DE6-A51F-4B95-B3BC-7AB9E7E0287C}" destId="{6779A764-37EF-4EF6-B264-04BD4E466978}" srcOrd="2" destOrd="0" presId="urn:microsoft.com/office/officeart/2005/8/layout/process1"/>
    <dgm:cxn modelId="{058B1635-7CFC-41B0-968C-3896021D4570}" type="presParOf" srcId="{900C7DE6-A51F-4B95-B3BC-7AB9E7E0287C}" destId="{FF8E3244-7BD1-44EB-94DC-1B9B45E58C93}" srcOrd="3" destOrd="0" presId="urn:microsoft.com/office/officeart/2005/8/layout/process1"/>
    <dgm:cxn modelId="{B20BF39B-340E-4813-9725-B469552DB525}" type="presParOf" srcId="{FF8E3244-7BD1-44EB-94DC-1B9B45E58C93}" destId="{D40EBDAF-D247-4BD3-A6A9-94E74154A8B6}" srcOrd="0" destOrd="0" presId="urn:microsoft.com/office/officeart/2005/8/layout/process1"/>
    <dgm:cxn modelId="{95811CD3-6421-41C8-9EC1-52BBE985DCD5}" type="presParOf" srcId="{900C7DE6-A51F-4B95-B3BC-7AB9E7E0287C}" destId="{01CE1F3D-F344-4B96-BB25-0A66811ECD83}" srcOrd="4" destOrd="0" presId="urn:microsoft.com/office/officeart/2005/8/layout/process1"/>
    <dgm:cxn modelId="{52F468C2-545F-4818-A7A2-1984FA9DC823}" type="presParOf" srcId="{900C7DE6-A51F-4B95-B3BC-7AB9E7E0287C}" destId="{B494E7A4-C1A9-463E-8F87-3A76F804539F}" srcOrd="5" destOrd="0" presId="urn:microsoft.com/office/officeart/2005/8/layout/process1"/>
    <dgm:cxn modelId="{0275ED40-138D-455B-A9DF-9DA23FF92EAC}" type="presParOf" srcId="{B494E7A4-C1A9-463E-8F87-3A76F804539F}" destId="{588049BA-50AC-443F-A0F5-446DA3E966AA}" srcOrd="0" destOrd="0" presId="urn:microsoft.com/office/officeart/2005/8/layout/process1"/>
    <dgm:cxn modelId="{059A4741-F8F1-450A-951A-108A4EC78A61}" type="presParOf" srcId="{900C7DE6-A51F-4B95-B3BC-7AB9E7E0287C}" destId="{14FF4F9B-88A8-4549-8BC1-C14296319F68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9EEAB1-1641-449C-98C2-A6FF3916A79E}">
      <dsp:nvSpPr>
        <dsp:cNvPr id="0" name=""/>
        <dsp:cNvSpPr/>
      </dsp:nvSpPr>
      <dsp:spPr>
        <a:xfrm>
          <a:off x="3507833" y="3065695"/>
          <a:ext cx="2128332" cy="1418894"/>
        </a:xfrm>
        <a:prstGeom prst="roundRect">
          <a:avLst/>
        </a:prstGeom>
        <a:noFill/>
        <a:ln w="15875" cap="flat" cmpd="sng" algn="ctr">
          <a:solidFill>
            <a:srgbClr val="2683C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pc="0" dirty="0" smtClean="0">
              <a:ln w="22225">
                <a:noFill/>
                <a:prstDash val="solid"/>
              </a:ln>
              <a:solidFill>
                <a:srgbClr val="2683C6"/>
              </a:solidFill>
              <a:latin typeface="Century Gothic" panose="020B0502020202020204" pitchFamily="34" charset="0"/>
            </a:rPr>
            <a:t>The software complex </a:t>
          </a:r>
          <a:br>
            <a:rPr lang="en-US" sz="2000" b="1" kern="1200" spc="0" dirty="0" smtClean="0">
              <a:ln w="22225">
                <a:noFill/>
                <a:prstDash val="solid"/>
              </a:ln>
              <a:solidFill>
                <a:srgbClr val="2683C6"/>
              </a:solidFill>
              <a:latin typeface="Century Gothic" panose="020B0502020202020204" pitchFamily="34" charset="0"/>
            </a:rPr>
          </a:br>
          <a:r>
            <a:rPr lang="en-US" sz="2000" b="1" kern="1200" spc="0" dirty="0" smtClean="0">
              <a:ln w="22225">
                <a:noFill/>
                <a:prstDash val="solid"/>
              </a:ln>
              <a:solidFill>
                <a:srgbClr val="2683C6"/>
              </a:solidFill>
              <a:latin typeface="Century Gothic" panose="020B0502020202020204" pitchFamily="34" charset="0"/>
            </a:rPr>
            <a:t>modules</a:t>
          </a:r>
          <a:endParaRPr lang="ru-RU" sz="2000" kern="1200" dirty="0">
            <a:solidFill>
              <a:srgbClr val="2683C6"/>
            </a:solidFill>
            <a:latin typeface="Century Gothic" panose="020B0502020202020204" pitchFamily="34" charset="0"/>
          </a:endParaRPr>
        </a:p>
      </dsp:txBody>
      <dsp:txXfrm>
        <a:off x="3577098" y="3134960"/>
        <a:ext cx="1989802" cy="1280364"/>
      </dsp:txXfrm>
    </dsp:sp>
    <dsp:sp modelId="{C797A3DD-C8F3-4958-954C-1B28FA6F0EB7}">
      <dsp:nvSpPr>
        <dsp:cNvPr id="0" name=""/>
        <dsp:cNvSpPr/>
      </dsp:nvSpPr>
      <dsp:spPr>
        <a:xfrm rot="16200000">
          <a:off x="3867265" y="2360961"/>
          <a:ext cx="140946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09468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B69DAE-F1C5-4B95-A867-5DCE518AA886}">
      <dsp:nvSpPr>
        <dsp:cNvPr id="0" name=""/>
        <dsp:cNvSpPr/>
      </dsp:nvSpPr>
      <dsp:spPr>
        <a:xfrm>
          <a:off x="3507828" y="237336"/>
          <a:ext cx="2128342" cy="14188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entury Gothic" panose="020B0502020202020204" pitchFamily="34" charset="0"/>
            </a:rPr>
            <a:t>Database</a:t>
          </a:r>
          <a:endParaRPr lang="ru-RU" sz="2000" kern="1200" dirty="0">
            <a:latin typeface="Century Gothic" panose="020B0502020202020204" pitchFamily="34" charset="0"/>
          </a:endParaRPr>
        </a:p>
      </dsp:txBody>
      <dsp:txXfrm>
        <a:off x="3577093" y="306601"/>
        <a:ext cx="1989812" cy="1280361"/>
      </dsp:txXfrm>
    </dsp:sp>
    <dsp:sp modelId="{DF8E1412-49DF-4291-98C4-FAF6DA248476}">
      <dsp:nvSpPr>
        <dsp:cNvPr id="0" name=""/>
        <dsp:cNvSpPr/>
      </dsp:nvSpPr>
      <dsp:spPr>
        <a:xfrm rot="17640">
          <a:off x="5636159" y="3783393"/>
          <a:ext cx="108748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87480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E9830B-7407-4A6F-9AA6-C2A84B56DA86}">
      <dsp:nvSpPr>
        <dsp:cNvPr id="0" name=""/>
        <dsp:cNvSpPr/>
      </dsp:nvSpPr>
      <dsp:spPr>
        <a:xfrm>
          <a:off x="6723632" y="3082198"/>
          <a:ext cx="2128342" cy="14188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entury Gothic" panose="020B0502020202020204" pitchFamily="34" charset="0"/>
            </a:rPr>
            <a:t>Transfer and processing data simulation module</a:t>
          </a:r>
          <a:endParaRPr lang="ru-RU" sz="2000" kern="1200" dirty="0">
            <a:latin typeface="Century Gothic" panose="020B0502020202020204" pitchFamily="34" charset="0"/>
          </a:endParaRPr>
        </a:p>
      </dsp:txBody>
      <dsp:txXfrm>
        <a:off x="6792897" y="3151463"/>
        <a:ext cx="1989812" cy="1280361"/>
      </dsp:txXfrm>
    </dsp:sp>
    <dsp:sp modelId="{4F42B938-861B-4F2E-9EC6-172E8687686E}">
      <dsp:nvSpPr>
        <dsp:cNvPr id="0" name=""/>
        <dsp:cNvSpPr/>
      </dsp:nvSpPr>
      <dsp:spPr>
        <a:xfrm rot="10827108">
          <a:off x="2422953" y="3762473"/>
          <a:ext cx="108489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84897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5BF6FA-6132-408C-9F1D-7F530F3283EB}">
      <dsp:nvSpPr>
        <dsp:cNvPr id="0" name=""/>
        <dsp:cNvSpPr/>
      </dsp:nvSpPr>
      <dsp:spPr>
        <a:xfrm>
          <a:off x="294627" y="3040359"/>
          <a:ext cx="2128342" cy="14188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Century Gothic" panose="020B0502020202020204" pitchFamily="34" charset="0"/>
            </a:rPr>
            <a:t>Module for setting of equipment configurations</a:t>
          </a:r>
          <a:endParaRPr lang="ru-RU" sz="2000" kern="1200" dirty="0">
            <a:latin typeface="Century Gothic" panose="020B0502020202020204" pitchFamily="34" charset="0"/>
          </a:endParaRPr>
        </a:p>
      </dsp:txBody>
      <dsp:txXfrm>
        <a:off x="363892" y="3109624"/>
        <a:ext cx="1989812" cy="12803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538629-2C64-4B92-AF85-9B963493344B}">
      <dsp:nvSpPr>
        <dsp:cNvPr id="0" name=""/>
        <dsp:cNvSpPr/>
      </dsp:nvSpPr>
      <dsp:spPr>
        <a:xfrm>
          <a:off x="0" y="0"/>
          <a:ext cx="1001343" cy="589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raw</a:t>
          </a:r>
          <a:endParaRPr lang="ru-RU" sz="2000" kern="1200" dirty="0"/>
        </a:p>
      </dsp:txBody>
      <dsp:txXfrm>
        <a:off x="17279" y="17279"/>
        <a:ext cx="966785" cy="555385"/>
      </dsp:txXfrm>
    </dsp:sp>
    <dsp:sp modelId="{ABCBE45D-5662-4FEF-85C7-3CCD85681868}">
      <dsp:nvSpPr>
        <dsp:cNvPr id="0" name=""/>
        <dsp:cNvSpPr/>
      </dsp:nvSpPr>
      <dsp:spPr>
        <a:xfrm>
          <a:off x="1102050" y="170804"/>
          <a:ext cx="213498" cy="2483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1102050" y="220471"/>
        <a:ext cx="149449" cy="148999"/>
      </dsp:txXfrm>
    </dsp:sp>
    <dsp:sp modelId="{6779A764-37EF-4EF6-B264-04BD4E466978}">
      <dsp:nvSpPr>
        <dsp:cNvPr id="0" name=""/>
        <dsp:cNvSpPr/>
      </dsp:nvSpPr>
      <dsp:spPr>
        <a:xfrm>
          <a:off x="1404170" y="0"/>
          <a:ext cx="1001343" cy="589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digit</a:t>
          </a:r>
          <a:endParaRPr lang="ru-RU" sz="2000" kern="1200" dirty="0"/>
        </a:p>
      </dsp:txBody>
      <dsp:txXfrm>
        <a:off x="1421449" y="17279"/>
        <a:ext cx="966785" cy="555385"/>
      </dsp:txXfrm>
    </dsp:sp>
    <dsp:sp modelId="{FF8E3244-7BD1-44EB-94DC-1B9B45E58C93}">
      <dsp:nvSpPr>
        <dsp:cNvPr id="0" name=""/>
        <dsp:cNvSpPr/>
      </dsp:nvSpPr>
      <dsp:spPr>
        <a:xfrm>
          <a:off x="2505648" y="170804"/>
          <a:ext cx="212284" cy="2483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2505648" y="220471"/>
        <a:ext cx="148599" cy="148999"/>
      </dsp:txXfrm>
    </dsp:sp>
    <dsp:sp modelId="{01CE1F3D-F344-4B96-BB25-0A66811ECD83}">
      <dsp:nvSpPr>
        <dsp:cNvPr id="0" name=""/>
        <dsp:cNvSpPr/>
      </dsp:nvSpPr>
      <dsp:spPr>
        <a:xfrm>
          <a:off x="2806051" y="0"/>
          <a:ext cx="1001343" cy="589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dst</a:t>
          </a:r>
          <a:endParaRPr lang="ru-RU" sz="2000" kern="1200" dirty="0"/>
        </a:p>
      </dsp:txBody>
      <dsp:txXfrm>
        <a:off x="2823330" y="17279"/>
        <a:ext cx="966785" cy="555385"/>
      </dsp:txXfrm>
    </dsp:sp>
    <dsp:sp modelId="{B494E7A4-C1A9-463E-8F87-3A76F804539F}">
      <dsp:nvSpPr>
        <dsp:cNvPr id="0" name=""/>
        <dsp:cNvSpPr/>
      </dsp:nvSpPr>
      <dsp:spPr>
        <a:xfrm>
          <a:off x="3907528" y="170804"/>
          <a:ext cx="212284" cy="2483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3907528" y="220471"/>
        <a:ext cx="148599" cy="148999"/>
      </dsp:txXfrm>
    </dsp:sp>
    <dsp:sp modelId="{14FF4F9B-88A8-4549-8BC1-C14296319F68}">
      <dsp:nvSpPr>
        <dsp:cNvPr id="0" name=""/>
        <dsp:cNvSpPr/>
      </dsp:nvSpPr>
      <dsp:spPr>
        <a:xfrm>
          <a:off x="4207931" y="0"/>
          <a:ext cx="1001343" cy="589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analysis</a:t>
          </a:r>
          <a:endParaRPr lang="ru-RU" sz="2000" kern="1200" dirty="0"/>
        </a:p>
      </dsp:txBody>
      <dsp:txXfrm>
        <a:off x="4225210" y="17279"/>
        <a:ext cx="966785" cy="5553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538629-2C64-4B92-AF85-9B963493344B}">
      <dsp:nvSpPr>
        <dsp:cNvPr id="0" name=""/>
        <dsp:cNvSpPr/>
      </dsp:nvSpPr>
      <dsp:spPr>
        <a:xfrm>
          <a:off x="2290" y="0"/>
          <a:ext cx="1001343" cy="589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gen</a:t>
          </a:r>
          <a:endParaRPr lang="ru-RU" sz="2000" kern="1200" dirty="0"/>
        </a:p>
      </dsp:txBody>
      <dsp:txXfrm>
        <a:off x="19569" y="17279"/>
        <a:ext cx="966785" cy="555385"/>
      </dsp:txXfrm>
    </dsp:sp>
    <dsp:sp modelId="{ABCBE45D-5662-4FEF-85C7-3CCD85681868}">
      <dsp:nvSpPr>
        <dsp:cNvPr id="0" name=""/>
        <dsp:cNvSpPr/>
      </dsp:nvSpPr>
      <dsp:spPr>
        <a:xfrm>
          <a:off x="1103767" y="170804"/>
          <a:ext cx="212284" cy="2483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1103767" y="220471"/>
        <a:ext cx="148599" cy="148999"/>
      </dsp:txXfrm>
    </dsp:sp>
    <dsp:sp modelId="{6779A764-37EF-4EF6-B264-04BD4E466978}">
      <dsp:nvSpPr>
        <dsp:cNvPr id="0" name=""/>
        <dsp:cNvSpPr/>
      </dsp:nvSpPr>
      <dsp:spPr>
        <a:xfrm>
          <a:off x="1404170" y="0"/>
          <a:ext cx="1001343" cy="589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sim</a:t>
          </a:r>
          <a:endParaRPr lang="ru-RU" sz="2000" kern="1200" dirty="0"/>
        </a:p>
      </dsp:txBody>
      <dsp:txXfrm>
        <a:off x="1421449" y="17279"/>
        <a:ext cx="966785" cy="555385"/>
      </dsp:txXfrm>
    </dsp:sp>
    <dsp:sp modelId="{FF8E3244-7BD1-44EB-94DC-1B9B45E58C93}">
      <dsp:nvSpPr>
        <dsp:cNvPr id="0" name=""/>
        <dsp:cNvSpPr/>
      </dsp:nvSpPr>
      <dsp:spPr>
        <a:xfrm>
          <a:off x="2505648" y="170804"/>
          <a:ext cx="212284" cy="2483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2505648" y="220471"/>
        <a:ext cx="148599" cy="148999"/>
      </dsp:txXfrm>
    </dsp:sp>
    <dsp:sp modelId="{01CE1F3D-F344-4B96-BB25-0A66811ECD83}">
      <dsp:nvSpPr>
        <dsp:cNvPr id="0" name=""/>
        <dsp:cNvSpPr/>
      </dsp:nvSpPr>
      <dsp:spPr>
        <a:xfrm>
          <a:off x="2806051" y="0"/>
          <a:ext cx="1001343" cy="589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dst</a:t>
          </a:r>
          <a:endParaRPr lang="ru-RU" sz="2000" kern="1200" dirty="0"/>
        </a:p>
      </dsp:txBody>
      <dsp:txXfrm>
        <a:off x="2823330" y="17279"/>
        <a:ext cx="966785" cy="555385"/>
      </dsp:txXfrm>
    </dsp:sp>
    <dsp:sp modelId="{B494E7A4-C1A9-463E-8F87-3A76F804539F}">
      <dsp:nvSpPr>
        <dsp:cNvPr id="0" name=""/>
        <dsp:cNvSpPr/>
      </dsp:nvSpPr>
      <dsp:spPr>
        <a:xfrm>
          <a:off x="3907528" y="170804"/>
          <a:ext cx="212284" cy="2483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3907528" y="220471"/>
        <a:ext cx="148599" cy="148999"/>
      </dsp:txXfrm>
    </dsp:sp>
    <dsp:sp modelId="{14FF4F9B-88A8-4549-8BC1-C14296319F68}">
      <dsp:nvSpPr>
        <dsp:cNvPr id="0" name=""/>
        <dsp:cNvSpPr/>
      </dsp:nvSpPr>
      <dsp:spPr>
        <a:xfrm>
          <a:off x="4207931" y="0"/>
          <a:ext cx="1001343" cy="589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analysis</a:t>
          </a:r>
          <a:endParaRPr lang="ru-RU" sz="2000" kern="1200" dirty="0"/>
        </a:p>
      </dsp:txBody>
      <dsp:txXfrm>
        <a:off x="4225210" y="17279"/>
        <a:ext cx="966785" cy="5553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C20E1-1498-4909-A6B2-ED5020A8EC4B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7DD76-C612-4E7A-91F4-C86B0EC582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866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Одной из важных задач при создании вычислительной системы эксперимента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BM@N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является моделирование центров хранения и обработки данных, как поступающих с физических установок, так и смоделированных событий столкновения частиц для сравнения с ожидаемым физическим результатом.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Подход, который мы применяем в моделировании базируется на использовании вероятностных распределений значимых процессов получения данных, в частности определяются вероятности потерь поступающей информации при различных конфигурациях используемого оборудования.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dirty="0" smtClean="0">
                <a:solidFill>
                  <a:srgbClr val="2F75A3"/>
                </a:solidFill>
              </a:rPr>
              <a:t>Целью моделирования является </a:t>
            </a:r>
            <a:r>
              <a:rPr lang="ru-RU" sz="1200" dirty="0" smtClean="0"/>
              <a:t>определение такой аппаратной конфигурации центра распределенной обработки, которая с учетом параметров оборудования и предполагаемых потоков данных и задач обеспечит работу системы хранения и обработки данных.</a:t>
            </a:r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Также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необходимо о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пределить параметры протоколов передачи данных: тип подходящего протокола, количество параллельных потоков и т.д.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7DD76-C612-4E7A-91F4-C86B0EC5827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46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ЛИТ разработан</a:t>
            </a:r>
            <a:r>
              <a:rPr lang="ru-RU" baseline="0" dirty="0" smtClean="0"/>
              <a:t> программный комплекс, который включает в себя базу данных, модуль для задания моделируемой структуры и конфигураций оборудования, а также модуль непосредственного моделирования процессов передачи и обработки данных.</a:t>
            </a:r>
            <a:endParaRPr lang="ru-RU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Далее представлен текущий статус работ и первые результаты использования выбранного подхода к моделированию центров обработки и хранения данных эксперимента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BM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@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для следующего сеанса, планируемого к проведению в 2021 году.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7DD76-C612-4E7A-91F4-C86B0EC5827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086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0" dirty="0" smtClean="0">
                <a:solidFill>
                  <a:srgbClr val="286B9D"/>
                </a:solidFill>
              </a:rPr>
              <a:t>Сеанс</a:t>
            </a:r>
            <a:r>
              <a:rPr lang="ru-RU" sz="1200" i="0" baseline="0" dirty="0" smtClean="0">
                <a:solidFill>
                  <a:srgbClr val="286B9D"/>
                </a:solidFill>
              </a:rPr>
              <a:t> планируется проводить в течение 30 дней.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0" baseline="0" dirty="0" smtClean="0">
                <a:solidFill>
                  <a:srgbClr val="286B9D"/>
                </a:solidFill>
              </a:rPr>
              <a:t>При этом сеанс будет длиться непрерывно, за исключением 1-минутного перерыва между </a:t>
            </a:r>
            <a:r>
              <a:rPr lang="en-US" sz="1200" i="0" baseline="0" dirty="0" smtClean="0">
                <a:solidFill>
                  <a:srgbClr val="286B9D"/>
                </a:solidFill>
              </a:rPr>
              <a:t>run-</a:t>
            </a:r>
            <a:r>
              <a:rPr lang="ru-RU" sz="1200" i="0" baseline="0" dirty="0" err="1" smtClean="0">
                <a:solidFill>
                  <a:srgbClr val="286B9D"/>
                </a:solidFill>
              </a:rPr>
              <a:t>ами</a:t>
            </a:r>
            <a:r>
              <a:rPr lang="ru-RU" sz="1200" i="0" baseline="0" dirty="0" smtClean="0">
                <a:solidFill>
                  <a:srgbClr val="286B9D"/>
                </a:solidFill>
              </a:rPr>
              <a:t>, каждый из которых длится 2 минуты.</a:t>
            </a:r>
            <a:endParaRPr lang="en-US" sz="1200" i="0" baseline="0" dirty="0" smtClean="0">
              <a:solidFill>
                <a:srgbClr val="286B9D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0" baseline="0" dirty="0" smtClean="0">
                <a:solidFill>
                  <a:srgbClr val="286B9D"/>
                </a:solidFill>
              </a:rPr>
              <a:t>Запись данных в файл на протяжении каждого </a:t>
            </a:r>
            <a:r>
              <a:rPr lang="en-US" sz="1200" i="0" baseline="0" dirty="0" smtClean="0">
                <a:solidFill>
                  <a:srgbClr val="286B9D"/>
                </a:solidFill>
              </a:rPr>
              <a:t>run</a:t>
            </a:r>
            <a:r>
              <a:rPr lang="ru-RU" sz="1200" i="0" baseline="0" dirty="0" smtClean="0">
                <a:solidFill>
                  <a:srgbClr val="286B9D"/>
                </a:solidFill>
              </a:rPr>
              <a:t>-а идет непрерывно до достижения предельного объема файла, который составляет </a:t>
            </a:r>
            <a:r>
              <a:rPr lang="en-US" sz="1200" i="0" baseline="0" dirty="0" smtClean="0">
                <a:solidFill>
                  <a:srgbClr val="286B9D"/>
                </a:solidFill>
              </a:rPr>
              <a:t>35</a:t>
            </a:r>
            <a:r>
              <a:rPr lang="ru-RU" sz="1200" i="0" baseline="0" dirty="0" smtClean="0">
                <a:solidFill>
                  <a:srgbClr val="286B9D"/>
                </a:solidFill>
              </a:rPr>
              <a:t> ГБ.</a:t>
            </a:r>
          </a:p>
          <a:p>
            <a:r>
              <a:rPr lang="ru-RU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Существует несколько типов</a:t>
            </a:r>
            <a:r>
              <a:rPr lang="ru-RU" sz="120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данных.</a:t>
            </a:r>
            <a:endParaRPr lang="ru-RU" sz="1200" u="non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ru-RU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Сырые бинарные 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raw</a:t>
            </a:r>
            <a:r>
              <a:rPr lang="ru-RU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-данные, которые непосредственно поступают с установки</a:t>
            </a:r>
            <a:r>
              <a:rPr lang="en-US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хранятся на дисках</a:t>
            </a:r>
            <a:r>
              <a:rPr lang="ru-RU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lvl="0"/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US" sz="1200" dirty="0" smtClean="0">
                <a:latin typeface="Century Gothic" panose="020B0502020202020204" pitchFamily="34" charset="0"/>
              </a:rPr>
              <a:t>digit</a:t>
            </a:r>
            <a:r>
              <a:rPr lang="ru-RU" sz="1200" dirty="0" smtClean="0">
                <a:latin typeface="Century Gothic" panose="020B0502020202020204" pitchFamily="34" charset="0"/>
              </a:rPr>
              <a:t> -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обработанные бинарные 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raw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-данные,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объем которых в 25 раз меньше, чем объем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raw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-данных (</a:t>
            </a:r>
            <a:r>
              <a:rPr lang="ru-RU" sz="1200" i="1" kern="1200" dirty="0" smtClean="0">
                <a:solidFill>
                  <a:srgbClr val="C00000"/>
                </a:solidFill>
                <a:effectLst/>
                <a:latin typeface="+mn-lt"/>
                <a:ea typeface="+mn-ea"/>
                <a:cs typeface="+mn-cs"/>
              </a:rPr>
              <a:t>необходимо хранить по 3 версии ???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</a:p>
          <a:p>
            <a:pPr lvl="0"/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Данные реконструкции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dst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объем которых примерно равен объему 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-данных (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необходимо хранить по одной версии от каждой версии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-данных</a:t>
            </a:r>
            <a:r>
              <a:rPr lang="ru-RU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???</a:t>
            </a:r>
            <a:r>
              <a:rPr lang="ru-RU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ru-RU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имулированные данные,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общий объем которых будет достигать 50-100 ТБ, при этом 1 файл таких данных составляет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 ГБ.</a:t>
            </a:r>
            <a:endParaRPr lang="ru-RU" sz="1200" i="0" dirty="0" smtClean="0">
              <a:solidFill>
                <a:srgbClr val="286B9D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0" dirty="0" smtClean="0">
                <a:solidFill>
                  <a:srgbClr val="286B9D"/>
                </a:solidFill>
              </a:rPr>
              <a:t>На слайде представлена планируемая структура распределенного центра хранения и обработки</a:t>
            </a:r>
            <a:r>
              <a:rPr lang="ru-RU" sz="1200" i="0" baseline="0" dirty="0" smtClean="0">
                <a:solidFill>
                  <a:srgbClr val="286B9D"/>
                </a:solidFill>
              </a:rPr>
              <a:t> данных.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0" baseline="0" dirty="0" smtClean="0">
                <a:solidFill>
                  <a:srgbClr val="286B9D"/>
                </a:solidFill>
              </a:rPr>
              <a:t>Триггер генерирует </a:t>
            </a:r>
            <a:r>
              <a:rPr lang="en-US" sz="1200" i="0" baseline="0" dirty="0" smtClean="0">
                <a:solidFill>
                  <a:srgbClr val="286B9D"/>
                </a:solidFill>
              </a:rPr>
              <a:t>raw-</a:t>
            </a:r>
            <a:r>
              <a:rPr lang="ru-RU" sz="1200" i="0" baseline="0" dirty="0" smtClean="0">
                <a:solidFill>
                  <a:srgbClr val="286B9D"/>
                </a:solidFill>
              </a:rPr>
              <a:t>данные с частотой 10000 событий в секунду.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0" baseline="0" dirty="0" smtClean="0">
                <a:solidFill>
                  <a:srgbClr val="286B9D"/>
                </a:solidFill>
              </a:rPr>
              <a:t>Размер одного события составляет 0,2 МБ.</a:t>
            </a:r>
            <a:endParaRPr lang="ru-RU" sz="1200" i="0" dirty="0" smtClean="0">
              <a:solidFill>
                <a:srgbClr val="286B9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7DD76-C612-4E7A-91F4-C86B0EC5827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94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0" u="none" dirty="0" smtClean="0">
                <a:solidFill>
                  <a:srgbClr val="286B9D"/>
                </a:solidFill>
              </a:rPr>
              <a:t>Обработка</a:t>
            </a:r>
            <a:r>
              <a:rPr lang="ru-RU" sz="1200" i="0" u="none" baseline="0" dirty="0" smtClean="0">
                <a:solidFill>
                  <a:srgbClr val="286B9D"/>
                </a:solidFill>
              </a:rPr>
              <a:t> </a:t>
            </a:r>
            <a:r>
              <a:rPr lang="ru-RU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экспериментальных данных</a:t>
            </a:r>
            <a:r>
              <a:rPr lang="ru-RU" sz="120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состоит из трех этапов.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Сначала сырые 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raw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-данные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преобразовываются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-данные, затем 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-данные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преобразовываются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en-US" sz="12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dst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-данные реконструкции, а потом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осуществляется ф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изический анализ этих экспериментальных данных.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0" u="none" dirty="0" smtClean="0">
                <a:solidFill>
                  <a:srgbClr val="286B9D"/>
                </a:solidFill>
              </a:rPr>
              <a:t>Обработка</a:t>
            </a:r>
            <a:r>
              <a:rPr lang="ru-RU" sz="1200" i="0" u="none" baseline="0" dirty="0" smtClean="0">
                <a:solidFill>
                  <a:srgbClr val="286B9D"/>
                </a:solidFill>
              </a:rPr>
              <a:t> </a:t>
            </a:r>
            <a:r>
              <a:rPr lang="ru-RU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модельных данных также</a:t>
            </a:r>
            <a:r>
              <a:rPr lang="ru-RU" sz="120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состоит из трех этапов.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Сначала сгенерированные </a:t>
            </a:r>
            <a:r>
              <a:rPr lang="en-US" sz="1200" i="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-данные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преобразовываются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симулированные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sim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-данные, затем </a:t>
            </a:r>
            <a:r>
              <a:rPr lang="en-US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sim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-данные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преобразовываются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</a:t>
            </a:r>
            <a:r>
              <a:rPr lang="en-US" sz="120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dst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-данные реконструкции, а потом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осуществляется ф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изический анализ этих модельных данных.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0" dirty="0" smtClean="0">
                <a:solidFill>
                  <a:srgbClr val="286B9D"/>
                </a:solidFill>
              </a:rPr>
              <a:t>В связи с этим существуют различные классы задач,</a:t>
            </a:r>
            <a:r>
              <a:rPr lang="ru-RU" sz="1200" i="0" baseline="0" dirty="0" smtClean="0">
                <a:solidFill>
                  <a:srgbClr val="286B9D"/>
                </a:solidFill>
              </a:rPr>
              <a:t> которые в идеале нужно распределить оптимальным образом на счетные узлы</a:t>
            </a:r>
            <a:r>
              <a:rPr lang="ru-RU" sz="1200" i="0" dirty="0" smtClean="0">
                <a:solidFill>
                  <a:srgbClr val="286B9D"/>
                </a:solidFill>
              </a:rPr>
              <a:t>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7DD76-C612-4E7A-91F4-C86B0EC5827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783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На слайде представлены характеристики классов задач в соответствии с описанным процессом обработки данных.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Эти данные являлись входными параметрами при формировании потоков задач для моделирования.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Важно отметить, что </a:t>
            </a:r>
            <a:r>
              <a:rPr lang="en-US" baseline="0" dirty="0" smtClean="0"/>
              <a:t>1 </a:t>
            </a:r>
            <a:r>
              <a:rPr lang="ru-RU" baseline="0" dirty="0" smtClean="0"/>
              <a:t>задача обрабатывает 1 файл.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Полная обработка результатов сеанса подразумевает получение реконструированных данных для всех исходных данных сеанса.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7DD76-C612-4E7A-91F4-C86B0EC5827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6911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приведенном далее примере исследуется процесс первичной обработки данных.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Данные порождаются в триггере, переписываются на пул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LHEP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затем на пул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EOS LHEP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пул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EOS LIT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которые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должны быть единым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EOS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Далее осуществляется обработка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raw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-данных в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-данные на фермах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LHEP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который содержит 500 ядер,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ферме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T2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LIT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которая содержит 400 ядер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Параллельно данные записываются на робот.</a:t>
            </a:r>
          </a:p>
          <a:p>
            <a:r>
              <a:rPr lang="ru-RU" sz="1200" dirty="0" smtClean="0">
                <a:effectLst/>
                <a:latin typeface="Century Gothic" panose="020B0502020202020204" pitchFamily="34" charset="0"/>
              </a:rPr>
              <a:t>5000 задач </a:t>
            </a:r>
            <a:r>
              <a:rPr lang="en-US" sz="1200" dirty="0" err="1" smtClean="0">
                <a:effectLst/>
                <a:latin typeface="Century Gothic" panose="020B0502020202020204" pitchFamily="34" charset="0"/>
              </a:rPr>
              <a:t>RawToDigit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обрабатываются на двух фермах, между которыми данные распределяются поровну.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Время моделирования: 360 часов, что составляет половину сеанса. </a:t>
            </a:r>
            <a:endParaRPr lang="ru-RU" sz="1200" i="0" dirty="0" smtClean="0">
              <a:solidFill>
                <a:srgbClr val="286B9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7DD76-C612-4E7A-91F4-C86B0EC5827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8169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 графиков видно, что можно преобразовать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raw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данные в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занимая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более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25 слотов на каждой ферме, в режиме на ходу. 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 объясняется тем, то поток данных не слишком широкий.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Также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слайде приведен график завершившихся на фермах задач.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7DD76-C612-4E7A-91F4-C86B0EC5827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0721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приведенном примере исследовался процесс первичной обработки данных.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Моделирование показало, что при рассматриваемой конфигурации оборудования и потоков данных преобразования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raw-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данных в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-данные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потребует не более 25 ядер на каждой ферме.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Работы с программой моделирования будут продолжаться.</a:t>
            </a: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Если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коллаборация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одобрит нашу деятельность, то будет проведено и представлено полномасштабное моделирование с различными конфигурациями оборудования и ПО.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7DD76-C612-4E7A-91F4-C86B0EC5827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320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20.04.2020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Collaboration Meeting of the BM@N Experiment at the NICA Facility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8C19D-7D40-4C1C-9E46-23C081675AD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457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20.04.2020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Collaboration Meeting of the BM@N Experiment at the NICA Facility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8C19D-7D40-4C1C-9E46-23C081675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771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20.04.2020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Collaboration Meeting of the BM@N Experiment at the NICA Facility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8C19D-7D40-4C1C-9E46-23C081675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38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20.04.2020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Collaboration Meeting of the BM@N Experiment at the NICA Facility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8C19D-7D40-4C1C-9E46-23C081675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033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20.04.2020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Collaboration Meeting of the BM@N Experiment at the NICA Facility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8C19D-7D40-4C1C-9E46-23C081675AD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3628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20.04.2020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Collaboration Meeting of the BM@N Experiment at the NICA Facility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8C19D-7D40-4C1C-9E46-23C081675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169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20.04.2020</a:t>
            </a: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Collaboration Meeting of the BM@N Experiment at the NICA Facility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8C19D-7D40-4C1C-9E46-23C081675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382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20.04.2020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Collaboration Meeting of the BM@N Experiment at the NICA Facility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8C19D-7D40-4C1C-9E46-23C081675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647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20.04.2020</a:t>
            </a: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5th Collaboration Meeting of the BM@N Experiment at the NICA Facility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8C19D-7D40-4C1C-9E46-23C081675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793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20.04.2020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5th Collaboration Meeting of the BM@N Experiment at the NICA Facility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98C19D-7D40-4C1C-9E46-23C081675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835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20.04.2020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5th Collaboration Meeting of the BM@N Experiment at the NICA Facility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8C19D-7D40-4C1C-9E46-23C081675A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80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20.04.2020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5th Collaboration Meeting of the BM@N Experiment at the NICA Facility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398C19D-7D40-4C1C-9E46-23C081675ADF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1240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2960" y="1379974"/>
            <a:ext cx="7543800" cy="2945138"/>
          </a:xfrm>
        </p:spPr>
        <p:txBody>
          <a:bodyPr vert="horz" lIns="68580" tIns="34290" rIns="68580" bIns="34290" rtlCol="0" anchor="ctr">
            <a:noAutofit/>
          </a:bodyPr>
          <a:lstStyle/>
          <a:p>
            <a:pPr algn="ctr" defTabSz="514350">
              <a:lnSpc>
                <a:spcPct val="100000"/>
              </a:lnSpc>
              <a:tabLst>
                <a:tab pos="2870200" algn="l"/>
              </a:tabLst>
            </a:pPr>
            <a:r>
              <a:rPr lang="en-US" sz="4000" b="1" spc="-28" dirty="0">
                <a:solidFill>
                  <a:srgbClr val="1A64A0"/>
                </a:solidFill>
                <a:latin typeface="Century Gothic" panose="020B0502020202020204" pitchFamily="34" charset="0"/>
              </a:rPr>
              <a:t>Data </a:t>
            </a:r>
            <a:r>
              <a:rPr lang="en-US" sz="4000" b="1" spc="-28" dirty="0" smtClean="0">
                <a:solidFill>
                  <a:srgbClr val="1A64A0"/>
                </a:solidFill>
                <a:latin typeface="Century Gothic" panose="020B0502020202020204" pitchFamily="34" charset="0"/>
              </a:rPr>
              <a:t>processing center simulation </a:t>
            </a:r>
            <a:r>
              <a:rPr lang="en-US" sz="4000" b="1" spc="-28" dirty="0">
                <a:solidFill>
                  <a:srgbClr val="1A64A0"/>
                </a:solidFill>
                <a:latin typeface="Century Gothic" panose="020B0502020202020204" pitchFamily="34" charset="0"/>
              </a:rPr>
              <a:t>for the </a:t>
            </a:r>
            <a:r>
              <a:rPr lang="ru-RU" sz="4000" b="1" spc="-28" dirty="0" smtClean="0">
                <a:solidFill>
                  <a:srgbClr val="1A64A0"/>
                </a:solidFill>
                <a:latin typeface="Century Gothic" panose="020B0502020202020204" pitchFamily="34" charset="0"/>
              </a:rPr>
              <a:t/>
            </a:r>
            <a:br>
              <a:rPr lang="ru-RU" sz="4000" b="1" spc="-28" dirty="0" smtClean="0">
                <a:solidFill>
                  <a:srgbClr val="1A64A0"/>
                </a:solidFill>
                <a:latin typeface="Century Gothic" panose="020B0502020202020204" pitchFamily="34" charset="0"/>
              </a:rPr>
            </a:br>
            <a:r>
              <a:rPr lang="en-US" sz="4000" b="1" spc="-28" dirty="0" smtClean="0">
                <a:solidFill>
                  <a:srgbClr val="1A64A0"/>
                </a:solidFill>
                <a:latin typeface="Century Gothic" panose="020B0502020202020204" pitchFamily="34" charset="0"/>
              </a:rPr>
              <a:t>BM@N </a:t>
            </a:r>
            <a:r>
              <a:rPr lang="en-US" sz="4000" b="1" spc="-28" dirty="0">
                <a:solidFill>
                  <a:srgbClr val="1A64A0"/>
                </a:solidFill>
                <a:latin typeface="Century Gothic" panose="020B0502020202020204" pitchFamily="34" charset="0"/>
              </a:rPr>
              <a:t>experiment </a:t>
            </a:r>
            <a:br>
              <a:rPr lang="en-US" sz="4000" b="1" spc="-28" dirty="0">
                <a:solidFill>
                  <a:srgbClr val="1A64A0"/>
                </a:solidFill>
                <a:latin typeface="Century Gothic" panose="020B0502020202020204" pitchFamily="34" charset="0"/>
              </a:rPr>
            </a:br>
            <a:r>
              <a:rPr lang="en-US" sz="4000" b="1" spc="-28" dirty="0">
                <a:solidFill>
                  <a:srgbClr val="1A64A0"/>
                </a:solidFill>
                <a:latin typeface="Century Gothic" panose="020B0502020202020204" pitchFamily="34" charset="0"/>
              </a:rPr>
              <a:t>based on the </a:t>
            </a:r>
            <a:r>
              <a:rPr lang="ru-RU" sz="4000" b="1" spc="-28" dirty="0" smtClean="0">
                <a:solidFill>
                  <a:srgbClr val="1A64A0"/>
                </a:solidFill>
                <a:latin typeface="Century Gothic" panose="020B0502020202020204" pitchFamily="34" charset="0"/>
              </a:rPr>
              <a:t/>
            </a:r>
            <a:br>
              <a:rPr lang="ru-RU" sz="4000" b="1" spc="-28" dirty="0" smtClean="0">
                <a:solidFill>
                  <a:srgbClr val="1A64A0"/>
                </a:solidFill>
                <a:latin typeface="Century Gothic" panose="020B0502020202020204" pitchFamily="34" charset="0"/>
              </a:rPr>
            </a:br>
            <a:r>
              <a:rPr lang="en-US" sz="4000" b="1" spc="-28" dirty="0" smtClean="0">
                <a:solidFill>
                  <a:srgbClr val="1A64A0"/>
                </a:solidFill>
                <a:latin typeface="Century Gothic" panose="020B0502020202020204" pitchFamily="34" charset="0"/>
              </a:rPr>
              <a:t>probabilistic approach</a:t>
            </a:r>
            <a:endParaRPr lang="ru-RU" sz="4000" b="1" spc="-28" dirty="0">
              <a:solidFill>
                <a:srgbClr val="1A64A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137997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6760" y="4745917"/>
            <a:ext cx="1800000" cy="1312031"/>
          </a:xfrm>
          <a:prstGeom prst="rect">
            <a:avLst/>
          </a:prstGeom>
        </p:spPr>
      </p:pic>
      <p:sp>
        <p:nvSpPr>
          <p:cNvPr id="8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892627"/>
          </a:xfrm>
          <a:prstGeom prst="rect">
            <a:avLst/>
          </a:prstGeom>
        </p:spPr>
        <p:txBody>
          <a:bodyPr vert="horz" lIns="0" tIns="34290" rIns="0" bIns="34290" rtlCol="0" anchor="ctr">
            <a:no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803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2519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51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u="sng" dirty="0">
                <a:solidFill>
                  <a:srgbClr val="0E4AB6"/>
                </a:solidFill>
                <a:latin typeface="Century Gothic" panose="020B0502020202020204" pitchFamily="34" charset="0"/>
              </a:rPr>
              <a:t>D. </a:t>
            </a:r>
            <a:r>
              <a:rPr lang="en-US" sz="1800" b="1" u="sng" dirty="0" smtClean="0">
                <a:solidFill>
                  <a:srgbClr val="0E4AB6"/>
                </a:solidFill>
                <a:latin typeface="Century Gothic" panose="020B0502020202020204" pitchFamily="34" charset="0"/>
              </a:rPr>
              <a:t>Priakhina</a:t>
            </a:r>
          </a:p>
          <a:p>
            <a:r>
              <a:rPr lang="en-US" sz="1800" dirty="0" smtClean="0">
                <a:solidFill>
                  <a:srgbClr val="0E4AB6"/>
                </a:solidFill>
                <a:latin typeface="Century Gothic" panose="020B0502020202020204" pitchFamily="34" charset="0"/>
              </a:rPr>
              <a:t>V. </a:t>
            </a:r>
            <a:r>
              <a:rPr lang="en-US" sz="1800" dirty="0" err="1" smtClean="0">
                <a:solidFill>
                  <a:srgbClr val="0E4AB6"/>
                </a:solidFill>
                <a:latin typeface="Century Gothic" panose="020B0502020202020204" pitchFamily="34" charset="0"/>
              </a:rPr>
              <a:t>Trofimov</a:t>
            </a:r>
            <a:r>
              <a:rPr lang="ru-RU" sz="1800" dirty="0" smtClean="0">
                <a:solidFill>
                  <a:srgbClr val="0E4AB6"/>
                </a:solidFill>
                <a:latin typeface="Century Gothic" panose="020B0502020202020204" pitchFamily="34" charset="0"/>
              </a:rPr>
              <a:t>, </a:t>
            </a:r>
            <a:r>
              <a:rPr lang="en-US" sz="1800" dirty="0" smtClean="0">
                <a:solidFill>
                  <a:srgbClr val="0E4AB6"/>
                </a:solidFill>
                <a:latin typeface="Century Gothic" panose="020B0502020202020204" pitchFamily="34" charset="0"/>
              </a:rPr>
              <a:t>V</a:t>
            </a:r>
            <a:r>
              <a:rPr lang="en-US" sz="1800" dirty="0">
                <a:solidFill>
                  <a:srgbClr val="0E4AB6"/>
                </a:solidFill>
                <a:latin typeface="Century Gothic" panose="020B0502020202020204" pitchFamily="34" charset="0"/>
              </a:rPr>
              <a:t>. </a:t>
            </a:r>
            <a:r>
              <a:rPr lang="en-US" sz="1800" dirty="0" err="1" smtClean="0">
                <a:solidFill>
                  <a:srgbClr val="0E4AB6"/>
                </a:solidFill>
                <a:latin typeface="Century Gothic" panose="020B0502020202020204" pitchFamily="34" charset="0"/>
              </a:rPr>
              <a:t>Mitsyn</a:t>
            </a:r>
            <a:r>
              <a:rPr lang="ru-RU" sz="1800" dirty="0" smtClean="0">
                <a:solidFill>
                  <a:srgbClr val="0E4AB6"/>
                </a:solidFill>
                <a:latin typeface="Century Gothic" panose="020B0502020202020204" pitchFamily="34" charset="0"/>
              </a:rPr>
              <a:t>, </a:t>
            </a:r>
            <a:r>
              <a:rPr lang="en-US" sz="1800" dirty="0" smtClean="0">
                <a:solidFill>
                  <a:srgbClr val="0E4AB6"/>
                </a:solidFill>
                <a:latin typeface="Century Gothic" panose="020B0502020202020204" pitchFamily="34" charset="0"/>
              </a:rPr>
              <a:t>I</a:t>
            </a:r>
            <a:r>
              <a:rPr lang="en-US" sz="1800" dirty="0">
                <a:solidFill>
                  <a:srgbClr val="0E4AB6"/>
                </a:solidFill>
                <a:latin typeface="Century Gothic" panose="020B0502020202020204" pitchFamily="34" charset="0"/>
              </a:rPr>
              <a:t>. </a:t>
            </a:r>
            <a:r>
              <a:rPr lang="en-US" sz="1800" dirty="0" err="1">
                <a:solidFill>
                  <a:srgbClr val="0E4AB6"/>
                </a:solidFill>
                <a:latin typeface="Century Gothic" panose="020B0502020202020204" pitchFamily="34" charset="0"/>
              </a:rPr>
              <a:t>Pelevanyuk</a:t>
            </a:r>
            <a:endParaRPr lang="en-US" sz="1800" dirty="0" smtClean="0">
              <a:solidFill>
                <a:srgbClr val="0E4AB6"/>
              </a:solidFill>
              <a:latin typeface="Century Gothic" panose="020B0502020202020204" pitchFamily="34" charset="0"/>
            </a:endParaRPr>
          </a:p>
          <a:p>
            <a:r>
              <a:rPr lang="en-US" sz="1800" dirty="0" smtClean="0">
                <a:solidFill>
                  <a:srgbClr val="0E4AB6"/>
                </a:solidFill>
                <a:latin typeface="Century Gothic" panose="020B0502020202020204" pitchFamily="34" charset="0"/>
              </a:rPr>
              <a:t>G. </a:t>
            </a:r>
            <a:r>
              <a:rPr lang="en-US" sz="1800" dirty="0" err="1" smtClean="0">
                <a:solidFill>
                  <a:srgbClr val="0E4AB6"/>
                </a:solidFill>
                <a:latin typeface="Century Gothic" panose="020B0502020202020204" pitchFamily="34" charset="0"/>
              </a:rPr>
              <a:t>Ososkov</a:t>
            </a:r>
            <a:r>
              <a:rPr lang="en-US" sz="1800" dirty="0" smtClean="0">
                <a:solidFill>
                  <a:srgbClr val="0E4AB6"/>
                </a:solidFill>
                <a:latin typeface="Century Gothic" panose="020B0502020202020204" pitchFamily="34" charset="0"/>
              </a:rPr>
              <a:t>, K. </a:t>
            </a:r>
            <a:r>
              <a:rPr lang="en-US" sz="1800" dirty="0" err="1">
                <a:solidFill>
                  <a:srgbClr val="0E4AB6"/>
                </a:solidFill>
                <a:latin typeface="Century Gothic" panose="020B0502020202020204" pitchFamily="34" charset="0"/>
              </a:rPr>
              <a:t>Gertsenberger</a:t>
            </a:r>
            <a:endParaRPr lang="en-US" sz="1800" dirty="0">
              <a:solidFill>
                <a:srgbClr val="0E4AB6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800" smtClean="0">
                <a:latin typeface="Century Gothic" panose="020B0502020202020204" pitchFamily="34" charset="0"/>
              </a:rPr>
              <a:t>20.04.2020</a:t>
            </a:r>
            <a:endParaRPr lang="ru-RU" sz="1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23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2960" y="1379974"/>
            <a:ext cx="7543800" cy="2945138"/>
          </a:xfrm>
        </p:spPr>
        <p:txBody>
          <a:bodyPr vert="horz" lIns="68580" tIns="34290" rIns="68580" bIns="34290" rtlCol="0" anchor="ctr">
            <a:noAutofit/>
          </a:bodyPr>
          <a:lstStyle/>
          <a:p>
            <a:pPr algn="ctr" defTabSz="514350">
              <a:lnSpc>
                <a:spcPct val="100000"/>
              </a:lnSpc>
              <a:tabLst>
                <a:tab pos="2870200" algn="l"/>
              </a:tabLst>
            </a:pPr>
            <a:r>
              <a:rPr lang="en-US" sz="4000" b="1" spc="-28" dirty="0">
                <a:solidFill>
                  <a:srgbClr val="1A64A0"/>
                </a:solidFill>
                <a:latin typeface="Century Gothic" panose="020B0502020202020204" pitchFamily="34" charset="0"/>
              </a:rPr>
              <a:t>Thank you for the attention!</a:t>
            </a:r>
            <a:endParaRPr lang="ru-RU" sz="4000" b="1" spc="-28" dirty="0">
              <a:solidFill>
                <a:srgbClr val="1A64A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137997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6760" y="4745917"/>
            <a:ext cx="1800000" cy="1312031"/>
          </a:xfrm>
          <a:prstGeom prst="rect">
            <a:avLst/>
          </a:prstGeom>
        </p:spPr>
      </p:pic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800" smtClean="0">
                <a:latin typeface="Century Gothic" panose="020B0502020202020204" pitchFamily="34" charset="0"/>
              </a:rPr>
              <a:t>20.04.2020</a:t>
            </a:r>
            <a:endParaRPr lang="ru-RU" sz="1800" dirty="0">
              <a:latin typeface="Century Gothic" panose="020B0502020202020204" pitchFamily="34" charset="0"/>
            </a:endParaRPr>
          </a:p>
        </p:txBody>
      </p:sp>
      <p:sp>
        <p:nvSpPr>
          <p:cNvPr id="9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4923540" cy="365125"/>
          </a:xfrm>
        </p:spPr>
        <p:txBody>
          <a:bodyPr/>
          <a:lstStyle/>
          <a:p>
            <a:r>
              <a:rPr lang="en-US" sz="1200" dirty="0">
                <a:latin typeface="Century Gothic" panose="020B0502020202020204" pitchFamily="34" charset="0"/>
              </a:rPr>
              <a:t>Data processing center simulation for the </a:t>
            </a:r>
            <a:br>
              <a:rPr lang="en-US" sz="1200" dirty="0">
                <a:latin typeface="Century Gothic" panose="020B0502020202020204" pitchFamily="34" charset="0"/>
              </a:rPr>
            </a:br>
            <a:r>
              <a:rPr lang="en-US" sz="1200" dirty="0">
                <a:latin typeface="Century Gothic" panose="020B0502020202020204" pitchFamily="34" charset="0"/>
              </a:rPr>
              <a:t>BM@N experiment </a:t>
            </a:r>
            <a:r>
              <a:rPr lang="en-US" sz="1200" dirty="0" smtClean="0">
                <a:latin typeface="Century Gothic" panose="020B0502020202020204" pitchFamily="34" charset="0"/>
              </a:rPr>
              <a:t>based </a:t>
            </a:r>
            <a:r>
              <a:rPr lang="en-US" sz="1200" dirty="0">
                <a:latin typeface="Century Gothic" panose="020B0502020202020204" pitchFamily="34" charset="0"/>
              </a:rPr>
              <a:t>on the </a:t>
            </a:r>
            <a:r>
              <a:rPr lang="en-US" sz="1200" dirty="0" smtClean="0">
                <a:latin typeface="Century Gothic" panose="020B0502020202020204" pitchFamily="34" charset="0"/>
              </a:rPr>
              <a:t>probabilistic </a:t>
            </a:r>
            <a:r>
              <a:rPr lang="en-US" sz="1200" dirty="0">
                <a:latin typeface="Century Gothic" panose="020B0502020202020204" pitchFamily="34" charset="0"/>
              </a:rPr>
              <a:t>approach</a:t>
            </a:r>
            <a:endParaRPr lang="ru-RU" sz="1200" dirty="0">
              <a:latin typeface="Century Gothic" panose="020B0502020202020204" pitchFamily="34" charset="0"/>
            </a:endParaRPr>
          </a:p>
        </p:txBody>
      </p:sp>
      <p:sp>
        <p:nvSpPr>
          <p:cNvPr id="11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892627"/>
          </a:xfrm>
          <a:prstGeom prst="rect">
            <a:avLst/>
          </a:prstGeom>
        </p:spPr>
        <p:txBody>
          <a:bodyPr vert="horz" lIns="0" tIns="34290" rIns="0" bIns="34290" rtlCol="0" anchor="ctr">
            <a:no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8803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2519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6235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99516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8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9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12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275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Char char="◦"/>
              <a:defRPr sz="105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u="sng" dirty="0">
                <a:solidFill>
                  <a:srgbClr val="0E4AB6"/>
                </a:solidFill>
                <a:latin typeface="Century Gothic" panose="020B0502020202020204" pitchFamily="34" charset="0"/>
              </a:rPr>
              <a:t>D. </a:t>
            </a:r>
            <a:r>
              <a:rPr lang="en-US" sz="1800" b="1" u="sng" dirty="0" smtClean="0">
                <a:solidFill>
                  <a:srgbClr val="0E4AB6"/>
                </a:solidFill>
                <a:latin typeface="Century Gothic" panose="020B0502020202020204" pitchFamily="34" charset="0"/>
              </a:rPr>
              <a:t>Priakhina</a:t>
            </a:r>
          </a:p>
          <a:p>
            <a:r>
              <a:rPr lang="en-US" sz="1800" dirty="0" smtClean="0">
                <a:solidFill>
                  <a:srgbClr val="0E4AB6"/>
                </a:solidFill>
                <a:latin typeface="Century Gothic" panose="020B0502020202020204" pitchFamily="34" charset="0"/>
              </a:rPr>
              <a:t>V. </a:t>
            </a:r>
            <a:r>
              <a:rPr lang="en-US" sz="1800" dirty="0" err="1" smtClean="0">
                <a:solidFill>
                  <a:srgbClr val="0E4AB6"/>
                </a:solidFill>
                <a:latin typeface="Century Gothic" panose="020B0502020202020204" pitchFamily="34" charset="0"/>
              </a:rPr>
              <a:t>Trofimov</a:t>
            </a:r>
            <a:r>
              <a:rPr lang="ru-RU" sz="1800" dirty="0" smtClean="0">
                <a:solidFill>
                  <a:srgbClr val="0E4AB6"/>
                </a:solidFill>
                <a:latin typeface="Century Gothic" panose="020B0502020202020204" pitchFamily="34" charset="0"/>
              </a:rPr>
              <a:t>, </a:t>
            </a:r>
            <a:r>
              <a:rPr lang="en-US" sz="1800" dirty="0" smtClean="0">
                <a:solidFill>
                  <a:srgbClr val="0E4AB6"/>
                </a:solidFill>
                <a:latin typeface="Century Gothic" panose="020B0502020202020204" pitchFamily="34" charset="0"/>
              </a:rPr>
              <a:t>V</a:t>
            </a:r>
            <a:r>
              <a:rPr lang="en-US" sz="1800" dirty="0">
                <a:solidFill>
                  <a:srgbClr val="0E4AB6"/>
                </a:solidFill>
                <a:latin typeface="Century Gothic" panose="020B0502020202020204" pitchFamily="34" charset="0"/>
              </a:rPr>
              <a:t>. </a:t>
            </a:r>
            <a:r>
              <a:rPr lang="en-US" sz="1800" dirty="0" err="1" smtClean="0">
                <a:solidFill>
                  <a:srgbClr val="0E4AB6"/>
                </a:solidFill>
                <a:latin typeface="Century Gothic" panose="020B0502020202020204" pitchFamily="34" charset="0"/>
              </a:rPr>
              <a:t>Mitsyn</a:t>
            </a:r>
            <a:r>
              <a:rPr lang="ru-RU" sz="1800" dirty="0" smtClean="0">
                <a:solidFill>
                  <a:srgbClr val="0E4AB6"/>
                </a:solidFill>
                <a:latin typeface="Century Gothic" panose="020B0502020202020204" pitchFamily="34" charset="0"/>
              </a:rPr>
              <a:t>, </a:t>
            </a:r>
            <a:r>
              <a:rPr lang="en-US" sz="1800" dirty="0" smtClean="0">
                <a:solidFill>
                  <a:srgbClr val="0E4AB6"/>
                </a:solidFill>
                <a:latin typeface="Century Gothic" panose="020B0502020202020204" pitchFamily="34" charset="0"/>
              </a:rPr>
              <a:t>I</a:t>
            </a:r>
            <a:r>
              <a:rPr lang="en-US" sz="1800" dirty="0">
                <a:solidFill>
                  <a:srgbClr val="0E4AB6"/>
                </a:solidFill>
                <a:latin typeface="Century Gothic" panose="020B0502020202020204" pitchFamily="34" charset="0"/>
              </a:rPr>
              <a:t>. </a:t>
            </a:r>
            <a:r>
              <a:rPr lang="en-US" sz="1800" dirty="0" err="1">
                <a:solidFill>
                  <a:srgbClr val="0E4AB6"/>
                </a:solidFill>
                <a:latin typeface="Century Gothic" panose="020B0502020202020204" pitchFamily="34" charset="0"/>
              </a:rPr>
              <a:t>Pelevanyuk</a:t>
            </a:r>
            <a:endParaRPr lang="en-US" sz="1800" dirty="0" smtClean="0">
              <a:solidFill>
                <a:srgbClr val="0E4AB6"/>
              </a:solidFill>
              <a:latin typeface="Century Gothic" panose="020B0502020202020204" pitchFamily="34" charset="0"/>
            </a:endParaRPr>
          </a:p>
          <a:p>
            <a:r>
              <a:rPr lang="en-US" sz="1800" dirty="0" smtClean="0">
                <a:solidFill>
                  <a:srgbClr val="0E4AB6"/>
                </a:solidFill>
                <a:latin typeface="Century Gothic" panose="020B0502020202020204" pitchFamily="34" charset="0"/>
              </a:rPr>
              <a:t>G. </a:t>
            </a:r>
            <a:r>
              <a:rPr lang="en-US" sz="1800" dirty="0" err="1" smtClean="0">
                <a:solidFill>
                  <a:srgbClr val="0E4AB6"/>
                </a:solidFill>
                <a:latin typeface="Century Gothic" panose="020B0502020202020204" pitchFamily="34" charset="0"/>
              </a:rPr>
              <a:t>Ososkov</a:t>
            </a:r>
            <a:r>
              <a:rPr lang="en-US" sz="1800" dirty="0" smtClean="0">
                <a:solidFill>
                  <a:srgbClr val="0E4AB6"/>
                </a:solidFill>
                <a:latin typeface="Century Gothic" panose="020B0502020202020204" pitchFamily="34" charset="0"/>
              </a:rPr>
              <a:t>, K. </a:t>
            </a:r>
            <a:r>
              <a:rPr lang="en-US" sz="1800" dirty="0" err="1">
                <a:solidFill>
                  <a:srgbClr val="0E4AB6"/>
                </a:solidFill>
                <a:latin typeface="Century Gothic" panose="020B0502020202020204" pitchFamily="34" charset="0"/>
              </a:rPr>
              <a:t>Gertsenberger</a:t>
            </a:r>
            <a:endParaRPr lang="en-US" sz="1800" dirty="0">
              <a:solidFill>
                <a:srgbClr val="0E4AB6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54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574" y="122830"/>
            <a:ext cx="8282609" cy="62057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1A64A0"/>
                </a:solidFill>
                <a:latin typeface="Century Gothic" panose="020B0502020202020204" pitchFamily="34" charset="0"/>
              </a:rPr>
              <a:t>The </a:t>
            </a:r>
            <a:r>
              <a:rPr lang="en-US" b="1" dirty="0">
                <a:solidFill>
                  <a:srgbClr val="1A64A0"/>
                </a:solidFill>
                <a:latin typeface="Century Gothic" panose="020B0502020202020204" pitchFamily="34" charset="0"/>
              </a:rPr>
              <a:t>important </a:t>
            </a:r>
            <a:r>
              <a:rPr lang="en-US" b="1" dirty="0" smtClean="0">
                <a:solidFill>
                  <a:srgbClr val="1A64A0"/>
                </a:solidFill>
                <a:latin typeface="Century Gothic" panose="020B0502020202020204" pitchFamily="34" charset="0"/>
              </a:rPr>
              <a:t>task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Simulation of data storage and processing centers, both as </a:t>
            </a:r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from 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the </a:t>
            </a:r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BM@N 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detector, as for simulated particle collision events for comparison with the expected results of real storage and processing </a:t>
            </a:r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processes</a:t>
            </a:r>
            <a:r>
              <a:rPr lang="ru-RU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1A64A0"/>
                </a:solidFill>
                <a:latin typeface="Century Gothic" panose="020B0502020202020204" pitchFamily="34" charset="0"/>
              </a:rPr>
              <a:t>Probabilistic approach to simulate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Using 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of probability distributions of significant data acquisition </a:t>
            </a:r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processes: </a:t>
            </a:r>
          </a:p>
          <a:p>
            <a:pPr marL="360363" indent="-360363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the probabilities of loss of incoming information for different configurations of the equipment used are </a:t>
            </a:r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defined.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1A64A0"/>
                </a:solidFill>
                <a:latin typeface="Century Gothic" panose="020B0502020202020204" pitchFamily="34" charset="0"/>
              </a:rPr>
              <a:t>Simulation goal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Determine the hardware configuration</a:t>
            </a:r>
            <a:r>
              <a:rPr lang="ru-RU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that</a:t>
            </a:r>
            <a:r>
              <a:rPr lang="ru-RU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will ensure </a:t>
            </a:r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the</a:t>
            </a:r>
            <a:r>
              <a:rPr lang="ru-RU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operability 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of the data storage and processing </a:t>
            </a:r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system:</a:t>
            </a:r>
          </a:p>
          <a:p>
            <a:pPr marL="360363" indent="-360363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takes into account hardware parameters and expected data flows and </a:t>
            </a:r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tasks</a:t>
            </a:r>
            <a:r>
              <a:rPr lang="ru-RU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;</a:t>
            </a:r>
          </a:p>
          <a:p>
            <a:pPr marL="360363" indent="-360363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takes into account parameters </a:t>
            </a:r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of data 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transfer protocols </a:t>
            </a:r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: 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the type, the number of parallel </a:t>
            </a:r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threads</a:t>
            </a:r>
            <a:r>
              <a:rPr lang="ru-RU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etc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  <a:endParaRPr lang="ru-RU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22960" y="0"/>
            <a:ext cx="8321040" cy="874643"/>
          </a:xfrm>
        </p:spPr>
        <p:txBody>
          <a:bodyPr anchor="ctr">
            <a:normAutofit/>
          </a:bodyPr>
          <a:lstStyle/>
          <a:p>
            <a:pPr algn="r"/>
            <a:r>
              <a:rPr lang="en-US" sz="3600" b="1" spc="0" dirty="0" smtClean="0">
                <a:ln w="22225">
                  <a:noFill/>
                  <a:prstDash val="solid"/>
                </a:ln>
                <a:solidFill>
                  <a:srgbClr val="1A64A0"/>
                </a:solidFill>
                <a:latin typeface="Century Gothic" panose="020B0502020202020204" pitchFamily="34" charset="0"/>
              </a:rPr>
              <a:t>Introduction</a:t>
            </a:r>
            <a:endParaRPr lang="ru-RU" sz="3600" b="1" spc="0" dirty="0">
              <a:ln w="22225">
                <a:noFill/>
                <a:prstDash val="solid"/>
              </a:ln>
              <a:solidFill>
                <a:srgbClr val="1A64A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402881" cy="365125"/>
          </a:xfrm>
        </p:spPr>
        <p:txBody>
          <a:bodyPr/>
          <a:lstStyle/>
          <a:p>
            <a:r>
              <a:rPr lang="ru-RU" sz="1800" dirty="0" smtClean="0">
                <a:latin typeface="Century Gothic" panose="020B0502020202020204" pitchFamily="34" charset="0"/>
              </a:rPr>
              <a:t>20.04.2020</a:t>
            </a:r>
            <a:endParaRPr lang="ru-RU" sz="1800" dirty="0">
              <a:latin typeface="Century Gothic" panose="020B0502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964905" y="6459786"/>
            <a:ext cx="444458" cy="398214"/>
          </a:xfrm>
        </p:spPr>
        <p:txBody>
          <a:bodyPr/>
          <a:lstStyle/>
          <a:p>
            <a:fld id="{B398C19D-7D40-4C1C-9E46-23C081675ADF}" type="slidenum">
              <a:rPr lang="ru-RU" sz="1800" smtClean="0">
                <a:latin typeface="Century Gothic" panose="020B0502020202020204" pitchFamily="34" charset="0"/>
              </a:rPr>
              <a:t>2</a:t>
            </a:fld>
            <a:endParaRPr lang="ru-RU" sz="1800" dirty="0">
              <a:latin typeface="Century Gothic" panose="020B0502020202020204" pitchFamily="34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4923540" cy="365125"/>
          </a:xfrm>
        </p:spPr>
        <p:txBody>
          <a:bodyPr/>
          <a:lstStyle/>
          <a:p>
            <a:r>
              <a:rPr lang="en-US" sz="1200" dirty="0" smtClean="0">
                <a:latin typeface="Century Gothic" panose="020B0502020202020204" pitchFamily="34" charset="0"/>
              </a:rPr>
              <a:t>5th Collaboration Meeting of the BM@N Experiment </a:t>
            </a:r>
          </a:p>
          <a:p>
            <a:r>
              <a:rPr lang="en-US" sz="1200" dirty="0" smtClean="0">
                <a:latin typeface="Century Gothic" panose="020B0502020202020204" pitchFamily="34" charset="0"/>
              </a:rPr>
              <a:t>at the NICA Facility</a:t>
            </a:r>
            <a:endParaRPr lang="ru-RU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79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22960" y="0"/>
            <a:ext cx="7543800" cy="721895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b="1" spc="0" dirty="0">
                <a:ln w="22225">
                  <a:noFill/>
                  <a:prstDash val="solid"/>
                </a:ln>
                <a:solidFill>
                  <a:srgbClr val="1A64A0"/>
                </a:solidFill>
                <a:latin typeface="Century Gothic" panose="020B0502020202020204" pitchFamily="34" charset="0"/>
              </a:rPr>
              <a:t>The simulation software complex </a:t>
            </a:r>
            <a:endParaRPr lang="ru-RU" sz="3600" b="1" spc="0" dirty="0">
              <a:ln w="22225">
                <a:noFill/>
                <a:prstDash val="solid"/>
              </a:ln>
              <a:solidFill>
                <a:srgbClr val="1A64A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402881" cy="365125"/>
          </a:xfrm>
        </p:spPr>
        <p:txBody>
          <a:bodyPr/>
          <a:lstStyle/>
          <a:p>
            <a:r>
              <a:rPr lang="ru-RU" sz="1800" dirty="0" smtClean="0">
                <a:latin typeface="Century Gothic" panose="020B0502020202020204" pitchFamily="34" charset="0"/>
              </a:rPr>
              <a:t>20.04.2020</a:t>
            </a:r>
            <a:endParaRPr lang="ru-RU" sz="1800" dirty="0">
              <a:latin typeface="Century Gothic" panose="020B0502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964905" y="6459786"/>
            <a:ext cx="444458" cy="398214"/>
          </a:xfrm>
        </p:spPr>
        <p:txBody>
          <a:bodyPr/>
          <a:lstStyle/>
          <a:p>
            <a:fld id="{B398C19D-7D40-4C1C-9E46-23C081675ADF}" type="slidenum">
              <a:rPr lang="ru-RU" sz="1800" smtClean="0">
                <a:latin typeface="Century Gothic" panose="020B0502020202020204" pitchFamily="34" charset="0"/>
              </a:rPr>
              <a:t>3</a:t>
            </a:fld>
            <a:endParaRPr lang="ru-RU" sz="1800" dirty="0">
              <a:latin typeface="Century Gothic" panose="020B0502020202020204" pitchFamily="34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4923540" cy="365125"/>
          </a:xfrm>
        </p:spPr>
        <p:txBody>
          <a:bodyPr/>
          <a:lstStyle/>
          <a:p>
            <a:r>
              <a:rPr lang="en-US" sz="1200" dirty="0" smtClean="0">
                <a:latin typeface="Century Gothic" panose="020B0502020202020204" pitchFamily="34" charset="0"/>
              </a:rPr>
              <a:t>5th Collaboration Meeting of the BM@N Experiment </a:t>
            </a:r>
          </a:p>
          <a:p>
            <a:r>
              <a:rPr lang="en-US" sz="1200" dirty="0" smtClean="0">
                <a:latin typeface="Century Gothic" panose="020B0502020202020204" pitchFamily="34" charset="0"/>
              </a:rPr>
              <a:t>at the NICA Facility</a:t>
            </a:r>
            <a:endParaRPr lang="ru-RU" sz="1200" dirty="0">
              <a:latin typeface="Century Gothic" panose="020B0502020202020204" pitchFamily="34" charset="0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90109558"/>
              </p:ext>
            </p:extLst>
          </p:nvPr>
        </p:nvGraphicFramePr>
        <p:xfrm>
          <a:off x="0" y="721895"/>
          <a:ext cx="9144000" cy="6136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5636441" y="1366891"/>
            <a:ext cx="25988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2683C6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Century Gothic" panose="020B0502020202020204" pitchFamily="34" charset="0"/>
              </a:rPr>
              <a:t>simulation </a:t>
            </a:r>
            <a:r>
              <a:rPr lang="en-US" sz="2000" dirty="0"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21068" y="1355558"/>
            <a:ext cx="33554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Clr>
                <a:srgbClr val="2683C6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Century Gothic" panose="020B0502020202020204" pitchFamily="34" charset="0"/>
              </a:rPr>
              <a:t>equipment parameters</a:t>
            </a:r>
            <a:endParaRPr lang="ru-RU" sz="2000" dirty="0">
              <a:latin typeface="Century Gothic" panose="020B0502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-6371" y="1755668"/>
            <a:ext cx="36102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Clr>
                <a:srgbClr val="2683C6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Century Gothic" panose="020B0502020202020204" pitchFamily="34" charset="0"/>
              </a:rPr>
              <a:t>list of tasks for processing </a:t>
            </a:r>
            <a:endParaRPr lang="ru-RU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39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Объект 1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03" y="685921"/>
            <a:ext cx="8895713" cy="5644800"/>
          </a:xfr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22960" y="0"/>
            <a:ext cx="7543800" cy="721895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b="1" spc="0" dirty="0">
                <a:ln w="22225">
                  <a:noFill/>
                  <a:prstDash val="solid"/>
                </a:ln>
                <a:solidFill>
                  <a:srgbClr val="1A64A0"/>
                </a:solidFill>
                <a:latin typeface="Century Gothic" panose="020B0502020202020204" pitchFamily="34" charset="0"/>
              </a:rPr>
              <a:t>The simulated structure</a:t>
            </a:r>
            <a:endParaRPr lang="ru-RU" sz="3600" b="1" spc="0" dirty="0">
              <a:ln w="22225">
                <a:noFill/>
                <a:prstDash val="solid"/>
              </a:ln>
              <a:solidFill>
                <a:srgbClr val="1A64A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402881" cy="365125"/>
          </a:xfrm>
        </p:spPr>
        <p:txBody>
          <a:bodyPr/>
          <a:lstStyle/>
          <a:p>
            <a:r>
              <a:rPr lang="ru-RU" sz="1800" dirty="0" smtClean="0">
                <a:latin typeface="Century Gothic" panose="020B0502020202020204" pitchFamily="34" charset="0"/>
              </a:rPr>
              <a:t>20.04.2020</a:t>
            </a:r>
            <a:endParaRPr lang="ru-RU" sz="1800" dirty="0">
              <a:latin typeface="Century Gothic" panose="020B0502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964905" y="6459786"/>
            <a:ext cx="444458" cy="398214"/>
          </a:xfrm>
        </p:spPr>
        <p:txBody>
          <a:bodyPr/>
          <a:lstStyle/>
          <a:p>
            <a:fld id="{B398C19D-7D40-4C1C-9E46-23C081675ADF}" type="slidenum">
              <a:rPr lang="ru-RU" sz="1800" smtClean="0">
                <a:latin typeface="Century Gothic" panose="020B0502020202020204" pitchFamily="34" charset="0"/>
              </a:rPr>
              <a:t>4</a:t>
            </a:fld>
            <a:endParaRPr lang="ru-RU" sz="1800" dirty="0">
              <a:latin typeface="Century Gothic" panose="020B0502020202020204" pitchFamily="34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4923540" cy="365125"/>
          </a:xfrm>
        </p:spPr>
        <p:txBody>
          <a:bodyPr/>
          <a:lstStyle/>
          <a:p>
            <a:r>
              <a:rPr lang="en-US" sz="1200" dirty="0" smtClean="0">
                <a:latin typeface="Century Gothic" panose="020B0502020202020204" pitchFamily="34" charset="0"/>
              </a:rPr>
              <a:t>5th Collaboration Meeting of the BM@N Experiment </a:t>
            </a:r>
          </a:p>
          <a:p>
            <a:r>
              <a:rPr lang="en-US" sz="1200" dirty="0" smtClean="0">
                <a:latin typeface="Century Gothic" panose="020B0502020202020204" pitchFamily="34" charset="0"/>
              </a:rPr>
              <a:t>at the NICA Facility</a:t>
            </a:r>
            <a:endParaRPr lang="ru-RU" sz="1200" dirty="0">
              <a:latin typeface="Century Gothic" panose="020B0502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4403582"/>
            <a:ext cx="37229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2683C6"/>
              </a:buClr>
            </a:pPr>
            <a:r>
              <a:rPr lang="en-US" sz="2000" b="1" dirty="0" smtClean="0">
                <a:solidFill>
                  <a:srgbClr val="1A64A0"/>
                </a:solidFill>
                <a:latin typeface="Century Gothic" panose="020B0502020202020204" pitchFamily="34" charset="0"/>
              </a:rPr>
              <a:t>The session description</a:t>
            </a:r>
            <a:endParaRPr lang="en-US" sz="2000" b="1" dirty="0">
              <a:solidFill>
                <a:srgbClr val="1A64A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4803692"/>
            <a:ext cx="372291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2683C6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Century Gothic" panose="020B0502020202020204" pitchFamily="34" charset="0"/>
              </a:rPr>
              <a:t>Session duration – 720 h</a:t>
            </a:r>
            <a:endParaRPr lang="ru-RU" sz="2000" dirty="0" smtClean="0">
              <a:latin typeface="Century Gothic" panose="020B0502020202020204" pitchFamily="34" charset="0"/>
            </a:endParaRPr>
          </a:p>
          <a:p>
            <a:pPr marL="285750" indent="-285750">
              <a:buClr>
                <a:srgbClr val="2683C6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Century Gothic" panose="020B0502020202020204" pitchFamily="34" charset="0"/>
              </a:rPr>
              <a:t>Run duration – 2 min</a:t>
            </a:r>
          </a:p>
          <a:p>
            <a:pPr marL="285750" indent="-285750">
              <a:buClr>
                <a:srgbClr val="2683C6"/>
              </a:buClr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Century Gothic" panose="020B0502020202020204" pitchFamily="34" charset="0"/>
              </a:rPr>
              <a:t>Time between runs – 1 min</a:t>
            </a:r>
          </a:p>
          <a:p>
            <a:pPr algn="ctr">
              <a:buClr>
                <a:srgbClr val="2683C6"/>
              </a:buClr>
            </a:pPr>
            <a:r>
              <a:rPr lang="en-US" sz="2000" b="1" dirty="0">
                <a:solidFill>
                  <a:srgbClr val="1A64A0"/>
                </a:solidFill>
                <a:latin typeface="Century Gothic" panose="020B0502020202020204" pitchFamily="34" charset="0"/>
              </a:rPr>
              <a:t>1 run = 1</a:t>
            </a:r>
            <a:r>
              <a:rPr lang="ru-RU" sz="2000" b="1" dirty="0">
                <a:solidFill>
                  <a:srgbClr val="1A64A0"/>
                </a:solidFill>
                <a:latin typeface="Century Gothic" panose="020B0502020202020204" pitchFamily="34" charset="0"/>
              </a:rPr>
              <a:t> </a:t>
            </a:r>
            <a:r>
              <a:rPr lang="en-US" sz="2000" b="1" dirty="0">
                <a:solidFill>
                  <a:srgbClr val="1A64A0"/>
                </a:solidFill>
                <a:latin typeface="Century Gothic" panose="020B0502020202020204" pitchFamily="34" charset="0"/>
              </a:rPr>
              <a:t>file = </a:t>
            </a:r>
            <a:r>
              <a:rPr lang="en-US" sz="2000" b="1" dirty="0" smtClean="0">
                <a:solidFill>
                  <a:srgbClr val="1A64A0"/>
                </a:solidFill>
                <a:latin typeface="Century Gothic" panose="020B0502020202020204" pitchFamily="34" charset="0"/>
              </a:rPr>
              <a:t>35 </a:t>
            </a:r>
            <a:r>
              <a:rPr lang="en-US" sz="2000" b="1" dirty="0">
                <a:solidFill>
                  <a:srgbClr val="1A64A0"/>
                </a:solidFill>
                <a:latin typeface="Century Gothic" panose="020B0502020202020204" pitchFamily="34" charset="0"/>
              </a:rPr>
              <a:t>GB</a:t>
            </a:r>
          </a:p>
          <a:p>
            <a:pPr algn="ctr">
              <a:buClr>
                <a:srgbClr val="2683C6"/>
              </a:buClr>
            </a:pPr>
            <a:r>
              <a:rPr lang="en-US" sz="2000" b="1" dirty="0">
                <a:solidFill>
                  <a:srgbClr val="1A64A0"/>
                </a:solidFill>
                <a:latin typeface="Century Gothic" panose="020B0502020202020204" pitchFamily="34" charset="0"/>
              </a:rPr>
              <a:t>1 </a:t>
            </a:r>
            <a:r>
              <a:rPr lang="en-US" sz="2000" b="1" dirty="0" smtClean="0">
                <a:solidFill>
                  <a:srgbClr val="1A64A0"/>
                </a:solidFill>
                <a:latin typeface="Century Gothic" panose="020B0502020202020204" pitchFamily="34" charset="0"/>
              </a:rPr>
              <a:t>event = 0,2 MB</a:t>
            </a:r>
            <a:endParaRPr lang="en-US" sz="2000" b="1" dirty="0">
              <a:solidFill>
                <a:srgbClr val="1A64A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-2" y="685921"/>
            <a:ext cx="43629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2683C6"/>
              </a:buClr>
            </a:pPr>
            <a:r>
              <a:rPr lang="en-US" sz="2000" b="1" dirty="0" smtClean="0">
                <a:solidFill>
                  <a:srgbClr val="1A64A0"/>
                </a:solidFill>
                <a:latin typeface="Century Gothic" panose="020B0502020202020204" pitchFamily="34" charset="0"/>
              </a:rPr>
              <a:t>Classes of data</a:t>
            </a:r>
            <a:endParaRPr lang="en-US" sz="2000" b="1" dirty="0">
              <a:solidFill>
                <a:srgbClr val="1A64A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Прямоугольник 12"/>
          <p:cNvSpPr>
            <a:spLocks/>
          </p:cNvSpPr>
          <p:nvPr/>
        </p:nvSpPr>
        <p:spPr>
          <a:xfrm>
            <a:off x="0" y="1089938"/>
            <a:ext cx="4833258" cy="1015662"/>
          </a:xfrm>
          <a:prstGeom prst="rect">
            <a:avLst/>
          </a:prstGeom>
        </p:spPr>
        <p:txBody>
          <a:bodyPr wrap="square" numCol="2">
            <a:noAutofit/>
          </a:bodyPr>
          <a:lstStyle/>
          <a:p>
            <a:pPr marL="182563" indent="-182563">
              <a:buClr>
                <a:srgbClr val="2683C6"/>
              </a:buClr>
              <a:buFont typeface="+mj-lt"/>
              <a:buAutoNum type="arabicPeriod"/>
            </a:pPr>
            <a:r>
              <a:rPr lang="en-US" sz="2000" dirty="0" smtClean="0">
                <a:latin typeface="Century Gothic" panose="020B0502020202020204" pitchFamily="34" charset="0"/>
              </a:rPr>
              <a:t>raw (V)</a:t>
            </a:r>
            <a:endParaRPr lang="ru-RU" sz="2000" dirty="0" smtClean="0">
              <a:latin typeface="Century Gothic" panose="020B0502020202020204" pitchFamily="34" charset="0"/>
            </a:endParaRPr>
          </a:p>
          <a:p>
            <a:pPr marL="182563" indent="-182563">
              <a:buClr>
                <a:srgbClr val="2683C6"/>
              </a:buClr>
              <a:buFont typeface="+mj-lt"/>
              <a:buAutoNum type="arabicPeriod"/>
            </a:pPr>
            <a:r>
              <a:rPr lang="en-US" sz="2000" dirty="0">
                <a:latin typeface="Century Gothic" panose="020B0502020202020204" pitchFamily="34" charset="0"/>
              </a:rPr>
              <a:t>d</a:t>
            </a:r>
            <a:r>
              <a:rPr lang="en-US" sz="2000" dirty="0" smtClean="0">
                <a:latin typeface="Century Gothic" panose="020B0502020202020204" pitchFamily="34" charset="0"/>
              </a:rPr>
              <a:t>igit (V / 25)</a:t>
            </a:r>
          </a:p>
          <a:p>
            <a:pPr marL="182563" indent="-182563">
              <a:buClr>
                <a:srgbClr val="2683C6"/>
              </a:buClr>
              <a:buFont typeface="+mj-lt"/>
              <a:buAutoNum type="arabicPeriod"/>
            </a:pPr>
            <a:r>
              <a:rPr lang="en-US" sz="2000" dirty="0" err="1" smtClean="0">
                <a:latin typeface="Century Gothic" panose="020B0502020202020204" pitchFamily="34" charset="0"/>
              </a:rPr>
              <a:t>dst</a:t>
            </a:r>
            <a:r>
              <a:rPr lang="en-US" sz="2000" dirty="0" smtClean="0">
                <a:latin typeface="Century Gothic" panose="020B0502020202020204" pitchFamily="34" charset="0"/>
              </a:rPr>
              <a:t> (V / 25)</a:t>
            </a:r>
          </a:p>
          <a:p>
            <a:pPr marL="182563" indent="-182563">
              <a:buClr>
                <a:srgbClr val="2683C6"/>
              </a:buClr>
              <a:buFont typeface="+mj-lt"/>
              <a:buAutoNum type="arabicPeriod"/>
            </a:pPr>
            <a:r>
              <a:rPr lang="en-US" sz="2000" dirty="0" smtClean="0">
                <a:latin typeface="Century Gothic" panose="020B0502020202020204" pitchFamily="34" charset="0"/>
              </a:rPr>
              <a:t>sim</a:t>
            </a:r>
            <a:r>
              <a:rPr lang="ru-RU" sz="2000" dirty="0" smtClean="0">
                <a:latin typeface="Century Gothic" panose="020B0502020202020204" pitchFamily="34" charset="0"/>
              </a:rPr>
              <a:t> (</a:t>
            </a:r>
            <a:r>
              <a:rPr lang="en-US" sz="2000" dirty="0" smtClean="0">
                <a:latin typeface="Century Gothic" panose="020B0502020202020204" pitchFamily="34" charset="0"/>
              </a:rPr>
              <a:t>1 file = 5 GB)</a:t>
            </a:r>
          </a:p>
          <a:p>
            <a:pPr>
              <a:buClr>
                <a:srgbClr val="2683C6"/>
              </a:buClr>
            </a:pPr>
            <a:r>
              <a:rPr lang="en-US" sz="2000" dirty="0" err="1" smtClean="0">
                <a:latin typeface="Century Gothic" panose="020B0502020202020204" pitchFamily="34" charset="0"/>
              </a:rPr>
              <a:t>Vsim</a:t>
            </a:r>
            <a:r>
              <a:rPr lang="en-US" sz="2000" dirty="0" smtClean="0">
                <a:latin typeface="Century Gothic" panose="020B0502020202020204" pitchFamily="34" charset="0"/>
              </a:rPr>
              <a:t> -&gt; 50-100 TB</a:t>
            </a:r>
            <a:endParaRPr lang="en-US" sz="2000" dirty="0">
              <a:latin typeface="Century Gothic" panose="020B0502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-2" y="2360086"/>
            <a:ext cx="10580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2683C6"/>
              </a:buClr>
            </a:pPr>
            <a:r>
              <a:rPr lang="ru-RU" sz="1600" b="1" dirty="0" smtClean="0">
                <a:solidFill>
                  <a:srgbClr val="1A64A0"/>
                </a:solidFill>
                <a:latin typeface="Century Gothic" panose="020B0502020202020204" pitchFamily="34" charset="0"/>
              </a:rPr>
              <a:t>10 000 </a:t>
            </a:r>
            <a:r>
              <a:rPr lang="en-US" sz="1600" b="1" dirty="0" smtClean="0">
                <a:solidFill>
                  <a:srgbClr val="1A64A0"/>
                </a:solidFill>
                <a:latin typeface="Century Gothic" panose="020B0502020202020204" pitchFamily="34" charset="0"/>
              </a:rPr>
              <a:t>events/s</a:t>
            </a:r>
            <a:endParaRPr lang="en-US" sz="1600" b="1" dirty="0">
              <a:solidFill>
                <a:srgbClr val="1A64A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42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Объект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03" y="685921"/>
            <a:ext cx="8895713" cy="5644800"/>
          </a:xfrm>
          <a:prstGeom prst="rect">
            <a:avLst/>
          </a:prstGeo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22960" y="0"/>
            <a:ext cx="7543800" cy="721895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b="1" spc="0" dirty="0">
                <a:ln w="22225">
                  <a:noFill/>
                  <a:prstDash val="solid"/>
                </a:ln>
                <a:solidFill>
                  <a:srgbClr val="1A64A0"/>
                </a:solidFill>
                <a:latin typeface="Century Gothic" panose="020B0502020202020204" pitchFamily="34" charset="0"/>
              </a:rPr>
              <a:t>The simulated structure</a:t>
            </a:r>
            <a:endParaRPr lang="ru-RU" sz="3600" b="1" spc="0" dirty="0">
              <a:ln w="22225">
                <a:noFill/>
                <a:prstDash val="solid"/>
              </a:ln>
              <a:solidFill>
                <a:srgbClr val="1A64A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402881" cy="365125"/>
          </a:xfrm>
        </p:spPr>
        <p:txBody>
          <a:bodyPr/>
          <a:lstStyle/>
          <a:p>
            <a:r>
              <a:rPr lang="ru-RU" sz="1800" dirty="0" smtClean="0">
                <a:latin typeface="Century Gothic" panose="020B0502020202020204" pitchFamily="34" charset="0"/>
              </a:rPr>
              <a:t>20.04.2020</a:t>
            </a:r>
            <a:endParaRPr lang="ru-RU" sz="1800" dirty="0">
              <a:latin typeface="Century Gothic" panose="020B0502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964905" y="6459786"/>
            <a:ext cx="444458" cy="398214"/>
          </a:xfrm>
        </p:spPr>
        <p:txBody>
          <a:bodyPr/>
          <a:lstStyle/>
          <a:p>
            <a:fld id="{B398C19D-7D40-4C1C-9E46-23C081675ADF}" type="slidenum">
              <a:rPr lang="ru-RU" sz="1800" smtClean="0">
                <a:latin typeface="Century Gothic" panose="020B0502020202020204" pitchFamily="34" charset="0"/>
              </a:rPr>
              <a:t>5</a:t>
            </a:fld>
            <a:endParaRPr lang="ru-RU" sz="1800" dirty="0">
              <a:latin typeface="Century Gothic" panose="020B0502020202020204" pitchFamily="34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4923540" cy="365125"/>
          </a:xfrm>
        </p:spPr>
        <p:txBody>
          <a:bodyPr/>
          <a:lstStyle/>
          <a:p>
            <a:r>
              <a:rPr lang="en-US" sz="1200" dirty="0" smtClean="0">
                <a:latin typeface="Century Gothic" panose="020B0502020202020204" pitchFamily="34" charset="0"/>
              </a:rPr>
              <a:t>5th Collaboration Meeting of the BM@N Experiment </a:t>
            </a:r>
          </a:p>
          <a:p>
            <a:r>
              <a:rPr lang="en-US" sz="1200" dirty="0" smtClean="0">
                <a:latin typeface="Century Gothic" panose="020B0502020202020204" pitchFamily="34" charset="0"/>
              </a:rPr>
              <a:t>at the NICA Facility</a:t>
            </a:r>
            <a:endParaRPr lang="ru-RU" sz="1200" dirty="0">
              <a:latin typeface="Century Gothic" panose="020B0502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1" y="4337322"/>
            <a:ext cx="40364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2683C6"/>
              </a:buClr>
            </a:pPr>
            <a:r>
              <a:rPr lang="en-US" sz="2000" b="1" dirty="0">
                <a:solidFill>
                  <a:srgbClr val="1A64A0"/>
                </a:solidFill>
                <a:latin typeface="Century Gothic" panose="020B0502020202020204" pitchFamily="34" charset="0"/>
              </a:rPr>
              <a:t>Experimental data processing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-2" y="685921"/>
            <a:ext cx="43629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2683C6"/>
              </a:buClr>
            </a:pPr>
            <a:r>
              <a:rPr lang="en-US" sz="2000" b="1" dirty="0" smtClean="0">
                <a:solidFill>
                  <a:srgbClr val="1A64A0"/>
                </a:solidFill>
                <a:latin typeface="Century Gothic" panose="020B0502020202020204" pitchFamily="34" charset="0"/>
              </a:rPr>
              <a:t>Classes of data</a:t>
            </a:r>
            <a:endParaRPr lang="en-US" sz="2000" b="1" dirty="0">
              <a:solidFill>
                <a:srgbClr val="1A64A0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Прямоугольник 12"/>
          <p:cNvSpPr>
            <a:spLocks/>
          </p:cNvSpPr>
          <p:nvPr/>
        </p:nvSpPr>
        <p:spPr>
          <a:xfrm>
            <a:off x="0" y="1089938"/>
            <a:ext cx="4833258" cy="1015662"/>
          </a:xfrm>
          <a:prstGeom prst="rect">
            <a:avLst/>
          </a:prstGeom>
        </p:spPr>
        <p:txBody>
          <a:bodyPr wrap="square" numCol="2">
            <a:noAutofit/>
          </a:bodyPr>
          <a:lstStyle/>
          <a:p>
            <a:pPr marL="182563" indent="-182563">
              <a:buClr>
                <a:srgbClr val="2683C6"/>
              </a:buClr>
              <a:buFont typeface="+mj-lt"/>
              <a:buAutoNum type="arabicPeriod"/>
            </a:pPr>
            <a:r>
              <a:rPr lang="en-US" sz="2000" dirty="0" smtClean="0">
                <a:latin typeface="Century Gothic" panose="020B0502020202020204" pitchFamily="34" charset="0"/>
              </a:rPr>
              <a:t>raw (V)</a:t>
            </a:r>
            <a:endParaRPr lang="ru-RU" sz="2000" dirty="0" smtClean="0">
              <a:latin typeface="Century Gothic" panose="020B0502020202020204" pitchFamily="34" charset="0"/>
            </a:endParaRPr>
          </a:p>
          <a:p>
            <a:pPr marL="182563" indent="-182563">
              <a:buClr>
                <a:srgbClr val="2683C6"/>
              </a:buClr>
              <a:buFont typeface="+mj-lt"/>
              <a:buAutoNum type="arabicPeriod"/>
            </a:pPr>
            <a:r>
              <a:rPr lang="en-US" sz="2000" dirty="0">
                <a:latin typeface="Century Gothic" panose="020B0502020202020204" pitchFamily="34" charset="0"/>
              </a:rPr>
              <a:t>d</a:t>
            </a:r>
            <a:r>
              <a:rPr lang="en-US" sz="2000" dirty="0" smtClean="0">
                <a:latin typeface="Century Gothic" panose="020B0502020202020204" pitchFamily="34" charset="0"/>
              </a:rPr>
              <a:t>igit (V / 25)</a:t>
            </a:r>
          </a:p>
          <a:p>
            <a:pPr marL="182563" indent="-182563">
              <a:buClr>
                <a:srgbClr val="2683C6"/>
              </a:buClr>
              <a:buFont typeface="+mj-lt"/>
              <a:buAutoNum type="arabicPeriod"/>
            </a:pPr>
            <a:r>
              <a:rPr lang="en-US" sz="2000" dirty="0" err="1" smtClean="0">
                <a:latin typeface="Century Gothic" panose="020B0502020202020204" pitchFamily="34" charset="0"/>
              </a:rPr>
              <a:t>dst</a:t>
            </a:r>
            <a:r>
              <a:rPr lang="en-US" sz="2000" dirty="0" smtClean="0">
                <a:latin typeface="Century Gothic" panose="020B0502020202020204" pitchFamily="34" charset="0"/>
              </a:rPr>
              <a:t> (V / 25)</a:t>
            </a:r>
          </a:p>
          <a:p>
            <a:pPr marL="182563" indent="-182563">
              <a:buClr>
                <a:srgbClr val="2683C6"/>
              </a:buClr>
              <a:buFont typeface="+mj-lt"/>
              <a:buAutoNum type="arabicPeriod"/>
            </a:pPr>
            <a:r>
              <a:rPr lang="en-US" sz="2000" dirty="0" smtClean="0">
                <a:latin typeface="Century Gothic" panose="020B0502020202020204" pitchFamily="34" charset="0"/>
              </a:rPr>
              <a:t>sim</a:t>
            </a:r>
            <a:r>
              <a:rPr lang="ru-RU" sz="2000" dirty="0" smtClean="0">
                <a:latin typeface="Century Gothic" panose="020B0502020202020204" pitchFamily="34" charset="0"/>
              </a:rPr>
              <a:t> (</a:t>
            </a:r>
            <a:r>
              <a:rPr lang="en-US" sz="2000" dirty="0" smtClean="0">
                <a:latin typeface="Century Gothic" panose="020B0502020202020204" pitchFamily="34" charset="0"/>
              </a:rPr>
              <a:t>1 file = 5 GB)</a:t>
            </a:r>
          </a:p>
          <a:p>
            <a:pPr>
              <a:buClr>
                <a:srgbClr val="2683C6"/>
              </a:buClr>
            </a:pPr>
            <a:r>
              <a:rPr lang="en-US" sz="2000" dirty="0" err="1" smtClean="0">
                <a:latin typeface="Century Gothic" panose="020B0502020202020204" pitchFamily="34" charset="0"/>
              </a:rPr>
              <a:t>Vsim</a:t>
            </a:r>
            <a:r>
              <a:rPr lang="en-US" sz="2000" dirty="0" smtClean="0">
                <a:latin typeface="Century Gothic" panose="020B0502020202020204" pitchFamily="34" charset="0"/>
              </a:rPr>
              <a:t> -&gt; 50-100 TB</a:t>
            </a:r>
            <a:endParaRPr lang="en-US" sz="2000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648137177"/>
              </p:ext>
            </p:extLst>
          </p:nvPr>
        </p:nvGraphicFramePr>
        <p:xfrm>
          <a:off x="-2" y="4737432"/>
          <a:ext cx="5211565" cy="589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-2" y="5327375"/>
            <a:ext cx="40364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2683C6"/>
              </a:buClr>
            </a:pPr>
            <a:r>
              <a:rPr lang="en-US" sz="2000" b="1" dirty="0" smtClean="0">
                <a:solidFill>
                  <a:srgbClr val="1A64A0"/>
                </a:solidFill>
                <a:latin typeface="Century Gothic" panose="020B0502020202020204" pitchFamily="34" charset="0"/>
              </a:rPr>
              <a:t>Model </a:t>
            </a:r>
            <a:r>
              <a:rPr lang="en-US" sz="2000" b="1" dirty="0">
                <a:solidFill>
                  <a:srgbClr val="1A64A0"/>
                </a:solidFill>
                <a:latin typeface="Century Gothic" panose="020B0502020202020204" pitchFamily="34" charset="0"/>
              </a:rPr>
              <a:t>data processing</a:t>
            </a:r>
          </a:p>
        </p:txBody>
      </p:sp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228540174"/>
              </p:ext>
            </p:extLst>
          </p:nvPr>
        </p:nvGraphicFramePr>
        <p:xfrm>
          <a:off x="-3" y="5727485"/>
          <a:ext cx="5211565" cy="589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33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402881" cy="365125"/>
          </a:xfrm>
        </p:spPr>
        <p:txBody>
          <a:bodyPr/>
          <a:lstStyle/>
          <a:p>
            <a:r>
              <a:rPr lang="ru-RU" sz="1800" dirty="0" smtClean="0">
                <a:latin typeface="Century Gothic" panose="020B0502020202020204" pitchFamily="34" charset="0"/>
              </a:rPr>
              <a:t>20.04.2020</a:t>
            </a:r>
            <a:endParaRPr lang="ru-RU" sz="1800" dirty="0">
              <a:latin typeface="Century Gothic" panose="020B0502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964905" y="6459786"/>
            <a:ext cx="444458" cy="398214"/>
          </a:xfrm>
        </p:spPr>
        <p:txBody>
          <a:bodyPr/>
          <a:lstStyle/>
          <a:p>
            <a:fld id="{B398C19D-7D40-4C1C-9E46-23C081675ADF}" type="slidenum">
              <a:rPr lang="ru-RU" sz="1800" smtClean="0">
                <a:latin typeface="Century Gothic" panose="020B0502020202020204" pitchFamily="34" charset="0"/>
              </a:rPr>
              <a:t>6</a:t>
            </a:fld>
            <a:endParaRPr lang="ru-RU" sz="1800" dirty="0">
              <a:latin typeface="Century Gothic" panose="020B0502020202020204" pitchFamily="34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4923540" cy="365125"/>
          </a:xfrm>
        </p:spPr>
        <p:txBody>
          <a:bodyPr/>
          <a:lstStyle/>
          <a:p>
            <a:r>
              <a:rPr lang="en-US" sz="1200" dirty="0" smtClean="0">
                <a:latin typeface="Century Gothic" panose="020B0502020202020204" pitchFamily="34" charset="0"/>
              </a:rPr>
              <a:t>5th Collaboration Meeting of the BM@N Experiment </a:t>
            </a:r>
          </a:p>
          <a:p>
            <a:r>
              <a:rPr lang="en-US" sz="1200" dirty="0" smtClean="0">
                <a:latin typeface="Century Gothic" panose="020B0502020202020204" pitchFamily="34" charset="0"/>
              </a:rPr>
              <a:t>at the NICA Facility</a:t>
            </a:r>
            <a:endParaRPr lang="ru-RU" sz="1200" dirty="0">
              <a:latin typeface="Century Gothic" panose="020B0502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609389"/>
              </p:ext>
            </p:extLst>
          </p:nvPr>
        </p:nvGraphicFramePr>
        <p:xfrm>
          <a:off x="0" y="721895"/>
          <a:ext cx="9143999" cy="45648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5558">
                  <a:extLst>
                    <a:ext uri="{9D8B030D-6E8A-4147-A177-3AD203B41FA5}">
                      <a16:colId xmlns:a16="http://schemas.microsoft.com/office/drawing/2014/main" val="3852931301"/>
                    </a:ext>
                  </a:extLst>
                </a:gridCol>
                <a:gridCol w="1329491">
                  <a:extLst>
                    <a:ext uri="{9D8B030D-6E8A-4147-A177-3AD203B41FA5}">
                      <a16:colId xmlns:a16="http://schemas.microsoft.com/office/drawing/2014/main" val="2139356309"/>
                    </a:ext>
                  </a:extLst>
                </a:gridCol>
                <a:gridCol w="1503950">
                  <a:extLst>
                    <a:ext uri="{9D8B030D-6E8A-4147-A177-3AD203B41FA5}">
                      <a16:colId xmlns:a16="http://schemas.microsoft.com/office/drawing/2014/main" val="333625714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27473061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552615031"/>
                    </a:ext>
                  </a:extLst>
                </a:gridCol>
                <a:gridCol w="1287380">
                  <a:extLst>
                    <a:ext uri="{9D8B030D-6E8A-4147-A177-3AD203B41FA5}">
                      <a16:colId xmlns:a16="http://schemas.microsoft.com/office/drawing/2014/main" val="2777210936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269927426"/>
                    </a:ext>
                  </a:extLst>
                </a:gridCol>
                <a:gridCol w="998620">
                  <a:extLst>
                    <a:ext uri="{9D8B030D-6E8A-4147-A177-3AD203B41FA5}">
                      <a16:colId xmlns:a16="http://schemas.microsoft.com/office/drawing/2014/main" val="2637803455"/>
                    </a:ext>
                  </a:extLst>
                </a:gridCol>
              </a:tblGrid>
              <a:tr h="18648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entury Gothic" panose="020B0502020202020204" pitchFamily="34" charset="0"/>
                        </a:rPr>
                        <a:t>№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entury Gothic" panose="020B0502020202020204" pitchFamily="34" charset="0"/>
                        </a:rPr>
                        <a:t>Class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entury Gothic" panose="020B0502020202020204" pitchFamily="34" charset="0"/>
                        </a:rPr>
                        <a:t>Event processing time on one processor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entury Gothic" panose="020B0502020202020204" pitchFamily="34" charset="0"/>
                        </a:rPr>
                        <a:t>(</a:t>
                      </a:r>
                      <a:r>
                        <a:rPr lang="en-US" sz="1800" dirty="0" err="1" smtClean="0">
                          <a:effectLst/>
                          <a:latin typeface="Century Gothic" panose="020B0502020202020204" pitchFamily="34" charset="0"/>
                        </a:rPr>
                        <a:t>ms</a:t>
                      </a:r>
                      <a:r>
                        <a:rPr lang="ru-RU" sz="1800" dirty="0" smtClean="0"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2783" marR="32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entury Gothic" panose="020B0502020202020204" pitchFamily="34" charset="0"/>
                        </a:rPr>
                        <a:t>The average amount of input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entury Gothic" panose="020B0502020202020204" pitchFamily="34" charset="0"/>
                        </a:rPr>
                        <a:t>(</a:t>
                      </a:r>
                      <a:r>
                        <a:rPr lang="en-US" sz="1800" dirty="0" smtClean="0">
                          <a:effectLst/>
                          <a:latin typeface="Century Gothic" panose="020B0502020202020204" pitchFamily="34" charset="0"/>
                        </a:rPr>
                        <a:t>TB</a:t>
                      </a:r>
                      <a:r>
                        <a:rPr lang="ru-RU" sz="1800" dirty="0" smtClean="0"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2783" marR="32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entury Gothic" panose="020B0502020202020204" pitchFamily="34" charset="0"/>
                        </a:rPr>
                        <a:t>Number of events in the file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entury Gothic" panose="020B0502020202020204" pitchFamily="34" charset="0"/>
                        </a:rPr>
                        <a:t>(1</a:t>
                      </a:r>
                      <a:r>
                        <a:rPr lang="ru-RU" sz="18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r>
                        <a:rPr lang="en-US" sz="1800" dirty="0" smtClean="0">
                          <a:effectLst/>
                          <a:latin typeface="Century Gothic" panose="020B0502020202020204" pitchFamily="34" charset="0"/>
                        </a:rPr>
                        <a:t>file</a:t>
                      </a:r>
                      <a:r>
                        <a:rPr lang="ru-RU" sz="1800" dirty="0" smtClean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Century Gothic" panose="020B0502020202020204" pitchFamily="34" charset="0"/>
                        </a:rPr>
                        <a:t>= 1 </a:t>
                      </a:r>
                      <a:r>
                        <a:rPr lang="en-US" sz="1800" dirty="0" smtClean="0">
                          <a:effectLst/>
                          <a:latin typeface="Century Gothic" panose="020B0502020202020204" pitchFamily="34" charset="0"/>
                        </a:rPr>
                        <a:t>job</a:t>
                      </a:r>
                      <a:r>
                        <a:rPr lang="ru-RU" sz="1800" dirty="0" smtClean="0"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entury Gothic" panose="020B0502020202020204" pitchFamily="34" charset="0"/>
                        </a:rPr>
                        <a:t>Job</a:t>
                      </a:r>
                      <a:r>
                        <a:rPr lang="en-US" sz="1800" baseline="0" dirty="0" smtClean="0">
                          <a:effectLst/>
                          <a:latin typeface="Century Gothic" panose="020B0502020202020204" pitchFamily="34" charset="0"/>
                        </a:rPr>
                        <a:t> execution time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entury Gothic" panose="020B0502020202020204" pitchFamily="34" charset="0"/>
                        </a:rPr>
                        <a:t>(</a:t>
                      </a:r>
                      <a:r>
                        <a:rPr lang="en-US" sz="1800" dirty="0" smtClean="0">
                          <a:effectLst/>
                          <a:latin typeface="Century Gothic" panose="020B0502020202020204" pitchFamily="34" charset="0"/>
                        </a:rPr>
                        <a:t>s</a:t>
                      </a:r>
                      <a:r>
                        <a:rPr lang="ru-RU" sz="1800" dirty="0" smtClean="0"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entury Gothic" panose="020B0502020202020204" pitchFamily="34" charset="0"/>
                        </a:rPr>
                        <a:t>The average amount of output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entury Gothic" panose="020B0502020202020204" pitchFamily="34" charset="0"/>
                        </a:rPr>
                        <a:t>(</a:t>
                      </a:r>
                      <a:r>
                        <a:rPr lang="en-US" sz="1800" dirty="0" smtClean="0">
                          <a:effectLst/>
                          <a:latin typeface="Century Gothic" panose="020B0502020202020204" pitchFamily="34" charset="0"/>
                        </a:rPr>
                        <a:t>TB</a:t>
                      </a:r>
                      <a:r>
                        <a:rPr lang="ru-RU" sz="1800" dirty="0" smtClean="0"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2783" marR="32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entury Gothic" panose="020B0502020202020204" pitchFamily="34" charset="0"/>
                        </a:rPr>
                        <a:t>Number of jobs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extLst>
                  <a:ext uri="{0D108BD9-81ED-4DB2-BD59-A6C34878D82A}">
                    <a16:rowId xmlns:a16="http://schemas.microsoft.com/office/drawing/2014/main" val="7362510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entury Gothic" panose="020B0502020202020204" pitchFamily="34" charset="0"/>
                        </a:rPr>
                        <a:t>RawToDigit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entury Gothic" panose="020B0502020202020204" pitchFamily="34" charset="0"/>
                        </a:rPr>
                        <a:t>0,</a:t>
                      </a:r>
                      <a:r>
                        <a:rPr lang="en-US" sz="1800"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  <a:r>
                        <a:rPr lang="ru-RU" sz="1800">
                          <a:effectLst/>
                          <a:latin typeface="Century Gothic" panose="020B0502020202020204" pitchFamily="34" charset="0"/>
                        </a:rPr>
                        <a:t>35</a:t>
                      </a:r>
                      <a:endParaRPr lang="ru-RU" sz="1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entury Gothic" panose="020B0502020202020204" pitchFamily="34" charset="0"/>
                        </a:rPr>
                        <a:t>175 000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entury Gothic" panose="020B0502020202020204" pitchFamily="34" charset="0"/>
                        </a:rPr>
                        <a:t>3 500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entury Gothic" panose="020B0502020202020204" pitchFamily="34" charset="0"/>
                        </a:rPr>
                        <a:t>0,004375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en-US" sz="18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r>
                        <a:rPr lang="ru-RU" sz="1800" dirty="0">
                          <a:effectLst/>
                          <a:latin typeface="Century Gothic" panose="020B0502020202020204" pitchFamily="34" charset="0"/>
                        </a:rPr>
                        <a:t>000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extLst>
                  <a:ext uri="{0D108BD9-81ED-4DB2-BD59-A6C34878D82A}">
                    <a16:rowId xmlns:a16="http://schemas.microsoft.com/office/drawing/2014/main" val="343672957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entury Gothic" panose="020B0502020202020204" pitchFamily="34" charset="0"/>
                        </a:rPr>
                        <a:t>DigitToDst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entury Gothic" panose="020B0502020202020204" pitchFamily="34" charset="0"/>
                        </a:rPr>
                        <a:t>0,004375</a:t>
                      </a:r>
                      <a:endParaRPr lang="ru-RU" sz="1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entury Gothic" panose="020B0502020202020204" pitchFamily="34" charset="0"/>
                        </a:rPr>
                        <a:t>175 000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entury Gothic" panose="020B0502020202020204" pitchFamily="34" charset="0"/>
                        </a:rPr>
                        <a:t>1 750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entury Gothic" panose="020B0502020202020204" pitchFamily="34" charset="0"/>
                        </a:rPr>
                        <a:t>0,000875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r>
                        <a:rPr lang="en-US" sz="18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r>
                        <a:rPr lang="ru-RU" sz="1800" dirty="0">
                          <a:effectLst/>
                          <a:latin typeface="Century Gothic" panose="020B0502020202020204" pitchFamily="34" charset="0"/>
                        </a:rPr>
                        <a:t>000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extLst>
                  <a:ext uri="{0D108BD9-81ED-4DB2-BD59-A6C34878D82A}">
                    <a16:rowId xmlns:a16="http://schemas.microsoft.com/office/drawing/2014/main" val="311421526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ru-RU" sz="1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entury Gothic" panose="020B0502020202020204" pitchFamily="34" charset="0"/>
                        </a:rPr>
                        <a:t>GenToSim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  <a:endParaRPr lang="ru-RU" sz="1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entury Gothic" panose="020B0502020202020204" pitchFamily="34" charset="0"/>
                        </a:rPr>
                        <a:t>0,</a:t>
                      </a:r>
                      <a:r>
                        <a:rPr lang="en-US" sz="1800"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  <a:r>
                        <a:rPr lang="ru-RU" sz="1800">
                          <a:effectLst/>
                          <a:latin typeface="Century Gothic" panose="020B0502020202020204" pitchFamily="34" charset="0"/>
                        </a:rPr>
                        <a:t>35</a:t>
                      </a:r>
                      <a:endParaRPr lang="ru-RU" sz="1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entury Gothic" panose="020B0502020202020204" pitchFamily="34" charset="0"/>
                        </a:rPr>
                        <a:t>175 000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entury Gothic" panose="020B0502020202020204" pitchFamily="34" charset="0"/>
                        </a:rPr>
                        <a:t>3 500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entury Gothic" panose="020B0502020202020204" pitchFamily="34" charset="0"/>
                        </a:rPr>
                        <a:t>0,005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entury Gothic" panose="020B0502020202020204" pitchFamily="34" charset="0"/>
                        </a:rPr>
                        <a:t>600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extLst>
                  <a:ext uri="{0D108BD9-81ED-4DB2-BD59-A6C34878D82A}">
                    <a16:rowId xmlns:a16="http://schemas.microsoft.com/office/drawing/2014/main" val="267837741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ru-RU" sz="1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Century Gothic" panose="020B0502020202020204" pitchFamily="34" charset="0"/>
                        </a:rPr>
                        <a:t>SimToDst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entury Gothic" panose="020B0502020202020204" pitchFamily="34" charset="0"/>
                        </a:rPr>
                        <a:t>0,005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entury Gothic" panose="020B0502020202020204" pitchFamily="34" charset="0"/>
                        </a:rPr>
                        <a:t>175 000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entury Gothic" panose="020B0502020202020204" pitchFamily="34" charset="0"/>
                        </a:rPr>
                        <a:t>1 750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entury Gothic" panose="020B0502020202020204" pitchFamily="34" charset="0"/>
                        </a:rPr>
                        <a:t>0,0001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entury Gothic" panose="020B0502020202020204" pitchFamily="34" charset="0"/>
                        </a:rPr>
                        <a:t>200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extLst>
                  <a:ext uri="{0D108BD9-81ED-4DB2-BD59-A6C34878D82A}">
                    <a16:rowId xmlns:a16="http://schemas.microsoft.com/office/drawing/2014/main" val="28628682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entury Gothic" panose="020B0502020202020204" pitchFamily="34" charset="0"/>
                        </a:rPr>
                        <a:t>DstToAnal</a:t>
                      </a:r>
                      <a:endParaRPr lang="ru-RU" sz="18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entury Gothic" panose="020B0502020202020204" pitchFamily="34" charset="0"/>
                        </a:rPr>
                        <a:t>1 750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ru-RU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783" marR="32783" marT="0" marB="0" anchor="ctr"/>
                </a:tc>
                <a:extLst>
                  <a:ext uri="{0D108BD9-81ED-4DB2-BD59-A6C34878D82A}">
                    <a16:rowId xmlns:a16="http://schemas.microsoft.com/office/drawing/2014/main" val="3998341490"/>
                  </a:ext>
                </a:extLst>
              </a:tr>
            </a:tbl>
          </a:graphicData>
        </a:graphic>
      </p:graphicFrame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22960" y="0"/>
            <a:ext cx="7543800" cy="721895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b="1" spc="0" dirty="0" smtClean="0">
                <a:ln w="22225">
                  <a:noFill/>
                  <a:prstDash val="solid"/>
                </a:ln>
                <a:solidFill>
                  <a:srgbClr val="1A64A0"/>
                </a:solidFill>
                <a:latin typeface="Century Gothic" panose="020B0502020202020204" pitchFamily="34" charset="0"/>
              </a:rPr>
              <a:t>Classes of jobs</a:t>
            </a:r>
            <a:endParaRPr lang="ru-RU" sz="3600" b="1" spc="0" dirty="0">
              <a:ln w="22225">
                <a:noFill/>
                <a:prstDash val="solid"/>
              </a:ln>
              <a:solidFill>
                <a:srgbClr val="1A64A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5286789"/>
            <a:ext cx="9143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2683C6"/>
              </a:buClr>
              <a:buFont typeface="Wingdings" panose="05000000000000000000" pitchFamily="2" charset="2"/>
              <a:buChar char="ü"/>
            </a:pPr>
            <a:r>
              <a:rPr lang="en-US" sz="2000" dirty="0">
                <a:latin typeface="Century Gothic" panose="020B0502020202020204" pitchFamily="34" charset="0"/>
              </a:rPr>
              <a:t>Full processing of session results </a:t>
            </a:r>
            <a:r>
              <a:rPr lang="en-US" sz="2000" dirty="0" smtClean="0">
                <a:latin typeface="Century Gothic" panose="020B0502020202020204" pitchFamily="34" charset="0"/>
              </a:rPr>
              <a:t>– </a:t>
            </a:r>
            <a:r>
              <a:rPr lang="en-US" sz="2000" dirty="0">
                <a:latin typeface="Century Gothic" panose="020B0502020202020204" pitchFamily="34" charset="0"/>
              </a:rPr>
              <a:t>getting reconstructed data for all the original session data.</a:t>
            </a:r>
          </a:p>
        </p:txBody>
      </p:sp>
    </p:spTree>
    <p:extLst>
      <p:ext uri="{BB962C8B-B14F-4D97-AF65-F5344CB8AC3E}">
        <p14:creationId xmlns:p14="http://schemas.microsoft.com/office/powerpoint/2010/main" val="204574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Объект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03" y="685921"/>
            <a:ext cx="8895713" cy="5644800"/>
          </a:xfrm>
          <a:prstGeom prst="rect">
            <a:avLst/>
          </a:prstGeo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1895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b="1" spc="0" dirty="0" smtClean="0">
                <a:ln w="22225">
                  <a:noFill/>
                  <a:prstDash val="solid"/>
                </a:ln>
                <a:solidFill>
                  <a:srgbClr val="1A64A0"/>
                </a:solidFill>
                <a:latin typeface="Century Gothic" panose="020B0502020202020204" pitchFamily="34" charset="0"/>
              </a:rPr>
              <a:t>The process of primary </a:t>
            </a:r>
            <a:r>
              <a:rPr lang="en-US" sz="3600" b="1" spc="0" dirty="0">
                <a:ln w="22225">
                  <a:noFill/>
                  <a:prstDash val="solid"/>
                </a:ln>
                <a:solidFill>
                  <a:srgbClr val="1A64A0"/>
                </a:solidFill>
                <a:latin typeface="Century Gothic" panose="020B0502020202020204" pitchFamily="34" charset="0"/>
              </a:rPr>
              <a:t>data </a:t>
            </a:r>
            <a:r>
              <a:rPr lang="en-US" sz="3600" b="1" spc="0" dirty="0" smtClean="0">
                <a:ln w="22225">
                  <a:noFill/>
                  <a:prstDash val="solid"/>
                </a:ln>
                <a:solidFill>
                  <a:srgbClr val="1A64A0"/>
                </a:solidFill>
                <a:latin typeface="Century Gothic" panose="020B0502020202020204" pitchFamily="34" charset="0"/>
              </a:rPr>
              <a:t>processing</a:t>
            </a:r>
            <a:endParaRPr lang="ru-RU" sz="3600" b="1" spc="0" dirty="0">
              <a:ln w="22225">
                <a:noFill/>
                <a:prstDash val="solid"/>
              </a:ln>
              <a:solidFill>
                <a:srgbClr val="1A64A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402881" cy="365125"/>
          </a:xfrm>
        </p:spPr>
        <p:txBody>
          <a:bodyPr/>
          <a:lstStyle/>
          <a:p>
            <a:r>
              <a:rPr lang="ru-RU" sz="1800" dirty="0" smtClean="0">
                <a:latin typeface="Century Gothic" panose="020B0502020202020204" pitchFamily="34" charset="0"/>
              </a:rPr>
              <a:t>20.04.2020</a:t>
            </a:r>
            <a:endParaRPr lang="ru-RU" sz="1800" dirty="0">
              <a:latin typeface="Century Gothic" panose="020B0502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964905" y="6459786"/>
            <a:ext cx="444458" cy="398214"/>
          </a:xfrm>
        </p:spPr>
        <p:txBody>
          <a:bodyPr/>
          <a:lstStyle/>
          <a:p>
            <a:fld id="{B398C19D-7D40-4C1C-9E46-23C081675ADF}" type="slidenum">
              <a:rPr lang="ru-RU" sz="1800" smtClean="0">
                <a:latin typeface="Century Gothic" panose="020B0502020202020204" pitchFamily="34" charset="0"/>
              </a:rPr>
              <a:t>7</a:t>
            </a:fld>
            <a:endParaRPr lang="ru-RU" sz="1800" dirty="0">
              <a:latin typeface="Century Gothic" panose="020B0502020202020204" pitchFamily="34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4923540" cy="365125"/>
          </a:xfrm>
        </p:spPr>
        <p:txBody>
          <a:bodyPr/>
          <a:lstStyle/>
          <a:p>
            <a:r>
              <a:rPr lang="en-US" sz="1200" dirty="0" smtClean="0">
                <a:latin typeface="Century Gothic" panose="020B0502020202020204" pitchFamily="34" charset="0"/>
              </a:rPr>
              <a:t>5th Collaboration Meeting of the BM@N Experiment </a:t>
            </a:r>
          </a:p>
          <a:p>
            <a:r>
              <a:rPr lang="en-US" sz="1200" dirty="0" smtClean="0">
                <a:latin typeface="Century Gothic" panose="020B0502020202020204" pitchFamily="34" charset="0"/>
              </a:rPr>
              <a:t>at the NICA Facility</a:t>
            </a:r>
            <a:endParaRPr lang="ru-RU" sz="1200" dirty="0">
              <a:latin typeface="Century Gothic" panose="020B0502020202020204" pitchFamily="34" charset="0"/>
            </a:endParaRPr>
          </a:p>
        </p:txBody>
      </p:sp>
      <p:sp>
        <p:nvSpPr>
          <p:cNvPr id="9" name="Левая фигурная скобка 8"/>
          <p:cNvSpPr/>
          <p:nvPr/>
        </p:nvSpPr>
        <p:spPr>
          <a:xfrm>
            <a:off x="5009322" y="1563757"/>
            <a:ext cx="410817" cy="2332382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101181" y="2529893"/>
            <a:ext cx="17757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2683C6"/>
              </a:buClr>
            </a:pPr>
            <a:r>
              <a:rPr lang="en-US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General EOS</a:t>
            </a:r>
            <a:endParaRPr lang="en-US" sz="2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005323" y="3696084"/>
            <a:ext cx="17757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2683C6"/>
              </a:buClr>
            </a:pPr>
            <a:r>
              <a:rPr lang="en-US" sz="2000" b="1" dirty="0" err="1" smtClean="0">
                <a:solidFill>
                  <a:srgbClr val="C00000"/>
                </a:solidFill>
                <a:latin typeface="Century Gothic" panose="020B0502020202020204" pitchFamily="34" charset="0"/>
              </a:rPr>
              <a:t>RawToDigit</a:t>
            </a:r>
            <a:endParaRPr lang="en-US" sz="2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290245" y="742716"/>
            <a:ext cx="17757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2683C6"/>
              </a:buClr>
            </a:pPr>
            <a:r>
              <a:rPr lang="en-US" sz="2000" b="1" dirty="0" err="1" smtClean="0">
                <a:solidFill>
                  <a:srgbClr val="C00000"/>
                </a:solidFill>
                <a:latin typeface="Century Gothic" panose="020B0502020202020204" pitchFamily="34" charset="0"/>
              </a:rPr>
              <a:t>RawToDigit</a:t>
            </a:r>
            <a:endParaRPr lang="en-US" sz="2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5719" y="4485285"/>
            <a:ext cx="34467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2683C6"/>
              </a:buClr>
            </a:pPr>
            <a:r>
              <a:rPr lang="ru-RU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5000 </a:t>
            </a:r>
            <a:r>
              <a:rPr lang="en-US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jobs (</a:t>
            </a:r>
            <a:r>
              <a:rPr lang="en-US" sz="2000" b="1" dirty="0" err="1" smtClean="0">
                <a:solidFill>
                  <a:srgbClr val="C00000"/>
                </a:solidFill>
                <a:latin typeface="Century Gothic" panose="020B0502020202020204" pitchFamily="34" charset="0"/>
              </a:rPr>
              <a:t>RawToDigit</a:t>
            </a:r>
            <a:r>
              <a:rPr lang="en-US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)</a:t>
            </a:r>
          </a:p>
          <a:p>
            <a:pPr>
              <a:buClr>
                <a:srgbClr val="2683C6"/>
              </a:buClr>
            </a:pPr>
            <a:r>
              <a:rPr lang="en-US" sz="2000" dirty="0" smtClean="0">
                <a:solidFill>
                  <a:srgbClr val="1A64A0"/>
                </a:solidFill>
                <a:latin typeface="Century Gothic" panose="020B0502020202020204" pitchFamily="34" charset="0"/>
              </a:rPr>
              <a:t>Calculated </a:t>
            </a:r>
            <a:r>
              <a:rPr lang="en-US" sz="2000" dirty="0">
                <a:solidFill>
                  <a:srgbClr val="1A64A0"/>
                </a:solidFill>
                <a:latin typeface="Century Gothic" panose="020B0502020202020204" pitchFamily="34" charset="0"/>
              </a:rPr>
              <a:t>on two farms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5719" y="5193171"/>
            <a:ext cx="44865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2683C6"/>
              </a:buClr>
            </a:pPr>
            <a:r>
              <a:rPr lang="en-US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Simulated process </a:t>
            </a:r>
            <a:r>
              <a:rPr lang="en-US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time</a:t>
            </a:r>
            <a:r>
              <a:rPr lang="ru-RU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:</a:t>
            </a:r>
            <a:r>
              <a:rPr lang="en-US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360 </a:t>
            </a:r>
            <a:r>
              <a:rPr lang="en-US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hours </a:t>
            </a:r>
            <a:r>
              <a:rPr lang="en-US" sz="2000" dirty="0">
                <a:solidFill>
                  <a:srgbClr val="1A64A0"/>
                </a:solidFill>
                <a:latin typeface="Century Gothic" panose="020B0502020202020204" pitchFamily="34" charset="0"/>
              </a:rPr>
              <a:t>I</a:t>
            </a:r>
            <a:r>
              <a:rPr lang="en-US" sz="2000" dirty="0" smtClean="0">
                <a:solidFill>
                  <a:srgbClr val="1A64A0"/>
                </a:solidFill>
                <a:latin typeface="Century Gothic" panose="020B0502020202020204" pitchFamily="34" charset="0"/>
              </a:rPr>
              <a:t>t </a:t>
            </a:r>
            <a:r>
              <a:rPr lang="en-US" sz="2000" dirty="0">
                <a:solidFill>
                  <a:srgbClr val="1A64A0"/>
                </a:solidFill>
                <a:latin typeface="Century Gothic" panose="020B0502020202020204" pitchFamily="34" charset="0"/>
              </a:rPr>
              <a:t>takes only 3 minutes on desktop computer</a:t>
            </a:r>
            <a:endParaRPr lang="en-US" sz="2000" dirty="0">
              <a:solidFill>
                <a:srgbClr val="1A64A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0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1895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b="1" spc="0" dirty="0" smtClean="0">
                <a:ln w="22225">
                  <a:noFill/>
                  <a:prstDash val="solid"/>
                </a:ln>
                <a:solidFill>
                  <a:srgbClr val="1A64A0"/>
                </a:solidFill>
                <a:latin typeface="Century Gothic" panose="020B0502020202020204" pitchFamily="34" charset="0"/>
              </a:rPr>
              <a:t>Simulation results</a:t>
            </a:r>
            <a:endParaRPr lang="ru-RU" sz="3600" b="1" spc="0" dirty="0">
              <a:ln w="22225">
                <a:noFill/>
                <a:prstDash val="solid"/>
              </a:ln>
              <a:solidFill>
                <a:srgbClr val="1A64A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402881" cy="365125"/>
          </a:xfrm>
        </p:spPr>
        <p:txBody>
          <a:bodyPr/>
          <a:lstStyle/>
          <a:p>
            <a:r>
              <a:rPr lang="ru-RU" sz="1800" dirty="0" smtClean="0">
                <a:latin typeface="Century Gothic" panose="020B0502020202020204" pitchFamily="34" charset="0"/>
              </a:rPr>
              <a:t>20.04.2020</a:t>
            </a:r>
            <a:endParaRPr lang="ru-RU" sz="1800" dirty="0">
              <a:latin typeface="Century Gothic" panose="020B0502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964905" y="6459786"/>
            <a:ext cx="444458" cy="398214"/>
          </a:xfrm>
        </p:spPr>
        <p:txBody>
          <a:bodyPr/>
          <a:lstStyle/>
          <a:p>
            <a:fld id="{B398C19D-7D40-4C1C-9E46-23C081675ADF}" type="slidenum">
              <a:rPr lang="ru-RU" sz="1800" smtClean="0">
                <a:latin typeface="Century Gothic" panose="020B0502020202020204" pitchFamily="34" charset="0"/>
              </a:rPr>
              <a:t>8</a:t>
            </a:fld>
            <a:endParaRPr lang="ru-RU" sz="1800" dirty="0">
              <a:latin typeface="Century Gothic" panose="020B0502020202020204" pitchFamily="34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4923540" cy="365125"/>
          </a:xfrm>
        </p:spPr>
        <p:txBody>
          <a:bodyPr/>
          <a:lstStyle/>
          <a:p>
            <a:r>
              <a:rPr lang="en-US" sz="1200" dirty="0" smtClean="0">
                <a:latin typeface="Century Gothic" panose="020B0502020202020204" pitchFamily="34" charset="0"/>
              </a:rPr>
              <a:t>5th Collaboration Meeting of the BM@N Experiment </a:t>
            </a:r>
          </a:p>
          <a:p>
            <a:r>
              <a:rPr lang="en-US" sz="1200" dirty="0" smtClean="0">
                <a:latin typeface="Century Gothic" panose="020B0502020202020204" pitchFamily="34" charset="0"/>
              </a:rPr>
              <a:t>at the NICA Facility</a:t>
            </a:r>
            <a:endParaRPr lang="ru-RU" sz="1200" dirty="0">
              <a:latin typeface="Century Gothic" panose="020B0502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53" y="708199"/>
            <a:ext cx="4680000" cy="262007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/>
          <a:srcRect l="2024"/>
          <a:stretch/>
        </p:blipFill>
        <p:spPr>
          <a:xfrm>
            <a:off x="4572001" y="677495"/>
            <a:ext cx="4585252" cy="2650781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4693253" y="5323353"/>
            <a:ext cx="41756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2683C6"/>
              </a:buClr>
            </a:pPr>
            <a:r>
              <a:rPr lang="en-US" sz="2000" b="1" dirty="0">
                <a:solidFill>
                  <a:srgbClr val="1A64A0"/>
                </a:solidFill>
                <a:latin typeface="Century Gothic" panose="020B0502020202020204" pitchFamily="34" charset="0"/>
              </a:rPr>
              <a:t>Simulated process time: </a:t>
            </a:r>
            <a:r>
              <a:rPr lang="en-US" sz="2000" b="1" dirty="0" smtClean="0">
                <a:solidFill>
                  <a:srgbClr val="1A64A0"/>
                </a:solidFill>
                <a:latin typeface="Century Gothic" panose="020B0502020202020204" pitchFamily="34" charset="0"/>
              </a:rPr>
              <a:t>360 h</a:t>
            </a:r>
            <a:endParaRPr lang="en-US" sz="2000" b="1" dirty="0">
              <a:solidFill>
                <a:srgbClr val="1A64A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93252" y="5723463"/>
            <a:ext cx="44507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2683C6"/>
              </a:buClr>
            </a:pPr>
            <a:r>
              <a:rPr lang="ru-RU" sz="2000" b="1" dirty="0" smtClean="0">
                <a:solidFill>
                  <a:srgbClr val="1A64A0"/>
                </a:solidFill>
                <a:latin typeface="Century Gothic" panose="020B0502020202020204" pitchFamily="34" charset="0"/>
              </a:rPr>
              <a:t>5000 </a:t>
            </a:r>
            <a:r>
              <a:rPr lang="en-US" sz="2000" b="1" dirty="0" smtClean="0">
                <a:solidFill>
                  <a:srgbClr val="1A64A0"/>
                </a:solidFill>
                <a:latin typeface="Century Gothic" panose="020B0502020202020204" pitchFamily="34" charset="0"/>
              </a:rPr>
              <a:t>jobs (</a:t>
            </a:r>
            <a:r>
              <a:rPr lang="en-US" sz="2000" b="1" dirty="0" err="1" smtClean="0">
                <a:solidFill>
                  <a:srgbClr val="1A64A0"/>
                </a:solidFill>
                <a:latin typeface="Century Gothic" panose="020B0502020202020204" pitchFamily="34" charset="0"/>
              </a:rPr>
              <a:t>RawToDigit</a:t>
            </a:r>
            <a:r>
              <a:rPr lang="en-US" sz="2000" b="1" dirty="0">
                <a:solidFill>
                  <a:srgbClr val="1A64A0"/>
                </a:solidFill>
                <a:latin typeface="Century Gothic" panose="020B0502020202020204" pitchFamily="34" charset="0"/>
              </a:rPr>
              <a:t>) calculated on two farms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029974" y="3207506"/>
            <a:ext cx="2646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2683C6"/>
              </a:buClr>
            </a:pPr>
            <a:r>
              <a:rPr lang="en-US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Avg</a:t>
            </a:r>
            <a:r>
              <a:rPr lang="en-US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.</a:t>
            </a:r>
            <a:r>
              <a:rPr lang="en-US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: 478 free </a:t>
            </a:r>
            <a:r>
              <a:rPr lang="en-US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s</a:t>
            </a:r>
            <a:r>
              <a:rPr lang="en-US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lots</a:t>
            </a:r>
            <a:endParaRPr lang="en-US" sz="2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540576" y="3207506"/>
            <a:ext cx="2646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2683C6"/>
              </a:buClr>
            </a:pPr>
            <a:r>
              <a:rPr lang="en-US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Avg</a:t>
            </a:r>
            <a:r>
              <a:rPr lang="en-US" sz="2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.</a:t>
            </a:r>
            <a:r>
              <a:rPr lang="en-US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: 376 free slots</a:t>
            </a:r>
            <a:endParaRPr lang="en-US" sz="2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693253" y="3728386"/>
            <a:ext cx="445074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2683C6"/>
              </a:buClr>
            </a:pPr>
            <a:r>
              <a:rPr lang="en-US" sz="20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We </a:t>
            </a:r>
            <a:r>
              <a:rPr lang="en-US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can convert </a:t>
            </a:r>
            <a:r>
              <a:rPr lang="en-US" sz="20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raw-data </a:t>
            </a:r>
            <a:r>
              <a:rPr lang="en-US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to digit, taking up no more than 25 slots </a:t>
            </a:r>
            <a:endParaRPr lang="en-US" sz="2000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>
              <a:buClr>
                <a:srgbClr val="2683C6"/>
              </a:buClr>
            </a:pPr>
            <a:r>
              <a:rPr lang="en-US" sz="20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on </a:t>
            </a:r>
            <a:r>
              <a:rPr lang="en-US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each </a:t>
            </a:r>
            <a:r>
              <a:rPr lang="en-US" sz="20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farm.</a:t>
            </a:r>
            <a:endParaRPr lang="en-US" sz="2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253" y="3703394"/>
            <a:ext cx="4680000" cy="263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16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84371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b="1" spc="0" dirty="0" smtClean="0">
                <a:ln w="22225">
                  <a:noFill/>
                  <a:prstDash val="solid"/>
                </a:ln>
                <a:solidFill>
                  <a:srgbClr val="1A64A0"/>
                </a:solidFill>
                <a:latin typeface="Century Gothic" panose="020B0502020202020204" pitchFamily="34" charset="0"/>
              </a:rPr>
              <a:t>Conclusions and Outlook</a:t>
            </a:r>
            <a:endParaRPr lang="ru-RU" sz="3600" b="1" spc="0" dirty="0">
              <a:ln w="22225">
                <a:noFill/>
                <a:prstDash val="solid"/>
              </a:ln>
              <a:solidFill>
                <a:srgbClr val="1A64A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822961" y="6459786"/>
            <a:ext cx="1402881" cy="365125"/>
          </a:xfrm>
        </p:spPr>
        <p:txBody>
          <a:bodyPr/>
          <a:lstStyle/>
          <a:p>
            <a:r>
              <a:rPr lang="ru-RU" sz="1800" dirty="0" smtClean="0">
                <a:latin typeface="Century Gothic" panose="020B0502020202020204" pitchFamily="34" charset="0"/>
              </a:rPr>
              <a:t>20.04.2020</a:t>
            </a:r>
            <a:endParaRPr lang="ru-RU" sz="1800" dirty="0">
              <a:latin typeface="Century Gothic" panose="020B0502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964905" y="6459786"/>
            <a:ext cx="444458" cy="398214"/>
          </a:xfrm>
        </p:spPr>
        <p:txBody>
          <a:bodyPr/>
          <a:lstStyle/>
          <a:p>
            <a:fld id="{B398C19D-7D40-4C1C-9E46-23C081675ADF}" type="slidenum">
              <a:rPr lang="ru-RU" sz="1800" smtClean="0">
                <a:latin typeface="Century Gothic" panose="020B0502020202020204" pitchFamily="34" charset="0"/>
              </a:rPr>
              <a:t>9</a:t>
            </a:fld>
            <a:endParaRPr lang="ru-RU" sz="1800" dirty="0">
              <a:latin typeface="Century Gothic" panose="020B0502020202020204" pitchFamily="34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4923540" cy="365125"/>
          </a:xfrm>
        </p:spPr>
        <p:txBody>
          <a:bodyPr/>
          <a:lstStyle/>
          <a:p>
            <a:r>
              <a:rPr lang="en-US" sz="1200" dirty="0" smtClean="0">
                <a:latin typeface="Century Gothic" panose="020B0502020202020204" pitchFamily="34" charset="0"/>
              </a:rPr>
              <a:t>5th Collaboration Meeting of the BM@N Experiment </a:t>
            </a:r>
          </a:p>
          <a:p>
            <a:r>
              <a:rPr lang="en-US" sz="1200" dirty="0" smtClean="0">
                <a:latin typeface="Century Gothic" panose="020B0502020202020204" pitchFamily="34" charset="0"/>
              </a:rPr>
              <a:t>at the NICA Facility</a:t>
            </a:r>
            <a:endParaRPr lang="ru-RU" sz="1200" dirty="0">
              <a:latin typeface="Century Gothic" panose="020B0502020202020204" pitchFamily="34" charset="0"/>
            </a:endParaRP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822961" y="1815547"/>
            <a:ext cx="7586402" cy="4513063"/>
          </a:xfrm>
        </p:spPr>
        <p:txBody>
          <a:bodyPr>
            <a:noAutofit/>
          </a:bodyPr>
          <a:lstStyle/>
          <a:p>
            <a:pPr marL="360363" indent="-360363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Successfully 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simulated primary data handling process.</a:t>
            </a:r>
            <a:endParaRPr lang="en-US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60363" indent="-360363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Converting raw-data 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to </a:t>
            </a:r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digit-data 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would require no more than 25 cores per </a:t>
            </a:r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farm (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for the hardware and data flow configurations under </a:t>
            </a:r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consideration).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360363" indent="-360363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If 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the collaboration approves our activity, a </a:t>
            </a:r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full-scale BM@N data center simulation 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with various hardware </a:t>
            </a:r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and</a:t>
            </a:r>
            <a:r>
              <a:rPr lang="ru-RU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software 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configurations will be conducted and presented.</a:t>
            </a:r>
            <a:endParaRPr lang="en-US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44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Другая 5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0070C0"/>
      </a:accent1>
      <a:accent2>
        <a:srgbClr val="002D89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1342</TotalTime>
  <Words>1384</Words>
  <Application>Microsoft Office PowerPoint</Application>
  <PresentationFormat>Экран (4:3)</PresentationFormat>
  <Paragraphs>214</Paragraphs>
  <Slides>10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Calibri</vt:lpstr>
      <vt:lpstr>Calibri Light</vt:lpstr>
      <vt:lpstr>Century Gothic</vt:lpstr>
      <vt:lpstr>Times New Roman</vt:lpstr>
      <vt:lpstr>Wingdings</vt:lpstr>
      <vt:lpstr>Ретро</vt:lpstr>
      <vt:lpstr>Data processing center simulation for the  BM@N experiment  based on the  probabilistic approach</vt:lpstr>
      <vt:lpstr>Introduction</vt:lpstr>
      <vt:lpstr>The simulation software complex </vt:lpstr>
      <vt:lpstr>The simulated structure</vt:lpstr>
      <vt:lpstr>The simulated structure</vt:lpstr>
      <vt:lpstr>Classes of jobs</vt:lpstr>
      <vt:lpstr>The process of primary data processing</vt:lpstr>
      <vt:lpstr>Simulation results</vt:lpstr>
      <vt:lpstr>Conclusions and Outlook</vt:lpstr>
      <vt:lpstr>Thank you for the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Дарья Пряхина</dc:creator>
  <cp:lastModifiedBy>Дарья Пряхина</cp:lastModifiedBy>
  <cp:revision>72</cp:revision>
  <dcterms:created xsi:type="dcterms:W3CDTF">2020-04-13T18:42:05Z</dcterms:created>
  <dcterms:modified xsi:type="dcterms:W3CDTF">2020-04-17T19:09:01Z</dcterms:modified>
</cp:coreProperties>
</file>