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sldIdLst>
    <p:sldId id="258" r:id="rId2"/>
    <p:sldId id="276" r:id="rId3"/>
    <p:sldId id="277" r:id="rId4"/>
    <p:sldId id="275" r:id="rId5"/>
    <p:sldId id="260" r:id="rId6"/>
    <p:sldId id="278" r:id="rId7"/>
    <p:sldId id="262" r:id="rId8"/>
    <p:sldId id="263" r:id="rId9"/>
    <p:sldId id="264" r:id="rId10"/>
    <p:sldId id="265" r:id="rId11"/>
    <p:sldId id="266" r:id="rId12"/>
    <p:sldId id="267" r:id="rId13"/>
    <p:sldId id="280" r:id="rId14"/>
    <p:sldId id="268" r:id="rId15"/>
    <p:sldId id="269" r:id="rId16"/>
    <p:sldId id="257" r:id="rId17"/>
    <p:sldId id="271" r:id="rId18"/>
    <p:sldId id="272" r:id="rId19"/>
    <p:sldId id="273" r:id="rId20"/>
    <p:sldId id="274" r:id="rId21"/>
    <p:sldId id="27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ladimir Kruglov" initials="VK" lastIdx="2" clrIdx="0">
    <p:extLst>
      <p:ext uri="{19B8F6BF-5375-455C-9EA6-DF929625EA0E}">
        <p15:presenceInfo xmlns:p15="http://schemas.microsoft.com/office/powerpoint/2012/main" userId="632706cb8e9a05d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p:scale>
          <a:sx n="110" d="100"/>
          <a:sy n="110" d="100"/>
        </p:scale>
        <p:origin x="456" y="5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7-01T11:21:58.705" idx="2">
    <p:pos x="7316" y="480"/>
    <p:text/>
    <p:extLst>
      <p:ext uri="{C676402C-5697-4E1C-873F-D02D1690AC5C}">
        <p15:threadingInfo xmlns:p15="http://schemas.microsoft.com/office/powerpoint/2012/main" timeZoneBias="-18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58606-4E23-4FB6-87AE-89594BCE44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3870C00-2017-461E-9AB2-E89B1FA136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EFF6D0-323F-4E29-B44E-0E97AF1B6F2F}"/>
              </a:ext>
            </a:extLst>
          </p:cNvPr>
          <p:cNvSpPr>
            <a:spLocks noGrp="1"/>
          </p:cNvSpPr>
          <p:nvPr>
            <p:ph type="dt" sz="half" idx="10"/>
          </p:nvPr>
        </p:nvSpPr>
        <p:spPr/>
        <p:txBody>
          <a:bodyPr/>
          <a:lstStyle/>
          <a:p>
            <a:fld id="{80E50ABD-0B2C-43EF-BF42-6CAA0CAC47A2}" type="datetimeFigureOut">
              <a:rPr lang="en-US" smtClean="0"/>
              <a:t>7/1/2020</a:t>
            </a:fld>
            <a:endParaRPr lang="en-US"/>
          </a:p>
        </p:txBody>
      </p:sp>
      <p:sp>
        <p:nvSpPr>
          <p:cNvPr id="5" name="Footer Placeholder 4">
            <a:extLst>
              <a:ext uri="{FF2B5EF4-FFF2-40B4-BE49-F238E27FC236}">
                <a16:creationId xmlns:a16="http://schemas.microsoft.com/office/drawing/2014/main" id="{C1AACD21-D1A0-4B64-806D-463416A500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24B3A2-6DD3-4C3A-B972-C0CFB3FADCAD}"/>
              </a:ext>
            </a:extLst>
          </p:cNvPr>
          <p:cNvSpPr>
            <a:spLocks noGrp="1"/>
          </p:cNvSpPr>
          <p:nvPr>
            <p:ph type="sldNum" sz="quarter" idx="12"/>
          </p:nvPr>
        </p:nvSpPr>
        <p:spPr/>
        <p:txBody>
          <a:bodyPr/>
          <a:lstStyle/>
          <a:p>
            <a:fld id="{78143F9A-AB53-43D0-ADD7-F0A5AE23CEF1}" type="slidenum">
              <a:rPr lang="en-US" smtClean="0"/>
              <a:t>‹#›</a:t>
            </a:fld>
            <a:endParaRPr lang="en-US"/>
          </a:p>
        </p:txBody>
      </p:sp>
    </p:spTree>
    <p:extLst>
      <p:ext uri="{BB962C8B-B14F-4D97-AF65-F5344CB8AC3E}">
        <p14:creationId xmlns:p14="http://schemas.microsoft.com/office/powerpoint/2010/main" val="2126948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4CCC1-8834-4BE8-B2BA-FEDDCFAF115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178996-31E7-4B3D-91CE-94EA499CE2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43A502-25A9-4855-A297-E844615C8281}"/>
              </a:ext>
            </a:extLst>
          </p:cNvPr>
          <p:cNvSpPr>
            <a:spLocks noGrp="1"/>
          </p:cNvSpPr>
          <p:nvPr>
            <p:ph type="dt" sz="half" idx="10"/>
          </p:nvPr>
        </p:nvSpPr>
        <p:spPr/>
        <p:txBody>
          <a:bodyPr/>
          <a:lstStyle/>
          <a:p>
            <a:fld id="{80E50ABD-0B2C-43EF-BF42-6CAA0CAC47A2}" type="datetimeFigureOut">
              <a:rPr lang="en-US" smtClean="0"/>
              <a:t>7/1/2020</a:t>
            </a:fld>
            <a:endParaRPr lang="en-US"/>
          </a:p>
        </p:txBody>
      </p:sp>
      <p:sp>
        <p:nvSpPr>
          <p:cNvPr id="5" name="Footer Placeholder 4">
            <a:extLst>
              <a:ext uri="{FF2B5EF4-FFF2-40B4-BE49-F238E27FC236}">
                <a16:creationId xmlns:a16="http://schemas.microsoft.com/office/drawing/2014/main" id="{43E1B22B-54F2-40A0-AEC6-9E49F9A3E6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D489E6-9134-47DA-8F3B-E1CC9F0D1BF5}"/>
              </a:ext>
            </a:extLst>
          </p:cNvPr>
          <p:cNvSpPr>
            <a:spLocks noGrp="1"/>
          </p:cNvSpPr>
          <p:nvPr>
            <p:ph type="sldNum" sz="quarter" idx="12"/>
          </p:nvPr>
        </p:nvSpPr>
        <p:spPr/>
        <p:txBody>
          <a:bodyPr/>
          <a:lstStyle/>
          <a:p>
            <a:fld id="{78143F9A-AB53-43D0-ADD7-F0A5AE23CEF1}" type="slidenum">
              <a:rPr lang="en-US" smtClean="0"/>
              <a:t>‹#›</a:t>
            </a:fld>
            <a:endParaRPr lang="en-US"/>
          </a:p>
        </p:txBody>
      </p:sp>
    </p:spTree>
    <p:extLst>
      <p:ext uri="{BB962C8B-B14F-4D97-AF65-F5344CB8AC3E}">
        <p14:creationId xmlns:p14="http://schemas.microsoft.com/office/powerpoint/2010/main" val="1972124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C680A1-7F6C-4748-8FB7-04CBC1FE66A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4FBE12-A39D-4196-8167-2F107DC9C2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774535-A820-496E-BD77-86CE4A3EACB8}"/>
              </a:ext>
            </a:extLst>
          </p:cNvPr>
          <p:cNvSpPr>
            <a:spLocks noGrp="1"/>
          </p:cNvSpPr>
          <p:nvPr>
            <p:ph type="dt" sz="half" idx="10"/>
          </p:nvPr>
        </p:nvSpPr>
        <p:spPr/>
        <p:txBody>
          <a:bodyPr/>
          <a:lstStyle/>
          <a:p>
            <a:fld id="{80E50ABD-0B2C-43EF-BF42-6CAA0CAC47A2}" type="datetimeFigureOut">
              <a:rPr lang="en-US" smtClean="0"/>
              <a:t>7/1/2020</a:t>
            </a:fld>
            <a:endParaRPr lang="en-US"/>
          </a:p>
        </p:txBody>
      </p:sp>
      <p:sp>
        <p:nvSpPr>
          <p:cNvPr id="5" name="Footer Placeholder 4">
            <a:extLst>
              <a:ext uri="{FF2B5EF4-FFF2-40B4-BE49-F238E27FC236}">
                <a16:creationId xmlns:a16="http://schemas.microsoft.com/office/drawing/2014/main" id="{3DD289FB-CBD3-4296-B995-0C12B3FA08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9A5D9B-AE24-43EA-A16C-B41866488D57}"/>
              </a:ext>
            </a:extLst>
          </p:cNvPr>
          <p:cNvSpPr>
            <a:spLocks noGrp="1"/>
          </p:cNvSpPr>
          <p:nvPr>
            <p:ph type="sldNum" sz="quarter" idx="12"/>
          </p:nvPr>
        </p:nvSpPr>
        <p:spPr/>
        <p:txBody>
          <a:bodyPr/>
          <a:lstStyle/>
          <a:p>
            <a:fld id="{78143F9A-AB53-43D0-ADD7-F0A5AE23CEF1}" type="slidenum">
              <a:rPr lang="en-US" smtClean="0"/>
              <a:t>‹#›</a:t>
            </a:fld>
            <a:endParaRPr lang="en-US"/>
          </a:p>
        </p:txBody>
      </p:sp>
    </p:spTree>
    <p:extLst>
      <p:ext uri="{BB962C8B-B14F-4D97-AF65-F5344CB8AC3E}">
        <p14:creationId xmlns:p14="http://schemas.microsoft.com/office/powerpoint/2010/main" val="2475200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E18BC-0168-4DCA-958C-4A4EE81373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7A0B52-2B1A-47AB-AD2A-3977DB7F83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5D3159-43D4-4ABD-ADE3-7D9358A619B4}"/>
              </a:ext>
            </a:extLst>
          </p:cNvPr>
          <p:cNvSpPr>
            <a:spLocks noGrp="1"/>
          </p:cNvSpPr>
          <p:nvPr>
            <p:ph type="dt" sz="half" idx="10"/>
          </p:nvPr>
        </p:nvSpPr>
        <p:spPr/>
        <p:txBody>
          <a:bodyPr/>
          <a:lstStyle/>
          <a:p>
            <a:fld id="{80E50ABD-0B2C-43EF-BF42-6CAA0CAC47A2}" type="datetimeFigureOut">
              <a:rPr lang="en-US" smtClean="0"/>
              <a:t>7/1/2020</a:t>
            </a:fld>
            <a:endParaRPr lang="en-US"/>
          </a:p>
        </p:txBody>
      </p:sp>
      <p:sp>
        <p:nvSpPr>
          <p:cNvPr id="5" name="Footer Placeholder 4">
            <a:extLst>
              <a:ext uri="{FF2B5EF4-FFF2-40B4-BE49-F238E27FC236}">
                <a16:creationId xmlns:a16="http://schemas.microsoft.com/office/drawing/2014/main" id="{2B076895-8379-4BEB-8F37-E07D759126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ED42AE-D533-4554-BD61-CBBA6FD7584A}"/>
              </a:ext>
            </a:extLst>
          </p:cNvPr>
          <p:cNvSpPr>
            <a:spLocks noGrp="1"/>
          </p:cNvSpPr>
          <p:nvPr>
            <p:ph type="sldNum" sz="quarter" idx="12"/>
          </p:nvPr>
        </p:nvSpPr>
        <p:spPr/>
        <p:txBody>
          <a:bodyPr/>
          <a:lstStyle/>
          <a:p>
            <a:fld id="{78143F9A-AB53-43D0-ADD7-F0A5AE23CEF1}" type="slidenum">
              <a:rPr lang="en-US" smtClean="0"/>
              <a:t>‹#›</a:t>
            </a:fld>
            <a:endParaRPr lang="en-US"/>
          </a:p>
        </p:txBody>
      </p:sp>
    </p:spTree>
    <p:extLst>
      <p:ext uri="{BB962C8B-B14F-4D97-AF65-F5344CB8AC3E}">
        <p14:creationId xmlns:p14="http://schemas.microsoft.com/office/powerpoint/2010/main" val="859532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7E1CF-2D24-4CF0-BF18-AC1D741368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A8D414-507B-4A22-A7E2-349409BC77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F3C1BF-21C9-4205-B903-BFB8BF4B5DFE}"/>
              </a:ext>
            </a:extLst>
          </p:cNvPr>
          <p:cNvSpPr>
            <a:spLocks noGrp="1"/>
          </p:cNvSpPr>
          <p:nvPr>
            <p:ph type="dt" sz="half" idx="10"/>
          </p:nvPr>
        </p:nvSpPr>
        <p:spPr/>
        <p:txBody>
          <a:bodyPr/>
          <a:lstStyle/>
          <a:p>
            <a:fld id="{80E50ABD-0B2C-43EF-BF42-6CAA0CAC47A2}" type="datetimeFigureOut">
              <a:rPr lang="en-US" smtClean="0"/>
              <a:t>7/1/2020</a:t>
            </a:fld>
            <a:endParaRPr lang="en-US"/>
          </a:p>
        </p:txBody>
      </p:sp>
      <p:sp>
        <p:nvSpPr>
          <p:cNvPr id="5" name="Footer Placeholder 4">
            <a:extLst>
              <a:ext uri="{FF2B5EF4-FFF2-40B4-BE49-F238E27FC236}">
                <a16:creationId xmlns:a16="http://schemas.microsoft.com/office/drawing/2014/main" id="{7347FE57-80B9-4B1D-B6D7-F203E6FAD0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17CF49-A495-4A55-859F-BF820872126F}"/>
              </a:ext>
            </a:extLst>
          </p:cNvPr>
          <p:cNvSpPr>
            <a:spLocks noGrp="1"/>
          </p:cNvSpPr>
          <p:nvPr>
            <p:ph type="sldNum" sz="quarter" idx="12"/>
          </p:nvPr>
        </p:nvSpPr>
        <p:spPr/>
        <p:txBody>
          <a:bodyPr/>
          <a:lstStyle/>
          <a:p>
            <a:fld id="{78143F9A-AB53-43D0-ADD7-F0A5AE23CEF1}" type="slidenum">
              <a:rPr lang="en-US" smtClean="0"/>
              <a:t>‹#›</a:t>
            </a:fld>
            <a:endParaRPr lang="en-US"/>
          </a:p>
        </p:txBody>
      </p:sp>
    </p:spTree>
    <p:extLst>
      <p:ext uri="{BB962C8B-B14F-4D97-AF65-F5344CB8AC3E}">
        <p14:creationId xmlns:p14="http://schemas.microsoft.com/office/powerpoint/2010/main" val="4057578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4DF04-CDA5-46A2-8093-04E2AD7C57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F4524C-5841-4224-8536-DA34E8E02C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CDE212-91FE-4590-B14E-C2EB3EBD55C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C501A47-8A49-4079-8374-F6B8E48FF1D6}"/>
              </a:ext>
            </a:extLst>
          </p:cNvPr>
          <p:cNvSpPr>
            <a:spLocks noGrp="1"/>
          </p:cNvSpPr>
          <p:nvPr>
            <p:ph type="dt" sz="half" idx="10"/>
          </p:nvPr>
        </p:nvSpPr>
        <p:spPr/>
        <p:txBody>
          <a:bodyPr/>
          <a:lstStyle/>
          <a:p>
            <a:fld id="{80E50ABD-0B2C-43EF-BF42-6CAA0CAC47A2}" type="datetimeFigureOut">
              <a:rPr lang="en-US" smtClean="0"/>
              <a:t>7/1/2020</a:t>
            </a:fld>
            <a:endParaRPr lang="en-US"/>
          </a:p>
        </p:txBody>
      </p:sp>
      <p:sp>
        <p:nvSpPr>
          <p:cNvPr id="6" name="Footer Placeholder 5">
            <a:extLst>
              <a:ext uri="{FF2B5EF4-FFF2-40B4-BE49-F238E27FC236}">
                <a16:creationId xmlns:a16="http://schemas.microsoft.com/office/drawing/2014/main" id="{99F3F08C-DD33-4156-9D00-FC7EA61CB3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58B4C3-945C-460C-B170-8FB42DDC5D6B}"/>
              </a:ext>
            </a:extLst>
          </p:cNvPr>
          <p:cNvSpPr>
            <a:spLocks noGrp="1"/>
          </p:cNvSpPr>
          <p:nvPr>
            <p:ph type="sldNum" sz="quarter" idx="12"/>
          </p:nvPr>
        </p:nvSpPr>
        <p:spPr/>
        <p:txBody>
          <a:bodyPr/>
          <a:lstStyle/>
          <a:p>
            <a:fld id="{78143F9A-AB53-43D0-ADD7-F0A5AE23CEF1}" type="slidenum">
              <a:rPr lang="en-US" smtClean="0"/>
              <a:t>‹#›</a:t>
            </a:fld>
            <a:endParaRPr lang="en-US"/>
          </a:p>
        </p:txBody>
      </p:sp>
    </p:spTree>
    <p:extLst>
      <p:ext uri="{BB962C8B-B14F-4D97-AF65-F5344CB8AC3E}">
        <p14:creationId xmlns:p14="http://schemas.microsoft.com/office/powerpoint/2010/main" val="1448526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3A316-A32F-4613-9455-CE1B4B9C9A9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C46AE0-20E9-45DB-8B6B-0D39A3664A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43A81E-A7F6-422E-80AD-F34D5442277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FCC676-EA87-4687-AE24-DBA513F7CC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C24A64-DBF6-45E6-AA7C-6F05819E2A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54D568-19AC-408C-B171-D00C5F001E63}"/>
              </a:ext>
            </a:extLst>
          </p:cNvPr>
          <p:cNvSpPr>
            <a:spLocks noGrp="1"/>
          </p:cNvSpPr>
          <p:nvPr>
            <p:ph type="dt" sz="half" idx="10"/>
          </p:nvPr>
        </p:nvSpPr>
        <p:spPr/>
        <p:txBody>
          <a:bodyPr/>
          <a:lstStyle/>
          <a:p>
            <a:fld id="{80E50ABD-0B2C-43EF-BF42-6CAA0CAC47A2}" type="datetimeFigureOut">
              <a:rPr lang="en-US" smtClean="0"/>
              <a:t>7/1/2020</a:t>
            </a:fld>
            <a:endParaRPr lang="en-US"/>
          </a:p>
        </p:txBody>
      </p:sp>
      <p:sp>
        <p:nvSpPr>
          <p:cNvPr id="8" name="Footer Placeholder 7">
            <a:extLst>
              <a:ext uri="{FF2B5EF4-FFF2-40B4-BE49-F238E27FC236}">
                <a16:creationId xmlns:a16="http://schemas.microsoft.com/office/drawing/2014/main" id="{17DFD629-E2F3-40A9-89F1-F1C77E2269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E8AED8A-BCC1-4E73-8EB7-F0D2FBE2A84D}"/>
              </a:ext>
            </a:extLst>
          </p:cNvPr>
          <p:cNvSpPr>
            <a:spLocks noGrp="1"/>
          </p:cNvSpPr>
          <p:nvPr>
            <p:ph type="sldNum" sz="quarter" idx="12"/>
          </p:nvPr>
        </p:nvSpPr>
        <p:spPr/>
        <p:txBody>
          <a:bodyPr/>
          <a:lstStyle/>
          <a:p>
            <a:fld id="{78143F9A-AB53-43D0-ADD7-F0A5AE23CEF1}" type="slidenum">
              <a:rPr lang="en-US" smtClean="0"/>
              <a:t>‹#›</a:t>
            </a:fld>
            <a:endParaRPr lang="en-US"/>
          </a:p>
        </p:txBody>
      </p:sp>
    </p:spTree>
    <p:extLst>
      <p:ext uri="{BB962C8B-B14F-4D97-AF65-F5344CB8AC3E}">
        <p14:creationId xmlns:p14="http://schemas.microsoft.com/office/powerpoint/2010/main" val="3078599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0DE6F-8AEB-4EE6-AF2D-BE8276309A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B32B9C6-E751-4A63-BA1A-194534A891FF}"/>
              </a:ext>
            </a:extLst>
          </p:cNvPr>
          <p:cNvSpPr>
            <a:spLocks noGrp="1"/>
          </p:cNvSpPr>
          <p:nvPr>
            <p:ph type="dt" sz="half" idx="10"/>
          </p:nvPr>
        </p:nvSpPr>
        <p:spPr/>
        <p:txBody>
          <a:bodyPr/>
          <a:lstStyle/>
          <a:p>
            <a:fld id="{80E50ABD-0B2C-43EF-BF42-6CAA0CAC47A2}" type="datetimeFigureOut">
              <a:rPr lang="en-US" smtClean="0"/>
              <a:t>7/1/2020</a:t>
            </a:fld>
            <a:endParaRPr lang="en-US"/>
          </a:p>
        </p:txBody>
      </p:sp>
      <p:sp>
        <p:nvSpPr>
          <p:cNvPr id="4" name="Footer Placeholder 3">
            <a:extLst>
              <a:ext uri="{FF2B5EF4-FFF2-40B4-BE49-F238E27FC236}">
                <a16:creationId xmlns:a16="http://schemas.microsoft.com/office/drawing/2014/main" id="{9C9F7A8B-D2F4-4B18-A44C-D05730BE18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E9C21CA-E1C9-401B-884B-70D7BFC23A7F}"/>
              </a:ext>
            </a:extLst>
          </p:cNvPr>
          <p:cNvSpPr>
            <a:spLocks noGrp="1"/>
          </p:cNvSpPr>
          <p:nvPr>
            <p:ph type="sldNum" sz="quarter" idx="12"/>
          </p:nvPr>
        </p:nvSpPr>
        <p:spPr/>
        <p:txBody>
          <a:bodyPr/>
          <a:lstStyle/>
          <a:p>
            <a:fld id="{78143F9A-AB53-43D0-ADD7-F0A5AE23CEF1}" type="slidenum">
              <a:rPr lang="en-US" smtClean="0"/>
              <a:t>‹#›</a:t>
            </a:fld>
            <a:endParaRPr lang="en-US"/>
          </a:p>
        </p:txBody>
      </p:sp>
    </p:spTree>
    <p:extLst>
      <p:ext uri="{BB962C8B-B14F-4D97-AF65-F5344CB8AC3E}">
        <p14:creationId xmlns:p14="http://schemas.microsoft.com/office/powerpoint/2010/main" val="1703278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18D89B-9718-4EEC-8812-65AA23FE405B}"/>
              </a:ext>
            </a:extLst>
          </p:cNvPr>
          <p:cNvSpPr>
            <a:spLocks noGrp="1"/>
          </p:cNvSpPr>
          <p:nvPr>
            <p:ph type="dt" sz="half" idx="10"/>
          </p:nvPr>
        </p:nvSpPr>
        <p:spPr/>
        <p:txBody>
          <a:bodyPr/>
          <a:lstStyle/>
          <a:p>
            <a:fld id="{80E50ABD-0B2C-43EF-BF42-6CAA0CAC47A2}" type="datetimeFigureOut">
              <a:rPr lang="en-US" smtClean="0"/>
              <a:t>7/1/2020</a:t>
            </a:fld>
            <a:endParaRPr lang="en-US"/>
          </a:p>
        </p:txBody>
      </p:sp>
      <p:sp>
        <p:nvSpPr>
          <p:cNvPr id="3" name="Footer Placeholder 2">
            <a:extLst>
              <a:ext uri="{FF2B5EF4-FFF2-40B4-BE49-F238E27FC236}">
                <a16:creationId xmlns:a16="http://schemas.microsoft.com/office/drawing/2014/main" id="{DF78A499-40FD-4CD7-80AF-552F5E7CCEA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5EAF06-AF2A-4AD6-B813-726162EC31BC}"/>
              </a:ext>
            </a:extLst>
          </p:cNvPr>
          <p:cNvSpPr>
            <a:spLocks noGrp="1"/>
          </p:cNvSpPr>
          <p:nvPr>
            <p:ph type="sldNum" sz="quarter" idx="12"/>
          </p:nvPr>
        </p:nvSpPr>
        <p:spPr/>
        <p:txBody>
          <a:bodyPr/>
          <a:lstStyle/>
          <a:p>
            <a:fld id="{78143F9A-AB53-43D0-ADD7-F0A5AE23CEF1}" type="slidenum">
              <a:rPr lang="en-US" smtClean="0"/>
              <a:t>‹#›</a:t>
            </a:fld>
            <a:endParaRPr lang="en-US"/>
          </a:p>
        </p:txBody>
      </p:sp>
    </p:spTree>
    <p:extLst>
      <p:ext uri="{BB962C8B-B14F-4D97-AF65-F5344CB8AC3E}">
        <p14:creationId xmlns:p14="http://schemas.microsoft.com/office/powerpoint/2010/main" val="1644270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57FE6-4E3D-4645-9635-861C019CE5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4D2CE2-B0C5-45C7-B752-421672F3AD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FC9E24-6D03-45F7-B22F-1ABCF6B803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8533DA-413B-46AC-B25A-E411EC1ABC44}"/>
              </a:ext>
            </a:extLst>
          </p:cNvPr>
          <p:cNvSpPr>
            <a:spLocks noGrp="1"/>
          </p:cNvSpPr>
          <p:nvPr>
            <p:ph type="dt" sz="half" idx="10"/>
          </p:nvPr>
        </p:nvSpPr>
        <p:spPr/>
        <p:txBody>
          <a:bodyPr/>
          <a:lstStyle/>
          <a:p>
            <a:fld id="{80E50ABD-0B2C-43EF-BF42-6CAA0CAC47A2}" type="datetimeFigureOut">
              <a:rPr lang="en-US" smtClean="0"/>
              <a:t>7/1/2020</a:t>
            </a:fld>
            <a:endParaRPr lang="en-US"/>
          </a:p>
        </p:txBody>
      </p:sp>
      <p:sp>
        <p:nvSpPr>
          <p:cNvPr id="6" name="Footer Placeholder 5">
            <a:extLst>
              <a:ext uri="{FF2B5EF4-FFF2-40B4-BE49-F238E27FC236}">
                <a16:creationId xmlns:a16="http://schemas.microsoft.com/office/drawing/2014/main" id="{659A08A5-2DBD-42AE-9516-96B1D443FB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277C17-5578-44E3-A72F-262D366E59EB}"/>
              </a:ext>
            </a:extLst>
          </p:cNvPr>
          <p:cNvSpPr>
            <a:spLocks noGrp="1"/>
          </p:cNvSpPr>
          <p:nvPr>
            <p:ph type="sldNum" sz="quarter" idx="12"/>
          </p:nvPr>
        </p:nvSpPr>
        <p:spPr/>
        <p:txBody>
          <a:bodyPr/>
          <a:lstStyle/>
          <a:p>
            <a:fld id="{78143F9A-AB53-43D0-ADD7-F0A5AE23CEF1}" type="slidenum">
              <a:rPr lang="en-US" smtClean="0"/>
              <a:t>‹#›</a:t>
            </a:fld>
            <a:endParaRPr lang="en-US"/>
          </a:p>
        </p:txBody>
      </p:sp>
    </p:spTree>
    <p:extLst>
      <p:ext uri="{BB962C8B-B14F-4D97-AF65-F5344CB8AC3E}">
        <p14:creationId xmlns:p14="http://schemas.microsoft.com/office/powerpoint/2010/main" val="2429626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6637C-2E16-4564-BEEB-EB501052D0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B45E3F-3A5E-499A-BEBE-51D5242378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21D7395-D52D-4E61-A72A-E355525988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BB280B-D1BD-4EC7-96FA-3CFB2E892E8E}"/>
              </a:ext>
            </a:extLst>
          </p:cNvPr>
          <p:cNvSpPr>
            <a:spLocks noGrp="1"/>
          </p:cNvSpPr>
          <p:nvPr>
            <p:ph type="dt" sz="half" idx="10"/>
          </p:nvPr>
        </p:nvSpPr>
        <p:spPr/>
        <p:txBody>
          <a:bodyPr/>
          <a:lstStyle/>
          <a:p>
            <a:fld id="{80E50ABD-0B2C-43EF-BF42-6CAA0CAC47A2}" type="datetimeFigureOut">
              <a:rPr lang="en-US" smtClean="0"/>
              <a:t>7/1/2020</a:t>
            </a:fld>
            <a:endParaRPr lang="en-US"/>
          </a:p>
        </p:txBody>
      </p:sp>
      <p:sp>
        <p:nvSpPr>
          <p:cNvPr id="6" name="Footer Placeholder 5">
            <a:extLst>
              <a:ext uri="{FF2B5EF4-FFF2-40B4-BE49-F238E27FC236}">
                <a16:creationId xmlns:a16="http://schemas.microsoft.com/office/drawing/2014/main" id="{D00247C3-C37F-4972-8F4B-11CBB90B11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A37A69-A27C-4759-89A2-CED467BABA7C}"/>
              </a:ext>
            </a:extLst>
          </p:cNvPr>
          <p:cNvSpPr>
            <a:spLocks noGrp="1"/>
          </p:cNvSpPr>
          <p:nvPr>
            <p:ph type="sldNum" sz="quarter" idx="12"/>
          </p:nvPr>
        </p:nvSpPr>
        <p:spPr/>
        <p:txBody>
          <a:bodyPr/>
          <a:lstStyle/>
          <a:p>
            <a:fld id="{78143F9A-AB53-43D0-ADD7-F0A5AE23CEF1}" type="slidenum">
              <a:rPr lang="en-US" smtClean="0"/>
              <a:t>‹#›</a:t>
            </a:fld>
            <a:endParaRPr lang="en-US"/>
          </a:p>
        </p:txBody>
      </p:sp>
    </p:spTree>
    <p:extLst>
      <p:ext uri="{BB962C8B-B14F-4D97-AF65-F5344CB8AC3E}">
        <p14:creationId xmlns:p14="http://schemas.microsoft.com/office/powerpoint/2010/main" val="1668267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58FEE0-FAD4-40AE-8802-02BD306DD4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AAD881-D4BE-48DC-B76E-1FC85F839A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EAFBFC-4392-4F4A-B197-FFB11F30FB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E50ABD-0B2C-43EF-BF42-6CAA0CAC47A2}" type="datetimeFigureOut">
              <a:rPr lang="en-US" smtClean="0"/>
              <a:t>7/1/2020</a:t>
            </a:fld>
            <a:endParaRPr lang="en-US"/>
          </a:p>
        </p:txBody>
      </p:sp>
      <p:sp>
        <p:nvSpPr>
          <p:cNvPr id="5" name="Footer Placeholder 4">
            <a:extLst>
              <a:ext uri="{FF2B5EF4-FFF2-40B4-BE49-F238E27FC236}">
                <a16:creationId xmlns:a16="http://schemas.microsoft.com/office/drawing/2014/main" id="{8D444F22-E0ED-4FD9-A407-90CF5A90D1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B47B845-6586-4FDE-B92E-80BEA22F97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143F9A-AB53-43D0-ADD7-F0A5AE23CEF1}" type="slidenum">
              <a:rPr lang="en-US" smtClean="0"/>
              <a:t>‹#›</a:t>
            </a:fld>
            <a:endParaRPr lang="en-US"/>
          </a:p>
        </p:txBody>
      </p:sp>
    </p:spTree>
    <p:extLst>
      <p:ext uri="{BB962C8B-B14F-4D97-AF65-F5344CB8AC3E}">
        <p14:creationId xmlns:p14="http://schemas.microsoft.com/office/powerpoint/2010/main" val="311099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D8C54-7FEF-46B7-8339-8B35AF69AB5D}"/>
              </a:ext>
            </a:extLst>
          </p:cNvPr>
          <p:cNvSpPr>
            <a:spLocks noGrp="1"/>
          </p:cNvSpPr>
          <p:nvPr>
            <p:ph type="title"/>
          </p:nvPr>
        </p:nvSpPr>
        <p:spPr>
          <a:xfrm>
            <a:off x="838200" y="365124"/>
            <a:ext cx="10515600" cy="1460501"/>
          </a:xfrm>
        </p:spPr>
        <p:txBody>
          <a:bodyPr>
            <a:normAutofit/>
          </a:bodyPr>
          <a:lstStyle/>
          <a:p>
            <a:pPr algn="ctr">
              <a:spcAft>
                <a:spcPts val="0"/>
              </a:spcAft>
            </a:pPr>
            <a:r>
              <a:rPr lang="en-US" sz="2000" b="1" dirty="0">
                <a:latin typeface="Arial" panose="020B0604020202020204" pitchFamily="34" charset="0"/>
                <a:ea typeface="Times New Roman" panose="02020603050405020304" pitchFamily="18" charset="0"/>
                <a:cs typeface="Arial" panose="020B0604020202020204" pitchFamily="34" charset="0"/>
              </a:rPr>
              <a:t>Project Activity Report</a:t>
            </a:r>
            <a:br>
              <a:rPr lang="en-US" sz="2000" dirty="0">
                <a:latin typeface="Arial" panose="020B0604020202020204" pitchFamily="34" charset="0"/>
                <a:ea typeface="Times New Roman" panose="02020603050405020304" pitchFamily="18" charset="0"/>
                <a:cs typeface="Arial" panose="020B0604020202020204" pitchFamily="34" charset="0"/>
              </a:rPr>
            </a:br>
            <a:r>
              <a:rPr lang="ru-RU" sz="2000" dirty="0">
                <a:latin typeface="Arial" panose="020B0604020202020204" pitchFamily="34" charset="0"/>
                <a:ea typeface="Times New Roman" panose="02020603050405020304" pitchFamily="18" charset="0"/>
                <a:cs typeface="Arial" panose="020B0604020202020204" pitchFamily="34" charset="0"/>
              </a:rPr>
              <a:t> </a:t>
            </a:r>
            <a:r>
              <a:rPr lang="ru-RU" sz="2000" b="1" dirty="0">
                <a:latin typeface="Arial" panose="020B0604020202020204" pitchFamily="34" charset="0"/>
                <a:ea typeface="Times New Roman" panose="02020603050405020304" pitchFamily="18" charset="0"/>
                <a:cs typeface="Arial" panose="020B0604020202020204" pitchFamily="34" charset="0"/>
              </a:rPr>
              <a:t>"</a:t>
            </a:r>
            <a:r>
              <a:rPr lang="en-US" sz="2000" b="1" dirty="0">
                <a:latin typeface="Arial" panose="020B0604020202020204" pitchFamily="34" charset="0"/>
                <a:ea typeface="Times New Roman" panose="02020603050405020304" pitchFamily="18" charset="0"/>
                <a:cs typeface="Arial" panose="020B0604020202020204" pitchFamily="34" charset="0"/>
              </a:rPr>
              <a:t>Development of a wide-aperture backscattering detector (BSD) </a:t>
            </a:r>
            <a:br>
              <a:rPr lang="en-US" sz="2000" b="1" dirty="0">
                <a:latin typeface="Arial" panose="020B0604020202020204" pitchFamily="34" charset="0"/>
                <a:ea typeface="Times New Roman" panose="02020603050405020304" pitchFamily="18" charset="0"/>
                <a:cs typeface="Arial" panose="020B0604020202020204" pitchFamily="34" charset="0"/>
              </a:rPr>
            </a:br>
            <a:r>
              <a:rPr lang="en-US" sz="2000" b="1" dirty="0">
                <a:latin typeface="Arial" panose="020B0604020202020204" pitchFamily="34" charset="0"/>
                <a:ea typeface="Times New Roman" panose="02020603050405020304" pitchFamily="18" charset="0"/>
                <a:cs typeface="Arial" panose="020B0604020202020204" pitchFamily="34" charset="0"/>
              </a:rPr>
              <a:t>for the HRFD diffractometer</a:t>
            </a:r>
            <a:r>
              <a:rPr lang="ru-RU" sz="2000" b="1" dirty="0">
                <a:latin typeface="Arial" panose="020B0604020202020204" pitchFamily="34" charset="0"/>
                <a:ea typeface="Times New Roman" panose="02020603050405020304" pitchFamily="18" charset="0"/>
                <a:cs typeface="Arial" panose="020B0604020202020204" pitchFamily="34" charset="0"/>
              </a:rPr>
              <a:t>".</a:t>
            </a:r>
            <a:br>
              <a:rPr lang="en-US" sz="2000" dirty="0">
                <a:latin typeface="Arial" panose="020B0604020202020204" pitchFamily="34" charset="0"/>
                <a:ea typeface="Times New Roman" panose="02020603050405020304" pitchFamily="18"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2550E23-DEDC-418C-AF9E-72C9BB70C431}"/>
              </a:ext>
            </a:extLst>
          </p:cNvPr>
          <p:cNvSpPr>
            <a:spLocks noGrp="1"/>
          </p:cNvSpPr>
          <p:nvPr>
            <p:ph idx="1"/>
          </p:nvPr>
        </p:nvSpPr>
        <p:spPr>
          <a:xfrm>
            <a:off x="838200" y="1825625"/>
            <a:ext cx="10515600" cy="1069975"/>
          </a:xfrm>
        </p:spPr>
        <p:txBody>
          <a:bodyPr>
            <a:normAutofit/>
          </a:bodyPr>
          <a:lstStyle/>
          <a:p>
            <a:pPr marL="0" indent="0">
              <a:buNone/>
            </a:pPr>
            <a:r>
              <a:rPr lang="en-US" sz="1800" b="1" dirty="0">
                <a:latin typeface="Arial" panose="020B0604020202020204" pitchFamily="34" charset="0"/>
                <a:cs typeface="Arial" panose="020B0604020202020204" pitchFamily="34" charset="0"/>
              </a:rPr>
              <a:t>THEME: Development of Experimental Facilities for Condensed Matter Investigations with Beams of the IBR-2 Facility </a:t>
            </a:r>
          </a:p>
          <a:p>
            <a:pPr marL="0" indent="0">
              <a:buNone/>
            </a:pPr>
            <a:r>
              <a:rPr lang="en-US" sz="1800" b="1" dirty="0">
                <a:latin typeface="Arial" panose="020B0604020202020204" pitchFamily="34" charset="0"/>
                <a:cs typeface="Arial" panose="020B0604020202020204" pitchFamily="34" charset="0"/>
              </a:rPr>
              <a:t>THEME CODE: 04-4-1122-2015/2020</a:t>
            </a:r>
          </a:p>
        </p:txBody>
      </p:sp>
      <p:sp>
        <p:nvSpPr>
          <p:cNvPr id="5" name="Rectangle 4">
            <a:extLst>
              <a:ext uri="{FF2B5EF4-FFF2-40B4-BE49-F238E27FC236}">
                <a16:creationId xmlns:a16="http://schemas.microsoft.com/office/drawing/2014/main" id="{117345B6-9346-4186-90F5-251016922DD7}"/>
              </a:ext>
            </a:extLst>
          </p:cNvPr>
          <p:cNvSpPr/>
          <p:nvPr/>
        </p:nvSpPr>
        <p:spPr>
          <a:xfrm>
            <a:off x="8215611" y="3057858"/>
            <a:ext cx="1210588" cy="456535"/>
          </a:xfrm>
          <a:prstGeom prst="rect">
            <a:avLst/>
          </a:prstGeom>
        </p:spPr>
        <p:txBody>
          <a:bodyPr wrap="none">
            <a:spAutoFit/>
          </a:bodyPr>
          <a:lstStyle/>
          <a:p>
            <a:pPr>
              <a:lnSpc>
                <a:spcPct val="150000"/>
              </a:lnSpc>
              <a:spcAft>
                <a:spcPts val="0"/>
              </a:spcAft>
            </a:pPr>
            <a:r>
              <a:rPr lang="en-US" b="1" dirty="0">
                <a:latin typeface="Arial" panose="020B0604020202020204" pitchFamily="34" charset="0"/>
                <a:ea typeface="Times New Roman" panose="02020603050405020304" pitchFamily="18" charset="0"/>
              </a:rPr>
              <a:t>Authors: </a:t>
            </a:r>
            <a:endParaRPr lang="en-US" sz="1200" dirty="0">
              <a:effectLst/>
              <a:latin typeface="Arial" panose="020B0604020202020204" pitchFamily="34" charset="0"/>
              <a:ea typeface="Times New Roman" panose="02020603050405020304" pitchFamily="18" charset="0"/>
            </a:endParaRPr>
          </a:p>
        </p:txBody>
      </p:sp>
      <p:graphicFrame>
        <p:nvGraphicFramePr>
          <p:cNvPr id="6" name="Table 5">
            <a:extLst>
              <a:ext uri="{FF2B5EF4-FFF2-40B4-BE49-F238E27FC236}">
                <a16:creationId xmlns:a16="http://schemas.microsoft.com/office/drawing/2014/main" id="{9234927F-5B5E-496E-B7E6-B58C98B1C8A5}"/>
              </a:ext>
            </a:extLst>
          </p:cNvPr>
          <p:cNvGraphicFramePr>
            <a:graphicFrameLocks noGrp="1"/>
          </p:cNvGraphicFramePr>
          <p:nvPr>
            <p:extLst>
              <p:ext uri="{D42A27DB-BD31-4B8C-83A1-F6EECF244321}">
                <p14:modId xmlns:p14="http://schemas.microsoft.com/office/powerpoint/2010/main" val="2800825158"/>
              </p:ext>
            </p:extLst>
          </p:nvPr>
        </p:nvGraphicFramePr>
        <p:xfrm>
          <a:off x="7079554" y="3673784"/>
          <a:ext cx="4274247" cy="1257745"/>
        </p:xfrm>
        <a:graphic>
          <a:graphicData uri="http://schemas.openxmlformats.org/drawingml/2006/table">
            <a:tbl>
              <a:tblPr firstRow="1" firstCol="1" lastRow="1" lastCol="1" bandRow="1" bandCol="1">
                <a:tableStyleId>{2D5ABB26-0587-4C30-8999-92F81FD0307C}</a:tableStyleId>
              </a:tblPr>
              <a:tblGrid>
                <a:gridCol w="1815044">
                  <a:extLst>
                    <a:ext uri="{9D8B030D-6E8A-4147-A177-3AD203B41FA5}">
                      <a16:colId xmlns:a16="http://schemas.microsoft.com/office/drawing/2014/main" val="4076692365"/>
                    </a:ext>
                  </a:extLst>
                </a:gridCol>
                <a:gridCol w="2459203">
                  <a:extLst>
                    <a:ext uri="{9D8B030D-6E8A-4147-A177-3AD203B41FA5}">
                      <a16:colId xmlns:a16="http://schemas.microsoft.com/office/drawing/2014/main" val="2527017138"/>
                    </a:ext>
                  </a:extLst>
                </a:gridCol>
              </a:tblGrid>
              <a:tr h="234944">
                <a:tc>
                  <a:txBody>
                    <a:bodyPr/>
                    <a:lstStyle/>
                    <a:p>
                      <a:pPr algn="just">
                        <a:lnSpc>
                          <a:spcPct val="150000"/>
                        </a:lnSpc>
                        <a:spcAft>
                          <a:spcPts val="0"/>
                        </a:spcAft>
                      </a:pPr>
                      <a:r>
                        <a:rPr lang="en-US" sz="1200" dirty="0" err="1">
                          <a:effectLst/>
                          <a:latin typeface="Arial" panose="020B0604020202020204" pitchFamily="34" charset="0"/>
                          <a:cs typeface="Arial" panose="020B0604020202020204" pitchFamily="34" charset="0"/>
                        </a:rPr>
                        <a:t>Balagurov</a:t>
                      </a:r>
                      <a:r>
                        <a:rPr lang="ru-RU" sz="1200" dirty="0">
                          <a:effectLst/>
                          <a:latin typeface="Arial" panose="020B0604020202020204" pitchFamily="34" charset="0"/>
                          <a:cs typeface="Arial" panose="020B0604020202020204" pitchFamily="34" charset="0"/>
                        </a:rPr>
                        <a:t> А.М.</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50000"/>
                        </a:lnSpc>
                        <a:spcAft>
                          <a:spcPts val="0"/>
                        </a:spcAft>
                      </a:pPr>
                      <a:r>
                        <a:rPr lang="ru-RU" sz="1200">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Dubna, JINR</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538741552"/>
                  </a:ext>
                </a:extLst>
              </a:tr>
              <a:tr h="251460">
                <a:tc>
                  <a:txBody>
                    <a:bodyPr/>
                    <a:lstStyle/>
                    <a:p>
                      <a:pPr algn="just">
                        <a:lnSpc>
                          <a:spcPct val="150000"/>
                        </a:lnSpc>
                        <a:spcAft>
                          <a:spcPts val="0"/>
                        </a:spcAft>
                      </a:pPr>
                      <a:r>
                        <a:rPr lang="en-US" sz="1200">
                          <a:effectLst/>
                          <a:latin typeface="Arial" panose="020B0604020202020204" pitchFamily="34" charset="0"/>
                          <a:cs typeface="Arial" panose="020B0604020202020204" pitchFamily="34" charset="0"/>
                        </a:rPr>
                        <a:t>Bobrikov I</a:t>
                      </a:r>
                      <a:r>
                        <a:rPr lang="ru-RU" sz="1200">
                          <a:effectLst/>
                          <a:latin typeface="Arial" panose="020B0604020202020204" pitchFamily="34" charset="0"/>
                          <a:cs typeface="Arial" panose="020B0604020202020204" pitchFamily="34" charset="0"/>
                        </a:rPr>
                        <a:t>.А.</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50000"/>
                        </a:lnSpc>
                        <a:spcAft>
                          <a:spcPts val="0"/>
                        </a:spcAft>
                      </a:pPr>
                      <a:r>
                        <a:rPr lang="ru-RU" sz="1200">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Dubna, JINR</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061628329"/>
                  </a:ext>
                </a:extLst>
              </a:tr>
              <a:tr h="251460">
                <a:tc>
                  <a:txBody>
                    <a:bodyPr/>
                    <a:lstStyle/>
                    <a:p>
                      <a:pPr algn="just">
                        <a:lnSpc>
                          <a:spcPct val="150000"/>
                        </a:lnSpc>
                        <a:spcAft>
                          <a:spcPts val="0"/>
                        </a:spcAft>
                      </a:pPr>
                      <a:r>
                        <a:rPr lang="en-US" sz="1200" dirty="0" err="1">
                          <a:effectLst/>
                          <a:latin typeface="Arial" panose="020B0604020202020204" pitchFamily="34" charset="0"/>
                          <a:cs typeface="Arial" panose="020B0604020202020204" pitchFamily="34" charset="0"/>
                        </a:rPr>
                        <a:t>Bokuchava</a:t>
                      </a:r>
                      <a:r>
                        <a:rPr lang="en-US" sz="1200" dirty="0">
                          <a:effectLst/>
                          <a:latin typeface="Arial" panose="020B0604020202020204" pitchFamily="34" charset="0"/>
                          <a:cs typeface="Arial" panose="020B0604020202020204" pitchFamily="34" charset="0"/>
                        </a:rPr>
                        <a:t> G.D</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50000"/>
                        </a:lnSpc>
                        <a:spcAft>
                          <a:spcPts val="0"/>
                        </a:spcAft>
                      </a:pPr>
                      <a:r>
                        <a:rPr lang="ru-RU" sz="1200">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Dubna, JINR</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965306642"/>
                  </a:ext>
                </a:extLst>
              </a:tr>
              <a:tr h="262890">
                <a:tc>
                  <a:txBody>
                    <a:bodyPr/>
                    <a:lstStyle/>
                    <a:p>
                      <a:pPr algn="just">
                        <a:lnSpc>
                          <a:spcPct val="150000"/>
                        </a:lnSpc>
                        <a:spcAft>
                          <a:spcPts val="0"/>
                        </a:spcAft>
                      </a:pPr>
                      <a:r>
                        <a:rPr lang="en-US" sz="1200">
                          <a:effectLst/>
                          <a:latin typeface="Arial" panose="020B0604020202020204" pitchFamily="34" charset="0"/>
                          <a:cs typeface="Arial" panose="020B0604020202020204" pitchFamily="34" charset="0"/>
                        </a:rPr>
                        <a:t>Kruglov V</a:t>
                      </a:r>
                      <a:r>
                        <a:rPr lang="ru-RU" sz="1200">
                          <a:effectLst/>
                          <a:latin typeface="Arial" panose="020B0604020202020204" pitchFamily="34" charset="0"/>
                          <a:cs typeface="Arial" panose="020B0604020202020204" pitchFamily="34" charset="0"/>
                        </a:rPr>
                        <a:t>.</a:t>
                      </a:r>
                      <a:r>
                        <a:rPr lang="en-US" sz="1200">
                          <a:effectLst/>
                          <a:latin typeface="Arial" panose="020B0604020202020204" pitchFamily="34" charset="0"/>
                          <a:cs typeface="Arial" panose="020B0604020202020204" pitchFamily="34" charset="0"/>
                        </a:rPr>
                        <a:t>V</a:t>
                      </a:r>
                      <a:r>
                        <a:rPr lang="ru-RU" sz="1200">
                          <a:effectLst/>
                          <a:latin typeface="Arial" panose="020B0604020202020204" pitchFamily="34" charset="0"/>
                          <a:cs typeface="Arial" panose="020B0604020202020204" pitchFamily="34" charset="0"/>
                        </a:rPr>
                        <a:t>.</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50000"/>
                        </a:lnSpc>
                        <a:spcAft>
                          <a:spcPts val="0"/>
                        </a:spcAft>
                      </a:pPr>
                      <a:r>
                        <a:rPr lang="ru-RU"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Dubna</a:t>
                      </a:r>
                      <a:r>
                        <a:rPr lang="en-US" sz="1200" dirty="0">
                          <a:effectLst/>
                          <a:latin typeface="Arial" panose="020B0604020202020204" pitchFamily="34" charset="0"/>
                          <a:cs typeface="Arial" panose="020B0604020202020204" pitchFamily="34" charset="0"/>
                        </a:rPr>
                        <a:t>, JINR</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637763213"/>
                  </a:ext>
                </a:extLst>
              </a:tr>
              <a:tr h="251460">
                <a:tc>
                  <a:txBody>
                    <a:bodyPr/>
                    <a:lstStyle/>
                    <a:p>
                      <a:pPr algn="just">
                        <a:lnSpc>
                          <a:spcPct val="150000"/>
                        </a:lnSpc>
                        <a:spcAft>
                          <a:spcPts val="0"/>
                        </a:spcAft>
                      </a:pPr>
                      <a:r>
                        <a:rPr lang="en-US" sz="1200">
                          <a:effectLst/>
                          <a:latin typeface="Arial" panose="020B0604020202020204" pitchFamily="34" charset="0"/>
                          <a:cs typeface="Arial" panose="020B0604020202020204" pitchFamily="34" charset="0"/>
                        </a:rPr>
                        <a:t>Simkin V</a:t>
                      </a:r>
                      <a:r>
                        <a:rPr lang="ru-RU" sz="1200">
                          <a:effectLst/>
                          <a:latin typeface="Arial" panose="020B0604020202020204" pitchFamily="34" charset="0"/>
                          <a:cs typeface="Arial" panose="020B0604020202020204" pitchFamily="34" charset="0"/>
                        </a:rPr>
                        <a:t>.</a:t>
                      </a:r>
                      <a:r>
                        <a:rPr lang="en-US" sz="1200">
                          <a:effectLst/>
                          <a:latin typeface="Arial" panose="020B0604020202020204" pitchFamily="34" charset="0"/>
                          <a:cs typeface="Arial" panose="020B0604020202020204" pitchFamily="34" charset="0"/>
                        </a:rPr>
                        <a:t>G.</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50000"/>
                        </a:lnSpc>
                        <a:spcAft>
                          <a:spcPts val="0"/>
                        </a:spcAft>
                      </a:pPr>
                      <a:r>
                        <a:rPr lang="ru-RU"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Dubna</a:t>
                      </a:r>
                      <a:r>
                        <a:rPr lang="en-US" sz="1200" dirty="0">
                          <a:effectLst/>
                          <a:latin typeface="Arial" panose="020B0604020202020204" pitchFamily="34" charset="0"/>
                          <a:cs typeface="Arial" panose="020B0604020202020204" pitchFamily="34" charset="0"/>
                        </a:rPr>
                        <a:t>, JINR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829301491"/>
                  </a:ext>
                </a:extLst>
              </a:tr>
            </a:tbl>
          </a:graphicData>
        </a:graphic>
      </p:graphicFrame>
      <p:sp>
        <p:nvSpPr>
          <p:cNvPr id="7" name="Rectangle 6">
            <a:extLst>
              <a:ext uri="{FF2B5EF4-FFF2-40B4-BE49-F238E27FC236}">
                <a16:creationId xmlns:a16="http://schemas.microsoft.com/office/drawing/2014/main" id="{FEB9695D-43BE-4D17-836B-C0676E3B1945}"/>
              </a:ext>
            </a:extLst>
          </p:cNvPr>
          <p:cNvSpPr/>
          <p:nvPr/>
        </p:nvSpPr>
        <p:spPr>
          <a:xfrm>
            <a:off x="3958876" y="5765801"/>
            <a:ext cx="3886962" cy="369332"/>
          </a:xfrm>
          <a:prstGeom prst="rect">
            <a:avLst/>
          </a:prstGeom>
        </p:spPr>
        <p:txBody>
          <a:bodyPr wrap="none">
            <a:spAutoFit/>
          </a:bodyPr>
          <a:lstStyle/>
          <a:p>
            <a:r>
              <a:rPr lang="en-GB" b="1" dirty="0">
                <a:latin typeface="Arial" panose="020B0604020202020204" pitchFamily="34" charset="0"/>
                <a:cs typeface="Arial" panose="020B0604020202020204" pitchFamily="34" charset="0"/>
              </a:rPr>
              <a:t>PROJECT</a:t>
            </a:r>
            <a:r>
              <a:rPr lang="en-GB" b="1" dirty="0"/>
              <a:t> </a:t>
            </a:r>
            <a:r>
              <a:rPr lang="en-GB" b="1" dirty="0">
                <a:latin typeface="Arial" panose="020B0604020202020204" pitchFamily="34" charset="0"/>
                <a:cs typeface="Arial" panose="020B0604020202020204" pitchFamily="34" charset="0"/>
              </a:rPr>
              <a:t>LEADER</a:t>
            </a:r>
            <a:r>
              <a:rPr lang="en-GB" dirty="0"/>
              <a:t>       </a:t>
            </a:r>
            <a:r>
              <a:rPr lang="en-US" dirty="0">
                <a:latin typeface="Arial" panose="020B0604020202020204" pitchFamily="34" charset="0"/>
                <a:cs typeface="Arial" panose="020B0604020202020204" pitchFamily="34" charset="0"/>
              </a:rPr>
              <a:t>Kruglov V.V.</a:t>
            </a:r>
          </a:p>
        </p:txBody>
      </p:sp>
    </p:spTree>
    <p:extLst>
      <p:ext uri="{BB962C8B-B14F-4D97-AF65-F5344CB8AC3E}">
        <p14:creationId xmlns:p14="http://schemas.microsoft.com/office/powerpoint/2010/main" val="2052452803"/>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366E12-5313-482D-A137-2A3591D73760}"/>
              </a:ext>
            </a:extLst>
          </p:cNvPr>
          <p:cNvSpPr/>
          <p:nvPr/>
        </p:nvSpPr>
        <p:spPr>
          <a:xfrm>
            <a:off x="601579" y="511676"/>
            <a:ext cx="10988842" cy="3776418"/>
          </a:xfrm>
          <a:prstGeom prst="rect">
            <a:avLst/>
          </a:prstGeom>
        </p:spPr>
        <p:txBody>
          <a:bodyPr wrap="square">
            <a:spAutoFit/>
          </a:bodyPr>
          <a:lstStyle/>
          <a:p>
            <a:pPr indent="228600" algn="ctr">
              <a:spcAft>
                <a:spcPts val="0"/>
              </a:spcAft>
            </a:pPr>
            <a:r>
              <a:rPr lang="en-US" b="1" dirty="0">
                <a:latin typeface="Arial" panose="020B0604020202020204" pitchFamily="34" charset="0"/>
                <a:ea typeface="Times New Roman" panose="02020603050405020304" pitchFamily="18" charset="0"/>
                <a:cs typeface="Arial" panose="020B0604020202020204" pitchFamily="34" charset="0"/>
              </a:rPr>
              <a:t>Work stages and project costs</a:t>
            </a:r>
            <a:endParaRPr lang="en-US" dirty="0">
              <a:latin typeface="Arial" panose="020B0604020202020204" pitchFamily="34" charset="0"/>
              <a:ea typeface="Times New Roman" panose="02020603050405020304" pitchFamily="18" charset="0"/>
              <a:cs typeface="Arial" panose="020B0604020202020204" pitchFamily="34" charset="0"/>
            </a:endParaRPr>
          </a:p>
          <a:p>
            <a:pPr indent="228600" algn="just">
              <a:spcAft>
                <a:spcPts val="0"/>
              </a:spcAft>
            </a:pPr>
            <a:r>
              <a:rPr lang="en-US" b="1" dirty="0">
                <a:latin typeface="Arial" panose="020B0604020202020204" pitchFamily="34" charset="0"/>
                <a:ea typeface="Times New Roman" panose="02020603050405020304" pitchFamily="18" charset="0"/>
              </a:rPr>
              <a:t> </a:t>
            </a:r>
            <a:endParaRPr lang="en-US" sz="1200" dirty="0">
              <a:latin typeface="Arial" panose="020B0604020202020204" pitchFamily="34" charset="0"/>
              <a:ea typeface="Times New Roman" panose="02020603050405020304" pitchFamily="18" charset="0"/>
            </a:endParaRPr>
          </a:p>
          <a:p>
            <a:pPr indent="228600" algn="just">
              <a:spcAft>
                <a:spcPts val="0"/>
              </a:spcAft>
            </a:pPr>
            <a:r>
              <a:rPr lang="en-US" sz="1600" dirty="0">
                <a:latin typeface="Arial" panose="020B0604020202020204" pitchFamily="34" charset="0"/>
                <a:ea typeface="Times New Roman" panose="02020603050405020304" pitchFamily="18" charset="0"/>
                <a:cs typeface="Arial" panose="020B0604020202020204" pitchFamily="34" charset="0"/>
              </a:rPr>
              <a:t>Project activities are carried out in accordance with the project schedule.</a:t>
            </a:r>
          </a:p>
          <a:p>
            <a:pPr indent="228600" algn="just">
              <a:spcAft>
                <a:spcPts val="0"/>
              </a:spcAft>
            </a:pPr>
            <a:r>
              <a:rPr lang="en-US" sz="1600" dirty="0">
                <a:latin typeface="Arial" panose="020B0604020202020204" pitchFamily="34" charset="0"/>
                <a:ea typeface="Times New Roman" panose="02020603050405020304" pitchFamily="18" charset="0"/>
                <a:cs typeface="Arial" panose="020B0604020202020204" pitchFamily="34" charset="0"/>
              </a:rPr>
              <a:t>The schedule includes a number of key points:</a:t>
            </a:r>
          </a:p>
          <a:p>
            <a:pPr marL="342900" lvl="0" indent="-342900" algn="just">
              <a:spcBef>
                <a:spcPts val="1200"/>
              </a:spcBef>
              <a:spcAft>
                <a:spcPts val="300"/>
              </a:spcAft>
              <a:buFont typeface="+mj-lt"/>
              <a:buAutoNum type="arabicPeriod"/>
            </a:pPr>
            <a:r>
              <a:rPr lang="en-US" sz="1600" dirty="0">
                <a:latin typeface="Arial" panose="020B0604020202020204" pitchFamily="34" charset="0"/>
                <a:ea typeface="Times New Roman" panose="02020603050405020304" pitchFamily="18" charset="0"/>
                <a:cs typeface="Arial" panose="020B0604020202020204" pitchFamily="34" charset="0"/>
              </a:rPr>
              <a:t>Development of the technical design of the backscattering detector (BSD) for HRFD; </a:t>
            </a:r>
          </a:p>
          <a:p>
            <a:pPr marL="342900" lvl="0" indent="-342900" algn="just">
              <a:spcAft>
                <a:spcPts val="300"/>
              </a:spcAft>
              <a:buFont typeface="+mj-lt"/>
              <a:buAutoNum type="arabicPeriod"/>
            </a:pPr>
            <a:r>
              <a:rPr lang="en-US" sz="1600" dirty="0">
                <a:latin typeface="Arial" panose="020B0604020202020204" pitchFamily="34" charset="0"/>
                <a:ea typeface="Times New Roman" panose="02020603050405020304" pitchFamily="18" charset="0"/>
                <a:cs typeface="Arial" panose="020B0604020202020204" pitchFamily="34" charset="0"/>
              </a:rPr>
              <a:t>Adaptation of the existing technology of manufacturing scintillation detectors for the backscattering detector at HRFD (FLNP JINR); </a:t>
            </a:r>
          </a:p>
          <a:p>
            <a:pPr marL="342900" lvl="0" indent="-342900" algn="just">
              <a:spcAft>
                <a:spcPts val="300"/>
              </a:spcAft>
              <a:buFont typeface="+mj-lt"/>
              <a:buAutoNum type="arabicPeriod"/>
            </a:pPr>
            <a:r>
              <a:rPr lang="en-US" sz="1600" dirty="0">
                <a:latin typeface="Arial" panose="020B0604020202020204" pitchFamily="34" charset="0"/>
                <a:ea typeface="Times New Roman" panose="02020603050405020304" pitchFamily="18" charset="0"/>
                <a:cs typeface="Arial" panose="020B0604020202020204" pitchFamily="34" charset="0"/>
              </a:rPr>
              <a:t>Design and manufacturing of the instrumentation for mass production of sectors of the detector;</a:t>
            </a:r>
          </a:p>
          <a:p>
            <a:pPr marL="342900" lvl="0" indent="-342900" algn="just">
              <a:lnSpc>
                <a:spcPct val="115000"/>
              </a:lnSpc>
              <a:spcAft>
                <a:spcPts val="300"/>
              </a:spcAft>
              <a:buFont typeface="+mj-lt"/>
              <a:buAutoNum type="arabicPeriod"/>
            </a:pPr>
            <a:r>
              <a:rPr lang="en-US" sz="1600" dirty="0">
                <a:latin typeface="Arial" panose="020B0604020202020204" pitchFamily="34" charset="0"/>
                <a:ea typeface="Times New Roman" panose="02020603050405020304" pitchFamily="18" charset="0"/>
                <a:cs typeface="Arial" panose="020B0604020202020204" pitchFamily="34" charset="0"/>
              </a:rPr>
              <a:t>Design and manufacturing of the mechanical components of the detector;</a:t>
            </a:r>
            <a:endParaRPr lang="en-US" sz="16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300"/>
              </a:spcAft>
              <a:buFont typeface="+mj-lt"/>
              <a:buAutoNum type="arabicPeriod"/>
            </a:pPr>
            <a:r>
              <a:rPr lang="en-US" sz="1600" dirty="0">
                <a:latin typeface="Arial" panose="020B0604020202020204" pitchFamily="34" charset="0"/>
                <a:ea typeface="Times New Roman" panose="02020603050405020304" pitchFamily="18" charset="0"/>
                <a:cs typeface="Arial" panose="020B0604020202020204" pitchFamily="34" charset="0"/>
              </a:rPr>
              <a:t>Design and manufacturing of a test stand for testing detector sectors; </a:t>
            </a:r>
          </a:p>
          <a:p>
            <a:pPr marL="342900" lvl="0" indent="-342900" algn="just">
              <a:spcAft>
                <a:spcPts val="300"/>
              </a:spcAft>
              <a:buFont typeface="+mj-lt"/>
              <a:buAutoNum type="arabicPeriod"/>
            </a:pPr>
            <a:r>
              <a:rPr lang="en-US" sz="1600" dirty="0">
                <a:latin typeface="Arial" panose="020B0604020202020204" pitchFamily="34" charset="0"/>
                <a:ea typeface="Times New Roman" panose="02020603050405020304" pitchFamily="18" charset="0"/>
                <a:cs typeface="Arial" panose="020B0604020202020204" pitchFamily="34" charset="0"/>
              </a:rPr>
              <a:t>Manufacturing of one sector of the detector and its testing on the test stand;</a:t>
            </a:r>
          </a:p>
          <a:p>
            <a:pPr marL="342900" indent="-342900">
              <a:buFont typeface="+mj-lt"/>
              <a:buAutoNum type="arabicPeriod"/>
            </a:pPr>
            <a:r>
              <a:rPr lang="en-US" sz="1600" dirty="0">
                <a:latin typeface="Arial" panose="020B0604020202020204" pitchFamily="34" charset="0"/>
                <a:ea typeface="Times New Roman" panose="02020603050405020304" pitchFamily="18" charset="0"/>
                <a:cs typeface="Arial" panose="020B0604020202020204" pitchFamily="34" charset="0"/>
              </a:rPr>
              <a:t>Manufacturing and adjustment of the MPD modules of the detector electronics and the data acquisition and accumulation electronics; development and debugging of the software.</a:t>
            </a:r>
            <a:endParaRPr lang="en-US" sz="16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10460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FD443CA-3CCF-4E83-AF57-A95A4BC5DB07}"/>
              </a:ext>
            </a:extLst>
          </p:cNvPr>
          <p:cNvSpPr/>
          <p:nvPr/>
        </p:nvSpPr>
        <p:spPr>
          <a:xfrm>
            <a:off x="87087" y="491129"/>
            <a:ext cx="11240130" cy="4394023"/>
          </a:xfrm>
          <a:prstGeom prst="rect">
            <a:avLst/>
          </a:prstGeom>
        </p:spPr>
        <p:txBody>
          <a:bodyPr wrap="square">
            <a:spAutoFit/>
          </a:bodyPr>
          <a:lstStyle/>
          <a:p>
            <a:pPr marL="228600" indent="220980" algn="just">
              <a:spcBef>
                <a:spcPts val="1200"/>
              </a:spcBef>
              <a:spcAft>
                <a:spcPts val="300"/>
              </a:spcAft>
            </a:pPr>
            <a:r>
              <a:rPr lang="en-US" dirty="0">
                <a:latin typeface="Arial" panose="020B0604020202020204" pitchFamily="34" charset="0"/>
                <a:ea typeface="Times New Roman" panose="02020603050405020304" pitchFamily="18" charset="0"/>
                <a:cs typeface="Arial" panose="020B0604020202020204" pitchFamily="34" charset="0"/>
              </a:rPr>
              <a:t>Up to date, a significant part of the activities scheduled within the framework of the current project has been completed, namely:</a:t>
            </a:r>
          </a:p>
          <a:p>
            <a:pPr marL="342900" lvl="0" indent="-342900" algn="just">
              <a:spcBef>
                <a:spcPts val="1200"/>
              </a:spcBef>
              <a:spcAft>
                <a:spcPts val="300"/>
              </a:spcAft>
              <a:buFont typeface="Symbol" panose="05050102010706020507" pitchFamily="18" charset="2"/>
              <a:buChar char=""/>
            </a:pPr>
            <a:r>
              <a:rPr lang="en-US" sz="1600" dirty="0">
                <a:latin typeface="Arial" panose="020B0604020202020204" pitchFamily="34" charset="0"/>
                <a:ea typeface="Times New Roman" panose="02020603050405020304" pitchFamily="18" charset="0"/>
                <a:cs typeface="Arial" panose="020B0604020202020204" pitchFamily="34" charset="0"/>
              </a:rPr>
              <a:t>The technical design of the backscattering detector (BSD) for HRFD has been developed, including a set of design drawings; </a:t>
            </a:r>
          </a:p>
          <a:p>
            <a:pPr marL="342900" lvl="0" indent="-342900" algn="just">
              <a:spcAft>
                <a:spcPts val="300"/>
              </a:spcAft>
              <a:buFont typeface="Symbol" panose="05050102010706020507" pitchFamily="18" charset="2"/>
              <a:buChar char=""/>
            </a:pPr>
            <a:r>
              <a:rPr lang="en-US" sz="1600" dirty="0">
                <a:latin typeface="Arial" panose="020B0604020202020204" pitchFamily="34" charset="0"/>
                <a:ea typeface="Times New Roman" panose="02020603050405020304" pitchFamily="18" charset="0"/>
                <a:cs typeface="Arial" panose="020B0604020202020204" pitchFamily="34" charset="0"/>
              </a:rPr>
              <a:t>The technology of manufacturing of scintillation detectors for BSD at HRFD has been adapted;  </a:t>
            </a:r>
          </a:p>
          <a:p>
            <a:pPr marL="342900" lvl="0" indent="-342900" algn="just">
              <a:spcAft>
                <a:spcPts val="300"/>
              </a:spcAft>
              <a:buFont typeface="Symbol" panose="05050102010706020507" pitchFamily="18" charset="2"/>
              <a:buChar char=""/>
            </a:pPr>
            <a:r>
              <a:rPr lang="en-US" sz="1600" dirty="0">
                <a:latin typeface="Arial" panose="020B0604020202020204" pitchFamily="34" charset="0"/>
                <a:ea typeface="Times New Roman" panose="02020603050405020304" pitchFamily="18" charset="0"/>
                <a:cs typeface="Arial" panose="020B0604020202020204" pitchFamily="34" charset="0"/>
              </a:rPr>
              <a:t>The instrumentation for mass production of sectors of the detector has been designed and mostly manufactured. Merely the manufacturing of the very part of the instrumentation which requires a complete set of manufactured mechanical components of the detector has not been completed yet; </a:t>
            </a:r>
          </a:p>
          <a:p>
            <a:pPr marL="342900" lvl="0" indent="-342900" algn="just">
              <a:spcAft>
                <a:spcPts val="300"/>
              </a:spcAft>
              <a:buFont typeface="Symbol" panose="05050102010706020507" pitchFamily="18" charset="2"/>
              <a:buChar char=""/>
            </a:pPr>
            <a:r>
              <a:rPr lang="en-US" sz="1600" dirty="0">
                <a:latin typeface="Arial" panose="020B0604020202020204" pitchFamily="34" charset="0"/>
                <a:ea typeface="Times New Roman" panose="02020603050405020304" pitchFamily="18" charset="0"/>
                <a:cs typeface="Arial" panose="020B0604020202020204" pitchFamily="34" charset="0"/>
              </a:rPr>
              <a:t>A complete set of design drawings has been submitted to SPA “ATOM”; here the manufacturing of mechanical components for the first sector of the detector is currently nearing completion;</a:t>
            </a:r>
          </a:p>
          <a:p>
            <a:pPr marL="342900" lvl="0" indent="-342900" algn="just">
              <a:spcAft>
                <a:spcPts val="300"/>
              </a:spcAft>
              <a:buFont typeface="Symbol" panose="05050102010706020507" pitchFamily="18" charset="2"/>
              <a:buChar char=""/>
            </a:pPr>
            <a:r>
              <a:rPr lang="en-US" sz="1600" dirty="0">
                <a:latin typeface="Arial" panose="020B0604020202020204" pitchFamily="34" charset="0"/>
                <a:ea typeface="Times New Roman" panose="02020603050405020304" pitchFamily="18" charset="0"/>
                <a:cs typeface="Arial" panose="020B0604020202020204" pitchFamily="34" charset="0"/>
              </a:rPr>
              <a:t>A test stand for testing detector sectors has been designed and developed; </a:t>
            </a:r>
          </a:p>
          <a:p>
            <a:pPr marL="342900" lvl="0" indent="-342900" algn="just">
              <a:lnSpc>
                <a:spcPct val="115000"/>
              </a:lnSpc>
              <a:spcAft>
                <a:spcPts val="300"/>
              </a:spcAft>
              <a:buFont typeface="Symbol" panose="05050102010706020507" pitchFamily="18" charset="2"/>
              <a:buChar char=""/>
            </a:pPr>
            <a:r>
              <a:rPr lang="en-US" sz="1600" dirty="0">
                <a:latin typeface="Arial" panose="020B0604020202020204" pitchFamily="34" charset="0"/>
                <a:ea typeface="Times New Roman" panose="02020603050405020304" pitchFamily="18" charset="0"/>
                <a:cs typeface="Arial" panose="020B0604020202020204" pitchFamily="34" charset="0"/>
              </a:rPr>
              <a:t>A set of MPD modules of the detector electronics and the data acquisition and accumulation electronics, as well as the related software for testing of the first sector of BSD has been manufactured and adjusted;</a:t>
            </a:r>
            <a:endParaRPr lang="en-US" sz="16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spcAft>
                <a:spcPts val="300"/>
              </a:spcAft>
              <a:buFont typeface="Symbol" panose="05050102010706020507" pitchFamily="18" charset="2"/>
              <a:buChar char=""/>
            </a:pPr>
            <a:r>
              <a:rPr lang="en-US" sz="1600" dirty="0">
                <a:latin typeface="Arial" panose="020B0604020202020204" pitchFamily="34" charset="0"/>
                <a:ea typeface="Times New Roman" panose="02020603050405020304" pitchFamily="18" charset="0"/>
                <a:cs typeface="Arial" panose="020B0604020202020204" pitchFamily="34" charset="0"/>
              </a:rPr>
              <a:t>By the end of this year, it is planned to complete the manufacturing of the first sector of the detector and conduct its testing on the test stand.</a:t>
            </a:r>
            <a:endParaRPr lang="en-US" sz="16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45717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970AA5-E598-4E8E-A4AA-AE8E972CB53C}"/>
              </a:ext>
            </a:extLst>
          </p:cNvPr>
          <p:cNvSpPr/>
          <p:nvPr/>
        </p:nvSpPr>
        <p:spPr>
          <a:xfrm>
            <a:off x="541421" y="723032"/>
            <a:ext cx="11109158" cy="3539430"/>
          </a:xfrm>
          <a:prstGeom prst="rect">
            <a:avLst/>
          </a:prstGeom>
        </p:spPr>
        <p:txBody>
          <a:bodyPr wrap="square">
            <a:spAutoFit/>
          </a:bodyPr>
          <a:lstStyle/>
          <a:p>
            <a:pPr indent="228600" algn="just">
              <a:spcBef>
                <a:spcPts val="600"/>
              </a:spcBef>
              <a:spcAft>
                <a:spcPts val="0"/>
              </a:spcAft>
            </a:pPr>
            <a:r>
              <a:rPr lang="en-US" sz="1600" dirty="0">
                <a:latin typeface="Arial" panose="020B0604020202020204" pitchFamily="34" charset="0"/>
                <a:ea typeface="Times New Roman" panose="02020603050405020304" pitchFamily="18" charset="0"/>
              </a:rPr>
              <a:t>In accordance with the project schedule, the development of new modules of the electronics, as well as the software of the data acquisition system for BSD is in progress.  With reference to the results obtained in the course of debugging the prototype of the new MPD32-based data acquisition module, including a 32-channel discriminator, time encoder, gigabit transceiver and USB3.0 interface, a working draft of the documentation has been developed and the prototypes of printed circuit boards and modules have been produced called MPD32- USB3. </a:t>
            </a:r>
          </a:p>
          <a:p>
            <a:pPr indent="228600" algn="just">
              <a:spcAft>
                <a:spcPts val="0"/>
              </a:spcAft>
            </a:pPr>
            <a:r>
              <a:rPr lang="en-US" sz="1600" dirty="0">
                <a:latin typeface="Arial" panose="020B0604020202020204" pitchFamily="34" charset="0"/>
                <a:ea typeface="Times New Roman" panose="02020603050405020304" pitchFamily="18" charset="0"/>
              </a:rPr>
              <a:t>In the framework of the project, studies of signals from the scintillation counters of thermal neutrons are carried out aimed at improving their counting capacity.</a:t>
            </a:r>
          </a:p>
          <a:p>
            <a:pPr indent="228600" algn="just">
              <a:spcAft>
                <a:spcPts val="0"/>
              </a:spcAft>
            </a:pPr>
            <a:r>
              <a:rPr lang="en-US" sz="1600" dirty="0">
                <a:latin typeface="Arial" panose="020B0604020202020204" pitchFamily="34" charset="0"/>
                <a:ea typeface="Times New Roman" panose="02020603050405020304" pitchFamily="18" charset="0"/>
              </a:rPr>
              <a:t> Along with the activities listed above, a large number of component parts and consumables (PMTs, scintillator and wavelength-shifting optical fibers), as well as electronic modules for the test stand and multi-channel high-voltage modules have been purchased.</a:t>
            </a:r>
          </a:p>
          <a:p>
            <a:pPr indent="228600" algn="just">
              <a:spcAft>
                <a:spcPts val="0"/>
              </a:spcAft>
            </a:pPr>
            <a:r>
              <a:rPr lang="en-US" sz="1600" dirty="0">
                <a:latin typeface="Arial" panose="020B0604020202020204" pitchFamily="34" charset="0"/>
                <a:ea typeface="Times New Roman" panose="02020603050405020304" pitchFamily="18" charset="0"/>
              </a:rPr>
              <a:t> The successful implementation of this project is an important step towards the development of a full-scale backscattering detector for the HRFD diffractometer.</a:t>
            </a:r>
          </a:p>
          <a:p>
            <a:pPr indent="228600" algn="just">
              <a:spcAft>
                <a:spcPts val="0"/>
              </a:spcAft>
            </a:pPr>
            <a:r>
              <a:rPr lang="en-US" sz="1600" dirty="0">
                <a:latin typeface="Arial" panose="020B0604020202020204" pitchFamily="34" charset="0"/>
                <a:ea typeface="Times New Roman" panose="02020603050405020304" pitchFamily="18" charset="0"/>
              </a:rPr>
              <a:t> In 2018-2019, the expenses within the theme related to the implementation of the project under expenditure items “Materials and Equipment” amounted to 700 </a:t>
            </a:r>
            <a:r>
              <a:rPr lang="en-US" sz="1600" dirty="0" err="1">
                <a:latin typeface="Arial" panose="020B0604020202020204" pitchFamily="34" charset="0"/>
                <a:ea typeface="Times New Roman" panose="02020603050405020304" pitchFamily="18" charset="0"/>
              </a:rPr>
              <a:t>kUSD</a:t>
            </a:r>
            <a:r>
              <a:rPr lang="en-US" sz="1600" dirty="0">
                <a:latin typeface="Arial" panose="020B0604020202020204" pitchFamily="34" charset="0"/>
                <a:ea typeface="Times New Roman" panose="02020603050405020304" pitchFamily="18" charset="0"/>
              </a:rPr>
              <a:t>.</a:t>
            </a:r>
          </a:p>
        </p:txBody>
      </p:sp>
    </p:spTree>
    <p:extLst>
      <p:ext uri="{BB962C8B-B14F-4D97-AF65-F5344CB8AC3E}">
        <p14:creationId xmlns:p14="http://schemas.microsoft.com/office/powerpoint/2010/main" val="3671508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6990C1-3481-45FC-A083-4CB54F702C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297" y="261255"/>
            <a:ext cx="3570514" cy="4760685"/>
          </a:xfrm>
          <a:prstGeom prst="rect">
            <a:avLst/>
          </a:prstGeom>
        </p:spPr>
      </p:pic>
      <p:pic>
        <p:nvPicPr>
          <p:cNvPr id="5" name="Picture 4">
            <a:extLst>
              <a:ext uri="{FF2B5EF4-FFF2-40B4-BE49-F238E27FC236}">
                <a16:creationId xmlns:a16="http://schemas.microsoft.com/office/drawing/2014/main" id="{E461F9EA-7AE8-4284-A23E-3D41C3CD7C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5863" y="261256"/>
            <a:ext cx="3570514" cy="4760685"/>
          </a:xfrm>
          <a:prstGeom prst="rect">
            <a:avLst/>
          </a:prstGeom>
        </p:spPr>
      </p:pic>
      <p:pic>
        <p:nvPicPr>
          <p:cNvPr id="7" name="Picture 6">
            <a:extLst>
              <a:ext uri="{FF2B5EF4-FFF2-40B4-BE49-F238E27FC236}">
                <a16:creationId xmlns:a16="http://schemas.microsoft.com/office/drawing/2014/main" id="{3FB42CD7-7F48-453D-952C-1710CF9BB5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1429" y="261256"/>
            <a:ext cx="3570514" cy="4760686"/>
          </a:xfrm>
          <a:prstGeom prst="rect">
            <a:avLst/>
          </a:prstGeom>
        </p:spPr>
      </p:pic>
      <p:sp>
        <p:nvSpPr>
          <p:cNvPr id="9" name="Rectangle 8">
            <a:extLst>
              <a:ext uri="{FF2B5EF4-FFF2-40B4-BE49-F238E27FC236}">
                <a16:creationId xmlns:a16="http://schemas.microsoft.com/office/drawing/2014/main" id="{A49CBA60-3F6B-439D-BEBC-0D9D50A18098}"/>
              </a:ext>
            </a:extLst>
          </p:cNvPr>
          <p:cNvSpPr/>
          <p:nvPr/>
        </p:nvSpPr>
        <p:spPr>
          <a:xfrm>
            <a:off x="200297" y="5414444"/>
            <a:ext cx="11001646" cy="646331"/>
          </a:xfrm>
          <a:prstGeom prst="rect">
            <a:avLst/>
          </a:prstGeom>
        </p:spPr>
        <p:txBody>
          <a:bodyPr wrap="square">
            <a:spAutoFit/>
          </a:bodyPr>
          <a:lstStyle/>
          <a:p>
            <a:pPr algn="ctr"/>
            <a:r>
              <a:rPr lang="en-US" b="1" dirty="0">
                <a:latin typeface="Arial" panose="020B0604020202020204" pitchFamily="34" charset="0"/>
                <a:ea typeface="Times New Roman" panose="02020603050405020304" pitchFamily="18" charset="0"/>
                <a:cs typeface="Arial" panose="020B0604020202020204" pitchFamily="34" charset="0"/>
              </a:rPr>
              <a:t>Mechanical components for the first sector of the detector </a:t>
            </a:r>
          </a:p>
          <a:p>
            <a:pPr algn="ctr"/>
            <a:r>
              <a:rPr lang="en-US" b="1" dirty="0">
                <a:latin typeface="Arial" panose="020B0604020202020204" pitchFamily="34" charset="0"/>
                <a:ea typeface="Times New Roman" panose="02020603050405020304" pitchFamily="18" charset="0"/>
                <a:cs typeface="Arial" panose="020B0604020202020204" pitchFamily="34" charset="0"/>
              </a:rPr>
              <a:t>is manufactured completely by SPA “ATOM”.</a:t>
            </a:r>
            <a:endParaRPr lang="en-US" b="1" dirty="0"/>
          </a:p>
        </p:txBody>
      </p:sp>
    </p:spTree>
    <p:extLst>
      <p:ext uri="{BB962C8B-B14F-4D97-AF65-F5344CB8AC3E}">
        <p14:creationId xmlns:p14="http://schemas.microsoft.com/office/powerpoint/2010/main" val="2723366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8FE4C-37E7-4E95-910E-B78E55A422A1}"/>
              </a:ext>
            </a:extLst>
          </p:cNvPr>
          <p:cNvSpPr/>
          <p:nvPr/>
        </p:nvSpPr>
        <p:spPr>
          <a:xfrm>
            <a:off x="661737" y="664732"/>
            <a:ext cx="10868526" cy="5312223"/>
          </a:xfrm>
          <a:prstGeom prst="rect">
            <a:avLst/>
          </a:prstGeom>
        </p:spPr>
        <p:txBody>
          <a:bodyPr wrap="square">
            <a:spAutoFit/>
          </a:bodyPr>
          <a:lstStyle/>
          <a:p>
            <a:pPr indent="228600" algn="ctr">
              <a:spcBef>
                <a:spcPts val="600"/>
              </a:spcBef>
              <a:spcAft>
                <a:spcPts val="0"/>
              </a:spcAft>
            </a:pPr>
            <a:r>
              <a:rPr lang="en-US" b="1" dirty="0">
                <a:latin typeface="Arial" panose="020B0604020202020204" pitchFamily="34" charset="0"/>
                <a:ea typeface="Times New Roman" panose="02020603050405020304" pitchFamily="18" charset="0"/>
                <a:cs typeface="Arial" panose="020B0604020202020204" pitchFamily="34" charset="0"/>
              </a:rPr>
              <a:t>Infrastructure and staff</a:t>
            </a:r>
            <a:endParaRPr lang="en-US" sz="1200" dirty="0">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US" dirty="0">
                <a:latin typeface="Arial" panose="020B0604020202020204" pitchFamily="34" charset="0"/>
                <a:ea typeface="Times New Roman" panose="02020603050405020304" pitchFamily="18" charset="0"/>
              </a:rPr>
              <a:t> </a:t>
            </a:r>
            <a:endParaRPr lang="en-US" sz="1200" dirty="0">
              <a:latin typeface="Arial" panose="020B0604020202020204" pitchFamily="34" charset="0"/>
              <a:ea typeface="Times New Roman" panose="02020603050405020304" pitchFamily="18" charset="0"/>
            </a:endParaRPr>
          </a:p>
          <a:p>
            <a:pPr indent="449580" algn="just">
              <a:spcAft>
                <a:spcPts val="0"/>
              </a:spcAft>
            </a:pPr>
            <a:r>
              <a:rPr lang="en-US" sz="1600" dirty="0">
                <a:latin typeface="Arial" panose="020B0604020202020204" pitchFamily="34" charset="0"/>
                <a:ea typeface="Times New Roman" panose="02020603050405020304" pitchFamily="18" charset="0"/>
                <a:cs typeface="Arial" panose="020B0604020202020204" pitchFamily="34" charset="0"/>
              </a:rPr>
              <a:t>An important stage in the implementation of this project was development of the necessary infrastructure and training of the highly skilled staff.</a:t>
            </a:r>
          </a:p>
          <a:p>
            <a:pPr algn="just">
              <a:spcAft>
                <a:spcPts val="0"/>
              </a:spcAft>
            </a:pPr>
            <a:r>
              <a:rPr lang="en-US" sz="1600" dirty="0">
                <a:latin typeface="Arial" panose="020B0604020202020204" pitchFamily="34" charset="0"/>
                <a:ea typeface="Times New Roman" panose="02020603050405020304" pitchFamily="18" charset="0"/>
                <a:cs typeface="Arial" panose="020B0604020202020204" pitchFamily="34" charset="0"/>
              </a:rPr>
              <a:t> 	For this purpose, three workrooms were provided, equipped with the necessary laboratory furniture and equipment.</a:t>
            </a:r>
          </a:p>
          <a:p>
            <a:pPr indent="449580" algn="just">
              <a:spcAft>
                <a:spcPts val="0"/>
              </a:spcAft>
            </a:pPr>
            <a:r>
              <a:rPr lang="en-US" sz="1600" dirty="0">
                <a:latin typeface="Arial" panose="020B0604020202020204" pitchFamily="34" charset="0"/>
                <a:ea typeface="Times New Roman" panose="02020603050405020304" pitchFamily="18" charset="0"/>
                <a:cs typeface="Arial" panose="020B0604020202020204" pitchFamily="34" charset="0"/>
              </a:rPr>
              <a:t>They include:</a:t>
            </a:r>
          </a:p>
          <a:p>
            <a:pPr marL="685800" algn="just">
              <a:lnSpc>
                <a:spcPct val="115000"/>
              </a:lnSpc>
              <a:spcAft>
                <a:spcPts val="0"/>
              </a:spcAft>
            </a:pPr>
            <a:r>
              <a:rPr lang="en-US" sz="1600" dirty="0">
                <a:latin typeface="Arial" panose="020B0604020202020204" pitchFamily="34" charset="0"/>
                <a:ea typeface="Calibri" panose="020F0502020204030204" pitchFamily="34" charset="0"/>
                <a:cs typeface="Arial" panose="020B0604020202020204" pitchFamily="34" charset="0"/>
              </a:rPr>
              <a:t> 1. Workroom for "clean" work with scintillators and optical fibers;</a:t>
            </a:r>
          </a:p>
          <a:p>
            <a:pPr marL="685800" algn="just">
              <a:lnSpc>
                <a:spcPct val="115000"/>
              </a:lnSpc>
              <a:spcAft>
                <a:spcPts val="0"/>
              </a:spcAft>
            </a:pPr>
            <a:r>
              <a:rPr lang="en-US" sz="1600" dirty="0">
                <a:latin typeface="Arial" panose="020B0604020202020204" pitchFamily="34" charset="0"/>
                <a:ea typeface="Calibri" panose="020F0502020204030204" pitchFamily="34" charset="0"/>
                <a:cs typeface="Arial" panose="020B0604020202020204" pitchFamily="34" charset="0"/>
              </a:rPr>
              <a:t> 2. Workroom for mounting and assembly of detectors;</a:t>
            </a:r>
          </a:p>
          <a:p>
            <a:pPr marL="685800" algn="just">
              <a:lnSpc>
                <a:spcPct val="115000"/>
              </a:lnSpc>
              <a:spcAft>
                <a:spcPts val="0"/>
              </a:spcAft>
            </a:pPr>
            <a:r>
              <a:rPr lang="en-US" sz="1600" dirty="0">
                <a:latin typeface="Arial" panose="020B0604020202020204" pitchFamily="34" charset="0"/>
                <a:ea typeface="Calibri" panose="020F0502020204030204" pitchFamily="34" charset="0"/>
                <a:cs typeface="Arial" panose="020B0604020202020204" pitchFamily="34" charset="0"/>
              </a:rPr>
              <a:t> 3. Workroom for mechanical work. </a:t>
            </a:r>
          </a:p>
          <a:p>
            <a:pPr indent="449580" algn="just">
              <a:spcAft>
                <a:spcPts val="0"/>
              </a:spcAft>
            </a:pPr>
            <a:r>
              <a:rPr lang="en-US" sz="1600" dirty="0">
                <a:latin typeface="Arial" panose="020B0604020202020204" pitchFamily="34" charset="0"/>
                <a:ea typeface="Times New Roman" panose="02020603050405020304" pitchFamily="18" charset="0"/>
                <a:cs typeface="Arial" panose="020B0604020202020204" pitchFamily="34" charset="0"/>
              </a:rPr>
              <a:t>At present, the team of employees directly involved in the development activities of the detector, consists of 9 specialists including:</a:t>
            </a:r>
          </a:p>
          <a:p>
            <a:pPr marL="685800" algn="just">
              <a:lnSpc>
                <a:spcPct val="115000"/>
              </a:lnSpc>
              <a:spcAft>
                <a:spcPts val="0"/>
              </a:spcAft>
            </a:pPr>
            <a:r>
              <a:rPr lang="en-US" sz="1600" dirty="0">
                <a:latin typeface="Arial" panose="020B0604020202020204" pitchFamily="34" charset="0"/>
                <a:ea typeface="Calibri" panose="020F0502020204030204" pitchFamily="34" charset="0"/>
                <a:cs typeface="Arial" panose="020B0604020202020204" pitchFamily="34" charset="0"/>
              </a:rPr>
              <a:t> • Scientific researchers - 2;</a:t>
            </a:r>
          </a:p>
          <a:p>
            <a:pPr marL="685800" algn="just">
              <a:lnSpc>
                <a:spcPct val="115000"/>
              </a:lnSpc>
              <a:spcAft>
                <a:spcPts val="0"/>
              </a:spcAft>
            </a:pPr>
            <a:r>
              <a:rPr lang="en-US" sz="1600" dirty="0">
                <a:latin typeface="Arial" panose="020B0604020202020204" pitchFamily="34" charset="0"/>
                <a:ea typeface="Calibri" panose="020F0502020204030204" pitchFamily="34" charset="0"/>
                <a:cs typeface="Arial" panose="020B0604020202020204" pitchFamily="34" charset="0"/>
              </a:rPr>
              <a:t> • Design engineer - 1;</a:t>
            </a:r>
          </a:p>
          <a:p>
            <a:pPr marL="685800" algn="just">
              <a:lnSpc>
                <a:spcPct val="115000"/>
              </a:lnSpc>
              <a:spcAft>
                <a:spcPts val="0"/>
              </a:spcAft>
            </a:pPr>
            <a:r>
              <a:rPr lang="en-US" sz="1600" dirty="0">
                <a:latin typeface="Arial" panose="020B0604020202020204" pitchFamily="34" charset="0"/>
                <a:ea typeface="Calibri" panose="020F0502020204030204" pitchFamily="34" charset="0"/>
                <a:cs typeface="Arial" panose="020B0604020202020204" pitchFamily="34" charset="0"/>
              </a:rPr>
              <a:t> • Technician - 1;</a:t>
            </a:r>
          </a:p>
          <a:p>
            <a:pPr marL="685800" algn="just">
              <a:lnSpc>
                <a:spcPct val="115000"/>
              </a:lnSpc>
              <a:spcAft>
                <a:spcPts val="0"/>
              </a:spcAft>
            </a:pPr>
            <a:r>
              <a:rPr lang="en-US" sz="1600" dirty="0">
                <a:latin typeface="Arial" panose="020B0604020202020204" pitchFamily="34" charset="0"/>
                <a:ea typeface="Calibri" panose="020F0502020204030204" pitchFamily="34" charset="0"/>
                <a:cs typeface="Arial" panose="020B0604020202020204" pitchFamily="34" charset="0"/>
              </a:rPr>
              <a:t> • Laboratory assistants - 4;</a:t>
            </a:r>
          </a:p>
          <a:p>
            <a:pPr marL="685800" algn="just">
              <a:lnSpc>
                <a:spcPct val="115000"/>
              </a:lnSpc>
              <a:spcAft>
                <a:spcPts val="0"/>
              </a:spcAft>
            </a:pPr>
            <a:r>
              <a:rPr lang="en-US" sz="1600" dirty="0">
                <a:latin typeface="Arial" panose="020B0604020202020204" pitchFamily="34" charset="0"/>
                <a:ea typeface="Calibri" panose="020F0502020204030204" pitchFamily="34" charset="0"/>
                <a:cs typeface="Arial" panose="020B0604020202020204" pitchFamily="34" charset="0"/>
              </a:rPr>
              <a:t> • Postgraduate student - 1.</a:t>
            </a:r>
          </a:p>
          <a:p>
            <a:pPr indent="228600" algn="just">
              <a:spcAft>
                <a:spcPts val="0"/>
              </a:spcAft>
            </a:pPr>
            <a:r>
              <a:rPr lang="en-US" sz="1600" dirty="0">
                <a:latin typeface="Arial" panose="020B0604020202020204" pitchFamily="34" charset="0"/>
                <a:ea typeface="Times New Roman" panose="02020603050405020304" pitchFamily="18" charset="0"/>
                <a:cs typeface="Arial" panose="020B0604020202020204" pitchFamily="34" charset="0"/>
              </a:rPr>
              <a:t> All the employees are highly qualified and skilled specialists.</a:t>
            </a:r>
          </a:p>
          <a:p>
            <a:pPr algn="just">
              <a:spcAft>
                <a:spcPts val="0"/>
              </a:spcAft>
            </a:pPr>
            <a:endParaRPr lang="en-US" sz="1400" dirty="0">
              <a:latin typeface="Arial" panose="020B0604020202020204" pitchFamily="34" charset="0"/>
              <a:ea typeface="Times New Roman" panose="02020603050405020304" pitchFamily="18" charset="0"/>
            </a:endParaRPr>
          </a:p>
          <a:p>
            <a:pPr>
              <a:spcAft>
                <a:spcPts val="0"/>
              </a:spcAft>
              <a:tabLst>
                <a:tab pos="3521710" algn="l"/>
              </a:tabLst>
            </a:pPr>
            <a:r>
              <a:rPr lang="ru-RU" sz="1400" dirty="0">
                <a:latin typeface="Arial" panose="020B0604020202020204" pitchFamily="34" charset="0"/>
                <a:ea typeface="Times New Roman" panose="02020603050405020304" pitchFamily="18" charset="0"/>
              </a:rPr>
              <a:t> </a:t>
            </a:r>
            <a:endParaRPr lang="en-US" sz="14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527648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DFF4C0-72A3-4DD1-9148-3A77BC72E345}"/>
              </a:ext>
            </a:extLst>
          </p:cNvPr>
          <p:cNvSpPr/>
          <p:nvPr/>
        </p:nvSpPr>
        <p:spPr>
          <a:xfrm>
            <a:off x="3048000" y="458331"/>
            <a:ext cx="6096000" cy="456535"/>
          </a:xfrm>
          <a:prstGeom prst="rect">
            <a:avLst/>
          </a:prstGeom>
        </p:spPr>
        <p:txBody>
          <a:bodyPr>
            <a:spAutoFit/>
          </a:bodyPr>
          <a:lstStyle/>
          <a:p>
            <a:pPr marL="800100" marR="914400" algn="ctr">
              <a:lnSpc>
                <a:spcPct val="150000"/>
              </a:lnSpc>
              <a:spcAft>
                <a:spcPts val="0"/>
              </a:spcAft>
            </a:pPr>
            <a:r>
              <a:rPr lang="en-US" b="1" dirty="0">
                <a:latin typeface="Arial" panose="020B0604020202020204" pitchFamily="34" charset="0"/>
                <a:ea typeface="Times New Roman" panose="02020603050405020304" pitchFamily="18" charset="0"/>
              </a:rPr>
              <a:t>Publications</a:t>
            </a:r>
            <a:endParaRPr lang="en-US" dirty="0">
              <a:effectLst/>
              <a:latin typeface="Arial" panose="020B0604020202020204" pitchFamily="34" charset="0"/>
              <a:ea typeface="Times New Roman" panose="02020603050405020304" pitchFamily="18" charset="0"/>
            </a:endParaRPr>
          </a:p>
        </p:txBody>
      </p:sp>
      <p:sp>
        <p:nvSpPr>
          <p:cNvPr id="3" name="Rectangle 2">
            <a:extLst>
              <a:ext uri="{FF2B5EF4-FFF2-40B4-BE49-F238E27FC236}">
                <a16:creationId xmlns:a16="http://schemas.microsoft.com/office/drawing/2014/main" id="{7936191D-E189-47C8-8EFA-7BA76604596D}"/>
              </a:ext>
            </a:extLst>
          </p:cNvPr>
          <p:cNvSpPr/>
          <p:nvPr/>
        </p:nvSpPr>
        <p:spPr>
          <a:xfrm>
            <a:off x="541421" y="1028546"/>
            <a:ext cx="11109158" cy="3638625"/>
          </a:xfrm>
          <a:prstGeom prst="rect">
            <a:avLst/>
          </a:prstGeom>
        </p:spPr>
        <p:txBody>
          <a:bodyPr wrap="square">
            <a:spAutoFit/>
          </a:bodyPr>
          <a:lstStyle/>
          <a:p>
            <a:pPr marL="228600" algn="just">
              <a:lnSpc>
                <a:spcPct val="115000"/>
              </a:lnSpc>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During the project implementation period, the following papers have been published by the authors:</a:t>
            </a:r>
            <a:endParaRPr lang="en-US" sz="1600" dirty="0">
              <a:latin typeface="Arial" panose="020B0604020202020204" pitchFamily="34" charset="0"/>
              <a:ea typeface="Calibri" panose="020F0502020204030204" pitchFamily="34" charset="0"/>
              <a:cs typeface="Arial" panose="020B0604020202020204" pitchFamily="34" charset="0"/>
            </a:endParaRPr>
          </a:p>
          <a:p>
            <a:pPr marL="228600">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ru-RU"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16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spcAft>
                <a:spcPts val="300"/>
              </a:spcAft>
              <a:buFont typeface="+mj-lt"/>
              <a:buAutoNum type="arabicPeriod"/>
            </a:pPr>
            <a:r>
              <a:rPr lang="en-US" sz="1600" dirty="0" err="1">
                <a:latin typeface="Arial" panose="020B0604020202020204" pitchFamily="34" charset="0"/>
                <a:ea typeface="Calibri" panose="020F0502020204030204" pitchFamily="34" charset="0"/>
                <a:cs typeface="Arial" panose="020B0604020202020204" pitchFamily="34" charset="0"/>
              </a:rPr>
              <a:t>Balagurov</a:t>
            </a:r>
            <a:r>
              <a:rPr lang="en-US" sz="1600" dirty="0">
                <a:latin typeface="Arial" panose="020B0604020202020204" pitchFamily="34" charset="0"/>
                <a:ea typeface="Calibri" panose="020F0502020204030204" pitchFamily="34" charset="0"/>
                <a:cs typeface="Arial" panose="020B0604020202020204" pitchFamily="34" charset="0"/>
              </a:rPr>
              <a:t> A.M., </a:t>
            </a:r>
            <a:r>
              <a:rPr lang="en-US" sz="1600" dirty="0" err="1">
                <a:latin typeface="Arial" panose="020B0604020202020204" pitchFamily="34" charset="0"/>
                <a:ea typeface="Calibri" panose="020F0502020204030204" pitchFamily="34" charset="0"/>
                <a:cs typeface="Arial" panose="020B0604020202020204" pitchFamily="34" charset="0"/>
              </a:rPr>
              <a:t>Balagurov</a:t>
            </a:r>
            <a:r>
              <a:rPr lang="en-US" sz="1600" dirty="0">
                <a:latin typeface="Arial" panose="020B0604020202020204" pitchFamily="34" charset="0"/>
                <a:ea typeface="Calibri" panose="020F0502020204030204" pitchFamily="34" charset="0"/>
                <a:cs typeface="Arial" panose="020B0604020202020204" pitchFamily="34" charset="0"/>
              </a:rPr>
              <a:t> D.A., </a:t>
            </a:r>
            <a:r>
              <a:rPr lang="en-US" sz="1600" dirty="0" err="1">
                <a:latin typeface="Arial" panose="020B0604020202020204" pitchFamily="34" charset="0"/>
                <a:ea typeface="Calibri" panose="020F0502020204030204" pitchFamily="34" charset="0"/>
                <a:cs typeface="Arial" panose="020B0604020202020204" pitchFamily="34" charset="0"/>
              </a:rPr>
              <a:t>Bobrikov</a:t>
            </a:r>
            <a:r>
              <a:rPr lang="en-US" sz="1600" dirty="0">
                <a:latin typeface="Arial" panose="020B0604020202020204" pitchFamily="34" charset="0"/>
                <a:ea typeface="Calibri" panose="020F0502020204030204" pitchFamily="34" charset="0"/>
                <a:cs typeface="Arial" panose="020B0604020202020204" pitchFamily="34" charset="0"/>
              </a:rPr>
              <a:t> I.A., </a:t>
            </a:r>
            <a:r>
              <a:rPr lang="en-US" sz="1600" dirty="0" err="1">
                <a:latin typeface="Arial" panose="020B0604020202020204" pitchFamily="34" charset="0"/>
                <a:ea typeface="Calibri" panose="020F0502020204030204" pitchFamily="34" charset="0"/>
                <a:cs typeface="Arial" panose="020B0604020202020204" pitchFamily="34" charset="0"/>
              </a:rPr>
              <a:t>Bogdzel</a:t>
            </a:r>
            <a:r>
              <a:rPr lang="en-US" sz="1600" dirty="0">
                <a:latin typeface="Arial" panose="020B0604020202020204" pitchFamily="34" charset="0"/>
                <a:ea typeface="Calibri" panose="020F0502020204030204" pitchFamily="34" charset="0"/>
                <a:cs typeface="Arial" panose="020B0604020202020204" pitchFamily="34" charset="0"/>
              </a:rPr>
              <a:t> A.A. et al., High-resolution neutron Fourier diffractometer at the IBR-2 pulsed reactor: a new concept. Nuclear Inst. and Methods in Physics Research B 436 (2018), pp.263-271</a:t>
            </a:r>
          </a:p>
          <a:p>
            <a:pPr marL="342900" lvl="0" indent="-342900">
              <a:lnSpc>
                <a:spcPct val="115000"/>
              </a:lnSpc>
              <a:spcAft>
                <a:spcPts val="0"/>
              </a:spcAft>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Shvetsov</a:t>
            </a:r>
            <a:r>
              <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V.V., </a:t>
            </a:r>
            <a:r>
              <a:rPr lang="en-US" sz="1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Drozdov</a:t>
            </a:r>
            <a:r>
              <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V.A.. "Increasing Bandwidth of Data Acquisition Systems on IBR-2 Reactor Spectrometers in FLNP". Proceedings of the XXVI International Symposium on Nuclear Electronics &amp; Computing (NEC’2017) </a:t>
            </a:r>
            <a:r>
              <a:rPr lang="en-US" sz="1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Becici</a:t>
            </a:r>
            <a:r>
              <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Budva</a:t>
            </a:r>
            <a:r>
              <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Montenegro, September 25 - 29, 2017, European repository of the CEUR Workshop Proceedings Vol-2023, pp. 293-298.</a:t>
            </a:r>
            <a:endParaRPr lang="en-US" sz="1600"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Bogdzel</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Drozdov</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V., Kruglov V.,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Murashkevich</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S.,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Prikhodko</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V.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Shvetsov</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V., «The new data acquisition system MPD-32 for the high-resolution Fourier diffractometer at the IBR-2 pulsed reactor». Proceedings of the 27th International Symposium Nuclear Electronics and Computing (NEC’2019)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Budva</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Becici</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Montenegro, September 30–October 4, 2019, CEUR-WS Vol-2507 (ISSN 1613-0073), pp.142-146</a:t>
            </a:r>
            <a:r>
              <a:rPr lang="ru-RU" sz="16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16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64506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6969B-E8DE-4A74-8E42-7BF98F9A5429}"/>
              </a:ext>
            </a:extLst>
          </p:cNvPr>
          <p:cNvSpPr>
            <a:spLocks noGrp="1"/>
          </p:cNvSpPr>
          <p:nvPr>
            <p:ph type="title"/>
          </p:nvPr>
        </p:nvSpPr>
        <p:spPr>
          <a:xfrm>
            <a:off x="838200" y="365126"/>
            <a:ext cx="10515600" cy="999602"/>
          </a:xfrm>
        </p:spPr>
        <p:txBody>
          <a:bodyPr>
            <a:normAutofit fontScale="90000"/>
          </a:bodyPr>
          <a:lstStyle/>
          <a:p>
            <a:pPr algn="ctr">
              <a:lnSpc>
                <a:spcPct val="150000"/>
              </a:lnSpc>
              <a:spcAft>
                <a:spcPts val="0"/>
              </a:spcAft>
            </a:pPr>
            <a:r>
              <a:rPr lang="ru-RU" b="1" dirty="0"/>
              <a:t> </a:t>
            </a:r>
            <a:br>
              <a:rPr lang="en-US" dirty="0"/>
            </a:br>
            <a:r>
              <a:rPr lang="en-US" sz="2400" b="1" dirty="0">
                <a:latin typeface="Arial" panose="020B0604020202020204" pitchFamily="34" charset="0"/>
                <a:cs typeface="Arial" panose="020B0604020202020204" pitchFamily="34" charset="0"/>
              </a:rPr>
              <a:t>New project</a:t>
            </a:r>
            <a:r>
              <a:rPr lang="ru-RU" sz="2400" b="1" dirty="0">
                <a:latin typeface="Arial" panose="020B0604020202020204" pitchFamily="34" charset="0"/>
                <a:cs typeface="Arial" panose="020B0604020202020204" pitchFamily="34" charset="0"/>
              </a:rPr>
              <a:t> </a:t>
            </a:r>
            <a:r>
              <a:rPr lang="en-US" sz="2200" b="1" dirty="0">
                <a:latin typeface="Arial" panose="020B0604020202020204" pitchFamily="34" charset="0"/>
                <a:cs typeface="Arial" panose="020B0604020202020204" pitchFamily="34" charset="0"/>
              </a:rPr>
              <a:t>”</a:t>
            </a:r>
            <a:r>
              <a:rPr lang="en-US" sz="2400" b="1" dirty="0">
                <a:latin typeface="Arial" panose="020B0604020202020204" pitchFamily="34" charset="0"/>
                <a:ea typeface="Calibri" panose="020F0502020204030204" pitchFamily="34" charset="0"/>
                <a:cs typeface="Times New Roman" panose="02020603050405020304" pitchFamily="18" charset="0"/>
              </a:rPr>
              <a:t>Construction of a wide-aperture backscattering detector (BSD) for the HRFD diffractometer”.</a:t>
            </a:r>
            <a:br>
              <a:rPr lang="en-US" sz="1800" dirty="0">
                <a:latin typeface="Calibri" panose="020F0502020204030204" pitchFamily="34" charset="0"/>
                <a:ea typeface="Calibri" panose="020F0502020204030204" pitchFamily="34" charset="0"/>
                <a:cs typeface="Times New Roman" panose="02020603050405020304" pitchFamily="18" charset="0"/>
              </a:rPr>
            </a:br>
            <a:r>
              <a:rPr lang="ru-RU" sz="2200" b="1" dirty="0">
                <a:latin typeface="Arial" panose="020B0604020202020204" pitchFamily="34" charset="0"/>
                <a:cs typeface="Arial" panose="020B0604020202020204" pitchFamily="34" charset="0"/>
              </a:rPr>
              <a:t>"</a:t>
            </a:r>
            <a:br>
              <a:rPr lang="en-US" sz="2200" dirty="0">
                <a:latin typeface="Arial" panose="020B0604020202020204" pitchFamily="34" charset="0"/>
                <a:cs typeface="Arial" panose="020B0604020202020204" pitchFamily="34" charset="0"/>
              </a:rPr>
            </a:br>
            <a:endParaRPr lang="en-US" sz="22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386D98C-8C60-452F-8BE9-1AC57B0ADF31}"/>
              </a:ext>
            </a:extLst>
          </p:cNvPr>
          <p:cNvSpPr>
            <a:spLocks noGrp="1"/>
          </p:cNvSpPr>
          <p:nvPr>
            <p:ph idx="1"/>
          </p:nvPr>
        </p:nvSpPr>
        <p:spPr>
          <a:xfrm>
            <a:off x="838200" y="1540222"/>
            <a:ext cx="10515600" cy="999601"/>
          </a:xfrm>
        </p:spPr>
        <p:txBody>
          <a:bodyPr>
            <a:normAutofit fontScale="25000" lnSpcReduction="20000"/>
          </a:bodyPr>
          <a:lstStyle/>
          <a:p>
            <a:pPr marL="0" indent="0">
              <a:buNone/>
            </a:pPr>
            <a:r>
              <a:rPr lang="en-US" sz="8000" b="1" dirty="0">
                <a:latin typeface="Arial" panose="020B0604020202020204" pitchFamily="34" charset="0"/>
                <a:cs typeface="Arial" panose="020B0604020202020204" pitchFamily="34" charset="0"/>
              </a:rPr>
              <a:t>THEME:</a:t>
            </a:r>
            <a:r>
              <a:rPr lang="en-US" sz="8000" dirty="0">
                <a:latin typeface="Arial" panose="020B0604020202020204" pitchFamily="34" charset="0"/>
                <a:cs typeface="Arial" panose="020B0604020202020204" pitchFamily="34" charset="0"/>
              </a:rPr>
              <a:t> Scientific and methodological research and developments for condensed matter</a:t>
            </a:r>
          </a:p>
          <a:p>
            <a:pPr marL="0" indent="0">
              <a:buNone/>
            </a:pPr>
            <a:r>
              <a:rPr lang="en-US" sz="8000" dirty="0">
                <a:latin typeface="Arial" panose="020B0604020202020204" pitchFamily="34" charset="0"/>
                <a:cs typeface="Arial" panose="020B0604020202020204" pitchFamily="34" charset="0"/>
              </a:rPr>
              <a:t> investigations with IBR-2 neutron beams</a:t>
            </a:r>
          </a:p>
          <a:p>
            <a:pPr marL="0" indent="0">
              <a:buNone/>
            </a:pPr>
            <a:r>
              <a:rPr lang="en-US" sz="8000" b="1" dirty="0">
                <a:latin typeface="Arial" panose="020B0604020202020204" pitchFamily="34" charset="0"/>
                <a:cs typeface="Arial" panose="020B0604020202020204" pitchFamily="34" charset="0"/>
              </a:rPr>
              <a:t>THEME CODE:</a:t>
            </a:r>
            <a:r>
              <a:rPr lang="en-US" sz="8000" dirty="0">
                <a:latin typeface="Arial" panose="020B0604020202020204" pitchFamily="34" charset="0"/>
                <a:cs typeface="Arial" panose="020B0604020202020204" pitchFamily="34" charset="0"/>
              </a:rPr>
              <a:t> 04-4-….-2021/2025</a:t>
            </a:r>
          </a:p>
          <a:p>
            <a:pPr marL="0" indent="0">
              <a:buNone/>
            </a:pPr>
            <a:endParaRPr lang="en-US" sz="1600" dirty="0">
              <a:latin typeface="Arial" panose="020B0604020202020204" pitchFamily="34" charset="0"/>
              <a:cs typeface="Arial" panose="020B0604020202020204" pitchFamily="34" charset="0"/>
            </a:endParaRPr>
          </a:p>
        </p:txBody>
      </p:sp>
      <p:graphicFrame>
        <p:nvGraphicFramePr>
          <p:cNvPr id="8" name="Table 7">
            <a:extLst>
              <a:ext uri="{FF2B5EF4-FFF2-40B4-BE49-F238E27FC236}">
                <a16:creationId xmlns:a16="http://schemas.microsoft.com/office/drawing/2014/main" id="{A1BF9F2F-0B48-4D08-BD15-12D5AFF95272}"/>
              </a:ext>
            </a:extLst>
          </p:cNvPr>
          <p:cNvGraphicFramePr>
            <a:graphicFrameLocks noGrp="1"/>
          </p:cNvGraphicFramePr>
          <p:nvPr>
            <p:extLst>
              <p:ext uri="{D42A27DB-BD31-4B8C-83A1-F6EECF244321}">
                <p14:modId xmlns:p14="http://schemas.microsoft.com/office/powerpoint/2010/main" val="3407709930"/>
              </p:ext>
            </p:extLst>
          </p:nvPr>
        </p:nvGraphicFramePr>
        <p:xfrm>
          <a:off x="6917167" y="2995685"/>
          <a:ext cx="4544917" cy="2010410"/>
        </p:xfrm>
        <a:graphic>
          <a:graphicData uri="http://schemas.openxmlformats.org/drawingml/2006/table">
            <a:tbl>
              <a:tblPr firstRow="1" firstCol="1" lastRow="1" lastCol="1" bandRow="1" bandCol="1"/>
              <a:tblGrid>
                <a:gridCol w="1901946">
                  <a:extLst>
                    <a:ext uri="{9D8B030D-6E8A-4147-A177-3AD203B41FA5}">
                      <a16:colId xmlns:a16="http://schemas.microsoft.com/office/drawing/2014/main" val="3570637264"/>
                    </a:ext>
                  </a:extLst>
                </a:gridCol>
                <a:gridCol w="2642971">
                  <a:extLst>
                    <a:ext uri="{9D8B030D-6E8A-4147-A177-3AD203B41FA5}">
                      <a16:colId xmlns:a16="http://schemas.microsoft.com/office/drawing/2014/main" val="1890210560"/>
                    </a:ext>
                  </a:extLst>
                </a:gridCol>
              </a:tblGrid>
              <a:tr h="238059">
                <a:tc>
                  <a:txBody>
                    <a:bodyPr/>
                    <a:lstStyle/>
                    <a:p>
                      <a:pPr algn="just">
                        <a:lnSpc>
                          <a:spcPct val="150000"/>
                        </a:lnSpc>
                        <a:spcAft>
                          <a:spcPts val="300"/>
                        </a:spcAft>
                      </a:pPr>
                      <a:r>
                        <a:rPr lang="en-US" sz="2000" dirty="0" err="1">
                          <a:effectLst/>
                          <a:latin typeface="Arial" panose="020B0604020202020204" pitchFamily="34" charset="0"/>
                          <a:ea typeface="Times New Roman" panose="02020603050405020304" pitchFamily="18" charset="0"/>
                        </a:rPr>
                        <a:t>Balagurov</a:t>
                      </a:r>
                      <a:r>
                        <a:rPr lang="en-US" sz="2000" dirty="0">
                          <a:effectLst/>
                          <a:latin typeface="Arial" panose="020B0604020202020204" pitchFamily="34" charset="0"/>
                          <a:ea typeface="Times New Roman" panose="02020603050405020304" pitchFamily="18" charset="0"/>
                        </a:rPr>
                        <a:t> A.M.</a:t>
                      </a:r>
                      <a:endParaRPr lang="en-US" sz="2000" dirty="0">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300"/>
                        </a:spcAft>
                      </a:pPr>
                      <a:r>
                        <a:rPr lang="en-US" sz="2000">
                          <a:effectLst/>
                          <a:latin typeface="Arial" panose="020B0604020202020204" pitchFamily="34" charset="0"/>
                          <a:ea typeface="Times New Roman" panose="02020603050405020304" pitchFamily="18" charset="0"/>
                        </a:rPr>
                        <a:t>- Dubna, FLNP JINR</a:t>
                      </a:r>
                      <a:endParaRPr lang="en-US" sz="2000">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254738672"/>
                  </a:ext>
                </a:extLst>
              </a:tr>
              <a:tr h="238059">
                <a:tc>
                  <a:txBody>
                    <a:bodyPr/>
                    <a:lstStyle/>
                    <a:p>
                      <a:pPr algn="just">
                        <a:lnSpc>
                          <a:spcPct val="150000"/>
                        </a:lnSpc>
                        <a:spcAft>
                          <a:spcPts val="300"/>
                        </a:spcAft>
                      </a:pPr>
                      <a:r>
                        <a:rPr lang="en-US" sz="2000" dirty="0" err="1">
                          <a:effectLst/>
                          <a:latin typeface="Arial" panose="020B0604020202020204" pitchFamily="34" charset="0"/>
                          <a:ea typeface="Times New Roman" panose="02020603050405020304" pitchFamily="18" charset="0"/>
                        </a:rPr>
                        <a:t>Bobrikov</a:t>
                      </a:r>
                      <a:r>
                        <a:rPr lang="en-US" sz="2000" dirty="0">
                          <a:effectLst/>
                          <a:latin typeface="Arial" panose="020B0604020202020204" pitchFamily="34" charset="0"/>
                          <a:ea typeface="Times New Roman" panose="02020603050405020304" pitchFamily="18" charset="0"/>
                        </a:rPr>
                        <a:t> I.A.</a:t>
                      </a:r>
                      <a:endParaRPr lang="en-US" sz="2000" dirty="0">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300"/>
                        </a:spcAft>
                      </a:pPr>
                      <a:r>
                        <a:rPr lang="en-US" sz="2000">
                          <a:effectLst/>
                          <a:latin typeface="Arial" panose="020B0604020202020204" pitchFamily="34" charset="0"/>
                          <a:ea typeface="Times New Roman" panose="02020603050405020304" pitchFamily="18" charset="0"/>
                        </a:rPr>
                        <a:t>- Dubna, FLNP JINR</a:t>
                      </a:r>
                      <a:endParaRPr lang="en-US" sz="2000">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999041370"/>
                  </a:ext>
                </a:extLst>
              </a:tr>
              <a:tr h="238059">
                <a:tc>
                  <a:txBody>
                    <a:bodyPr/>
                    <a:lstStyle/>
                    <a:p>
                      <a:pPr algn="just">
                        <a:lnSpc>
                          <a:spcPct val="150000"/>
                        </a:lnSpc>
                        <a:spcAft>
                          <a:spcPts val="300"/>
                        </a:spcAft>
                      </a:pPr>
                      <a:r>
                        <a:rPr lang="en-US" sz="2000">
                          <a:effectLst/>
                          <a:latin typeface="Arial" panose="020B0604020202020204" pitchFamily="34" charset="0"/>
                          <a:ea typeface="Times New Roman" panose="02020603050405020304" pitchFamily="18" charset="0"/>
                        </a:rPr>
                        <a:t>Kruglov V.V.</a:t>
                      </a:r>
                      <a:endParaRPr lang="en-US" sz="2000">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300"/>
                        </a:spcAft>
                      </a:pP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Dubna</a:t>
                      </a:r>
                      <a:r>
                        <a:rPr lang="en-US" sz="2000" dirty="0">
                          <a:effectLst/>
                          <a:latin typeface="Arial" panose="020B0604020202020204" pitchFamily="34" charset="0"/>
                          <a:ea typeface="Times New Roman" panose="02020603050405020304" pitchFamily="18" charset="0"/>
                        </a:rPr>
                        <a:t>, FLNP JINR</a:t>
                      </a:r>
                      <a:endParaRPr lang="en-US" sz="2000" dirty="0">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525204506"/>
                  </a:ext>
                </a:extLst>
              </a:tr>
              <a:tr h="238059">
                <a:tc>
                  <a:txBody>
                    <a:bodyPr/>
                    <a:lstStyle/>
                    <a:p>
                      <a:pPr algn="just">
                        <a:lnSpc>
                          <a:spcPct val="150000"/>
                        </a:lnSpc>
                        <a:spcAft>
                          <a:spcPts val="300"/>
                        </a:spcAft>
                      </a:pPr>
                      <a:r>
                        <a:rPr lang="ru-RU" sz="2000">
                          <a:effectLst/>
                          <a:latin typeface="Arial" panose="020B0604020202020204" pitchFamily="34" charset="0"/>
                          <a:ea typeface="Times New Roman" panose="02020603050405020304" pitchFamily="18" charset="0"/>
                        </a:rPr>
                        <a:t>Milkov V.M.</a:t>
                      </a:r>
                      <a:endParaRPr lang="en-US" sz="2000">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300"/>
                        </a:spcAft>
                      </a:pPr>
                      <a:r>
                        <a:rPr lang="ru-RU" sz="2000" dirty="0">
                          <a:effectLst/>
                          <a:latin typeface="Arial" panose="020B0604020202020204" pitchFamily="34" charset="0"/>
                          <a:ea typeface="Times New Roman" panose="02020603050405020304" pitchFamily="18" charset="0"/>
                        </a:rPr>
                        <a:t>- </a:t>
                      </a:r>
                      <a:r>
                        <a:rPr lang="ru-RU" sz="2000" dirty="0" err="1">
                          <a:effectLst/>
                          <a:latin typeface="Arial" panose="020B0604020202020204" pitchFamily="34" charset="0"/>
                          <a:ea typeface="Times New Roman" panose="02020603050405020304" pitchFamily="18" charset="0"/>
                        </a:rPr>
                        <a:t>Dubna</a:t>
                      </a:r>
                      <a:r>
                        <a:rPr lang="ru-RU" sz="2000" dirty="0">
                          <a:effectLst/>
                          <a:latin typeface="Arial" panose="020B0604020202020204" pitchFamily="34" charset="0"/>
                          <a:ea typeface="Times New Roman" panose="02020603050405020304" pitchFamily="18" charset="0"/>
                        </a:rPr>
                        <a:t>, </a:t>
                      </a:r>
                      <a:r>
                        <a:rPr lang="en-US" sz="2000" dirty="0">
                          <a:effectLst/>
                          <a:latin typeface="Arial" panose="020B0604020202020204" pitchFamily="34" charset="0"/>
                          <a:ea typeface="Times New Roman" panose="02020603050405020304" pitchFamily="18" charset="0"/>
                        </a:rPr>
                        <a:t>FLNP</a:t>
                      </a:r>
                      <a:r>
                        <a:rPr lang="ru-RU" sz="2000" dirty="0">
                          <a:effectLst/>
                          <a:latin typeface="Arial" panose="020B0604020202020204" pitchFamily="34" charset="0"/>
                          <a:ea typeface="Times New Roman" panose="02020603050405020304" pitchFamily="18" charset="0"/>
                        </a:rPr>
                        <a:t> JINR</a:t>
                      </a:r>
                      <a:endParaRPr lang="en-US" sz="2000" dirty="0">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303485515"/>
                  </a:ext>
                </a:extLst>
              </a:tr>
              <a:tr h="238059">
                <a:tc>
                  <a:txBody>
                    <a:bodyPr/>
                    <a:lstStyle/>
                    <a:p>
                      <a:pPr algn="just">
                        <a:lnSpc>
                          <a:spcPct val="150000"/>
                        </a:lnSpc>
                        <a:spcAft>
                          <a:spcPts val="300"/>
                        </a:spcAft>
                      </a:pPr>
                      <a:r>
                        <a:rPr lang="ru-RU" sz="2000">
                          <a:effectLst/>
                          <a:latin typeface="Arial" panose="020B0604020202020204" pitchFamily="34" charset="0"/>
                          <a:ea typeface="Times New Roman" panose="02020603050405020304" pitchFamily="18" charset="0"/>
                        </a:rPr>
                        <a:t>Simkin V.G.</a:t>
                      </a:r>
                      <a:endParaRPr lang="en-US" sz="2000">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300"/>
                        </a:spcAft>
                      </a:pPr>
                      <a:r>
                        <a:rPr lang="ru-RU" sz="2000" dirty="0">
                          <a:effectLst/>
                          <a:latin typeface="Arial" panose="020B0604020202020204" pitchFamily="34" charset="0"/>
                          <a:ea typeface="Times New Roman" panose="02020603050405020304" pitchFamily="18" charset="0"/>
                        </a:rPr>
                        <a:t>- </a:t>
                      </a:r>
                      <a:r>
                        <a:rPr lang="ru-RU" sz="2000" dirty="0" err="1">
                          <a:effectLst/>
                          <a:latin typeface="Arial" panose="020B0604020202020204" pitchFamily="34" charset="0"/>
                          <a:ea typeface="Times New Roman" panose="02020603050405020304" pitchFamily="18" charset="0"/>
                        </a:rPr>
                        <a:t>Dubna</a:t>
                      </a:r>
                      <a:r>
                        <a:rPr lang="ru-RU" sz="2000" dirty="0">
                          <a:effectLst/>
                          <a:latin typeface="Arial" panose="020B0604020202020204" pitchFamily="34" charset="0"/>
                          <a:ea typeface="Times New Roman" panose="02020603050405020304" pitchFamily="18" charset="0"/>
                        </a:rPr>
                        <a:t>, </a:t>
                      </a:r>
                      <a:r>
                        <a:rPr lang="en-US" sz="2000" dirty="0">
                          <a:effectLst/>
                          <a:latin typeface="Arial" panose="020B0604020202020204" pitchFamily="34" charset="0"/>
                          <a:ea typeface="Times New Roman" panose="02020603050405020304" pitchFamily="18" charset="0"/>
                        </a:rPr>
                        <a:t>FLNP</a:t>
                      </a:r>
                      <a:r>
                        <a:rPr lang="ru-RU" sz="2000" dirty="0">
                          <a:effectLst/>
                          <a:latin typeface="Arial" panose="020B0604020202020204" pitchFamily="34" charset="0"/>
                          <a:ea typeface="Times New Roman" panose="02020603050405020304" pitchFamily="18" charset="0"/>
                        </a:rPr>
                        <a:t> JINR</a:t>
                      </a:r>
                      <a:endParaRPr lang="en-US" sz="2000" dirty="0">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4144177318"/>
                  </a:ext>
                </a:extLst>
              </a:tr>
            </a:tbl>
          </a:graphicData>
        </a:graphic>
      </p:graphicFrame>
      <p:sp>
        <p:nvSpPr>
          <p:cNvPr id="9" name="Rectangle 3">
            <a:extLst>
              <a:ext uri="{FF2B5EF4-FFF2-40B4-BE49-F238E27FC236}">
                <a16:creationId xmlns:a16="http://schemas.microsoft.com/office/drawing/2014/main" id="{0ED967E3-87E5-476A-A962-1DE21EDA4C09}"/>
              </a:ext>
            </a:extLst>
          </p:cNvPr>
          <p:cNvSpPr>
            <a:spLocks noChangeArrowheads="1"/>
          </p:cNvSpPr>
          <p:nvPr/>
        </p:nvSpPr>
        <p:spPr bwMode="auto">
          <a:xfrm>
            <a:off x="8315992" y="2610964"/>
            <a:ext cx="12983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sz="2000" b="1" dirty="0"/>
              <a:t>AUTHORS:</a:t>
            </a:r>
            <a:endParaRPr lang="en-US" sz="2000" dirty="0"/>
          </a:p>
        </p:txBody>
      </p:sp>
      <p:sp>
        <p:nvSpPr>
          <p:cNvPr id="10" name="Rectangle 9">
            <a:extLst>
              <a:ext uri="{FF2B5EF4-FFF2-40B4-BE49-F238E27FC236}">
                <a16:creationId xmlns:a16="http://schemas.microsoft.com/office/drawing/2014/main" id="{ACA9FD24-AD6E-4DDC-AE10-E77279B0A34D}"/>
              </a:ext>
            </a:extLst>
          </p:cNvPr>
          <p:cNvSpPr/>
          <p:nvPr/>
        </p:nvSpPr>
        <p:spPr>
          <a:xfrm>
            <a:off x="3166069" y="5357994"/>
            <a:ext cx="6096000" cy="707886"/>
          </a:xfrm>
          <a:prstGeom prst="rect">
            <a:avLst/>
          </a:prstGeom>
        </p:spPr>
        <p:txBody>
          <a:bodyPr>
            <a:spAutoFit/>
          </a:bodyPr>
          <a:lstStyle/>
          <a:p>
            <a:r>
              <a:rPr lang="en-US" sz="2000" b="1" dirty="0">
                <a:latin typeface="Arial" panose="020B0604020202020204" pitchFamily="34" charset="0"/>
                <a:cs typeface="Arial" panose="020B0604020202020204" pitchFamily="34" charset="0"/>
              </a:rPr>
              <a:t>PROJECT LEADER:</a:t>
            </a:r>
            <a:r>
              <a:rPr lang="en-US" sz="2000" dirty="0">
                <a:latin typeface="Arial" panose="020B0604020202020204" pitchFamily="34" charset="0"/>
                <a:cs typeface="Arial" panose="020B0604020202020204" pitchFamily="34" charset="0"/>
              </a:rPr>
              <a:t> Kruglov V.V.</a:t>
            </a:r>
          </a:p>
          <a:p>
            <a:r>
              <a:rPr lang="en-US" sz="2000" b="1" dirty="0">
                <a:latin typeface="Arial" panose="020B0604020202020204" pitchFamily="34" charset="0"/>
                <a:cs typeface="Arial" panose="020B0604020202020204" pitchFamily="34" charset="0"/>
              </a:rPr>
              <a:t>PROJECT DEPUTY LEADER: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Milkov</a:t>
            </a:r>
            <a:r>
              <a:rPr lang="en-US" sz="2000" dirty="0">
                <a:latin typeface="Arial" panose="020B0604020202020204" pitchFamily="34" charset="0"/>
                <a:cs typeface="Arial" panose="020B0604020202020204" pitchFamily="34" charset="0"/>
              </a:rPr>
              <a:t> V.M.</a:t>
            </a:r>
          </a:p>
        </p:txBody>
      </p:sp>
    </p:spTree>
    <p:extLst>
      <p:ext uri="{BB962C8B-B14F-4D97-AF65-F5344CB8AC3E}">
        <p14:creationId xmlns:p14="http://schemas.microsoft.com/office/powerpoint/2010/main" val="318341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DE93646-B0EC-49A1-9B22-81D661C97CC9}"/>
              </a:ext>
            </a:extLst>
          </p:cNvPr>
          <p:cNvSpPr/>
          <p:nvPr/>
        </p:nvSpPr>
        <p:spPr>
          <a:xfrm>
            <a:off x="569495" y="445056"/>
            <a:ext cx="11053010" cy="3554819"/>
          </a:xfrm>
          <a:prstGeom prst="rect">
            <a:avLst/>
          </a:prstGeom>
        </p:spPr>
        <p:txBody>
          <a:bodyPr wrap="square">
            <a:spAutoFit/>
          </a:bodyPr>
          <a:lstStyle/>
          <a:p>
            <a:pPr indent="449580" algn="ctr">
              <a:spcAft>
                <a:spcPts val="300"/>
              </a:spcAft>
            </a:pPr>
            <a:r>
              <a:rPr lang="en-US" sz="2000" b="1" dirty="0">
                <a:latin typeface="Arial" panose="020B0604020202020204" pitchFamily="34" charset="0"/>
                <a:cs typeface="Arial" panose="020B0604020202020204" pitchFamily="34" charset="0"/>
              </a:rPr>
              <a:t>Expected results and new developments</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indent="449580" algn="just">
              <a:spcAft>
                <a:spcPts val="300"/>
              </a:spcAft>
            </a:pPr>
            <a:r>
              <a:rPr lang="ru-RU" sz="2000" dirty="0">
                <a:latin typeface="Arial" panose="020B0604020202020204" pitchFamily="34" charset="0"/>
                <a:ea typeface="Times New Roman" panose="02020603050405020304" pitchFamily="18" charset="0"/>
                <a:cs typeface="Arial" panose="020B0604020202020204" pitchFamily="34" charset="0"/>
              </a:rPr>
              <a:t> </a:t>
            </a:r>
            <a:endParaRPr lang="en-US" sz="2000" dirty="0">
              <a:latin typeface="Arial" panose="020B0604020202020204" pitchFamily="34" charset="0"/>
              <a:ea typeface="Times New Roman" panose="02020603050405020304" pitchFamily="18" charset="0"/>
              <a:cs typeface="Arial" panose="020B0604020202020204" pitchFamily="34" charset="0"/>
            </a:endParaRPr>
          </a:p>
          <a:p>
            <a:r>
              <a:rPr lang="en-US" dirty="0">
                <a:latin typeface="Arial" panose="020B0604020202020204" pitchFamily="34" charset="0"/>
                <a:cs typeface="Arial" panose="020B0604020202020204" pitchFamily="34" charset="0"/>
              </a:rPr>
              <a:t>Within the framework of the proposed project it is planned:</a:t>
            </a:r>
          </a:p>
          <a:p>
            <a:r>
              <a:rPr lang="en-US" dirty="0">
                <a:latin typeface="Arial" panose="020B0604020202020204" pitchFamily="34" charset="0"/>
                <a:cs typeface="Arial" panose="020B0604020202020204" pitchFamily="34" charset="0"/>
              </a:rPr>
              <a:t> </a:t>
            </a:r>
          </a:p>
          <a:p>
            <a:pPr marL="342900" lvl="0" indent="-342900">
              <a:buFont typeface="+mj-lt"/>
              <a:buAutoNum type="arabicPeriod"/>
            </a:pPr>
            <a:r>
              <a:rPr lang="en-US" dirty="0">
                <a:latin typeface="Arial" panose="020B0604020202020204" pitchFamily="34" charset="0"/>
                <a:cs typeface="Arial" panose="020B0604020202020204" pitchFamily="34" charset="0"/>
              </a:rPr>
              <a:t>To manufacture 11 sectors of the backscattering detector at HRFD;</a:t>
            </a:r>
          </a:p>
          <a:p>
            <a:pPr marL="342900" lvl="0" indent="-342900">
              <a:buFont typeface="+mj-lt"/>
              <a:buAutoNum type="arabicPeriod"/>
            </a:pPr>
            <a:r>
              <a:rPr lang="en-US" dirty="0">
                <a:latin typeface="Arial" panose="020B0604020202020204" pitchFamily="34" charset="0"/>
                <a:cs typeface="Arial" panose="020B0604020202020204" pitchFamily="34" charset="0"/>
              </a:rPr>
              <a:t>To design and manufacture a platform for positioning the sectors of BSD at the HRFD diffractometer;</a:t>
            </a:r>
          </a:p>
          <a:p>
            <a:pPr marL="342900" lvl="0" indent="-342900">
              <a:buFont typeface="+mj-lt"/>
              <a:buAutoNum type="arabicPeriod"/>
            </a:pPr>
            <a:r>
              <a:rPr lang="en-US" dirty="0">
                <a:latin typeface="Arial" panose="020B0604020202020204" pitchFamily="34" charset="0"/>
                <a:cs typeface="Arial" panose="020B0604020202020204" pitchFamily="34" charset="0"/>
              </a:rPr>
              <a:t>To manufacture the required number of units of the data acquisition and accumulation system MPD32-USB3;</a:t>
            </a:r>
          </a:p>
          <a:p>
            <a:pPr marL="342900" lvl="0" indent="-342900">
              <a:buFont typeface="+mj-lt"/>
              <a:buAutoNum type="arabicPeriod"/>
            </a:pPr>
            <a:r>
              <a:rPr lang="en-US" dirty="0">
                <a:latin typeface="Arial" panose="020B0604020202020204" pitchFamily="34" charset="0"/>
                <a:cs typeface="Arial" panose="020B0604020202020204" pitchFamily="34" charset="0"/>
              </a:rPr>
              <a:t>To install and test the BSD sectors in regular positions at HRFD as they are manufactured;</a:t>
            </a:r>
          </a:p>
          <a:p>
            <a:pPr marL="342900" lvl="0" indent="-342900">
              <a:buFont typeface="+mj-lt"/>
              <a:buAutoNum type="arabicPeriod"/>
            </a:pPr>
            <a:r>
              <a:rPr lang="en-US" dirty="0">
                <a:latin typeface="Arial" panose="020B0604020202020204" pitchFamily="34" charset="0"/>
                <a:cs typeface="Arial" panose="020B0604020202020204" pitchFamily="34" charset="0"/>
              </a:rPr>
              <a:t>To install and debug the electronics and software for data acquisition and accumulation on BSD using MPD32-USB3 units at HRFD;</a:t>
            </a:r>
          </a:p>
          <a:p>
            <a:pPr marL="342900" lvl="0" indent="-342900">
              <a:buFont typeface="+mj-lt"/>
              <a:buAutoNum type="arabicPeriod"/>
            </a:pPr>
            <a:r>
              <a:rPr lang="en-US" dirty="0">
                <a:latin typeface="Arial" panose="020B0604020202020204" pitchFamily="34" charset="0"/>
                <a:cs typeface="Arial" panose="020B0604020202020204" pitchFamily="34" charset="0"/>
              </a:rPr>
              <a:t>Assembly and commissioning of BSD at HRFD with the data acquisition and accumulation system.</a:t>
            </a:r>
          </a:p>
        </p:txBody>
      </p:sp>
      <p:sp>
        <p:nvSpPr>
          <p:cNvPr id="3" name="Rectangle 2">
            <a:extLst>
              <a:ext uri="{FF2B5EF4-FFF2-40B4-BE49-F238E27FC236}">
                <a16:creationId xmlns:a16="http://schemas.microsoft.com/office/drawing/2014/main" id="{B26378F4-6189-409B-8EF9-B2507D2FC4A0}"/>
              </a:ext>
            </a:extLst>
          </p:cNvPr>
          <p:cNvSpPr/>
          <p:nvPr/>
        </p:nvSpPr>
        <p:spPr>
          <a:xfrm>
            <a:off x="569495" y="4323437"/>
            <a:ext cx="11053010" cy="992579"/>
          </a:xfrm>
          <a:prstGeom prst="rect">
            <a:avLst/>
          </a:prstGeom>
        </p:spPr>
        <p:txBody>
          <a:bodyPr wrap="square">
            <a:spAutoFit/>
          </a:bodyPr>
          <a:lstStyle/>
          <a:p>
            <a:pPr lvl="0" algn="ctr">
              <a:spcBef>
                <a:spcPts val="600"/>
              </a:spcBef>
              <a:spcAft>
                <a:spcPts val="300"/>
              </a:spcAft>
            </a:pPr>
            <a:r>
              <a:rPr lang="ru-RU" sz="2000" b="1" dirty="0" err="1">
                <a:latin typeface="Arial" panose="020B0604020202020204" pitchFamily="34" charset="0"/>
                <a:cs typeface="Arial" panose="020B0604020202020204" pitchFamily="34" charset="0"/>
              </a:rPr>
              <a:t>Competitiveness</a:t>
            </a:r>
            <a:r>
              <a:rPr lang="ru-RU" b="1" dirty="0"/>
              <a:t> </a:t>
            </a:r>
            <a:endParaRPr lang="en-US" b="1" dirty="0"/>
          </a:p>
          <a:p>
            <a:r>
              <a:rPr lang="en-US" dirty="0">
                <a:latin typeface="Arial" panose="020B0604020202020204" pitchFamily="34" charset="0"/>
                <a:cs typeface="Arial" panose="020B0604020202020204" pitchFamily="34" charset="0"/>
              </a:rPr>
              <a:t>The detector is unique scientific and technical development, the construction of which will bring HRFD diffractometer to the world leaders among similar experimental instruments.</a:t>
            </a:r>
          </a:p>
        </p:txBody>
      </p:sp>
    </p:spTree>
    <p:extLst>
      <p:ext uri="{BB962C8B-B14F-4D97-AF65-F5344CB8AC3E}">
        <p14:creationId xmlns:p14="http://schemas.microsoft.com/office/powerpoint/2010/main" val="4079462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E2F550B-046E-4862-A4FD-A4E6EFD958EA}"/>
              </a:ext>
            </a:extLst>
          </p:cNvPr>
          <p:cNvSpPr/>
          <p:nvPr/>
        </p:nvSpPr>
        <p:spPr>
          <a:xfrm>
            <a:off x="633663" y="395807"/>
            <a:ext cx="10924674" cy="646331"/>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The proposed schedule and the resources required for implementation of the Project “Construction of a wide-aperture backscattering detector (BSD) for the HRFD diffractometer”</a:t>
            </a:r>
          </a:p>
        </p:txBody>
      </p:sp>
      <p:graphicFrame>
        <p:nvGraphicFramePr>
          <p:cNvPr id="7" name="Table 6">
            <a:extLst>
              <a:ext uri="{FF2B5EF4-FFF2-40B4-BE49-F238E27FC236}">
                <a16:creationId xmlns:a16="http://schemas.microsoft.com/office/drawing/2014/main" id="{88292821-5811-422F-91A0-162C88DAD37D}"/>
              </a:ext>
            </a:extLst>
          </p:cNvPr>
          <p:cNvGraphicFramePr>
            <a:graphicFrameLocks noGrp="1"/>
          </p:cNvGraphicFramePr>
          <p:nvPr>
            <p:extLst>
              <p:ext uri="{D42A27DB-BD31-4B8C-83A1-F6EECF244321}">
                <p14:modId xmlns:p14="http://schemas.microsoft.com/office/powerpoint/2010/main" val="4066910392"/>
              </p:ext>
            </p:extLst>
          </p:nvPr>
        </p:nvGraphicFramePr>
        <p:xfrm>
          <a:off x="729915" y="1655359"/>
          <a:ext cx="10828420" cy="4378879"/>
        </p:xfrm>
        <a:graphic>
          <a:graphicData uri="http://schemas.openxmlformats.org/drawingml/2006/table">
            <a:tbl>
              <a:tblPr firstRow="1" firstCol="1" lastRow="1" lastCol="1" bandRow="1" bandCol="1"/>
              <a:tblGrid>
                <a:gridCol w="1997299">
                  <a:extLst>
                    <a:ext uri="{9D8B030D-6E8A-4147-A177-3AD203B41FA5}">
                      <a16:colId xmlns:a16="http://schemas.microsoft.com/office/drawing/2014/main" val="1545679550"/>
                    </a:ext>
                  </a:extLst>
                </a:gridCol>
                <a:gridCol w="1501572">
                  <a:extLst>
                    <a:ext uri="{9D8B030D-6E8A-4147-A177-3AD203B41FA5}">
                      <a16:colId xmlns:a16="http://schemas.microsoft.com/office/drawing/2014/main" val="547874792"/>
                    </a:ext>
                  </a:extLst>
                </a:gridCol>
                <a:gridCol w="3456493">
                  <a:extLst>
                    <a:ext uri="{9D8B030D-6E8A-4147-A177-3AD203B41FA5}">
                      <a16:colId xmlns:a16="http://schemas.microsoft.com/office/drawing/2014/main" val="2353101619"/>
                    </a:ext>
                  </a:extLst>
                </a:gridCol>
                <a:gridCol w="1319384">
                  <a:extLst>
                    <a:ext uri="{9D8B030D-6E8A-4147-A177-3AD203B41FA5}">
                      <a16:colId xmlns:a16="http://schemas.microsoft.com/office/drawing/2014/main" val="2736554442"/>
                    </a:ext>
                  </a:extLst>
                </a:gridCol>
                <a:gridCol w="818866">
                  <a:extLst>
                    <a:ext uri="{9D8B030D-6E8A-4147-A177-3AD203B41FA5}">
                      <a16:colId xmlns:a16="http://schemas.microsoft.com/office/drawing/2014/main" val="83435864"/>
                    </a:ext>
                  </a:extLst>
                </a:gridCol>
                <a:gridCol w="944057">
                  <a:extLst>
                    <a:ext uri="{9D8B030D-6E8A-4147-A177-3AD203B41FA5}">
                      <a16:colId xmlns:a16="http://schemas.microsoft.com/office/drawing/2014/main" val="2913826275"/>
                    </a:ext>
                  </a:extLst>
                </a:gridCol>
                <a:gridCol w="790749">
                  <a:extLst>
                    <a:ext uri="{9D8B030D-6E8A-4147-A177-3AD203B41FA5}">
                      <a16:colId xmlns:a16="http://schemas.microsoft.com/office/drawing/2014/main" val="1097342668"/>
                    </a:ext>
                  </a:extLst>
                </a:gridCol>
              </a:tblGrid>
              <a:tr h="536612">
                <a:tc rowSpan="2" gridSpan="3">
                  <a:txBody>
                    <a:bodyPr/>
                    <a:lstStyle/>
                    <a:p>
                      <a:pPr algn="ctr">
                        <a:spcAft>
                          <a:spcPts val="300"/>
                        </a:spcAft>
                      </a:pPr>
                      <a:r>
                        <a:rPr lang="en-US" sz="1800" kern="1200" dirty="0">
                          <a:solidFill>
                            <a:schemeClr val="tx1"/>
                          </a:solidFill>
                          <a:effectLst/>
                          <a:latin typeface="+mn-lt"/>
                          <a:ea typeface="+mn-ea"/>
                          <a:cs typeface="+mn-cs"/>
                        </a:rPr>
                        <a:t>Main units of equipment, resources, financing sources</a:t>
                      </a:r>
                      <a:endParaRPr lang="en-US" sz="1400" dirty="0">
                        <a:effectLst/>
                        <a:latin typeface="Times New Roman" panose="02020603050405020304" pitchFamily="18" charset="0"/>
                        <a:ea typeface="Times New Roman" panose="02020603050405020304" pitchFamily="18" charset="0"/>
                      </a:endParaRPr>
                    </a:p>
                  </a:txBody>
                  <a:tcPr marL="27440" marR="27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rowSpan="2" hMerge="1">
                  <a:txBody>
                    <a:bodyPr/>
                    <a:lstStyle/>
                    <a:p>
                      <a:endParaRPr lang="en-US"/>
                    </a:p>
                  </a:txBody>
                  <a:tcPr/>
                </a:tc>
                <a:tc rowSpan="2">
                  <a:txBody>
                    <a:bodyPr/>
                    <a:lstStyle/>
                    <a:p>
                      <a:r>
                        <a:rPr lang="en-US" sz="1800" kern="1200" dirty="0">
                          <a:solidFill>
                            <a:schemeClr val="tx1"/>
                          </a:solidFill>
                          <a:effectLst/>
                          <a:latin typeface="+mn-lt"/>
                          <a:ea typeface="+mn-ea"/>
                          <a:cs typeface="+mn-cs"/>
                        </a:rPr>
                        <a:t>Costs (k$)</a:t>
                      </a:r>
                    </a:p>
                    <a:p>
                      <a:r>
                        <a:rPr lang="en-US" sz="1800" kern="1200" dirty="0">
                          <a:solidFill>
                            <a:schemeClr val="tx1"/>
                          </a:solidFill>
                          <a:effectLst/>
                          <a:latin typeface="+mn-lt"/>
                          <a:ea typeface="+mn-ea"/>
                          <a:cs typeface="+mn-cs"/>
                        </a:rPr>
                        <a:t>Resource requirements</a:t>
                      </a:r>
                      <a:endParaRPr lang="en-US" sz="1400" dirty="0">
                        <a:effectLst/>
                        <a:latin typeface="Times New Roman" panose="02020603050405020304" pitchFamily="18" charset="0"/>
                        <a:ea typeface="Times New Roman" panose="02020603050405020304" pitchFamily="18" charset="0"/>
                      </a:endParaRPr>
                    </a:p>
                  </a:txBody>
                  <a:tcPr marL="27440" marR="27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a:spcAft>
                          <a:spcPts val="300"/>
                        </a:spcAft>
                      </a:pPr>
                      <a:r>
                        <a:rPr lang="en-US" sz="1800" kern="1200" dirty="0">
                          <a:solidFill>
                            <a:schemeClr val="tx1"/>
                          </a:solidFill>
                          <a:effectLst/>
                          <a:latin typeface="+mn-lt"/>
                          <a:ea typeface="+mn-ea"/>
                          <a:cs typeface="+mn-cs"/>
                        </a:rPr>
                        <a:t>Proposal of the Laboratory on the distribution of finances and resources</a:t>
                      </a:r>
                      <a:endParaRPr lang="en-US" sz="1400" dirty="0">
                        <a:effectLst/>
                        <a:latin typeface="Times New Roman" panose="02020603050405020304" pitchFamily="18" charset="0"/>
                        <a:ea typeface="Times New Roman" panose="02020603050405020304" pitchFamily="18" charset="0"/>
                      </a:endParaRPr>
                    </a:p>
                  </a:txBody>
                  <a:tcPr marL="27440" marR="27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82853056"/>
                  </a:ext>
                </a:extLst>
              </a:tr>
              <a:tr h="268306">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a:txBody>
                    <a:bodyPr/>
                    <a:lstStyle/>
                    <a:p>
                      <a:pPr algn="ctr">
                        <a:spcAft>
                          <a:spcPts val="300"/>
                        </a:spcAft>
                      </a:pPr>
                      <a:r>
                        <a:rPr lang="ru-RU" sz="1400" dirty="0">
                          <a:effectLst/>
                          <a:latin typeface="Arial" panose="020B0604020202020204" pitchFamily="34" charset="0"/>
                          <a:ea typeface="Calibri" panose="020F0502020204030204" pitchFamily="34" charset="0"/>
                        </a:rPr>
                        <a:t>2021</a:t>
                      </a:r>
                      <a:endParaRPr lang="en-US" sz="1400" dirty="0">
                        <a:effectLst/>
                        <a:latin typeface="Times New Roman" panose="02020603050405020304" pitchFamily="18" charset="0"/>
                        <a:ea typeface="Times New Roman" panose="02020603050405020304" pitchFamily="18" charset="0"/>
                      </a:endParaRPr>
                    </a:p>
                  </a:txBody>
                  <a:tcPr marL="27440" marR="27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300"/>
                        </a:spcAft>
                      </a:pPr>
                      <a:r>
                        <a:rPr lang="ru-RU" sz="1400" dirty="0">
                          <a:effectLst/>
                          <a:latin typeface="Arial" panose="020B0604020202020204" pitchFamily="34" charset="0"/>
                          <a:ea typeface="Calibri" panose="020F0502020204030204" pitchFamily="34" charset="0"/>
                        </a:rPr>
                        <a:t>2022</a:t>
                      </a:r>
                      <a:endParaRPr lang="en-US" sz="1400" dirty="0">
                        <a:effectLst/>
                        <a:latin typeface="Times New Roman" panose="02020603050405020304" pitchFamily="18" charset="0"/>
                        <a:ea typeface="Times New Roman" panose="02020603050405020304" pitchFamily="18" charset="0"/>
                      </a:endParaRPr>
                    </a:p>
                  </a:txBody>
                  <a:tcPr marL="27440" marR="27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300"/>
                        </a:spcAft>
                      </a:pPr>
                      <a:r>
                        <a:rPr lang="ru-RU" sz="1400" dirty="0">
                          <a:effectLst/>
                          <a:latin typeface="Arial" panose="020B0604020202020204" pitchFamily="34" charset="0"/>
                          <a:ea typeface="Calibri" panose="020F0502020204030204" pitchFamily="34" charset="0"/>
                        </a:rPr>
                        <a:t>2023</a:t>
                      </a:r>
                      <a:endParaRPr lang="en-US" sz="1400" dirty="0">
                        <a:effectLst/>
                        <a:latin typeface="Times New Roman" panose="02020603050405020304" pitchFamily="18" charset="0"/>
                        <a:ea typeface="Times New Roman" panose="02020603050405020304" pitchFamily="18" charset="0"/>
                      </a:endParaRPr>
                    </a:p>
                  </a:txBody>
                  <a:tcPr marL="27440" marR="27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6405539"/>
                  </a:ext>
                </a:extLst>
              </a:tr>
              <a:tr h="335383">
                <a:tc rowSpan="4" gridSpan="2">
                  <a:txBody>
                    <a:bodyPr/>
                    <a:lstStyle/>
                    <a:p>
                      <a:pPr algn="ctr">
                        <a:spcAft>
                          <a:spcPts val="300"/>
                        </a:spcAft>
                      </a:pPr>
                      <a:r>
                        <a:rPr lang="en-US" sz="1800" kern="1200" dirty="0">
                          <a:solidFill>
                            <a:schemeClr val="tx1"/>
                          </a:solidFill>
                          <a:effectLst/>
                          <a:latin typeface="+mn-lt"/>
                          <a:ea typeface="+mn-ea"/>
                          <a:cs typeface="+mn-cs"/>
                        </a:rPr>
                        <a:t>Main units of equipment</a:t>
                      </a:r>
                      <a:endParaRPr lang="en-US" sz="1400" dirty="0">
                        <a:effectLst/>
                        <a:latin typeface="Times New Roman" panose="02020603050405020304" pitchFamily="18" charset="0"/>
                        <a:ea typeface="Times New Roman" panose="02020603050405020304" pitchFamily="18" charset="0"/>
                      </a:endParaRPr>
                    </a:p>
                  </a:txBody>
                  <a:tcPr marL="27440" marR="27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hMerge="1">
                  <a:txBody>
                    <a:bodyPr/>
                    <a:lstStyle/>
                    <a:p>
                      <a:endParaRPr lang="en-US"/>
                    </a:p>
                  </a:txBody>
                  <a:tcPr/>
                </a:tc>
                <a:tc>
                  <a:txBody>
                    <a:bodyPr/>
                    <a:lstStyle/>
                    <a:p>
                      <a:pPr marL="111125" algn="just">
                        <a:spcAft>
                          <a:spcPts val="300"/>
                        </a:spcAft>
                      </a:pPr>
                      <a:r>
                        <a:rPr lang="en-US" sz="1800" kern="1200" dirty="0">
                          <a:solidFill>
                            <a:schemeClr val="tx1"/>
                          </a:solidFill>
                          <a:effectLst/>
                          <a:latin typeface="+mn-lt"/>
                          <a:ea typeface="+mn-ea"/>
                          <a:cs typeface="+mn-cs"/>
                        </a:rPr>
                        <a:t>Sets of mechanical parts for detector sectors</a:t>
                      </a:r>
                      <a:endParaRPr lang="en-US" sz="1400" dirty="0">
                        <a:effectLst/>
                        <a:latin typeface="Times New Roman" panose="02020603050405020304" pitchFamily="18" charset="0"/>
                        <a:ea typeface="Times New Roman" panose="02020603050405020304" pitchFamily="18" charset="0"/>
                      </a:endParaRPr>
                    </a:p>
                  </a:txBody>
                  <a:tcPr marL="27440" marR="274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300"/>
                        </a:spcAft>
                      </a:pPr>
                      <a:r>
                        <a:rPr lang="en-US" sz="1400" dirty="0">
                          <a:effectLst/>
                          <a:latin typeface="Arial" panose="020B0604020202020204" pitchFamily="34" charset="0"/>
                          <a:ea typeface="Calibri" panose="020F0502020204030204" pitchFamily="34" charset="0"/>
                        </a:rPr>
                        <a:t>220</a:t>
                      </a:r>
                      <a:endParaRPr lang="en-US" sz="1400" dirty="0">
                        <a:effectLst/>
                        <a:latin typeface="Times New Roman" panose="02020603050405020304" pitchFamily="18" charset="0"/>
                        <a:ea typeface="Times New Roman" panose="02020603050405020304" pitchFamily="18" charset="0"/>
                      </a:endParaRPr>
                    </a:p>
                  </a:txBody>
                  <a:tcPr marL="27440" marR="27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300"/>
                        </a:spcAft>
                      </a:pPr>
                      <a:r>
                        <a:rPr lang="en-US" sz="1400" dirty="0">
                          <a:effectLst/>
                          <a:latin typeface="Arial" panose="020B0604020202020204" pitchFamily="34" charset="0"/>
                          <a:ea typeface="Calibri" panose="020F0502020204030204" pitchFamily="34" charset="0"/>
                        </a:rPr>
                        <a:t>80</a:t>
                      </a:r>
                      <a:endParaRPr lang="en-US" sz="1400" dirty="0">
                        <a:effectLst/>
                        <a:latin typeface="Times New Roman" panose="02020603050405020304" pitchFamily="18" charset="0"/>
                        <a:ea typeface="Times New Roman" panose="02020603050405020304" pitchFamily="18" charset="0"/>
                      </a:endParaRPr>
                    </a:p>
                  </a:txBody>
                  <a:tcPr marL="27440" marR="27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300"/>
                        </a:spcAft>
                      </a:pPr>
                      <a:r>
                        <a:rPr lang="en-US" sz="1400" dirty="0">
                          <a:effectLst/>
                          <a:latin typeface="Arial" panose="020B0604020202020204" pitchFamily="34" charset="0"/>
                          <a:ea typeface="Calibri" panose="020F0502020204030204" pitchFamily="34" charset="0"/>
                        </a:rPr>
                        <a:t>80</a:t>
                      </a:r>
                      <a:endParaRPr lang="en-US" sz="1400" dirty="0">
                        <a:effectLst/>
                        <a:latin typeface="Times New Roman" panose="02020603050405020304" pitchFamily="18" charset="0"/>
                        <a:ea typeface="Times New Roman" panose="02020603050405020304" pitchFamily="18" charset="0"/>
                      </a:endParaRPr>
                    </a:p>
                  </a:txBody>
                  <a:tcPr marL="27440" marR="27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300"/>
                        </a:spcAft>
                      </a:pPr>
                      <a:r>
                        <a:rPr lang="en-US" sz="1400" dirty="0">
                          <a:effectLst/>
                          <a:latin typeface="Arial" panose="020B0604020202020204" pitchFamily="34" charset="0"/>
                          <a:ea typeface="Calibri" panose="020F0502020204030204" pitchFamily="34" charset="0"/>
                        </a:rPr>
                        <a:t>60</a:t>
                      </a:r>
                      <a:endParaRPr lang="en-US" sz="1400" dirty="0">
                        <a:effectLst/>
                        <a:latin typeface="Times New Roman" panose="02020603050405020304" pitchFamily="18" charset="0"/>
                        <a:ea typeface="Times New Roman" panose="02020603050405020304" pitchFamily="18" charset="0"/>
                      </a:endParaRPr>
                    </a:p>
                  </a:txBody>
                  <a:tcPr marL="27440" marR="27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6790122"/>
                  </a:ext>
                </a:extLst>
              </a:tr>
              <a:tr h="268306">
                <a:tc gridSpan="2" vMerge="1">
                  <a:txBody>
                    <a:bodyPr/>
                    <a:lstStyle/>
                    <a:p>
                      <a:endParaRPr lang="en-US"/>
                    </a:p>
                  </a:txBody>
                  <a:tcPr/>
                </a:tc>
                <a:tc hMerge="1" vMerge="1">
                  <a:txBody>
                    <a:bodyPr/>
                    <a:lstStyle/>
                    <a:p>
                      <a:endParaRPr lang="en-US"/>
                    </a:p>
                  </a:txBody>
                  <a:tcPr/>
                </a:tc>
                <a:tc>
                  <a:txBody>
                    <a:bodyPr/>
                    <a:lstStyle/>
                    <a:p>
                      <a:pPr marL="111125" algn="just">
                        <a:spcAft>
                          <a:spcPts val="300"/>
                        </a:spcAft>
                      </a:pPr>
                      <a:r>
                        <a:rPr lang="en-US" sz="1800" kern="1200" dirty="0">
                          <a:solidFill>
                            <a:schemeClr val="tx1"/>
                          </a:solidFill>
                          <a:effectLst/>
                          <a:latin typeface="+mn-lt"/>
                          <a:ea typeface="+mn-ea"/>
                          <a:cs typeface="+mn-cs"/>
                        </a:rPr>
                        <a:t>Data acquisition and accumulation electronics</a:t>
                      </a:r>
                      <a:endParaRPr lang="en-US" sz="1400" dirty="0">
                        <a:effectLst/>
                        <a:latin typeface="Times New Roman" panose="02020603050405020304" pitchFamily="18" charset="0"/>
                        <a:ea typeface="Times New Roman" panose="02020603050405020304" pitchFamily="18" charset="0"/>
                      </a:endParaRPr>
                    </a:p>
                  </a:txBody>
                  <a:tcPr marL="27440" marR="27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300"/>
                        </a:spcAft>
                      </a:pPr>
                      <a:r>
                        <a:rPr lang="en-US" sz="1400" dirty="0">
                          <a:effectLst/>
                          <a:latin typeface="Arial" panose="020B0604020202020204" pitchFamily="34" charset="0"/>
                          <a:ea typeface="Calibri" panose="020F0502020204030204" pitchFamily="34" charset="0"/>
                        </a:rPr>
                        <a:t>165</a:t>
                      </a:r>
                      <a:endParaRPr lang="en-US" sz="1400" dirty="0">
                        <a:effectLst/>
                        <a:latin typeface="Times New Roman" panose="02020603050405020304" pitchFamily="18" charset="0"/>
                        <a:ea typeface="Times New Roman" panose="02020603050405020304" pitchFamily="18" charset="0"/>
                      </a:endParaRPr>
                    </a:p>
                  </a:txBody>
                  <a:tcPr marL="27440" marR="27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300"/>
                        </a:spcAft>
                      </a:pPr>
                      <a:r>
                        <a:rPr lang="en-US" sz="1400" dirty="0">
                          <a:effectLst/>
                          <a:latin typeface="Arial" panose="020B0604020202020204" pitchFamily="34" charset="0"/>
                          <a:ea typeface="Calibri" panose="020F0502020204030204" pitchFamily="34" charset="0"/>
                        </a:rPr>
                        <a:t>60</a:t>
                      </a:r>
                      <a:endParaRPr lang="en-US" sz="1400" dirty="0">
                        <a:effectLst/>
                        <a:latin typeface="Times New Roman" panose="02020603050405020304" pitchFamily="18" charset="0"/>
                        <a:ea typeface="Times New Roman" panose="02020603050405020304" pitchFamily="18" charset="0"/>
                      </a:endParaRPr>
                    </a:p>
                  </a:txBody>
                  <a:tcPr marL="27440" marR="27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300"/>
                        </a:spcAft>
                      </a:pPr>
                      <a:r>
                        <a:rPr lang="en-US" sz="1400" dirty="0">
                          <a:effectLst/>
                          <a:latin typeface="Arial" panose="020B0604020202020204" pitchFamily="34" charset="0"/>
                          <a:ea typeface="Calibri" panose="020F0502020204030204" pitchFamily="34" charset="0"/>
                        </a:rPr>
                        <a:t>60</a:t>
                      </a:r>
                      <a:endParaRPr lang="en-US" sz="1400" dirty="0">
                        <a:effectLst/>
                        <a:latin typeface="Times New Roman" panose="02020603050405020304" pitchFamily="18" charset="0"/>
                        <a:ea typeface="Times New Roman" panose="02020603050405020304" pitchFamily="18" charset="0"/>
                      </a:endParaRPr>
                    </a:p>
                  </a:txBody>
                  <a:tcPr marL="27440" marR="27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300"/>
                        </a:spcAft>
                      </a:pPr>
                      <a:r>
                        <a:rPr lang="en-US" sz="1400" dirty="0">
                          <a:effectLst/>
                          <a:latin typeface="Arial" panose="020B0604020202020204" pitchFamily="34" charset="0"/>
                          <a:ea typeface="Calibri" panose="020F0502020204030204" pitchFamily="34" charset="0"/>
                        </a:rPr>
                        <a:t>45</a:t>
                      </a:r>
                      <a:endParaRPr lang="en-US" sz="1400" dirty="0">
                        <a:effectLst/>
                        <a:latin typeface="Times New Roman" panose="02020603050405020304" pitchFamily="18" charset="0"/>
                        <a:ea typeface="Times New Roman" panose="02020603050405020304" pitchFamily="18" charset="0"/>
                      </a:endParaRPr>
                    </a:p>
                  </a:txBody>
                  <a:tcPr marL="27440" marR="27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0019208"/>
                  </a:ext>
                </a:extLst>
              </a:tr>
              <a:tr h="201230">
                <a:tc gridSpan="2" vMerge="1">
                  <a:txBody>
                    <a:bodyPr/>
                    <a:lstStyle/>
                    <a:p>
                      <a:endParaRPr lang="en-US"/>
                    </a:p>
                  </a:txBody>
                  <a:tcPr/>
                </a:tc>
                <a:tc hMerge="1" vMerge="1">
                  <a:txBody>
                    <a:bodyPr/>
                    <a:lstStyle/>
                    <a:p>
                      <a:endParaRPr lang="en-US"/>
                    </a:p>
                  </a:txBody>
                  <a:tcPr/>
                </a:tc>
                <a:tc>
                  <a:txBody>
                    <a:bodyPr/>
                    <a:lstStyle/>
                    <a:p>
                      <a:pPr marL="111125" algn="just">
                        <a:spcAft>
                          <a:spcPts val="300"/>
                        </a:spcAft>
                      </a:pPr>
                      <a:r>
                        <a:rPr lang="en-US" sz="1800" kern="1200" dirty="0">
                          <a:solidFill>
                            <a:schemeClr val="tx1"/>
                          </a:solidFill>
                          <a:effectLst/>
                          <a:latin typeface="+mn-lt"/>
                          <a:ea typeface="+mn-ea"/>
                          <a:cs typeface="+mn-cs"/>
                        </a:rPr>
                        <a:t>Mount fitting</a:t>
                      </a:r>
                      <a:r>
                        <a:rPr lang="ru-RU" sz="1800" kern="1200" dirty="0">
                          <a:solidFill>
                            <a:schemeClr val="tx1"/>
                          </a:solidFill>
                          <a:effectLst/>
                          <a:latin typeface="+mn-lt"/>
                          <a:ea typeface="+mn-ea"/>
                          <a:cs typeface="+mn-cs"/>
                        </a:rPr>
                        <a:t> </a:t>
                      </a:r>
                      <a:r>
                        <a:rPr lang="ru-RU" sz="1800" kern="1200" dirty="0" err="1">
                          <a:solidFill>
                            <a:schemeClr val="tx1"/>
                          </a:solidFill>
                          <a:effectLst/>
                          <a:latin typeface="+mn-lt"/>
                          <a:ea typeface="+mn-ea"/>
                          <a:cs typeface="+mn-cs"/>
                        </a:rPr>
                        <a:t>and</a:t>
                      </a:r>
                      <a:r>
                        <a:rPr lang="ru-RU" sz="1800" kern="1200" dirty="0">
                          <a:solidFill>
                            <a:schemeClr val="tx1"/>
                          </a:solidFill>
                          <a:effectLst/>
                          <a:latin typeface="+mn-lt"/>
                          <a:ea typeface="+mn-ea"/>
                          <a:cs typeface="+mn-cs"/>
                        </a:rPr>
                        <a:t> </a:t>
                      </a:r>
                      <a:r>
                        <a:rPr lang="ru-RU" sz="1800" kern="1200" dirty="0" err="1">
                          <a:solidFill>
                            <a:schemeClr val="tx1"/>
                          </a:solidFill>
                          <a:effectLst/>
                          <a:latin typeface="+mn-lt"/>
                          <a:ea typeface="+mn-ea"/>
                          <a:cs typeface="+mn-cs"/>
                        </a:rPr>
                        <a:t>consumables</a:t>
                      </a:r>
                      <a:endParaRPr lang="en-US" sz="1400" dirty="0">
                        <a:effectLst/>
                        <a:latin typeface="Times New Roman" panose="02020603050405020304" pitchFamily="18" charset="0"/>
                        <a:ea typeface="Times New Roman" panose="02020603050405020304" pitchFamily="18" charset="0"/>
                      </a:endParaRPr>
                    </a:p>
                  </a:txBody>
                  <a:tcPr marL="27440" marR="27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300"/>
                        </a:spcAft>
                      </a:pPr>
                      <a:r>
                        <a:rPr lang="en-US" sz="1400" dirty="0">
                          <a:effectLst/>
                          <a:latin typeface="Arial" panose="020B0604020202020204" pitchFamily="34" charset="0"/>
                          <a:ea typeface="Calibri" panose="020F0502020204030204" pitchFamily="34" charset="0"/>
                        </a:rPr>
                        <a:t>120</a:t>
                      </a:r>
                      <a:endParaRPr lang="en-US" sz="1400" dirty="0">
                        <a:effectLst/>
                        <a:latin typeface="Times New Roman" panose="02020603050405020304" pitchFamily="18" charset="0"/>
                        <a:ea typeface="Times New Roman" panose="02020603050405020304" pitchFamily="18" charset="0"/>
                      </a:endParaRPr>
                    </a:p>
                  </a:txBody>
                  <a:tcPr marL="27440" marR="27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300"/>
                        </a:spcAft>
                      </a:pPr>
                      <a:r>
                        <a:rPr lang="en-US" sz="1400" dirty="0">
                          <a:effectLst/>
                          <a:latin typeface="Arial" panose="020B0604020202020204" pitchFamily="34" charset="0"/>
                          <a:ea typeface="Calibri" panose="020F0502020204030204" pitchFamily="34" charset="0"/>
                        </a:rPr>
                        <a:t>60</a:t>
                      </a:r>
                      <a:endParaRPr lang="en-US" sz="1400" dirty="0">
                        <a:effectLst/>
                        <a:latin typeface="Times New Roman" panose="02020603050405020304" pitchFamily="18" charset="0"/>
                        <a:ea typeface="Times New Roman" panose="02020603050405020304" pitchFamily="18" charset="0"/>
                      </a:endParaRPr>
                    </a:p>
                  </a:txBody>
                  <a:tcPr marL="27440" marR="27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300"/>
                        </a:spcAft>
                      </a:pPr>
                      <a:r>
                        <a:rPr lang="en-US" sz="1400">
                          <a:effectLst/>
                          <a:latin typeface="Arial" panose="020B0604020202020204" pitchFamily="34" charset="0"/>
                          <a:ea typeface="Calibri" panose="020F0502020204030204" pitchFamily="34" charset="0"/>
                        </a:rPr>
                        <a:t>30</a:t>
                      </a:r>
                      <a:endParaRPr lang="en-US" sz="1400">
                        <a:effectLst/>
                        <a:latin typeface="Times New Roman" panose="02020603050405020304" pitchFamily="18" charset="0"/>
                        <a:ea typeface="Times New Roman" panose="02020603050405020304" pitchFamily="18" charset="0"/>
                      </a:endParaRPr>
                    </a:p>
                  </a:txBody>
                  <a:tcPr marL="27440" marR="27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300"/>
                        </a:spcAft>
                      </a:pPr>
                      <a:r>
                        <a:rPr lang="en-US" sz="1400" dirty="0">
                          <a:effectLst/>
                          <a:latin typeface="Arial" panose="020B0604020202020204" pitchFamily="34" charset="0"/>
                          <a:ea typeface="Calibri" panose="020F0502020204030204" pitchFamily="34" charset="0"/>
                        </a:rPr>
                        <a:t>30</a:t>
                      </a:r>
                      <a:endParaRPr lang="en-US" sz="1400" dirty="0">
                        <a:effectLst/>
                        <a:latin typeface="Times New Roman" panose="02020603050405020304" pitchFamily="18" charset="0"/>
                        <a:ea typeface="Times New Roman" panose="02020603050405020304" pitchFamily="18" charset="0"/>
                      </a:endParaRPr>
                    </a:p>
                  </a:txBody>
                  <a:tcPr marL="27440" marR="27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2580825"/>
                  </a:ext>
                </a:extLst>
              </a:tr>
              <a:tr h="346293">
                <a:tc gridSpan="2" vMerge="1">
                  <a:txBody>
                    <a:bodyPr/>
                    <a:lstStyle/>
                    <a:p>
                      <a:endParaRPr lang="en-US"/>
                    </a:p>
                  </a:txBody>
                  <a:tcPr>
                    <a:lnT w="12700" cap="flat" cmpd="sng" algn="ctr">
                      <a:solidFill>
                        <a:srgbClr val="000000"/>
                      </a:solidFill>
                      <a:prstDash val="solid"/>
                      <a:round/>
                      <a:headEnd type="none" w="med" len="med"/>
                      <a:tailEnd type="none" w="med" len="med"/>
                    </a:lnT>
                  </a:tcPr>
                </a:tc>
                <a:tc hMerge="1" vMerge="1">
                  <a:txBody>
                    <a:bodyPr/>
                    <a:lstStyle/>
                    <a:p>
                      <a:endParaRPr lang="en-US"/>
                    </a:p>
                  </a:txBody>
                  <a:tcPr/>
                </a:tc>
                <a:tc>
                  <a:txBody>
                    <a:bodyPr/>
                    <a:lstStyle/>
                    <a:p>
                      <a:pPr marL="111125" algn="just">
                        <a:spcAft>
                          <a:spcPts val="300"/>
                        </a:spcAft>
                      </a:pPr>
                      <a:r>
                        <a:rPr lang="en-US" sz="1800" kern="1200" dirty="0">
                          <a:solidFill>
                            <a:schemeClr val="tx1"/>
                          </a:solidFill>
                          <a:effectLst/>
                          <a:latin typeface="+mn-lt"/>
                          <a:ea typeface="+mn-ea"/>
                          <a:cs typeface="+mn-cs"/>
                        </a:rPr>
                        <a:t>Materials</a:t>
                      </a:r>
                      <a:endParaRPr lang="en-US" sz="1400" dirty="0">
                        <a:effectLst/>
                        <a:latin typeface="Times New Roman" panose="02020603050405020304" pitchFamily="18" charset="0"/>
                        <a:ea typeface="Times New Roman" panose="02020603050405020304" pitchFamily="18" charset="0"/>
                      </a:endParaRPr>
                    </a:p>
                  </a:txBody>
                  <a:tcPr marL="27440" marR="2744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300"/>
                        </a:spcAft>
                      </a:pPr>
                      <a:r>
                        <a:rPr lang="en-US" sz="1400" dirty="0">
                          <a:effectLst/>
                          <a:latin typeface="Arial" panose="020B0604020202020204" pitchFamily="34" charset="0"/>
                          <a:ea typeface="Calibri" panose="020F0502020204030204" pitchFamily="34" charset="0"/>
                        </a:rPr>
                        <a:t>90</a:t>
                      </a:r>
                      <a:endParaRPr lang="en-US" sz="1400" dirty="0">
                        <a:effectLst/>
                        <a:latin typeface="Times New Roman" panose="02020603050405020304" pitchFamily="18" charset="0"/>
                        <a:ea typeface="Times New Roman" panose="02020603050405020304" pitchFamily="18" charset="0"/>
                      </a:endParaRPr>
                    </a:p>
                  </a:txBody>
                  <a:tcPr marL="27440" marR="27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300"/>
                        </a:spcAft>
                      </a:pPr>
                      <a:r>
                        <a:rPr lang="en-US" sz="1400">
                          <a:effectLst/>
                          <a:latin typeface="Arial" panose="020B0604020202020204" pitchFamily="34" charset="0"/>
                          <a:ea typeface="Calibri" panose="020F0502020204030204" pitchFamily="34" charset="0"/>
                        </a:rPr>
                        <a:t>30</a:t>
                      </a:r>
                      <a:endParaRPr lang="en-US" sz="1400">
                        <a:effectLst/>
                        <a:latin typeface="Times New Roman" panose="02020603050405020304" pitchFamily="18" charset="0"/>
                        <a:ea typeface="Times New Roman" panose="02020603050405020304" pitchFamily="18" charset="0"/>
                      </a:endParaRPr>
                    </a:p>
                  </a:txBody>
                  <a:tcPr marL="27440" marR="27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300"/>
                        </a:spcAft>
                      </a:pPr>
                      <a:r>
                        <a:rPr lang="en-US" sz="1400" dirty="0">
                          <a:effectLst/>
                          <a:latin typeface="Arial" panose="020B0604020202020204" pitchFamily="34" charset="0"/>
                          <a:ea typeface="Calibri" panose="020F0502020204030204" pitchFamily="34" charset="0"/>
                        </a:rPr>
                        <a:t>30</a:t>
                      </a:r>
                      <a:endParaRPr lang="en-US" sz="1400" dirty="0">
                        <a:effectLst/>
                        <a:latin typeface="Times New Roman" panose="02020603050405020304" pitchFamily="18" charset="0"/>
                        <a:ea typeface="Times New Roman" panose="02020603050405020304" pitchFamily="18" charset="0"/>
                      </a:endParaRPr>
                    </a:p>
                  </a:txBody>
                  <a:tcPr marL="27440" marR="27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300"/>
                        </a:spcAft>
                      </a:pPr>
                      <a:r>
                        <a:rPr lang="en-US" sz="1400" dirty="0">
                          <a:effectLst/>
                          <a:latin typeface="Arial" panose="020B0604020202020204" pitchFamily="34" charset="0"/>
                          <a:ea typeface="Calibri" panose="020F0502020204030204" pitchFamily="34" charset="0"/>
                        </a:rPr>
                        <a:t>30</a:t>
                      </a:r>
                      <a:endParaRPr lang="en-US" sz="1400" dirty="0">
                        <a:effectLst/>
                        <a:latin typeface="Times New Roman" panose="02020603050405020304" pitchFamily="18" charset="0"/>
                        <a:ea typeface="Times New Roman" panose="02020603050405020304" pitchFamily="18" charset="0"/>
                      </a:endParaRPr>
                    </a:p>
                  </a:txBody>
                  <a:tcPr marL="27440" marR="27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2191763"/>
                  </a:ext>
                </a:extLst>
              </a:tr>
              <a:tr h="297180">
                <a:tc rowSpan="3">
                  <a:txBody>
                    <a:bodyPr/>
                    <a:lstStyle/>
                    <a:p>
                      <a:pPr marL="71755" marR="71755" algn="ctr">
                        <a:spcAft>
                          <a:spcPts val="300"/>
                        </a:spcAft>
                      </a:pPr>
                      <a:r>
                        <a:rPr lang="en-US" sz="1800" kern="1200" dirty="0">
                          <a:solidFill>
                            <a:schemeClr val="tx1"/>
                          </a:solidFill>
                          <a:effectLst/>
                          <a:latin typeface="+mn-lt"/>
                          <a:ea typeface="+mn-ea"/>
                          <a:cs typeface="+mn-cs"/>
                        </a:rPr>
                        <a:t>Required </a:t>
                      </a:r>
                      <a:r>
                        <a:rPr lang="ru-RU" sz="1800" kern="1200" dirty="0" err="1">
                          <a:solidFill>
                            <a:schemeClr val="tx1"/>
                          </a:solidFill>
                          <a:effectLst/>
                          <a:latin typeface="+mn-lt"/>
                          <a:ea typeface="+mn-ea"/>
                          <a:cs typeface="+mn-cs"/>
                        </a:rPr>
                        <a:t>resources</a:t>
                      </a:r>
                      <a:endParaRPr lang="en-US" sz="1400" dirty="0">
                        <a:effectLst/>
                        <a:latin typeface="Times New Roman" panose="02020603050405020304" pitchFamily="18" charset="0"/>
                        <a:ea typeface="Times New Roman" panose="02020603050405020304" pitchFamily="18" charset="0"/>
                      </a:endParaRPr>
                    </a:p>
                  </a:txBody>
                  <a:tcPr marL="27440" marR="27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71755" marR="71755" algn="ctr">
                        <a:spcAft>
                          <a:spcPts val="300"/>
                        </a:spcAft>
                      </a:pPr>
                      <a:r>
                        <a:rPr lang="en-US" sz="1800" kern="1200" dirty="0">
                          <a:solidFill>
                            <a:schemeClr val="tx1"/>
                          </a:solidFill>
                          <a:effectLst/>
                          <a:latin typeface="+mn-lt"/>
                          <a:ea typeface="+mn-ea"/>
                          <a:cs typeface="+mn-cs"/>
                        </a:rPr>
                        <a:t>Standard hour </a:t>
                      </a:r>
                      <a:endParaRPr lang="en-US" sz="1400" dirty="0">
                        <a:effectLst/>
                        <a:latin typeface="Times New Roman" panose="02020603050405020304" pitchFamily="18" charset="0"/>
                        <a:ea typeface="Times New Roman" panose="02020603050405020304" pitchFamily="18" charset="0"/>
                      </a:endParaRPr>
                    </a:p>
                  </a:txBody>
                  <a:tcPr marL="27440" marR="27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125" algn="just">
                        <a:spcAft>
                          <a:spcPts val="300"/>
                        </a:spcAft>
                      </a:pPr>
                      <a:r>
                        <a:rPr lang="ru-RU" sz="1400" dirty="0">
                          <a:effectLst/>
                          <a:latin typeface="Arial" panose="020B0604020202020204" pitchFamily="34" charset="0"/>
                          <a:ea typeface="Calibri" panose="020F0502020204030204" pitchFamily="34" charset="0"/>
                        </a:rPr>
                        <a:t>Ресурсы </a:t>
                      </a:r>
                      <a:endParaRPr lang="en-US" sz="1400" dirty="0">
                        <a:effectLst/>
                        <a:latin typeface="Times New Roman" panose="02020603050405020304" pitchFamily="18" charset="0"/>
                        <a:ea typeface="Times New Roman" panose="02020603050405020304" pitchFamily="18" charset="0"/>
                      </a:endParaRPr>
                    </a:p>
                  </a:txBody>
                  <a:tcPr marL="27440" marR="27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300"/>
                        </a:spcAft>
                      </a:pPr>
                      <a:r>
                        <a:rPr lang="en-US" sz="400" dirty="0">
                          <a:effectLst/>
                          <a:latin typeface="Arial" panose="020B0604020202020204" pitchFamily="34" charset="0"/>
                          <a:ea typeface="Calibri" panose="020F0502020204030204" pitchFamily="34" charset="0"/>
                        </a:rPr>
                        <a:t> </a:t>
                      </a:r>
                      <a:endParaRPr lang="en-US" sz="500" dirty="0">
                        <a:effectLst/>
                        <a:latin typeface="Times New Roman" panose="02020603050405020304" pitchFamily="18" charset="0"/>
                        <a:ea typeface="Times New Roman" panose="02020603050405020304" pitchFamily="18" charset="0"/>
                      </a:endParaRPr>
                    </a:p>
                  </a:txBody>
                  <a:tcPr marL="27440" marR="27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300"/>
                        </a:spcAft>
                      </a:pPr>
                      <a:r>
                        <a:rPr lang="ru-RU" sz="400">
                          <a:effectLst/>
                          <a:latin typeface="Arial" panose="020B0604020202020204" pitchFamily="34" charset="0"/>
                          <a:ea typeface="Calibri" panose="020F0502020204030204" pitchFamily="34" charset="0"/>
                        </a:rPr>
                        <a:t> </a:t>
                      </a:r>
                      <a:endParaRPr lang="en-US" sz="500">
                        <a:effectLst/>
                        <a:latin typeface="Times New Roman" panose="02020603050405020304" pitchFamily="18" charset="0"/>
                        <a:ea typeface="Times New Roman" panose="02020603050405020304" pitchFamily="18" charset="0"/>
                      </a:endParaRPr>
                    </a:p>
                  </a:txBody>
                  <a:tcPr marL="27440" marR="27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300"/>
                        </a:spcAft>
                      </a:pPr>
                      <a:r>
                        <a:rPr lang="ru-RU" sz="400">
                          <a:effectLst/>
                          <a:latin typeface="Arial" panose="020B0604020202020204" pitchFamily="34" charset="0"/>
                          <a:ea typeface="Calibri" panose="020F0502020204030204" pitchFamily="34" charset="0"/>
                        </a:rPr>
                        <a:t> </a:t>
                      </a:r>
                      <a:endParaRPr lang="en-US" sz="500">
                        <a:effectLst/>
                        <a:latin typeface="Times New Roman" panose="02020603050405020304" pitchFamily="18" charset="0"/>
                        <a:ea typeface="Times New Roman" panose="02020603050405020304" pitchFamily="18" charset="0"/>
                      </a:endParaRPr>
                    </a:p>
                  </a:txBody>
                  <a:tcPr marL="27440" marR="27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300"/>
                        </a:spcAft>
                      </a:pPr>
                      <a:r>
                        <a:rPr lang="ru-RU" sz="400" dirty="0">
                          <a:effectLst/>
                          <a:latin typeface="Arial" panose="020B0604020202020204" pitchFamily="34" charset="0"/>
                          <a:ea typeface="Calibri" panose="020F0502020204030204" pitchFamily="34" charset="0"/>
                        </a:rPr>
                        <a:t> </a:t>
                      </a:r>
                      <a:endParaRPr lang="en-US" sz="500" dirty="0">
                        <a:effectLst/>
                        <a:latin typeface="Times New Roman" panose="02020603050405020304" pitchFamily="18" charset="0"/>
                        <a:ea typeface="Times New Roman" panose="02020603050405020304" pitchFamily="18" charset="0"/>
                      </a:endParaRPr>
                    </a:p>
                  </a:txBody>
                  <a:tcPr marL="27440" marR="27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0536193"/>
                  </a:ext>
                </a:extLst>
              </a:tr>
              <a:tr h="426720">
                <a:tc vMerge="1">
                  <a:txBody>
                    <a:bodyPr/>
                    <a:lstStyle/>
                    <a:p>
                      <a:endParaRPr lang="en-US"/>
                    </a:p>
                  </a:txBody>
                  <a:tcPr>
                    <a:lnT w="12700" cap="flat" cmpd="sng" algn="ctr">
                      <a:solidFill>
                        <a:srgbClr val="000000"/>
                      </a:solidFill>
                      <a:prstDash val="solid"/>
                      <a:round/>
                      <a:headEnd type="none" w="med" len="med"/>
                      <a:tailEnd type="none" w="med" len="med"/>
                    </a:lnT>
                  </a:tcPr>
                </a:tc>
                <a:tc vMerge="1">
                  <a:txBody>
                    <a:bodyPr/>
                    <a:lstStyle/>
                    <a:p>
                      <a:endParaRPr lang="en-US"/>
                    </a:p>
                  </a:txBody>
                  <a:tcPr>
                    <a:lnT w="12700" cap="flat" cmpd="sng" algn="ctr">
                      <a:solidFill>
                        <a:srgbClr val="000000"/>
                      </a:solidFill>
                      <a:prstDash val="solid"/>
                      <a:round/>
                      <a:headEnd type="none" w="med" len="med"/>
                      <a:tailEnd type="none" w="med" len="med"/>
                    </a:lnT>
                  </a:tcPr>
                </a:tc>
                <a:tc>
                  <a:txBody>
                    <a:bodyPr/>
                    <a:lstStyle/>
                    <a:p>
                      <a:pPr marL="111125" marR="0" lvl="0" indent="0" algn="just" defTabSz="914400" rtl="0" eaLnBrk="1" fontAlgn="auto" latinLnBrk="0" hangingPunct="1">
                        <a:lnSpc>
                          <a:spcPct val="100000"/>
                        </a:lnSpc>
                        <a:spcBef>
                          <a:spcPts val="0"/>
                        </a:spcBef>
                        <a:spcAft>
                          <a:spcPts val="300"/>
                        </a:spcAft>
                        <a:buClrTx/>
                        <a:buSzTx/>
                        <a:buFontTx/>
                        <a:buNone/>
                        <a:tabLst/>
                        <a:defRPr/>
                      </a:pPr>
                      <a:r>
                        <a:rPr lang="en-US" sz="1800" kern="1200" dirty="0">
                          <a:solidFill>
                            <a:schemeClr val="tx1"/>
                          </a:solidFill>
                          <a:effectLst/>
                          <a:latin typeface="+mn-lt"/>
                          <a:ea typeface="+mn-ea"/>
                          <a:cs typeface="+mn-cs"/>
                        </a:rPr>
                        <a:t>– Laboratory pilot production</a:t>
                      </a:r>
                      <a:endParaRPr lang="en-US" sz="1400" dirty="0">
                        <a:effectLst/>
                        <a:latin typeface="Times New Roman" panose="02020603050405020304" pitchFamily="18" charset="0"/>
                        <a:ea typeface="Times New Roman" panose="02020603050405020304" pitchFamily="18" charset="0"/>
                      </a:endParaRPr>
                    </a:p>
                  </a:txBody>
                  <a:tcPr marL="27440" marR="27440" marT="0" marB="0"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dirty="0">
                          <a:effectLst/>
                          <a:latin typeface="Arial" panose="020B0604020202020204" pitchFamily="34" charset="0"/>
                          <a:ea typeface="Calibri" panose="020F0502020204030204" pitchFamily="34" charset="0"/>
                        </a:rPr>
                        <a:t>600</a:t>
                      </a:r>
                      <a:endParaRPr lang="en-US" dirty="0"/>
                    </a:p>
                  </a:txBody>
                  <a:tcPr marL="27440" marR="2744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dirty="0">
                          <a:effectLst/>
                          <a:latin typeface="Arial" panose="020B0604020202020204" pitchFamily="34" charset="0"/>
                          <a:ea typeface="Calibri" panose="020F0502020204030204" pitchFamily="34" charset="0"/>
                        </a:rPr>
                        <a:t>200</a:t>
                      </a:r>
                      <a:endParaRPr lang="en-US" dirty="0"/>
                    </a:p>
                  </a:txBody>
                  <a:tcPr marL="27440" marR="27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dirty="0">
                          <a:effectLst/>
                          <a:latin typeface="Arial" panose="020B0604020202020204" pitchFamily="34" charset="0"/>
                          <a:ea typeface="Calibri" panose="020F0502020204030204" pitchFamily="34" charset="0"/>
                        </a:rPr>
                        <a:t>200</a:t>
                      </a:r>
                      <a:endParaRPr lang="en-US" dirty="0"/>
                    </a:p>
                  </a:txBody>
                  <a:tcPr marL="27440" marR="27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dirty="0">
                          <a:effectLst/>
                          <a:latin typeface="Arial" panose="020B0604020202020204" pitchFamily="34" charset="0"/>
                          <a:ea typeface="Calibri" panose="020F0502020204030204" pitchFamily="34" charset="0"/>
                        </a:rPr>
                        <a:t>200</a:t>
                      </a:r>
                      <a:endParaRPr lang="en-US" dirty="0"/>
                    </a:p>
                  </a:txBody>
                  <a:tcPr marL="27440" marR="27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0568942"/>
                  </a:ext>
                </a:extLst>
              </a:tr>
              <a:tr h="297180">
                <a:tc vMerge="1">
                  <a:txBody>
                    <a:bodyPr/>
                    <a:lstStyle/>
                    <a:p>
                      <a:endParaRPr lang="en-US"/>
                    </a:p>
                  </a:txBody>
                  <a:tcPr>
                    <a:lnT w="12700" cap="flat" cmpd="sng" algn="ctr">
                      <a:solidFill>
                        <a:srgbClr val="000000"/>
                      </a:solidFill>
                      <a:prstDash val="solid"/>
                      <a:round/>
                      <a:headEnd type="none" w="med" len="med"/>
                      <a:tailEnd type="none" w="med" len="med"/>
                    </a:lnT>
                  </a:tcPr>
                </a:tc>
                <a:tc vMerge="1">
                  <a:txBody>
                    <a:bodyPr/>
                    <a:lstStyle/>
                    <a:p>
                      <a:endParaRPr lang="en-US"/>
                    </a:p>
                  </a:txBody>
                  <a:tcPr>
                    <a:lnT w="12700" cap="flat" cmpd="sng" algn="ctr">
                      <a:solidFill>
                        <a:srgbClr val="000000"/>
                      </a:solidFill>
                      <a:prstDash val="solid"/>
                      <a:round/>
                      <a:headEnd type="none" w="med" len="med"/>
                      <a:tailEnd type="none" w="med" len="med"/>
                    </a:lnT>
                  </a:tcPr>
                </a:tc>
                <a:tc>
                  <a:txBody>
                    <a:bodyPr/>
                    <a:lstStyle/>
                    <a:p>
                      <a:pPr marL="111125" marR="0" lvl="0" indent="0" algn="just" defTabSz="914400" rtl="0" eaLnBrk="1" fontAlgn="auto" latinLnBrk="0" hangingPunct="1">
                        <a:lnSpc>
                          <a:spcPct val="100000"/>
                        </a:lnSpc>
                        <a:spcBef>
                          <a:spcPts val="0"/>
                        </a:spcBef>
                        <a:spcAft>
                          <a:spcPts val="300"/>
                        </a:spcAft>
                        <a:buClrTx/>
                        <a:buSzTx/>
                        <a:buFontTx/>
                        <a:buNone/>
                        <a:tabLst/>
                        <a:defRPr/>
                      </a:pPr>
                      <a:r>
                        <a:rPr lang="en-US" sz="1800" kern="1200" dirty="0">
                          <a:solidFill>
                            <a:schemeClr val="tx1"/>
                          </a:solidFill>
                          <a:effectLst/>
                          <a:latin typeface="+mn-lt"/>
                          <a:ea typeface="+mn-ea"/>
                          <a:cs typeface="+mn-cs"/>
                        </a:rPr>
                        <a:t>– reactor</a:t>
                      </a:r>
                      <a:endParaRPr lang="en-US" sz="1400" dirty="0">
                        <a:effectLst/>
                        <a:latin typeface="Times New Roman" panose="02020603050405020304" pitchFamily="18" charset="0"/>
                        <a:ea typeface="Times New Roman" panose="02020603050405020304" pitchFamily="18" charset="0"/>
                      </a:endParaRPr>
                    </a:p>
                  </a:txBody>
                  <a:tcPr marL="27440" marR="27440" marT="0" marB="0"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dirty="0">
                          <a:effectLst/>
                          <a:latin typeface="Arial" panose="020B0604020202020204" pitchFamily="34" charset="0"/>
                          <a:ea typeface="Calibri" panose="020F0502020204030204" pitchFamily="34" charset="0"/>
                        </a:rPr>
                        <a:t> </a:t>
                      </a:r>
                      <a:r>
                        <a:rPr lang="en-US" sz="1400" dirty="0">
                          <a:effectLst/>
                          <a:latin typeface="Arial" panose="020B0604020202020204" pitchFamily="34" charset="0"/>
                          <a:ea typeface="Calibri" panose="020F0502020204030204" pitchFamily="34" charset="0"/>
                        </a:rPr>
                        <a:t>360</a:t>
                      </a:r>
                      <a:endParaRPr lang="en-US" dirty="0"/>
                    </a:p>
                  </a:txBody>
                  <a:tcPr marL="27440" marR="2744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dirty="0">
                          <a:effectLst/>
                          <a:latin typeface="Arial" panose="020B0604020202020204" pitchFamily="34" charset="0"/>
                          <a:ea typeface="Calibri" panose="020F0502020204030204" pitchFamily="34" charset="0"/>
                        </a:rPr>
                        <a:t> </a:t>
                      </a:r>
                      <a:r>
                        <a:rPr lang="en-US" sz="1400" dirty="0">
                          <a:effectLst/>
                          <a:latin typeface="Arial" panose="020B0604020202020204" pitchFamily="34" charset="0"/>
                          <a:ea typeface="Calibri" panose="020F0502020204030204" pitchFamily="34" charset="0"/>
                        </a:rPr>
                        <a:t>120</a:t>
                      </a:r>
                      <a:endParaRPr lang="en-US" sz="1400" dirty="0"/>
                    </a:p>
                  </a:txBody>
                  <a:tcPr marL="27440" marR="27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dirty="0">
                          <a:effectLst/>
                          <a:latin typeface="Arial" panose="020B0604020202020204" pitchFamily="34" charset="0"/>
                          <a:ea typeface="Calibri" panose="020F0502020204030204" pitchFamily="34" charset="0"/>
                        </a:rPr>
                        <a:t> </a:t>
                      </a:r>
                      <a:r>
                        <a:rPr lang="en-US" sz="1400" dirty="0">
                          <a:effectLst/>
                          <a:latin typeface="Arial" panose="020B0604020202020204" pitchFamily="34" charset="0"/>
                          <a:ea typeface="Calibri" panose="020F0502020204030204" pitchFamily="34" charset="0"/>
                        </a:rPr>
                        <a:t>120</a:t>
                      </a:r>
                      <a:endParaRPr lang="en-US" sz="1400" dirty="0"/>
                    </a:p>
                  </a:txBody>
                  <a:tcPr marL="27440" marR="27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dirty="0">
                          <a:effectLst/>
                          <a:latin typeface="Arial" panose="020B0604020202020204" pitchFamily="34" charset="0"/>
                          <a:ea typeface="Calibri" panose="020F0502020204030204" pitchFamily="34" charset="0"/>
                        </a:rPr>
                        <a:t> </a:t>
                      </a:r>
                      <a:r>
                        <a:rPr lang="en-US" sz="1400" dirty="0">
                          <a:effectLst/>
                          <a:latin typeface="Arial" panose="020B0604020202020204" pitchFamily="34" charset="0"/>
                          <a:ea typeface="Calibri" panose="020F0502020204030204" pitchFamily="34" charset="0"/>
                        </a:rPr>
                        <a:t>120</a:t>
                      </a:r>
                      <a:endParaRPr lang="en-US" sz="1400" dirty="0"/>
                    </a:p>
                  </a:txBody>
                  <a:tcPr marL="27440" marR="27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8383071"/>
                  </a:ext>
                </a:extLst>
              </a:tr>
              <a:tr h="367143">
                <a:tc>
                  <a:txBody>
                    <a:bodyPr/>
                    <a:lstStyle/>
                    <a:p>
                      <a:pPr marL="71755" algn="ctr">
                        <a:spcAft>
                          <a:spcPts val="300"/>
                        </a:spcAft>
                      </a:pPr>
                      <a:r>
                        <a:rPr lang="ru-RU" sz="1800" kern="1200" dirty="0" err="1">
                          <a:solidFill>
                            <a:schemeClr val="tx1"/>
                          </a:solidFill>
                          <a:effectLst/>
                          <a:latin typeface="+mn-lt"/>
                          <a:ea typeface="+mn-ea"/>
                          <a:cs typeface="+mn-cs"/>
                        </a:rPr>
                        <a:t>Financing</a:t>
                      </a:r>
                      <a:r>
                        <a:rPr lang="ru-RU" sz="1800" kern="1200" dirty="0">
                          <a:solidFill>
                            <a:schemeClr val="tx1"/>
                          </a:solidFill>
                          <a:effectLst/>
                          <a:latin typeface="+mn-lt"/>
                          <a:ea typeface="+mn-ea"/>
                          <a:cs typeface="+mn-cs"/>
                        </a:rPr>
                        <a:t> </a:t>
                      </a:r>
                      <a:r>
                        <a:rPr lang="ru-RU" sz="1800" kern="1200" dirty="0" err="1">
                          <a:solidFill>
                            <a:schemeClr val="tx1"/>
                          </a:solidFill>
                          <a:effectLst/>
                          <a:latin typeface="+mn-lt"/>
                          <a:ea typeface="+mn-ea"/>
                          <a:cs typeface="+mn-cs"/>
                        </a:rPr>
                        <a:t>sources</a:t>
                      </a:r>
                      <a:endParaRPr lang="en-US" sz="1400" dirty="0">
                        <a:effectLst/>
                        <a:latin typeface="Times New Roman" panose="02020603050405020304" pitchFamily="18" charset="0"/>
                        <a:ea typeface="Times New Roman" panose="02020603050405020304" pitchFamily="18" charset="0"/>
                      </a:endParaRPr>
                    </a:p>
                  </a:txBody>
                  <a:tcPr marL="27440" marR="27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spcAft>
                          <a:spcPts val="300"/>
                        </a:spcAft>
                      </a:pPr>
                      <a:r>
                        <a:rPr lang="en-US" sz="1400" dirty="0">
                          <a:effectLst/>
                          <a:latin typeface="Arial" panose="020B0604020202020204" pitchFamily="34" charset="0"/>
                          <a:ea typeface="Calibri" panose="020F0502020204030204" pitchFamily="34" charset="0"/>
                        </a:rPr>
                        <a:t>Budgetary</a:t>
                      </a:r>
                      <a:r>
                        <a:rPr lang="ru-RU" sz="1400" dirty="0">
                          <a:effectLst/>
                          <a:latin typeface="Arial" panose="020B0604020202020204" pitchFamily="34" charset="0"/>
                          <a:ea typeface="Calibri" panose="020F0502020204030204" pitchFamily="34" charset="0"/>
                        </a:rPr>
                        <a:t> </a:t>
                      </a:r>
                      <a:r>
                        <a:rPr lang="en-US" sz="1400" dirty="0">
                          <a:effectLst/>
                          <a:latin typeface="Arial" panose="020B0604020202020204" pitchFamily="34" charset="0"/>
                          <a:ea typeface="Calibri" panose="020F0502020204030204" pitchFamily="34" charset="0"/>
                        </a:rPr>
                        <a:t>funds</a:t>
                      </a:r>
                      <a:endParaRPr lang="en-US" sz="1400" dirty="0">
                        <a:effectLst/>
                        <a:latin typeface="Times New Roman" panose="02020603050405020304" pitchFamily="18" charset="0"/>
                        <a:ea typeface="Times New Roman" panose="02020603050405020304" pitchFamily="18" charset="0"/>
                      </a:endParaRPr>
                    </a:p>
                  </a:txBody>
                  <a:tcPr marL="27440" marR="27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125" algn="just">
                        <a:spcAft>
                          <a:spcPts val="300"/>
                        </a:spcAft>
                      </a:pPr>
                      <a:r>
                        <a:rPr lang="en-US" sz="1800" kern="1200" dirty="0">
                          <a:solidFill>
                            <a:schemeClr val="tx1"/>
                          </a:solidFill>
                          <a:effectLst/>
                          <a:latin typeface="+mn-lt"/>
                          <a:ea typeface="+mn-ea"/>
                          <a:cs typeface="+mn-cs"/>
                        </a:rPr>
                        <a:t>Budget costs, including foreign currency</a:t>
                      </a:r>
                      <a:endParaRPr lang="en-US" sz="1400" dirty="0">
                        <a:effectLst/>
                        <a:latin typeface="Times New Roman" panose="02020603050405020304" pitchFamily="18" charset="0"/>
                        <a:ea typeface="Times New Roman" panose="02020603050405020304" pitchFamily="18" charset="0"/>
                      </a:endParaRPr>
                    </a:p>
                  </a:txBody>
                  <a:tcPr marL="27440" marR="27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300"/>
                        </a:spcAft>
                      </a:pPr>
                      <a:r>
                        <a:rPr lang="ru-RU" sz="1400" dirty="0">
                          <a:effectLst/>
                          <a:latin typeface="Arial" panose="020B0604020202020204" pitchFamily="34" charset="0"/>
                          <a:ea typeface="Calibri" panose="020F0502020204030204" pitchFamily="34" charset="0"/>
                        </a:rPr>
                        <a:t>595</a:t>
                      </a:r>
                      <a:endParaRPr lang="en-US" sz="1400" dirty="0">
                        <a:effectLst/>
                        <a:latin typeface="Times New Roman" panose="02020603050405020304" pitchFamily="18" charset="0"/>
                        <a:ea typeface="Times New Roman" panose="02020603050405020304" pitchFamily="18" charset="0"/>
                      </a:endParaRPr>
                    </a:p>
                  </a:txBody>
                  <a:tcPr marL="27440" marR="27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300"/>
                        </a:spcAft>
                      </a:pPr>
                      <a:r>
                        <a:rPr lang="ru-RU" sz="1400" dirty="0">
                          <a:effectLst/>
                          <a:latin typeface="Arial" panose="020B0604020202020204" pitchFamily="34" charset="0"/>
                          <a:ea typeface="Calibri" panose="020F0502020204030204" pitchFamily="34" charset="0"/>
                        </a:rPr>
                        <a:t>230</a:t>
                      </a:r>
                      <a:endParaRPr lang="en-US" sz="1400" dirty="0">
                        <a:effectLst/>
                        <a:latin typeface="Times New Roman" panose="02020603050405020304" pitchFamily="18" charset="0"/>
                        <a:ea typeface="Times New Roman" panose="02020603050405020304" pitchFamily="18" charset="0"/>
                      </a:endParaRPr>
                    </a:p>
                  </a:txBody>
                  <a:tcPr marL="27440" marR="27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300"/>
                        </a:spcAft>
                      </a:pPr>
                      <a:r>
                        <a:rPr lang="ru-RU" sz="1400" dirty="0">
                          <a:effectLst/>
                          <a:latin typeface="Arial" panose="020B0604020202020204" pitchFamily="34" charset="0"/>
                          <a:ea typeface="Calibri" panose="020F0502020204030204" pitchFamily="34" charset="0"/>
                        </a:rPr>
                        <a:t>200</a:t>
                      </a:r>
                      <a:endParaRPr lang="en-US" sz="1400" dirty="0">
                        <a:effectLst/>
                        <a:latin typeface="Times New Roman" panose="02020603050405020304" pitchFamily="18" charset="0"/>
                        <a:ea typeface="Times New Roman" panose="02020603050405020304" pitchFamily="18" charset="0"/>
                      </a:endParaRPr>
                    </a:p>
                  </a:txBody>
                  <a:tcPr marL="27440" marR="27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300"/>
                        </a:spcAft>
                      </a:pPr>
                      <a:r>
                        <a:rPr lang="ru-RU" sz="1400" dirty="0">
                          <a:effectLst/>
                          <a:latin typeface="Arial" panose="020B0604020202020204" pitchFamily="34" charset="0"/>
                          <a:ea typeface="Calibri" panose="020F0502020204030204" pitchFamily="34" charset="0"/>
                        </a:rPr>
                        <a:t>165</a:t>
                      </a:r>
                      <a:endParaRPr lang="en-US" sz="1400" dirty="0">
                        <a:effectLst/>
                        <a:latin typeface="Times New Roman" panose="02020603050405020304" pitchFamily="18" charset="0"/>
                        <a:ea typeface="Times New Roman" panose="02020603050405020304" pitchFamily="18" charset="0"/>
                      </a:endParaRPr>
                    </a:p>
                  </a:txBody>
                  <a:tcPr marL="27440" marR="27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227225"/>
                  </a:ext>
                </a:extLst>
              </a:tr>
            </a:tbl>
          </a:graphicData>
        </a:graphic>
      </p:graphicFrame>
    </p:spTree>
    <p:extLst>
      <p:ext uri="{BB962C8B-B14F-4D97-AF65-F5344CB8AC3E}">
        <p14:creationId xmlns:p14="http://schemas.microsoft.com/office/powerpoint/2010/main" val="2566926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B736D2-09BD-40F4-BB56-8A26889F9B1B}"/>
              </a:ext>
            </a:extLst>
          </p:cNvPr>
          <p:cNvSpPr/>
          <p:nvPr/>
        </p:nvSpPr>
        <p:spPr>
          <a:xfrm>
            <a:off x="794084" y="280283"/>
            <a:ext cx="10603831" cy="646331"/>
          </a:xfrm>
          <a:prstGeom prst="rect">
            <a:avLst/>
          </a:prstGeom>
        </p:spPr>
        <p:txBody>
          <a:bodyPr wrap="square">
            <a:spAutoFit/>
          </a:bodyPr>
          <a:lstStyle/>
          <a:p>
            <a:pPr algn="ctr"/>
            <a:r>
              <a:rPr lang="en-US" dirty="0"/>
              <a:t>Network schedule of the Project</a:t>
            </a:r>
          </a:p>
          <a:p>
            <a:pPr algn="ctr"/>
            <a:r>
              <a:rPr lang="en-US" dirty="0"/>
              <a:t> “</a:t>
            </a:r>
            <a:r>
              <a:rPr lang="en-US" b="1" dirty="0"/>
              <a:t>Construction of a wide-aperture backscattering detector (BSD) for the HRFD diffractometer”</a:t>
            </a:r>
            <a:endParaRPr lang="en-US" dirty="0"/>
          </a:p>
        </p:txBody>
      </p:sp>
      <p:graphicFrame>
        <p:nvGraphicFramePr>
          <p:cNvPr id="5" name="Table 4">
            <a:extLst>
              <a:ext uri="{FF2B5EF4-FFF2-40B4-BE49-F238E27FC236}">
                <a16:creationId xmlns:a16="http://schemas.microsoft.com/office/drawing/2014/main" id="{5F56A8B6-D75C-4C1F-A25F-CEDEB81645E6}"/>
              </a:ext>
            </a:extLst>
          </p:cNvPr>
          <p:cNvGraphicFramePr>
            <a:graphicFrameLocks noGrp="1"/>
          </p:cNvGraphicFramePr>
          <p:nvPr>
            <p:extLst>
              <p:ext uri="{D42A27DB-BD31-4B8C-83A1-F6EECF244321}">
                <p14:modId xmlns:p14="http://schemas.microsoft.com/office/powerpoint/2010/main" val="181371624"/>
              </p:ext>
            </p:extLst>
          </p:nvPr>
        </p:nvGraphicFramePr>
        <p:xfrm>
          <a:off x="1331494" y="1351229"/>
          <a:ext cx="9529010" cy="5072627"/>
        </p:xfrm>
        <a:graphic>
          <a:graphicData uri="http://schemas.openxmlformats.org/drawingml/2006/table">
            <a:tbl>
              <a:tblPr/>
              <a:tblGrid>
                <a:gridCol w="331287">
                  <a:extLst>
                    <a:ext uri="{9D8B030D-6E8A-4147-A177-3AD203B41FA5}">
                      <a16:colId xmlns:a16="http://schemas.microsoft.com/office/drawing/2014/main" val="1866356297"/>
                    </a:ext>
                  </a:extLst>
                </a:gridCol>
                <a:gridCol w="4794164">
                  <a:extLst>
                    <a:ext uri="{9D8B030D-6E8A-4147-A177-3AD203B41FA5}">
                      <a16:colId xmlns:a16="http://schemas.microsoft.com/office/drawing/2014/main" val="3829072968"/>
                    </a:ext>
                  </a:extLst>
                </a:gridCol>
                <a:gridCol w="721895">
                  <a:extLst>
                    <a:ext uri="{9D8B030D-6E8A-4147-A177-3AD203B41FA5}">
                      <a16:colId xmlns:a16="http://schemas.microsoft.com/office/drawing/2014/main" val="1469456465"/>
                    </a:ext>
                  </a:extLst>
                </a:gridCol>
                <a:gridCol w="745958">
                  <a:extLst>
                    <a:ext uri="{9D8B030D-6E8A-4147-A177-3AD203B41FA5}">
                      <a16:colId xmlns:a16="http://schemas.microsoft.com/office/drawing/2014/main" val="2609318254"/>
                    </a:ext>
                  </a:extLst>
                </a:gridCol>
                <a:gridCol w="786065">
                  <a:extLst>
                    <a:ext uri="{9D8B030D-6E8A-4147-A177-3AD203B41FA5}">
                      <a16:colId xmlns:a16="http://schemas.microsoft.com/office/drawing/2014/main" val="389192073"/>
                    </a:ext>
                  </a:extLst>
                </a:gridCol>
                <a:gridCol w="705853">
                  <a:extLst>
                    <a:ext uri="{9D8B030D-6E8A-4147-A177-3AD203B41FA5}">
                      <a16:colId xmlns:a16="http://schemas.microsoft.com/office/drawing/2014/main" val="1659042255"/>
                    </a:ext>
                  </a:extLst>
                </a:gridCol>
                <a:gridCol w="673766">
                  <a:extLst>
                    <a:ext uri="{9D8B030D-6E8A-4147-A177-3AD203B41FA5}">
                      <a16:colId xmlns:a16="http://schemas.microsoft.com/office/drawing/2014/main" val="1739600674"/>
                    </a:ext>
                  </a:extLst>
                </a:gridCol>
                <a:gridCol w="770022">
                  <a:extLst>
                    <a:ext uri="{9D8B030D-6E8A-4147-A177-3AD203B41FA5}">
                      <a16:colId xmlns:a16="http://schemas.microsoft.com/office/drawing/2014/main" val="3737001453"/>
                    </a:ext>
                  </a:extLst>
                </a:gridCol>
              </a:tblGrid>
              <a:tr h="268233">
                <a:tc>
                  <a:txBody>
                    <a:bodyPr/>
                    <a:lstStyle/>
                    <a:p>
                      <a:pPr algn="just">
                        <a:spcAft>
                          <a:spcPts val="300"/>
                        </a:spcAft>
                      </a:pPr>
                      <a:r>
                        <a:rPr lang="ru-RU" sz="1400">
                          <a:effectLst/>
                          <a:latin typeface="Arial" panose="020B0604020202020204" pitchFamily="34" charset="0"/>
                          <a:ea typeface="Times New Roman" panose="02020603050405020304" pitchFamily="18" charset="0"/>
                          <a:cs typeface="Arial" panose="020B0604020202020204" pitchFamily="34" charset="0"/>
                        </a:rPr>
                        <a:t>N</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89411" marR="89411" marT="44706" marB="44706"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a:spcAft>
                          <a:spcPts val="300"/>
                        </a:spcAft>
                      </a:pPr>
                      <a:r>
                        <a:rPr lang="ru-RU" sz="1200" dirty="0">
                          <a:effectLst/>
                          <a:latin typeface="Arial" panose="020B0604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89411" marR="89411" marT="44706" marB="447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300"/>
                        </a:spcAft>
                      </a:pPr>
                      <a:r>
                        <a:rPr lang="ru-RU" sz="1400" dirty="0">
                          <a:effectLst/>
                          <a:latin typeface="Arial" panose="020B0604020202020204" pitchFamily="34" charset="0"/>
                          <a:ea typeface="Times New Roman" panose="02020603050405020304" pitchFamily="18" charset="0"/>
                        </a:rPr>
                        <a:t>2021</a:t>
                      </a:r>
                      <a:endParaRPr lang="en-US" sz="1400" dirty="0">
                        <a:effectLst/>
                        <a:latin typeface="Times New Roman" panose="02020603050405020304" pitchFamily="18" charset="0"/>
                        <a:ea typeface="Times New Roman" panose="02020603050405020304" pitchFamily="18" charset="0"/>
                      </a:endParaRPr>
                    </a:p>
                  </a:txBody>
                  <a:tcPr marL="89411" marR="89411" marT="44706" marB="447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a:spcAft>
                          <a:spcPts val="300"/>
                        </a:spcAft>
                      </a:pPr>
                      <a:r>
                        <a:rPr lang="ru-RU" sz="1400" dirty="0">
                          <a:effectLst/>
                          <a:latin typeface="Arial" panose="020B0604020202020204" pitchFamily="34" charset="0"/>
                          <a:ea typeface="Times New Roman" panose="02020603050405020304" pitchFamily="18" charset="0"/>
                        </a:rPr>
                        <a:t>2022</a:t>
                      </a:r>
                      <a:endParaRPr lang="en-US" sz="1400" dirty="0">
                        <a:effectLst/>
                        <a:latin typeface="Times New Roman" panose="02020603050405020304" pitchFamily="18" charset="0"/>
                        <a:ea typeface="Times New Roman" panose="02020603050405020304" pitchFamily="18" charset="0"/>
                      </a:endParaRPr>
                    </a:p>
                  </a:txBody>
                  <a:tcPr marL="89411" marR="89411" marT="44706" marB="447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a:spcAft>
                          <a:spcPts val="300"/>
                        </a:spcAft>
                      </a:pPr>
                      <a:r>
                        <a:rPr lang="ru-RU" sz="1400" dirty="0">
                          <a:effectLst/>
                          <a:latin typeface="Arial" panose="020B0604020202020204" pitchFamily="34" charset="0"/>
                          <a:ea typeface="Times New Roman" panose="02020603050405020304" pitchFamily="18" charset="0"/>
                        </a:rPr>
                        <a:t>2023</a:t>
                      </a:r>
                      <a:endParaRPr lang="en-US" sz="1400" dirty="0">
                        <a:effectLst/>
                        <a:latin typeface="Times New Roman" panose="02020603050405020304" pitchFamily="18" charset="0"/>
                        <a:ea typeface="Times New Roman" panose="02020603050405020304" pitchFamily="18" charset="0"/>
                      </a:endParaRPr>
                    </a:p>
                  </a:txBody>
                  <a:tcPr marL="89411" marR="89411" marT="44706" marB="447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900986039"/>
                  </a:ext>
                </a:extLst>
              </a:tr>
              <a:tr h="268233">
                <a:tc>
                  <a:txBody>
                    <a:bodyPr/>
                    <a:lstStyle/>
                    <a:p>
                      <a:endParaRPr lang="en-US" sz="1400">
                        <a:effectLst/>
                        <a:latin typeface="Arial" panose="020B0604020202020204" pitchFamily="34" charset="0"/>
                        <a:cs typeface="Arial" panose="020B0604020202020204" pitchFamily="34" charset="0"/>
                      </a:endParaRPr>
                    </a:p>
                  </a:txBody>
                  <a:tcPr marL="89411" marR="89411" marT="44706" marB="44706"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endParaRPr lang="en-US" sz="1000">
                        <a:effectLst/>
                        <a:latin typeface="Times New Roman" panose="02020603050405020304" pitchFamily="18" charset="0"/>
                      </a:endParaRPr>
                    </a:p>
                  </a:txBody>
                  <a:tcPr marL="89411" marR="89411" marT="44706" marB="447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300"/>
                        </a:spcAft>
                      </a:pPr>
                      <a:r>
                        <a:rPr lang="ru-RU" sz="1400" dirty="0">
                          <a:effectLst/>
                          <a:latin typeface="Arial" panose="020B0604020202020204" pitchFamily="34" charset="0"/>
                          <a:ea typeface="Times New Roman" panose="02020603050405020304" pitchFamily="18" charset="0"/>
                        </a:rPr>
                        <a:t>I</a:t>
                      </a:r>
                      <a:endParaRPr lang="en-US" sz="1400" dirty="0">
                        <a:effectLst/>
                        <a:latin typeface="Times New Roman" panose="02020603050405020304" pitchFamily="18" charset="0"/>
                        <a:ea typeface="Times New Roman" panose="02020603050405020304" pitchFamily="18" charset="0"/>
                      </a:endParaRPr>
                    </a:p>
                  </a:txBody>
                  <a:tcPr marL="89411" marR="89411" marT="44706" marB="447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300"/>
                        </a:spcAft>
                      </a:pPr>
                      <a:r>
                        <a:rPr lang="ru-RU" sz="1400" dirty="0">
                          <a:effectLst/>
                          <a:latin typeface="Arial" panose="020B0604020202020204" pitchFamily="34" charset="0"/>
                          <a:ea typeface="Times New Roman" panose="02020603050405020304" pitchFamily="18" charset="0"/>
                        </a:rPr>
                        <a:t>II</a:t>
                      </a:r>
                      <a:endParaRPr lang="en-US" sz="1400" dirty="0">
                        <a:effectLst/>
                        <a:latin typeface="Times New Roman" panose="02020603050405020304" pitchFamily="18" charset="0"/>
                        <a:ea typeface="Times New Roman" panose="02020603050405020304" pitchFamily="18" charset="0"/>
                      </a:endParaRPr>
                    </a:p>
                  </a:txBody>
                  <a:tcPr marL="89411" marR="89411" marT="44706" marB="447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300"/>
                        </a:spcAft>
                      </a:pPr>
                      <a:r>
                        <a:rPr lang="ru-RU" sz="1400" dirty="0">
                          <a:effectLst/>
                          <a:latin typeface="Arial" panose="020B0604020202020204" pitchFamily="34" charset="0"/>
                          <a:ea typeface="Times New Roman" panose="02020603050405020304" pitchFamily="18" charset="0"/>
                        </a:rPr>
                        <a:t>I</a:t>
                      </a:r>
                      <a:endParaRPr lang="en-US" sz="1400" dirty="0">
                        <a:effectLst/>
                        <a:latin typeface="Times New Roman" panose="02020603050405020304" pitchFamily="18" charset="0"/>
                        <a:ea typeface="Times New Roman" panose="02020603050405020304" pitchFamily="18" charset="0"/>
                      </a:endParaRPr>
                    </a:p>
                  </a:txBody>
                  <a:tcPr marL="89411" marR="89411" marT="44706" marB="447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300"/>
                        </a:spcAft>
                      </a:pPr>
                      <a:r>
                        <a:rPr lang="ru-RU" sz="1400" dirty="0">
                          <a:effectLst/>
                          <a:latin typeface="Arial" panose="020B0604020202020204" pitchFamily="34" charset="0"/>
                          <a:ea typeface="Times New Roman" panose="02020603050405020304" pitchFamily="18" charset="0"/>
                        </a:rPr>
                        <a:t>II</a:t>
                      </a:r>
                      <a:endParaRPr lang="en-US" sz="1400" dirty="0">
                        <a:effectLst/>
                        <a:latin typeface="Times New Roman" panose="02020603050405020304" pitchFamily="18" charset="0"/>
                        <a:ea typeface="Times New Roman" panose="02020603050405020304" pitchFamily="18" charset="0"/>
                      </a:endParaRPr>
                    </a:p>
                  </a:txBody>
                  <a:tcPr marL="89411" marR="89411" marT="44706" marB="447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300"/>
                        </a:spcAft>
                      </a:pPr>
                      <a:r>
                        <a:rPr lang="ru-RU" sz="1400" dirty="0">
                          <a:effectLst/>
                          <a:latin typeface="Arial" panose="020B0604020202020204" pitchFamily="34" charset="0"/>
                          <a:ea typeface="Times New Roman" panose="02020603050405020304" pitchFamily="18" charset="0"/>
                        </a:rPr>
                        <a:t>I</a:t>
                      </a:r>
                      <a:endParaRPr lang="en-US" sz="1400" dirty="0">
                        <a:effectLst/>
                        <a:latin typeface="Times New Roman" panose="02020603050405020304" pitchFamily="18" charset="0"/>
                        <a:ea typeface="Times New Roman" panose="02020603050405020304" pitchFamily="18" charset="0"/>
                      </a:endParaRPr>
                    </a:p>
                  </a:txBody>
                  <a:tcPr marL="89411" marR="89411" marT="44706" marB="447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300"/>
                        </a:spcAft>
                      </a:pPr>
                      <a:r>
                        <a:rPr lang="ru-RU" sz="1400" dirty="0">
                          <a:effectLst/>
                          <a:latin typeface="Arial" panose="020B0604020202020204" pitchFamily="34" charset="0"/>
                          <a:ea typeface="Times New Roman" panose="02020603050405020304" pitchFamily="18" charset="0"/>
                        </a:rPr>
                        <a:t>II</a:t>
                      </a:r>
                      <a:endParaRPr lang="en-US" sz="1400" dirty="0">
                        <a:effectLst/>
                        <a:latin typeface="Times New Roman" panose="02020603050405020304" pitchFamily="18" charset="0"/>
                        <a:ea typeface="Times New Roman" panose="02020603050405020304" pitchFamily="18" charset="0"/>
                      </a:endParaRPr>
                    </a:p>
                  </a:txBody>
                  <a:tcPr marL="89411" marR="89411" marT="44706" marB="447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8752116"/>
                  </a:ext>
                </a:extLst>
              </a:tr>
              <a:tr h="387448">
                <a:tc>
                  <a:txBody>
                    <a:bodyPr/>
                    <a:lstStyle/>
                    <a:p>
                      <a:pPr algn="just">
                        <a:spcAft>
                          <a:spcPts val="300"/>
                        </a:spcAft>
                      </a:pPr>
                      <a:r>
                        <a:rPr lang="ru-RU" sz="1400">
                          <a:effectLst/>
                          <a:latin typeface="Arial" panose="020B0604020202020204" pitchFamily="34" charset="0"/>
                          <a:ea typeface="Times New Roman" panose="02020603050405020304" pitchFamily="18" charset="0"/>
                          <a:cs typeface="Arial" panose="020B0604020202020204" pitchFamily="34" charset="0"/>
                        </a:rPr>
                        <a:t>1</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89411" marR="89411" marT="44706" marB="44706"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300"/>
                        </a:spcAft>
                      </a:pPr>
                      <a:r>
                        <a:rPr lang="en-US" sz="1600" kern="1200" dirty="0">
                          <a:solidFill>
                            <a:schemeClr val="tx1"/>
                          </a:solidFill>
                          <a:effectLst/>
                          <a:latin typeface="Arial" panose="020B0604020202020204" pitchFamily="34" charset="0"/>
                          <a:ea typeface="+mn-ea"/>
                          <a:cs typeface="Arial" panose="020B0604020202020204" pitchFamily="34" charset="0"/>
                        </a:rPr>
                        <a:t>Manufacturing of 11 sectors of the backscattering detector at HRFD. </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89411" marR="89411" marT="44706" marB="447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300"/>
                        </a:spcAft>
                      </a:pPr>
                      <a:r>
                        <a:rPr lang="ru-RU" sz="12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89411" marR="89411" marT="44706" marB="447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just">
                        <a:spcAft>
                          <a:spcPts val="300"/>
                        </a:spcAft>
                      </a:pPr>
                      <a:r>
                        <a:rPr lang="ru-RU" sz="12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89411" marR="89411" marT="44706" marB="447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just">
                        <a:spcAft>
                          <a:spcPts val="300"/>
                        </a:spcAft>
                      </a:pPr>
                      <a:r>
                        <a:rPr lang="ru-RU" sz="12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89411" marR="89411" marT="44706" marB="447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just">
                        <a:spcAft>
                          <a:spcPts val="300"/>
                        </a:spcAft>
                      </a:pPr>
                      <a:r>
                        <a:rPr lang="ru-RU" sz="12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89411" marR="89411" marT="44706" marB="447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just">
                        <a:spcAft>
                          <a:spcPts val="300"/>
                        </a:spcAft>
                      </a:pPr>
                      <a:r>
                        <a:rPr lang="ru-RU" sz="12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89411" marR="89411" marT="44706" marB="447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just">
                        <a:spcAft>
                          <a:spcPts val="300"/>
                        </a:spcAft>
                      </a:pPr>
                      <a:r>
                        <a:rPr lang="ru-RU" sz="1200">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89411" marR="89411" marT="44706" marB="447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3027443"/>
                  </a:ext>
                </a:extLst>
              </a:tr>
              <a:tr h="685485">
                <a:tc>
                  <a:txBody>
                    <a:bodyPr/>
                    <a:lstStyle/>
                    <a:p>
                      <a:pPr algn="just">
                        <a:spcAft>
                          <a:spcPts val="300"/>
                        </a:spcAft>
                      </a:pPr>
                      <a:r>
                        <a:rPr lang="ru-RU" sz="1400">
                          <a:effectLst/>
                          <a:latin typeface="Arial" panose="020B0604020202020204" pitchFamily="34" charset="0"/>
                          <a:ea typeface="Times New Roman" panose="02020603050405020304" pitchFamily="18" charset="0"/>
                          <a:cs typeface="Arial" panose="020B0604020202020204" pitchFamily="34" charset="0"/>
                        </a:rPr>
                        <a:t>2</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89411" marR="89411" marT="44706" marB="44706"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300"/>
                        </a:spcAft>
                      </a:pPr>
                      <a:r>
                        <a:rPr lang="en-US" sz="1600" kern="1200" dirty="0">
                          <a:solidFill>
                            <a:schemeClr val="tx1"/>
                          </a:solidFill>
                          <a:effectLst/>
                          <a:latin typeface="Arial" panose="020B0604020202020204" pitchFamily="34" charset="0"/>
                          <a:ea typeface="+mn-ea"/>
                          <a:cs typeface="Arial" panose="020B0604020202020204" pitchFamily="34" charset="0"/>
                        </a:rPr>
                        <a:t>Design and manufacturing of a platform for positioning the sectors of BSD at the HRFD diffractometer. </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89411" marR="89411" marT="44706" marB="447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300"/>
                        </a:spcAft>
                      </a:pPr>
                      <a:r>
                        <a:rPr lang="ru-RU" sz="12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89411" marR="89411" marT="44706" marB="447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just">
                        <a:spcAft>
                          <a:spcPts val="300"/>
                        </a:spcAft>
                      </a:pPr>
                      <a:r>
                        <a:rPr lang="ru-RU" sz="12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89411" marR="89411" marT="44706" marB="447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just">
                        <a:spcAft>
                          <a:spcPts val="300"/>
                        </a:spcAft>
                      </a:pPr>
                      <a:r>
                        <a:rPr lang="ru-RU" sz="1200" dirty="0">
                          <a:effectLst/>
                          <a:latin typeface="Arial" panose="020B0604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89411" marR="89411" marT="44706" marB="447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300"/>
                        </a:spcAft>
                      </a:pPr>
                      <a:r>
                        <a:rPr lang="ru-RU" sz="1200" dirty="0">
                          <a:effectLst/>
                          <a:latin typeface="Arial" panose="020B0604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89411" marR="89411" marT="44706" marB="447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300"/>
                        </a:spcAft>
                      </a:pPr>
                      <a:r>
                        <a:rPr lang="ru-RU" sz="1200" dirty="0">
                          <a:effectLst/>
                          <a:latin typeface="Arial" panose="020B0604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89411" marR="89411" marT="44706" marB="447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300"/>
                        </a:spcAft>
                      </a:pPr>
                      <a:r>
                        <a:rPr lang="ru-RU" sz="1200" dirty="0">
                          <a:effectLst/>
                          <a:latin typeface="Arial" panose="020B0604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89411" marR="89411" marT="44706" marB="447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741384"/>
                  </a:ext>
                </a:extLst>
              </a:tr>
              <a:tr h="536466">
                <a:tc>
                  <a:txBody>
                    <a:bodyPr/>
                    <a:lstStyle/>
                    <a:p>
                      <a:pPr algn="just">
                        <a:spcAft>
                          <a:spcPts val="300"/>
                        </a:spcAft>
                      </a:pPr>
                      <a:r>
                        <a:rPr lang="ru-RU" sz="1400">
                          <a:effectLst/>
                          <a:latin typeface="Arial" panose="020B0604020202020204" pitchFamily="34" charset="0"/>
                          <a:ea typeface="Times New Roman" panose="02020603050405020304" pitchFamily="18" charset="0"/>
                          <a:cs typeface="Arial" panose="020B0604020202020204" pitchFamily="34" charset="0"/>
                        </a:rPr>
                        <a:t>3</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89411" marR="89411" marT="44706" marB="44706"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300"/>
                        </a:spcAft>
                      </a:pPr>
                      <a:r>
                        <a:rPr lang="en-US" sz="1600" dirty="0">
                          <a:effectLst/>
                          <a:latin typeface="Arial" panose="020B0604020202020204" pitchFamily="34" charset="0"/>
                          <a:ea typeface="Times New Roman" panose="02020603050405020304" pitchFamily="18" charset="0"/>
                        </a:rPr>
                        <a:t>Manufacturing and configuration of the units of the data acquisition and accumulation system MPD32-USB3.</a:t>
                      </a:r>
                      <a:endParaRPr lang="en-US" sz="1600" dirty="0">
                        <a:effectLst/>
                        <a:latin typeface="Times New Roman" panose="02020603050405020304" pitchFamily="18" charset="0"/>
                        <a:ea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300"/>
                        </a:spcAft>
                      </a:pPr>
                      <a:r>
                        <a:rPr lang="ru-RU" sz="12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89411" marR="89411" marT="44706" marB="447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just">
                        <a:spcAft>
                          <a:spcPts val="300"/>
                        </a:spcAft>
                      </a:pPr>
                      <a:r>
                        <a:rPr lang="ru-RU" sz="12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89411" marR="89411" marT="44706" marB="447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just">
                        <a:spcAft>
                          <a:spcPts val="300"/>
                        </a:spcAft>
                      </a:pPr>
                      <a:r>
                        <a:rPr lang="ru-RU" sz="12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89411" marR="89411" marT="44706" marB="447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just">
                        <a:spcAft>
                          <a:spcPts val="300"/>
                        </a:spcAft>
                      </a:pPr>
                      <a:r>
                        <a:rPr lang="ru-RU" sz="12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89411" marR="89411" marT="44706" marB="447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just">
                        <a:spcAft>
                          <a:spcPts val="300"/>
                        </a:spcAft>
                      </a:pPr>
                      <a:r>
                        <a:rPr lang="ru-RU" sz="1200">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89411" marR="89411" marT="44706" marB="447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300"/>
                        </a:spcAft>
                      </a:pPr>
                      <a:r>
                        <a:rPr lang="ru-RU" sz="1200">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89411" marR="89411" marT="44706" marB="447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905524"/>
                  </a:ext>
                </a:extLst>
              </a:tr>
              <a:tr h="983522">
                <a:tc>
                  <a:txBody>
                    <a:bodyPr/>
                    <a:lstStyle/>
                    <a:p>
                      <a:pPr algn="just">
                        <a:spcAft>
                          <a:spcPts val="300"/>
                        </a:spcAft>
                      </a:pPr>
                      <a:r>
                        <a:rPr lang="ru-RU" sz="1400">
                          <a:effectLst/>
                          <a:latin typeface="Arial" panose="020B0604020202020204" pitchFamily="34" charset="0"/>
                          <a:ea typeface="Times New Roman" panose="02020603050405020304" pitchFamily="18" charset="0"/>
                          <a:cs typeface="Arial" panose="020B0604020202020204" pitchFamily="34" charset="0"/>
                        </a:rPr>
                        <a:t>4</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89411" marR="89411" marT="44706" marB="44706"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300"/>
                        </a:spcAft>
                      </a:pPr>
                      <a:r>
                        <a:rPr lang="en-US" sz="1600" kern="1200" dirty="0">
                          <a:solidFill>
                            <a:schemeClr val="tx1"/>
                          </a:solidFill>
                          <a:effectLst/>
                          <a:latin typeface="Arial" panose="020B0604020202020204" pitchFamily="34" charset="0"/>
                          <a:ea typeface="+mn-ea"/>
                          <a:cs typeface="Arial" panose="020B0604020202020204" pitchFamily="34" charset="0"/>
                        </a:rPr>
                        <a:t>Installation and debugging of the electronics and software for data acquisition and accumulation on BSD using MPD32-USB3 units at HRFD.</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89411" marR="89411" marT="44706" marB="447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300"/>
                        </a:spcAft>
                      </a:pPr>
                      <a:r>
                        <a:rPr lang="ru-RU" sz="1200">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89411" marR="89411" marT="44706" marB="447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300"/>
                        </a:spcAft>
                      </a:pPr>
                      <a:r>
                        <a:rPr lang="ru-RU" sz="1200">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89411" marR="89411" marT="44706" marB="447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300"/>
                        </a:spcAft>
                      </a:pPr>
                      <a:r>
                        <a:rPr lang="ru-RU" sz="12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89411" marR="89411" marT="44706" marB="447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just">
                        <a:spcAft>
                          <a:spcPts val="300"/>
                        </a:spcAft>
                      </a:pPr>
                      <a:r>
                        <a:rPr lang="ru-RU" sz="12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89411" marR="89411" marT="44706" marB="447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just">
                        <a:spcAft>
                          <a:spcPts val="300"/>
                        </a:spcAft>
                      </a:pPr>
                      <a:r>
                        <a:rPr lang="ru-RU" sz="1200">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89411" marR="89411" marT="44706" marB="447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300"/>
                        </a:spcAft>
                      </a:pPr>
                      <a:r>
                        <a:rPr lang="ru-RU" sz="1200">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89411" marR="89411" marT="44706" marB="447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0243640"/>
                  </a:ext>
                </a:extLst>
              </a:tr>
              <a:tr h="685485">
                <a:tc>
                  <a:txBody>
                    <a:bodyPr/>
                    <a:lstStyle/>
                    <a:p>
                      <a:pPr algn="just">
                        <a:spcAft>
                          <a:spcPts val="300"/>
                        </a:spcAft>
                      </a:pPr>
                      <a:r>
                        <a:rPr lang="ru-RU" sz="1400">
                          <a:effectLst/>
                          <a:latin typeface="Arial" panose="020B0604020202020204" pitchFamily="34" charset="0"/>
                          <a:ea typeface="Times New Roman" panose="02020603050405020304" pitchFamily="18" charset="0"/>
                          <a:cs typeface="Arial" panose="020B0604020202020204" pitchFamily="34" charset="0"/>
                        </a:rPr>
                        <a:t>5</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89411" marR="89411" marT="44706" marB="44706"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300"/>
                        </a:spcAft>
                      </a:pPr>
                      <a:r>
                        <a:rPr lang="en-US" sz="1600" kern="1200" dirty="0">
                          <a:solidFill>
                            <a:schemeClr val="tx1"/>
                          </a:solidFill>
                          <a:effectLst/>
                          <a:latin typeface="Arial" panose="020B0604020202020204" pitchFamily="34" charset="0"/>
                          <a:ea typeface="+mn-ea"/>
                          <a:cs typeface="Arial" panose="020B0604020202020204" pitchFamily="34" charset="0"/>
                        </a:rPr>
                        <a:t>Installation and testing of BSD sectors in regular positions at HRFD as they are manufactured.</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89411" marR="89411" marT="44706" marB="447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300"/>
                        </a:spcAft>
                      </a:pPr>
                      <a:r>
                        <a:rPr lang="ru-RU" sz="1200">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89411" marR="89411" marT="44706" marB="447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300"/>
                        </a:spcAft>
                      </a:pPr>
                      <a:r>
                        <a:rPr lang="ru-RU" sz="1200">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89411" marR="89411" marT="44706" marB="447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300"/>
                        </a:spcAft>
                      </a:pPr>
                      <a:r>
                        <a:rPr lang="ru-RU" sz="12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89411" marR="89411" marT="44706" marB="447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just">
                        <a:spcAft>
                          <a:spcPts val="300"/>
                        </a:spcAft>
                      </a:pPr>
                      <a:r>
                        <a:rPr lang="ru-RU" sz="12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89411" marR="89411" marT="44706" marB="447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just">
                        <a:spcAft>
                          <a:spcPts val="300"/>
                        </a:spcAft>
                      </a:pPr>
                      <a:r>
                        <a:rPr lang="ru-RU" sz="12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89411" marR="89411" marT="44706" marB="447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just">
                        <a:spcAft>
                          <a:spcPts val="300"/>
                        </a:spcAft>
                      </a:pPr>
                      <a:r>
                        <a:rPr lang="ru-RU" sz="1200">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89411" marR="89411" marT="44706" marB="447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9470183"/>
                  </a:ext>
                </a:extLst>
              </a:tr>
              <a:tr h="536466">
                <a:tc>
                  <a:txBody>
                    <a:bodyPr/>
                    <a:lstStyle/>
                    <a:p>
                      <a:pPr algn="just">
                        <a:spcAft>
                          <a:spcPts val="300"/>
                        </a:spcAft>
                      </a:pPr>
                      <a:r>
                        <a:rPr lang="ru-RU" sz="1400" dirty="0">
                          <a:effectLst/>
                          <a:latin typeface="Arial" panose="020B0604020202020204" pitchFamily="34" charset="0"/>
                          <a:ea typeface="Times New Roman" panose="02020603050405020304" pitchFamily="18" charset="0"/>
                          <a:cs typeface="Arial" panose="020B0604020202020204" pitchFamily="34" charset="0"/>
                        </a:rPr>
                        <a:t>6</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89411" marR="89411" marT="44706" marB="44706"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300"/>
                        </a:spcAft>
                      </a:pPr>
                      <a:r>
                        <a:rPr lang="en-US" sz="1600" kern="1200" dirty="0">
                          <a:solidFill>
                            <a:schemeClr val="tx1"/>
                          </a:solidFill>
                          <a:effectLst/>
                          <a:latin typeface="Arial" panose="020B0604020202020204" pitchFamily="34" charset="0"/>
                          <a:ea typeface="+mn-ea"/>
                          <a:cs typeface="Arial" panose="020B0604020202020204" pitchFamily="34" charset="0"/>
                        </a:rPr>
                        <a:t>Assembly and commissioning of BSD at HRFD with the data acquisition and accumulation system. </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89411" marR="89411" marT="44706" marB="447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300"/>
                        </a:spcAft>
                      </a:pPr>
                      <a:r>
                        <a:rPr lang="ru-RU" sz="1200">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89411" marR="89411" marT="44706" marB="447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300"/>
                        </a:spcAft>
                      </a:pPr>
                      <a:r>
                        <a:rPr lang="ru-RU" sz="1200">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89411" marR="89411" marT="44706" marB="447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300"/>
                        </a:spcAft>
                      </a:pPr>
                      <a:r>
                        <a:rPr lang="ru-RU" sz="1200">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89411" marR="89411" marT="44706" marB="447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300"/>
                        </a:spcAft>
                      </a:pPr>
                      <a:r>
                        <a:rPr lang="ru-RU" sz="1200">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89411" marR="89411" marT="44706" marB="447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300"/>
                        </a:spcAft>
                      </a:pPr>
                      <a:r>
                        <a:rPr lang="ru-RU" sz="1200" dirty="0">
                          <a:effectLst/>
                          <a:latin typeface="Arial" panose="020B0604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89411" marR="89411" marT="44706" marB="447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300"/>
                        </a:spcAft>
                      </a:pPr>
                      <a:r>
                        <a:rPr lang="ru-RU" sz="1200" dirty="0">
                          <a:solidFill>
                            <a:srgbClr val="FFFFFF"/>
                          </a:solidFill>
                          <a:effectLst/>
                          <a:latin typeface="Arial" panose="020B0604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89411" marR="89411" marT="44706" marB="447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extLst>
                  <a:ext uri="{0D108BD9-81ED-4DB2-BD59-A6C34878D82A}">
                    <a16:rowId xmlns:a16="http://schemas.microsoft.com/office/drawing/2014/main" val="571046093"/>
                  </a:ext>
                </a:extLst>
              </a:tr>
            </a:tbl>
          </a:graphicData>
        </a:graphic>
      </p:graphicFrame>
      <p:sp>
        <p:nvSpPr>
          <p:cNvPr id="6" name="Rectangle 2">
            <a:extLst>
              <a:ext uri="{FF2B5EF4-FFF2-40B4-BE49-F238E27FC236}">
                <a16:creationId xmlns:a16="http://schemas.microsoft.com/office/drawing/2014/main" id="{4A519063-E8F4-41EE-AE63-86CAD34BE33E}"/>
              </a:ext>
            </a:extLst>
          </p:cNvPr>
          <p:cNvSpPr>
            <a:spLocks noChangeArrowheads="1"/>
          </p:cNvSpPr>
          <p:nvPr/>
        </p:nvSpPr>
        <p:spPr bwMode="auto">
          <a:xfrm>
            <a:off x="2923005" y="803503"/>
            <a:ext cx="878773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956789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B9CF9D-C7ED-4B81-BA43-B97B1D093F09}"/>
              </a:ext>
            </a:extLst>
          </p:cNvPr>
          <p:cNvSpPr/>
          <p:nvPr/>
        </p:nvSpPr>
        <p:spPr>
          <a:xfrm>
            <a:off x="3048000" y="346887"/>
            <a:ext cx="6096000" cy="456535"/>
          </a:xfrm>
          <a:prstGeom prst="rect">
            <a:avLst/>
          </a:prstGeom>
        </p:spPr>
        <p:txBody>
          <a:bodyPr>
            <a:spAutoFit/>
          </a:bodyPr>
          <a:lstStyle/>
          <a:p>
            <a:pPr algn="ctr">
              <a:lnSpc>
                <a:spcPct val="150000"/>
              </a:lnSpc>
              <a:spcAft>
                <a:spcPts val="0"/>
              </a:spcAft>
            </a:pPr>
            <a:r>
              <a:rPr lang="en-US" b="1" dirty="0">
                <a:latin typeface="Arial" panose="020B0604020202020204" pitchFamily="34" charset="0"/>
                <a:ea typeface="Times New Roman" panose="02020603050405020304" pitchFamily="18" charset="0"/>
              </a:rPr>
              <a:t>Table of contents </a:t>
            </a:r>
            <a:endParaRPr lang="en-US" sz="1200" dirty="0">
              <a:effectLst/>
              <a:latin typeface="Arial" panose="020B0604020202020204" pitchFamily="34" charset="0"/>
              <a:ea typeface="Times New Roman" panose="02020603050405020304" pitchFamily="18" charset="0"/>
            </a:endParaRPr>
          </a:p>
        </p:txBody>
      </p:sp>
      <p:sp>
        <p:nvSpPr>
          <p:cNvPr id="3" name="Rectangle 2">
            <a:extLst>
              <a:ext uri="{FF2B5EF4-FFF2-40B4-BE49-F238E27FC236}">
                <a16:creationId xmlns:a16="http://schemas.microsoft.com/office/drawing/2014/main" id="{CDDA2F11-973C-4A47-8518-3EA431022C77}"/>
              </a:ext>
            </a:extLst>
          </p:cNvPr>
          <p:cNvSpPr/>
          <p:nvPr/>
        </p:nvSpPr>
        <p:spPr>
          <a:xfrm>
            <a:off x="2445143" y="1247107"/>
            <a:ext cx="7301713" cy="2339102"/>
          </a:xfrm>
          <a:prstGeom prst="rect">
            <a:avLst/>
          </a:prstGeom>
        </p:spPr>
        <p:txBody>
          <a:bodyPr wrap="square">
            <a:spAutoFit/>
          </a:bodyPr>
          <a:lstStyle/>
          <a:p>
            <a:pPr marL="342900" indent="-342900" algn="just">
              <a:spcAft>
                <a:spcPts val="1200"/>
              </a:spcAft>
              <a:buFont typeface="+mj-lt"/>
              <a:buAutoNum type="arabicPeriod"/>
            </a:pPr>
            <a:r>
              <a:rPr lang="en-US" sz="1600" dirty="0">
                <a:latin typeface="Arial" panose="020B0604020202020204" pitchFamily="34" charset="0"/>
                <a:ea typeface="Times New Roman" panose="02020603050405020304" pitchFamily="18" charset="0"/>
              </a:rPr>
              <a:t>Introduction </a:t>
            </a:r>
            <a:r>
              <a:rPr lang="ru-RU" sz="1600" dirty="0">
                <a:latin typeface="Arial" panose="020B0604020202020204" pitchFamily="34" charset="0"/>
                <a:ea typeface="Times New Roman" panose="02020603050405020304" pitchFamily="18" charset="0"/>
              </a:rPr>
              <a:t> </a:t>
            </a:r>
            <a:endParaRPr lang="en-US" sz="1600" dirty="0">
              <a:latin typeface="Arial" panose="020B0604020202020204" pitchFamily="34" charset="0"/>
              <a:ea typeface="Times New Roman" panose="02020603050405020304" pitchFamily="18" charset="0"/>
            </a:endParaRPr>
          </a:p>
          <a:p>
            <a:pPr marL="342900" indent="-342900" algn="just">
              <a:spcAft>
                <a:spcPts val="1200"/>
              </a:spcAft>
              <a:buFont typeface="+mj-lt"/>
              <a:buAutoNum type="arabicPeriod"/>
            </a:pPr>
            <a:r>
              <a:rPr lang="en-US" sz="1600" dirty="0">
                <a:latin typeface="Arial" panose="020B0604020202020204" pitchFamily="34" charset="0"/>
                <a:ea typeface="Times New Roman" panose="02020603050405020304" pitchFamily="18" charset="0"/>
              </a:rPr>
              <a:t>Description of the wide-aperture backscattering detector (BSD) </a:t>
            </a:r>
          </a:p>
          <a:p>
            <a:pPr marL="342900" indent="-342900" algn="just">
              <a:spcAft>
                <a:spcPts val="1200"/>
              </a:spcAft>
              <a:buFont typeface="+mj-lt"/>
              <a:buAutoNum type="arabicPeriod"/>
            </a:pPr>
            <a:r>
              <a:rPr lang="en-US" sz="1600" dirty="0">
                <a:latin typeface="Arial" panose="020B0604020202020204" pitchFamily="34" charset="0"/>
                <a:ea typeface="Times New Roman" panose="02020603050405020304" pitchFamily="18" charset="0"/>
              </a:rPr>
              <a:t>Technical design of the backscattering detector (BSD) at HRFD</a:t>
            </a:r>
          </a:p>
          <a:p>
            <a:pPr marL="342900" indent="-342900" algn="just">
              <a:spcAft>
                <a:spcPts val="1200"/>
              </a:spcAft>
              <a:buFont typeface="+mj-lt"/>
              <a:buAutoNum type="arabicPeriod"/>
            </a:pPr>
            <a:r>
              <a:rPr lang="en-US" sz="1600" dirty="0">
                <a:latin typeface="Arial" panose="020B0604020202020204" pitchFamily="34" charset="0"/>
                <a:ea typeface="Times New Roman" panose="02020603050405020304" pitchFamily="18" charset="0"/>
              </a:rPr>
              <a:t>Work stages and project costs</a:t>
            </a:r>
          </a:p>
          <a:p>
            <a:pPr marL="342900" indent="-342900" algn="just">
              <a:spcAft>
                <a:spcPts val="1200"/>
              </a:spcAft>
              <a:buFont typeface="+mj-lt"/>
              <a:buAutoNum type="arabicPeriod"/>
            </a:pPr>
            <a:r>
              <a:rPr lang="en-US" sz="1600" dirty="0">
                <a:latin typeface="Arial" panose="020B0604020202020204" pitchFamily="34" charset="0"/>
                <a:ea typeface="Times New Roman" panose="02020603050405020304" pitchFamily="18" charset="0"/>
              </a:rPr>
              <a:t>Infrastructure and staff</a:t>
            </a:r>
          </a:p>
          <a:p>
            <a:pPr marL="342900" indent="-342900" algn="just">
              <a:spcAft>
                <a:spcPts val="1200"/>
              </a:spcAft>
              <a:buFont typeface="+mj-lt"/>
              <a:buAutoNum type="arabicPeriod"/>
            </a:pPr>
            <a:r>
              <a:rPr lang="en-US" sz="1600" dirty="0">
                <a:latin typeface="Arial" panose="020B0604020202020204" pitchFamily="34" charset="0"/>
                <a:ea typeface="Times New Roman" panose="02020603050405020304" pitchFamily="18" charset="0"/>
              </a:rPr>
              <a:t>References                                                                            </a:t>
            </a:r>
            <a:endParaRPr lang="en-US" sz="16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6961143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1C3C35-19EE-4988-A858-993F15237C7B}"/>
              </a:ext>
            </a:extLst>
          </p:cNvPr>
          <p:cNvSpPr/>
          <p:nvPr/>
        </p:nvSpPr>
        <p:spPr>
          <a:xfrm>
            <a:off x="2205789" y="424662"/>
            <a:ext cx="7780421" cy="923330"/>
          </a:xfrm>
          <a:prstGeom prst="rect">
            <a:avLst/>
          </a:prstGeom>
        </p:spPr>
        <p:txBody>
          <a:bodyPr wrap="square">
            <a:spAutoFit/>
          </a:bodyPr>
          <a:lstStyle/>
          <a:p>
            <a:pPr algn="ctr"/>
            <a:r>
              <a:rPr lang="en-GB" dirty="0">
                <a:latin typeface="Arial" panose="020B0604020202020204" pitchFamily="34" charset="0"/>
                <a:cs typeface="Arial" panose="020B0604020202020204" pitchFamily="34" charset="0"/>
              </a:rPr>
              <a:t>Estimate </a:t>
            </a:r>
            <a:r>
              <a:rPr lang="en-US" dirty="0">
                <a:latin typeface="Arial" panose="020B0604020202020204" pitchFamily="34" charset="0"/>
                <a:cs typeface="Arial" panose="020B0604020202020204" pitchFamily="34" charset="0"/>
              </a:rPr>
              <a:t>of</a:t>
            </a:r>
            <a:r>
              <a:rPr lang="en-GB" dirty="0">
                <a:latin typeface="Arial" panose="020B0604020202020204" pitchFamily="34" charset="0"/>
                <a:cs typeface="Arial" panose="020B0604020202020204" pitchFamily="34" charset="0"/>
              </a:rPr>
              <a:t> expenditures for the Project  </a:t>
            </a:r>
            <a:endParaRPr lang="en-US" dirty="0">
              <a:latin typeface="Arial" panose="020B0604020202020204" pitchFamily="34" charset="0"/>
              <a:cs typeface="Arial" panose="020B0604020202020204" pitchFamily="34" charset="0"/>
            </a:endParaRPr>
          </a:p>
          <a:p>
            <a:pPr algn="ctr"/>
            <a:r>
              <a:rPr lang="en-GB" b="1"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Construction of a wide-aperture backscattering detector (BSD) for the HRFD diffractometer”</a:t>
            </a:r>
            <a:endParaRPr lang="en-US" dirty="0">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F16B78EB-738E-4506-ACE8-D0F19933FC53}"/>
              </a:ext>
            </a:extLst>
          </p:cNvPr>
          <p:cNvGraphicFramePr>
            <a:graphicFrameLocks noGrp="1"/>
          </p:cNvGraphicFramePr>
          <p:nvPr>
            <p:extLst>
              <p:ext uri="{D42A27DB-BD31-4B8C-83A1-F6EECF244321}">
                <p14:modId xmlns:p14="http://schemas.microsoft.com/office/powerpoint/2010/main" val="778879752"/>
              </p:ext>
            </p:extLst>
          </p:nvPr>
        </p:nvGraphicFramePr>
        <p:xfrm>
          <a:off x="2205789" y="1551362"/>
          <a:ext cx="7780421" cy="4460777"/>
        </p:xfrm>
        <a:graphic>
          <a:graphicData uri="http://schemas.openxmlformats.org/drawingml/2006/table">
            <a:tbl>
              <a:tblPr firstRow="1" firstCol="1" bandRow="1"/>
              <a:tblGrid>
                <a:gridCol w="584763">
                  <a:extLst>
                    <a:ext uri="{9D8B030D-6E8A-4147-A177-3AD203B41FA5}">
                      <a16:colId xmlns:a16="http://schemas.microsoft.com/office/drawing/2014/main" val="1287550608"/>
                    </a:ext>
                  </a:extLst>
                </a:gridCol>
                <a:gridCol w="3647074">
                  <a:extLst>
                    <a:ext uri="{9D8B030D-6E8A-4147-A177-3AD203B41FA5}">
                      <a16:colId xmlns:a16="http://schemas.microsoft.com/office/drawing/2014/main" val="1337943003"/>
                    </a:ext>
                  </a:extLst>
                </a:gridCol>
                <a:gridCol w="1309049">
                  <a:extLst>
                    <a:ext uri="{9D8B030D-6E8A-4147-A177-3AD203B41FA5}">
                      <a16:colId xmlns:a16="http://schemas.microsoft.com/office/drawing/2014/main" val="3404716436"/>
                    </a:ext>
                  </a:extLst>
                </a:gridCol>
                <a:gridCol w="731577">
                  <a:extLst>
                    <a:ext uri="{9D8B030D-6E8A-4147-A177-3AD203B41FA5}">
                      <a16:colId xmlns:a16="http://schemas.microsoft.com/office/drawing/2014/main" val="2834510345"/>
                    </a:ext>
                  </a:extLst>
                </a:gridCol>
                <a:gridCol w="753979">
                  <a:extLst>
                    <a:ext uri="{9D8B030D-6E8A-4147-A177-3AD203B41FA5}">
                      <a16:colId xmlns:a16="http://schemas.microsoft.com/office/drawing/2014/main" val="1076126843"/>
                    </a:ext>
                  </a:extLst>
                </a:gridCol>
                <a:gridCol w="753979">
                  <a:extLst>
                    <a:ext uri="{9D8B030D-6E8A-4147-A177-3AD203B41FA5}">
                      <a16:colId xmlns:a16="http://schemas.microsoft.com/office/drawing/2014/main" val="1229319508"/>
                    </a:ext>
                  </a:extLst>
                </a:gridCol>
              </a:tblGrid>
              <a:tr h="339005">
                <a:tc>
                  <a:txBody>
                    <a:bodyPr/>
                    <a:lstStyle/>
                    <a:p>
                      <a:pPr algn="just">
                        <a:spcBef>
                          <a:spcPts val="600"/>
                        </a:spcBef>
                        <a:spcAft>
                          <a:spcPts val="300"/>
                        </a:spcAft>
                      </a:pPr>
                      <a:r>
                        <a:rPr lang="ru-RU" sz="1600">
                          <a:effectLst/>
                          <a:latin typeface="Arial" panose="020B0604020202020204" pitchFamily="34" charset="0"/>
                          <a:ea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300"/>
                        </a:spcAft>
                      </a:pPr>
                      <a:r>
                        <a:rPr lang="en-GB" sz="1600" dirty="0">
                          <a:effectLst/>
                          <a:latin typeface="Arial" panose="020B0604020202020204" pitchFamily="34" charset="0"/>
                          <a:ea typeface="Calibri" panose="020F0502020204030204" pitchFamily="34" charset="0"/>
                        </a:rPr>
                        <a:t>Expenditure items</a:t>
                      </a:r>
                      <a:endParaRPr lang="en-US" sz="1600" dirty="0">
                        <a:effectLst/>
                        <a:latin typeface="Times New Roman" panose="02020603050405020304" pitchFamily="18" charset="0"/>
                        <a:ea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300"/>
                        </a:spcAft>
                      </a:pPr>
                      <a:r>
                        <a:rPr lang="en-US" sz="1400" dirty="0">
                          <a:effectLst/>
                          <a:latin typeface="Arial" panose="020B0604020202020204" pitchFamily="34" charset="0"/>
                          <a:ea typeface="Calibri" panose="020F0502020204030204" pitchFamily="34" charset="0"/>
                          <a:cs typeface="Arial" panose="020B0604020202020204" pitchFamily="34" charset="0"/>
                        </a:rPr>
                        <a:t>Total cost</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51713" marR="51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300"/>
                        </a:spcAft>
                      </a:pPr>
                      <a:r>
                        <a:rPr lang="ru-RU" sz="1400" dirty="0">
                          <a:effectLst/>
                          <a:latin typeface="Arial" panose="020B0604020202020204" pitchFamily="34" charset="0"/>
                          <a:ea typeface="Calibri" panose="020F0502020204030204" pitchFamily="34" charset="0"/>
                          <a:cs typeface="Arial" panose="020B0604020202020204" pitchFamily="34" charset="0"/>
                        </a:rPr>
                        <a:t>2021</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51713" marR="51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300"/>
                        </a:spcAft>
                      </a:pPr>
                      <a:r>
                        <a:rPr lang="ru-RU" sz="1400" dirty="0">
                          <a:effectLst/>
                          <a:latin typeface="Arial" panose="020B0604020202020204" pitchFamily="34" charset="0"/>
                          <a:ea typeface="Calibri" panose="020F0502020204030204" pitchFamily="34" charset="0"/>
                          <a:cs typeface="Arial" panose="020B0604020202020204" pitchFamily="34" charset="0"/>
                        </a:rPr>
                        <a:t>2022</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51713" marR="51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300"/>
                        </a:spcAft>
                      </a:pPr>
                      <a:r>
                        <a:rPr lang="ru-RU" sz="1400" dirty="0">
                          <a:effectLst/>
                          <a:latin typeface="Arial" panose="020B0604020202020204" pitchFamily="34" charset="0"/>
                          <a:ea typeface="Calibri" panose="020F0502020204030204" pitchFamily="34" charset="0"/>
                          <a:cs typeface="Arial" panose="020B0604020202020204" pitchFamily="34" charset="0"/>
                        </a:rPr>
                        <a:t>2023 </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51713" marR="51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5737610"/>
                  </a:ext>
                </a:extLst>
              </a:tr>
              <a:tr h="166774">
                <a:tc>
                  <a:txBody>
                    <a:bodyPr/>
                    <a:lstStyle/>
                    <a:p>
                      <a:pPr algn="r">
                        <a:lnSpc>
                          <a:spcPct val="150000"/>
                        </a:lnSpc>
                        <a:spcAft>
                          <a:spcPts val="300"/>
                        </a:spcAft>
                      </a:pPr>
                      <a:r>
                        <a:rPr lang="ru-RU" sz="1400"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51713" marR="51713"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208915" algn="just">
                        <a:lnSpc>
                          <a:spcPct val="150000"/>
                        </a:lnSpc>
                        <a:spcBef>
                          <a:spcPts val="600"/>
                        </a:spcBef>
                        <a:spcAft>
                          <a:spcPts val="300"/>
                        </a:spcAft>
                      </a:pPr>
                      <a:r>
                        <a:rPr lang="en-US" sz="1600" kern="1200" dirty="0">
                          <a:solidFill>
                            <a:schemeClr val="tx1"/>
                          </a:solidFill>
                          <a:effectLst/>
                          <a:latin typeface="Arial" panose="020B0604020202020204" pitchFamily="34" charset="0"/>
                          <a:ea typeface="+mn-ea"/>
                          <a:cs typeface="Arial" panose="020B0604020202020204" pitchFamily="34" charset="0"/>
                        </a:rPr>
                        <a:t>Direct expenses for the Project</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51713" marR="5171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300"/>
                        </a:spcAft>
                      </a:pPr>
                      <a:r>
                        <a:rPr lang="ru-RU" sz="1400">
                          <a:effectLst/>
                          <a:latin typeface="Arial" panose="020B0604020202020204" pitchFamily="34" charset="0"/>
                          <a:ea typeface="Calibri" panose="020F0502020204030204" pitchFamily="34" charset="0"/>
                          <a:cs typeface="Arial" panose="020B0604020202020204" pitchFamily="34" charset="0"/>
                        </a:rPr>
                        <a:t> </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51713" marR="51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300"/>
                        </a:spcAft>
                      </a:pPr>
                      <a:r>
                        <a:rPr lang="ru-RU" sz="1400"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51713" marR="51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300"/>
                        </a:spcAft>
                      </a:pPr>
                      <a:r>
                        <a:rPr lang="ru-RU" sz="1400">
                          <a:effectLst/>
                          <a:latin typeface="Arial" panose="020B0604020202020204" pitchFamily="34" charset="0"/>
                          <a:ea typeface="Calibri" panose="020F0502020204030204" pitchFamily="34" charset="0"/>
                          <a:cs typeface="Arial" panose="020B0604020202020204" pitchFamily="34" charset="0"/>
                        </a:rPr>
                        <a:t> </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51713" marR="51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300"/>
                        </a:spcAft>
                      </a:pPr>
                      <a:r>
                        <a:rPr lang="ru-RU" sz="1400">
                          <a:effectLst/>
                          <a:latin typeface="Arial" panose="020B0604020202020204" pitchFamily="34" charset="0"/>
                          <a:ea typeface="Calibri" panose="020F0502020204030204" pitchFamily="34" charset="0"/>
                          <a:cs typeface="Arial" panose="020B0604020202020204" pitchFamily="34" charset="0"/>
                        </a:rPr>
                        <a:t> </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51713" marR="51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513405350"/>
                  </a:ext>
                </a:extLst>
              </a:tr>
              <a:tr h="166774">
                <a:tc>
                  <a:txBody>
                    <a:bodyPr/>
                    <a:lstStyle/>
                    <a:p>
                      <a:pPr algn="r">
                        <a:lnSpc>
                          <a:spcPct val="150000"/>
                        </a:lnSpc>
                        <a:spcAft>
                          <a:spcPts val="300"/>
                        </a:spcAft>
                      </a:pPr>
                      <a:r>
                        <a:rPr lang="ru-RU" sz="1400" dirty="0">
                          <a:effectLst/>
                          <a:latin typeface="Arial" panose="020B0604020202020204" pitchFamily="34" charset="0"/>
                          <a:ea typeface="Calibri" panose="020F0502020204030204" pitchFamily="34" charset="0"/>
                          <a:cs typeface="Arial" panose="020B0604020202020204" pitchFamily="34" charset="0"/>
                        </a:rPr>
                        <a:t>1.</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51713" marR="51713"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lvl="0" indent="0" algn="just" defTabSz="914400" rtl="0" eaLnBrk="1" fontAlgn="auto" latinLnBrk="0" hangingPunct="1">
                        <a:lnSpc>
                          <a:spcPct val="150000"/>
                        </a:lnSpc>
                        <a:spcBef>
                          <a:spcPts val="0"/>
                        </a:spcBef>
                        <a:spcAft>
                          <a:spcPts val="300"/>
                        </a:spcAft>
                        <a:buClrTx/>
                        <a:buSzTx/>
                        <a:buFontTx/>
                        <a:buNone/>
                        <a:tabLst/>
                        <a:defRPr/>
                      </a:pPr>
                      <a:r>
                        <a:rPr lang="ru-RU" sz="1800" kern="1200" dirty="0" err="1">
                          <a:solidFill>
                            <a:schemeClr val="tx1"/>
                          </a:solidFill>
                          <a:effectLst/>
                          <a:latin typeface="+mn-lt"/>
                          <a:ea typeface="+mn-ea"/>
                          <a:cs typeface="+mn-cs"/>
                        </a:rPr>
                        <a:t>Accelerator</a:t>
                      </a:r>
                      <a:r>
                        <a:rPr lang="ru-RU" sz="1800" kern="1200" dirty="0">
                          <a:solidFill>
                            <a:schemeClr val="tx1"/>
                          </a:solidFill>
                          <a:effectLst/>
                          <a:latin typeface="+mn-lt"/>
                          <a:ea typeface="+mn-ea"/>
                          <a:cs typeface="+mn-cs"/>
                        </a:rPr>
                        <a:t>, </a:t>
                      </a:r>
                      <a:r>
                        <a:rPr lang="ru-RU" sz="1800" kern="1200" dirty="0" err="1">
                          <a:solidFill>
                            <a:schemeClr val="tx1"/>
                          </a:solidFill>
                          <a:effectLst/>
                          <a:latin typeface="+mn-lt"/>
                          <a:ea typeface="+mn-ea"/>
                          <a:cs typeface="+mn-cs"/>
                        </a:rPr>
                        <a:t>reactor</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51713" marR="51713"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30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h</a:t>
                      </a:r>
                    </a:p>
                  </a:txBody>
                  <a:tcPr marL="51713" marR="51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300"/>
                        </a:spcAft>
                      </a:pPr>
                      <a:r>
                        <a:rPr lang="en-US" sz="1400">
                          <a:effectLst/>
                          <a:latin typeface="Arial" panose="020B0604020202020204" pitchFamily="34" charset="0"/>
                          <a:ea typeface="Calibri" panose="020F0502020204030204" pitchFamily="34" charset="0"/>
                          <a:cs typeface="Arial" panose="020B0604020202020204" pitchFamily="34" charset="0"/>
                        </a:rPr>
                        <a:t>120</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51713" marR="51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300"/>
                        </a:spcAft>
                      </a:pPr>
                      <a:r>
                        <a:rPr lang="en-US" sz="1400">
                          <a:effectLst/>
                          <a:latin typeface="Arial" panose="020B0604020202020204" pitchFamily="34" charset="0"/>
                          <a:ea typeface="Calibri" panose="020F0502020204030204" pitchFamily="34" charset="0"/>
                          <a:cs typeface="Arial" panose="020B0604020202020204" pitchFamily="34" charset="0"/>
                        </a:rPr>
                        <a:t>120</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51713" marR="51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300"/>
                        </a:spcAft>
                      </a:pPr>
                      <a:r>
                        <a:rPr lang="en-US" sz="1400" dirty="0">
                          <a:effectLst/>
                          <a:latin typeface="Arial" panose="020B0604020202020204" pitchFamily="34" charset="0"/>
                          <a:ea typeface="Calibri" panose="020F0502020204030204" pitchFamily="34" charset="0"/>
                          <a:cs typeface="Arial" panose="020B0604020202020204" pitchFamily="34" charset="0"/>
                        </a:rPr>
                        <a:t>120</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51713" marR="51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55851844"/>
                  </a:ext>
                </a:extLst>
              </a:tr>
              <a:tr h="356387">
                <a:tc>
                  <a:txBody>
                    <a:bodyPr/>
                    <a:lstStyle/>
                    <a:p>
                      <a:pPr algn="r">
                        <a:lnSpc>
                          <a:spcPct val="150000"/>
                        </a:lnSpc>
                        <a:spcAft>
                          <a:spcPts val="300"/>
                        </a:spcAft>
                      </a:pPr>
                      <a:r>
                        <a:rPr lang="en-US" sz="1400" dirty="0">
                          <a:effectLst/>
                          <a:latin typeface="Arial" panose="020B0604020202020204" pitchFamily="34" charset="0"/>
                          <a:ea typeface="Calibri" panose="020F0502020204030204" pitchFamily="34" charset="0"/>
                          <a:cs typeface="Arial" panose="020B0604020202020204" pitchFamily="34" charset="0"/>
                        </a:rPr>
                        <a:t>2</a:t>
                      </a:r>
                      <a:r>
                        <a:rPr lang="ru-RU" sz="1400" dirty="0">
                          <a:effectLst/>
                          <a:latin typeface="Arial" panose="020B0604020202020204" pitchFamily="34" charset="0"/>
                          <a:ea typeface="Calibri" panose="020F0502020204030204" pitchFamily="34" charset="0"/>
                          <a:cs typeface="Arial" panose="020B0604020202020204" pitchFamily="34" charset="0"/>
                        </a:rPr>
                        <a:t>.</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51713" marR="51713"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lnSpc>
                          <a:spcPct val="150000"/>
                        </a:lnSpc>
                        <a:spcAft>
                          <a:spcPts val="300"/>
                        </a:spcAft>
                      </a:pPr>
                      <a:r>
                        <a:rPr lang="ru-RU" sz="1600" kern="1200" dirty="0" err="1">
                          <a:solidFill>
                            <a:schemeClr val="tx1"/>
                          </a:solidFill>
                          <a:effectLst/>
                          <a:latin typeface="Arial" panose="020B0604020202020204" pitchFamily="34" charset="0"/>
                          <a:ea typeface="+mn-ea"/>
                          <a:cs typeface="Arial" panose="020B0604020202020204" pitchFamily="34" charset="0"/>
                        </a:rPr>
                        <a:t>Pilot</a:t>
                      </a:r>
                      <a:r>
                        <a:rPr lang="ru-RU" sz="1600" kern="1200" dirty="0">
                          <a:solidFill>
                            <a:schemeClr val="tx1"/>
                          </a:solidFill>
                          <a:effectLst/>
                          <a:latin typeface="Arial" panose="020B0604020202020204" pitchFamily="34" charset="0"/>
                          <a:ea typeface="+mn-ea"/>
                          <a:cs typeface="Arial" panose="020B0604020202020204" pitchFamily="34" charset="0"/>
                        </a:rPr>
                        <a:t> </a:t>
                      </a:r>
                      <a:r>
                        <a:rPr lang="ru-RU" sz="1600" kern="1200" dirty="0" err="1">
                          <a:solidFill>
                            <a:schemeClr val="tx1"/>
                          </a:solidFill>
                          <a:effectLst/>
                          <a:latin typeface="Arial" panose="020B0604020202020204" pitchFamily="34" charset="0"/>
                          <a:ea typeface="+mn-ea"/>
                          <a:cs typeface="Arial" panose="020B0604020202020204" pitchFamily="34" charset="0"/>
                        </a:rPr>
                        <a:t>production</a:t>
                      </a:r>
                      <a:r>
                        <a:rPr lang="ru-RU" sz="1600" kern="1200" dirty="0">
                          <a:solidFill>
                            <a:schemeClr val="tx1"/>
                          </a:solidFill>
                          <a:effectLst/>
                          <a:latin typeface="Arial" panose="020B0604020202020204" pitchFamily="34" charset="0"/>
                          <a:ea typeface="+mn-ea"/>
                          <a:cs typeface="Arial" panose="020B0604020202020204" pitchFamily="34" charset="0"/>
                        </a:rPr>
                        <a:t> </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51713" marR="51713"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30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h</a:t>
                      </a:r>
                    </a:p>
                  </a:txBody>
                  <a:tcPr marL="51713" marR="51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300"/>
                        </a:spcAft>
                      </a:pPr>
                      <a:r>
                        <a:rPr lang="ru-RU" sz="1400">
                          <a:effectLst/>
                          <a:latin typeface="Arial" panose="020B0604020202020204" pitchFamily="34" charset="0"/>
                          <a:ea typeface="Calibri" panose="020F0502020204030204" pitchFamily="34" charset="0"/>
                          <a:cs typeface="Arial" panose="020B0604020202020204" pitchFamily="34" charset="0"/>
                        </a:rPr>
                        <a:t>200</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51713" marR="51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300"/>
                        </a:spcAft>
                      </a:pPr>
                      <a:r>
                        <a:rPr lang="ru-RU" sz="1400" dirty="0">
                          <a:effectLst/>
                          <a:latin typeface="Arial" panose="020B0604020202020204" pitchFamily="34" charset="0"/>
                          <a:ea typeface="Calibri" panose="020F0502020204030204" pitchFamily="34" charset="0"/>
                          <a:cs typeface="Arial" panose="020B0604020202020204" pitchFamily="34" charset="0"/>
                        </a:rPr>
                        <a:t>200</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51713" marR="51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300"/>
                        </a:spcAft>
                      </a:pPr>
                      <a:r>
                        <a:rPr lang="ru-RU" sz="1400" dirty="0">
                          <a:effectLst/>
                          <a:latin typeface="Arial" panose="020B0604020202020204" pitchFamily="34" charset="0"/>
                          <a:ea typeface="Calibri" panose="020F0502020204030204" pitchFamily="34" charset="0"/>
                          <a:cs typeface="Arial" panose="020B0604020202020204" pitchFamily="34" charset="0"/>
                        </a:rPr>
                        <a:t>200</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51713" marR="51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68102322"/>
                  </a:ext>
                </a:extLst>
              </a:tr>
              <a:tr h="166774">
                <a:tc>
                  <a:txBody>
                    <a:bodyPr/>
                    <a:lstStyle/>
                    <a:p>
                      <a:pPr algn="r">
                        <a:lnSpc>
                          <a:spcPct val="150000"/>
                        </a:lnSpc>
                        <a:spcAft>
                          <a:spcPts val="300"/>
                        </a:spcAft>
                      </a:pPr>
                      <a:r>
                        <a:rPr lang="en-US" sz="1400" dirty="0">
                          <a:effectLst/>
                          <a:latin typeface="Arial" panose="020B0604020202020204" pitchFamily="34" charset="0"/>
                          <a:ea typeface="Calibri" panose="020F0502020204030204" pitchFamily="34" charset="0"/>
                          <a:cs typeface="Arial" panose="020B0604020202020204" pitchFamily="34" charset="0"/>
                        </a:rPr>
                        <a:t>3</a:t>
                      </a:r>
                      <a:r>
                        <a:rPr lang="ru-RU" sz="1400" dirty="0">
                          <a:effectLst/>
                          <a:latin typeface="Arial" panose="020B0604020202020204" pitchFamily="34" charset="0"/>
                          <a:ea typeface="Calibri" panose="020F0502020204030204" pitchFamily="34" charset="0"/>
                          <a:cs typeface="Arial" panose="020B0604020202020204" pitchFamily="34" charset="0"/>
                        </a:rPr>
                        <a:t>.</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51713" marR="51713"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lnSpc>
                          <a:spcPct val="150000"/>
                        </a:lnSpc>
                        <a:spcAft>
                          <a:spcPts val="300"/>
                        </a:spcAft>
                      </a:pPr>
                      <a:r>
                        <a:rPr lang="ru-RU" sz="1600" kern="1200" dirty="0" err="1">
                          <a:solidFill>
                            <a:schemeClr val="tx1"/>
                          </a:solidFill>
                          <a:effectLst/>
                          <a:latin typeface="Arial" panose="020B0604020202020204" pitchFamily="34" charset="0"/>
                          <a:ea typeface="+mn-ea"/>
                          <a:cs typeface="Arial" panose="020B0604020202020204" pitchFamily="34" charset="0"/>
                        </a:rPr>
                        <a:t>Materials</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51713" marR="51713"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300"/>
                        </a:spcAft>
                      </a:pPr>
                      <a:r>
                        <a:rPr lang="en-US" sz="1400" dirty="0">
                          <a:effectLst/>
                          <a:latin typeface="Arial" panose="020B0604020202020204" pitchFamily="34" charset="0"/>
                          <a:ea typeface="Calibri" panose="020F0502020204030204" pitchFamily="34" charset="0"/>
                          <a:cs typeface="Arial" panose="020B0604020202020204" pitchFamily="34" charset="0"/>
                        </a:rPr>
                        <a:t>k$</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51713" marR="51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300"/>
                        </a:spcAft>
                      </a:pPr>
                      <a:r>
                        <a:rPr lang="ru-RU" sz="1400" dirty="0">
                          <a:effectLst/>
                          <a:latin typeface="Arial" panose="020B0604020202020204" pitchFamily="34" charset="0"/>
                          <a:ea typeface="Calibri" panose="020F0502020204030204" pitchFamily="34" charset="0"/>
                          <a:cs typeface="Arial" panose="020B0604020202020204" pitchFamily="34" charset="0"/>
                        </a:rPr>
                        <a:t>30</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51713" marR="51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300"/>
                        </a:spcAft>
                      </a:pPr>
                      <a:r>
                        <a:rPr lang="ru-RU" sz="1400" dirty="0">
                          <a:effectLst/>
                          <a:latin typeface="Arial" panose="020B0604020202020204" pitchFamily="34" charset="0"/>
                          <a:ea typeface="Calibri" panose="020F0502020204030204" pitchFamily="34" charset="0"/>
                          <a:cs typeface="Arial" panose="020B0604020202020204" pitchFamily="34" charset="0"/>
                        </a:rPr>
                        <a:t>30</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51713" marR="51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300"/>
                        </a:spcAft>
                      </a:pPr>
                      <a:r>
                        <a:rPr lang="ru-RU" sz="1400" dirty="0">
                          <a:effectLst/>
                          <a:latin typeface="Arial" panose="020B0604020202020204" pitchFamily="34" charset="0"/>
                          <a:ea typeface="Calibri" panose="020F0502020204030204" pitchFamily="34" charset="0"/>
                          <a:cs typeface="Arial" panose="020B0604020202020204" pitchFamily="34" charset="0"/>
                        </a:rPr>
                        <a:t>30</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51713" marR="51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68616581"/>
                  </a:ext>
                </a:extLst>
              </a:tr>
              <a:tr h="166774">
                <a:tc>
                  <a:txBody>
                    <a:bodyPr/>
                    <a:lstStyle/>
                    <a:p>
                      <a:pPr algn="r">
                        <a:lnSpc>
                          <a:spcPct val="150000"/>
                        </a:lnSpc>
                        <a:spcAft>
                          <a:spcPts val="300"/>
                        </a:spcAft>
                      </a:pPr>
                      <a:r>
                        <a:rPr lang="en-US" sz="1400" dirty="0">
                          <a:effectLst/>
                          <a:latin typeface="Arial" panose="020B0604020202020204" pitchFamily="34" charset="0"/>
                          <a:ea typeface="Calibri" panose="020F0502020204030204" pitchFamily="34" charset="0"/>
                          <a:cs typeface="Arial" panose="020B0604020202020204" pitchFamily="34" charset="0"/>
                        </a:rPr>
                        <a:t>4</a:t>
                      </a:r>
                      <a:r>
                        <a:rPr lang="ru-RU" sz="1400" dirty="0">
                          <a:effectLst/>
                          <a:latin typeface="Arial" panose="020B0604020202020204" pitchFamily="34" charset="0"/>
                          <a:ea typeface="Calibri" panose="020F0502020204030204" pitchFamily="34" charset="0"/>
                          <a:cs typeface="Arial" panose="020B0604020202020204" pitchFamily="34" charset="0"/>
                        </a:rPr>
                        <a:t>.</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51713" marR="51713"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lnSpc>
                          <a:spcPct val="150000"/>
                        </a:lnSpc>
                        <a:spcAft>
                          <a:spcPts val="300"/>
                        </a:spcAft>
                      </a:pPr>
                      <a:r>
                        <a:rPr lang="ru-RU" sz="1600" kern="1200" dirty="0" err="1">
                          <a:solidFill>
                            <a:schemeClr val="tx1"/>
                          </a:solidFill>
                          <a:effectLst/>
                          <a:latin typeface="Arial" panose="020B0604020202020204" pitchFamily="34" charset="0"/>
                          <a:ea typeface="+mn-ea"/>
                          <a:cs typeface="Arial" panose="020B0604020202020204" pitchFamily="34" charset="0"/>
                        </a:rPr>
                        <a:t>Equipment</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51713" marR="51713"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300"/>
                        </a:spcAft>
                      </a:pPr>
                      <a:r>
                        <a:rPr lang="en-US" sz="1400" dirty="0">
                          <a:effectLst/>
                          <a:latin typeface="Arial" panose="020B0604020202020204" pitchFamily="34" charset="0"/>
                          <a:ea typeface="Calibri" panose="020F0502020204030204" pitchFamily="34" charset="0"/>
                          <a:cs typeface="Arial" panose="020B0604020202020204" pitchFamily="34" charset="0"/>
                        </a:rPr>
                        <a:t>k$</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51713" marR="51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300"/>
                        </a:spcAft>
                      </a:pPr>
                      <a:r>
                        <a:rPr lang="ru-RU" sz="1400">
                          <a:effectLst/>
                          <a:latin typeface="Arial" panose="020B0604020202020204" pitchFamily="34" charset="0"/>
                          <a:ea typeface="Calibri" panose="020F0502020204030204" pitchFamily="34" charset="0"/>
                          <a:cs typeface="Arial" panose="020B0604020202020204" pitchFamily="34" charset="0"/>
                        </a:rPr>
                        <a:t>200</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51713" marR="51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300"/>
                        </a:spcAft>
                      </a:pPr>
                      <a:r>
                        <a:rPr lang="ru-RU" sz="1400">
                          <a:effectLst/>
                          <a:latin typeface="Arial" panose="020B0604020202020204" pitchFamily="34" charset="0"/>
                          <a:ea typeface="Calibri" panose="020F0502020204030204" pitchFamily="34" charset="0"/>
                          <a:cs typeface="Arial" panose="020B0604020202020204" pitchFamily="34" charset="0"/>
                        </a:rPr>
                        <a:t>170</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51713" marR="51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300"/>
                        </a:spcAft>
                      </a:pPr>
                      <a:r>
                        <a:rPr lang="ru-RU" sz="1400" dirty="0">
                          <a:effectLst/>
                          <a:latin typeface="Arial" panose="020B0604020202020204" pitchFamily="34" charset="0"/>
                          <a:ea typeface="Calibri" panose="020F0502020204030204" pitchFamily="34" charset="0"/>
                          <a:cs typeface="Arial" panose="020B0604020202020204" pitchFamily="34" charset="0"/>
                        </a:rPr>
                        <a:t>135</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51713" marR="51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08616784"/>
                  </a:ext>
                </a:extLst>
              </a:tr>
              <a:tr h="356387">
                <a:tc>
                  <a:txBody>
                    <a:bodyPr/>
                    <a:lstStyle/>
                    <a:p>
                      <a:pPr algn="r">
                        <a:lnSpc>
                          <a:spcPct val="150000"/>
                        </a:lnSpc>
                        <a:spcAft>
                          <a:spcPts val="300"/>
                        </a:spcAft>
                      </a:pPr>
                      <a:r>
                        <a:rPr lang="en-US" sz="1400" dirty="0">
                          <a:effectLst/>
                          <a:latin typeface="Arial" panose="020B0604020202020204" pitchFamily="34" charset="0"/>
                          <a:ea typeface="Calibri" panose="020F0502020204030204" pitchFamily="34" charset="0"/>
                          <a:cs typeface="Arial" panose="020B0604020202020204" pitchFamily="34" charset="0"/>
                        </a:rPr>
                        <a:t>5</a:t>
                      </a:r>
                      <a:r>
                        <a:rPr lang="ru-RU" sz="1400" dirty="0">
                          <a:effectLst/>
                          <a:latin typeface="Arial" panose="020B0604020202020204" pitchFamily="34" charset="0"/>
                          <a:ea typeface="Calibri" panose="020F0502020204030204" pitchFamily="34" charset="0"/>
                          <a:cs typeface="Arial" panose="020B0604020202020204" pitchFamily="34" charset="0"/>
                        </a:rPr>
                        <a:t>.</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51713" marR="51713"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lnSpc>
                          <a:spcPct val="150000"/>
                        </a:lnSpc>
                        <a:spcAft>
                          <a:spcPts val="300"/>
                        </a:spcAft>
                      </a:pPr>
                      <a:r>
                        <a:rPr lang="en-US" sz="1600" kern="1200" dirty="0">
                          <a:solidFill>
                            <a:schemeClr val="tx1"/>
                          </a:solidFill>
                          <a:effectLst/>
                          <a:latin typeface="Arial" panose="020B0604020202020204" pitchFamily="34" charset="0"/>
                          <a:ea typeface="+mn-ea"/>
                          <a:cs typeface="Arial" panose="020B0604020202020204" pitchFamily="34" charset="0"/>
                        </a:rPr>
                        <a:t>Payments for contract-based research</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51713" marR="51713"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300"/>
                        </a:spcAft>
                      </a:pPr>
                      <a:r>
                        <a:rPr lang="en-US" sz="1400" dirty="0">
                          <a:effectLst/>
                          <a:latin typeface="Arial" panose="020B0604020202020204" pitchFamily="34" charset="0"/>
                          <a:ea typeface="Calibri" panose="020F0502020204030204" pitchFamily="34" charset="0"/>
                          <a:cs typeface="Arial" panose="020B0604020202020204" pitchFamily="34" charset="0"/>
                        </a:rPr>
                        <a:t>k$</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51713" marR="51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300"/>
                        </a:spcAft>
                      </a:pPr>
                      <a:r>
                        <a:rPr lang="en-GB" sz="1400">
                          <a:effectLst/>
                          <a:latin typeface="Arial" panose="020B0604020202020204" pitchFamily="34" charset="0"/>
                          <a:ea typeface="Calibri" panose="020F0502020204030204" pitchFamily="34" charset="0"/>
                          <a:cs typeface="Arial" panose="020B0604020202020204" pitchFamily="34" charset="0"/>
                        </a:rPr>
                        <a:t>10</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51713" marR="51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300"/>
                        </a:spcAft>
                      </a:pPr>
                      <a:r>
                        <a:rPr lang="en-GB" sz="1400">
                          <a:effectLst/>
                          <a:latin typeface="Arial" panose="020B0604020202020204" pitchFamily="34" charset="0"/>
                          <a:ea typeface="Calibri" panose="020F0502020204030204" pitchFamily="34" charset="0"/>
                          <a:cs typeface="Arial" panose="020B0604020202020204" pitchFamily="34" charset="0"/>
                        </a:rPr>
                        <a:t>10</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51713" marR="51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300"/>
                        </a:spcAft>
                      </a:pPr>
                      <a:r>
                        <a:rPr lang="ru-RU" sz="1400" dirty="0">
                          <a:effectLst/>
                          <a:latin typeface="Arial" panose="020B0604020202020204" pitchFamily="34" charset="0"/>
                          <a:ea typeface="Calibri" panose="020F0502020204030204" pitchFamily="34" charset="0"/>
                          <a:cs typeface="Arial" panose="020B0604020202020204" pitchFamily="34" charset="0"/>
                        </a:rPr>
                        <a:t>-----</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51713" marR="51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39074189"/>
                  </a:ext>
                </a:extLst>
              </a:tr>
              <a:tr h="1419369">
                <a:tc>
                  <a:txBody>
                    <a:bodyPr/>
                    <a:lstStyle/>
                    <a:p>
                      <a:pPr algn="r">
                        <a:lnSpc>
                          <a:spcPct val="150000"/>
                        </a:lnSpc>
                        <a:spcAft>
                          <a:spcPts val="300"/>
                        </a:spcAft>
                      </a:pPr>
                      <a:r>
                        <a:rPr lang="en-US" sz="1400" dirty="0">
                          <a:effectLst/>
                          <a:latin typeface="Arial" panose="020B0604020202020204" pitchFamily="34" charset="0"/>
                          <a:ea typeface="Calibri" panose="020F0502020204030204" pitchFamily="34" charset="0"/>
                          <a:cs typeface="Arial" panose="020B0604020202020204" pitchFamily="34" charset="0"/>
                        </a:rPr>
                        <a:t>6</a:t>
                      </a:r>
                      <a:r>
                        <a:rPr lang="ru-RU" sz="1400" dirty="0">
                          <a:effectLst/>
                          <a:latin typeface="Arial" panose="020B0604020202020204" pitchFamily="34" charset="0"/>
                          <a:ea typeface="Calibri" panose="020F0502020204030204" pitchFamily="34" charset="0"/>
                          <a:cs typeface="Arial" panose="020B0604020202020204" pitchFamily="34" charset="0"/>
                        </a:rPr>
                        <a:t>.</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51713" marR="51713"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300"/>
                        </a:spcAft>
                      </a:pPr>
                      <a:r>
                        <a:rPr lang="en-US" sz="1600" kern="1200" dirty="0">
                          <a:solidFill>
                            <a:schemeClr val="tx1"/>
                          </a:solidFill>
                          <a:effectLst/>
                          <a:latin typeface="Arial" panose="020B0604020202020204" pitchFamily="34" charset="0"/>
                          <a:ea typeface="+mn-ea"/>
                          <a:cs typeface="Arial" panose="020B0604020202020204" pitchFamily="34" charset="0"/>
                        </a:rPr>
                        <a:t>Travel allowance, including</a:t>
                      </a:r>
                    </a:p>
                    <a:p>
                      <a:pPr algn="just">
                        <a:lnSpc>
                          <a:spcPct val="150000"/>
                        </a:lnSpc>
                        <a:spcAft>
                          <a:spcPts val="300"/>
                        </a:spcAft>
                      </a:pPr>
                      <a:r>
                        <a:rPr lang="ru-RU" sz="1600" dirty="0">
                          <a:effectLst/>
                          <a:latin typeface="Arial" panose="020B0604020202020204" pitchFamily="34" charset="0"/>
                          <a:ea typeface="Calibri" panose="020F0502020204030204" pitchFamily="34" charset="0"/>
                          <a:cs typeface="Arial" panose="020B0604020202020204" pitchFamily="34" charset="0"/>
                        </a:rPr>
                        <a:t> </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p>
                      <a:r>
                        <a:rPr lang="en-US" sz="1600" kern="1200" dirty="0">
                          <a:solidFill>
                            <a:schemeClr val="tx1"/>
                          </a:solidFill>
                          <a:effectLst/>
                          <a:latin typeface="Arial" panose="020B0604020202020204" pitchFamily="34" charset="0"/>
                          <a:ea typeface="+mn-ea"/>
                          <a:cs typeface="Arial" panose="020B0604020202020204" pitchFamily="34" charset="0"/>
                        </a:rPr>
                        <a:t>a) </a:t>
                      </a:r>
                      <a:r>
                        <a:rPr lang="fr-FR" sz="1600" kern="1200" dirty="0">
                          <a:solidFill>
                            <a:schemeClr val="tx1"/>
                          </a:solidFill>
                          <a:effectLst/>
                          <a:latin typeface="Arial" panose="020B0604020202020204" pitchFamily="34" charset="0"/>
                          <a:ea typeface="+mn-ea"/>
                          <a:cs typeface="Arial" panose="020B0604020202020204" pitchFamily="34" charset="0"/>
                        </a:rPr>
                        <a:t>non-rouble zone countries </a:t>
                      </a:r>
                      <a:endParaRPr lang="en-US" sz="1600" kern="1200" dirty="0">
                        <a:solidFill>
                          <a:schemeClr val="tx1"/>
                        </a:solidFill>
                        <a:effectLst/>
                        <a:latin typeface="Arial" panose="020B0604020202020204" pitchFamily="34" charset="0"/>
                        <a:ea typeface="+mn-ea"/>
                        <a:cs typeface="Arial" panose="020B0604020202020204" pitchFamily="34" charset="0"/>
                      </a:endParaRPr>
                    </a:p>
                    <a:p>
                      <a:r>
                        <a:rPr lang="en-US" sz="1600" kern="1200" dirty="0">
                          <a:solidFill>
                            <a:schemeClr val="tx1"/>
                          </a:solidFill>
                          <a:effectLst/>
                          <a:latin typeface="Arial" panose="020B0604020202020204" pitchFamily="34" charset="0"/>
                          <a:ea typeface="+mn-ea"/>
                          <a:cs typeface="Arial" panose="020B0604020202020204" pitchFamily="34" charset="0"/>
                        </a:rPr>
                        <a:t>b) </a:t>
                      </a:r>
                      <a:r>
                        <a:rPr lang="en-GB" sz="1600" kern="1200" dirty="0">
                          <a:solidFill>
                            <a:schemeClr val="tx1"/>
                          </a:solidFill>
                          <a:effectLst/>
                          <a:latin typeface="Arial" panose="020B0604020202020204" pitchFamily="34" charset="0"/>
                          <a:ea typeface="+mn-ea"/>
                          <a:cs typeface="Arial" panose="020B0604020202020204" pitchFamily="34" charset="0"/>
                        </a:rPr>
                        <a:t>rouble zone countries</a:t>
                      </a:r>
                      <a:endParaRPr lang="en-US" sz="1600" kern="1200" dirty="0">
                        <a:solidFill>
                          <a:schemeClr val="tx1"/>
                        </a:solidFill>
                        <a:effectLst/>
                        <a:latin typeface="Arial" panose="020B0604020202020204" pitchFamily="34" charset="0"/>
                        <a:ea typeface="+mn-ea"/>
                        <a:cs typeface="Arial" panose="020B0604020202020204" pitchFamily="34" charset="0"/>
                      </a:endParaRPr>
                    </a:p>
                    <a:p>
                      <a:pPr algn="just">
                        <a:lnSpc>
                          <a:spcPct val="150000"/>
                        </a:lnSpc>
                        <a:spcAft>
                          <a:spcPts val="300"/>
                        </a:spcAft>
                      </a:pPr>
                      <a:r>
                        <a:rPr lang="en-US" sz="1600" kern="1200" dirty="0">
                          <a:solidFill>
                            <a:schemeClr val="tx1"/>
                          </a:solidFill>
                          <a:effectLst/>
                          <a:latin typeface="Arial" panose="020B0604020202020204" pitchFamily="34" charset="0"/>
                          <a:ea typeface="+mn-ea"/>
                          <a:cs typeface="Arial" panose="020B0604020202020204" pitchFamily="34" charset="0"/>
                        </a:rPr>
                        <a:t>c) </a:t>
                      </a:r>
                      <a:r>
                        <a:rPr lang="en-GB" sz="1600" kern="1200" dirty="0">
                          <a:solidFill>
                            <a:schemeClr val="tx1"/>
                          </a:solidFill>
                          <a:effectLst/>
                          <a:latin typeface="Arial" panose="020B0604020202020204" pitchFamily="34" charset="0"/>
                          <a:ea typeface="+mn-ea"/>
                          <a:cs typeface="Arial" panose="020B0604020202020204" pitchFamily="34" charset="0"/>
                        </a:rPr>
                        <a:t>protocol-based</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51713" marR="51713"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r>
                        <a:rPr lang="en-GB" sz="1600" kern="1200" dirty="0">
                          <a:solidFill>
                            <a:schemeClr val="tx1"/>
                          </a:solidFill>
                          <a:effectLst/>
                          <a:latin typeface="Arial" panose="020B0604020202020204" pitchFamily="34" charset="0"/>
                          <a:ea typeface="+mn-ea"/>
                          <a:cs typeface="Arial" panose="020B0604020202020204" pitchFamily="34" charset="0"/>
                        </a:rPr>
                        <a:t>k$</a:t>
                      </a:r>
                      <a:endParaRPr lang="en-US" sz="1600" kern="1200" dirty="0">
                        <a:solidFill>
                          <a:schemeClr val="tx1"/>
                        </a:solidFill>
                        <a:effectLst/>
                        <a:latin typeface="Arial" panose="020B0604020202020204" pitchFamily="34" charset="0"/>
                        <a:ea typeface="+mn-ea"/>
                        <a:cs typeface="Arial" panose="020B0604020202020204" pitchFamily="34" charset="0"/>
                      </a:endParaRPr>
                    </a:p>
                    <a:p>
                      <a:pPr algn="ctr"/>
                      <a:r>
                        <a:rPr lang="en-US" sz="1200" kern="1200" dirty="0">
                          <a:solidFill>
                            <a:schemeClr val="tx1"/>
                          </a:solidFill>
                          <a:effectLst/>
                          <a:latin typeface="Arial" panose="020B0604020202020204" pitchFamily="34" charset="0"/>
                          <a:ea typeface="+mn-ea"/>
                          <a:cs typeface="Arial" panose="020B0604020202020204" pitchFamily="34" charset="0"/>
                        </a:rPr>
                        <a:t>according to the plan of MTS</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51713" marR="51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300"/>
                        </a:spcAft>
                      </a:pPr>
                      <a:r>
                        <a:rPr lang="ru-RU" sz="1400"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spcAft>
                          <a:spcPts val="300"/>
                        </a:spcAft>
                      </a:pPr>
                      <a:r>
                        <a:rPr lang="ru-RU" sz="1400"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50000"/>
                        </a:lnSpc>
                        <a:spcAft>
                          <a:spcPts val="30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r>
                        <a:rPr lang="ru-RU" sz="1400" dirty="0">
                          <a:effectLst/>
                          <a:latin typeface="Arial" panose="020B0604020202020204" pitchFamily="34" charset="0"/>
                          <a:ea typeface="Calibri" panose="020F0502020204030204" pitchFamily="34" charset="0"/>
                          <a:cs typeface="Arial" panose="020B0604020202020204" pitchFamily="34" charset="0"/>
                        </a:rPr>
                        <a:t>8  </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50000"/>
                        </a:lnSpc>
                        <a:spcAft>
                          <a:spcPts val="300"/>
                        </a:spcAft>
                      </a:pPr>
                      <a:r>
                        <a:rPr lang="ru-RU" sz="1400" dirty="0">
                          <a:effectLst/>
                          <a:latin typeface="Arial" panose="020B0604020202020204" pitchFamily="34" charset="0"/>
                          <a:ea typeface="Calibri" panose="020F0502020204030204" pitchFamily="34" charset="0"/>
                          <a:cs typeface="Arial" panose="020B0604020202020204" pitchFamily="34" charset="0"/>
                        </a:rPr>
                        <a:t> </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ru-RU" sz="1400" dirty="0">
                          <a:effectLst/>
                          <a:latin typeface="Arial" panose="020B0604020202020204" pitchFamily="34" charset="0"/>
                          <a:ea typeface="Calibri" panose="020F0502020204030204" pitchFamily="34" charset="0"/>
                          <a:cs typeface="Arial" panose="020B0604020202020204" pitchFamily="34" charset="0"/>
                        </a:rPr>
                        <a:t>2 </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50000"/>
                        </a:lnSpc>
                        <a:spcAft>
                          <a:spcPts val="300"/>
                        </a:spcAft>
                      </a:pPr>
                      <a:r>
                        <a:rPr lang="ru-RU" sz="1400"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51713" marR="51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300"/>
                        </a:spcAft>
                      </a:pPr>
                      <a:r>
                        <a:rPr lang="ru-RU" sz="1400"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spcAft>
                          <a:spcPts val="300"/>
                        </a:spcAft>
                      </a:pPr>
                      <a:r>
                        <a:rPr lang="ru-RU" sz="1400"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50000"/>
                        </a:lnSpc>
                        <a:spcAft>
                          <a:spcPts val="30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r>
                        <a:rPr lang="ru-RU" sz="1400" dirty="0">
                          <a:effectLst/>
                          <a:latin typeface="Arial" panose="020B0604020202020204" pitchFamily="34" charset="0"/>
                          <a:ea typeface="Calibri" panose="020F0502020204030204" pitchFamily="34" charset="0"/>
                          <a:cs typeface="Arial" panose="020B0604020202020204" pitchFamily="34" charset="0"/>
                        </a:rPr>
                        <a:t>8  </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ru-RU" sz="1400"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300"/>
                        </a:spcAft>
                      </a:pPr>
                      <a:r>
                        <a:rPr lang="ru-RU" sz="1400" dirty="0">
                          <a:effectLst/>
                          <a:latin typeface="Arial" panose="020B0604020202020204" pitchFamily="34" charset="0"/>
                          <a:ea typeface="Calibri" panose="020F0502020204030204" pitchFamily="34" charset="0"/>
                          <a:cs typeface="Arial" panose="020B0604020202020204" pitchFamily="34" charset="0"/>
                        </a:rPr>
                        <a:t>2</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ru-RU" sz="1400" dirty="0">
                          <a:effectLst/>
                          <a:latin typeface="Arial" panose="020B0604020202020204" pitchFamily="34" charset="0"/>
                          <a:ea typeface="Calibri" panose="020F0502020204030204" pitchFamily="34" charset="0"/>
                          <a:cs typeface="Arial" panose="020B0604020202020204" pitchFamily="34" charset="0"/>
                        </a:rPr>
                        <a:t>     </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ru-RU" sz="1400" dirty="0">
                          <a:effectLst/>
                          <a:latin typeface="Arial" panose="020B0604020202020204" pitchFamily="34" charset="0"/>
                          <a:ea typeface="Calibri" panose="020F0502020204030204" pitchFamily="34" charset="0"/>
                          <a:cs typeface="Arial" panose="020B0604020202020204" pitchFamily="34" charset="0"/>
                        </a:rPr>
                        <a:t>-----</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51713" marR="51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300"/>
                        </a:spcAft>
                      </a:pPr>
                      <a:r>
                        <a:rPr lang="ru-RU" sz="1400"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spcAft>
                          <a:spcPts val="300"/>
                        </a:spcAft>
                      </a:pPr>
                      <a:r>
                        <a:rPr lang="ru-RU" sz="1400"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50000"/>
                        </a:lnSpc>
                        <a:spcAft>
                          <a:spcPts val="30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r>
                        <a:rPr lang="ru-RU" sz="1400" dirty="0">
                          <a:effectLst/>
                          <a:latin typeface="Arial" panose="020B0604020202020204" pitchFamily="34" charset="0"/>
                          <a:ea typeface="Calibri" panose="020F0502020204030204" pitchFamily="34" charset="0"/>
                          <a:cs typeface="Arial" panose="020B0604020202020204" pitchFamily="34" charset="0"/>
                        </a:rPr>
                        <a:t>8 </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50000"/>
                        </a:lnSpc>
                        <a:spcAft>
                          <a:spcPts val="30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r>
                        <a:rPr lang="ru-RU" sz="1400" dirty="0">
                          <a:effectLst/>
                          <a:latin typeface="Arial" panose="020B0604020202020204" pitchFamily="34" charset="0"/>
                          <a:ea typeface="Calibri" panose="020F0502020204030204" pitchFamily="34" charset="0"/>
                          <a:cs typeface="Arial" panose="020B0604020202020204" pitchFamily="34" charset="0"/>
                        </a:rPr>
                        <a:t> 2</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50000"/>
                        </a:lnSpc>
                        <a:spcAft>
                          <a:spcPts val="300"/>
                        </a:spcAft>
                      </a:pPr>
                      <a:r>
                        <a:rPr lang="ru-RU" sz="1400"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51713" marR="51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0756718"/>
                  </a:ext>
                </a:extLst>
              </a:tr>
              <a:tr h="166774">
                <a:tc>
                  <a:txBody>
                    <a:bodyPr/>
                    <a:lstStyle/>
                    <a:p>
                      <a:pPr algn="just">
                        <a:lnSpc>
                          <a:spcPct val="150000"/>
                        </a:lnSpc>
                        <a:spcAft>
                          <a:spcPts val="300"/>
                        </a:spcAft>
                      </a:pPr>
                      <a:r>
                        <a:rPr lang="ru-RU" sz="1400">
                          <a:effectLst/>
                          <a:latin typeface="Arial" panose="020B0604020202020204" pitchFamily="34" charset="0"/>
                          <a:ea typeface="Calibri" panose="020F0502020204030204" pitchFamily="34" charset="0"/>
                          <a:cs typeface="Arial" panose="020B0604020202020204" pitchFamily="34" charset="0"/>
                        </a:rPr>
                        <a:t> </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51713" marR="51713"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300"/>
                        </a:spcAft>
                      </a:pPr>
                      <a:r>
                        <a:rPr lang="ru-RU" sz="1800" kern="1200" dirty="0" err="1">
                          <a:solidFill>
                            <a:schemeClr val="tx1"/>
                          </a:solidFill>
                          <a:effectLst/>
                          <a:latin typeface="+mn-lt"/>
                          <a:ea typeface="+mn-ea"/>
                          <a:cs typeface="+mn-cs"/>
                        </a:rPr>
                        <a:t>Total</a:t>
                      </a:r>
                      <a:r>
                        <a:rPr lang="ru-RU" sz="1800" kern="1200" dirty="0">
                          <a:solidFill>
                            <a:schemeClr val="tx1"/>
                          </a:solidFill>
                          <a:effectLst/>
                          <a:latin typeface="+mn-lt"/>
                          <a:ea typeface="+mn-ea"/>
                          <a:cs typeface="+mn-cs"/>
                        </a:rPr>
                        <a:t> </a:t>
                      </a:r>
                      <a:r>
                        <a:rPr lang="ru-RU" sz="1800" kern="1200" dirty="0" err="1">
                          <a:solidFill>
                            <a:schemeClr val="tx1"/>
                          </a:solidFill>
                          <a:effectLst/>
                          <a:latin typeface="+mn-lt"/>
                          <a:ea typeface="+mn-ea"/>
                          <a:cs typeface="+mn-cs"/>
                        </a:rPr>
                        <a:t>direct</a:t>
                      </a:r>
                      <a:r>
                        <a:rPr lang="ru-RU" sz="1800" kern="1200" dirty="0">
                          <a:solidFill>
                            <a:schemeClr val="tx1"/>
                          </a:solidFill>
                          <a:effectLst/>
                          <a:latin typeface="+mn-lt"/>
                          <a:ea typeface="+mn-ea"/>
                          <a:cs typeface="+mn-cs"/>
                        </a:rPr>
                        <a:t> </a:t>
                      </a:r>
                      <a:r>
                        <a:rPr lang="en-US" sz="1800" kern="1200" dirty="0">
                          <a:solidFill>
                            <a:schemeClr val="tx1"/>
                          </a:solidFill>
                          <a:effectLst/>
                          <a:latin typeface="+mn-lt"/>
                          <a:ea typeface="+mn-ea"/>
                          <a:cs typeface="+mn-cs"/>
                        </a:rPr>
                        <a:t>expenses</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51713" marR="5171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300"/>
                        </a:spcAft>
                      </a:pPr>
                      <a:r>
                        <a:rPr lang="ru-RU" sz="1400">
                          <a:effectLst/>
                          <a:latin typeface="Arial" panose="020B0604020202020204" pitchFamily="34" charset="0"/>
                          <a:ea typeface="Calibri" panose="020F0502020204030204" pitchFamily="34" charset="0"/>
                          <a:cs typeface="Arial" panose="020B0604020202020204" pitchFamily="34" charset="0"/>
                        </a:rPr>
                        <a:t>6</a:t>
                      </a:r>
                      <a:r>
                        <a:rPr lang="en-GB" sz="1400">
                          <a:effectLst/>
                          <a:latin typeface="Arial" panose="020B0604020202020204" pitchFamily="34" charset="0"/>
                          <a:ea typeface="Calibri" panose="020F0502020204030204" pitchFamily="34" charset="0"/>
                          <a:cs typeface="Arial" panose="020B0604020202020204" pitchFamily="34" charset="0"/>
                        </a:rPr>
                        <a:t>4</a:t>
                      </a:r>
                      <a:r>
                        <a:rPr lang="ru-RU" sz="1400">
                          <a:effectLst/>
                          <a:latin typeface="Arial" panose="020B0604020202020204" pitchFamily="34" charset="0"/>
                          <a:ea typeface="Calibri" panose="020F0502020204030204" pitchFamily="34" charset="0"/>
                          <a:cs typeface="Arial" panose="020B0604020202020204" pitchFamily="34" charset="0"/>
                        </a:rPr>
                        <a:t>5</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51713" marR="51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300"/>
                        </a:spcAft>
                      </a:pPr>
                      <a:r>
                        <a:rPr lang="ru-RU" sz="1400">
                          <a:effectLst/>
                          <a:latin typeface="Arial" panose="020B0604020202020204" pitchFamily="34" charset="0"/>
                          <a:ea typeface="Calibri" panose="020F0502020204030204" pitchFamily="34" charset="0"/>
                          <a:cs typeface="Arial" panose="020B0604020202020204" pitchFamily="34" charset="0"/>
                        </a:rPr>
                        <a:t>2</a:t>
                      </a:r>
                      <a:r>
                        <a:rPr lang="en-GB" sz="1400">
                          <a:effectLst/>
                          <a:latin typeface="Arial" panose="020B0604020202020204" pitchFamily="34" charset="0"/>
                          <a:ea typeface="Calibri" panose="020F0502020204030204" pitchFamily="34" charset="0"/>
                          <a:cs typeface="Arial" panose="020B0604020202020204" pitchFamily="34" charset="0"/>
                        </a:rPr>
                        <a:t>5</a:t>
                      </a:r>
                      <a:r>
                        <a:rPr lang="ru-RU" sz="1400">
                          <a:effectLst/>
                          <a:latin typeface="Arial" panose="020B0604020202020204" pitchFamily="34" charset="0"/>
                          <a:ea typeface="Calibri" panose="020F0502020204030204" pitchFamily="34" charset="0"/>
                          <a:cs typeface="Arial" panose="020B0604020202020204" pitchFamily="34" charset="0"/>
                        </a:rPr>
                        <a:t>0</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51713" marR="51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300"/>
                        </a:spcAft>
                      </a:pPr>
                      <a:r>
                        <a:rPr lang="ru-RU" sz="1400" dirty="0">
                          <a:effectLst/>
                          <a:latin typeface="Arial" panose="020B0604020202020204" pitchFamily="34" charset="0"/>
                          <a:ea typeface="Calibri" panose="020F0502020204030204" pitchFamily="34" charset="0"/>
                          <a:cs typeface="Arial" panose="020B0604020202020204" pitchFamily="34" charset="0"/>
                        </a:rPr>
                        <a:t>2</a:t>
                      </a:r>
                      <a:r>
                        <a:rPr lang="en-GB" sz="1400" dirty="0">
                          <a:effectLst/>
                          <a:latin typeface="Arial" panose="020B0604020202020204" pitchFamily="34" charset="0"/>
                          <a:ea typeface="Calibri" panose="020F0502020204030204" pitchFamily="34" charset="0"/>
                          <a:cs typeface="Arial" panose="020B0604020202020204" pitchFamily="34" charset="0"/>
                        </a:rPr>
                        <a:t>2</a:t>
                      </a:r>
                      <a:r>
                        <a:rPr lang="ru-RU" sz="1400" dirty="0">
                          <a:effectLst/>
                          <a:latin typeface="Arial" panose="020B0604020202020204" pitchFamily="34" charset="0"/>
                          <a:ea typeface="Calibri" panose="020F0502020204030204" pitchFamily="34" charset="0"/>
                          <a:cs typeface="Arial" panose="020B0604020202020204" pitchFamily="34" charset="0"/>
                        </a:rPr>
                        <a:t>0</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51713" marR="51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300"/>
                        </a:spcAft>
                      </a:pPr>
                      <a:r>
                        <a:rPr lang="ru-RU" sz="1400" dirty="0">
                          <a:effectLst/>
                          <a:latin typeface="Arial" panose="020B0604020202020204" pitchFamily="34" charset="0"/>
                          <a:ea typeface="Calibri" panose="020F0502020204030204" pitchFamily="34" charset="0"/>
                          <a:cs typeface="Arial" panose="020B0604020202020204" pitchFamily="34" charset="0"/>
                        </a:rPr>
                        <a:t>175</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51713" marR="51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6771922"/>
                  </a:ext>
                </a:extLst>
              </a:tr>
            </a:tbl>
          </a:graphicData>
        </a:graphic>
      </p:graphicFrame>
    </p:spTree>
    <p:extLst>
      <p:ext uri="{BB962C8B-B14F-4D97-AF65-F5344CB8AC3E}">
        <p14:creationId xmlns:p14="http://schemas.microsoft.com/office/powerpoint/2010/main" val="210559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44EB4F-65D5-4300-AACB-B4477A92ABEC}"/>
              </a:ext>
            </a:extLst>
          </p:cNvPr>
          <p:cNvSpPr txBox="1"/>
          <p:nvPr/>
        </p:nvSpPr>
        <p:spPr>
          <a:xfrm>
            <a:off x="3461657" y="1994264"/>
            <a:ext cx="5268686" cy="1323439"/>
          </a:xfrm>
          <a:prstGeom prst="rect">
            <a:avLst/>
          </a:prstGeom>
          <a:noFill/>
        </p:spPr>
        <p:txBody>
          <a:bodyPr wrap="square" rtlCol="0">
            <a:spAutoFit/>
          </a:bodyPr>
          <a:lstStyle/>
          <a:p>
            <a:pPr algn="ctr"/>
            <a:r>
              <a:rPr lang="en-US" sz="4000" dirty="0">
                <a:solidFill>
                  <a:srgbClr val="00B050"/>
                </a:solidFill>
                <a:latin typeface="Arial" panose="020B0604020202020204" pitchFamily="34" charset="0"/>
                <a:cs typeface="Arial" panose="020B0604020202020204" pitchFamily="34" charset="0"/>
              </a:rPr>
              <a:t>Thank You</a:t>
            </a:r>
          </a:p>
          <a:p>
            <a:pPr algn="ctr"/>
            <a:r>
              <a:rPr lang="en-US" sz="4000" dirty="0">
                <a:solidFill>
                  <a:srgbClr val="00B050"/>
                </a:solidFill>
                <a:latin typeface="Arial" panose="020B0604020202020204" pitchFamily="34" charset="0"/>
                <a:cs typeface="Arial" panose="020B0604020202020204" pitchFamily="34" charset="0"/>
              </a:rPr>
              <a:t>for Attention!</a:t>
            </a:r>
          </a:p>
        </p:txBody>
      </p:sp>
    </p:spTree>
    <p:extLst>
      <p:ext uri="{BB962C8B-B14F-4D97-AF65-F5344CB8AC3E}">
        <p14:creationId xmlns:p14="http://schemas.microsoft.com/office/powerpoint/2010/main" val="1333063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CD311E9-47EA-4989-9D70-7CB80898B723}"/>
              </a:ext>
            </a:extLst>
          </p:cNvPr>
          <p:cNvSpPr/>
          <p:nvPr/>
        </p:nvSpPr>
        <p:spPr>
          <a:xfrm>
            <a:off x="5330406" y="124145"/>
            <a:ext cx="1531188" cy="369332"/>
          </a:xfrm>
          <a:prstGeom prst="rect">
            <a:avLst/>
          </a:prstGeom>
        </p:spPr>
        <p:txBody>
          <a:bodyPr wrap="none">
            <a:spAutoFit/>
          </a:bodyPr>
          <a:lstStyle/>
          <a:p>
            <a:pPr algn="ctr"/>
            <a:r>
              <a:rPr lang="en-US" b="1" dirty="0">
                <a:latin typeface="Arial" panose="020B0604020202020204" pitchFamily="34" charset="0"/>
                <a:ea typeface="Times New Roman" panose="02020603050405020304" pitchFamily="18" charset="0"/>
              </a:rPr>
              <a:t>Introduction</a:t>
            </a:r>
            <a:endParaRPr lang="en-US" dirty="0"/>
          </a:p>
        </p:txBody>
      </p:sp>
      <p:sp>
        <p:nvSpPr>
          <p:cNvPr id="3" name="Rectangle 2">
            <a:extLst>
              <a:ext uri="{FF2B5EF4-FFF2-40B4-BE49-F238E27FC236}">
                <a16:creationId xmlns:a16="http://schemas.microsoft.com/office/drawing/2014/main" id="{1F0212F3-1FA9-4AE6-B73C-D2919B1AA89E}"/>
              </a:ext>
            </a:extLst>
          </p:cNvPr>
          <p:cNvSpPr/>
          <p:nvPr/>
        </p:nvSpPr>
        <p:spPr>
          <a:xfrm>
            <a:off x="729916" y="596841"/>
            <a:ext cx="10860505" cy="1815882"/>
          </a:xfrm>
          <a:prstGeom prst="rect">
            <a:avLst/>
          </a:prstGeom>
        </p:spPr>
        <p:txBody>
          <a:bodyPr wrap="square">
            <a:spAutoFit/>
          </a:bodyPr>
          <a:lstStyle/>
          <a:p>
            <a:r>
              <a:rPr lang="en-US" sz="1600" dirty="0">
                <a:latin typeface="Arial" panose="020B0604020202020204" pitchFamily="34" charset="0"/>
                <a:ea typeface="Times New Roman" panose="02020603050405020304" pitchFamily="18" charset="0"/>
                <a:cs typeface="Arial" panose="020B0604020202020204" pitchFamily="34" charset="0"/>
              </a:rPr>
              <a:t>The High-Resolution Fourier Diffractometer (HRFD) developed in the framework of collaboration between FLNP JINR (</a:t>
            </a:r>
            <a:r>
              <a:rPr lang="en-US" sz="1600" dirty="0" err="1">
                <a:latin typeface="Arial" panose="020B0604020202020204" pitchFamily="34" charset="0"/>
                <a:ea typeface="Times New Roman" panose="02020603050405020304" pitchFamily="18" charset="0"/>
                <a:cs typeface="Arial" panose="020B0604020202020204" pitchFamily="34" charset="0"/>
              </a:rPr>
              <a:t>Dubna</a:t>
            </a:r>
            <a:r>
              <a:rPr lang="en-US" sz="1600" dirty="0">
                <a:latin typeface="Arial" panose="020B0604020202020204" pitchFamily="34" charset="0"/>
                <a:ea typeface="Times New Roman" panose="02020603050405020304" pitchFamily="18" charset="0"/>
                <a:cs typeface="Arial" panose="020B0604020202020204" pitchFamily="34" charset="0"/>
              </a:rPr>
              <a:t>), PNPI (</a:t>
            </a:r>
            <a:r>
              <a:rPr lang="en-US" sz="1600" dirty="0" err="1">
                <a:latin typeface="Arial" panose="020B0604020202020204" pitchFamily="34" charset="0"/>
                <a:ea typeface="Times New Roman" panose="02020603050405020304" pitchFamily="18" charset="0"/>
                <a:cs typeface="Arial" panose="020B0604020202020204" pitchFamily="34" charset="0"/>
              </a:rPr>
              <a:t>Gatchina</a:t>
            </a:r>
            <a:r>
              <a:rPr lang="en-US" sz="1600" dirty="0">
                <a:latin typeface="Arial" panose="020B0604020202020204" pitchFamily="34" charset="0"/>
                <a:ea typeface="Times New Roman" panose="02020603050405020304" pitchFamily="18" charset="0"/>
                <a:cs typeface="Arial" panose="020B0604020202020204" pitchFamily="34" charset="0"/>
              </a:rPr>
              <a:t>) and VTT (Espoo, Finland) has been operating at the IBR-2 reactor since 1995. </a:t>
            </a:r>
            <a:r>
              <a:rPr lang="en-US" sz="1600" dirty="0">
                <a:latin typeface="Arial" panose="020B0604020202020204" pitchFamily="34" charset="0"/>
                <a:cs typeface="Arial" panose="020B0604020202020204" pitchFamily="34" charset="0"/>
              </a:rPr>
              <a:t>In the past few years, some of the key units that became morally obsolete or worn out, have been replaced. Particularly, in 2016 a new mirror neutron guide and fast Fourier chopper were put into operation and previously there had been a complete replacement in the data acquisition and experiment control electronics. The current status of HRFD is described in [</a:t>
            </a:r>
            <a:r>
              <a:rPr lang="en-US" sz="1600" b="1" dirty="0">
                <a:latin typeface="Arial" panose="020B0604020202020204" pitchFamily="34" charset="0"/>
                <a:cs typeface="Arial" panose="020B0604020202020204" pitchFamily="34" charset="0"/>
              </a:rPr>
              <a:t>1</a:t>
            </a:r>
            <a:r>
              <a:rPr lang="en-US" sz="1600" dirty="0">
                <a:latin typeface="Arial" panose="020B0604020202020204" pitchFamily="34" charset="0"/>
                <a:cs typeface="Arial" panose="020B0604020202020204" pitchFamily="34" charset="0"/>
              </a:rPr>
              <a:t>], and its</a:t>
            </a:r>
            <a:r>
              <a:rPr lang="en-US" sz="1600" dirty="0">
                <a:latin typeface="Arial" panose="020B0604020202020204" pitchFamily="34" charset="0"/>
                <a:ea typeface="Times New Roman" panose="02020603050405020304" pitchFamily="18" charset="0"/>
                <a:cs typeface="Arial" panose="020B0604020202020204" pitchFamily="34" charset="0"/>
              </a:rPr>
              <a:t> layout at the IBR-2 reactor is presented in </a:t>
            </a:r>
            <a:r>
              <a:rPr lang="en-US" sz="1600" b="1" dirty="0">
                <a:latin typeface="Arial" panose="020B0604020202020204" pitchFamily="34" charset="0"/>
                <a:ea typeface="Times New Roman" panose="02020603050405020304" pitchFamily="18" charset="0"/>
                <a:cs typeface="Arial" panose="020B0604020202020204" pitchFamily="34" charset="0"/>
              </a:rPr>
              <a:t>Fig.1</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a:latin typeface="Arial" panose="020B0604020202020204" pitchFamily="34" charset="0"/>
                <a:cs typeface="Arial" panose="020B0604020202020204" pitchFamily="34" charset="0"/>
              </a:rPr>
              <a:t>At present, the most important element of the program for further modernization of HRFD is the replacement of existing backscattering detectors with a new version.</a:t>
            </a:r>
          </a:p>
        </p:txBody>
      </p:sp>
      <p:pic>
        <p:nvPicPr>
          <p:cNvPr id="5" name="Picture 4">
            <a:extLst>
              <a:ext uri="{FF2B5EF4-FFF2-40B4-BE49-F238E27FC236}">
                <a16:creationId xmlns:a16="http://schemas.microsoft.com/office/drawing/2014/main" id="{54D65FFD-07C8-4CB4-9AC1-091350823FD3}"/>
              </a:ext>
            </a:extLst>
          </p:cNvPr>
          <p:cNvPicPr>
            <a:picLocks noChangeAspect="1"/>
          </p:cNvPicPr>
          <p:nvPr/>
        </p:nvPicPr>
        <p:blipFill>
          <a:blip r:embed="rId2"/>
          <a:stretch>
            <a:fillRect/>
          </a:stretch>
        </p:blipFill>
        <p:spPr>
          <a:xfrm>
            <a:off x="2979965" y="2727798"/>
            <a:ext cx="6232069" cy="2160000"/>
          </a:xfrm>
          <a:prstGeom prst="rect">
            <a:avLst/>
          </a:prstGeom>
        </p:spPr>
      </p:pic>
      <p:sp>
        <p:nvSpPr>
          <p:cNvPr id="6" name="TextBox 5">
            <a:extLst>
              <a:ext uri="{FF2B5EF4-FFF2-40B4-BE49-F238E27FC236}">
                <a16:creationId xmlns:a16="http://schemas.microsoft.com/office/drawing/2014/main" id="{44B271AE-3877-4ED4-8666-3F73D7BFC1FA}"/>
              </a:ext>
            </a:extLst>
          </p:cNvPr>
          <p:cNvSpPr txBox="1"/>
          <p:nvPr/>
        </p:nvSpPr>
        <p:spPr>
          <a:xfrm>
            <a:off x="729915" y="5021180"/>
            <a:ext cx="10860505" cy="861774"/>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Fig.1. </a:t>
            </a:r>
            <a:r>
              <a:rPr lang="en-US" sz="1600" dirty="0">
                <a:latin typeface="Arial" panose="020B0604020202020204" pitchFamily="34" charset="0"/>
                <a:cs typeface="Arial" panose="020B0604020202020204" pitchFamily="34" charset="0"/>
              </a:rPr>
              <a:t>The layout of the HRFD at the IBR-2 reactor (distances in mm): 1 - water moderator, 2 - background chopper,  3 - Fourier chopper, 4 – neutron guide, 5 – backscattering detectors, 6 – sample position, 7 - 90°-detector, 8 – position-sensitive detector at low scattering angle.  </a:t>
            </a: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3398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38F44A-6900-4715-B0F8-CDF4F9492F0D}"/>
              </a:ext>
            </a:extLst>
          </p:cNvPr>
          <p:cNvSpPr/>
          <p:nvPr/>
        </p:nvSpPr>
        <p:spPr>
          <a:xfrm>
            <a:off x="585536" y="1695181"/>
            <a:ext cx="8983580" cy="584775"/>
          </a:xfrm>
          <a:prstGeom prst="rect">
            <a:avLst/>
          </a:prstGeom>
        </p:spPr>
        <p:txBody>
          <a:bodyPr wrap="square">
            <a:spAutoFit/>
          </a:bodyPr>
          <a:lstStyle/>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Li-glass-based scintillators </a:t>
            </a:r>
            <a:r>
              <a:rPr lang="ru-RU" sz="1600" dirty="0">
                <a:latin typeface="Arial" panose="020B0604020202020204" pitchFamily="34" charset="0"/>
                <a:ea typeface="Times New Roman" panose="02020603050405020304" pitchFamily="18" charset="0"/>
                <a:cs typeface="Arial" panose="020B0604020202020204" pitchFamily="34" charset="0"/>
              </a:rPr>
              <a:t>− </a:t>
            </a:r>
            <a:r>
              <a:rPr lang="en-US" sz="1600" dirty="0">
                <a:latin typeface="Arial" panose="020B0604020202020204" pitchFamily="34" charset="0"/>
                <a:cs typeface="Arial" panose="020B0604020202020204" pitchFamily="34" charset="0"/>
              </a:rPr>
              <a:t>high sensitivity to the </a:t>
            </a:r>
            <a:r>
              <a:rPr lang="ru-RU" sz="1600" dirty="0">
                <a:latin typeface="Arial" panose="020B0604020202020204" pitchFamily="34" charset="0"/>
                <a:cs typeface="Arial" panose="020B0604020202020204" pitchFamily="34" charset="0"/>
                <a:sym typeface="Symbol" panose="05050102010706020507" pitchFamily="18" charset="2"/>
              </a:rPr>
              <a:t></a:t>
            </a:r>
            <a:r>
              <a:rPr lang="en-US" sz="1600" dirty="0">
                <a:latin typeface="Arial" panose="020B0604020202020204" pitchFamily="34" charset="0"/>
                <a:cs typeface="Arial" panose="020B0604020202020204" pitchFamily="34" charset="0"/>
              </a:rPr>
              <a:t>- background. </a:t>
            </a:r>
            <a:endParaRPr lang="ru-RU" sz="1600" dirty="0">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Small total solid angle ~ 0.16 sr.</a:t>
            </a:r>
            <a:endParaRPr lang="ru-RU" sz="1600" dirty="0">
              <a:latin typeface="Arial" panose="020B0604020202020204" pitchFamily="34" charset="0"/>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78A5C911-6298-463A-94D2-8B497753FDE9}"/>
              </a:ext>
            </a:extLst>
          </p:cNvPr>
          <p:cNvSpPr txBox="1"/>
          <p:nvPr/>
        </p:nvSpPr>
        <p:spPr>
          <a:xfrm>
            <a:off x="3487829" y="858253"/>
            <a:ext cx="5386923" cy="369332"/>
          </a:xfrm>
          <a:prstGeom prst="rect">
            <a:avLst/>
          </a:prstGeom>
          <a:noFill/>
        </p:spPr>
        <p:txBody>
          <a:bodyPr wrap="none" rtlCol="0">
            <a:spAutoFit/>
          </a:bodyPr>
          <a:lstStyle/>
          <a:p>
            <a:pPr algn="ctr"/>
            <a:r>
              <a:rPr lang="en-US" b="1" dirty="0">
                <a:latin typeface="Arial" panose="020B0604020202020204" pitchFamily="34" charset="0"/>
                <a:cs typeface="Arial" panose="020B0604020202020204" pitchFamily="34" charset="0"/>
              </a:rPr>
              <a:t>Two main drawbacks of present BSD detectors.</a:t>
            </a:r>
          </a:p>
        </p:txBody>
      </p:sp>
      <p:sp>
        <p:nvSpPr>
          <p:cNvPr id="5" name="TextBox 4">
            <a:extLst>
              <a:ext uri="{FF2B5EF4-FFF2-40B4-BE49-F238E27FC236}">
                <a16:creationId xmlns:a16="http://schemas.microsoft.com/office/drawing/2014/main" id="{1A155AE7-0F16-44B5-B266-8DB9B175CF2A}"/>
              </a:ext>
            </a:extLst>
          </p:cNvPr>
          <p:cNvSpPr txBox="1"/>
          <p:nvPr/>
        </p:nvSpPr>
        <p:spPr>
          <a:xfrm>
            <a:off x="778042" y="2951747"/>
            <a:ext cx="7788442" cy="830997"/>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Due to this, the resulting diffraction spectra have a rather high background and low (by modern criteria) data set rate, despite the fact that the neutron flux at the sample position is sufficiently high (10</a:t>
            </a:r>
            <a:r>
              <a:rPr lang="en-US" sz="1600" baseline="30000" dirty="0">
                <a:latin typeface="Arial" panose="020B0604020202020204" pitchFamily="34" charset="0"/>
                <a:cs typeface="Arial" panose="020B0604020202020204" pitchFamily="34" charset="0"/>
              </a:rPr>
              <a:t>7</a:t>
            </a:r>
            <a:r>
              <a:rPr lang="en-US" sz="1600" dirty="0">
                <a:latin typeface="Arial" panose="020B0604020202020204" pitchFamily="34" charset="0"/>
                <a:cs typeface="Arial" panose="020B0604020202020204" pitchFamily="34" charset="0"/>
              </a:rPr>
              <a:t>n/cm</a:t>
            </a:r>
            <a:r>
              <a:rPr lang="en-US" sz="1600" baseline="30000" dirty="0">
                <a:latin typeface="Arial" panose="020B0604020202020204" pitchFamily="34" charset="0"/>
                <a:cs typeface="Arial" panose="020B0604020202020204" pitchFamily="34" charset="0"/>
              </a:rPr>
              <a:t>2</a:t>
            </a:r>
            <a:r>
              <a:rPr lang="en-US" sz="1600" dirty="0">
                <a:latin typeface="Arial" panose="020B0604020202020204" pitchFamily="34" charset="0"/>
                <a:cs typeface="Arial" panose="020B0604020202020204" pitchFamily="34" charset="0"/>
              </a:rPr>
              <a:t>/s).</a:t>
            </a:r>
          </a:p>
        </p:txBody>
      </p:sp>
      <p:sp>
        <p:nvSpPr>
          <p:cNvPr id="6" name="TextBox 5">
            <a:extLst>
              <a:ext uri="{FF2B5EF4-FFF2-40B4-BE49-F238E27FC236}">
                <a16:creationId xmlns:a16="http://schemas.microsoft.com/office/drawing/2014/main" id="{11E62637-A84F-4A8E-8EA4-C31836257070}"/>
              </a:ext>
            </a:extLst>
          </p:cNvPr>
          <p:cNvSpPr txBox="1"/>
          <p:nvPr/>
        </p:nvSpPr>
        <p:spPr>
          <a:xfrm flipH="1">
            <a:off x="659336" y="4424155"/>
            <a:ext cx="10923063" cy="1077218"/>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New detector will allow an approximately two- to three-fold increase in the number of conducted experiments, and in this respect will make it possible to substantially improve the accuracy of the obtained structural information, as well as to significantly enhance the capabilities of the diffractometer in performing experiments under various external conditions on the sample.</a:t>
            </a:r>
          </a:p>
        </p:txBody>
      </p:sp>
    </p:spTree>
    <p:extLst>
      <p:ext uri="{BB962C8B-B14F-4D97-AF65-F5344CB8AC3E}">
        <p14:creationId xmlns:p14="http://schemas.microsoft.com/office/powerpoint/2010/main" val="3221430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41633D-5221-4902-B044-F19E3F37B339}"/>
              </a:ext>
            </a:extLst>
          </p:cNvPr>
          <p:cNvSpPr/>
          <p:nvPr/>
        </p:nvSpPr>
        <p:spPr>
          <a:xfrm>
            <a:off x="2573196" y="557315"/>
            <a:ext cx="7045604" cy="369332"/>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Description of the wide-aperture backscattering detector (BSD)</a:t>
            </a:r>
            <a:endParaRPr lang="en-US" dirty="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07441F2F-E75F-4612-B4B4-83D7B2EE18E5}"/>
              </a:ext>
            </a:extLst>
          </p:cNvPr>
          <p:cNvGrpSpPr/>
          <p:nvPr/>
        </p:nvGrpSpPr>
        <p:grpSpPr>
          <a:xfrm>
            <a:off x="2861733" y="1222426"/>
            <a:ext cx="6374225" cy="3450528"/>
            <a:chOff x="-246969" y="0"/>
            <a:chExt cx="6366464" cy="3450528"/>
          </a:xfrm>
        </p:grpSpPr>
        <p:pic>
          <p:nvPicPr>
            <p:cNvPr id="4" name="Picture 3">
              <a:extLst>
                <a:ext uri="{FF2B5EF4-FFF2-40B4-BE49-F238E27FC236}">
                  <a16:creationId xmlns:a16="http://schemas.microsoft.com/office/drawing/2014/main" id="{1A02A7E7-174F-4286-864B-45AB031895D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119495" cy="3016250"/>
            </a:xfrm>
            <a:prstGeom prst="rect">
              <a:avLst/>
            </a:prstGeom>
            <a:noFill/>
          </p:spPr>
        </p:pic>
        <p:sp>
          <p:nvSpPr>
            <p:cNvPr id="5" name="Text Box 21">
              <a:extLst>
                <a:ext uri="{FF2B5EF4-FFF2-40B4-BE49-F238E27FC236}">
                  <a16:creationId xmlns:a16="http://schemas.microsoft.com/office/drawing/2014/main" id="{FD90843E-62D2-48FE-AF12-5BCC8F487248}"/>
                </a:ext>
              </a:extLst>
            </p:cNvPr>
            <p:cNvSpPr txBox="1"/>
            <p:nvPr/>
          </p:nvSpPr>
          <p:spPr>
            <a:xfrm>
              <a:off x="-246969" y="3173529"/>
              <a:ext cx="6366464" cy="276999"/>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lgn="ctr"/>
              <a:r>
                <a:rPr lang="en-US" b="1" dirty="0"/>
                <a:t>Fig. 2.</a:t>
              </a:r>
              <a:r>
                <a:rPr lang="en-US" dirty="0"/>
                <a:t> Schematic of the </a:t>
              </a:r>
              <a:r>
                <a:rPr lang="en-US" sz="1600" dirty="0">
                  <a:latin typeface="Arial" panose="020B0604020202020204" pitchFamily="34" charset="0"/>
                  <a:cs typeface="Arial" panose="020B0604020202020204" pitchFamily="34" charset="0"/>
                </a:rPr>
                <a:t>large-aperture</a:t>
              </a:r>
              <a:r>
                <a:rPr lang="en-US" dirty="0"/>
                <a:t> backscattering detector.</a:t>
              </a:r>
            </a:p>
          </p:txBody>
        </p:sp>
      </p:grpSp>
      <p:sp>
        <p:nvSpPr>
          <p:cNvPr id="6" name="Rectangle 5">
            <a:extLst>
              <a:ext uri="{FF2B5EF4-FFF2-40B4-BE49-F238E27FC236}">
                <a16:creationId xmlns:a16="http://schemas.microsoft.com/office/drawing/2014/main" id="{7543D025-3168-4932-A531-6D8E430DC770}"/>
              </a:ext>
            </a:extLst>
          </p:cNvPr>
          <p:cNvSpPr/>
          <p:nvPr/>
        </p:nvSpPr>
        <p:spPr>
          <a:xfrm>
            <a:off x="593557" y="4830234"/>
            <a:ext cx="11004883" cy="1908215"/>
          </a:xfrm>
          <a:prstGeom prst="rect">
            <a:avLst/>
          </a:prstGeom>
        </p:spPr>
        <p:txBody>
          <a:bodyPr wrap="square">
            <a:spAutoFit/>
          </a:bodyPr>
          <a:lstStyle/>
          <a:p>
            <a:r>
              <a:rPr lang="en-US" dirty="0"/>
              <a:t>        The detector </a:t>
            </a:r>
            <a:r>
              <a:rPr lang="en-US" sz="1600" dirty="0">
                <a:latin typeface="Arial" panose="020B0604020202020204" pitchFamily="34" charset="0"/>
                <a:cs typeface="Arial" panose="020B0604020202020204" pitchFamily="34" charset="0"/>
              </a:rPr>
              <a:t>comprises</a:t>
            </a:r>
            <a:r>
              <a:rPr lang="en-US" dirty="0"/>
              <a:t> 6 rings of scintillation screens. The three outer rings are divided into sectors of 15</a:t>
            </a:r>
            <a:r>
              <a:rPr lang="en-US" dirty="0">
                <a:sym typeface="Symbol" panose="05050102010706020507" pitchFamily="18" charset="2"/>
              </a:rPr>
              <a:t></a:t>
            </a:r>
            <a:r>
              <a:rPr lang="en-US" dirty="0"/>
              <a:t>, and the three internal ones – into sectors of 30°. Six rings completely cover the scattering angle interval 2</a:t>
            </a:r>
            <a:r>
              <a:rPr lang="de-DE" dirty="0"/>
              <a:t>Q</a:t>
            </a:r>
            <a:r>
              <a:rPr lang="en-US" dirty="0"/>
              <a:t>=(133-175)</a:t>
            </a:r>
            <a:r>
              <a:rPr lang="en-US" dirty="0">
                <a:sym typeface="Symbol" panose="05050102010706020507" pitchFamily="18" charset="2"/>
              </a:rPr>
              <a:t></a:t>
            </a:r>
            <a:r>
              <a:rPr lang="en-US" dirty="0"/>
              <a:t>. The total solid angle of the detector is </a:t>
            </a:r>
            <a:r>
              <a:rPr lang="en-US" dirty="0">
                <a:sym typeface="Symbol" panose="05050102010706020507" pitchFamily="18" charset="2"/>
              </a:rPr>
              <a:t></a:t>
            </a:r>
            <a:r>
              <a:rPr lang="en-US" baseline="-25000" dirty="0"/>
              <a:t>D</a:t>
            </a:r>
            <a:r>
              <a:rPr lang="en-US" dirty="0"/>
              <a:t>≈2.0 sr. </a:t>
            </a:r>
          </a:p>
          <a:p>
            <a:r>
              <a:rPr lang="en-US" sz="1600" dirty="0">
                <a:latin typeface="Arial" panose="020B0604020202020204" pitchFamily="34" charset="0"/>
                <a:cs typeface="Arial" panose="020B0604020202020204" pitchFamily="34" charset="0"/>
              </a:rPr>
              <a:t>       Each sector in the schematic is an independent detector element consisting of a scintillation screen, WLS fibers for light collection and a photomultiplier. A scintillation screen in each sector is not solid, but consists of smaller, tightly fitted to each other fragments which follow the surface shape of space-time focusing with the required accuracy. </a:t>
            </a:r>
          </a:p>
          <a:p>
            <a:r>
              <a:rPr lang="en-US" sz="1600" dirty="0">
                <a:latin typeface="Arial" panose="020B0604020202020204" pitchFamily="34" charset="0"/>
                <a:cs typeface="Arial" panose="020B0604020202020204" pitchFamily="34" charset="0"/>
              </a:rPr>
              <a:t>       The output of each photomultiplier is connected to the Data Acquisition and Accumulation (DAQ). </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290768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07BDCF-5420-48AE-8EEC-F2505982A862}"/>
              </a:ext>
            </a:extLst>
          </p:cNvPr>
          <p:cNvSpPr/>
          <p:nvPr/>
        </p:nvSpPr>
        <p:spPr>
          <a:xfrm>
            <a:off x="3042567" y="268524"/>
            <a:ext cx="7143815"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Technical design of the backscattering detector (BSD) at HRFD</a:t>
            </a:r>
            <a:r>
              <a:rPr lang="en-US" dirty="0">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DD2C2589-6CAB-424E-ADA2-FD923BD22A97}"/>
              </a:ext>
            </a:extLst>
          </p:cNvPr>
          <p:cNvSpPr txBox="1"/>
          <p:nvPr/>
        </p:nvSpPr>
        <p:spPr>
          <a:xfrm>
            <a:off x="729916" y="1138989"/>
            <a:ext cx="10828421"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        The general view of the developed BSD in full configuration is presented in </a:t>
            </a:r>
            <a:r>
              <a:rPr lang="en-US" sz="1600" b="1" dirty="0">
                <a:latin typeface="Arial" panose="020B0604020202020204" pitchFamily="34" charset="0"/>
                <a:cs typeface="Arial" panose="020B0604020202020204" pitchFamily="34" charset="0"/>
              </a:rPr>
              <a:t>Fig. 3</a:t>
            </a:r>
            <a:r>
              <a:rPr lang="en-US" sz="1600" dirty="0">
                <a:latin typeface="Arial" panose="020B0604020202020204" pitchFamily="34" charset="0"/>
                <a:cs typeface="Arial" panose="020B0604020202020204" pitchFamily="34" charset="0"/>
              </a:rPr>
              <a:t>.  The detector consists of 12 identical independent from each other 30°-sectors.  The design of an individual sector is shown in </a:t>
            </a:r>
            <a:r>
              <a:rPr lang="en-US" sz="1600" b="1" dirty="0">
                <a:latin typeface="Arial" panose="020B0604020202020204" pitchFamily="34" charset="0"/>
                <a:cs typeface="Arial" panose="020B0604020202020204" pitchFamily="34" charset="0"/>
              </a:rPr>
              <a:t>Fig. 4</a:t>
            </a:r>
            <a:r>
              <a:rPr lang="en-US" sz="1600" dirty="0">
                <a:latin typeface="Arial" panose="020B0604020202020204" pitchFamily="34" charset="0"/>
                <a:cs typeface="Arial" panose="020B0604020202020204" pitchFamily="34" charset="0"/>
              </a:rPr>
              <a:t>.                </a:t>
            </a:r>
          </a:p>
        </p:txBody>
      </p:sp>
      <p:pic>
        <p:nvPicPr>
          <p:cNvPr id="4" name="Picture 3">
            <a:extLst>
              <a:ext uri="{FF2B5EF4-FFF2-40B4-BE49-F238E27FC236}">
                <a16:creationId xmlns:a16="http://schemas.microsoft.com/office/drawing/2014/main" id="{C2916AA1-68A5-4F49-906F-E513EC153C85}"/>
              </a:ext>
            </a:extLst>
          </p:cNvPr>
          <p:cNvPicPr>
            <a:picLocks noChangeAspect="1"/>
          </p:cNvPicPr>
          <p:nvPr/>
        </p:nvPicPr>
        <p:blipFill>
          <a:blip r:embed="rId2"/>
          <a:stretch>
            <a:fillRect/>
          </a:stretch>
        </p:blipFill>
        <p:spPr>
          <a:xfrm>
            <a:off x="3437450" y="2045843"/>
            <a:ext cx="6354048" cy="3600000"/>
          </a:xfrm>
          <a:prstGeom prst="rect">
            <a:avLst/>
          </a:prstGeom>
        </p:spPr>
      </p:pic>
      <p:sp>
        <p:nvSpPr>
          <p:cNvPr id="6" name="Rectangle 5">
            <a:extLst>
              <a:ext uri="{FF2B5EF4-FFF2-40B4-BE49-F238E27FC236}">
                <a16:creationId xmlns:a16="http://schemas.microsoft.com/office/drawing/2014/main" id="{AAACB30F-F877-4D96-9A50-A93DDACEFC41}"/>
              </a:ext>
            </a:extLst>
          </p:cNvPr>
          <p:cNvSpPr/>
          <p:nvPr/>
        </p:nvSpPr>
        <p:spPr>
          <a:xfrm>
            <a:off x="5162794" y="5967922"/>
            <a:ext cx="2903359" cy="338554"/>
          </a:xfrm>
          <a:prstGeom prst="rect">
            <a:avLst/>
          </a:prstGeom>
        </p:spPr>
        <p:txBody>
          <a:bodyPr wrap="none">
            <a:spAutoFit/>
          </a:bodyPr>
          <a:lstStyle/>
          <a:p>
            <a:pPr algn="ctr">
              <a:spcAft>
                <a:spcPts val="0"/>
              </a:spcAft>
            </a:pPr>
            <a:r>
              <a:rPr lang="en-US" sz="1600" b="1" dirty="0">
                <a:latin typeface="Arial" panose="020B0604020202020204" pitchFamily="34" charset="0"/>
                <a:ea typeface="Times New Roman" panose="02020603050405020304" pitchFamily="18" charset="0"/>
              </a:rPr>
              <a:t>Fig. 3. General view of BSD.</a:t>
            </a:r>
            <a:endParaRPr lang="en-US" sz="16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247940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CE7E318-E689-4E4C-AA9C-91ADD1F57F5D}"/>
              </a:ext>
            </a:extLst>
          </p:cNvPr>
          <p:cNvGrpSpPr/>
          <p:nvPr/>
        </p:nvGrpSpPr>
        <p:grpSpPr>
          <a:xfrm>
            <a:off x="901207" y="939694"/>
            <a:ext cx="3756109" cy="4154508"/>
            <a:chOff x="124880" y="-440951"/>
            <a:chExt cx="3757377" cy="4155014"/>
          </a:xfrm>
        </p:grpSpPr>
        <p:pic>
          <p:nvPicPr>
            <p:cNvPr id="3" name="Picture 2">
              <a:extLst>
                <a:ext uri="{FF2B5EF4-FFF2-40B4-BE49-F238E27FC236}">
                  <a16:creationId xmlns:a16="http://schemas.microsoft.com/office/drawing/2014/main" id="{37A39F13-BE41-461A-802A-C832839F5D1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9104" y="-440951"/>
              <a:ext cx="2868930" cy="3214370"/>
            </a:xfrm>
            <a:prstGeom prst="rect">
              <a:avLst/>
            </a:prstGeom>
            <a:noFill/>
          </p:spPr>
        </p:pic>
        <p:sp>
          <p:nvSpPr>
            <p:cNvPr id="4" name="Text Box 24">
              <a:extLst>
                <a:ext uri="{FF2B5EF4-FFF2-40B4-BE49-F238E27FC236}">
                  <a16:creationId xmlns:a16="http://schemas.microsoft.com/office/drawing/2014/main" id="{13B6D6D7-03DE-430F-8A03-64322742D9B2}"/>
                </a:ext>
              </a:extLst>
            </p:cNvPr>
            <p:cNvSpPr txBox="1"/>
            <p:nvPr/>
          </p:nvSpPr>
          <p:spPr>
            <a:xfrm>
              <a:off x="124880" y="3221560"/>
              <a:ext cx="3757377" cy="492503"/>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r>
                <a:rPr lang="en-US" sz="1600" b="1" dirty="0">
                  <a:latin typeface="Arial" panose="020B0604020202020204" pitchFamily="34" charset="0"/>
                  <a:cs typeface="Arial" panose="020B0604020202020204" pitchFamily="34" charset="0"/>
                </a:rPr>
                <a:t>Fig. 4.</a:t>
              </a:r>
              <a:r>
                <a:rPr lang="en-US" sz="1600" dirty="0">
                  <a:latin typeface="Arial" panose="020B0604020202020204" pitchFamily="34" charset="0"/>
                  <a:cs typeface="Arial" panose="020B0604020202020204" pitchFamily="34" charset="0"/>
                </a:rPr>
                <a:t> General view of the 30°-sector of BSD.</a:t>
              </a:r>
              <a:r>
                <a:rPr lang="en-US" sz="1600" b="1" dirty="0">
                  <a:latin typeface="Arial" panose="020B0604020202020204" pitchFamily="34" charset="0"/>
                  <a:cs typeface="Arial" panose="020B0604020202020204" pitchFamily="34" charset="0"/>
                </a:rPr>
                <a:t> </a:t>
              </a:r>
              <a:endParaRPr lang="en-US" sz="1600" i="1" dirty="0">
                <a:latin typeface="Arial" panose="020B0604020202020204" pitchFamily="34" charset="0"/>
                <a:cs typeface="Arial" panose="020B0604020202020204" pitchFamily="34" charset="0"/>
              </a:endParaRPr>
            </a:p>
          </p:txBody>
        </p:sp>
      </p:grpSp>
      <p:grpSp>
        <p:nvGrpSpPr>
          <p:cNvPr id="5" name="Group 4">
            <a:extLst>
              <a:ext uri="{FF2B5EF4-FFF2-40B4-BE49-F238E27FC236}">
                <a16:creationId xmlns:a16="http://schemas.microsoft.com/office/drawing/2014/main" id="{2CB88380-ADBE-48BE-8AF9-D980BE7E2442}"/>
              </a:ext>
            </a:extLst>
          </p:cNvPr>
          <p:cNvGrpSpPr/>
          <p:nvPr/>
        </p:nvGrpSpPr>
        <p:grpSpPr>
          <a:xfrm>
            <a:off x="7128695" y="1629000"/>
            <a:ext cx="3600000" cy="3600000"/>
            <a:chOff x="-8593" y="803081"/>
            <a:chExt cx="2980503" cy="2935546"/>
          </a:xfrm>
        </p:grpSpPr>
        <p:pic>
          <p:nvPicPr>
            <p:cNvPr id="6" name="Рисунок 8">
              <a:extLst>
                <a:ext uri="{FF2B5EF4-FFF2-40B4-BE49-F238E27FC236}">
                  <a16:creationId xmlns:a16="http://schemas.microsoft.com/office/drawing/2014/main" id="{5DD6CF51-FD0B-49D2-A16D-1969FC0591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63610" y="803081"/>
              <a:ext cx="2908300" cy="2055495"/>
            </a:xfrm>
            <a:prstGeom prst="rect">
              <a:avLst/>
            </a:prstGeom>
          </p:spPr>
        </p:pic>
        <p:sp>
          <p:nvSpPr>
            <p:cNvPr id="7" name="Text Box 11">
              <a:extLst>
                <a:ext uri="{FF2B5EF4-FFF2-40B4-BE49-F238E27FC236}">
                  <a16:creationId xmlns:a16="http://schemas.microsoft.com/office/drawing/2014/main" id="{3ADC7DCF-3F49-4099-86D0-6C8625C618C4}"/>
                </a:ext>
              </a:extLst>
            </p:cNvPr>
            <p:cNvSpPr txBox="1"/>
            <p:nvPr/>
          </p:nvSpPr>
          <p:spPr>
            <a:xfrm>
              <a:off x="-8593" y="3184397"/>
              <a:ext cx="2893692" cy="554230"/>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lgn="ctr">
                <a:spcAft>
                  <a:spcPts val="1000"/>
                </a:spcAft>
              </a:pPr>
              <a:r>
                <a:rPr lang="en-US" b="1" dirty="0"/>
                <a:t>Fig. 5.</a:t>
              </a:r>
              <a:r>
                <a:rPr lang="en-US" dirty="0"/>
                <a:t> Fragment of the 30°-sector of BSD</a:t>
              </a:r>
              <a:endParaRPr lang="en-US" sz="1600" b="1" i="1" dirty="0">
                <a:solidFill>
                  <a:srgbClr val="44546A"/>
                </a:solidFill>
                <a:effectLst/>
                <a:latin typeface="Arial" panose="020B0604020202020204" pitchFamily="34" charset="0"/>
                <a:ea typeface="Times New Roman" panose="02020603050405020304" pitchFamily="18" charset="0"/>
              </a:endParaRPr>
            </a:p>
          </p:txBody>
        </p:sp>
      </p:grpSp>
    </p:spTree>
    <p:extLst>
      <p:ext uri="{BB962C8B-B14F-4D97-AF65-F5344CB8AC3E}">
        <p14:creationId xmlns:p14="http://schemas.microsoft.com/office/powerpoint/2010/main" val="2116042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4E6DC08-8EE4-4E68-A869-3E1C57971D2A}"/>
              </a:ext>
            </a:extLst>
          </p:cNvPr>
          <p:cNvGrpSpPr/>
          <p:nvPr/>
        </p:nvGrpSpPr>
        <p:grpSpPr>
          <a:xfrm>
            <a:off x="4261799" y="578565"/>
            <a:ext cx="4657612" cy="3522763"/>
            <a:chOff x="-1" y="-1222793"/>
            <a:chExt cx="4657612" cy="3522763"/>
          </a:xfrm>
        </p:grpSpPr>
        <p:pic>
          <p:nvPicPr>
            <p:cNvPr id="4" name="Рисунок 10">
              <a:extLst>
                <a:ext uri="{FF2B5EF4-FFF2-40B4-BE49-F238E27FC236}">
                  <a16:creationId xmlns:a16="http://schemas.microsoft.com/office/drawing/2014/main" id="{2BD83918-C973-4D0E-B7D7-FFA8CB1001A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038" t="6722" r="8841" b="6026"/>
            <a:stretch/>
          </p:blipFill>
          <p:spPr bwMode="auto">
            <a:xfrm>
              <a:off x="0" y="-620208"/>
              <a:ext cx="4657611" cy="2920178"/>
            </a:xfrm>
            <a:prstGeom prst="rect">
              <a:avLst/>
            </a:prstGeom>
            <a:ln>
              <a:noFill/>
            </a:ln>
            <a:extLst>
              <a:ext uri="{53640926-AAD7-44D8-BBD7-CCE9431645EC}">
                <a14:shadowObscured xmlns:a14="http://schemas.microsoft.com/office/drawing/2010/main"/>
              </a:ext>
            </a:extLst>
          </p:spPr>
        </p:pic>
        <p:sp>
          <p:nvSpPr>
            <p:cNvPr id="5" name="Text Box 132">
              <a:extLst>
                <a:ext uri="{FF2B5EF4-FFF2-40B4-BE49-F238E27FC236}">
                  <a16:creationId xmlns:a16="http://schemas.microsoft.com/office/drawing/2014/main" id="{C9BF34B7-B7E6-4928-A89F-E27B4E997548}"/>
                </a:ext>
              </a:extLst>
            </p:cNvPr>
            <p:cNvSpPr txBox="1"/>
            <p:nvPr/>
          </p:nvSpPr>
          <p:spPr>
            <a:xfrm>
              <a:off x="-1" y="-1222793"/>
              <a:ext cx="4657611" cy="492443"/>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lgn="ctr"/>
              <a:r>
                <a:rPr lang="en-US" sz="1600" b="1" dirty="0">
                  <a:latin typeface="Arial" panose="020B0604020202020204" pitchFamily="34" charset="0"/>
                  <a:cs typeface="Arial" panose="020B0604020202020204" pitchFamily="34" charset="0"/>
                </a:rPr>
                <a:t>Dependence of the detector efficiency on the scattering angle.</a:t>
              </a:r>
            </a:p>
          </p:txBody>
        </p:sp>
      </p:grpSp>
      <p:sp>
        <p:nvSpPr>
          <p:cNvPr id="6" name="Rectangle 5">
            <a:extLst>
              <a:ext uri="{FF2B5EF4-FFF2-40B4-BE49-F238E27FC236}">
                <a16:creationId xmlns:a16="http://schemas.microsoft.com/office/drawing/2014/main" id="{148FD8CE-ABD6-4753-81D8-D05ADC6CCA64}"/>
              </a:ext>
            </a:extLst>
          </p:cNvPr>
          <p:cNvSpPr/>
          <p:nvPr/>
        </p:nvSpPr>
        <p:spPr>
          <a:xfrm>
            <a:off x="545430" y="4656001"/>
            <a:ext cx="11101137" cy="584775"/>
          </a:xfrm>
          <a:prstGeom prst="rect">
            <a:avLst/>
          </a:prstGeom>
        </p:spPr>
        <p:txBody>
          <a:bodyPr wrap="square">
            <a:spAutoFit/>
          </a:bodyPr>
          <a:lstStyle/>
          <a:p>
            <a:pPr algn="just">
              <a:spcAft>
                <a:spcPts val="0"/>
              </a:spcAft>
              <a:tabLst>
                <a:tab pos="3771900" algn="l"/>
              </a:tabLst>
            </a:pPr>
            <a:r>
              <a:rPr lang="en-US" sz="1600" dirty="0">
                <a:latin typeface="Arial" panose="020B0604020202020204" pitchFamily="34" charset="0"/>
                <a:ea typeface="Times New Roman" panose="02020603050405020304" pitchFamily="18" charset="0"/>
              </a:rPr>
              <a:t>Detector efficiency</a:t>
            </a:r>
            <a:r>
              <a:rPr lang="ru-RU" sz="1600" dirty="0">
                <a:latin typeface="Arial" panose="020B0604020202020204" pitchFamily="34" charset="0"/>
                <a:ea typeface="Times New Roman" panose="02020603050405020304" pitchFamily="18" charset="0"/>
              </a:rPr>
              <a:t> </a:t>
            </a:r>
            <a:r>
              <a:rPr lang="en-US" sz="1600" dirty="0">
                <a:latin typeface="Arial" panose="020B0604020202020204" pitchFamily="34" charset="0"/>
                <a:ea typeface="Times New Roman" panose="02020603050405020304" pitchFamily="18" charset="0"/>
              </a:rPr>
              <a:t>for one-layer structure</a:t>
            </a:r>
            <a:r>
              <a:rPr lang="ru-RU" sz="1600" dirty="0">
                <a:latin typeface="Arial" panose="020B0604020202020204" pitchFamily="34" charset="0"/>
                <a:ea typeface="Times New Roman" panose="02020603050405020304" pitchFamily="18" charset="0"/>
              </a:rPr>
              <a:t> − </a:t>
            </a:r>
            <a:r>
              <a:rPr lang="en-US" sz="1600" dirty="0">
                <a:latin typeface="Arial" panose="020B0604020202020204" pitchFamily="34" charset="0"/>
                <a:ea typeface="Times New Roman" panose="02020603050405020304" pitchFamily="18" charset="0"/>
              </a:rPr>
              <a:t>from</a:t>
            </a:r>
            <a:r>
              <a:rPr lang="ru-RU" sz="1600" dirty="0">
                <a:latin typeface="Arial" panose="020B0604020202020204" pitchFamily="34" charset="0"/>
                <a:ea typeface="Times New Roman" panose="02020603050405020304" pitchFamily="18" charset="0"/>
              </a:rPr>
              <a:t> 36% </a:t>
            </a:r>
            <a:r>
              <a:rPr lang="en-US" sz="1600" dirty="0">
                <a:latin typeface="Arial" panose="020B0604020202020204" pitchFamily="34" charset="0"/>
                <a:ea typeface="Times New Roman" panose="02020603050405020304" pitchFamily="18" charset="0"/>
              </a:rPr>
              <a:t>to</a:t>
            </a:r>
            <a:r>
              <a:rPr lang="ru-RU" sz="1600" dirty="0">
                <a:latin typeface="Arial" panose="020B0604020202020204" pitchFamily="34" charset="0"/>
                <a:ea typeface="Times New Roman" panose="02020603050405020304" pitchFamily="18" charset="0"/>
              </a:rPr>
              <a:t> 80% (~ 65%</a:t>
            </a:r>
            <a:r>
              <a:rPr lang="en-US" sz="1600" dirty="0">
                <a:latin typeface="Arial" panose="020B0604020202020204" pitchFamily="34" charset="0"/>
                <a:ea typeface="Times New Roman" panose="02020603050405020304" pitchFamily="18" charset="0"/>
              </a:rPr>
              <a:t> on</a:t>
            </a:r>
            <a:r>
              <a:rPr lang="ru-RU" sz="1600" dirty="0">
                <a:latin typeface="Arial" panose="020B0604020202020204" pitchFamily="34" charset="0"/>
                <a:ea typeface="Times New Roman" panose="02020603050405020304" pitchFamily="18" charset="0"/>
              </a:rPr>
              <a:t> </a:t>
            </a:r>
            <a:r>
              <a:rPr lang="en-US" sz="1600" dirty="0">
                <a:latin typeface="Arial" panose="020B0604020202020204" pitchFamily="34" charset="0"/>
                <a:ea typeface="Times New Roman" panose="02020603050405020304" pitchFamily="18" charset="0"/>
              </a:rPr>
              <a:t>average</a:t>
            </a:r>
            <a:r>
              <a:rPr lang="ru-RU" sz="1600" dirty="0">
                <a:latin typeface="Arial" panose="020B0604020202020204" pitchFamily="34" charset="0"/>
                <a:ea typeface="Times New Roman" panose="02020603050405020304" pitchFamily="18" charset="0"/>
              </a:rPr>
              <a:t>).</a:t>
            </a:r>
          </a:p>
          <a:p>
            <a:pPr algn="just">
              <a:tabLst>
                <a:tab pos="3771900" algn="l"/>
              </a:tabLst>
            </a:pPr>
            <a:r>
              <a:rPr lang="en-US" sz="1600" dirty="0">
                <a:latin typeface="Arial" panose="020B0604020202020204" pitchFamily="34" charset="0"/>
                <a:ea typeface="Times New Roman" panose="02020603050405020304" pitchFamily="18" charset="0"/>
              </a:rPr>
              <a:t>Detector efficiency</a:t>
            </a:r>
            <a:r>
              <a:rPr lang="ru-RU" sz="1600" dirty="0">
                <a:latin typeface="Arial" panose="020B0604020202020204" pitchFamily="34" charset="0"/>
                <a:ea typeface="Times New Roman" panose="02020603050405020304" pitchFamily="18" charset="0"/>
              </a:rPr>
              <a:t> </a:t>
            </a:r>
            <a:r>
              <a:rPr lang="en-US" sz="1600" dirty="0">
                <a:latin typeface="Arial" panose="020B0604020202020204" pitchFamily="34" charset="0"/>
                <a:ea typeface="Times New Roman" panose="02020603050405020304" pitchFamily="18" charset="0"/>
              </a:rPr>
              <a:t>for two-layers structure</a:t>
            </a:r>
            <a:r>
              <a:rPr lang="ru-RU" sz="1600" dirty="0">
                <a:latin typeface="Arial" panose="020B0604020202020204" pitchFamily="34" charset="0"/>
                <a:ea typeface="Times New Roman" panose="02020603050405020304" pitchFamily="18" charset="0"/>
              </a:rPr>
              <a:t> − </a:t>
            </a:r>
            <a:r>
              <a:rPr lang="en-US" sz="1600" dirty="0">
                <a:latin typeface="Arial" panose="020B0604020202020204" pitchFamily="34" charset="0"/>
                <a:ea typeface="Times New Roman" panose="02020603050405020304" pitchFamily="18" charset="0"/>
              </a:rPr>
              <a:t>from</a:t>
            </a:r>
            <a:r>
              <a:rPr lang="ru-RU" sz="1600" dirty="0">
                <a:latin typeface="Arial" panose="020B0604020202020204" pitchFamily="34" charset="0"/>
                <a:ea typeface="Times New Roman" panose="02020603050405020304" pitchFamily="18" charset="0"/>
              </a:rPr>
              <a:t> 59% </a:t>
            </a:r>
            <a:r>
              <a:rPr lang="en-US" sz="1600" dirty="0">
                <a:latin typeface="Arial" panose="020B0604020202020204" pitchFamily="34" charset="0"/>
                <a:ea typeface="Times New Roman" panose="02020603050405020304" pitchFamily="18" charset="0"/>
              </a:rPr>
              <a:t>to</a:t>
            </a:r>
            <a:r>
              <a:rPr lang="ru-RU" sz="1600" dirty="0">
                <a:latin typeface="Arial" panose="020B0604020202020204" pitchFamily="34" charset="0"/>
                <a:ea typeface="Times New Roman" panose="02020603050405020304" pitchFamily="18" charset="0"/>
              </a:rPr>
              <a:t> 96% (~ 85%</a:t>
            </a:r>
            <a:r>
              <a:rPr lang="en-US" sz="1600" dirty="0">
                <a:latin typeface="Arial" panose="020B0604020202020204" pitchFamily="34" charset="0"/>
                <a:ea typeface="Times New Roman" panose="02020603050405020304" pitchFamily="18" charset="0"/>
              </a:rPr>
              <a:t> on</a:t>
            </a:r>
            <a:r>
              <a:rPr lang="ru-RU" sz="1600" dirty="0">
                <a:latin typeface="Arial" panose="020B0604020202020204" pitchFamily="34" charset="0"/>
                <a:ea typeface="Times New Roman" panose="02020603050405020304" pitchFamily="18" charset="0"/>
              </a:rPr>
              <a:t> </a:t>
            </a:r>
            <a:r>
              <a:rPr lang="en-US" sz="1600" dirty="0">
                <a:latin typeface="Arial" panose="020B0604020202020204" pitchFamily="34" charset="0"/>
                <a:ea typeface="Times New Roman" panose="02020603050405020304" pitchFamily="18" charset="0"/>
              </a:rPr>
              <a:t>average</a:t>
            </a:r>
            <a:r>
              <a:rPr lang="ru-RU" sz="1600" dirty="0">
                <a:latin typeface="Arial" panose="020B0604020202020204" pitchFamily="34" charset="0"/>
                <a:ea typeface="Times New Roman" panose="02020603050405020304" pitchFamily="18" charset="0"/>
              </a:rPr>
              <a:t>).</a:t>
            </a:r>
          </a:p>
        </p:txBody>
      </p:sp>
      <p:sp>
        <p:nvSpPr>
          <p:cNvPr id="2" name="TextBox 1">
            <a:extLst>
              <a:ext uri="{FF2B5EF4-FFF2-40B4-BE49-F238E27FC236}">
                <a16:creationId xmlns:a16="http://schemas.microsoft.com/office/drawing/2014/main" id="{600A1BF9-E5F3-4621-A20D-170F96838075}"/>
              </a:ext>
            </a:extLst>
          </p:cNvPr>
          <p:cNvSpPr txBox="1"/>
          <p:nvPr/>
        </p:nvSpPr>
        <p:spPr>
          <a:xfrm>
            <a:off x="1050364" y="1430644"/>
            <a:ext cx="2982996" cy="307777"/>
          </a:xfrm>
          <a:prstGeom prst="rect">
            <a:avLst/>
          </a:prstGeom>
          <a:noFill/>
        </p:spPr>
        <p:txBody>
          <a:bodyPr wrap="none" rtlCol="0">
            <a:spAutoFit/>
          </a:bodyPr>
          <a:lstStyle/>
          <a:p>
            <a:r>
              <a:rPr lang="en-US" sz="1400" b="1" dirty="0">
                <a:latin typeface="Arial" panose="020B0604020202020204" pitchFamily="34" charset="0"/>
                <a:cs typeface="Arial" panose="020B0604020202020204" pitchFamily="34" charset="0"/>
              </a:rPr>
              <a:t>Two</a:t>
            </a:r>
            <a:r>
              <a:rPr lang="ru-RU" sz="1400" b="1"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layers</a:t>
            </a:r>
            <a:r>
              <a:rPr lang="ru-RU" sz="1400" b="1"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of detecting</a:t>
            </a:r>
            <a:r>
              <a:rPr lang="ru-RU" sz="1400" b="1"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elements</a:t>
            </a:r>
          </a:p>
        </p:txBody>
      </p:sp>
      <p:sp>
        <p:nvSpPr>
          <p:cNvPr id="7" name="TextBox 6">
            <a:extLst>
              <a:ext uri="{FF2B5EF4-FFF2-40B4-BE49-F238E27FC236}">
                <a16:creationId xmlns:a16="http://schemas.microsoft.com/office/drawing/2014/main" id="{EFB6131B-357A-4902-956E-FA11C457400D}"/>
              </a:ext>
            </a:extLst>
          </p:cNvPr>
          <p:cNvSpPr txBox="1"/>
          <p:nvPr/>
        </p:nvSpPr>
        <p:spPr>
          <a:xfrm>
            <a:off x="1050364" y="1894731"/>
            <a:ext cx="2887329" cy="307777"/>
          </a:xfrm>
          <a:prstGeom prst="rect">
            <a:avLst/>
          </a:prstGeom>
          <a:noFill/>
        </p:spPr>
        <p:txBody>
          <a:bodyPr wrap="none" rtlCol="0">
            <a:spAutoFit/>
          </a:bodyPr>
          <a:lstStyle/>
          <a:p>
            <a:r>
              <a:rPr lang="en-US" sz="1400" b="1" dirty="0">
                <a:latin typeface="Arial" panose="020B0604020202020204" pitchFamily="34" charset="0"/>
                <a:cs typeface="Arial" panose="020B0604020202020204" pitchFamily="34" charset="0"/>
              </a:rPr>
              <a:t>One</a:t>
            </a:r>
            <a:r>
              <a:rPr lang="ru-RU" sz="1400" b="1"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layer</a:t>
            </a:r>
            <a:r>
              <a:rPr lang="ru-RU" sz="1400" b="1"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of detecting</a:t>
            </a:r>
            <a:r>
              <a:rPr lang="ru-RU" sz="1400" b="1"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elements</a:t>
            </a:r>
          </a:p>
        </p:txBody>
      </p:sp>
      <p:cxnSp>
        <p:nvCxnSpPr>
          <p:cNvPr id="11" name="Straight Arrow Connector 10">
            <a:extLst>
              <a:ext uri="{FF2B5EF4-FFF2-40B4-BE49-F238E27FC236}">
                <a16:creationId xmlns:a16="http://schemas.microsoft.com/office/drawing/2014/main" id="{722C825B-137F-4B9B-AE2B-ABDD0E55E4ED}"/>
              </a:ext>
            </a:extLst>
          </p:cNvPr>
          <p:cNvCxnSpPr>
            <a:stCxn id="2" idx="3"/>
          </p:cNvCxnSpPr>
          <p:nvPr/>
        </p:nvCxnSpPr>
        <p:spPr>
          <a:xfrm flipV="1">
            <a:off x="4033360" y="1569144"/>
            <a:ext cx="802943" cy="153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51E13A1-76B8-4D65-81E0-94817A3FA526}"/>
              </a:ext>
            </a:extLst>
          </p:cNvPr>
          <p:cNvCxnSpPr>
            <a:stCxn id="7" idx="3"/>
          </p:cNvCxnSpPr>
          <p:nvPr/>
        </p:nvCxnSpPr>
        <p:spPr>
          <a:xfrm flipV="1">
            <a:off x="3937693" y="1957137"/>
            <a:ext cx="802749" cy="914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724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1A041A5-4E1F-4DD5-B902-158039B18734}"/>
              </a:ext>
            </a:extLst>
          </p:cNvPr>
          <p:cNvGrpSpPr/>
          <p:nvPr/>
        </p:nvGrpSpPr>
        <p:grpSpPr>
          <a:xfrm>
            <a:off x="3240504" y="490983"/>
            <a:ext cx="5710989" cy="3647880"/>
            <a:chOff x="-975025" y="-342786"/>
            <a:chExt cx="5710989" cy="3647880"/>
          </a:xfrm>
        </p:grpSpPr>
        <p:pic>
          <p:nvPicPr>
            <p:cNvPr id="3" name="Рисунок 9">
              <a:extLst>
                <a:ext uri="{FF2B5EF4-FFF2-40B4-BE49-F238E27FC236}">
                  <a16:creationId xmlns:a16="http://schemas.microsoft.com/office/drawing/2014/main" id="{87D2B90D-4260-4648-A58C-233B1930B1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081"/>
            <a:stretch/>
          </p:blipFill>
          <p:spPr bwMode="auto">
            <a:xfrm>
              <a:off x="148032" y="0"/>
              <a:ext cx="3686098" cy="3305094"/>
            </a:xfrm>
            <a:prstGeom prst="rect">
              <a:avLst/>
            </a:prstGeom>
            <a:ln>
              <a:noFill/>
            </a:ln>
            <a:extLst>
              <a:ext uri="{53640926-AAD7-44D8-BBD7-CCE9431645EC}">
                <a14:shadowObscured xmlns:a14="http://schemas.microsoft.com/office/drawing/2010/main"/>
              </a:ext>
            </a:extLst>
          </p:spPr>
        </p:pic>
        <p:sp>
          <p:nvSpPr>
            <p:cNvPr id="4" name="Text Box 136">
              <a:extLst>
                <a:ext uri="{FF2B5EF4-FFF2-40B4-BE49-F238E27FC236}">
                  <a16:creationId xmlns:a16="http://schemas.microsoft.com/office/drawing/2014/main" id="{D373596C-F039-4F85-ABEE-9C51CDF4A11B}"/>
                </a:ext>
              </a:extLst>
            </p:cNvPr>
            <p:cNvSpPr txBox="1"/>
            <p:nvPr/>
          </p:nvSpPr>
          <p:spPr>
            <a:xfrm>
              <a:off x="-975025" y="-342786"/>
              <a:ext cx="5710989" cy="276999"/>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lgn="ctr">
                <a:spcAft>
                  <a:spcPts val="1000"/>
                </a:spcAft>
              </a:pPr>
              <a:r>
                <a:rPr lang="en-US" b="1" dirty="0">
                  <a:latin typeface="Arial" panose="020B0604020202020204" pitchFamily="34" charset="0"/>
                  <a:cs typeface="Arial" panose="020B0604020202020204" pitchFamily="34" charset="0"/>
                </a:rPr>
                <a:t>Shape of the detector elements of the rings.</a:t>
              </a:r>
              <a:endParaRPr lang="en-US" b="1" i="1" dirty="0">
                <a:solidFill>
                  <a:srgbClr val="44546A"/>
                </a:solidFill>
                <a:effectLst/>
                <a:latin typeface="Arial" panose="020B0604020202020204" pitchFamily="34" charset="0"/>
                <a:ea typeface="Times New Roman" panose="02020603050405020304" pitchFamily="18"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741BC2D8-98F3-47E7-ACD7-345CA9CA3459}"/>
                  </a:ext>
                </a:extLst>
              </p:cNvPr>
              <p:cNvSpPr/>
              <p:nvPr/>
            </p:nvSpPr>
            <p:spPr>
              <a:xfrm>
                <a:off x="569494" y="4324966"/>
                <a:ext cx="11053011" cy="2317558"/>
              </a:xfrm>
              <a:prstGeom prst="rect">
                <a:avLst/>
              </a:prstGeom>
            </p:spPr>
            <p:txBody>
              <a:bodyPr wrap="square">
                <a:spAutoFit/>
              </a:bodyPr>
              <a:lstStyle/>
              <a:p>
                <a:pPr indent="540385" algn="ctr">
                  <a:spcAft>
                    <a:spcPts val="0"/>
                  </a:spcAft>
                </a:pPr>
                <a:r>
                  <a:rPr lang="ru-RU" sz="140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The space-time focusing condition.</a:t>
                </a:r>
                <a:endParaRPr lang="ru-RU" sz="1600" b="1" dirty="0">
                  <a:latin typeface="Arial" panose="020B0604020202020204" pitchFamily="34" charset="0"/>
                  <a:cs typeface="Arial" panose="020B0604020202020204" pitchFamily="34" charset="0"/>
                </a:endParaRPr>
              </a:p>
              <a:p>
                <a:pPr marL="285750" indent="-285750" algn="just">
                  <a:spcAft>
                    <a:spcPts val="0"/>
                  </a:spcAft>
                  <a:buFont typeface="Arial" panose="020B0604020202020204" pitchFamily="34" charset="0"/>
                  <a:buChar char="•"/>
                </a:pPr>
                <a:r>
                  <a:rPr lang="en-US" sz="1600" dirty="0">
                    <a:latin typeface="Arial" panose="020B0604020202020204" pitchFamily="34" charset="0"/>
                    <a:cs typeface="Arial" panose="020B0604020202020204" pitchFamily="34" charset="0"/>
                  </a:rPr>
                  <a:t>The perfect surfaces of space-time focusing are the surfaces of revolution.</a:t>
                </a:r>
              </a:p>
              <a:p>
                <a:pPr algn="just">
                  <a:spcAft>
                    <a:spcPts val="0"/>
                  </a:spcAft>
                </a:pPr>
                <a:r>
                  <a:rPr lang="en-US" sz="1600" dirty="0">
                    <a:latin typeface="Arial" panose="020B0604020202020204" pitchFamily="34" charset="0"/>
                    <a:cs typeface="Arial" panose="020B0604020202020204" pitchFamily="34" charset="0"/>
                  </a:rPr>
                  <a:t>      The contribution to the total resolution of the diffractometer is zero.</a:t>
                </a:r>
              </a:p>
              <a:p>
                <a:pPr algn="just">
                  <a:spcAft>
                    <a:spcPts val="0"/>
                  </a:spcAft>
                </a:pPr>
                <a:r>
                  <a:rPr lang="ru-RU" sz="1600" dirty="0">
                    <a:latin typeface="Arial" panose="020B0604020202020204" pitchFamily="34" charset="0"/>
                    <a:ea typeface="Times New Roman" panose="02020603050405020304" pitchFamily="18" charset="0"/>
                    <a:cs typeface="Arial" panose="020B0604020202020204" pitchFamily="34" charset="0"/>
                  </a:rPr>
                  <a:t>      </a:t>
                </a:r>
                <a:r>
                  <a:rPr lang="en-US" sz="1600" dirty="0">
                    <a:latin typeface="Arial" panose="020B0604020202020204" pitchFamily="34" charset="0"/>
                    <a:cs typeface="Arial" panose="020B0604020202020204" pitchFamily="34" charset="0"/>
                  </a:rPr>
                  <a:t>Manufacturing of the perfect surfaces is of great complexity.</a:t>
                </a:r>
              </a:p>
              <a:p>
                <a:pPr marL="285750" indent="-285750" algn="just">
                  <a:spcAft>
                    <a:spcPts val="0"/>
                  </a:spcAft>
                  <a:buFont typeface="Arial" panose="020B0604020202020204" pitchFamily="34" charset="0"/>
                  <a:buChar char="•"/>
                </a:pPr>
                <a:r>
                  <a:rPr lang="en-US" sz="1600" dirty="0">
                    <a:latin typeface="Arial" panose="020B0604020202020204" pitchFamily="34" charset="0"/>
                    <a:ea typeface="Times New Roman" panose="02020603050405020304" pitchFamily="18" charset="0"/>
                    <a:cs typeface="Arial" panose="020B0604020202020204" pitchFamily="34" charset="0"/>
                  </a:rPr>
                  <a:t>T</a:t>
                </a:r>
                <a:r>
                  <a:rPr lang="en-US" sz="1600" dirty="0">
                    <a:latin typeface="Arial" panose="020B0604020202020204" pitchFamily="34" charset="0"/>
                    <a:cs typeface="Arial" panose="020B0604020202020204" pitchFamily="34" charset="0"/>
                  </a:rPr>
                  <a:t>he surfaces of revolution have been approximated by umbrella-type surfaces. </a:t>
                </a:r>
              </a:p>
              <a:p>
                <a:pPr algn="just">
                  <a:spcAft>
                    <a:spcPts val="0"/>
                  </a:spcAft>
                </a:pPr>
                <a:r>
                  <a:rPr lang="en-US" sz="1600" dirty="0">
                    <a:latin typeface="Arial" panose="020B0604020202020204" pitchFamily="34" charset="0"/>
                    <a:cs typeface="Arial" panose="020B0604020202020204" pitchFamily="34" charset="0"/>
                  </a:rPr>
                  <a:t>     The umbrella-type surfaces are much easier for manufacturing.</a:t>
                </a:r>
                <a:endParaRPr lang="ru-RU" sz="1600" dirty="0">
                  <a:latin typeface="Arial" panose="020B0604020202020204" pitchFamily="34" charset="0"/>
                  <a:ea typeface="Times New Roman" panose="02020603050405020304" pitchFamily="18" charset="0"/>
                  <a:cs typeface="Arial" panose="020B0604020202020204" pitchFamily="34" charset="0"/>
                </a:endParaRPr>
              </a:p>
              <a:p>
                <a:r>
                  <a:rPr lang="ru-RU" sz="1600" dirty="0">
                    <a:latin typeface="Arial" panose="020B0604020202020204" pitchFamily="34" charset="0"/>
                    <a:ea typeface="Times New Roman" panose="02020603050405020304" pitchFamily="18" charset="0"/>
                    <a:cs typeface="Arial" panose="020B0604020202020204" pitchFamily="34" charset="0"/>
                  </a:rPr>
                  <a:t> </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a:latin typeface="Arial" panose="020B0604020202020204" pitchFamily="34" charset="0"/>
                    <a:cs typeface="Arial" panose="020B0604020202020204" pitchFamily="34" charset="0"/>
                  </a:rPr>
                  <a:t>The detector rings within one sector are divided: Ring 1 - into 3 segments; Ring 2 - into 4 segments; Ring 3 – </a:t>
                </a:r>
              </a:p>
              <a:p>
                <a:r>
                  <a:rPr lang="en-US" sz="1600" dirty="0">
                    <a:latin typeface="Arial" panose="020B0604020202020204" pitchFamily="34" charset="0"/>
                    <a:cs typeface="Arial" panose="020B0604020202020204" pitchFamily="34" charset="0"/>
                  </a:rPr>
                  <a:t>     into 5  segments; Ring 4 - into 6 segments; Ring 5 - into 8 segments; Ring 6 - into 8 segments.  In this case, </a:t>
                </a:r>
              </a:p>
              <a:p>
                <a:r>
                  <a:rPr lang="en-US" sz="1600" dirty="0">
                    <a:latin typeface="Arial" panose="020B0604020202020204" pitchFamily="34" charset="0"/>
                    <a:cs typeface="Arial" panose="020B0604020202020204" pitchFamily="34" charset="0"/>
                  </a:rPr>
                  <a:t>     the contribution to the total resolution of the diffractometer does not exceed</a:t>
                </a:r>
                <a14:m>
                  <m:oMath xmlns:m="http://schemas.openxmlformats.org/officeDocument/2006/math">
                    <m:r>
                      <a:rPr lang="en-US" sz="1600" i="1"/>
                      <m:t> </m:t>
                    </m:r>
                    <m:r>
                      <a:rPr lang="en-US" sz="1600"/>
                      <m:t>4×</m:t>
                    </m:r>
                    <m:sSup>
                      <m:sSupPr>
                        <m:ctrlPr>
                          <a:rPr lang="en-US" sz="1600" i="1"/>
                        </m:ctrlPr>
                      </m:sSupPr>
                      <m:e>
                        <m:r>
                          <a:rPr lang="en-US" sz="1600"/>
                          <m:t>10</m:t>
                        </m:r>
                      </m:e>
                      <m:sup>
                        <m:r>
                          <a:rPr lang="en-US" sz="1600" i="1"/>
                          <m:t>−</m:t>
                        </m:r>
                        <m:r>
                          <a:rPr lang="en-US" sz="1600"/>
                          <m:t>5</m:t>
                        </m:r>
                      </m:sup>
                    </m:sSup>
                  </m:oMath>
                </a14:m>
                <a:r>
                  <a:rPr lang="en-US" sz="1600" dirty="0">
                    <a:latin typeface="Arial" panose="020B0604020202020204" pitchFamily="34" charset="0"/>
                    <a:cs typeface="Arial" panose="020B0604020202020204" pitchFamily="34" charset="0"/>
                  </a:rPr>
                  <a:t>.</a:t>
                </a:r>
              </a:p>
            </p:txBody>
          </p:sp>
        </mc:Choice>
        <mc:Fallback>
          <p:sp>
            <p:nvSpPr>
              <p:cNvPr id="5" name="Rectangle 4">
                <a:extLst>
                  <a:ext uri="{FF2B5EF4-FFF2-40B4-BE49-F238E27FC236}">
                    <a16:creationId xmlns:a16="http://schemas.microsoft.com/office/drawing/2014/main" id="{741BC2D8-98F3-47E7-ACD7-345CA9CA3459}"/>
                  </a:ext>
                </a:extLst>
              </p:cNvPr>
              <p:cNvSpPr>
                <a:spLocks noRot="1" noChangeAspect="1" noMove="1" noResize="1" noEditPoints="1" noAdjustHandles="1" noChangeArrowheads="1" noChangeShapeType="1" noTextEdit="1"/>
              </p:cNvSpPr>
              <p:nvPr/>
            </p:nvSpPr>
            <p:spPr>
              <a:xfrm>
                <a:off x="569494" y="4324966"/>
                <a:ext cx="11053011" cy="2317558"/>
              </a:xfrm>
              <a:prstGeom prst="rect">
                <a:avLst/>
              </a:prstGeom>
              <a:blipFill>
                <a:blip r:embed="rId3"/>
                <a:stretch>
                  <a:fillRect l="-221" t="-787" b="-2362"/>
                </a:stretch>
              </a:blipFill>
            </p:spPr>
            <p:txBody>
              <a:bodyPr/>
              <a:lstStyle/>
              <a:p>
                <a:r>
                  <a:rPr lang="en-US">
                    <a:noFill/>
                  </a:rPr>
                  <a:t> </a:t>
                </a:r>
              </a:p>
            </p:txBody>
          </p:sp>
        </mc:Fallback>
      </mc:AlternateContent>
    </p:spTree>
    <p:extLst>
      <p:ext uri="{BB962C8B-B14F-4D97-AF65-F5344CB8AC3E}">
        <p14:creationId xmlns:p14="http://schemas.microsoft.com/office/powerpoint/2010/main" val="18451696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4085</TotalTime>
  <Words>2586</Words>
  <Application>Microsoft Office PowerPoint</Application>
  <PresentationFormat>Widescreen</PresentationFormat>
  <Paragraphs>321</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Symbol</vt:lpstr>
      <vt:lpstr>Times New Roman</vt:lpstr>
      <vt:lpstr>Office Theme</vt:lpstr>
      <vt:lpstr>Project Activity Report  "Development of a wide-aperture backscattering detector (BSD)  for the HRFD diffractometer".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New project ”Construction of a wide-aperture backscattering detector (BSD) for the HRFD diffractometer”. "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Проект "Создание широкоапертурного детектора обратного рассеяния (ДОР) для дифрактометра ФДВР"</dc:title>
  <dc:creator>Vladimir Kruglov</dc:creator>
  <cp:lastModifiedBy>Vladimir Kruglov</cp:lastModifiedBy>
  <cp:revision>101</cp:revision>
  <dcterms:created xsi:type="dcterms:W3CDTF">2020-04-26T07:58:16Z</dcterms:created>
  <dcterms:modified xsi:type="dcterms:W3CDTF">2020-07-01T11:33:17Z</dcterms:modified>
</cp:coreProperties>
</file>