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5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558ED5"/>
    <a:srgbClr val="3A5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6"/>
    <p:restoredTop sz="94861" autoAdjust="0"/>
  </p:normalViewPr>
  <p:slideViewPr>
    <p:cSldViewPr>
      <p:cViewPr varScale="1">
        <p:scale>
          <a:sx n="107" d="100"/>
          <a:sy n="107" d="100"/>
        </p:scale>
        <p:origin x="512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A84D8-6E01-4A09-B497-3D50BAAFF7BC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CAC25-3BB0-4DF6-BC96-11FD0607C37F}" type="slidenum">
              <a:rPr lang="ru-RU" smtClean="0"/>
              <a:pPr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44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1CAC25-3BB0-4DF6-BC96-11FD0607C37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06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1CAC25-3BB0-4DF6-BC96-11FD0607C37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990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A5EB2-8FF9-4F75-AA18-99877E451AD7}" type="datetimeFigureOut">
              <a:rPr lang="ru-RU" smtClean="0"/>
              <a:pPr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99ADB-B154-45E1-8F30-197FDE302F96}" type="slidenum">
              <a:rPr lang="ru-RU" smtClean="0"/>
              <a:pPr/>
              <a:t>‹N°›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352" y="116632"/>
            <a:ext cx="11665296" cy="6647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Independent members: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Christian Beck* </a:t>
            </a:r>
            <a:r>
              <a:rPr lang="en-GB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- IPHC, Strasbourg, France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en-GB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Sigurd  Hofmann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*</a:t>
            </a:r>
            <a:r>
              <a:rPr lang="en-GB" altLang="ja-JP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		</a:t>
            </a:r>
            <a:r>
              <a:rPr lang="en-GB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GSI, Darmstadt, Germany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Guinyun Kim</a:t>
            </a:r>
            <a:r>
              <a:rPr lang="en-GB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KNU (Kyungpook National University), Daegu, South Korea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Alexey Korsheninnikov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*</a:t>
            </a:r>
            <a:r>
              <a:rPr lang="fr-FR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Kurchatov Institute, Moscow, Russia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	</a:t>
            </a:r>
            <a:r>
              <a:rPr lang="en-GB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Marek  Lewitowicz (Chair)</a:t>
            </a:r>
            <a:r>
              <a:rPr lang="en-GB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en-GB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GANIL, France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ja-JP" sz="1000" dirty="0">
              <a:solidFill>
                <a:srgbClr val="00009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pl-PL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Adam Maj			</a:t>
            </a:r>
            <a:r>
              <a:rPr lang="en-US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pl-PL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IFJ-PAN, Kraków, Poland</a:t>
            </a:r>
            <a:endParaRPr lang="en-US" altLang="ja-JP" dirty="0">
              <a:solidFill>
                <a:srgbClr val="00009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00" b="1" dirty="0">
              <a:solidFill>
                <a:srgbClr val="00009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Valery V. Nesvizhevsky		</a:t>
            </a:r>
            <a:r>
              <a:rPr lang="en-US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ILL, Grenoble, France</a:t>
            </a:r>
            <a:endParaRPr lang="en-GB" altLang="ja-JP" dirty="0">
              <a:solidFill>
                <a:srgbClr val="00009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en-GB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Vladimir Ostashko </a:t>
            </a:r>
            <a:r>
              <a:rPr lang="en-GB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- INR, Kiev, Ukraine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Claude Petitjean</a:t>
            </a:r>
            <a:r>
              <a:rPr lang="en-GB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- PSI, Villigen, Switzerland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Fabrice Piquemal 		</a:t>
            </a:r>
            <a:r>
              <a:rPr lang="en-GB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CENBG,</a:t>
            </a:r>
            <a:r>
              <a:rPr lang="en-GB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Bordeaux, France</a:t>
            </a:r>
            <a:endParaRPr lang="en-GB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	</a:t>
            </a:r>
            <a:r>
              <a:rPr lang="en-GB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Ivan Štekl			</a:t>
            </a:r>
            <a:r>
              <a:rPr lang="en-GB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IEAP CTU,</a:t>
            </a:r>
            <a:r>
              <a:rPr lang="en-GB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Czech Republic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Emanuele Vardaci		</a:t>
            </a:r>
            <a:r>
              <a:rPr lang="en-GB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UN, Naples, Italy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Zeblon Z. Vilakazi		</a:t>
            </a:r>
            <a:r>
              <a:rPr lang="en-GB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University </a:t>
            </a:r>
            <a:r>
              <a:rPr lang="en-GB" altLang="ja-JP" dirty="0">
                <a:solidFill>
                  <a:srgbClr val="3A53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of the Witwatersrand, Johannesburg, South Africa</a:t>
            </a:r>
            <a:endParaRPr lang="en-GB" altLang="ja-JP" sz="1000" dirty="0">
              <a:solidFill>
                <a:srgbClr val="3A53A0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altLang="ja-JP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* not present at this meeting</a:t>
            </a:r>
            <a:endParaRPr lang="en-GB" altLang="ja-JP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9496" y="908720"/>
            <a:ext cx="907300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Ex officio members appointed by the JINR: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b="1" dirty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b="1" dirty="0">
              <a:solidFill>
                <a:srgbClr val="00009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Nikolay </a:t>
            </a:r>
            <a:r>
              <a:rPr lang="en-US" altLang="ja-JP" b="1" dirty="0" err="1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Antonenko</a:t>
            </a:r>
            <a:r>
              <a:rPr lang="en-US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- Deputy Director, BLTP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00" dirty="0">
              <a:solidFill>
                <a:srgbClr val="00009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Vadim  </a:t>
            </a:r>
            <a:r>
              <a:rPr lang="en-US" altLang="ja-JP" b="1" dirty="0" err="1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Bednyakov</a:t>
            </a:r>
            <a:r>
              <a:rPr lang="en-US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- Director, DLNP</a:t>
            </a: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800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Sergey  Dmitriev</a:t>
            </a:r>
            <a:r>
              <a:rPr lang="en-US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- Vice-Director, JINR</a:t>
            </a: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Valery</a:t>
            </a:r>
            <a:r>
              <a:rPr lang="ru-RU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ja-JP" b="1" dirty="0" err="1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Shvetsov</a:t>
            </a:r>
            <a:r>
              <a:rPr lang="en-US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- Director, FLNP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00" b="1" dirty="0">
              <a:solidFill>
                <a:srgbClr val="00009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Sergey </a:t>
            </a:r>
            <a:r>
              <a:rPr lang="en-US" altLang="ja-JP" b="1" dirty="0" err="1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Sidorchuk</a:t>
            </a:r>
            <a:r>
              <a:rPr lang="en-US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- Director, FLNR</a:t>
            </a: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Nikolay  Skobelev	</a:t>
            </a:r>
            <a:r>
              <a:rPr lang="en-US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Scientific Secretary of the PAC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Tatiana  Strizh</a:t>
            </a:r>
            <a:r>
              <a:rPr lang="en-US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		- Deputy Director, LIT</a:t>
            </a: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08960627-D5FC-4CBC-9084-F06287EC51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276470"/>
              </p:ext>
            </p:extLst>
          </p:nvPr>
        </p:nvGraphicFramePr>
        <p:xfrm>
          <a:off x="290400" y="584775"/>
          <a:ext cx="11611199" cy="61575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13546">
                  <a:extLst>
                    <a:ext uri="{9D8B030D-6E8A-4147-A177-3AD203B41FA5}">
                      <a16:colId xmlns:a16="http://schemas.microsoft.com/office/drawing/2014/main" val="409242873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217738766"/>
                    </a:ext>
                  </a:extLst>
                </a:gridCol>
                <a:gridCol w="8705009">
                  <a:extLst>
                    <a:ext uri="{9D8B030D-6E8A-4147-A177-3AD203B41FA5}">
                      <a16:colId xmlns:a16="http://schemas.microsoft.com/office/drawing/2014/main" val="758701339"/>
                    </a:ext>
                  </a:extLst>
                </a:gridCol>
                <a:gridCol w="1760596">
                  <a:extLst>
                    <a:ext uri="{9D8B030D-6E8A-4147-A177-3AD203B41FA5}">
                      <a16:colId xmlns:a16="http://schemas.microsoft.com/office/drawing/2014/main" val="128246094"/>
                    </a:ext>
                  </a:extLst>
                </a:gridCol>
              </a:tblGrid>
              <a:tr h="31222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Thursday, 25 June 2020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3808428430"/>
                  </a:ext>
                </a:extLst>
              </a:tr>
              <a:tr h="3122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10.00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(09:00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CET)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1.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Opening of the meeting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M. Lewitowicz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2282030748"/>
                  </a:ext>
                </a:extLst>
              </a:tr>
              <a:tr h="46834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 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2.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Implementation of the recommendations of the previous PAC meeting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</a:rPr>
                        <a:t>M. </a:t>
                      </a:r>
                      <a:r>
                        <a:rPr lang="en-US" sz="1700" dirty="0" err="1">
                          <a:effectLst/>
                        </a:rPr>
                        <a:t>Lewitowicz</a:t>
                      </a:r>
                      <a:endParaRPr lang="ru-RU" sz="17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(15 min.)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527903759"/>
                  </a:ext>
                </a:extLst>
              </a:tr>
              <a:tr h="46834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 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3.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Information on the Resolution of the 127th session of the JINR Scientific Council (February 2020) and on the decisions of the JINR Committee of Plenipotentiaries (June 2020)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S. Dmitriev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(15 min.)</a:t>
                      </a: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3219344772"/>
                  </a:ext>
                </a:extLst>
              </a:tr>
              <a:tr h="15611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 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4.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Report on the concluding theme “Improvement of the JINR Phasotron and design of cyclotrons for fundamental and applied research”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Referees: S. Hofmann, A. Maj, C. </a:t>
                      </a:r>
                      <a:r>
                        <a:rPr lang="en-US" sz="1600" i="1" dirty="0" err="1">
                          <a:effectLst/>
                        </a:rPr>
                        <a:t>Petitjean</a:t>
                      </a:r>
                      <a:r>
                        <a:rPr lang="en-US" sz="1600" i="1" dirty="0">
                          <a:effectLst/>
                        </a:rPr>
                        <a:t>, Z. </a:t>
                      </a:r>
                      <a:r>
                        <a:rPr lang="en-US" sz="1600" i="1" dirty="0" err="1">
                          <a:effectLst/>
                        </a:rPr>
                        <a:t>Vilakazi</a:t>
                      </a:r>
                      <a:r>
                        <a:rPr lang="en-US" sz="1600" i="1" dirty="0">
                          <a:effectLst/>
                        </a:rPr>
                        <a:t>, E. </a:t>
                      </a:r>
                      <a:r>
                        <a:rPr lang="en-US" sz="1600" i="1" dirty="0" err="1">
                          <a:effectLst/>
                        </a:rPr>
                        <a:t>Vardaci</a:t>
                      </a:r>
                      <a:endParaRPr lang="en-US" sz="1600" i="1" dirty="0">
                        <a:effectLst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700" dirty="0">
                          <a:effectLst/>
                        </a:rPr>
                        <a:t>G. Karamysheva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700" dirty="0">
                          <a:effectLst/>
                        </a:rPr>
                        <a:t>(20 min. + 5 min.)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6327387"/>
                  </a:ext>
                </a:extLst>
              </a:tr>
              <a:tr h="46834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11.10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Status of preparation of a new project “Modernization of the EG-5 accelerator and development of its experimental infrastructure”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  <a:latin typeface="+mn-lt"/>
                        </a:rPr>
                        <a:t>Referees: G. Kim, M. </a:t>
                      </a:r>
                      <a:r>
                        <a:rPr lang="en-US" sz="1600" i="1" dirty="0" err="1">
                          <a:effectLst/>
                          <a:latin typeface="+mn-lt"/>
                        </a:rPr>
                        <a:t>Lewitowicz</a:t>
                      </a:r>
                      <a:r>
                        <a:rPr lang="en-US" sz="1600" i="1" dirty="0">
                          <a:effectLst/>
                          <a:latin typeface="+mn-lt"/>
                        </a:rPr>
                        <a:t>, V. </a:t>
                      </a:r>
                      <a:r>
                        <a:rPr lang="en-US" sz="1600" i="1" dirty="0" err="1">
                          <a:effectLst/>
                          <a:latin typeface="+mn-lt"/>
                        </a:rPr>
                        <a:t>Nesvizhevsky</a:t>
                      </a:r>
                      <a:r>
                        <a:rPr lang="en-US" sz="1600" i="1" dirty="0">
                          <a:effectLst/>
                          <a:latin typeface="+mn-lt"/>
                        </a:rPr>
                        <a:t>, V. </a:t>
                      </a:r>
                      <a:r>
                        <a:rPr lang="en-US" sz="1600" i="1" dirty="0" err="1">
                          <a:effectLst/>
                          <a:latin typeface="+mn-lt"/>
                        </a:rPr>
                        <a:t>Ostashko</a:t>
                      </a:r>
                      <a:endParaRPr lang="en-US" sz="1600" i="1" dirty="0"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700" dirty="0">
                          <a:effectLst/>
                          <a:latin typeface="+mn-lt"/>
                        </a:rPr>
                        <a:t>A. Doroshkevich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700" dirty="0">
                          <a:effectLst/>
                          <a:latin typeface="+mn-lt"/>
                        </a:rPr>
                        <a:t>(20 min. + 5 min.)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323373"/>
                  </a:ext>
                </a:extLst>
              </a:tr>
              <a:tr h="5058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 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Proposal for opening a new project: “Muon ordinary capture for the nuclear matrix elements in 2</a:t>
                      </a:r>
                      <a:r>
                        <a:rPr lang="el-GR" sz="1700" dirty="0">
                          <a:effectLst/>
                          <a:latin typeface="+mn-lt"/>
                        </a:rPr>
                        <a:t>β </a:t>
                      </a:r>
                      <a:r>
                        <a:rPr lang="en-US" sz="1700" dirty="0">
                          <a:effectLst/>
                          <a:latin typeface="+mn-lt"/>
                        </a:rPr>
                        <a:t>decays (project MONUMENT)”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  <a:latin typeface="+mn-lt"/>
                        </a:rPr>
                        <a:t>Referees: C. Beck, F. </a:t>
                      </a:r>
                      <a:r>
                        <a:rPr lang="en-US" sz="1600" i="1" dirty="0" err="1">
                          <a:effectLst/>
                          <a:latin typeface="+mn-lt"/>
                        </a:rPr>
                        <a:t>Piquemal</a:t>
                      </a:r>
                      <a:r>
                        <a:rPr lang="en-US" sz="1600" i="1" dirty="0">
                          <a:effectLst/>
                          <a:latin typeface="+mn-lt"/>
                        </a:rPr>
                        <a:t>, C. </a:t>
                      </a:r>
                      <a:r>
                        <a:rPr lang="en-US" sz="1600" i="1" dirty="0" err="1">
                          <a:effectLst/>
                          <a:latin typeface="+mn-lt"/>
                        </a:rPr>
                        <a:t>Petitjean</a:t>
                      </a:r>
                      <a:r>
                        <a:rPr lang="en-US" sz="1600" i="1" dirty="0">
                          <a:effectLst/>
                          <a:latin typeface="+mn-lt"/>
                        </a:rPr>
                        <a:t>, I. </a:t>
                      </a:r>
                      <a:r>
                        <a:rPr lang="en-US" sz="1600" i="1" dirty="0" err="1">
                          <a:effectLst/>
                          <a:latin typeface="+mn-lt"/>
                        </a:rPr>
                        <a:t>Štekl</a:t>
                      </a:r>
                      <a:r>
                        <a:rPr lang="en-US" sz="1600" i="1" dirty="0">
                          <a:effectLst/>
                          <a:latin typeface="+mn-lt"/>
                        </a:rPr>
                        <a:t>, B. </a:t>
                      </a:r>
                      <a:r>
                        <a:rPr lang="en-US" sz="1600" i="1" dirty="0" err="1">
                          <a:effectLst/>
                          <a:latin typeface="+mn-lt"/>
                        </a:rPr>
                        <a:t>Chernyshev</a:t>
                      </a:r>
                      <a:r>
                        <a:rPr lang="en-US" sz="1600" i="1" dirty="0">
                          <a:effectLst/>
                          <a:latin typeface="+mn-lt"/>
                        </a:rPr>
                        <a:t>, F. </a:t>
                      </a:r>
                      <a:r>
                        <a:rPr lang="en-US" sz="1600" i="1" dirty="0" err="1">
                          <a:effectLst/>
                          <a:latin typeface="+mn-lt"/>
                        </a:rPr>
                        <a:t>Šimkovic</a:t>
                      </a:r>
                      <a:endParaRPr lang="en-US" sz="1600" i="1" dirty="0"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700" dirty="0">
                          <a:effectLst/>
                          <a:latin typeface="+mn-lt"/>
                        </a:rPr>
                        <a:t>D. Zinatulina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700" dirty="0">
                          <a:effectLst/>
                          <a:latin typeface="+mn-lt"/>
                        </a:rPr>
                        <a:t>(20 min. + 5 min.)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33481300"/>
                  </a:ext>
                </a:extLst>
              </a:tr>
              <a:tr h="32549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+mn-lt"/>
                        </a:rPr>
                        <a:t>1</a:t>
                      </a:r>
                      <a:r>
                        <a:rPr lang="en-US" sz="1700" dirty="0">
                          <a:effectLst/>
                          <a:latin typeface="+mn-lt"/>
                        </a:rPr>
                        <a:t>2</a:t>
                      </a:r>
                      <a:r>
                        <a:rPr lang="ru-RU" sz="1700" dirty="0">
                          <a:effectLst/>
                          <a:latin typeface="+mn-lt"/>
                        </a:rPr>
                        <a:t>.00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700" b="0" dirty="0">
                          <a:effectLst/>
                          <a:latin typeface="+mn-lt"/>
                        </a:rPr>
                        <a:t>Break</a:t>
                      </a:r>
                      <a:endParaRPr lang="ru-RU" sz="17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08231185"/>
                  </a:ext>
                </a:extLst>
              </a:tr>
              <a:tr h="46834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12.20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7</a:t>
                      </a:r>
                      <a:r>
                        <a:rPr lang="ru-RU" sz="1700" dirty="0">
                          <a:effectLst/>
                          <a:latin typeface="+mn-lt"/>
                        </a:rPr>
                        <a:t>.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Preparation of the PAC recommendations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700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55620412"/>
                  </a:ext>
                </a:extLst>
              </a:tr>
              <a:tr h="46834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13.30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8.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PAC recommendations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9217632"/>
                  </a:ext>
                </a:extLst>
              </a:tr>
              <a:tr h="46834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13.50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</a:t>
                      </a: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7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Closing of the meeting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85511000"/>
                  </a:ext>
                </a:extLst>
              </a:tr>
            </a:tbl>
          </a:graphicData>
        </a:graphic>
      </p:graphicFrame>
      <p:sp>
        <p:nvSpPr>
          <p:cNvPr id="4" name="ZoneTexte 4">
            <a:extLst>
              <a:ext uri="{FF2B5EF4-FFF2-40B4-BE49-F238E27FC236}">
                <a16:creationId xmlns:a16="http://schemas.microsoft.com/office/drawing/2014/main" id="{3A5FD886-A144-4F3D-89B6-96823FB56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400" y="0"/>
            <a:ext cx="116111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eaLnBrk="1" hangingPunct="1">
              <a:defRPr/>
            </a:pPr>
            <a:r>
              <a:rPr lang="en-US" altLang="ru-RU" sz="1600" b="1" kern="0" dirty="0">
                <a:solidFill>
                  <a:srgbClr val="C00000"/>
                </a:solidFill>
              </a:rPr>
              <a:t>Programme Advisory Committee for Nuclear Physics</a:t>
            </a:r>
            <a:endParaRPr lang="fr-FR" altLang="ru-RU" sz="1600" kern="0" dirty="0">
              <a:solidFill>
                <a:srgbClr val="C00000"/>
              </a:solidFill>
            </a:endParaRPr>
          </a:p>
          <a:p>
            <a:pPr algn="ctr" defTabSz="457200" eaLnBrk="1" hangingPunct="1">
              <a:defRPr/>
            </a:pPr>
            <a:r>
              <a:rPr lang="en-US" altLang="ru-RU" sz="1600" b="1" kern="0" dirty="0">
                <a:solidFill>
                  <a:srgbClr val="C00000"/>
                </a:solidFill>
              </a:rPr>
              <a:t>52nd meeting, 25 June  2020</a:t>
            </a:r>
            <a:endParaRPr lang="fr-FR" altLang="ru-RU" sz="16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3723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547</Words>
  <Application>Microsoft Macintosh PowerPoint</Application>
  <PresentationFormat>Grand écran</PresentationFormat>
  <Paragraphs>96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Times New Roman</vt:lpstr>
      <vt:lpstr>Тема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Work</dc:creator>
  <cp:lastModifiedBy>Utilisateur Microsoft Office</cp:lastModifiedBy>
  <cp:revision>162</cp:revision>
  <dcterms:created xsi:type="dcterms:W3CDTF">2017-05-29T13:31:35Z</dcterms:created>
  <dcterms:modified xsi:type="dcterms:W3CDTF">2020-06-24T10:22:46Z</dcterms:modified>
</cp:coreProperties>
</file>