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8"/>
  </p:notesMasterIdLst>
  <p:sldIdLst>
    <p:sldId id="258" r:id="rId2"/>
    <p:sldId id="257" r:id="rId3"/>
    <p:sldId id="617" r:id="rId4"/>
    <p:sldId id="638" r:id="rId5"/>
    <p:sldId id="639" r:id="rId6"/>
    <p:sldId id="377" r:id="rId7"/>
    <p:sldId id="370" r:id="rId8"/>
    <p:sldId id="378" r:id="rId9"/>
    <p:sldId id="636" r:id="rId10"/>
    <p:sldId id="641" r:id="rId11"/>
    <p:sldId id="608" r:id="rId12"/>
    <p:sldId id="637" r:id="rId13"/>
    <p:sldId id="371" r:id="rId14"/>
    <p:sldId id="633" r:id="rId15"/>
    <p:sldId id="622" r:id="rId16"/>
    <p:sldId id="621" r:id="rId17"/>
    <p:sldId id="630" r:id="rId18"/>
    <p:sldId id="623" r:id="rId19"/>
    <p:sldId id="642" r:id="rId20"/>
    <p:sldId id="374" r:id="rId21"/>
    <p:sldId id="614" r:id="rId22"/>
    <p:sldId id="634" r:id="rId23"/>
    <p:sldId id="615" r:id="rId24"/>
    <p:sldId id="643" r:id="rId25"/>
    <p:sldId id="610" r:id="rId26"/>
    <p:sldId id="290" r:id="rId27"/>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8EE"/>
    <a:srgbClr val="0033CC"/>
    <a:srgbClr val="006600"/>
    <a:srgbClr val="00206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03" autoAdjust="0"/>
    <p:restoredTop sz="88986" autoAdjust="0"/>
  </p:normalViewPr>
  <p:slideViewPr>
    <p:cSldViewPr>
      <p:cViewPr varScale="1">
        <p:scale>
          <a:sx n="102" d="100"/>
          <a:sy n="102" d="100"/>
        </p:scale>
        <p:origin x="200" y="400"/>
      </p:cViewPr>
      <p:guideLst>
        <p:guide orient="horz" pos="2160"/>
        <p:guide pos="3840"/>
      </p:guideLst>
    </p:cSldViewPr>
  </p:slideViewPr>
  <p:notesTextViewPr>
    <p:cViewPr>
      <p:scale>
        <a:sx n="100" d="100"/>
        <a:sy n="100" d="100"/>
      </p:scale>
      <p:origin x="0" y="0"/>
    </p:cViewPr>
  </p:notesTextViewPr>
  <p:sorterViewPr>
    <p:cViewPr>
      <p:scale>
        <a:sx n="49" d="100"/>
        <a:sy n="49" d="100"/>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24.06.2020</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‹N°›</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a:t>
            </a:fld>
            <a:endParaRPr lang="ru-RU"/>
          </a:p>
        </p:txBody>
      </p:sp>
    </p:spTree>
    <p:extLst>
      <p:ext uri="{BB962C8B-B14F-4D97-AF65-F5344CB8AC3E}">
        <p14:creationId xmlns:p14="http://schemas.microsoft.com/office/powerpoint/2010/main" val="385366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14</a:t>
            </a:fld>
            <a:endParaRPr lang="ru-RU"/>
          </a:p>
        </p:txBody>
      </p:sp>
    </p:spTree>
    <p:extLst>
      <p:ext uri="{BB962C8B-B14F-4D97-AF65-F5344CB8AC3E}">
        <p14:creationId xmlns:p14="http://schemas.microsoft.com/office/powerpoint/2010/main" val="3218681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15</a:t>
            </a:fld>
            <a:endParaRPr lang="ru-RU"/>
          </a:p>
        </p:txBody>
      </p:sp>
    </p:spTree>
    <p:extLst>
      <p:ext uri="{BB962C8B-B14F-4D97-AF65-F5344CB8AC3E}">
        <p14:creationId xmlns:p14="http://schemas.microsoft.com/office/powerpoint/2010/main" val="132645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16</a:t>
            </a:fld>
            <a:endParaRPr lang="ru-RU"/>
          </a:p>
        </p:txBody>
      </p:sp>
    </p:spTree>
    <p:extLst>
      <p:ext uri="{BB962C8B-B14F-4D97-AF65-F5344CB8AC3E}">
        <p14:creationId xmlns:p14="http://schemas.microsoft.com/office/powerpoint/2010/main" val="1576805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18</a:t>
            </a:fld>
            <a:endParaRPr lang="ru-RU"/>
          </a:p>
        </p:txBody>
      </p:sp>
    </p:spTree>
    <p:extLst>
      <p:ext uri="{BB962C8B-B14F-4D97-AF65-F5344CB8AC3E}">
        <p14:creationId xmlns:p14="http://schemas.microsoft.com/office/powerpoint/2010/main" val="16693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20</a:t>
            </a:fld>
            <a:endParaRPr lang="ru-RU"/>
          </a:p>
        </p:txBody>
      </p:sp>
    </p:spTree>
    <p:extLst>
      <p:ext uri="{BB962C8B-B14F-4D97-AF65-F5344CB8AC3E}">
        <p14:creationId xmlns:p14="http://schemas.microsoft.com/office/powerpoint/2010/main" val="435886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21</a:t>
            </a:fld>
            <a:endParaRPr lang="ru-RU"/>
          </a:p>
        </p:txBody>
      </p:sp>
    </p:spTree>
    <p:extLst>
      <p:ext uri="{BB962C8B-B14F-4D97-AF65-F5344CB8AC3E}">
        <p14:creationId xmlns:p14="http://schemas.microsoft.com/office/powerpoint/2010/main" val="82280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22</a:t>
            </a:fld>
            <a:endParaRPr lang="ru-RU"/>
          </a:p>
        </p:txBody>
      </p:sp>
    </p:spTree>
    <p:extLst>
      <p:ext uri="{BB962C8B-B14F-4D97-AF65-F5344CB8AC3E}">
        <p14:creationId xmlns:p14="http://schemas.microsoft.com/office/powerpoint/2010/main" val="2009716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23</a:t>
            </a:fld>
            <a:endParaRPr lang="ru-RU"/>
          </a:p>
        </p:txBody>
      </p:sp>
    </p:spTree>
    <p:extLst>
      <p:ext uri="{BB962C8B-B14F-4D97-AF65-F5344CB8AC3E}">
        <p14:creationId xmlns:p14="http://schemas.microsoft.com/office/powerpoint/2010/main" val="145174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3</a:t>
            </a:fld>
            <a:endParaRPr lang="ru-RU"/>
          </a:p>
        </p:txBody>
      </p:sp>
    </p:spTree>
    <p:extLst>
      <p:ext uri="{BB962C8B-B14F-4D97-AF65-F5344CB8AC3E}">
        <p14:creationId xmlns:p14="http://schemas.microsoft.com/office/powerpoint/2010/main" val="37215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p14="http://schemas.microsoft.com/office/powerpoint/2010/main" val="335261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5</a:t>
            </a:fld>
            <a:endParaRPr lang="ru-RU"/>
          </a:p>
        </p:txBody>
      </p:sp>
    </p:spTree>
    <p:extLst>
      <p:ext uri="{BB962C8B-B14F-4D97-AF65-F5344CB8AC3E}">
        <p14:creationId xmlns:p14="http://schemas.microsoft.com/office/powerpoint/2010/main" val="98531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6</a:t>
            </a:fld>
            <a:endParaRPr lang="ru-RU"/>
          </a:p>
        </p:txBody>
      </p:sp>
    </p:spTree>
    <p:extLst>
      <p:ext uri="{BB962C8B-B14F-4D97-AF65-F5344CB8AC3E}">
        <p14:creationId xmlns:p14="http://schemas.microsoft.com/office/powerpoint/2010/main" val="262181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p14="http://schemas.microsoft.com/office/powerpoint/2010/main" val="298721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val="154988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9</a:t>
            </a:fld>
            <a:endParaRPr lang="ru-RU"/>
          </a:p>
        </p:txBody>
      </p:sp>
    </p:spTree>
    <p:extLst>
      <p:ext uri="{BB962C8B-B14F-4D97-AF65-F5344CB8AC3E}">
        <p14:creationId xmlns:p14="http://schemas.microsoft.com/office/powerpoint/2010/main" val="166323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p14="http://schemas.microsoft.com/office/powerpoint/2010/main" val="184830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24.06.2020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24.06.2020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24.06.2020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24.06.2020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9"/>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24.06.2020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24.06.2020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24.06.2020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24.06.2020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24.06.2020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24.06.2020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24.06.2020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‹N°›</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24.06.2020</a:t>
            </a:fld>
            <a:endParaRPr lang="ru-RU"/>
          </a:p>
        </p:txBody>
      </p:sp>
      <p:sp>
        <p:nvSpPr>
          <p:cNvPr id="5" name="Нижний колонтитул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‹N°›</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oleObject" Target="../embeddings/oleObject2.bin"/><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423863"/>
            <a:ext cx="9144000" cy="3581400"/>
          </a:xfrm>
          <a:prstGeom prst="rect">
            <a:avLst/>
          </a:prstGeom>
          <a:noFill/>
          <a:ln w="9525">
            <a:noFill/>
            <a:miter lim="800000"/>
            <a:headEnd/>
            <a:tailEnd/>
          </a:ln>
        </p:spPr>
        <p:txBody>
          <a:bodyPr anchor="b"/>
          <a:lstStyle/>
          <a:p>
            <a:pPr algn="ctr"/>
            <a:r>
              <a:rPr lang="en-GB" sz="4400" b="1" dirty="0">
                <a:solidFill>
                  <a:srgbClr val="C00000"/>
                </a:solidFill>
                <a:effectLst>
                  <a:outerShdw blurRad="38100" dist="38100" dir="2700000" algn="tl">
                    <a:srgbClr val="000000">
                      <a:alpha val="43137"/>
                    </a:srgbClr>
                  </a:outerShdw>
                </a:effectLst>
              </a:rPr>
              <a:t>Programme Advisory Committee for Nuclear Physics</a:t>
            </a:r>
            <a:endParaRPr lang="en-GB" sz="2000" b="1" dirty="0">
              <a:solidFill>
                <a:srgbClr val="C00000"/>
              </a:solidFill>
              <a:effectLst>
                <a:outerShdw blurRad="38100" dist="38100" dir="2700000" algn="tl">
                  <a:srgbClr val="000000">
                    <a:alpha val="43137"/>
                  </a:srgbClr>
                </a:outerShdw>
              </a:effectLst>
            </a:endParaRPr>
          </a:p>
          <a:p>
            <a:pPr algn="ctr"/>
            <a:endParaRPr lang="en-GB" sz="2000" b="1" dirty="0">
              <a:solidFill>
                <a:srgbClr val="0033CC"/>
              </a:solidFill>
              <a:effectLst>
                <a:outerShdw blurRad="38100" dist="38100" dir="2700000" algn="tl">
                  <a:srgbClr val="000000">
                    <a:alpha val="43137"/>
                  </a:srgbClr>
                </a:outerShdw>
              </a:effectLst>
              <a:cs typeface="Times New Roman" pitchFamily="18" charset="0"/>
            </a:endParaRPr>
          </a:p>
          <a:p>
            <a:pPr algn="ctr"/>
            <a:r>
              <a:rPr lang="en-GB" sz="3600" b="1" dirty="0">
                <a:solidFill>
                  <a:srgbClr val="C00000"/>
                </a:solidFill>
                <a:effectLst>
                  <a:outerShdw blurRad="38100" dist="38100" dir="2700000" algn="tl">
                    <a:srgbClr val="000000">
                      <a:alpha val="43137"/>
                    </a:srgbClr>
                  </a:outerShdw>
                </a:effectLst>
                <a:cs typeface="Times New Roman" pitchFamily="18" charset="0"/>
              </a:rPr>
              <a:t>Implementation of the recommendations of the </a:t>
            </a:r>
            <a:r>
              <a:rPr lang="ru-RU" sz="3600" b="1" dirty="0">
                <a:solidFill>
                  <a:srgbClr val="C00000"/>
                </a:solidFill>
                <a:effectLst>
                  <a:outerShdw blurRad="38100" dist="38100" dir="2700000" algn="tl">
                    <a:srgbClr val="000000">
                      <a:alpha val="43137"/>
                    </a:srgbClr>
                  </a:outerShdw>
                </a:effectLst>
                <a:cs typeface="Times New Roman" pitchFamily="18" charset="0"/>
              </a:rPr>
              <a:t>51</a:t>
            </a:r>
            <a:r>
              <a:rPr lang="en-US" sz="3600" b="1" baseline="30000" dirty="0" err="1">
                <a:solidFill>
                  <a:srgbClr val="C00000"/>
                </a:solidFill>
                <a:effectLst>
                  <a:outerShdw blurRad="38100" dist="38100" dir="2700000" algn="tl">
                    <a:srgbClr val="000000">
                      <a:alpha val="43137"/>
                    </a:srgbClr>
                  </a:outerShdw>
                </a:effectLst>
                <a:cs typeface="Times New Roman" pitchFamily="18" charset="0"/>
              </a:rPr>
              <a:t>st</a:t>
            </a:r>
            <a:r>
              <a:rPr lang="en-US" sz="3600" b="1" dirty="0">
                <a:solidFill>
                  <a:srgbClr val="C00000"/>
                </a:solidFill>
                <a:effectLst>
                  <a:outerShdw blurRad="38100" dist="38100" dir="2700000" algn="tl">
                    <a:srgbClr val="000000">
                      <a:alpha val="43137"/>
                    </a:srgbClr>
                  </a:outerShdw>
                </a:effectLst>
                <a:cs typeface="Times New Roman" pitchFamily="18" charset="0"/>
              </a:rPr>
              <a:t> PAC</a:t>
            </a:r>
            <a:r>
              <a:rPr lang="en-GB" sz="3600" b="1" dirty="0">
                <a:solidFill>
                  <a:srgbClr val="C00000"/>
                </a:solidFill>
                <a:effectLst>
                  <a:outerShdw blurRad="38100" dist="38100" dir="2700000" algn="tl">
                    <a:srgbClr val="000000">
                      <a:alpha val="43137"/>
                    </a:srgbClr>
                  </a:outerShdw>
                </a:effectLst>
                <a:cs typeface="Times New Roman" pitchFamily="18" charset="0"/>
              </a:rPr>
              <a:t> meeting </a:t>
            </a:r>
            <a:endParaRPr lang="en-GB" sz="2000" b="1" dirty="0">
              <a:solidFill>
                <a:srgbClr val="C00000"/>
              </a:solidFill>
              <a:effectLst>
                <a:outerShdw blurRad="38100" dist="38100" dir="2700000" algn="tl">
                  <a:srgbClr val="000000">
                    <a:alpha val="43137"/>
                  </a:srgbClr>
                </a:outerShdw>
              </a:effectLst>
              <a:cs typeface="Times New Roman" pitchFamily="18" charset="0"/>
            </a:endParaRPr>
          </a:p>
          <a:p>
            <a:pPr algn="ctr"/>
            <a:endParaRPr lang="en-GB" sz="2000" b="1" dirty="0">
              <a:solidFill>
                <a:srgbClr val="C00000"/>
              </a:solidFill>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3"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Lewitowicz</a:t>
            </a:r>
            <a:r>
              <a:rPr lang="en-GB"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10</a:t>
            </a:fld>
            <a:endParaRPr lang="ru-RU"/>
          </a:p>
        </p:txBody>
      </p:sp>
      <p:sp>
        <p:nvSpPr>
          <p:cNvPr id="54273" name="Rectangle 1"/>
          <p:cNvSpPr>
            <a:spLocks noChangeArrowheads="1"/>
          </p:cNvSpPr>
          <p:nvPr/>
        </p:nvSpPr>
        <p:spPr bwMode="auto">
          <a:xfrm>
            <a:off x="24227" y="474345"/>
            <a:ext cx="12192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The SC notes that the FLNP has good prospects for further development of scientific work. </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The scientific programme for the period 2020–2022, reviewed by the PAC for Nuclear Physics, is broad with a large spectrum of activities developing in parallel under the theme “Investigations of Neutron Nuclear Interactions and Properties of the Neutron”.</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The SC recommends that the priorities of this theme be better focused. In particular, special attention should be given to the development of key technologies for the new neutron source.</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endParaRPr>
          </a:p>
          <a:p>
            <a:pPr marL="285750" indent="-285750">
              <a:buFont typeface="Arial" panose="020B0604020202020204" pitchFamily="34" charset="0"/>
              <a:buChar char="•"/>
            </a:pPr>
            <a:r>
              <a:rPr lang="en-GB" b="1" i="1" dirty="0">
                <a:solidFill>
                  <a:srgbClr val="00B050"/>
                </a:solidFill>
                <a:latin typeface="Arial" panose="020B0604020202020204" pitchFamily="34" charset="0"/>
                <a:cs typeface="Arial" panose="020B0604020202020204" pitchFamily="34" charset="0"/>
              </a:rPr>
              <a:t>Current status: </a:t>
            </a:r>
            <a:r>
              <a:rPr lang="en-GB" b="1" dirty="0">
                <a:solidFill>
                  <a:srgbClr val="0218EE"/>
                </a:solidFill>
                <a:latin typeface="Arial" panose="020B0604020202020204" pitchFamily="34" charset="0"/>
                <a:cs typeface="Arial" panose="020B0604020202020204" pitchFamily="34" charset="0"/>
              </a:rPr>
              <a:t>The theme leaders try to concentrate on the main tasks by separating them into independent projects (e.g., TANGRA, other projects are being prepared: modernization of EG-5 and development of a polarized nuclear target).</a:t>
            </a:r>
            <a:endParaRPr lang="en-GB" b="1" dirty="0">
              <a:solidFill>
                <a:srgbClr val="00B050"/>
              </a:solidFill>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b="1" i="0" u="none" strike="noStrike" cap="none" normalizeH="0" baseline="0" dirty="0">
                <a:ln>
                  <a:noFill/>
                </a:ln>
                <a:solidFill>
                  <a:srgbClr val="C00000"/>
                </a:solidFill>
                <a:effectLst/>
                <a:latin typeface="Arial" panose="020B0604020202020204" pitchFamily="34" charset="0"/>
                <a:ea typeface="Calibri" pitchFamily="34" charset="0"/>
                <a:cs typeface="Arial" pitchFamily="34" charset="0"/>
              </a:rPr>
              <a:t>The SC appreciates the development of activities related to IREN and encourages an active use of the extracted beams both for basic and applied research in order to make more efficient use of the facility’s operating time.</a:t>
            </a:r>
          </a:p>
          <a:p>
            <a:pPr lvl="0" algn="just" eaLnBrk="0" fontAlgn="base" hangingPunct="0">
              <a:spcBef>
                <a:spcPct val="0"/>
              </a:spcBef>
              <a:spcAft>
                <a:spcPct val="0"/>
              </a:spcAft>
            </a:pPr>
            <a:endParaRPr lang="en-GB" b="1" dirty="0">
              <a:solidFill>
                <a:srgbClr val="C00000"/>
              </a:solidFill>
              <a:latin typeface="Arial" panose="020B0604020202020204" pitchFamily="34"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b="1" i="1" dirty="0">
                <a:solidFill>
                  <a:srgbClr val="00B050"/>
                </a:solidFill>
                <a:latin typeface="Arial" panose="020B0604020202020204" pitchFamily="34" charset="0"/>
                <a:cs typeface="Arial" panose="020B0604020202020204" pitchFamily="34" charset="0"/>
              </a:rPr>
              <a:t>Current status: </a:t>
            </a:r>
            <a:r>
              <a:rPr lang="en-GB" b="1" dirty="0">
                <a:solidFill>
                  <a:srgbClr val="0218EE"/>
                </a:solidFill>
                <a:latin typeface="Arial" panose="020B0604020202020204" pitchFamily="34" charset="0"/>
                <a:cs typeface="Arial" pitchFamily="34" charset="0"/>
              </a:rPr>
              <a:t>To date, a project for the modernization of the experimental hall and IREN pavilions is under approval. The implementation of this project will allow updating the infrastructure of the IREN beams and using the beams more efficiently, however, it will require significant financial and human resources. Currently, work is underway to commission the 1st channel (in addition to the working channels No. 2, 3, 4). </a:t>
            </a:r>
            <a:endParaRPr kumimoji="0" lang="en-GB" b="1" i="0" u="none" strike="noStrike" cap="none" normalizeH="0" baseline="0" dirty="0">
              <a:ln>
                <a:noFill/>
              </a:ln>
              <a:solidFill>
                <a:srgbClr val="0218EE"/>
              </a:solidFill>
              <a:effectLst/>
              <a:latin typeface="Arial" panose="020B0604020202020204"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a:extLst>
              <a:ext uri="{FF2B5EF4-FFF2-40B4-BE49-F238E27FC236}">
                <a16:creationId xmlns:a16="http://schemas.microsoft.com/office/drawing/2014/main" id="{FB98AFF2-CA42-4B86-916E-154E9578DE8F}"/>
              </a:ext>
            </a:extLst>
          </p:cNvPr>
          <p:cNvSpPr>
            <a:spLocks noGrp="1"/>
          </p:cNvSpPr>
          <p:nvPr>
            <p:ph type="sldNum" sz="quarter" idx="12"/>
          </p:nvPr>
        </p:nvSpPr>
        <p:spPr/>
        <p:txBody>
          <a:bodyPr/>
          <a:lstStyle/>
          <a:p>
            <a:fld id="{091AD801-B12E-4A00-8E9E-6CC326DE2565}" type="slidenum">
              <a:rPr lang="en-GB" smtClean="0"/>
              <a:pPr/>
              <a:t>11</a:t>
            </a:fld>
            <a:endParaRPr lang="en-GB"/>
          </a:p>
        </p:txBody>
      </p:sp>
      <p:sp>
        <p:nvSpPr>
          <p:cNvPr id="13" name="Прямоугольник 12">
            <a:extLst>
              <a:ext uri="{FF2B5EF4-FFF2-40B4-BE49-F238E27FC236}">
                <a16:creationId xmlns:a16="http://schemas.microsoft.com/office/drawing/2014/main" id="{F5D39E36-02E6-4829-BE1A-E40FEF5F1125}"/>
              </a:ext>
            </a:extLst>
          </p:cNvPr>
          <p:cNvSpPr/>
          <p:nvPr/>
        </p:nvSpPr>
        <p:spPr>
          <a:xfrm>
            <a:off x="31348" y="539737"/>
            <a:ext cx="9968439" cy="707886"/>
          </a:xfrm>
          <a:prstGeom prst="rect">
            <a:avLst/>
          </a:prstGeom>
        </p:spPr>
        <p:txBody>
          <a:bodyPr wrap="square">
            <a:spAutoFit/>
          </a:bodyPr>
          <a:lstStyle/>
          <a:p>
            <a:pPr algn="ctr"/>
            <a:r>
              <a:rPr lang="en-GB" altLang="ko-KR" sz="2000" b="1" i="1">
                <a:solidFill>
                  <a:srgbClr val="C00000"/>
                </a:solidFill>
                <a:latin typeface="Arial" pitchFamily="34" charset="0"/>
                <a:ea typeface="Batang" pitchFamily="18" charset="-127"/>
                <a:cs typeface="Arial" pitchFamily="34" charset="0"/>
              </a:rPr>
              <a:t>Letter of intent to open a new project: “Modernization of the EG-5 accelerator </a:t>
            </a:r>
          </a:p>
          <a:p>
            <a:pPr algn="ctr"/>
            <a:r>
              <a:rPr lang="en-GB" altLang="ko-KR" sz="2000" b="1" i="1">
                <a:solidFill>
                  <a:srgbClr val="C00000"/>
                </a:solidFill>
                <a:latin typeface="Arial" pitchFamily="34" charset="0"/>
                <a:ea typeface="Batang" pitchFamily="18" charset="-127"/>
                <a:cs typeface="Arial" pitchFamily="34" charset="0"/>
              </a:rPr>
              <a:t>and development of its experimental infrastructure”</a:t>
            </a:r>
            <a:endParaRPr lang="en-GB" sz="2000">
              <a:solidFill>
                <a:srgbClr val="C00000"/>
              </a:solidFill>
            </a:endParaRPr>
          </a:p>
        </p:txBody>
      </p:sp>
      <p:pic>
        <p:nvPicPr>
          <p:cNvPr id="14" name="Рисунок 13" descr="Изображение выглядит как человек, мужчина, костюм, внутренний&#10;&#10;Автоматически созданное описание">
            <a:extLst>
              <a:ext uri="{FF2B5EF4-FFF2-40B4-BE49-F238E27FC236}">
                <a16:creationId xmlns:a16="http://schemas.microsoft.com/office/drawing/2014/main" id="{BC5E0609-8A60-40D0-88B0-70750FA3A7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8439" y="470802"/>
            <a:ext cx="2002691" cy="1989126"/>
          </a:xfrm>
          <a:prstGeom prst="rect">
            <a:avLst/>
          </a:prstGeom>
        </p:spPr>
      </p:pic>
      <p:sp>
        <p:nvSpPr>
          <p:cNvPr id="15" name="Прямоугольник 14">
            <a:extLst>
              <a:ext uri="{FF2B5EF4-FFF2-40B4-BE49-F238E27FC236}">
                <a16:creationId xmlns:a16="http://schemas.microsoft.com/office/drawing/2014/main" id="{0948266E-30C4-4AA1-80ED-31F9F282045A}"/>
              </a:ext>
            </a:extLst>
          </p:cNvPr>
          <p:cNvSpPr/>
          <p:nvPr/>
        </p:nvSpPr>
        <p:spPr>
          <a:xfrm>
            <a:off x="9999787" y="2086846"/>
            <a:ext cx="2000869" cy="307777"/>
          </a:xfrm>
          <a:prstGeom prst="rect">
            <a:avLst/>
          </a:prstGeom>
        </p:spPr>
        <p:txBody>
          <a:bodyPr wrap="none">
            <a:spAutoFit/>
          </a:bodyPr>
          <a:lstStyle/>
          <a:p>
            <a:r>
              <a:rPr lang="en-GB" altLang="ru-RU" sz="1400" b="1" kern="0">
                <a:solidFill>
                  <a:schemeClr val="bg1"/>
                </a:solidFill>
              </a:rPr>
              <a:t>Alexander Doroshkevich</a:t>
            </a:r>
            <a:endParaRPr lang="en-GB" sz="1400">
              <a:solidFill>
                <a:schemeClr val="bg1"/>
              </a:solidFill>
            </a:endParaRPr>
          </a:p>
        </p:txBody>
      </p:sp>
      <p:pic>
        <p:nvPicPr>
          <p:cNvPr id="11" name="Рисунок 10" descr="Изображение выглядит как рисунок&#10;&#10;Автоматически созданное описание">
            <a:extLst>
              <a:ext uri="{FF2B5EF4-FFF2-40B4-BE49-F238E27FC236}">
                <a16:creationId xmlns:a16="http://schemas.microsoft.com/office/drawing/2014/main" id="{8A9402A8-56E1-594C-B482-2DD0F0F7E9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346" y="1819251"/>
            <a:ext cx="2391876" cy="3352395"/>
          </a:xfrm>
          <a:prstGeom prst="rect">
            <a:avLst/>
          </a:prstGeom>
        </p:spPr>
      </p:pic>
      <p:sp>
        <p:nvSpPr>
          <p:cNvPr id="21" name="Text Box 9">
            <a:extLst>
              <a:ext uri="{FF2B5EF4-FFF2-40B4-BE49-F238E27FC236}">
                <a16:creationId xmlns:a16="http://schemas.microsoft.com/office/drawing/2014/main" id="{8FC18D88-C364-B548-A9E5-8FB1F97EB056}"/>
              </a:ext>
            </a:extLst>
          </p:cNvPr>
          <p:cNvSpPr txBox="1">
            <a:spLocks noChangeArrowheads="1"/>
          </p:cNvSpPr>
          <p:nvPr/>
        </p:nvSpPr>
        <p:spPr bwMode="auto">
          <a:xfrm>
            <a:off x="2549371" y="2170102"/>
            <a:ext cx="367240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ru-RU" b="1"/>
              <a:t>Technical task:</a:t>
            </a:r>
            <a:r>
              <a:rPr lang="en-GB" altLang="ru-RU"/>
              <a:t> </a:t>
            </a:r>
          </a:p>
          <a:p>
            <a:r>
              <a:rPr lang="en-GB" altLang="ru-RU"/>
              <a:t>Restoring the technical parameters of the EG-5 accelerator:</a:t>
            </a:r>
          </a:p>
          <a:p>
            <a:pPr marL="342900" indent="-342900">
              <a:buFont typeface="Arial" panose="020B0604020202020204" pitchFamily="34" charset="0"/>
              <a:buChar char="•"/>
            </a:pPr>
            <a:r>
              <a:rPr lang="en-GB" altLang="ru-RU"/>
              <a:t>energy up to 4.1 MeV (</a:t>
            </a:r>
            <a:r>
              <a:rPr lang="en-GB">
                <a:latin typeface="Calibri" pitchFamily="34" charset="0"/>
                <a:cs typeface="Arial" charset="0"/>
              </a:rPr>
              <a:t>2,9 MeV today)</a:t>
            </a:r>
            <a:endParaRPr lang="en-GB" altLang="ru-RU"/>
          </a:p>
          <a:p>
            <a:pPr marL="342900" indent="-342900">
              <a:buFont typeface="Arial" panose="020B0604020202020204" pitchFamily="34" charset="0"/>
              <a:buChar char="•"/>
            </a:pPr>
            <a:r>
              <a:rPr lang="en-GB" altLang="ru-RU"/>
              <a:t>current above 50</a:t>
            </a:r>
            <a:r>
              <a:rPr lang="en-GB" altLang="ru-RU">
                <a:latin typeface="Symbol" pitchFamily="2" charset="2"/>
              </a:rPr>
              <a:t>m</a:t>
            </a:r>
            <a:r>
              <a:rPr lang="en-GB" altLang="ru-RU"/>
              <a:t>A (100nA today)</a:t>
            </a:r>
          </a:p>
          <a:p>
            <a:r>
              <a:rPr lang="en-GB" altLang="ru-RU" b="1"/>
              <a:t>Ways to solve:</a:t>
            </a:r>
          </a:p>
          <a:p>
            <a:pPr marL="342900" indent="-342900">
              <a:buFont typeface="Arial" panose="020B0604020202020204" pitchFamily="34" charset="0"/>
              <a:buChar char="•"/>
            </a:pPr>
            <a:r>
              <a:rPr lang="en-GB" altLang="ru-RU"/>
              <a:t>Tube replacement;</a:t>
            </a:r>
          </a:p>
          <a:p>
            <a:pPr marL="342900" indent="-342900">
              <a:buFont typeface="Arial" panose="020B0604020202020204" pitchFamily="34" charset="0"/>
              <a:buChar char="•"/>
            </a:pPr>
            <a:r>
              <a:rPr lang="en-GB" altLang="ru-RU"/>
              <a:t>Modernization of infrastructure;</a:t>
            </a:r>
          </a:p>
          <a:p>
            <a:pPr marL="342900" indent="-342900">
              <a:buFont typeface="Arial" panose="020B0604020202020204" pitchFamily="34" charset="0"/>
              <a:buChar char="•"/>
            </a:pPr>
            <a:r>
              <a:rPr lang="en-GB" altLang="ru-RU"/>
              <a:t>Young staff training.</a:t>
            </a:r>
          </a:p>
        </p:txBody>
      </p:sp>
      <p:sp>
        <p:nvSpPr>
          <p:cNvPr id="22" name="Text Box 7">
            <a:extLst>
              <a:ext uri="{FF2B5EF4-FFF2-40B4-BE49-F238E27FC236}">
                <a16:creationId xmlns:a16="http://schemas.microsoft.com/office/drawing/2014/main" id="{050D7AA1-4627-3546-B9BE-98224E619E15}"/>
              </a:ext>
            </a:extLst>
          </p:cNvPr>
          <p:cNvSpPr txBox="1">
            <a:spLocks noChangeArrowheads="1"/>
          </p:cNvSpPr>
          <p:nvPr/>
        </p:nvSpPr>
        <p:spPr bwMode="auto">
          <a:xfrm>
            <a:off x="6606927" y="2684184"/>
            <a:ext cx="557926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ru-RU" sz="2000" b="1"/>
              <a:t>Plans</a:t>
            </a:r>
          </a:p>
          <a:p>
            <a:r>
              <a:rPr lang="en-GB" altLang="ru-RU" sz="2000" b="1"/>
              <a:t>Development of the experimental infrastructure</a:t>
            </a:r>
          </a:p>
          <a:p>
            <a:r>
              <a:rPr lang="en-GB" altLang="ru-RU" sz="2000"/>
              <a:t>1. New spectrometers.</a:t>
            </a:r>
          </a:p>
          <a:p>
            <a:r>
              <a:rPr lang="en-GB" altLang="ru-RU" sz="2000"/>
              <a:t>2. Microbeam Project.</a:t>
            </a:r>
          </a:p>
          <a:p>
            <a:r>
              <a:rPr lang="en-GB" altLang="ru-RU" sz="2000"/>
              <a:t>3. Use of multibeam configuration</a:t>
            </a:r>
          </a:p>
        </p:txBody>
      </p:sp>
      <p:sp>
        <p:nvSpPr>
          <p:cNvPr id="23" name="TextBox 1">
            <a:extLst>
              <a:ext uri="{FF2B5EF4-FFF2-40B4-BE49-F238E27FC236}">
                <a16:creationId xmlns:a16="http://schemas.microsoft.com/office/drawing/2014/main" id="{09C8858F-2492-3245-A343-E4C66CF23B10}"/>
              </a:ext>
            </a:extLst>
          </p:cNvPr>
          <p:cNvSpPr txBox="1"/>
          <p:nvPr/>
        </p:nvSpPr>
        <p:spPr>
          <a:xfrm>
            <a:off x="4862988" y="1625181"/>
            <a:ext cx="1743939" cy="461665"/>
          </a:xfrm>
          <a:prstGeom prst="rect">
            <a:avLst/>
          </a:prstGeom>
          <a:noFill/>
        </p:spPr>
        <p:txBody>
          <a:bodyPr wrap="none" rtlCol="0">
            <a:spAutoFit/>
          </a:bodyPr>
          <a:lstStyle/>
          <a:p>
            <a:r>
              <a:rPr lang="en-GB" sz="2400" b="1"/>
              <a:t>New project</a:t>
            </a:r>
          </a:p>
        </p:txBody>
      </p:sp>
      <p:sp>
        <p:nvSpPr>
          <p:cNvPr id="24" name="TextBox 6">
            <a:extLst>
              <a:ext uri="{FF2B5EF4-FFF2-40B4-BE49-F238E27FC236}">
                <a16:creationId xmlns:a16="http://schemas.microsoft.com/office/drawing/2014/main" id="{CBB5332C-F591-2E4B-BF87-C420F534D037}"/>
              </a:ext>
            </a:extLst>
          </p:cNvPr>
          <p:cNvSpPr txBox="1"/>
          <p:nvPr/>
        </p:nvSpPr>
        <p:spPr>
          <a:xfrm>
            <a:off x="6643792" y="4595543"/>
            <a:ext cx="4325992" cy="369332"/>
          </a:xfrm>
          <a:prstGeom prst="rect">
            <a:avLst/>
          </a:prstGeom>
          <a:noFill/>
        </p:spPr>
        <p:txBody>
          <a:bodyPr wrap="none" rtlCol="0">
            <a:spAutoFit/>
          </a:bodyPr>
          <a:lstStyle/>
          <a:p>
            <a:r>
              <a:rPr lang="en-GB" b="1">
                <a:solidFill>
                  <a:srgbClr val="0218EE"/>
                </a:solidFill>
              </a:rPr>
              <a:t>The estimated 3-years project cost is 1,5M$</a:t>
            </a:r>
          </a:p>
        </p:txBody>
      </p:sp>
    </p:spTree>
    <p:extLst>
      <p:ext uri="{BB962C8B-B14F-4D97-AF65-F5344CB8AC3E}">
        <p14:creationId xmlns:p14="http://schemas.microsoft.com/office/powerpoint/2010/main" val="3409776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a:extLst>
              <a:ext uri="{FF2B5EF4-FFF2-40B4-BE49-F238E27FC236}">
                <a16:creationId xmlns:a16="http://schemas.microsoft.com/office/drawing/2014/main" id="{FB98AFF2-CA42-4B86-916E-154E9578DE8F}"/>
              </a:ext>
            </a:extLst>
          </p:cNvPr>
          <p:cNvSpPr>
            <a:spLocks noGrp="1"/>
          </p:cNvSpPr>
          <p:nvPr>
            <p:ph type="sldNum" sz="quarter" idx="12"/>
          </p:nvPr>
        </p:nvSpPr>
        <p:spPr/>
        <p:txBody>
          <a:bodyPr/>
          <a:lstStyle/>
          <a:p>
            <a:fld id="{091AD801-B12E-4A00-8E9E-6CC326DE2565}" type="slidenum">
              <a:rPr lang="ru-RU" smtClean="0"/>
              <a:pPr/>
              <a:t>12</a:t>
            </a:fld>
            <a:endParaRPr lang="ru-RU" dirty="0"/>
          </a:p>
        </p:txBody>
      </p:sp>
      <p:sp>
        <p:nvSpPr>
          <p:cNvPr id="16" name="Прямоугольник 15">
            <a:extLst>
              <a:ext uri="{FF2B5EF4-FFF2-40B4-BE49-F238E27FC236}">
                <a16:creationId xmlns:a16="http://schemas.microsoft.com/office/drawing/2014/main" id="{A1C6A78F-0505-4225-853E-A038055336FD}"/>
              </a:ext>
            </a:extLst>
          </p:cNvPr>
          <p:cNvSpPr/>
          <p:nvPr/>
        </p:nvSpPr>
        <p:spPr>
          <a:xfrm>
            <a:off x="767408" y="1124744"/>
            <a:ext cx="10968136"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en-GB" sz="2000" b="1" dirty="0">
                <a:solidFill>
                  <a:srgbClr val="C00000"/>
                </a:solidFill>
              </a:rPr>
              <a:t>The PAC supports the presentation of a full proposal within the theme “Investigations of Neutron Nuclear Interactions and Properties of the Neutron”. </a:t>
            </a:r>
          </a:p>
          <a:p>
            <a:pPr marL="285750" indent="-285750" algn="just">
              <a:buFont typeface="Arial" panose="020B0604020202020204" pitchFamily="34" charset="0"/>
              <a:buChar char="•"/>
            </a:pPr>
            <a:r>
              <a:rPr lang="en-GB" sz="2000" b="1" dirty="0">
                <a:solidFill>
                  <a:srgbClr val="C00000"/>
                </a:solidFill>
              </a:rPr>
              <a:t>The project should define expected accelerator specifications in accordance with the priorities of the scientific programme. </a:t>
            </a:r>
          </a:p>
          <a:p>
            <a:pPr marL="285750" indent="-285750" algn="just">
              <a:buFont typeface="Arial" panose="020B0604020202020204" pitchFamily="34" charset="0"/>
              <a:buChar char="•"/>
            </a:pPr>
            <a:endParaRPr lang="en-GB" sz="600" b="1" dirty="0">
              <a:solidFill>
                <a:srgbClr val="C00000"/>
              </a:solidFill>
            </a:endParaRPr>
          </a:p>
          <a:p>
            <a:pPr marL="285750" indent="-285750" algn="just">
              <a:buFont typeface="Arial" panose="020B0604020202020204" pitchFamily="34" charset="0"/>
              <a:buChar char="•"/>
            </a:pPr>
            <a:r>
              <a:rPr lang="en-GB" sz="2000" b="1" dirty="0">
                <a:solidFill>
                  <a:srgbClr val="C00000"/>
                </a:solidFill>
              </a:rPr>
              <a:t>The PAC recommends comparing carefully </a:t>
            </a:r>
            <a:r>
              <a:rPr lang="en-GB" sz="2000" b="1" u="sng" dirty="0">
                <a:solidFill>
                  <a:srgbClr val="C00000"/>
                </a:solidFill>
              </a:rPr>
              <a:t>the two options: modernization of the present EG-5 accelerator or purchase of a new accelerator taking into account the risk associated with the proposed upgrade</a:t>
            </a:r>
            <a:r>
              <a:rPr lang="en-GB" sz="2000" b="1" dirty="0">
                <a:solidFill>
                  <a:srgbClr val="C00000"/>
                </a:solidFill>
              </a:rPr>
              <a:t>. </a:t>
            </a:r>
          </a:p>
          <a:p>
            <a:pPr marL="285750" indent="-285750" algn="just">
              <a:buFont typeface="Arial" panose="020B0604020202020204" pitchFamily="34" charset="0"/>
              <a:buChar char="•"/>
            </a:pPr>
            <a:endParaRPr lang="en-GB" sz="600" b="1" dirty="0">
              <a:solidFill>
                <a:srgbClr val="C00000"/>
              </a:solidFill>
            </a:endParaRPr>
          </a:p>
          <a:p>
            <a:pPr marL="285750" indent="-285750" algn="just">
              <a:buFont typeface="Arial" panose="020B0604020202020204" pitchFamily="34" charset="0"/>
              <a:buChar char="•"/>
            </a:pPr>
            <a:r>
              <a:rPr lang="en-GB" sz="2000" b="1" dirty="0">
                <a:solidFill>
                  <a:srgbClr val="C00000"/>
                </a:solidFill>
              </a:rPr>
              <a:t>The full project should include detailed information about the schedule, human and financial resources as well as a risk analysis. </a:t>
            </a:r>
          </a:p>
        </p:txBody>
      </p:sp>
      <p:sp>
        <p:nvSpPr>
          <p:cNvPr id="14" name="Прямоугольник 12">
            <a:extLst>
              <a:ext uri="{FF2B5EF4-FFF2-40B4-BE49-F238E27FC236}">
                <a16:creationId xmlns:a16="http://schemas.microsoft.com/office/drawing/2014/main" id="{D3B33078-E36F-9647-A8C6-D445C6407F8B}"/>
              </a:ext>
            </a:extLst>
          </p:cNvPr>
          <p:cNvSpPr/>
          <p:nvPr/>
        </p:nvSpPr>
        <p:spPr>
          <a:xfrm>
            <a:off x="551384" y="260648"/>
            <a:ext cx="11089232"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PAC for NP recommendations for the letter of intent to open a new project: </a:t>
            </a:r>
          </a:p>
          <a:p>
            <a:pPr algn="ctr"/>
            <a:r>
              <a:rPr lang="en-US" altLang="ko-KR" sz="2000" b="1" i="1" dirty="0">
                <a:solidFill>
                  <a:srgbClr val="C00000"/>
                </a:solidFill>
                <a:latin typeface="Arial" pitchFamily="34" charset="0"/>
                <a:ea typeface="Batang" pitchFamily="18" charset="-127"/>
                <a:cs typeface="Arial" pitchFamily="34" charset="0"/>
              </a:rPr>
              <a:t>“Modernization of the EG-5 accelerator and development of its experimental infrastructure”</a:t>
            </a:r>
            <a:endParaRPr lang="ru-RU" sz="2000" dirty="0">
              <a:solidFill>
                <a:srgbClr val="C00000"/>
              </a:solidFill>
            </a:endParaRPr>
          </a:p>
        </p:txBody>
      </p:sp>
      <p:sp>
        <p:nvSpPr>
          <p:cNvPr id="5" name="Прямоугольник 4"/>
          <p:cNvSpPr/>
          <p:nvPr/>
        </p:nvSpPr>
        <p:spPr>
          <a:xfrm>
            <a:off x="263352" y="4365104"/>
            <a:ext cx="11737304" cy="2123658"/>
          </a:xfrm>
          <a:prstGeom prst="rect">
            <a:avLst/>
          </a:prstGeom>
        </p:spPr>
        <p:txBody>
          <a:bodyPr wrap="square">
            <a:spAutoFit/>
          </a:bodyPr>
          <a:lstStyle/>
          <a:p>
            <a:pPr algn="just"/>
            <a:r>
              <a:rPr lang="en-US" sz="2200" b="1" dirty="0">
                <a:solidFill>
                  <a:srgbClr val="FF0000"/>
                </a:solidFill>
              </a:rPr>
              <a:t>The Scientific Council concurs with the PAC that the work on modernization of the EG-5 accelerator at FLNP is important. In preparing a full proposal for this project, expected accelerator specifications should be clearly identified in accordance with the priorities of expanding the research </a:t>
            </a:r>
            <a:r>
              <a:rPr lang="en-US" sz="2200" b="1" dirty="0" err="1">
                <a:solidFill>
                  <a:srgbClr val="FF0000"/>
                </a:solidFill>
              </a:rPr>
              <a:t>programme</a:t>
            </a:r>
            <a:r>
              <a:rPr lang="en-US" sz="2200" b="1" dirty="0">
                <a:solidFill>
                  <a:srgbClr val="FF0000"/>
                </a:solidFill>
              </a:rPr>
              <a:t>. Also, two options should be carefully compared: modernization of the present EG-5 accelerator or purchase of a new accelerator, taking into account the risk associated with the proposed upgrade.</a:t>
            </a:r>
            <a:endParaRPr lang="ru-RU" sz="2200" b="1" dirty="0">
              <a:solidFill>
                <a:srgbClr val="FF0000"/>
              </a:solidFill>
            </a:endParaRPr>
          </a:p>
        </p:txBody>
      </p:sp>
      <p:sp>
        <p:nvSpPr>
          <p:cNvPr id="6" name="Прямоугольник 5"/>
          <p:cNvSpPr/>
          <p:nvPr/>
        </p:nvSpPr>
        <p:spPr>
          <a:xfrm>
            <a:off x="4295800" y="6312802"/>
            <a:ext cx="6455742" cy="369332"/>
          </a:xfrm>
          <a:prstGeom prst="rect">
            <a:avLst/>
          </a:prstGeom>
        </p:spPr>
        <p:txBody>
          <a:bodyPr wrap="none">
            <a:spAutoFit/>
          </a:bodyPr>
          <a:lstStyle/>
          <a:p>
            <a:r>
              <a:rPr lang="en-US" b="1" dirty="0">
                <a:solidFill>
                  <a:srgbClr val="0218EE"/>
                </a:solidFill>
              </a:rPr>
              <a:t>Today Alexander Doroshkevich will present a status of this project</a:t>
            </a:r>
            <a:endParaRPr lang="ru-RU" b="1" dirty="0">
              <a:solidFill>
                <a:srgbClr val="0218EE"/>
              </a:solidFill>
            </a:endParaRPr>
          </a:p>
        </p:txBody>
      </p:sp>
    </p:spTree>
    <p:extLst>
      <p:ext uri="{BB962C8B-B14F-4D97-AF65-F5344CB8AC3E}">
        <p14:creationId xmlns:p14="http://schemas.microsoft.com/office/powerpoint/2010/main" val="71727941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769441"/>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Proposal for opening a new project: “</a:t>
            </a:r>
            <a:r>
              <a:rPr lang="en-US" altLang="ko-KR" sz="2400" b="1" i="1" dirty="0">
                <a:solidFill>
                  <a:srgbClr val="C00000"/>
                </a:solidFill>
                <a:latin typeface="Arial" pitchFamily="34" charset="0"/>
                <a:ea typeface="Batang" pitchFamily="18" charset="-127"/>
                <a:cs typeface="Arial" pitchFamily="34" charset="0"/>
              </a:rPr>
              <a:t>BECQUEREL</a:t>
            </a:r>
            <a:r>
              <a:rPr lang="en-US" altLang="ko-KR" sz="2000" b="1" i="1" dirty="0">
                <a:solidFill>
                  <a:srgbClr val="C00000"/>
                </a:solidFill>
                <a:latin typeface="Arial" pitchFamily="34" charset="0"/>
                <a:ea typeface="Batang" pitchFamily="18" charset="-127"/>
                <a:cs typeface="Arial" pitchFamily="34" charset="0"/>
              </a:rPr>
              <a:t>”</a:t>
            </a:r>
            <a:br>
              <a:rPr lang="en-US" altLang="ko-KR" sz="2000" b="1" i="1" dirty="0">
                <a:solidFill>
                  <a:srgbClr val="C00000"/>
                </a:solidFill>
                <a:latin typeface="Arial" pitchFamily="34" charset="0"/>
                <a:ea typeface="Batang" pitchFamily="18" charset="-127"/>
                <a:cs typeface="Arial" pitchFamily="34" charset="0"/>
              </a:rPr>
            </a:br>
            <a:endParaRPr lang="ru-RU"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270908" y="2807487"/>
            <a:ext cx="11650184" cy="1785104"/>
          </a:xfrm>
          <a:prstGeom prst="rect">
            <a:avLst/>
          </a:prstGeom>
        </p:spPr>
        <p:txBody>
          <a:bodyPr wrap="square">
            <a:spAutoFit/>
          </a:bodyPr>
          <a:lstStyle/>
          <a:p>
            <a:pPr algn="just" eaLnBrk="0" hangingPunct="0">
              <a:defRPr/>
            </a:pPr>
            <a:r>
              <a:rPr lang="en-US" sz="2200" b="1" dirty="0">
                <a:solidFill>
                  <a:srgbClr val="002060"/>
                </a:solidFill>
                <a:latin typeface="Calibri (Основной текст)"/>
                <a:ea typeface="MS Mincho" pitchFamily="49" charset="-128"/>
                <a:cs typeface="Times New Roman" pitchFamily="18" charset="0"/>
              </a:rPr>
              <a:t>Studies of nuclear fragmentation using nuclear emulsions have a very long history. Nevertheless this method still keeps promising opportunities, in particular due to the high resolution in determination of emission angles of relativistic fragments. The project is devoted to experiments with various accelerators, apart from studies of multifragmentation processes, authors plan to search for unstable states in nuclei. </a:t>
            </a:r>
          </a:p>
        </p:txBody>
      </p:sp>
      <p:sp>
        <p:nvSpPr>
          <p:cNvPr id="4" name="Номер слайда 3">
            <a:extLst>
              <a:ext uri="{FF2B5EF4-FFF2-40B4-BE49-F238E27FC236}">
                <a16:creationId xmlns:a16="http://schemas.microsoft.com/office/drawing/2014/main" id="{BDC86B2F-BA76-40C3-9DFB-A261A8789ACC}"/>
              </a:ext>
            </a:extLst>
          </p:cNvPr>
          <p:cNvSpPr>
            <a:spLocks noGrp="1"/>
          </p:cNvSpPr>
          <p:nvPr>
            <p:ph type="sldNum" sz="quarter" idx="12"/>
          </p:nvPr>
        </p:nvSpPr>
        <p:spPr/>
        <p:txBody>
          <a:bodyPr/>
          <a:lstStyle/>
          <a:p>
            <a:fld id="{017C60C2-FB95-4464-969C-DC460CD1CFD8}" type="slidenum">
              <a:rPr lang="ru-RU" smtClean="0"/>
              <a:pPr/>
              <a:t>13</a:t>
            </a:fld>
            <a:endParaRPr lang="ru-RU"/>
          </a:p>
        </p:txBody>
      </p:sp>
      <p:pic>
        <p:nvPicPr>
          <p:cNvPr id="6" name="Рисунок 5" descr="Изображение выглядит как человек, внутренний, мужчина, стоит&#10;&#10;Автоматически созданное описание">
            <a:extLst>
              <a:ext uri="{FF2B5EF4-FFF2-40B4-BE49-F238E27FC236}">
                <a16:creationId xmlns:a16="http://schemas.microsoft.com/office/drawing/2014/main" id="{A0BAA474-F8A6-4385-B9DF-87D9C349B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4397" y="540640"/>
            <a:ext cx="2171343" cy="2240288"/>
          </a:xfrm>
          <a:prstGeom prst="rect">
            <a:avLst/>
          </a:prstGeom>
        </p:spPr>
      </p:pic>
      <p:sp>
        <p:nvSpPr>
          <p:cNvPr id="29" name="Прямоугольник 28">
            <a:extLst>
              <a:ext uri="{FF2B5EF4-FFF2-40B4-BE49-F238E27FC236}">
                <a16:creationId xmlns:a16="http://schemas.microsoft.com/office/drawing/2014/main" id="{1A21D50E-C0D1-4AAD-97D7-549BF805EABC}"/>
              </a:ext>
            </a:extLst>
          </p:cNvPr>
          <p:cNvSpPr/>
          <p:nvPr/>
        </p:nvSpPr>
        <p:spPr>
          <a:xfrm>
            <a:off x="9882215" y="2442374"/>
            <a:ext cx="1857388" cy="338554"/>
          </a:xfrm>
          <a:prstGeom prst="rect">
            <a:avLst/>
          </a:prstGeom>
        </p:spPr>
        <p:txBody>
          <a:bodyPr wrap="square">
            <a:spAutoFit/>
          </a:bodyPr>
          <a:lstStyle/>
          <a:p>
            <a:r>
              <a:rPr lang="en-US" altLang="ru-RU" sz="1600" b="1" kern="0" dirty="0">
                <a:solidFill>
                  <a:schemeClr val="bg1"/>
                </a:solidFill>
              </a:rPr>
              <a:t>Pavel Zarubin</a:t>
            </a:r>
            <a:endParaRPr lang="ru-RU" sz="1600" dirty="0">
              <a:solidFill>
                <a:schemeClr val="bg1"/>
              </a:solidFill>
            </a:endParaRPr>
          </a:p>
        </p:txBody>
      </p:sp>
      <p:sp>
        <p:nvSpPr>
          <p:cNvPr id="37" name="Прямоугольник 36">
            <a:extLst>
              <a:ext uri="{FF2B5EF4-FFF2-40B4-BE49-F238E27FC236}">
                <a16:creationId xmlns:a16="http://schemas.microsoft.com/office/drawing/2014/main" id="{9715CD01-FDD1-4346-A629-80EF07FFB8E2}"/>
              </a:ext>
            </a:extLst>
          </p:cNvPr>
          <p:cNvSpPr/>
          <p:nvPr/>
        </p:nvSpPr>
        <p:spPr>
          <a:xfrm>
            <a:off x="983432" y="4594164"/>
            <a:ext cx="102251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a:solidFill>
                  <a:srgbClr val="C00000"/>
                </a:solidFill>
              </a:rPr>
              <a:t>The PAC recommends that the VBLHEP Directorate provide financial support for renovation of the equipment used in the BECQUEREL experiment in 2021. The proposal should be presented at the PAC meeting in January 2021.</a:t>
            </a:r>
          </a:p>
        </p:txBody>
      </p:sp>
      <p:pic>
        <p:nvPicPr>
          <p:cNvPr id="8" name="Picture 2">
            <a:extLst>
              <a:ext uri="{FF2B5EF4-FFF2-40B4-BE49-F238E27FC236}">
                <a16:creationId xmlns:a16="http://schemas.microsoft.com/office/drawing/2014/main" id="{DC59AC4C-7CCC-F446-9312-B8D7BE3719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896" y="630130"/>
            <a:ext cx="3823146" cy="215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Павел\Desktop\Trento\AU_DI1.gif">
            <a:extLst>
              <a:ext uri="{FF2B5EF4-FFF2-40B4-BE49-F238E27FC236}">
                <a16:creationId xmlns:a16="http://schemas.microsoft.com/office/drawing/2014/main" id="{0A4892A4-88D1-464B-9958-C444288274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3599" y="637473"/>
            <a:ext cx="3264570" cy="211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18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461665"/>
          </a:xfrm>
          <a:prstGeom prst="rect">
            <a:avLst/>
          </a:prstGeom>
        </p:spPr>
        <p:txBody>
          <a:bodyPr wrap="square">
            <a:spAutoFit/>
          </a:bodyPr>
          <a:lstStyle/>
          <a:p>
            <a:pPr algn="ctr"/>
            <a:r>
              <a:rPr lang="en-GB" altLang="ko-KR" sz="2400" b="1" i="1">
                <a:solidFill>
                  <a:srgbClr val="C00000"/>
                </a:solidFill>
                <a:latin typeface="Arial" pitchFamily="34" charset="0"/>
                <a:ea typeface="Batang" pitchFamily="18" charset="-127"/>
                <a:cs typeface="Arial" pitchFamily="34" charset="0"/>
              </a:rPr>
              <a:t>Status of the Factory of superheavy elements: DC-280 cyclotron</a:t>
            </a:r>
            <a:endParaRPr lang="en-GB" sz="2400">
              <a:solidFill>
                <a:srgbClr val="C00000"/>
              </a:solidFill>
            </a:endParaRPr>
          </a:p>
        </p:txBody>
      </p:sp>
      <p:sp>
        <p:nvSpPr>
          <p:cNvPr id="2" name="Номер слайда 1">
            <a:extLst>
              <a:ext uri="{FF2B5EF4-FFF2-40B4-BE49-F238E27FC236}">
                <a16:creationId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en-GB" smtClean="0"/>
              <a:pPr/>
              <a:t>14</a:t>
            </a:fld>
            <a:endParaRPr lang="en-GB"/>
          </a:p>
        </p:txBody>
      </p:sp>
      <p:pic>
        <p:nvPicPr>
          <p:cNvPr id="9" name="Рисунок 8" descr="Изображение выглядит как человек, внутренний, стоит, мужчина&#10;&#10;Автоматически созданное описание">
            <a:extLst>
              <a:ext uri="{FF2B5EF4-FFF2-40B4-BE49-F238E27FC236}">
                <a16:creationId xmlns:a16="http://schemas.microsoft.com/office/drawing/2014/main" id="{98926443-78C7-4458-9310-5D30397E1B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9048" y="548679"/>
            <a:ext cx="1979352" cy="3056484"/>
          </a:xfrm>
          <a:prstGeom prst="rect">
            <a:avLst/>
          </a:prstGeom>
        </p:spPr>
      </p:pic>
      <p:sp>
        <p:nvSpPr>
          <p:cNvPr id="11" name="Прямоугольник 10">
            <a:extLst>
              <a:ext uri="{FF2B5EF4-FFF2-40B4-BE49-F238E27FC236}">
                <a16:creationId xmlns:a16="http://schemas.microsoft.com/office/drawing/2014/main" id="{96C645EE-255E-A342-AC8D-C1AF6D12E895}"/>
              </a:ext>
            </a:extLst>
          </p:cNvPr>
          <p:cNvSpPr/>
          <p:nvPr/>
        </p:nvSpPr>
        <p:spPr>
          <a:xfrm>
            <a:off x="9742584" y="3223081"/>
            <a:ext cx="1309974" cy="338554"/>
          </a:xfrm>
          <a:prstGeom prst="rect">
            <a:avLst/>
          </a:prstGeom>
        </p:spPr>
        <p:txBody>
          <a:bodyPr wrap="none">
            <a:spAutoFit/>
          </a:bodyPr>
          <a:lstStyle/>
          <a:p>
            <a:r>
              <a:rPr lang="en-GB" altLang="ru-RU" sz="1600" b="1" kern="0">
                <a:solidFill>
                  <a:schemeClr val="bg1"/>
                </a:solidFill>
              </a:rPr>
              <a:t>Vasiliy Semin</a:t>
            </a:r>
            <a:endParaRPr lang="en-GB" sz="1600">
              <a:solidFill>
                <a:schemeClr val="bg1"/>
              </a:solidFill>
            </a:endParaRPr>
          </a:p>
        </p:txBody>
      </p:sp>
      <p:pic>
        <p:nvPicPr>
          <p:cNvPr id="14" name="Рисунок 13">
            <a:extLst>
              <a:ext uri="{FF2B5EF4-FFF2-40B4-BE49-F238E27FC236}">
                <a16:creationId xmlns:a16="http://schemas.microsoft.com/office/drawing/2014/main" id="{005C85CC-B359-416B-A79D-CFF02784CE1A}"/>
              </a:ext>
            </a:extLst>
          </p:cNvPr>
          <p:cNvPicPr>
            <a:picLocks noChangeAspect="1"/>
          </p:cNvPicPr>
          <p:nvPr/>
        </p:nvPicPr>
        <p:blipFill>
          <a:blip r:embed="rId4" cstate="print"/>
          <a:stretch>
            <a:fillRect/>
          </a:stretch>
        </p:blipFill>
        <p:spPr bwMode="auto">
          <a:xfrm>
            <a:off x="335360" y="548679"/>
            <a:ext cx="7992888" cy="3884775"/>
          </a:xfrm>
          <a:prstGeom prst="rect">
            <a:avLst/>
          </a:prstGeom>
          <a:ln>
            <a:noFill/>
          </a:ln>
          <a:extLst>
            <a:ext uri="{53640926-AAD7-44D8-BBD7-CCE9431645EC}">
              <a14:shadowObscured xmlns:a14="http://schemas.microsoft.com/office/drawing/2010/main"/>
            </a:ext>
          </a:extLst>
        </p:spPr>
      </p:pic>
      <p:sp>
        <p:nvSpPr>
          <p:cNvPr id="15" name="Прямоугольник 14">
            <a:extLst>
              <a:ext uri="{FF2B5EF4-FFF2-40B4-BE49-F238E27FC236}">
                <a16:creationId xmlns:a16="http://schemas.microsoft.com/office/drawing/2014/main" id="{76676C4A-BE76-4FB7-8CC1-6C11142E7F50}"/>
              </a:ext>
            </a:extLst>
          </p:cNvPr>
          <p:cNvSpPr/>
          <p:nvPr/>
        </p:nvSpPr>
        <p:spPr>
          <a:xfrm>
            <a:off x="2546750" y="4597826"/>
            <a:ext cx="7850821" cy="2123658"/>
          </a:xfrm>
          <a:prstGeom prst="rect">
            <a:avLst/>
          </a:prstGeom>
        </p:spPr>
        <p:txBody>
          <a:bodyPr wrap="square">
            <a:spAutoFit/>
          </a:bodyPr>
          <a:lstStyle/>
          <a:p>
            <a:pPr algn="just" eaLnBrk="0" fontAlgn="base" hangingPunct="0">
              <a:spcBef>
                <a:spcPct val="0"/>
              </a:spcBef>
              <a:spcAft>
                <a:spcPct val="0"/>
              </a:spcAft>
            </a:pPr>
            <a:r>
              <a:rPr lang="en-GB" altLang="ko-KR" sz="2200" b="1">
                <a:solidFill>
                  <a:srgbClr val="002060"/>
                </a:solidFill>
                <a:latin typeface="+mj-lt"/>
                <a:ea typeface="Times New Roman" pitchFamily="18" charset="0"/>
                <a:cs typeface="Arial" pitchFamily="34" charset="0"/>
              </a:rPr>
              <a:t> Accomplished tasks:</a:t>
            </a:r>
          </a:p>
          <a:p>
            <a:pPr marL="268288" indent="-268288" algn="just">
              <a:buFont typeface="Arial" pitchFamily="34" charset="0"/>
              <a:buChar char="•"/>
            </a:pPr>
            <a:r>
              <a:rPr lang="en-GB" sz="2200" b="1"/>
              <a:t>Test of accelerator systems with high intensity </a:t>
            </a:r>
          </a:p>
          <a:p>
            <a:pPr marL="268288" indent="-268288" algn="just">
              <a:buFont typeface="Arial" pitchFamily="34" charset="0"/>
              <a:buChar char="•"/>
            </a:pPr>
            <a:r>
              <a:rPr lang="en-GB" sz="2200" b="1"/>
              <a:t>Testing of cyclotron systems during longtime operation</a:t>
            </a:r>
          </a:p>
          <a:p>
            <a:pPr marL="268288" indent="-268288" algn="just">
              <a:buFont typeface="Arial" pitchFamily="34" charset="0"/>
              <a:buChar char="•"/>
            </a:pPr>
            <a:r>
              <a:rPr lang="en-GB" sz="2200" b="1"/>
              <a:t>Investigation of stability of accelerated beams</a:t>
            </a:r>
          </a:p>
          <a:p>
            <a:pPr marL="268288" indent="-268288" algn="just">
              <a:buFont typeface="Arial" pitchFamily="34" charset="0"/>
              <a:buChar char="•"/>
            </a:pPr>
            <a:r>
              <a:rPr lang="en-GB" sz="2200" b="1"/>
              <a:t>Debugging of high voltage elements</a:t>
            </a:r>
          </a:p>
          <a:p>
            <a:pPr marL="268288" indent="-268288" algn="just">
              <a:buFont typeface="Arial" pitchFamily="34" charset="0"/>
              <a:buChar char="•"/>
            </a:pPr>
            <a:r>
              <a:rPr lang="en-GB" sz="2200" b="1"/>
              <a:t>Staffing of the DC-280 work group </a:t>
            </a:r>
          </a:p>
        </p:txBody>
      </p:sp>
    </p:spTree>
    <p:extLst>
      <p:ext uri="{BB962C8B-B14F-4D97-AF65-F5344CB8AC3E}">
        <p14:creationId xmlns:p14="http://schemas.microsoft.com/office/powerpoint/2010/main" val="298306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400110"/>
          </a:xfrm>
          <a:prstGeom prst="rect">
            <a:avLst/>
          </a:prstGeom>
        </p:spPr>
        <p:txBody>
          <a:bodyPr wrap="square">
            <a:spAutoFit/>
          </a:bodyPr>
          <a:lstStyle/>
          <a:p>
            <a:pPr algn="ctr"/>
            <a:r>
              <a:rPr lang="en-GB" altLang="ko-KR" sz="2000" b="1" i="1">
                <a:solidFill>
                  <a:srgbClr val="C00000"/>
                </a:solidFill>
                <a:latin typeface="Arial" pitchFamily="34" charset="0"/>
                <a:ea typeface="Batang" pitchFamily="18" charset="-127"/>
                <a:cs typeface="Arial" pitchFamily="34" charset="0"/>
              </a:rPr>
              <a:t>Status of the Factory of superheavy elements: DC-280 cyclotron</a:t>
            </a:r>
            <a:endParaRPr lang="en-GB" sz="2000">
              <a:solidFill>
                <a:srgbClr val="C00000"/>
              </a:solidFill>
            </a:endParaRPr>
          </a:p>
        </p:txBody>
      </p:sp>
      <p:sp>
        <p:nvSpPr>
          <p:cNvPr id="2" name="Номер слайда 1">
            <a:extLst>
              <a:ext uri="{FF2B5EF4-FFF2-40B4-BE49-F238E27FC236}">
                <a16:creationId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en-GB" smtClean="0"/>
              <a:pPr/>
              <a:t>15</a:t>
            </a:fld>
            <a:endParaRPr lang="en-GB"/>
          </a:p>
        </p:txBody>
      </p:sp>
      <p:pic>
        <p:nvPicPr>
          <p:cNvPr id="13" name="Рисунок 12">
            <a:extLst>
              <a:ext uri="{FF2B5EF4-FFF2-40B4-BE49-F238E27FC236}">
                <a16:creationId xmlns:a16="http://schemas.microsoft.com/office/drawing/2014/main" id="{E994691E-2D80-F24C-9990-088FD68FAE8A}"/>
              </a:ext>
            </a:extLst>
          </p:cNvPr>
          <p:cNvPicPr>
            <a:picLocks noChangeAspect="1"/>
          </p:cNvPicPr>
          <p:nvPr/>
        </p:nvPicPr>
        <p:blipFill>
          <a:blip r:embed="rId3" cstate="print"/>
          <a:stretch>
            <a:fillRect/>
          </a:stretch>
        </p:blipFill>
        <p:spPr>
          <a:xfrm>
            <a:off x="5807968" y="548680"/>
            <a:ext cx="6336764" cy="3564432"/>
          </a:xfrm>
          <a:prstGeom prst="rect">
            <a:avLst/>
          </a:prstGeom>
        </p:spPr>
      </p:pic>
      <p:pic>
        <p:nvPicPr>
          <p:cNvPr id="14" name="Рисунок 13">
            <a:extLst>
              <a:ext uri="{FF2B5EF4-FFF2-40B4-BE49-F238E27FC236}">
                <a16:creationId xmlns:a16="http://schemas.microsoft.com/office/drawing/2014/main" id="{08D73765-EE1F-42B9-9D5B-87422E36EF16}"/>
              </a:ext>
            </a:extLst>
          </p:cNvPr>
          <p:cNvPicPr>
            <a:picLocks noChangeAspect="1"/>
          </p:cNvPicPr>
          <p:nvPr/>
        </p:nvPicPr>
        <p:blipFill>
          <a:blip r:embed="rId4" cstate="print"/>
          <a:stretch>
            <a:fillRect/>
          </a:stretch>
        </p:blipFill>
        <p:spPr>
          <a:xfrm>
            <a:off x="36884" y="590336"/>
            <a:ext cx="6319406" cy="3554664"/>
          </a:xfrm>
          <a:prstGeom prst="rect">
            <a:avLst/>
          </a:prstGeom>
        </p:spPr>
      </p:pic>
      <p:sp>
        <p:nvSpPr>
          <p:cNvPr id="15" name="Прямоугольник 14">
            <a:extLst>
              <a:ext uri="{FF2B5EF4-FFF2-40B4-BE49-F238E27FC236}">
                <a16:creationId xmlns:a16="http://schemas.microsoft.com/office/drawing/2014/main" id="{BB8F2861-00BA-46CC-B334-7CBF7FB078FF}"/>
              </a:ext>
            </a:extLst>
          </p:cNvPr>
          <p:cNvSpPr/>
          <p:nvPr/>
        </p:nvSpPr>
        <p:spPr>
          <a:xfrm>
            <a:off x="167108" y="4149080"/>
            <a:ext cx="6072908" cy="2800767"/>
          </a:xfrm>
          <a:prstGeom prst="rect">
            <a:avLst/>
          </a:prstGeom>
        </p:spPr>
        <p:txBody>
          <a:bodyPr wrap="square">
            <a:spAutoFit/>
          </a:bodyPr>
          <a:lstStyle/>
          <a:p>
            <a:pPr algn="just" eaLnBrk="0" fontAlgn="base" hangingPunct="0">
              <a:spcBef>
                <a:spcPct val="0"/>
              </a:spcBef>
              <a:spcAft>
                <a:spcPct val="0"/>
              </a:spcAft>
            </a:pPr>
            <a:r>
              <a:rPr lang="en-GB" altLang="ko-KR" sz="2200" b="1" dirty="0">
                <a:solidFill>
                  <a:srgbClr val="002060"/>
                </a:solidFill>
                <a:latin typeface="+mj-lt"/>
                <a:ea typeface="Times New Roman" pitchFamily="18" charset="0"/>
                <a:cs typeface="Arial" pitchFamily="34" charset="0"/>
              </a:rPr>
              <a:t> Reached today:</a:t>
            </a:r>
          </a:p>
          <a:p>
            <a:pPr marL="268288" indent="-268288" algn="just">
              <a:buFont typeface="Arial" pitchFamily="34" charset="0"/>
              <a:buChar char="•"/>
            </a:pPr>
            <a:r>
              <a:rPr lang="en-GB" sz="2200" b="1" baseline="30000" dirty="0"/>
              <a:t>40</a:t>
            </a:r>
            <a:r>
              <a:rPr lang="en-GB" sz="2200" b="1" dirty="0"/>
              <a:t>Ar beam intensity 10 </a:t>
            </a:r>
            <a:r>
              <a:rPr lang="en-GB" sz="2200" b="1" dirty="0" err="1"/>
              <a:t>p</a:t>
            </a:r>
            <a:r>
              <a:rPr lang="en-GB" sz="2200" b="1" dirty="0" err="1">
                <a:latin typeface="Symbol" pitchFamily="2" charset="2"/>
              </a:rPr>
              <a:t>m</a:t>
            </a:r>
            <a:r>
              <a:rPr lang="en-GB" sz="2200" b="1" dirty="0" err="1"/>
              <a:t>A</a:t>
            </a:r>
            <a:r>
              <a:rPr lang="en-GB" sz="2200" b="1" dirty="0"/>
              <a:t>;</a:t>
            </a:r>
          </a:p>
          <a:p>
            <a:pPr marL="268288" indent="-268288" algn="just">
              <a:buFont typeface="Arial" pitchFamily="34" charset="0"/>
              <a:buChar char="•"/>
            </a:pPr>
            <a:r>
              <a:rPr lang="en-GB" sz="2200" b="1" baseline="30000" dirty="0"/>
              <a:t>48</a:t>
            </a:r>
            <a:r>
              <a:rPr lang="en-GB" sz="2200" b="1" dirty="0"/>
              <a:t>Ca beam Intensity 5 </a:t>
            </a:r>
            <a:r>
              <a:rPr lang="en-GB" sz="2200" b="1" dirty="0" err="1"/>
              <a:t>p</a:t>
            </a:r>
            <a:r>
              <a:rPr lang="en-GB" sz="2200" b="1" dirty="0" err="1">
                <a:latin typeface="Symbol" pitchFamily="2" charset="2"/>
              </a:rPr>
              <a:t>m</a:t>
            </a:r>
            <a:r>
              <a:rPr lang="en-GB" sz="2200" b="1" dirty="0" err="1"/>
              <a:t>A</a:t>
            </a:r>
            <a:r>
              <a:rPr lang="en-GB" sz="2200" b="1" dirty="0"/>
              <a:t>;</a:t>
            </a:r>
          </a:p>
          <a:p>
            <a:pPr marL="268288" indent="-268288" algn="just">
              <a:buFont typeface="Arial" pitchFamily="34" charset="0"/>
              <a:buChar char="•"/>
            </a:pPr>
            <a:r>
              <a:rPr lang="en-GB" sz="2200" b="1" dirty="0"/>
              <a:t>50% efficiency from axial injection to transport channel;</a:t>
            </a:r>
          </a:p>
          <a:p>
            <a:pPr marL="268288" indent="-268288" algn="just">
              <a:buFont typeface="Arial" pitchFamily="34" charset="0"/>
              <a:buChar char="•"/>
            </a:pPr>
            <a:r>
              <a:rPr lang="en-GB" sz="2200" b="1" dirty="0"/>
              <a:t>90% efficiency through transport channel to the separator;</a:t>
            </a:r>
          </a:p>
          <a:p>
            <a:pPr marL="268288" indent="-268288" algn="just">
              <a:buFont typeface="Arial" pitchFamily="34" charset="0"/>
              <a:buChar char="•"/>
            </a:pPr>
            <a:r>
              <a:rPr lang="en-GB" sz="2200" b="1" dirty="0"/>
              <a:t>5% beam current stability;</a:t>
            </a:r>
          </a:p>
        </p:txBody>
      </p:sp>
      <p:sp>
        <p:nvSpPr>
          <p:cNvPr id="16" name="Прямоугольник 15">
            <a:extLst>
              <a:ext uri="{FF2B5EF4-FFF2-40B4-BE49-F238E27FC236}">
                <a16:creationId xmlns:a16="http://schemas.microsoft.com/office/drawing/2014/main" id="{BBA74A03-8D8A-43E8-AC05-1943F400E771}"/>
              </a:ext>
            </a:extLst>
          </p:cNvPr>
          <p:cNvSpPr/>
          <p:nvPr/>
        </p:nvSpPr>
        <p:spPr>
          <a:xfrm>
            <a:off x="6388530" y="4355933"/>
            <a:ext cx="5472608" cy="2123658"/>
          </a:xfrm>
          <a:prstGeom prst="rect">
            <a:avLst/>
          </a:prstGeom>
        </p:spPr>
        <p:txBody>
          <a:bodyPr wrap="square">
            <a:spAutoFit/>
          </a:bodyPr>
          <a:lstStyle/>
          <a:p>
            <a:pPr algn="just" eaLnBrk="0" fontAlgn="base" hangingPunct="0">
              <a:spcBef>
                <a:spcPct val="0"/>
              </a:spcBef>
              <a:spcAft>
                <a:spcPct val="0"/>
              </a:spcAft>
            </a:pPr>
            <a:r>
              <a:rPr lang="en-GB" altLang="ko-KR" sz="2200" b="1" dirty="0">
                <a:solidFill>
                  <a:srgbClr val="002060"/>
                </a:solidFill>
                <a:latin typeface="+mj-lt"/>
                <a:ea typeface="Times New Roman" pitchFamily="18" charset="0"/>
                <a:cs typeface="Arial" pitchFamily="34" charset="0"/>
              </a:rPr>
              <a:t> Ongoing tasks:</a:t>
            </a:r>
          </a:p>
          <a:p>
            <a:pPr marL="457200" lvl="0" indent="-457200">
              <a:buFont typeface="Arial" panose="020B0604020202020204" pitchFamily="34" charset="0"/>
              <a:buChar char="•"/>
            </a:pPr>
            <a:r>
              <a:rPr lang="en-GB" sz="2200" b="1" dirty="0"/>
              <a:t>HF amplifier power supply stability;</a:t>
            </a:r>
          </a:p>
          <a:p>
            <a:pPr marL="457200" lvl="0" indent="-457200">
              <a:buFont typeface="Arial" panose="020B0604020202020204" pitchFamily="34" charset="0"/>
              <a:buChar char="•"/>
            </a:pPr>
            <a:r>
              <a:rPr lang="en-GB" sz="2200" b="1" dirty="0"/>
              <a:t>Commissioning of Flat-Top System;</a:t>
            </a:r>
          </a:p>
          <a:p>
            <a:pPr marL="457200" lvl="0" indent="-457200">
              <a:buFont typeface="Arial" panose="020B0604020202020204" pitchFamily="34" charset="0"/>
              <a:buChar char="•"/>
            </a:pPr>
            <a:r>
              <a:rPr lang="en-GB" sz="2200" b="1" dirty="0"/>
              <a:t>Curing electrical breakdowns of some HV elements;</a:t>
            </a:r>
          </a:p>
          <a:p>
            <a:pPr marL="457200" lvl="0" indent="-457200">
              <a:buFont typeface="Arial" panose="020B0604020202020204" pitchFamily="34" charset="0"/>
              <a:buChar char="•"/>
            </a:pPr>
            <a:r>
              <a:rPr lang="en-GB" sz="2200" b="1" dirty="0"/>
              <a:t>Improvement of the overall efficiency</a:t>
            </a:r>
          </a:p>
        </p:txBody>
      </p:sp>
      <p:sp>
        <p:nvSpPr>
          <p:cNvPr id="3" name="Flèche vers la droite 2">
            <a:extLst>
              <a:ext uri="{FF2B5EF4-FFF2-40B4-BE49-F238E27FC236}">
                <a16:creationId xmlns:a16="http://schemas.microsoft.com/office/drawing/2014/main" id="{3C2F42E2-5FB5-4743-B6DE-05BBBF2E2739}"/>
              </a:ext>
            </a:extLst>
          </p:cNvPr>
          <p:cNvSpPr/>
          <p:nvPr/>
        </p:nvSpPr>
        <p:spPr>
          <a:xfrm>
            <a:off x="5511304" y="2321768"/>
            <a:ext cx="83635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4FCDF36-9072-DD4D-A6EE-6DEB51CF6E92}"/>
              </a:ext>
            </a:extLst>
          </p:cNvPr>
          <p:cNvSpPr/>
          <p:nvPr/>
        </p:nvSpPr>
        <p:spPr>
          <a:xfrm>
            <a:off x="8400256" y="836712"/>
            <a:ext cx="72008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395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20053"/>
            <a:ext cx="12192000" cy="400110"/>
          </a:xfrm>
          <a:prstGeom prst="rect">
            <a:avLst/>
          </a:prstGeom>
        </p:spPr>
        <p:txBody>
          <a:bodyPr wrap="square">
            <a:spAutoFit/>
          </a:bodyPr>
          <a:lstStyle/>
          <a:p>
            <a:pPr algn="ctr"/>
            <a:r>
              <a:rPr lang="en-GB" altLang="ko-KR" sz="2000" b="1" i="1">
                <a:solidFill>
                  <a:srgbClr val="C00000"/>
                </a:solidFill>
                <a:latin typeface="Arial" pitchFamily="34" charset="0"/>
                <a:ea typeface="Batang" pitchFamily="18" charset="-127"/>
                <a:cs typeface="Arial" pitchFamily="34" charset="0"/>
              </a:rPr>
              <a:t>Status of the separator DGFRS-2: results of test experiments</a:t>
            </a:r>
            <a:endParaRPr lang="en-GB"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119336" y="400113"/>
            <a:ext cx="9289032" cy="384721"/>
          </a:xfrm>
          <a:prstGeom prst="rect">
            <a:avLst/>
          </a:prstGeom>
        </p:spPr>
        <p:txBody>
          <a:bodyPr wrap="square">
            <a:spAutoFit/>
          </a:bodyPr>
          <a:lstStyle/>
          <a:p>
            <a:pPr lvl="0" algn="just" eaLnBrk="0" fontAlgn="base" hangingPunct="0">
              <a:spcBef>
                <a:spcPct val="0"/>
              </a:spcBef>
              <a:spcAft>
                <a:spcPct val="0"/>
              </a:spcAft>
            </a:pPr>
            <a:r>
              <a:rPr lang="en-GB" altLang="ko-KR" sz="1900" b="1">
                <a:solidFill>
                  <a:srgbClr val="002060"/>
                </a:solidFill>
                <a:latin typeface="+mj-lt"/>
                <a:ea typeface="Times New Roman" pitchFamily="18" charset="0"/>
                <a:cs typeface="Arial" pitchFamily="34" charset="0"/>
              </a:rPr>
              <a:t>The installation and commissioning of the new gas-filled separator (GFS-2) was completed.</a:t>
            </a:r>
            <a:endParaRPr lang="en-GB" sz="1900" b="1" dirty="0"/>
          </a:p>
        </p:txBody>
      </p:sp>
      <p:sp>
        <p:nvSpPr>
          <p:cNvPr id="2" name="Номер слайда 1">
            <a:extLst>
              <a:ext uri="{FF2B5EF4-FFF2-40B4-BE49-F238E27FC236}">
                <a16:creationId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en-GB" smtClean="0"/>
              <a:pPr/>
              <a:t>16</a:t>
            </a:fld>
            <a:endParaRPr lang="en-GB" dirty="0"/>
          </a:p>
        </p:txBody>
      </p:sp>
      <p:pic>
        <p:nvPicPr>
          <p:cNvPr id="4" name="Рисунок 3" descr="Изображение выглядит как человек, мужчина, смотрит, держит&#10;&#10;Автоматически созданное описание">
            <a:extLst>
              <a:ext uri="{FF2B5EF4-FFF2-40B4-BE49-F238E27FC236}">
                <a16:creationId xmlns:a16="http://schemas.microsoft.com/office/drawing/2014/main" id="{28780FBB-D159-43DE-8BA1-1081D13CF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376" y="400110"/>
            <a:ext cx="2448272" cy="2419250"/>
          </a:xfrm>
          <a:prstGeom prst="rect">
            <a:avLst/>
          </a:prstGeom>
        </p:spPr>
      </p:pic>
      <p:sp>
        <p:nvSpPr>
          <p:cNvPr id="8" name="Прямоугольник 7">
            <a:extLst>
              <a:ext uri="{FF2B5EF4-FFF2-40B4-BE49-F238E27FC236}">
                <a16:creationId xmlns:a16="http://schemas.microsoft.com/office/drawing/2014/main" id="{1C5DF3FA-0732-F746-BFC8-6D8966BDB765}"/>
              </a:ext>
            </a:extLst>
          </p:cNvPr>
          <p:cNvSpPr/>
          <p:nvPr/>
        </p:nvSpPr>
        <p:spPr>
          <a:xfrm>
            <a:off x="9541086" y="2448065"/>
            <a:ext cx="1784463" cy="338554"/>
          </a:xfrm>
          <a:prstGeom prst="rect">
            <a:avLst/>
          </a:prstGeom>
        </p:spPr>
        <p:txBody>
          <a:bodyPr wrap="none">
            <a:spAutoFit/>
          </a:bodyPr>
          <a:lstStyle/>
          <a:p>
            <a:r>
              <a:rPr lang="en-GB" altLang="ru-RU" sz="1600" b="1" kern="0">
                <a:solidFill>
                  <a:schemeClr val="bg1"/>
                </a:solidFill>
              </a:rPr>
              <a:t>Vladimir Utyonkov</a:t>
            </a:r>
            <a:endParaRPr lang="en-GB" sz="1600" dirty="0">
              <a:solidFill>
                <a:schemeClr val="bg1"/>
              </a:solidFill>
            </a:endParaRPr>
          </a:p>
        </p:txBody>
      </p:sp>
      <p:pic>
        <p:nvPicPr>
          <p:cNvPr id="28" name="Рисунок 27" descr="z2.bmp">
            <a:extLst>
              <a:ext uri="{FF2B5EF4-FFF2-40B4-BE49-F238E27FC236}">
                <a16:creationId xmlns:a16="http://schemas.microsoft.com/office/drawing/2014/main" id="{19D03962-0E3A-42E3-9495-E6CCA86BB65D}"/>
              </a:ext>
            </a:extLst>
          </p:cNvPr>
          <p:cNvPicPr>
            <a:picLocks noChangeAspect="1"/>
          </p:cNvPicPr>
          <p:nvPr/>
        </p:nvPicPr>
        <p:blipFill>
          <a:blip r:embed="rId4" cstate="print"/>
          <a:srcRect r="17179"/>
          <a:stretch>
            <a:fillRect/>
          </a:stretch>
        </p:blipFill>
        <p:spPr>
          <a:xfrm>
            <a:off x="288712" y="836712"/>
            <a:ext cx="4475140" cy="2279566"/>
          </a:xfrm>
          <a:prstGeom prst="rect">
            <a:avLst/>
          </a:prstGeom>
        </p:spPr>
      </p:pic>
      <p:pic>
        <p:nvPicPr>
          <p:cNvPr id="38" name="Рисунок 37" descr="zz.bmp">
            <a:extLst>
              <a:ext uri="{FF2B5EF4-FFF2-40B4-BE49-F238E27FC236}">
                <a16:creationId xmlns:a16="http://schemas.microsoft.com/office/drawing/2014/main" id="{F6E15493-8366-40E1-869A-8B3D90CF66CE}"/>
              </a:ext>
            </a:extLst>
          </p:cNvPr>
          <p:cNvPicPr>
            <a:picLocks noChangeAspect="1"/>
          </p:cNvPicPr>
          <p:nvPr/>
        </p:nvPicPr>
        <p:blipFill>
          <a:blip r:embed="rId5" cstate="print"/>
          <a:srcRect l="2681" t="7938" r="5578" b="3265"/>
          <a:stretch>
            <a:fillRect/>
          </a:stretch>
        </p:blipFill>
        <p:spPr>
          <a:xfrm>
            <a:off x="4151784" y="3670104"/>
            <a:ext cx="7858180" cy="3143272"/>
          </a:xfrm>
          <a:prstGeom prst="rect">
            <a:avLst/>
          </a:prstGeom>
        </p:spPr>
      </p:pic>
      <p:sp>
        <p:nvSpPr>
          <p:cNvPr id="39" name="Rectangle 2">
            <a:extLst>
              <a:ext uri="{FF2B5EF4-FFF2-40B4-BE49-F238E27FC236}">
                <a16:creationId xmlns:a16="http://schemas.microsoft.com/office/drawing/2014/main" id="{7C4C9C6D-804D-4CD0-A3EE-FE444790C49D}"/>
              </a:ext>
            </a:extLst>
          </p:cNvPr>
          <p:cNvSpPr txBox="1">
            <a:spLocks noChangeArrowheads="1"/>
          </p:cNvSpPr>
          <p:nvPr/>
        </p:nvSpPr>
        <p:spPr bwMode="auto">
          <a:xfrm>
            <a:off x="6168008" y="801700"/>
            <a:ext cx="1857388" cy="5000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GB" altLang="ja-JP"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Test reactions:</a:t>
            </a:r>
            <a:endParaRPr kumimoji="0" lang="en-GB"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0" name="Rectangle 2">
            <a:extLst>
              <a:ext uri="{FF2B5EF4-FFF2-40B4-BE49-F238E27FC236}">
                <a16:creationId xmlns:a16="http://schemas.microsoft.com/office/drawing/2014/main" id="{ED375457-C9D0-4328-AED6-1EBC1B1F1FC5}"/>
              </a:ext>
            </a:extLst>
          </p:cNvPr>
          <p:cNvSpPr txBox="1">
            <a:spLocks noChangeArrowheads="1"/>
          </p:cNvSpPr>
          <p:nvPr/>
        </p:nvSpPr>
        <p:spPr bwMode="auto">
          <a:xfrm>
            <a:off x="5093995" y="1272885"/>
            <a:ext cx="4005413" cy="12920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GB" altLang="ja-JP" sz="2600" b="1" i="0" strike="noStrike" kern="0" cap="none" spc="0" normalizeH="0" baseline="30000" noProof="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a:t>
            </a:r>
            <a:r>
              <a:rPr kumimoji="0" lang="en-GB" altLang="ja-JP" b="1" i="0"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Yb</a:t>
            </a:r>
            <a:r>
              <a:rPr lang="en-GB" altLang="ja-JP" b="1" ker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40</a:t>
            </a:r>
            <a:r>
              <a:rPr lang="en-GB" altLang="ja-JP" b="1" ker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Ar</a:t>
            </a:r>
            <a:r>
              <a:rPr lang="en-GB" altLang="ja-JP" b="1" ker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sym typeface="Symbol"/>
              </a:rPr>
              <a:t></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207-212</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Ra</a:t>
            </a:r>
            <a:r>
              <a:rPr lang="en-GB" altLang="ja-JP" b="1" ker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p>
          <a:p>
            <a:pPr lvl="0">
              <a:defRPr/>
            </a:pP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170</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Er+</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Ca</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sym typeface="Symbol"/>
              </a:rPr>
              <a:t> </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214,215</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Ra, </a:t>
            </a:r>
            <a:r>
              <a:rPr lang="en-GB" altLang="ja-JP" sz="26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nat</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Yb,</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174</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Yb+</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Ca</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sym typeface="Symbol"/>
              </a:rPr>
              <a:t> </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216,217</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Th,</a:t>
            </a:r>
          </a:p>
          <a:p>
            <a:pPr lvl="0">
              <a:defRPr/>
            </a:pP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206</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Pb+</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Ca</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sym typeface="Symbol"/>
              </a:rPr>
              <a:t> </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252</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No</a:t>
            </a:r>
            <a:endParaRPr kumimoji="0" lang="en-GB"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1" name="TextBox 40">
            <a:extLst>
              <a:ext uri="{FF2B5EF4-FFF2-40B4-BE49-F238E27FC236}">
                <a16:creationId xmlns:a16="http://schemas.microsoft.com/office/drawing/2014/main" id="{18DA37E4-FA7E-49FA-9DF5-2A4827BFE310}"/>
              </a:ext>
            </a:extLst>
          </p:cNvPr>
          <p:cNvSpPr txBox="1"/>
          <p:nvPr/>
        </p:nvSpPr>
        <p:spPr>
          <a:xfrm>
            <a:off x="182036" y="3318566"/>
            <a:ext cx="4713021" cy="3139321"/>
          </a:xfrm>
          <a:prstGeom prst="rect">
            <a:avLst/>
          </a:prstGeom>
          <a:noFill/>
        </p:spPr>
        <p:txBody>
          <a:bodyPr wrap="none" rtlCol="0">
            <a:spAutoFit/>
          </a:bodyPr>
          <a:lstStyle/>
          <a:p>
            <a:pPr>
              <a:spcBef>
                <a:spcPts val="600"/>
              </a:spcBef>
            </a:pPr>
            <a:r>
              <a:rPr lang="en-GB">
                <a:solidFill>
                  <a:srgbClr val="C00000"/>
                </a:solidFill>
                <a:latin typeface="+mn-lt"/>
              </a:rPr>
              <a:t>Adjustment of optical elements  </a:t>
            </a:r>
            <a:r>
              <a:rPr lang="en-GB" i="1">
                <a:solidFill>
                  <a:srgbClr val="C00000"/>
                </a:solidFill>
                <a:latin typeface="+mn-lt"/>
              </a:rPr>
              <a:t>Q</a:t>
            </a:r>
            <a:r>
              <a:rPr lang="en-GB" sz="2000" baseline="-25000">
                <a:solidFill>
                  <a:srgbClr val="C00000"/>
                </a:solidFill>
                <a:latin typeface="+mn-lt"/>
              </a:rPr>
              <a:t>v</a:t>
            </a:r>
            <a:r>
              <a:rPr lang="en-GB">
                <a:solidFill>
                  <a:srgbClr val="C00000"/>
                </a:solidFill>
                <a:latin typeface="+mn-lt"/>
              </a:rPr>
              <a:t>, </a:t>
            </a:r>
            <a:r>
              <a:rPr lang="en-GB" i="1">
                <a:solidFill>
                  <a:srgbClr val="C00000"/>
                </a:solidFill>
                <a:latin typeface="+mn-lt"/>
              </a:rPr>
              <a:t>D</a:t>
            </a:r>
            <a:r>
              <a:rPr lang="en-GB" baseline="-25000">
                <a:solidFill>
                  <a:srgbClr val="C00000"/>
                </a:solidFill>
              </a:rPr>
              <a:t>h</a:t>
            </a:r>
            <a:r>
              <a:rPr lang="en-GB">
                <a:solidFill>
                  <a:srgbClr val="C00000"/>
                </a:solidFill>
                <a:latin typeface="+mn-lt"/>
              </a:rPr>
              <a:t>, </a:t>
            </a:r>
            <a:r>
              <a:rPr lang="en-GB" i="1">
                <a:solidFill>
                  <a:srgbClr val="C00000"/>
                </a:solidFill>
                <a:latin typeface="+mn-lt"/>
              </a:rPr>
              <a:t>Q</a:t>
            </a:r>
            <a:r>
              <a:rPr lang="en-GB" sz="2000" baseline="-25000">
                <a:solidFill>
                  <a:srgbClr val="C00000"/>
                </a:solidFill>
                <a:latin typeface="+mn-lt"/>
              </a:rPr>
              <a:t>h</a:t>
            </a:r>
            <a:r>
              <a:rPr lang="en-GB">
                <a:solidFill>
                  <a:srgbClr val="C00000"/>
                </a:solidFill>
                <a:latin typeface="+mn-lt"/>
              </a:rPr>
              <a:t>,</a:t>
            </a:r>
            <a:r>
              <a:rPr lang="en-GB" baseline="-25000">
                <a:solidFill>
                  <a:srgbClr val="C00000"/>
                </a:solidFill>
                <a:latin typeface="+mn-lt"/>
              </a:rPr>
              <a:t> </a:t>
            </a:r>
            <a:r>
              <a:rPr lang="en-GB" i="1">
                <a:solidFill>
                  <a:srgbClr val="C00000"/>
                </a:solidFill>
                <a:latin typeface="+mn-lt"/>
              </a:rPr>
              <a:t>Q</a:t>
            </a:r>
            <a:r>
              <a:rPr lang="en-GB" sz="2000" baseline="-25000">
                <a:solidFill>
                  <a:srgbClr val="C00000"/>
                </a:solidFill>
                <a:latin typeface="+mn-lt"/>
              </a:rPr>
              <a:t>v</a:t>
            </a:r>
            <a:r>
              <a:rPr lang="en-GB">
                <a:solidFill>
                  <a:srgbClr val="C00000"/>
                </a:solidFill>
                <a:latin typeface="+mn-lt"/>
              </a:rPr>
              <a:t>,</a:t>
            </a:r>
            <a:r>
              <a:rPr lang="en-GB" baseline="-25000">
                <a:solidFill>
                  <a:srgbClr val="C00000"/>
                </a:solidFill>
                <a:latin typeface="+mn-lt"/>
              </a:rPr>
              <a:t> </a:t>
            </a:r>
            <a:r>
              <a:rPr lang="en-GB" i="1">
                <a:solidFill>
                  <a:srgbClr val="C00000"/>
                </a:solidFill>
                <a:latin typeface="+mn-lt"/>
              </a:rPr>
              <a:t>D</a:t>
            </a:r>
            <a:endParaRPr lang="en-GB">
              <a:solidFill>
                <a:srgbClr val="C00000"/>
              </a:solidFill>
              <a:latin typeface="+mn-lt"/>
            </a:endParaRPr>
          </a:p>
          <a:p>
            <a:r>
              <a:rPr lang="en-GB"/>
              <a:t>Transmission</a:t>
            </a:r>
          </a:p>
          <a:p>
            <a:r>
              <a:rPr lang="en-GB">
                <a:solidFill>
                  <a:srgbClr val="663300"/>
                </a:solidFill>
              </a:rPr>
              <a:t>Image size on detector</a:t>
            </a:r>
          </a:p>
          <a:p>
            <a:r>
              <a:rPr lang="en-GB">
                <a:solidFill>
                  <a:schemeClr val="tx2">
                    <a:lumMod val="75000"/>
                  </a:schemeClr>
                </a:solidFill>
              </a:rPr>
              <a:t>Dispersion</a:t>
            </a:r>
          </a:p>
          <a:p>
            <a:r>
              <a:rPr lang="en-GB">
                <a:solidFill>
                  <a:srgbClr val="006600"/>
                </a:solidFill>
              </a:rPr>
              <a:t>Background</a:t>
            </a:r>
          </a:p>
          <a:p>
            <a:r>
              <a:rPr lang="en-GB">
                <a:solidFill>
                  <a:srgbClr val="C00000"/>
                </a:solidFill>
              </a:rPr>
              <a:t>Optimal gas pressure</a:t>
            </a:r>
          </a:p>
          <a:p>
            <a:r>
              <a:rPr lang="en-GB">
                <a:solidFill>
                  <a:schemeClr val="tx1">
                    <a:lumMod val="65000"/>
                    <a:lumOff val="35000"/>
                  </a:schemeClr>
                </a:solidFill>
              </a:rPr>
              <a:t>Systematics of charge states</a:t>
            </a:r>
          </a:p>
          <a:p>
            <a:r>
              <a:rPr lang="en-GB">
                <a:solidFill>
                  <a:srgbClr val="0000FF"/>
                </a:solidFill>
              </a:rPr>
              <a:t>Target stability vs. beam intensity</a:t>
            </a:r>
          </a:p>
          <a:p>
            <a:r>
              <a:rPr lang="en-GB">
                <a:solidFill>
                  <a:srgbClr val="7030A0"/>
                </a:solidFill>
              </a:rPr>
              <a:t>Yield vs. target thickness</a:t>
            </a:r>
          </a:p>
          <a:p>
            <a:r>
              <a:rPr lang="en-GB"/>
              <a:t>Test of digital and analog </a:t>
            </a:r>
          </a:p>
          <a:p>
            <a:r>
              <a:rPr lang="en-GB"/>
              <a:t>data acquisition systems</a:t>
            </a:r>
            <a:endParaRPr lang="en-GB" dirty="0">
              <a:solidFill>
                <a:srgbClr val="0000FF"/>
              </a:solidFill>
            </a:endParaRPr>
          </a:p>
        </p:txBody>
      </p:sp>
      <p:sp>
        <p:nvSpPr>
          <p:cNvPr id="42" name="Rectangle 2">
            <a:extLst>
              <a:ext uri="{FF2B5EF4-FFF2-40B4-BE49-F238E27FC236}">
                <a16:creationId xmlns:a16="http://schemas.microsoft.com/office/drawing/2014/main" id="{4D0178FB-C190-46C0-90D6-2E6791B7C969}"/>
              </a:ext>
            </a:extLst>
          </p:cNvPr>
          <p:cNvSpPr txBox="1">
            <a:spLocks noChangeArrowheads="1"/>
          </p:cNvSpPr>
          <p:nvPr/>
        </p:nvSpPr>
        <p:spPr bwMode="auto">
          <a:xfrm>
            <a:off x="5181568" y="3065859"/>
            <a:ext cx="6840760" cy="571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GB" altLang="ja-JP" b="1" i="1" kern="0">
                <a:solidFill>
                  <a:srgbClr val="FF0000"/>
                </a:solidFill>
                <a:effectLst>
                  <a:outerShdw blurRad="38100" dist="38100" dir="2700000" algn="tl">
                    <a:srgbClr val="000000">
                      <a:alpha val="43137"/>
                    </a:srgbClr>
                  </a:outerShdw>
                </a:effectLst>
                <a:latin typeface="Calibri" pitchFamily="34" charset="0"/>
                <a:cs typeface="Calibri" pitchFamily="34" charset="0"/>
              </a:rPr>
              <a:t>The experiments showed excellent background event suppression in the focal plane of the separator</a:t>
            </a:r>
            <a:endParaRPr lang="en-GB" altLang="ja-JP"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94505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866528" y="434862"/>
            <a:ext cx="2494978" cy="369332"/>
          </a:xfrm>
          <a:prstGeom prst="rect">
            <a:avLst/>
          </a:prstGeom>
          <a:noFill/>
        </p:spPr>
        <p:txBody>
          <a:bodyPr wrap="none" rtlCol="0">
            <a:spAutoFit/>
          </a:bodyPr>
          <a:lstStyle/>
          <a:p>
            <a:r>
              <a:rPr lang="en-US" b="1" dirty="0">
                <a:latin typeface="+mn-lt"/>
              </a:rPr>
              <a:t>Cross sections ~10</a:t>
            </a:r>
            <a:r>
              <a:rPr lang="en-US" sz="2400" b="1" baseline="30000" dirty="0">
                <a:latin typeface="+mn-lt"/>
              </a:rPr>
              <a:t>8-9</a:t>
            </a:r>
            <a:r>
              <a:rPr lang="en-US" b="1" dirty="0">
                <a:latin typeface="+mn-lt"/>
              </a:rPr>
              <a:t> pb</a:t>
            </a:r>
          </a:p>
        </p:txBody>
      </p:sp>
      <p:pic>
        <p:nvPicPr>
          <p:cNvPr id="11" name="Рисунок 10" descr="wwww.bmp"/>
          <p:cNvPicPr>
            <a:picLocks noChangeAspect="1"/>
          </p:cNvPicPr>
          <p:nvPr/>
        </p:nvPicPr>
        <p:blipFill>
          <a:blip r:embed="rId2" cstate="print"/>
          <a:srcRect l="4813" t="7035" r="11403" b="4661"/>
          <a:stretch>
            <a:fillRect/>
          </a:stretch>
        </p:blipFill>
        <p:spPr>
          <a:xfrm>
            <a:off x="1415480" y="1448862"/>
            <a:ext cx="3429024" cy="2074006"/>
          </a:xfrm>
          <a:prstGeom prst="rect">
            <a:avLst/>
          </a:prstGeom>
        </p:spPr>
      </p:pic>
      <p:pic>
        <p:nvPicPr>
          <p:cNvPr id="14" name="Рисунок 13" descr="aaa.bmp"/>
          <p:cNvPicPr>
            <a:picLocks noChangeAspect="1"/>
          </p:cNvPicPr>
          <p:nvPr/>
        </p:nvPicPr>
        <p:blipFill>
          <a:blip r:embed="rId3" cstate="print"/>
          <a:srcRect l="4360" t="8821" r="11071" b="5390"/>
          <a:stretch>
            <a:fillRect/>
          </a:stretch>
        </p:blipFill>
        <p:spPr>
          <a:xfrm>
            <a:off x="8078598" y="1481782"/>
            <a:ext cx="3429024" cy="2041086"/>
          </a:xfrm>
          <a:prstGeom prst="rect">
            <a:avLst/>
          </a:prstGeom>
        </p:spPr>
      </p:pic>
      <p:pic>
        <p:nvPicPr>
          <p:cNvPr id="15" name="Рисунок 14" descr="z1.bmp"/>
          <p:cNvPicPr>
            <a:picLocks noChangeAspect="1"/>
          </p:cNvPicPr>
          <p:nvPr/>
        </p:nvPicPr>
        <p:blipFill>
          <a:blip r:embed="rId4" cstate="print"/>
          <a:srcRect l="4360" t="7896" r="11072" b="4388"/>
          <a:stretch>
            <a:fillRect/>
          </a:stretch>
        </p:blipFill>
        <p:spPr>
          <a:xfrm>
            <a:off x="1316502" y="4660595"/>
            <a:ext cx="3495700" cy="2080773"/>
          </a:xfrm>
          <a:prstGeom prst="rect">
            <a:avLst/>
          </a:prstGeom>
        </p:spPr>
      </p:pic>
      <p:pic>
        <p:nvPicPr>
          <p:cNvPr id="9" name="Рисунок 8" descr="zz.bmp"/>
          <p:cNvPicPr>
            <a:picLocks noChangeAspect="1"/>
          </p:cNvPicPr>
          <p:nvPr/>
        </p:nvPicPr>
        <p:blipFill>
          <a:blip r:embed="rId5" cstate="print"/>
          <a:srcRect l="4360" t="7896" r="12414" b="2634"/>
          <a:stretch>
            <a:fillRect/>
          </a:stretch>
        </p:blipFill>
        <p:spPr>
          <a:xfrm>
            <a:off x="8078598" y="4556257"/>
            <a:ext cx="3379335" cy="2084832"/>
          </a:xfrm>
          <a:prstGeom prst="rect">
            <a:avLst/>
          </a:prstGeom>
        </p:spPr>
      </p:pic>
      <p:sp>
        <p:nvSpPr>
          <p:cNvPr id="10" name="Прямоугольник 9">
            <a:extLst>
              <a:ext uri="{FF2B5EF4-FFF2-40B4-BE49-F238E27FC236}">
                <a16:creationId xmlns:a16="http://schemas.microsoft.com/office/drawing/2014/main" id="{B7690B57-70F9-4589-ADB1-21E95BA57C07}"/>
              </a:ext>
            </a:extLst>
          </p:cNvPr>
          <p:cNvSpPr/>
          <p:nvPr/>
        </p:nvSpPr>
        <p:spPr>
          <a:xfrm>
            <a:off x="-1104800" y="436602"/>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Test reactions:</a:t>
            </a:r>
          </a:p>
        </p:txBody>
      </p:sp>
      <p:sp>
        <p:nvSpPr>
          <p:cNvPr id="3" name="Прямоугольник 2">
            <a:extLst>
              <a:ext uri="{FF2B5EF4-FFF2-40B4-BE49-F238E27FC236}">
                <a16:creationId xmlns:a16="http://schemas.microsoft.com/office/drawing/2014/main" id="{DF23BEE3-5540-4A16-8EAC-8B219A38C770}"/>
              </a:ext>
            </a:extLst>
          </p:cNvPr>
          <p:cNvSpPr/>
          <p:nvPr/>
        </p:nvSpPr>
        <p:spPr>
          <a:xfrm>
            <a:off x="640660" y="1024134"/>
            <a:ext cx="5455340" cy="369332"/>
          </a:xfrm>
          <a:prstGeom prst="rect">
            <a:avLst/>
          </a:prstGeom>
        </p:spPr>
        <p:txBody>
          <a:bodyPr wrap="none">
            <a:spAutoFit/>
          </a:bodyPr>
          <a:lstStyle/>
          <a:p>
            <a:pPr lvl="0">
              <a:defRPr/>
            </a:pPr>
            <a:r>
              <a:rPr lang="en-US" altLang="ja-JP" sz="2600" b="1" kern="0" baseline="30000" dirty="0" err="1">
                <a:solidFill>
                  <a:srgbClr val="006600"/>
                </a:solidFill>
                <a:effectLst>
                  <a:outerShdw blurRad="38100" dist="38100" dir="2700000" algn="tl">
                    <a:srgbClr val="000000">
                      <a:alpha val="43137"/>
                    </a:srgbClr>
                  </a:outerShdw>
                </a:effectLst>
                <a:latin typeface="Calibri" pitchFamily="34" charset="0"/>
                <a:cs typeface="Calibri" pitchFamily="34" charset="0"/>
              </a:rPr>
              <a:t>nat</a:t>
            </a:r>
            <a:r>
              <a:rPr lang="en-US" altLang="ja-JP" b="1" kern="0" dirty="0" err="1">
                <a:solidFill>
                  <a:srgbClr val="006600"/>
                </a:solidFill>
                <a:effectLst>
                  <a:outerShdw blurRad="38100" dist="38100" dir="2700000" algn="tl">
                    <a:srgbClr val="000000">
                      <a:alpha val="43137"/>
                    </a:srgbClr>
                  </a:outerShdw>
                </a:effectLst>
                <a:latin typeface="Calibri" pitchFamily="34" charset="0"/>
                <a:cs typeface="Calibri" pitchFamily="34" charset="0"/>
              </a:rPr>
              <a:t>Yb</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 (0.21, 0.43, 0.54, 0.64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40</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Ar</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207-212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Ra</a:t>
            </a:r>
          </a:p>
        </p:txBody>
      </p:sp>
      <p:sp>
        <p:nvSpPr>
          <p:cNvPr id="5" name="Прямоугольник 4">
            <a:extLst>
              <a:ext uri="{FF2B5EF4-FFF2-40B4-BE49-F238E27FC236}">
                <a16:creationId xmlns:a16="http://schemas.microsoft.com/office/drawing/2014/main" id="{8C1EC38D-8F7E-4EF5-B2BA-0E6812C8379A}"/>
              </a:ext>
            </a:extLst>
          </p:cNvPr>
          <p:cNvSpPr/>
          <p:nvPr/>
        </p:nvSpPr>
        <p:spPr>
          <a:xfrm>
            <a:off x="8024755" y="1024134"/>
            <a:ext cx="3898824" cy="369332"/>
          </a:xfrm>
          <a:prstGeom prst="rect">
            <a:avLst/>
          </a:prstGeom>
        </p:spPr>
        <p:txBody>
          <a:bodyPr wrap="none">
            <a:spAutoFit/>
          </a:bodyPr>
          <a:lstStyle/>
          <a:p>
            <a:pPr lvl="0">
              <a:defRPr/>
            </a:pP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170</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Er (0.54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Ca</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214,215</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Ra</a:t>
            </a:r>
          </a:p>
        </p:txBody>
      </p:sp>
      <p:sp>
        <p:nvSpPr>
          <p:cNvPr id="6" name="Прямоугольник 5">
            <a:extLst>
              <a:ext uri="{FF2B5EF4-FFF2-40B4-BE49-F238E27FC236}">
                <a16:creationId xmlns:a16="http://schemas.microsoft.com/office/drawing/2014/main" id="{C3856B50-1748-487B-B568-D445B38860DF}"/>
              </a:ext>
            </a:extLst>
          </p:cNvPr>
          <p:cNvSpPr/>
          <p:nvPr/>
        </p:nvSpPr>
        <p:spPr>
          <a:xfrm>
            <a:off x="640660" y="3825126"/>
            <a:ext cx="6096000" cy="728405"/>
          </a:xfrm>
          <a:prstGeom prst="rect">
            <a:avLst/>
          </a:prstGeom>
        </p:spPr>
        <p:txBody>
          <a:bodyPr>
            <a:spAutoFit/>
          </a:bodyPr>
          <a:lstStyle/>
          <a:p>
            <a:pPr lvl="0">
              <a:defRPr/>
            </a:pPr>
            <a:r>
              <a:rPr lang="en-US" altLang="ja-JP" sz="2600" b="1" kern="0" baseline="30000" dirty="0" err="1">
                <a:solidFill>
                  <a:srgbClr val="006600"/>
                </a:solidFill>
                <a:effectLst>
                  <a:outerShdw blurRad="38100" dist="38100" dir="2700000" algn="tl">
                    <a:srgbClr val="000000">
                      <a:alpha val="43137"/>
                    </a:srgbClr>
                  </a:outerShdw>
                </a:effectLst>
                <a:latin typeface="Calibri" pitchFamily="34" charset="0"/>
                <a:cs typeface="Calibri" pitchFamily="34" charset="0"/>
              </a:rPr>
              <a:t>nat</a:t>
            </a:r>
            <a:r>
              <a:rPr lang="en-US" altLang="ja-JP" b="1" kern="0" dirty="0" err="1">
                <a:solidFill>
                  <a:srgbClr val="006600"/>
                </a:solidFill>
                <a:effectLst>
                  <a:outerShdw blurRad="38100" dist="38100" dir="2700000" algn="tl">
                    <a:srgbClr val="000000">
                      <a:alpha val="43137"/>
                    </a:srgbClr>
                  </a:outerShdw>
                </a:effectLst>
                <a:latin typeface="Calibri" pitchFamily="34" charset="0"/>
                <a:cs typeface="Calibri" pitchFamily="34" charset="0"/>
              </a:rPr>
              <a:t>Yb</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  (0.21, 0.43, 0.54, 0.64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Ca</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216,217</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Th</a:t>
            </a:r>
          </a:p>
          <a:p>
            <a:pPr lvl="0">
              <a:defRPr/>
            </a:pPr>
            <a:endParaRPr lang="en-US" altLang="ja-JP" sz="8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endParaRPr>
          </a:p>
          <a:p>
            <a:pPr lvl="0">
              <a:defRPr/>
            </a:pP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174</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Yb (0.35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Ca</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216,217</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Th </a:t>
            </a:r>
            <a:endParaRPr lang="en-US" altLang="ja-JP" sz="800" b="1" kern="0" dirty="0">
              <a:solidFill>
                <a:srgbClr val="0066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Прямоугольник 6">
            <a:extLst>
              <a:ext uri="{FF2B5EF4-FFF2-40B4-BE49-F238E27FC236}">
                <a16:creationId xmlns:a16="http://schemas.microsoft.com/office/drawing/2014/main" id="{561C8186-A4D6-478C-80A3-483F08EA1496}"/>
              </a:ext>
            </a:extLst>
          </p:cNvPr>
          <p:cNvSpPr/>
          <p:nvPr/>
        </p:nvSpPr>
        <p:spPr>
          <a:xfrm>
            <a:off x="8024755" y="4004662"/>
            <a:ext cx="3671198" cy="369332"/>
          </a:xfrm>
          <a:prstGeom prst="rect">
            <a:avLst/>
          </a:prstGeom>
        </p:spPr>
        <p:txBody>
          <a:bodyPr wrap="none">
            <a:spAutoFit/>
          </a:bodyPr>
          <a:lstStyle/>
          <a:p>
            <a:pPr lvl="0">
              <a:defRPr/>
            </a:pP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206</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Pb (0.43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Ca</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252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No</a:t>
            </a:r>
            <a:endParaRPr lang="ru-RU" b="1" kern="0" dirty="0">
              <a:solidFill>
                <a:srgbClr val="0066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Прямоугольник 9">
            <a:extLst>
              <a:ext uri="{FF2B5EF4-FFF2-40B4-BE49-F238E27FC236}">
                <a16:creationId xmlns:a16="http://schemas.microsoft.com/office/drawing/2014/main" id="{600AB84C-DD9B-E747-8451-BA75E931F4A5}"/>
              </a:ext>
            </a:extLst>
          </p:cNvPr>
          <p:cNvSpPr/>
          <p:nvPr/>
        </p:nvSpPr>
        <p:spPr>
          <a:xfrm>
            <a:off x="0" y="0"/>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Status of the separator DGFRS-2:</a:t>
            </a:r>
            <a:r>
              <a:rPr lang="ru-RU" altLang="ko-KR" sz="2000" b="1" i="1" dirty="0">
                <a:solidFill>
                  <a:srgbClr val="C00000"/>
                </a:solidFill>
                <a:latin typeface="Arial" pitchFamily="34" charset="0"/>
                <a:ea typeface="Batang" pitchFamily="18" charset="-127"/>
                <a:cs typeface="Arial" pitchFamily="34" charset="0"/>
              </a:rPr>
              <a:t> </a:t>
            </a:r>
            <a:r>
              <a:rPr lang="en-GB" altLang="ko-KR" sz="2000" b="1" i="1" dirty="0">
                <a:solidFill>
                  <a:srgbClr val="C00000"/>
                </a:solidFill>
                <a:latin typeface="Arial" pitchFamily="34" charset="0"/>
                <a:ea typeface="Batang" pitchFamily="18" charset="-127"/>
                <a:cs typeface="Arial" pitchFamily="34" charset="0"/>
              </a:rPr>
              <a:t>r</a:t>
            </a:r>
            <a:r>
              <a:rPr lang="en-US" altLang="ko-KR" sz="2000" b="1" i="1" dirty="0" err="1">
                <a:solidFill>
                  <a:srgbClr val="C00000"/>
                </a:solidFill>
                <a:latin typeface="Arial" pitchFamily="34" charset="0"/>
                <a:ea typeface="Batang" pitchFamily="18" charset="-127"/>
                <a:cs typeface="Arial" pitchFamily="34" charset="0"/>
              </a:rPr>
              <a:t>esults</a:t>
            </a:r>
            <a:r>
              <a:rPr lang="en-US" altLang="ko-KR" sz="2000" b="1" i="1" dirty="0">
                <a:solidFill>
                  <a:srgbClr val="C00000"/>
                </a:solidFill>
                <a:latin typeface="Arial" pitchFamily="34" charset="0"/>
                <a:ea typeface="Batang" pitchFamily="18" charset="-127"/>
                <a:cs typeface="Arial" pitchFamily="34" charset="0"/>
              </a:rPr>
              <a:t> of test experiments</a:t>
            </a:r>
            <a:endParaRPr lang="ru-RU" sz="2000"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8C217E5E-FF5C-4720-864D-F5164C65D007}"/>
              </a:ext>
            </a:extLst>
          </p:cNvPr>
          <p:cNvSpPr/>
          <p:nvPr/>
        </p:nvSpPr>
        <p:spPr>
          <a:xfrm>
            <a:off x="191344" y="1772816"/>
            <a:ext cx="11668332" cy="38164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GB" sz="2200" b="1" dirty="0">
                <a:solidFill>
                  <a:srgbClr val="C00000"/>
                </a:solidFill>
                <a:latin typeface="Arial" panose="020B0604020202020204" pitchFamily="34" charset="0"/>
                <a:cs typeface="Arial" panose="020B0604020202020204" pitchFamily="34" charset="0"/>
              </a:rPr>
              <a:t>The PAC congratulates the Flerov Laboratory of Nuclear Reactions for the excellent work in this highly demanding field of SHE research.</a:t>
            </a:r>
          </a:p>
          <a:p>
            <a:pPr marL="285750" indent="-285750">
              <a:buFont typeface="Arial" panose="020B0604020202020204" pitchFamily="34" charset="0"/>
              <a:buChar char="•"/>
            </a:pPr>
            <a:endParaRPr lang="en-GB" sz="22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b="1" dirty="0">
                <a:solidFill>
                  <a:srgbClr val="C00000"/>
                </a:solidFill>
                <a:latin typeface="Arial" panose="020B0604020202020204" pitchFamily="34" charset="0"/>
                <a:cs typeface="Arial" panose="020B0604020202020204" pitchFamily="34" charset="0"/>
              </a:rPr>
              <a:t>The intensities achieved at DC-280 are already among the highest in the world, and the results are extremely encouraging for the continuation of this research programme. </a:t>
            </a:r>
          </a:p>
          <a:p>
            <a:pPr marL="285750" indent="-285750">
              <a:buFont typeface="Arial" panose="020B0604020202020204" pitchFamily="34" charset="0"/>
              <a:buChar char="•"/>
            </a:pPr>
            <a:endParaRPr lang="en-GB" sz="22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b="1" dirty="0">
                <a:solidFill>
                  <a:srgbClr val="C00000"/>
                </a:solidFill>
                <a:latin typeface="Arial" panose="020B0604020202020204" pitchFamily="34" charset="0"/>
                <a:cs typeface="Arial" panose="020B0604020202020204" pitchFamily="34" charset="0"/>
              </a:rPr>
              <a:t>The PAC recommends that FLNR continue the efforts of completing the test experiments and starting the implementation of the experimental programme at the SHE Factory.</a:t>
            </a:r>
          </a:p>
          <a:p>
            <a:endParaRPr lang="en-GB" sz="2200" b="1" dirty="0">
              <a:solidFill>
                <a:srgbClr val="C00000"/>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ru-RU" smtClean="0"/>
              <a:pPr/>
              <a:t>18</a:t>
            </a:fld>
            <a:endParaRPr lang="ru-RU"/>
          </a:p>
        </p:txBody>
      </p:sp>
      <p:sp>
        <p:nvSpPr>
          <p:cNvPr id="4" name="Прямоугольник 9">
            <a:extLst>
              <a:ext uri="{FF2B5EF4-FFF2-40B4-BE49-F238E27FC236}">
                <a16:creationId xmlns:a16="http://schemas.microsoft.com/office/drawing/2014/main" id="{603D5D1D-E779-6C44-B561-4C5A0D574D05}"/>
              </a:ext>
            </a:extLst>
          </p:cNvPr>
          <p:cNvSpPr/>
          <p:nvPr/>
        </p:nvSpPr>
        <p:spPr>
          <a:xfrm>
            <a:off x="579554" y="388985"/>
            <a:ext cx="10920536" cy="830997"/>
          </a:xfrm>
          <a:prstGeom prst="rect">
            <a:avLst/>
          </a:prstGeom>
        </p:spPr>
        <p:txBody>
          <a:bodyPr wrap="square">
            <a:spAutoFit/>
          </a:bodyPr>
          <a:lstStyle/>
          <a:p>
            <a:pPr algn="ctr"/>
            <a:r>
              <a:rPr lang="en-US" altLang="ko-KR" sz="2400" b="1" i="1" dirty="0">
                <a:solidFill>
                  <a:srgbClr val="C00000"/>
                </a:solidFill>
                <a:latin typeface="Arial" pitchFamily="34" charset="0"/>
                <a:ea typeface="Batang" pitchFamily="18" charset="-127"/>
                <a:cs typeface="Arial" pitchFamily="34" charset="0"/>
              </a:rPr>
              <a:t>PAC for NP recommendations related to “Status of the Factory of superheavy elements</a:t>
            </a:r>
            <a:r>
              <a:rPr lang="ru-RU" altLang="ko-KR" sz="2400" b="1" i="1" dirty="0">
                <a:solidFill>
                  <a:srgbClr val="C00000"/>
                </a:solidFill>
                <a:latin typeface="Arial" pitchFamily="34" charset="0"/>
                <a:ea typeface="Batang" pitchFamily="18" charset="-127"/>
                <a:cs typeface="Arial" pitchFamily="34" charset="0"/>
              </a:rPr>
              <a:t>: </a:t>
            </a:r>
            <a:r>
              <a:rPr lang="en-GB" altLang="ko-KR" sz="2400" b="1" i="1" dirty="0">
                <a:solidFill>
                  <a:srgbClr val="C00000"/>
                </a:solidFill>
                <a:latin typeface="Arial" pitchFamily="34" charset="0"/>
                <a:ea typeface="Batang" pitchFamily="18" charset="-127"/>
                <a:cs typeface="Arial" pitchFamily="34" charset="0"/>
              </a:rPr>
              <a:t>DC-280 cyclotron”</a:t>
            </a:r>
            <a:endParaRPr lang="ru-RU" sz="2400" dirty="0">
              <a:solidFill>
                <a:srgbClr val="C00000"/>
              </a:solidFill>
            </a:endParaRPr>
          </a:p>
        </p:txBody>
      </p:sp>
    </p:spTree>
    <p:extLst>
      <p:ext uri="{BB962C8B-B14F-4D97-AF65-F5344CB8AC3E}">
        <p14:creationId xmlns:p14="http://schemas.microsoft.com/office/powerpoint/2010/main" val="83253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19</a:t>
            </a:fld>
            <a:endParaRPr lang="ru-RU"/>
          </a:p>
        </p:txBody>
      </p:sp>
      <p:sp>
        <p:nvSpPr>
          <p:cNvPr id="3" name="Прямоугольник 2"/>
          <p:cNvSpPr/>
          <p:nvPr/>
        </p:nvSpPr>
        <p:spPr>
          <a:xfrm>
            <a:off x="191344" y="188640"/>
            <a:ext cx="11809312" cy="6540252"/>
          </a:xfrm>
          <a:prstGeom prst="rect">
            <a:avLst/>
          </a:prstGeom>
        </p:spPr>
        <p:txBody>
          <a:bodyPr wrap="square">
            <a:spAutoFit/>
          </a:bodyPr>
          <a:lstStyle/>
          <a:p>
            <a:pPr marL="342900" indent="-342900" algn="just">
              <a:buFont typeface="Arial" panose="020B0604020202020204" pitchFamily="34" charset="0"/>
              <a:buChar char="•"/>
            </a:pPr>
            <a:r>
              <a:rPr lang="en-US" sz="1900" b="1" dirty="0">
                <a:solidFill>
                  <a:srgbClr val="C00000"/>
                </a:solidFill>
                <a:latin typeface="Arial" pitchFamily="34" charset="0"/>
                <a:cs typeface="Arial" pitchFamily="34" charset="0"/>
              </a:rPr>
              <a:t>The main goal of the FLNR Factory of </a:t>
            </a:r>
            <a:r>
              <a:rPr lang="en-US" sz="1900" b="1" dirty="0" err="1">
                <a:solidFill>
                  <a:srgbClr val="C00000"/>
                </a:solidFill>
                <a:latin typeface="Arial" pitchFamily="34" charset="0"/>
                <a:cs typeface="Arial" pitchFamily="34" charset="0"/>
              </a:rPr>
              <a:t>superheavy</a:t>
            </a:r>
            <a:r>
              <a:rPr lang="en-US" sz="1900" b="1" dirty="0">
                <a:solidFill>
                  <a:srgbClr val="C00000"/>
                </a:solidFill>
                <a:latin typeface="Arial" pitchFamily="34" charset="0"/>
                <a:cs typeface="Arial" pitchFamily="34" charset="0"/>
              </a:rPr>
              <a:t> elements in 2019 was to commission the DC-280 cyclotron, including obtaining all necessary permits for work and the production of heavy-ion beams within the design parameters. The operation of the DC-280 cyclotron was officially started on 25 March 2019. To date, beams of </a:t>
            </a:r>
            <a:r>
              <a:rPr lang="en-US" sz="1900" b="1" baseline="30000" dirty="0">
                <a:solidFill>
                  <a:srgbClr val="C00000"/>
                </a:solidFill>
                <a:latin typeface="Arial" pitchFamily="34" charset="0"/>
                <a:cs typeface="Arial" pitchFamily="34" charset="0"/>
              </a:rPr>
              <a:t>12</a:t>
            </a:r>
            <a:r>
              <a:rPr lang="en-US" sz="1900" b="1" dirty="0">
                <a:solidFill>
                  <a:srgbClr val="C00000"/>
                </a:solidFill>
                <a:latin typeface="Arial" pitchFamily="34" charset="0"/>
                <a:cs typeface="Arial" pitchFamily="34" charset="0"/>
              </a:rPr>
              <a:t>C, </a:t>
            </a:r>
            <a:r>
              <a:rPr lang="en-US" sz="1900" b="1" baseline="30000" dirty="0">
                <a:solidFill>
                  <a:srgbClr val="C00000"/>
                </a:solidFill>
                <a:latin typeface="Arial" pitchFamily="34" charset="0"/>
                <a:cs typeface="Arial" pitchFamily="34" charset="0"/>
              </a:rPr>
              <a:t>40</a:t>
            </a:r>
            <a:r>
              <a:rPr lang="en-US" sz="1900" b="1" dirty="0">
                <a:solidFill>
                  <a:srgbClr val="C00000"/>
                </a:solidFill>
                <a:latin typeface="Arial" pitchFamily="34" charset="0"/>
                <a:cs typeface="Arial" pitchFamily="34" charset="0"/>
              </a:rPr>
              <a:t>Ar, </a:t>
            </a:r>
            <a:r>
              <a:rPr lang="en-US" sz="1900" b="1" baseline="30000" dirty="0">
                <a:solidFill>
                  <a:srgbClr val="C00000"/>
                </a:solidFill>
                <a:latin typeface="Arial" pitchFamily="34" charset="0"/>
                <a:cs typeface="Arial" pitchFamily="34" charset="0"/>
              </a:rPr>
              <a:t>48</a:t>
            </a:r>
            <a:r>
              <a:rPr lang="en-US" sz="1900" b="1" dirty="0">
                <a:solidFill>
                  <a:srgbClr val="C00000"/>
                </a:solidFill>
                <a:latin typeface="Arial" pitchFamily="34" charset="0"/>
                <a:cs typeface="Arial" pitchFamily="34" charset="0"/>
              </a:rPr>
              <a:t>Ca, and </a:t>
            </a:r>
            <a:r>
              <a:rPr lang="en-US" sz="1900" b="1" baseline="30000" dirty="0">
                <a:solidFill>
                  <a:srgbClr val="C00000"/>
                </a:solidFill>
                <a:latin typeface="Arial" pitchFamily="34" charset="0"/>
                <a:cs typeface="Arial" pitchFamily="34" charset="0"/>
              </a:rPr>
              <a:t>84</a:t>
            </a:r>
            <a:r>
              <a:rPr lang="en-US" sz="1900" b="1" dirty="0">
                <a:solidFill>
                  <a:srgbClr val="C00000"/>
                </a:solidFill>
                <a:latin typeface="Arial" pitchFamily="34" charset="0"/>
                <a:cs typeface="Arial" pitchFamily="34" charset="0"/>
              </a:rPr>
              <a:t>Kr with intensities of a few particle microamperes (p</a:t>
            </a:r>
            <a:r>
              <a:rPr lang="ru-RU" sz="1900" b="1" dirty="0" err="1">
                <a:solidFill>
                  <a:srgbClr val="C00000"/>
                </a:solidFill>
                <a:latin typeface="Arial" pitchFamily="34" charset="0"/>
                <a:cs typeface="Arial" pitchFamily="34" charset="0"/>
              </a:rPr>
              <a:t>μ</a:t>
            </a:r>
            <a:r>
              <a:rPr lang="en-US" sz="1900" b="1" dirty="0">
                <a:solidFill>
                  <a:srgbClr val="C00000"/>
                </a:solidFill>
                <a:latin typeface="Arial" pitchFamily="34" charset="0"/>
                <a:cs typeface="Arial" pitchFamily="34" charset="0"/>
              </a:rPr>
              <a:t>A) have been extracted. In particular, the intensity of accelerated </a:t>
            </a:r>
            <a:r>
              <a:rPr lang="en-US" sz="1900" b="1" baseline="30000" dirty="0">
                <a:solidFill>
                  <a:srgbClr val="C00000"/>
                </a:solidFill>
                <a:latin typeface="Arial" pitchFamily="34" charset="0"/>
                <a:cs typeface="Arial" pitchFamily="34" charset="0"/>
              </a:rPr>
              <a:t>48</a:t>
            </a:r>
            <a:r>
              <a:rPr lang="en-US" sz="1900" b="1" dirty="0">
                <a:solidFill>
                  <a:srgbClr val="C00000"/>
                </a:solidFill>
                <a:latin typeface="Arial" pitchFamily="34" charset="0"/>
                <a:cs typeface="Arial" pitchFamily="34" charset="0"/>
              </a:rPr>
              <a:t>Ca ions exceeded 5 p</a:t>
            </a:r>
            <a:r>
              <a:rPr lang="ru-RU" sz="1900" b="1" dirty="0" err="1">
                <a:solidFill>
                  <a:srgbClr val="C00000"/>
                </a:solidFill>
                <a:latin typeface="Arial" pitchFamily="34" charset="0"/>
                <a:cs typeface="Arial" pitchFamily="34" charset="0"/>
              </a:rPr>
              <a:t>μ</a:t>
            </a:r>
            <a:r>
              <a:rPr lang="en-US" sz="1900" b="1" dirty="0">
                <a:solidFill>
                  <a:srgbClr val="C00000"/>
                </a:solidFill>
                <a:latin typeface="Arial" pitchFamily="34" charset="0"/>
                <a:cs typeface="Arial" pitchFamily="34" charset="0"/>
              </a:rPr>
              <a:t>A. The acceleration efficiency was 51%.</a:t>
            </a:r>
          </a:p>
          <a:p>
            <a:pPr algn="just"/>
            <a:r>
              <a:rPr lang="en-US" sz="1900" b="1" dirty="0">
                <a:solidFill>
                  <a:srgbClr val="C00000"/>
                </a:solidFill>
                <a:latin typeface="Arial" pitchFamily="34" charset="0"/>
                <a:cs typeface="Arial" pitchFamily="34" charset="0"/>
              </a:rPr>
              <a:t> </a:t>
            </a:r>
            <a:endParaRPr lang="ru-RU" sz="1900" b="1" dirty="0">
              <a:solidFill>
                <a:srgbClr val="C00000"/>
              </a:solidFill>
              <a:latin typeface="Arial" pitchFamily="34" charset="0"/>
              <a:cs typeface="Arial" pitchFamily="34" charset="0"/>
            </a:endParaRPr>
          </a:p>
          <a:p>
            <a:pPr marL="342900" indent="-342900" algn="just">
              <a:buFont typeface="Arial" panose="020B0604020202020204" pitchFamily="34" charset="0"/>
              <a:buChar char="•"/>
            </a:pPr>
            <a:r>
              <a:rPr lang="en-US" sz="2000" b="1" i="1" dirty="0">
                <a:solidFill>
                  <a:srgbClr val="00B050"/>
                </a:solidFill>
                <a:latin typeface="Arial" panose="020B0604020202020204" pitchFamily="34" charset="0"/>
                <a:cs typeface="Arial" panose="020B0604020202020204" pitchFamily="34" charset="0"/>
              </a:rPr>
              <a:t>Current status: </a:t>
            </a:r>
            <a:r>
              <a:rPr lang="en-US" sz="1900" b="1" dirty="0">
                <a:solidFill>
                  <a:srgbClr val="0218EE"/>
                </a:solidFill>
                <a:latin typeface="Arial" pitchFamily="34" charset="0"/>
                <a:cs typeface="Arial" pitchFamily="34" charset="0"/>
              </a:rPr>
              <a:t>The installation and commissioning of the new gas-filled separator (GFS-2) was completed. Furthermore, test experiments were conducted with beams of </a:t>
            </a:r>
            <a:r>
              <a:rPr lang="en-US" sz="1900" b="1" baseline="30000" dirty="0">
                <a:solidFill>
                  <a:srgbClr val="0218EE"/>
                </a:solidFill>
                <a:latin typeface="Arial" pitchFamily="34" charset="0"/>
                <a:cs typeface="Arial" pitchFamily="34" charset="0"/>
              </a:rPr>
              <a:t>40</a:t>
            </a:r>
            <a:r>
              <a:rPr lang="en-US" sz="1900" b="1" dirty="0">
                <a:solidFill>
                  <a:srgbClr val="0218EE"/>
                </a:solidFill>
                <a:latin typeface="Arial" pitchFamily="34" charset="0"/>
                <a:cs typeface="Arial" pitchFamily="34" charset="0"/>
              </a:rPr>
              <a:t>Ar and </a:t>
            </a:r>
            <a:r>
              <a:rPr lang="en-US" sz="1900" b="1" baseline="30000" dirty="0">
                <a:solidFill>
                  <a:srgbClr val="0218EE"/>
                </a:solidFill>
                <a:latin typeface="Arial" pitchFamily="34" charset="0"/>
                <a:cs typeface="Arial" pitchFamily="34" charset="0"/>
              </a:rPr>
              <a:t>48</a:t>
            </a:r>
            <a:r>
              <a:rPr lang="en-US" sz="1900" b="1" dirty="0">
                <a:solidFill>
                  <a:srgbClr val="0218EE"/>
                </a:solidFill>
                <a:latin typeface="Arial" pitchFamily="34" charset="0"/>
                <a:cs typeface="Arial" pitchFamily="34" charset="0"/>
              </a:rPr>
              <a:t>Ca which were delivered to GFS-2 situated in the experimental hall. The experiments showed excellent background event suppression. Experiments with </a:t>
            </a:r>
            <a:r>
              <a:rPr lang="en-US" sz="1900" b="1" baseline="30000" dirty="0">
                <a:solidFill>
                  <a:srgbClr val="0218EE"/>
                </a:solidFill>
                <a:latin typeface="Arial" pitchFamily="34" charset="0"/>
                <a:cs typeface="Arial" pitchFamily="34" charset="0"/>
              </a:rPr>
              <a:t>48</a:t>
            </a:r>
            <a:r>
              <a:rPr lang="ru-RU" sz="1900" b="1" dirty="0" err="1">
                <a:solidFill>
                  <a:srgbClr val="0218EE"/>
                </a:solidFill>
                <a:latin typeface="Arial" pitchFamily="34" charset="0"/>
                <a:cs typeface="Arial" pitchFamily="34" charset="0"/>
              </a:rPr>
              <a:t>Са</a:t>
            </a:r>
            <a:r>
              <a:rPr lang="en-US" sz="1900" b="1" dirty="0">
                <a:solidFill>
                  <a:srgbClr val="0218EE"/>
                </a:solidFill>
                <a:latin typeface="Arial" pitchFamily="34" charset="0"/>
                <a:cs typeface="Arial" pitchFamily="34" charset="0"/>
              </a:rPr>
              <a:t> beams and targets of </a:t>
            </a:r>
            <a:r>
              <a:rPr lang="en-US" sz="1900" b="1" baseline="30000" dirty="0" err="1">
                <a:solidFill>
                  <a:srgbClr val="0218EE"/>
                </a:solidFill>
                <a:latin typeface="Arial" pitchFamily="34" charset="0"/>
                <a:cs typeface="Arial" pitchFamily="34" charset="0"/>
              </a:rPr>
              <a:t>nat</a:t>
            </a:r>
            <a:r>
              <a:rPr lang="en-US" sz="1900" b="1" dirty="0" err="1">
                <a:solidFill>
                  <a:srgbClr val="0218EE"/>
                </a:solidFill>
                <a:latin typeface="Arial" pitchFamily="34" charset="0"/>
                <a:cs typeface="Arial" pitchFamily="34" charset="0"/>
              </a:rPr>
              <a:t>Yb</a:t>
            </a:r>
            <a:r>
              <a:rPr lang="en-US" sz="1900" b="1" dirty="0">
                <a:solidFill>
                  <a:srgbClr val="0218EE"/>
                </a:solidFill>
                <a:latin typeface="Arial" pitchFamily="34" charset="0"/>
                <a:cs typeface="Arial" pitchFamily="34" charset="0"/>
              </a:rPr>
              <a:t>, </a:t>
            </a:r>
            <a:r>
              <a:rPr lang="en-US" sz="1900" b="1" baseline="30000" dirty="0">
                <a:solidFill>
                  <a:srgbClr val="0218EE"/>
                </a:solidFill>
                <a:latin typeface="Arial" pitchFamily="34" charset="0"/>
                <a:cs typeface="Arial" pitchFamily="34" charset="0"/>
              </a:rPr>
              <a:t>174</a:t>
            </a:r>
            <a:r>
              <a:rPr lang="en-US" sz="1900" b="1" dirty="0">
                <a:solidFill>
                  <a:srgbClr val="0218EE"/>
                </a:solidFill>
                <a:latin typeface="Arial" pitchFamily="34" charset="0"/>
                <a:cs typeface="Arial" pitchFamily="34" charset="0"/>
              </a:rPr>
              <a:t>Yb, </a:t>
            </a:r>
            <a:r>
              <a:rPr lang="en-US" sz="1900" b="1" baseline="30000" dirty="0">
                <a:solidFill>
                  <a:srgbClr val="0218EE"/>
                </a:solidFill>
                <a:latin typeface="Arial" pitchFamily="34" charset="0"/>
                <a:cs typeface="Arial" pitchFamily="34" charset="0"/>
              </a:rPr>
              <a:t>170</a:t>
            </a:r>
            <a:r>
              <a:rPr lang="en-US" sz="1900" b="1" dirty="0">
                <a:solidFill>
                  <a:srgbClr val="0218EE"/>
                </a:solidFill>
                <a:latin typeface="Arial" pitchFamily="34" charset="0"/>
                <a:cs typeface="Arial" pitchFamily="34" charset="0"/>
              </a:rPr>
              <a:t>Er, and </a:t>
            </a:r>
            <a:r>
              <a:rPr lang="en-US" sz="1900" b="1" baseline="30000" dirty="0">
                <a:solidFill>
                  <a:srgbClr val="0218EE"/>
                </a:solidFill>
                <a:latin typeface="Arial" pitchFamily="34" charset="0"/>
                <a:cs typeface="Arial" pitchFamily="34" charset="0"/>
              </a:rPr>
              <a:t>206</a:t>
            </a:r>
            <a:r>
              <a:rPr lang="en-US" sz="1900" b="1" dirty="0">
                <a:solidFill>
                  <a:srgbClr val="0218EE"/>
                </a:solidFill>
                <a:latin typeface="Arial" pitchFamily="34" charset="0"/>
                <a:cs typeface="Arial" pitchFamily="34" charset="0"/>
              </a:rPr>
              <a:t>Pb were carried out. The main goal was to determine the separator’s transmission and target stability when irradiated with high-intensity heavy-ion beams. The synthesis of Mc isotopes in the </a:t>
            </a:r>
            <a:r>
              <a:rPr lang="en-US" sz="1900" b="1" baseline="30000" dirty="0">
                <a:solidFill>
                  <a:srgbClr val="0218EE"/>
                </a:solidFill>
                <a:latin typeface="Arial" pitchFamily="34" charset="0"/>
                <a:cs typeface="Arial" pitchFamily="34" charset="0"/>
              </a:rPr>
              <a:t>48</a:t>
            </a:r>
            <a:r>
              <a:rPr lang="en-US" sz="1900" b="1" dirty="0">
                <a:solidFill>
                  <a:srgbClr val="0218EE"/>
                </a:solidFill>
                <a:latin typeface="Arial" pitchFamily="34" charset="0"/>
                <a:cs typeface="Arial" pitchFamily="34" charset="0"/>
              </a:rPr>
              <a:t>Ca+</a:t>
            </a:r>
            <a:r>
              <a:rPr lang="en-US" sz="1900" b="1" baseline="30000" dirty="0">
                <a:solidFill>
                  <a:srgbClr val="0218EE"/>
                </a:solidFill>
                <a:latin typeface="Arial" pitchFamily="34" charset="0"/>
                <a:cs typeface="Arial" pitchFamily="34" charset="0"/>
              </a:rPr>
              <a:t>243</a:t>
            </a:r>
            <a:r>
              <a:rPr lang="en-US" sz="1900" b="1" dirty="0">
                <a:solidFill>
                  <a:srgbClr val="0218EE"/>
                </a:solidFill>
                <a:latin typeface="Arial" pitchFamily="34" charset="0"/>
                <a:cs typeface="Arial" pitchFamily="34" charset="0"/>
              </a:rPr>
              <a:t>Am reaction will be the first test reaction for the production of superheavy nuclei. The beginning of the experiment is planned for the autumn of this year.</a:t>
            </a:r>
          </a:p>
          <a:p>
            <a:pPr algn="just"/>
            <a:r>
              <a:rPr lang="fr-FR" sz="1900" b="1" dirty="0">
                <a:solidFill>
                  <a:srgbClr val="0218EE"/>
                </a:solidFill>
                <a:latin typeface="Arial" pitchFamily="34" charset="0"/>
                <a:cs typeface="Arial" pitchFamily="34" charset="0"/>
              </a:rPr>
              <a:t> </a:t>
            </a:r>
            <a:endParaRPr lang="en-GB" sz="1900" b="1" dirty="0">
              <a:solidFill>
                <a:srgbClr val="0218EE"/>
              </a:solidFill>
              <a:latin typeface="Arial" pitchFamily="34" charset="0"/>
              <a:cs typeface="Arial" pitchFamily="34" charset="0"/>
            </a:endParaRPr>
          </a:p>
          <a:p>
            <a:pPr marL="342900" indent="-342900" algn="just">
              <a:buFont typeface="Arial" panose="020B0604020202020204" pitchFamily="34" charset="0"/>
              <a:buChar char="•"/>
            </a:pPr>
            <a:r>
              <a:rPr lang="en-US" sz="1900" b="1" i="1" dirty="0">
                <a:solidFill>
                  <a:srgbClr val="FF0000"/>
                </a:solidFill>
                <a:latin typeface="Arial" pitchFamily="34" charset="0"/>
                <a:cs typeface="Arial" pitchFamily="34" charset="0"/>
              </a:rPr>
              <a:t>The SC congratulates the Flerov Laboratory for the excellent work in this highly demanding field of SHE research. The intensities achieved at DC-280 are already among the highest in the world, and the results are extremely encouraging for the continuation of this research </a:t>
            </a:r>
            <a:r>
              <a:rPr lang="en-US" sz="1900" b="1" i="1" dirty="0" err="1">
                <a:solidFill>
                  <a:srgbClr val="FF0000"/>
                </a:solidFill>
                <a:latin typeface="Arial" pitchFamily="34" charset="0"/>
                <a:cs typeface="Arial" pitchFamily="34" charset="0"/>
              </a:rPr>
              <a:t>programme</a:t>
            </a:r>
            <a:r>
              <a:rPr lang="en-US" sz="1900" b="1" i="1" dirty="0">
                <a:solidFill>
                  <a:srgbClr val="FF0000"/>
                </a:solidFill>
                <a:latin typeface="Arial" pitchFamily="34" charset="0"/>
                <a:cs typeface="Arial" pitchFamily="34" charset="0"/>
              </a:rPr>
              <a:t>. </a:t>
            </a:r>
            <a:endParaRPr lang="ru-RU" sz="1900" b="1" i="1" dirty="0">
              <a:solidFill>
                <a:srgbClr val="FF0000"/>
              </a:solidFill>
              <a:latin typeface="Arial" pitchFamily="34" charset="0"/>
              <a:cs typeface="Arial" pitchFamily="34" charset="0"/>
            </a:endParaRPr>
          </a:p>
          <a:p>
            <a:pPr marL="342900" indent="-342900" algn="just">
              <a:buFont typeface="Arial" panose="020B0604020202020204" pitchFamily="34" charset="0"/>
              <a:buChar char="•"/>
            </a:pPr>
            <a:endParaRPr lang="ru-RU" sz="1900" b="1" i="1" dirty="0">
              <a:solidFill>
                <a:srgbClr val="FF0000"/>
              </a:solidFill>
              <a:latin typeface="Arial" pitchFamily="34" charset="0"/>
              <a:cs typeface="Arial" pitchFamily="34" charset="0"/>
            </a:endParaRPr>
          </a:p>
          <a:p>
            <a:pPr marL="342900" indent="-342900" algn="just">
              <a:buFont typeface="Arial" panose="020B0604020202020204" pitchFamily="34" charset="0"/>
              <a:buChar char="•"/>
            </a:pPr>
            <a:r>
              <a:rPr lang="en-US" sz="1900" b="1" i="1" dirty="0">
                <a:solidFill>
                  <a:srgbClr val="FF0000"/>
                </a:solidFill>
                <a:latin typeface="Arial" pitchFamily="34" charset="0"/>
                <a:cs typeface="Arial" pitchFamily="34" charset="0"/>
              </a:rPr>
              <a:t>The SC recommends that FLNR continue the efforts of completing the test experiments and starting the implementation of the experimental </a:t>
            </a:r>
            <a:r>
              <a:rPr lang="en-US" sz="1900" b="1" i="1" dirty="0" err="1">
                <a:solidFill>
                  <a:srgbClr val="FF0000"/>
                </a:solidFill>
                <a:latin typeface="Arial" pitchFamily="34" charset="0"/>
                <a:cs typeface="Arial" pitchFamily="34" charset="0"/>
              </a:rPr>
              <a:t>programme</a:t>
            </a:r>
            <a:r>
              <a:rPr lang="en-US" sz="1900" b="1" i="1" dirty="0">
                <a:solidFill>
                  <a:srgbClr val="FF0000"/>
                </a:solidFill>
                <a:latin typeface="Arial" pitchFamily="34" charset="0"/>
                <a:cs typeface="Arial" pitchFamily="34" charset="0"/>
              </a:rPr>
              <a:t> at the SHE Factory. </a:t>
            </a:r>
            <a:endParaRPr lang="ru-RU" sz="1900" b="1" i="1" dirty="0">
              <a:solidFill>
                <a:srgbClr val="FF000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id="{50D494AD-FBFB-4E06-A78A-518429946B9B}"/>
              </a:ext>
            </a:extLst>
          </p:cNvPr>
          <p:cNvSpPr txBox="1">
            <a:spLocks noChangeArrowheads="1"/>
          </p:cNvSpPr>
          <p:nvPr/>
        </p:nvSpPr>
        <p:spPr bwMode="auto">
          <a:xfrm>
            <a:off x="1724027" y="373044"/>
            <a:ext cx="87439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2000" b="1" kern="0" dirty="0">
                <a:solidFill>
                  <a:srgbClr val="C00000"/>
                </a:solidFill>
              </a:rPr>
              <a:t>Programme Advisory Committee for Nuclear Physics, </a:t>
            </a:r>
          </a:p>
          <a:p>
            <a:pPr algn="ctr" defTabSz="457200" eaLnBrk="1" hangingPunct="1">
              <a:defRPr/>
            </a:pPr>
            <a:r>
              <a:rPr lang="en-GB" altLang="ru-RU" sz="2000" b="1" kern="0" dirty="0">
                <a:solidFill>
                  <a:srgbClr val="C00000"/>
                </a:solidFill>
              </a:rPr>
              <a:t>51</a:t>
            </a:r>
            <a:r>
              <a:rPr lang="en-GB" altLang="ru-RU" sz="2000" b="1" kern="0" baseline="30000" dirty="0">
                <a:solidFill>
                  <a:srgbClr val="C00000"/>
                </a:solidFill>
              </a:rPr>
              <a:t>st</a:t>
            </a:r>
            <a:r>
              <a:rPr lang="en-GB" altLang="ru-RU" sz="2000" b="1" kern="0" dirty="0">
                <a:solidFill>
                  <a:srgbClr val="C00000"/>
                </a:solidFill>
              </a:rPr>
              <a:t>  meeting, 30–31 </a:t>
            </a:r>
            <a:r>
              <a:rPr lang="en-US" altLang="ru-RU" sz="2000" b="1" kern="0" dirty="0">
                <a:solidFill>
                  <a:srgbClr val="C00000"/>
                </a:solidFill>
              </a:rPr>
              <a:t>January</a:t>
            </a:r>
            <a:r>
              <a:rPr lang="en-GB" altLang="ru-RU" sz="2000" b="1" kern="0" dirty="0">
                <a:solidFill>
                  <a:srgbClr val="C00000"/>
                </a:solidFill>
              </a:rPr>
              <a:t> 2020</a:t>
            </a:r>
            <a:endParaRPr lang="en-GB" altLang="ru-RU" sz="2000" kern="0" dirty="0">
              <a:solidFill>
                <a:srgbClr val="C00000"/>
              </a:solidFill>
            </a:endParaRPr>
          </a:p>
        </p:txBody>
      </p:sp>
      <p:sp>
        <p:nvSpPr>
          <p:cNvPr id="4" name="ZoneTexte 3">
            <a:extLst>
              <a:ext uri="{FF2B5EF4-FFF2-40B4-BE49-F238E27FC236}">
                <a16:creationId xmlns:a16="http://schemas.microsoft.com/office/drawing/2014/main" id="{4276F065-E1D5-4664-AA50-7503A0EB8487}"/>
              </a:ext>
            </a:extLst>
          </p:cNvPr>
          <p:cNvSpPr txBox="1">
            <a:spLocks noChangeArrowheads="1"/>
          </p:cNvSpPr>
          <p:nvPr/>
        </p:nvSpPr>
        <p:spPr bwMode="auto">
          <a:xfrm>
            <a:off x="83334" y="1425012"/>
            <a:ext cx="12025336" cy="386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400" kern="0" dirty="0">
                <a:solidFill>
                  <a:srgbClr val="002060"/>
                </a:solidFill>
              </a:rPr>
              <a:t>							</a:t>
            </a:r>
          </a:p>
          <a:p>
            <a:pPr defTabSz="457200" eaLnBrk="1" hangingPunct="1">
              <a:lnSpc>
                <a:spcPct val="130000"/>
              </a:lnSpc>
              <a:defRPr/>
            </a:pPr>
            <a:r>
              <a:rPr lang="en-GB" altLang="ru-RU" sz="1600" b="1" kern="0" dirty="0">
                <a:solidFill>
                  <a:srgbClr val="C00000"/>
                </a:solidFill>
              </a:rPr>
              <a:t>4. Research activities under the theme “Investigations of Neutron Nuclear Interactions and Properties	E.  Lychagin</a:t>
            </a:r>
          </a:p>
          <a:p>
            <a:pPr defTabSz="457200" eaLnBrk="1" hangingPunct="1">
              <a:lnSpc>
                <a:spcPct val="130000"/>
              </a:lnSpc>
              <a:defRPr/>
            </a:pPr>
            <a:r>
              <a:rPr lang="en-GB" altLang="ru-RU" sz="1600" b="1" kern="0" dirty="0">
                <a:solidFill>
                  <a:srgbClr val="C00000"/>
                </a:solidFill>
              </a:rPr>
              <a:t>    of the Neutron”: status and prospects			</a:t>
            </a:r>
          </a:p>
          <a:p>
            <a:pPr defTabSz="457200" eaLnBrk="1" hangingPunct="1">
              <a:lnSpc>
                <a:spcPct val="130000"/>
              </a:lnSpc>
              <a:defRPr/>
            </a:pPr>
            <a:r>
              <a:rPr lang="en-GB" altLang="ru-RU" sz="1600" b="1" kern="0" dirty="0">
                <a:solidFill>
                  <a:srgbClr val="C00000"/>
                </a:solidFill>
              </a:rPr>
              <a:t>5. Letter of intent to open a new project: “Modernization of the EG-5 accelerator and development		A. Doroshkevich</a:t>
            </a:r>
          </a:p>
          <a:p>
            <a:pPr marL="215900" defTabSz="457200" eaLnBrk="1" hangingPunct="1">
              <a:lnSpc>
                <a:spcPct val="130000"/>
              </a:lnSpc>
              <a:defRPr/>
            </a:pPr>
            <a:r>
              <a:rPr lang="en-GB" altLang="ru-RU" sz="1600" b="1" kern="0" dirty="0">
                <a:solidFill>
                  <a:srgbClr val="C00000"/>
                </a:solidFill>
              </a:rPr>
              <a:t> of its experimental infrastructure”								</a:t>
            </a:r>
          </a:p>
          <a:p>
            <a:pPr defTabSz="457200" eaLnBrk="1" hangingPunct="1">
              <a:lnSpc>
                <a:spcPct val="130000"/>
              </a:lnSpc>
              <a:defRPr/>
            </a:pPr>
            <a:r>
              <a:rPr lang="en-GB" altLang="ru-RU" sz="1600" b="1" kern="0" dirty="0">
                <a:solidFill>
                  <a:srgbClr val="C00000"/>
                </a:solidFill>
              </a:rPr>
              <a:t>6. Proposal for opening a new project: “BECQUEREL” 											P. Zarubin</a:t>
            </a:r>
          </a:p>
          <a:p>
            <a:pPr defTabSz="457200" eaLnBrk="1" hangingPunct="1">
              <a:lnSpc>
                <a:spcPct val="130000"/>
              </a:lnSpc>
              <a:defRPr/>
            </a:pPr>
            <a:r>
              <a:rPr lang="en-GB" altLang="ru-RU" sz="1600" b="1" kern="0" dirty="0">
                <a:solidFill>
                  <a:srgbClr val="C00000"/>
                </a:solidFill>
              </a:rPr>
              <a:t>7. Status of the Factory of superheavy elements 											V. Semin, V. Utyonkov</a:t>
            </a:r>
          </a:p>
          <a:p>
            <a:pPr defTabSz="457200" eaLnBrk="1" hangingPunct="1">
              <a:lnSpc>
                <a:spcPct val="130000"/>
              </a:lnSpc>
              <a:defRPr/>
            </a:pPr>
            <a:r>
              <a:rPr lang="en-GB" altLang="ru-RU" sz="1600" b="1" kern="0" dirty="0">
                <a:solidFill>
                  <a:srgbClr val="C00000"/>
                </a:solidFill>
              </a:rPr>
              <a:t>8. Prospects for the study of multinucleon transfer reactions 										A. Yeremin </a:t>
            </a:r>
          </a:p>
          <a:p>
            <a:pPr defTabSz="457200" eaLnBrk="1" hangingPunct="1">
              <a:lnSpc>
                <a:spcPct val="130000"/>
              </a:lnSpc>
              <a:defRPr/>
            </a:pPr>
            <a:r>
              <a:rPr lang="en-GB" altLang="ru-RU" sz="1600" b="1" kern="0" dirty="0">
                <a:solidFill>
                  <a:srgbClr val="C00000"/>
                </a:solidFill>
              </a:rPr>
              <a:t>9. Poster presentations by young scientists</a:t>
            </a:r>
          </a:p>
          <a:p>
            <a:pPr defTabSz="457200" eaLnBrk="1" hangingPunct="1">
              <a:lnSpc>
                <a:spcPct val="130000"/>
              </a:lnSpc>
              <a:defRPr/>
            </a:pPr>
            <a:r>
              <a:rPr lang="en-GB" altLang="ru-RU" sz="1600" b="1" kern="0" dirty="0">
                <a:solidFill>
                  <a:srgbClr val="C00000"/>
                </a:solidFill>
              </a:rPr>
              <a:t>10. Scientific reports:</a:t>
            </a:r>
          </a:p>
          <a:p>
            <a:pPr defTabSz="457200" eaLnBrk="1" hangingPunct="1">
              <a:lnSpc>
                <a:spcPct val="130000"/>
              </a:lnSpc>
              <a:defRPr/>
            </a:pPr>
            <a:r>
              <a:rPr lang="en-GB" altLang="ru-RU" sz="1600" b="1" kern="0" dirty="0">
                <a:solidFill>
                  <a:srgbClr val="C00000"/>
                </a:solidFill>
              </a:rPr>
              <a:t>	10.1. “Fusion reactions in nuclear astrophysics” 											V. Sargsyan</a:t>
            </a:r>
          </a:p>
          <a:p>
            <a:pPr defTabSz="457200" eaLnBrk="1" hangingPunct="1">
              <a:lnSpc>
                <a:spcPct val="130000"/>
              </a:lnSpc>
              <a:defRPr/>
            </a:pPr>
            <a:r>
              <a:rPr lang="en-GB" altLang="ru-RU" sz="1600" b="1" kern="0" dirty="0">
                <a:solidFill>
                  <a:srgbClr val="C00000"/>
                </a:solidFill>
              </a:rPr>
              <a:t>	10.2. “Prompt neutron investigation in nuclear fission induced by resonance neutrons” 			S. Zeynalov</a:t>
            </a:r>
          </a:p>
        </p:txBody>
      </p:sp>
      <p:sp>
        <p:nvSpPr>
          <p:cNvPr id="2" name="Номер слайда 1">
            <a:extLst>
              <a:ext uri="{FF2B5EF4-FFF2-40B4-BE49-F238E27FC236}">
                <a16:creationId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2</a:t>
            </a:fld>
            <a:endParaRPr lang="ru-RU"/>
          </a:p>
        </p:txBody>
      </p:sp>
    </p:spTree>
    <p:extLst>
      <p:ext uri="{BB962C8B-B14F-4D97-AF65-F5344CB8AC3E}">
        <p14:creationId xmlns:p14="http://schemas.microsoft.com/office/powerpoint/2010/main" val="284537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400110"/>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Prospects for the study of multinucleon transfer reactions (MNT)</a:t>
            </a:r>
            <a:endParaRPr lang="en-GB" sz="2000" dirty="0">
              <a:solidFill>
                <a:srgbClr val="C00000"/>
              </a:solidFill>
            </a:endParaRPr>
          </a:p>
        </p:txBody>
      </p:sp>
      <p:sp>
        <p:nvSpPr>
          <p:cNvPr id="2" name="Номер слайда 1">
            <a:extLst>
              <a:ext uri="{FF2B5EF4-FFF2-40B4-BE49-F238E27FC236}">
                <a16:creationId xmlns:a16="http://schemas.microsoft.com/office/drawing/2014/main" id="{80332636-AB31-4F8E-9D08-DA7EF7107147}"/>
              </a:ext>
            </a:extLst>
          </p:cNvPr>
          <p:cNvSpPr>
            <a:spLocks noGrp="1"/>
          </p:cNvSpPr>
          <p:nvPr>
            <p:ph type="sldNum" sz="quarter" idx="12"/>
          </p:nvPr>
        </p:nvSpPr>
        <p:spPr/>
        <p:txBody>
          <a:bodyPr/>
          <a:lstStyle/>
          <a:p>
            <a:fld id="{017C60C2-FB95-4464-969C-DC460CD1CFD8}" type="slidenum">
              <a:rPr lang="en-GB" smtClean="0"/>
              <a:pPr/>
              <a:t>20</a:t>
            </a:fld>
            <a:endParaRPr lang="en-GB"/>
          </a:p>
        </p:txBody>
      </p:sp>
      <p:pic>
        <p:nvPicPr>
          <p:cNvPr id="5" name="Рисунок 4" descr="Изображение выглядит как человек, мужчина, внутренний, сидит&#10;&#10;Автоматически созданное описание">
            <a:extLst>
              <a:ext uri="{FF2B5EF4-FFF2-40B4-BE49-F238E27FC236}">
                <a16:creationId xmlns:a16="http://schemas.microsoft.com/office/drawing/2014/main" id="{4E8C700C-66CA-4E58-868C-85F2274EF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416" y="530306"/>
            <a:ext cx="2137008" cy="2204864"/>
          </a:xfrm>
          <a:prstGeom prst="rect">
            <a:avLst/>
          </a:prstGeom>
        </p:spPr>
      </p:pic>
      <p:sp>
        <p:nvSpPr>
          <p:cNvPr id="13" name="Прямоугольник 12">
            <a:extLst>
              <a:ext uri="{FF2B5EF4-FFF2-40B4-BE49-F238E27FC236}">
                <a16:creationId xmlns:a16="http://schemas.microsoft.com/office/drawing/2014/main" id="{D20A3BA8-3EE4-467C-B6F1-1BE88EAE86B8}"/>
              </a:ext>
            </a:extLst>
          </p:cNvPr>
          <p:cNvSpPr/>
          <p:nvPr/>
        </p:nvSpPr>
        <p:spPr>
          <a:xfrm>
            <a:off x="10081120" y="2368066"/>
            <a:ext cx="1814920" cy="338554"/>
          </a:xfrm>
          <a:prstGeom prst="rect">
            <a:avLst/>
          </a:prstGeom>
        </p:spPr>
        <p:txBody>
          <a:bodyPr wrap="none">
            <a:spAutoFit/>
          </a:bodyPr>
          <a:lstStyle/>
          <a:p>
            <a:r>
              <a:rPr lang="en-GB" altLang="ru-RU" sz="1600" b="1" kern="0">
                <a:solidFill>
                  <a:schemeClr val="bg1"/>
                </a:solidFill>
              </a:rPr>
              <a:t>Alexander Yeremin</a:t>
            </a:r>
            <a:endParaRPr lang="en-GB" sz="1600">
              <a:solidFill>
                <a:schemeClr val="bg1"/>
              </a:solidFill>
            </a:endParaRPr>
          </a:p>
        </p:txBody>
      </p:sp>
      <p:graphicFrame>
        <p:nvGraphicFramePr>
          <p:cNvPr id="14" name="Object 3">
            <a:extLst>
              <a:ext uri="{FF2B5EF4-FFF2-40B4-BE49-F238E27FC236}">
                <a16:creationId xmlns:a16="http://schemas.microsoft.com/office/drawing/2014/main" id="{AAFC4834-1C14-4E4C-92E9-9193A7A6E6B8}"/>
              </a:ext>
            </a:extLst>
          </p:cNvPr>
          <p:cNvGraphicFramePr>
            <a:graphicFrameLocks noChangeAspect="1"/>
          </p:cNvGraphicFramePr>
          <p:nvPr>
            <p:extLst>
              <p:ext uri="{D42A27DB-BD31-4B8C-83A1-F6EECF244321}">
                <p14:modId xmlns:p14="http://schemas.microsoft.com/office/powerpoint/2010/main" val="2617479007"/>
              </p:ext>
            </p:extLst>
          </p:nvPr>
        </p:nvGraphicFramePr>
        <p:xfrm>
          <a:off x="3879576" y="1198391"/>
          <a:ext cx="5111751" cy="3203575"/>
        </p:xfrm>
        <a:graphic>
          <a:graphicData uri="http://schemas.openxmlformats.org/presentationml/2006/ole">
            <mc:AlternateContent xmlns:mc="http://schemas.openxmlformats.org/markup-compatibility/2006">
              <mc:Choice xmlns:v="urn:schemas-microsoft-com:vml" Requires="v">
                <p:oleObj spid="_x0000_s1190" name="Photo Editor Photo" r:id="rId5" imgW="3524742" imgH="2209524" progId="">
                  <p:embed/>
                </p:oleObj>
              </mc:Choice>
              <mc:Fallback>
                <p:oleObj name="Photo Editor Photo" r:id="rId5" imgW="3524742" imgH="2209524" progId="">
                  <p:embed/>
                  <p:pic>
                    <p:nvPicPr>
                      <p:cNvPr id="0" name="Picture 1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576" y="1198391"/>
                        <a:ext cx="5111751"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oleObj>
              </mc:Fallback>
            </mc:AlternateContent>
          </a:graphicData>
        </a:graphic>
      </p:graphicFrame>
      <p:sp>
        <p:nvSpPr>
          <p:cNvPr id="16" name="Oval 4">
            <a:extLst>
              <a:ext uri="{FF2B5EF4-FFF2-40B4-BE49-F238E27FC236}">
                <a16:creationId xmlns:a16="http://schemas.microsoft.com/office/drawing/2014/main" id="{0602722E-8B08-46CB-8393-8DCD79C41368}"/>
              </a:ext>
            </a:extLst>
          </p:cNvPr>
          <p:cNvSpPr>
            <a:spLocks noChangeArrowheads="1"/>
          </p:cNvSpPr>
          <p:nvPr/>
        </p:nvSpPr>
        <p:spPr bwMode="auto">
          <a:xfrm>
            <a:off x="5687500" y="3371831"/>
            <a:ext cx="817005" cy="358775"/>
          </a:xfrm>
          <a:prstGeom prst="ellipse">
            <a:avLst/>
          </a:prstGeom>
          <a:noFill/>
          <a:ln w="57150" algn="ctr">
            <a:solidFill>
              <a:srgbClr val="66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17" name="Text Box 5">
            <a:extLst>
              <a:ext uri="{FF2B5EF4-FFF2-40B4-BE49-F238E27FC236}">
                <a16:creationId xmlns:a16="http://schemas.microsoft.com/office/drawing/2014/main" id="{5F4E082B-7DC1-4696-9015-156C6A2D7DA0}"/>
              </a:ext>
            </a:extLst>
          </p:cNvPr>
          <p:cNvSpPr txBox="1">
            <a:spLocks noChangeArrowheads="1"/>
          </p:cNvSpPr>
          <p:nvPr/>
        </p:nvSpPr>
        <p:spPr bwMode="auto">
          <a:xfrm>
            <a:off x="1381094" y="4857762"/>
            <a:ext cx="3571900" cy="1015663"/>
          </a:xfrm>
          <a:prstGeom prst="rect">
            <a:avLst/>
          </a:prstGeom>
          <a:noFill/>
          <a:ln w="57150" algn="ctr">
            <a:solidFill>
              <a:srgbClr val="66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ru-RU" sz="2000"/>
              <a:t>Study of isotopes in the region N = 126, r – process in astrophysical nucleosynthesis</a:t>
            </a:r>
          </a:p>
        </p:txBody>
      </p:sp>
      <p:sp>
        <p:nvSpPr>
          <p:cNvPr id="22" name="Text Box 8">
            <a:extLst>
              <a:ext uri="{FF2B5EF4-FFF2-40B4-BE49-F238E27FC236}">
                <a16:creationId xmlns:a16="http://schemas.microsoft.com/office/drawing/2014/main" id="{295A5731-0B2F-4EB3-B162-6FEE02213F50}"/>
              </a:ext>
            </a:extLst>
          </p:cNvPr>
          <p:cNvSpPr txBox="1">
            <a:spLocks noChangeArrowheads="1"/>
          </p:cNvSpPr>
          <p:nvPr/>
        </p:nvSpPr>
        <p:spPr bwMode="auto">
          <a:xfrm>
            <a:off x="1094303" y="2273212"/>
            <a:ext cx="2663825" cy="923330"/>
          </a:xfrm>
          <a:prstGeom prst="rect">
            <a:avLst/>
          </a:prstGeom>
          <a:noFill/>
          <a:ln w="57150" algn="ctr">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ru-RU" sz="1800"/>
              <a:t>Study of neutron deficient isotopes in the region 82 &lt; Z &lt; 100</a:t>
            </a:r>
          </a:p>
        </p:txBody>
      </p:sp>
      <p:grpSp>
        <p:nvGrpSpPr>
          <p:cNvPr id="23" name="Group 12">
            <a:extLst>
              <a:ext uri="{FF2B5EF4-FFF2-40B4-BE49-F238E27FC236}">
                <a16:creationId xmlns:a16="http://schemas.microsoft.com/office/drawing/2014/main" id="{C131A88F-9F4D-4FCB-9A98-E3344A6262A2}"/>
              </a:ext>
            </a:extLst>
          </p:cNvPr>
          <p:cNvGrpSpPr>
            <a:grpSpLocks/>
          </p:cNvGrpSpPr>
          <p:nvPr/>
        </p:nvGrpSpPr>
        <p:grpSpPr bwMode="auto">
          <a:xfrm>
            <a:off x="5894905" y="1162031"/>
            <a:ext cx="3600451" cy="4329113"/>
            <a:chOff x="2925" y="838"/>
            <a:chExt cx="2268" cy="2727"/>
          </a:xfrm>
        </p:grpSpPr>
        <p:sp>
          <p:nvSpPr>
            <p:cNvPr id="25" name="Oval 13">
              <a:extLst>
                <a:ext uri="{FF2B5EF4-FFF2-40B4-BE49-F238E27FC236}">
                  <a16:creationId xmlns:a16="http://schemas.microsoft.com/office/drawing/2014/main" id="{C278EB46-C99B-466F-8260-420CA624F5E9}"/>
                </a:ext>
              </a:extLst>
            </p:cNvPr>
            <p:cNvSpPr>
              <a:spLocks noChangeArrowheads="1"/>
            </p:cNvSpPr>
            <p:nvPr/>
          </p:nvSpPr>
          <p:spPr bwMode="auto">
            <a:xfrm>
              <a:off x="4558" y="838"/>
              <a:ext cx="635" cy="407"/>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26" name="Text Box 14">
              <a:extLst>
                <a:ext uri="{FF2B5EF4-FFF2-40B4-BE49-F238E27FC236}">
                  <a16:creationId xmlns:a16="http://schemas.microsoft.com/office/drawing/2014/main" id="{38446F74-EF74-4BF1-A4E7-D83EF87239DF}"/>
                </a:ext>
              </a:extLst>
            </p:cNvPr>
            <p:cNvSpPr txBox="1">
              <a:spLocks noChangeArrowheads="1"/>
            </p:cNvSpPr>
            <p:nvPr/>
          </p:nvSpPr>
          <p:spPr bwMode="auto">
            <a:xfrm>
              <a:off x="2925" y="3158"/>
              <a:ext cx="2268" cy="407"/>
            </a:xfrm>
            <a:prstGeom prst="rect">
              <a:avLst/>
            </a:prstGeom>
            <a:noFill/>
            <a:ln w="571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ru-RU" sz="1800"/>
                <a:t>Study of neutron rich isotopes in the region  Z &gt; 100</a:t>
              </a:r>
            </a:p>
          </p:txBody>
        </p:sp>
      </p:grpSp>
      <p:sp>
        <p:nvSpPr>
          <p:cNvPr id="27" name="Oval 7">
            <a:extLst>
              <a:ext uri="{FF2B5EF4-FFF2-40B4-BE49-F238E27FC236}">
                <a16:creationId xmlns:a16="http://schemas.microsoft.com/office/drawing/2014/main" id="{9CC3D634-4FC1-4031-A267-55D8B88C6F5F}"/>
              </a:ext>
            </a:extLst>
          </p:cNvPr>
          <p:cNvSpPr>
            <a:spLocks noChangeArrowheads="1"/>
          </p:cNvSpPr>
          <p:nvPr/>
        </p:nvSpPr>
        <p:spPr bwMode="auto">
          <a:xfrm>
            <a:off x="6054452" y="2273207"/>
            <a:ext cx="900113" cy="376238"/>
          </a:xfrm>
          <a:prstGeom prst="ellipse">
            <a:avLst/>
          </a:prstGeom>
          <a:noFill/>
          <a:ln w="57150" algn="ctr">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28" name="Oval 13">
            <a:extLst>
              <a:ext uri="{FF2B5EF4-FFF2-40B4-BE49-F238E27FC236}">
                <a16:creationId xmlns:a16="http://schemas.microsoft.com/office/drawing/2014/main" id="{515B9629-3425-4D1A-BD01-6D6FB7DD4A54}"/>
              </a:ext>
            </a:extLst>
          </p:cNvPr>
          <p:cNvSpPr>
            <a:spLocks noChangeArrowheads="1"/>
          </p:cNvSpPr>
          <p:nvPr/>
        </p:nvSpPr>
        <p:spPr bwMode="auto">
          <a:xfrm>
            <a:off x="7799909" y="1903990"/>
            <a:ext cx="1008063" cy="646113"/>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29" name="Oval 7">
            <a:extLst>
              <a:ext uri="{FF2B5EF4-FFF2-40B4-BE49-F238E27FC236}">
                <a16:creationId xmlns:a16="http://schemas.microsoft.com/office/drawing/2014/main" id="{E5937295-E209-4F99-9336-7A7634B09A65}"/>
              </a:ext>
            </a:extLst>
          </p:cNvPr>
          <p:cNvSpPr>
            <a:spLocks noChangeArrowheads="1"/>
          </p:cNvSpPr>
          <p:nvPr/>
        </p:nvSpPr>
        <p:spPr bwMode="auto">
          <a:xfrm>
            <a:off x="5195893" y="2547051"/>
            <a:ext cx="900113" cy="376238"/>
          </a:xfrm>
          <a:prstGeom prst="ellipse">
            <a:avLst/>
          </a:prstGeom>
          <a:noFill/>
          <a:ln w="57150" algn="ctr">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30" name="TextBox 29">
            <a:extLst>
              <a:ext uri="{FF2B5EF4-FFF2-40B4-BE49-F238E27FC236}">
                <a16:creationId xmlns:a16="http://schemas.microsoft.com/office/drawing/2014/main" id="{CCF05CD8-D07E-4D33-BBA0-01673D95552C}"/>
              </a:ext>
            </a:extLst>
          </p:cNvPr>
          <p:cNvSpPr txBox="1"/>
          <p:nvPr/>
        </p:nvSpPr>
        <p:spPr>
          <a:xfrm>
            <a:off x="5689557" y="2175874"/>
            <a:ext cx="301686" cy="369332"/>
          </a:xfrm>
          <a:prstGeom prst="rect">
            <a:avLst/>
          </a:prstGeom>
          <a:noFill/>
        </p:spPr>
        <p:txBody>
          <a:bodyPr wrap="none" rtlCol="0">
            <a:spAutoFit/>
          </a:bodyPr>
          <a:lstStyle/>
          <a:p>
            <a:r>
              <a:rPr lang="en-GB" sz="1800"/>
              <a:t>1</a:t>
            </a:r>
          </a:p>
        </p:txBody>
      </p:sp>
      <p:sp>
        <p:nvSpPr>
          <p:cNvPr id="31" name="TextBox 30">
            <a:extLst>
              <a:ext uri="{FF2B5EF4-FFF2-40B4-BE49-F238E27FC236}">
                <a16:creationId xmlns:a16="http://schemas.microsoft.com/office/drawing/2014/main" id="{DE9A600F-F6CF-4DF6-BF5A-279AE68023EB}"/>
              </a:ext>
            </a:extLst>
          </p:cNvPr>
          <p:cNvSpPr txBox="1"/>
          <p:nvPr/>
        </p:nvSpPr>
        <p:spPr>
          <a:xfrm>
            <a:off x="5741540" y="3782046"/>
            <a:ext cx="301686" cy="369332"/>
          </a:xfrm>
          <a:prstGeom prst="rect">
            <a:avLst/>
          </a:prstGeom>
          <a:noFill/>
        </p:spPr>
        <p:txBody>
          <a:bodyPr wrap="none" rtlCol="0">
            <a:spAutoFit/>
          </a:bodyPr>
          <a:lstStyle/>
          <a:p>
            <a:r>
              <a:rPr lang="en-GB" sz="1800"/>
              <a:t>2</a:t>
            </a:r>
          </a:p>
        </p:txBody>
      </p:sp>
      <p:sp>
        <p:nvSpPr>
          <p:cNvPr id="32" name="TextBox 31">
            <a:extLst>
              <a:ext uri="{FF2B5EF4-FFF2-40B4-BE49-F238E27FC236}">
                <a16:creationId xmlns:a16="http://schemas.microsoft.com/office/drawing/2014/main" id="{BE8A67C7-7854-4B12-8C80-67568D624DBB}"/>
              </a:ext>
            </a:extLst>
          </p:cNvPr>
          <p:cNvSpPr txBox="1"/>
          <p:nvPr/>
        </p:nvSpPr>
        <p:spPr>
          <a:xfrm>
            <a:off x="881024" y="5214950"/>
            <a:ext cx="301686" cy="369332"/>
          </a:xfrm>
          <a:prstGeom prst="rect">
            <a:avLst/>
          </a:prstGeom>
          <a:noFill/>
        </p:spPr>
        <p:txBody>
          <a:bodyPr wrap="none" rtlCol="0">
            <a:spAutoFit/>
          </a:bodyPr>
          <a:lstStyle/>
          <a:p>
            <a:r>
              <a:rPr lang="en-GB" sz="1800"/>
              <a:t>2</a:t>
            </a:r>
          </a:p>
        </p:txBody>
      </p:sp>
      <p:sp>
        <p:nvSpPr>
          <p:cNvPr id="33" name="TextBox 32">
            <a:extLst>
              <a:ext uri="{FF2B5EF4-FFF2-40B4-BE49-F238E27FC236}">
                <a16:creationId xmlns:a16="http://schemas.microsoft.com/office/drawing/2014/main" id="{D4451670-F11A-4C00-A918-988AB04740ED}"/>
              </a:ext>
            </a:extLst>
          </p:cNvPr>
          <p:cNvSpPr txBox="1"/>
          <p:nvPr/>
        </p:nvSpPr>
        <p:spPr>
          <a:xfrm>
            <a:off x="714764" y="2284825"/>
            <a:ext cx="301686" cy="369332"/>
          </a:xfrm>
          <a:prstGeom prst="rect">
            <a:avLst/>
          </a:prstGeom>
          <a:noFill/>
        </p:spPr>
        <p:txBody>
          <a:bodyPr wrap="none" rtlCol="0">
            <a:spAutoFit/>
          </a:bodyPr>
          <a:lstStyle/>
          <a:p>
            <a:r>
              <a:rPr lang="en-GB" sz="1800"/>
              <a:t>1</a:t>
            </a:r>
          </a:p>
        </p:txBody>
      </p:sp>
      <p:sp>
        <p:nvSpPr>
          <p:cNvPr id="34" name="TextBox 33">
            <a:extLst>
              <a:ext uri="{FF2B5EF4-FFF2-40B4-BE49-F238E27FC236}">
                <a16:creationId xmlns:a16="http://schemas.microsoft.com/office/drawing/2014/main" id="{83A49738-4669-4900-A06E-44A564FE1CA7}"/>
              </a:ext>
            </a:extLst>
          </p:cNvPr>
          <p:cNvSpPr txBox="1"/>
          <p:nvPr/>
        </p:nvSpPr>
        <p:spPr>
          <a:xfrm>
            <a:off x="5442057" y="4845027"/>
            <a:ext cx="301686" cy="369332"/>
          </a:xfrm>
          <a:prstGeom prst="rect">
            <a:avLst/>
          </a:prstGeom>
          <a:noFill/>
        </p:spPr>
        <p:txBody>
          <a:bodyPr wrap="none" rtlCol="0">
            <a:spAutoFit/>
          </a:bodyPr>
          <a:lstStyle/>
          <a:p>
            <a:r>
              <a:rPr lang="en-GB" sz="1800"/>
              <a:t>3</a:t>
            </a:r>
          </a:p>
        </p:txBody>
      </p:sp>
      <p:sp>
        <p:nvSpPr>
          <p:cNvPr id="35" name="TextBox 34">
            <a:extLst>
              <a:ext uri="{FF2B5EF4-FFF2-40B4-BE49-F238E27FC236}">
                <a16:creationId xmlns:a16="http://schemas.microsoft.com/office/drawing/2014/main" id="{628D6901-C92C-422A-88C9-2CDF36B3931E}"/>
              </a:ext>
            </a:extLst>
          </p:cNvPr>
          <p:cNvSpPr txBox="1"/>
          <p:nvPr/>
        </p:nvSpPr>
        <p:spPr>
          <a:xfrm>
            <a:off x="8807965" y="1915493"/>
            <a:ext cx="301686" cy="369332"/>
          </a:xfrm>
          <a:prstGeom prst="rect">
            <a:avLst/>
          </a:prstGeom>
          <a:noFill/>
        </p:spPr>
        <p:txBody>
          <a:bodyPr wrap="none" rtlCol="0">
            <a:spAutoFit/>
          </a:bodyPr>
          <a:lstStyle/>
          <a:p>
            <a:r>
              <a:rPr lang="en-GB" sz="1800"/>
              <a:t>3</a:t>
            </a:r>
          </a:p>
        </p:txBody>
      </p:sp>
      <p:sp>
        <p:nvSpPr>
          <p:cNvPr id="6" name="Прямоугольник 5">
            <a:extLst>
              <a:ext uri="{FF2B5EF4-FFF2-40B4-BE49-F238E27FC236}">
                <a16:creationId xmlns:a16="http://schemas.microsoft.com/office/drawing/2014/main" id="{90997302-3B9A-46F7-BE51-2A0AC806F055}"/>
              </a:ext>
            </a:extLst>
          </p:cNvPr>
          <p:cNvSpPr/>
          <p:nvPr/>
        </p:nvSpPr>
        <p:spPr>
          <a:xfrm>
            <a:off x="479376" y="758213"/>
            <a:ext cx="3796232" cy="369332"/>
          </a:xfrm>
          <a:prstGeom prst="rect">
            <a:avLst/>
          </a:prstGeom>
        </p:spPr>
        <p:txBody>
          <a:bodyPr wrap="none">
            <a:spAutoFit/>
          </a:bodyPr>
          <a:lstStyle/>
          <a:p>
            <a:r>
              <a:rPr lang="en-GB" altLang="ru-RU" b="1">
                <a:solidFill>
                  <a:srgbClr val="FF0000"/>
                </a:solidFill>
              </a:rPr>
              <a:t>Regions of interests in MNT reactions </a:t>
            </a:r>
            <a:endParaRPr lang="en-GB" b="1"/>
          </a:p>
        </p:txBody>
      </p:sp>
    </p:spTree>
    <p:extLst>
      <p:ext uri="{BB962C8B-B14F-4D97-AF65-F5344CB8AC3E}">
        <p14:creationId xmlns:p14="http://schemas.microsoft.com/office/powerpoint/2010/main" val="225614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20930" y="563963"/>
            <a:ext cx="6273256" cy="523220"/>
          </a:xfrm>
          <a:prstGeom prst="rect">
            <a:avLst/>
          </a:prstGeom>
        </p:spPr>
        <p:txBody>
          <a:bodyPr wrap="square">
            <a:spAutoFit/>
          </a:bodyPr>
          <a:lstStyle/>
          <a:p>
            <a:pPr algn="ctr"/>
            <a:r>
              <a:rPr lang="en-GB" altLang="ko-KR" sz="2800" b="1" i="1">
                <a:solidFill>
                  <a:srgbClr val="C00000"/>
                </a:solidFill>
                <a:latin typeface="Arial" pitchFamily="34" charset="0"/>
                <a:ea typeface="Batang" pitchFamily="18" charset="-127"/>
                <a:cs typeface="Arial" pitchFamily="34" charset="0"/>
              </a:rPr>
              <a:t>Feasibility studies at SHELS  </a:t>
            </a:r>
            <a:endParaRPr lang="en-GB" sz="2800">
              <a:solidFill>
                <a:srgbClr val="C00000"/>
              </a:solidFill>
            </a:endParaRPr>
          </a:p>
        </p:txBody>
      </p:sp>
      <p:pic>
        <p:nvPicPr>
          <p:cNvPr id="4" name="Picture 3">
            <a:extLst>
              <a:ext uri="{FF2B5EF4-FFF2-40B4-BE49-F238E27FC236}">
                <a16:creationId xmlns:a16="http://schemas.microsoft.com/office/drawing/2014/main" id="{1837E1DC-352B-4155-BA76-09A31729977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8878" y="1379267"/>
            <a:ext cx="5479730" cy="4171162"/>
          </a:xfrm>
          <a:prstGeom prst="rect">
            <a:avLst/>
          </a:prstGeom>
          <a:noFill/>
          <a:ln>
            <a:noFill/>
          </a:ln>
        </p:spPr>
      </p:pic>
      <p:sp>
        <p:nvSpPr>
          <p:cNvPr id="5" name="Rectangle 2">
            <a:extLst>
              <a:ext uri="{FF2B5EF4-FFF2-40B4-BE49-F238E27FC236}">
                <a16:creationId xmlns:a16="http://schemas.microsoft.com/office/drawing/2014/main" id="{ACE7E254-0AB5-4024-9FD3-50011896C5EA}"/>
              </a:ext>
            </a:extLst>
          </p:cNvPr>
          <p:cNvSpPr>
            <a:spLocks noChangeArrowheads="1"/>
          </p:cNvSpPr>
          <p:nvPr/>
        </p:nvSpPr>
        <p:spPr bwMode="auto">
          <a:xfrm>
            <a:off x="0" y="-27384"/>
            <a:ext cx="9144000" cy="765175"/>
          </a:xfrm>
          <a:prstGeom prst="rect">
            <a:avLst/>
          </a:prstGeom>
          <a:noFill/>
          <a:ln w="3175">
            <a:noFill/>
            <a:miter lim="800000"/>
            <a:headEnd/>
            <a:tailEnd/>
          </a:ln>
          <a:effectLst/>
        </p:spPr>
        <p:txBody>
          <a:bodyPr wrap="none" anchor="ctr"/>
          <a:lstStyle/>
          <a:p>
            <a:pPr eaLnBrk="1" hangingPunct="1"/>
            <a:endParaRPr lang="en-GB" altLang="de-DE">
              <a:solidFill>
                <a:srgbClr val="FFFF00"/>
              </a:solidFill>
            </a:endParaRPr>
          </a:p>
        </p:txBody>
      </p:sp>
      <p:sp>
        <p:nvSpPr>
          <p:cNvPr id="7" name="Text Box 4">
            <a:extLst>
              <a:ext uri="{FF2B5EF4-FFF2-40B4-BE49-F238E27FC236}">
                <a16:creationId xmlns:a16="http://schemas.microsoft.com/office/drawing/2014/main" id="{25BBD363-6471-49D1-BBEB-9B172DBDD621}"/>
              </a:ext>
            </a:extLst>
          </p:cNvPr>
          <p:cNvSpPr txBox="1">
            <a:spLocks noChangeArrowheads="1"/>
          </p:cNvSpPr>
          <p:nvPr/>
        </p:nvSpPr>
        <p:spPr bwMode="auto">
          <a:xfrm>
            <a:off x="6175130" y="640907"/>
            <a:ext cx="5184576" cy="646331"/>
          </a:xfrm>
          <a:prstGeom prst="rect">
            <a:avLst/>
          </a:prstGeom>
          <a:noFill/>
          <a:ln w="9525">
            <a:noFill/>
            <a:miter lim="800000"/>
            <a:headEnd/>
            <a:tailEnd/>
          </a:ln>
        </p:spPr>
        <p:txBody>
          <a:bodyPr wrap="square">
            <a:spAutoFit/>
          </a:bodyPr>
          <a:lstStyle/>
          <a:p>
            <a:pPr algn="ctr" eaLnBrk="1" hangingPunct="1"/>
            <a:r>
              <a:rPr lang="en-GB" altLang="de-DE">
                <a:solidFill>
                  <a:srgbClr val="002060"/>
                </a:solidFill>
              </a:rPr>
              <a:t>Isotopic distributions of MNT products measured in collisions of Ti + Pb at SHELS </a:t>
            </a:r>
          </a:p>
        </p:txBody>
      </p:sp>
      <p:sp>
        <p:nvSpPr>
          <p:cNvPr id="9" name="Ellipse 1">
            <a:extLst>
              <a:ext uri="{FF2B5EF4-FFF2-40B4-BE49-F238E27FC236}">
                <a16:creationId xmlns:a16="http://schemas.microsoft.com/office/drawing/2014/main" id="{47E79402-DFBB-4C11-ACE0-FB281E607179}"/>
              </a:ext>
            </a:extLst>
          </p:cNvPr>
          <p:cNvSpPr/>
          <p:nvPr/>
        </p:nvSpPr>
        <p:spPr>
          <a:xfrm>
            <a:off x="9881287" y="4149080"/>
            <a:ext cx="751217" cy="707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D2D7186-38BA-4D1B-B4E5-76EFA125BC45}"/>
              </a:ext>
            </a:extLst>
          </p:cNvPr>
          <p:cNvSpPr txBox="1"/>
          <p:nvPr/>
        </p:nvSpPr>
        <p:spPr>
          <a:xfrm>
            <a:off x="371364" y="6041084"/>
            <a:ext cx="11449272" cy="707886"/>
          </a:xfrm>
          <a:prstGeom prst="rect">
            <a:avLst/>
          </a:prstGeom>
          <a:noFill/>
        </p:spPr>
        <p:txBody>
          <a:bodyPr wrap="square" rtlCol="0">
            <a:spAutoFit/>
          </a:bodyPr>
          <a:lstStyle/>
          <a:p>
            <a:r>
              <a:rPr lang="en-GB" sz="2000" b="1" dirty="0">
                <a:solidFill>
                  <a:srgbClr val="C00000"/>
                </a:solidFill>
              </a:rPr>
              <a:t>Next experiment : </a:t>
            </a:r>
            <a:r>
              <a:rPr lang="en-GB" sz="2000" b="1" baseline="30000" dirty="0">
                <a:solidFill>
                  <a:srgbClr val="C00000"/>
                </a:solidFill>
              </a:rPr>
              <a:t>48</a:t>
            </a:r>
            <a:r>
              <a:rPr lang="en-GB" sz="2000" b="1" dirty="0">
                <a:solidFill>
                  <a:srgbClr val="C00000"/>
                </a:solidFill>
              </a:rPr>
              <a:t>Ca + </a:t>
            </a:r>
            <a:r>
              <a:rPr lang="en-GB" sz="2000" b="1" baseline="30000" dirty="0">
                <a:solidFill>
                  <a:srgbClr val="C00000"/>
                </a:solidFill>
              </a:rPr>
              <a:t>243</a:t>
            </a:r>
            <a:r>
              <a:rPr lang="en-GB" sz="2000" b="1" dirty="0">
                <a:solidFill>
                  <a:srgbClr val="C00000"/>
                </a:solidFill>
              </a:rPr>
              <a:t>Am, study of MNT products, 1 week – postponed due to pandemic causing a shutdown of accelerators</a:t>
            </a:r>
          </a:p>
        </p:txBody>
      </p:sp>
      <p:sp>
        <p:nvSpPr>
          <p:cNvPr id="15" name="Прямоугольник 14"/>
          <p:cNvSpPr/>
          <p:nvPr/>
        </p:nvSpPr>
        <p:spPr>
          <a:xfrm>
            <a:off x="7524762" y="2500306"/>
            <a:ext cx="184731" cy="369332"/>
          </a:xfrm>
          <a:prstGeom prst="rect">
            <a:avLst/>
          </a:prstGeom>
        </p:spPr>
        <p:txBody>
          <a:bodyPr wrap="none">
            <a:spAutoFit/>
          </a:bodyPr>
          <a:lstStyle/>
          <a:p>
            <a:endParaRPr lang="en-GB"/>
          </a:p>
        </p:txBody>
      </p:sp>
      <p:graphicFrame>
        <p:nvGraphicFramePr>
          <p:cNvPr id="13" name="Объект 3">
            <a:extLst>
              <a:ext uri="{FF2B5EF4-FFF2-40B4-BE49-F238E27FC236}">
                <a16:creationId xmlns:a16="http://schemas.microsoft.com/office/drawing/2014/main" id="{F051F1E2-2A27-8A43-B9BA-2C09E31C5AC2}"/>
              </a:ext>
            </a:extLst>
          </p:cNvPr>
          <p:cNvGraphicFramePr>
            <a:graphicFrameLocks noChangeAspect="1"/>
          </p:cNvGraphicFramePr>
          <p:nvPr>
            <p:extLst>
              <p:ext uri="{D42A27DB-BD31-4B8C-83A1-F6EECF244321}">
                <p14:modId xmlns:p14="http://schemas.microsoft.com/office/powerpoint/2010/main" val="927582970"/>
              </p:ext>
            </p:extLst>
          </p:nvPr>
        </p:nvGraphicFramePr>
        <p:xfrm>
          <a:off x="120930" y="1600334"/>
          <a:ext cx="5611818" cy="3569898"/>
        </p:xfrm>
        <a:graphic>
          <a:graphicData uri="http://schemas.openxmlformats.org/presentationml/2006/ole">
            <mc:AlternateContent xmlns:mc="http://schemas.openxmlformats.org/markup-compatibility/2006">
              <mc:Choice xmlns:v="urn:schemas-microsoft-com:vml" Requires="v">
                <p:oleObj spid="_x0000_s4150" name="CorelDRAW" r:id="rId5" imgW="30432375" imgH="18297525" progId="">
                  <p:embed/>
                </p:oleObj>
              </mc:Choice>
              <mc:Fallback>
                <p:oleObj name="CorelDRAW" r:id="rId5" imgW="30432375" imgH="18297525" progId="">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30" y="1600334"/>
                        <a:ext cx="5611818" cy="35698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4">
            <a:extLst>
              <a:ext uri="{FF2B5EF4-FFF2-40B4-BE49-F238E27FC236}">
                <a16:creationId xmlns:a16="http://schemas.microsoft.com/office/drawing/2014/main" id="{13EB6005-881E-0C4A-A18D-1702A52B0951}"/>
              </a:ext>
            </a:extLst>
          </p:cNvPr>
          <p:cNvSpPr txBox="1">
            <a:spLocks noChangeArrowheads="1"/>
          </p:cNvSpPr>
          <p:nvPr/>
        </p:nvSpPr>
        <p:spPr bwMode="auto">
          <a:xfrm>
            <a:off x="6672065" y="5549170"/>
            <a:ext cx="5040560" cy="400110"/>
          </a:xfrm>
          <a:prstGeom prst="rect">
            <a:avLst/>
          </a:prstGeom>
          <a:noFill/>
          <a:ln w="9525">
            <a:noFill/>
            <a:miter lim="800000"/>
            <a:headEnd/>
            <a:tailEnd/>
          </a:ln>
        </p:spPr>
        <p:txBody>
          <a:bodyPr wrap="square">
            <a:spAutoFit/>
          </a:bodyPr>
          <a:lstStyle/>
          <a:p>
            <a:pPr eaLnBrk="1" hangingPunct="1"/>
            <a:r>
              <a:rPr lang="en-GB" altLang="de-DE" sz="2000" b="1" dirty="0">
                <a:solidFill>
                  <a:srgbClr val="FF0000"/>
                </a:solidFill>
              </a:rPr>
              <a:t>→ </a:t>
            </a:r>
            <a:r>
              <a:rPr lang="en-GB" altLang="de-DE" sz="2000" dirty="0">
                <a:solidFill>
                  <a:srgbClr val="FF0000"/>
                </a:solidFill>
              </a:rPr>
              <a:t>sensitivity: 10 </a:t>
            </a:r>
            <a:r>
              <a:rPr lang="en-GB" altLang="de-DE" sz="2000" dirty="0" err="1">
                <a:solidFill>
                  <a:srgbClr val="FF0000"/>
                </a:solidFill>
              </a:rPr>
              <a:t>pb</a:t>
            </a:r>
            <a:r>
              <a:rPr lang="en-GB" altLang="de-DE" sz="2000" dirty="0">
                <a:solidFill>
                  <a:srgbClr val="FF0000"/>
                </a:solidFill>
              </a:rPr>
              <a:t>/</a:t>
            </a:r>
            <a:r>
              <a:rPr lang="en-GB" altLang="de-DE" sz="2000" dirty="0" err="1">
                <a:solidFill>
                  <a:srgbClr val="FF0000"/>
                </a:solidFill>
              </a:rPr>
              <a:t>sr</a:t>
            </a:r>
            <a:r>
              <a:rPr lang="en-GB" altLang="de-DE" sz="2000" dirty="0">
                <a:solidFill>
                  <a:srgbClr val="FF0000"/>
                </a:solidFill>
              </a:rPr>
              <a:t> in 5 hours of irradiation</a:t>
            </a:r>
          </a:p>
        </p:txBody>
      </p:sp>
      <p:sp>
        <p:nvSpPr>
          <p:cNvPr id="16" name="Прямоугольник 9">
            <a:extLst>
              <a:ext uri="{FF2B5EF4-FFF2-40B4-BE49-F238E27FC236}">
                <a16:creationId xmlns:a16="http://schemas.microsoft.com/office/drawing/2014/main" id="{CE37FC8E-029F-ED44-A609-EFED8B8AE114}"/>
              </a:ext>
            </a:extLst>
          </p:cNvPr>
          <p:cNvSpPr/>
          <p:nvPr/>
        </p:nvSpPr>
        <p:spPr>
          <a:xfrm>
            <a:off x="0" y="18959"/>
            <a:ext cx="12192000" cy="400110"/>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Prospects for the study of multinucleon transfer reactions (MNT)</a:t>
            </a:r>
            <a:endParaRPr lang="en-GB" sz="2000" dirty="0">
              <a:solidFill>
                <a:srgbClr val="C00000"/>
              </a:solidFill>
            </a:endParaRPr>
          </a:p>
        </p:txBody>
      </p:sp>
    </p:spTree>
    <p:extLst>
      <p:ext uri="{BB962C8B-B14F-4D97-AF65-F5344CB8AC3E}">
        <p14:creationId xmlns:p14="http://schemas.microsoft.com/office/powerpoint/2010/main" val="2808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445293"/>
            <a:ext cx="12192000" cy="400110"/>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Future Plans at FLNR</a:t>
            </a:r>
            <a:endParaRPr lang="en-GB" sz="2000" dirty="0">
              <a:solidFill>
                <a:srgbClr val="C00000"/>
              </a:solidFill>
            </a:endParaRPr>
          </a:p>
        </p:txBody>
      </p:sp>
      <p:pic>
        <p:nvPicPr>
          <p:cNvPr id="5" name="Рисунок 4">
            <a:extLst>
              <a:ext uri="{FF2B5EF4-FFF2-40B4-BE49-F238E27FC236}">
                <a16:creationId xmlns:a16="http://schemas.microsoft.com/office/drawing/2014/main" id="{EC03DADF-425D-4FAD-96C4-D893F4209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84" y="3429000"/>
            <a:ext cx="4981384" cy="2922298"/>
          </a:xfrm>
          <a:prstGeom prst="rect">
            <a:avLst/>
          </a:prstGeom>
        </p:spPr>
      </p:pic>
      <p:grpSp>
        <p:nvGrpSpPr>
          <p:cNvPr id="6" name="Группа 5">
            <a:extLst>
              <a:ext uri="{FF2B5EF4-FFF2-40B4-BE49-F238E27FC236}">
                <a16:creationId xmlns:a16="http://schemas.microsoft.com/office/drawing/2014/main" id="{96BD1538-A534-4C6D-88C6-3780268600F6}"/>
              </a:ext>
            </a:extLst>
          </p:cNvPr>
          <p:cNvGrpSpPr/>
          <p:nvPr/>
        </p:nvGrpSpPr>
        <p:grpSpPr>
          <a:xfrm>
            <a:off x="6395410" y="3131178"/>
            <a:ext cx="5430786" cy="3538182"/>
            <a:chOff x="1137453" y="176213"/>
            <a:chExt cx="9958916" cy="6156538"/>
          </a:xfrm>
        </p:grpSpPr>
        <p:sp>
          <p:nvSpPr>
            <p:cNvPr id="7" name="Выгнутая вверх стрелка 2">
              <a:extLst>
                <a:ext uri="{FF2B5EF4-FFF2-40B4-BE49-F238E27FC236}">
                  <a16:creationId xmlns:a16="http://schemas.microsoft.com/office/drawing/2014/main" id="{0CC8414E-AAED-4434-AC2A-2222667D2530}"/>
                </a:ext>
              </a:extLst>
            </p:cNvPr>
            <p:cNvSpPr/>
            <p:nvPr/>
          </p:nvSpPr>
          <p:spPr>
            <a:xfrm flipH="1">
              <a:off x="5994400" y="2743200"/>
              <a:ext cx="609600" cy="22860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3">
              <a:extLst>
                <a:ext uri="{FF2B5EF4-FFF2-40B4-BE49-F238E27FC236}">
                  <a16:creationId xmlns:a16="http://schemas.microsoft.com/office/drawing/2014/main" id="{E6FA751B-51B1-4404-8B14-6D732839B7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342"/>
            <a:stretch/>
          </p:blipFill>
          <p:spPr bwMode="auto">
            <a:xfrm>
              <a:off x="1137453" y="176213"/>
              <a:ext cx="9958916" cy="615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Выгнутая вверх стрелка 4">
              <a:extLst>
                <a:ext uri="{FF2B5EF4-FFF2-40B4-BE49-F238E27FC236}">
                  <a16:creationId xmlns:a16="http://schemas.microsoft.com/office/drawing/2014/main" id="{53088BED-D9C7-45AA-9747-6CB257238655}"/>
                </a:ext>
              </a:extLst>
            </p:cNvPr>
            <p:cNvSpPr/>
            <p:nvPr/>
          </p:nvSpPr>
          <p:spPr>
            <a:xfrm flipH="1">
              <a:off x="5994401" y="2760499"/>
              <a:ext cx="745489" cy="2895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Box 10">
              <a:extLst>
                <a:ext uri="{FF2B5EF4-FFF2-40B4-BE49-F238E27FC236}">
                  <a16:creationId xmlns:a16="http://schemas.microsoft.com/office/drawing/2014/main" id="{3DEE4433-BC59-4775-846B-6CD8F4C8F337}"/>
                </a:ext>
              </a:extLst>
            </p:cNvPr>
            <p:cNvSpPr txBox="1"/>
            <p:nvPr/>
          </p:nvSpPr>
          <p:spPr>
            <a:xfrm>
              <a:off x="5339350" y="2298836"/>
              <a:ext cx="1110805" cy="589094"/>
            </a:xfrm>
            <a:prstGeom prst="rect">
              <a:avLst/>
            </a:prstGeom>
            <a:noFill/>
          </p:spPr>
          <p:txBody>
            <a:bodyPr wrap="none" rtlCol="0">
              <a:spAutoFit/>
            </a:bodyPr>
            <a:lstStyle/>
            <a:p>
              <a:r>
                <a:rPr lang="en-GB" sz="1600" b="1"/>
                <a:t>STAR</a:t>
              </a:r>
            </a:p>
          </p:txBody>
        </p:sp>
      </p:grpSp>
      <p:sp>
        <p:nvSpPr>
          <p:cNvPr id="12" name="Прямоугольник 11">
            <a:extLst>
              <a:ext uri="{FF2B5EF4-FFF2-40B4-BE49-F238E27FC236}">
                <a16:creationId xmlns:a16="http://schemas.microsoft.com/office/drawing/2014/main" id="{151E1880-6622-4095-8AB2-0382550CE433}"/>
              </a:ext>
            </a:extLst>
          </p:cNvPr>
          <p:cNvSpPr/>
          <p:nvPr/>
        </p:nvSpPr>
        <p:spPr>
          <a:xfrm>
            <a:off x="218844" y="971341"/>
            <a:ext cx="11593288" cy="2031325"/>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GB" altLang="ko-KR" b="1" dirty="0">
                <a:solidFill>
                  <a:srgbClr val="C00000"/>
                </a:solidFill>
                <a:latin typeface="Arial" pitchFamily="34" charset="0"/>
                <a:ea typeface="Times New Roman" pitchFamily="18" charset="0"/>
                <a:cs typeface="Arial" pitchFamily="34" charset="0"/>
              </a:rPr>
              <a:t>Are MNT reactions suitable for the production of (super)heavy nuclei?</a:t>
            </a:r>
          </a:p>
          <a:p>
            <a:pPr marL="285750" lvl="0" indent="-285750" algn="just" eaLnBrk="0" fontAlgn="base" hangingPunct="0">
              <a:spcBef>
                <a:spcPct val="0"/>
              </a:spcBef>
              <a:spcAft>
                <a:spcPct val="0"/>
              </a:spcAft>
              <a:buFont typeface="Arial" panose="020B0604020202020204" pitchFamily="34" charset="0"/>
              <a:buChar char="•"/>
            </a:pPr>
            <a:endParaRPr lang="en-GB" altLang="ko-KR" b="1" dirty="0">
              <a:solidFill>
                <a:srgbClr val="C00000"/>
              </a:solidFill>
              <a:latin typeface="Arial" pitchFamily="34" charset="0"/>
              <a:ea typeface="Times New Roman" pitchFamily="18" charset="0"/>
              <a:cs typeface="Arial" pitchFamily="34" charset="0"/>
            </a:endParaRPr>
          </a:p>
          <a:p>
            <a:pPr marL="742950" lvl="1" indent="-285750" algn="just" eaLnBrk="0" fontAlgn="base" hangingPunct="0">
              <a:spcBef>
                <a:spcPct val="0"/>
              </a:spcBef>
              <a:spcAft>
                <a:spcPct val="0"/>
              </a:spcAft>
              <a:buFont typeface="Arial" panose="020B0604020202020204" pitchFamily="34" charset="0"/>
              <a:buChar char="•"/>
            </a:pPr>
            <a:r>
              <a:rPr lang="en-GB" altLang="ko-KR" dirty="0">
                <a:solidFill>
                  <a:srgbClr val="002060"/>
                </a:solidFill>
                <a:latin typeface="Arial" pitchFamily="34" charset="0"/>
                <a:ea typeface="Times New Roman" pitchFamily="18" charset="0"/>
                <a:cs typeface="Arial" pitchFamily="34" charset="0"/>
              </a:rPr>
              <a:t>Z &gt; 92, N ≈ 126 → MNT might be favourable for n-deficient transuranium isotopes</a:t>
            </a:r>
          </a:p>
          <a:p>
            <a:pPr marL="742950" lvl="1" indent="-285750" algn="just" eaLnBrk="0" fontAlgn="base" hangingPunct="0">
              <a:spcBef>
                <a:spcPct val="0"/>
              </a:spcBef>
              <a:spcAft>
                <a:spcPct val="0"/>
              </a:spcAft>
              <a:buFont typeface="Arial" panose="020B0604020202020204" pitchFamily="34" charset="0"/>
              <a:buChar char="•"/>
            </a:pPr>
            <a:r>
              <a:rPr lang="en-GB" altLang="ko-KR" dirty="0">
                <a:solidFill>
                  <a:srgbClr val="002060"/>
                </a:solidFill>
                <a:latin typeface="Arial" pitchFamily="34" charset="0"/>
                <a:ea typeface="Times New Roman" pitchFamily="18" charset="0"/>
                <a:cs typeface="Arial" pitchFamily="34" charset="0"/>
              </a:rPr>
              <a:t>n-rich SHE        → study of new isotopes up to Z ~ 108 seems to be feasible </a:t>
            </a:r>
          </a:p>
          <a:p>
            <a:pPr marL="285750" lvl="0" indent="-285750" algn="just" eaLnBrk="0" fontAlgn="base" hangingPunct="0">
              <a:spcBef>
                <a:spcPct val="0"/>
              </a:spcBef>
              <a:spcAft>
                <a:spcPct val="0"/>
              </a:spcAft>
              <a:buFont typeface="Arial" panose="020B0604020202020204" pitchFamily="34" charset="0"/>
              <a:buChar char="•"/>
            </a:pPr>
            <a:endParaRPr lang="en-GB" altLang="ko-KR"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pPr>
            <a:r>
              <a:rPr lang="en-GB" altLang="ko-KR" dirty="0">
                <a:solidFill>
                  <a:srgbClr val="0218EE"/>
                </a:solidFill>
                <a:latin typeface="Arial" pitchFamily="34" charset="0"/>
                <a:ea typeface="Times New Roman" pitchFamily="18" charset="0"/>
                <a:cs typeface="Arial" pitchFamily="34" charset="0"/>
              </a:rPr>
              <a:t>Future development of dedicated experimental set up analysis of MNT products under different angles.</a:t>
            </a:r>
          </a:p>
          <a:p>
            <a:pPr marL="285750" lvl="0" indent="-285750" algn="just" eaLnBrk="0" fontAlgn="base" hangingPunct="0">
              <a:spcBef>
                <a:spcPct val="0"/>
              </a:spcBef>
              <a:spcAft>
                <a:spcPct val="0"/>
              </a:spcAft>
            </a:pPr>
            <a:r>
              <a:rPr lang="en-GB" altLang="ko-KR" dirty="0">
                <a:solidFill>
                  <a:srgbClr val="0218EE"/>
                </a:solidFill>
                <a:latin typeface="Arial" pitchFamily="34" charset="0"/>
                <a:ea typeface="Times New Roman" pitchFamily="18" charset="0"/>
                <a:cs typeface="Arial" pitchFamily="34" charset="0"/>
              </a:rPr>
              <a:t>New project of set-up </a:t>
            </a:r>
            <a:r>
              <a:rPr lang="en-GB" altLang="ko-KR" b="1" dirty="0">
                <a:solidFill>
                  <a:srgbClr val="0218EE"/>
                </a:solidFill>
                <a:latin typeface="Arial" pitchFamily="34" charset="0"/>
                <a:ea typeface="Times New Roman" pitchFamily="18" charset="0"/>
                <a:cs typeface="Arial" pitchFamily="34" charset="0"/>
              </a:rPr>
              <a:t>S</a:t>
            </a:r>
            <a:r>
              <a:rPr lang="en-GB" altLang="ko-KR" dirty="0">
                <a:solidFill>
                  <a:srgbClr val="0218EE"/>
                </a:solidFill>
                <a:latin typeface="Arial" pitchFamily="34" charset="0"/>
                <a:ea typeface="Times New Roman" pitchFamily="18" charset="0"/>
                <a:cs typeface="Arial" pitchFamily="34" charset="0"/>
              </a:rPr>
              <a:t>eparator for </a:t>
            </a:r>
            <a:r>
              <a:rPr lang="en-GB" altLang="ko-KR" b="1" dirty="0" err="1">
                <a:solidFill>
                  <a:srgbClr val="0218EE"/>
                </a:solidFill>
                <a:latin typeface="Arial" pitchFamily="34" charset="0"/>
                <a:ea typeface="Times New Roman" pitchFamily="18" charset="0"/>
                <a:cs typeface="Arial" pitchFamily="34" charset="0"/>
              </a:rPr>
              <a:t>T</a:t>
            </a:r>
            <a:r>
              <a:rPr lang="en-GB" altLang="ko-KR" dirty="0" err="1">
                <a:solidFill>
                  <a:srgbClr val="0218EE"/>
                </a:solidFill>
                <a:latin typeface="Arial" pitchFamily="34" charset="0"/>
                <a:ea typeface="Times New Roman" pitchFamily="18" charset="0"/>
                <a:cs typeface="Arial" pitchFamily="34" charset="0"/>
              </a:rPr>
              <a:t>rans</a:t>
            </a:r>
            <a:r>
              <a:rPr lang="en-GB" altLang="ko-KR" b="1" dirty="0" err="1">
                <a:solidFill>
                  <a:srgbClr val="0218EE"/>
                </a:solidFill>
                <a:latin typeface="Arial" pitchFamily="34" charset="0"/>
                <a:ea typeface="Times New Roman" pitchFamily="18" charset="0"/>
                <a:cs typeface="Arial" pitchFamily="34" charset="0"/>
              </a:rPr>
              <a:t>A</a:t>
            </a:r>
            <a:r>
              <a:rPr lang="en-GB" altLang="ko-KR" dirty="0" err="1">
                <a:solidFill>
                  <a:srgbClr val="0218EE"/>
                </a:solidFill>
                <a:latin typeface="Arial" pitchFamily="34" charset="0"/>
                <a:ea typeface="Times New Roman" pitchFamily="18" charset="0"/>
                <a:cs typeface="Arial" pitchFamily="34" charset="0"/>
              </a:rPr>
              <a:t>ctinide</a:t>
            </a:r>
            <a:r>
              <a:rPr lang="en-GB" altLang="ko-KR" dirty="0">
                <a:solidFill>
                  <a:srgbClr val="0218EE"/>
                </a:solidFill>
                <a:latin typeface="Arial" pitchFamily="34" charset="0"/>
                <a:ea typeface="Times New Roman" pitchFamily="18" charset="0"/>
                <a:cs typeface="Arial" pitchFamily="34" charset="0"/>
              </a:rPr>
              <a:t> </a:t>
            </a:r>
            <a:r>
              <a:rPr lang="en-GB" altLang="ko-KR" b="1" dirty="0">
                <a:solidFill>
                  <a:srgbClr val="0218EE"/>
                </a:solidFill>
                <a:latin typeface="Arial" pitchFamily="34" charset="0"/>
                <a:ea typeface="Times New Roman" pitchFamily="18" charset="0"/>
                <a:cs typeface="Arial" pitchFamily="34" charset="0"/>
              </a:rPr>
              <a:t>R</a:t>
            </a:r>
            <a:r>
              <a:rPr lang="en-GB" altLang="ko-KR" dirty="0">
                <a:solidFill>
                  <a:srgbClr val="0218EE"/>
                </a:solidFill>
                <a:latin typeface="Arial" pitchFamily="34" charset="0"/>
                <a:ea typeface="Times New Roman" pitchFamily="18" charset="0"/>
                <a:cs typeface="Arial" pitchFamily="34" charset="0"/>
              </a:rPr>
              <a:t>esearch (STAR</a:t>
            </a:r>
            <a:r>
              <a:rPr lang="en-GB" altLang="ko-KR" dirty="0">
                <a:solidFill>
                  <a:srgbClr val="002060"/>
                </a:solidFill>
                <a:latin typeface="Arial" pitchFamily="34" charset="0"/>
                <a:ea typeface="Times New Roman" pitchFamily="18" charset="0"/>
                <a:cs typeface="Arial" pitchFamily="34" charset="0"/>
              </a:rPr>
              <a:t>). </a:t>
            </a:r>
          </a:p>
        </p:txBody>
      </p:sp>
      <p:sp>
        <p:nvSpPr>
          <p:cNvPr id="15" name="Прямоугольник 9">
            <a:extLst>
              <a:ext uri="{FF2B5EF4-FFF2-40B4-BE49-F238E27FC236}">
                <a16:creationId xmlns:a16="http://schemas.microsoft.com/office/drawing/2014/main" id="{6C7A816D-25A0-1048-B49B-FF765120D50F}"/>
              </a:ext>
            </a:extLst>
          </p:cNvPr>
          <p:cNvSpPr/>
          <p:nvPr/>
        </p:nvSpPr>
        <p:spPr>
          <a:xfrm>
            <a:off x="0" y="18959"/>
            <a:ext cx="12192000" cy="400110"/>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Prospects for the study of multinucleon transfer reactions (MNT)</a:t>
            </a:r>
            <a:endParaRPr lang="en-GB" sz="2000" dirty="0">
              <a:solidFill>
                <a:srgbClr val="C00000"/>
              </a:solidFill>
            </a:endParaRPr>
          </a:p>
        </p:txBody>
      </p:sp>
    </p:spTree>
    <p:extLst>
      <p:ext uri="{BB962C8B-B14F-4D97-AF65-F5344CB8AC3E}">
        <p14:creationId xmlns:p14="http://schemas.microsoft.com/office/powerpoint/2010/main" val="92103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D57B5A65-248D-487A-BF80-8D9D07D9463A}"/>
              </a:ext>
            </a:extLst>
          </p:cNvPr>
          <p:cNvSpPr/>
          <p:nvPr/>
        </p:nvSpPr>
        <p:spPr>
          <a:xfrm>
            <a:off x="183084" y="3356992"/>
            <a:ext cx="1180931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en-US" sz="2400" b="1" dirty="0">
                <a:solidFill>
                  <a:srgbClr val="C00000"/>
                </a:solidFill>
              </a:rPr>
              <a:t>The PAC recommends presenting as soon as possible a detailed project of a new dedicated set-up aimed at measuring features of the MNT reactions and their products (for instance, mass, energy, angular distributions, and possibly charge). </a:t>
            </a:r>
          </a:p>
          <a:p>
            <a:pPr marL="285750" indent="-285750" algn="just">
              <a:buFont typeface="Arial" panose="020B0604020202020204" pitchFamily="34" charset="0"/>
              <a:buChar char="•"/>
            </a:pPr>
            <a:endParaRPr lang="en-US" sz="2400" b="1" dirty="0">
              <a:solidFill>
                <a:srgbClr val="C00000"/>
              </a:solidFill>
            </a:endParaRPr>
          </a:p>
          <a:p>
            <a:pPr marL="285750" indent="-285750" algn="just">
              <a:buFont typeface="Arial" panose="020B0604020202020204" pitchFamily="34" charset="0"/>
              <a:buChar char="•"/>
            </a:pPr>
            <a:r>
              <a:rPr lang="en-US" sz="2400" b="1" dirty="0">
                <a:solidFill>
                  <a:srgbClr val="C00000"/>
                </a:solidFill>
              </a:rPr>
              <a:t>The PAC also recommends substantiating this project with an in-depth theoretical study aimed at clarifying the correlation of the entrance channel of the reaction with the above mentioned features of the MNT reactions and products. </a:t>
            </a:r>
          </a:p>
        </p:txBody>
      </p:sp>
      <p:sp>
        <p:nvSpPr>
          <p:cNvPr id="3" name="Прямоугольник 9">
            <a:extLst>
              <a:ext uri="{FF2B5EF4-FFF2-40B4-BE49-F238E27FC236}">
                <a16:creationId xmlns:a16="http://schemas.microsoft.com/office/drawing/2014/main" id="{34A19DD8-9270-1145-A293-B7036383647C}"/>
              </a:ext>
            </a:extLst>
          </p:cNvPr>
          <p:cNvSpPr/>
          <p:nvPr/>
        </p:nvSpPr>
        <p:spPr>
          <a:xfrm>
            <a:off x="551384" y="332656"/>
            <a:ext cx="10056440" cy="830997"/>
          </a:xfrm>
          <a:prstGeom prst="rect">
            <a:avLst/>
          </a:prstGeom>
        </p:spPr>
        <p:txBody>
          <a:bodyPr wrap="square">
            <a:spAutoFit/>
          </a:bodyPr>
          <a:lstStyle/>
          <a:p>
            <a:pPr algn="ctr"/>
            <a:r>
              <a:rPr lang="en-GB" altLang="ko-KR" sz="2400" b="1" i="1" dirty="0">
                <a:solidFill>
                  <a:srgbClr val="C00000"/>
                </a:solidFill>
                <a:latin typeface="Arial" pitchFamily="34" charset="0"/>
                <a:ea typeface="Batang" pitchFamily="18" charset="-127"/>
                <a:cs typeface="Arial" pitchFamily="34" charset="0"/>
              </a:rPr>
              <a:t>PAC for NP recommendations for “Prospects for the study of multinucleon transfer reactions (MNT)”</a:t>
            </a:r>
            <a:endParaRPr lang="en-GB" sz="2400" dirty="0">
              <a:solidFill>
                <a:srgbClr val="C00000"/>
              </a:solidFill>
            </a:endParaRPr>
          </a:p>
        </p:txBody>
      </p:sp>
      <p:sp>
        <p:nvSpPr>
          <p:cNvPr id="2" name="ZoneTexte 1">
            <a:extLst>
              <a:ext uri="{FF2B5EF4-FFF2-40B4-BE49-F238E27FC236}">
                <a16:creationId xmlns:a16="http://schemas.microsoft.com/office/drawing/2014/main" id="{9AECBE50-5328-9C49-AC64-30AAFBA43E93}"/>
              </a:ext>
            </a:extLst>
          </p:cNvPr>
          <p:cNvSpPr txBox="1"/>
          <p:nvPr/>
        </p:nvSpPr>
        <p:spPr>
          <a:xfrm>
            <a:off x="183084" y="1444714"/>
            <a:ext cx="11817572" cy="1631216"/>
          </a:xfrm>
          <a:prstGeom prst="rect">
            <a:avLst/>
          </a:prstGeom>
          <a:noFill/>
        </p:spPr>
        <p:txBody>
          <a:bodyPr wrap="square" rtlCol="0">
            <a:spAutoFit/>
          </a:bodyPr>
          <a:lstStyle/>
          <a:p>
            <a:pPr algn="just"/>
            <a:r>
              <a:rPr lang="en-US" sz="2000" b="1" dirty="0"/>
              <a:t>The PAC remarks that, along with the study of new isotopes, the exploration of MNT-reaction mechanism is of great importance, and strongly supports the development of a specialized set-up dedicated to a comprehensive study of such mechanism. Investigations of MNT reactions will highly benefit from the upgrade of the U-400 cyclotron complex, where it is planned to produce also an uranium beam of sufficient intensity.</a:t>
            </a:r>
            <a:r>
              <a:rPr lang="fr-FR" sz="2000" b="1" dirty="0"/>
              <a:t> </a:t>
            </a:r>
            <a:endParaRPr lang="en-GB" sz="2000" b="1" dirty="0"/>
          </a:p>
        </p:txBody>
      </p:sp>
    </p:spTree>
    <p:extLst>
      <p:ext uri="{BB962C8B-B14F-4D97-AF65-F5344CB8AC3E}">
        <p14:creationId xmlns:p14="http://schemas.microsoft.com/office/powerpoint/2010/main" val="3319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7C60C2-FB95-4464-969C-DC460CD1CFD8}" type="slidenum">
              <a:rPr lang="ru-RU" smtClean="0"/>
              <a:pPr/>
              <a:t>24</a:t>
            </a:fld>
            <a:endParaRPr lang="ru-RU"/>
          </a:p>
        </p:txBody>
      </p:sp>
      <p:sp>
        <p:nvSpPr>
          <p:cNvPr id="70657" name="Rectangle 1"/>
          <p:cNvSpPr>
            <a:spLocks noChangeArrowheads="1"/>
          </p:cNvSpPr>
          <p:nvPr/>
        </p:nvSpPr>
        <p:spPr bwMode="auto">
          <a:xfrm>
            <a:off x="623392" y="754251"/>
            <a:ext cx="10945216"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C00000"/>
                </a:solidFill>
                <a:effectLst/>
                <a:ea typeface="Calibri" pitchFamily="34" charset="0"/>
                <a:cs typeface="Arial" pitchFamily="34" charset="0"/>
              </a:rPr>
              <a:t>SC: The observation of nuclei produced in multinucleon transfer reactions (MNT reactions) with proton numbers up to Z = 102 at the SHIP (GSI) and SHELS (FLNR) separators shows that these reactions can be considered as an alternative pathway to extend the nuclear chart towards the heaviest neutron-rich nuclei. The Scientific Council expects that investigations of MNT reactions will highly benefit from the upgrade of the U-400 cyclotron complex, where it is planned to produce also a uranium beam of sufficient intensity</a:t>
            </a:r>
            <a:r>
              <a:rPr kumimoji="0" lang="en-US" sz="1200" b="1" i="0" u="none" strike="noStrike" cap="none" normalizeH="0" baseline="0" dirty="0">
                <a:ln>
                  <a:noFill/>
                </a:ln>
                <a:solidFill>
                  <a:srgbClr val="C00000"/>
                </a:solidFill>
                <a:effectLst/>
                <a:latin typeface="Arial" pitchFamily="34" charset="0"/>
                <a:ea typeface="Calibri" pitchFamily="34" charset="0"/>
                <a:cs typeface="Arial" pitchFamily="34" charset="0"/>
              </a:rPr>
              <a:t>. </a:t>
            </a:r>
            <a:endParaRPr kumimoji="0" lang="en-US" sz="1800" b="1" i="0" u="none" strike="noStrike" cap="none" normalizeH="0" baseline="0" dirty="0">
              <a:ln>
                <a:noFill/>
              </a:ln>
              <a:solidFill>
                <a:srgbClr val="C00000"/>
              </a:solidFill>
              <a:effectLst/>
              <a:latin typeface="Arial" pitchFamily="34" charset="0"/>
              <a:cs typeface="Arial" pitchFamily="34" charset="0"/>
            </a:endParaRPr>
          </a:p>
        </p:txBody>
      </p:sp>
      <p:sp>
        <p:nvSpPr>
          <p:cNvPr id="70658" name="Rectangle 2"/>
          <p:cNvSpPr>
            <a:spLocks noChangeArrowheads="1"/>
          </p:cNvSpPr>
          <p:nvPr/>
        </p:nvSpPr>
        <p:spPr bwMode="auto">
          <a:xfrm>
            <a:off x="875420" y="3284984"/>
            <a:ext cx="10441160"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Arial" pitchFamily="34" charset="0"/>
                <a:ea typeface="Calibri" pitchFamily="34" charset="0"/>
                <a:cs typeface="Arial" pitchFamily="34" charset="0"/>
              </a:rPr>
              <a:t>Common issues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200" b="1" i="0" u="none" strike="noStrike" cap="none" normalizeH="0" baseline="0" dirty="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a:ln>
                  <a:noFill/>
                </a:ln>
                <a:solidFill>
                  <a:srgbClr val="C00000"/>
                </a:solidFill>
                <a:effectLst/>
                <a:latin typeface="Arial" pitchFamily="34" charset="0"/>
                <a:ea typeface="Calibri" pitchFamily="34" charset="0"/>
                <a:cs typeface="Arial" pitchFamily="34" charset="0"/>
              </a:rPr>
              <a:t>The Scientific Council strongly supports the recommendation of the PAC for Nuclear Physics that all proposals for new projects and requests for extension of themes or projects contain full information on required financial and human resources and a SWOT analysis</a:t>
            </a:r>
            <a:r>
              <a:rPr kumimoji="0" lang="en-US" sz="2000" b="1" i="0" u="none" strike="noStrike" cap="none" normalizeH="0" baseline="0" dirty="0">
                <a:ln>
                  <a:noFill/>
                </a:ln>
                <a:solidFill>
                  <a:srgbClr val="C00000"/>
                </a:solidFill>
                <a:effectLst/>
                <a:latin typeface="Arial" pitchFamily="34" charset="0"/>
                <a:ea typeface="Calibri" pitchFamily="34" charset="0"/>
                <a:cs typeface="Arial" pitchFamily="34" charset="0"/>
              </a:rPr>
              <a:t>.</a:t>
            </a:r>
            <a:endParaRPr kumimoji="0" lang="en-US" sz="2000" b="1" i="0" u="none" strike="noStrike" cap="none" normalizeH="0" baseline="0" dirty="0">
              <a:ln>
                <a:noFill/>
              </a:ln>
              <a:solidFill>
                <a:srgbClr val="C00000"/>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737600" y="6428367"/>
            <a:ext cx="2844800" cy="365125"/>
          </a:xfrm>
        </p:spPr>
        <p:txBody>
          <a:bodyPr/>
          <a:lstStyle/>
          <a:p>
            <a:fld id="{017C60C2-FB95-4464-969C-DC460CD1CFD8}" type="slidenum">
              <a:rPr lang="ru-RU" smtClean="0"/>
              <a:pPr/>
              <a:t>25</a:t>
            </a:fld>
            <a:endParaRPr lang="ru-RU"/>
          </a:p>
        </p:txBody>
      </p:sp>
      <p:sp>
        <p:nvSpPr>
          <p:cNvPr id="13" name="Rectangle 1">
            <a:extLst>
              <a:ext uri="{FF2B5EF4-FFF2-40B4-BE49-F238E27FC236}">
                <a16:creationId xmlns:a16="http://schemas.microsoft.com/office/drawing/2014/main" id="{FDAF0A4C-5839-4225-AEDC-0BEFB6652255}"/>
              </a:ext>
            </a:extLst>
          </p:cNvPr>
          <p:cNvSpPr>
            <a:spLocks noChangeArrowheads="1"/>
          </p:cNvSpPr>
          <p:nvPr/>
        </p:nvSpPr>
        <p:spPr bwMode="auto">
          <a:xfrm>
            <a:off x="58252" y="540912"/>
            <a:ext cx="1207549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sz="1700" dirty="0">
                <a:solidFill>
                  <a:srgbClr val="002060"/>
                </a:solidFill>
                <a:latin typeface="Arial" pitchFamily="34" charset="0"/>
                <a:ea typeface="Times New Roman" pitchFamily="18" charset="0"/>
                <a:cs typeface="Arial" pitchFamily="34" charset="0"/>
              </a:rPr>
              <a:t>The PAC reviewed 13 poster presentations in the field of nuclear physics research by young scientists from FLNR. </a:t>
            </a:r>
          </a:p>
          <a:p>
            <a:pPr algn="just" eaLnBrk="0" fontAlgn="base" hangingPunct="0">
              <a:spcBef>
                <a:spcPct val="0"/>
              </a:spcBef>
              <a:spcAft>
                <a:spcPct val="0"/>
              </a:spcAft>
            </a:pPr>
            <a:endParaRPr lang="en-GB" dirty="0">
              <a:solidFill>
                <a:srgbClr val="002060"/>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n-GB" sz="1700" b="1" u="sng" dirty="0">
                <a:solidFill>
                  <a:srgbClr val="002060"/>
                </a:solidFill>
                <a:latin typeface="Arial" pitchFamily="34" charset="0"/>
                <a:ea typeface="Times New Roman" pitchFamily="18" charset="0"/>
                <a:cs typeface="Arial" pitchFamily="34" charset="0"/>
              </a:rPr>
              <a:t>The best posters selected are:</a:t>
            </a:r>
          </a:p>
          <a:p>
            <a:pPr algn="just" eaLnBrk="0" fontAlgn="base" hangingPunct="0">
              <a:spcBef>
                <a:spcPct val="0"/>
              </a:spcBef>
              <a:spcAft>
                <a:spcPct val="0"/>
              </a:spcAft>
            </a:pPr>
            <a:endParaRPr lang="en-GB" sz="7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sz="1700" dirty="0">
                <a:solidFill>
                  <a:srgbClr val="002060"/>
                </a:solidFill>
                <a:latin typeface="Arial" pitchFamily="34" charset="0"/>
                <a:ea typeface="Times New Roman" pitchFamily="18" charset="0"/>
                <a:cs typeface="Arial" pitchFamily="34" charset="0"/>
              </a:rPr>
              <a:t>“Study of No isotopes with the GABRIELA array” presented by Alena Kuznetsova</a:t>
            </a:r>
          </a:p>
          <a:p>
            <a:pPr marL="285750" indent="-285750" algn="just" eaLnBrk="0" fontAlgn="base" hangingPunct="0">
              <a:spcBef>
                <a:spcPct val="0"/>
              </a:spcBef>
              <a:spcAft>
                <a:spcPct val="0"/>
              </a:spcAft>
              <a:buFont typeface="Arial" panose="020B0604020202020204" pitchFamily="34" charset="0"/>
              <a:buChar char="•"/>
            </a:pPr>
            <a:endParaRPr lang="en-GB" sz="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sz="1700" dirty="0">
                <a:solidFill>
                  <a:srgbClr val="002060"/>
                </a:solidFill>
                <a:latin typeface="Arial" pitchFamily="34" charset="0"/>
                <a:ea typeface="Times New Roman" pitchFamily="18" charset="0"/>
                <a:cs typeface="Arial" pitchFamily="34" charset="0"/>
              </a:rPr>
              <a:t>“Effective method of excitation function measurement for (α, n) reactions at low energies” presented by </a:t>
            </a:r>
            <a:r>
              <a:rPr lang="en-GB" sz="1700" dirty="0" err="1">
                <a:solidFill>
                  <a:srgbClr val="002060"/>
                </a:solidFill>
                <a:latin typeface="Arial" pitchFamily="34" charset="0"/>
                <a:ea typeface="Times New Roman" pitchFamily="18" charset="0"/>
                <a:cs typeface="Arial" pitchFamily="34" charset="0"/>
              </a:rPr>
              <a:t>El’vira</a:t>
            </a:r>
            <a:r>
              <a:rPr lang="en-GB" sz="1700" dirty="0">
                <a:solidFill>
                  <a:srgbClr val="002060"/>
                </a:solidFill>
                <a:latin typeface="Arial" pitchFamily="34" charset="0"/>
                <a:ea typeface="Times New Roman" pitchFamily="18" charset="0"/>
                <a:cs typeface="Arial" pitchFamily="34" charset="0"/>
              </a:rPr>
              <a:t>. </a:t>
            </a:r>
            <a:r>
              <a:rPr lang="en-GB" sz="1700" dirty="0" err="1">
                <a:solidFill>
                  <a:srgbClr val="002060"/>
                </a:solidFill>
                <a:latin typeface="Arial" pitchFamily="34" charset="0"/>
                <a:ea typeface="Times New Roman" pitchFamily="18" charset="0"/>
                <a:cs typeface="Arial" pitchFamily="34" charset="0"/>
              </a:rPr>
              <a:t>Gazeeva</a:t>
            </a:r>
            <a:endParaRPr lang="en-GB" sz="17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GB" sz="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sz="1700" dirty="0">
                <a:solidFill>
                  <a:srgbClr val="002060"/>
                </a:solidFill>
                <a:latin typeface="Arial" pitchFamily="34" charset="0"/>
                <a:ea typeface="Times New Roman" pitchFamily="18" charset="0"/>
                <a:cs typeface="Arial" pitchFamily="34" charset="0"/>
              </a:rPr>
              <a:t>“Data acquisition and control systems developed for the synthesis of superheavy elements at the experiment DGFRS-II FLNR JINR” presented by Leo Schlattauer</a:t>
            </a:r>
          </a:p>
          <a:p>
            <a:pPr algn="just" eaLnBrk="0" fontAlgn="base" hangingPunct="0">
              <a:spcBef>
                <a:spcPct val="0"/>
              </a:spcBef>
              <a:spcAft>
                <a:spcPct val="0"/>
              </a:spcAft>
            </a:pPr>
            <a:endParaRPr lang="en-GB" sz="1700" dirty="0">
              <a:solidFill>
                <a:srgbClr val="002060"/>
              </a:solidFill>
              <a:latin typeface="Arial" pitchFamily="34" charset="0"/>
              <a:ea typeface="Times New Roman" pitchFamily="18" charset="0"/>
              <a:cs typeface="Arial" pitchFamily="34" charset="0"/>
            </a:endParaRPr>
          </a:p>
          <a:p>
            <a:pPr algn="ctr" eaLnBrk="0" fontAlgn="base" hangingPunct="0">
              <a:spcBef>
                <a:spcPct val="0"/>
              </a:spcBef>
              <a:spcAft>
                <a:spcPct val="0"/>
              </a:spcAft>
            </a:pPr>
            <a:r>
              <a:rPr lang="en-GB" sz="1700" b="1" dirty="0">
                <a:solidFill>
                  <a:srgbClr val="FF0000"/>
                </a:solidFill>
                <a:latin typeface="Arial" pitchFamily="34" charset="0"/>
                <a:ea typeface="Times New Roman" pitchFamily="18" charset="0"/>
                <a:cs typeface="Arial" pitchFamily="34" charset="0"/>
              </a:rPr>
              <a:t>“Study of No isotopes with the GABRIELA array” was presented at the 127</a:t>
            </a:r>
            <a:r>
              <a:rPr lang="en-GB" sz="1700" b="1" baseline="30000" dirty="0">
                <a:solidFill>
                  <a:srgbClr val="FF0000"/>
                </a:solidFill>
                <a:latin typeface="Arial" pitchFamily="34" charset="0"/>
                <a:ea typeface="Times New Roman" pitchFamily="18" charset="0"/>
                <a:cs typeface="Arial" pitchFamily="34" charset="0"/>
              </a:rPr>
              <a:t>th</a:t>
            </a:r>
            <a:r>
              <a:rPr lang="en-GB" sz="1700" b="1" dirty="0">
                <a:solidFill>
                  <a:srgbClr val="FF0000"/>
                </a:solidFill>
                <a:latin typeface="Arial" pitchFamily="34" charset="0"/>
                <a:ea typeface="Times New Roman" pitchFamily="18" charset="0"/>
                <a:cs typeface="Arial" pitchFamily="34" charset="0"/>
              </a:rPr>
              <a:t> session of the Scientific Council in February 2020.</a:t>
            </a:r>
          </a:p>
        </p:txBody>
      </p:sp>
      <p:sp>
        <p:nvSpPr>
          <p:cNvPr id="14" name="Прямоугольник 13">
            <a:extLst>
              <a:ext uri="{FF2B5EF4-FFF2-40B4-BE49-F238E27FC236}">
                <a16:creationId xmlns:a16="http://schemas.microsoft.com/office/drawing/2014/main" id="{6490DD7E-012F-44C5-8E90-30A5797061C2}"/>
              </a:ext>
            </a:extLst>
          </p:cNvPr>
          <p:cNvSpPr/>
          <p:nvPr/>
        </p:nvSpPr>
        <p:spPr>
          <a:xfrm>
            <a:off x="4727851" y="92244"/>
            <a:ext cx="2008883"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Poster session</a:t>
            </a:r>
          </a:p>
        </p:txBody>
      </p:sp>
      <p:pic>
        <p:nvPicPr>
          <p:cNvPr id="3" name="Рисунок 2" descr="Изображение выглядит как человек, мужчина, стоит, передний&#10;&#10;Автоматически созданное описание">
            <a:extLst>
              <a:ext uri="{FF2B5EF4-FFF2-40B4-BE49-F238E27FC236}">
                <a16:creationId xmlns:a16="http://schemas.microsoft.com/office/drawing/2014/main" id="{C60C56E7-893C-4CF7-95F4-F3F0CE1902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85" y="3789040"/>
            <a:ext cx="3520235" cy="2736304"/>
          </a:xfrm>
          <a:prstGeom prst="rect">
            <a:avLst/>
          </a:prstGeom>
        </p:spPr>
      </p:pic>
      <p:pic>
        <p:nvPicPr>
          <p:cNvPr id="8" name="Рисунок 7" descr="Изображение выглядит как человек, внутренний, стоит, мужчина&#10;&#10;Автоматически созданное описание">
            <a:extLst>
              <a:ext uri="{FF2B5EF4-FFF2-40B4-BE49-F238E27FC236}">
                <a16:creationId xmlns:a16="http://schemas.microsoft.com/office/drawing/2014/main" id="{C93435B0-5A00-44B1-A004-E0CD386F2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396" y="3645024"/>
            <a:ext cx="3983208" cy="2880320"/>
          </a:xfrm>
          <a:prstGeom prst="rect">
            <a:avLst/>
          </a:prstGeom>
        </p:spPr>
      </p:pic>
      <p:pic>
        <p:nvPicPr>
          <p:cNvPr id="15" name="Рисунок 14" descr="Изображение выглядит как человек, внутренний, женщина, стоит&#10;&#10;Автоматически созданное описание">
            <a:extLst>
              <a:ext uri="{FF2B5EF4-FFF2-40B4-BE49-F238E27FC236}">
                <a16:creationId xmlns:a16="http://schemas.microsoft.com/office/drawing/2014/main" id="{F10A144C-B7B7-406E-BA2C-35D6891D1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8415" y="4077072"/>
            <a:ext cx="3202004" cy="2448272"/>
          </a:xfrm>
          <a:prstGeom prst="rect">
            <a:avLst/>
          </a:prstGeom>
        </p:spPr>
      </p:pic>
      <p:sp>
        <p:nvSpPr>
          <p:cNvPr id="17" name="Прямоугольник 16">
            <a:extLst>
              <a:ext uri="{FF2B5EF4-FFF2-40B4-BE49-F238E27FC236}">
                <a16:creationId xmlns:a16="http://schemas.microsoft.com/office/drawing/2014/main" id="{C33A8521-9583-40CE-B9CA-B021FD77DF7E}"/>
              </a:ext>
            </a:extLst>
          </p:cNvPr>
          <p:cNvSpPr/>
          <p:nvPr/>
        </p:nvSpPr>
        <p:spPr>
          <a:xfrm>
            <a:off x="5807968" y="6136895"/>
            <a:ext cx="1699504" cy="338554"/>
          </a:xfrm>
          <a:prstGeom prst="rect">
            <a:avLst/>
          </a:prstGeom>
        </p:spPr>
        <p:txBody>
          <a:bodyPr wrap="none">
            <a:spAutoFit/>
          </a:bodyPr>
          <a:lstStyle/>
          <a:p>
            <a:r>
              <a:rPr lang="en-US" altLang="ru-RU" sz="1600" b="1" kern="0" dirty="0">
                <a:solidFill>
                  <a:schemeClr val="bg1"/>
                </a:solidFill>
              </a:rPr>
              <a:t>Alena Kuznetsova</a:t>
            </a:r>
            <a:endParaRPr lang="ru-RU" sz="1600" dirty="0">
              <a:solidFill>
                <a:schemeClr val="bg1"/>
              </a:solidFill>
            </a:endParaRPr>
          </a:p>
        </p:txBody>
      </p:sp>
      <p:sp>
        <p:nvSpPr>
          <p:cNvPr id="18" name="Прямоугольник 17">
            <a:extLst>
              <a:ext uri="{FF2B5EF4-FFF2-40B4-BE49-F238E27FC236}">
                <a16:creationId xmlns:a16="http://schemas.microsoft.com/office/drawing/2014/main" id="{23A127D8-5266-404B-9552-513141193182}"/>
              </a:ext>
            </a:extLst>
          </p:cNvPr>
          <p:cNvSpPr/>
          <p:nvPr/>
        </p:nvSpPr>
        <p:spPr>
          <a:xfrm>
            <a:off x="2018724" y="6179894"/>
            <a:ext cx="1505540" cy="338554"/>
          </a:xfrm>
          <a:prstGeom prst="rect">
            <a:avLst/>
          </a:prstGeom>
        </p:spPr>
        <p:txBody>
          <a:bodyPr wrap="none">
            <a:spAutoFit/>
          </a:bodyPr>
          <a:lstStyle/>
          <a:p>
            <a:r>
              <a:rPr lang="en-US" altLang="ru-RU" sz="1600" b="1" kern="0" dirty="0">
                <a:solidFill>
                  <a:schemeClr val="bg1"/>
                </a:solidFill>
              </a:rPr>
              <a:t>Leo </a:t>
            </a:r>
            <a:r>
              <a:rPr lang="en-US" altLang="ru-RU" sz="1600" b="1" kern="0" dirty="0" err="1">
                <a:solidFill>
                  <a:schemeClr val="bg1"/>
                </a:solidFill>
              </a:rPr>
              <a:t>Schlattauer</a:t>
            </a:r>
            <a:endParaRPr lang="ru-RU" sz="1600" dirty="0">
              <a:solidFill>
                <a:schemeClr val="bg1"/>
              </a:solidFill>
            </a:endParaRPr>
          </a:p>
        </p:txBody>
      </p:sp>
      <p:sp>
        <p:nvSpPr>
          <p:cNvPr id="19" name="Прямоугольник 18">
            <a:extLst>
              <a:ext uri="{FF2B5EF4-FFF2-40B4-BE49-F238E27FC236}">
                <a16:creationId xmlns:a16="http://schemas.microsoft.com/office/drawing/2014/main" id="{5EA8D2C1-1396-41B7-ADA5-B25D4BAB5231}"/>
              </a:ext>
            </a:extLst>
          </p:cNvPr>
          <p:cNvSpPr/>
          <p:nvPr/>
        </p:nvSpPr>
        <p:spPr>
          <a:xfrm>
            <a:off x="9840416" y="6121483"/>
            <a:ext cx="1473480" cy="338554"/>
          </a:xfrm>
          <a:prstGeom prst="rect">
            <a:avLst/>
          </a:prstGeom>
        </p:spPr>
        <p:txBody>
          <a:bodyPr wrap="none">
            <a:spAutoFit/>
          </a:bodyPr>
          <a:lstStyle/>
          <a:p>
            <a:r>
              <a:rPr lang="en-US" altLang="ru-RU" sz="1600" b="1" kern="0" dirty="0" err="1">
                <a:solidFill>
                  <a:schemeClr val="bg1"/>
                </a:solidFill>
              </a:rPr>
              <a:t>El’vira</a:t>
            </a:r>
            <a:r>
              <a:rPr lang="en-US" altLang="ru-RU" sz="1600" b="1" kern="0" dirty="0">
                <a:solidFill>
                  <a:schemeClr val="bg1"/>
                </a:solidFill>
              </a:rPr>
              <a:t> </a:t>
            </a:r>
            <a:r>
              <a:rPr lang="en-US" altLang="ru-RU" sz="1600" b="1" kern="0" dirty="0" err="1">
                <a:solidFill>
                  <a:schemeClr val="bg1"/>
                </a:solidFill>
              </a:rPr>
              <a:t>Gazeeva</a:t>
            </a:r>
            <a:endParaRPr lang="ru-RU" sz="1600" dirty="0">
              <a:solidFill>
                <a:schemeClr val="bg1"/>
              </a:solidFill>
            </a:endParaRPr>
          </a:p>
        </p:txBody>
      </p:sp>
    </p:spTree>
    <p:extLst>
      <p:ext uri="{BB962C8B-B14F-4D97-AF65-F5344CB8AC3E}">
        <p14:creationId xmlns:p14="http://schemas.microsoft.com/office/powerpoint/2010/main" val="2384812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8" y="2786067"/>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26</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pic>
        <p:nvPicPr>
          <p:cNvPr id="13" name="Рисунок 12">
            <a:extLst>
              <a:ext uri="{FF2B5EF4-FFF2-40B4-BE49-F238E27FC236}">
                <a16:creationId xmlns:a16="http://schemas.microsoft.com/office/drawing/2014/main" id="{50CFA98D-2A2D-4AE1-9614-A5C7E07E9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00456" y="651170"/>
            <a:ext cx="1872208" cy="1935619"/>
          </a:xfrm>
          <a:prstGeom prst="rect">
            <a:avLst/>
          </a:prstGeom>
        </p:spPr>
      </p:pic>
      <p:sp>
        <p:nvSpPr>
          <p:cNvPr id="14" name="Прямоугольник 13">
            <a:extLst>
              <a:ext uri="{FF2B5EF4-FFF2-40B4-BE49-F238E27FC236}">
                <a16:creationId xmlns:a16="http://schemas.microsoft.com/office/drawing/2014/main" id="{4259143F-7D74-4DD7-9EE3-098962D2C64D}"/>
              </a:ext>
            </a:extLst>
          </p:cNvPr>
          <p:cNvSpPr/>
          <p:nvPr/>
        </p:nvSpPr>
        <p:spPr>
          <a:xfrm>
            <a:off x="10365572" y="2248231"/>
            <a:ext cx="1399742" cy="338554"/>
          </a:xfrm>
          <a:prstGeom prst="rect">
            <a:avLst/>
          </a:prstGeom>
        </p:spPr>
        <p:txBody>
          <a:bodyPr wrap="none">
            <a:spAutoFit/>
          </a:bodyPr>
          <a:lstStyle/>
          <a:p>
            <a:r>
              <a:rPr lang="en-GB" altLang="ru-RU" sz="1600" b="1" kern="0">
                <a:solidFill>
                  <a:schemeClr val="bg1"/>
                </a:solidFill>
              </a:rPr>
              <a:t>Egor  Lychagin</a:t>
            </a:r>
            <a:endParaRPr lang="en-GB" sz="1600">
              <a:solidFill>
                <a:schemeClr val="bg1"/>
              </a:solidFill>
            </a:endParaRPr>
          </a:p>
        </p:txBody>
      </p:sp>
      <p:sp>
        <p:nvSpPr>
          <p:cNvPr id="2" name="Номер слайда 1">
            <a:extLst>
              <a:ext uri="{FF2B5EF4-FFF2-40B4-BE49-F238E27FC236}">
                <a16:creationId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3</a:t>
            </a:fld>
            <a:endParaRPr lang="ru-RU" dirty="0"/>
          </a:p>
        </p:txBody>
      </p:sp>
      <p:sp>
        <p:nvSpPr>
          <p:cNvPr id="8" name="Прямоугольник 36">
            <a:extLst>
              <a:ext uri="{FF2B5EF4-FFF2-40B4-BE49-F238E27FC236}">
                <a16:creationId xmlns:a16="http://schemas.microsoft.com/office/drawing/2014/main" id="{35CFE5F4-2702-9440-BC99-C2AB3B29DEA9}"/>
              </a:ext>
            </a:extLst>
          </p:cNvPr>
          <p:cNvSpPr/>
          <p:nvPr/>
        </p:nvSpPr>
        <p:spPr>
          <a:xfrm>
            <a:off x="839416" y="2956173"/>
            <a:ext cx="9959056" cy="280076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spcAft>
                <a:spcPts val="600"/>
              </a:spcAft>
              <a:buFont typeface="Arial" panose="020B0604020202020204" pitchFamily="34" charset="0"/>
              <a:buChar char="•"/>
            </a:pPr>
            <a:r>
              <a:rPr lang="en-GB" b="1" i="1" dirty="0">
                <a:solidFill>
                  <a:srgbClr val="0218EE"/>
                </a:solidFill>
                <a:latin typeface="Arial" panose="020B0604020202020204" pitchFamily="34" charset="0"/>
                <a:cs typeface="Arial" panose="020B0604020202020204" pitchFamily="34" charset="0"/>
              </a:rPr>
              <a:t>In the future the PAC expects more details on the programme of nuclear data measurements, in particular the objectives, the priorities and the complementarity with the worldwide programmes. </a:t>
            </a:r>
          </a:p>
          <a:p>
            <a:pPr marL="285750" indent="-285750">
              <a:spcAft>
                <a:spcPts val="600"/>
              </a:spcAft>
              <a:buFont typeface="Arial" panose="020B0604020202020204" pitchFamily="34" charset="0"/>
              <a:buChar char="•"/>
            </a:pPr>
            <a:endParaRPr lang="en-GB" sz="600" b="1" i="1" dirty="0">
              <a:solidFill>
                <a:srgbClr val="0218EE"/>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b="1" i="1" dirty="0">
                <a:solidFill>
                  <a:srgbClr val="0218EE"/>
                </a:solidFill>
                <a:latin typeface="Arial" panose="020B0604020202020204" pitchFamily="34" charset="0"/>
                <a:cs typeface="Arial" panose="020B0604020202020204" pitchFamily="34" charset="0"/>
              </a:rPr>
              <a:t>The FLNP Directorate is advised to focus on the modernization of experimental halls and pavilions. </a:t>
            </a:r>
          </a:p>
          <a:p>
            <a:pPr marL="285750" indent="-285750">
              <a:spcAft>
                <a:spcPts val="600"/>
              </a:spcAft>
              <a:buFont typeface="Arial" panose="020B0604020202020204" pitchFamily="34" charset="0"/>
              <a:buChar char="•"/>
            </a:pPr>
            <a:endParaRPr lang="en-GB" sz="600" b="1" i="1" dirty="0">
              <a:solidFill>
                <a:srgbClr val="0218EE"/>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b="1" i="1" dirty="0">
                <a:solidFill>
                  <a:srgbClr val="0218EE"/>
                </a:solidFill>
                <a:latin typeface="Arial" panose="020B0604020202020204" pitchFamily="34" charset="0"/>
                <a:cs typeface="Arial" panose="020B0604020202020204" pitchFamily="34" charset="0"/>
              </a:rPr>
              <a:t>The PAC recommends that special attention be given to the beam delivery systems to increase neutron fluxes at the experiment  places. The PAC expects a detailed report on this topic to be presented at the next meeting.</a:t>
            </a:r>
          </a:p>
        </p:txBody>
      </p:sp>
      <p:sp>
        <p:nvSpPr>
          <p:cNvPr id="3" name="ZoneTexte 2">
            <a:extLst>
              <a:ext uri="{FF2B5EF4-FFF2-40B4-BE49-F238E27FC236}">
                <a16:creationId xmlns:a16="http://schemas.microsoft.com/office/drawing/2014/main" id="{2EC62416-BCA6-D74D-ADFD-219BF547E573}"/>
              </a:ext>
            </a:extLst>
          </p:cNvPr>
          <p:cNvSpPr txBox="1"/>
          <p:nvPr/>
        </p:nvSpPr>
        <p:spPr>
          <a:xfrm>
            <a:off x="1890625" y="2125921"/>
            <a:ext cx="7856638" cy="461665"/>
          </a:xfrm>
          <a:prstGeom prst="rect">
            <a:avLst/>
          </a:prstGeom>
          <a:noFill/>
        </p:spPr>
        <p:txBody>
          <a:bodyPr wrap="none" rtlCol="0">
            <a:spAutoFit/>
          </a:bodyPr>
          <a:lstStyle/>
          <a:p>
            <a:r>
              <a:rPr lang="en-GB" sz="2400" b="1" dirty="0"/>
              <a:t>REMINDER: 50</a:t>
            </a:r>
            <a:r>
              <a:rPr lang="en-GB" sz="2400" b="1" baseline="30000" dirty="0"/>
              <a:t>th</a:t>
            </a:r>
            <a:r>
              <a:rPr lang="en-GB" sz="2400" b="1" dirty="0"/>
              <a:t> PAC for NP recommendations for this theme</a:t>
            </a:r>
          </a:p>
        </p:txBody>
      </p:sp>
    </p:spTree>
    <p:extLst>
      <p:ext uri="{BB962C8B-B14F-4D97-AF65-F5344CB8AC3E}">
        <p14:creationId xmlns:p14="http://schemas.microsoft.com/office/powerpoint/2010/main" val="195064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779746" y="346204"/>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
        <p:nvSpPr>
          <p:cNvPr id="24" name="Прямоугольник 23">
            <a:extLst>
              <a:ext uri="{FF2B5EF4-FFF2-40B4-BE49-F238E27FC236}">
                <a16:creationId xmlns:a16="http://schemas.microsoft.com/office/drawing/2014/main" id="{56A09473-7F2B-4CC2-9FA8-11446CBA8894}"/>
              </a:ext>
            </a:extLst>
          </p:cNvPr>
          <p:cNvSpPr/>
          <p:nvPr/>
        </p:nvSpPr>
        <p:spPr>
          <a:xfrm>
            <a:off x="335360" y="1844824"/>
            <a:ext cx="11377263" cy="432426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eaLnBrk="0" fontAlgn="base" hangingPunct="0">
              <a:spcBef>
                <a:spcPct val="0"/>
              </a:spcBef>
              <a:spcAft>
                <a:spcPct val="0"/>
              </a:spcAft>
            </a:pPr>
            <a:r>
              <a:rPr lang="en-US" altLang="ko-KR" sz="2000" b="1" dirty="0">
                <a:solidFill>
                  <a:srgbClr val="C00000"/>
                </a:solidFill>
                <a:latin typeface="+mj-lt"/>
                <a:ea typeface="Times New Roman" pitchFamily="18" charset="0"/>
                <a:cs typeface="Arial" pitchFamily="34" charset="0"/>
              </a:rPr>
              <a:t>The very broad research program in the framework of the theme includes:</a:t>
            </a:r>
          </a:p>
          <a:p>
            <a:pPr lvl="0" algn="just" eaLnBrk="0" fontAlgn="base" hangingPunct="0">
              <a:spcBef>
                <a:spcPct val="0"/>
              </a:spcBef>
              <a:spcAft>
                <a:spcPct val="0"/>
              </a:spcAft>
            </a:pPr>
            <a:endParaRPr lang="en-US" altLang="ko-KR" sz="2000" b="1" dirty="0">
              <a:solidFill>
                <a:srgbClr val="C00000"/>
              </a:solidFill>
              <a:latin typeface="+mj-lt"/>
              <a:ea typeface="Times New Roman" pitchFamily="18" charset="0"/>
              <a:cs typeface="Arial" pitchFamily="34" charset="0"/>
            </a:endParaRPr>
          </a:p>
          <a:p>
            <a:pPr marL="268288" indent="-268288" algn="just">
              <a:buFont typeface="Arial" pitchFamily="34" charset="0"/>
              <a:buChar char="•"/>
            </a:pPr>
            <a:r>
              <a:rPr lang="en-US" sz="2000" b="1" dirty="0">
                <a:solidFill>
                  <a:schemeClr val="tx1"/>
                </a:solidFill>
              </a:rPr>
              <a:t>research of quantum-mechanical phenomena with ultracold and cold neutrons;</a:t>
            </a:r>
          </a:p>
          <a:p>
            <a:pPr marL="725488" lvl="1" indent="-268288" algn="just">
              <a:spcAft>
                <a:spcPts val="600"/>
              </a:spcAft>
              <a:buFont typeface="Arial" pitchFamily="34" charset="0"/>
              <a:buChar char="•"/>
            </a:pPr>
            <a:r>
              <a:rPr lang="en-US" sz="2000" b="1" i="1" dirty="0">
                <a:solidFill>
                  <a:schemeClr val="tx1"/>
                </a:solidFill>
              </a:rPr>
              <a:t>Including </a:t>
            </a:r>
            <a:r>
              <a:rPr lang="en-US" altLang="ko-KR" sz="2000" b="1" i="1" dirty="0">
                <a:solidFill>
                  <a:schemeClr val="tx1"/>
                </a:solidFill>
                <a:ea typeface="Times New Roman" pitchFamily="18" charset="0"/>
                <a:cs typeface="Arial" pitchFamily="34" charset="0"/>
              </a:rPr>
              <a:t>Development of the advanced Very Cold Neutron Source </a:t>
            </a:r>
            <a:endParaRPr lang="en-US" sz="2000" b="1" i="1" dirty="0">
              <a:solidFill>
                <a:schemeClr val="tx1"/>
              </a:solidFill>
            </a:endParaRPr>
          </a:p>
          <a:p>
            <a:pPr marL="268288" indent="-268288" algn="just">
              <a:buFont typeface="Arial" pitchFamily="34" charset="0"/>
              <a:buChar char="•"/>
            </a:pPr>
            <a:r>
              <a:rPr lang="en-US" sz="2000" b="1" dirty="0">
                <a:solidFill>
                  <a:schemeClr val="tx1"/>
                </a:solidFill>
              </a:rPr>
              <a:t>study of properties of the neutron;</a:t>
            </a:r>
          </a:p>
          <a:p>
            <a:pPr marL="725488" lvl="1" indent="-268288" algn="just">
              <a:spcAft>
                <a:spcPts val="600"/>
              </a:spcAft>
              <a:buFont typeface="Arial" pitchFamily="34" charset="0"/>
              <a:buChar char="•"/>
            </a:pPr>
            <a:r>
              <a:rPr lang="en-US" sz="2000" b="1" i="1" dirty="0">
                <a:solidFill>
                  <a:schemeClr val="tx1"/>
                </a:solidFill>
                <a:cs typeface="Arial" pitchFamily="34" charset="0"/>
              </a:rPr>
              <a:t>Including </a:t>
            </a:r>
            <a:r>
              <a:rPr lang="en-US" altLang="ko-KR" sz="2000" b="1" i="1" dirty="0">
                <a:solidFill>
                  <a:schemeClr val="tx1"/>
                </a:solidFill>
                <a:cs typeface="Arial" pitchFamily="34" charset="0"/>
              </a:rPr>
              <a:t>Investigation of possibility of the neutron lifetime measurement at IBR-2 beam </a:t>
            </a:r>
            <a:endParaRPr lang="en-US" sz="2000" b="1" i="1" dirty="0">
              <a:solidFill>
                <a:schemeClr val="tx1"/>
              </a:solidFill>
              <a:cs typeface="Arial" pitchFamily="34" charset="0"/>
            </a:endParaRPr>
          </a:p>
          <a:p>
            <a:pPr marL="268288" indent="-268288" algn="just">
              <a:buFont typeface="Arial" pitchFamily="34" charset="0"/>
              <a:buChar char="•"/>
            </a:pPr>
            <a:r>
              <a:rPr lang="en-US" sz="2000" b="1" dirty="0">
                <a:solidFill>
                  <a:schemeClr val="tx1"/>
                </a:solidFill>
              </a:rPr>
              <a:t>study of nuclear reactions induced by neutrons;</a:t>
            </a:r>
          </a:p>
          <a:p>
            <a:pPr marL="725488" lvl="1" indent="-268288" algn="just">
              <a:buFont typeface="Arial" pitchFamily="34" charset="0"/>
              <a:buChar char="•"/>
            </a:pPr>
            <a:r>
              <a:rPr lang="en-US" sz="2000" b="1" i="1" dirty="0">
                <a:solidFill>
                  <a:schemeClr val="tx1"/>
                </a:solidFill>
              </a:rPr>
              <a:t>Including program at TANGRA facility</a:t>
            </a:r>
          </a:p>
          <a:p>
            <a:pPr marL="725488" lvl="1" indent="-268288" algn="just">
              <a:spcAft>
                <a:spcPts val="600"/>
              </a:spcAft>
              <a:buFont typeface="Arial" pitchFamily="34" charset="0"/>
              <a:buChar char="•"/>
            </a:pPr>
            <a:r>
              <a:rPr lang="en-US" altLang="ko-KR" sz="2000" b="1" i="1" dirty="0">
                <a:solidFill>
                  <a:schemeClr val="tx1"/>
                </a:solidFill>
              </a:rPr>
              <a:t>Including investigations of various fission parameters and characteristics of Prompt Fission Neutron (PFN) emission</a:t>
            </a:r>
            <a:endParaRPr lang="en-US" sz="2000" b="1" i="1" dirty="0">
              <a:solidFill>
                <a:schemeClr val="tx1"/>
              </a:solidFill>
            </a:endParaRPr>
          </a:p>
          <a:p>
            <a:pPr marL="268288" indent="-268288" algn="just">
              <a:buFont typeface="Arial" pitchFamily="34" charset="0"/>
              <a:buChar char="•"/>
            </a:pPr>
            <a:r>
              <a:rPr lang="en-US" sz="2000" b="1" dirty="0">
                <a:solidFill>
                  <a:schemeClr val="tx1"/>
                </a:solidFill>
              </a:rPr>
              <a:t>applied research using nuclear physics methods. </a:t>
            </a:r>
          </a:p>
          <a:p>
            <a:pPr marL="725488" lvl="1" indent="-268288" algn="just">
              <a:buFont typeface="Arial" pitchFamily="34" charset="0"/>
              <a:buChar char="•"/>
            </a:pPr>
            <a:r>
              <a:rPr lang="en-US" sz="2000" b="1" i="1" dirty="0">
                <a:solidFill>
                  <a:schemeClr val="tx1"/>
                </a:solidFill>
              </a:rPr>
              <a:t>Including development of the Neutron Activation Analysis (NAA) and </a:t>
            </a:r>
            <a:r>
              <a:rPr lang="en-US" altLang="ko-KR" sz="2000" b="1" i="1" dirty="0">
                <a:solidFill>
                  <a:schemeClr val="tx1"/>
                </a:solidFill>
              </a:rPr>
              <a:t>Neutron Resonance Capture Analysis (NRCA) </a:t>
            </a:r>
          </a:p>
        </p:txBody>
      </p:sp>
      <p:sp>
        <p:nvSpPr>
          <p:cNvPr id="2" name="Номер слайда 1">
            <a:extLst>
              <a:ext uri="{FF2B5EF4-FFF2-40B4-BE49-F238E27FC236}">
                <a16:creationId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4</a:t>
            </a:fld>
            <a:endParaRPr lang="ru-RU" dirty="0"/>
          </a:p>
        </p:txBody>
      </p:sp>
      <p:sp>
        <p:nvSpPr>
          <p:cNvPr id="3" name="ZoneTexte 2">
            <a:extLst>
              <a:ext uri="{FF2B5EF4-FFF2-40B4-BE49-F238E27FC236}">
                <a16:creationId xmlns:a16="http://schemas.microsoft.com/office/drawing/2014/main" id="{242092D1-C0A0-894A-87C9-51280C3DAED5}"/>
              </a:ext>
            </a:extLst>
          </p:cNvPr>
          <p:cNvSpPr txBox="1"/>
          <p:nvPr/>
        </p:nvSpPr>
        <p:spPr>
          <a:xfrm>
            <a:off x="1656000" y="1249402"/>
            <a:ext cx="8928278" cy="400110"/>
          </a:xfrm>
          <a:prstGeom prst="rect">
            <a:avLst/>
          </a:prstGeom>
          <a:noFill/>
        </p:spPr>
        <p:txBody>
          <a:bodyPr wrap="non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Egor Lychagin was appointed the leader of this theme replacing Valery </a:t>
            </a:r>
            <a:r>
              <a:rPr lang="en-US" sz="2000" b="1" dirty="0" err="1">
                <a:latin typeface="Calibri" panose="020F0502020204030204" pitchFamily="34" charset="0"/>
                <a:ea typeface="Calibri" panose="020F0502020204030204" pitchFamily="34" charset="0"/>
                <a:cs typeface="Calibri" panose="020F0502020204030204" pitchFamily="34" charset="0"/>
              </a:rPr>
              <a:t>Shvetsov</a:t>
            </a:r>
            <a:endParaRPr lang="en-GB" sz="2000" b="1" dirty="0"/>
          </a:p>
        </p:txBody>
      </p:sp>
    </p:spTree>
    <p:extLst>
      <p:ext uri="{BB962C8B-B14F-4D97-AF65-F5344CB8AC3E}">
        <p14:creationId xmlns:p14="http://schemas.microsoft.com/office/powerpoint/2010/main" val="60154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851756" y="62114"/>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
        <p:nvSpPr>
          <p:cNvPr id="2" name="Номер слайда 1">
            <a:extLst>
              <a:ext uri="{FF2B5EF4-FFF2-40B4-BE49-F238E27FC236}">
                <a16:creationId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5</a:t>
            </a:fld>
            <a:endParaRPr lang="ru-RU" dirty="0"/>
          </a:p>
        </p:txBody>
      </p:sp>
      <p:pic>
        <p:nvPicPr>
          <p:cNvPr id="8" name="Рисунок 8">
            <a:extLst>
              <a:ext uri="{FF2B5EF4-FFF2-40B4-BE49-F238E27FC236}">
                <a16:creationId xmlns:a16="http://schemas.microsoft.com/office/drawing/2014/main" id="{FEAD44DA-B58F-C242-93D8-2523B945FB70}"/>
              </a:ext>
            </a:extLst>
          </p:cNvPr>
          <p:cNvPicPr/>
          <p:nvPr/>
        </p:nvPicPr>
        <p:blipFill>
          <a:blip r:embed="rId3" cstate="print"/>
          <a:srcRect/>
          <a:stretch>
            <a:fillRect/>
          </a:stretch>
        </p:blipFill>
        <p:spPr bwMode="auto">
          <a:xfrm>
            <a:off x="204015" y="1217963"/>
            <a:ext cx="3501625" cy="3783233"/>
          </a:xfrm>
          <a:prstGeom prst="rect">
            <a:avLst/>
          </a:prstGeom>
          <a:noFill/>
          <a:ln w="9525">
            <a:noFill/>
            <a:miter lim="800000"/>
            <a:headEnd/>
            <a:tailEnd/>
          </a:ln>
        </p:spPr>
      </p:pic>
      <p:sp>
        <p:nvSpPr>
          <p:cNvPr id="12" name="Номер слайда 11">
            <a:extLst>
              <a:ext uri="{FF2B5EF4-FFF2-40B4-BE49-F238E27FC236}">
                <a16:creationId xmlns:a16="http://schemas.microsoft.com/office/drawing/2014/main" id="{4B3A2F08-FA67-084A-B845-2CD115B2A1F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1AD801-B12E-4A00-8E9E-6CC326DE2565}" type="slidenum">
              <a:rPr lang="ru-RU" smtClean="0"/>
              <a:pPr/>
              <a:t>5</a:t>
            </a:fld>
            <a:endParaRPr lang="ru-RU" dirty="0"/>
          </a:p>
        </p:txBody>
      </p:sp>
      <p:sp>
        <p:nvSpPr>
          <p:cNvPr id="15" name="Прямоугольник 1">
            <a:extLst>
              <a:ext uri="{FF2B5EF4-FFF2-40B4-BE49-F238E27FC236}">
                <a16:creationId xmlns:a16="http://schemas.microsoft.com/office/drawing/2014/main" id="{B1CE82E3-7FDE-E246-B595-12E679E325FF}"/>
              </a:ext>
            </a:extLst>
          </p:cNvPr>
          <p:cNvSpPr/>
          <p:nvPr/>
        </p:nvSpPr>
        <p:spPr>
          <a:xfrm>
            <a:off x="2711624" y="763230"/>
            <a:ext cx="7899359" cy="461665"/>
          </a:xfrm>
          <a:prstGeom prst="rect">
            <a:avLst/>
          </a:prstGeom>
        </p:spPr>
        <p:txBody>
          <a:bodyPr wrap="square">
            <a:spAutoFit/>
          </a:bodyPr>
          <a:lstStyle/>
          <a:p>
            <a:r>
              <a:rPr lang="en-US" sz="2400" b="1" dirty="0">
                <a:solidFill>
                  <a:srgbClr val="002060"/>
                </a:solidFill>
              </a:rPr>
              <a:t>Development of the advanced Very Cold Neutron Source </a:t>
            </a:r>
            <a:r>
              <a:rPr lang="en-US" dirty="0">
                <a:solidFill>
                  <a:srgbClr val="002060"/>
                </a:solidFill>
              </a:rPr>
              <a:t>	</a:t>
            </a:r>
          </a:p>
        </p:txBody>
      </p:sp>
      <p:sp>
        <p:nvSpPr>
          <p:cNvPr id="16" name="TextBox 3">
            <a:extLst>
              <a:ext uri="{FF2B5EF4-FFF2-40B4-BE49-F238E27FC236}">
                <a16:creationId xmlns:a16="http://schemas.microsoft.com/office/drawing/2014/main" id="{23E41680-FE02-AB42-9025-0C2370E52198}"/>
              </a:ext>
            </a:extLst>
          </p:cNvPr>
          <p:cNvSpPr txBox="1"/>
          <p:nvPr/>
        </p:nvSpPr>
        <p:spPr>
          <a:xfrm>
            <a:off x="8026401" y="1321070"/>
            <a:ext cx="3997959" cy="3170099"/>
          </a:xfrm>
          <a:prstGeom prst="rect">
            <a:avLst/>
          </a:prstGeom>
          <a:noFill/>
        </p:spPr>
        <p:txBody>
          <a:bodyPr wrap="square" rtlCol="0">
            <a:spAutoFit/>
          </a:bodyPr>
          <a:lstStyle/>
          <a:p>
            <a:r>
              <a:rPr lang="en-US" sz="2000" b="1" dirty="0">
                <a:solidFill>
                  <a:srgbClr val="002060"/>
                </a:solidFill>
              </a:rPr>
              <a:t>Collaboration in the framework of</a:t>
            </a:r>
          </a:p>
          <a:p>
            <a:r>
              <a:rPr lang="en-US" sz="2000" b="1" dirty="0" err="1">
                <a:solidFill>
                  <a:srgbClr val="002060"/>
                </a:solidFill>
              </a:rPr>
              <a:t>CREMLINplus</a:t>
            </a:r>
            <a:r>
              <a:rPr lang="en-US" sz="2000" b="1" dirty="0">
                <a:solidFill>
                  <a:srgbClr val="002060"/>
                </a:solidFill>
              </a:rPr>
              <a:t> WP3 T3.1 between:</a:t>
            </a:r>
          </a:p>
          <a:p>
            <a:pPr marL="342900" indent="-342900">
              <a:buFont typeface="Arial" panose="020B0604020202020204" pitchFamily="34" charset="0"/>
              <a:buChar char="•"/>
            </a:pPr>
            <a:r>
              <a:rPr lang="en-US" sz="2000" dirty="0">
                <a:solidFill>
                  <a:srgbClr val="002060"/>
                </a:solidFill>
              </a:rPr>
              <a:t>ILL (Grenoble, France), </a:t>
            </a:r>
          </a:p>
          <a:p>
            <a:pPr marL="342900" indent="-342900">
              <a:buFont typeface="Arial" panose="020B0604020202020204" pitchFamily="34" charset="0"/>
              <a:buChar char="•"/>
            </a:pPr>
            <a:r>
              <a:rPr lang="en-US" sz="2000" dirty="0">
                <a:solidFill>
                  <a:srgbClr val="002060"/>
                </a:solidFill>
              </a:rPr>
              <a:t>NRC KI-PNPI (</a:t>
            </a:r>
            <a:r>
              <a:rPr lang="en-US" sz="2000" dirty="0" err="1">
                <a:solidFill>
                  <a:srgbClr val="002060"/>
                </a:solidFill>
              </a:rPr>
              <a:t>Gatchina</a:t>
            </a:r>
            <a:r>
              <a:rPr lang="en-US" sz="2000" dirty="0">
                <a:solidFill>
                  <a:srgbClr val="002060"/>
                </a:solidFill>
              </a:rPr>
              <a:t> Russia), </a:t>
            </a:r>
          </a:p>
          <a:p>
            <a:pPr marL="342900" indent="-342900">
              <a:buFont typeface="Arial" panose="020B0604020202020204" pitchFamily="34" charset="0"/>
              <a:buChar char="•"/>
            </a:pPr>
            <a:r>
              <a:rPr lang="en-US" sz="2000" dirty="0">
                <a:solidFill>
                  <a:srgbClr val="002060"/>
                </a:solidFill>
              </a:rPr>
              <a:t>JINR (</a:t>
            </a:r>
            <a:r>
              <a:rPr lang="en-US" sz="2000" dirty="0" err="1">
                <a:solidFill>
                  <a:srgbClr val="002060"/>
                </a:solidFill>
              </a:rPr>
              <a:t>Dubna</a:t>
            </a:r>
            <a:r>
              <a:rPr lang="en-US" sz="2000" dirty="0">
                <a:solidFill>
                  <a:srgbClr val="002060"/>
                </a:solidFill>
              </a:rPr>
              <a:t>, Russia), </a:t>
            </a:r>
          </a:p>
          <a:p>
            <a:pPr marL="342900" indent="-342900">
              <a:buFont typeface="Arial" panose="020B0604020202020204" pitchFamily="34" charset="0"/>
              <a:buChar char="•"/>
            </a:pPr>
            <a:r>
              <a:rPr lang="en-US" sz="2000" dirty="0">
                <a:solidFill>
                  <a:srgbClr val="002060"/>
                </a:solidFill>
              </a:rPr>
              <a:t>PTI (St-Petersburg, Russia),</a:t>
            </a:r>
          </a:p>
          <a:p>
            <a:pPr marL="342900" indent="-342900">
              <a:buFont typeface="Arial" panose="020B0604020202020204" pitchFamily="34" charset="0"/>
              <a:buChar char="•"/>
            </a:pPr>
            <a:r>
              <a:rPr lang="en-US" sz="2000" dirty="0">
                <a:solidFill>
                  <a:srgbClr val="002060"/>
                </a:solidFill>
              </a:rPr>
              <a:t>UCA (Clermont-Ferrand, France), </a:t>
            </a:r>
          </a:p>
          <a:p>
            <a:pPr marL="342900" indent="-342900">
              <a:buFont typeface="Arial" panose="020B0604020202020204" pitchFamily="34" charset="0"/>
              <a:buChar char="•"/>
            </a:pPr>
            <a:r>
              <a:rPr lang="en-US" sz="2000" dirty="0">
                <a:solidFill>
                  <a:srgbClr val="002060"/>
                </a:solidFill>
              </a:rPr>
              <a:t>UNIMIB (Milano, Italy), </a:t>
            </a:r>
          </a:p>
          <a:p>
            <a:pPr marL="342900" indent="-342900">
              <a:buFont typeface="Arial" panose="020B0604020202020204" pitchFamily="34" charset="0"/>
              <a:buChar char="•"/>
            </a:pPr>
            <a:r>
              <a:rPr lang="en-US" sz="2000" dirty="0">
                <a:solidFill>
                  <a:srgbClr val="002060"/>
                </a:solidFill>
              </a:rPr>
              <a:t>ESS (Lund, Sweden)</a:t>
            </a:r>
          </a:p>
          <a:p>
            <a:pPr marL="342900" indent="-342900">
              <a:buFont typeface="Arial" panose="020B0604020202020204" pitchFamily="34" charset="0"/>
              <a:buChar char="•"/>
            </a:pPr>
            <a:r>
              <a:rPr lang="en-US" sz="2000" dirty="0">
                <a:solidFill>
                  <a:srgbClr val="002060"/>
                </a:solidFill>
              </a:rPr>
              <a:t>NCSU (Raleigh, NC, USA) </a:t>
            </a:r>
            <a:endParaRPr lang="ru-RU" sz="2000" dirty="0">
              <a:solidFill>
                <a:srgbClr val="002060"/>
              </a:solidFill>
            </a:endParaRPr>
          </a:p>
        </p:txBody>
      </p:sp>
      <p:pic>
        <p:nvPicPr>
          <p:cNvPr id="17" name="Рисунок 10">
            <a:extLst>
              <a:ext uri="{FF2B5EF4-FFF2-40B4-BE49-F238E27FC236}">
                <a16:creationId xmlns:a16="http://schemas.microsoft.com/office/drawing/2014/main" id="{A949117E-41FF-AF46-8C73-D0FB10B372A5}"/>
              </a:ext>
            </a:extLst>
          </p:cNvPr>
          <p:cNvPicPr>
            <a:picLocks noChangeAspect="1"/>
          </p:cNvPicPr>
          <p:nvPr/>
        </p:nvPicPr>
        <p:blipFill>
          <a:blip r:embed="rId4" cstate="print"/>
          <a:stretch>
            <a:fillRect/>
          </a:stretch>
        </p:blipFill>
        <p:spPr>
          <a:xfrm>
            <a:off x="5374992" y="1454189"/>
            <a:ext cx="2579269" cy="2717733"/>
          </a:xfrm>
          <a:prstGeom prst="rect">
            <a:avLst/>
          </a:prstGeom>
        </p:spPr>
      </p:pic>
      <p:pic>
        <p:nvPicPr>
          <p:cNvPr id="18" name="Рисунок 9">
            <a:extLst>
              <a:ext uri="{FF2B5EF4-FFF2-40B4-BE49-F238E27FC236}">
                <a16:creationId xmlns:a16="http://schemas.microsoft.com/office/drawing/2014/main" id="{1F5DED38-5D6E-CA4A-BC05-56F466782E2E}"/>
              </a:ext>
            </a:extLst>
          </p:cNvPr>
          <p:cNvPicPr>
            <a:picLocks noChangeAspect="1"/>
          </p:cNvPicPr>
          <p:nvPr/>
        </p:nvPicPr>
        <p:blipFill>
          <a:blip r:embed="rId5" cstate="print"/>
          <a:stretch>
            <a:fillRect/>
          </a:stretch>
        </p:blipFill>
        <p:spPr>
          <a:xfrm>
            <a:off x="3825153" y="1230142"/>
            <a:ext cx="1430326" cy="3602046"/>
          </a:xfrm>
          <a:prstGeom prst="rect">
            <a:avLst/>
          </a:prstGeom>
        </p:spPr>
      </p:pic>
      <p:sp>
        <p:nvSpPr>
          <p:cNvPr id="19" name="TextBox 6">
            <a:extLst>
              <a:ext uri="{FF2B5EF4-FFF2-40B4-BE49-F238E27FC236}">
                <a16:creationId xmlns:a16="http://schemas.microsoft.com/office/drawing/2014/main" id="{A2A84060-90E0-294C-AEB5-CFE8270D92E6}"/>
              </a:ext>
            </a:extLst>
          </p:cNvPr>
          <p:cNvSpPr txBox="1"/>
          <p:nvPr/>
        </p:nvSpPr>
        <p:spPr>
          <a:xfrm>
            <a:off x="777240" y="5552266"/>
            <a:ext cx="1080516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dirty="0"/>
              <a:t>In 48 months</a:t>
            </a:r>
            <a:r>
              <a:rPr lang="ru-RU" sz="2000" dirty="0"/>
              <a:t> (</a:t>
            </a:r>
            <a:r>
              <a:rPr lang="en-US" sz="2000" dirty="0"/>
              <a:t>starting from February 2020 in the framework of the EU funded </a:t>
            </a:r>
            <a:r>
              <a:rPr lang="en-US" sz="2000" dirty="0" err="1"/>
              <a:t>CREMLINplus</a:t>
            </a:r>
            <a:r>
              <a:rPr lang="en-US" sz="2000" dirty="0"/>
              <a:t> project</a:t>
            </a:r>
            <a:r>
              <a:rPr lang="ru-RU" sz="2000" dirty="0"/>
              <a:t>)</a:t>
            </a:r>
            <a:r>
              <a:rPr lang="en-US" sz="2000" dirty="0"/>
              <a:t> the prototype of the VCN</a:t>
            </a:r>
            <a:r>
              <a:rPr lang="ru-RU" sz="2000" dirty="0"/>
              <a:t> </a:t>
            </a:r>
            <a:r>
              <a:rPr lang="en-US" sz="2000" dirty="0"/>
              <a:t>source should be developed</a:t>
            </a:r>
            <a:r>
              <a:rPr lang="fr-FR" sz="2000" dirty="0"/>
              <a:t> </a:t>
            </a:r>
            <a:r>
              <a:rPr lang="en-US" sz="2000" dirty="0"/>
              <a:t>and tested experimentally.</a:t>
            </a:r>
            <a:endParaRPr lang="ru-RU" sz="2000" dirty="0"/>
          </a:p>
        </p:txBody>
      </p:sp>
      <p:sp>
        <p:nvSpPr>
          <p:cNvPr id="20" name="TextBox 7">
            <a:extLst>
              <a:ext uri="{FF2B5EF4-FFF2-40B4-BE49-F238E27FC236}">
                <a16:creationId xmlns:a16="http://schemas.microsoft.com/office/drawing/2014/main" id="{CBC34E60-CD70-9641-9404-45F1FA499EC1}"/>
              </a:ext>
            </a:extLst>
          </p:cNvPr>
          <p:cNvSpPr txBox="1"/>
          <p:nvPr/>
        </p:nvSpPr>
        <p:spPr>
          <a:xfrm>
            <a:off x="5283351" y="4580574"/>
            <a:ext cx="6538695" cy="923330"/>
          </a:xfrm>
          <a:prstGeom prst="rect">
            <a:avLst/>
          </a:prstGeom>
          <a:noFill/>
        </p:spPr>
        <p:txBody>
          <a:bodyPr wrap="square" rtlCol="0">
            <a:spAutoFit/>
          </a:bodyPr>
          <a:lstStyle/>
          <a:p>
            <a:r>
              <a:rPr lang="en-US" dirty="0">
                <a:solidFill>
                  <a:srgbClr val="002060"/>
                </a:solidFill>
              </a:rPr>
              <a:t>During the last year, a lot of simulation and experimental work (NAA, SANS, XRD, PGA etc.) was done to  define optimal parameters of the powder and its production.</a:t>
            </a:r>
            <a:endParaRPr lang="ru-RU" dirty="0">
              <a:solidFill>
                <a:srgbClr val="002060"/>
              </a:solidFill>
            </a:endParaRPr>
          </a:p>
        </p:txBody>
      </p:sp>
    </p:spTree>
    <p:extLst>
      <p:ext uri="{BB962C8B-B14F-4D97-AF65-F5344CB8AC3E}">
        <p14:creationId xmlns:p14="http://schemas.microsoft.com/office/powerpoint/2010/main" val="165600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Measurements of yields and gamma rays' angular correlations in reactions with 14.1 MeV neutrons (</a:t>
            </a:r>
            <a:r>
              <a:rPr lang="en-GB" sz="2000" i="1" dirty="0" err="1">
                <a:solidFill>
                  <a:srgbClr val="FF0000"/>
                </a:solidFill>
                <a:effectLst>
                  <a:outerShdw blurRad="38100" dist="38100" dir="2700000" algn="tl">
                    <a:srgbClr val="000000">
                      <a:alpha val="43137"/>
                    </a:srgbClr>
                  </a:outerShdw>
                </a:effectLst>
              </a:rPr>
              <a:t>TA</a:t>
            </a:r>
            <a:r>
              <a:rPr lang="en-GB" sz="2000" i="1" dirty="0" err="1">
                <a:effectLst>
                  <a:outerShdw blurRad="38100" dist="38100" dir="2700000" algn="tl">
                    <a:srgbClr val="000000">
                      <a:alpha val="43137"/>
                    </a:srgbClr>
                  </a:outerShdw>
                </a:effectLst>
              </a:rPr>
              <a:t>gged</a:t>
            </a:r>
            <a:r>
              <a:rPr lang="en-GB" sz="2000" i="1" dirty="0">
                <a:effectLst>
                  <a:outerShdw blurRad="38100" dist="38100" dir="2700000" algn="tl">
                    <a:srgbClr val="000000">
                      <a:alpha val="43137"/>
                    </a:srgbClr>
                  </a:outerShdw>
                </a:effectLst>
              </a:rPr>
              <a:t> </a:t>
            </a:r>
            <a:r>
              <a:rPr lang="en-GB" sz="2000" i="1" dirty="0">
                <a:solidFill>
                  <a:srgbClr val="FF0000"/>
                </a:solidFill>
                <a:effectLst>
                  <a:outerShdw blurRad="38100" dist="38100" dir="2700000" algn="tl">
                    <a:srgbClr val="000000">
                      <a:alpha val="43137"/>
                    </a:srgbClr>
                  </a:outerShdw>
                </a:effectLst>
              </a:rPr>
              <a:t>N</a:t>
            </a:r>
            <a:r>
              <a:rPr lang="en-GB" sz="2000" i="1" dirty="0">
                <a:effectLst>
                  <a:outerShdw blurRad="38100" dist="38100" dir="2700000" algn="tl">
                    <a:srgbClr val="000000">
                      <a:alpha val="43137"/>
                    </a:srgbClr>
                  </a:outerShdw>
                </a:effectLst>
              </a:rPr>
              <a:t>eutrons &amp; </a:t>
            </a:r>
            <a:r>
              <a:rPr lang="en-GB" sz="2000" i="1" dirty="0">
                <a:solidFill>
                  <a:srgbClr val="FF0000"/>
                </a:solidFill>
                <a:effectLst>
                  <a:outerShdw blurRad="38100" dist="38100" dir="2700000" algn="tl">
                    <a:srgbClr val="000000">
                      <a:alpha val="43137"/>
                    </a:srgbClr>
                  </a:outerShdw>
                </a:effectLst>
              </a:rPr>
              <a:t>G</a:t>
            </a:r>
            <a:r>
              <a:rPr lang="en-GB" sz="2000" i="1" dirty="0">
                <a:effectLst>
                  <a:outerShdw blurRad="38100" dist="38100" dir="2700000" algn="tl">
                    <a:srgbClr val="000000">
                      <a:alpha val="43137"/>
                    </a:srgbClr>
                  </a:outerShdw>
                </a:effectLst>
              </a:rPr>
              <a:t>amma-</a:t>
            </a:r>
            <a:r>
              <a:rPr lang="en-GB" sz="2000" i="1" dirty="0">
                <a:solidFill>
                  <a:srgbClr val="FF0000"/>
                </a:solidFill>
                <a:effectLst>
                  <a:outerShdw blurRad="38100" dist="38100" dir="2700000" algn="tl">
                    <a:srgbClr val="000000">
                      <a:alpha val="43137"/>
                    </a:srgbClr>
                  </a:outerShdw>
                </a:effectLst>
              </a:rPr>
              <a:t>Ra</a:t>
            </a:r>
            <a:r>
              <a:rPr lang="en-GB" sz="2000" i="1" dirty="0">
                <a:effectLst>
                  <a:outerShdw blurRad="38100" dist="38100" dir="2700000" algn="tl">
                    <a:srgbClr val="000000">
                      <a:alpha val="43137"/>
                    </a:srgbClr>
                  </a:outerShdw>
                </a:effectLst>
              </a:rPr>
              <a:t>ys </a:t>
            </a:r>
            <a:r>
              <a:rPr lang="en-GB" sz="2000" dirty="0">
                <a:effectLst>
                  <a:outerShdw blurRad="38100" dist="38100" dir="2700000" algn="tl">
                    <a:srgbClr val="000000">
                      <a:alpha val="43137"/>
                    </a:srgbClr>
                  </a:outerShdw>
                </a:effectLst>
              </a:rPr>
              <a:t>-</a:t>
            </a:r>
            <a:r>
              <a:rPr lang="en-GB" altLang="ko-KR" sz="2000" b="1" i="1" dirty="0">
                <a:solidFill>
                  <a:srgbClr val="C00000"/>
                </a:solidFill>
                <a:latin typeface="Arial" pitchFamily="34" charset="0"/>
                <a:ea typeface="Batang" pitchFamily="18" charset="-127"/>
                <a:cs typeface="Arial" pitchFamily="34" charset="0"/>
              </a:rPr>
              <a:t>TANGRA project).</a:t>
            </a:r>
          </a:p>
        </p:txBody>
      </p:sp>
      <p:sp>
        <p:nvSpPr>
          <p:cNvPr id="2" name="Номер слайда 1">
            <a:extLst>
              <a:ext uri="{FF2B5EF4-FFF2-40B4-BE49-F238E27FC236}">
                <a16:creationId xmlns:a16="http://schemas.microsoft.com/office/drawing/2014/main" id="{29965F4B-F1CC-4EDC-91CF-2B3F300218E0}"/>
              </a:ext>
            </a:extLst>
          </p:cNvPr>
          <p:cNvSpPr>
            <a:spLocks noGrp="1"/>
          </p:cNvSpPr>
          <p:nvPr>
            <p:ph type="sldNum" sz="quarter" idx="12"/>
          </p:nvPr>
        </p:nvSpPr>
        <p:spPr>
          <a:xfrm>
            <a:off x="8760296" y="6357961"/>
            <a:ext cx="2844800" cy="365125"/>
          </a:xfrm>
        </p:spPr>
        <p:txBody>
          <a:bodyPr/>
          <a:lstStyle/>
          <a:p>
            <a:fld id="{017C60C2-FB95-4464-969C-DC460CD1CFD8}" type="slidenum">
              <a:rPr lang="ru-RU" smtClean="0"/>
              <a:pPr/>
              <a:t>6</a:t>
            </a:fld>
            <a:endParaRPr lang="ru-RU" dirty="0"/>
          </a:p>
        </p:txBody>
      </p:sp>
      <p:sp>
        <p:nvSpPr>
          <p:cNvPr id="19" name="Прямоугольник 18">
            <a:extLst>
              <a:ext uri="{FF2B5EF4-FFF2-40B4-BE49-F238E27FC236}">
                <a16:creationId xmlns:a16="http://schemas.microsoft.com/office/drawing/2014/main" id="{7C119AF2-3FE2-4625-87FA-FBAF85DDC22E}"/>
              </a:ext>
            </a:extLst>
          </p:cNvPr>
          <p:cNvSpPr/>
          <p:nvPr/>
        </p:nvSpPr>
        <p:spPr>
          <a:xfrm>
            <a:off x="119336" y="3939594"/>
            <a:ext cx="6513338"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68288" indent="-268288" algn="just"/>
            <a:r>
              <a:rPr lang="en-US" sz="1600" b="1" dirty="0">
                <a:solidFill>
                  <a:schemeClr val="tx1"/>
                </a:solidFill>
              </a:rPr>
              <a:t>Modernization of the TANGRA facility using an HPG detector are planned in 2020-2022 :</a:t>
            </a:r>
          </a:p>
          <a:p>
            <a:pPr marL="268288" indent="-268288" algn="just">
              <a:buFont typeface="Arial" pitchFamily="34" charset="0"/>
              <a:buChar char="•"/>
            </a:pPr>
            <a:r>
              <a:rPr lang="en-US" sz="1600" b="1" dirty="0">
                <a:solidFill>
                  <a:schemeClr val="tx1"/>
                </a:solidFill>
              </a:rPr>
              <a:t>further measurements of yields and angular correlations of gamma rays</a:t>
            </a:r>
          </a:p>
          <a:p>
            <a:pPr marL="268288" indent="-268288" algn="just">
              <a:buFont typeface="Arial" pitchFamily="34" charset="0"/>
              <a:buChar char="•"/>
            </a:pPr>
            <a:r>
              <a:rPr lang="en-US" sz="1600" b="1" dirty="0">
                <a:solidFill>
                  <a:schemeClr val="tx1"/>
                </a:solidFill>
              </a:rPr>
              <a:t>measurement of the reactions (n, 2n) and (n, f)</a:t>
            </a:r>
          </a:p>
          <a:p>
            <a:pPr marL="268288" indent="-268288" algn="just">
              <a:buFont typeface="Arial" pitchFamily="34" charset="0"/>
              <a:buChar char="•"/>
            </a:pPr>
            <a:r>
              <a:rPr lang="en-US" sz="1600" b="1" dirty="0">
                <a:solidFill>
                  <a:schemeClr val="tx1"/>
                </a:solidFill>
              </a:rPr>
              <a:t>theoretical analysis of experimental data</a:t>
            </a:r>
          </a:p>
        </p:txBody>
      </p:sp>
      <p:pic>
        <p:nvPicPr>
          <p:cNvPr id="8" name="Picture 2" descr="D:\DUBNA\POSTERI\pic\Tangra_sample.jpg">
            <a:extLst>
              <a:ext uri="{FF2B5EF4-FFF2-40B4-BE49-F238E27FC236}">
                <a16:creationId xmlns:a16="http://schemas.microsoft.com/office/drawing/2014/main" id="{4BA9F86E-421C-410E-85B2-BDF896C8C0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628" y="908719"/>
            <a:ext cx="5328737" cy="478663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a:extLst>
              <a:ext uri="{FF2B5EF4-FFF2-40B4-BE49-F238E27FC236}">
                <a16:creationId xmlns:a16="http://schemas.microsoft.com/office/drawing/2014/main" id="{9E377E91-3554-8942-AB36-22642A95DE0B}"/>
              </a:ext>
            </a:extLst>
          </p:cNvPr>
          <p:cNvGrpSpPr/>
          <p:nvPr/>
        </p:nvGrpSpPr>
        <p:grpSpPr>
          <a:xfrm>
            <a:off x="8040216" y="1238461"/>
            <a:ext cx="1834399" cy="419546"/>
            <a:chOff x="7840044" y="5841133"/>
            <a:chExt cx="1834399" cy="419546"/>
          </a:xfrm>
        </p:grpSpPr>
        <p:pic>
          <p:nvPicPr>
            <p:cNvPr id="9" name="Picture 2" descr="D:\DUBNA\POSTERI\pic\Tangra_sample.jpg">
              <a:extLst>
                <a:ext uri="{FF2B5EF4-FFF2-40B4-BE49-F238E27FC236}">
                  <a16:creationId xmlns:a16="http://schemas.microsoft.com/office/drawing/2014/main" id="{910A3F07-5447-4387-9047-13A96FD42D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67132" t="10267" r="28095" b="75841"/>
            <a:stretch>
              <a:fillRect/>
            </a:stretch>
          </p:blipFill>
          <p:spPr bwMode="auto">
            <a:xfrm>
              <a:off x="7840044" y="5878491"/>
              <a:ext cx="151767" cy="3821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633B0D-84F4-495B-9BE6-24CC698C46FE}"/>
                </a:ext>
              </a:extLst>
            </p:cNvPr>
            <p:cNvSpPr txBox="1"/>
            <p:nvPr/>
          </p:nvSpPr>
          <p:spPr>
            <a:xfrm>
              <a:off x="8040216" y="5841133"/>
              <a:ext cx="1634227" cy="415498"/>
            </a:xfrm>
            <a:prstGeom prst="rect">
              <a:avLst/>
            </a:prstGeom>
            <a:noFill/>
          </p:spPr>
          <p:txBody>
            <a:bodyPr wrap="square" rtlCol="0">
              <a:spAutoFit/>
            </a:bodyPr>
            <a:lstStyle/>
            <a:p>
              <a:r>
                <a:rPr lang="en-US" sz="1050" b="1" dirty="0">
                  <a:solidFill>
                    <a:srgbClr val="C00000"/>
                  </a:solidFill>
                </a:rPr>
                <a:t>Measured nuclei</a:t>
              </a:r>
              <a:endParaRPr lang="ru-RU" sz="1050" b="1" dirty="0">
                <a:solidFill>
                  <a:srgbClr val="C00000"/>
                </a:solidFill>
              </a:endParaRPr>
            </a:p>
            <a:p>
              <a:r>
                <a:rPr lang="en-US" sz="1050" dirty="0">
                  <a:solidFill>
                    <a:srgbClr val="009900"/>
                  </a:solidFill>
                </a:rPr>
                <a:t>Closest plans</a:t>
              </a:r>
              <a:r>
                <a:rPr lang="ru-RU" sz="1050" dirty="0">
                  <a:solidFill>
                    <a:srgbClr val="009900"/>
                  </a:solidFill>
                </a:rPr>
                <a:t> </a:t>
              </a:r>
            </a:p>
          </p:txBody>
        </p:sp>
      </p:grpSp>
      <p:pic>
        <p:nvPicPr>
          <p:cNvPr id="12" name="Picture 2">
            <a:extLst>
              <a:ext uri="{FF2B5EF4-FFF2-40B4-BE49-F238E27FC236}">
                <a16:creationId xmlns:a16="http://schemas.microsoft.com/office/drawing/2014/main" id="{5D3A85C3-C72E-2040-A0A2-F39701DB4B33}"/>
              </a:ext>
            </a:extLst>
          </p:cNvPr>
          <p:cNvPicPr/>
          <p:nvPr/>
        </p:nvPicPr>
        <p:blipFill>
          <a:blip r:embed="rId5" cstate="print"/>
          <a:stretch/>
        </p:blipFill>
        <p:spPr>
          <a:xfrm>
            <a:off x="1116086" y="753586"/>
            <a:ext cx="3827786" cy="3159267"/>
          </a:xfrm>
          <a:prstGeom prst="rect">
            <a:avLst/>
          </a:prstGeom>
          <a:ln>
            <a:noFill/>
          </a:ln>
        </p:spPr>
      </p:pic>
      <p:sp>
        <p:nvSpPr>
          <p:cNvPr id="3" name="Rectangle 2">
            <a:extLst>
              <a:ext uri="{FF2B5EF4-FFF2-40B4-BE49-F238E27FC236}">
                <a16:creationId xmlns:a16="http://schemas.microsoft.com/office/drawing/2014/main" id="{C6725644-1D0B-6E45-BC56-F04E54D0881C}"/>
              </a:ext>
            </a:extLst>
          </p:cNvPr>
          <p:cNvSpPr/>
          <p:nvPr/>
        </p:nvSpPr>
        <p:spPr>
          <a:xfrm>
            <a:off x="148870" y="5498035"/>
            <a:ext cx="12010788" cy="1138773"/>
          </a:xfrm>
          <a:prstGeom prst="rect">
            <a:avLst/>
          </a:prstGeom>
        </p:spPr>
        <p:txBody>
          <a:bodyPr wrap="none">
            <a:spAutoFit/>
          </a:bodyPr>
          <a:lstStyle/>
          <a:p>
            <a:r>
              <a:rPr lang="en-GB" b="1" i="1" dirty="0">
                <a:solidFill>
                  <a:srgbClr val="00B050"/>
                </a:solidFill>
                <a:latin typeface="Arial" panose="020B0604020202020204" pitchFamily="34" charset="0"/>
                <a:cs typeface="Arial" panose="020B0604020202020204" pitchFamily="34" charset="0"/>
              </a:rPr>
              <a:t>Current status of TANGRA modernisation:</a:t>
            </a:r>
          </a:p>
          <a:p>
            <a:pPr lvl="0"/>
            <a:r>
              <a:rPr lang="en-US" sz="1600" b="1" dirty="0">
                <a:solidFill>
                  <a:srgbClr val="0218EE"/>
                </a:solidFill>
                <a:latin typeface="Arial" panose="020B0604020202020204" pitchFamily="34" charset="0"/>
                <a:cs typeface="Arial" panose="020B0604020202020204" pitchFamily="34" charset="0"/>
              </a:rPr>
              <a:t>1. TANGRA was moved to a new larger experimental hall;</a:t>
            </a:r>
            <a:endParaRPr lang="fr-FR" sz="1600" b="1" dirty="0">
              <a:solidFill>
                <a:srgbClr val="0218EE"/>
              </a:solidFill>
              <a:latin typeface="Arial" panose="020B0604020202020204" pitchFamily="34" charset="0"/>
              <a:cs typeface="Arial" panose="020B0604020202020204" pitchFamily="34" charset="0"/>
            </a:endParaRPr>
          </a:p>
          <a:p>
            <a:pPr lvl="0"/>
            <a:r>
              <a:rPr lang="en-US" sz="1600" b="1" dirty="0">
                <a:solidFill>
                  <a:srgbClr val="0218EE"/>
                </a:solidFill>
                <a:latin typeface="Arial" panose="020B0604020202020204" pitchFamily="34" charset="0"/>
                <a:cs typeface="Arial" panose="020B0604020202020204" pitchFamily="34" charset="0"/>
              </a:rPr>
              <a:t>2. Two </a:t>
            </a:r>
            <a:r>
              <a:rPr lang="en-US" sz="1600" b="1" dirty="0" err="1">
                <a:solidFill>
                  <a:srgbClr val="0218EE"/>
                </a:solidFill>
                <a:latin typeface="Arial" panose="020B0604020202020204" pitchFamily="34" charset="0"/>
                <a:cs typeface="Arial" panose="020B0604020202020204" pitchFamily="34" charset="0"/>
              </a:rPr>
              <a:t>HPGe</a:t>
            </a:r>
            <a:r>
              <a:rPr lang="en-US" sz="1600" b="1" dirty="0">
                <a:solidFill>
                  <a:srgbClr val="0218EE"/>
                </a:solidFill>
                <a:latin typeface="Arial" panose="020B0604020202020204" pitchFamily="34" charset="0"/>
                <a:cs typeface="Arial" panose="020B0604020202020204" pitchFamily="34" charset="0"/>
              </a:rPr>
              <a:t> detectors for high resolution measurements have been purchased (expected delivery - second half of 2020);</a:t>
            </a:r>
            <a:endParaRPr lang="fr-FR" sz="1600" b="1" dirty="0">
              <a:solidFill>
                <a:srgbClr val="0218EE"/>
              </a:solidFill>
              <a:latin typeface="Arial" panose="020B0604020202020204" pitchFamily="34" charset="0"/>
              <a:cs typeface="Arial" panose="020B0604020202020204" pitchFamily="34" charset="0"/>
            </a:endParaRPr>
          </a:p>
          <a:p>
            <a:pPr lvl="0"/>
            <a:r>
              <a:rPr lang="en-US" sz="1600" b="1" dirty="0">
                <a:solidFill>
                  <a:srgbClr val="0218EE"/>
                </a:solidFill>
                <a:latin typeface="Arial" panose="020B0604020202020204" pitchFamily="34" charset="0"/>
                <a:cs typeface="Arial" panose="020B0604020202020204" pitchFamily="34" charset="0"/>
              </a:rPr>
              <a:t>3. A neutron detector array is being designed for measurements of (n,2n) and (</a:t>
            </a:r>
            <a:r>
              <a:rPr lang="en-US" sz="1600" b="1" dirty="0" err="1">
                <a:solidFill>
                  <a:srgbClr val="0218EE"/>
                </a:solidFill>
                <a:latin typeface="Arial" panose="020B0604020202020204" pitchFamily="34" charset="0"/>
                <a:cs typeface="Arial" panose="020B0604020202020204" pitchFamily="34" charset="0"/>
              </a:rPr>
              <a:t>n,n</a:t>
            </a:r>
            <a:r>
              <a:rPr lang="en-US" sz="1600" b="1" dirty="0">
                <a:solidFill>
                  <a:srgbClr val="0218EE"/>
                </a:solidFill>
                <a:latin typeface="Arial" panose="020B0604020202020204" pitchFamily="34" charset="0"/>
                <a:cs typeface="Arial" panose="020B0604020202020204" pitchFamily="34" charset="0"/>
              </a:rPr>
              <a:t>') using TOF method.</a:t>
            </a:r>
            <a:endParaRPr lang="fr-FR" sz="1600" b="1" dirty="0">
              <a:solidFill>
                <a:srgbClr val="0218E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90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356" y="1268009"/>
            <a:ext cx="6491615" cy="1015663"/>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Investigations of various fission parameters and characteristics of Prompt Fission Neutron (PFN) emission.</a:t>
            </a:r>
          </a:p>
        </p:txBody>
      </p:sp>
      <p:sp>
        <p:nvSpPr>
          <p:cNvPr id="2" name="Номер слайда 1">
            <a:extLst>
              <a:ext uri="{FF2B5EF4-FFF2-40B4-BE49-F238E27FC236}">
                <a16:creationId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7</a:t>
            </a:fld>
            <a:endParaRPr lang="ru-RU" dirty="0"/>
          </a:p>
        </p:txBody>
      </p:sp>
      <p:sp>
        <p:nvSpPr>
          <p:cNvPr id="15" name="Прямоугольник 14">
            <a:extLst>
              <a:ext uri="{FF2B5EF4-FFF2-40B4-BE49-F238E27FC236}">
                <a16:creationId xmlns:a16="http://schemas.microsoft.com/office/drawing/2014/main" id="{6A4BC951-291C-4A59-84D8-9F5F43618B29}"/>
              </a:ext>
            </a:extLst>
          </p:cNvPr>
          <p:cNvSpPr/>
          <p:nvPr/>
        </p:nvSpPr>
        <p:spPr>
          <a:xfrm>
            <a:off x="670561" y="4930184"/>
            <a:ext cx="504056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set-up was totally assembled, the work place at the beam line №2 of IREN was prepared. </a:t>
            </a:r>
          </a:p>
        </p:txBody>
      </p:sp>
      <p:pic>
        <p:nvPicPr>
          <p:cNvPr id="18" name="Рисунок 17" descr="ДМН.PNG">
            <a:extLst>
              <a:ext uri="{FF2B5EF4-FFF2-40B4-BE49-F238E27FC236}">
                <a16:creationId xmlns:a16="http://schemas.microsoft.com/office/drawing/2014/main" id="{5DCC621E-6602-4B65-B939-F4D00EC72FFF}"/>
              </a:ext>
            </a:extLst>
          </p:cNvPr>
          <p:cNvPicPr/>
          <p:nvPr/>
        </p:nvPicPr>
        <p:blipFill>
          <a:blip r:embed="rId3" cstate="print"/>
          <a:stretch>
            <a:fillRect/>
          </a:stretch>
        </p:blipFill>
        <p:spPr>
          <a:xfrm>
            <a:off x="6384037" y="682519"/>
            <a:ext cx="5700385" cy="5570442"/>
          </a:xfrm>
          <a:prstGeom prst="rect">
            <a:avLst/>
          </a:prstGeom>
        </p:spPr>
      </p:pic>
      <p:sp>
        <p:nvSpPr>
          <p:cNvPr id="19" name="Прямоугольник 18">
            <a:extLst>
              <a:ext uri="{FF2B5EF4-FFF2-40B4-BE49-F238E27FC236}">
                <a16:creationId xmlns:a16="http://schemas.microsoft.com/office/drawing/2014/main" id="{7C119AF2-3FE2-4625-87FA-FBAF85DDC22E}"/>
              </a:ext>
            </a:extLst>
          </p:cNvPr>
          <p:cNvSpPr/>
          <p:nvPr/>
        </p:nvSpPr>
        <p:spPr>
          <a:xfrm>
            <a:off x="263352" y="2529309"/>
            <a:ext cx="5976664" cy="2308324"/>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A double ionization chamber was designed to measure the kinetic energies, masses, and the orientation of fission axis in the 3D space for the correlated fission fragments. </a:t>
            </a:r>
          </a:p>
          <a:p>
            <a:pPr marL="268288" indent="-268288" algn="just">
              <a:buFont typeface="Arial" pitchFamily="34" charset="0"/>
              <a:buChar char="•"/>
            </a:pPr>
            <a:r>
              <a:rPr lang="en-US" b="1" dirty="0">
                <a:solidFill>
                  <a:srgbClr val="002060"/>
                </a:solidFill>
              </a:rPr>
              <a:t>The accuracy of direction cosines definition is better than 0.05</a:t>
            </a:r>
          </a:p>
          <a:p>
            <a:pPr marL="268288" indent="-268288" algn="just">
              <a:buFont typeface="Arial" pitchFamily="34" charset="0"/>
              <a:buChar char="•"/>
            </a:pPr>
            <a:r>
              <a:rPr lang="en-US" b="1" dirty="0">
                <a:solidFill>
                  <a:srgbClr val="002060"/>
                </a:solidFill>
              </a:rPr>
              <a:t>32 PFN detectors were placed close to the axis of the ionization chamber to guarantee the maximum PFN detection  efficiency ~0.8π. </a:t>
            </a:r>
          </a:p>
        </p:txBody>
      </p:sp>
      <p:sp>
        <p:nvSpPr>
          <p:cNvPr id="7" name="Прямоугольник 9">
            <a:extLst>
              <a:ext uri="{FF2B5EF4-FFF2-40B4-BE49-F238E27FC236}">
                <a16:creationId xmlns:a16="http://schemas.microsoft.com/office/drawing/2014/main" id="{227E2FEC-CD6D-4C48-AFDC-84F5DA6B6375}"/>
              </a:ext>
            </a:extLst>
          </p:cNvPr>
          <p:cNvSpPr/>
          <p:nvPr/>
        </p:nvSpPr>
        <p:spPr>
          <a:xfrm>
            <a:off x="609600" y="98583"/>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
        <p:nvSpPr>
          <p:cNvPr id="8" name="Rectangle 7">
            <a:extLst>
              <a:ext uri="{FF2B5EF4-FFF2-40B4-BE49-F238E27FC236}">
                <a16:creationId xmlns:a16="http://schemas.microsoft.com/office/drawing/2014/main" id="{0BE044B8-293C-9B45-B5BF-60D3B7688645}"/>
              </a:ext>
            </a:extLst>
          </p:cNvPr>
          <p:cNvSpPr/>
          <p:nvPr/>
        </p:nvSpPr>
        <p:spPr>
          <a:xfrm>
            <a:off x="670561" y="5883629"/>
            <a:ext cx="5750292" cy="369332"/>
          </a:xfrm>
          <a:prstGeom prst="rect">
            <a:avLst/>
          </a:prstGeom>
        </p:spPr>
        <p:txBody>
          <a:bodyPr wrap="none">
            <a:spAutoFit/>
          </a:bodyPr>
          <a:lstStyle/>
          <a:p>
            <a:r>
              <a:rPr lang="en-GB" b="1" dirty="0">
                <a:solidFill>
                  <a:srgbClr val="0218EE"/>
                </a:solidFill>
                <a:latin typeface="Arial" panose="020B0604020202020204" pitchFamily="34" charset="0"/>
                <a:cs typeface="Arial" panose="020B0604020202020204" pitchFamily="34" charset="0"/>
              </a:rPr>
              <a:t>The first experiments planned to start in July 2020</a:t>
            </a:r>
            <a:r>
              <a:rPr lang="fr-FR" b="1" dirty="0">
                <a:solidFill>
                  <a:srgbClr val="0218EE"/>
                </a:solidFill>
                <a:latin typeface="Arial" panose="020B0604020202020204" pitchFamily="34" charset="0"/>
                <a:cs typeface="Arial" panose="020B0604020202020204" pitchFamily="34" charset="0"/>
              </a:rPr>
              <a:t> </a:t>
            </a:r>
            <a:endParaRPr lang="en-GB" dirty="0">
              <a:solidFill>
                <a:srgbClr val="0218E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2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6833" y="704508"/>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Applied Research </a:t>
            </a:r>
            <a:endParaRPr lang="ru-RU" sz="2000" dirty="0">
              <a:solidFill>
                <a:srgbClr val="C00000"/>
              </a:solidFill>
            </a:endParaRPr>
          </a:p>
        </p:txBody>
      </p:sp>
      <p:sp>
        <p:nvSpPr>
          <p:cNvPr id="2" name="Номер слайда 1">
            <a:extLst>
              <a:ext uri="{FF2B5EF4-FFF2-40B4-BE49-F238E27FC236}">
                <a16:creationId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8</a:t>
            </a:fld>
            <a:endParaRPr lang="ru-RU" dirty="0"/>
          </a:p>
        </p:txBody>
      </p:sp>
      <p:sp>
        <p:nvSpPr>
          <p:cNvPr id="13" name="Прямоугольник 12">
            <a:extLst>
              <a:ext uri="{FF2B5EF4-FFF2-40B4-BE49-F238E27FC236}">
                <a16:creationId xmlns:a16="http://schemas.microsoft.com/office/drawing/2014/main" id="{C52D2FD7-6A22-4E49-BD0E-3188A28A290D}"/>
              </a:ext>
            </a:extLst>
          </p:cNvPr>
          <p:cNvSpPr/>
          <p:nvPr/>
        </p:nvSpPr>
        <p:spPr>
          <a:xfrm>
            <a:off x="399010" y="1402476"/>
            <a:ext cx="446449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68288" indent="-268288" algn="just">
              <a:buFont typeface="Arial" pitchFamily="34" charset="0"/>
              <a:buChar char="•"/>
            </a:pPr>
            <a:r>
              <a:rPr lang="en-US" b="1" dirty="0">
                <a:solidFill>
                  <a:srgbClr val="002060"/>
                </a:solidFill>
              </a:rPr>
              <a:t>NAA, XRF (REGATA, REGATA-2 )</a:t>
            </a:r>
          </a:p>
          <a:p>
            <a:pPr marL="268288" indent="-268288" algn="just">
              <a:buFont typeface="Arial" pitchFamily="34" charset="0"/>
              <a:buChar char="•"/>
            </a:pPr>
            <a:r>
              <a:rPr lang="en-US" b="1" dirty="0">
                <a:solidFill>
                  <a:srgbClr val="002060"/>
                </a:solidFill>
              </a:rPr>
              <a:t>Neutron resonance spectroscopy (at IREN)</a:t>
            </a:r>
          </a:p>
          <a:p>
            <a:pPr marL="268288" indent="-268288" algn="just">
              <a:buFont typeface="Arial" pitchFamily="34" charset="0"/>
              <a:buChar char="•"/>
            </a:pPr>
            <a:r>
              <a:rPr lang="en-US" b="1" dirty="0">
                <a:solidFill>
                  <a:srgbClr val="002060"/>
                </a:solidFill>
              </a:rPr>
              <a:t>Experiments at Van-der-Graaf EG-5 (modernization of the accelerator)</a:t>
            </a:r>
          </a:p>
        </p:txBody>
      </p:sp>
      <p:sp>
        <p:nvSpPr>
          <p:cNvPr id="11" name="Прямоугольник 10">
            <a:extLst>
              <a:ext uri="{FF2B5EF4-FFF2-40B4-BE49-F238E27FC236}">
                <a16:creationId xmlns:a16="http://schemas.microsoft.com/office/drawing/2014/main" id="{4176F722-EDB1-482B-A300-E39912B239C2}"/>
              </a:ext>
            </a:extLst>
          </p:cNvPr>
          <p:cNvSpPr/>
          <p:nvPr/>
        </p:nvSpPr>
        <p:spPr>
          <a:xfrm>
            <a:off x="5853844" y="1277046"/>
            <a:ext cx="5990456" cy="369332"/>
          </a:xfrm>
          <a:prstGeom prst="rect">
            <a:avLst/>
          </a:prstGeom>
        </p:spPr>
        <p:txBody>
          <a:bodyPr wrap="square">
            <a:spAutoFit/>
          </a:bodyPr>
          <a:lstStyle/>
          <a:p>
            <a:pPr algn="ctr"/>
            <a:r>
              <a:rPr lang="en-US" b="1" dirty="0">
                <a:solidFill>
                  <a:srgbClr val="C00000"/>
                </a:solidFill>
                <a:latin typeface="Times New Roman" panose="02020603050405020304" pitchFamily="18" charset="0"/>
                <a:ea typeface="Calibri" panose="020F0502020204030204" pitchFamily="34" charset="0"/>
              </a:rPr>
              <a:t>Further plans for Neutron Activation Analysis (NAA)</a:t>
            </a:r>
          </a:p>
        </p:txBody>
      </p:sp>
      <p:sp>
        <p:nvSpPr>
          <p:cNvPr id="12" name="Прямоугольник 11">
            <a:extLst>
              <a:ext uri="{FF2B5EF4-FFF2-40B4-BE49-F238E27FC236}">
                <a16:creationId xmlns:a16="http://schemas.microsoft.com/office/drawing/2014/main" id="{F02EB9B4-D4FD-454C-8E05-FF80674501AF}"/>
              </a:ext>
            </a:extLst>
          </p:cNvPr>
          <p:cNvSpPr/>
          <p:nvPr/>
        </p:nvSpPr>
        <p:spPr>
          <a:xfrm>
            <a:off x="5514924" y="1686632"/>
            <a:ext cx="6445351"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68288" indent="-268288" algn="just">
              <a:buFont typeface="Arial" pitchFamily="34" charset="0"/>
              <a:buChar char="•"/>
            </a:pPr>
            <a:r>
              <a:rPr lang="en-GB" b="1" dirty="0">
                <a:solidFill>
                  <a:srgbClr val="002060"/>
                </a:solidFill>
              </a:rPr>
              <a:t>Including  the REGATA facility in the FLNP User Programme;</a:t>
            </a:r>
          </a:p>
          <a:p>
            <a:pPr marL="268288" indent="-268288" algn="just">
              <a:buFont typeface="Arial" pitchFamily="34" charset="0"/>
              <a:buChar char="•"/>
            </a:pPr>
            <a:r>
              <a:rPr lang="en-GB" b="1" dirty="0">
                <a:solidFill>
                  <a:srgbClr val="002060"/>
                </a:solidFill>
              </a:rPr>
              <a:t>Improvement of the NAA at the REGATA facility at IBR-2;</a:t>
            </a:r>
          </a:p>
          <a:p>
            <a:pPr marL="268288" indent="-268288" algn="just">
              <a:buFont typeface="Arial" pitchFamily="34" charset="0"/>
              <a:buChar char="•"/>
            </a:pPr>
            <a:r>
              <a:rPr lang="en-GB" b="1" dirty="0">
                <a:solidFill>
                  <a:srgbClr val="002060"/>
                </a:solidFill>
              </a:rPr>
              <a:t>Development and construction of the low-background </a:t>
            </a:r>
            <a:r>
              <a:rPr lang="en-GB" b="1" dirty="0" err="1">
                <a:solidFill>
                  <a:srgbClr val="002060"/>
                </a:solidFill>
              </a:rPr>
              <a:t>γ</a:t>
            </a:r>
            <a:r>
              <a:rPr lang="en-GB" b="1" dirty="0">
                <a:solidFill>
                  <a:srgbClr val="002060"/>
                </a:solidFill>
              </a:rPr>
              <a:t>-ray spectrometer and the α spectrometer;</a:t>
            </a:r>
          </a:p>
          <a:p>
            <a:pPr marL="268288" indent="-268288" algn="just">
              <a:buFont typeface="Arial" pitchFamily="34" charset="0"/>
              <a:buChar char="•"/>
            </a:pPr>
            <a:r>
              <a:rPr lang="en-GB" b="1" dirty="0">
                <a:solidFill>
                  <a:srgbClr val="002060"/>
                </a:solidFill>
              </a:rPr>
              <a:t>Participation in the 2020/2021 European moss survey;</a:t>
            </a:r>
          </a:p>
          <a:p>
            <a:pPr marL="268288" indent="-268288" algn="just">
              <a:buFont typeface="Arial" pitchFamily="34" charset="0"/>
              <a:buChar char="•"/>
            </a:pPr>
            <a:r>
              <a:rPr lang="en-GB" b="1" dirty="0">
                <a:solidFill>
                  <a:srgbClr val="002060"/>
                </a:solidFill>
              </a:rPr>
              <a:t>Research in the field of environmental studies, geology, material science, medicine, nanotoxicology, etc.</a:t>
            </a:r>
          </a:p>
        </p:txBody>
      </p:sp>
      <p:pic>
        <p:nvPicPr>
          <p:cNvPr id="15" name="Рисунок 3">
            <a:extLst>
              <a:ext uri="{FF2B5EF4-FFF2-40B4-BE49-F238E27FC236}">
                <a16:creationId xmlns:a16="http://schemas.microsoft.com/office/drawing/2014/main" id="{95E801B4-BFF2-4908-9E23-1876E75D91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2" y="3744361"/>
            <a:ext cx="2875387" cy="271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a:extLst>
              <a:ext uri="{FF2B5EF4-FFF2-40B4-BE49-F238E27FC236}">
                <a16:creationId xmlns:a16="http://schemas.microsoft.com/office/drawing/2014/main" id="{46023AC5-D287-4EC8-9EA5-092BF2D594F0}"/>
              </a:ext>
            </a:extLst>
          </p:cNvPr>
          <p:cNvPicPr>
            <a:picLocks noChangeAspect="1"/>
          </p:cNvPicPr>
          <p:nvPr/>
        </p:nvPicPr>
        <p:blipFill>
          <a:blip r:embed="rId4" cstate="print"/>
          <a:stretch>
            <a:fillRect/>
          </a:stretch>
        </p:blipFill>
        <p:spPr>
          <a:xfrm>
            <a:off x="2531579" y="3556540"/>
            <a:ext cx="2525243" cy="2040045"/>
          </a:xfrm>
          <a:prstGeom prst="rect">
            <a:avLst/>
          </a:prstGeom>
        </p:spPr>
      </p:pic>
      <p:pic>
        <p:nvPicPr>
          <p:cNvPr id="22" name="Рисунок 21">
            <a:extLst>
              <a:ext uri="{FF2B5EF4-FFF2-40B4-BE49-F238E27FC236}">
                <a16:creationId xmlns:a16="http://schemas.microsoft.com/office/drawing/2014/main" id="{6BB7855F-A03E-4153-8B47-E880E5469702}"/>
              </a:ext>
            </a:extLst>
          </p:cNvPr>
          <p:cNvPicPr>
            <a:picLocks noChangeAspect="1"/>
          </p:cNvPicPr>
          <p:nvPr/>
        </p:nvPicPr>
        <p:blipFill>
          <a:blip r:embed="rId5" cstate="print"/>
          <a:stretch>
            <a:fillRect/>
          </a:stretch>
        </p:blipFill>
        <p:spPr>
          <a:xfrm>
            <a:off x="10306584" y="4759402"/>
            <a:ext cx="1871127" cy="1390554"/>
          </a:xfrm>
          <a:prstGeom prst="rect">
            <a:avLst/>
          </a:prstGeom>
          <a:ln>
            <a:noFill/>
          </a:ln>
          <a:effectLst>
            <a:softEdge rad="112500"/>
          </a:effectLst>
        </p:spPr>
      </p:pic>
      <p:pic>
        <p:nvPicPr>
          <p:cNvPr id="23" name="Picture 2">
            <a:extLst>
              <a:ext uri="{FF2B5EF4-FFF2-40B4-BE49-F238E27FC236}">
                <a16:creationId xmlns:a16="http://schemas.microsoft.com/office/drawing/2014/main" id="{919B880B-AEEF-4ED1-B12D-76AE23C7CE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5950" y="4650169"/>
            <a:ext cx="5231507" cy="20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Прямоугольник 23">
            <a:extLst>
              <a:ext uri="{FF2B5EF4-FFF2-40B4-BE49-F238E27FC236}">
                <a16:creationId xmlns:a16="http://schemas.microsoft.com/office/drawing/2014/main" id="{211D2273-2D89-4064-AC28-A04A12991977}"/>
              </a:ext>
            </a:extLst>
          </p:cNvPr>
          <p:cNvSpPr/>
          <p:nvPr/>
        </p:nvSpPr>
        <p:spPr>
          <a:xfrm>
            <a:off x="523835" y="968779"/>
            <a:ext cx="4214843" cy="369332"/>
          </a:xfrm>
          <a:prstGeom prst="rect">
            <a:avLst/>
          </a:prstGeom>
        </p:spPr>
        <p:txBody>
          <a:bodyPr wrap="square">
            <a:spAutoFit/>
          </a:bodyPr>
          <a:lstStyle/>
          <a:p>
            <a:pPr algn="ctr"/>
            <a:r>
              <a:rPr lang="en-US" b="1" dirty="0">
                <a:solidFill>
                  <a:srgbClr val="C00000"/>
                </a:solidFill>
                <a:latin typeface="Times New Roman" panose="02020603050405020304" pitchFamily="18" charset="0"/>
                <a:ea typeface="Calibri" panose="020F0502020204030204" pitchFamily="34" charset="0"/>
              </a:rPr>
              <a:t>Experimental methods and setups</a:t>
            </a:r>
          </a:p>
        </p:txBody>
      </p:sp>
      <p:sp>
        <p:nvSpPr>
          <p:cNvPr id="14" name="Прямоугольник 1">
            <a:extLst>
              <a:ext uri="{FF2B5EF4-FFF2-40B4-BE49-F238E27FC236}">
                <a16:creationId xmlns:a16="http://schemas.microsoft.com/office/drawing/2014/main" id="{B2AF258A-ABC1-9941-B563-75668EDC4E1E}"/>
              </a:ext>
            </a:extLst>
          </p:cNvPr>
          <p:cNvSpPr/>
          <p:nvPr/>
        </p:nvSpPr>
        <p:spPr>
          <a:xfrm>
            <a:off x="-110232" y="2719923"/>
            <a:ext cx="5702176" cy="707886"/>
          </a:xfrm>
          <a:prstGeom prst="rect">
            <a:avLst/>
          </a:prstGeom>
        </p:spPr>
        <p:txBody>
          <a:bodyPr wrap="square">
            <a:spAutoFit/>
          </a:bodyPr>
          <a:lstStyle/>
          <a:p>
            <a:pPr algn="ctr"/>
            <a:r>
              <a:rPr lang="en-US" sz="2000" dirty="0"/>
              <a:t>International program "Heavy metal atmospheric deposition in Europe” </a:t>
            </a:r>
            <a:endParaRPr lang="ru-RU" sz="2000" dirty="0"/>
          </a:p>
        </p:txBody>
      </p:sp>
      <p:sp>
        <p:nvSpPr>
          <p:cNvPr id="16" name="TextBox 13">
            <a:extLst>
              <a:ext uri="{FF2B5EF4-FFF2-40B4-BE49-F238E27FC236}">
                <a16:creationId xmlns:a16="http://schemas.microsoft.com/office/drawing/2014/main" id="{1FBB6035-B7C5-FA45-85C7-2D1B63A87D8B}"/>
              </a:ext>
            </a:extLst>
          </p:cNvPr>
          <p:cNvSpPr txBox="1"/>
          <p:nvPr/>
        </p:nvSpPr>
        <p:spPr>
          <a:xfrm>
            <a:off x="2515048" y="3556540"/>
            <a:ext cx="1302344" cy="323165"/>
          </a:xfrm>
          <a:prstGeom prst="rect">
            <a:avLst/>
          </a:prstGeom>
          <a:noFill/>
        </p:spPr>
        <p:txBody>
          <a:bodyPr wrap="none" rtlCol="0">
            <a:spAutoFit/>
          </a:bodyPr>
          <a:lstStyle/>
          <a:p>
            <a:r>
              <a:rPr lang="en-US" sz="1500" b="1" dirty="0">
                <a:solidFill>
                  <a:srgbClr val="002060"/>
                </a:solidFill>
              </a:rPr>
              <a:t>Mo, W and Sb</a:t>
            </a:r>
          </a:p>
        </p:txBody>
      </p:sp>
      <p:sp>
        <p:nvSpPr>
          <p:cNvPr id="3" name="Rectangle 2">
            <a:extLst>
              <a:ext uri="{FF2B5EF4-FFF2-40B4-BE49-F238E27FC236}">
                <a16:creationId xmlns:a16="http://schemas.microsoft.com/office/drawing/2014/main" id="{7BDBE07A-D32E-9644-9F4C-B5A836D2CFF0}"/>
              </a:ext>
            </a:extLst>
          </p:cNvPr>
          <p:cNvSpPr/>
          <p:nvPr/>
        </p:nvSpPr>
        <p:spPr>
          <a:xfrm>
            <a:off x="5425231" y="3797518"/>
            <a:ext cx="6624735" cy="830997"/>
          </a:xfrm>
          <a:prstGeom prst="rect">
            <a:avLst/>
          </a:prstGeom>
        </p:spPr>
        <p:txBody>
          <a:bodyPr wrap="square">
            <a:spAutoFit/>
          </a:bodyPr>
          <a:lstStyle/>
          <a:p>
            <a:r>
              <a:rPr lang="en-US" sz="1600" dirty="0"/>
              <a:t>In 2019 in the framework of the “Mussel watch” project of JINR-SA mussels were collected at the six stations along the South African coast, The obtained data showed that the most polluted place is the area near </a:t>
            </a:r>
            <a:r>
              <a:rPr lang="en-US" sz="1600" dirty="0" err="1"/>
              <a:t>Capetown</a:t>
            </a:r>
            <a:r>
              <a:rPr lang="en-US" sz="1600" dirty="0"/>
              <a:t>.</a:t>
            </a:r>
            <a:endParaRPr lang="en-GB" sz="1600" dirty="0"/>
          </a:p>
        </p:txBody>
      </p:sp>
      <p:sp>
        <p:nvSpPr>
          <p:cNvPr id="17" name="TextBox 6">
            <a:extLst>
              <a:ext uri="{FF2B5EF4-FFF2-40B4-BE49-F238E27FC236}">
                <a16:creationId xmlns:a16="http://schemas.microsoft.com/office/drawing/2014/main" id="{E09D3FE3-0EEE-324A-8CCF-E7D294EADBC8}"/>
              </a:ext>
            </a:extLst>
          </p:cNvPr>
          <p:cNvSpPr txBox="1">
            <a:spLocks noChangeArrowheads="1"/>
          </p:cNvSpPr>
          <p:nvPr/>
        </p:nvSpPr>
        <p:spPr bwMode="auto">
          <a:xfrm>
            <a:off x="971704" y="4769389"/>
            <a:ext cx="93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dirty="0">
                <a:solidFill>
                  <a:srgbClr val="C00000"/>
                </a:solidFill>
              </a:rPr>
              <a:t>Moscow</a:t>
            </a:r>
            <a:endParaRPr lang="ru-RU" altLang="en-US" sz="1600" dirty="0">
              <a:solidFill>
                <a:srgbClr val="C00000"/>
              </a:solidFill>
            </a:endParaRPr>
          </a:p>
        </p:txBody>
      </p:sp>
      <p:sp>
        <p:nvSpPr>
          <p:cNvPr id="20" name="Прямоугольник 9">
            <a:extLst>
              <a:ext uri="{FF2B5EF4-FFF2-40B4-BE49-F238E27FC236}">
                <a16:creationId xmlns:a16="http://schemas.microsoft.com/office/drawing/2014/main" id="{A18BE917-0609-9F43-9B77-FEA337A54D8F}"/>
              </a:ext>
            </a:extLst>
          </p:cNvPr>
          <p:cNvSpPr/>
          <p:nvPr/>
        </p:nvSpPr>
        <p:spPr>
          <a:xfrm>
            <a:off x="609600" y="56818"/>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Tree>
    <p:extLst>
      <p:ext uri="{BB962C8B-B14F-4D97-AF65-F5344CB8AC3E}">
        <p14:creationId xmlns:p14="http://schemas.microsoft.com/office/powerpoint/2010/main" val="330639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764704"/>
            <a:ext cx="12192000" cy="830997"/>
          </a:xfrm>
          <a:prstGeom prst="rect">
            <a:avLst/>
          </a:prstGeom>
        </p:spPr>
        <p:txBody>
          <a:bodyPr wrap="square">
            <a:spAutoFit/>
          </a:bodyPr>
          <a:lstStyle/>
          <a:p>
            <a:pPr algn="ctr"/>
            <a:r>
              <a:rPr lang="en-GB" sz="2400" b="1" i="1" dirty="0">
                <a:solidFill>
                  <a:srgbClr val="C00000"/>
                </a:solidFill>
                <a:latin typeface="Arial" pitchFamily="34" charset="0"/>
                <a:ea typeface="Batang" pitchFamily="18" charset="-127"/>
                <a:cs typeface="Arial" pitchFamily="34" charset="0"/>
              </a:rPr>
              <a:t>PAC for NP recommendations for the theme </a:t>
            </a:r>
          </a:p>
          <a:p>
            <a:pPr algn="ctr"/>
            <a:r>
              <a:rPr lang="en-US" altLang="ko-KR" sz="2400" b="1" i="1" dirty="0">
                <a:solidFill>
                  <a:srgbClr val="C00000"/>
                </a:solidFill>
                <a:latin typeface="Arial" pitchFamily="34" charset="0"/>
                <a:ea typeface="Batang" pitchFamily="18" charset="-127"/>
                <a:cs typeface="Arial" pitchFamily="34" charset="0"/>
              </a:rPr>
              <a:t>“Investigations of Neutron Nuclear Interactions and Properties of the Neutron”</a:t>
            </a:r>
            <a:r>
              <a:rPr lang="en-GB" sz="2400" b="1" i="1" dirty="0">
                <a:solidFill>
                  <a:srgbClr val="C00000"/>
                </a:solidFill>
                <a:latin typeface="Arial" pitchFamily="34" charset="0"/>
                <a:ea typeface="Batang" pitchFamily="18" charset="-127"/>
                <a:cs typeface="Arial" pitchFamily="34" charset="0"/>
              </a:rPr>
              <a:t>  </a:t>
            </a:r>
            <a:r>
              <a:rPr lang="en-US" altLang="ko-KR" sz="2400" b="1" i="1" dirty="0">
                <a:solidFill>
                  <a:srgbClr val="C00000"/>
                </a:solidFill>
                <a:latin typeface="Arial" pitchFamily="34" charset="0"/>
                <a:ea typeface="Batang" pitchFamily="18" charset="-127"/>
                <a:cs typeface="Arial" pitchFamily="34" charset="0"/>
              </a:rPr>
              <a:t> </a:t>
            </a:r>
          </a:p>
        </p:txBody>
      </p:sp>
      <p:sp>
        <p:nvSpPr>
          <p:cNvPr id="14" name="Прямоугольник 13">
            <a:extLst>
              <a:ext uri="{FF2B5EF4-FFF2-40B4-BE49-F238E27FC236}">
                <a16:creationId xmlns:a16="http://schemas.microsoft.com/office/drawing/2014/main" id="{68158BFA-6063-4F15-9509-6E195A3A9D37}"/>
              </a:ext>
            </a:extLst>
          </p:cNvPr>
          <p:cNvSpPr/>
          <p:nvPr/>
        </p:nvSpPr>
        <p:spPr>
          <a:xfrm>
            <a:off x="983432" y="2276872"/>
            <a:ext cx="10225136"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en-US" sz="2400" b="1" dirty="0">
                <a:solidFill>
                  <a:srgbClr val="C00000"/>
                </a:solidFill>
              </a:rPr>
              <a:t>The PAC recommends that priorities of this theme be better focused. </a:t>
            </a:r>
          </a:p>
          <a:p>
            <a:pPr marL="285750" indent="-285750" algn="just">
              <a:buFont typeface="Arial" panose="020B0604020202020204" pitchFamily="34" charset="0"/>
              <a:buChar char="•"/>
            </a:pPr>
            <a:r>
              <a:rPr lang="en-US" sz="2400" b="1" dirty="0">
                <a:solidFill>
                  <a:srgbClr val="C00000"/>
                </a:solidFill>
              </a:rPr>
              <a:t>Special attention should be paid to the development of key technologies for the new neutron source. </a:t>
            </a:r>
          </a:p>
          <a:p>
            <a:pPr marL="285750" indent="-285750" algn="just">
              <a:buFont typeface="Arial" panose="020B0604020202020204" pitchFamily="34" charset="0"/>
              <a:buChar char="•"/>
            </a:pPr>
            <a:r>
              <a:rPr lang="en-US" sz="2400" b="1" dirty="0">
                <a:solidFill>
                  <a:srgbClr val="C00000"/>
                </a:solidFill>
              </a:rPr>
              <a:t>The PAC appreciates the development of activities related to Intense </a:t>
            </a:r>
            <a:r>
              <a:rPr lang="en-US" sz="2400" b="1" dirty="0" err="1">
                <a:solidFill>
                  <a:srgbClr val="C00000"/>
                </a:solidFill>
              </a:rPr>
              <a:t>REsonance</a:t>
            </a:r>
            <a:r>
              <a:rPr lang="en-US" sz="2400" b="1" dirty="0">
                <a:solidFill>
                  <a:srgbClr val="C00000"/>
                </a:solidFill>
              </a:rPr>
              <a:t> Neutron Source (IREN). </a:t>
            </a:r>
          </a:p>
          <a:p>
            <a:pPr marL="285750" indent="-285750" algn="just">
              <a:buFont typeface="Arial" panose="020B0604020202020204" pitchFamily="34" charset="0"/>
              <a:buChar char="•"/>
            </a:pPr>
            <a:r>
              <a:rPr lang="en-US" sz="2400" b="1" dirty="0">
                <a:solidFill>
                  <a:srgbClr val="C00000"/>
                </a:solidFill>
              </a:rPr>
              <a:t>The PAC encourages an active use of the extracted beams for both basic and applied research in order to make more efficient use of the facilities operating time.</a:t>
            </a:r>
          </a:p>
        </p:txBody>
      </p:sp>
    </p:spTree>
    <p:extLst>
      <p:ext uri="{BB962C8B-B14F-4D97-AF65-F5344CB8AC3E}">
        <p14:creationId xmlns:p14="http://schemas.microsoft.com/office/powerpoint/2010/main" val="268538019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33123</TotalTime>
  <Words>3269</Words>
  <Application>Microsoft Macintosh PowerPoint</Application>
  <PresentationFormat>Grand écran</PresentationFormat>
  <Paragraphs>288</Paragraphs>
  <Slides>26</Slides>
  <Notes>17</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2</vt:i4>
      </vt:variant>
      <vt:variant>
        <vt:lpstr>Titres des diapositives</vt:lpstr>
      </vt:variant>
      <vt:variant>
        <vt:i4>26</vt:i4>
      </vt:variant>
    </vt:vector>
  </HeadingPairs>
  <TitlesOfParts>
    <vt:vector size="39" baseType="lpstr">
      <vt:lpstr>Batang</vt:lpstr>
      <vt:lpstr>맑은 고딕</vt:lpstr>
      <vt:lpstr>MS Mincho</vt:lpstr>
      <vt:lpstr>ＭＳ Ｐゴシック</vt:lpstr>
      <vt:lpstr>ＭＳ Ｐゴシック</vt:lpstr>
      <vt:lpstr>Arial</vt:lpstr>
      <vt:lpstr>Calibri</vt:lpstr>
      <vt:lpstr>Calibri (Основной текст)</vt:lpstr>
      <vt:lpstr>Symbol</vt:lpstr>
      <vt:lpstr>Times New Roman</vt:lpstr>
      <vt:lpstr>Тема Office</vt:lpstr>
      <vt:lpstr>Photo Editor Photo</vt:lpstr>
      <vt:lpstr>CorelDRAW</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Utilisateur Microsoft Office</cp:lastModifiedBy>
  <cp:revision>812</cp:revision>
  <cp:lastPrinted>2018-08-13T08:31:04Z</cp:lastPrinted>
  <dcterms:created xsi:type="dcterms:W3CDTF">2017-07-20T07:19:18Z</dcterms:created>
  <dcterms:modified xsi:type="dcterms:W3CDTF">2020-06-24T11:06:44Z</dcterms:modified>
</cp:coreProperties>
</file>