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59" r:id="rId4"/>
    <p:sldId id="291" r:id="rId6"/>
    <p:sldId id="424" r:id="rId7"/>
    <p:sldId id="399" r:id="rId8"/>
    <p:sldId id="263" r:id="rId9"/>
    <p:sldId id="292" r:id="rId10"/>
    <p:sldId id="267" r:id="rId11"/>
    <p:sldId id="318" r:id="rId12"/>
    <p:sldId id="345" r:id="rId13"/>
    <p:sldId id="356" r:id="rId14"/>
    <p:sldId id="266" r:id="rId15"/>
    <p:sldId id="317" r:id="rId16"/>
    <p:sldId id="280" r:id="rId17"/>
    <p:sldId id="282" r:id="rId18"/>
    <p:sldId id="348" r:id="rId19"/>
    <p:sldId id="351" r:id="rId20"/>
    <p:sldId id="397" r:id="rId21"/>
    <p:sldId id="290" r:id="rId22"/>
    <p:sldId id="387" r:id="rId23"/>
    <p:sldId id="262" r:id="rId24"/>
    <p:sldId id="340" r:id="rId25"/>
    <p:sldId id="428" r:id="rId26"/>
    <p:sldId id="431" r:id="rId27"/>
    <p:sldId id="432" r:id="rId28"/>
    <p:sldId id="433" r:id="rId29"/>
    <p:sldId id="434" r:id="rId30"/>
    <p:sldId id="429" r:id="rId31"/>
    <p:sldId id="430" r:id="rId32"/>
    <p:sldId id="425" r:id="rId33"/>
    <p:sldId id="426" r:id="rId34"/>
    <p:sldId id="354" r:id="rId35"/>
    <p:sldId id="355" r:id="rId36"/>
    <p:sldId id="42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5B7"/>
    <a:srgbClr val="850216"/>
    <a:srgbClr val="840114"/>
    <a:srgbClr val="23D555"/>
    <a:srgbClr val="3F48CC"/>
    <a:srgbClr val="F3BBA8"/>
    <a:srgbClr val="ECD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A11B3A8-1672-4008-9F7D-9035836F03F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E904A1B-560C-4008-AA41-8B985599E7AA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.xml"/><Relationship Id="rId1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243205"/>
            <a:ext cx="9296400" cy="152717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the drift chambers for the BM@N experiment</a:t>
            </a:r>
            <a:endParaRPr lang="en-US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information_items_29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6325" y="4648200"/>
            <a:ext cx="2920365" cy="175196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870" y="4763770"/>
            <a:ext cx="2708910" cy="1636395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65985" y="2211070"/>
            <a:ext cx="7726680" cy="2704465"/>
          </a:xfrm>
        </p:spPr>
        <p:txBody>
          <a:bodyPr>
            <a:normAutofit/>
          </a:bodyPr>
          <a:p>
            <a:pPr algn="ctr">
              <a:lnSpc>
                <a:spcPct val="70000"/>
              </a:lnSpc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Dubna State University</a:t>
            </a:r>
            <a:endParaRPr lang="en-US" sz="24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ENU named after L.N. Gumilyov</a:t>
            </a:r>
            <a:endParaRPr lang="en-US" sz="24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Student: </a:t>
            </a:r>
            <a:endParaRPr lang="en-US" sz="24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Gulfairuz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Serikbayeva</a:t>
            </a:r>
            <a:endParaRPr lang="en-US" sz="24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Thesis supervisor: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Patsyuk, PhD, JINR LHEP </a:t>
            </a:r>
            <a:endParaRPr lang="en-US" sz="24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Изображение 8" descr="unnam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" y="4911725"/>
            <a:ext cx="2561590" cy="1340485"/>
          </a:xfrm>
          <a:prstGeom prst="rect">
            <a:avLst/>
          </a:prstGeom>
        </p:spPr>
      </p:pic>
      <p:pic>
        <p:nvPicPr>
          <p:cNvPr id="3" name="Изображение 2" descr="logo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35" y="2407920"/>
            <a:ext cx="3124200" cy="153352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425305" y="2186940"/>
            <a:ext cx="2190750" cy="2020570"/>
            <a:chOff x="9567" y="6717"/>
            <a:chExt cx="3394" cy="312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567" y="6717"/>
              <a:ext cx="3395" cy="30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ru-RU" altLang="en-US"/>
            </a:p>
          </p:txBody>
        </p:sp>
        <p:pic>
          <p:nvPicPr>
            <p:cNvPr id="10" name="Изображение 9" descr="Государственный_университет_Дубна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24" y="6717"/>
              <a:ext cx="3081" cy="31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Замещающее содержимое 6" descr="Ydistribution_data">
            <a:hlinkClick r:id="rId1" action="ppaction://hlinksldjump"/>
          </p:cNvPr>
          <p:cNvPicPr/>
          <p:nvPr>
            <p:ph idx="1"/>
          </p:nvPr>
        </p:nvPicPr>
        <p:blipFill>
          <a:blip r:embed="rId2"/>
          <a:srcRect l="2836" r="5921"/>
          <a:stretch>
            <a:fillRect/>
          </a:stretch>
        </p:blipFill>
        <p:spPr>
          <a:xfrm>
            <a:off x="1134745" y="875665"/>
            <a:ext cx="9649460" cy="503174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75340" y="-94615"/>
            <a:ext cx="10353762" cy="970450"/>
          </a:xfrm>
        </p:spPr>
        <p:txBody>
          <a:bodyPr/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Y-profile distribution of experimental hits</a:t>
            </a:r>
            <a:endParaRPr lang="en-US" altLang="ru-RU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29301" y="610298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25" y="1718945"/>
            <a:ext cx="2706370" cy="212217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183640" y="6085840"/>
            <a:ext cx="9652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6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Distribution of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hits in drift chambers according to Y coordinate.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31550" y="43180"/>
            <a:ext cx="10353762" cy="970450"/>
          </a:xfrm>
        </p:spPr>
        <p:txBody>
          <a:bodyPr/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Y-profile fitting</a:t>
            </a:r>
            <a:endParaRPr lang="en-US" altLang="ru-RU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Изображение 2" descr="Ydistribution_data_fitting"/>
          <p:cNvPicPr>
            <a:picLocks noChangeAspect="1"/>
          </p:cNvPicPr>
          <p:nvPr/>
        </p:nvPicPr>
        <p:blipFill>
          <a:blip r:embed="rId1"/>
          <a:srcRect l="2614" r="7443"/>
          <a:stretch>
            <a:fillRect/>
          </a:stretch>
        </p:blipFill>
        <p:spPr>
          <a:xfrm>
            <a:off x="731520" y="1013460"/>
            <a:ext cx="8719185" cy="4801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5820" y="1622425"/>
            <a:ext cx="1341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Gaussian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ea typeface="Malgun Gothic Semilight" panose="020B0502040204020203" charset="-122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968115" y="2021205"/>
            <a:ext cx="962025" cy="5994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578340" y="1013460"/>
            <a:ext cx="2334895" cy="34150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fitting function was chosen as sum of several functions at different intervals of Y axis to achieve adequate fitting parameters.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75656" y="601027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68350" y="5976620"/>
            <a:ext cx="8644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7.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Fitting of hits distribution according to Y coordinate.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ое соединение 6"/>
          <p:cNvCxnSpPr/>
          <p:nvPr/>
        </p:nvCxnSpPr>
        <p:spPr>
          <a:xfrm flipH="1" flipV="1">
            <a:off x="4957445" y="3519170"/>
            <a:ext cx="8890" cy="1823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ое соединение 8"/>
          <p:cNvCxnSpPr/>
          <p:nvPr/>
        </p:nvCxnSpPr>
        <p:spPr>
          <a:xfrm flipH="1" flipV="1">
            <a:off x="5474335" y="3482975"/>
            <a:ext cx="9525" cy="18599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6706235" y="3678555"/>
            <a:ext cx="980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pol4</a:t>
            </a:r>
            <a:endParaRPr lang="en-US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109335" y="4149725"/>
            <a:ext cx="716280" cy="526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69335" y="4156710"/>
            <a:ext cx="832485" cy="444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овое поле 9"/>
          <p:cNvSpPr txBox="1"/>
          <p:nvPr/>
        </p:nvSpPr>
        <p:spPr>
          <a:xfrm>
            <a:off x="3150870" y="3750945"/>
            <a:ext cx="980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pol4</a:t>
            </a:r>
            <a:endParaRPr lang="en-US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01075" y="932180"/>
            <a:ext cx="317944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events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 background hits per wire plane in each event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bkg"/>
          <p:cNvPicPr/>
          <p:nvPr/>
        </p:nvPicPr>
        <p:blipFill>
          <a:blip r:embed="rId1"/>
          <a:srcRect t="5748"/>
          <a:stretch>
            <a:fillRect/>
          </a:stretch>
        </p:blipFill>
        <p:spPr>
          <a:xfrm>
            <a:off x="442595" y="932180"/>
            <a:ext cx="7959600" cy="53028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765" y="-38100"/>
            <a:ext cx="10353762" cy="970450"/>
          </a:xfrm>
        </p:spPr>
        <p:txBody>
          <a:bodyPr/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Simulated background hits </a:t>
            </a:r>
            <a:endParaRPr lang="en-US" altLang="ru-RU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27726" y="612203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601075" y="5107305"/>
            <a:ext cx="3180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8.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of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simulated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hits in drift chambers.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3060" y="-26670"/>
            <a:ext cx="11692890" cy="100838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geometry of the DCH for simulated background hits </a:t>
            </a:r>
            <a:endParaRPr lang="en-US" altLang="ru-RU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1730" y="1160145"/>
            <a:ext cx="3284855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events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background hits per wire plane in each event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17871" y="602234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1"/>
          <a:srcRect t="6993" r="1899"/>
          <a:stretch>
            <a:fillRect/>
          </a:stretch>
        </p:blipFill>
        <p:spPr>
          <a:xfrm>
            <a:off x="586105" y="1084580"/>
            <a:ext cx="7808595" cy="530288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8646160" y="3782060"/>
            <a:ext cx="318008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9.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Geometry for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simulated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hits distribution. Green lines are circles of beam hole and outer sides of drift chambers. Black line - octagon fitted into circle.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-6350"/>
            <a:ext cx="10444480" cy="10521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the simulated physical and background hits</a:t>
            </a:r>
            <a:endParaRPr 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6205" y="1079500"/>
            <a:ext cx="2505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testing purposes reference index for background hits starts with 1000.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/>
          <a:stretch>
            <a:fillRect/>
          </a:stretch>
        </p:blipFill>
        <p:spPr>
          <a:xfrm>
            <a:off x="764540" y="1045210"/>
            <a:ext cx="7959600" cy="5302800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1514475" y="2451735"/>
            <a:ext cx="1127760" cy="1122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14475" y="1946910"/>
            <a:ext cx="2862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physical hits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09285" y="2345690"/>
            <a:ext cx="1071880" cy="1228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65040" y="1879887"/>
            <a:ext cx="2092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hits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37556" y="610552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006205" y="4726305"/>
            <a:ext cx="26968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0.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Reference indices of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simulated 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physical and background hits.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90" y="12700"/>
            <a:ext cx="10353762" cy="97045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 physical and background hits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25685" y="909955"/>
            <a:ext cx="2058035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events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protons per event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 background hits per wire plane in each event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95925" y="5503545"/>
            <a:ext cx="442976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protons: 5 GeV/c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Azimuth angle range: (0; 360)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 angle in lab system range: (0; 5)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мещающее содержимое 2" descr="fref_dch_100events_m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5755" y="909955"/>
            <a:ext cx="9504045" cy="4516755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22011" y="608457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25450" y="5657215"/>
            <a:ext cx="43268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Simulated p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hysical and background hits in drift chambers.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Изображение 14" descr="1-4 физ1wires ori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" y="902970"/>
            <a:ext cx="7766685" cy="5269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70" y="3175"/>
            <a:ext cx="10353762" cy="97045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 hits in the 1st DCH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ое соединение 3"/>
          <p:cNvCxnSpPr/>
          <p:nvPr/>
        </p:nvCxnSpPr>
        <p:spPr>
          <a:xfrm flipV="1">
            <a:off x="5591175" y="1203325"/>
            <a:ext cx="1781175" cy="2016760"/>
          </a:xfrm>
          <a:prstGeom prst="line">
            <a:avLst/>
          </a:prstGeom>
          <a:ln w="28575">
            <a:solidFill>
              <a:srgbClr val="850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ое соединение 4"/>
          <p:cNvCxnSpPr/>
          <p:nvPr/>
        </p:nvCxnSpPr>
        <p:spPr>
          <a:xfrm flipH="1" flipV="1">
            <a:off x="1144270" y="4211320"/>
            <a:ext cx="1345565" cy="1657985"/>
          </a:xfrm>
          <a:prstGeom prst="line">
            <a:avLst/>
          </a:prstGeom>
          <a:ln w="28575">
            <a:solidFill>
              <a:srgbClr val="3F4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 flipH="1" flipV="1">
            <a:off x="5024120" y="3847465"/>
            <a:ext cx="1769745" cy="2014855"/>
          </a:xfrm>
          <a:prstGeom prst="line">
            <a:avLst/>
          </a:prstGeom>
          <a:ln w="28575">
            <a:solidFill>
              <a:srgbClr val="3F4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948351" y="606298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701040" y="6257290"/>
            <a:ext cx="8050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Fig. 1</a:t>
            </a:r>
            <a:r>
              <a:rPr lang="ru-RU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Simulated hits on the 1st-4th wire planes in the 1st drift chamber. </a:t>
            </a:r>
            <a:endParaRPr lang="en-US" alt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140" y="2233930"/>
            <a:ext cx="2060575" cy="1881505"/>
          </a:xfrm>
          <a:prstGeom prst="rect">
            <a:avLst/>
          </a:prstGeom>
          <a:ln w="76200">
            <a:solidFill>
              <a:srgbClr val="840114"/>
            </a:solidFill>
          </a:ln>
        </p:spPr>
      </p:pic>
      <p:sp>
        <p:nvSpPr>
          <p:cNvPr id="14" name="Текстовое поле 13"/>
          <p:cNvSpPr txBox="1"/>
          <p:nvPr/>
        </p:nvSpPr>
        <p:spPr>
          <a:xfrm>
            <a:off x="8679180" y="575310"/>
            <a:ext cx="33204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Simulated physical and background hits are duplicated in the same way.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Изображение 16"/>
          <p:cNvPicPr/>
          <p:nvPr/>
        </p:nvPicPr>
        <p:blipFill>
          <a:blip r:embed="rId3"/>
          <a:srcRect l="3503"/>
          <a:stretch>
            <a:fillRect/>
          </a:stretch>
        </p:blipFill>
        <p:spPr>
          <a:xfrm>
            <a:off x="8993505" y="4356735"/>
            <a:ext cx="2061210" cy="1815465"/>
          </a:xfrm>
          <a:prstGeom prst="rect">
            <a:avLst/>
          </a:prstGeom>
          <a:ln w="76200">
            <a:solidFill>
              <a:srgbClr val="3F48CC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 descr="5-8 физ1wires ori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" y="918845"/>
            <a:ext cx="7756525" cy="5241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3175"/>
            <a:ext cx="7781290" cy="97028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 hits in the 1st DCH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01040" y="6239510"/>
            <a:ext cx="864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Fig. 1</a:t>
            </a:r>
            <a:r>
              <a:rPr lang="ru-RU" alt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Simulated hits on the 5th-8th wire planes in the first drift chamber. </a:t>
            </a:r>
            <a:endParaRPr 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926761" y="607377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ое соединение 6"/>
          <p:cNvCxnSpPr/>
          <p:nvPr/>
        </p:nvCxnSpPr>
        <p:spPr>
          <a:xfrm flipV="1">
            <a:off x="1162685" y="2208530"/>
            <a:ext cx="2964815" cy="3175"/>
          </a:xfrm>
          <a:prstGeom prst="line">
            <a:avLst/>
          </a:prstGeom>
          <a:ln w="28575">
            <a:solidFill>
              <a:srgbClr val="23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 flipV="1">
            <a:off x="5048885" y="2570480"/>
            <a:ext cx="2931795" cy="3810"/>
          </a:xfrm>
          <a:prstGeom prst="line">
            <a:avLst/>
          </a:prstGeom>
          <a:ln w="28575">
            <a:solidFill>
              <a:srgbClr val="23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ое соединение 8"/>
          <p:cNvCxnSpPr/>
          <p:nvPr/>
        </p:nvCxnSpPr>
        <p:spPr>
          <a:xfrm flipH="1">
            <a:off x="6375400" y="3841750"/>
            <a:ext cx="6985" cy="2004060"/>
          </a:xfrm>
          <a:prstGeom prst="line">
            <a:avLst/>
          </a:prstGeom>
          <a:ln w="28575">
            <a:solidFill>
              <a:srgbClr val="B53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ое соединение 11"/>
          <p:cNvCxnSpPr/>
          <p:nvPr/>
        </p:nvCxnSpPr>
        <p:spPr>
          <a:xfrm flipH="1">
            <a:off x="2353945" y="3841750"/>
            <a:ext cx="6985" cy="2004060"/>
          </a:xfrm>
          <a:prstGeom prst="line">
            <a:avLst/>
          </a:prstGeom>
          <a:ln w="28575">
            <a:solidFill>
              <a:srgbClr val="B53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овое поле 13"/>
          <p:cNvSpPr txBox="1"/>
          <p:nvPr/>
        </p:nvSpPr>
        <p:spPr>
          <a:xfrm>
            <a:off x="8671560" y="640080"/>
            <a:ext cx="32962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Simulated physical and background hits are duplicated in the same way.  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8973820" y="4349750"/>
            <a:ext cx="1953260" cy="1811020"/>
          </a:xfrm>
          <a:prstGeom prst="rect">
            <a:avLst/>
          </a:prstGeom>
          <a:ln w="76200">
            <a:solidFill>
              <a:srgbClr val="B535B7"/>
            </a:solidFill>
          </a:ln>
        </p:spPr>
      </p:pic>
      <p:pic>
        <p:nvPicPr>
          <p:cNvPr id="10" name="Изображение 9"/>
          <p:cNvPicPr/>
          <p:nvPr/>
        </p:nvPicPr>
        <p:blipFill>
          <a:blip r:embed="rId3"/>
          <a:stretch>
            <a:fillRect/>
          </a:stretch>
        </p:blipFill>
        <p:spPr>
          <a:xfrm>
            <a:off x="8973820" y="2289175"/>
            <a:ext cx="1953260" cy="1815465"/>
          </a:xfrm>
          <a:prstGeom prst="rect">
            <a:avLst/>
          </a:prstGeom>
          <a:ln w="76200">
            <a:solidFill>
              <a:srgbClr val="23D555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657860" y="757555"/>
            <a:ext cx="10875645" cy="3763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XY-profile of background noise was added into hit producing class for DCH of BM@N software</a:t>
            </a:r>
            <a:r>
              <a:rPr lang="ru-RU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24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exact Z coordinates of planes are added into background generation algorithm of BM@N software</a:t>
            </a:r>
            <a:r>
              <a:rPr lang="ru-RU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distribution of background hits is verified to be match the XY geometry of DCH</a:t>
            </a:r>
            <a:r>
              <a:rPr lang="ru-RU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20000"/>
              </a:lnSpc>
              <a:buAutoNum type="arabicPeriod"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method of addition of background hits to simulation macro was developed</a:t>
            </a:r>
            <a:r>
              <a:rPr lang="ru-RU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20000"/>
              </a:lnSpc>
              <a:buAutoNum type="arabicPeriod"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macro code for testing and visualization of the hits was developed</a:t>
            </a:r>
            <a:r>
              <a:rPr lang="ru-RU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36930" y="112395"/>
            <a:ext cx="1129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ru-RU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325" y="4520565"/>
            <a:ext cx="11308080" cy="153670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results of improved simulation will be used to determine the efficiency of drift chambers and improve the track reconstruction.</a:t>
            </a:r>
            <a:endParaRPr lang="en-US" alt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81346" y="616712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520" y="2574925"/>
            <a:ext cx="10353762" cy="970450"/>
          </a:xfrm>
        </p:spPr>
        <p:txBody>
          <a:bodyPr/>
          <a:p>
            <a:pPr algn="ctr"/>
            <a:r>
              <a:rPr lang="en-US" altLang="ru-RU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 </a:t>
            </a:r>
            <a:endParaRPr lang="en-US" altLang="ru-RU" sz="5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11200" y="365760"/>
            <a:ext cx="11095355" cy="499745"/>
          </a:xfrm>
        </p:spPr>
        <p:txBody>
          <a:bodyPr>
            <a:noAutofit/>
          </a:bodyPr>
          <a:p>
            <a:pPr marL="36830" indent="0">
              <a:buNone/>
            </a:pPr>
            <a:r>
              <a:rPr lang="en-US" altLang="ru-RU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Purpose of the thesis</a:t>
            </a:r>
            <a:endParaRPr lang="en-US" altLang="ru-RU" sz="2800" b="1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 algn="ctr">
              <a:buNone/>
            </a:pPr>
            <a:endParaRPr lang="en-US" altLang="ru-RU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altLang="ru-RU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11200" y="2491740"/>
            <a:ext cx="1099058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just">
              <a:lnSpc>
                <a:spcPct val="150000"/>
              </a:lnSpc>
              <a:buNone/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  <a:sym typeface="+mn-ea"/>
              </a:rPr>
              <a:t>Tasks of the thesis research were following:</a:t>
            </a:r>
            <a:endParaRPr lang="en-US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algun Gothic Semilight" panose="020B0502040204020203" charset="-122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  <a:sym typeface="+mn-ea"/>
              </a:rPr>
              <a:t>Study of basic principles of drift chambers</a:t>
            </a:r>
            <a:endParaRPr lang="en-US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algun Gothic Semilight" panose="020B0502040204020203" charset="-122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  <a:sym typeface="+mn-ea"/>
              </a:rPr>
              <a:t>Explore and learn to use the BmnRoot software framework</a:t>
            </a:r>
            <a:endParaRPr lang="en-US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algun Gothic Semilight" panose="020B0502040204020203" charset="-122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  <a:sym typeface="+mn-ea"/>
              </a:rPr>
              <a:t>Master the object-oriented environment ROOT</a:t>
            </a:r>
            <a:endParaRPr lang="en-US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algun Gothic Semilight" panose="020B0502040204020203" charset="-122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  <a:sym typeface="+mn-ea"/>
              </a:rPr>
              <a:t>Develop the simulation programming code</a:t>
            </a:r>
            <a:endParaRPr lang="ru-RU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algun Gothic Semilight" panose="020B0502040204020203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200" y="1167765"/>
            <a:ext cx="10990580" cy="1071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improve the existing simulation of the drift chambers for the BM@N experimental setup</a:t>
            </a:r>
            <a:endParaRPr lang="en-US" altLang="ru-RU" sz="2800" b="1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5991" y="623951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ru-RU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  <a:endParaRPr lang="en-US" altLang="ru-RU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16560" y="497840"/>
            <a:ext cx="11267439" cy="605536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Official BM@N collaboration web-site: https://bmn.jinr.ru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The BM@N experiment at JINR: status and physics program / Baranov D., Kapishin M., Mamontova T., Pokatashkin G., Rufanov I., Vasendina V., Zinchenko A. - Dubna: JINR, 2018.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https://knepublishing.com/index.php/KnE-Energy/article/view/1757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Ján Fedorišin. Calibration, autocalibration and alignement of drift chambers in BMN experiment - Dubna: JINR, 2015.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http://bmnshift.jinr.ru/wiki/lib/exe/fetch.php?media=bmn_dch_oct2015_fedorishin.pdf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BM@N collaboration. BmnRoot: simulation and analysis framework for BM@N experiment - Dubna: JINR, 2016.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https://bmn.jinr.ru/wp-content/uploads/2019/07/BmnRoot_Start_Guide.pdf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94706" y="606425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190" y="-76835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 experiment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Замещающее содержимое 5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070" y="792480"/>
            <a:ext cx="10563860" cy="527367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814070" y="6224270"/>
            <a:ext cx="3714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14.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NICA facility [4].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90261" y="622427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412"/>
          <a:stretch>
            <a:fillRect/>
          </a:stretch>
        </p:blipFill>
        <p:spPr bwMode="auto">
          <a:xfrm>
            <a:off x="365760" y="1621790"/>
            <a:ext cx="5286375" cy="376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441565" y="3447415"/>
            <a:ext cx="4073525" cy="684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90" y="48895"/>
            <a:ext cx="10353762" cy="97045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Operation of the drift chamber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/>
          <a:stretch>
            <a:fillRect/>
          </a:stretch>
        </p:blipFill>
        <p:spPr bwMode="auto">
          <a:xfrm>
            <a:off x="7441565" y="1019175"/>
            <a:ext cx="4073525" cy="24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38445" y="1018540"/>
            <a:ext cx="1868805" cy="50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sensitive wires</a:t>
            </a:r>
            <a:endParaRPr lang="en-US" alt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>
            <a:off x="6273165" y="1526540"/>
            <a:ext cx="1901190" cy="58864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338445" y="2106930"/>
            <a:ext cx="1868170" cy="496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resistive wires</a:t>
            </a:r>
            <a:endParaRPr lang="en-US" alt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1" name="Прямая со стрелкой 10"/>
          <p:cNvCxnSpPr>
            <a:stCxn id="10" idx="3"/>
          </p:cNvCxnSpPr>
          <p:nvPr/>
        </p:nvCxnSpPr>
        <p:spPr>
          <a:xfrm>
            <a:off x="7206615" y="2355215"/>
            <a:ext cx="1010920" cy="48577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Замещающий 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0895011" y="601916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8445" y="4344035"/>
            <a:ext cx="5799455" cy="21990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 double coordinate planes: 2x; 2y, 2u, 2v;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wire angles 0°,90°,±45°;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radius of central hole = 10 cm;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2048 wires per chamber.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9547860" y="3368040"/>
            <a:ext cx="8890" cy="763905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387965" y="2794635"/>
            <a:ext cx="433705" cy="402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7441565" y="3709035"/>
            <a:ext cx="4073525" cy="4229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65760" y="5494655"/>
            <a:ext cx="4907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15.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per layer in the 1st drift chamber.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" y="19685"/>
            <a:ext cx="11273790" cy="970280"/>
          </a:xfrm>
        </p:spPr>
        <p:txBody>
          <a:bodyPr>
            <a:noAutofit/>
          </a:bodyPr>
          <a:p>
            <a:pPr algn="l"/>
            <a:r>
              <a:rPr lang="en-US" altLang="ru-RU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 1. Fitting functions for X-profile distribution of experimental hits</a:t>
            </a:r>
            <a:endParaRPr lang="en-US" altLang="ru-RU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Замещающее содержимое 42"/>
          <p:cNvPicPr>
            <a:picLocks noChangeAspect="1"/>
          </p:cNvPicPr>
          <p:nvPr>
            <p:ph sz="half" idx="1"/>
          </p:nvPr>
        </p:nvPicPr>
        <p:blipFill>
          <a:blip r:embed="rId1"/>
          <a:srcRect b="427"/>
          <a:stretch>
            <a:fillRect/>
          </a:stretch>
        </p:blipFill>
        <p:spPr>
          <a:xfrm>
            <a:off x="918845" y="911860"/>
            <a:ext cx="10354310" cy="5033645"/>
          </a:xfrm>
          <a:prstGeom prst="rect">
            <a:avLst/>
          </a:prstGeom>
        </p:spPr>
      </p:pic>
      <p:sp>
        <p:nvSpPr>
          <p:cNvPr id="47" name="Замещающий номер слайда 46"/>
          <p:cNvSpPr>
            <a:spLocks noGrp="1"/>
          </p:cNvSpPr>
          <p:nvPr>
            <p:ph type="sldNum" sz="quarter" idx="12"/>
          </p:nvPr>
        </p:nvSpPr>
        <p:spPr>
          <a:xfrm>
            <a:off x="11022011" y="611695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" name="Замещающее содержимое 39"/>
          <p:cNvPicPr>
            <a:picLocks noChangeAspect="1"/>
          </p:cNvPicPr>
          <p:nvPr>
            <p:ph idx="1"/>
          </p:nvPr>
        </p:nvPicPr>
        <p:blipFill>
          <a:blip r:embed="rId1"/>
          <a:srcRect l="321"/>
          <a:stretch>
            <a:fillRect/>
          </a:stretch>
        </p:blipFill>
        <p:spPr>
          <a:xfrm>
            <a:off x="900430" y="948690"/>
            <a:ext cx="10262235" cy="5306695"/>
          </a:xfrm>
          <a:prstGeom prst="rect">
            <a:avLst/>
          </a:prstGeom>
        </p:spPr>
      </p:pic>
      <p:sp>
        <p:nvSpPr>
          <p:cNvPr id="42" name="Заголовок 41"/>
          <p:cNvSpPr>
            <a:spLocks noGrp="1"/>
          </p:cNvSpPr>
          <p:nvPr>
            <p:ph type="title"/>
          </p:nvPr>
        </p:nvSpPr>
        <p:spPr>
          <a:xfrm>
            <a:off x="474980" y="-21590"/>
            <a:ext cx="11506835" cy="970280"/>
          </a:xfrm>
        </p:spPr>
        <p:txBody>
          <a:bodyPr>
            <a:noAutofit/>
          </a:bodyPr>
          <a:p>
            <a:pPr algn="l"/>
            <a:r>
              <a:rPr lang="en-US" altLang="ru-RU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 1. Fitting functions for X-profile distribution of experimental hits</a:t>
            </a:r>
            <a:endParaRPr lang="en-US" altLang="ru-RU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Замещающий номер слайда 42"/>
          <p:cNvSpPr>
            <a:spLocks noGrp="1"/>
          </p:cNvSpPr>
          <p:nvPr>
            <p:ph type="sldNum" sz="quarter" idx="12"/>
          </p:nvPr>
        </p:nvSpPr>
        <p:spPr>
          <a:xfrm>
            <a:off x="11026456" y="617982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1"/>
          <p:cNvSpPr>
            <a:spLocks noGrp="1"/>
          </p:cNvSpPr>
          <p:nvPr/>
        </p:nvSpPr>
        <p:spPr>
          <a:xfrm>
            <a:off x="558800" y="67310"/>
            <a:ext cx="11390630" cy="9702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ru-RU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 2. Fitting functions for Y-profile distribution of experimental hits</a:t>
            </a:r>
            <a:endParaRPr lang="en-US" altLang="ru-RU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rcRect t="198"/>
          <a:stretch>
            <a:fillRect/>
          </a:stretch>
        </p:blipFill>
        <p:spPr>
          <a:xfrm>
            <a:off x="1034415" y="1037590"/>
            <a:ext cx="10344785" cy="5306060"/>
          </a:xfrm>
          <a:prstGeom prst="rect">
            <a:avLst/>
          </a:prstGeom>
        </p:spPr>
      </p:pic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74716" y="628523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1"/>
          <p:cNvSpPr>
            <a:spLocks noGrp="1"/>
          </p:cNvSpPr>
          <p:nvPr/>
        </p:nvSpPr>
        <p:spPr>
          <a:xfrm>
            <a:off x="650240" y="138430"/>
            <a:ext cx="11379835" cy="97028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ru-RU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 2. Fitting functions for Y-profile distribution of experimental hits</a:t>
            </a:r>
            <a:endParaRPr lang="en-US" altLang="ru-RU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4405" y="1454785"/>
            <a:ext cx="10283825" cy="3675380"/>
          </a:xfrm>
          <a:prstGeom prst="rect">
            <a:avLst/>
          </a:prstGeom>
        </p:spPr>
      </p:pic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2310" y="6148070"/>
            <a:ext cx="859790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 descr="1-4 физ1"/>
          <p:cNvPicPr/>
          <p:nvPr/>
        </p:nvPicPr>
        <p:blipFill>
          <a:blip r:embed="rId1"/>
          <a:stretch>
            <a:fillRect/>
          </a:stretch>
        </p:blipFill>
        <p:spPr>
          <a:xfrm>
            <a:off x="605790" y="973455"/>
            <a:ext cx="8181340" cy="5454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00" y="3175"/>
            <a:ext cx="10353762" cy="97045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 physical hits in the 1st DCH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ое соединение 3"/>
          <p:cNvCxnSpPr/>
          <p:nvPr/>
        </p:nvCxnSpPr>
        <p:spPr>
          <a:xfrm flipV="1">
            <a:off x="5715000" y="1288415"/>
            <a:ext cx="1986280" cy="2083435"/>
          </a:xfrm>
          <a:prstGeom prst="line">
            <a:avLst/>
          </a:prstGeom>
          <a:ln w="28575">
            <a:solidFill>
              <a:srgbClr val="850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ое соединение 4"/>
          <p:cNvCxnSpPr/>
          <p:nvPr/>
        </p:nvCxnSpPr>
        <p:spPr>
          <a:xfrm flipH="1" flipV="1">
            <a:off x="1079500" y="4313555"/>
            <a:ext cx="1416050" cy="1778000"/>
          </a:xfrm>
          <a:prstGeom prst="line">
            <a:avLst/>
          </a:prstGeom>
          <a:ln w="28575">
            <a:solidFill>
              <a:srgbClr val="3F4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 flipH="1" flipV="1">
            <a:off x="5192395" y="4012565"/>
            <a:ext cx="1800860" cy="2078990"/>
          </a:xfrm>
          <a:prstGeom prst="line">
            <a:avLst/>
          </a:prstGeom>
          <a:ln w="28575">
            <a:solidFill>
              <a:srgbClr val="3F4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053761" y="618998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овое поле 23"/>
          <p:cNvSpPr txBox="1"/>
          <p:nvPr/>
        </p:nvSpPr>
        <p:spPr>
          <a:xfrm>
            <a:off x="8963660" y="5003800"/>
            <a:ext cx="29387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Fig. 16.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Simulated physical hits on the 1st-4th wire planes in the first drift chamber. </a:t>
            </a:r>
            <a:endParaRPr lang="en-US" alt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130" y="973455"/>
            <a:ext cx="2000250" cy="1826260"/>
          </a:xfrm>
          <a:prstGeom prst="rect">
            <a:avLst/>
          </a:prstGeom>
          <a:ln w="76200">
            <a:solidFill>
              <a:srgbClr val="840114"/>
            </a:solidFill>
          </a:ln>
        </p:spPr>
      </p:pic>
      <p:pic>
        <p:nvPicPr>
          <p:cNvPr id="17" name="Изображение 16"/>
          <p:cNvPicPr/>
          <p:nvPr/>
        </p:nvPicPr>
        <p:blipFill>
          <a:blip r:embed="rId3"/>
          <a:srcRect l="3503"/>
          <a:stretch>
            <a:fillRect/>
          </a:stretch>
        </p:blipFill>
        <p:spPr>
          <a:xfrm>
            <a:off x="9295130" y="2947035"/>
            <a:ext cx="2000250" cy="1826260"/>
          </a:xfrm>
          <a:prstGeom prst="rect">
            <a:avLst/>
          </a:prstGeom>
          <a:ln w="76200">
            <a:solidFill>
              <a:srgbClr val="3F48CC"/>
            </a:solidFill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1187450" y="118935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241290" y="118935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187315" y="400240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U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1079500" y="400240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Изображение 10" descr="phys_4-7_5events"/>
          <p:cNvPicPr/>
          <p:nvPr/>
        </p:nvPicPr>
        <p:blipFill>
          <a:blip r:embed="rId1"/>
          <a:stretch>
            <a:fillRect/>
          </a:stretch>
        </p:blipFill>
        <p:spPr>
          <a:xfrm>
            <a:off x="701040" y="973455"/>
            <a:ext cx="7959600" cy="5302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70" y="3175"/>
            <a:ext cx="10353762" cy="97045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 physical hits in the 1st DCH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821420" y="5160010"/>
            <a:ext cx="3089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Fig. 17.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Simulated physical hits on the 5th-8th wire planes in the first drift chamber. </a:t>
            </a:r>
            <a:endParaRPr 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926761" y="607377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ое соединение 6"/>
          <p:cNvCxnSpPr/>
          <p:nvPr/>
        </p:nvCxnSpPr>
        <p:spPr>
          <a:xfrm flipV="1">
            <a:off x="1162685" y="2289175"/>
            <a:ext cx="3027680" cy="5080"/>
          </a:xfrm>
          <a:prstGeom prst="line">
            <a:avLst/>
          </a:prstGeom>
          <a:ln w="28575">
            <a:solidFill>
              <a:srgbClr val="23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 flipV="1">
            <a:off x="5150485" y="2639060"/>
            <a:ext cx="3027680" cy="5080"/>
          </a:xfrm>
          <a:prstGeom prst="line">
            <a:avLst/>
          </a:prstGeom>
          <a:ln w="28575">
            <a:solidFill>
              <a:srgbClr val="23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ое соединение 8"/>
          <p:cNvCxnSpPr/>
          <p:nvPr/>
        </p:nvCxnSpPr>
        <p:spPr>
          <a:xfrm flipH="1">
            <a:off x="6511290" y="3943350"/>
            <a:ext cx="6985" cy="2004060"/>
          </a:xfrm>
          <a:prstGeom prst="line">
            <a:avLst/>
          </a:prstGeom>
          <a:ln w="28575">
            <a:solidFill>
              <a:srgbClr val="B53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ое соединение 11"/>
          <p:cNvCxnSpPr/>
          <p:nvPr/>
        </p:nvCxnSpPr>
        <p:spPr>
          <a:xfrm flipH="1">
            <a:off x="2404745" y="3943350"/>
            <a:ext cx="6985" cy="2004060"/>
          </a:xfrm>
          <a:prstGeom prst="line">
            <a:avLst/>
          </a:prstGeom>
          <a:ln w="28575">
            <a:solidFill>
              <a:srgbClr val="B53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9"/>
          <p:cNvPicPr/>
          <p:nvPr/>
        </p:nvPicPr>
        <p:blipFill>
          <a:blip r:embed="rId2"/>
          <a:stretch>
            <a:fillRect/>
          </a:stretch>
        </p:blipFill>
        <p:spPr>
          <a:xfrm>
            <a:off x="9323705" y="973455"/>
            <a:ext cx="2009140" cy="1836420"/>
          </a:xfrm>
          <a:prstGeom prst="rect">
            <a:avLst/>
          </a:prstGeom>
          <a:ln w="76200">
            <a:solidFill>
              <a:srgbClr val="23D555"/>
            </a:solidFill>
          </a:ln>
        </p:spPr>
      </p:pic>
      <p:pic>
        <p:nvPicPr>
          <p:cNvPr id="6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9323705" y="3152140"/>
            <a:ext cx="2009140" cy="1825625"/>
          </a:xfrm>
          <a:prstGeom prst="rect">
            <a:avLst/>
          </a:prstGeom>
          <a:ln w="76200">
            <a:solidFill>
              <a:srgbClr val="B535B7"/>
            </a:solidFill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1053465" y="129413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5032375" y="394335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1053465" y="394335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5032375" y="129413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Изображение 8" descr="positioning of chambers1"/>
          <p:cNvPicPr>
            <a:picLocks noChangeAspect="1"/>
          </p:cNvPicPr>
          <p:nvPr/>
        </p:nvPicPr>
        <p:blipFill>
          <a:blip r:embed="rId1"/>
          <a:srcRect l="1817" t="5015" r="7932"/>
          <a:stretch>
            <a:fillRect/>
          </a:stretch>
        </p:blipFill>
        <p:spPr>
          <a:xfrm>
            <a:off x="676910" y="1137920"/>
            <a:ext cx="7262495" cy="475361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76910" y="283845"/>
            <a:ext cx="11095355" cy="499745"/>
          </a:xfrm>
        </p:spPr>
        <p:txBody>
          <a:bodyPr>
            <a:noAutofit/>
          </a:bodyPr>
          <a:p>
            <a:pPr marL="36830" indent="0">
              <a:buNone/>
            </a:pPr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subject of the thesis</a:t>
            </a:r>
            <a:endParaRPr lang="en-US" altLang="ru-RU" sz="2800" b="1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 algn="ctr">
              <a:buNone/>
            </a:pPr>
            <a:endParaRPr lang="en-US" altLang="ru-RU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altLang="ru-RU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8001000" y="1373505"/>
            <a:ext cx="3540760" cy="1955800"/>
          </a:xfrm>
          <a:prstGeom prst="downArrowCallout">
            <a:avLst>
              <a:gd name="adj1" fmla="val 24948"/>
              <a:gd name="adj2" fmla="val 25000"/>
              <a:gd name="adj3" fmla="val 20936"/>
              <a:gd name="adj4" fmla="val 6497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Event generator</a:t>
            </a:r>
            <a:endParaRPr lang="en-US" altLang="ru-RU" sz="2400"/>
          </a:p>
          <a:p>
            <a:pPr algn="ctr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(UrQMD, LAQGSM, Pythia...)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1000" y="3532505"/>
            <a:ext cx="3540760" cy="226441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>
              <a:lnSpc>
                <a:spcPct val="80000"/>
              </a:lnSpc>
            </a:pP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Detector simulation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(Geant3, Geant4)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Reconstruction/Analysis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5415" y="3844925"/>
            <a:ext cx="2703830" cy="16408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Software of the experiment</a:t>
            </a:r>
            <a:endParaRPr lang="en-US" altLang="ru-RU" sz="2400"/>
          </a:p>
          <a:p>
            <a:pPr algn="ctr"/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BmnRoot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FairRoot...)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мещающий 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11080431" y="627189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70865" y="6004560"/>
            <a:ext cx="86531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1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layout of the BM@N experiment [1]. Drift chambers are labeled by 8. 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516495" y="4387215"/>
            <a:ext cx="1001395" cy="5556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70" y="3175"/>
            <a:ext cx="10353762" cy="97045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 physical hits in the </a:t>
            </a:r>
            <a:r>
              <a:rPr lang="ru-RU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DCH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Изображение 28" descr="phys_8-11_5events"/>
          <p:cNvPicPr/>
          <p:nvPr/>
        </p:nvPicPr>
        <p:blipFill>
          <a:blip r:embed="rId1"/>
          <a:stretch>
            <a:fillRect/>
          </a:stretch>
        </p:blipFill>
        <p:spPr>
          <a:xfrm>
            <a:off x="701040" y="973455"/>
            <a:ext cx="8048625" cy="5343525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58511" y="608139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8881745" y="5052060"/>
            <a:ext cx="3089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Fig. 18.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Simulated physical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hysical hits on the 1st-4th wire planes in the second drift chamber. </a:t>
            </a:r>
            <a:endParaRPr 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10" name="Прямое соединение 9"/>
          <p:cNvCxnSpPr/>
          <p:nvPr/>
        </p:nvCxnSpPr>
        <p:spPr>
          <a:xfrm flipV="1">
            <a:off x="5948680" y="1274445"/>
            <a:ext cx="1289050" cy="2032000"/>
          </a:xfrm>
          <a:prstGeom prst="line">
            <a:avLst/>
          </a:prstGeom>
          <a:ln w="28575">
            <a:solidFill>
              <a:srgbClr val="850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 flipV="1">
            <a:off x="1967230" y="1280795"/>
            <a:ext cx="730250" cy="2044700"/>
          </a:xfrm>
          <a:prstGeom prst="line">
            <a:avLst/>
          </a:prstGeom>
          <a:ln w="28575">
            <a:solidFill>
              <a:srgbClr val="850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 flipH="1" flipV="1">
            <a:off x="2005330" y="3955415"/>
            <a:ext cx="933450" cy="2032000"/>
          </a:xfrm>
          <a:prstGeom prst="line">
            <a:avLst/>
          </a:prstGeom>
          <a:ln w="28575">
            <a:solidFill>
              <a:srgbClr val="3F4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ое соединение 8"/>
          <p:cNvCxnSpPr/>
          <p:nvPr/>
        </p:nvCxnSpPr>
        <p:spPr>
          <a:xfrm flipH="1" flipV="1">
            <a:off x="6310630" y="3964305"/>
            <a:ext cx="781050" cy="2025650"/>
          </a:xfrm>
          <a:prstGeom prst="line">
            <a:avLst/>
          </a:prstGeom>
          <a:ln w="28575">
            <a:solidFill>
              <a:srgbClr val="3F4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овое поле 5"/>
          <p:cNvSpPr txBox="1"/>
          <p:nvPr/>
        </p:nvSpPr>
        <p:spPr>
          <a:xfrm>
            <a:off x="1168400" y="128079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248275" y="128079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1168400" y="395541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5194300" y="395541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65" y="973455"/>
            <a:ext cx="2007870" cy="1832610"/>
          </a:xfrm>
          <a:prstGeom prst="rect">
            <a:avLst/>
          </a:prstGeom>
          <a:ln w="76200">
            <a:solidFill>
              <a:srgbClr val="840114"/>
            </a:solidFill>
          </a:ln>
        </p:spPr>
      </p:pic>
      <p:pic>
        <p:nvPicPr>
          <p:cNvPr id="18" name="Изображение 17"/>
          <p:cNvPicPr/>
          <p:nvPr/>
        </p:nvPicPr>
        <p:blipFill>
          <a:blip r:embed="rId3"/>
          <a:srcRect l="3503"/>
          <a:stretch>
            <a:fillRect/>
          </a:stretch>
        </p:blipFill>
        <p:spPr>
          <a:xfrm>
            <a:off x="9383395" y="3000375"/>
            <a:ext cx="2009140" cy="1857375"/>
          </a:xfrm>
          <a:prstGeom prst="rect">
            <a:avLst/>
          </a:prstGeom>
          <a:ln w="76200">
            <a:solidFill>
              <a:srgbClr val="3F48CC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70" y="3175"/>
            <a:ext cx="10353762" cy="97045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 physical hits in the </a:t>
            </a:r>
            <a:r>
              <a:rPr lang="ru-RU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DCH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Изображение 37" descr="phys_12-15_5events_new"/>
          <p:cNvPicPr/>
          <p:nvPr/>
        </p:nvPicPr>
        <p:blipFill>
          <a:blip r:embed="rId1"/>
          <a:stretch>
            <a:fillRect/>
          </a:stretch>
        </p:blipFill>
        <p:spPr>
          <a:xfrm>
            <a:off x="646430" y="973455"/>
            <a:ext cx="8023225" cy="5420360"/>
          </a:xfrm>
          <a:prstGeom prst="rect">
            <a:avLst/>
          </a:prstGeom>
        </p:spPr>
      </p:pic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64861" y="612203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ое соединение 7"/>
          <p:cNvCxnSpPr/>
          <p:nvPr/>
        </p:nvCxnSpPr>
        <p:spPr>
          <a:xfrm flipV="1">
            <a:off x="1126490" y="2489200"/>
            <a:ext cx="3027680" cy="5080"/>
          </a:xfrm>
          <a:prstGeom prst="line">
            <a:avLst/>
          </a:prstGeom>
          <a:ln w="28575">
            <a:solidFill>
              <a:srgbClr val="23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ое соединение 4"/>
          <p:cNvCxnSpPr/>
          <p:nvPr/>
        </p:nvCxnSpPr>
        <p:spPr>
          <a:xfrm flipV="1">
            <a:off x="5156835" y="2424430"/>
            <a:ext cx="3027680" cy="5080"/>
          </a:xfrm>
          <a:prstGeom prst="line">
            <a:avLst/>
          </a:prstGeom>
          <a:ln w="28575">
            <a:solidFill>
              <a:srgbClr val="23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ое соединение 8"/>
          <p:cNvCxnSpPr/>
          <p:nvPr/>
        </p:nvCxnSpPr>
        <p:spPr>
          <a:xfrm flipH="1">
            <a:off x="2499360" y="4006850"/>
            <a:ext cx="6985" cy="2004060"/>
          </a:xfrm>
          <a:prstGeom prst="line">
            <a:avLst/>
          </a:prstGeom>
          <a:ln w="28575">
            <a:solidFill>
              <a:srgbClr val="B53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ое соединение 5"/>
          <p:cNvCxnSpPr/>
          <p:nvPr/>
        </p:nvCxnSpPr>
        <p:spPr>
          <a:xfrm>
            <a:off x="6229350" y="4006850"/>
            <a:ext cx="6985" cy="2070100"/>
          </a:xfrm>
          <a:prstGeom prst="line">
            <a:avLst/>
          </a:prstGeom>
          <a:ln w="28575">
            <a:solidFill>
              <a:srgbClr val="B53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овое поле 6"/>
          <p:cNvSpPr txBox="1"/>
          <p:nvPr/>
        </p:nvSpPr>
        <p:spPr>
          <a:xfrm>
            <a:off x="8896985" y="5071745"/>
            <a:ext cx="3089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Fig. 19.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Simulated physical hits on the </a:t>
            </a:r>
            <a:r>
              <a:rPr lang="ru-RU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-8th wire planes in the second drift chamber. </a:t>
            </a:r>
            <a:endParaRPr 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053465" y="129413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026660" y="129413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98855" y="400685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5026660" y="400685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Изображение 12"/>
          <p:cNvPicPr/>
          <p:nvPr/>
        </p:nvPicPr>
        <p:blipFill>
          <a:blip r:embed="rId2"/>
          <a:stretch>
            <a:fillRect/>
          </a:stretch>
        </p:blipFill>
        <p:spPr>
          <a:xfrm>
            <a:off x="9323705" y="973455"/>
            <a:ext cx="1987550" cy="1825625"/>
          </a:xfrm>
          <a:prstGeom prst="rect">
            <a:avLst/>
          </a:prstGeom>
          <a:ln w="76200">
            <a:solidFill>
              <a:srgbClr val="23D555"/>
            </a:solidFill>
          </a:ln>
        </p:spPr>
      </p:pic>
      <p:pic>
        <p:nvPicPr>
          <p:cNvPr id="14" name="Изображение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323705" y="3152140"/>
            <a:ext cx="1987550" cy="1750695"/>
          </a:xfrm>
          <a:prstGeom prst="rect">
            <a:avLst/>
          </a:prstGeom>
          <a:ln w="76200">
            <a:solidFill>
              <a:srgbClr val="B535B7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70" y="-61595"/>
            <a:ext cx="10353762" cy="970450"/>
          </a:xfrm>
        </p:spPr>
        <p:txBody>
          <a:bodyPr/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 background </a:t>
            </a:r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hits in the 1st</a:t>
            </a:r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DCH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bkg_0-3_5events"/>
          <p:cNvPicPr/>
          <p:nvPr/>
        </p:nvPicPr>
        <p:blipFill>
          <a:blip r:embed="rId1"/>
          <a:stretch>
            <a:fillRect/>
          </a:stretch>
        </p:blipFill>
        <p:spPr>
          <a:xfrm>
            <a:off x="607695" y="908685"/>
            <a:ext cx="7914640" cy="5474970"/>
          </a:xfrm>
          <a:prstGeom prst="rect">
            <a:avLst/>
          </a:prstGeom>
        </p:spPr>
      </p:pic>
      <p:cxnSp>
        <p:nvCxnSpPr>
          <p:cNvPr id="7" name="Прямое соединение 6"/>
          <p:cNvCxnSpPr/>
          <p:nvPr/>
        </p:nvCxnSpPr>
        <p:spPr>
          <a:xfrm flipV="1">
            <a:off x="2160270" y="1203960"/>
            <a:ext cx="801370" cy="2120900"/>
          </a:xfrm>
          <a:prstGeom prst="line">
            <a:avLst/>
          </a:prstGeom>
          <a:ln w="28575">
            <a:solidFill>
              <a:srgbClr val="850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ое соединение 4"/>
          <p:cNvCxnSpPr/>
          <p:nvPr/>
        </p:nvCxnSpPr>
        <p:spPr>
          <a:xfrm flipV="1">
            <a:off x="5737225" y="1221740"/>
            <a:ext cx="1479550" cy="2088515"/>
          </a:xfrm>
          <a:prstGeom prst="line">
            <a:avLst/>
          </a:prstGeom>
          <a:ln w="28575">
            <a:solidFill>
              <a:srgbClr val="850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 flipH="1" flipV="1">
            <a:off x="2226945" y="3945255"/>
            <a:ext cx="542925" cy="2112010"/>
          </a:xfrm>
          <a:prstGeom prst="line">
            <a:avLst/>
          </a:prstGeom>
          <a:ln w="28575">
            <a:solidFill>
              <a:srgbClr val="3F4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ое соединение 5"/>
          <p:cNvCxnSpPr/>
          <p:nvPr/>
        </p:nvCxnSpPr>
        <p:spPr>
          <a:xfrm flipH="1" flipV="1">
            <a:off x="5891530" y="3980180"/>
            <a:ext cx="1024890" cy="2077085"/>
          </a:xfrm>
          <a:prstGeom prst="line">
            <a:avLst/>
          </a:prstGeom>
          <a:ln w="28575">
            <a:solidFill>
              <a:srgbClr val="3F4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овое поле 8"/>
          <p:cNvSpPr txBox="1"/>
          <p:nvPr/>
        </p:nvSpPr>
        <p:spPr>
          <a:xfrm>
            <a:off x="8680450" y="4970780"/>
            <a:ext cx="3089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Fig. 20.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Simulated background hits on the 1st-4th wire planes in the first drift chamber. </a:t>
            </a:r>
            <a:endParaRPr 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Замещающий 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016931" y="608457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77290" y="120396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141595" y="120396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1104900" y="394525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5091430" y="394525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370" y="908685"/>
            <a:ext cx="2021205" cy="1845310"/>
          </a:xfrm>
          <a:prstGeom prst="rect">
            <a:avLst/>
          </a:prstGeom>
          <a:ln w="76200">
            <a:solidFill>
              <a:srgbClr val="850216"/>
            </a:solidFill>
          </a:ln>
        </p:spPr>
      </p:pic>
      <p:pic>
        <p:nvPicPr>
          <p:cNvPr id="18" name="Изображение 17"/>
          <p:cNvPicPr/>
          <p:nvPr/>
        </p:nvPicPr>
        <p:blipFill>
          <a:blip r:embed="rId3"/>
          <a:srcRect l="3503"/>
          <a:stretch>
            <a:fillRect/>
          </a:stretch>
        </p:blipFill>
        <p:spPr>
          <a:xfrm>
            <a:off x="9183370" y="2971165"/>
            <a:ext cx="2021205" cy="1782445"/>
          </a:xfrm>
          <a:prstGeom prst="rect">
            <a:avLst/>
          </a:prstGeom>
          <a:ln w="76200">
            <a:solidFill>
              <a:srgbClr val="3F48CC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70" y="-51435"/>
            <a:ext cx="10353762" cy="970450"/>
          </a:xfrm>
        </p:spPr>
        <p:txBody>
          <a:bodyPr/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 background </a:t>
            </a:r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hits in the 1st</a:t>
            </a:r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DCH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Изображение 29" descr="bkg_4-7_5events"/>
          <p:cNvPicPr/>
          <p:nvPr/>
        </p:nvPicPr>
        <p:blipFill>
          <a:blip r:embed="rId1"/>
          <a:stretch>
            <a:fillRect/>
          </a:stretch>
        </p:blipFill>
        <p:spPr>
          <a:xfrm>
            <a:off x="701040" y="864235"/>
            <a:ext cx="8041005" cy="5420995"/>
          </a:xfrm>
          <a:prstGeom prst="rect">
            <a:avLst/>
          </a:prstGeom>
        </p:spPr>
      </p:pic>
      <p:cxnSp>
        <p:nvCxnSpPr>
          <p:cNvPr id="9" name="Прямое соединение 8"/>
          <p:cNvCxnSpPr/>
          <p:nvPr/>
        </p:nvCxnSpPr>
        <p:spPr>
          <a:xfrm flipH="1">
            <a:off x="2991485" y="3891280"/>
            <a:ext cx="6350" cy="2047240"/>
          </a:xfrm>
          <a:prstGeom prst="line">
            <a:avLst/>
          </a:prstGeom>
          <a:ln w="28575">
            <a:solidFill>
              <a:srgbClr val="B53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ое соединение 3"/>
          <p:cNvCxnSpPr/>
          <p:nvPr/>
        </p:nvCxnSpPr>
        <p:spPr>
          <a:xfrm>
            <a:off x="7134225" y="3891280"/>
            <a:ext cx="2540" cy="2065020"/>
          </a:xfrm>
          <a:prstGeom prst="line">
            <a:avLst/>
          </a:prstGeom>
          <a:ln w="28575">
            <a:solidFill>
              <a:srgbClr val="B53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 flipV="1">
            <a:off x="1156335" y="2532380"/>
            <a:ext cx="3088640" cy="6985"/>
          </a:xfrm>
          <a:prstGeom prst="line">
            <a:avLst/>
          </a:prstGeom>
          <a:ln w="28575">
            <a:solidFill>
              <a:srgbClr val="23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ое соединение 4"/>
          <p:cNvCxnSpPr/>
          <p:nvPr/>
        </p:nvCxnSpPr>
        <p:spPr>
          <a:xfrm flipV="1">
            <a:off x="5186045" y="2085975"/>
            <a:ext cx="3091180" cy="4445"/>
          </a:xfrm>
          <a:prstGeom prst="line">
            <a:avLst/>
          </a:prstGeom>
          <a:ln w="28575">
            <a:solidFill>
              <a:srgbClr val="23D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овое поле 5"/>
          <p:cNvSpPr txBox="1"/>
          <p:nvPr/>
        </p:nvSpPr>
        <p:spPr>
          <a:xfrm>
            <a:off x="8918575" y="4963160"/>
            <a:ext cx="3089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Fig. 21. 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Simulated b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ackground hits on the 5th-8th wire planes in the first drift chamber. </a:t>
            </a:r>
            <a:endParaRPr lang="en-US" sz="20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48351" y="604202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083945" y="113982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186045" y="1139825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083945" y="389128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5068570" y="3891280"/>
            <a:ext cx="927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  <a:endParaRPr lang="en-US" alt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Изображение 12"/>
          <p:cNvPicPr/>
          <p:nvPr/>
        </p:nvPicPr>
        <p:blipFill>
          <a:blip r:embed="rId2"/>
          <a:stretch>
            <a:fillRect/>
          </a:stretch>
        </p:blipFill>
        <p:spPr>
          <a:xfrm>
            <a:off x="9314815" y="864235"/>
            <a:ext cx="2009140" cy="1846580"/>
          </a:xfrm>
          <a:prstGeom prst="rect">
            <a:avLst/>
          </a:prstGeom>
          <a:ln w="76200">
            <a:solidFill>
              <a:srgbClr val="23D555"/>
            </a:solidFill>
          </a:ln>
        </p:spPr>
      </p:pic>
      <p:pic>
        <p:nvPicPr>
          <p:cNvPr id="14" name="Изображение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314815" y="2929890"/>
            <a:ext cx="2009140" cy="1814195"/>
          </a:xfrm>
          <a:prstGeom prst="rect">
            <a:avLst/>
          </a:prstGeom>
          <a:ln w="76200">
            <a:solidFill>
              <a:srgbClr val="B535B7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5744"/>
          <a:stretch>
            <a:fillRect/>
          </a:stretch>
        </p:blipFill>
        <p:spPr>
          <a:xfrm>
            <a:off x="448310" y="962025"/>
            <a:ext cx="7959090" cy="5303520"/>
          </a:xfrm>
        </p:spPr>
      </p:pic>
      <p:sp>
        <p:nvSpPr>
          <p:cNvPr id="8" name="Овал 7"/>
          <p:cNvSpPr/>
          <p:nvPr/>
        </p:nvSpPr>
        <p:spPr>
          <a:xfrm>
            <a:off x="5381625" y="2028825"/>
            <a:ext cx="1724025" cy="2800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94420" y="3096260"/>
            <a:ext cx="356425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events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proton per event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of particles: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GeV/c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Azimuth angle range: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360)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 angle in lab system range: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5)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440" y="-8255"/>
            <a:ext cx="10353762" cy="970450"/>
          </a:xfrm>
        </p:spPr>
        <p:txBody>
          <a:bodyPr>
            <a:normAutofit/>
          </a:bodyPr>
          <a:p>
            <a:pPr algn="l"/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 hits in drift chambers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41366" y="612584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105650" y="1704975"/>
            <a:ext cx="1477645" cy="11893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8582660" y="689610"/>
            <a:ext cx="3454400" cy="19970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Charged particles are bent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the side of chambers because of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magnetic field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influence.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48945" y="6339205"/>
            <a:ext cx="7308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/>
              <a:t>Fig. 22.</a:t>
            </a:r>
            <a:r>
              <a:rPr lang="en-US" altLang="ru-RU"/>
              <a:t> </a:t>
            </a:r>
            <a:r>
              <a:rPr lang="ru-RU" altLang="en-US"/>
              <a:t>Hits, generated with a single proton events in drift chambers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80" y="55245"/>
            <a:ext cx="10353762" cy="970450"/>
          </a:xfrm>
        </p:spPr>
        <p:txBody>
          <a:bodyPr/>
          <a:p>
            <a:pPr algn="l"/>
            <a:r>
              <a:rPr lang="en-US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Drift chambers (DCH) at the BM@N setup</a:t>
            </a:r>
            <a:endParaRPr lang="en-US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1829435"/>
            <a:ext cx="6316980" cy="4211320"/>
          </a:xfrm>
          <a:prstGeom prst="rect">
            <a:avLst/>
          </a:prstGeom>
        </p:spPr>
      </p:pic>
      <p:pic>
        <p:nvPicPr>
          <p:cNvPr id="4" name="Замещающее содержимое 3" descr="cropped-3"/>
          <p:cNvPicPr>
            <a:picLocks noChangeAspect="1"/>
          </p:cNvPicPr>
          <p:nvPr>
            <p:ph sz="half" idx="2"/>
          </p:nvPr>
        </p:nvPicPr>
        <p:blipFill>
          <a:blip r:embed="rId2"/>
          <a:srcRect t="14284" b="10449"/>
          <a:stretch>
            <a:fillRect/>
          </a:stretch>
        </p:blipFill>
        <p:spPr>
          <a:xfrm>
            <a:off x="5632450" y="1096010"/>
            <a:ext cx="5878195" cy="5423535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1477645" y="1729105"/>
            <a:ext cx="558165" cy="97345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овое поле 4"/>
          <p:cNvSpPr txBox="1"/>
          <p:nvPr/>
        </p:nvSpPr>
        <p:spPr>
          <a:xfrm>
            <a:off x="339725" y="1247775"/>
            <a:ext cx="1696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DCH-2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577070" y="2620010"/>
            <a:ext cx="169608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ru-RU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DCH-1</a:t>
            </a:r>
            <a:endParaRPr lang="en-US" altLang="ru-RU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0027920" y="5150485"/>
            <a:ext cx="1696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DCH-2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8366125" y="5076825"/>
            <a:ext cx="1661795" cy="28384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497570" y="3038475"/>
            <a:ext cx="1576070" cy="93599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Замещающий текст 19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87375" y="260350"/>
            <a:ext cx="112985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following steps were done:</a:t>
            </a:r>
            <a:endParaRPr lang="en-US" altLang="en-US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Замещающий текст 20"/>
          <p:cNvSpPr>
            <a:spLocks noGrp="1"/>
          </p:cNvSpPr>
          <p:nvPr>
            <p:ph type="body" sz="half" idx="18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2" name="Замещающий текст 21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08346" y="605218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мещающий текст 22"/>
          <p:cNvSpPr>
            <a:spLocks noGrp="1"/>
          </p:cNvSpPr>
          <p:nvPr>
            <p:ph type="body" sz="half" idx="19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4" name="Замещающий текст 2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5" name="Замещающая рамка рисунка 4">
            <a:hlinkClick r:id="" action="ppaction://ole?verb="/>
          </p:cNvPr>
          <p:cNvGraphicFramePr>
            <a:graphicFrameLocks noChangeAspect="1"/>
          </p:cNvGraphicFramePr>
          <p:nvPr>
            <p:ph type="pic" idx="15"/>
          </p:nvPr>
        </p:nvGraphicFramePr>
        <p:xfrm>
          <a:off x="2107086" y="2581963"/>
          <a:ext cx="914400" cy="31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316865" progId="Equation.KSEE3">
                  <p:embed/>
                </p:oleObj>
              </mc:Choice>
              <mc:Fallback>
                <p:oleObj name="" r:id="rId1" imgW="914400" imgH="316865" progId="Equation.KSEE3">
                  <p:embed/>
                  <p:pic>
                    <p:nvPicPr>
                      <p:cNvPr id="0" name="Изображение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07086" y="2581963"/>
                        <a:ext cx="914400" cy="31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Замещающий текст 24"/>
          <p:cNvSpPr>
            <a:spLocks noGrp="1"/>
          </p:cNvSpPr>
          <p:nvPr>
            <p:ph type="body" sz="half" idx="20"/>
          </p:nvPr>
        </p:nvSpPr>
        <p:spPr/>
        <p:txBody>
          <a:bodyPr/>
          <a:p>
            <a:endParaRPr lang="ru-RU" altLang="en-US"/>
          </a:p>
        </p:txBody>
      </p:sp>
      <p:graphicFrame>
        <p:nvGraphicFramePr>
          <p:cNvPr id="7" name="Замещающая рамка рисунка 6">
            <a:hlinkClick r:id="" action="ppaction://ole?verb="/>
          </p:cNvPr>
          <p:cNvGraphicFramePr>
            <a:graphicFrameLocks noChangeAspect="1"/>
          </p:cNvGraphicFramePr>
          <p:nvPr>
            <p:ph type="pic" idx="21"/>
          </p:nvPr>
        </p:nvGraphicFramePr>
        <p:xfrm>
          <a:off x="5634727" y="2584744"/>
          <a:ext cx="914400" cy="31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3" imgW="914400" imgH="316865" progId="Equation.KSEE3">
                  <p:embed/>
                </p:oleObj>
              </mc:Choice>
              <mc:Fallback>
                <p:oleObj name="" r:id="rId3" imgW="914400" imgH="316865" progId="Equation.KSEE3">
                  <p:embed/>
                  <p:pic>
                    <p:nvPicPr>
                      <p:cNvPr id="0" name="Изображение 10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4727" y="2584744"/>
                        <a:ext cx="914400" cy="316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5610" y="1093470"/>
            <a:ext cx="11321415" cy="489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algn="l">
              <a:lnSpc>
                <a:spcPct val="100000"/>
              </a:lnSpc>
            </a:pPr>
            <a:r>
              <a:rPr lang="en-US" altLang="ru-RU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ru-RU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accurate shape of background noise</a:t>
            </a:r>
            <a:r>
              <a:rPr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was accomplished by fitting XY distribution of DCH hits from </a:t>
            </a:r>
            <a:r>
              <a:rPr lang="ru-RU" sz="2800" baseline="300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</a:t>
            </a:r>
            <a:r>
              <a:rPr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 ion beam with applied magnetic field of 2.7 Tm</a:t>
            </a:r>
            <a:r>
              <a:rPr lang="ru-RU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ru-RU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endParaRPr lang="en-US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ru-RU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precise positioning of 8 wire planes of each drift chamber 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reconstructed with ROOT macro. </a:t>
            </a:r>
            <a:endParaRPr lang="en-US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endParaRPr lang="en-US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ru-RU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Physical and background hits are separated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according to reference index.</a:t>
            </a:r>
            <a:endParaRPr lang="en-US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endParaRPr lang="en-US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Individual hits were plotted for each wire plane</a:t>
            </a:r>
            <a:r>
              <a:rPr lang="en-US" altLang="en-US" sz="28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illustrate the wires' orientation. </a:t>
            </a:r>
            <a:endParaRPr lang="en-US" altLang="en-US" sz="28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35" y="49530"/>
            <a:ext cx="10353762" cy="97045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Geometry of the DCH</a:t>
            </a:r>
            <a:endParaRPr lang="en-US" sz="3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6255" y="835025"/>
            <a:ext cx="5310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Octagonal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shape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wire planes in each DCH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729730" y="5223510"/>
            <a:ext cx="461454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ru-RU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ru-RU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Four different directions of wire</a:t>
            </a:r>
            <a:r>
              <a:rPr lang="en-US" altLang="ru-RU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each </a:t>
            </a:r>
            <a:r>
              <a:rPr lang="en-US" altLang="ru-RU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DCH</a:t>
            </a:r>
            <a:r>
              <a:rPr lang="ru-RU" altLang="en-US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orthogonal to the beam axis (Z axis</a:t>
            </a:r>
            <a:r>
              <a:rPr lang="en-US" altLang="ru-RU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[3].</a:t>
            </a:r>
            <a:endParaRPr lang="en-US" altLang="ru-RU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94706" y="603948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Изображение 11" descr="planes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10" y="1019810"/>
            <a:ext cx="6068060" cy="521843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65" y="2188210"/>
            <a:ext cx="3165475" cy="2482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5"/>
          <p:cNvSpPr txBox="1"/>
          <p:nvPr/>
        </p:nvSpPr>
        <p:spPr>
          <a:xfrm>
            <a:off x="563880" y="5812790"/>
            <a:ext cx="8898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None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Fig. 3.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 coordinates of wire planes in drift chambers.</a:t>
            </a:r>
            <a:endParaRPr lang="en-US" sz="2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6405" y="42545"/>
            <a:ext cx="10353675" cy="970280"/>
          </a:xfrm>
        </p:spPr>
        <p:txBody>
          <a:bodyPr>
            <a:noAutofit/>
          </a:bodyPr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Positioning of wire planes in the DCH based on simulation </a:t>
            </a:r>
            <a:endParaRPr 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мещающий 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33441" y="610235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Изображение 26" descr="DCH_planes_colored"/>
          <p:cNvPicPr>
            <a:picLocks noChangeAspect="1"/>
          </p:cNvPicPr>
          <p:nvPr/>
        </p:nvPicPr>
        <p:blipFill>
          <a:blip r:embed="rId1"/>
          <a:srcRect l="2102" r="2803"/>
          <a:stretch>
            <a:fillRect/>
          </a:stretch>
        </p:blipFill>
        <p:spPr>
          <a:xfrm>
            <a:off x="563880" y="1012825"/>
            <a:ext cx="8849360" cy="460883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9552940" y="1619250"/>
            <a:ext cx="2390775" cy="339598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400" b="1">
                <a:solidFill>
                  <a:srgbClr val="850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V-oriented wire plane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2400" b="1">
                <a:solidFill>
                  <a:srgbClr val="3F48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U-oriented wire plane</a:t>
            </a:r>
            <a:endParaRPr lang="en-US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2400" b="1">
                <a:solidFill>
                  <a:srgbClr val="23D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Y-oriented wire plane</a:t>
            </a:r>
            <a:endParaRPr lang="en-US" altLang="ru-RU" sz="2400" b="1">
              <a:solidFill>
                <a:srgbClr val="23D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sz="2400" b="1">
                <a:solidFill>
                  <a:srgbClr val="B535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X-oriented wire plane</a:t>
            </a:r>
            <a:endParaRPr lang="en-US" altLang="ru-RU" sz="2400" b="1">
              <a:solidFill>
                <a:srgbClr val="B535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87375" y="-93345"/>
            <a:ext cx="10353675" cy="97028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X-profile distribution of experimental hits </a:t>
            </a:r>
            <a:endParaRPr lang="en-US" altLang="ru-RU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Замещающее содержимое 7" descr="Xdistribution_data">
            <a:hlinkClick r:id="rId1" action="ppaction://hlinksldjump"/>
          </p:cNvPr>
          <p:cNvPicPr>
            <a:picLocks noChangeAspect="1"/>
          </p:cNvPicPr>
          <p:nvPr>
            <p:ph idx="1"/>
          </p:nvPr>
        </p:nvPicPr>
        <p:blipFill>
          <a:blip r:embed="rId2"/>
          <a:srcRect l="2596" t="330" r="5928"/>
          <a:stretch>
            <a:fillRect/>
          </a:stretch>
        </p:blipFill>
        <p:spPr>
          <a:xfrm>
            <a:off x="1323975" y="805180"/>
            <a:ext cx="9577070" cy="5365115"/>
          </a:xfrm>
          <a:prstGeom prst="rect">
            <a:avLst/>
          </a:prstGeom>
        </p:spPr>
      </p:pic>
      <p:sp>
        <p:nvSpPr>
          <p:cNvPr id="2" name="Замещающий 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41366" y="6226175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59380" y="1409065"/>
            <a:ext cx="3479800" cy="16135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Charged particles are bent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the side of chambers because of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magnetic field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influence.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3175635"/>
            <a:ext cx="2571750" cy="201612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1317625" y="6226175"/>
            <a:ext cx="9556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</a:t>
            </a:r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of experimental hits in the DCHs according to X coordinate.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210" y="-19050"/>
            <a:ext cx="10353762" cy="970450"/>
          </a:xfrm>
        </p:spPr>
        <p:txBody>
          <a:bodyPr/>
          <a:p>
            <a:pPr algn="l"/>
            <a:r>
              <a:rPr lang="en-US" altLang="ru-RU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X-profile fitting</a:t>
            </a:r>
            <a:endParaRPr lang="en-US" altLang="ru-RU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Замещающее содержимое 3" descr="Xdistribution_data_fitting"/>
          <p:cNvPicPr/>
          <p:nvPr>
            <p:ph idx="1"/>
          </p:nvPr>
        </p:nvPicPr>
        <p:blipFill>
          <a:blip r:embed="rId1"/>
          <a:srcRect l="3432" r="6633"/>
          <a:stretch>
            <a:fillRect/>
          </a:stretch>
        </p:blipFill>
        <p:spPr>
          <a:xfrm>
            <a:off x="574675" y="1013460"/>
            <a:ext cx="8779510" cy="503618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9424035" y="1013460"/>
            <a:ext cx="256921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fitting function was chosen as sum of several functions at different intervals of X axis to achieve adequate fitting parameters.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32171" y="6163310"/>
            <a:ext cx="753545" cy="365125"/>
          </a:xfrm>
        </p:spPr>
        <p:txBody>
          <a:bodyPr/>
          <a:p>
            <a:fld id="{0E904A1B-560C-4008-AA41-8B985599E7AA}" type="slidenum">
              <a:rPr lang="en-US" sz="1600" b="1" smtClean="0"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</a:fld>
            <a:endParaRPr lang="en-US" sz="1600" b="1" smtClean="0">
              <a:latin typeface="Times New Roman" panose="02020603050405020304" pitchFamily="18" charset="0"/>
              <a:ea typeface="Malgun Gothic Semilight" panose="020B0502040204020203" charset="-122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74675" y="6163310"/>
            <a:ext cx="85451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Fig. 5 .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Fitting of hits distribution according to X coordinate. 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ое соединение 7"/>
          <p:cNvCxnSpPr/>
          <p:nvPr/>
        </p:nvCxnSpPr>
        <p:spPr>
          <a:xfrm flipV="1">
            <a:off x="5909945" y="3022600"/>
            <a:ext cx="0" cy="25215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 flipH="1" flipV="1">
            <a:off x="6662420" y="3040380"/>
            <a:ext cx="54610" cy="250380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ое соединение 10"/>
          <p:cNvCxnSpPr/>
          <p:nvPr/>
        </p:nvCxnSpPr>
        <p:spPr>
          <a:xfrm flipH="1" flipV="1">
            <a:off x="6279515" y="2088515"/>
            <a:ext cx="13970" cy="345567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овое поле 11"/>
          <p:cNvSpPr txBox="1"/>
          <p:nvPr/>
        </p:nvSpPr>
        <p:spPr>
          <a:xfrm>
            <a:off x="7958455" y="3533140"/>
            <a:ext cx="980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pol4</a:t>
            </a:r>
            <a:endParaRPr lang="en-US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113530" y="4200525"/>
            <a:ext cx="934085" cy="9067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овое поле 13"/>
          <p:cNvSpPr txBox="1"/>
          <p:nvPr/>
        </p:nvSpPr>
        <p:spPr>
          <a:xfrm>
            <a:off x="3938905" y="1519555"/>
            <a:ext cx="1605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  <a:endParaRPr lang="en-US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911725" y="1918335"/>
            <a:ext cx="988695" cy="480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662420" y="2015490"/>
            <a:ext cx="1034415" cy="50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овое поле 16"/>
          <p:cNvSpPr txBox="1"/>
          <p:nvPr/>
        </p:nvSpPr>
        <p:spPr>
          <a:xfrm>
            <a:off x="6986905" y="1616710"/>
            <a:ext cx="1605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  <a:endParaRPr lang="en-US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3677920" y="3801745"/>
            <a:ext cx="1805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pol6</a:t>
            </a:r>
            <a:endParaRPr lang="en-US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442835" y="3931920"/>
            <a:ext cx="716280" cy="526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u"/>
      </p:transition>
    </mc:Choice>
    <mc:Fallback>
      <p:transition>
        <p:cover dir="u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0</TotalTime>
  <Words>6819</Words>
  <Application>WPS Presentation</Application>
  <PresentationFormat>Широкоэкранный</PresentationFormat>
  <Paragraphs>360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SimSun</vt:lpstr>
      <vt:lpstr>Wingdings</vt:lpstr>
      <vt:lpstr>Trebuchet MS</vt:lpstr>
      <vt:lpstr>Wingdings 2</vt:lpstr>
      <vt:lpstr>Times New Roman</vt:lpstr>
      <vt:lpstr>Malgun Gothic Semilight</vt:lpstr>
      <vt:lpstr>Microsoft YaHei</vt:lpstr>
      <vt:lpstr/>
      <vt:lpstr>Arial Unicode MS</vt:lpstr>
      <vt:lpstr>Calisto MT</vt:lpstr>
      <vt:lpstr>Calibri</vt:lpstr>
      <vt:lpstr>Abenda</vt:lpstr>
      <vt:lpstr>Сланец</vt:lpstr>
      <vt:lpstr>Equation.KSEE3</vt:lpstr>
      <vt:lpstr>Equation.KSEE3</vt:lpstr>
      <vt:lpstr>Simulation of the drift chambers for the BM@N experiment</vt:lpstr>
      <vt:lpstr>PowerPoint 演示文稿</vt:lpstr>
      <vt:lpstr>PowerPoint 演示文稿</vt:lpstr>
      <vt:lpstr>Drift chambers (DCH) at the BM@N setup</vt:lpstr>
      <vt:lpstr>PowerPoint 演示文稿</vt:lpstr>
      <vt:lpstr>Geometry of the DCH</vt:lpstr>
      <vt:lpstr>Positioning of wire planes in the DCH based on simulation </vt:lpstr>
      <vt:lpstr>X-profile distribution of experimental hits </vt:lpstr>
      <vt:lpstr>X-profile fitting</vt:lpstr>
      <vt:lpstr>Y-profile distribution of experimental hits</vt:lpstr>
      <vt:lpstr>Y-profile fitting</vt:lpstr>
      <vt:lpstr>Simulated background hits </vt:lpstr>
      <vt:lpstr>The geometry of the DCH for simulated background hits </vt:lpstr>
      <vt:lpstr>Separation of the simulated physical and background hits</vt:lpstr>
      <vt:lpstr>Simulated physical and background hits</vt:lpstr>
      <vt:lpstr>Simulated hits in the 1st DCH</vt:lpstr>
      <vt:lpstr>Simulated hits in the 1st DCH</vt:lpstr>
      <vt:lpstr>PowerPoint 演示文稿</vt:lpstr>
      <vt:lpstr>Thank you for your attention! </vt:lpstr>
      <vt:lpstr>Backup slides</vt:lpstr>
      <vt:lpstr>PowerPoint 演示文稿</vt:lpstr>
      <vt:lpstr>NICA experiment</vt:lpstr>
      <vt:lpstr>Operation of the drift chamber</vt:lpstr>
      <vt:lpstr>Table 1. Fitting functions for X-profile distribution of experimental hits</vt:lpstr>
      <vt:lpstr>Table 1. Fitting functions for X-profile distribution of experimental hits</vt:lpstr>
      <vt:lpstr>PowerPoint 演示文稿</vt:lpstr>
      <vt:lpstr>PowerPoint 演示文稿</vt:lpstr>
      <vt:lpstr>Simulated physical hits in the 1st DCH</vt:lpstr>
      <vt:lpstr>Simulated physical hits in the 1st DCH</vt:lpstr>
      <vt:lpstr>Simulated physical hits in the 2nd DCH</vt:lpstr>
      <vt:lpstr>Simulated physical hits in the 2nd DCH</vt:lpstr>
      <vt:lpstr>Simulated background hits in the 1st DCH</vt:lpstr>
      <vt:lpstr>Simulated background hits in the 1st DCH</vt:lpstr>
      <vt:lpstr>Simulated hits in drift chambers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Гульфайруз Серикбаева</dc:creator>
  <cp:lastModifiedBy>Гульфайруз</cp:lastModifiedBy>
  <cp:revision>349</cp:revision>
  <dcterms:created xsi:type="dcterms:W3CDTF">2020-03-25T11:37:00Z</dcterms:created>
  <dcterms:modified xsi:type="dcterms:W3CDTF">2020-06-09T06:55:27Z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1049-11.2.0.9396</vt:lpwstr>
  </property>
</Properties>
</file>